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7.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3.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2.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2.xml" ContentType="application/vnd.openxmlformats-officedocument.drawingml.chartshape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5"/>
  </p:notesMasterIdLst>
  <p:sldIdLst>
    <p:sldId id="322" r:id="rId5"/>
    <p:sldId id="265" r:id="rId6"/>
    <p:sldId id="323" r:id="rId7"/>
    <p:sldId id="272" r:id="rId8"/>
    <p:sldId id="287" r:id="rId9"/>
    <p:sldId id="268" r:id="rId10"/>
    <p:sldId id="288" r:id="rId11"/>
    <p:sldId id="289" r:id="rId12"/>
    <p:sldId id="267" r:id="rId13"/>
    <p:sldId id="269" r:id="rId14"/>
    <p:sldId id="271" r:id="rId15"/>
    <p:sldId id="273" r:id="rId16"/>
    <p:sldId id="274" r:id="rId17"/>
    <p:sldId id="327" r:id="rId18"/>
    <p:sldId id="290" r:id="rId19"/>
    <p:sldId id="275" r:id="rId20"/>
    <p:sldId id="276" r:id="rId21"/>
    <p:sldId id="277" r:id="rId22"/>
    <p:sldId id="293" r:id="rId23"/>
    <p:sldId id="292" r:id="rId24"/>
    <p:sldId id="278" r:id="rId25"/>
    <p:sldId id="279" r:id="rId26"/>
    <p:sldId id="284" r:id="rId27"/>
    <p:sldId id="338" r:id="rId28"/>
    <p:sldId id="295" r:id="rId29"/>
    <p:sldId id="280" r:id="rId30"/>
    <p:sldId id="296" r:id="rId31"/>
    <p:sldId id="298" r:id="rId32"/>
    <p:sldId id="324" r:id="rId33"/>
    <p:sldId id="300" r:id="rId34"/>
    <p:sldId id="297" r:id="rId35"/>
    <p:sldId id="301" r:id="rId36"/>
    <p:sldId id="331" r:id="rId37"/>
    <p:sldId id="302" r:id="rId38"/>
    <p:sldId id="303" r:id="rId39"/>
    <p:sldId id="329" r:id="rId40"/>
    <p:sldId id="304" r:id="rId41"/>
    <p:sldId id="305" r:id="rId42"/>
    <p:sldId id="306" r:id="rId43"/>
    <p:sldId id="307" r:id="rId44"/>
    <p:sldId id="308" r:id="rId45"/>
    <p:sldId id="309" r:id="rId46"/>
    <p:sldId id="332" r:id="rId47"/>
    <p:sldId id="336" r:id="rId48"/>
    <p:sldId id="310" r:id="rId49"/>
    <p:sldId id="311" r:id="rId50"/>
    <p:sldId id="312" r:id="rId51"/>
    <p:sldId id="314" r:id="rId52"/>
    <p:sldId id="316" r:id="rId53"/>
    <p:sldId id="317" r:id="rId54"/>
    <p:sldId id="318" r:id="rId55"/>
    <p:sldId id="315" r:id="rId56"/>
    <p:sldId id="319" r:id="rId57"/>
    <p:sldId id="320" r:id="rId58"/>
    <p:sldId id="333" r:id="rId59"/>
    <p:sldId id="334" r:id="rId60"/>
    <p:sldId id="337" r:id="rId61"/>
    <p:sldId id="335" r:id="rId62"/>
    <p:sldId id="326" r:id="rId63"/>
    <p:sldId id="321" r:id="rId6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ment Mahlwele" initials="CM" lastIdx="4" clrIdx="0">
    <p:extLst>
      <p:ext uri="{19B8F6BF-5375-455C-9EA6-DF929625EA0E}">
        <p15:presenceInfo xmlns:p15="http://schemas.microsoft.com/office/powerpoint/2012/main" userId="S-1-5-21-1210949265-2878723990-3494953905-49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6933C"/>
    <a:srgbClr val="AABC85"/>
    <a:srgbClr val="FF6600"/>
    <a:srgbClr val="FFFFFF"/>
    <a:srgbClr val="E97F34"/>
    <a:srgbClr val="0057A7"/>
    <a:srgbClr val="319BFF"/>
    <a:srgbClr val="0056A7"/>
    <a:srgbClr val="2B72B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405" autoAdjust="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notesViewPr>
    <p:cSldViewPr>
      <p:cViewPr varScale="1">
        <p:scale>
          <a:sx n="108" d="100"/>
          <a:sy n="108" d="100"/>
        </p:scale>
        <p:origin x="-3682" y="-5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1.xml"/><Relationship Id="rId4"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1.xml"/><Relationship Id="rId1" Type="http://schemas.microsoft.com/office/2011/relationships/chartStyle" Target="style3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'Figure 1'!$O$18</c:f>
              <c:strCache>
                <c:ptCount val="1"/>
                <c:pt idx="0">
                  <c:v>2015</c:v>
                </c:pt>
              </c:strCache>
            </c:strRef>
          </c:tx>
          <c:spPr>
            <a:solidFill>
              <a:schemeClr val="bg1">
                <a:lumMod val="50000"/>
              </a:schemeClr>
            </a:solidFill>
            <a:ln>
              <a:noFill/>
            </a:ln>
            <a:effectLst/>
          </c:spPr>
          <c:invertIfNegative val="0"/>
          <c:dPt>
            <c:idx val="5"/>
            <c:invertIfNegative val="0"/>
            <c:bubble3D val="0"/>
            <c:spPr>
              <a:solidFill>
                <a:srgbClr val="FF6600"/>
              </a:solidFill>
              <a:ln>
                <a:noFill/>
              </a:ln>
              <a:effectLst/>
            </c:spPr>
          </c:dPt>
          <c:dLbls>
            <c:dLbl>
              <c:idx val="5"/>
              <c:layout>
                <c:manualLayout>
                  <c:x val="6.9444444444444441E-3"/>
                  <c:y val="-1.9240160184221956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FF66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6.34653324584427E-2"/>
                      <c:h val="4.8421387522598489E-2"/>
                    </c:manualLayout>
                  </c15:layout>
                </c:ext>
              </c:extLst>
            </c:dLbl>
            <c:dLbl>
              <c:idx val="7"/>
              <c:layout>
                <c:manualLayout>
                  <c:x val="5.5555555555556572E-3"/>
                  <c:y val="-3.527385846017112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3888888888889906E-3"/>
                  <c:y val="-7.375443132581228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'Figure 1'!$N$19:$N$28</c:f>
              <c:strCache>
                <c:ptCount val="10"/>
                <c:pt idx="0">
                  <c:v>Western Cape</c:v>
                </c:pt>
                <c:pt idx="1">
                  <c:v>Free State</c:v>
                </c:pt>
                <c:pt idx="2">
                  <c:v>Northern Cape</c:v>
                </c:pt>
                <c:pt idx="3">
                  <c:v>Gauteng</c:v>
                </c:pt>
                <c:pt idx="4">
                  <c:v>North West</c:v>
                </c:pt>
                <c:pt idx="5">
                  <c:v>South Africa</c:v>
                </c:pt>
                <c:pt idx="6">
                  <c:v>Mpumalanga</c:v>
                </c:pt>
                <c:pt idx="7">
                  <c:v>Limpopo</c:v>
                </c:pt>
                <c:pt idx="8">
                  <c:v>KwaZulu-Natal</c:v>
                </c:pt>
                <c:pt idx="9">
                  <c:v>Eastern Cape</c:v>
                </c:pt>
              </c:strCache>
            </c:strRef>
          </c:cat>
          <c:val>
            <c:numRef>
              <c:f>'Figure 1'!$O$19:$O$28</c:f>
              <c:numCache>
                <c:formatCode>General</c:formatCode>
                <c:ptCount val="10"/>
                <c:pt idx="0">
                  <c:v>99.4</c:v>
                </c:pt>
                <c:pt idx="1">
                  <c:v>99.3</c:v>
                </c:pt>
                <c:pt idx="2">
                  <c:v>99.1</c:v>
                </c:pt>
                <c:pt idx="3">
                  <c:v>98.6</c:v>
                </c:pt>
                <c:pt idx="4">
                  <c:v>93</c:v>
                </c:pt>
                <c:pt idx="5">
                  <c:v>92.5</c:v>
                </c:pt>
                <c:pt idx="6">
                  <c:v>91.4</c:v>
                </c:pt>
                <c:pt idx="7">
                  <c:v>89.8</c:v>
                </c:pt>
                <c:pt idx="8">
                  <c:v>86.7</c:v>
                </c:pt>
                <c:pt idx="9">
                  <c:v>75.7</c:v>
                </c:pt>
              </c:numCache>
            </c:numRef>
          </c:val>
        </c:ser>
        <c:dLbls>
          <c:showLegendKey val="0"/>
          <c:showVal val="0"/>
          <c:showCatName val="0"/>
          <c:showSerName val="0"/>
          <c:showPercent val="0"/>
          <c:showBubbleSize val="0"/>
        </c:dLbls>
        <c:gapWidth val="100"/>
        <c:overlap val="-27"/>
        <c:axId val="1434491744"/>
        <c:axId val="1434492832"/>
      </c:barChart>
      <c:catAx>
        <c:axId val="143449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34492832"/>
        <c:crosses val="autoZero"/>
        <c:auto val="1"/>
        <c:lblAlgn val="ctr"/>
        <c:lblOffset val="100"/>
        <c:noMultiLvlLbl val="0"/>
      </c:catAx>
      <c:valAx>
        <c:axId val="1434492832"/>
        <c:scaling>
          <c:orientation val="minMax"/>
        </c:scaling>
        <c:delete val="0"/>
        <c:axPos val="l"/>
        <c:majorGridlines>
          <c:spPr>
            <a:ln w="9525" cap="flat" cmpd="sng" algn="ctr">
              <a:solidFill>
                <a:schemeClr val="bg2">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34491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21126322624306"/>
          <c:y val="2.9540104762702246E-2"/>
          <c:w val="0.66980022185860599"/>
          <c:h val="0.94312721121753318"/>
        </c:manualLayout>
      </c:layout>
      <c:barChart>
        <c:barDir val="bar"/>
        <c:grouping val="clustered"/>
        <c:varyColors val="0"/>
        <c:ser>
          <c:idx val="0"/>
          <c:order val="0"/>
          <c:tx>
            <c:strRef>
              <c:f>'J:\DATA\Social Analysis\General\SERVICE DELIVERY STATISTICS\GHS SERIES\Vol VIII- Water and Sanitation\Analysis\MILLO\[Water and Sanitation 2016.xlsx]Muni_Water_payment_Metro'!$D$16</c:f>
              <c:strCache>
                <c:ptCount val="1"/>
                <c:pt idx="0">
                  <c:v>pp</c:v>
                </c:pt>
              </c:strCache>
            </c:strRef>
          </c:tx>
          <c:spPr>
            <a:solidFill>
              <a:schemeClr val="accent6"/>
            </a:solidFill>
            <a:ln>
              <a:noFill/>
            </a:ln>
            <a:effectLst/>
          </c:spPr>
          <c:invertIfNegative val="0"/>
          <c:dPt>
            <c:idx val="0"/>
            <c:invertIfNegative val="0"/>
            <c:bubble3D val="0"/>
            <c:spPr>
              <a:solidFill>
                <a:srgbClr val="9BBB58">
                  <a:lumMod val="75000"/>
                </a:srgbClr>
              </a:solidFill>
              <a:ln>
                <a:noFill/>
              </a:ln>
              <a:effectLst/>
            </c:spPr>
          </c:dPt>
          <c:dPt>
            <c:idx val="1"/>
            <c:invertIfNegative val="0"/>
            <c:bubble3D val="0"/>
            <c:spPr>
              <a:solidFill>
                <a:srgbClr val="9BBB58">
                  <a:lumMod val="75000"/>
                </a:srgbClr>
              </a:solidFill>
              <a:ln>
                <a:noFill/>
              </a:ln>
              <a:effectLst/>
            </c:spPr>
          </c:dPt>
          <c:dPt>
            <c:idx val="2"/>
            <c:invertIfNegative val="0"/>
            <c:bubble3D val="0"/>
            <c:spPr>
              <a:solidFill>
                <a:srgbClr val="9BBB58">
                  <a:lumMod val="75000"/>
                </a:srgbClr>
              </a:solidFill>
              <a:ln>
                <a:noFill/>
              </a:ln>
              <a:effectLst/>
            </c:spPr>
          </c:dPt>
          <c:dPt>
            <c:idx val="3"/>
            <c:invertIfNegative val="0"/>
            <c:bubble3D val="0"/>
            <c:spPr>
              <a:solidFill>
                <a:srgbClr val="9BBB58">
                  <a:lumMod val="75000"/>
                </a:srgbClr>
              </a:solidFill>
              <a:ln>
                <a:noFill/>
              </a:ln>
              <a:effectLst/>
            </c:spPr>
          </c:dPt>
          <c:dPt>
            <c:idx val="4"/>
            <c:invertIfNegative val="0"/>
            <c:bubble3D val="0"/>
            <c:spPr>
              <a:solidFill>
                <a:srgbClr val="9BBB58">
                  <a:lumMod val="75000"/>
                </a:srgbClr>
              </a:solidFill>
              <a:ln>
                <a:noFill/>
              </a:ln>
              <a:effectLst/>
            </c:spPr>
          </c:dPt>
          <c:dPt>
            <c:idx val="5"/>
            <c:invertIfNegative val="0"/>
            <c:bubble3D val="0"/>
            <c:spPr>
              <a:solidFill>
                <a:schemeClr val="accent2"/>
              </a:solidFill>
              <a:ln>
                <a:noFill/>
              </a:ln>
              <a:effectLst/>
            </c:spPr>
          </c:dPt>
          <c:dPt>
            <c:idx val="6"/>
            <c:invertIfNegative val="0"/>
            <c:bubble3D val="0"/>
            <c:spPr>
              <a:solidFill>
                <a:srgbClr val="7F7F7F"/>
              </a:solidFill>
              <a:ln>
                <a:noFill/>
              </a:ln>
              <a:effectLst/>
            </c:spPr>
          </c:dPt>
          <c:dPt>
            <c:idx val="7"/>
            <c:invertIfNegative val="0"/>
            <c:bubble3D val="0"/>
            <c:spPr>
              <a:solidFill>
                <a:srgbClr val="7F7F7F"/>
              </a:solidFill>
              <a:ln>
                <a:noFill/>
              </a:ln>
              <a:effectLst/>
            </c:spPr>
          </c:dPt>
          <c:dPt>
            <c:idx val="8"/>
            <c:invertIfNegative val="0"/>
            <c:bubble3D val="0"/>
            <c:spPr>
              <a:solidFill>
                <a:srgbClr val="7F7F7F"/>
              </a:solidFill>
              <a:ln>
                <a:no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[4]Muni_Water_payment_Metro!$C$17:$C$25</c:f>
              <c:strCache>
                <c:ptCount val="9"/>
                <c:pt idx="0">
                  <c:v>Mangaung</c:v>
                </c:pt>
                <c:pt idx="1">
                  <c:v>Buffalo City</c:v>
                </c:pt>
                <c:pt idx="2">
                  <c:v>City of Johannesburg</c:v>
                </c:pt>
                <c:pt idx="3">
                  <c:v>Ekurhuleni</c:v>
                </c:pt>
                <c:pt idx="4">
                  <c:v>Nelson Mandela Bay</c:v>
                </c:pt>
                <c:pt idx="5">
                  <c:v>All metros</c:v>
                </c:pt>
                <c:pt idx="6">
                  <c:v>City of Cape Town</c:v>
                </c:pt>
                <c:pt idx="7">
                  <c:v>eThekwini</c:v>
                </c:pt>
                <c:pt idx="8">
                  <c:v>City of Tshwane</c:v>
                </c:pt>
              </c:strCache>
            </c:strRef>
          </c:cat>
          <c:val>
            <c:numRef>
              <c:f>[4]Muni_Water_payment_Metro!$D$17:$D$25</c:f>
              <c:numCache>
                <c:formatCode>General</c:formatCode>
                <c:ptCount val="9"/>
                <c:pt idx="0">
                  <c:v>36.81</c:v>
                </c:pt>
                <c:pt idx="1">
                  <c:v>41.39</c:v>
                </c:pt>
                <c:pt idx="2">
                  <c:v>47.26</c:v>
                </c:pt>
                <c:pt idx="3">
                  <c:v>51.95</c:v>
                </c:pt>
                <c:pt idx="4">
                  <c:v>53.71</c:v>
                </c:pt>
                <c:pt idx="5">
                  <c:v>54.32</c:v>
                </c:pt>
                <c:pt idx="6">
                  <c:v>55.64</c:v>
                </c:pt>
                <c:pt idx="7">
                  <c:v>62.47</c:v>
                </c:pt>
                <c:pt idx="8">
                  <c:v>66.56</c:v>
                </c:pt>
              </c:numCache>
            </c:numRef>
          </c:val>
        </c:ser>
        <c:dLbls>
          <c:dLblPos val="outEnd"/>
          <c:showLegendKey val="0"/>
          <c:showVal val="1"/>
          <c:showCatName val="0"/>
          <c:showSerName val="0"/>
          <c:showPercent val="0"/>
          <c:showBubbleSize val="0"/>
        </c:dLbls>
        <c:gapWidth val="50"/>
        <c:axId val="1483533680"/>
        <c:axId val="1483524976"/>
      </c:barChart>
      <c:catAx>
        <c:axId val="1483533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83524976"/>
        <c:crosses val="autoZero"/>
        <c:auto val="1"/>
        <c:lblAlgn val="ctr"/>
        <c:lblOffset val="100"/>
        <c:noMultiLvlLbl val="0"/>
      </c:catAx>
      <c:valAx>
        <c:axId val="1483524976"/>
        <c:scaling>
          <c:orientation val="minMax"/>
        </c:scaling>
        <c:delete val="1"/>
        <c:axPos val="b"/>
        <c:majorGridlines>
          <c:spPr>
            <a:ln w="9525" cap="flat" cmpd="sng" algn="ctr">
              <a:solidFill>
                <a:srgbClr val="FFFFFF">
                  <a:lumMod val="95000"/>
                  <a:alpha val="9000"/>
                </a:srgbClr>
              </a:solidFill>
              <a:round/>
            </a:ln>
            <a:effectLst/>
          </c:spPr>
        </c:majorGridlines>
        <c:numFmt formatCode="General" sourceLinked="1"/>
        <c:majorTickMark val="none"/>
        <c:minorTickMark val="none"/>
        <c:tickLblPos val="nextTo"/>
        <c:crossAx val="148353368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4.6980503192263157E-2"/>
          <c:y val="3.919316598742989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'Figure 33'!$D$69</c:f>
              <c:strCache>
                <c:ptCount val="1"/>
                <c:pt idx="0">
                  <c:v>Quality</c:v>
                </c:pt>
              </c:strCache>
            </c:strRef>
          </c:tx>
          <c:spPr>
            <a:solidFill>
              <a:srgbClr val="0056A7"/>
            </a:solidFill>
            <a:ln>
              <a:solidFill>
                <a:schemeClr val="accent1">
                  <a:shade val="95000"/>
                  <a:satMod val="105000"/>
                </a:schemeClr>
              </a:solidFill>
            </a:ln>
            <a:effectLst/>
          </c:spPr>
          <c:invertIfNegative val="0"/>
          <c:dPt>
            <c:idx val="7"/>
            <c:invertIfNegative val="0"/>
            <c:bubble3D val="0"/>
            <c:spPr>
              <a:solidFill>
                <a:schemeClr val="tx1">
                  <a:lumMod val="75000"/>
                  <a:lumOff val="25000"/>
                </a:schemeClr>
              </a:solidFill>
              <a:ln>
                <a:no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'Figure 33'!$C$70:$C$79</c:f>
              <c:strCache>
                <c:ptCount val="10"/>
                <c:pt idx="0">
                  <c:v>LP</c:v>
                </c:pt>
                <c:pt idx="1">
                  <c:v>MP</c:v>
                </c:pt>
                <c:pt idx="2">
                  <c:v>NC</c:v>
                </c:pt>
                <c:pt idx="3">
                  <c:v>GP</c:v>
                </c:pt>
                <c:pt idx="4">
                  <c:v>EC</c:v>
                </c:pt>
                <c:pt idx="5">
                  <c:v>KZN</c:v>
                </c:pt>
                <c:pt idx="6">
                  <c:v>FS</c:v>
                </c:pt>
                <c:pt idx="7">
                  <c:v>SA</c:v>
                </c:pt>
                <c:pt idx="8">
                  <c:v>NW</c:v>
                </c:pt>
                <c:pt idx="9">
                  <c:v>WC</c:v>
                </c:pt>
              </c:strCache>
            </c:strRef>
          </c:cat>
          <c:val>
            <c:numRef>
              <c:f>'Figure 33'!$D$70:$D$79</c:f>
              <c:numCache>
                <c:formatCode>0.0</c:formatCode>
                <c:ptCount val="10"/>
                <c:pt idx="0">
                  <c:v>32.409999999999997</c:v>
                </c:pt>
                <c:pt idx="1">
                  <c:v>40.21</c:v>
                </c:pt>
                <c:pt idx="2">
                  <c:v>40.22</c:v>
                </c:pt>
                <c:pt idx="3">
                  <c:v>49.36</c:v>
                </c:pt>
                <c:pt idx="4">
                  <c:v>51.14</c:v>
                </c:pt>
                <c:pt idx="5">
                  <c:v>51.64</c:v>
                </c:pt>
                <c:pt idx="6">
                  <c:v>57.48</c:v>
                </c:pt>
                <c:pt idx="7">
                  <c:v>61.99</c:v>
                </c:pt>
                <c:pt idx="8">
                  <c:v>76.78</c:v>
                </c:pt>
                <c:pt idx="9">
                  <c:v>86.42</c:v>
                </c:pt>
              </c:numCache>
            </c:numRef>
          </c:val>
        </c:ser>
        <c:dLbls>
          <c:showLegendKey val="0"/>
          <c:showVal val="0"/>
          <c:showCatName val="0"/>
          <c:showSerName val="0"/>
          <c:showPercent val="0"/>
          <c:showBubbleSize val="0"/>
        </c:dLbls>
        <c:gapWidth val="50"/>
        <c:overlap val="100"/>
        <c:axId val="1608194464"/>
        <c:axId val="1608171616"/>
      </c:barChart>
      <c:catAx>
        <c:axId val="1608194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8171616"/>
        <c:crosses val="autoZero"/>
        <c:auto val="1"/>
        <c:lblAlgn val="ctr"/>
        <c:lblOffset val="100"/>
        <c:noMultiLvlLbl val="0"/>
      </c:catAx>
      <c:valAx>
        <c:axId val="1608171616"/>
        <c:scaling>
          <c:orientation val="minMax"/>
        </c:scaling>
        <c:delete val="0"/>
        <c:axPos val="b"/>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alpha val="0"/>
                  </a:schemeClr>
                </a:solidFill>
                <a:latin typeface="+mn-lt"/>
                <a:ea typeface="+mn-ea"/>
                <a:cs typeface="+mn-cs"/>
              </a:defRPr>
            </a:pPr>
            <a:endParaRPr lang="en-US"/>
          </a:p>
        </c:txPr>
        <c:crossAx val="16081944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6937489276172266"/>
          <c:y val="1.959658299371494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6206641182300343E-2"/>
          <c:y val="0.11654740608228982"/>
          <c:w val="0.91396423186463394"/>
          <c:h val="0.7520471501885162"/>
        </c:manualLayout>
      </c:layout>
      <c:barChart>
        <c:barDir val="bar"/>
        <c:grouping val="clustered"/>
        <c:varyColors val="0"/>
        <c:ser>
          <c:idx val="1"/>
          <c:order val="0"/>
          <c:tx>
            <c:strRef>
              <c:f>'Figure 33'!$E$69</c:f>
              <c:strCache>
                <c:ptCount val="1"/>
                <c:pt idx="0">
                  <c:v>Interruptions</c:v>
                </c:pt>
              </c:strCache>
            </c:strRef>
          </c:tx>
          <c:spPr>
            <a:solidFill>
              <a:schemeClr val="bg1">
                <a:lumMod val="65000"/>
                <a:alpha val="50000"/>
              </a:schemeClr>
            </a:solidFill>
            <a:ln>
              <a:noFill/>
            </a:ln>
            <a:effectLst/>
          </c:spPr>
          <c:invertIfNegative val="0"/>
          <c:dPt>
            <c:idx val="7"/>
            <c:invertIfNegative val="0"/>
            <c:bubble3D val="0"/>
            <c:spPr>
              <a:solidFill>
                <a:schemeClr val="accent1">
                  <a:lumMod val="50000"/>
                  <a:alpha val="50000"/>
                </a:schemeClr>
              </a:solidFill>
              <a:ln>
                <a:noFill/>
              </a:ln>
              <a:effectLst/>
            </c:spPr>
          </c:dPt>
          <c:dLbls>
            <c:dLbl>
              <c:idx val="9"/>
              <c:layout>
                <c:manualLayout>
                  <c:x val="4.140904801810205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'Figure 33'!$C$70:$C$79</c:f>
              <c:strCache>
                <c:ptCount val="10"/>
                <c:pt idx="0">
                  <c:v>LP</c:v>
                </c:pt>
                <c:pt idx="1">
                  <c:v>MP</c:v>
                </c:pt>
                <c:pt idx="2">
                  <c:v>NC</c:v>
                </c:pt>
                <c:pt idx="3">
                  <c:v>GP</c:v>
                </c:pt>
                <c:pt idx="4">
                  <c:v>EC</c:v>
                </c:pt>
                <c:pt idx="5">
                  <c:v>KZN</c:v>
                </c:pt>
                <c:pt idx="6">
                  <c:v>FS</c:v>
                </c:pt>
                <c:pt idx="7">
                  <c:v>SA</c:v>
                </c:pt>
                <c:pt idx="8">
                  <c:v>NW</c:v>
                </c:pt>
                <c:pt idx="9">
                  <c:v>WC</c:v>
                </c:pt>
              </c:strCache>
            </c:strRef>
          </c:cat>
          <c:val>
            <c:numRef>
              <c:f>'Figure 33'!$E$70:$E$79</c:f>
              <c:numCache>
                <c:formatCode>0.0</c:formatCode>
                <c:ptCount val="10"/>
                <c:pt idx="0">
                  <c:v>60.91</c:v>
                </c:pt>
                <c:pt idx="1">
                  <c:v>59.43</c:v>
                </c:pt>
                <c:pt idx="2">
                  <c:v>50.81</c:v>
                </c:pt>
                <c:pt idx="3">
                  <c:v>37.79</c:v>
                </c:pt>
                <c:pt idx="4">
                  <c:v>26.05</c:v>
                </c:pt>
                <c:pt idx="5">
                  <c:v>36.11</c:v>
                </c:pt>
                <c:pt idx="6">
                  <c:v>30.65</c:v>
                </c:pt>
                <c:pt idx="7">
                  <c:v>25.37</c:v>
                </c:pt>
                <c:pt idx="8">
                  <c:v>6.6</c:v>
                </c:pt>
                <c:pt idx="9">
                  <c:v>3.06</c:v>
                </c:pt>
              </c:numCache>
            </c:numRef>
          </c:val>
        </c:ser>
        <c:dLbls>
          <c:dLblPos val="outEnd"/>
          <c:showLegendKey val="0"/>
          <c:showVal val="1"/>
          <c:showCatName val="0"/>
          <c:showSerName val="0"/>
          <c:showPercent val="0"/>
          <c:showBubbleSize val="0"/>
        </c:dLbls>
        <c:gapWidth val="50"/>
        <c:overlap val="100"/>
        <c:axId val="1608180320"/>
        <c:axId val="1608167808"/>
      </c:barChart>
      <c:catAx>
        <c:axId val="1608180320"/>
        <c:scaling>
          <c:orientation val="minMax"/>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alpha val="0"/>
                  </a:schemeClr>
                </a:solidFill>
                <a:latin typeface="+mn-lt"/>
                <a:ea typeface="+mn-ea"/>
                <a:cs typeface="+mn-cs"/>
              </a:defRPr>
            </a:pPr>
            <a:endParaRPr lang="en-US"/>
          </a:p>
        </c:txPr>
        <c:crossAx val="1608167808"/>
        <c:crosses val="autoZero"/>
        <c:auto val="1"/>
        <c:lblAlgn val="ctr"/>
        <c:lblOffset val="100"/>
        <c:noMultiLvlLbl val="0"/>
      </c:catAx>
      <c:valAx>
        <c:axId val="1608167808"/>
        <c:scaling>
          <c:orientation val="maxMin"/>
          <c:max val="100"/>
        </c:scaling>
        <c:delete val="0"/>
        <c:axPos val="b"/>
        <c:numFmt formatCode="0.0" sourceLinked="1"/>
        <c:majorTickMark val="none"/>
        <c:minorTickMark val="none"/>
        <c:tickLblPos val="low"/>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alpha val="0"/>
                  </a:schemeClr>
                </a:solidFill>
                <a:latin typeface="+mn-lt"/>
                <a:ea typeface="+mn-ea"/>
                <a:cs typeface="+mn-cs"/>
              </a:defRPr>
            </a:pPr>
            <a:endParaRPr lang="en-US"/>
          </a:p>
        </c:txPr>
        <c:crossAx val="16081803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4.6980503192263157E-2"/>
          <c:y val="3.919316598742989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'Figure 33'!$D$69</c:f>
              <c:strCache>
                <c:ptCount val="1"/>
                <c:pt idx="0">
                  <c:v>Quality</c:v>
                </c:pt>
              </c:strCache>
            </c:strRef>
          </c:tx>
          <c:spPr>
            <a:solidFill>
              <a:srgbClr val="0056A7"/>
            </a:solidFill>
            <a:ln>
              <a:solidFill>
                <a:schemeClr val="accent1">
                  <a:shade val="95000"/>
                  <a:satMod val="105000"/>
                </a:schemeClr>
              </a:solidFill>
            </a:ln>
            <a:effectLst/>
          </c:spPr>
          <c:invertIfNegative val="0"/>
          <c:dPt>
            <c:idx val="3"/>
            <c:invertIfNegative val="0"/>
            <c:bubble3D val="0"/>
            <c:spPr>
              <a:solidFill>
                <a:srgbClr val="FF6600"/>
              </a:solidFill>
              <a:ln>
                <a:noFill/>
              </a:ln>
              <a:effectLst/>
            </c:spPr>
          </c:dPt>
          <c:dPt>
            <c:idx val="7"/>
            <c:invertIfNegative val="0"/>
            <c:bubble3D val="0"/>
            <c:spPr>
              <a:solidFill>
                <a:srgbClr val="0056A7"/>
              </a:solidFill>
              <a:ln>
                <a:solidFill>
                  <a:schemeClr val="accent1">
                    <a:shade val="95000"/>
                    <a:satMod val="105000"/>
                  </a:schemeClr>
                </a:solid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'Figure 33'!$C$70:$C$79</c:f>
              <c:strCache>
                <c:ptCount val="9"/>
                <c:pt idx="0">
                  <c:v>City of Cape Town</c:v>
                </c:pt>
                <c:pt idx="1">
                  <c:v>eThekwini</c:v>
                </c:pt>
                <c:pt idx="2">
                  <c:v>City of Johannesburg</c:v>
                </c:pt>
                <c:pt idx="3">
                  <c:v>All Metros</c:v>
                </c:pt>
                <c:pt idx="4">
                  <c:v>Ekurhuleni</c:v>
                </c:pt>
                <c:pt idx="5">
                  <c:v>City of Tshwane</c:v>
                </c:pt>
                <c:pt idx="6">
                  <c:v>Nelson Mandela Bay</c:v>
                </c:pt>
                <c:pt idx="7">
                  <c:v>Buffalo City</c:v>
                </c:pt>
                <c:pt idx="8">
                  <c:v>Mangaung</c:v>
                </c:pt>
              </c:strCache>
            </c:strRef>
          </c:cat>
          <c:val>
            <c:numRef>
              <c:f>'Figure 33'!$D$70:$D$79</c:f>
              <c:numCache>
                <c:formatCode>0.0</c:formatCode>
                <c:ptCount val="10"/>
                <c:pt idx="0">
                  <c:v>87.8</c:v>
                </c:pt>
                <c:pt idx="1">
                  <c:v>84.4</c:v>
                </c:pt>
                <c:pt idx="2">
                  <c:v>79.599999999999994</c:v>
                </c:pt>
                <c:pt idx="3">
                  <c:v>77.400000000000006</c:v>
                </c:pt>
                <c:pt idx="4">
                  <c:v>75.900000000000006</c:v>
                </c:pt>
                <c:pt idx="5">
                  <c:v>73.7</c:v>
                </c:pt>
                <c:pt idx="6">
                  <c:v>58</c:v>
                </c:pt>
                <c:pt idx="7">
                  <c:v>55.6</c:v>
                </c:pt>
                <c:pt idx="8">
                  <c:v>52.9</c:v>
                </c:pt>
              </c:numCache>
            </c:numRef>
          </c:val>
        </c:ser>
        <c:dLbls>
          <c:showLegendKey val="0"/>
          <c:showVal val="0"/>
          <c:showCatName val="0"/>
          <c:showSerName val="0"/>
          <c:showPercent val="0"/>
          <c:showBubbleSize val="0"/>
        </c:dLbls>
        <c:gapWidth val="50"/>
        <c:overlap val="100"/>
        <c:axId val="1511485952"/>
        <c:axId val="1511487040"/>
      </c:barChart>
      <c:catAx>
        <c:axId val="15114859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487040"/>
        <c:crosses val="autoZero"/>
        <c:auto val="1"/>
        <c:lblAlgn val="ctr"/>
        <c:lblOffset val="100"/>
        <c:noMultiLvlLbl val="0"/>
      </c:catAx>
      <c:valAx>
        <c:axId val="1511487040"/>
        <c:scaling>
          <c:orientation val="minMax"/>
        </c:scaling>
        <c:delete val="0"/>
        <c:axPos val="t"/>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alpha val="0"/>
                  </a:schemeClr>
                </a:solidFill>
                <a:latin typeface="+mn-lt"/>
                <a:ea typeface="+mn-ea"/>
                <a:cs typeface="+mn-cs"/>
              </a:defRPr>
            </a:pPr>
            <a:endParaRPr lang="en-US"/>
          </a:p>
        </c:txPr>
        <c:crossAx val="15114859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60940261811189822"/>
          <c:y val="1.633048582809579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6206641182300343E-2"/>
          <c:y val="0.11654740608228982"/>
          <c:w val="0.91396423186463394"/>
          <c:h val="0.7520471501885162"/>
        </c:manualLayout>
      </c:layout>
      <c:barChart>
        <c:barDir val="bar"/>
        <c:grouping val="clustered"/>
        <c:varyColors val="0"/>
        <c:ser>
          <c:idx val="1"/>
          <c:order val="0"/>
          <c:tx>
            <c:strRef>
              <c:f>'Figure 33'!$E$69</c:f>
              <c:strCache>
                <c:ptCount val="1"/>
                <c:pt idx="0">
                  <c:v>Interruptions</c:v>
                </c:pt>
              </c:strCache>
            </c:strRef>
          </c:tx>
          <c:spPr>
            <a:solidFill>
              <a:schemeClr val="bg1">
                <a:lumMod val="50000"/>
                <a:alpha val="50000"/>
              </a:schemeClr>
            </a:solidFill>
            <a:ln>
              <a:noFill/>
            </a:ln>
            <a:effectLst/>
          </c:spPr>
          <c:invertIfNegative val="0"/>
          <c:dPt>
            <c:idx val="7"/>
            <c:invertIfNegative val="0"/>
            <c:bubble3D val="0"/>
            <c:spPr>
              <a:solidFill>
                <a:schemeClr val="bg1">
                  <a:lumMod val="50000"/>
                  <a:alpha val="50000"/>
                </a:schemeClr>
              </a:solidFill>
              <a:ln>
                <a:noFill/>
              </a:ln>
              <a:effectLst/>
            </c:spPr>
          </c:dPt>
          <c:dLbls>
            <c:dLbl>
              <c:idx val="9"/>
              <c:layout>
                <c:manualLayout>
                  <c:x val="4.140904801810205E-3"/>
                  <c:y val="0"/>
                </c:manualLayout>
              </c:layout>
              <c:dLblPos val="outEnd"/>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'Figure 33'!$C$70:$C$79</c:f>
              <c:strCache>
                <c:ptCount val="9"/>
                <c:pt idx="0">
                  <c:v>City of Cape Town</c:v>
                </c:pt>
                <c:pt idx="1">
                  <c:v>eThekwini</c:v>
                </c:pt>
                <c:pt idx="2">
                  <c:v>City of Johannesburg</c:v>
                </c:pt>
                <c:pt idx="3">
                  <c:v>All Metros</c:v>
                </c:pt>
                <c:pt idx="4">
                  <c:v>Ekurhuleni</c:v>
                </c:pt>
                <c:pt idx="5">
                  <c:v>City of Tshwane</c:v>
                </c:pt>
                <c:pt idx="6">
                  <c:v>Nelson Mandela Bay</c:v>
                </c:pt>
                <c:pt idx="7">
                  <c:v>Buffalo City</c:v>
                </c:pt>
                <c:pt idx="8">
                  <c:v>Manguang</c:v>
                </c:pt>
              </c:strCache>
            </c:strRef>
          </c:cat>
          <c:val>
            <c:numRef>
              <c:f>'Figure 33'!$E$70:$E$79</c:f>
              <c:numCache>
                <c:formatCode>0.0</c:formatCode>
                <c:ptCount val="10"/>
                <c:pt idx="0">
                  <c:v>3.6</c:v>
                </c:pt>
                <c:pt idx="1">
                  <c:v>7.1</c:v>
                </c:pt>
                <c:pt idx="2">
                  <c:v>6</c:v>
                </c:pt>
                <c:pt idx="3">
                  <c:v>7.6</c:v>
                </c:pt>
                <c:pt idx="4">
                  <c:v>6.3</c:v>
                </c:pt>
                <c:pt idx="5">
                  <c:v>9.6</c:v>
                </c:pt>
                <c:pt idx="6">
                  <c:v>5.9</c:v>
                </c:pt>
                <c:pt idx="7">
                  <c:v>15.2</c:v>
                </c:pt>
                <c:pt idx="8">
                  <c:v>31.1</c:v>
                </c:pt>
              </c:numCache>
            </c:numRef>
          </c:val>
        </c:ser>
        <c:dLbls>
          <c:dLblPos val="outEnd"/>
          <c:showLegendKey val="0"/>
          <c:showVal val="1"/>
          <c:showCatName val="0"/>
          <c:showSerName val="0"/>
          <c:showPercent val="0"/>
          <c:showBubbleSize val="0"/>
        </c:dLbls>
        <c:gapWidth val="50"/>
        <c:overlap val="100"/>
        <c:axId val="1511479424"/>
        <c:axId val="1511473984"/>
      </c:barChart>
      <c:catAx>
        <c:axId val="1511479424"/>
        <c:scaling>
          <c:orientation val="maxMin"/>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alpha val="0"/>
                  </a:schemeClr>
                </a:solidFill>
                <a:latin typeface="+mn-lt"/>
                <a:ea typeface="+mn-ea"/>
                <a:cs typeface="+mn-cs"/>
              </a:defRPr>
            </a:pPr>
            <a:endParaRPr lang="en-US"/>
          </a:p>
        </c:txPr>
        <c:crossAx val="1511473984"/>
        <c:crosses val="autoZero"/>
        <c:auto val="1"/>
        <c:lblAlgn val="ctr"/>
        <c:lblOffset val="100"/>
        <c:noMultiLvlLbl val="0"/>
      </c:catAx>
      <c:valAx>
        <c:axId val="1511473984"/>
        <c:scaling>
          <c:orientation val="maxMin"/>
          <c:max val="100"/>
        </c:scaling>
        <c:delete val="0"/>
        <c:axPos val="t"/>
        <c:numFmt formatCode="0.0" sourceLinked="1"/>
        <c:majorTickMark val="none"/>
        <c:minorTickMark val="none"/>
        <c:tickLblPos val="low"/>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alpha val="0"/>
                  </a:schemeClr>
                </a:solidFill>
                <a:latin typeface="+mn-lt"/>
                <a:ea typeface="+mn-ea"/>
                <a:cs typeface="+mn-cs"/>
              </a:defRPr>
            </a:pPr>
            <a:endParaRPr lang="en-US"/>
          </a:p>
        </c:txPr>
        <c:crossAx val="1511479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318350831146113E-2"/>
          <c:y val="2.9254325276989419E-2"/>
          <c:w val="0.70584481627296602"/>
          <c:h val="0.89457019395505766"/>
        </c:manualLayout>
      </c:layout>
      <c:barChart>
        <c:barDir val="bar"/>
        <c:grouping val="stacked"/>
        <c:varyColors val="0"/>
        <c:ser>
          <c:idx val="0"/>
          <c:order val="0"/>
          <c:tx>
            <c:strRef>
              <c:f>'Figure 33'!$A$11</c:f>
              <c:strCache>
                <c:ptCount val="1"/>
                <c:pt idx="0">
                  <c:v>General maintance</c:v>
                </c:pt>
              </c:strCache>
            </c:strRef>
          </c:tx>
          <c:spPr>
            <a:solidFill>
              <a:srgbClr val="0056A7"/>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'Figure 33'!$B$10:$K$10</c:f>
              <c:strCache>
                <c:ptCount val="10"/>
                <c:pt idx="0">
                  <c:v>MP</c:v>
                </c:pt>
                <c:pt idx="1">
                  <c:v>LP</c:v>
                </c:pt>
                <c:pt idx="2">
                  <c:v>NC</c:v>
                </c:pt>
                <c:pt idx="3">
                  <c:v>KZN</c:v>
                </c:pt>
                <c:pt idx="4">
                  <c:v>EC</c:v>
                </c:pt>
                <c:pt idx="5">
                  <c:v>SA</c:v>
                </c:pt>
                <c:pt idx="6">
                  <c:v>NW</c:v>
                </c:pt>
                <c:pt idx="7">
                  <c:v>WC</c:v>
                </c:pt>
                <c:pt idx="8">
                  <c:v>FS</c:v>
                </c:pt>
                <c:pt idx="9">
                  <c:v>GP</c:v>
                </c:pt>
              </c:strCache>
            </c:strRef>
          </c:cat>
          <c:val>
            <c:numRef>
              <c:f>'Figure 33'!$B$11:$K$11</c:f>
              <c:numCache>
                <c:formatCode>0.0</c:formatCode>
                <c:ptCount val="10"/>
                <c:pt idx="0">
                  <c:v>54.25</c:v>
                </c:pt>
                <c:pt idx="1">
                  <c:v>69.88</c:v>
                </c:pt>
                <c:pt idx="2">
                  <c:v>74.27</c:v>
                </c:pt>
                <c:pt idx="3">
                  <c:v>74.27</c:v>
                </c:pt>
                <c:pt idx="4">
                  <c:v>77.03</c:v>
                </c:pt>
                <c:pt idx="5">
                  <c:v>78.290000000000006</c:v>
                </c:pt>
                <c:pt idx="6">
                  <c:v>80.180000000000007</c:v>
                </c:pt>
                <c:pt idx="7">
                  <c:v>82.82</c:v>
                </c:pt>
                <c:pt idx="8">
                  <c:v>89.29</c:v>
                </c:pt>
                <c:pt idx="9">
                  <c:v>94.76</c:v>
                </c:pt>
              </c:numCache>
            </c:numRef>
          </c:val>
        </c:ser>
        <c:ser>
          <c:idx val="1"/>
          <c:order val="1"/>
          <c:tx>
            <c:strRef>
              <c:f>'Figure 33'!$A$12</c:f>
              <c:strCache>
                <c:ptCount val="1"/>
                <c:pt idx="0">
                  <c:v>Water only delivered at fixed times</c:v>
                </c:pt>
              </c:strCache>
            </c:strRef>
          </c:tx>
          <c:spPr>
            <a:solidFill>
              <a:schemeClr val="accent2"/>
            </a:solidFill>
            <a:ln>
              <a:noFill/>
            </a:ln>
            <a:effectLst/>
          </c:spPr>
          <c:invertIfNegative val="0"/>
          <c:cat>
            <c:strRef>
              <c:f>'Figure 33'!$B$10:$K$10</c:f>
              <c:strCache>
                <c:ptCount val="10"/>
                <c:pt idx="0">
                  <c:v>MP</c:v>
                </c:pt>
                <c:pt idx="1">
                  <c:v>LP</c:v>
                </c:pt>
                <c:pt idx="2">
                  <c:v>NC</c:v>
                </c:pt>
                <c:pt idx="3">
                  <c:v>KZN</c:v>
                </c:pt>
                <c:pt idx="4">
                  <c:v>EC</c:v>
                </c:pt>
                <c:pt idx="5">
                  <c:v>SA</c:v>
                </c:pt>
                <c:pt idx="6">
                  <c:v>NW</c:v>
                </c:pt>
                <c:pt idx="7">
                  <c:v>WC</c:v>
                </c:pt>
                <c:pt idx="8">
                  <c:v>FS</c:v>
                </c:pt>
                <c:pt idx="9">
                  <c:v>GP</c:v>
                </c:pt>
              </c:strCache>
            </c:strRef>
          </c:cat>
          <c:val>
            <c:numRef>
              <c:f>'Figure 33'!$B$12:$K$12</c:f>
              <c:numCache>
                <c:formatCode>0.0</c:formatCode>
                <c:ptCount val="10"/>
                <c:pt idx="0">
                  <c:v>38.61</c:v>
                </c:pt>
                <c:pt idx="1">
                  <c:v>28.32</c:v>
                </c:pt>
                <c:pt idx="2">
                  <c:v>3.9</c:v>
                </c:pt>
                <c:pt idx="3">
                  <c:v>21.43</c:v>
                </c:pt>
                <c:pt idx="4">
                  <c:v>6.52</c:v>
                </c:pt>
                <c:pt idx="5">
                  <c:v>14.43</c:v>
                </c:pt>
                <c:pt idx="6">
                  <c:v>10.11</c:v>
                </c:pt>
                <c:pt idx="7">
                  <c:v>0.67</c:v>
                </c:pt>
                <c:pt idx="8">
                  <c:v>4.7699999999999996</c:v>
                </c:pt>
                <c:pt idx="9">
                  <c:v>1.62</c:v>
                </c:pt>
              </c:numCache>
            </c:numRef>
          </c:val>
        </c:ser>
        <c:ser>
          <c:idx val="2"/>
          <c:order val="2"/>
          <c:tx>
            <c:strRef>
              <c:f>'Figure 33'!$A$13</c:f>
              <c:strCache>
                <c:ptCount val="1"/>
                <c:pt idx="0">
                  <c:v>Non-payment for service(cut off)</c:v>
                </c:pt>
              </c:strCache>
            </c:strRef>
          </c:tx>
          <c:spPr>
            <a:solidFill>
              <a:schemeClr val="accent3"/>
            </a:solidFill>
            <a:ln>
              <a:noFill/>
            </a:ln>
            <a:effectLst/>
          </c:spPr>
          <c:invertIfNegative val="0"/>
          <c:cat>
            <c:strRef>
              <c:f>'Figure 33'!$B$10:$K$10</c:f>
              <c:strCache>
                <c:ptCount val="10"/>
                <c:pt idx="0">
                  <c:v>MP</c:v>
                </c:pt>
                <c:pt idx="1">
                  <c:v>LP</c:v>
                </c:pt>
                <c:pt idx="2">
                  <c:v>NC</c:v>
                </c:pt>
                <c:pt idx="3">
                  <c:v>KZN</c:v>
                </c:pt>
                <c:pt idx="4">
                  <c:v>EC</c:v>
                </c:pt>
                <c:pt idx="5">
                  <c:v>SA</c:v>
                </c:pt>
                <c:pt idx="6">
                  <c:v>NW</c:v>
                </c:pt>
                <c:pt idx="7">
                  <c:v>WC</c:v>
                </c:pt>
                <c:pt idx="8">
                  <c:v>FS</c:v>
                </c:pt>
                <c:pt idx="9">
                  <c:v>GP</c:v>
                </c:pt>
              </c:strCache>
            </c:strRef>
          </c:cat>
          <c:val>
            <c:numRef>
              <c:f>'Figure 33'!$B$13:$K$13</c:f>
              <c:numCache>
                <c:formatCode>0.0</c:formatCode>
                <c:ptCount val="10"/>
                <c:pt idx="0">
                  <c:v>0.54</c:v>
                </c:pt>
                <c:pt idx="1">
                  <c:v>0.36</c:v>
                </c:pt>
                <c:pt idx="2">
                  <c:v>0.9</c:v>
                </c:pt>
                <c:pt idx="3">
                  <c:v>1.37</c:v>
                </c:pt>
                <c:pt idx="4">
                  <c:v>0.37</c:v>
                </c:pt>
                <c:pt idx="5">
                  <c:v>1.1100000000000001</c:v>
                </c:pt>
                <c:pt idx="6">
                  <c:v>0.95</c:v>
                </c:pt>
                <c:pt idx="7">
                  <c:v>6.02</c:v>
                </c:pt>
                <c:pt idx="8">
                  <c:v>0.57999999999999996</c:v>
                </c:pt>
                <c:pt idx="9">
                  <c:v>1.34</c:v>
                </c:pt>
              </c:numCache>
            </c:numRef>
          </c:val>
        </c:ser>
        <c:ser>
          <c:idx val="3"/>
          <c:order val="3"/>
          <c:tx>
            <c:strRef>
              <c:f>'Figure 33'!$A$14</c:f>
              <c:strCache>
                <c:ptCount val="1"/>
                <c:pt idx="0">
                  <c:v>Other</c:v>
                </c:pt>
              </c:strCache>
            </c:strRef>
          </c:tx>
          <c:spPr>
            <a:solidFill>
              <a:schemeClr val="accent4"/>
            </a:solidFill>
            <a:ln>
              <a:noFill/>
            </a:ln>
            <a:effectLst/>
          </c:spPr>
          <c:invertIfNegative val="0"/>
          <c:cat>
            <c:strRef>
              <c:f>'Figure 33'!$B$10:$K$10</c:f>
              <c:strCache>
                <c:ptCount val="10"/>
                <c:pt idx="0">
                  <c:v>MP</c:v>
                </c:pt>
                <c:pt idx="1">
                  <c:v>LP</c:v>
                </c:pt>
                <c:pt idx="2">
                  <c:v>NC</c:v>
                </c:pt>
                <c:pt idx="3">
                  <c:v>KZN</c:v>
                </c:pt>
                <c:pt idx="4">
                  <c:v>EC</c:v>
                </c:pt>
                <c:pt idx="5">
                  <c:v>SA</c:v>
                </c:pt>
                <c:pt idx="6">
                  <c:v>NW</c:v>
                </c:pt>
                <c:pt idx="7">
                  <c:v>WC</c:v>
                </c:pt>
                <c:pt idx="8">
                  <c:v>FS</c:v>
                </c:pt>
                <c:pt idx="9">
                  <c:v>GP</c:v>
                </c:pt>
              </c:strCache>
            </c:strRef>
          </c:cat>
          <c:val>
            <c:numRef>
              <c:f>'Figure 33'!$B$14:$K$14</c:f>
              <c:numCache>
                <c:formatCode>0.0</c:formatCode>
                <c:ptCount val="10"/>
                <c:pt idx="0">
                  <c:v>6.6</c:v>
                </c:pt>
                <c:pt idx="1">
                  <c:v>1.43</c:v>
                </c:pt>
                <c:pt idx="2">
                  <c:v>20.93</c:v>
                </c:pt>
                <c:pt idx="3">
                  <c:v>2.93</c:v>
                </c:pt>
                <c:pt idx="4">
                  <c:v>16.07</c:v>
                </c:pt>
                <c:pt idx="5">
                  <c:v>6.17</c:v>
                </c:pt>
                <c:pt idx="6">
                  <c:v>8.76</c:v>
                </c:pt>
                <c:pt idx="7">
                  <c:v>10.48</c:v>
                </c:pt>
                <c:pt idx="8">
                  <c:v>5.37</c:v>
                </c:pt>
                <c:pt idx="9">
                  <c:v>2.2799999999999998</c:v>
                </c:pt>
              </c:numCache>
            </c:numRef>
          </c:val>
        </c:ser>
        <c:dLbls>
          <c:showLegendKey val="0"/>
          <c:showVal val="0"/>
          <c:showCatName val="0"/>
          <c:showSerName val="0"/>
          <c:showPercent val="0"/>
          <c:showBubbleSize val="0"/>
        </c:dLbls>
        <c:gapWidth val="50"/>
        <c:overlap val="100"/>
        <c:axId val="1511474528"/>
        <c:axId val="1511481056"/>
      </c:barChart>
      <c:catAx>
        <c:axId val="1511474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481056"/>
        <c:crosses val="autoZero"/>
        <c:auto val="1"/>
        <c:lblAlgn val="ctr"/>
        <c:lblOffset val="100"/>
        <c:noMultiLvlLbl val="0"/>
      </c:catAx>
      <c:valAx>
        <c:axId val="1511481056"/>
        <c:scaling>
          <c:orientation val="minMax"/>
          <c:max val="10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511474528"/>
        <c:crosses val="autoZero"/>
        <c:crossBetween val="between"/>
      </c:valAx>
      <c:spPr>
        <a:noFill/>
        <a:ln>
          <a:noFill/>
        </a:ln>
        <a:effectLst/>
      </c:spPr>
    </c:plotArea>
    <c:legend>
      <c:legendPos val="b"/>
      <c:layout>
        <c:manualLayout>
          <c:xMode val="edge"/>
          <c:yMode val="edge"/>
          <c:x val="2.0816272965879266E-2"/>
          <c:y val="0.92831668800932454"/>
          <c:w val="0.89087379702537173"/>
          <c:h val="5.151026990267075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401574803149607E-2"/>
          <c:y val="0.303833687846221"/>
          <c:w val="0.89906353893263358"/>
          <c:h val="0.64237692960681014"/>
        </c:manualLayout>
      </c:layout>
      <c:lineChart>
        <c:grouping val="standard"/>
        <c:varyColors val="0"/>
        <c:ser>
          <c:idx val="0"/>
          <c:order val="0"/>
          <c:tx>
            <c:strRef>
              <c:f>'C:\Users\casmentm\Desktop\[Water and Sanitation_Figures.xlsx]Improved_San_All'!$A$3</c:f>
              <c:strCache>
                <c:ptCount val="1"/>
                <c:pt idx="0">
                  <c:v>Western Cape</c:v>
                </c:pt>
              </c:strCache>
            </c:strRef>
          </c:tx>
          <c:spPr>
            <a:ln w="50800" cap="rnd">
              <a:solidFill>
                <a:schemeClr val="accent1"/>
              </a:solidFill>
              <a:round/>
            </a:ln>
            <a:effectLst/>
          </c:spPr>
          <c:marker>
            <c:symbol val="none"/>
          </c:marker>
          <c:dLbls>
            <c:dLbl>
              <c:idx val="13"/>
              <c:layout>
                <c:manualLayout>
                  <c:x val="-4.027777777777778E-2"/>
                  <c:y val="-5.3203262295574143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[8]Improved_San_All!$B$2:$O$2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[8]Improved_San_All!$B$3:$O$3</c:f>
              <c:numCache>
                <c:formatCode>General</c:formatCode>
                <c:ptCount val="14"/>
                <c:pt idx="0">
                  <c:v>92.2</c:v>
                </c:pt>
                <c:pt idx="1">
                  <c:v>89.7</c:v>
                </c:pt>
                <c:pt idx="2">
                  <c:v>91.8</c:v>
                </c:pt>
                <c:pt idx="3">
                  <c:v>93.4</c:v>
                </c:pt>
                <c:pt idx="4">
                  <c:v>95.2</c:v>
                </c:pt>
                <c:pt idx="5">
                  <c:v>95</c:v>
                </c:pt>
                <c:pt idx="6">
                  <c:v>93.8</c:v>
                </c:pt>
                <c:pt idx="7">
                  <c:v>94.5</c:v>
                </c:pt>
                <c:pt idx="8">
                  <c:v>96.7</c:v>
                </c:pt>
                <c:pt idx="9">
                  <c:v>95.6</c:v>
                </c:pt>
                <c:pt idx="10">
                  <c:v>95.6</c:v>
                </c:pt>
                <c:pt idx="11">
                  <c:v>94.8</c:v>
                </c:pt>
                <c:pt idx="12">
                  <c:v>94.6</c:v>
                </c:pt>
                <c:pt idx="13">
                  <c:v>93.3</c:v>
                </c:pt>
              </c:numCache>
            </c:numRef>
          </c:val>
          <c:smooth val="0"/>
        </c:ser>
        <c:ser>
          <c:idx val="1"/>
          <c:order val="1"/>
          <c:tx>
            <c:strRef>
              <c:f>'C:\Users\casmentm\Desktop\[Water and Sanitation_Figures.xlsx]Improved_San_All'!$A$4</c:f>
              <c:strCache>
                <c:ptCount val="1"/>
                <c:pt idx="0">
                  <c:v>Eastern Cape</c:v>
                </c:pt>
              </c:strCache>
            </c:strRef>
          </c:tx>
          <c:spPr>
            <a:ln w="28575" cap="rnd">
              <a:solidFill>
                <a:schemeClr val="accent2"/>
              </a:solidFill>
              <a:round/>
            </a:ln>
            <a:effectLst/>
          </c:spPr>
          <c:marker>
            <c:symbol val="none"/>
          </c:marker>
          <c:cat>
            <c:numRef>
              <c:f>[8]Improved_San_All!$B$2:$O$2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[8]Improved_San_All!$B$4:$O$4</c:f>
              <c:numCache>
                <c:formatCode>General</c:formatCode>
                <c:ptCount val="14"/>
                <c:pt idx="0">
                  <c:v>33.5</c:v>
                </c:pt>
                <c:pt idx="1">
                  <c:v>34.700000000000003</c:v>
                </c:pt>
                <c:pt idx="2">
                  <c:v>38.6</c:v>
                </c:pt>
                <c:pt idx="3">
                  <c:v>46.5</c:v>
                </c:pt>
                <c:pt idx="4">
                  <c:v>49.3</c:v>
                </c:pt>
                <c:pt idx="5">
                  <c:v>52.1</c:v>
                </c:pt>
                <c:pt idx="6">
                  <c:v>54.7</c:v>
                </c:pt>
                <c:pt idx="7">
                  <c:v>57.9</c:v>
                </c:pt>
                <c:pt idx="8">
                  <c:v>63.4</c:v>
                </c:pt>
                <c:pt idx="9">
                  <c:v>65.5</c:v>
                </c:pt>
                <c:pt idx="10">
                  <c:v>69.599999999999994</c:v>
                </c:pt>
                <c:pt idx="11">
                  <c:v>71.2</c:v>
                </c:pt>
                <c:pt idx="12">
                  <c:v>78.099999999999994</c:v>
                </c:pt>
                <c:pt idx="13">
                  <c:v>81.7</c:v>
                </c:pt>
              </c:numCache>
            </c:numRef>
          </c:val>
          <c:smooth val="0"/>
        </c:ser>
        <c:ser>
          <c:idx val="2"/>
          <c:order val="2"/>
          <c:tx>
            <c:strRef>
              <c:f>'C:\Users\casmentm\Desktop\[Water and Sanitation_Figures.xlsx]Improved_San_All'!$A$5</c:f>
              <c:strCache>
                <c:ptCount val="1"/>
                <c:pt idx="0">
                  <c:v>Northern Cape</c:v>
                </c:pt>
              </c:strCache>
            </c:strRef>
          </c:tx>
          <c:spPr>
            <a:ln w="28575" cap="rnd">
              <a:solidFill>
                <a:schemeClr val="accent3"/>
              </a:solidFill>
              <a:round/>
            </a:ln>
            <a:effectLst/>
          </c:spPr>
          <c:marker>
            <c:symbol val="none"/>
          </c:marker>
          <c:cat>
            <c:numRef>
              <c:f>[8]Improved_San_All!$B$2:$O$2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[8]Improved_San_All!$B$5:$O$5</c:f>
              <c:numCache>
                <c:formatCode>General</c:formatCode>
                <c:ptCount val="14"/>
                <c:pt idx="0">
                  <c:v>75.8</c:v>
                </c:pt>
                <c:pt idx="1">
                  <c:v>76.099999999999994</c:v>
                </c:pt>
                <c:pt idx="2">
                  <c:v>76</c:v>
                </c:pt>
                <c:pt idx="3">
                  <c:v>79.3</c:v>
                </c:pt>
                <c:pt idx="4">
                  <c:v>76.7</c:v>
                </c:pt>
                <c:pt idx="5">
                  <c:v>80.8</c:v>
                </c:pt>
                <c:pt idx="6">
                  <c:v>76.099999999999994</c:v>
                </c:pt>
                <c:pt idx="7">
                  <c:v>83.7</c:v>
                </c:pt>
                <c:pt idx="8">
                  <c:v>83.5</c:v>
                </c:pt>
                <c:pt idx="9">
                  <c:v>85.3</c:v>
                </c:pt>
                <c:pt idx="10">
                  <c:v>84.4</c:v>
                </c:pt>
                <c:pt idx="11">
                  <c:v>81.7</c:v>
                </c:pt>
                <c:pt idx="12">
                  <c:v>83.7</c:v>
                </c:pt>
                <c:pt idx="13">
                  <c:v>80.7</c:v>
                </c:pt>
              </c:numCache>
            </c:numRef>
          </c:val>
          <c:smooth val="0"/>
        </c:ser>
        <c:ser>
          <c:idx val="3"/>
          <c:order val="3"/>
          <c:tx>
            <c:strRef>
              <c:f>'C:\Users\casmentm\Desktop\[Water and Sanitation_Figures.xlsx]Improved_San_All'!$A$6</c:f>
              <c:strCache>
                <c:ptCount val="1"/>
                <c:pt idx="0">
                  <c:v>Free State</c:v>
                </c:pt>
              </c:strCache>
            </c:strRef>
          </c:tx>
          <c:spPr>
            <a:ln w="28575" cap="rnd">
              <a:solidFill>
                <a:schemeClr val="accent4"/>
              </a:solidFill>
              <a:round/>
            </a:ln>
            <a:effectLst/>
          </c:spPr>
          <c:marker>
            <c:symbol val="none"/>
          </c:marker>
          <c:cat>
            <c:numRef>
              <c:f>[8]Improved_San_All!$B$2:$O$2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[8]Improved_San_All!$B$6:$O$6</c:f>
              <c:numCache>
                <c:formatCode>General</c:formatCode>
                <c:ptCount val="14"/>
                <c:pt idx="0">
                  <c:v>64.900000000000006</c:v>
                </c:pt>
                <c:pt idx="1">
                  <c:v>67.2</c:v>
                </c:pt>
                <c:pt idx="2">
                  <c:v>69.7</c:v>
                </c:pt>
                <c:pt idx="3">
                  <c:v>69.900000000000006</c:v>
                </c:pt>
                <c:pt idx="4">
                  <c:v>71.7</c:v>
                </c:pt>
                <c:pt idx="5">
                  <c:v>74.8</c:v>
                </c:pt>
                <c:pt idx="6">
                  <c:v>76.3</c:v>
                </c:pt>
                <c:pt idx="7">
                  <c:v>78.599999999999994</c:v>
                </c:pt>
                <c:pt idx="8">
                  <c:v>83.2</c:v>
                </c:pt>
                <c:pt idx="9">
                  <c:v>84.4</c:v>
                </c:pt>
                <c:pt idx="10">
                  <c:v>83.4</c:v>
                </c:pt>
                <c:pt idx="11">
                  <c:v>83.3</c:v>
                </c:pt>
                <c:pt idx="12">
                  <c:v>83.8</c:v>
                </c:pt>
                <c:pt idx="13">
                  <c:v>81.099999999999994</c:v>
                </c:pt>
              </c:numCache>
            </c:numRef>
          </c:val>
          <c:smooth val="0"/>
        </c:ser>
        <c:ser>
          <c:idx val="4"/>
          <c:order val="4"/>
          <c:tx>
            <c:strRef>
              <c:f>'C:\Users\casmentm\Desktop\[Water and Sanitation_Figures.xlsx]Improved_San_All'!$A$7</c:f>
              <c:strCache>
                <c:ptCount val="1"/>
                <c:pt idx="0">
                  <c:v>KwaZulu-Natal</c:v>
                </c:pt>
              </c:strCache>
            </c:strRef>
          </c:tx>
          <c:spPr>
            <a:ln w="28575" cap="rnd">
              <a:solidFill>
                <a:schemeClr val="accent5"/>
              </a:solidFill>
              <a:round/>
            </a:ln>
            <a:effectLst/>
          </c:spPr>
          <c:marker>
            <c:symbol val="none"/>
          </c:marker>
          <c:cat>
            <c:numRef>
              <c:f>[8]Improved_San_All!$B$2:$O$2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[8]Improved_San_All!$B$7:$O$7</c:f>
              <c:numCache>
                <c:formatCode>General</c:formatCode>
                <c:ptCount val="14"/>
                <c:pt idx="0">
                  <c:v>51.4</c:v>
                </c:pt>
                <c:pt idx="1">
                  <c:v>57.4</c:v>
                </c:pt>
                <c:pt idx="2">
                  <c:v>58.7</c:v>
                </c:pt>
                <c:pt idx="3">
                  <c:v>60.1</c:v>
                </c:pt>
                <c:pt idx="4">
                  <c:v>62.8</c:v>
                </c:pt>
                <c:pt idx="5">
                  <c:v>64.8</c:v>
                </c:pt>
                <c:pt idx="6">
                  <c:v>62.5</c:v>
                </c:pt>
                <c:pt idx="7">
                  <c:v>69.3</c:v>
                </c:pt>
                <c:pt idx="8">
                  <c:v>72.3</c:v>
                </c:pt>
                <c:pt idx="9">
                  <c:v>70.900000000000006</c:v>
                </c:pt>
                <c:pt idx="10">
                  <c:v>67.400000000000006</c:v>
                </c:pt>
                <c:pt idx="11">
                  <c:v>73.900000000000006</c:v>
                </c:pt>
                <c:pt idx="12">
                  <c:v>75.7</c:v>
                </c:pt>
                <c:pt idx="13">
                  <c:v>77.3</c:v>
                </c:pt>
              </c:numCache>
            </c:numRef>
          </c:val>
          <c:smooth val="0"/>
        </c:ser>
        <c:ser>
          <c:idx val="5"/>
          <c:order val="5"/>
          <c:tx>
            <c:strRef>
              <c:f>'C:\Users\casmentm\Desktop\[Water and Sanitation_Figures.xlsx]Improved_San_All'!$A$8</c:f>
              <c:strCache>
                <c:ptCount val="1"/>
                <c:pt idx="0">
                  <c:v>North West</c:v>
                </c:pt>
              </c:strCache>
            </c:strRef>
          </c:tx>
          <c:spPr>
            <a:ln w="28575" cap="rnd">
              <a:solidFill>
                <a:schemeClr val="accent6"/>
              </a:solidFill>
              <a:round/>
            </a:ln>
            <a:effectLst/>
          </c:spPr>
          <c:marker>
            <c:symbol val="none"/>
          </c:marker>
          <c:cat>
            <c:numRef>
              <c:f>[8]Improved_San_All!$B$2:$O$2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[8]Improved_San_All!$B$8:$O$8</c:f>
              <c:numCache>
                <c:formatCode>General</c:formatCode>
                <c:ptCount val="14"/>
                <c:pt idx="0">
                  <c:v>54.5</c:v>
                </c:pt>
                <c:pt idx="1">
                  <c:v>61.4</c:v>
                </c:pt>
                <c:pt idx="2">
                  <c:v>58</c:v>
                </c:pt>
                <c:pt idx="3">
                  <c:v>55.1</c:v>
                </c:pt>
                <c:pt idx="4">
                  <c:v>54.2</c:v>
                </c:pt>
                <c:pt idx="5">
                  <c:v>62.3</c:v>
                </c:pt>
                <c:pt idx="6">
                  <c:v>57.9</c:v>
                </c:pt>
                <c:pt idx="7">
                  <c:v>64.8</c:v>
                </c:pt>
                <c:pt idx="8">
                  <c:v>66.400000000000006</c:v>
                </c:pt>
                <c:pt idx="9">
                  <c:v>65.099999999999994</c:v>
                </c:pt>
                <c:pt idx="10">
                  <c:v>71.900000000000006</c:v>
                </c:pt>
                <c:pt idx="11">
                  <c:v>70</c:v>
                </c:pt>
                <c:pt idx="12">
                  <c:v>66.7</c:v>
                </c:pt>
                <c:pt idx="13">
                  <c:v>66.400000000000006</c:v>
                </c:pt>
              </c:numCache>
            </c:numRef>
          </c:val>
          <c:smooth val="0"/>
        </c:ser>
        <c:ser>
          <c:idx val="6"/>
          <c:order val="6"/>
          <c:tx>
            <c:strRef>
              <c:f>'C:\Users\casmentm\Desktop\[Water and Sanitation_Figures.xlsx]Improved_San_All'!$A$9</c:f>
              <c:strCache>
                <c:ptCount val="1"/>
                <c:pt idx="0">
                  <c:v>Gauteng</c:v>
                </c:pt>
              </c:strCache>
            </c:strRef>
          </c:tx>
          <c:spPr>
            <a:ln w="50800" cap="rnd">
              <a:solidFill>
                <a:srgbClr val="7030A0"/>
              </a:solidFill>
              <a:round/>
            </a:ln>
            <a:effectLst/>
          </c:spPr>
          <c:marker>
            <c:symbol val="none"/>
          </c:marker>
          <c:dLbls>
            <c:dLbl>
              <c:idx val="13"/>
              <c:layout>
                <c:manualLayout>
                  <c:x val="-9.7222222222223247E-3"/>
                  <c:y val="1.7734420765191355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[8]Improved_San_All!$B$2:$O$2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[8]Improved_San_All!$B$9:$O$9</c:f>
              <c:numCache>
                <c:formatCode>General</c:formatCode>
                <c:ptCount val="14"/>
                <c:pt idx="0">
                  <c:v>88.9</c:v>
                </c:pt>
                <c:pt idx="1">
                  <c:v>89.3</c:v>
                </c:pt>
                <c:pt idx="2">
                  <c:v>89.9</c:v>
                </c:pt>
                <c:pt idx="3">
                  <c:v>88.5</c:v>
                </c:pt>
                <c:pt idx="4">
                  <c:v>89.1</c:v>
                </c:pt>
                <c:pt idx="5">
                  <c:v>88.1</c:v>
                </c:pt>
                <c:pt idx="6">
                  <c:v>91.3</c:v>
                </c:pt>
                <c:pt idx="7">
                  <c:v>88</c:v>
                </c:pt>
                <c:pt idx="8">
                  <c:v>91.2</c:v>
                </c:pt>
                <c:pt idx="9">
                  <c:v>91.4</c:v>
                </c:pt>
                <c:pt idx="10">
                  <c:v>91</c:v>
                </c:pt>
                <c:pt idx="11">
                  <c:v>90.2</c:v>
                </c:pt>
                <c:pt idx="12">
                  <c:v>90.9</c:v>
                </c:pt>
                <c:pt idx="13">
                  <c:v>91</c:v>
                </c:pt>
              </c:numCache>
            </c:numRef>
          </c:val>
          <c:smooth val="0"/>
        </c:ser>
        <c:ser>
          <c:idx val="7"/>
          <c:order val="7"/>
          <c:tx>
            <c:strRef>
              <c:f>'C:\Users\casmentm\Desktop\[Water and Sanitation_Figures.xlsx]Improved_San_All'!$A$10</c:f>
              <c:strCache>
                <c:ptCount val="1"/>
                <c:pt idx="0">
                  <c:v>Mpumalanga</c:v>
                </c:pt>
              </c:strCache>
            </c:strRef>
          </c:tx>
          <c:spPr>
            <a:ln w="50800" cap="rnd">
              <a:solidFill>
                <a:schemeClr val="accent2">
                  <a:lumMod val="60000"/>
                </a:schemeClr>
              </a:solidFill>
              <a:round/>
            </a:ln>
            <a:effectLst/>
          </c:spPr>
          <c:marker>
            <c:symbol val="none"/>
          </c:marker>
          <c:dLbls>
            <c:dLbl>
              <c:idx val="13"/>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[8]Improved_San_All!$B$2:$O$2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[8]Improved_San_All!$B$10:$O$10</c:f>
              <c:numCache>
                <c:formatCode>General</c:formatCode>
                <c:ptCount val="14"/>
                <c:pt idx="0">
                  <c:v>50.9</c:v>
                </c:pt>
                <c:pt idx="1">
                  <c:v>54.7</c:v>
                </c:pt>
                <c:pt idx="2">
                  <c:v>55.5</c:v>
                </c:pt>
                <c:pt idx="3">
                  <c:v>48.3</c:v>
                </c:pt>
                <c:pt idx="4">
                  <c:v>53.2</c:v>
                </c:pt>
                <c:pt idx="5">
                  <c:v>58.1</c:v>
                </c:pt>
                <c:pt idx="6">
                  <c:v>54.1</c:v>
                </c:pt>
                <c:pt idx="7">
                  <c:v>52.4</c:v>
                </c:pt>
                <c:pt idx="8">
                  <c:v>55.2</c:v>
                </c:pt>
                <c:pt idx="9">
                  <c:v>57.2</c:v>
                </c:pt>
                <c:pt idx="10">
                  <c:v>62.2</c:v>
                </c:pt>
                <c:pt idx="11">
                  <c:v>62.7</c:v>
                </c:pt>
                <c:pt idx="12">
                  <c:v>64.3</c:v>
                </c:pt>
                <c:pt idx="13">
                  <c:v>65.8</c:v>
                </c:pt>
              </c:numCache>
            </c:numRef>
          </c:val>
          <c:smooth val="0"/>
        </c:ser>
        <c:ser>
          <c:idx val="8"/>
          <c:order val="8"/>
          <c:tx>
            <c:strRef>
              <c:f>'C:\Users\casmentm\Desktop\[Water and Sanitation_Figures.xlsx]Improved_San_All'!$A$11</c:f>
              <c:strCache>
                <c:ptCount val="1"/>
                <c:pt idx="0">
                  <c:v>Limpopo</c:v>
                </c:pt>
              </c:strCache>
            </c:strRef>
          </c:tx>
          <c:spPr>
            <a:ln w="50800" cap="rnd">
              <a:solidFill>
                <a:sysClr val="windowText" lastClr="000000">
                  <a:lumMod val="75000"/>
                  <a:lumOff val="25000"/>
                </a:sysClr>
              </a:solidFill>
              <a:round/>
            </a:ln>
            <a:effectLst/>
          </c:spPr>
          <c:marker>
            <c:symbol val="none"/>
          </c:marker>
          <c:dLbls>
            <c:dLbl>
              <c:idx val="13"/>
              <c:layout>
                <c:manualLayout>
                  <c:x val="-1.3888888888888889E-3"/>
                  <c:y val="5.911473588397019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[8]Improved_San_All!$B$2:$O$2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[8]Improved_San_All!$B$11:$O$11</c:f>
              <c:numCache>
                <c:formatCode>General</c:formatCode>
                <c:ptCount val="14"/>
                <c:pt idx="0">
                  <c:v>27</c:v>
                </c:pt>
                <c:pt idx="1">
                  <c:v>26.3</c:v>
                </c:pt>
                <c:pt idx="2">
                  <c:v>34.6</c:v>
                </c:pt>
                <c:pt idx="3">
                  <c:v>35.799999999999997</c:v>
                </c:pt>
                <c:pt idx="4">
                  <c:v>34</c:v>
                </c:pt>
                <c:pt idx="5">
                  <c:v>36.6</c:v>
                </c:pt>
                <c:pt idx="6">
                  <c:v>32.1</c:v>
                </c:pt>
                <c:pt idx="7">
                  <c:v>40.6</c:v>
                </c:pt>
                <c:pt idx="8">
                  <c:v>40.9</c:v>
                </c:pt>
                <c:pt idx="9">
                  <c:v>45.8</c:v>
                </c:pt>
                <c:pt idx="10">
                  <c:v>49.4</c:v>
                </c:pt>
                <c:pt idx="11">
                  <c:v>50</c:v>
                </c:pt>
                <c:pt idx="12">
                  <c:v>53.9</c:v>
                </c:pt>
                <c:pt idx="13">
                  <c:v>53.8</c:v>
                </c:pt>
              </c:numCache>
            </c:numRef>
          </c:val>
          <c:smooth val="0"/>
        </c:ser>
        <c:ser>
          <c:idx val="9"/>
          <c:order val="9"/>
          <c:tx>
            <c:strRef>
              <c:f>'C:\Users\casmentm\Desktop\[Water and Sanitation_Figures.xlsx]Improved_San_All'!$A$12</c:f>
              <c:strCache>
                <c:ptCount val="1"/>
                <c:pt idx="0">
                  <c:v>South Africa</c:v>
                </c:pt>
              </c:strCache>
            </c:strRef>
          </c:tx>
          <c:spPr>
            <a:ln w="28575" cap="rnd">
              <a:solidFill>
                <a:schemeClr val="accent4">
                  <a:lumMod val="60000"/>
                </a:schemeClr>
              </a:solidFill>
              <a:round/>
            </a:ln>
            <a:effectLst/>
          </c:spPr>
          <c:marker>
            <c:symbol val="none"/>
          </c:marker>
          <c:cat>
            <c:numRef>
              <c:f>[8]Improved_San_All!$B$2:$O$2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[8]Improved_San_All!$B$12:$O$12</c:f>
              <c:numCache>
                <c:formatCode>General</c:formatCode>
                <c:ptCount val="14"/>
                <c:pt idx="0">
                  <c:v>62.3</c:v>
                </c:pt>
                <c:pt idx="1">
                  <c:v>64.400000000000006</c:v>
                </c:pt>
                <c:pt idx="2">
                  <c:v>66.400000000000006</c:v>
                </c:pt>
                <c:pt idx="3">
                  <c:v>67</c:v>
                </c:pt>
                <c:pt idx="4">
                  <c:v>68.5</c:v>
                </c:pt>
                <c:pt idx="5">
                  <c:v>70.400000000000006</c:v>
                </c:pt>
                <c:pt idx="6">
                  <c:v>70.099999999999994</c:v>
                </c:pt>
                <c:pt idx="7">
                  <c:v>72.400000000000006</c:v>
                </c:pt>
                <c:pt idx="8">
                  <c:v>75.400000000000006</c:v>
                </c:pt>
                <c:pt idx="9">
                  <c:v>76</c:v>
                </c:pt>
                <c:pt idx="10">
                  <c:v>76.900000000000006</c:v>
                </c:pt>
                <c:pt idx="11">
                  <c:v>77.900000000000006</c:v>
                </c:pt>
                <c:pt idx="12">
                  <c:v>79.5</c:v>
                </c:pt>
                <c:pt idx="13">
                  <c:v>79.900000000000006</c:v>
                </c:pt>
              </c:numCache>
            </c:numRef>
          </c:val>
          <c:smooth val="0"/>
        </c:ser>
        <c:dLbls>
          <c:showLegendKey val="0"/>
          <c:showVal val="0"/>
          <c:showCatName val="0"/>
          <c:showSerName val="0"/>
          <c:showPercent val="0"/>
          <c:showBubbleSize val="0"/>
        </c:dLbls>
        <c:smooth val="0"/>
        <c:axId val="1511475072"/>
        <c:axId val="1511476160"/>
      </c:lineChart>
      <c:catAx>
        <c:axId val="1511475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476160"/>
        <c:crosses val="autoZero"/>
        <c:auto val="1"/>
        <c:lblAlgn val="ctr"/>
        <c:lblOffset val="100"/>
        <c:noMultiLvlLbl val="0"/>
      </c:catAx>
      <c:valAx>
        <c:axId val="1511476160"/>
        <c:scaling>
          <c:orientation val="minMax"/>
          <c:max val="100"/>
        </c:scaling>
        <c:delete val="0"/>
        <c:axPos val="l"/>
        <c:majorGridlines>
          <c:spPr>
            <a:ln w="9525" cap="flat" cmpd="sng" algn="ctr">
              <a:solidFill>
                <a:srgbClr val="FFFFFF">
                  <a:lumMod val="95000"/>
                </a:srgbClr>
              </a:solidFill>
              <a:round/>
            </a:ln>
            <a:effectLst/>
          </c:spPr>
        </c:majorGridlines>
        <c:numFmt formatCode="General" sourceLinked="1"/>
        <c:majorTickMark val="out"/>
        <c:minorTickMark val="none"/>
        <c:tickLblPos val="nextTo"/>
        <c:spPr>
          <a:solidFill>
            <a:sysClr val="window" lastClr="FFFFFF"/>
          </a:solidFill>
          <a:ln>
            <a:solidFill>
              <a:sysClr val="window" lastClr="FFFFFF">
                <a:lumMod val="95000"/>
              </a:sysClr>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475072"/>
        <c:crosses val="autoZero"/>
        <c:crossBetween val="between"/>
      </c:valAx>
      <c:spPr>
        <a:noFill/>
        <a:ln>
          <a:noFill/>
        </a:ln>
        <a:effectLst/>
      </c:spPr>
    </c:plotArea>
    <c:legend>
      <c:legendPos val="t"/>
      <c:layout>
        <c:manualLayout>
          <c:xMode val="edge"/>
          <c:yMode val="edge"/>
          <c:x val="5.9131124234470693E-2"/>
          <c:y val="0.12087500745471026"/>
          <c:w val="0.34701552930883639"/>
          <c:h val="0.18867654906790723"/>
        </c:manualLayout>
      </c:layout>
      <c:overlay val="1"/>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56299212598426"/>
          <c:y val="3.5273858460171094E-2"/>
          <c:w val="0.7285377296587926"/>
          <c:h val="0.88317939420872427"/>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tx1">
                  <a:lumMod val="75000"/>
                  <a:lumOff val="25000"/>
                </a:schemeClr>
              </a:solidFill>
              <a:ln>
                <a:noFill/>
              </a:ln>
              <a:effectLst/>
            </c:spPr>
          </c:dPt>
          <c:dPt>
            <c:idx val="4"/>
            <c:invertIfNegative val="0"/>
            <c:bubble3D val="0"/>
            <c:spPr>
              <a:solidFill>
                <a:srgbClr val="A65621"/>
              </a:solidFill>
              <a:ln>
                <a:no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'Figure 62'!$A$3:$A$7</c:f>
              <c:strCache>
                <c:ptCount val="5"/>
                <c:pt idx="0">
                  <c:v>Poorest quintile</c:v>
                </c:pt>
                <c:pt idx="1">
                  <c:v>quintile 2</c:v>
                </c:pt>
                <c:pt idx="2">
                  <c:v>quintile 3</c:v>
                </c:pt>
                <c:pt idx="3">
                  <c:v>quintile 4</c:v>
                </c:pt>
                <c:pt idx="4">
                  <c:v>Wealthiest quintile</c:v>
                </c:pt>
              </c:strCache>
            </c:strRef>
          </c:cat>
          <c:val>
            <c:numRef>
              <c:f>'Figure 62'!$B$3:$B$7</c:f>
              <c:numCache>
                <c:formatCode>#,##0.0</c:formatCode>
                <c:ptCount val="5"/>
                <c:pt idx="0">
                  <c:v>71.010000000000005</c:v>
                </c:pt>
                <c:pt idx="1">
                  <c:v>73.260000000000005</c:v>
                </c:pt>
                <c:pt idx="2">
                  <c:v>75.84</c:v>
                </c:pt>
                <c:pt idx="3">
                  <c:v>82.52</c:v>
                </c:pt>
                <c:pt idx="4">
                  <c:v>93.61</c:v>
                </c:pt>
              </c:numCache>
            </c:numRef>
          </c:val>
        </c:ser>
        <c:dLbls>
          <c:showLegendKey val="0"/>
          <c:showVal val="0"/>
          <c:showCatName val="0"/>
          <c:showSerName val="0"/>
          <c:showPercent val="0"/>
          <c:showBubbleSize val="0"/>
        </c:dLbls>
        <c:gapWidth val="50"/>
        <c:axId val="1511477792"/>
        <c:axId val="1511478880"/>
      </c:barChart>
      <c:catAx>
        <c:axId val="1511477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478880"/>
        <c:crosses val="autoZero"/>
        <c:auto val="1"/>
        <c:lblAlgn val="ctr"/>
        <c:lblOffset val="100"/>
        <c:noMultiLvlLbl val="0"/>
      </c:catAx>
      <c:valAx>
        <c:axId val="1511478880"/>
        <c:scaling>
          <c:orientation val="minMax"/>
        </c:scaling>
        <c:delete val="0"/>
        <c:axPos val="b"/>
        <c:majorGridlines>
          <c:spPr>
            <a:ln w="9525" cap="flat" cmpd="sng" algn="ctr">
              <a:solidFill>
                <a:schemeClr val="bg2">
                  <a:lumMod val="95000"/>
                </a:schemeClr>
              </a:solidFill>
              <a:prstDash val="sysDash"/>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477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72222222222219E-2"/>
          <c:y val="0.10835332812483203"/>
          <c:w val="0.71559142607174098"/>
          <c:h val="0.82850001433532472"/>
        </c:manualLayout>
      </c:layout>
      <c:lineChart>
        <c:grouping val="standard"/>
        <c:varyColors val="0"/>
        <c:ser>
          <c:idx val="0"/>
          <c:order val="0"/>
          <c:spPr>
            <a:ln w="76200" cap="rnd">
              <a:solidFill>
                <a:srgbClr val="0057A7"/>
              </a:solidFill>
              <a:round/>
            </a:ln>
            <a:effectLst/>
          </c:spPr>
          <c:marker>
            <c:symbol val="none"/>
          </c:marker>
          <c:dLbls>
            <c:dLbl>
              <c:idx val="0"/>
              <c:layout>
                <c:manualLayout>
                  <c:x val="-8.3333333333333402E-3"/>
                  <c:y val="-7.3961316126165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2.5000000000000102E-2"/>
                  <c:y val="-4.5514656077640145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'Figure 51'!$A$3:$N$3</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'Figure 51'!$A$4:$N$4</c:f>
              <c:numCache>
                <c:formatCode>#,##0.0</c:formatCode>
                <c:ptCount val="14"/>
                <c:pt idx="0">
                  <c:v>4.5999999999999996</c:v>
                </c:pt>
                <c:pt idx="1">
                  <c:v>9.4</c:v>
                </c:pt>
                <c:pt idx="2">
                  <c:v>12.8</c:v>
                </c:pt>
                <c:pt idx="3">
                  <c:v>16.3</c:v>
                </c:pt>
                <c:pt idx="4">
                  <c:v>18.600000000000001</c:v>
                </c:pt>
                <c:pt idx="5">
                  <c:v>25.5</c:v>
                </c:pt>
                <c:pt idx="6">
                  <c:v>27</c:v>
                </c:pt>
                <c:pt idx="7">
                  <c:v>35</c:v>
                </c:pt>
                <c:pt idx="8">
                  <c:v>38.4</c:v>
                </c:pt>
                <c:pt idx="9">
                  <c:v>39.799999999999997</c:v>
                </c:pt>
                <c:pt idx="10">
                  <c:v>46.6</c:v>
                </c:pt>
                <c:pt idx="11">
                  <c:v>52.1</c:v>
                </c:pt>
                <c:pt idx="12">
                  <c:v>61.4</c:v>
                </c:pt>
                <c:pt idx="13">
                  <c:v>66.8</c:v>
                </c:pt>
              </c:numCache>
            </c:numRef>
          </c:val>
          <c:smooth val="0"/>
        </c:ser>
        <c:dLbls>
          <c:showLegendKey val="0"/>
          <c:showVal val="0"/>
          <c:showCatName val="0"/>
          <c:showSerName val="0"/>
          <c:showPercent val="0"/>
          <c:showBubbleSize val="0"/>
        </c:dLbls>
        <c:smooth val="0"/>
        <c:axId val="1517285984"/>
        <c:axId val="1517291968"/>
      </c:lineChart>
      <c:catAx>
        <c:axId val="1517285984"/>
        <c:scaling>
          <c:orientation val="minMax"/>
        </c:scaling>
        <c:delete val="0"/>
        <c:axPos val="b"/>
        <c:majorGridlines>
          <c:spPr>
            <a:ln w="9525" cap="flat" cmpd="sng" algn="ctr">
              <a:solidFill>
                <a:schemeClr val="bg2">
                  <a:lumMod val="95000"/>
                  <a:alpha val="2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7291968"/>
        <c:crosses val="autoZero"/>
        <c:auto val="1"/>
        <c:lblAlgn val="ctr"/>
        <c:lblOffset val="100"/>
        <c:noMultiLvlLbl val="0"/>
      </c:catAx>
      <c:valAx>
        <c:axId val="1517291968"/>
        <c:scaling>
          <c:orientation val="minMax"/>
        </c:scaling>
        <c:delete val="0"/>
        <c:axPos val="l"/>
        <c:majorGridlines>
          <c:spPr>
            <a:ln w="9525" cap="flat" cmpd="sng" algn="ctr">
              <a:solidFill>
                <a:schemeClr val="bg2">
                  <a:lumMod val="95000"/>
                </a:schemeClr>
              </a:solidFill>
              <a:prstDash val="dash"/>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72859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4"/>
            <c:invertIfNegative val="0"/>
            <c:bubble3D val="0"/>
            <c:spPr>
              <a:solidFill>
                <a:srgbClr val="A65621"/>
              </a:solidFill>
              <a:ln>
                <a:no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63'!$A$3:$A$11</c:f>
              <c:strCache>
                <c:ptCount val="9"/>
                <c:pt idx="0">
                  <c:v>City of Johannesburg</c:v>
                </c:pt>
                <c:pt idx="1">
                  <c:v>Nelson Mandela Bay</c:v>
                </c:pt>
                <c:pt idx="2">
                  <c:v>City of Cape Town</c:v>
                </c:pt>
                <c:pt idx="3">
                  <c:v>Mangaung</c:v>
                </c:pt>
                <c:pt idx="4">
                  <c:v>All Metros</c:v>
                </c:pt>
                <c:pt idx="5">
                  <c:v>Buffalo City</c:v>
                </c:pt>
                <c:pt idx="6">
                  <c:v>Ekurhuleni</c:v>
                </c:pt>
                <c:pt idx="7">
                  <c:v>eThekwini</c:v>
                </c:pt>
                <c:pt idx="8">
                  <c:v>City of Tshwane</c:v>
                </c:pt>
              </c:strCache>
            </c:strRef>
          </c:cat>
          <c:val>
            <c:numRef>
              <c:f>'Figure 63'!$B$3:$B$11</c:f>
              <c:numCache>
                <c:formatCode>#,##0.0</c:formatCode>
                <c:ptCount val="9"/>
                <c:pt idx="0">
                  <c:v>96.89</c:v>
                </c:pt>
                <c:pt idx="1">
                  <c:v>94.59</c:v>
                </c:pt>
                <c:pt idx="2">
                  <c:v>91.82</c:v>
                </c:pt>
                <c:pt idx="3">
                  <c:v>90.75</c:v>
                </c:pt>
                <c:pt idx="4">
                  <c:v>89.85</c:v>
                </c:pt>
                <c:pt idx="5">
                  <c:v>89.31</c:v>
                </c:pt>
                <c:pt idx="6">
                  <c:v>89.15</c:v>
                </c:pt>
                <c:pt idx="7">
                  <c:v>83.49</c:v>
                </c:pt>
                <c:pt idx="8">
                  <c:v>82.04</c:v>
                </c:pt>
              </c:numCache>
            </c:numRef>
          </c:val>
        </c:ser>
        <c:dLbls>
          <c:showLegendKey val="0"/>
          <c:showVal val="0"/>
          <c:showCatName val="0"/>
          <c:showSerName val="0"/>
          <c:showPercent val="0"/>
          <c:showBubbleSize val="0"/>
        </c:dLbls>
        <c:gapWidth val="50"/>
        <c:overlap val="-27"/>
        <c:axId val="1517279456"/>
        <c:axId val="1517290880"/>
      </c:barChart>
      <c:catAx>
        <c:axId val="151727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7290880"/>
        <c:crosses val="autoZero"/>
        <c:auto val="1"/>
        <c:lblAlgn val="ctr"/>
        <c:lblOffset val="100"/>
        <c:noMultiLvlLbl val="0"/>
      </c:catAx>
      <c:valAx>
        <c:axId val="1517290880"/>
        <c:scaling>
          <c:orientation val="minMax"/>
        </c:scaling>
        <c:delete val="0"/>
        <c:axPos val="l"/>
        <c:majorGridlines>
          <c:spPr>
            <a:ln w="9525" cap="flat" cmpd="sng" algn="ctr">
              <a:solidFill>
                <a:schemeClr val="bg2">
                  <a:lumMod val="95000"/>
                  <a:alpha val="34000"/>
                </a:schemeClr>
              </a:solidFill>
              <a:round/>
            </a:ln>
            <a:effectLst/>
          </c:spPr>
        </c:majorGridlines>
        <c:numFmt formatCode="#,##0.0" sourceLinked="1"/>
        <c:majorTickMark val="out"/>
        <c:minorTickMark val="none"/>
        <c:tickLblPos val="nextTo"/>
        <c:spPr>
          <a:noFill/>
          <a:ln>
            <a:solidFill>
              <a:schemeClr val="bg2">
                <a:lumMod val="95000"/>
              </a:schemeClr>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7279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371281714785648E-2"/>
          <c:y val="2.0819854438831414E-2"/>
          <c:w val="0.74655784694593352"/>
          <c:h val="0.9111502709262308"/>
        </c:manualLayout>
      </c:layout>
      <c:lineChart>
        <c:grouping val="standard"/>
        <c:varyColors val="0"/>
        <c:ser>
          <c:idx val="0"/>
          <c:order val="0"/>
          <c:tx>
            <c:strRef>
              <c:f>'J:\DATA\Social Analysis\General\SERVICE DELIVERY STATISTICS\GHS SERIES\Vol VIII- Water and Sanitation\Analysis\Rofhiwa\[Improved_Water_2015_F.xlsx]Fig1_Improved_Water_All'!$A$3</c:f>
              <c:strCache>
                <c:ptCount val="1"/>
                <c:pt idx="0">
                  <c:v>Western Cape</c:v>
                </c:pt>
              </c:strCache>
            </c:strRef>
          </c:tx>
          <c:spPr>
            <a:ln w="28575" cap="rnd">
              <a:solidFill>
                <a:schemeClr val="bg1">
                  <a:lumMod val="65000"/>
                </a:schemeClr>
              </a:solidFill>
              <a:round/>
            </a:ln>
            <a:effectLst/>
          </c:spPr>
          <c:marker>
            <c:symbol val="none"/>
          </c:marker>
          <c:cat>
            <c:numRef>
              <c:f>[1]Fig1_Improved_Water_All!$B$2:$O$2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[1]Fig1_Improved_Water_All!$B$3:$O$3</c:f>
              <c:numCache>
                <c:formatCode>General</c:formatCode>
                <c:ptCount val="14"/>
                <c:pt idx="0">
                  <c:v>99.3</c:v>
                </c:pt>
                <c:pt idx="1">
                  <c:v>99.1</c:v>
                </c:pt>
                <c:pt idx="2">
                  <c:v>99.5</c:v>
                </c:pt>
                <c:pt idx="3">
                  <c:v>99.6</c:v>
                </c:pt>
                <c:pt idx="4">
                  <c:v>99.8</c:v>
                </c:pt>
                <c:pt idx="5">
                  <c:v>99.7</c:v>
                </c:pt>
                <c:pt idx="6">
                  <c:v>99.6</c:v>
                </c:pt>
                <c:pt idx="7">
                  <c:v>99.7</c:v>
                </c:pt>
                <c:pt idx="8">
                  <c:v>98.9</c:v>
                </c:pt>
                <c:pt idx="9">
                  <c:v>99.7</c:v>
                </c:pt>
                <c:pt idx="10">
                  <c:v>99.2</c:v>
                </c:pt>
                <c:pt idx="11">
                  <c:v>98.9</c:v>
                </c:pt>
                <c:pt idx="12">
                  <c:v>99.4</c:v>
                </c:pt>
                <c:pt idx="13">
                  <c:v>99.4</c:v>
                </c:pt>
              </c:numCache>
            </c:numRef>
          </c:val>
          <c:smooth val="0"/>
        </c:ser>
        <c:ser>
          <c:idx val="1"/>
          <c:order val="1"/>
          <c:tx>
            <c:strRef>
              <c:f>'J:\DATA\Social Analysis\General\SERVICE DELIVERY STATISTICS\GHS SERIES\Vol VIII- Water and Sanitation\Analysis\Rofhiwa\[Improved_Water_2015_F.xlsx]Fig1_Improved_Water_All'!$A$4</c:f>
              <c:strCache>
                <c:ptCount val="1"/>
                <c:pt idx="0">
                  <c:v>Eastern Cape</c:v>
                </c:pt>
              </c:strCache>
            </c:strRef>
          </c:tx>
          <c:spPr>
            <a:ln w="50800" cap="rnd">
              <a:solidFill>
                <a:srgbClr val="0056A7"/>
              </a:solidFill>
              <a:round/>
            </a:ln>
            <a:effectLst/>
          </c:spPr>
          <c:marker>
            <c:symbol val="none"/>
          </c:marker>
          <c:dLbls>
            <c:dLbl>
              <c:idx val="0"/>
              <c:layout>
                <c:manualLayout>
                  <c:x val="-3.0583493429638862E-2"/>
                  <c:y val="-2.170698982164374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3"/>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[1]Fig1_Improved_Water_All!$B$2:$O$2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[1]Fig1_Improved_Water_All!$B$4:$O$4</c:f>
              <c:numCache>
                <c:formatCode>General</c:formatCode>
                <c:ptCount val="14"/>
                <c:pt idx="0">
                  <c:v>60.9</c:v>
                </c:pt>
                <c:pt idx="1">
                  <c:v>62.7</c:v>
                </c:pt>
                <c:pt idx="2">
                  <c:v>65.099999999999994</c:v>
                </c:pt>
                <c:pt idx="3">
                  <c:v>70.2</c:v>
                </c:pt>
                <c:pt idx="4">
                  <c:v>71.3</c:v>
                </c:pt>
                <c:pt idx="5">
                  <c:v>75.5</c:v>
                </c:pt>
                <c:pt idx="6">
                  <c:v>72.099999999999994</c:v>
                </c:pt>
                <c:pt idx="7">
                  <c:v>75.599999999999994</c:v>
                </c:pt>
                <c:pt idx="8">
                  <c:v>75</c:v>
                </c:pt>
                <c:pt idx="9">
                  <c:v>75.900000000000006</c:v>
                </c:pt>
                <c:pt idx="10">
                  <c:v>79.400000000000006</c:v>
                </c:pt>
                <c:pt idx="11">
                  <c:v>80.900000000000006</c:v>
                </c:pt>
                <c:pt idx="12">
                  <c:v>79.2</c:v>
                </c:pt>
                <c:pt idx="13">
                  <c:v>75.7</c:v>
                </c:pt>
              </c:numCache>
            </c:numRef>
          </c:val>
          <c:smooth val="0"/>
        </c:ser>
        <c:ser>
          <c:idx val="2"/>
          <c:order val="2"/>
          <c:tx>
            <c:strRef>
              <c:f>'J:\DATA\Social Analysis\General\SERVICE DELIVERY STATISTICS\GHS SERIES\Vol VIII- Water and Sanitation\Analysis\Rofhiwa\[Improved_Water_2015_F.xlsx]Fig1_Improved_Water_All'!$A$5</c:f>
              <c:strCache>
                <c:ptCount val="1"/>
                <c:pt idx="0">
                  <c:v>Northern Cape</c:v>
                </c:pt>
              </c:strCache>
            </c:strRef>
          </c:tx>
          <c:spPr>
            <a:ln w="28575" cap="rnd">
              <a:solidFill>
                <a:schemeClr val="bg1">
                  <a:lumMod val="65000"/>
                </a:schemeClr>
              </a:solidFill>
              <a:round/>
            </a:ln>
            <a:effectLst/>
          </c:spPr>
          <c:marker>
            <c:symbol val="none"/>
          </c:marker>
          <c:cat>
            <c:numRef>
              <c:f>[1]Fig1_Improved_Water_All!$B$2:$O$2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[1]Fig1_Improved_Water_All!$B$5:$O$5</c:f>
              <c:numCache>
                <c:formatCode>General</c:formatCode>
                <c:ptCount val="14"/>
                <c:pt idx="0">
                  <c:v>94.1</c:v>
                </c:pt>
                <c:pt idx="1">
                  <c:v>96.9</c:v>
                </c:pt>
                <c:pt idx="2">
                  <c:v>96.1</c:v>
                </c:pt>
                <c:pt idx="3">
                  <c:v>97.8</c:v>
                </c:pt>
                <c:pt idx="4">
                  <c:v>97.7</c:v>
                </c:pt>
                <c:pt idx="5">
                  <c:v>97.9</c:v>
                </c:pt>
                <c:pt idx="6">
                  <c:v>96</c:v>
                </c:pt>
                <c:pt idx="7">
                  <c:v>98.4</c:v>
                </c:pt>
                <c:pt idx="8">
                  <c:v>97.8</c:v>
                </c:pt>
                <c:pt idx="9">
                  <c:v>98.4</c:v>
                </c:pt>
                <c:pt idx="10">
                  <c:v>98.9</c:v>
                </c:pt>
                <c:pt idx="11">
                  <c:v>98.8</c:v>
                </c:pt>
                <c:pt idx="12">
                  <c:v>98.7</c:v>
                </c:pt>
                <c:pt idx="13">
                  <c:v>99.1</c:v>
                </c:pt>
              </c:numCache>
            </c:numRef>
          </c:val>
          <c:smooth val="0"/>
        </c:ser>
        <c:ser>
          <c:idx val="3"/>
          <c:order val="3"/>
          <c:tx>
            <c:strRef>
              <c:f>'J:\DATA\Social Analysis\General\SERVICE DELIVERY STATISTICS\GHS SERIES\Vol VIII- Water and Sanitation\Analysis\Rofhiwa\[Improved_Water_2015_F.xlsx]Fig1_Improved_Water_All'!$A$6</c:f>
              <c:strCache>
                <c:ptCount val="1"/>
                <c:pt idx="0">
                  <c:v>Free State</c:v>
                </c:pt>
              </c:strCache>
            </c:strRef>
          </c:tx>
          <c:spPr>
            <a:ln w="28575" cap="rnd">
              <a:solidFill>
                <a:schemeClr val="bg1">
                  <a:lumMod val="65000"/>
                </a:schemeClr>
              </a:solidFill>
              <a:round/>
            </a:ln>
            <a:effectLst/>
          </c:spPr>
          <c:marker>
            <c:symbol val="none"/>
          </c:marker>
          <c:cat>
            <c:numRef>
              <c:f>[1]Fig1_Improved_Water_All!$B$2:$O$2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[1]Fig1_Improved_Water_All!$B$6:$O$6</c:f>
              <c:numCache>
                <c:formatCode>General</c:formatCode>
                <c:ptCount val="14"/>
                <c:pt idx="0">
                  <c:v>97.4</c:v>
                </c:pt>
                <c:pt idx="1">
                  <c:v>98.3</c:v>
                </c:pt>
                <c:pt idx="2">
                  <c:v>98.7</c:v>
                </c:pt>
                <c:pt idx="3">
                  <c:v>99.4</c:v>
                </c:pt>
                <c:pt idx="4">
                  <c:v>99.4</c:v>
                </c:pt>
                <c:pt idx="5">
                  <c:v>98.7</c:v>
                </c:pt>
                <c:pt idx="6">
                  <c:v>98.6</c:v>
                </c:pt>
                <c:pt idx="7">
                  <c:v>98.3</c:v>
                </c:pt>
                <c:pt idx="8">
                  <c:v>99.1</c:v>
                </c:pt>
                <c:pt idx="9">
                  <c:v>99.3</c:v>
                </c:pt>
                <c:pt idx="10">
                  <c:v>98.9</c:v>
                </c:pt>
                <c:pt idx="11">
                  <c:v>98.7</c:v>
                </c:pt>
                <c:pt idx="12">
                  <c:v>97.6</c:v>
                </c:pt>
                <c:pt idx="13">
                  <c:v>99.3</c:v>
                </c:pt>
              </c:numCache>
            </c:numRef>
          </c:val>
          <c:smooth val="0"/>
        </c:ser>
        <c:ser>
          <c:idx val="4"/>
          <c:order val="4"/>
          <c:tx>
            <c:strRef>
              <c:f>'J:\DATA\Social Analysis\General\SERVICE DELIVERY STATISTICS\GHS SERIES\Vol VIII- Water and Sanitation\Analysis\Rofhiwa\[Improved_Water_2015_F.xlsx]Fig1_Improved_Water_All'!$A$7</c:f>
              <c:strCache>
                <c:ptCount val="1"/>
                <c:pt idx="0">
                  <c:v>KwaZulu-Natal</c:v>
                </c:pt>
              </c:strCache>
            </c:strRef>
          </c:tx>
          <c:spPr>
            <a:ln w="50800" cap="rnd">
              <a:solidFill>
                <a:schemeClr val="accent2">
                  <a:lumMod val="75000"/>
                </a:schemeClr>
              </a:solidFill>
              <a:round/>
            </a:ln>
            <a:effectLst/>
          </c:spPr>
          <c:marker>
            <c:symbol val="none"/>
          </c:marker>
          <c:dLbls>
            <c:dLbl>
              <c:idx val="0"/>
              <c:layout>
                <c:manualLayout>
                  <c:x val="-3.0583493429638862E-2"/>
                  <c:y val="-4.61273533709929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3"/>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[1]Fig1_Improved_Water_All!$B$2:$O$2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[1]Fig1_Improved_Water_All!$B$7:$O$7</c:f>
              <c:numCache>
                <c:formatCode>General</c:formatCode>
                <c:ptCount val="14"/>
                <c:pt idx="0">
                  <c:v>82.2</c:v>
                </c:pt>
                <c:pt idx="1">
                  <c:v>84.2</c:v>
                </c:pt>
                <c:pt idx="2">
                  <c:v>86.3</c:v>
                </c:pt>
                <c:pt idx="3">
                  <c:v>87.1</c:v>
                </c:pt>
                <c:pt idx="4">
                  <c:v>87.4</c:v>
                </c:pt>
                <c:pt idx="5">
                  <c:v>87.9</c:v>
                </c:pt>
                <c:pt idx="6">
                  <c:v>86.8</c:v>
                </c:pt>
                <c:pt idx="7">
                  <c:v>86.9</c:v>
                </c:pt>
                <c:pt idx="8">
                  <c:v>86.6</c:v>
                </c:pt>
                <c:pt idx="9">
                  <c:v>86.9</c:v>
                </c:pt>
                <c:pt idx="10">
                  <c:v>89.1</c:v>
                </c:pt>
                <c:pt idx="11">
                  <c:v>88.5</c:v>
                </c:pt>
                <c:pt idx="12">
                  <c:v>88.6</c:v>
                </c:pt>
                <c:pt idx="13">
                  <c:v>86.7</c:v>
                </c:pt>
              </c:numCache>
            </c:numRef>
          </c:val>
          <c:smooth val="0"/>
        </c:ser>
        <c:ser>
          <c:idx val="5"/>
          <c:order val="5"/>
          <c:tx>
            <c:strRef>
              <c:f>'J:\DATA\Social Analysis\General\SERVICE DELIVERY STATISTICS\GHS SERIES\Vol VIII- Water and Sanitation\Analysis\Rofhiwa\[Improved_Water_2015_F.xlsx]Fig1_Improved_Water_All'!$A$8</c:f>
              <c:strCache>
                <c:ptCount val="1"/>
                <c:pt idx="0">
                  <c:v>North West</c:v>
                </c:pt>
              </c:strCache>
            </c:strRef>
          </c:tx>
          <c:spPr>
            <a:ln w="28575" cap="rnd">
              <a:solidFill>
                <a:schemeClr val="bg1">
                  <a:lumMod val="65000"/>
                </a:schemeClr>
              </a:solidFill>
              <a:round/>
            </a:ln>
            <a:effectLst/>
          </c:spPr>
          <c:marker>
            <c:symbol val="none"/>
          </c:marker>
          <c:cat>
            <c:numRef>
              <c:f>[1]Fig1_Improved_Water_All!$B$2:$O$2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[1]Fig1_Improved_Water_All!$B$8:$O$8</c:f>
              <c:numCache>
                <c:formatCode>General</c:formatCode>
                <c:ptCount val="14"/>
                <c:pt idx="0">
                  <c:v>92.4</c:v>
                </c:pt>
                <c:pt idx="1">
                  <c:v>94.2</c:v>
                </c:pt>
                <c:pt idx="2">
                  <c:v>97.2</c:v>
                </c:pt>
                <c:pt idx="3">
                  <c:v>97</c:v>
                </c:pt>
                <c:pt idx="4">
                  <c:v>95.9</c:v>
                </c:pt>
                <c:pt idx="5">
                  <c:v>96.6</c:v>
                </c:pt>
                <c:pt idx="6">
                  <c:v>96.3</c:v>
                </c:pt>
                <c:pt idx="7">
                  <c:v>96.1</c:v>
                </c:pt>
                <c:pt idx="8">
                  <c:v>95.9</c:v>
                </c:pt>
                <c:pt idx="9">
                  <c:v>96.6</c:v>
                </c:pt>
                <c:pt idx="10">
                  <c:v>95.7</c:v>
                </c:pt>
                <c:pt idx="11">
                  <c:v>94.5</c:v>
                </c:pt>
                <c:pt idx="12">
                  <c:v>95.2</c:v>
                </c:pt>
                <c:pt idx="13">
                  <c:v>93</c:v>
                </c:pt>
              </c:numCache>
            </c:numRef>
          </c:val>
          <c:smooth val="0"/>
        </c:ser>
        <c:ser>
          <c:idx val="6"/>
          <c:order val="6"/>
          <c:tx>
            <c:strRef>
              <c:f>'J:\DATA\Social Analysis\General\SERVICE DELIVERY STATISTICS\GHS SERIES\Vol VIII- Water and Sanitation\Analysis\Rofhiwa\[Improved_Water_2015_F.xlsx]Fig1_Improved_Water_All'!$A$9</c:f>
              <c:strCache>
                <c:ptCount val="1"/>
                <c:pt idx="0">
                  <c:v>Gauteng</c:v>
                </c:pt>
              </c:strCache>
            </c:strRef>
          </c:tx>
          <c:spPr>
            <a:ln w="28575" cap="rnd">
              <a:solidFill>
                <a:schemeClr val="bg1">
                  <a:lumMod val="65000"/>
                </a:schemeClr>
              </a:solidFill>
              <a:round/>
            </a:ln>
            <a:effectLst/>
          </c:spPr>
          <c:marker>
            <c:symbol val="none"/>
          </c:marker>
          <c:cat>
            <c:numRef>
              <c:f>[1]Fig1_Improved_Water_All!$B$2:$O$2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[1]Fig1_Improved_Water_All!$B$9:$O$9</c:f>
              <c:numCache>
                <c:formatCode>General</c:formatCode>
                <c:ptCount val="14"/>
                <c:pt idx="0">
                  <c:v>99.2</c:v>
                </c:pt>
                <c:pt idx="1">
                  <c:v>99.2</c:v>
                </c:pt>
                <c:pt idx="2">
                  <c:v>99.7</c:v>
                </c:pt>
                <c:pt idx="3">
                  <c:v>98.9</c:v>
                </c:pt>
                <c:pt idx="4">
                  <c:v>99.2</c:v>
                </c:pt>
                <c:pt idx="5">
                  <c:v>99.1</c:v>
                </c:pt>
                <c:pt idx="6">
                  <c:v>98.9</c:v>
                </c:pt>
                <c:pt idx="7">
                  <c:v>99.2</c:v>
                </c:pt>
                <c:pt idx="8">
                  <c:v>98.2</c:v>
                </c:pt>
                <c:pt idx="9">
                  <c:v>99.4</c:v>
                </c:pt>
                <c:pt idx="10">
                  <c:v>98.9</c:v>
                </c:pt>
                <c:pt idx="11">
                  <c:v>98.1</c:v>
                </c:pt>
                <c:pt idx="12">
                  <c:v>98.6</c:v>
                </c:pt>
                <c:pt idx="13">
                  <c:v>98.6</c:v>
                </c:pt>
              </c:numCache>
            </c:numRef>
          </c:val>
          <c:smooth val="0"/>
        </c:ser>
        <c:ser>
          <c:idx val="7"/>
          <c:order val="7"/>
          <c:tx>
            <c:strRef>
              <c:f>'J:\DATA\Social Analysis\General\SERVICE DELIVERY STATISTICS\GHS SERIES\Vol VIII- Water and Sanitation\Analysis\Rofhiwa\[Improved_Water_2015_F.xlsx]Fig1_Improved_Water_All'!$A$10</c:f>
              <c:strCache>
                <c:ptCount val="1"/>
                <c:pt idx="0">
                  <c:v>Mpumalanga</c:v>
                </c:pt>
              </c:strCache>
            </c:strRef>
          </c:tx>
          <c:spPr>
            <a:ln w="28575" cap="rnd">
              <a:solidFill>
                <a:schemeClr val="bg1">
                  <a:lumMod val="65000"/>
                </a:schemeClr>
              </a:solidFill>
              <a:round/>
            </a:ln>
            <a:effectLst/>
          </c:spPr>
          <c:marker>
            <c:symbol val="none"/>
          </c:marker>
          <c:cat>
            <c:numRef>
              <c:f>[1]Fig1_Improved_Water_All!$B$2:$O$2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[1]Fig1_Improved_Water_All!$B$10:$O$10</c:f>
              <c:numCache>
                <c:formatCode>General</c:formatCode>
                <c:ptCount val="14"/>
                <c:pt idx="0">
                  <c:v>92.9</c:v>
                </c:pt>
                <c:pt idx="1">
                  <c:v>93.5</c:v>
                </c:pt>
                <c:pt idx="2">
                  <c:v>92.4</c:v>
                </c:pt>
                <c:pt idx="3">
                  <c:v>93.1</c:v>
                </c:pt>
                <c:pt idx="4">
                  <c:v>91.4</c:v>
                </c:pt>
                <c:pt idx="5">
                  <c:v>92.4</c:v>
                </c:pt>
                <c:pt idx="6">
                  <c:v>93.5</c:v>
                </c:pt>
                <c:pt idx="7">
                  <c:v>92.3</c:v>
                </c:pt>
                <c:pt idx="8">
                  <c:v>91.2</c:v>
                </c:pt>
                <c:pt idx="9">
                  <c:v>93</c:v>
                </c:pt>
                <c:pt idx="10">
                  <c:v>91.1</c:v>
                </c:pt>
                <c:pt idx="11">
                  <c:v>90.7</c:v>
                </c:pt>
                <c:pt idx="12">
                  <c:v>91.4</c:v>
                </c:pt>
                <c:pt idx="13">
                  <c:v>91.4</c:v>
                </c:pt>
              </c:numCache>
            </c:numRef>
          </c:val>
          <c:smooth val="0"/>
        </c:ser>
        <c:ser>
          <c:idx val="8"/>
          <c:order val="8"/>
          <c:tx>
            <c:strRef>
              <c:f>'J:\DATA\Social Analysis\General\SERVICE DELIVERY STATISTICS\GHS SERIES\Vol VIII- Water and Sanitation\Analysis\Rofhiwa\[Improved_Water_2015_F.xlsx]Fig1_Improved_Water_All'!$A$11</c:f>
              <c:strCache>
                <c:ptCount val="1"/>
                <c:pt idx="0">
                  <c:v>Limpopo</c:v>
                </c:pt>
              </c:strCache>
            </c:strRef>
          </c:tx>
          <c:spPr>
            <a:ln w="50800" cap="rnd">
              <a:solidFill>
                <a:srgbClr val="7030A0"/>
              </a:solidFill>
              <a:round/>
            </a:ln>
            <a:effectLst/>
          </c:spPr>
          <c:marker>
            <c:symbol val="none"/>
          </c:marker>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3"/>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[1]Fig1_Improved_Water_All!$B$2:$O$2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[1]Fig1_Improved_Water_All!$B$11:$O$11</c:f>
              <c:numCache>
                <c:formatCode>General</c:formatCode>
                <c:ptCount val="14"/>
                <c:pt idx="0">
                  <c:v>80.3</c:v>
                </c:pt>
                <c:pt idx="1">
                  <c:v>86.4</c:v>
                </c:pt>
                <c:pt idx="2">
                  <c:v>89.4</c:v>
                </c:pt>
                <c:pt idx="3">
                  <c:v>89.9</c:v>
                </c:pt>
                <c:pt idx="4">
                  <c:v>94</c:v>
                </c:pt>
                <c:pt idx="5">
                  <c:v>91.6</c:v>
                </c:pt>
                <c:pt idx="6">
                  <c:v>91.5</c:v>
                </c:pt>
                <c:pt idx="7">
                  <c:v>89.2</c:v>
                </c:pt>
                <c:pt idx="8">
                  <c:v>92.3</c:v>
                </c:pt>
                <c:pt idx="9">
                  <c:v>90.6</c:v>
                </c:pt>
                <c:pt idx="10">
                  <c:v>90.3</c:v>
                </c:pt>
                <c:pt idx="11">
                  <c:v>86.8</c:v>
                </c:pt>
                <c:pt idx="12">
                  <c:v>89.2</c:v>
                </c:pt>
                <c:pt idx="13">
                  <c:v>89.8</c:v>
                </c:pt>
              </c:numCache>
            </c:numRef>
          </c:val>
          <c:smooth val="0"/>
        </c:ser>
        <c:ser>
          <c:idx val="9"/>
          <c:order val="9"/>
          <c:tx>
            <c:strRef>
              <c:f>'J:\DATA\Social Analysis\General\SERVICE DELIVERY STATISTICS\GHS SERIES\Vol VIII- Water and Sanitation\Analysis\Rofhiwa\[Improved_Water_2015_F.xlsx]Fig1_Improved_Water_All'!$A$12</c:f>
              <c:strCache>
                <c:ptCount val="1"/>
                <c:pt idx="0">
                  <c:v>South Africa</c:v>
                </c:pt>
              </c:strCache>
            </c:strRef>
          </c:tx>
          <c:spPr>
            <a:ln w="28575" cap="rnd">
              <a:solidFill>
                <a:schemeClr val="bg1">
                  <a:lumMod val="65000"/>
                </a:schemeClr>
              </a:solidFill>
              <a:round/>
            </a:ln>
            <a:effectLst/>
          </c:spPr>
          <c:marker>
            <c:symbol val="none"/>
          </c:marker>
          <c:cat>
            <c:numRef>
              <c:f>[1]Fig1_Improved_Water_All!$B$2:$O$2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[1]Fig1_Improved_Water_All!$B$12:$O$12</c:f>
              <c:numCache>
                <c:formatCode>General</c:formatCode>
                <c:ptCount val="14"/>
                <c:pt idx="0">
                  <c:v>88.2</c:v>
                </c:pt>
                <c:pt idx="1">
                  <c:v>89.7</c:v>
                </c:pt>
                <c:pt idx="2">
                  <c:v>91.1</c:v>
                </c:pt>
                <c:pt idx="3">
                  <c:v>91.9</c:v>
                </c:pt>
                <c:pt idx="4">
                  <c:v>92.5</c:v>
                </c:pt>
                <c:pt idx="5">
                  <c:v>92.9</c:v>
                </c:pt>
                <c:pt idx="6">
                  <c:v>92.3</c:v>
                </c:pt>
                <c:pt idx="7">
                  <c:v>92.6</c:v>
                </c:pt>
                <c:pt idx="8">
                  <c:v>92.4</c:v>
                </c:pt>
                <c:pt idx="9">
                  <c:v>93.1</c:v>
                </c:pt>
                <c:pt idx="10">
                  <c:v>93.4</c:v>
                </c:pt>
                <c:pt idx="11">
                  <c:v>92.8</c:v>
                </c:pt>
                <c:pt idx="12">
                  <c:v>93.1</c:v>
                </c:pt>
                <c:pt idx="13">
                  <c:v>92.5</c:v>
                </c:pt>
              </c:numCache>
            </c:numRef>
          </c:val>
          <c:smooth val="0"/>
        </c:ser>
        <c:dLbls>
          <c:showLegendKey val="0"/>
          <c:showVal val="0"/>
          <c:showCatName val="0"/>
          <c:showSerName val="0"/>
          <c:showPercent val="0"/>
          <c:showBubbleSize val="0"/>
        </c:dLbls>
        <c:smooth val="0"/>
        <c:axId val="1393658208"/>
        <c:axId val="1393659840"/>
      </c:lineChart>
      <c:catAx>
        <c:axId val="139365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93659840"/>
        <c:crosses val="autoZero"/>
        <c:auto val="1"/>
        <c:lblAlgn val="ctr"/>
        <c:lblOffset val="100"/>
        <c:noMultiLvlLbl val="0"/>
      </c:catAx>
      <c:valAx>
        <c:axId val="1393659840"/>
        <c:scaling>
          <c:orientation val="minMax"/>
          <c:max val="100"/>
          <c:min val="50"/>
        </c:scaling>
        <c:delete val="0"/>
        <c:axPos val="l"/>
        <c:majorGridlines>
          <c:spPr>
            <a:ln w="9525" cap="flat" cmpd="sng" algn="ctr">
              <a:solidFill>
                <a:schemeClr val="bg2">
                  <a:lumMod val="9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ZA">
                    <a:latin typeface="Arial" panose="020B0604020202020204" pitchFamily="34" charset="0"/>
                    <a:cs typeface="Arial" panose="020B0604020202020204" pitchFamily="34" charset="0"/>
                  </a:rPr>
                  <a:t>Percentage</a:t>
                </a:r>
              </a:p>
            </c:rich>
          </c:tx>
          <c:layout>
            <c:manualLayout>
              <c:xMode val="edge"/>
              <c:yMode val="edge"/>
              <c:x val="1.2856065158464935E-2"/>
              <c:y val="0.4166364786439115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93658208"/>
        <c:crosses val="autoZero"/>
        <c:crossBetween val="between"/>
        <c:majorUnit val="5"/>
      </c:valAx>
      <c:spPr>
        <a:noFill/>
        <a:ln>
          <a:noFill/>
        </a:ln>
        <a:effectLst/>
      </c:spPr>
    </c:plotArea>
    <c:legend>
      <c:legendPos val="r"/>
      <c:layout>
        <c:manualLayout>
          <c:xMode val="edge"/>
          <c:yMode val="edge"/>
          <c:x val="0.86364039648020652"/>
          <c:y val="0.15543272969670036"/>
          <c:w val="0.11836534401996925"/>
          <c:h val="0.45788502132241715"/>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b="1"/>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'Figure 64'!$F$10:$F$11</c:f>
              <c:strCache>
                <c:ptCount val="2"/>
                <c:pt idx="0">
                  <c:v>More than 200 metres</c:v>
                </c:pt>
                <c:pt idx="1">
                  <c:v>2014</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64'!$E$12:$E$14</c:f>
              <c:strCache>
                <c:ptCount val="3"/>
                <c:pt idx="0">
                  <c:v>Urban</c:v>
                </c:pt>
                <c:pt idx="1">
                  <c:v>Rural</c:v>
                </c:pt>
                <c:pt idx="2">
                  <c:v>SA</c:v>
                </c:pt>
              </c:strCache>
            </c:strRef>
          </c:cat>
          <c:val>
            <c:numRef>
              <c:f>'Figure 64'!$F$12:$F$14</c:f>
              <c:numCache>
                <c:formatCode>General</c:formatCode>
                <c:ptCount val="3"/>
                <c:pt idx="0">
                  <c:v>0.9</c:v>
                </c:pt>
                <c:pt idx="1">
                  <c:v>2.7</c:v>
                </c:pt>
                <c:pt idx="2">
                  <c:v>1.3</c:v>
                </c:pt>
              </c:numCache>
            </c:numRef>
          </c:val>
        </c:ser>
        <c:ser>
          <c:idx val="1"/>
          <c:order val="1"/>
          <c:tx>
            <c:strRef>
              <c:f>'Figure 64'!$G$10:$G$11</c:f>
              <c:strCache>
                <c:ptCount val="2"/>
                <c:pt idx="0">
                  <c:v>More than 200 metres</c:v>
                </c:pt>
                <c:pt idx="1">
                  <c:v>2015</c:v>
                </c:pt>
              </c:strCache>
            </c:strRef>
          </c:tx>
          <c:spPr>
            <a:solidFill>
              <a:schemeClr val="accent2"/>
            </a:solidFill>
            <a:ln>
              <a:noFill/>
            </a:ln>
            <a:effectLst/>
          </c:spPr>
          <c:invertIfNegative val="0"/>
          <c:dLbls>
            <c:dLbl>
              <c:idx val="2"/>
              <c:layout>
                <c:manualLayout>
                  <c:x val="-1.3888888888888889E-3"/>
                  <c:y val="0.11439355661076116"/>
                </c:manualLayout>
              </c:layout>
              <c:dLblPos val="outEnd"/>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64'!$E$12:$E$14</c:f>
              <c:strCache>
                <c:ptCount val="3"/>
                <c:pt idx="0">
                  <c:v>Urban</c:v>
                </c:pt>
                <c:pt idx="1">
                  <c:v>Rural</c:v>
                </c:pt>
                <c:pt idx="2">
                  <c:v>SA</c:v>
                </c:pt>
              </c:strCache>
            </c:strRef>
          </c:cat>
          <c:val>
            <c:numRef>
              <c:f>'Figure 64'!$G$12:$G$14</c:f>
              <c:numCache>
                <c:formatCode>General</c:formatCode>
                <c:ptCount val="3"/>
                <c:pt idx="0">
                  <c:v>6.4</c:v>
                </c:pt>
                <c:pt idx="1">
                  <c:v>5.0999999999999996</c:v>
                </c:pt>
                <c:pt idx="2">
                  <c:v>6.1</c:v>
                </c:pt>
              </c:numCache>
            </c:numRef>
          </c:val>
        </c:ser>
        <c:dLbls>
          <c:showLegendKey val="0"/>
          <c:showVal val="0"/>
          <c:showCatName val="0"/>
          <c:showSerName val="0"/>
          <c:showPercent val="0"/>
          <c:showBubbleSize val="0"/>
        </c:dLbls>
        <c:gapWidth val="219"/>
        <c:overlap val="-27"/>
        <c:axId val="1517288704"/>
        <c:axId val="1517289248"/>
      </c:barChart>
      <c:catAx>
        <c:axId val="15172887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7289248"/>
        <c:crosses val="autoZero"/>
        <c:auto val="1"/>
        <c:lblAlgn val="ctr"/>
        <c:lblOffset val="100"/>
        <c:noMultiLvlLbl val="0"/>
      </c:catAx>
      <c:valAx>
        <c:axId val="1517289248"/>
        <c:scaling>
          <c:orientation val="minMax"/>
        </c:scaling>
        <c:delete val="1"/>
        <c:axPos val="l"/>
        <c:majorGridlines>
          <c:spPr>
            <a:ln w="9525" cap="flat" cmpd="sng" algn="ctr">
              <a:solidFill>
                <a:schemeClr val="bg2">
                  <a:lumMod val="95000"/>
                  <a:alpha val="60000"/>
                </a:schemeClr>
              </a:solidFill>
              <a:round/>
            </a:ln>
            <a:effectLst/>
          </c:spPr>
        </c:majorGridlines>
        <c:numFmt formatCode="General" sourceLinked="1"/>
        <c:majorTickMark val="none"/>
        <c:minorTickMark val="none"/>
        <c:tickLblPos val="nextTo"/>
        <c:crossAx val="1517288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'Figure 65'!$N$16</c:f>
              <c:strCache>
                <c:ptCount val="1"/>
                <c:pt idx="0">
                  <c:v>More than 200 metres</c:v>
                </c:pt>
              </c:strCache>
            </c:strRef>
          </c:tx>
          <c:spPr>
            <a:solidFill>
              <a:srgbClr val="0057A7"/>
            </a:solidFill>
            <a:ln>
              <a:noFill/>
            </a:ln>
            <a:effectLst/>
          </c:spPr>
          <c:invertIfNegative val="0"/>
          <c:dPt>
            <c:idx val="1"/>
            <c:invertIfNegative val="0"/>
            <c:bubble3D val="0"/>
            <c:spPr>
              <a:solidFill>
                <a:schemeClr val="accent6">
                  <a:lumMod val="50000"/>
                </a:schemeClr>
              </a:solidFill>
              <a:ln>
                <a:noFill/>
              </a:ln>
              <a:effectLst/>
            </c:spPr>
          </c:dPt>
          <c:dPt>
            <c:idx val="2"/>
            <c:invertIfNegative val="0"/>
            <c:bubble3D val="0"/>
            <c:spPr>
              <a:solidFill>
                <a:schemeClr val="accent2">
                  <a:lumMod val="50000"/>
                </a:schemeClr>
              </a:solidFill>
              <a:ln>
                <a:no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65'!$M$17:$M$19</c:f>
              <c:strCache>
                <c:ptCount val="3"/>
                <c:pt idx="0">
                  <c:v>Male</c:v>
                </c:pt>
                <c:pt idx="1">
                  <c:v>Female</c:v>
                </c:pt>
                <c:pt idx="2">
                  <c:v>SA</c:v>
                </c:pt>
              </c:strCache>
            </c:strRef>
          </c:cat>
          <c:val>
            <c:numRef>
              <c:f>'Figure 65'!$N$17:$N$19</c:f>
              <c:numCache>
                <c:formatCode>General</c:formatCode>
                <c:ptCount val="3"/>
                <c:pt idx="0">
                  <c:v>5.8</c:v>
                </c:pt>
                <c:pt idx="1">
                  <c:v>6.7</c:v>
                </c:pt>
                <c:pt idx="2">
                  <c:v>6.1</c:v>
                </c:pt>
              </c:numCache>
            </c:numRef>
          </c:val>
        </c:ser>
        <c:dLbls>
          <c:showLegendKey val="0"/>
          <c:showVal val="0"/>
          <c:showCatName val="0"/>
          <c:showSerName val="0"/>
          <c:showPercent val="0"/>
          <c:showBubbleSize val="0"/>
        </c:dLbls>
        <c:gapWidth val="219"/>
        <c:overlap val="-27"/>
        <c:axId val="1517278912"/>
        <c:axId val="1517278368"/>
      </c:barChart>
      <c:catAx>
        <c:axId val="15172789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7278368"/>
        <c:crosses val="autoZero"/>
        <c:auto val="1"/>
        <c:lblAlgn val="ctr"/>
        <c:lblOffset val="100"/>
        <c:noMultiLvlLbl val="0"/>
      </c:catAx>
      <c:valAx>
        <c:axId val="1517278368"/>
        <c:scaling>
          <c:orientation val="minMax"/>
        </c:scaling>
        <c:delete val="1"/>
        <c:axPos val="l"/>
        <c:majorGridlines>
          <c:spPr>
            <a:ln w="9525" cap="flat" cmpd="sng" algn="ctr">
              <a:solidFill>
                <a:schemeClr val="bg2">
                  <a:lumMod val="95000"/>
                </a:schemeClr>
              </a:solidFill>
              <a:round/>
            </a:ln>
            <a:effectLst/>
          </c:spPr>
        </c:majorGridlines>
        <c:numFmt formatCode="General" sourceLinked="1"/>
        <c:majorTickMark val="none"/>
        <c:minorTickMark val="none"/>
        <c:tickLblPos val="nextTo"/>
        <c:crossAx val="1517278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686351706036747E-2"/>
          <c:y val="3.2334370255156834E-2"/>
          <c:w val="0.70264698162729655"/>
          <c:h val="0.83223345554197681"/>
        </c:manualLayout>
      </c:layout>
      <c:barChart>
        <c:barDir val="bar"/>
        <c:grouping val="clustered"/>
        <c:varyColors val="0"/>
        <c:ser>
          <c:idx val="0"/>
          <c:order val="0"/>
          <c:tx>
            <c:strRef>
              <c:f>'Figure 66'!$L$4</c:f>
              <c:strCache>
                <c:ptCount val="1"/>
                <c:pt idx="0">
                  <c:v>Not Sharing toilet facilities</c:v>
                </c:pt>
              </c:strCache>
            </c:strRef>
          </c:tx>
          <c:spPr>
            <a:solidFill>
              <a:srgbClr val="0056A7"/>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66'!$M$3:$O$3</c:f>
              <c:strCache>
                <c:ptCount val="3"/>
                <c:pt idx="0">
                  <c:v>Rural</c:v>
                </c:pt>
                <c:pt idx="1">
                  <c:v>Urban</c:v>
                </c:pt>
                <c:pt idx="2">
                  <c:v>RSA</c:v>
                </c:pt>
              </c:strCache>
            </c:strRef>
          </c:cat>
          <c:val>
            <c:numRef>
              <c:f>'Figure 66'!$M$4:$O$4</c:f>
              <c:numCache>
                <c:formatCode>General</c:formatCode>
                <c:ptCount val="3"/>
                <c:pt idx="0">
                  <c:v>83.91</c:v>
                </c:pt>
                <c:pt idx="1">
                  <c:v>70.400000000000006</c:v>
                </c:pt>
                <c:pt idx="2">
                  <c:v>74.45</c:v>
                </c:pt>
              </c:numCache>
            </c:numRef>
          </c:val>
        </c:ser>
        <c:ser>
          <c:idx val="1"/>
          <c:order val="1"/>
          <c:tx>
            <c:strRef>
              <c:f>'Figure 66'!$L$5</c:f>
              <c:strCache>
                <c:ptCount val="1"/>
                <c:pt idx="0">
                  <c:v>Sharing toilet facilities</c:v>
                </c:pt>
              </c:strCache>
            </c:strRef>
          </c:tx>
          <c:spPr>
            <a:solidFill>
              <a:schemeClr val="tx1">
                <a:lumMod val="50000"/>
                <a:lumOff val="5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66'!$M$3:$O$3</c:f>
              <c:strCache>
                <c:ptCount val="3"/>
                <c:pt idx="0">
                  <c:v>Rural</c:v>
                </c:pt>
                <c:pt idx="1">
                  <c:v>Urban</c:v>
                </c:pt>
                <c:pt idx="2">
                  <c:v>RSA</c:v>
                </c:pt>
              </c:strCache>
            </c:strRef>
          </c:cat>
          <c:val>
            <c:numRef>
              <c:f>'Figure 66'!$M$5:$O$5</c:f>
              <c:numCache>
                <c:formatCode>General</c:formatCode>
                <c:ptCount val="3"/>
                <c:pt idx="0">
                  <c:v>16.09</c:v>
                </c:pt>
                <c:pt idx="1">
                  <c:v>29.6</c:v>
                </c:pt>
                <c:pt idx="2">
                  <c:v>25.55</c:v>
                </c:pt>
              </c:numCache>
            </c:numRef>
          </c:val>
        </c:ser>
        <c:dLbls>
          <c:showLegendKey val="0"/>
          <c:showVal val="0"/>
          <c:showCatName val="0"/>
          <c:showSerName val="0"/>
          <c:showPercent val="0"/>
          <c:showBubbleSize val="0"/>
        </c:dLbls>
        <c:gapWidth val="50"/>
        <c:overlap val="100"/>
        <c:axId val="1517289792"/>
        <c:axId val="1517285440"/>
      </c:barChart>
      <c:catAx>
        <c:axId val="1517289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7285440"/>
        <c:crosses val="autoZero"/>
        <c:auto val="1"/>
        <c:lblAlgn val="ctr"/>
        <c:lblOffset val="100"/>
        <c:noMultiLvlLbl val="0"/>
      </c:catAx>
      <c:valAx>
        <c:axId val="1517285440"/>
        <c:scaling>
          <c:orientation val="minMax"/>
        </c:scaling>
        <c:delete val="1"/>
        <c:axPos val="b"/>
        <c:majorGridlines>
          <c:spPr>
            <a:ln w="9525" cap="flat" cmpd="sng" algn="ctr">
              <a:solidFill>
                <a:schemeClr val="bg2">
                  <a:lumMod val="95000"/>
                  <a:alpha val="28000"/>
                </a:schemeClr>
              </a:solidFill>
              <a:round/>
            </a:ln>
            <a:effectLst/>
          </c:spPr>
        </c:majorGridlines>
        <c:numFmt formatCode="General" sourceLinked="1"/>
        <c:majorTickMark val="none"/>
        <c:minorTickMark val="none"/>
        <c:tickLblPos val="nextTo"/>
        <c:crossAx val="1517289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'Figure 67'!$K$5</c:f>
              <c:strCache>
                <c:ptCount val="1"/>
                <c:pt idx="0">
                  <c:v>Sharing toilet facilities</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67'!$L$3:$O$3</c:f>
              <c:strCache>
                <c:ptCount val="4"/>
                <c:pt idx="0">
                  <c:v>Traditional</c:v>
                </c:pt>
                <c:pt idx="1">
                  <c:v>Formal</c:v>
                </c:pt>
                <c:pt idx="2">
                  <c:v>Informal</c:v>
                </c:pt>
                <c:pt idx="3">
                  <c:v>RSA</c:v>
                </c:pt>
              </c:strCache>
            </c:strRef>
          </c:cat>
          <c:val>
            <c:numRef>
              <c:f>'Figure 67'!$L$5:$O$5</c:f>
              <c:numCache>
                <c:formatCode>General</c:formatCode>
                <c:ptCount val="4"/>
                <c:pt idx="0">
                  <c:v>12.27</c:v>
                </c:pt>
                <c:pt idx="1">
                  <c:v>18.82</c:v>
                </c:pt>
                <c:pt idx="2">
                  <c:v>68.03</c:v>
                </c:pt>
                <c:pt idx="3">
                  <c:v>25.55</c:v>
                </c:pt>
              </c:numCache>
            </c:numRef>
          </c:val>
        </c:ser>
        <c:dLbls>
          <c:showLegendKey val="0"/>
          <c:showVal val="0"/>
          <c:showCatName val="0"/>
          <c:showSerName val="0"/>
          <c:showPercent val="0"/>
          <c:showBubbleSize val="0"/>
        </c:dLbls>
        <c:gapWidth val="150"/>
        <c:overlap val="100"/>
        <c:axId val="1517291424"/>
        <c:axId val="1517283808"/>
      </c:barChart>
      <c:catAx>
        <c:axId val="151729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7283808"/>
        <c:crosses val="autoZero"/>
        <c:auto val="1"/>
        <c:lblAlgn val="ctr"/>
        <c:lblOffset val="100"/>
        <c:noMultiLvlLbl val="0"/>
      </c:catAx>
      <c:valAx>
        <c:axId val="1517283808"/>
        <c:scaling>
          <c:orientation val="minMax"/>
          <c:max val="100"/>
        </c:scaling>
        <c:delete val="1"/>
        <c:axPos val="l"/>
        <c:majorGridlines>
          <c:spPr>
            <a:ln w="9525" cap="flat" cmpd="sng" algn="ctr">
              <a:solidFill>
                <a:schemeClr val="bg2">
                  <a:lumMod val="95000"/>
                  <a:alpha val="12000"/>
                </a:schemeClr>
              </a:solidFill>
              <a:round/>
            </a:ln>
            <a:effectLst/>
          </c:spPr>
        </c:majorGridlines>
        <c:numFmt formatCode="General" sourceLinked="1"/>
        <c:majorTickMark val="none"/>
        <c:minorTickMark val="none"/>
        <c:tickLblPos val="nextTo"/>
        <c:crossAx val="1517291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38254593175853"/>
          <c:y val="3.2560484732465624E-2"/>
          <c:w val="0.66961745406824147"/>
          <c:h val="0.90720731884491468"/>
        </c:manualLayout>
      </c:layout>
      <c:barChart>
        <c:barDir val="bar"/>
        <c:grouping val="clustered"/>
        <c:varyColors val="0"/>
        <c:ser>
          <c:idx val="0"/>
          <c:order val="0"/>
          <c:spPr>
            <a:solidFill>
              <a:srgbClr val="0056A7"/>
            </a:solidFill>
            <a:ln>
              <a:noFill/>
            </a:ln>
            <a:effectLst/>
          </c:spPr>
          <c:invertIfNegative val="0"/>
          <c:dPt>
            <c:idx val="10"/>
            <c:invertIfNegative val="0"/>
            <c:bubble3D val="0"/>
            <c:spPr>
              <a:solidFill>
                <a:srgbClr val="E97F34"/>
              </a:solidFill>
              <a:ln>
                <a:noFill/>
              </a:ln>
              <a:effectLst/>
            </c:spPr>
          </c:dPt>
          <c:dPt>
            <c:idx val="11"/>
            <c:invertIfNegative val="0"/>
            <c:bubble3D val="0"/>
            <c:spPr>
              <a:solidFill>
                <a:srgbClr val="E97F34"/>
              </a:solidFill>
              <a:ln>
                <a:no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Sheet2!$E$3:$E$14</c:f>
              <c:strCache>
                <c:ptCount val="12"/>
                <c:pt idx="0">
                  <c:v>Breakages in municipal system</c:v>
                </c:pt>
                <c:pt idx="1">
                  <c:v>Repairs take longer than 5 days</c:v>
                </c:pt>
                <c:pt idx="2">
                  <c:v>Toilet blocked up</c:v>
                </c:pt>
                <c:pt idx="3">
                  <c:v>Inadequate enclosure</c:v>
                </c:pt>
                <c:pt idx="4">
                  <c:v>Poor maintenance</c:v>
                </c:pt>
                <c:pt idx="5">
                  <c:v>No water to flush the toilet</c:v>
                </c:pt>
                <c:pt idx="6">
                  <c:v>Long waiting times</c:v>
                </c:pt>
                <c:pt idx="7">
                  <c:v>Toilet pit or chamber full</c:v>
                </c:pt>
                <c:pt idx="8">
                  <c:v>Physical safety threatened</c:v>
                </c:pt>
                <c:pt idx="9">
                  <c:v>No water to wash hands</c:v>
                </c:pt>
                <c:pt idx="10">
                  <c:v>Poor hygiene</c:v>
                </c:pt>
                <c:pt idx="11">
                  <c:v>Poor lighting</c:v>
                </c:pt>
              </c:strCache>
            </c:strRef>
          </c:cat>
          <c:val>
            <c:numRef>
              <c:f>Sheet2!$F$3:$F$14</c:f>
              <c:numCache>
                <c:formatCode>General</c:formatCode>
                <c:ptCount val="12"/>
                <c:pt idx="0">
                  <c:v>4.8</c:v>
                </c:pt>
                <c:pt idx="1">
                  <c:v>5.3</c:v>
                </c:pt>
                <c:pt idx="2" formatCode="0.0">
                  <c:v>7.47</c:v>
                </c:pt>
                <c:pt idx="3" formatCode="0.0">
                  <c:v>10.26</c:v>
                </c:pt>
                <c:pt idx="4" formatCode="0.0">
                  <c:v>10.95</c:v>
                </c:pt>
                <c:pt idx="5" formatCode="0.0">
                  <c:v>15.65</c:v>
                </c:pt>
                <c:pt idx="6" formatCode="0.0">
                  <c:v>16.670000000000002</c:v>
                </c:pt>
                <c:pt idx="7" formatCode="0.0">
                  <c:v>17.98</c:v>
                </c:pt>
                <c:pt idx="8" formatCode="0.0">
                  <c:v>18.18</c:v>
                </c:pt>
                <c:pt idx="9" formatCode="0.0">
                  <c:v>18.5</c:v>
                </c:pt>
                <c:pt idx="10" formatCode="0.0">
                  <c:v>22.16</c:v>
                </c:pt>
                <c:pt idx="11" formatCode="0.0">
                  <c:v>24.72</c:v>
                </c:pt>
              </c:numCache>
            </c:numRef>
          </c:val>
        </c:ser>
        <c:dLbls>
          <c:showLegendKey val="0"/>
          <c:showVal val="0"/>
          <c:showCatName val="0"/>
          <c:showSerName val="0"/>
          <c:showPercent val="0"/>
          <c:showBubbleSize val="0"/>
        </c:dLbls>
        <c:gapWidth val="50"/>
        <c:axId val="1517282176"/>
        <c:axId val="1517282720"/>
      </c:barChart>
      <c:catAx>
        <c:axId val="1517282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7282720"/>
        <c:crosses val="autoZero"/>
        <c:auto val="1"/>
        <c:lblAlgn val="ctr"/>
        <c:lblOffset val="100"/>
        <c:noMultiLvlLbl val="0"/>
      </c:catAx>
      <c:valAx>
        <c:axId val="15172827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7282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'Figure 71'!$A$9</c:f>
              <c:strCache>
                <c:ptCount val="1"/>
                <c:pt idx="0">
                  <c:v>Bucket toilet</c:v>
                </c:pt>
              </c:strCache>
            </c:strRef>
          </c:tx>
          <c:spPr>
            <a:solidFill>
              <a:schemeClr val="accent1"/>
            </a:solidFill>
            <a:ln>
              <a:noFill/>
            </a:ln>
            <a:effectLst/>
          </c:spPr>
          <c:invertIfNegative val="0"/>
          <c:dPt>
            <c:idx val="3"/>
            <c:invertIfNegative val="0"/>
            <c:bubble3D val="0"/>
            <c:spPr>
              <a:solidFill>
                <a:srgbClr val="FF6600"/>
              </a:solidFill>
              <a:ln>
                <a:noFill/>
              </a:ln>
              <a:effectLst/>
            </c:spPr>
          </c:dPt>
          <c:dLbls>
            <c:dLbl>
              <c:idx val="0"/>
              <c:dLblPos val="inEnd"/>
              <c:showLegendKey val="0"/>
              <c:showVal val="1"/>
              <c:showCatName val="0"/>
              <c:showSerName val="0"/>
              <c:showPercent val="0"/>
              <c:showBubbleSize val="0"/>
              <c:extLst>
                <c:ext xmlns:c15="http://schemas.microsoft.com/office/drawing/2012/chart" uri="{CE6537A1-D6FC-4f65-9D91-7224C49458BB}"/>
              </c:extLst>
            </c:dLbl>
            <c:dLbl>
              <c:idx val="1"/>
              <c:dLblPos val="inEnd"/>
              <c:showLegendKey val="0"/>
              <c:showVal val="1"/>
              <c:showCatName val="0"/>
              <c:showSerName val="0"/>
              <c:showPercent val="0"/>
              <c:showBubbleSize val="0"/>
              <c:extLst>
                <c:ext xmlns:c15="http://schemas.microsoft.com/office/drawing/2012/chart" uri="{CE6537A1-D6FC-4f65-9D91-7224C49458BB}"/>
              </c:extLst>
            </c:dLbl>
            <c:dLbl>
              <c:idx val="2"/>
              <c:dLblPos val="inEnd"/>
              <c:showLegendKey val="0"/>
              <c:showVal val="1"/>
              <c:showCatName val="0"/>
              <c:showSerName val="0"/>
              <c:showPercent val="0"/>
              <c:showBubbleSize val="0"/>
              <c:extLst>
                <c:ext xmlns:c15="http://schemas.microsoft.com/office/drawing/2012/chart" uri="{CE6537A1-D6FC-4f65-9D91-7224C49458BB}"/>
              </c:extLst>
            </c:dLbl>
            <c:dLbl>
              <c:idx val="3"/>
              <c:dLblPos val="inEnd"/>
              <c:showLegendKey val="0"/>
              <c:showVal val="1"/>
              <c:showCatName val="0"/>
              <c:showSerName val="0"/>
              <c:showPercent val="0"/>
              <c:showBubbleSize val="0"/>
              <c:extLst>
                <c:ext xmlns:c15="http://schemas.microsoft.com/office/drawing/2012/chart" uri="{CE6537A1-D6FC-4f65-9D91-7224C49458BB}"/>
              </c:extLst>
            </c:dLbl>
            <c:dLbl>
              <c:idx val="4"/>
              <c:dLblPos val="inEnd"/>
              <c:showLegendKey val="0"/>
              <c:showVal val="1"/>
              <c:showCatName val="0"/>
              <c:showSerName val="0"/>
              <c:showPercent val="0"/>
              <c:showBubbleSize val="0"/>
              <c:extLst>
                <c:ext xmlns:c15="http://schemas.microsoft.com/office/drawing/2012/chart" uri="{CE6537A1-D6FC-4f65-9D91-7224C49458BB}"/>
              </c:extLst>
            </c:dLbl>
            <c:dLbl>
              <c:idx val="5"/>
              <c:dLblPos val="inEnd"/>
              <c:showLegendKey val="0"/>
              <c:showVal val="1"/>
              <c:showCatName val="0"/>
              <c:showSerName val="0"/>
              <c:showPercent val="0"/>
              <c:showBubbleSize val="0"/>
              <c:extLst>
                <c:ext xmlns:c15="http://schemas.microsoft.com/office/drawing/2012/chart" uri="{CE6537A1-D6FC-4f65-9D91-7224C49458BB}"/>
              </c:extLst>
            </c:dLbl>
            <c:dLbl>
              <c:idx val="6"/>
              <c:dLblPos val="inEnd"/>
              <c:showLegendKey val="0"/>
              <c:showVal val="1"/>
              <c:showCatName val="0"/>
              <c:showSerName val="0"/>
              <c:showPercent val="0"/>
              <c:showBubbleSize val="0"/>
              <c:extLst>
                <c:ext xmlns:c15="http://schemas.microsoft.com/office/drawing/2012/chart" uri="{CE6537A1-D6FC-4f65-9D91-7224C49458BB}"/>
              </c:extLst>
            </c:dLbl>
            <c:dLbl>
              <c:idx val="7"/>
              <c:dLblPos val="inEnd"/>
              <c:showLegendKey val="0"/>
              <c:showVal val="1"/>
              <c:showCatName val="0"/>
              <c:showSerName val="0"/>
              <c:showPercent val="0"/>
              <c:showBubbleSize val="0"/>
              <c:extLst>
                <c:ext xmlns:c15="http://schemas.microsoft.com/office/drawing/2012/chart" uri="{CE6537A1-D6FC-4f65-9D91-7224C49458BB}"/>
              </c:extLst>
            </c:dLbl>
            <c:dLbl>
              <c:idx val="8"/>
              <c:layout>
                <c:manualLayout>
                  <c:x val="1.4054120092567885E-3"/>
                  <c:y val="2.6232204358244754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dLbl>
              <c:idx val="9"/>
              <c:layout>
                <c:manualLayout>
                  <c:x val="1.4054120092566852E-3"/>
                  <c:y val="-4.141280929103127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71'!$B$8:$K$8</c:f>
              <c:strCache>
                <c:ptCount val="10"/>
                <c:pt idx="0">
                  <c:v>WC</c:v>
                </c:pt>
                <c:pt idx="1">
                  <c:v>FS</c:v>
                </c:pt>
                <c:pt idx="2">
                  <c:v>NC</c:v>
                </c:pt>
                <c:pt idx="3">
                  <c:v>SA</c:v>
                </c:pt>
                <c:pt idx="4">
                  <c:v>GP</c:v>
                </c:pt>
                <c:pt idx="5">
                  <c:v>EC</c:v>
                </c:pt>
                <c:pt idx="6">
                  <c:v>KZN</c:v>
                </c:pt>
                <c:pt idx="7">
                  <c:v>NW</c:v>
                </c:pt>
                <c:pt idx="8">
                  <c:v>LP</c:v>
                </c:pt>
                <c:pt idx="9">
                  <c:v>MP</c:v>
                </c:pt>
              </c:strCache>
            </c:strRef>
          </c:cat>
          <c:val>
            <c:numRef>
              <c:f>'Figure 71'!$B$9:$K$9</c:f>
              <c:numCache>
                <c:formatCode>0.0</c:formatCode>
                <c:ptCount val="10"/>
                <c:pt idx="0">
                  <c:v>4.03</c:v>
                </c:pt>
                <c:pt idx="1">
                  <c:v>2.72</c:v>
                </c:pt>
                <c:pt idx="2" formatCode="General">
                  <c:v>2.4</c:v>
                </c:pt>
                <c:pt idx="3">
                  <c:v>1.1599999999999999</c:v>
                </c:pt>
                <c:pt idx="4">
                  <c:v>1.06</c:v>
                </c:pt>
                <c:pt idx="5">
                  <c:v>0.74</c:v>
                </c:pt>
                <c:pt idx="6" formatCode="General">
                  <c:v>0.4</c:v>
                </c:pt>
                <c:pt idx="7">
                  <c:v>0.27</c:v>
                </c:pt>
                <c:pt idx="8">
                  <c:v>0.19</c:v>
                </c:pt>
                <c:pt idx="9">
                  <c:v>0.05</c:v>
                </c:pt>
              </c:numCache>
            </c:numRef>
          </c:val>
        </c:ser>
        <c:dLbls>
          <c:showLegendKey val="0"/>
          <c:showVal val="0"/>
          <c:showCatName val="0"/>
          <c:showSerName val="0"/>
          <c:showPercent val="0"/>
          <c:showBubbleSize val="0"/>
        </c:dLbls>
        <c:gapWidth val="100"/>
        <c:overlap val="-27"/>
        <c:axId val="1521634560"/>
        <c:axId val="1521638368"/>
      </c:barChart>
      <c:catAx>
        <c:axId val="15216345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1638368"/>
        <c:crosses val="autoZero"/>
        <c:auto val="1"/>
        <c:lblAlgn val="ctr"/>
        <c:lblOffset val="100"/>
        <c:noMultiLvlLbl val="0"/>
      </c:catAx>
      <c:valAx>
        <c:axId val="1521638368"/>
        <c:scaling>
          <c:orientation val="minMax"/>
        </c:scaling>
        <c:delete val="1"/>
        <c:axPos val="l"/>
        <c:majorGridlines>
          <c:spPr>
            <a:ln w="9525" cap="flat" cmpd="sng" algn="ctr">
              <a:solidFill>
                <a:schemeClr val="bg2">
                  <a:lumMod val="95000"/>
                  <a:alpha val="15000"/>
                </a:schemeClr>
              </a:solidFill>
              <a:round/>
            </a:ln>
            <a:effectLst/>
          </c:spPr>
        </c:majorGridlines>
        <c:numFmt formatCode="0.0" sourceLinked="1"/>
        <c:majorTickMark val="out"/>
        <c:minorTickMark val="out"/>
        <c:tickLblPos val="nextTo"/>
        <c:crossAx val="1521634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'Figure 73'!$H$4</c:f>
              <c:strCache>
                <c:ptCount val="1"/>
                <c:pt idx="0">
                  <c:v>Bucket toilet</c:v>
                </c:pt>
              </c:strCache>
            </c:strRef>
          </c:tx>
          <c:spPr>
            <a:solidFill>
              <a:srgbClr val="0056A7"/>
            </a:solidFill>
            <a:ln>
              <a:noFill/>
            </a:ln>
            <a:effectLst/>
          </c:spPr>
          <c:invertIfNegative val="0"/>
          <c:dPt>
            <c:idx val="1"/>
            <c:invertIfNegative val="0"/>
            <c:bubble3D val="0"/>
            <c:spPr>
              <a:solidFill>
                <a:srgbClr val="A65621"/>
              </a:solidFill>
              <a:ln>
                <a:noFill/>
              </a:ln>
              <a:effectLst/>
            </c:spPr>
          </c:dPt>
          <c:dLbls>
            <c:dLbl>
              <c:idx val="2"/>
              <c:layout>
                <c:manualLayout>
                  <c:x val="-1.0185067526415994E-16"/>
                  <c:y val="1.1547375561425327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1569444444444444E-2"/>
                      <c:h val="6.2245752695355455E-2"/>
                    </c:manualLayout>
                  </c15:layout>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dLbl>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73'!$I$3:$L$3</c:f>
              <c:strCache>
                <c:ptCount val="4"/>
                <c:pt idx="0">
                  <c:v>Informal</c:v>
                </c:pt>
                <c:pt idx="1">
                  <c:v>South Africa</c:v>
                </c:pt>
                <c:pt idx="2">
                  <c:v>Formal</c:v>
                </c:pt>
                <c:pt idx="3">
                  <c:v>Traditional</c:v>
                </c:pt>
              </c:strCache>
            </c:strRef>
          </c:cat>
          <c:val>
            <c:numRef>
              <c:f>'Figure 73'!$I$4:$L$4</c:f>
              <c:numCache>
                <c:formatCode>0.0</c:formatCode>
                <c:ptCount val="4"/>
                <c:pt idx="0">
                  <c:v>6.76</c:v>
                </c:pt>
                <c:pt idx="1">
                  <c:v>1.2</c:v>
                </c:pt>
                <c:pt idx="2">
                  <c:v>0.31</c:v>
                </c:pt>
                <c:pt idx="3">
                  <c:v>0.1</c:v>
                </c:pt>
              </c:numCache>
            </c:numRef>
          </c:val>
        </c:ser>
        <c:dLbls>
          <c:showLegendKey val="0"/>
          <c:showVal val="0"/>
          <c:showCatName val="0"/>
          <c:showSerName val="0"/>
          <c:showPercent val="0"/>
          <c:showBubbleSize val="0"/>
        </c:dLbls>
        <c:gapWidth val="100"/>
        <c:overlap val="-27"/>
        <c:axId val="1521626944"/>
        <c:axId val="1521625856"/>
      </c:barChart>
      <c:catAx>
        <c:axId val="15216269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1625856"/>
        <c:crosses val="autoZero"/>
        <c:auto val="1"/>
        <c:lblAlgn val="ctr"/>
        <c:lblOffset val="100"/>
        <c:noMultiLvlLbl val="0"/>
      </c:catAx>
      <c:valAx>
        <c:axId val="1521625856"/>
        <c:scaling>
          <c:orientation val="minMax"/>
        </c:scaling>
        <c:delete val="1"/>
        <c:axPos val="l"/>
        <c:majorGridlines>
          <c:spPr>
            <a:ln w="9525" cap="flat" cmpd="sng" algn="ctr">
              <a:solidFill>
                <a:schemeClr val="bg2">
                  <a:lumMod val="95000"/>
                  <a:alpha val="15000"/>
                </a:schemeClr>
              </a:solidFill>
              <a:round/>
            </a:ln>
            <a:effectLst/>
          </c:spPr>
        </c:majorGridlines>
        <c:numFmt formatCode="0.0" sourceLinked="1"/>
        <c:majorTickMark val="none"/>
        <c:minorTickMark val="none"/>
        <c:tickLblPos val="nextTo"/>
        <c:crossAx val="1521626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ZA" dirty="0"/>
              <a:t>Open </a:t>
            </a:r>
            <a:r>
              <a:rPr lang="en-ZA" dirty="0" smtClean="0"/>
              <a:t>defecation</a:t>
            </a:r>
            <a:endParaRPr lang="en-ZA"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'Figure 75'!$H$8</c:f>
              <c:strCache>
                <c:ptCount val="1"/>
                <c:pt idx="0">
                  <c:v>Open defecation toilet</c:v>
                </c:pt>
              </c:strCache>
            </c:strRef>
          </c:tx>
          <c:spPr>
            <a:solidFill>
              <a:schemeClr val="accent1"/>
            </a:solidFill>
            <a:ln>
              <a:noFill/>
            </a:ln>
            <a:effectLst/>
          </c:spPr>
          <c:invertIfNegative val="0"/>
          <c:dPt>
            <c:idx val="0"/>
            <c:invertIfNegative val="0"/>
            <c:bubble3D val="0"/>
            <c:spPr>
              <a:solidFill>
                <a:schemeClr val="tx1">
                  <a:lumMod val="50000"/>
                  <a:lumOff val="50000"/>
                </a:schemeClr>
              </a:solidFill>
              <a:ln>
                <a:noFill/>
              </a:ln>
              <a:effectLst/>
            </c:spPr>
          </c:dPt>
          <c:dPt>
            <c:idx val="1"/>
            <c:invertIfNegative val="0"/>
            <c:bubble3D val="0"/>
            <c:spPr>
              <a:solidFill>
                <a:srgbClr val="E97F34"/>
              </a:solidFill>
              <a:ln>
                <a:noFill/>
              </a:ln>
              <a:effectLst/>
            </c:spPr>
          </c:dPt>
          <c:dPt>
            <c:idx val="2"/>
            <c:invertIfNegative val="0"/>
            <c:bubble3D val="0"/>
            <c:spPr>
              <a:solidFill>
                <a:schemeClr val="tx1">
                  <a:lumMod val="50000"/>
                  <a:lumOff val="50000"/>
                </a:schemeClr>
              </a:solidFill>
              <a:ln>
                <a:noFill/>
              </a:ln>
              <a:effectLst/>
            </c:spPr>
          </c:dPt>
          <c:dPt>
            <c:idx val="3"/>
            <c:invertIfNegative val="0"/>
            <c:bubble3D val="0"/>
            <c:spPr>
              <a:solidFill>
                <a:schemeClr val="tx1">
                  <a:lumMod val="50000"/>
                  <a:lumOff val="50000"/>
                </a:schemeClr>
              </a:solidFill>
              <a:ln>
                <a:noFill/>
              </a:ln>
              <a:effectLst/>
            </c:spPr>
          </c:dPt>
          <c:dLbls>
            <c:dLbl>
              <c:idx val="1"/>
              <c:layout>
                <c:manualLayout>
                  <c:x val="-5.465977690288714E-2"/>
                  <c:y val="2.6323774970276933E-3"/>
                </c:manualLayout>
              </c:layout>
              <c:dLblPos val="outEnd"/>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75'!$I$7:$L$7</c:f>
              <c:strCache>
                <c:ptCount val="4"/>
                <c:pt idx="0">
                  <c:v>Formal</c:v>
                </c:pt>
                <c:pt idx="1">
                  <c:v>South Africa</c:v>
                </c:pt>
                <c:pt idx="2">
                  <c:v>Informal</c:v>
                </c:pt>
                <c:pt idx="3">
                  <c:v>Traditional</c:v>
                </c:pt>
              </c:strCache>
            </c:strRef>
          </c:cat>
          <c:val>
            <c:numRef>
              <c:f>'Figure 75'!$I$8:$L$8</c:f>
              <c:numCache>
                <c:formatCode>0.0</c:formatCode>
                <c:ptCount val="4"/>
                <c:pt idx="0">
                  <c:v>2.11</c:v>
                </c:pt>
                <c:pt idx="1">
                  <c:v>3.94</c:v>
                </c:pt>
                <c:pt idx="2">
                  <c:v>10.28</c:v>
                </c:pt>
                <c:pt idx="3">
                  <c:v>12.08</c:v>
                </c:pt>
              </c:numCache>
            </c:numRef>
          </c:val>
        </c:ser>
        <c:dLbls>
          <c:showLegendKey val="0"/>
          <c:showVal val="0"/>
          <c:showCatName val="0"/>
          <c:showSerName val="0"/>
          <c:showPercent val="0"/>
          <c:showBubbleSize val="0"/>
        </c:dLbls>
        <c:gapWidth val="50"/>
        <c:axId val="1521623680"/>
        <c:axId val="1521627488"/>
      </c:barChart>
      <c:catAx>
        <c:axId val="1521623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1627488"/>
        <c:crosses val="autoZero"/>
        <c:auto val="1"/>
        <c:lblAlgn val="ctr"/>
        <c:lblOffset val="100"/>
        <c:noMultiLvlLbl val="0"/>
      </c:catAx>
      <c:valAx>
        <c:axId val="1521627488"/>
        <c:scaling>
          <c:orientation val="minMax"/>
        </c:scaling>
        <c:delete val="0"/>
        <c:axPos val="b"/>
        <c:majorGridlines>
          <c:spPr>
            <a:ln w="9525" cap="flat" cmpd="sng" algn="ctr">
              <a:solidFill>
                <a:schemeClr val="bg2">
                  <a:lumMod val="95000"/>
                  <a:alpha val="4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1623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40310586176728"/>
          <c:y val="0.12826543238115154"/>
          <c:w val="0.76453094925634291"/>
          <c:h val="0.78379199696765722"/>
        </c:manualLayout>
      </c:layout>
      <c:barChart>
        <c:barDir val="bar"/>
        <c:grouping val="clustered"/>
        <c:varyColors val="0"/>
        <c:ser>
          <c:idx val="0"/>
          <c:order val="0"/>
          <c:tx>
            <c:strRef>
              <c:f>'Figure 76'!$A$9</c:f>
              <c:strCache>
                <c:ptCount val="1"/>
                <c:pt idx="0">
                  <c:v>Open defecation toilet</c:v>
                </c:pt>
              </c:strCache>
            </c:strRef>
          </c:tx>
          <c:spPr>
            <a:solidFill>
              <a:schemeClr val="accent1"/>
            </a:solidFill>
            <a:ln>
              <a:noFill/>
            </a:ln>
            <a:effectLst/>
          </c:spPr>
          <c:invertIfNegative val="0"/>
          <c:dPt>
            <c:idx val="0"/>
            <c:invertIfNegative val="0"/>
            <c:bubble3D val="0"/>
            <c:spPr>
              <a:solidFill>
                <a:schemeClr val="tx1">
                  <a:lumMod val="50000"/>
                  <a:lumOff val="50000"/>
                </a:schemeClr>
              </a:solidFill>
              <a:ln>
                <a:noFill/>
              </a:ln>
              <a:effectLst/>
            </c:spPr>
          </c:dPt>
          <c:dPt>
            <c:idx val="1"/>
            <c:invertIfNegative val="0"/>
            <c:bubble3D val="0"/>
            <c:spPr>
              <a:solidFill>
                <a:srgbClr val="E97F34"/>
              </a:solidFill>
              <a:ln>
                <a:noFill/>
              </a:ln>
              <a:effectLst/>
            </c:spPr>
          </c:dPt>
          <c:dPt>
            <c:idx val="2"/>
            <c:invertIfNegative val="0"/>
            <c:bubble3D val="0"/>
            <c:spPr>
              <a:solidFill>
                <a:schemeClr val="tx1">
                  <a:lumMod val="50000"/>
                  <a:lumOff val="50000"/>
                </a:schemeClr>
              </a:solidFill>
              <a:ln>
                <a:no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76'!$B$8:$D$8</c:f>
              <c:strCache>
                <c:ptCount val="3"/>
                <c:pt idx="0">
                  <c:v>Urban</c:v>
                </c:pt>
                <c:pt idx="1">
                  <c:v>South Africa</c:v>
                </c:pt>
                <c:pt idx="2">
                  <c:v>Rural</c:v>
                </c:pt>
              </c:strCache>
            </c:strRef>
          </c:cat>
          <c:val>
            <c:numRef>
              <c:f>'Figure 76'!$B$9:$D$9</c:f>
              <c:numCache>
                <c:formatCode>0.0</c:formatCode>
                <c:ptCount val="3"/>
                <c:pt idx="0">
                  <c:v>2.16</c:v>
                </c:pt>
                <c:pt idx="1">
                  <c:v>3.94</c:v>
                </c:pt>
                <c:pt idx="2">
                  <c:v>7.86</c:v>
                </c:pt>
              </c:numCache>
            </c:numRef>
          </c:val>
        </c:ser>
        <c:dLbls>
          <c:showLegendKey val="0"/>
          <c:showVal val="0"/>
          <c:showCatName val="0"/>
          <c:showSerName val="0"/>
          <c:showPercent val="0"/>
          <c:showBubbleSize val="0"/>
        </c:dLbls>
        <c:gapWidth val="50"/>
        <c:axId val="1521631296"/>
        <c:axId val="1521624224"/>
      </c:barChart>
      <c:catAx>
        <c:axId val="1521631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1624224"/>
        <c:crosses val="autoZero"/>
        <c:auto val="1"/>
        <c:lblAlgn val="ctr"/>
        <c:lblOffset val="100"/>
        <c:noMultiLvlLbl val="0"/>
      </c:catAx>
      <c:valAx>
        <c:axId val="1521624224"/>
        <c:scaling>
          <c:orientation val="minMax"/>
          <c:max val="8"/>
        </c:scaling>
        <c:delete val="0"/>
        <c:axPos val="b"/>
        <c:majorGridlines>
          <c:spPr>
            <a:ln w="9525" cap="flat" cmpd="sng" algn="ctr">
              <a:solidFill>
                <a:schemeClr val="bg2">
                  <a:lumMod val="95000"/>
                  <a:alpha val="48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1631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'Figure 77'!$A$4</c:f>
              <c:strCache>
                <c:ptCount val="1"/>
                <c:pt idx="0">
                  <c:v>Open defecation toilet</c:v>
                </c:pt>
              </c:strCache>
            </c:strRef>
          </c:tx>
          <c:spPr>
            <a:solidFill>
              <a:schemeClr val="accent1"/>
            </a:solidFill>
            <a:ln>
              <a:noFill/>
            </a:ln>
            <a:effectLst/>
          </c:spPr>
          <c:invertIfNegative val="0"/>
          <c:dPt>
            <c:idx val="4"/>
            <c:invertIfNegative val="0"/>
            <c:bubble3D val="0"/>
            <c:spPr>
              <a:solidFill>
                <a:srgbClr val="E97F34"/>
              </a:solidFill>
              <a:ln>
                <a:noFill/>
              </a:ln>
              <a:effectLst/>
            </c:spPr>
          </c:dPt>
          <c:dPt>
            <c:idx val="8"/>
            <c:invertIfNegative val="0"/>
            <c:bubble3D val="0"/>
            <c:spPr>
              <a:solidFill>
                <a:schemeClr val="accent2">
                  <a:lumMod val="75000"/>
                </a:schemeClr>
              </a:solidFill>
              <a:ln>
                <a:no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77'!$B$3:$J$3</c:f>
              <c:strCache>
                <c:ptCount val="9"/>
                <c:pt idx="0">
                  <c:v>City of Johannesburg</c:v>
                </c:pt>
                <c:pt idx="1">
                  <c:v>Ekurhuleni</c:v>
                </c:pt>
                <c:pt idx="2">
                  <c:v>City of Cape Town</c:v>
                </c:pt>
                <c:pt idx="3">
                  <c:v>City of Tshwane</c:v>
                </c:pt>
                <c:pt idx="4">
                  <c:v>All metros</c:v>
                </c:pt>
                <c:pt idx="5">
                  <c:v>Nelson Mandela Bay</c:v>
                </c:pt>
                <c:pt idx="6">
                  <c:v>Mangaung</c:v>
                </c:pt>
                <c:pt idx="7">
                  <c:v>eThekwini</c:v>
                </c:pt>
                <c:pt idx="8">
                  <c:v>Buffalo City</c:v>
                </c:pt>
              </c:strCache>
            </c:strRef>
          </c:cat>
          <c:val>
            <c:numRef>
              <c:f>'Figure 77'!$B$4:$J$4</c:f>
              <c:numCache>
                <c:formatCode>General</c:formatCode>
                <c:ptCount val="9"/>
                <c:pt idx="0">
                  <c:v>0.9</c:v>
                </c:pt>
                <c:pt idx="1">
                  <c:v>1.4</c:v>
                </c:pt>
                <c:pt idx="2">
                  <c:v>1.4</c:v>
                </c:pt>
                <c:pt idx="3">
                  <c:v>1.4</c:v>
                </c:pt>
                <c:pt idx="4">
                  <c:v>1.6</c:v>
                </c:pt>
                <c:pt idx="5">
                  <c:v>2.2000000000000002</c:v>
                </c:pt>
                <c:pt idx="6">
                  <c:v>2.2000000000000002</c:v>
                </c:pt>
                <c:pt idx="7">
                  <c:v>2.6</c:v>
                </c:pt>
                <c:pt idx="8">
                  <c:v>4.0999999999999996</c:v>
                </c:pt>
              </c:numCache>
            </c:numRef>
          </c:val>
        </c:ser>
        <c:dLbls>
          <c:showLegendKey val="0"/>
          <c:showVal val="0"/>
          <c:showCatName val="0"/>
          <c:showSerName val="0"/>
          <c:showPercent val="0"/>
          <c:showBubbleSize val="0"/>
        </c:dLbls>
        <c:gapWidth val="50"/>
        <c:axId val="1521628576"/>
        <c:axId val="1521634016"/>
      </c:barChart>
      <c:catAx>
        <c:axId val="1521628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1634016"/>
        <c:crosses val="autoZero"/>
        <c:auto val="1"/>
        <c:lblAlgn val="ctr"/>
        <c:lblOffset val="100"/>
        <c:noMultiLvlLbl val="0"/>
      </c:catAx>
      <c:valAx>
        <c:axId val="1521634016"/>
        <c:scaling>
          <c:orientation val="minMax"/>
        </c:scaling>
        <c:delete val="0"/>
        <c:axPos val="b"/>
        <c:majorGridlines>
          <c:spPr>
            <a:ln w="9525" cap="flat" cmpd="sng" algn="ctr">
              <a:solidFill>
                <a:schemeClr val="bg2">
                  <a:lumMod val="95000"/>
                  <a:alpha val="4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1628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Sheet1!$C$6</c:f>
              <c:strCache>
                <c:ptCount val="1"/>
                <c:pt idx="0">
                  <c:v>Formal</c:v>
                </c:pt>
              </c:strCache>
            </c:strRef>
          </c:tx>
          <c:spPr>
            <a:solidFill>
              <a:schemeClr val="accent1"/>
            </a:solidFill>
            <a:ln>
              <a:noFill/>
            </a:ln>
            <a:effectLst/>
          </c:spPr>
          <c:invertIfNegative val="0"/>
          <c:cat>
            <c:strRef>
              <c:f>Sheet1!$D$4:$Q$5</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strCache>
            </c:strRef>
          </c:cat>
          <c:val>
            <c:numRef>
              <c:f>Sheet1!$D$6:$Q$6</c:f>
              <c:numCache>
                <c:formatCode>#,##0.0</c:formatCode>
                <c:ptCount val="14"/>
                <c:pt idx="0">
                  <c:v>92.3</c:v>
                </c:pt>
                <c:pt idx="1">
                  <c:v>93.7</c:v>
                </c:pt>
                <c:pt idx="2">
                  <c:v>95.6</c:v>
                </c:pt>
                <c:pt idx="3">
                  <c:v>96</c:v>
                </c:pt>
                <c:pt idx="4">
                  <c:v>95.7</c:v>
                </c:pt>
                <c:pt idx="5">
                  <c:v>96</c:v>
                </c:pt>
                <c:pt idx="6">
                  <c:v>95.9</c:v>
                </c:pt>
                <c:pt idx="7">
                  <c:v>96</c:v>
                </c:pt>
                <c:pt idx="8">
                  <c:v>95.8</c:v>
                </c:pt>
                <c:pt idx="9">
                  <c:v>96.5</c:v>
                </c:pt>
                <c:pt idx="10">
                  <c:v>96.2</c:v>
                </c:pt>
                <c:pt idx="11">
                  <c:v>95.4</c:v>
                </c:pt>
                <c:pt idx="12">
                  <c:v>95.3</c:v>
                </c:pt>
                <c:pt idx="13">
                  <c:v>94.9</c:v>
                </c:pt>
              </c:numCache>
            </c:numRef>
          </c:val>
        </c:ser>
        <c:ser>
          <c:idx val="1"/>
          <c:order val="1"/>
          <c:tx>
            <c:strRef>
              <c:f>Sheet1!$C$7</c:f>
              <c:strCache>
                <c:ptCount val="1"/>
                <c:pt idx="0">
                  <c:v>Informal</c:v>
                </c:pt>
              </c:strCache>
            </c:strRef>
          </c:tx>
          <c:spPr>
            <a:solidFill>
              <a:schemeClr val="tx1">
                <a:lumMod val="65000"/>
                <a:lumOff val="35000"/>
              </a:schemeClr>
            </a:solidFill>
            <a:ln>
              <a:noFill/>
            </a:ln>
            <a:effectLst/>
          </c:spPr>
          <c:invertIfNegative val="0"/>
          <c:cat>
            <c:strRef>
              <c:f>Sheet1!$D$4:$Q$5</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strCache>
            </c:strRef>
          </c:cat>
          <c:val>
            <c:numRef>
              <c:f>Sheet1!$D$7:$Q$7</c:f>
              <c:numCache>
                <c:formatCode>#,##0.0</c:formatCode>
                <c:ptCount val="14"/>
                <c:pt idx="0">
                  <c:v>96.4</c:v>
                </c:pt>
                <c:pt idx="1">
                  <c:v>97.2</c:v>
                </c:pt>
                <c:pt idx="2">
                  <c:v>97.7</c:v>
                </c:pt>
                <c:pt idx="3">
                  <c:v>96.2</c:v>
                </c:pt>
                <c:pt idx="4">
                  <c:v>96.6</c:v>
                </c:pt>
                <c:pt idx="5">
                  <c:v>96.5</c:v>
                </c:pt>
                <c:pt idx="6">
                  <c:v>95.7</c:v>
                </c:pt>
                <c:pt idx="7">
                  <c:v>97.3</c:v>
                </c:pt>
                <c:pt idx="8">
                  <c:v>95.9</c:v>
                </c:pt>
                <c:pt idx="9">
                  <c:v>96.9</c:v>
                </c:pt>
                <c:pt idx="10">
                  <c:v>96.5</c:v>
                </c:pt>
                <c:pt idx="11">
                  <c:v>94.3</c:v>
                </c:pt>
                <c:pt idx="12">
                  <c:v>94.4</c:v>
                </c:pt>
                <c:pt idx="13">
                  <c:v>94.9</c:v>
                </c:pt>
              </c:numCache>
            </c:numRef>
          </c:val>
        </c:ser>
        <c:ser>
          <c:idx val="2"/>
          <c:order val="2"/>
          <c:tx>
            <c:strRef>
              <c:f>Sheet1!$C$8</c:f>
              <c:strCache>
                <c:ptCount val="1"/>
                <c:pt idx="0">
                  <c:v>Traditional</c:v>
                </c:pt>
              </c:strCache>
            </c:strRef>
          </c:tx>
          <c:spPr>
            <a:solidFill>
              <a:schemeClr val="accent3"/>
            </a:solidFill>
            <a:ln>
              <a:noFill/>
            </a:ln>
            <a:effectLst/>
          </c:spPr>
          <c:invertIfNegative val="0"/>
          <c:cat>
            <c:strRef>
              <c:f>Sheet1!$D$4:$Q$5</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strCache>
            </c:strRef>
          </c:cat>
          <c:val>
            <c:numRef>
              <c:f>Sheet1!$D$8:$Q$8</c:f>
              <c:numCache>
                <c:formatCode>#,##0.0</c:formatCode>
                <c:ptCount val="14"/>
                <c:pt idx="0">
                  <c:v>46.1</c:v>
                </c:pt>
                <c:pt idx="1">
                  <c:v>50.1</c:v>
                </c:pt>
                <c:pt idx="2">
                  <c:v>52.6</c:v>
                </c:pt>
                <c:pt idx="3">
                  <c:v>56.1</c:v>
                </c:pt>
                <c:pt idx="4">
                  <c:v>58.8</c:v>
                </c:pt>
                <c:pt idx="5">
                  <c:v>60.8</c:v>
                </c:pt>
                <c:pt idx="6">
                  <c:v>60</c:v>
                </c:pt>
                <c:pt idx="7">
                  <c:v>59.4</c:v>
                </c:pt>
                <c:pt idx="8">
                  <c:v>58</c:v>
                </c:pt>
                <c:pt idx="9">
                  <c:v>60.1</c:v>
                </c:pt>
                <c:pt idx="10">
                  <c:v>62.8</c:v>
                </c:pt>
                <c:pt idx="11">
                  <c:v>63.7</c:v>
                </c:pt>
                <c:pt idx="12">
                  <c:v>64.099999999999994</c:v>
                </c:pt>
                <c:pt idx="13">
                  <c:v>58.9</c:v>
                </c:pt>
              </c:numCache>
            </c:numRef>
          </c:val>
        </c:ser>
        <c:dLbls>
          <c:showLegendKey val="0"/>
          <c:showVal val="0"/>
          <c:showCatName val="0"/>
          <c:showSerName val="0"/>
          <c:showPercent val="0"/>
          <c:showBubbleSize val="0"/>
        </c:dLbls>
        <c:gapWidth val="219"/>
        <c:overlap val="-27"/>
        <c:axId val="1393967728"/>
        <c:axId val="1393968272"/>
      </c:barChart>
      <c:catAx>
        <c:axId val="1393967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93968272"/>
        <c:crosses val="autoZero"/>
        <c:auto val="1"/>
        <c:lblAlgn val="ctr"/>
        <c:lblOffset val="100"/>
        <c:noMultiLvlLbl val="0"/>
      </c:catAx>
      <c:valAx>
        <c:axId val="1393968272"/>
        <c:scaling>
          <c:orientation val="minMax"/>
          <c:max val="100"/>
        </c:scaling>
        <c:delete val="0"/>
        <c:axPos val="l"/>
        <c:majorGridlines>
          <c:spPr>
            <a:ln w="9525" cap="flat" cmpd="sng" algn="ctr">
              <a:solidFill>
                <a:schemeClr val="bg2">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939677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804461942257224E-2"/>
          <c:y val="2.8956152467304628E-2"/>
          <c:w val="0.73397331583552061"/>
          <c:h val="0.85415758116428186"/>
        </c:manualLayout>
      </c:layout>
      <c:scatterChart>
        <c:scatterStyle val="lineMarker"/>
        <c:varyColors val="0"/>
        <c:ser>
          <c:idx val="0"/>
          <c:order val="0"/>
          <c:spPr>
            <a:ln w="19050" cap="rnd">
              <a:noFill/>
              <a:round/>
            </a:ln>
            <a:effectLst/>
          </c:spPr>
          <c:marker>
            <c:symbol val="circle"/>
            <c:size val="6"/>
            <c:spPr>
              <a:solidFill>
                <a:schemeClr val="accent2">
                  <a:lumMod val="50000"/>
                </a:schemeClr>
              </a:solidFill>
              <a:ln w="25400">
                <a:solidFill>
                  <a:srgbClr val="76933C"/>
                </a:solidFill>
              </a:ln>
              <a:effectLst/>
            </c:spPr>
          </c:marker>
          <c:dPt>
            <c:idx val="50"/>
            <c:marker>
              <c:symbol val="circle"/>
              <c:size val="6"/>
              <c:spPr>
                <a:solidFill>
                  <a:schemeClr val="accent2">
                    <a:lumMod val="50000"/>
                  </a:schemeClr>
                </a:solidFill>
                <a:ln w="25400">
                  <a:solidFill>
                    <a:srgbClr val="76933C"/>
                  </a:solidFill>
                </a:ln>
                <a:effectLst/>
              </c:spPr>
            </c:marker>
            <c:bubble3D val="0"/>
            <c:spPr>
              <a:ln w="19050" cap="rnd">
                <a:noFill/>
                <a:round/>
              </a:ln>
              <a:effectLst/>
            </c:spPr>
          </c:dPt>
          <c:trendline>
            <c:spPr>
              <a:ln w="25400" cap="rnd">
                <a:solidFill>
                  <a:srgbClr val="FF6600"/>
                </a:solidFill>
                <a:prstDash val="sysDot"/>
              </a:ln>
              <a:effectLst/>
            </c:spPr>
            <c:trendlineType val="linear"/>
            <c:dispRSqr val="0"/>
            <c:dispEq val="0"/>
          </c:trendline>
          <c:xVal>
            <c:numRef>
              <c:f>Sheet4!$B$2:$B$53</c:f>
              <c:numCache>
                <c:formatCode>General</c:formatCode>
                <c:ptCount val="52"/>
                <c:pt idx="0">
                  <c:v>31.4</c:v>
                </c:pt>
                <c:pt idx="1">
                  <c:v>10.3</c:v>
                </c:pt>
                <c:pt idx="2">
                  <c:v>19.399999999999999</c:v>
                </c:pt>
                <c:pt idx="3">
                  <c:v>28</c:v>
                </c:pt>
                <c:pt idx="4">
                  <c:v>5.6</c:v>
                </c:pt>
                <c:pt idx="5">
                  <c:v>7.6</c:v>
                </c:pt>
                <c:pt idx="6">
                  <c:v>1.9</c:v>
                </c:pt>
                <c:pt idx="7">
                  <c:v>27.6</c:v>
                </c:pt>
                <c:pt idx="8">
                  <c:v>0.8</c:v>
                </c:pt>
                <c:pt idx="9">
                  <c:v>19.100000000000001</c:v>
                </c:pt>
                <c:pt idx="10">
                  <c:v>4.9000000000000004</c:v>
                </c:pt>
                <c:pt idx="11">
                  <c:v>3.4</c:v>
                </c:pt>
                <c:pt idx="12">
                  <c:v>4.5</c:v>
                </c:pt>
                <c:pt idx="13">
                  <c:v>6.6</c:v>
                </c:pt>
                <c:pt idx="14">
                  <c:v>14.1</c:v>
                </c:pt>
                <c:pt idx="15">
                  <c:v>12.9</c:v>
                </c:pt>
                <c:pt idx="16">
                  <c:v>17.7</c:v>
                </c:pt>
                <c:pt idx="17">
                  <c:v>3</c:v>
                </c:pt>
                <c:pt idx="18">
                  <c:v>8.1</c:v>
                </c:pt>
                <c:pt idx="19">
                  <c:v>10</c:v>
                </c:pt>
                <c:pt idx="20">
                  <c:v>8.6999999999999993</c:v>
                </c:pt>
                <c:pt idx="21">
                  <c:v>7.5</c:v>
                </c:pt>
                <c:pt idx="22">
                  <c:v>41.3</c:v>
                </c:pt>
                <c:pt idx="23">
                  <c:v>21.1</c:v>
                </c:pt>
                <c:pt idx="24">
                  <c:v>28.9</c:v>
                </c:pt>
                <c:pt idx="25">
                  <c:v>17.5</c:v>
                </c:pt>
                <c:pt idx="26">
                  <c:v>5.5</c:v>
                </c:pt>
                <c:pt idx="27">
                  <c:v>2.6</c:v>
                </c:pt>
                <c:pt idx="28">
                  <c:v>30.4</c:v>
                </c:pt>
                <c:pt idx="29">
                  <c:v>3.8</c:v>
                </c:pt>
                <c:pt idx="30">
                  <c:v>3.9</c:v>
                </c:pt>
                <c:pt idx="31">
                  <c:v>27.6</c:v>
                </c:pt>
                <c:pt idx="32">
                  <c:v>15</c:v>
                </c:pt>
                <c:pt idx="33">
                  <c:v>29.6</c:v>
                </c:pt>
                <c:pt idx="34">
                  <c:v>3.6</c:v>
                </c:pt>
                <c:pt idx="35">
                  <c:v>5</c:v>
                </c:pt>
                <c:pt idx="36">
                  <c:v>2.5</c:v>
                </c:pt>
                <c:pt idx="37">
                  <c:v>31.3</c:v>
                </c:pt>
                <c:pt idx="38">
                  <c:v>5.4</c:v>
                </c:pt>
                <c:pt idx="39">
                  <c:v>49.4</c:v>
                </c:pt>
                <c:pt idx="40">
                  <c:v>14.1</c:v>
                </c:pt>
                <c:pt idx="41">
                  <c:v>8.6</c:v>
                </c:pt>
                <c:pt idx="42">
                  <c:v>46.2</c:v>
                </c:pt>
                <c:pt idx="43">
                  <c:v>31.6</c:v>
                </c:pt>
                <c:pt idx="44">
                  <c:v>25.2</c:v>
                </c:pt>
                <c:pt idx="45">
                  <c:v>18.399999999999999</c:v>
                </c:pt>
                <c:pt idx="46">
                  <c:v>33.9</c:v>
                </c:pt>
                <c:pt idx="47">
                  <c:v>19</c:v>
                </c:pt>
                <c:pt idx="48">
                  <c:v>2.2000000000000002</c:v>
                </c:pt>
                <c:pt idx="49">
                  <c:v>5.0999999999999996</c:v>
                </c:pt>
                <c:pt idx="50">
                  <c:v>11</c:v>
                </c:pt>
                <c:pt idx="51">
                  <c:v>28.1</c:v>
                </c:pt>
              </c:numCache>
            </c:numRef>
          </c:xVal>
          <c:yVal>
            <c:numRef>
              <c:f>Sheet4!$C$2:$C$53</c:f>
              <c:numCache>
                <c:formatCode>General</c:formatCode>
                <c:ptCount val="52"/>
                <c:pt idx="0">
                  <c:v>1.6345549864115811E-2</c:v>
                </c:pt>
                <c:pt idx="1">
                  <c:v>2.1181037400726067E-2</c:v>
                </c:pt>
                <c:pt idx="2">
                  <c:v>3.187819083686845E-2</c:v>
                </c:pt>
                <c:pt idx="3">
                  <c:v>2.8191392634478018E-2</c:v>
                </c:pt>
                <c:pt idx="4">
                  <c:v>1.5162620585054768E-2</c:v>
                </c:pt>
                <c:pt idx="5">
                  <c:v>9.8540192738047656E-3</c:v>
                </c:pt>
                <c:pt idx="6">
                  <c:v>8.5391415688744216E-3</c:v>
                </c:pt>
                <c:pt idx="7">
                  <c:v>4.9886906460638335E-2</c:v>
                </c:pt>
                <c:pt idx="8">
                  <c:v>1.2192795737615371E-2</c:v>
                </c:pt>
                <c:pt idx="9">
                  <c:v>3.670069084651463E-2</c:v>
                </c:pt>
                <c:pt idx="10">
                  <c:v>6.7879645069677677E-3</c:v>
                </c:pt>
                <c:pt idx="11">
                  <c:v>9.9169445867283122E-3</c:v>
                </c:pt>
                <c:pt idx="12">
                  <c:v>1.7323126105049155E-2</c:v>
                </c:pt>
                <c:pt idx="13">
                  <c:v>3.3730716632168492E-2</c:v>
                </c:pt>
                <c:pt idx="14">
                  <c:v>6.9415436801334968E-2</c:v>
                </c:pt>
                <c:pt idx="15">
                  <c:v>9.750925551969214E-3</c:v>
                </c:pt>
                <c:pt idx="16">
                  <c:v>3.5931194679375097E-2</c:v>
                </c:pt>
                <c:pt idx="17">
                  <c:v>1.7434808140071895E-2</c:v>
                </c:pt>
                <c:pt idx="18">
                  <c:v>1.0176371259859769E-2</c:v>
                </c:pt>
                <c:pt idx="19">
                  <c:v>3.9644478885218395E-2</c:v>
                </c:pt>
                <c:pt idx="20">
                  <c:v>2.5733616321755734E-2</c:v>
                </c:pt>
                <c:pt idx="21">
                  <c:v>4.5500024266679609E-2</c:v>
                </c:pt>
                <c:pt idx="22">
                  <c:v>6.5416237743631492E-2</c:v>
                </c:pt>
                <c:pt idx="23">
                  <c:v>3.0861079264191814E-2</c:v>
                </c:pt>
                <c:pt idx="24">
                  <c:v>2.6637090336972091E-2</c:v>
                </c:pt>
                <c:pt idx="25">
                  <c:v>7.0711841012531473E-2</c:v>
                </c:pt>
                <c:pt idx="26">
                  <c:v>5.3069942338353951E-2</c:v>
                </c:pt>
                <c:pt idx="27">
                  <c:v>2.1930108451962152E-2</c:v>
                </c:pt>
                <c:pt idx="28">
                  <c:v>4.3772155453122207E-2</c:v>
                </c:pt>
                <c:pt idx="29">
                  <c:v>1.4892255842998482E-2</c:v>
                </c:pt>
                <c:pt idx="30">
                  <c:v>9.1291330175870527E-3</c:v>
                </c:pt>
                <c:pt idx="31">
                  <c:v>4.4076412764454211E-2</c:v>
                </c:pt>
                <c:pt idx="32">
                  <c:v>2.4431879034874961E-2</c:v>
                </c:pt>
                <c:pt idx="33">
                  <c:v>2.7922590552996247E-2</c:v>
                </c:pt>
                <c:pt idx="34">
                  <c:v>7.4356336234296218E-3</c:v>
                </c:pt>
                <c:pt idx="35">
                  <c:v>3.2389927689237277E-2</c:v>
                </c:pt>
                <c:pt idx="36">
                  <c:v>3.5949144670881145E-2</c:v>
                </c:pt>
                <c:pt idx="37">
                  <c:v>3.6199070170711695E-2</c:v>
                </c:pt>
                <c:pt idx="38">
                  <c:v>3.0058069786181321E-2</c:v>
                </c:pt>
                <c:pt idx="39">
                  <c:v>5.6534082141946704E-2</c:v>
                </c:pt>
                <c:pt idx="40">
                  <c:v>2.9562208682909812E-2</c:v>
                </c:pt>
                <c:pt idx="41">
                  <c:v>3.1962141660838918E-2</c:v>
                </c:pt>
                <c:pt idx="42">
                  <c:v>1.9798291955664616E-2</c:v>
                </c:pt>
                <c:pt idx="43">
                  <c:v>3.6739568857077291E-2</c:v>
                </c:pt>
                <c:pt idx="44">
                  <c:v>6.0672219741557551E-2</c:v>
                </c:pt>
                <c:pt idx="45">
                  <c:v>2.4116172680892847E-2</c:v>
                </c:pt>
                <c:pt idx="46">
                  <c:v>2.7224544898253468E-2</c:v>
                </c:pt>
                <c:pt idx="47">
                  <c:v>4.2984209443630808E-2</c:v>
                </c:pt>
                <c:pt idx="48">
                  <c:v>7.1978067419120589E-3</c:v>
                </c:pt>
                <c:pt idx="49">
                  <c:v>2.4637262504488597E-2</c:v>
                </c:pt>
                <c:pt idx="50">
                  <c:v>5.1191068497390538E-2</c:v>
                </c:pt>
                <c:pt idx="51">
                  <c:v>3.4962442661898581E-2</c:v>
                </c:pt>
              </c:numCache>
            </c:numRef>
          </c:yVal>
          <c:smooth val="0"/>
        </c:ser>
        <c:dLbls>
          <c:showLegendKey val="0"/>
          <c:showVal val="0"/>
          <c:showCatName val="0"/>
          <c:showSerName val="0"/>
          <c:showPercent val="0"/>
          <c:showBubbleSize val="0"/>
        </c:dLbls>
        <c:axId val="1521635648"/>
        <c:axId val="1521629120"/>
      </c:scatterChart>
      <c:valAx>
        <c:axId val="1521635648"/>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bg2">
                  <a:lumMod val="95000"/>
                  <a:alpha val="0"/>
                </a:schemeClr>
              </a:solidFill>
              <a:round/>
            </a:ln>
            <a:effectLst/>
          </c:spPr>
        </c:min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ZA" sz="1200">
                    <a:latin typeface="Arial" panose="020B0604020202020204" pitchFamily="34" charset="0"/>
                    <a:cs typeface="Arial" panose="020B0604020202020204" pitchFamily="34" charset="0"/>
                  </a:rPr>
                  <a:t>%</a:t>
                </a:r>
                <a:r>
                  <a:rPr lang="en-ZA" sz="1200" baseline="0">
                    <a:latin typeface="Arial" panose="020B0604020202020204" pitchFamily="34" charset="0"/>
                    <a:cs typeface="Arial" panose="020B0604020202020204" pitchFamily="34" charset="0"/>
                  </a:rPr>
                  <a:t> municipal water interruptions </a:t>
                </a:r>
                <a:endParaRPr lang="en-ZA" sz="12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1629120"/>
        <c:crosses val="autoZero"/>
        <c:crossBetween val="midCat"/>
      </c:valAx>
      <c:valAx>
        <c:axId val="1521629120"/>
        <c:scaling>
          <c:orientation val="minMax"/>
        </c:scaling>
        <c:delete val="0"/>
        <c:axPos val="l"/>
        <c:majorGridlines>
          <c:spPr>
            <a:ln w="9525" cap="flat" cmpd="sng" algn="ctr">
              <a:solidFill>
                <a:schemeClr val="bg2">
                  <a:lumMod val="95000"/>
                  <a:alpha val="96000"/>
                </a:schemeClr>
              </a:solidFill>
              <a:round/>
            </a:ln>
            <a:effectLst/>
          </c:spPr>
        </c:majorGridlines>
        <c:minorGridlines>
          <c:spPr>
            <a:ln w="9525" cap="flat" cmpd="sng" algn="ctr">
              <a:solidFill>
                <a:schemeClr val="bg2">
                  <a:lumMod val="95000"/>
                  <a:alpha val="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a:latin typeface="Arial" panose="020B0604020202020204" pitchFamily="34" charset="0"/>
                    <a:cs typeface="Arial" panose="020B0604020202020204" pitchFamily="34" charset="0"/>
                  </a:rPr>
                  <a:t>% Diarrhoeal deaths </a:t>
                </a:r>
              </a:p>
            </c:rich>
          </c:tx>
          <c:layout>
            <c:manualLayout>
              <c:xMode val="edge"/>
              <c:yMode val="edge"/>
              <c:x val="1.2906058617672789E-2"/>
              <c:y val="0.326271790696556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163564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868110236220469E-2"/>
          <c:y val="3.4909055572929663E-2"/>
          <c:w val="0.6842152230971128"/>
          <c:h val="0.81400564894277161"/>
        </c:manualLayout>
      </c:layout>
      <c:scatterChart>
        <c:scatterStyle val="lineMarker"/>
        <c:varyColors val="0"/>
        <c:ser>
          <c:idx val="0"/>
          <c:order val="0"/>
          <c:spPr>
            <a:ln w="19050" cap="rnd">
              <a:noFill/>
              <a:round/>
            </a:ln>
            <a:effectLst/>
          </c:spPr>
          <c:marker>
            <c:symbol val="circle"/>
            <c:size val="6"/>
            <c:spPr>
              <a:solidFill>
                <a:schemeClr val="accent2">
                  <a:lumMod val="50000"/>
                </a:schemeClr>
              </a:solidFill>
              <a:ln w="15875">
                <a:solidFill>
                  <a:schemeClr val="accent2">
                    <a:lumMod val="50000"/>
                  </a:schemeClr>
                </a:solidFill>
              </a:ln>
              <a:effectLst/>
            </c:spPr>
          </c:marker>
          <c:trendline>
            <c:spPr>
              <a:ln w="25400" cap="rnd">
                <a:solidFill>
                  <a:srgbClr val="FF6600"/>
                </a:solidFill>
                <a:prstDash val="sysDot"/>
              </a:ln>
              <a:effectLst/>
            </c:spPr>
            <c:trendlineType val="linear"/>
            <c:dispRSqr val="0"/>
            <c:dispEq val="0"/>
          </c:trendline>
          <c:xVal>
            <c:numRef>
              <c:f>Sheet2!$B$2:$B$53</c:f>
              <c:numCache>
                <c:formatCode>General</c:formatCode>
                <c:ptCount val="52"/>
                <c:pt idx="0">
                  <c:v>72.099999999999994</c:v>
                </c:pt>
                <c:pt idx="1">
                  <c:v>72.3</c:v>
                </c:pt>
                <c:pt idx="2">
                  <c:v>58.7</c:v>
                </c:pt>
                <c:pt idx="3">
                  <c:v>56.1</c:v>
                </c:pt>
                <c:pt idx="4">
                  <c:v>86.8</c:v>
                </c:pt>
                <c:pt idx="5">
                  <c:v>83.9</c:v>
                </c:pt>
                <c:pt idx="6">
                  <c:v>96</c:v>
                </c:pt>
                <c:pt idx="7">
                  <c:v>53.1</c:v>
                </c:pt>
                <c:pt idx="8">
                  <c:v>97.3</c:v>
                </c:pt>
                <c:pt idx="9">
                  <c:v>62.9</c:v>
                </c:pt>
                <c:pt idx="10">
                  <c:v>92.8</c:v>
                </c:pt>
                <c:pt idx="11">
                  <c:v>93.6</c:v>
                </c:pt>
                <c:pt idx="12">
                  <c:v>81.3</c:v>
                </c:pt>
                <c:pt idx="13">
                  <c:v>91.3</c:v>
                </c:pt>
                <c:pt idx="14">
                  <c:v>79.099999999999994</c:v>
                </c:pt>
                <c:pt idx="15">
                  <c:v>94.6</c:v>
                </c:pt>
                <c:pt idx="16">
                  <c:v>42.6</c:v>
                </c:pt>
                <c:pt idx="17">
                  <c:v>86.7</c:v>
                </c:pt>
                <c:pt idx="18">
                  <c:v>77.3</c:v>
                </c:pt>
                <c:pt idx="19">
                  <c:v>84.1</c:v>
                </c:pt>
                <c:pt idx="20">
                  <c:v>86.2</c:v>
                </c:pt>
                <c:pt idx="21">
                  <c:v>80.8</c:v>
                </c:pt>
                <c:pt idx="22">
                  <c:v>30.5</c:v>
                </c:pt>
                <c:pt idx="23">
                  <c:v>45.1</c:v>
                </c:pt>
                <c:pt idx="24">
                  <c:v>63.6</c:v>
                </c:pt>
                <c:pt idx="25">
                  <c:v>57.5</c:v>
                </c:pt>
                <c:pt idx="26">
                  <c:v>85</c:v>
                </c:pt>
                <c:pt idx="27">
                  <c:v>78.900000000000006</c:v>
                </c:pt>
                <c:pt idx="28">
                  <c:v>60.3</c:v>
                </c:pt>
                <c:pt idx="29">
                  <c:v>88.2</c:v>
                </c:pt>
                <c:pt idx="30">
                  <c:v>93.3</c:v>
                </c:pt>
                <c:pt idx="31">
                  <c:v>53.2</c:v>
                </c:pt>
                <c:pt idx="32">
                  <c:v>64.8</c:v>
                </c:pt>
                <c:pt idx="33">
                  <c:v>61.3</c:v>
                </c:pt>
                <c:pt idx="34">
                  <c:v>95.5</c:v>
                </c:pt>
                <c:pt idx="35">
                  <c:v>84.4</c:v>
                </c:pt>
                <c:pt idx="36">
                  <c:v>92.1</c:v>
                </c:pt>
                <c:pt idx="37">
                  <c:v>49.2</c:v>
                </c:pt>
                <c:pt idx="38">
                  <c:v>78.3</c:v>
                </c:pt>
                <c:pt idx="39">
                  <c:v>68</c:v>
                </c:pt>
                <c:pt idx="40">
                  <c:v>59.9</c:v>
                </c:pt>
                <c:pt idx="41">
                  <c:v>66.8</c:v>
                </c:pt>
                <c:pt idx="42">
                  <c:v>47</c:v>
                </c:pt>
                <c:pt idx="43">
                  <c:v>64.599999999999994</c:v>
                </c:pt>
                <c:pt idx="44">
                  <c:v>59.3</c:v>
                </c:pt>
                <c:pt idx="45">
                  <c:v>57.1</c:v>
                </c:pt>
                <c:pt idx="46">
                  <c:v>51.3</c:v>
                </c:pt>
                <c:pt idx="47">
                  <c:v>64.099999999999994</c:v>
                </c:pt>
                <c:pt idx="48">
                  <c:v>92.6</c:v>
                </c:pt>
                <c:pt idx="49">
                  <c:v>87.8</c:v>
                </c:pt>
                <c:pt idx="50">
                  <c:v>89</c:v>
                </c:pt>
                <c:pt idx="51">
                  <c:v>48.8</c:v>
                </c:pt>
              </c:numCache>
            </c:numRef>
          </c:xVal>
          <c:yVal>
            <c:numRef>
              <c:f>Sheet2!$C$2:$C$53</c:f>
              <c:numCache>
                <c:formatCode>General</c:formatCode>
                <c:ptCount val="52"/>
                <c:pt idx="0">
                  <c:v>1.6345549864115811E-2</c:v>
                </c:pt>
                <c:pt idx="1">
                  <c:v>2.1181037400726067E-2</c:v>
                </c:pt>
                <c:pt idx="2">
                  <c:v>3.187819083686845E-2</c:v>
                </c:pt>
                <c:pt idx="3">
                  <c:v>2.8191392634478018E-2</c:v>
                </c:pt>
                <c:pt idx="4">
                  <c:v>1.5162620585054768E-2</c:v>
                </c:pt>
                <c:pt idx="5">
                  <c:v>9.8540192738047656E-3</c:v>
                </c:pt>
                <c:pt idx="6">
                  <c:v>8.5391415688744216E-3</c:v>
                </c:pt>
                <c:pt idx="7">
                  <c:v>4.9886906460638335E-2</c:v>
                </c:pt>
                <c:pt idx="8">
                  <c:v>1.2192795737615371E-2</c:v>
                </c:pt>
                <c:pt idx="9">
                  <c:v>3.670069084651463E-2</c:v>
                </c:pt>
                <c:pt idx="10">
                  <c:v>6.7879645069677677E-3</c:v>
                </c:pt>
                <c:pt idx="11">
                  <c:v>9.9169445867283122E-3</c:v>
                </c:pt>
                <c:pt idx="12">
                  <c:v>1.7323126105049155E-2</c:v>
                </c:pt>
                <c:pt idx="13">
                  <c:v>3.3730716632168492E-2</c:v>
                </c:pt>
                <c:pt idx="14">
                  <c:v>6.9415436801334968E-2</c:v>
                </c:pt>
                <c:pt idx="15">
                  <c:v>9.750925551969214E-3</c:v>
                </c:pt>
                <c:pt idx="16">
                  <c:v>3.5931194679375097E-2</c:v>
                </c:pt>
                <c:pt idx="17">
                  <c:v>1.7434808140071895E-2</c:v>
                </c:pt>
                <c:pt idx="18">
                  <c:v>1.0176371259859769E-2</c:v>
                </c:pt>
                <c:pt idx="19">
                  <c:v>3.9644478885218395E-2</c:v>
                </c:pt>
                <c:pt idx="20">
                  <c:v>2.5733616321755734E-2</c:v>
                </c:pt>
                <c:pt idx="21">
                  <c:v>4.5500024266679609E-2</c:v>
                </c:pt>
                <c:pt idx="22">
                  <c:v>6.5416237743631492E-2</c:v>
                </c:pt>
                <c:pt idx="23">
                  <c:v>3.0861079264191814E-2</c:v>
                </c:pt>
                <c:pt idx="24">
                  <c:v>2.6637090336972091E-2</c:v>
                </c:pt>
                <c:pt idx="25">
                  <c:v>7.0711841012531473E-2</c:v>
                </c:pt>
                <c:pt idx="26">
                  <c:v>5.3069942338353951E-2</c:v>
                </c:pt>
                <c:pt idx="27">
                  <c:v>2.1930108451962152E-2</c:v>
                </c:pt>
                <c:pt idx="28">
                  <c:v>4.3772155453122207E-2</c:v>
                </c:pt>
                <c:pt idx="29">
                  <c:v>1.4892255842998482E-2</c:v>
                </c:pt>
                <c:pt idx="30">
                  <c:v>9.1291330175870527E-3</c:v>
                </c:pt>
                <c:pt idx="31">
                  <c:v>4.4076412764454211E-2</c:v>
                </c:pt>
                <c:pt idx="32">
                  <c:v>2.4431879034874961E-2</c:v>
                </c:pt>
                <c:pt idx="33">
                  <c:v>2.7922590552996247E-2</c:v>
                </c:pt>
                <c:pt idx="34">
                  <c:v>7.4356336234296218E-3</c:v>
                </c:pt>
                <c:pt idx="35">
                  <c:v>3.2389927689237277E-2</c:v>
                </c:pt>
                <c:pt idx="36">
                  <c:v>3.5949144670881145E-2</c:v>
                </c:pt>
                <c:pt idx="37">
                  <c:v>3.6199070170711695E-2</c:v>
                </c:pt>
                <c:pt idx="38">
                  <c:v>3.0058069786181321E-2</c:v>
                </c:pt>
                <c:pt idx="39">
                  <c:v>5.6534082141946704E-2</c:v>
                </c:pt>
                <c:pt idx="40">
                  <c:v>2.9562208682909812E-2</c:v>
                </c:pt>
                <c:pt idx="41">
                  <c:v>3.1962141660838918E-2</c:v>
                </c:pt>
                <c:pt idx="42">
                  <c:v>1.9798291955664616E-2</c:v>
                </c:pt>
                <c:pt idx="43">
                  <c:v>3.6739568857077291E-2</c:v>
                </c:pt>
                <c:pt idx="44">
                  <c:v>6.0672219741557551E-2</c:v>
                </c:pt>
                <c:pt idx="45">
                  <c:v>2.4116172680892847E-2</c:v>
                </c:pt>
                <c:pt idx="46">
                  <c:v>2.7224544898253468E-2</c:v>
                </c:pt>
                <c:pt idx="47">
                  <c:v>4.2984209443630808E-2</c:v>
                </c:pt>
                <c:pt idx="48">
                  <c:v>7.1978067419120589E-3</c:v>
                </c:pt>
                <c:pt idx="49">
                  <c:v>2.4637262504488597E-2</c:v>
                </c:pt>
                <c:pt idx="50">
                  <c:v>5.1191068497390538E-2</c:v>
                </c:pt>
                <c:pt idx="51">
                  <c:v>3.4962442661898581E-2</c:v>
                </c:pt>
              </c:numCache>
            </c:numRef>
          </c:yVal>
          <c:smooth val="0"/>
        </c:ser>
        <c:dLbls>
          <c:showLegendKey val="0"/>
          <c:showVal val="0"/>
          <c:showCatName val="0"/>
          <c:showSerName val="0"/>
          <c:showPercent val="0"/>
          <c:showBubbleSize val="0"/>
        </c:dLbls>
        <c:axId val="1521630752"/>
        <c:axId val="1521636736"/>
      </c:scatterChart>
      <c:valAx>
        <c:axId val="1521630752"/>
        <c:scaling>
          <c:orientation val="minMax"/>
        </c:scaling>
        <c:delete val="0"/>
        <c:axPos val="b"/>
        <c:majorGridlines>
          <c:spPr>
            <a:ln w="9525" cap="flat" cmpd="sng" algn="ctr">
              <a:solidFill>
                <a:schemeClr val="bg2">
                  <a:lumMod val="95000"/>
                  <a:alpha val="69000"/>
                </a:schemeClr>
              </a:solidFill>
              <a:prstDash val="sysDash"/>
              <a:round/>
            </a:ln>
            <a:effectLst/>
          </c:spPr>
        </c:majorGridlines>
        <c:minorGridlines>
          <c:spPr>
            <a:ln w="9525" cap="flat" cmpd="sng" algn="ctr">
              <a:solidFill>
                <a:schemeClr val="bg2">
                  <a:lumMod val="95000"/>
                  <a:alpha val="51000"/>
                </a:schemeClr>
              </a:solidFill>
              <a:round/>
            </a:ln>
            <a:effectLst/>
          </c:spPr>
        </c:min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ZA" sz="1200">
                    <a:latin typeface="Arial" panose="020B0604020202020204" pitchFamily="34" charset="0"/>
                    <a:cs typeface="Arial" panose="020B0604020202020204" pitchFamily="34" charset="0"/>
                  </a:rPr>
                  <a:t>%</a:t>
                </a:r>
                <a:r>
                  <a:rPr lang="en-ZA" sz="1200" baseline="0">
                    <a:latin typeface="Arial" panose="020B0604020202020204" pitchFamily="34" charset="0"/>
                    <a:cs typeface="Arial" panose="020B0604020202020204" pitchFamily="34" charset="0"/>
                  </a:rPr>
                  <a:t> improved sanitation</a:t>
                </a:r>
                <a:endParaRPr lang="en-ZA" sz="12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1636736"/>
        <c:crosses val="autoZero"/>
        <c:crossBetween val="midCat"/>
      </c:valAx>
      <c:valAx>
        <c:axId val="1521636736"/>
        <c:scaling>
          <c:orientation val="minMax"/>
        </c:scaling>
        <c:delete val="0"/>
        <c:axPos val="l"/>
        <c:majorGridlines>
          <c:spPr>
            <a:ln w="9525" cap="flat" cmpd="sng" algn="ctr">
              <a:solidFill>
                <a:schemeClr val="tx1">
                  <a:lumMod val="15000"/>
                  <a:lumOff val="85000"/>
                </a:schemeClr>
              </a:solidFill>
              <a:prstDash val="sysDash"/>
              <a:round/>
            </a:ln>
            <a:effectLst/>
          </c:spPr>
        </c:majorGridlines>
        <c:minorGridlines>
          <c:spPr>
            <a:ln w="9525" cap="flat" cmpd="sng" algn="ctr">
              <a:solidFill>
                <a:schemeClr val="bg2">
                  <a:lumMod val="95000"/>
                  <a:alpha val="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a:latin typeface="Arial" panose="020B0604020202020204" pitchFamily="34" charset="0"/>
                    <a:cs typeface="Arial" panose="020B0604020202020204" pitchFamily="34" charset="0"/>
                  </a:rPr>
                  <a:t>% diarhhoeal deaths</a:t>
                </a:r>
              </a:p>
            </c:rich>
          </c:tx>
          <c:layout>
            <c:manualLayout>
              <c:xMode val="edge"/>
              <c:yMode val="edge"/>
              <c:x val="9.7222222222222224E-3"/>
              <c:y val="0.3121781135512517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16307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159551190766619E-2"/>
          <c:y val="0.22154781259629996"/>
          <c:w val="0.9088316057619753"/>
          <c:h val="0.72387648574967267"/>
        </c:manualLayout>
      </c:layout>
      <c:lineChart>
        <c:grouping val="standard"/>
        <c:varyColors val="0"/>
        <c:ser>
          <c:idx val="0"/>
          <c:order val="0"/>
          <c:tx>
            <c:strRef>
              <c:f>'J:\DATA\Social Analysis\General\SERVICE DELIVERY STATISTICS\GHS SERIES\Vol VIII- Water and Sanitation\Analysis\Rofhiwa\[figure 1- 23.....xlsx]Figure 12'!$A$4</c:f>
              <c:strCache>
                <c:ptCount val="1"/>
                <c:pt idx="0">
                  <c:v>Black African</c:v>
                </c:pt>
              </c:strCache>
            </c:strRef>
          </c:tx>
          <c:spPr>
            <a:ln w="50800" cap="rnd">
              <a:solidFill>
                <a:srgbClr val="0056A7"/>
              </a:solidFill>
              <a:round/>
            </a:ln>
            <a:effectLst/>
          </c:spPr>
          <c:marker>
            <c:symbol val="none"/>
          </c:marker>
          <c:dLbls>
            <c:dLbl>
              <c:idx val="0"/>
              <c:layout>
                <c:manualLayout>
                  <c:x val="-3.3024318379959797E-2"/>
                  <c:y val="2.6990553306342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4.0529845284496109E-2"/>
                  <c:y val="4.19853051431998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1.2008843047258107E-2"/>
                  <c:y val="3.5987404408456984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'[3]Figure 12'!$B$3:$O$3</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'[3]Figure 12'!$B$4:$O$4</c:f>
              <c:numCache>
                <c:formatCode>General</c:formatCode>
                <c:ptCount val="14"/>
                <c:pt idx="0">
                  <c:v>86.1</c:v>
                </c:pt>
                <c:pt idx="1">
                  <c:v>87.6</c:v>
                </c:pt>
                <c:pt idx="2">
                  <c:v>88.8</c:v>
                </c:pt>
                <c:pt idx="3">
                  <c:v>89.8</c:v>
                </c:pt>
                <c:pt idx="4">
                  <c:v>90.9</c:v>
                </c:pt>
                <c:pt idx="5">
                  <c:v>91.6</c:v>
                </c:pt>
                <c:pt idx="6">
                  <c:v>91</c:v>
                </c:pt>
                <c:pt idx="7">
                  <c:v>91.1</c:v>
                </c:pt>
                <c:pt idx="8">
                  <c:v>91</c:v>
                </c:pt>
                <c:pt idx="9">
                  <c:v>92.1</c:v>
                </c:pt>
                <c:pt idx="10">
                  <c:v>92.5</c:v>
                </c:pt>
                <c:pt idx="11">
                  <c:v>91.8</c:v>
                </c:pt>
                <c:pt idx="12">
                  <c:v>92.1</c:v>
                </c:pt>
                <c:pt idx="13">
                  <c:v>91.7</c:v>
                </c:pt>
              </c:numCache>
            </c:numRef>
          </c:val>
          <c:smooth val="0"/>
        </c:ser>
        <c:ser>
          <c:idx val="1"/>
          <c:order val="1"/>
          <c:tx>
            <c:strRef>
              <c:f>'J:\DATA\Social Analysis\General\SERVICE DELIVERY STATISTICS\GHS SERIES\Vol VIII- Water and Sanitation\Analysis\Rofhiwa\[figure 1- 23.....xlsx]Figure 12'!$A$5</c:f>
              <c:strCache>
                <c:ptCount val="1"/>
                <c:pt idx="0">
                  <c:v>Coloured</c:v>
                </c:pt>
              </c:strCache>
            </c:strRef>
          </c:tx>
          <c:spPr>
            <a:ln w="50800" cap="rnd">
              <a:solidFill>
                <a:schemeClr val="accent2"/>
              </a:solidFill>
              <a:round/>
            </a:ln>
            <a:effectLst/>
          </c:spPr>
          <c:marker>
            <c:symbol val="none"/>
          </c:marker>
          <c:cat>
            <c:numRef>
              <c:f>'[3]Figure 12'!$B$3:$O$3</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'[3]Figure 12'!$B$5:$O$5</c:f>
              <c:numCache>
                <c:formatCode>General</c:formatCode>
                <c:ptCount val="14"/>
                <c:pt idx="0">
                  <c:v>98.7</c:v>
                </c:pt>
                <c:pt idx="1">
                  <c:v>98.7</c:v>
                </c:pt>
                <c:pt idx="2">
                  <c:v>98.6</c:v>
                </c:pt>
                <c:pt idx="3">
                  <c:v>99.4</c:v>
                </c:pt>
                <c:pt idx="4">
                  <c:v>99.2</c:v>
                </c:pt>
                <c:pt idx="5">
                  <c:v>99.4</c:v>
                </c:pt>
                <c:pt idx="6">
                  <c:v>98.9</c:v>
                </c:pt>
                <c:pt idx="7">
                  <c:v>99.4</c:v>
                </c:pt>
                <c:pt idx="8">
                  <c:v>99</c:v>
                </c:pt>
                <c:pt idx="9">
                  <c:v>99.4</c:v>
                </c:pt>
                <c:pt idx="10">
                  <c:v>99.6</c:v>
                </c:pt>
                <c:pt idx="11">
                  <c:v>99.2</c:v>
                </c:pt>
                <c:pt idx="12">
                  <c:v>99.7</c:v>
                </c:pt>
                <c:pt idx="13">
                  <c:v>99.4</c:v>
                </c:pt>
              </c:numCache>
            </c:numRef>
          </c:val>
          <c:smooth val="0"/>
        </c:ser>
        <c:ser>
          <c:idx val="2"/>
          <c:order val="2"/>
          <c:tx>
            <c:strRef>
              <c:f>'J:\DATA\Social Analysis\General\SERVICE DELIVERY STATISTICS\GHS SERIES\Vol VIII- Water and Sanitation\Analysis\Rofhiwa\[figure 1- 23.....xlsx]Figure 12'!$A$6</c:f>
              <c:strCache>
                <c:ptCount val="1"/>
                <c:pt idx="0">
                  <c:v>Indian/Asian</c:v>
                </c:pt>
              </c:strCache>
            </c:strRef>
          </c:tx>
          <c:spPr>
            <a:ln w="50800" cap="rnd">
              <a:solidFill>
                <a:schemeClr val="accent3"/>
              </a:solidFill>
              <a:round/>
            </a:ln>
            <a:effectLst/>
          </c:spPr>
          <c:marker>
            <c:symbol val="none"/>
          </c:marker>
          <c:cat>
            <c:numRef>
              <c:f>'[3]Figure 12'!$B$3:$O$3</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'[3]Figure 12'!$B$6:$O$6</c:f>
              <c:numCache>
                <c:formatCode>General</c:formatCode>
                <c:ptCount val="14"/>
                <c:pt idx="0">
                  <c:v>99.9</c:v>
                </c:pt>
                <c:pt idx="1">
                  <c:v>99.6</c:v>
                </c:pt>
                <c:pt idx="2">
                  <c:v>100</c:v>
                </c:pt>
                <c:pt idx="3">
                  <c:v>99.9</c:v>
                </c:pt>
                <c:pt idx="4">
                  <c:v>99.1</c:v>
                </c:pt>
                <c:pt idx="5">
                  <c:v>100</c:v>
                </c:pt>
                <c:pt idx="6">
                  <c:v>99.9</c:v>
                </c:pt>
                <c:pt idx="7">
                  <c:v>100</c:v>
                </c:pt>
                <c:pt idx="8">
                  <c:v>99.6</c:v>
                </c:pt>
                <c:pt idx="9">
                  <c:v>99.9</c:v>
                </c:pt>
                <c:pt idx="10">
                  <c:v>99.6</c:v>
                </c:pt>
                <c:pt idx="11">
                  <c:v>100</c:v>
                </c:pt>
                <c:pt idx="12">
                  <c:v>99.7</c:v>
                </c:pt>
                <c:pt idx="13">
                  <c:v>99.5</c:v>
                </c:pt>
              </c:numCache>
            </c:numRef>
          </c:val>
          <c:smooth val="0"/>
        </c:ser>
        <c:ser>
          <c:idx val="3"/>
          <c:order val="3"/>
          <c:tx>
            <c:strRef>
              <c:f>'J:\DATA\Social Analysis\General\SERVICE DELIVERY STATISTICS\GHS SERIES\Vol VIII- Water and Sanitation\Analysis\Rofhiwa\[figure 1- 23.....xlsx]Figure 12'!$A$7</c:f>
              <c:strCache>
                <c:ptCount val="1"/>
                <c:pt idx="0">
                  <c:v>White</c:v>
                </c:pt>
              </c:strCache>
            </c:strRef>
          </c:tx>
          <c:spPr>
            <a:ln w="50800" cap="rnd">
              <a:solidFill>
                <a:schemeClr val="accent4"/>
              </a:solidFill>
              <a:round/>
            </a:ln>
            <a:effectLst/>
          </c:spPr>
          <c:marker>
            <c:symbol val="none"/>
          </c:marker>
          <c:dLbls>
            <c:dLbl>
              <c:idx val="0"/>
              <c:layout>
                <c:manualLayout>
                  <c:x val="-3.9028739903588849E-2"/>
                  <c:y val="-2.6990553306342809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1.5011053809073735E-3"/>
                  <c:y val="-3.8986354775828458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'[3]Figure 12'!$B$3:$O$3</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'[3]Figure 12'!$B$7:$O$7</c:f>
              <c:numCache>
                <c:formatCode>General</c:formatCode>
                <c:ptCount val="14"/>
                <c:pt idx="0">
                  <c:v>99.9</c:v>
                </c:pt>
                <c:pt idx="1">
                  <c:v>100</c:v>
                </c:pt>
                <c:pt idx="2">
                  <c:v>100</c:v>
                </c:pt>
                <c:pt idx="3">
                  <c:v>99.7</c:v>
                </c:pt>
                <c:pt idx="4">
                  <c:v>99.6</c:v>
                </c:pt>
                <c:pt idx="5">
                  <c:v>99.6</c:v>
                </c:pt>
                <c:pt idx="6">
                  <c:v>99.6</c:v>
                </c:pt>
                <c:pt idx="7">
                  <c:v>99.8</c:v>
                </c:pt>
                <c:pt idx="8">
                  <c:v>99.4</c:v>
                </c:pt>
                <c:pt idx="9">
                  <c:v>99.9</c:v>
                </c:pt>
                <c:pt idx="10">
                  <c:v>99.7</c:v>
                </c:pt>
                <c:pt idx="11">
                  <c:v>99.5</c:v>
                </c:pt>
                <c:pt idx="12">
                  <c:v>99.7</c:v>
                </c:pt>
                <c:pt idx="13">
                  <c:v>99.7</c:v>
                </c:pt>
              </c:numCache>
            </c:numRef>
          </c:val>
          <c:smooth val="0"/>
        </c:ser>
        <c:dLbls>
          <c:showLegendKey val="0"/>
          <c:showVal val="0"/>
          <c:showCatName val="0"/>
          <c:showSerName val="0"/>
          <c:showPercent val="0"/>
          <c:showBubbleSize val="0"/>
        </c:dLbls>
        <c:smooth val="0"/>
        <c:axId val="1483518448"/>
        <c:axId val="1483529872"/>
      </c:lineChart>
      <c:catAx>
        <c:axId val="148351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83529872"/>
        <c:crosses val="autoZero"/>
        <c:auto val="1"/>
        <c:lblAlgn val="ctr"/>
        <c:lblOffset val="100"/>
        <c:noMultiLvlLbl val="0"/>
      </c:catAx>
      <c:valAx>
        <c:axId val="1483529872"/>
        <c:scaling>
          <c:orientation val="minMax"/>
          <c:max val="100"/>
          <c:min val="75"/>
        </c:scaling>
        <c:delete val="0"/>
        <c:axPos val="l"/>
        <c:majorGridlines>
          <c:spPr>
            <a:ln w="9525" cap="flat" cmpd="sng" algn="ctr">
              <a:solidFill>
                <a:srgbClr val="FFFFFF">
                  <a:lumMod val="95000"/>
                </a:srgb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b="1"/>
                  <a:t>Percentage</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83518448"/>
        <c:crosses val="autoZero"/>
        <c:crossBetween val="between"/>
      </c:valAx>
      <c:spPr>
        <a:noFill/>
        <a:ln>
          <a:noFill/>
        </a:ln>
        <a:effectLst/>
      </c:spPr>
    </c:plotArea>
    <c:legend>
      <c:legendPos val="t"/>
      <c:layout>
        <c:manualLayout>
          <c:xMode val="edge"/>
          <c:yMode val="edge"/>
          <c:x val="0.21171519373951589"/>
          <c:y val="2.99895036737142E-2"/>
          <c:w val="0.63811493313816603"/>
          <c:h val="6.860134386035751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70074750676549"/>
          <c:y val="3.1291326053377581E-2"/>
          <c:w val="0.78573388846409331"/>
          <c:h val="0.89636881744322316"/>
        </c:manualLayout>
      </c:layout>
      <c:barChart>
        <c:barDir val="bar"/>
        <c:grouping val="clustered"/>
        <c:varyColors val="0"/>
        <c:ser>
          <c:idx val="0"/>
          <c:order val="0"/>
          <c:spPr>
            <a:solidFill>
              <a:srgbClr val="0056A7"/>
            </a:solidFill>
            <a:ln>
              <a:noFill/>
            </a:ln>
            <a:effectLst/>
          </c:spPr>
          <c:invertIfNegative val="0"/>
          <c:dPt>
            <c:idx val="0"/>
            <c:invertIfNegative val="0"/>
            <c:bubble3D val="0"/>
            <c:spPr>
              <a:solidFill>
                <a:srgbClr val="DD9B02"/>
              </a:solidFill>
              <a:ln>
                <a:noFill/>
              </a:ln>
              <a:effectLst/>
            </c:spPr>
          </c:dPt>
          <c:dPt>
            <c:idx val="1"/>
            <c:invertIfNegative val="0"/>
            <c:bubble3D val="0"/>
            <c:spPr>
              <a:solidFill>
                <a:srgbClr val="DD9B02"/>
              </a:solidFill>
              <a:ln>
                <a:no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'Figure 15'!$A$3:$A$7</c:f>
              <c:strCache>
                <c:ptCount val="5"/>
                <c:pt idx="0">
                  <c:v>Poorest quintile</c:v>
                </c:pt>
                <c:pt idx="1">
                  <c:v>Quintile 2</c:v>
                </c:pt>
                <c:pt idx="2">
                  <c:v>Quintile 3</c:v>
                </c:pt>
                <c:pt idx="3">
                  <c:v>Quintile 4</c:v>
                </c:pt>
                <c:pt idx="4">
                  <c:v>Wealthiest quintile</c:v>
                </c:pt>
              </c:strCache>
            </c:strRef>
          </c:cat>
          <c:val>
            <c:numRef>
              <c:f>'Figure 15'!$B$3:$B$7</c:f>
              <c:numCache>
                <c:formatCode>#,##0.0</c:formatCode>
                <c:ptCount val="5"/>
                <c:pt idx="0">
                  <c:v>87.09</c:v>
                </c:pt>
                <c:pt idx="1">
                  <c:v>86.45</c:v>
                </c:pt>
                <c:pt idx="2">
                  <c:v>93.18</c:v>
                </c:pt>
                <c:pt idx="3">
                  <c:v>95.88</c:v>
                </c:pt>
                <c:pt idx="4">
                  <c:v>97.7</c:v>
                </c:pt>
              </c:numCache>
            </c:numRef>
          </c:val>
        </c:ser>
        <c:dLbls>
          <c:showLegendKey val="0"/>
          <c:showVal val="0"/>
          <c:showCatName val="0"/>
          <c:showSerName val="0"/>
          <c:showPercent val="0"/>
          <c:showBubbleSize val="0"/>
        </c:dLbls>
        <c:gapWidth val="50"/>
        <c:axId val="1483533136"/>
        <c:axId val="1483528784"/>
      </c:barChart>
      <c:catAx>
        <c:axId val="148353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83528784"/>
        <c:crosses val="autoZero"/>
        <c:auto val="1"/>
        <c:lblAlgn val="ctr"/>
        <c:lblOffset val="100"/>
        <c:noMultiLvlLbl val="0"/>
      </c:catAx>
      <c:valAx>
        <c:axId val="1483528784"/>
        <c:scaling>
          <c:orientation val="minMax"/>
        </c:scaling>
        <c:delete val="1"/>
        <c:axPos val="b"/>
        <c:majorGridlines>
          <c:spPr>
            <a:ln w="9525" cap="flat" cmpd="sng" algn="ctr">
              <a:solidFill>
                <a:schemeClr val="bg2">
                  <a:lumMod val="95000"/>
                </a:schemeClr>
              </a:solidFill>
              <a:round/>
            </a:ln>
            <a:effectLst/>
          </c:spPr>
        </c:majorGridlines>
        <c:numFmt formatCode="#,##0.0" sourceLinked="1"/>
        <c:majorTickMark val="none"/>
        <c:minorTickMark val="none"/>
        <c:tickLblPos val="nextTo"/>
        <c:crossAx val="1483533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44444444444445E-2"/>
          <c:y val="4.3192479747148273E-2"/>
          <c:w val="0.96944444444444444"/>
          <c:h val="0.84405672612340121"/>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1">
                  <a:lumMod val="75000"/>
                  <a:lumOff val="25000"/>
                </a:schemeClr>
              </a:solidFill>
              <a:ln>
                <a:noFill/>
              </a:ln>
              <a:effectLst/>
            </c:spPr>
          </c:dPt>
          <c:dPt>
            <c:idx val="1"/>
            <c:invertIfNegative val="0"/>
            <c:bubble3D val="0"/>
            <c:spPr>
              <a:solidFill>
                <a:schemeClr val="tx1">
                  <a:lumMod val="75000"/>
                  <a:lumOff val="25000"/>
                </a:schemeClr>
              </a:solidFill>
              <a:ln>
                <a:noFill/>
              </a:ln>
              <a:effectLst/>
            </c:spPr>
          </c:dPt>
          <c:dPt>
            <c:idx val="2"/>
            <c:invertIfNegative val="0"/>
            <c:bubble3D val="0"/>
            <c:spPr>
              <a:solidFill>
                <a:schemeClr val="tx1">
                  <a:lumMod val="75000"/>
                  <a:lumOff val="25000"/>
                </a:schemeClr>
              </a:solidFill>
              <a:ln>
                <a:noFill/>
              </a:ln>
              <a:effectLst/>
            </c:spPr>
          </c:dPt>
          <c:dPt>
            <c:idx val="3"/>
            <c:invertIfNegative val="0"/>
            <c:bubble3D val="0"/>
            <c:spPr>
              <a:solidFill>
                <a:schemeClr val="tx1">
                  <a:lumMod val="75000"/>
                  <a:lumOff val="25000"/>
                </a:schemeClr>
              </a:solidFill>
              <a:ln>
                <a:noFill/>
              </a:ln>
              <a:effectLst/>
            </c:spPr>
          </c:dPt>
          <c:dPt>
            <c:idx val="4"/>
            <c:invertIfNegative val="0"/>
            <c:bubble3D val="0"/>
            <c:spPr>
              <a:solidFill>
                <a:schemeClr val="tx1">
                  <a:lumMod val="75000"/>
                  <a:lumOff val="25000"/>
                </a:schemeClr>
              </a:solidFill>
              <a:ln>
                <a:noFill/>
              </a:ln>
              <a:effectLst/>
            </c:spPr>
          </c:dPt>
          <c:dPt>
            <c:idx val="5"/>
            <c:invertIfNegative val="0"/>
            <c:bubble3D val="0"/>
            <c:spPr>
              <a:solidFill>
                <a:srgbClr val="DD9B02"/>
              </a:solidFill>
              <a:ln>
                <a:noFill/>
              </a:ln>
              <a:effectLst/>
            </c:spPr>
          </c:dPt>
          <c:dPt>
            <c:idx val="6"/>
            <c:invertIfNegative val="0"/>
            <c:bubble3D val="0"/>
            <c:spPr>
              <a:solidFill>
                <a:schemeClr val="accent2">
                  <a:lumMod val="50000"/>
                </a:schemeClr>
              </a:solidFill>
              <a:ln>
                <a:noFill/>
              </a:ln>
              <a:effectLst/>
            </c:spPr>
          </c:dPt>
          <c:dPt>
            <c:idx val="7"/>
            <c:invertIfNegative val="0"/>
            <c:bubble3D val="0"/>
            <c:spPr>
              <a:solidFill>
                <a:schemeClr val="accent2">
                  <a:lumMod val="50000"/>
                </a:schemeClr>
              </a:solidFill>
              <a:ln>
                <a:noFill/>
              </a:ln>
              <a:effectLst/>
            </c:spPr>
          </c:dPt>
          <c:dPt>
            <c:idx val="8"/>
            <c:invertIfNegative val="0"/>
            <c:bubble3D val="0"/>
            <c:spPr>
              <a:solidFill>
                <a:schemeClr val="accent2">
                  <a:lumMod val="50000"/>
                </a:schemeClr>
              </a:solidFill>
              <a:ln>
                <a:no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'Figure 16'!$A$3:$A$11</c:f>
              <c:strCache>
                <c:ptCount val="9"/>
                <c:pt idx="0">
                  <c:v>Mangaung</c:v>
                </c:pt>
                <c:pt idx="1">
                  <c:v>City of Cape Town</c:v>
                </c:pt>
                <c:pt idx="2">
                  <c:v>City of Johannesburg</c:v>
                </c:pt>
                <c:pt idx="3">
                  <c:v>Ekurhuleni</c:v>
                </c:pt>
                <c:pt idx="4">
                  <c:v>Nelson Mandela Bay</c:v>
                </c:pt>
                <c:pt idx="5">
                  <c:v>All Metros</c:v>
                </c:pt>
                <c:pt idx="6">
                  <c:v>Buffalo City</c:v>
                </c:pt>
                <c:pt idx="7">
                  <c:v>eThekwini</c:v>
                </c:pt>
                <c:pt idx="8">
                  <c:v>City of Tshwane</c:v>
                </c:pt>
              </c:strCache>
            </c:strRef>
          </c:cat>
          <c:val>
            <c:numRef>
              <c:f>'Figure 16'!$B$3:$B$11</c:f>
              <c:numCache>
                <c:formatCode>#,##0.0</c:formatCode>
                <c:ptCount val="9"/>
                <c:pt idx="0">
                  <c:v>100</c:v>
                </c:pt>
                <c:pt idx="1">
                  <c:v>99.65</c:v>
                </c:pt>
                <c:pt idx="2">
                  <c:v>99.08</c:v>
                </c:pt>
                <c:pt idx="3">
                  <c:v>98.95</c:v>
                </c:pt>
                <c:pt idx="4">
                  <c:v>98.89</c:v>
                </c:pt>
                <c:pt idx="5">
                  <c:v>98.77</c:v>
                </c:pt>
                <c:pt idx="6">
                  <c:v>98.68</c:v>
                </c:pt>
                <c:pt idx="7">
                  <c:v>98.49</c:v>
                </c:pt>
                <c:pt idx="8">
                  <c:v>97.1</c:v>
                </c:pt>
              </c:numCache>
            </c:numRef>
          </c:val>
        </c:ser>
        <c:dLbls>
          <c:showLegendKey val="0"/>
          <c:showVal val="0"/>
          <c:showCatName val="0"/>
          <c:showSerName val="0"/>
          <c:showPercent val="0"/>
          <c:showBubbleSize val="0"/>
        </c:dLbls>
        <c:gapWidth val="100"/>
        <c:overlap val="-27"/>
        <c:axId val="1483522800"/>
        <c:axId val="1483526608"/>
      </c:barChart>
      <c:catAx>
        <c:axId val="148352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83526608"/>
        <c:crosses val="autoZero"/>
        <c:auto val="1"/>
        <c:lblAlgn val="ctr"/>
        <c:lblOffset val="100"/>
        <c:noMultiLvlLbl val="0"/>
      </c:catAx>
      <c:valAx>
        <c:axId val="1483526608"/>
        <c:scaling>
          <c:orientation val="minMax"/>
          <c:max val="100"/>
          <c:min val="95"/>
        </c:scaling>
        <c:delete val="1"/>
        <c:axPos val="l"/>
        <c:majorGridlines>
          <c:spPr>
            <a:ln w="9525" cap="flat" cmpd="sng" algn="ctr">
              <a:solidFill>
                <a:schemeClr val="bg2">
                  <a:lumMod val="95000"/>
                </a:schemeClr>
              </a:solidFill>
              <a:round/>
            </a:ln>
            <a:effectLst/>
          </c:spPr>
        </c:majorGridlines>
        <c:numFmt formatCode="#,##0.0" sourceLinked="1"/>
        <c:majorTickMark val="none"/>
        <c:minorTickMark val="none"/>
        <c:tickLblPos val="nextTo"/>
        <c:crossAx val="1483522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12948381452498E-4"/>
          <c:y val="0.20180913657482388"/>
          <c:w val="0.9842580927384077"/>
          <c:h val="0.71440361542922126"/>
        </c:manualLayout>
      </c:layout>
      <c:barChart>
        <c:barDir val="col"/>
        <c:grouping val="clustered"/>
        <c:varyColors val="0"/>
        <c:ser>
          <c:idx val="0"/>
          <c:order val="0"/>
          <c:tx>
            <c:strRef>
              <c:f>'Figure 18'!$A$4</c:f>
              <c:strCache>
                <c:ptCount val="1"/>
                <c:pt idx="0">
                  <c:v>Less than 200 metres</c:v>
                </c:pt>
              </c:strCache>
            </c:strRef>
          </c:tx>
          <c:spPr>
            <a:solidFill>
              <a:srgbClr val="0056A7"/>
            </a:solidFill>
            <a:ln>
              <a:no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dLbl>
              <c:idx val="2"/>
              <c:layout/>
              <c:showLegendKey val="0"/>
              <c:showVal val="1"/>
              <c:showCatName val="0"/>
              <c:showSerName val="0"/>
              <c:showPercent val="0"/>
              <c:showBubbleSize val="0"/>
              <c:extLst>
                <c:ext xmlns:c15="http://schemas.microsoft.com/office/drawing/2012/chart" uri="{CE6537A1-D6FC-4f65-9D91-7224C49458BB}">
                  <c15:layout/>
                </c:ext>
              </c:extLst>
            </c:dLbl>
            <c:dLbl>
              <c:idx val="3"/>
              <c:layout/>
              <c:showLegendKey val="0"/>
              <c:showVal val="1"/>
              <c:showCatName val="0"/>
              <c:showSerName val="0"/>
              <c:showPercent val="0"/>
              <c:showBubbleSize val="0"/>
              <c:extLst>
                <c:ext xmlns:c15="http://schemas.microsoft.com/office/drawing/2012/chart" uri="{CE6537A1-D6FC-4f65-9D91-7224C49458BB}">
                  <c15:layout/>
                </c:ext>
              </c:extLst>
            </c:dLbl>
            <c:dLbl>
              <c:idx val="4"/>
              <c:layout/>
              <c:showLegendKey val="0"/>
              <c:showVal val="1"/>
              <c:showCatName val="0"/>
              <c:showSerName val="0"/>
              <c:showPercent val="0"/>
              <c:showBubbleSize val="0"/>
              <c:extLst>
                <c:ext xmlns:c15="http://schemas.microsoft.com/office/drawing/2012/chart" uri="{CE6537A1-D6FC-4f65-9D91-7224C49458BB}">
                  <c15:layout/>
                </c:ext>
              </c:extLst>
            </c:dLbl>
            <c:dLbl>
              <c:idx val="5"/>
              <c:layout/>
              <c:showLegendKey val="0"/>
              <c:showVal val="1"/>
              <c:showCatName val="0"/>
              <c:showSerName val="0"/>
              <c:showPercent val="0"/>
              <c:showBubbleSize val="0"/>
              <c:extLst>
                <c:ext xmlns:c15="http://schemas.microsoft.com/office/drawing/2012/chart" uri="{CE6537A1-D6FC-4f65-9D91-7224C49458BB}">
                  <c15:layout/>
                </c:ext>
              </c:extLst>
            </c:dLbl>
            <c:dLbl>
              <c:idx val="6"/>
              <c:layout/>
              <c:showLegendKey val="0"/>
              <c:showVal val="1"/>
              <c:showCatName val="0"/>
              <c:showSerName val="0"/>
              <c:showPercent val="0"/>
              <c:showBubbleSize val="0"/>
              <c:extLst>
                <c:ext xmlns:c15="http://schemas.microsoft.com/office/drawing/2012/chart" uri="{CE6537A1-D6FC-4f65-9D91-7224C49458BB}">
                  <c15:layout/>
                </c:ext>
              </c:extLst>
            </c:dLbl>
            <c:dLbl>
              <c:idx val="7"/>
              <c:layout/>
              <c:showLegendKey val="0"/>
              <c:showVal val="1"/>
              <c:showCatName val="0"/>
              <c:showSerName val="0"/>
              <c:showPercent val="0"/>
              <c:showBubbleSize val="0"/>
              <c:extLst>
                <c:ext xmlns:c15="http://schemas.microsoft.com/office/drawing/2012/chart" uri="{CE6537A1-D6FC-4f65-9D91-7224C49458BB}">
                  <c15:layout/>
                </c:ext>
              </c:extLst>
            </c:dLbl>
            <c:dLbl>
              <c:idx val="8"/>
              <c:layout/>
              <c:showLegendKey val="0"/>
              <c:showVal val="1"/>
              <c:showCatName val="0"/>
              <c:showSerName val="0"/>
              <c:showPercent val="0"/>
              <c:showBubbleSize val="0"/>
              <c:extLst>
                <c:ext xmlns:c15="http://schemas.microsoft.com/office/drawing/2012/chart" uri="{CE6537A1-D6FC-4f65-9D91-7224C49458BB}">
                  <c15:layout/>
                </c:ext>
              </c:extLst>
            </c:dLbl>
            <c:dLbl>
              <c:idx val="9"/>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18'!$B$3:$K$3</c:f>
              <c:strCache>
                <c:ptCount val="10"/>
                <c:pt idx="0">
                  <c:v>WC</c:v>
                </c:pt>
                <c:pt idx="1">
                  <c:v>EC</c:v>
                </c:pt>
                <c:pt idx="2">
                  <c:v>NC</c:v>
                </c:pt>
                <c:pt idx="3">
                  <c:v>FS</c:v>
                </c:pt>
                <c:pt idx="4">
                  <c:v>NW</c:v>
                </c:pt>
                <c:pt idx="5">
                  <c:v>GP</c:v>
                </c:pt>
                <c:pt idx="6">
                  <c:v>MP</c:v>
                </c:pt>
                <c:pt idx="7">
                  <c:v>KZN</c:v>
                </c:pt>
                <c:pt idx="8">
                  <c:v>LP</c:v>
                </c:pt>
                <c:pt idx="9">
                  <c:v>RSA</c:v>
                </c:pt>
              </c:strCache>
            </c:strRef>
          </c:cat>
          <c:val>
            <c:numRef>
              <c:f>'Figure 18'!$B$4:$K$4</c:f>
              <c:numCache>
                <c:formatCode>0.0</c:formatCode>
                <c:ptCount val="10"/>
                <c:pt idx="0">
                  <c:v>89.54</c:v>
                </c:pt>
                <c:pt idx="1">
                  <c:v>63.39</c:v>
                </c:pt>
                <c:pt idx="2">
                  <c:v>70.84</c:v>
                </c:pt>
                <c:pt idx="3">
                  <c:v>90.11</c:v>
                </c:pt>
                <c:pt idx="4">
                  <c:v>53.65</c:v>
                </c:pt>
                <c:pt idx="5">
                  <c:v>90.59</c:v>
                </c:pt>
                <c:pt idx="6">
                  <c:v>69.67</c:v>
                </c:pt>
                <c:pt idx="7">
                  <c:v>32.67</c:v>
                </c:pt>
                <c:pt idx="8">
                  <c:v>45.95</c:v>
                </c:pt>
                <c:pt idx="9">
                  <c:v>56.46</c:v>
                </c:pt>
              </c:numCache>
            </c:numRef>
          </c:val>
        </c:ser>
        <c:ser>
          <c:idx val="1"/>
          <c:order val="1"/>
          <c:tx>
            <c:strRef>
              <c:f>'Figure 18'!$A$5</c:f>
              <c:strCache>
                <c:ptCount val="1"/>
                <c:pt idx="0">
                  <c:v>201-500 metres</c:v>
                </c:pt>
              </c:strCache>
            </c:strRef>
          </c:tx>
          <c:spPr>
            <a:solidFill>
              <a:schemeClr val="accent2">
                <a:lumMod val="75000"/>
              </a:schemeClr>
            </a:solidFill>
            <a:ln>
              <a:noFill/>
            </a:ln>
            <a:effectLst/>
          </c:spPr>
          <c:invertIfNegative val="0"/>
          <c:cat>
            <c:strRef>
              <c:f>'Figure 18'!$B$3:$K$3</c:f>
              <c:strCache>
                <c:ptCount val="10"/>
                <c:pt idx="0">
                  <c:v>WC</c:v>
                </c:pt>
                <c:pt idx="1">
                  <c:v>EC</c:v>
                </c:pt>
                <c:pt idx="2">
                  <c:v>NC</c:v>
                </c:pt>
                <c:pt idx="3">
                  <c:v>FS</c:v>
                </c:pt>
                <c:pt idx="4">
                  <c:v>NW</c:v>
                </c:pt>
                <c:pt idx="5">
                  <c:v>GP</c:v>
                </c:pt>
                <c:pt idx="6">
                  <c:v>MP</c:v>
                </c:pt>
                <c:pt idx="7">
                  <c:v>KZN</c:v>
                </c:pt>
                <c:pt idx="8">
                  <c:v>LP</c:v>
                </c:pt>
                <c:pt idx="9">
                  <c:v>RSA</c:v>
                </c:pt>
              </c:strCache>
            </c:strRef>
          </c:cat>
          <c:val>
            <c:numRef>
              <c:f>'Figure 18'!$B$5:$K$5</c:f>
              <c:numCache>
                <c:formatCode>0.0</c:formatCode>
                <c:ptCount val="10"/>
                <c:pt idx="0">
                  <c:v>9.74</c:v>
                </c:pt>
                <c:pt idx="1">
                  <c:v>24</c:v>
                </c:pt>
                <c:pt idx="2">
                  <c:v>21.88</c:v>
                </c:pt>
                <c:pt idx="3">
                  <c:v>7.24</c:v>
                </c:pt>
                <c:pt idx="4">
                  <c:v>34.44</c:v>
                </c:pt>
                <c:pt idx="5">
                  <c:v>8.44</c:v>
                </c:pt>
                <c:pt idx="6">
                  <c:v>21.89</c:v>
                </c:pt>
                <c:pt idx="7">
                  <c:v>39.200000000000003</c:v>
                </c:pt>
                <c:pt idx="8">
                  <c:v>37.75</c:v>
                </c:pt>
                <c:pt idx="9">
                  <c:v>28.66</c:v>
                </c:pt>
              </c:numCache>
            </c:numRef>
          </c:val>
        </c:ser>
        <c:ser>
          <c:idx val="2"/>
          <c:order val="2"/>
          <c:tx>
            <c:strRef>
              <c:f>'Figure 18'!$A$6</c:f>
              <c:strCache>
                <c:ptCount val="1"/>
                <c:pt idx="0">
                  <c:v>501 metres - 1 kilometre</c:v>
                </c:pt>
              </c:strCache>
            </c:strRef>
          </c:tx>
          <c:spPr>
            <a:solidFill>
              <a:schemeClr val="tx1">
                <a:lumMod val="75000"/>
                <a:lumOff val="25000"/>
              </a:schemeClr>
            </a:solidFill>
            <a:ln>
              <a:noFill/>
            </a:ln>
            <a:effectLst/>
          </c:spPr>
          <c:invertIfNegative val="0"/>
          <c:dLbls>
            <c:dLbl>
              <c:idx val="7"/>
              <c:layout/>
              <c:showLegendKey val="0"/>
              <c:showVal val="1"/>
              <c:showCatName val="0"/>
              <c:showSerName val="0"/>
              <c:showPercent val="0"/>
              <c:showBubbleSize val="0"/>
              <c:extLst>
                <c:ext xmlns:c15="http://schemas.microsoft.com/office/drawing/2012/chart" uri="{CE6537A1-D6FC-4f65-9D91-7224C49458BB}">
                  <c15:layout/>
                </c:ext>
              </c:extLst>
            </c:dLbl>
            <c:dLbl>
              <c:idx val="8"/>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18'!$B$3:$K$3</c:f>
              <c:strCache>
                <c:ptCount val="10"/>
                <c:pt idx="0">
                  <c:v>WC</c:v>
                </c:pt>
                <c:pt idx="1">
                  <c:v>EC</c:v>
                </c:pt>
                <c:pt idx="2">
                  <c:v>NC</c:v>
                </c:pt>
                <c:pt idx="3">
                  <c:v>FS</c:v>
                </c:pt>
                <c:pt idx="4">
                  <c:v>NW</c:v>
                </c:pt>
                <c:pt idx="5">
                  <c:v>GP</c:v>
                </c:pt>
                <c:pt idx="6">
                  <c:v>MP</c:v>
                </c:pt>
                <c:pt idx="7">
                  <c:v>KZN</c:v>
                </c:pt>
                <c:pt idx="8">
                  <c:v>LP</c:v>
                </c:pt>
                <c:pt idx="9">
                  <c:v>RSA</c:v>
                </c:pt>
              </c:strCache>
            </c:strRef>
          </c:cat>
          <c:val>
            <c:numRef>
              <c:f>'Figure 18'!$B$6:$K$6</c:f>
              <c:numCache>
                <c:formatCode>0.0</c:formatCode>
                <c:ptCount val="10"/>
                <c:pt idx="0">
                  <c:v>0.72</c:v>
                </c:pt>
                <c:pt idx="1">
                  <c:v>9.4499999999999993</c:v>
                </c:pt>
                <c:pt idx="2">
                  <c:v>5.3</c:v>
                </c:pt>
                <c:pt idx="3">
                  <c:v>2.64</c:v>
                </c:pt>
                <c:pt idx="4">
                  <c:v>10.66</c:v>
                </c:pt>
                <c:pt idx="5">
                  <c:v>0.97</c:v>
                </c:pt>
                <c:pt idx="6">
                  <c:v>6.49</c:v>
                </c:pt>
                <c:pt idx="7">
                  <c:v>16.760000000000002</c:v>
                </c:pt>
                <c:pt idx="8">
                  <c:v>12.62</c:v>
                </c:pt>
                <c:pt idx="9">
                  <c:v>10.36</c:v>
                </c:pt>
              </c:numCache>
            </c:numRef>
          </c:val>
        </c:ser>
        <c:ser>
          <c:idx val="3"/>
          <c:order val="3"/>
          <c:tx>
            <c:strRef>
              <c:f>'Figure 18'!$A$7</c:f>
              <c:strCache>
                <c:ptCount val="1"/>
                <c:pt idx="0">
                  <c:v>More than 1 kilometre</c:v>
                </c:pt>
              </c:strCache>
            </c:strRef>
          </c:tx>
          <c:spPr>
            <a:solidFill>
              <a:srgbClr val="7030A0"/>
            </a:solidFill>
            <a:ln>
              <a:noFill/>
            </a:ln>
            <a:effectLst/>
          </c:spPr>
          <c:invertIfNegative val="0"/>
          <c:dLbls>
            <c:dLbl>
              <c:idx val="7"/>
              <c:layout/>
              <c:showLegendKey val="0"/>
              <c:showVal val="1"/>
              <c:showCatName val="0"/>
              <c:showSerName val="0"/>
              <c:showPercent val="0"/>
              <c:showBubbleSize val="0"/>
              <c:extLst>
                <c:ext xmlns:c15="http://schemas.microsoft.com/office/drawing/2012/chart" uri="{CE6537A1-D6FC-4f65-9D91-7224C49458BB}">
                  <c15:layout/>
                </c:ext>
              </c:extLst>
            </c:dLbl>
            <c:dLbl>
              <c:idx val="8"/>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18'!$B$3:$K$3</c:f>
              <c:strCache>
                <c:ptCount val="10"/>
                <c:pt idx="0">
                  <c:v>WC</c:v>
                </c:pt>
                <c:pt idx="1">
                  <c:v>EC</c:v>
                </c:pt>
                <c:pt idx="2">
                  <c:v>NC</c:v>
                </c:pt>
                <c:pt idx="3">
                  <c:v>FS</c:v>
                </c:pt>
                <c:pt idx="4">
                  <c:v>NW</c:v>
                </c:pt>
                <c:pt idx="5">
                  <c:v>GP</c:v>
                </c:pt>
                <c:pt idx="6">
                  <c:v>MP</c:v>
                </c:pt>
                <c:pt idx="7">
                  <c:v>KZN</c:v>
                </c:pt>
                <c:pt idx="8">
                  <c:v>LP</c:v>
                </c:pt>
                <c:pt idx="9">
                  <c:v>RSA</c:v>
                </c:pt>
              </c:strCache>
            </c:strRef>
          </c:cat>
          <c:val>
            <c:numRef>
              <c:f>'Figure 18'!$B$7:$K$7</c:f>
              <c:numCache>
                <c:formatCode>0.0</c:formatCode>
                <c:ptCount val="10"/>
                <c:pt idx="0">
                  <c:v>0</c:v>
                </c:pt>
                <c:pt idx="1">
                  <c:v>3.16</c:v>
                </c:pt>
                <c:pt idx="2">
                  <c:v>1.98</c:v>
                </c:pt>
                <c:pt idx="3">
                  <c:v>0</c:v>
                </c:pt>
                <c:pt idx="4">
                  <c:v>1.25</c:v>
                </c:pt>
                <c:pt idx="5">
                  <c:v>0</c:v>
                </c:pt>
                <c:pt idx="6">
                  <c:v>1.95</c:v>
                </c:pt>
                <c:pt idx="7">
                  <c:v>11.37</c:v>
                </c:pt>
                <c:pt idx="8">
                  <c:v>3.68</c:v>
                </c:pt>
                <c:pt idx="9">
                  <c:v>4.5199999999999996</c:v>
                </c:pt>
              </c:numCache>
            </c:numRef>
          </c:val>
        </c:ser>
        <c:dLbls>
          <c:showLegendKey val="0"/>
          <c:showVal val="0"/>
          <c:showCatName val="0"/>
          <c:showSerName val="0"/>
          <c:showPercent val="0"/>
          <c:showBubbleSize val="0"/>
        </c:dLbls>
        <c:gapWidth val="50"/>
        <c:overlap val="-27"/>
        <c:axId val="1483523888"/>
        <c:axId val="1483527696"/>
      </c:barChart>
      <c:catAx>
        <c:axId val="148352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83527696"/>
        <c:crosses val="autoZero"/>
        <c:auto val="1"/>
        <c:lblAlgn val="ctr"/>
        <c:lblOffset val="100"/>
        <c:noMultiLvlLbl val="0"/>
      </c:catAx>
      <c:valAx>
        <c:axId val="1483527696"/>
        <c:scaling>
          <c:orientation val="minMax"/>
        </c:scaling>
        <c:delete val="1"/>
        <c:axPos val="l"/>
        <c:majorGridlines>
          <c:spPr>
            <a:ln w="9525" cap="flat" cmpd="sng" algn="ctr">
              <a:solidFill>
                <a:schemeClr val="bg2">
                  <a:lumMod val="95000"/>
                </a:schemeClr>
              </a:solidFill>
              <a:round/>
            </a:ln>
            <a:effectLst/>
          </c:spPr>
        </c:majorGridlines>
        <c:numFmt formatCode="0.0" sourceLinked="1"/>
        <c:majorTickMark val="none"/>
        <c:minorTickMark val="none"/>
        <c:tickLblPos val="nextTo"/>
        <c:crossAx val="1483523888"/>
        <c:crosses val="autoZero"/>
        <c:crossBetween val="between"/>
      </c:valAx>
      <c:spPr>
        <a:noFill/>
        <a:ln>
          <a:noFill/>
        </a:ln>
        <a:effectLst/>
      </c:spPr>
    </c:plotArea>
    <c:legend>
      <c:legendPos val="t"/>
      <c:layout>
        <c:manualLayout>
          <c:xMode val="edge"/>
          <c:yMode val="edge"/>
          <c:x val="1.8724300087489064E-2"/>
          <c:y val="1.9872541897616506E-2"/>
          <c:w val="0.57088462379702543"/>
          <c:h val="9.788928568774057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'Figure 19'!$A$4</c:f>
              <c:strCache>
                <c:ptCount val="1"/>
                <c:pt idx="0">
                  <c:v>Urban </c:v>
                </c:pt>
              </c:strCache>
            </c:strRef>
          </c:tx>
          <c:spPr>
            <a:solidFill>
              <a:schemeClr val="accent1"/>
            </a:solidFill>
            <a:ln>
              <a:noFill/>
            </a:ln>
            <a:effectLst/>
          </c:spPr>
          <c:invertIfNegative val="0"/>
          <c:cat>
            <c:numRef>
              <c:f>'Figure 19'!$B$3:$I$3</c:f>
              <c:numCache>
                <c:formatCode>General</c:formatCode>
                <c:ptCount val="8"/>
                <c:pt idx="0">
                  <c:v>2008</c:v>
                </c:pt>
                <c:pt idx="1">
                  <c:v>2009</c:v>
                </c:pt>
                <c:pt idx="2">
                  <c:v>2010</c:v>
                </c:pt>
                <c:pt idx="3">
                  <c:v>2011</c:v>
                </c:pt>
                <c:pt idx="4">
                  <c:v>2012</c:v>
                </c:pt>
                <c:pt idx="5">
                  <c:v>2013</c:v>
                </c:pt>
                <c:pt idx="6">
                  <c:v>2014</c:v>
                </c:pt>
                <c:pt idx="7">
                  <c:v>2015</c:v>
                </c:pt>
              </c:numCache>
            </c:numRef>
          </c:cat>
          <c:val>
            <c:numRef>
              <c:f>'Figure 19'!$B$4:$I$4</c:f>
              <c:numCache>
                <c:formatCode>0.0</c:formatCode>
                <c:ptCount val="8"/>
                <c:pt idx="0">
                  <c:v>5.7</c:v>
                </c:pt>
                <c:pt idx="1">
                  <c:v>1.8</c:v>
                </c:pt>
                <c:pt idx="2">
                  <c:v>3.1</c:v>
                </c:pt>
                <c:pt idx="3">
                  <c:v>3.4</c:v>
                </c:pt>
                <c:pt idx="4">
                  <c:v>2.2000000000000002</c:v>
                </c:pt>
                <c:pt idx="5">
                  <c:v>2.8</c:v>
                </c:pt>
                <c:pt idx="6">
                  <c:v>2</c:v>
                </c:pt>
                <c:pt idx="7">
                  <c:v>2.6</c:v>
                </c:pt>
              </c:numCache>
            </c:numRef>
          </c:val>
        </c:ser>
        <c:ser>
          <c:idx val="1"/>
          <c:order val="1"/>
          <c:tx>
            <c:strRef>
              <c:f>'Figure 19'!$A$5</c:f>
              <c:strCache>
                <c:ptCount val="1"/>
                <c:pt idx="0">
                  <c:v>Rural</c:v>
                </c:pt>
              </c:strCache>
            </c:strRef>
          </c:tx>
          <c:spPr>
            <a:solidFill>
              <a:schemeClr val="bg1">
                <a:lumMod val="50000"/>
              </a:schemeClr>
            </a:solidFill>
            <a:ln>
              <a:noFill/>
            </a:ln>
            <a:effectLst/>
          </c:spPr>
          <c:invertIfNegative val="0"/>
          <c:cat>
            <c:numRef>
              <c:f>'Figure 19'!$B$3:$I$3</c:f>
              <c:numCache>
                <c:formatCode>General</c:formatCode>
                <c:ptCount val="8"/>
                <c:pt idx="0">
                  <c:v>2008</c:v>
                </c:pt>
                <c:pt idx="1">
                  <c:v>2009</c:v>
                </c:pt>
                <c:pt idx="2">
                  <c:v>2010</c:v>
                </c:pt>
                <c:pt idx="3">
                  <c:v>2011</c:v>
                </c:pt>
                <c:pt idx="4">
                  <c:v>2012</c:v>
                </c:pt>
                <c:pt idx="5">
                  <c:v>2013</c:v>
                </c:pt>
                <c:pt idx="6">
                  <c:v>2014</c:v>
                </c:pt>
                <c:pt idx="7">
                  <c:v>2015</c:v>
                </c:pt>
              </c:numCache>
            </c:numRef>
          </c:cat>
          <c:val>
            <c:numRef>
              <c:f>'Figure 19'!$B$5:$I$5</c:f>
              <c:numCache>
                <c:formatCode>0.0</c:formatCode>
                <c:ptCount val="8"/>
                <c:pt idx="0">
                  <c:v>21.6</c:v>
                </c:pt>
                <c:pt idx="1">
                  <c:v>18.8</c:v>
                </c:pt>
                <c:pt idx="2">
                  <c:v>20.7</c:v>
                </c:pt>
                <c:pt idx="3">
                  <c:v>21.5</c:v>
                </c:pt>
                <c:pt idx="4">
                  <c:v>22.4</c:v>
                </c:pt>
                <c:pt idx="5">
                  <c:v>21.6</c:v>
                </c:pt>
                <c:pt idx="6">
                  <c:v>20.5</c:v>
                </c:pt>
                <c:pt idx="7">
                  <c:v>19.7</c:v>
                </c:pt>
              </c:numCache>
            </c:numRef>
          </c:val>
        </c:ser>
        <c:ser>
          <c:idx val="2"/>
          <c:order val="2"/>
          <c:tx>
            <c:strRef>
              <c:f>'Figure 19'!$A$6</c:f>
              <c:strCache>
                <c:ptCount val="1"/>
                <c:pt idx="0">
                  <c:v>South Africa</c:v>
                </c:pt>
              </c:strCache>
            </c:strRef>
          </c:tx>
          <c:spPr>
            <a:solidFill>
              <a:schemeClr val="accent3"/>
            </a:solidFill>
            <a:ln>
              <a:noFill/>
            </a:ln>
            <a:effectLst/>
          </c:spPr>
          <c:invertIfNegative val="0"/>
          <c:cat>
            <c:numRef>
              <c:f>'Figure 19'!$B$3:$I$3</c:f>
              <c:numCache>
                <c:formatCode>General</c:formatCode>
                <c:ptCount val="8"/>
                <c:pt idx="0">
                  <c:v>2008</c:v>
                </c:pt>
                <c:pt idx="1">
                  <c:v>2009</c:v>
                </c:pt>
                <c:pt idx="2">
                  <c:v>2010</c:v>
                </c:pt>
                <c:pt idx="3">
                  <c:v>2011</c:v>
                </c:pt>
                <c:pt idx="4">
                  <c:v>2012</c:v>
                </c:pt>
                <c:pt idx="5">
                  <c:v>2013</c:v>
                </c:pt>
                <c:pt idx="6">
                  <c:v>2014</c:v>
                </c:pt>
                <c:pt idx="7">
                  <c:v>2015</c:v>
                </c:pt>
              </c:numCache>
            </c:numRef>
          </c:cat>
          <c:val>
            <c:numRef>
              <c:f>'Figure 19'!$B$6:$I$6</c:f>
              <c:numCache>
                <c:formatCode>0.0</c:formatCode>
                <c:ptCount val="8"/>
                <c:pt idx="0">
                  <c:v>17.600000000000001</c:v>
                </c:pt>
                <c:pt idx="1">
                  <c:v>14.6</c:v>
                </c:pt>
                <c:pt idx="2">
                  <c:v>16.5</c:v>
                </c:pt>
                <c:pt idx="3">
                  <c:v>16.600000000000001</c:v>
                </c:pt>
                <c:pt idx="4">
                  <c:v>16.600000000000001</c:v>
                </c:pt>
                <c:pt idx="5">
                  <c:v>16.3</c:v>
                </c:pt>
                <c:pt idx="6">
                  <c:v>15.4</c:v>
                </c:pt>
                <c:pt idx="7">
                  <c:v>14.9</c:v>
                </c:pt>
              </c:numCache>
            </c:numRef>
          </c:val>
        </c:ser>
        <c:dLbls>
          <c:showLegendKey val="0"/>
          <c:showVal val="0"/>
          <c:showCatName val="0"/>
          <c:showSerName val="0"/>
          <c:showPercent val="0"/>
          <c:showBubbleSize val="0"/>
        </c:dLbls>
        <c:gapWidth val="50"/>
        <c:overlap val="-27"/>
        <c:axId val="1483520080"/>
        <c:axId val="1483520624"/>
      </c:barChart>
      <c:catAx>
        <c:axId val="14835200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83520624"/>
        <c:crosses val="autoZero"/>
        <c:auto val="1"/>
        <c:lblAlgn val="ctr"/>
        <c:lblOffset val="100"/>
        <c:noMultiLvlLbl val="0"/>
      </c:catAx>
      <c:valAx>
        <c:axId val="1483520624"/>
        <c:scaling>
          <c:orientation val="minMax"/>
        </c:scaling>
        <c:delete val="0"/>
        <c:axPos val="l"/>
        <c:majorGridlines>
          <c:spPr>
            <a:ln w="9525" cap="flat" cmpd="sng" algn="ctr">
              <a:solidFill>
                <a:schemeClr val="bg2">
                  <a:lumMod val="95000"/>
                  <a:alpha val="43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83520080"/>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Sheet2!$L$26</c:f>
              <c:strCache>
                <c:ptCount val="1"/>
                <c:pt idx="0">
                  <c:v>Piped (tap) water in dwelling/house</c:v>
                </c:pt>
              </c:strCache>
            </c:strRef>
          </c:tx>
          <c:spPr>
            <a:solidFill>
              <a:schemeClr val="accent1"/>
            </a:solidFill>
            <a:ln>
              <a:noFill/>
            </a:ln>
            <a:effectLst/>
          </c:spPr>
          <c:invertIfNegative val="0"/>
          <c:cat>
            <c:strRef>
              <c:f>Sheet2!$M$25:$V$25</c:f>
              <c:strCache>
                <c:ptCount val="10"/>
                <c:pt idx="0">
                  <c:v>LP</c:v>
                </c:pt>
                <c:pt idx="1">
                  <c:v>MP</c:v>
                </c:pt>
                <c:pt idx="2">
                  <c:v>NW</c:v>
                </c:pt>
                <c:pt idx="3">
                  <c:v>KZN</c:v>
                </c:pt>
                <c:pt idx="4">
                  <c:v>EC</c:v>
                </c:pt>
                <c:pt idx="5">
                  <c:v>FS</c:v>
                </c:pt>
                <c:pt idx="6">
                  <c:v>NC</c:v>
                </c:pt>
                <c:pt idx="7">
                  <c:v>RSA</c:v>
                </c:pt>
                <c:pt idx="8">
                  <c:v>GP</c:v>
                </c:pt>
                <c:pt idx="9">
                  <c:v>WC</c:v>
                </c:pt>
              </c:strCache>
            </c:strRef>
          </c:cat>
          <c:val>
            <c:numRef>
              <c:f>Sheet2!$M$26:$V$26</c:f>
              <c:numCache>
                <c:formatCode>General</c:formatCode>
                <c:ptCount val="10"/>
                <c:pt idx="0">
                  <c:v>17.579999999999998</c:v>
                </c:pt>
                <c:pt idx="1">
                  <c:v>33.89</c:v>
                </c:pt>
                <c:pt idx="2">
                  <c:v>35.94</c:v>
                </c:pt>
                <c:pt idx="3">
                  <c:v>43.54</c:v>
                </c:pt>
                <c:pt idx="4">
                  <c:v>43.22</c:v>
                </c:pt>
                <c:pt idx="5">
                  <c:v>46.94</c:v>
                </c:pt>
                <c:pt idx="6">
                  <c:v>47.61</c:v>
                </c:pt>
                <c:pt idx="7">
                  <c:v>52.03</c:v>
                </c:pt>
                <c:pt idx="8">
                  <c:v>65.03</c:v>
                </c:pt>
                <c:pt idx="9">
                  <c:v>77.81</c:v>
                </c:pt>
              </c:numCache>
            </c:numRef>
          </c:val>
        </c:ser>
        <c:ser>
          <c:idx val="1"/>
          <c:order val="1"/>
          <c:tx>
            <c:strRef>
              <c:f>Sheet2!$L$27</c:f>
              <c:strCache>
                <c:ptCount val="1"/>
                <c:pt idx="0">
                  <c:v>Piped (tap) water in yard</c:v>
                </c:pt>
              </c:strCache>
            </c:strRef>
          </c:tx>
          <c:spPr>
            <a:solidFill>
              <a:schemeClr val="accent2"/>
            </a:solidFill>
            <a:ln>
              <a:noFill/>
            </a:ln>
            <a:effectLst/>
          </c:spPr>
          <c:invertIfNegative val="0"/>
          <c:cat>
            <c:strRef>
              <c:f>Sheet2!$M$25:$V$25</c:f>
              <c:strCache>
                <c:ptCount val="10"/>
                <c:pt idx="0">
                  <c:v>LP</c:v>
                </c:pt>
                <c:pt idx="1">
                  <c:v>MP</c:v>
                </c:pt>
                <c:pt idx="2">
                  <c:v>NW</c:v>
                </c:pt>
                <c:pt idx="3">
                  <c:v>KZN</c:v>
                </c:pt>
                <c:pt idx="4">
                  <c:v>EC</c:v>
                </c:pt>
                <c:pt idx="5">
                  <c:v>FS</c:v>
                </c:pt>
                <c:pt idx="6">
                  <c:v>NC</c:v>
                </c:pt>
                <c:pt idx="7">
                  <c:v>RSA</c:v>
                </c:pt>
                <c:pt idx="8">
                  <c:v>GP</c:v>
                </c:pt>
                <c:pt idx="9">
                  <c:v>WC</c:v>
                </c:pt>
              </c:strCache>
            </c:strRef>
          </c:cat>
          <c:val>
            <c:numRef>
              <c:f>Sheet2!$M$27:$V$27</c:f>
              <c:numCache>
                <c:formatCode>General</c:formatCode>
                <c:ptCount val="10"/>
                <c:pt idx="0">
                  <c:v>41.2</c:v>
                </c:pt>
                <c:pt idx="1">
                  <c:v>44.99</c:v>
                </c:pt>
                <c:pt idx="2">
                  <c:v>39.04</c:v>
                </c:pt>
                <c:pt idx="3">
                  <c:v>30.07</c:v>
                </c:pt>
                <c:pt idx="4">
                  <c:v>19.18</c:v>
                </c:pt>
                <c:pt idx="5">
                  <c:v>46.01</c:v>
                </c:pt>
                <c:pt idx="6">
                  <c:v>31.65</c:v>
                </c:pt>
                <c:pt idx="7">
                  <c:v>29.21</c:v>
                </c:pt>
                <c:pt idx="8">
                  <c:v>26.64</c:v>
                </c:pt>
                <c:pt idx="9">
                  <c:v>12.03</c:v>
                </c:pt>
              </c:numCache>
            </c:numRef>
          </c:val>
        </c:ser>
        <c:ser>
          <c:idx val="2"/>
          <c:order val="2"/>
          <c:tx>
            <c:strRef>
              <c:f>Sheet2!$L$28</c:f>
              <c:strCache>
                <c:ptCount val="1"/>
                <c:pt idx="0">
                  <c:v>Neighbours tap</c:v>
                </c:pt>
              </c:strCache>
            </c:strRef>
          </c:tx>
          <c:spPr>
            <a:solidFill>
              <a:schemeClr val="accent3"/>
            </a:solidFill>
            <a:ln>
              <a:noFill/>
            </a:ln>
            <a:effectLst/>
          </c:spPr>
          <c:invertIfNegative val="0"/>
          <c:cat>
            <c:strRef>
              <c:f>Sheet2!$M$25:$V$25</c:f>
              <c:strCache>
                <c:ptCount val="10"/>
                <c:pt idx="0">
                  <c:v>LP</c:v>
                </c:pt>
                <c:pt idx="1">
                  <c:v>MP</c:v>
                </c:pt>
                <c:pt idx="2">
                  <c:v>NW</c:v>
                </c:pt>
                <c:pt idx="3">
                  <c:v>KZN</c:v>
                </c:pt>
                <c:pt idx="4">
                  <c:v>EC</c:v>
                </c:pt>
                <c:pt idx="5">
                  <c:v>FS</c:v>
                </c:pt>
                <c:pt idx="6">
                  <c:v>NC</c:v>
                </c:pt>
                <c:pt idx="7">
                  <c:v>RSA</c:v>
                </c:pt>
                <c:pt idx="8">
                  <c:v>GP</c:v>
                </c:pt>
                <c:pt idx="9">
                  <c:v>WC</c:v>
                </c:pt>
              </c:strCache>
            </c:strRef>
          </c:cat>
          <c:val>
            <c:numRef>
              <c:f>Sheet2!$M$28:$V$28</c:f>
              <c:numCache>
                <c:formatCode>General</c:formatCode>
                <c:ptCount val="10"/>
                <c:pt idx="0">
                  <c:v>7.43</c:v>
                </c:pt>
                <c:pt idx="1">
                  <c:v>5.75</c:v>
                </c:pt>
                <c:pt idx="2">
                  <c:v>1.91</c:v>
                </c:pt>
                <c:pt idx="3">
                  <c:v>3.54</c:v>
                </c:pt>
                <c:pt idx="4">
                  <c:v>1.1599999999999999</c:v>
                </c:pt>
                <c:pt idx="5">
                  <c:v>1.72</c:v>
                </c:pt>
                <c:pt idx="6">
                  <c:v>1.0900000000000001</c:v>
                </c:pt>
                <c:pt idx="7">
                  <c:v>2.13</c:v>
                </c:pt>
                <c:pt idx="8">
                  <c:v>0.55000000000000004</c:v>
                </c:pt>
                <c:pt idx="9">
                  <c:v>0.36</c:v>
                </c:pt>
              </c:numCache>
            </c:numRef>
          </c:val>
        </c:ser>
        <c:ser>
          <c:idx val="3"/>
          <c:order val="3"/>
          <c:tx>
            <c:strRef>
              <c:f>Sheet2!$L$29</c:f>
              <c:strCache>
                <c:ptCount val="1"/>
                <c:pt idx="0">
                  <c:v>Public /communal tap</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Sheet2!$M$25:$V$25</c:f>
              <c:strCache>
                <c:ptCount val="10"/>
                <c:pt idx="0">
                  <c:v>LP</c:v>
                </c:pt>
                <c:pt idx="1">
                  <c:v>MP</c:v>
                </c:pt>
                <c:pt idx="2">
                  <c:v>NW</c:v>
                </c:pt>
                <c:pt idx="3">
                  <c:v>KZN</c:v>
                </c:pt>
                <c:pt idx="4">
                  <c:v>EC</c:v>
                </c:pt>
                <c:pt idx="5">
                  <c:v>FS</c:v>
                </c:pt>
                <c:pt idx="6">
                  <c:v>NC</c:v>
                </c:pt>
                <c:pt idx="7">
                  <c:v>RSA</c:v>
                </c:pt>
                <c:pt idx="8">
                  <c:v>GP</c:v>
                </c:pt>
                <c:pt idx="9">
                  <c:v>WC</c:v>
                </c:pt>
              </c:strCache>
            </c:strRef>
          </c:cat>
          <c:val>
            <c:numRef>
              <c:f>Sheet2!$M$29:$V$29</c:f>
              <c:numCache>
                <c:formatCode>General</c:formatCode>
                <c:ptCount val="10"/>
                <c:pt idx="0">
                  <c:v>30.31</c:v>
                </c:pt>
                <c:pt idx="1">
                  <c:v>10.27</c:v>
                </c:pt>
                <c:pt idx="2">
                  <c:v>17.2</c:v>
                </c:pt>
                <c:pt idx="3">
                  <c:v>18.89</c:v>
                </c:pt>
                <c:pt idx="4">
                  <c:v>35.39</c:v>
                </c:pt>
                <c:pt idx="5">
                  <c:v>4.62</c:v>
                </c:pt>
                <c:pt idx="6">
                  <c:v>19.22</c:v>
                </c:pt>
                <c:pt idx="7">
                  <c:v>14.38</c:v>
                </c:pt>
                <c:pt idx="8">
                  <c:v>6.53</c:v>
                </c:pt>
                <c:pt idx="9">
                  <c:v>9.42</c:v>
                </c:pt>
              </c:numCache>
            </c:numRef>
          </c:val>
        </c:ser>
        <c:ser>
          <c:idx val="4"/>
          <c:order val="4"/>
          <c:tx>
            <c:strRef>
              <c:f>Sheet2!$L$30</c:f>
              <c:strCache>
                <c:ptCount val="1"/>
                <c:pt idx="0">
                  <c:v>Water -carrier/tank</c:v>
                </c:pt>
              </c:strCache>
            </c:strRef>
          </c:tx>
          <c:spPr>
            <a:solidFill>
              <a:schemeClr val="accent5"/>
            </a:solidFill>
            <a:ln>
              <a:noFill/>
            </a:ln>
            <a:effectLst/>
          </c:spPr>
          <c:invertIfNegative val="0"/>
          <c:cat>
            <c:strRef>
              <c:f>Sheet2!$M$25:$V$25</c:f>
              <c:strCache>
                <c:ptCount val="10"/>
                <c:pt idx="0">
                  <c:v>LP</c:v>
                </c:pt>
                <c:pt idx="1">
                  <c:v>MP</c:v>
                </c:pt>
                <c:pt idx="2">
                  <c:v>NW</c:v>
                </c:pt>
                <c:pt idx="3">
                  <c:v>KZN</c:v>
                </c:pt>
                <c:pt idx="4">
                  <c:v>EC</c:v>
                </c:pt>
                <c:pt idx="5">
                  <c:v>FS</c:v>
                </c:pt>
                <c:pt idx="6">
                  <c:v>NC</c:v>
                </c:pt>
                <c:pt idx="7">
                  <c:v>RSA</c:v>
                </c:pt>
                <c:pt idx="8">
                  <c:v>GP</c:v>
                </c:pt>
                <c:pt idx="9">
                  <c:v>WC</c:v>
                </c:pt>
              </c:strCache>
            </c:strRef>
          </c:cat>
          <c:val>
            <c:numRef>
              <c:f>Sheet2!$M$30:$V$30</c:f>
              <c:numCache>
                <c:formatCode>General</c:formatCode>
                <c:ptCount val="10"/>
                <c:pt idx="0">
                  <c:v>2.23</c:v>
                </c:pt>
                <c:pt idx="1">
                  <c:v>2.9</c:v>
                </c:pt>
                <c:pt idx="2">
                  <c:v>5.72</c:v>
                </c:pt>
                <c:pt idx="3">
                  <c:v>2.65</c:v>
                </c:pt>
                <c:pt idx="4">
                  <c:v>0.19</c:v>
                </c:pt>
                <c:pt idx="5">
                  <c:v>0.11</c:v>
                </c:pt>
                <c:pt idx="6">
                  <c:v>0.09</c:v>
                </c:pt>
                <c:pt idx="7">
                  <c:v>1.49</c:v>
                </c:pt>
                <c:pt idx="8">
                  <c:v>0.88</c:v>
                </c:pt>
                <c:pt idx="9">
                  <c:v>0.04</c:v>
                </c:pt>
              </c:numCache>
            </c:numRef>
          </c:val>
        </c:ser>
        <c:dLbls>
          <c:showLegendKey val="0"/>
          <c:showVal val="0"/>
          <c:showCatName val="0"/>
          <c:showSerName val="0"/>
          <c:showPercent val="0"/>
          <c:showBubbleSize val="0"/>
        </c:dLbls>
        <c:gapWidth val="50"/>
        <c:overlap val="100"/>
        <c:axId val="1483532048"/>
        <c:axId val="1483522256"/>
      </c:barChart>
      <c:catAx>
        <c:axId val="1483532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83522256"/>
        <c:crosses val="autoZero"/>
        <c:auto val="1"/>
        <c:lblAlgn val="ctr"/>
        <c:lblOffset val="100"/>
        <c:noMultiLvlLbl val="0"/>
      </c:catAx>
      <c:valAx>
        <c:axId val="1483522256"/>
        <c:scaling>
          <c:orientation val="minMax"/>
          <c:max val="100"/>
        </c:scaling>
        <c:delete val="0"/>
        <c:axPos val="b"/>
        <c:majorGridlines>
          <c:spPr>
            <a:ln w="9525" cap="flat" cmpd="sng" algn="ctr">
              <a:solidFill>
                <a:schemeClr val="bg2">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835320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9.emf"/></Relationships>
</file>

<file path=ppt/drawings/_rels/drawing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drawing1.xml><?xml version="1.0" encoding="utf-8"?>
<c:userShapes xmlns:c="http://schemas.openxmlformats.org/drawingml/2006/chart">
  <cdr:relSizeAnchor xmlns:cdr="http://schemas.openxmlformats.org/drawingml/2006/chartDrawing">
    <cdr:from>
      <cdr:x>0.70749</cdr:x>
      <cdr:y>0.38795</cdr:y>
    </cdr:from>
    <cdr:to>
      <cdr:x>0.82095</cdr:x>
      <cdr:y>0.61205</cdr:y>
    </cdr:to>
    <cdr:pic>
      <cdr:nvPicPr>
        <cdr:cNvPr id="3" name="Picture 2"/>
        <cdr:cNvPicPr>
          <a:picLocks xmlns:a="http://schemas.openxmlformats.org/drawingml/2006/main" noChangeAspect="1"/>
        </cdr:cNvPicPr>
      </cdr:nvPicPr>
      <cdr:blipFill>
        <a:blip xmlns:a="http://schemas.openxmlformats.org/drawingml/2006/main" xmlns:r="http://schemas.openxmlformats.org/officeDocument/2006/relationships" r:embed="rId1">
          <a:duotone>
            <a:schemeClr val="bg2">
              <a:shade val="45000"/>
              <a:satMod val="135000"/>
            </a:schemeClr>
            <a:prstClr val="white"/>
          </a:duotone>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444208" y="1787868"/>
          <a:ext cx="1033463" cy="1032776"/>
        </a:xfrm>
        <a:prstGeom xmlns:a="http://schemas.openxmlformats.org/drawingml/2006/main" prst="rect">
          <a:avLst/>
        </a:prstGeom>
        <a:noFill xmlns:a="http://schemas.openxmlformats.org/drawingml/2006/main"/>
      </cdr:spPr>
    </cdr:pic>
  </cdr:relSizeAnchor>
</c:userShapes>
</file>

<file path=ppt/drawings/drawing2.xml><?xml version="1.0" encoding="utf-8"?>
<c:userShapes xmlns:c="http://schemas.openxmlformats.org/drawingml/2006/chart">
  <cdr:relSizeAnchor xmlns:cdr="http://schemas.openxmlformats.org/drawingml/2006/chartDrawing">
    <cdr:from>
      <cdr:x>0.66937</cdr:x>
      <cdr:y>0.27941</cdr:y>
    </cdr:from>
    <cdr:to>
      <cdr:x>0.84661</cdr:x>
      <cdr:y>0.61765</cdr:y>
    </cdr:to>
    <cdr:sp macro="" textlink="">
      <cdr:nvSpPr>
        <cdr:cNvPr id="2" name="Text Placeholder 6"/>
        <cdr:cNvSpPr>
          <a:spLocks xmlns:a="http://schemas.openxmlformats.org/drawingml/2006/main" noGrp="1"/>
        </cdr:cNvSpPr>
      </cdr:nvSpPr>
      <cdr:spPr>
        <a:xfrm xmlns:a="http://schemas.openxmlformats.org/drawingml/2006/main">
          <a:off x="6120680" y="1368151"/>
          <a:ext cx="1620713" cy="1656184"/>
        </a:xfrm>
        <a:prstGeom xmlns:a="http://schemas.openxmlformats.org/drawingml/2006/main" prst="rect">
          <a:avLst/>
        </a:prstGeom>
        <a:solidFill xmlns:a="http://schemas.openxmlformats.org/drawingml/2006/main">
          <a:schemeClr val="bg1"/>
        </a:solidFill>
      </cdr:spPr>
      <cdr:txBody>
        <a:bodyPr xmlns:a="http://schemas.openxmlformats.org/drawingml/2006/main" vert="horz" lIns="91440" tIns="45720" rIns="91440" bIns="45720" rtlCol="0" anchor="ctr">
          <a:noAutofit/>
        </a:bodyPr>
        <a:lstStyle xmlns:a="http://schemas.openxmlformats.org/drawingml/2006/main">
          <a:lvl1pPr marL="0" indent="0" algn="ctr" defTabSz="914400" rtl="0" eaLnBrk="1" latinLnBrk="0" hangingPunct="1">
            <a:lnSpc>
              <a:spcPct val="120000"/>
            </a:lnSpc>
            <a:spcBef>
              <a:spcPts val="1000"/>
            </a:spcBef>
            <a:buClr>
              <a:schemeClr val="tx1"/>
            </a:buClr>
            <a:buFont typeface="Arial" panose="020B0604020202020204" pitchFamily="34" charset="0"/>
            <a:buNone/>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2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a:lstStyle>
        <a:p xmlns:a="http://schemas.openxmlformats.org/drawingml/2006/main">
          <a:r>
            <a:rPr lang="en-GB" sz="1400" b="0" cap="none" dirty="0" smtClean="0">
              <a:solidFill>
                <a:schemeClr val="tx1">
                  <a:lumMod val="65000"/>
                  <a:lumOff val="35000"/>
                </a:schemeClr>
              </a:solidFill>
              <a:effectLst/>
              <a:latin typeface="Arial" panose="020B0604020202020204" pitchFamily="34" charset="0"/>
              <a:cs typeface="Arial" panose="020B0604020202020204" pitchFamily="34" charset="0"/>
            </a:rPr>
            <a:t>Urban households (30%) were more likely to share toilet facilities than rural households (16%). </a:t>
          </a:r>
          <a:endParaRPr lang="en-ZA" sz="1400" b="0" cap="none" dirty="0">
            <a:solidFill>
              <a:schemeClr val="tx1">
                <a:lumMod val="65000"/>
                <a:lumOff val="3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0.36613</cdr:x>
      <cdr:y>0.36765</cdr:y>
    </cdr:from>
    <cdr:to>
      <cdr:x>0.44806</cdr:x>
      <cdr:y>0.52055</cdr:y>
    </cdr:to>
    <cdr:pic>
      <cdr:nvPicPr>
        <cdr:cNvPr id="3" name="Picture 2"/>
        <cdr:cNvPicPr>
          <a:picLocks xmlns:a="http://schemas.openxmlformats.org/drawingml/2006/main" noChangeAspect="1"/>
        </cdr:cNvPicPr>
      </cdr:nvPicPr>
      <cdr:blipFill>
        <a:blip xmlns:a="http://schemas.openxmlformats.org/drawingml/2006/main" xmlns:r="http://schemas.openxmlformats.org/officeDocument/2006/relationships" r:embed="rId1">
          <a:duotone>
            <a:schemeClr val="bg2">
              <a:shade val="45000"/>
              <a:satMod val="135000"/>
            </a:schemeClr>
            <a:prstClr val="white"/>
          </a:duotone>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347864" y="1800200"/>
          <a:ext cx="749168" cy="748693"/>
        </a:xfrm>
        <a:prstGeom xmlns:a="http://schemas.openxmlformats.org/drawingml/2006/main" prst="rect">
          <a:avLst/>
        </a:prstGeom>
      </cdr:spPr>
    </cdr:pic>
  </cdr:relSizeAnchor>
  <cdr:relSizeAnchor xmlns:cdr="http://schemas.openxmlformats.org/drawingml/2006/chartDrawing">
    <cdr:from>
      <cdr:x>0.374</cdr:x>
      <cdr:y>0.64706</cdr:y>
    </cdr:from>
    <cdr:to>
      <cdr:x>0.45594</cdr:x>
      <cdr:y>0.79996</cdr:y>
    </cdr:to>
    <cdr:pic>
      <cdr:nvPicPr>
        <cdr:cNvPr id="4" name="Picture 3"/>
        <cdr:cNvPicPr>
          <a:picLocks xmlns:a="http://schemas.openxmlformats.org/drawingml/2006/main" noChangeAspect="1"/>
        </cdr:cNvPicPr>
      </cdr:nvPicPr>
      <cdr:blipFill>
        <a:blip xmlns:a="http://schemas.openxmlformats.org/drawingml/2006/main" xmlns:r="http://schemas.openxmlformats.org/officeDocument/2006/relationships" r:embed="rId2">
          <a:duotone>
            <a:schemeClr val="bg2">
              <a:shade val="45000"/>
              <a:satMod val="135000"/>
            </a:schemeClr>
            <a:prstClr val="white"/>
          </a:duotone>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419872" y="3168352"/>
          <a:ext cx="749208" cy="74871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425CC28-2B25-4345-AD7B-AB0F3A697BE6}" type="datetimeFigureOut">
              <a:rPr lang="en-ZA" smtClean="0"/>
              <a:t>2017-01-24</a:t>
            </a:fld>
            <a:endParaRPr lang="en-ZA"/>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805466A-20AA-486B-A4A1-34F28EF556FE}" type="slidenum">
              <a:rPr lang="en-ZA" smtClean="0"/>
              <a:t>‹#›</a:t>
            </a:fld>
            <a:endParaRPr lang="en-ZA"/>
          </a:p>
        </p:txBody>
      </p:sp>
    </p:spTree>
    <p:extLst>
      <p:ext uri="{BB962C8B-B14F-4D97-AF65-F5344CB8AC3E}">
        <p14:creationId xmlns:p14="http://schemas.microsoft.com/office/powerpoint/2010/main" val="778685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t>8</a:t>
            </a:fld>
            <a:endParaRPr lang="en-ZA"/>
          </a:p>
        </p:txBody>
      </p:sp>
    </p:spTree>
    <p:extLst>
      <p:ext uri="{BB962C8B-B14F-4D97-AF65-F5344CB8AC3E}">
        <p14:creationId xmlns:p14="http://schemas.microsoft.com/office/powerpoint/2010/main" val="1219737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t>35</a:t>
            </a:fld>
            <a:endParaRPr lang="en-ZA"/>
          </a:p>
        </p:txBody>
      </p:sp>
    </p:spTree>
    <p:extLst>
      <p:ext uri="{BB962C8B-B14F-4D97-AF65-F5344CB8AC3E}">
        <p14:creationId xmlns:p14="http://schemas.microsoft.com/office/powerpoint/2010/main" val="3036327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t>38</a:t>
            </a:fld>
            <a:endParaRPr lang="en-ZA"/>
          </a:p>
        </p:txBody>
      </p:sp>
    </p:spTree>
    <p:extLst>
      <p:ext uri="{BB962C8B-B14F-4D97-AF65-F5344CB8AC3E}">
        <p14:creationId xmlns:p14="http://schemas.microsoft.com/office/powerpoint/2010/main" val="704650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t>41</a:t>
            </a:fld>
            <a:endParaRPr lang="en-ZA"/>
          </a:p>
        </p:txBody>
      </p:sp>
    </p:spTree>
    <p:extLst>
      <p:ext uri="{BB962C8B-B14F-4D97-AF65-F5344CB8AC3E}">
        <p14:creationId xmlns:p14="http://schemas.microsoft.com/office/powerpoint/2010/main" val="26517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t>51</a:t>
            </a:fld>
            <a:endParaRPr lang="en-ZA"/>
          </a:p>
        </p:txBody>
      </p:sp>
    </p:spTree>
    <p:extLst>
      <p:ext uri="{BB962C8B-B14F-4D97-AF65-F5344CB8AC3E}">
        <p14:creationId xmlns:p14="http://schemas.microsoft.com/office/powerpoint/2010/main" val="201707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t>9</a:t>
            </a:fld>
            <a:endParaRPr lang="en-ZA"/>
          </a:p>
        </p:txBody>
      </p:sp>
    </p:spTree>
    <p:extLst>
      <p:ext uri="{BB962C8B-B14F-4D97-AF65-F5344CB8AC3E}">
        <p14:creationId xmlns:p14="http://schemas.microsoft.com/office/powerpoint/2010/main" val="2078984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t>10</a:t>
            </a:fld>
            <a:endParaRPr lang="en-ZA"/>
          </a:p>
        </p:txBody>
      </p:sp>
    </p:spTree>
    <p:extLst>
      <p:ext uri="{BB962C8B-B14F-4D97-AF65-F5344CB8AC3E}">
        <p14:creationId xmlns:p14="http://schemas.microsoft.com/office/powerpoint/2010/main" val="2468994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t>19</a:t>
            </a:fld>
            <a:endParaRPr lang="en-ZA"/>
          </a:p>
        </p:txBody>
      </p:sp>
    </p:spTree>
    <p:extLst>
      <p:ext uri="{BB962C8B-B14F-4D97-AF65-F5344CB8AC3E}">
        <p14:creationId xmlns:p14="http://schemas.microsoft.com/office/powerpoint/2010/main" val="2276228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t>25</a:t>
            </a:fld>
            <a:endParaRPr lang="en-ZA"/>
          </a:p>
        </p:txBody>
      </p:sp>
    </p:spTree>
    <p:extLst>
      <p:ext uri="{BB962C8B-B14F-4D97-AF65-F5344CB8AC3E}">
        <p14:creationId xmlns:p14="http://schemas.microsoft.com/office/powerpoint/2010/main" val="260993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t>26</a:t>
            </a:fld>
            <a:endParaRPr lang="en-ZA"/>
          </a:p>
        </p:txBody>
      </p:sp>
    </p:spTree>
    <p:extLst>
      <p:ext uri="{BB962C8B-B14F-4D97-AF65-F5344CB8AC3E}">
        <p14:creationId xmlns:p14="http://schemas.microsoft.com/office/powerpoint/2010/main" val="515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t>31</a:t>
            </a:fld>
            <a:endParaRPr lang="en-ZA"/>
          </a:p>
        </p:txBody>
      </p:sp>
    </p:spTree>
    <p:extLst>
      <p:ext uri="{BB962C8B-B14F-4D97-AF65-F5344CB8AC3E}">
        <p14:creationId xmlns:p14="http://schemas.microsoft.com/office/powerpoint/2010/main" val="3286434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t>33</a:t>
            </a:fld>
            <a:endParaRPr lang="en-ZA"/>
          </a:p>
        </p:txBody>
      </p:sp>
    </p:spTree>
    <p:extLst>
      <p:ext uri="{BB962C8B-B14F-4D97-AF65-F5344CB8AC3E}">
        <p14:creationId xmlns:p14="http://schemas.microsoft.com/office/powerpoint/2010/main" val="674270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t>34</a:t>
            </a:fld>
            <a:endParaRPr lang="en-ZA"/>
          </a:p>
        </p:txBody>
      </p:sp>
    </p:spTree>
    <p:extLst>
      <p:ext uri="{BB962C8B-B14F-4D97-AF65-F5344CB8AC3E}">
        <p14:creationId xmlns:p14="http://schemas.microsoft.com/office/powerpoint/2010/main" val="4245117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0056A7"/>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539552" y="549399"/>
            <a:ext cx="8064896" cy="2951609"/>
          </a:xfrm>
          <a:prstGeom prst="rect">
            <a:avLst/>
          </a:prstGeom>
        </p:spPr>
        <p:txBody>
          <a:bodyPr>
            <a:normAutofit/>
          </a:bodyPr>
          <a:lstStyle>
            <a:lvl1pPr marL="0" indent="0">
              <a:buNone/>
              <a:defRPr sz="6000" b="1">
                <a:solidFill>
                  <a:schemeClr val="bg1"/>
                </a:solidFill>
              </a:defRPr>
            </a:lvl1pPr>
          </a:lstStyle>
          <a:p>
            <a:pPr lvl="0"/>
            <a:r>
              <a:rPr lang="en-ZA" sz="6000" dirty="0" smtClean="0"/>
              <a:t>PRESENTATION TITLE INSERTED HERE</a:t>
            </a:r>
            <a:endParaRPr lang="en-ZA" dirty="0"/>
          </a:p>
        </p:txBody>
      </p:sp>
      <p:sp>
        <p:nvSpPr>
          <p:cNvPr id="13" name="Text Placeholder 12"/>
          <p:cNvSpPr>
            <a:spLocks noGrp="1"/>
          </p:cNvSpPr>
          <p:nvPr>
            <p:ph type="body" sz="quarter" idx="11" hasCustomPrompt="1"/>
          </p:nvPr>
        </p:nvSpPr>
        <p:spPr>
          <a:xfrm>
            <a:off x="539551" y="3645024"/>
            <a:ext cx="8064897" cy="864096"/>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SUBHEADING INSERTED HERE LOREM IPSUM DOLOR SIT AMET, CONSETETUR SADIPSCING ELITR, SED DIAM NONUMY EIRMOD</a:t>
            </a:r>
            <a:endParaRPr lang="en-ZA" dirty="0" smtClean="0"/>
          </a:p>
        </p:txBody>
      </p:sp>
      <p:sp>
        <p:nvSpPr>
          <p:cNvPr id="15" name="Text Placeholder 14"/>
          <p:cNvSpPr>
            <a:spLocks noGrp="1"/>
          </p:cNvSpPr>
          <p:nvPr>
            <p:ph type="body" sz="quarter" idx="12" hasCustomPrompt="1"/>
          </p:nvPr>
        </p:nvSpPr>
        <p:spPr>
          <a:xfrm>
            <a:off x="539552" y="4581128"/>
            <a:ext cx="8064896" cy="576064"/>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mtClean="0"/>
              <a:t>Presenter </a:t>
            </a:r>
            <a:r>
              <a:rPr lang="en-US" dirty="0" smtClean="0"/>
              <a:t>Name and Surname</a:t>
            </a:r>
            <a:endParaRPr lang="en-ZA" dirty="0" smtClean="0"/>
          </a:p>
        </p:txBody>
      </p:sp>
    </p:spTree>
    <p:extLst>
      <p:ext uri="{BB962C8B-B14F-4D97-AF65-F5344CB8AC3E}">
        <p14:creationId xmlns:p14="http://schemas.microsoft.com/office/powerpoint/2010/main" val="706081820"/>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slide 2">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2124820" y="1700832"/>
            <a:ext cx="4895452" cy="2520256"/>
          </a:xfrm>
          <a:prstGeom prst="rect">
            <a:avLst/>
          </a:prstGeom>
        </p:spPr>
        <p:txBody>
          <a:bodyPr/>
          <a:lstStyle>
            <a:lvl1pPr marL="0" indent="0" algn="ctr">
              <a:buNone/>
              <a:defRPr>
                <a:solidFill>
                  <a:srgbClr val="000000"/>
                </a:solidFill>
              </a:defRPr>
            </a:lvl1pPr>
          </a:lstStyle>
          <a:p>
            <a:r>
              <a:rPr lang="en-ZA" dirty="0" smtClean="0"/>
              <a:t>Insert icon(s)</a:t>
            </a:r>
            <a:endParaRPr lang="en-ZA" dirty="0"/>
          </a:p>
        </p:txBody>
      </p:sp>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ctr">
              <a:buNone/>
              <a:defRPr sz="4000">
                <a:solidFill>
                  <a:srgbClr val="000000"/>
                </a:solidFill>
              </a:defRPr>
            </a:lvl1pPr>
          </a:lstStyle>
          <a:p>
            <a:pPr lvl="0"/>
            <a:r>
              <a:rPr lang="en-ZA" dirty="0" smtClean="0"/>
              <a:t>SHORT HEADING GOES HERE </a:t>
            </a:r>
            <a:endParaRPr lang="en-ZA" dirty="0"/>
          </a:p>
        </p:txBody>
      </p:sp>
      <p:sp>
        <p:nvSpPr>
          <p:cNvPr id="11" name="Text Placeholder 10"/>
          <p:cNvSpPr>
            <a:spLocks noGrp="1"/>
          </p:cNvSpPr>
          <p:nvPr>
            <p:ph type="body" sz="quarter" idx="12" hasCustomPrompt="1"/>
          </p:nvPr>
        </p:nvSpPr>
        <p:spPr>
          <a:xfrm>
            <a:off x="539551" y="4941168"/>
            <a:ext cx="8064898" cy="936625"/>
          </a:xfrm>
          <a:prstGeom prst="rect">
            <a:avLst/>
          </a:prstGeom>
        </p:spPr>
        <p:txBody>
          <a:bodyPr>
            <a:normAutofit/>
          </a:bodyPr>
          <a:lstStyle>
            <a:lvl1pPr marL="0" indent="0" algn="ctr">
              <a:buNone/>
              <a:defRPr sz="2200">
                <a:solidFill>
                  <a:srgbClr val="000000"/>
                </a:solidFill>
              </a:defRPr>
            </a:lvl1pPr>
          </a:lstStyle>
          <a:p>
            <a:pPr lvl="0"/>
            <a:r>
              <a:rPr lang="en-ZA" dirty="0" smtClean="0"/>
              <a:t>Short description with a xx% goes here</a:t>
            </a:r>
            <a:endParaRPr lang="en-ZA" dirty="0"/>
          </a:p>
        </p:txBody>
      </p:sp>
    </p:spTree>
    <p:extLst>
      <p:ext uri="{BB962C8B-B14F-4D97-AF65-F5344CB8AC3E}">
        <p14:creationId xmlns:p14="http://schemas.microsoft.com/office/powerpoint/2010/main" val="3959577996"/>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slide 3">
    <p:bg>
      <p:bgPr>
        <a:solidFill>
          <a:srgbClr val="0056A7"/>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332732" y="764704"/>
            <a:ext cx="6479628" cy="2592288"/>
          </a:xfrm>
          <a:prstGeom prst="rect">
            <a:avLst/>
          </a:prstGeom>
        </p:spPr>
        <p:txBody>
          <a:bodyPr/>
          <a:lstStyle>
            <a:lvl1pPr marL="0" indent="0" algn="ctr">
              <a:buNone/>
              <a:defRPr>
                <a:solidFill>
                  <a:schemeClr val="bg1"/>
                </a:solidFill>
              </a:defRPr>
            </a:lvl1pPr>
          </a:lstStyle>
          <a:p>
            <a:r>
              <a:rPr lang="en-ZA" dirty="0" smtClean="0"/>
              <a:t>Insert icon(s)</a:t>
            </a:r>
            <a:endParaRPr lang="en-ZA" dirty="0"/>
          </a:p>
        </p:txBody>
      </p:sp>
      <p:sp>
        <p:nvSpPr>
          <p:cNvPr id="11" name="Text Placeholder 10"/>
          <p:cNvSpPr>
            <a:spLocks noGrp="1"/>
          </p:cNvSpPr>
          <p:nvPr>
            <p:ph type="body" sz="quarter" idx="12" hasCustomPrompt="1"/>
          </p:nvPr>
        </p:nvSpPr>
        <p:spPr>
          <a:xfrm>
            <a:off x="539551" y="3861048"/>
            <a:ext cx="8064898" cy="2160240"/>
          </a:xfrm>
          <a:prstGeom prst="rect">
            <a:avLst/>
          </a:prstGeom>
        </p:spPr>
        <p:txBody>
          <a:bodyPr>
            <a:normAutofit/>
          </a:bodyPr>
          <a:lstStyle>
            <a:lvl1pPr marL="0" indent="0" algn="ctr">
              <a:buNone/>
              <a:defRPr sz="2200">
                <a:solidFill>
                  <a:schemeClr val="bg1"/>
                </a:solidFill>
              </a:defRPr>
            </a:lvl1pPr>
          </a:lstStyle>
          <a:p>
            <a:pPr lvl="0"/>
            <a:r>
              <a:rPr lang="en-ZA" dirty="0" smtClean="0"/>
              <a:t>Short description with a xx% goes here. Lorem ipsum </a:t>
            </a:r>
            <a:r>
              <a:rPr lang="en-ZA" dirty="0" err="1" smtClean="0"/>
              <a:t>dolor</a:t>
            </a:r>
            <a:r>
              <a:rPr lang="en-ZA" dirty="0" smtClean="0"/>
              <a:t> sit </a:t>
            </a:r>
            <a:r>
              <a:rPr lang="en-ZA" dirty="0" err="1" smtClean="0"/>
              <a:t>amet</a:t>
            </a:r>
            <a:r>
              <a:rPr lang="en-ZA" dirty="0" smtClean="0"/>
              <a:t>, </a:t>
            </a:r>
            <a:r>
              <a:rPr lang="en-ZA" dirty="0" err="1" smtClean="0"/>
              <a:t>consetetur</a:t>
            </a:r>
            <a:r>
              <a:rPr lang="en-ZA" dirty="0" smtClean="0"/>
              <a:t> </a:t>
            </a:r>
            <a:r>
              <a:rPr lang="en-ZA" dirty="0" err="1" smtClean="0"/>
              <a:t>sadipscing</a:t>
            </a:r>
            <a:r>
              <a:rPr lang="en-ZA" dirty="0" smtClean="0"/>
              <a:t> </a:t>
            </a:r>
            <a:r>
              <a:rPr lang="en-ZA" dirty="0" err="1" smtClean="0"/>
              <a:t>elitr</a:t>
            </a:r>
            <a:r>
              <a:rPr lang="en-ZA" dirty="0" smtClean="0"/>
              <a:t>, </a:t>
            </a:r>
            <a:r>
              <a:rPr lang="en-ZA" dirty="0" err="1" smtClean="0"/>
              <a:t>sed</a:t>
            </a:r>
            <a:r>
              <a:rPr lang="en-ZA" dirty="0" smtClean="0"/>
              <a:t> </a:t>
            </a:r>
            <a:r>
              <a:rPr lang="en-ZA" dirty="0" err="1" smtClean="0"/>
              <a:t>diam</a:t>
            </a:r>
            <a:r>
              <a:rPr lang="en-ZA" dirty="0" smtClean="0"/>
              <a:t> </a:t>
            </a:r>
            <a:r>
              <a:rPr lang="en-ZA" dirty="0" err="1" smtClean="0"/>
              <a:t>nonumy</a:t>
            </a:r>
            <a:r>
              <a:rPr lang="en-ZA" dirty="0" smtClean="0"/>
              <a:t> </a:t>
            </a:r>
            <a:r>
              <a:rPr lang="en-ZA" dirty="0" err="1" smtClean="0"/>
              <a:t>eirmod</a:t>
            </a:r>
            <a:r>
              <a:rPr lang="en-ZA" dirty="0" smtClean="0"/>
              <a:t> </a:t>
            </a:r>
            <a:r>
              <a:rPr lang="en-ZA" dirty="0" err="1" smtClean="0"/>
              <a:t>tempor</a:t>
            </a:r>
            <a:r>
              <a:rPr lang="en-ZA" dirty="0" smtClean="0"/>
              <a:t> </a:t>
            </a:r>
            <a:r>
              <a:rPr lang="en-ZA" dirty="0" err="1" smtClean="0"/>
              <a:t>invidunt</a:t>
            </a:r>
            <a:r>
              <a:rPr lang="en-ZA" dirty="0" smtClean="0"/>
              <a:t> </a:t>
            </a:r>
            <a:r>
              <a:rPr lang="en-ZA" dirty="0" err="1" smtClean="0"/>
              <a:t>ut</a:t>
            </a:r>
            <a:r>
              <a:rPr lang="en-ZA" dirty="0" smtClean="0"/>
              <a:t> </a:t>
            </a:r>
            <a:r>
              <a:rPr lang="en-ZA" dirty="0" err="1" smtClean="0"/>
              <a:t>labore</a:t>
            </a:r>
            <a:r>
              <a:rPr lang="en-ZA" dirty="0" smtClean="0"/>
              <a:t> et </a:t>
            </a:r>
            <a:r>
              <a:rPr lang="en-ZA" dirty="0" err="1" smtClean="0"/>
              <a:t>dolore</a:t>
            </a:r>
            <a:r>
              <a:rPr lang="en-ZA" dirty="0" smtClean="0"/>
              <a:t> magna </a:t>
            </a:r>
            <a:r>
              <a:rPr lang="en-ZA" dirty="0" err="1" smtClean="0"/>
              <a:t>aliquyam</a:t>
            </a:r>
            <a:r>
              <a:rPr lang="en-ZA" dirty="0" smtClean="0"/>
              <a:t> </a:t>
            </a:r>
            <a:r>
              <a:rPr lang="en-ZA" dirty="0" err="1" smtClean="0"/>
              <a:t>erat</a:t>
            </a:r>
            <a:r>
              <a:rPr lang="en-ZA" dirty="0" smtClean="0"/>
              <a:t>, </a:t>
            </a:r>
            <a:r>
              <a:rPr lang="en-ZA" dirty="0" err="1" smtClean="0"/>
              <a:t>sed</a:t>
            </a:r>
            <a:r>
              <a:rPr lang="en-ZA" dirty="0" smtClean="0"/>
              <a:t> </a:t>
            </a:r>
            <a:r>
              <a:rPr lang="en-ZA" dirty="0" err="1" smtClean="0"/>
              <a:t>diam</a:t>
            </a:r>
            <a:r>
              <a:rPr lang="en-ZA" dirty="0" smtClean="0"/>
              <a:t> </a:t>
            </a:r>
            <a:r>
              <a:rPr lang="en-ZA" dirty="0" err="1" smtClean="0"/>
              <a:t>voluptua</a:t>
            </a:r>
            <a:r>
              <a:rPr lang="en-ZA" dirty="0" smtClean="0"/>
              <a:t>. At </a:t>
            </a:r>
            <a:r>
              <a:rPr lang="en-ZA" dirty="0" err="1" smtClean="0"/>
              <a:t>vero</a:t>
            </a:r>
            <a:r>
              <a:rPr lang="en-ZA" dirty="0" smtClean="0"/>
              <a:t> </a:t>
            </a:r>
            <a:r>
              <a:rPr lang="en-ZA" dirty="0" err="1" smtClean="0"/>
              <a:t>eos</a:t>
            </a:r>
            <a:r>
              <a:rPr lang="en-ZA" dirty="0" smtClean="0"/>
              <a:t> et </a:t>
            </a:r>
            <a:r>
              <a:rPr lang="en-ZA" dirty="0" err="1" smtClean="0"/>
              <a:t>accusam</a:t>
            </a:r>
            <a:r>
              <a:rPr lang="en-ZA" dirty="0" smtClean="0"/>
              <a:t> et </a:t>
            </a:r>
            <a:r>
              <a:rPr lang="en-ZA" dirty="0" err="1" smtClean="0"/>
              <a:t>justo</a:t>
            </a:r>
            <a:r>
              <a:rPr lang="en-ZA" dirty="0" smtClean="0"/>
              <a:t> duo </a:t>
            </a:r>
            <a:r>
              <a:rPr lang="en-ZA" dirty="0" err="1" smtClean="0"/>
              <a:t>dolores</a:t>
            </a:r>
            <a:r>
              <a:rPr lang="en-ZA" dirty="0" smtClean="0"/>
              <a:t> et </a:t>
            </a:r>
            <a:r>
              <a:rPr lang="en-ZA" dirty="0" err="1" smtClean="0"/>
              <a:t>ea</a:t>
            </a:r>
            <a:r>
              <a:rPr lang="en-ZA" dirty="0" smtClean="0"/>
              <a:t> </a:t>
            </a:r>
            <a:r>
              <a:rPr lang="en-ZA" dirty="0" err="1" smtClean="0"/>
              <a:t>rebum</a:t>
            </a:r>
            <a:r>
              <a:rPr lang="en-ZA" dirty="0" smtClean="0"/>
              <a:t>.</a:t>
            </a:r>
            <a:endParaRPr lang="en-ZA" dirty="0"/>
          </a:p>
        </p:txBody>
      </p:sp>
    </p:spTree>
    <p:extLst>
      <p:ext uri="{BB962C8B-B14F-4D97-AF65-F5344CB8AC3E}">
        <p14:creationId xmlns:p14="http://schemas.microsoft.com/office/powerpoint/2010/main" val="4200681180"/>
      </p:ext>
    </p:extLst>
  </p:cSld>
  <p:clrMapOvr>
    <a:masterClrMapping/>
  </p:clrMapOvr>
  <p:transition spd="slow">
    <p:push dir="u"/>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 slide 4">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332732" y="764704"/>
            <a:ext cx="6479628" cy="2592288"/>
          </a:xfrm>
          <a:prstGeom prst="rect">
            <a:avLst/>
          </a:prstGeom>
        </p:spPr>
        <p:txBody>
          <a:bodyPr/>
          <a:lstStyle>
            <a:lvl1pPr marL="0" indent="0" algn="ctr">
              <a:buNone/>
              <a:defRPr>
                <a:solidFill>
                  <a:srgbClr val="000000"/>
                </a:solidFill>
              </a:defRPr>
            </a:lvl1pPr>
          </a:lstStyle>
          <a:p>
            <a:r>
              <a:rPr lang="en-ZA" dirty="0" smtClean="0"/>
              <a:t>Insert icon(s)</a:t>
            </a:r>
            <a:endParaRPr lang="en-ZA" dirty="0"/>
          </a:p>
        </p:txBody>
      </p:sp>
      <p:sp>
        <p:nvSpPr>
          <p:cNvPr id="11" name="Text Placeholder 10"/>
          <p:cNvSpPr>
            <a:spLocks noGrp="1"/>
          </p:cNvSpPr>
          <p:nvPr>
            <p:ph type="body" sz="quarter" idx="12" hasCustomPrompt="1"/>
          </p:nvPr>
        </p:nvSpPr>
        <p:spPr>
          <a:xfrm>
            <a:off x="539551" y="3861048"/>
            <a:ext cx="8064898" cy="2160240"/>
          </a:xfrm>
          <a:prstGeom prst="rect">
            <a:avLst/>
          </a:prstGeom>
        </p:spPr>
        <p:txBody>
          <a:bodyPr>
            <a:normAutofit/>
          </a:bodyPr>
          <a:lstStyle>
            <a:lvl1pPr marL="0" indent="0" algn="ctr">
              <a:buNone/>
              <a:defRPr sz="2200">
                <a:solidFill>
                  <a:srgbClr val="000000"/>
                </a:solidFill>
              </a:defRPr>
            </a:lvl1pPr>
          </a:lstStyle>
          <a:p>
            <a:pPr lvl="0"/>
            <a:r>
              <a:rPr lang="en-ZA" dirty="0" smtClean="0"/>
              <a:t>Short description with a xx% goes here. Lorem ipsum </a:t>
            </a:r>
            <a:r>
              <a:rPr lang="en-ZA" dirty="0" err="1" smtClean="0"/>
              <a:t>dolor</a:t>
            </a:r>
            <a:r>
              <a:rPr lang="en-ZA" dirty="0" smtClean="0"/>
              <a:t> sit </a:t>
            </a:r>
            <a:r>
              <a:rPr lang="en-ZA" dirty="0" err="1" smtClean="0"/>
              <a:t>amet</a:t>
            </a:r>
            <a:r>
              <a:rPr lang="en-ZA" dirty="0" smtClean="0"/>
              <a:t>, </a:t>
            </a:r>
            <a:r>
              <a:rPr lang="en-ZA" dirty="0" err="1" smtClean="0"/>
              <a:t>consetetur</a:t>
            </a:r>
            <a:r>
              <a:rPr lang="en-ZA" dirty="0" smtClean="0"/>
              <a:t> </a:t>
            </a:r>
            <a:r>
              <a:rPr lang="en-ZA" dirty="0" err="1" smtClean="0"/>
              <a:t>sadipscing</a:t>
            </a:r>
            <a:r>
              <a:rPr lang="en-ZA" dirty="0" smtClean="0"/>
              <a:t> </a:t>
            </a:r>
            <a:r>
              <a:rPr lang="en-ZA" dirty="0" err="1" smtClean="0"/>
              <a:t>elitr</a:t>
            </a:r>
            <a:r>
              <a:rPr lang="en-ZA" dirty="0" smtClean="0"/>
              <a:t>, </a:t>
            </a:r>
            <a:r>
              <a:rPr lang="en-ZA" dirty="0" err="1" smtClean="0"/>
              <a:t>sed</a:t>
            </a:r>
            <a:r>
              <a:rPr lang="en-ZA" dirty="0" smtClean="0"/>
              <a:t> </a:t>
            </a:r>
            <a:r>
              <a:rPr lang="en-ZA" dirty="0" err="1" smtClean="0"/>
              <a:t>diam</a:t>
            </a:r>
            <a:r>
              <a:rPr lang="en-ZA" dirty="0" smtClean="0"/>
              <a:t> </a:t>
            </a:r>
            <a:r>
              <a:rPr lang="en-ZA" dirty="0" err="1" smtClean="0"/>
              <a:t>nonumy</a:t>
            </a:r>
            <a:r>
              <a:rPr lang="en-ZA" dirty="0" smtClean="0"/>
              <a:t> </a:t>
            </a:r>
            <a:r>
              <a:rPr lang="en-ZA" dirty="0" err="1" smtClean="0"/>
              <a:t>eirmod</a:t>
            </a:r>
            <a:r>
              <a:rPr lang="en-ZA" dirty="0" smtClean="0"/>
              <a:t> </a:t>
            </a:r>
            <a:r>
              <a:rPr lang="en-ZA" dirty="0" err="1" smtClean="0"/>
              <a:t>tempor</a:t>
            </a:r>
            <a:r>
              <a:rPr lang="en-ZA" dirty="0" smtClean="0"/>
              <a:t> </a:t>
            </a:r>
            <a:r>
              <a:rPr lang="en-ZA" dirty="0" err="1" smtClean="0"/>
              <a:t>invidunt</a:t>
            </a:r>
            <a:r>
              <a:rPr lang="en-ZA" dirty="0" smtClean="0"/>
              <a:t> </a:t>
            </a:r>
            <a:r>
              <a:rPr lang="en-ZA" dirty="0" err="1" smtClean="0"/>
              <a:t>ut</a:t>
            </a:r>
            <a:r>
              <a:rPr lang="en-ZA" dirty="0" smtClean="0"/>
              <a:t> </a:t>
            </a:r>
            <a:r>
              <a:rPr lang="en-ZA" dirty="0" err="1" smtClean="0"/>
              <a:t>labore</a:t>
            </a:r>
            <a:r>
              <a:rPr lang="en-ZA" dirty="0" smtClean="0"/>
              <a:t> et </a:t>
            </a:r>
            <a:r>
              <a:rPr lang="en-ZA" dirty="0" err="1" smtClean="0"/>
              <a:t>dolore</a:t>
            </a:r>
            <a:r>
              <a:rPr lang="en-ZA" dirty="0" smtClean="0"/>
              <a:t> magna </a:t>
            </a:r>
            <a:r>
              <a:rPr lang="en-ZA" dirty="0" err="1" smtClean="0"/>
              <a:t>aliquyam</a:t>
            </a:r>
            <a:r>
              <a:rPr lang="en-ZA" dirty="0" smtClean="0"/>
              <a:t> </a:t>
            </a:r>
            <a:r>
              <a:rPr lang="en-ZA" dirty="0" err="1" smtClean="0"/>
              <a:t>erat</a:t>
            </a:r>
            <a:r>
              <a:rPr lang="en-ZA" dirty="0" smtClean="0"/>
              <a:t>, </a:t>
            </a:r>
            <a:r>
              <a:rPr lang="en-ZA" dirty="0" err="1" smtClean="0"/>
              <a:t>sed</a:t>
            </a:r>
            <a:r>
              <a:rPr lang="en-ZA" dirty="0" smtClean="0"/>
              <a:t> </a:t>
            </a:r>
            <a:r>
              <a:rPr lang="en-ZA" dirty="0" err="1" smtClean="0"/>
              <a:t>diam</a:t>
            </a:r>
            <a:r>
              <a:rPr lang="en-ZA" dirty="0" smtClean="0"/>
              <a:t> </a:t>
            </a:r>
            <a:r>
              <a:rPr lang="en-ZA" dirty="0" err="1" smtClean="0"/>
              <a:t>voluptua</a:t>
            </a:r>
            <a:r>
              <a:rPr lang="en-ZA" dirty="0" smtClean="0"/>
              <a:t>. At </a:t>
            </a:r>
            <a:r>
              <a:rPr lang="en-ZA" dirty="0" err="1" smtClean="0"/>
              <a:t>vero</a:t>
            </a:r>
            <a:r>
              <a:rPr lang="en-ZA" dirty="0" smtClean="0"/>
              <a:t> </a:t>
            </a:r>
            <a:r>
              <a:rPr lang="en-ZA" dirty="0" err="1" smtClean="0"/>
              <a:t>eos</a:t>
            </a:r>
            <a:r>
              <a:rPr lang="en-ZA" dirty="0" smtClean="0"/>
              <a:t> et </a:t>
            </a:r>
            <a:r>
              <a:rPr lang="en-ZA" dirty="0" err="1" smtClean="0"/>
              <a:t>accusam</a:t>
            </a:r>
            <a:r>
              <a:rPr lang="en-ZA" dirty="0" smtClean="0"/>
              <a:t> et </a:t>
            </a:r>
            <a:r>
              <a:rPr lang="en-ZA" dirty="0" err="1" smtClean="0"/>
              <a:t>justo</a:t>
            </a:r>
            <a:r>
              <a:rPr lang="en-ZA" dirty="0" smtClean="0"/>
              <a:t> duo </a:t>
            </a:r>
            <a:r>
              <a:rPr lang="en-ZA" dirty="0" err="1" smtClean="0"/>
              <a:t>dolores</a:t>
            </a:r>
            <a:r>
              <a:rPr lang="en-ZA" dirty="0" smtClean="0"/>
              <a:t> et </a:t>
            </a:r>
            <a:r>
              <a:rPr lang="en-ZA" dirty="0" err="1" smtClean="0"/>
              <a:t>ea</a:t>
            </a:r>
            <a:r>
              <a:rPr lang="en-ZA" dirty="0" smtClean="0"/>
              <a:t> </a:t>
            </a:r>
            <a:r>
              <a:rPr lang="en-ZA" dirty="0" err="1" smtClean="0"/>
              <a:t>rebum</a:t>
            </a:r>
            <a:r>
              <a:rPr lang="en-ZA" dirty="0" smtClean="0"/>
              <a:t>.</a:t>
            </a:r>
            <a:endParaRPr lang="en-ZA" dirty="0"/>
          </a:p>
        </p:txBody>
      </p:sp>
    </p:spTree>
    <p:extLst>
      <p:ext uri="{BB962C8B-B14F-4D97-AF65-F5344CB8AC3E}">
        <p14:creationId xmlns:p14="http://schemas.microsoft.com/office/powerpoint/2010/main" val="186939049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1">
    <p:bg>
      <p:bgPr>
        <a:solidFill>
          <a:srgbClr val="0056A7"/>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9553" y="1124744"/>
            <a:ext cx="8064896" cy="4824536"/>
          </a:xfrm>
          <a:prstGeom prst="rect">
            <a:avLst/>
          </a:prstGeom>
        </p:spPr>
        <p:txBody>
          <a:bodyPr>
            <a:normAutofit/>
          </a:bodyPr>
          <a:lstStyle>
            <a:lvl1pPr marL="0" indent="0">
              <a:buFont typeface="Arial" panose="020B0604020202020204" pitchFamily="34" charset="0"/>
              <a:buNone/>
              <a:defRPr sz="2400">
                <a:solidFill>
                  <a:schemeClr val="bg1"/>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stStyle>
          <a:p>
            <a:pPr lvl="0"/>
            <a:endParaRPr lang="en-ZA" dirty="0" smtClean="0"/>
          </a:p>
        </p:txBody>
      </p:sp>
      <p:sp>
        <p:nvSpPr>
          <p:cNvPr id="8" name="Text Placeholder 8"/>
          <p:cNvSpPr>
            <a:spLocks noGrp="1"/>
          </p:cNvSpPr>
          <p:nvPr>
            <p:ph type="body" sz="quarter" idx="11" hasCustomPrompt="1"/>
          </p:nvPr>
        </p:nvSpPr>
        <p:spPr>
          <a:xfrm>
            <a:off x="540074" y="332656"/>
            <a:ext cx="8064374" cy="647353"/>
          </a:xfrm>
          <a:prstGeom prst="rect">
            <a:avLst/>
          </a:prstGeom>
        </p:spPr>
        <p:txBody>
          <a:bodyPr>
            <a:noAutofit/>
          </a:bodyPr>
          <a:lstStyle>
            <a:lvl1pPr marL="0" indent="0" algn="l">
              <a:buNone/>
              <a:defRPr sz="2800">
                <a:solidFill>
                  <a:schemeClr val="bg1"/>
                </a:solidFill>
              </a:defRPr>
            </a:lvl1pPr>
          </a:lstStyle>
          <a:p>
            <a:pPr lvl="0"/>
            <a:r>
              <a:rPr lang="en-ZA" dirty="0" smtClean="0"/>
              <a:t>SHORT HEADING GOES HERE </a:t>
            </a:r>
            <a:endParaRPr lang="en-ZA" dirty="0"/>
          </a:p>
        </p:txBody>
      </p:sp>
    </p:spTree>
    <p:extLst>
      <p:ext uri="{BB962C8B-B14F-4D97-AF65-F5344CB8AC3E}">
        <p14:creationId xmlns:p14="http://schemas.microsoft.com/office/powerpoint/2010/main" val="1285334119"/>
      </p:ext>
    </p:extLst>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9553" y="1124744"/>
            <a:ext cx="8064896" cy="4824536"/>
          </a:xfrm>
          <a:prstGeom prst="rect">
            <a:avLst/>
          </a:prstGeom>
        </p:spPr>
        <p:txBody>
          <a:bodyPr>
            <a:normAutofit/>
          </a:bodyPr>
          <a:lstStyle>
            <a:lvl1pPr marL="0" indent="0">
              <a:buNone/>
              <a:defRPr sz="2400"/>
            </a:lvl1pPr>
          </a:lstStyle>
          <a:p>
            <a:pPr lvl="0"/>
            <a:endParaRPr lang="en-ZA" dirty="0" smtClean="0"/>
          </a:p>
        </p:txBody>
      </p:sp>
      <p:sp>
        <p:nvSpPr>
          <p:cNvPr id="8" name="Text Placeholder 8"/>
          <p:cNvSpPr>
            <a:spLocks noGrp="1"/>
          </p:cNvSpPr>
          <p:nvPr>
            <p:ph type="body" sz="quarter" idx="11" hasCustomPrompt="1"/>
          </p:nvPr>
        </p:nvSpPr>
        <p:spPr>
          <a:xfrm>
            <a:off x="540074" y="332656"/>
            <a:ext cx="8064374" cy="647353"/>
          </a:xfrm>
          <a:prstGeom prst="rect">
            <a:avLst/>
          </a:prstGeom>
        </p:spPr>
        <p:txBody>
          <a:bodyPr>
            <a:noAutofit/>
          </a:bodyPr>
          <a:lstStyle>
            <a:lvl1pPr marL="0" indent="0" algn="l">
              <a:buNone/>
              <a:defRPr sz="2800">
                <a:solidFill>
                  <a:srgbClr val="000000"/>
                </a:solidFill>
              </a:defRPr>
            </a:lvl1pPr>
          </a:lstStyle>
          <a:p>
            <a:pPr lvl="0"/>
            <a:r>
              <a:rPr lang="en-ZA" dirty="0" smtClean="0"/>
              <a:t>SHORT HEADING GOES HERE </a:t>
            </a:r>
            <a:endParaRPr lang="en-ZA" dirty="0"/>
          </a:p>
        </p:txBody>
      </p:sp>
    </p:spTree>
    <p:extLst>
      <p:ext uri="{BB962C8B-B14F-4D97-AF65-F5344CB8AC3E}">
        <p14:creationId xmlns:p14="http://schemas.microsoft.com/office/powerpoint/2010/main" val="2589761652"/>
      </p:ext>
    </p:extLst>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GRAPH</a:t>
            </a:r>
            <a:endParaRPr lang="en-ZA" dirty="0"/>
          </a:p>
        </p:txBody>
      </p:sp>
    </p:spTree>
    <p:extLst>
      <p:ext uri="{BB962C8B-B14F-4D97-AF65-F5344CB8AC3E}">
        <p14:creationId xmlns:p14="http://schemas.microsoft.com/office/powerpoint/2010/main" val="91203161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 slide 2">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GRAPH</a:t>
            </a:r>
            <a:endParaRPr lang="en-ZA" dirty="0"/>
          </a:p>
        </p:txBody>
      </p:sp>
    </p:spTree>
    <p:extLst>
      <p:ext uri="{BB962C8B-B14F-4D97-AF65-F5344CB8AC3E}">
        <p14:creationId xmlns:p14="http://schemas.microsoft.com/office/powerpoint/2010/main" val="194468522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slide 3">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GRAPH</a:t>
            </a:r>
            <a:endParaRPr lang="en-ZA" dirty="0"/>
          </a:p>
        </p:txBody>
      </p:sp>
    </p:spTree>
    <p:extLst>
      <p:ext uri="{BB962C8B-B14F-4D97-AF65-F5344CB8AC3E}">
        <p14:creationId xmlns:p14="http://schemas.microsoft.com/office/powerpoint/2010/main" val="108581517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 slide 4">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GRAPH</a:t>
            </a:r>
            <a:endParaRPr lang="en-ZA" dirty="0"/>
          </a:p>
        </p:txBody>
      </p:sp>
    </p:spTree>
    <p:extLst>
      <p:ext uri="{BB962C8B-B14F-4D97-AF65-F5344CB8AC3E}">
        <p14:creationId xmlns:p14="http://schemas.microsoft.com/office/powerpoint/2010/main" val="43332631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 slide 5">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GRAPH</a:t>
            </a:r>
            <a:endParaRPr lang="en-ZA" dirty="0"/>
          </a:p>
        </p:txBody>
      </p:sp>
    </p:spTree>
    <p:extLst>
      <p:ext uri="{BB962C8B-B14F-4D97-AF65-F5344CB8AC3E}">
        <p14:creationId xmlns:p14="http://schemas.microsoft.com/office/powerpoint/2010/main" val="103377788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56A7"/>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539552" y="548681"/>
            <a:ext cx="8064896" cy="2016223"/>
          </a:xfrm>
          <a:prstGeom prst="rect">
            <a:avLst/>
          </a:prstGeom>
        </p:spPr>
        <p:txBody>
          <a:bodyPr>
            <a:normAutofit/>
          </a:bodyPr>
          <a:lstStyle>
            <a:lvl1pPr marL="0" indent="0">
              <a:buNone/>
              <a:defRPr sz="6000" b="1">
                <a:solidFill>
                  <a:schemeClr val="bg1"/>
                </a:solidFill>
              </a:defRPr>
            </a:lvl1pPr>
          </a:lstStyle>
          <a:p>
            <a:pPr lvl="0"/>
            <a:r>
              <a:rPr lang="en-ZA" sz="6000" dirty="0" smtClean="0"/>
              <a:t>Presentation title inserted here</a:t>
            </a:r>
            <a:endParaRPr lang="en-ZA" dirty="0"/>
          </a:p>
        </p:txBody>
      </p:sp>
      <p:sp>
        <p:nvSpPr>
          <p:cNvPr id="13" name="Text Placeholder 12"/>
          <p:cNvSpPr>
            <a:spLocks noGrp="1"/>
          </p:cNvSpPr>
          <p:nvPr>
            <p:ph type="body" sz="quarter" idx="11" hasCustomPrompt="1"/>
          </p:nvPr>
        </p:nvSpPr>
        <p:spPr>
          <a:xfrm>
            <a:off x="539551" y="2636912"/>
            <a:ext cx="8064897" cy="864096"/>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Subheading inserted here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endParaRPr lang="en-ZA" dirty="0" smtClean="0"/>
          </a:p>
        </p:txBody>
      </p:sp>
      <p:sp>
        <p:nvSpPr>
          <p:cNvPr id="15" name="Text Placeholder 14"/>
          <p:cNvSpPr>
            <a:spLocks noGrp="1"/>
          </p:cNvSpPr>
          <p:nvPr>
            <p:ph type="body" sz="quarter" idx="12" hasCustomPrompt="1"/>
          </p:nvPr>
        </p:nvSpPr>
        <p:spPr>
          <a:xfrm>
            <a:off x="539552" y="3429000"/>
            <a:ext cx="8064896" cy="576064"/>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Presenter Name and Surname</a:t>
            </a:r>
            <a:endParaRPr lang="en-ZA" dirty="0" smtClean="0"/>
          </a:p>
        </p:txBody>
      </p:sp>
    </p:spTree>
    <p:extLst>
      <p:ext uri="{BB962C8B-B14F-4D97-AF65-F5344CB8AC3E}">
        <p14:creationId xmlns:p14="http://schemas.microsoft.com/office/powerpoint/2010/main" val="287401454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ph slide 6">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GRAPH</a:t>
            </a:r>
            <a:endParaRPr lang="en-ZA" dirty="0"/>
          </a:p>
        </p:txBody>
      </p:sp>
    </p:spTree>
    <p:extLst>
      <p:ext uri="{BB962C8B-B14F-4D97-AF65-F5344CB8AC3E}">
        <p14:creationId xmlns:p14="http://schemas.microsoft.com/office/powerpoint/2010/main" val="156153524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ph slide 7">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GRAPH</a:t>
            </a:r>
            <a:endParaRPr lang="en-ZA" dirty="0"/>
          </a:p>
        </p:txBody>
      </p:sp>
    </p:spTree>
    <p:extLst>
      <p:ext uri="{BB962C8B-B14F-4D97-AF65-F5344CB8AC3E}">
        <p14:creationId xmlns:p14="http://schemas.microsoft.com/office/powerpoint/2010/main" val="340341674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TABLE</a:t>
            </a:r>
            <a:endParaRPr lang="en-ZA" dirty="0"/>
          </a:p>
        </p:txBody>
      </p:sp>
      <p:sp>
        <p:nvSpPr>
          <p:cNvPr id="5" name="Picture Placeholder 6"/>
          <p:cNvSpPr>
            <a:spLocks noGrp="1"/>
          </p:cNvSpPr>
          <p:nvPr>
            <p:ph type="pic" sz="quarter" idx="10" hasCustomPrompt="1"/>
          </p:nvPr>
        </p:nvSpPr>
        <p:spPr>
          <a:xfrm>
            <a:off x="539552" y="1556792"/>
            <a:ext cx="8064896" cy="3888432"/>
          </a:xfrm>
          <a:prstGeom prst="rect">
            <a:avLst/>
          </a:prstGeom>
        </p:spPr>
        <p:txBody>
          <a:bodyPr/>
          <a:lstStyle>
            <a:lvl1pPr marL="0" indent="0" algn="ctr">
              <a:buNone/>
              <a:defRPr>
                <a:solidFill>
                  <a:srgbClr val="000000"/>
                </a:solidFill>
              </a:defRPr>
            </a:lvl1pPr>
          </a:lstStyle>
          <a:p>
            <a:r>
              <a:rPr lang="en-ZA" dirty="0" smtClean="0"/>
              <a:t>Insert table</a:t>
            </a:r>
            <a:endParaRPr lang="en-ZA" dirty="0"/>
          </a:p>
        </p:txBody>
      </p:sp>
    </p:spTree>
    <p:extLst>
      <p:ext uri="{BB962C8B-B14F-4D97-AF65-F5344CB8AC3E}">
        <p14:creationId xmlns:p14="http://schemas.microsoft.com/office/powerpoint/2010/main" val="386906689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1">
    <p:bg>
      <p:bgPr>
        <a:solidFill>
          <a:srgbClr val="0056A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557695"/>
      </p:ext>
    </p:extLst>
  </p:cSld>
  <p:clrMapOvr>
    <a:masterClrMapping/>
  </p:clrMapOvr>
  <p:transition spd="slow">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58373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rgbClr val="0056A7"/>
        </a:solidFill>
        <a:effectLst/>
      </p:bgPr>
    </p:bg>
    <p:spTree>
      <p:nvGrpSpPr>
        <p:cNvPr id="1" name=""/>
        <p:cNvGrpSpPr/>
        <p:nvPr/>
      </p:nvGrpSpPr>
      <p:grpSpPr>
        <a:xfrm>
          <a:off x="0" y="0"/>
          <a:ext cx="0" cy="0"/>
          <a:chOff x="0" y="0"/>
          <a:chExt cx="0" cy="0"/>
        </a:xfrm>
      </p:grpSpPr>
      <p:sp>
        <p:nvSpPr>
          <p:cNvPr id="2" name="Text Placeholder 8"/>
          <p:cNvSpPr>
            <a:spLocks noGrp="1"/>
          </p:cNvSpPr>
          <p:nvPr>
            <p:ph type="body" sz="quarter" idx="11" hasCustomPrompt="1"/>
          </p:nvPr>
        </p:nvSpPr>
        <p:spPr>
          <a:xfrm>
            <a:off x="1980234" y="2421384"/>
            <a:ext cx="5184054" cy="863600"/>
          </a:xfrm>
          <a:prstGeom prst="rect">
            <a:avLst/>
          </a:prstGeom>
        </p:spPr>
        <p:txBody>
          <a:bodyPr>
            <a:noAutofit/>
          </a:bodyPr>
          <a:lstStyle>
            <a:lvl1pPr marL="0" indent="0" algn="ctr">
              <a:buNone/>
              <a:defRPr sz="2800" b="0" baseline="0">
                <a:solidFill>
                  <a:schemeClr val="bg1"/>
                </a:solidFill>
              </a:defRPr>
            </a:lvl1pPr>
          </a:lstStyle>
          <a:p>
            <a:pPr lvl="0"/>
            <a:r>
              <a:rPr lang="en-ZA" dirty="0" smtClean="0"/>
              <a:t>THANK YOU</a:t>
            </a:r>
            <a:endParaRPr lang="en-ZA" dirty="0"/>
          </a:p>
        </p:txBody>
      </p:sp>
    </p:spTree>
    <p:extLst>
      <p:ext uri="{BB962C8B-B14F-4D97-AF65-F5344CB8AC3E}">
        <p14:creationId xmlns:p14="http://schemas.microsoft.com/office/powerpoint/2010/main" val="421964977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 name="Text Placeholder 8"/>
          <p:cNvSpPr>
            <a:spLocks noGrp="1"/>
          </p:cNvSpPr>
          <p:nvPr>
            <p:ph type="body" sz="quarter" idx="11" hasCustomPrompt="1"/>
          </p:nvPr>
        </p:nvSpPr>
        <p:spPr>
          <a:xfrm>
            <a:off x="1980234" y="2421384"/>
            <a:ext cx="5184054" cy="863600"/>
          </a:xfrm>
          <a:prstGeom prst="rect">
            <a:avLst/>
          </a:prstGeom>
        </p:spPr>
        <p:txBody>
          <a:bodyPr>
            <a:noAutofit/>
          </a:bodyPr>
          <a:lstStyle>
            <a:lvl1pPr marL="0" indent="0" algn="ctr">
              <a:buNone/>
              <a:defRPr sz="2800" b="0" baseline="0">
                <a:solidFill>
                  <a:srgbClr val="000000"/>
                </a:solidFill>
              </a:defRPr>
            </a:lvl1pPr>
          </a:lstStyle>
          <a:p>
            <a:pPr lvl="0"/>
            <a:r>
              <a:rPr lang="en-ZA" dirty="0" smtClean="0"/>
              <a:t>THANK YOU</a:t>
            </a:r>
            <a:endParaRPr lang="en-ZA" dirty="0"/>
          </a:p>
        </p:txBody>
      </p:sp>
    </p:spTree>
    <p:extLst>
      <p:ext uri="{BB962C8B-B14F-4D97-AF65-F5344CB8AC3E}">
        <p14:creationId xmlns:p14="http://schemas.microsoft.com/office/powerpoint/2010/main" val="2920237624"/>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bwMode="auto">
          <a:xfrm>
            <a:off x="252922" y="492974"/>
            <a:ext cx="8229600" cy="647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ZA" dirty="0" smtClean="0"/>
          </a:p>
        </p:txBody>
      </p:sp>
    </p:spTree>
    <p:extLst>
      <p:ext uri="{BB962C8B-B14F-4D97-AF65-F5344CB8AC3E}">
        <p14:creationId xmlns:p14="http://schemas.microsoft.com/office/powerpoint/2010/main" val="2521305181"/>
      </p:ext>
    </p:extLst>
  </p:cSld>
  <p:clrMapOvr>
    <a:masterClrMapping/>
  </p:clrMapOvr>
  <p:transition spd="slow">
    <p:push dir="u"/>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146485"/>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056A7"/>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nvPr>
        </p:nvSpPr>
        <p:spPr>
          <a:xfrm>
            <a:off x="539551" y="1268760"/>
            <a:ext cx="8064897" cy="72008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Subheading inserted here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endParaRPr lang="en-ZA" dirty="0" smtClean="0"/>
          </a:p>
        </p:txBody>
      </p:sp>
      <p:sp>
        <p:nvSpPr>
          <p:cNvPr id="15" name="Text Placeholder 14"/>
          <p:cNvSpPr>
            <a:spLocks noGrp="1"/>
          </p:cNvSpPr>
          <p:nvPr>
            <p:ph type="body" sz="quarter" idx="12" hasCustomPrompt="1"/>
          </p:nvPr>
        </p:nvSpPr>
        <p:spPr>
          <a:xfrm>
            <a:off x="539552" y="2060848"/>
            <a:ext cx="8064896" cy="576064"/>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Presenter Name and Surname</a:t>
            </a:r>
            <a:endParaRPr lang="en-ZA" dirty="0" smtClean="0"/>
          </a:p>
        </p:txBody>
      </p:sp>
      <p:sp>
        <p:nvSpPr>
          <p:cNvPr id="6" name="Text Placeholder 12"/>
          <p:cNvSpPr>
            <a:spLocks noGrp="1"/>
          </p:cNvSpPr>
          <p:nvPr>
            <p:ph type="body" sz="quarter" idx="13" hasCustomPrompt="1"/>
          </p:nvPr>
        </p:nvSpPr>
        <p:spPr>
          <a:xfrm>
            <a:off x="539552" y="548680"/>
            <a:ext cx="8064896" cy="648072"/>
          </a:xfrm>
          <a:prstGeom prst="rect">
            <a:avLst/>
          </a:prstGeo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200" b="1">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Presentation title inserted here</a:t>
            </a:r>
            <a:endParaRPr lang="en-ZA" dirty="0" smtClean="0"/>
          </a:p>
        </p:txBody>
      </p:sp>
    </p:spTree>
    <p:extLst>
      <p:ext uri="{BB962C8B-B14F-4D97-AF65-F5344CB8AC3E}">
        <p14:creationId xmlns:p14="http://schemas.microsoft.com/office/powerpoint/2010/main" val="132767807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ing">
    <p:bg>
      <p:bgPr>
        <a:solidFill>
          <a:srgbClr val="0056A7"/>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nvPr>
        </p:nvSpPr>
        <p:spPr>
          <a:xfrm>
            <a:off x="539551" y="2780928"/>
            <a:ext cx="8064897" cy="72008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Description of this section</a:t>
            </a:r>
            <a:endParaRPr lang="en-ZA" dirty="0" smtClean="0"/>
          </a:p>
        </p:txBody>
      </p:sp>
      <p:sp>
        <p:nvSpPr>
          <p:cNvPr id="3" name="Text Placeholder 2"/>
          <p:cNvSpPr>
            <a:spLocks noGrp="1"/>
          </p:cNvSpPr>
          <p:nvPr>
            <p:ph type="body" sz="quarter" idx="14" hasCustomPrompt="1"/>
          </p:nvPr>
        </p:nvSpPr>
        <p:spPr>
          <a:xfrm>
            <a:off x="539552" y="2204864"/>
            <a:ext cx="8064896" cy="504825"/>
          </a:xfrm>
          <a:prstGeom prst="rect">
            <a:avLst/>
          </a:prstGeom>
        </p:spPr>
        <p:txBody>
          <a:bodyPr>
            <a:noAutofit/>
          </a:bodyPr>
          <a:lstStyle>
            <a:lvl1pPr marL="0" indent="0" algn="l">
              <a:buNone/>
              <a:defRPr sz="2400" b="1" baseline="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ZA" dirty="0" smtClean="0"/>
              <a:t>SECTION HEADING</a:t>
            </a:r>
            <a:endParaRPr lang="en-ZA" dirty="0"/>
          </a:p>
        </p:txBody>
      </p:sp>
    </p:spTree>
    <p:extLst>
      <p:ext uri="{BB962C8B-B14F-4D97-AF65-F5344CB8AC3E}">
        <p14:creationId xmlns:p14="http://schemas.microsoft.com/office/powerpoint/2010/main" val="72855635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long) 1">
    <p:bg>
      <p:bgPr>
        <a:solidFill>
          <a:srgbClr val="0056A7"/>
        </a:solidFill>
        <a:effectLst/>
      </p:bgPr>
    </p:bg>
    <p:spTree>
      <p:nvGrpSpPr>
        <p:cNvPr id="1" name=""/>
        <p:cNvGrpSpPr/>
        <p:nvPr/>
      </p:nvGrpSpPr>
      <p:grpSpPr>
        <a:xfrm>
          <a:off x="0" y="0"/>
          <a:ext cx="0" cy="0"/>
          <a:chOff x="0" y="0"/>
          <a:chExt cx="0" cy="0"/>
        </a:xfrm>
      </p:grpSpPr>
      <p:sp>
        <p:nvSpPr>
          <p:cNvPr id="6" name="Text Placeholder 12"/>
          <p:cNvSpPr>
            <a:spLocks noGrp="1"/>
          </p:cNvSpPr>
          <p:nvPr>
            <p:ph type="body" sz="quarter" idx="13" hasCustomPrompt="1"/>
          </p:nvPr>
        </p:nvSpPr>
        <p:spPr>
          <a:xfrm>
            <a:off x="539552" y="548680"/>
            <a:ext cx="8064896" cy="4824536"/>
          </a:xfrm>
          <a:prstGeom prst="rect">
            <a:avLst/>
          </a:prstGeo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500" b="0" baseline="0">
                <a:solidFill>
                  <a:schemeClr val="bg1"/>
                </a:solidFill>
              </a:defRPr>
            </a:lvl1pPr>
            <a:lvl2pPr>
              <a:defRPr>
                <a:solidFill>
                  <a:schemeClr val="bg1"/>
                </a:solidFill>
              </a:defRPr>
            </a:lvl2pPr>
            <a:lvl3pPr>
              <a:defRPr>
                <a:solidFill>
                  <a:schemeClr val="bg1"/>
                </a:solidFill>
              </a:defRPr>
            </a:lvl3pPr>
            <a:lvl4pPr>
              <a:buNone/>
              <a:defRPr>
                <a:solidFill>
                  <a:schemeClr val="bg1"/>
                </a:solidFill>
              </a:defRPr>
            </a:lvl4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LONG QUOTE SLIDE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r>
              <a:rPr lang="en-US" dirty="0" smtClean="0"/>
              <a:t> </a:t>
            </a:r>
            <a:r>
              <a:rPr lang="en-US" dirty="0" err="1" smtClean="0"/>
              <a:t>tempor</a:t>
            </a:r>
            <a:r>
              <a:rPr lang="en-US" dirty="0" smtClean="0"/>
              <a:t> </a:t>
            </a:r>
            <a:r>
              <a:rPr lang="en-US" dirty="0" err="1" smtClean="0"/>
              <a:t>invidunt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aliquyam</a:t>
            </a:r>
            <a:r>
              <a:rPr lang="en-US" dirty="0" smtClean="0"/>
              <a:t> </a:t>
            </a:r>
            <a:r>
              <a:rPr lang="en-US" dirty="0" err="1" smtClean="0"/>
              <a:t>erat</a:t>
            </a:r>
            <a:r>
              <a:rPr lang="en-US" dirty="0" smtClean="0"/>
              <a:t>, </a:t>
            </a:r>
            <a:r>
              <a:rPr lang="en-US" dirty="0" err="1" smtClean="0"/>
              <a:t>sed</a:t>
            </a:r>
            <a:r>
              <a:rPr lang="en-US" dirty="0" smtClean="0"/>
              <a:t> </a:t>
            </a:r>
            <a:r>
              <a:rPr lang="en-US" dirty="0" err="1" smtClean="0"/>
              <a:t>diam</a:t>
            </a:r>
            <a:r>
              <a:rPr lang="en-US" dirty="0" smtClean="0"/>
              <a:t> </a:t>
            </a:r>
            <a:r>
              <a:rPr lang="en-US" dirty="0" err="1" smtClean="0"/>
              <a:t>voluptua</a:t>
            </a:r>
            <a:r>
              <a:rPr lang="en-US" dirty="0" smtClean="0"/>
              <a:t>. At </a:t>
            </a:r>
            <a:r>
              <a:rPr lang="en-US" dirty="0" err="1" smtClean="0"/>
              <a:t>vero</a:t>
            </a:r>
            <a:r>
              <a:rPr lang="en-US" dirty="0" smtClean="0"/>
              <a:t> </a:t>
            </a:r>
            <a:r>
              <a:rPr lang="en-US" dirty="0" err="1" smtClean="0"/>
              <a:t>eos</a:t>
            </a:r>
            <a:r>
              <a:rPr lang="en-US" dirty="0" smtClean="0"/>
              <a:t> et </a:t>
            </a:r>
            <a:r>
              <a:rPr lang="en-US" dirty="0" err="1" smtClean="0"/>
              <a:t>accusam</a:t>
            </a:r>
            <a:r>
              <a:rPr lang="en-US" dirty="0" smtClean="0"/>
              <a:t> et </a:t>
            </a:r>
            <a:r>
              <a:rPr lang="en-US" dirty="0" err="1" smtClean="0"/>
              <a:t>justo</a:t>
            </a:r>
            <a:r>
              <a:rPr lang="en-US" dirty="0" smtClean="0"/>
              <a:t> duo </a:t>
            </a:r>
            <a:r>
              <a:rPr lang="en-US" dirty="0" err="1" smtClean="0"/>
              <a:t>dolores</a:t>
            </a:r>
            <a:r>
              <a:rPr lang="en-US" dirty="0" smtClean="0"/>
              <a:t> et </a:t>
            </a:r>
            <a:r>
              <a:rPr lang="en-US" dirty="0" err="1" smtClean="0"/>
              <a:t>ea</a:t>
            </a:r>
            <a:r>
              <a:rPr lang="en-US" dirty="0" smtClean="0"/>
              <a:t> </a:t>
            </a:r>
            <a:r>
              <a:rPr lang="en-US" dirty="0" err="1" smtClean="0"/>
              <a:t>rebum</a:t>
            </a:r>
            <a:r>
              <a:rPr lang="en-US" dirty="0" smtClean="0"/>
              <a:t>. Stet </a:t>
            </a:r>
            <a:r>
              <a:rPr lang="en-US" dirty="0" err="1" smtClean="0"/>
              <a:t>clita</a:t>
            </a:r>
            <a:r>
              <a:rPr lang="en-US" dirty="0" smtClean="0"/>
              <a:t> </a:t>
            </a:r>
            <a:r>
              <a:rPr lang="en-US" dirty="0" err="1" smtClean="0"/>
              <a:t>kasd</a:t>
            </a:r>
            <a:r>
              <a:rPr lang="en-US" dirty="0" smtClean="0"/>
              <a:t> </a:t>
            </a:r>
            <a:r>
              <a:rPr lang="en-US" dirty="0" err="1" smtClean="0"/>
              <a:t>gubergren</a:t>
            </a:r>
            <a:r>
              <a:rPr lang="en-US" dirty="0" smtClean="0"/>
              <a:t>, no sea </a:t>
            </a:r>
            <a:r>
              <a:rPr lang="en-US" dirty="0" err="1" smtClean="0"/>
              <a:t>takimata</a:t>
            </a:r>
            <a:r>
              <a:rPr lang="en-US" dirty="0" smtClean="0"/>
              <a:t> </a:t>
            </a:r>
            <a:r>
              <a:rPr lang="en-US" dirty="0" err="1" smtClean="0"/>
              <a:t>sanctus</a:t>
            </a:r>
            <a:r>
              <a:rPr lang="en-US" dirty="0" smtClean="0"/>
              <a:t> </a:t>
            </a:r>
            <a:r>
              <a:rPr lang="en-US" dirty="0" err="1" smtClean="0"/>
              <a:t>est</a:t>
            </a:r>
            <a:r>
              <a:rPr lang="en-US" dirty="0" smtClean="0"/>
              <a:t> Lorem ipsum dolor sit </a:t>
            </a:r>
            <a:r>
              <a:rPr lang="en-US" dirty="0" err="1" smtClean="0"/>
              <a:t>amet</a:t>
            </a:r>
            <a:r>
              <a:rPr lang="en-US" dirty="0" smtClean="0"/>
              <a:t>.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r>
              <a:rPr lang="en-US" dirty="0" smtClean="0"/>
              <a:t> </a:t>
            </a:r>
            <a:r>
              <a:rPr lang="en-US" dirty="0" err="1" smtClean="0"/>
              <a:t>tempor</a:t>
            </a:r>
            <a:r>
              <a:rPr lang="en-US" dirty="0" smtClean="0"/>
              <a:t> </a:t>
            </a:r>
            <a:r>
              <a:rPr lang="en-US" dirty="0" err="1" smtClean="0"/>
              <a:t>invidunt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aliquyam</a:t>
            </a:r>
            <a:r>
              <a:rPr lang="en-US" dirty="0" smtClean="0"/>
              <a:t> </a:t>
            </a:r>
            <a:r>
              <a:rPr lang="en-US" dirty="0" err="1" smtClean="0"/>
              <a:t>erat</a:t>
            </a:r>
            <a:r>
              <a:rPr lang="en-US" dirty="0" smtClean="0"/>
              <a:t>, </a:t>
            </a:r>
            <a:r>
              <a:rPr lang="en-US" dirty="0" err="1" smtClean="0"/>
              <a:t>sed</a:t>
            </a:r>
            <a:r>
              <a:rPr lang="en-US" dirty="0" smtClean="0"/>
              <a:t> </a:t>
            </a:r>
            <a:r>
              <a:rPr lang="en-US" dirty="0" err="1" smtClean="0"/>
              <a:t>diam</a:t>
            </a:r>
            <a:r>
              <a:rPr lang="en-US" dirty="0" smtClean="0"/>
              <a:t> </a:t>
            </a:r>
            <a:r>
              <a:rPr lang="en-US" dirty="0" err="1" smtClean="0"/>
              <a:t>voluptua</a:t>
            </a:r>
            <a:r>
              <a:rPr lang="en-US" dirty="0" smtClean="0"/>
              <a:t>. </a:t>
            </a:r>
          </a:p>
        </p:txBody>
      </p:sp>
      <p:sp>
        <p:nvSpPr>
          <p:cNvPr id="3" name="Text Placeholder 2"/>
          <p:cNvSpPr>
            <a:spLocks noGrp="1"/>
          </p:cNvSpPr>
          <p:nvPr>
            <p:ph type="body" sz="quarter" idx="14" hasCustomPrompt="1"/>
          </p:nvPr>
        </p:nvSpPr>
        <p:spPr>
          <a:xfrm>
            <a:off x="539750" y="5804495"/>
            <a:ext cx="8064698" cy="360809"/>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Source: Lorem Ipsum Dolor Sit</a:t>
            </a:r>
            <a:endParaRPr lang="en-ZA" dirty="0" smtClean="0"/>
          </a:p>
        </p:txBody>
      </p:sp>
    </p:spTree>
    <p:extLst>
      <p:ext uri="{BB962C8B-B14F-4D97-AF65-F5344CB8AC3E}">
        <p14:creationId xmlns:p14="http://schemas.microsoft.com/office/powerpoint/2010/main" val="885092180"/>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long) 2">
    <p:spTree>
      <p:nvGrpSpPr>
        <p:cNvPr id="1" name=""/>
        <p:cNvGrpSpPr/>
        <p:nvPr/>
      </p:nvGrpSpPr>
      <p:grpSpPr>
        <a:xfrm>
          <a:off x="0" y="0"/>
          <a:ext cx="0" cy="0"/>
          <a:chOff x="0" y="0"/>
          <a:chExt cx="0" cy="0"/>
        </a:xfrm>
      </p:grpSpPr>
      <p:sp>
        <p:nvSpPr>
          <p:cNvPr id="6" name="Text Placeholder 12"/>
          <p:cNvSpPr>
            <a:spLocks noGrp="1"/>
          </p:cNvSpPr>
          <p:nvPr>
            <p:ph type="body" sz="quarter" idx="13" hasCustomPrompt="1"/>
          </p:nvPr>
        </p:nvSpPr>
        <p:spPr>
          <a:xfrm>
            <a:off x="539552" y="548680"/>
            <a:ext cx="8064896" cy="4824536"/>
          </a:xfrm>
          <a:prstGeom prst="rect">
            <a:avLst/>
          </a:prstGeo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500" b="0">
                <a:solidFill>
                  <a:srgbClr val="000000"/>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LONG QUOTE SLIDE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r>
              <a:rPr lang="en-US" dirty="0" smtClean="0"/>
              <a:t> </a:t>
            </a:r>
            <a:r>
              <a:rPr lang="en-US" dirty="0" err="1" smtClean="0"/>
              <a:t>tempor</a:t>
            </a:r>
            <a:r>
              <a:rPr lang="en-US" dirty="0" smtClean="0"/>
              <a:t> </a:t>
            </a:r>
            <a:r>
              <a:rPr lang="en-US" dirty="0" err="1" smtClean="0"/>
              <a:t>invidunt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aliquyam</a:t>
            </a:r>
            <a:r>
              <a:rPr lang="en-US" dirty="0" smtClean="0"/>
              <a:t> </a:t>
            </a:r>
            <a:r>
              <a:rPr lang="en-US" dirty="0" err="1" smtClean="0"/>
              <a:t>erat</a:t>
            </a:r>
            <a:r>
              <a:rPr lang="en-US" dirty="0" smtClean="0"/>
              <a:t>, </a:t>
            </a:r>
            <a:r>
              <a:rPr lang="en-US" dirty="0" err="1" smtClean="0"/>
              <a:t>sed</a:t>
            </a:r>
            <a:r>
              <a:rPr lang="en-US" dirty="0" smtClean="0"/>
              <a:t> </a:t>
            </a:r>
            <a:r>
              <a:rPr lang="en-US" dirty="0" err="1" smtClean="0"/>
              <a:t>diam</a:t>
            </a:r>
            <a:r>
              <a:rPr lang="en-US" dirty="0" smtClean="0"/>
              <a:t> </a:t>
            </a:r>
            <a:r>
              <a:rPr lang="en-US" dirty="0" err="1" smtClean="0"/>
              <a:t>voluptua</a:t>
            </a:r>
            <a:r>
              <a:rPr lang="en-US" dirty="0" smtClean="0"/>
              <a:t>. At </a:t>
            </a:r>
            <a:r>
              <a:rPr lang="en-US" dirty="0" err="1" smtClean="0"/>
              <a:t>vero</a:t>
            </a:r>
            <a:r>
              <a:rPr lang="en-US" dirty="0" smtClean="0"/>
              <a:t> </a:t>
            </a:r>
            <a:r>
              <a:rPr lang="en-US" dirty="0" err="1" smtClean="0"/>
              <a:t>eos</a:t>
            </a:r>
            <a:r>
              <a:rPr lang="en-US" dirty="0" smtClean="0"/>
              <a:t> et </a:t>
            </a:r>
            <a:r>
              <a:rPr lang="en-US" dirty="0" err="1" smtClean="0"/>
              <a:t>accusam</a:t>
            </a:r>
            <a:r>
              <a:rPr lang="en-US" dirty="0" smtClean="0"/>
              <a:t> et </a:t>
            </a:r>
            <a:r>
              <a:rPr lang="en-US" dirty="0" err="1" smtClean="0"/>
              <a:t>justo</a:t>
            </a:r>
            <a:r>
              <a:rPr lang="en-US" dirty="0" smtClean="0"/>
              <a:t> duo </a:t>
            </a:r>
            <a:r>
              <a:rPr lang="en-US" dirty="0" err="1" smtClean="0"/>
              <a:t>dolores</a:t>
            </a:r>
            <a:r>
              <a:rPr lang="en-US" dirty="0" smtClean="0"/>
              <a:t> et </a:t>
            </a:r>
            <a:r>
              <a:rPr lang="en-US" dirty="0" err="1" smtClean="0"/>
              <a:t>ea</a:t>
            </a:r>
            <a:r>
              <a:rPr lang="en-US" dirty="0" smtClean="0"/>
              <a:t> </a:t>
            </a:r>
            <a:r>
              <a:rPr lang="en-US" dirty="0" err="1" smtClean="0"/>
              <a:t>rebum</a:t>
            </a:r>
            <a:r>
              <a:rPr lang="en-US" dirty="0" smtClean="0"/>
              <a:t>. Stet </a:t>
            </a:r>
            <a:r>
              <a:rPr lang="en-US" dirty="0" err="1" smtClean="0"/>
              <a:t>clita</a:t>
            </a:r>
            <a:r>
              <a:rPr lang="en-US" dirty="0" smtClean="0"/>
              <a:t> </a:t>
            </a:r>
            <a:r>
              <a:rPr lang="en-US" dirty="0" err="1" smtClean="0"/>
              <a:t>kasd</a:t>
            </a:r>
            <a:r>
              <a:rPr lang="en-US" dirty="0" smtClean="0"/>
              <a:t> </a:t>
            </a:r>
            <a:r>
              <a:rPr lang="en-US" dirty="0" err="1" smtClean="0"/>
              <a:t>gubergren</a:t>
            </a:r>
            <a:r>
              <a:rPr lang="en-US" dirty="0" smtClean="0"/>
              <a:t>, no sea </a:t>
            </a:r>
            <a:r>
              <a:rPr lang="en-US" dirty="0" err="1" smtClean="0"/>
              <a:t>takimata</a:t>
            </a:r>
            <a:r>
              <a:rPr lang="en-US" dirty="0" smtClean="0"/>
              <a:t> </a:t>
            </a:r>
            <a:r>
              <a:rPr lang="en-US" dirty="0" err="1" smtClean="0"/>
              <a:t>sanctus</a:t>
            </a:r>
            <a:r>
              <a:rPr lang="en-US" dirty="0" smtClean="0"/>
              <a:t> </a:t>
            </a:r>
            <a:r>
              <a:rPr lang="en-US" dirty="0" err="1" smtClean="0"/>
              <a:t>est</a:t>
            </a:r>
            <a:r>
              <a:rPr lang="en-US" dirty="0" smtClean="0"/>
              <a:t> Lorem ipsum dolor sit </a:t>
            </a:r>
            <a:r>
              <a:rPr lang="en-US" dirty="0" err="1" smtClean="0"/>
              <a:t>amet</a:t>
            </a:r>
            <a:r>
              <a:rPr lang="en-US" dirty="0" smtClean="0"/>
              <a:t>.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r>
              <a:rPr lang="en-US" dirty="0" smtClean="0"/>
              <a:t> </a:t>
            </a:r>
            <a:r>
              <a:rPr lang="en-US" dirty="0" err="1" smtClean="0"/>
              <a:t>tempor</a:t>
            </a:r>
            <a:r>
              <a:rPr lang="en-US" dirty="0" smtClean="0"/>
              <a:t> </a:t>
            </a:r>
            <a:r>
              <a:rPr lang="en-US" dirty="0" err="1" smtClean="0"/>
              <a:t>invidunt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aliquyam</a:t>
            </a:r>
            <a:r>
              <a:rPr lang="en-US" dirty="0" smtClean="0"/>
              <a:t> </a:t>
            </a:r>
            <a:r>
              <a:rPr lang="en-US" dirty="0" err="1" smtClean="0"/>
              <a:t>erat</a:t>
            </a:r>
            <a:r>
              <a:rPr lang="en-US" dirty="0" smtClean="0"/>
              <a:t>, </a:t>
            </a:r>
            <a:r>
              <a:rPr lang="en-US" dirty="0" err="1" smtClean="0"/>
              <a:t>sed</a:t>
            </a:r>
            <a:r>
              <a:rPr lang="en-US" dirty="0" smtClean="0"/>
              <a:t> </a:t>
            </a:r>
            <a:r>
              <a:rPr lang="en-US" dirty="0" err="1" smtClean="0"/>
              <a:t>diam</a:t>
            </a:r>
            <a:r>
              <a:rPr lang="en-US" dirty="0" smtClean="0"/>
              <a:t> </a:t>
            </a:r>
            <a:r>
              <a:rPr lang="en-US" dirty="0" err="1" smtClean="0"/>
              <a:t>voluptua</a:t>
            </a:r>
            <a:r>
              <a:rPr lang="en-US" dirty="0" smtClean="0"/>
              <a:t>. </a:t>
            </a:r>
          </a:p>
        </p:txBody>
      </p:sp>
      <p:sp>
        <p:nvSpPr>
          <p:cNvPr id="3" name="Text Placeholder 2"/>
          <p:cNvSpPr>
            <a:spLocks noGrp="1"/>
          </p:cNvSpPr>
          <p:nvPr>
            <p:ph type="body" sz="quarter" idx="14" hasCustomPrompt="1"/>
          </p:nvPr>
        </p:nvSpPr>
        <p:spPr>
          <a:xfrm>
            <a:off x="539750" y="5804495"/>
            <a:ext cx="8064698" cy="360809"/>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00">
                <a:solidFill>
                  <a:srgbClr val="000000"/>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Source: Lorem Ipsum Dolor Sit</a:t>
            </a:r>
            <a:endParaRPr lang="en-ZA" dirty="0" smtClean="0"/>
          </a:p>
        </p:txBody>
      </p:sp>
    </p:spTree>
    <p:extLst>
      <p:ext uri="{BB962C8B-B14F-4D97-AF65-F5344CB8AC3E}">
        <p14:creationId xmlns:p14="http://schemas.microsoft.com/office/powerpoint/2010/main" val="1006950953"/>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short) 1">
    <p:bg>
      <p:bgPr>
        <a:solidFill>
          <a:srgbClr val="0056A7"/>
        </a:solidFill>
        <a:effectLst/>
      </p:bgPr>
    </p:bg>
    <p:spTree>
      <p:nvGrpSpPr>
        <p:cNvPr id="1" name=""/>
        <p:cNvGrpSpPr/>
        <p:nvPr/>
      </p:nvGrpSpPr>
      <p:grpSpPr>
        <a:xfrm>
          <a:off x="0" y="0"/>
          <a:ext cx="0" cy="0"/>
          <a:chOff x="0" y="0"/>
          <a:chExt cx="0" cy="0"/>
        </a:xfrm>
      </p:grpSpPr>
      <p:sp>
        <p:nvSpPr>
          <p:cNvPr id="6" name="Text Placeholder 12"/>
          <p:cNvSpPr>
            <a:spLocks noGrp="1"/>
          </p:cNvSpPr>
          <p:nvPr>
            <p:ph type="body" sz="quarter" idx="13" hasCustomPrompt="1"/>
          </p:nvPr>
        </p:nvSpPr>
        <p:spPr>
          <a:xfrm>
            <a:off x="539552" y="1916832"/>
            <a:ext cx="8064896" cy="1728192"/>
          </a:xfrm>
          <a:prstGeom prst="rect">
            <a:avLst/>
          </a:prstGeo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5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SHORT QUOTE SLIDE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r>
              <a:rPr lang="en-US" dirty="0" smtClean="0"/>
              <a:t> </a:t>
            </a:r>
            <a:r>
              <a:rPr lang="en-US" dirty="0" err="1" smtClean="0"/>
              <a:t>tempor</a:t>
            </a:r>
            <a:r>
              <a:rPr lang="en-US" dirty="0" smtClean="0"/>
              <a:t> </a:t>
            </a:r>
            <a:r>
              <a:rPr lang="en-US" dirty="0" err="1" smtClean="0"/>
              <a:t>invidunt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aliquyam</a:t>
            </a:r>
            <a:r>
              <a:rPr lang="en-US" dirty="0" smtClean="0"/>
              <a:t> </a:t>
            </a:r>
            <a:r>
              <a:rPr lang="en-US" dirty="0" err="1" smtClean="0"/>
              <a:t>erat</a:t>
            </a:r>
            <a:r>
              <a:rPr lang="en-US" dirty="0" smtClean="0"/>
              <a:t>, </a:t>
            </a:r>
            <a:r>
              <a:rPr lang="en-US" dirty="0" err="1" smtClean="0"/>
              <a:t>sed</a:t>
            </a:r>
            <a:r>
              <a:rPr lang="en-US" dirty="0" smtClean="0"/>
              <a:t> </a:t>
            </a:r>
            <a:r>
              <a:rPr lang="en-US" dirty="0" err="1" smtClean="0"/>
              <a:t>diam</a:t>
            </a:r>
            <a:r>
              <a:rPr lang="en-US" dirty="0" smtClean="0"/>
              <a:t> </a:t>
            </a:r>
            <a:r>
              <a:rPr lang="en-US" dirty="0" err="1" smtClean="0"/>
              <a:t>voluptua</a:t>
            </a:r>
            <a:r>
              <a:rPr lang="en-US" dirty="0" smtClean="0"/>
              <a:t>. </a:t>
            </a:r>
          </a:p>
        </p:txBody>
      </p:sp>
      <p:sp>
        <p:nvSpPr>
          <p:cNvPr id="3" name="Text Placeholder 2"/>
          <p:cNvSpPr>
            <a:spLocks noGrp="1"/>
          </p:cNvSpPr>
          <p:nvPr>
            <p:ph type="body" sz="quarter" idx="14" hasCustomPrompt="1"/>
          </p:nvPr>
        </p:nvSpPr>
        <p:spPr>
          <a:xfrm>
            <a:off x="539750" y="5804495"/>
            <a:ext cx="8064698" cy="360809"/>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Source: Lorem Ipsum Dolor Sit</a:t>
            </a:r>
            <a:endParaRPr lang="en-ZA" dirty="0" smtClean="0"/>
          </a:p>
        </p:txBody>
      </p:sp>
    </p:spTree>
    <p:extLst>
      <p:ext uri="{BB962C8B-B14F-4D97-AF65-F5344CB8AC3E}">
        <p14:creationId xmlns:p14="http://schemas.microsoft.com/office/powerpoint/2010/main" val="3661538676"/>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short) 2">
    <p:spTree>
      <p:nvGrpSpPr>
        <p:cNvPr id="1" name=""/>
        <p:cNvGrpSpPr/>
        <p:nvPr/>
      </p:nvGrpSpPr>
      <p:grpSpPr>
        <a:xfrm>
          <a:off x="0" y="0"/>
          <a:ext cx="0" cy="0"/>
          <a:chOff x="0" y="0"/>
          <a:chExt cx="0" cy="0"/>
        </a:xfrm>
      </p:grpSpPr>
      <p:sp>
        <p:nvSpPr>
          <p:cNvPr id="6" name="Text Placeholder 12"/>
          <p:cNvSpPr>
            <a:spLocks noGrp="1"/>
          </p:cNvSpPr>
          <p:nvPr>
            <p:ph type="body" sz="quarter" idx="13" hasCustomPrompt="1"/>
          </p:nvPr>
        </p:nvSpPr>
        <p:spPr>
          <a:xfrm>
            <a:off x="539552" y="1916832"/>
            <a:ext cx="8064896" cy="1728192"/>
          </a:xfrm>
          <a:prstGeom prst="rect">
            <a:avLst/>
          </a:prstGeo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500" b="0">
                <a:solidFill>
                  <a:srgbClr val="000000"/>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SHORT QUOTE SLIDE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r>
              <a:rPr lang="en-US" dirty="0" smtClean="0"/>
              <a:t> </a:t>
            </a:r>
            <a:r>
              <a:rPr lang="en-US" dirty="0" err="1" smtClean="0"/>
              <a:t>tempor</a:t>
            </a:r>
            <a:r>
              <a:rPr lang="en-US" dirty="0" smtClean="0"/>
              <a:t> </a:t>
            </a:r>
            <a:r>
              <a:rPr lang="en-US" dirty="0" err="1" smtClean="0"/>
              <a:t>invidunt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aliquyam</a:t>
            </a:r>
            <a:r>
              <a:rPr lang="en-US" dirty="0" smtClean="0"/>
              <a:t> </a:t>
            </a:r>
            <a:r>
              <a:rPr lang="en-US" dirty="0" err="1" smtClean="0"/>
              <a:t>erat</a:t>
            </a:r>
            <a:r>
              <a:rPr lang="en-US" dirty="0" smtClean="0"/>
              <a:t>, </a:t>
            </a:r>
            <a:r>
              <a:rPr lang="en-US" dirty="0" err="1" smtClean="0"/>
              <a:t>sed</a:t>
            </a:r>
            <a:r>
              <a:rPr lang="en-US" dirty="0" smtClean="0"/>
              <a:t> </a:t>
            </a:r>
            <a:r>
              <a:rPr lang="en-US" dirty="0" err="1" smtClean="0"/>
              <a:t>diam</a:t>
            </a:r>
            <a:r>
              <a:rPr lang="en-US" dirty="0" smtClean="0"/>
              <a:t> </a:t>
            </a:r>
            <a:r>
              <a:rPr lang="en-US" dirty="0" err="1" smtClean="0"/>
              <a:t>voluptua</a:t>
            </a:r>
            <a:r>
              <a:rPr lang="en-US" dirty="0" smtClean="0"/>
              <a:t>. </a:t>
            </a:r>
          </a:p>
        </p:txBody>
      </p:sp>
      <p:sp>
        <p:nvSpPr>
          <p:cNvPr id="3" name="Text Placeholder 2"/>
          <p:cNvSpPr>
            <a:spLocks noGrp="1"/>
          </p:cNvSpPr>
          <p:nvPr>
            <p:ph type="body" sz="quarter" idx="14" hasCustomPrompt="1"/>
          </p:nvPr>
        </p:nvSpPr>
        <p:spPr>
          <a:xfrm>
            <a:off x="539750" y="5804495"/>
            <a:ext cx="8064698" cy="360809"/>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00">
                <a:solidFill>
                  <a:srgbClr val="000000"/>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Source: Lorem Ipsum Dolor Sit</a:t>
            </a:r>
            <a:endParaRPr lang="en-ZA" dirty="0" smtClean="0"/>
          </a:p>
        </p:txBody>
      </p:sp>
    </p:spTree>
    <p:extLst>
      <p:ext uri="{BB962C8B-B14F-4D97-AF65-F5344CB8AC3E}">
        <p14:creationId xmlns:p14="http://schemas.microsoft.com/office/powerpoint/2010/main" val="685789822"/>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 slide 1">
    <p:bg>
      <p:bgPr>
        <a:solidFill>
          <a:srgbClr val="0056A7"/>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2124820" y="1700832"/>
            <a:ext cx="4895452" cy="2520256"/>
          </a:xfrm>
          <a:prstGeom prst="rect">
            <a:avLst/>
          </a:prstGeom>
        </p:spPr>
        <p:txBody>
          <a:bodyPr/>
          <a:lstStyle>
            <a:lvl1pPr marL="0" indent="0" algn="ctr">
              <a:buNone/>
              <a:defRPr>
                <a:solidFill>
                  <a:schemeClr val="bg1"/>
                </a:solidFill>
              </a:defRPr>
            </a:lvl1pPr>
          </a:lstStyle>
          <a:p>
            <a:r>
              <a:rPr lang="en-ZA" dirty="0" smtClean="0"/>
              <a:t>Insert icon(s)</a:t>
            </a:r>
            <a:endParaRPr lang="en-ZA" dirty="0"/>
          </a:p>
        </p:txBody>
      </p:sp>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ctr">
              <a:buNone/>
              <a:defRPr sz="4000">
                <a:solidFill>
                  <a:schemeClr val="bg1"/>
                </a:solidFill>
              </a:defRPr>
            </a:lvl1pPr>
          </a:lstStyle>
          <a:p>
            <a:pPr lvl="0"/>
            <a:r>
              <a:rPr lang="en-ZA" dirty="0" smtClean="0"/>
              <a:t>SHORT HEADING GOES HERE </a:t>
            </a:r>
            <a:endParaRPr lang="en-ZA" dirty="0"/>
          </a:p>
        </p:txBody>
      </p:sp>
      <p:sp>
        <p:nvSpPr>
          <p:cNvPr id="11" name="Text Placeholder 10"/>
          <p:cNvSpPr>
            <a:spLocks noGrp="1"/>
          </p:cNvSpPr>
          <p:nvPr>
            <p:ph type="body" sz="quarter" idx="12" hasCustomPrompt="1"/>
          </p:nvPr>
        </p:nvSpPr>
        <p:spPr>
          <a:xfrm>
            <a:off x="539553" y="4941168"/>
            <a:ext cx="8064894" cy="936625"/>
          </a:xfrm>
          <a:prstGeom prst="rect">
            <a:avLst/>
          </a:prstGeom>
        </p:spPr>
        <p:txBody>
          <a:bodyPr>
            <a:normAutofit/>
          </a:bodyPr>
          <a:lstStyle>
            <a:lvl1pPr marL="0" indent="0" algn="ctr">
              <a:buNone/>
              <a:defRPr sz="2200">
                <a:solidFill>
                  <a:schemeClr val="bg1"/>
                </a:solidFill>
              </a:defRPr>
            </a:lvl1pPr>
          </a:lstStyle>
          <a:p>
            <a:pPr lvl="0"/>
            <a:r>
              <a:rPr lang="en-ZA" dirty="0" smtClean="0"/>
              <a:t>Short description with a xx% goes here</a:t>
            </a:r>
            <a:endParaRPr lang="en-ZA" dirty="0"/>
          </a:p>
        </p:txBody>
      </p:sp>
    </p:spTree>
    <p:extLst>
      <p:ext uri="{BB962C8B-B14F-4D97-AF65-F5344CB8AC3E}">
        <p14:creationId xmlns:p14="http://schemas.microsoft.com/office/powerpoint/2010/main" val="1781232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0" y="6200071"/>
            <a:ext cx="9144000" cy="657929"/>
          </a:xfrm>
          <a:prstGeom prst="rect">
            <a:avLst/>
          </a:prstGeom>
        </p:spPr>
      </p:pic>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ZA" dirty="0"/>
          </a:p>
        </p:txBody>
      </p:sp>
      <p:sp>
        <p:nvSpPr>
          <p:cNvPr id="6"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Tree>
    <p:extLst>
      <p:ext uri="{BB962C8B-B14F-4D97-AF65-F5344CB8AC3E}">
        <p14:creationId xmlns:p14="http://schemas.microsoft.com/office/powerpoint/2010/main" val="87370350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7" r:id="rId6"/>
    <p:sldLayoutId id="2147483665" r:id="rId7"/>
    <p:sldLayoutId id="2147483666" r:id="rId8"/>
    <p:sldLayoutId id="2147483660" r:id="rId9"/>
    <p:sldLayoutId id="2147483668" r:id="rId10"/>
    <p:sldLayoutId id="2147483669" r:id="rId11"/>
    <p:sldLayoutId id="2147483670" r:id="rId12"/>
    <p:sldLayoutId id="2147483674" r:id="rId13"/>
    <p:sldLayoutId id="2147483673" r:id="rId14"/>
    <p:sldLayoutId id="2147483671" r:id="rId15"/>
    <p:sldLayoutId id="2147483678" r:id="rId16"/>
    <p:sldLayoutId id="2147483679" r:id="rId17"/>
    <p:sldLayoutId id="2147483680" r:id="rId18"/>
    <p:sldLayoutId id="2147483681" r:id="rId19"/>
    <p:sldLayoutId id="2147483683" r:id="rId20"/>
    <p:sldLayoutId id="2147483684" r:id="rId21"/>
    <p:sldLayoutId id="2147483682" r:id="rId22"/>
    <p:sldLayoutId id="2147483677" r:id="rId23"/>
    <p:sldLayoutId id="2147483672" r:id="rId24"/>
    <p:sldLayoutId id="2147483675" r:id="rId25"/>
    <p:sldLayoutId id="2147483676" r:id="rId26"/>
    <p:sldLayoutId id="2147483685" r:id="rId27"/>
    <p:sldLayoutId id="2147483686" r:id="rId28"/>
  </p:sldLayoutIdLst>
  <p:transition spd="slow">
    <p:push dir="u"/>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chart" Target="../charts/chart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chart" Target="../charts/chart14.xml"/></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8.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chart" Target="../charts/chart23.xml"/><Relationship Id="rId1" Type="http://schemas.openxmlformats.org/officeDocument/2006/relationships/slideLayout" Target="../slideLayouts/slideLayout28.xml"/><Relationship Id="rId5" Type="http://schemas.openxmlformats.org/officeDocument/2006/relationships/image" Target="../media/image15.emf"/><Relationship Id="rId4" Type="http://schemas.openxmlformats.org/officeDocument/2006/relationships/image" Target="../media/image13.emf"/></Relationships>
</file>

<file path=ppt/slides/_rels/slide43.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8.xml"/><Relationship Id="rId4" Type="http://schemas.openxmlformats.org/officeDocument/2006/relationships/image" Target="../media/image18.JPG"/></Relationships>
</file>

<file path=ppt/slides/_rels/slide45.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15.emf"/><Relationship Id="rId5" Type="http://schemas.openxmlformats.org/officeDocument/2006/relationships/image" Target="../media/image13.emf"/><Relationship Id="rId4" Type="http://schemas.openxmlformats.org/officeDocument/2006/relationships/image" Target="../media/image14.emf"/></Relationships>
</file>

<file path=ppt/slides/_rels/slide52.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 r="-2630"/>
          <a:stretch/>
        </p:blipFill>
        <p:spPr>
          <a:xfrm>
            <a:off x="3767" y="0"/>
            <a:ext cx="9371181" cy="6237312"/>
          </a:xfrm>
          <a:prstGeom prst="rect">
            <a:avLst/>
          </a:prstGeom>
        </p:spPr>
      </p:pic>
      <p:sp>
        <p:nvSpPr>
          <p:cNvPr id="7" name="Rectangle 6"/>
          <p:cNvSpPr/>
          <p:nvPr/>
        </p:nvSpPr>
        <p:spPr>
          <a:xfrm>
            <a:off x="0" y="0"/>
            <a:ext cx="9143999" cy="1932837"/>
          </a:xfrm>
          <a:prstGeom prst="rect">
            <a:avLst/>
          </a:prstGeom>
          <a:solidFill>
            <a:schemeClr val="bg2">
              <a:alpha val="60000"/>
            </a:schemeClr>
          </a:solidFill>
        </p:spPr>
        <p:txBody>
          <a:bodyPr wrap="square">
            <a:spAutoFit/>
          </a:bodyPr>
          <a:lstStyle/>
          <a:p>
            <a:pPr marL="228600">
              <a:lnSpc>
                <a:spcPct val="115000"/>
              </a:lnSpc>
              <a:spcAft>
                <a:spcPts val="0"/>
              </a:spcAft>
            </a:pPr>
            <a:r>
              <a:rPr lang="en-ZA" sz="3200" b="1" dirty="0" smtClean="0">
                <a:latin typeface="Arial" panose="020B0604020202020204" pitchFamily="34" charset="0"/>
                <a:cs typeface="Arial" panose="020B0604020202020204" pitchFamily="34" charset="0"/>
              </a:rPr>
              <a:t>GHS Series Volume VIII </a:t>
            </a:r>
          </a:p>
          <a:p>
            <a:pPr marL="228600">
              <a:lnSpc>
                <a:spcPct val="115000"/>
              </a:lnSpc>
              <a:spcAft>
                <a:spcPts val="0"/>
              </a:spcAft>
            </a:pPr>
            <a:r>
              <a:rPr lang="en-ZA" sz="3200" b="1" dirty="0" smtClean="0">
                <a:solidFill>
                  <a:srgbClr val="0056A7"/>
                </a:solidFill>
                <a:latin typeface="Arial" panose="020B0604020202020204" pitchFamily="34" charset="0"/>
                <a:cs typeface="Arial" panose="020B0604020202020204" pitchFamily="34" charset="0"/>
              </a:rPr>
              <a:t>Water and Sanitation </a:t>
            </a:r>
          </a:p>
          <a:p>
            <a:pPr marL="228600">
              <a:lnSpc>
                <a:spcPct val="115000"/>
              </a:lnSpc>
              <a:spcAft>
                <a:spcPts val="0"/>
              </a:spcAft>
            </a:pPr>
            <a:r>
              <a:rPr lang="en-ZA" sz="2000" b="1" dirty="0" smtClean="0">
                <a:latin typeface="Arial" panose="020B0604020202020204" pitchFamily="34" charset="0"/>
                <a:cs typeface="Arial" panose="020B0604020202020204" pitchFamily="34" charset="0"/>
              </a:rPr>
              <a:t>In-depth analysis of the General Household Survey 2002–2015 and Community </a:t>
            </a:r>
            <a:r>
              <a:rPr lang="en-ZA" sz="2000" b="1" dirty="0">
                <a:latin typeface="Arial" panose="020B0604020202020204" pitchFamily="34" charset="0"/>
                <a:cs typeface="Arial" panose="020B0604020202020204" pitchFamily="34" charset="0"/>
              </a:rPr>
              <a:t>S</a:t>
            </a:r>
            <a:r>
              <a:rPr lang="en-ZA" sz="2000" b="1" dirty="0" smtClean="0">
                <a:latin typeface="Arial" panose="020B0604020202020204" pitchFamily="34" charset="0"/>
                <a:cs typeface="Arial" panose="020B0604020202020204" pitchFamily="34" charset="0"/>
              </a:rPr>
              <a:t>urvey  2016 data</a:t>
            </a:r>
            <a:endParaRPr lang="en-ZA" sz="2000" b="1" dirty="0">
              <a:latin typeface="Arial" panose="020B0604020202020204" pitchFamily="34" charset="0"/>
              <a:cs typeface="Arial" panose="020B0604020202020204" pitchFamily="34" charset="0"/>
            </a:endParaRPr>
          </a:p>
        </p:txBody>
      </p:sp>
      <p:sp>
        <p:nvSpPr>
          <p:cNvPr id="8" name="Text Placeholder 3"/>
          <p:cNvSpPr>
            <a:spLocks noGrp="1"/>
          </p:cNvSpPr>
          <p:nvPr>
            <p:ph type="body" sz="quarter" idx="12"/>
          </p:nvPr>
        </p:nvSpPr>
        <p:spPr>
          <a:xfrm>
            <a:off x="4057154" y="4005064"/>
            <a:ext cx="5076055" cy="1266673"/>
          </a:xfrm>
        </p:spPr>
        <p:txBody>
          <a:bodyPr>
            <a:noAutofit/>
          </a:bodyPr>
          <a:lstStyle/>
          <a:p>
            <a:r>
              <a:rPr lang="en-ZA" sz="3200" b="1" dirty="0" err="1" smtClean="0"/>
              <a:t>Dr.</a:t>
            </a:r>
            <a:r>
              <a:rPr lang="en-ZA" sz="3200" b="1" dirty="0" smtClean="0"/>
              <a:t> </a:t>
            </a:r>
            <a:r>
              <a:rPr lang="en-ZA" sz="3200" b="1" dirty="0" err="1" smtClean="0"/>
              <a:t>Kefiloe</a:t>
            </a:r>
            <a:r>
              <a:rPr lang="en-ZA" sz="3200" b="1" dirty="0" smtClean="0"/>
              <a:t> </a:t>
            </a:r>
            <a:r>
              <a:rPr lang="en-ZA" sz="3200" b="1" dirty="0" err="1" smtClean="0"/>
              <a:t>Masiteng</a:t>
            </a:r>
            <a:endParaRPr lang="en-ZA" sz="3200" b="1" dirty="0" smtClean="0"/>
          </a:p>
          <a:p>
            <a:r>
              <a:rPr lang="en-ZA" sz="3200" b="1" dirty="0" smtClean="0"/>
              <a:t>Deputy Director General</a:t>
            </a:r>
            <a:endParaRPr lang="en-ZA" sz="3200" b="1" dirty="0"/>
          </a:p>
        </p:txBody>
      </p:sp>
    </p:spTree>
    <p:extLst>
      <p:ext uri="{BB962C8B-B14F-4D97-AF65-F5344CB8AC3E}">
        <p14:creationId xmlns:p14="http://schemas.microsoft.com/office/powerpoint/2010/main" val="1250254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1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1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1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1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4294967295"/>
          </p:nvPr>
        </p:nvSpPr>
        <p:spPr>
          <a:xfrm>
            <a:off x="323528" y="260648"/>
            <a:ext cx="8712968" cy="864096"/>
          </a:xfrm>
          <a:prstGeom prst="rect">
            <a:avLst/>
          </a:prstGeom>
          <a:solidFill>
            <a:srgbClr val="0056A7"/>
          </a:solidFill>
        </p:spPr>
        <p:txBody>
          <a:bodyPr>
            <a:noAutofit/>
          </a:bodyPr>
          <a:lstStyle/>
          <a:p>
            <a:r>
              <a:rPr lang="en-ZA" sz="2600" dirty="0">
                <a:solidFill>
                  <a:schemeClr val="bg1"/>
                </a:solidFill>
              </a:rPr>
              <a:t>Percentage of households with access to improved drinking water sources by </a:t>
            </a:r>
            <a:r>
              <a:rPr lang="en-ZA" sz="2600" dirty="0" smtClean="0">
                <a:solidFill>
                  <a:schemeClr val="bg1"/>
                </a:solidFill>
              </a:rPr>
              <a:t>dwelling type, </a:t>
            </a:r>
            <a:r>
              <a:rPr lang="en-ZA" sz="2600" dirty="0">
                <a:solidFill>
                  <a:schemeClr val="bg1"/>
                </a:solidFill>
              </a:rPr>
              <a:t>2002 – 2015 </a:t>
            </a:r>
          </a:p>
        </p:txBody>
      </p:sp>
      <p:graphicFrame>
        <p:nvGraphicFramePr>
          <p:cNvPr id="7" name="Chart 6"/>
          <p:cNvGraphicFramePr>
            <a:graphicFrameLocks/>
          </p:cNvGraphicFramePr>
          <p:nvPr>
            <p:extLst>
              <p:ext uri="{D42A27DB-BD31-4B8C-83A1-F6EECF244321}">
                <p14:modId xmlns:p14="http://schemas.microsoft.com/office/powerpoint/2010/main" val="1458327488"/>
              </p:ext>
            </p:extLst>
          </p:nvPr>
        </p:nvGraphicFramePr>
        <p:xfrm>
          <a:off x="0" y="2564904"/>
          <a:ext cx="9144000" cy="36004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2394012" y="1727230"/>
            <a:ext cx="4572000" cy="738664"/>
          </a:xfrm>
          <a:prstGeom prst="rect">
            <a:avLst/>
          </a:prstGeom>
          <a:solidFill>
            <a:schemeClr val="tx2"/>
          </a:solidFill>
        </p:spPr>
        <p:txBody>
          <a:bodyPr>
            <a:spAutoFit/>
          </a:bodyPr>
          <a:lstStyle/>
          <a:p>
            <a:r>
              <a:rPr lang="en-ZA" sz="1400" dirty="0" smtClean="0">
                <a:solidFill>
                  <a:schemeClr val="bg1"/>
                </a:solidFill>
                <a:latin typeface="Arial" panose="020B0604020202020204" pitchFamily="34" charset="0"/>
                <a:cs typeface="Arial" panose="020B0604020202020204" pitchFamily="34" charset="0"/>
              </a:rPr>
              <a:t>Households living in formal and informal dwellings had greater access to improved drinking water sources than households living in traditional dwellings</a:t>
            </a:r>
            <a:endParaRPr lang="en-ZA" sz="1400" dirty="0">
              <a:solidFill>
                <a:schemeClr val="bg1"/>
              </a:solidFill>
              <a:latin typeface="Arial" panose="020B0604020202020204" pitchFamily="34" charset="0"/>
              <a:cs typeface="Arial" panose="020B0604020202020204" pitchFamily="34" charset="0"/>
            </a:endParaRPr>
          </a:p>
        </p:txBody>
      </p:sp>
      <p:sp>
        <p:nvSpPr>
          <p:cNvPr id="11" name="Arc 10"/>
          <p:cNvSpPr/>
          <p:nvPr/>
        </p:nvSpPr>
        <p:spPr>
          <a:xfrm rot="15773814">
            <a:off x="1847181" y="1898404"/>
            <a:ext cx="1260000" cy="1260000"/>
          </a:xfrm>
          <a:prstGeom prst="arc">
            <a:avLst/>
          </a:prstGeom>
          <a:ln w="38100">
            <a:solidFill>
              <a:srgbClr val="0056A7"/>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12" name="Arc 11"/>
          <p:cNvSpPr/>
          <p:nvPr/>
        </p:nvSpPr>
        <p:spPr>
          <a:xfrm rot="546783">
            <a:off x="6234081" y="1898404"/>
            <a:ext cx="1260000" cy="1260000"/>
          </a:xfrm>
          <a:prstGeom prst="arc">
            <a:avLst/>
          </a:prstGeom>
          <a:ln w="38100">
            <a:solidFill>
              <a:srgbClr val="0056A7"/>
            </a:solidFill>
            <a:headEnd type="none"/>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Tree>
    <p:extLst>
      <p:ext uri="{BB962C8B-B14F-4D97-AF65-F5344CB8AC3E}">
        <p14:creationId xmlns:p14="http://schemas.microsoft.com/office/powerpoint/2010/main" val="2638745053"/>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4294967295"/>
          </p:nvPr>
        </p:nvSpPr>
        <p:spPr>
          <a:xfrm>
            <a:off x="454843" y="332671"/>
            <a:ext cx="8712968" cy="864081"/>
          </a:xfrm>
          <a:prstGeom prst="rect">
            <a:avLst/>
          </a:prstGeom>
          <a:solidFill>
            <a:srgbClr val="0056A7"/>
          </a:solidFill>
        </p:spPr>
        <p:txBody>
          <a:bodyPr>
            <a:noAutofit/>
          </a:bodyPr>
          <a:lstStyle/>
          <a:p>
            <a:r>
              <a:rPr lang="en-ZA" sz="2600" dirty="0">
                <a:solidFill>
                  <a:schemeClr val="bg1"/>
                </a:solidFill>
              </a:rPr>
              <a:t>Access to improved drinking water sources by the population group of the head of the household</a:t>
            </a:r>
          </a:p>
        </p:txBody>
      </p:sp>
      <p:graphicFrame>
        <p:nvGraphicFramePr>
          <p:cNvPr id="5" name="Chart 4"/>
          <p:cNvGraphicFramePr>
            <a:graphicFrameLocks/>
          </p:cNvGraphicFramePr>
          <p:nvPr>
            <p:extLst>
              <p:ext uri="{D42A27DB-BD31-4B8C-83A1-F6EECF244321}">
                <p14:modId xmlns:p14="http://schemas.microsoft.com/office/powerpoint/2010/main" val="3461289933"/>
              </p:ext>
            </p:extLst>
          </p:nvPr>
        </p:nvGraphicFramePr>
        <p:xfrm>
          <a:off x="13241" y="1628800"/>
          <a:ext cx="8460432" cy="423481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2238361" y="4250835"/>
            <a:ext cx="4968552" cy="738664"/>
          </a:xfrm>
          <a:prstGeom prst="rect">
            <a:avLst/>
          </a:prstGeom>
        </p:spPr>
        <p:txBody>
          <a:bodyPr wrap="square">
            <a:spAutoFit/>
          </a:bodyPr>
          <a:lstStyle/>
          <a:p>
            <a:r>
              <a:rPr lang="en-ZA" sz="1400" dirty="0" smtClean="0">
                <a:solidFill>
                  <a:schemeClr val="tx1">
                    <a:lumMod val="65000"/>
                    <a:lumOff val="35000"/>
                  </a:schemeClr>
                </a:solidFill>
                <a:latin typeface="Arial" panose="020B0604020202020204" pitchFamily="34" charset="0"/>
                <a:cs typeface="Arial" panose="020B0604020202020204" pitchFamily="34" charset="0"/>
              </a:rPr>
              <a:t>Although </a:t>
            </a:r>
            <a:r>
              <a:rPr lang="en-ZA" sz="1400" b="1" dirty="0">
                <a:solidFill>
                  <a:srgbClr val="0056A7"/>
                </a:solidFill>
                <a:latin typeface="Arial" panose="020B0604020202020204" pitchFamily="34" charset="0"/>
                <a:cs typeface="Arial" panose="020B0604020202020204" pitchFamily="34" charset="0"/>
              </a:rPr>
              <a:t>b</a:t>
            </a:r>
            <a:r>
              <a:rPr lang="en-ZA" sz="1400" b="1" dirty="0" smtClean="0">
                <a:solidFill>
                  <a:srgbClr val="0056A7"/>
                </a:solidFill>
                <a:latin typeface="Arial" panose="020B0604020202020204" pitchFamily="34" charset="0"/>
                <a:cs typeface="Arial" panose="020B0604020202020204" pitchFamily="34" charset="0"/>
              </a:rPr>
              <a:t>lack </a:t>
            </a:r>
            <a:r>
              <a:rPr lang="en-ZA" sz="1400" b="1" dirty="0">
                <a:solidFill>
                  <a:srgbClr val="0056A7"/>
                </a:solidFill>
                <a:latin typeface="Arial" panose="020B0604020202020204" pitchFamily="34" charset="0"/>
                <a:cs typeface="Arial" panose="020B0604020202020204" pitchFamily="34" charset="0"/>
              </a:rPr>
              <a:t>Africans </a:t>
            </a:r>
            <a:r>
              <a:rPr lang="en-ZA" sz="1400" dirty="0" smtClean="0">
                <a:solidFill>
                  <a:schemeClr val="tx1">
                    <a:lumMod val="65000"/>
                    <a:lumOff val="35000"/>
                  </a:schemeClr>
                </a:solidFill>
                <a:latin typeface="Arial" panose="020B0604020202020204" pitchFamily="34" charset="0"/>
                <a:cs typeface="Arial" panose="020B0604020202020204" pitchFamily="34" charset="0"/>
              </a:rPr>
              <a:t>lagged </a:t>
            </a:r>
            <a:r>
              <a:rPr lang="en-ZA" sz="1400" dirty="0">
                <a:solidFill>
                  <a:schemeClr val="tx1">
                    <a:lumMod val="65000"/>
                    <a:lumOff val="35000"/>
                  </a:schemeClr>
                </a:solidFill>
                <a:latin typeface="Arial" panose="020B0604020202020204" pitchFamily="34" charset="0"/>
                <a:cs typeface="Arial" panose="020B0604020202020204" pitchFamily="34" charset="0"/>
              </a:rPr>
              <a:t>behind other population groups in 2015, their access to improved drinking water sources </a:t>
            </a:r>
            <a:r>
              <a:rPr lang="en-ZA" sz="1400" b="1" dirty="0">
                <a:solidFill>
                  <a:srgbClr val="0056A7"/>
                </a:solidFill>
                <a:latin typeface="Arial" panose="020B0604020202020204" pitchFamily="34" charset="0"/>
                <a:cs typeface="Arial" panose="020B0604020202020204" pitchFamily="34" charset="0"/>
              </a:rPr>
              <a:t>increased</a:t>
            </a:r>
            <a:r>
              <a:rPr lang="en-ZA" sz="1400" dirty="0">
                <a:solidFill>
                  <a:schemeClr val="tx1">
                    <a:lumMod val="65000"/>
                    <a:lumOff val="35000"/>
                  </a:schemeClr>
                </a:solidFill>
                <a:latin typeface="Arial" panose="020B0604020202020204" pitchFamily="34" charset="0"/>
                <a:cs typeface="Arial" panose="020B0604020202020204" pitchFamily="34" charset="0"/>
              </a:rPr>
              <a:t> from </a:t>
            </a:r>
            <a:r>
              <a:rPr lang="en-ZA" sz="1400" b="1" dirty="0">
                <a:solidFill>
                  <a:srgbClr val="0056A7"/>
                </a:solidFill>
                <a:latin typeface="Arial" panose="020B0604020202020204" pitchFamily="34" charset="0"/>
                <a:cs typeface="Arial" panose="020B0604020202020204" pitchFamily="34" charset="0"/>
              </a:rPr>
              <a:t>86,1%</a:t>
            </a:r>
            <a:r>
              <a:rPr lang="en-ZA" sz="1400" dirty="0">
                <a:solidFill>
                  <a:schemeClr val="tx1">
                    <a:lumMod val="65000"/>
                    <a:lumOff val="35000"/>
                  </a:schemeClr>
                </a:solidFill>
                <a:latin typeface="Arial" panose="020B0604020202020204" pitchFamily="34" charset="0"/>
                <a:cs typeface="Arial" panose="020B0604020202020204" pitchFamily="34" charset="0"/>
              </a:rPr>
              <a:t> in 2002 to </a:t>
            </a:r>
            <a:r>
              <a:rPr lang="en-ZA" sz="1400" b="1" dirty="0">
                <a:solidFill>
                  <a:srgbClr val="0056A7"/>
                </a:solidFill>
                <a:latin typeface="Arial" panose="020B0604020202020204" pitchFamily="34" charset="0"/>
                <a:cs typeface="Arial" panose="020B0604020202020204" pitchFamily="34" charset="0"/>
              </a:rPr>
              <a:t>91,7%</a:t>
            </a:r>
            <a:r>
              <a:rPr lang="en-ZA" sz="1400" dirty="0">
                <a:solidFill>
                  <a:schemeClr val="tx1">
                    <a:lumMod val="65000"/>
                    <a:lumOff val="35000"/>
                  </a:schemeClr>
                </a:solidFill>
                <a:latin typeface="Arial" panose="020B0604020202020204" pitchFamily="34" charset="0"/>
                <a:cs typeface="Arial" panose="020B0604020202020204" pitchFamily="34" charset="0"/>
              </a:rPr>
              <a:t> in 2015.</a:t>
            </a:r>
          </a:p>
        </p:txBody>
      </p:sp>
      <p:cxnSp>
        <p:nvCxnSpPr>
          <p:cNvPr id="8" name="Straight Arrow Connector 7"/>
          <p:cNvCxnSpPr/>
          <p:nvPr/>
        </p:nvCxnSpPr>
        <p:spPr>
          <a:xfrm flipV="1">
            <a:off x="971600" y="2780928"/>
            <a:ext cx="0" cy="1433720"/>
          </a:xfrm>
          <a:prstGeom prst="straightConnector1">
            <a:avLst/>
          </a:prstGeom>
          <a:ln w="38100">
            <a:solidFill>
              <a:schemeClr val="tx1">
                <a:lumMod val="95000"/>
                <a:lumOff val="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704417" y="2692493"/>
            <a:ext cx="0" cy="880523"/>
          </a:xfrm>
          <a:prstGeom prst="straightConnector1">
            <a:avLst/>
          </a:prstGeom>
          <a:ln w="38100">
            <a:solidFill>
              <a:schemeClr val="tx1">
                <a:lumMod val="95000"/>
                <a:lumOff val="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8100392" y="2692494"/>
            <a:ext cx="0" cy="805294"/>
          </a:xfrm>
          <a:prstGeom prst="straightConnector1">
            <a:avLst/>
          </a:prstGeom>
          <a:ln w="38100">
            <a:solidFill>
              <a:schemeClr val="tx1">
                <a:lumMod val="95000"/>
                <a:lumOff val="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216875"/>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4294967295"/>
          </p:nvPr>
        </p:nvSpPr>
        <p:spPr>
          <a:xfrm>
            <a:off x="454843" y="332671"/>
            <a:ext cx="8712968" cy="936089"/>
          </a:xfrm>
          <a:prstGeom prst="rect">
            <a:avLst/>
          </a:prstGeom>
          <a:solidFill>
            <a:srgbClr val="0056A7"/>
          </a:solidFill>
        </p:spPr>
        <p:txBody>
          <a:bodyPr>
            <a:noAutofit/>
          </a:bodyPr>
          <a:lstStyle/>
          <a:p>
            <a:r>
              <a:rPr lang="en-ZA" sz="2600" dirty="0">
                <a:solidFill>
                  <a:schemeClr val="bg1"/>
                </a:solidFill>
              </a:rPr>
              <a:t>Percentage of households with access to improved drinking water sources by income quintile</a:t>
            </a:r>
          </a:p>
        </p:txBody>
      </p:sp>
      <p:graphicFrame>
        <p:nvGraphicFramePr>
          <p:cNvPr id="9" name="Chart 8"/>
          <p:cNvGraphicFramePr>
            <a:graphicFrameLocks/>
          </p:cNvGraphicFramePr>
          <p:nvPr>
            <p:extLst>
              <p:ext uri="{D42A27DB-BD31-4B8C-83A1-F6EECF244321}">
                <p14:modId xmlns:p14="http://schemas.microsoft.com/office/powerpoint/2010/main" val="963309594"/>
              </p:ext>
            </p:extLst>
          </p:nvPr>
        </p:nvGraphicFramePr>
        <p:xfrm>
          <a:off x="1" y="1772816"/>
          <a:ext cx="9167810"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4283968" y="4458872"/>
            <a:ext cx="3456384" cy="1600438"/>
          </a:xfrm>
          <a:prstGeom prst="rect">
            <a:avLst/>
          </a:prstGeom>
          <a:noFill/>
        </p:spPr>
        <p:txBody>
          <a:bodyPr wrap="square" rtlCol="0">
            <a:spAutoFit/>
          </a:bodyPr>
          <a:lstStyle/>
          <a:p>
            <a:r>
              <a:rPr lang="en-ZA" sz="1400" dirty="0">
                <a:solidFill>
                  <a:schemeClr val="tx1">
                    <a:lumMod val="65000"/>
                    <a:lumOff val="35000"/>
                  </a:schemeClr>
                </a:solidFill>
                <a:latin typeface="Arial" panose="020B0604020202020204" pitchFamily="34" charset="0"/>
                <a:cs typeface="Arial" panose="020B0604020202020204" pitchFamily="34" charset="0"/>
              </a:rPr>
              <a:t>Households in the two poorest income quintiles reported the </a:t>
            </a:r>
            <a:r>
              <a:rPr lang="en-ZA" sz="1400" b="1" dirty="0">
                <a:solidFill>
                  <a:srgbClr val="FFC000"/>
                </a:solidFill>
                <a:latin typeface="Arial" panose="020B0604020202020204" pitchFamily="34" charset="0"/>
                <a:cs typeface="Arial" panose="020B0604020202020204" pitchFamily="34" charset="0"/>
              </a:rPr>
              <a:t>lowest percentage </a:t>
            </a:r>
            <a:r>
              <a:rPr lang="en-ZA" sz="1400" dirty="0">
                <a:solidFill>
                  <a:schemeClr val="tx1">
                    <a:lumMod val="65000"/>
                    <a:lumOff val="35000"/>
                  </a:schemeClr>
                </a:solidFill>
                <a:latin typeface="Arial" panose="020B0604020202020204" pitchFamily="34" charset="0"/>
                <a:cs typeface="Arial" panose="020B0604020202020204" pitchFamily="34" charset="0"/>
              </a:rPr>
              <a:t>of access to improved drinking water sources, whilst households in the wealthiest income quintile reported the </a:t>
            </a:r>
            <a:r>
              <a:rPr lang="en-ZA" sz="1400" dirty="0">
                <a:solidFill>
                  <a:srgbClr val="0070C0"/>
                </a:solidFill>
                <a:latin typeface="Arial" panose="020B0604020202020204" pitchFamily="34" charset="0"/>
                <a:cs typeface="Arial" panose="020B0604020202020204" pitchFamily="34" charset="0"/>
              </a:rPr>
              <a:t>highest percentage </a:t>
            </a:r>
            <a:r>
              <a:rPr lang="en-ZA" sz="1400" dirty="0">
                <a:solidFill>
                  <a:schemeClr val="tx1">
                    <a:lumMod val="65000"/>
                    <a:lumOff val="35000"/>
                  </a:schemeClr>
                </a:solidFill>
                <a:latin typeface="Arial" panose="020B0604020202020204" pitchFamily="34" charset="0"/>
                <a:cs typeface="Arial" panose="020B0604020202020204" pitchFamily="34" charset="0"/>
              </a:rPr>
              <a:t>of access to improved drinking water sources</a:t>
            </a:r>
          </a:p>
        </p:txBody>
      </p:sp>
      <p:pic>
        <p:nvPicPr>
          <p:cNvPr id="12" name="Picture 1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76256" y="3488676"/>
            <a:ext cx="1033463" cy="1032776"/>
          </a:xfrm>
          <a:prstGeom prst="rect">
            <a:avLst/>
          </a:prstGeom>
          <a:noFill/>
        </p:spPr>
      </p:pic>
    </p:spTree>
    <p:extLst>
      <p:ext uri="{BB962C8B-B14F-4D97-AF65-F5344CB8AC3E}">
        <p14:creationId xmlns:p14="http://schemas.microsoft.com/office/powerpoint/2010/main" val="184238613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4294967295"/>
          </p:nvPr>
        </p:nvSpPr>
        <p:spPr>
          <a:xfrm>
            <a:off x="454843" y="332671"/>
            <a:ext cx="8712968" cy="936089"/>
          </a:xfrm>
          <a:prstGeom prst="rect">
            <a:avLst/>
          </a:prstGeom>
          <a:solidFill>
            <a:srgbClr val="0056A7"/>
          </a:solidFill>
        </p:spPr>
        <p:txBody>
          <a:bodyPr>
            <a:noAutofit/>
          </a:bodyPr>
          <a:lstStyle/>
          <a:p>
            <a:r>
              <a:rPr lang="en-ZA" sz="2600" dirty="0">
                <a:solidFill>
                  <a:schemeClr val="bg1"/>
                </a:solidFill>
              </a:rPr>
              <a:t>Percentage of households with access to improved drinking water sources per metropolitan area, 2015 </a:t>
            </a:r>
          </a:p>
        </p:txBody>
      </p:sp>
      <p:graphicFrame>
        <p:nvGraphicFramePr>
          <p:cNvPr id="6" name="Chart 5"/>
          <p:cNvGraphicFramePr>
            <a:graphicFrameLocks/>
          </p:cNvGraphicFramePr>
          <p:nvPr>
            <p:extLst>
              <p:ext uri="{D42A27DB-BD31-4B8C-83A1-F6EECF244321}">
                <p14:modId xmlns:p14="http://schemas.microsoft.com/office/powerpoint/2010/main" val="1031533173"/>
              </p:ext>
            </p:extLst>
          </p:nvPr>
        </p:nvGraphicFramePr>
        <p:xfrm>
          <a:off x="0" y="2636912"/>
          <a:ext cx="9144000"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4833033" y="2250227"/>
            <a:ext cx="4225169" cy="769441"/>
          </a:xfrm>
          <a:prstGeom prst="rect">
            <a:avLst/>
          </a:prstGeom>
          <a:solidFill>
            <a:srgbClr val="0056A7"/>
          </a:solidFill>
        </p:spPr>
        <p:txBody>
          <a:bodyPr wrap="square">
            <a:spAutoFit/>
          </a:bodyPr>
          <a:lstStyle/>
          <a:p>
            <a:r>
              <a:rPr lang="en-ZA" sz="1400" dirty="0" smtClean="0">
                <a:solidFill>
                  <a:schemeClr val="bg1"/>
                </a:solidFill>
                <a:latin typeface="Arial" panose="020B0604020202020204" pitchFamily="34" charset="0"/>
                <a:cs typeface="Arial" panose="020B0604020202020204" pitchFamily="34" charset="0"/>
              </a:rPr>
              <a:t>Households </a:t>
            </a:r>
            <a:r>
              <a:rPr lang="en-ZA" sz="1400" dirty="0">
                <a:solidFill>
                  <a:schemeClr val="bg1"/>
                </a:solidFill>
                <a:latin typeface="Arial" panose="020B0604020202020204" pitchFamily="34" charset="0"/>
                <a:cs typeface="Arial" panose="020B0604020202020204" pitchFamily="34" charset="0"/>
              </a:rPr>
              <a:t>in </a:t>
            </a:r>
            <a:r>
              <a:rPr lang="en-ZA" sz="1400" dirty="0" smtClean="0">
                <a:solidFill>
                  <a:schemeClr val="bg1"/>
                </a:solidFill>
                <a:latin typeface="Arial" panose="020B0604020202020204" pitchFamily="34" charset="0"/>
                <a:cs typeface="Arial" panose="020B0604020202020204" pitchFamily="34" charset="0"/>
              </a:rPr>
              <a:t>Buffalo </a:t>
            </a:r>
            <a:r>
              <a:rPr lang="en-ZA" sz="1400" dirty="0">
                <a:solidFill>
                  <a:schemeClr val="bg1"/>
                </a:solidFill>
                <a:latin typeface="Arial" panose="020B0604020202020204" pitchFamily="34" charset="0"/>
                <a:cs typeface="Arial" panose="020B0604020202020204" pitchFamily="34" charset="0"/>
              </a:rPr>
              <a:t>C</a:t>
            </a:r>
            <a:r>
              <a:rPr lang="en-ZA" sz="1400" dirty="0" smtClean="0">
                <a:solidFill>
                  <a:schemeClr val="bg1"/>
                </a:solidFill>
                <a:latin typeface="Arial" panose="020B0604020202020204" pitchFamily="34" charset="0"/>
                <a:cs typeface="Arial" panose="020B0604020202020204" pitchFamily="34" charset="0"/>
              </a:rPr>
              <a:t>ity</a:t>
            </a:r>
            <a:r>
              <a:rPr lang="en-ZA" sz="1400" dirty="0">
                <a:solidFill>
                  <a:schemeClr val="bg1"/>
                </a:solidFill>
                <a:latin typeface="Arial" panose="020B0604020202020204" pitchFamily="34" charset="0"/>
                <a:cs typeface="Arial" panose="020B0604020202020204" pitchFamily="34" charset="0"/>
              </a:rPr>
              <a:t>, eThekwini and the City of Tshwane had the </a:t>
            </a:r>
            <a:r>
              <a:rPr lang="en-ZA" sz="1600" b="1" dirty="0">
                <a:solidFill>
                  <a:srgbClr val="76933C"/>
                </a:solidFill>
                <a:latin typeface="Arial" panose="020B0604020202020204" pitchFamily="34" charset="0"/>
                <a:cs typeface="Arial" panose="020B0604020202020204" pitchFamily="34" charset="0"/>
              </a:rPr>
              <a:t>lowest access </a:t>
            </a:r>
            <a:r>
              <a:rPr lang="en-ZA" sz="1400" dirty="0">
                <a:solidFill>
                  <a:schemeClr val="bg1"/>
                </a:solidFill>
                <a:latin typeface="Arial" panose="020B0604020202020204" pitchFamily="34" charset="0"/>
                <a:cs typeface="Arial" panose="020B0604020202020204" pitchFamily="34" charset="0"/>
              </a:rPr>
              <a:t>to improved drinking water sources</a:t>
            </a:r>
          </a:p>
        </p:txBody>
      </p:sp>
      <p:sp>
        <p:nvSpPr>
          <p:cNvPr id="10" name="Rectangle 9"/>
          <p:cNvSpPr/>
          <p:nvPr/>
        </p:nvSpPr>
        <p:spPr>
          <a:xfrm>
            <a:off x="454843" y="1625783"/>
            <a:ext cx="3246270" cy="738664"/>
          </a:xfrm>
          <a:prstGeom prst="rect">
            <a:avLst/>
          </a:prstGeom>
          <a:solidFill>
            <a:srgbClr val="0056A7"/>
          </a:solidFill>
        </p:spPr>
        <p:txBody>
          <a:bodyPr wrap="square">
            <a:spAutoFit/>
          </a:bodyPr>
          <a:lstStyle/>
          <a:p>
            <a:r>
              <a:rPr lang="en-ZA" sz="1400" dirty="0">
                <a:solidFill>
                  <a:schemeClr val="bg1"/>
                </a:solidFill>
                <a:latin typeface="Arial" panose="020B0604020202020204" pitchFamily="34" charset="0"/>
                <a:cs typeface="Arial" panose="020B0604020202020204" pitchFamily="34" charset="0"/>
              </a:rPr>
              <a:t>Access to improved drinking water sources was greater for households </a:t>
            </a:r>
            <a:r>
              <a:rPr lang="en-ZA" sz="1400" dirty="0" smtClean="0">
                <a:solidFill>
                  <a:schemeClr val="bg1"/>
                </a:solidFill>
                <a:latin typeface="Arial" panose="020B0604020202020204" pitchFamily="34" charset="0"/>
                <a:cs typeface="Arial" panose="020B0604020202020204" pitchFamily="34" charset="0"/>
              </a:rPr>
              <a:t>living </a:t>
            </a:r>
            <a:r>
              <a:rPr lang="en-ZA" sz="1400" dirty="0">
                <a:solidFill>
                  <a:schemeClr val="bg1"/>
                </a:solidFill>
                <a:latin typeface="Arial" panose="020B0604020202020204" pitchFamily="34" charset="0"/>
                <a:cs typeface="Arial" panose="020B0604020202020204" pitchFamily="34" charset="0"/>
              </a:rPr>
              <a:t>in Mangaung (100</a:t>
            </a:r>
            <a:r>
              <a:rPr lang="en-ZA" sz="1400" dirty="0" smtClean="0">
                <a:solidFill>
                  <a:schemeClr val="bg1"/>
                </a:solidFill>
                <a:latin typeface="Arial" panose="020B0604020202020204" pitchFamily="34" charset="0"/>
                <a:cs typeface="Arial" panose="020B0604020202020204" pitchFamily="34" charset="0"/>
              </a:rPr>
              <a:t>%)</a:t>
            </a:r>
            <a:endParaRPr lang="en-ZA" sz="1400" dirty="0">
              <a:solidFill>
                <a:schemeClr val="bg1"/>
              </a:solidFill>
              <a:latin typeface="Arial" panose="020B0604020202020204" pitchFamily="34" charset="0"/>
              <a:cs typeface="Arial" panose="020B0604020202020204" pitchFamily="34" charset="0"/>
            </a:endParaRPr>
          </a:p>
        </p:txBody>
      </p:sp>
      <p:sp>
        <p:nvSpPr>
          <p:cNvPr id="2" name="Right Brace 1"/>
          <p:cNvSpPr/>
          <p:nvPr/>
        </p:nvSpPr>
        <p:spPr>
          <a:xfrm rot="16200000">
            <a:off x="7363695" y="2096850"/>
            <a:ext cx="484671" cy="2284871"/>
          </a:xfrm>
          <a:prstGeom prst="rightBrace">
            <a:avLst/>
          </a:prstGeom>
          <a:ln w="50800">
            <a:solidFill>
              <a:srgbClr val="0056A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Tree>
    <p:extLst>
      <p:ext uri="{BB962C8B-B14F-4D97-AF65-F5344CB8AC3E}">
        <p14:creationId xmlns:p14="http://schemas.microsoft.com/office/powerpoint/2010/main" val="110871484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1350" y="183736"/>
            <a:ext cx="8136904" cy="892552"/>
          </a:xfrm>
          <a:prstGeom prst="rect">
            <a:avLst/>
          </a:prstGeom>
          <a:solidFill>
            <a:schemeClr val="tx2"/>
          </a:solidFill>
        </p:spPr>
        <p:txBody>
          <a:bodyPr wrap="square">
            <a:spAutoFit/>
          </a:bodyPr>
          <a:lstStyle/>
          <a:p>
            <a:pPr algn="ctr"/>
            <a:r>
              <a:rPr lang="en-GB" sz="2600" dirty="0">
                <a:solidFill>
                  <a:schemeClr val="bg1"/>
                </a:solidFill>
                <a:latin typeface="Arial" panose="020B0604020202020204" pitchFamily="34" charset="0"/>
                <a:cs typeface="Arial" panose="020B0604020202020204" pitchFamily="34" charset="0"/>
              </a:rPr>
              <a:t>Predictors of households with access to unimproved water sources using logistics regression</a:t>
            </a:r>
            <a:endParaRPr lang="en-ZA" sz="26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471350" y="1410839"/>
            <a:ext cx="8136903" cy="738664"/>
          </a:xfrm>
          <a:prstGeom prst="rect">
            <a:avLst/>
          </a:prstGeom>
        </p:spPr>
        <p:txBody>
          <a:bodyPr wrap="square">
            <a:spAutoFit/>
          </a:bodyPr>
          <a:lstStyle/>
          <a:p>
            <a:r>
              <a:rPr lang="en-GB" sz="1400" dirty="0">
                <a:solidFill>
                  <a:schemeClr val="tx1">
                    <a:lumMod val="65000"/>
                    <a:lumOff val="35000"/>
                  </a:schemeClr>
                </a:solidFill>
                <a:latin typeface="Arial" panose="020B0604020202020204" pitchFamily="34" charset="0"/>
                <a:cs typeface="Arial" panose="020B0604020202020204" pitchFamily="34" charset="0"/>
              </a:rPr>
              <a:t>The odds of households in Eastern Cape (3,227), KwaZulu-Natal (2,713), Gauteng (2,748), North West (1,317), Mpumalanga (1,567) and Limpopo (1,400) </a:t>
            </a:r>
            <a:r>
              <a:rPr lang="en-GB" sz="1400" dirty="0" smtClean="0">
                <a:solidFill>
                  <a:schemeClr val="tx1">
                    <a:lumMod val="65000"/>
                    <a:lumOff val="35000"/>
                  </a:schemeClr>
                </a:solidFill>
                <a:latin typeface="Arial" panose="020B0604020202020204" pitchFamily="34" charset="0"/>
                <a:cs typeface="Arial" panose="020B0604020202020204" pitchFamily="34" charset="0"/>
              </a:rPr>
              <a:t>accessing </a:t>
            </a:r>
            <a:r>
              <a:rPr lang="en-GB" sz="1400" dirty="0">
                <a:solidFill>
                  <a:schemeClr val="tx1">
                    <a:lumMod val="65000"/>
                    <a:lumOff val="35000"/>
                  </a:schemeClr>
                </a:solidFill>
                <a:latin typeface="Arial" panose="020B0604020202020204" pitchFamily="34" charset="0"/>
                <a:cs typeface="Arial" panose="020B0604020202020204" pitchFamily="34" charset="0"/>
              </a:rPr>
              <a:t>unimproved drinking water sources were greater than the odds of households in Western </a:t>
            </a:r>
            <a:r>
              <a:rPr lang="en-GB" sz="1400" dirty="0" smtClean="0">
                <a:solidFill>
                  <a:schemeClr val="tx1">
                    <a:lumMod val="65000"/>
                    <a:lumOff val="35000"/>
                  </a:schemeClr>
                </a:solidFill>
                <a:latin typeface="Arial" panose="020B0604020202020204" pitchFamily="34" charset="0"/>
                <a:cs typeface="Arial" panose="020B0604020202020204" pitchFamily="34" charset="0"/>
              </a:rPr>
              <a:t>Cape</a:t>
            </a:r>
          </a:p>
        </p:txBody>
      </p:sp>
      <p:sp>
        <p:nvSpPr>
          <p:cNvPr id="4" name="Rectangle 3"/>
          <p:cNvSpPr/>
          <p:nvPr/>
        </p:nvSpPr>
        <p:spPr>
          <a:xfrm>
            <a:off x="471350" y="2634460"/>
            <a:ext cx="8136903" cy="738664"/>
          </a:xfrm>
          <a:prstGeom prst="rect">
            <a:avLst/>
          </a:prstGeom>
        </p:spPr>
        <p:txBody>
          <a:bodyPr wrap="square">
            <a:spAutoFit/>
          </a:bodyPr>
          <a:lstStyle/>
          <a:p>
            <a:r>
              <a:rPr lang="en-GB" sz="1400" dirty="0">
                <a:solidFill>
                  <a:schemeClr val="tx1">
                    <a:lumMod val="65000"/>
                    <a:lumOff val="35000"/>
                  </a:schemeClr>
                </a:solidFill>
                <a:latin typeface="Arial" panose="020B0604020202020204" pitchFamily="34" charset="0"/>
                <a:cs typeface="Arial" panose="020B0604020202020204" pitchFamily="34" charset="0"/>
              </a:rPr>
              <a:t>The odds of households in rural areas, non-metro, traditional and informal dwellings were respectively 2,664, 3,549, 2,495 and 1,594 times more than the odds of households in urban areas, metros and formal dwellings to access unimproved drinking water sources</a:t>
            </a:r>
            <a:endParaRPr lang="en-ZA" sz="1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Rectangle 5"/>
          <p:cNvSpPr/>
          <p:nvPr/>
        </p:nvSpPr>
        <p:spPr>
          <a:xfrm>
            <a:off x="471350" y="4011969"/>
            <a:ext cx="8136904" cy="523220"/>
          </a:xfrm>
          <a:prstGeom prst="rect">
            <a:avLst/>
          </a:prstGeom>
        </p:spPr>
        <p:txBody>
          <a:bodyPr wrap="square">
            <a:spAutoFit/>
          </a:bodyPr>
          <a:lstStyle/>
          <a:p>
            <a:r>
              <a:rPr lang="en-GB" sz="1400" dirty="0">
                <a:solidFill>
                  <a:schemeClr val="tx1">
                    <a:lumMod val="65000"/>
                    <a:lumOff val="35000"/>
                  </a:schemeClr>
                </a:solidFill>
                <a:latin typeface="Arial" panose="020B0604020202020204" pitchFamily="34" charset="0"/>
                <a:cs typeface="Arial" panose="020B0604020202020204" pitchFamily="34" charset="0"/>
              </a:rPr>
              <a:t>Generally, </a:t>
            </a:r>
            <a:r>
              <a:rPr lang="en-GB" sz="1400" dirty="0" smtClean="0">
                <a:solidFill>
                  <a:schemeClr val="tx1">
                    <a:lumMod val="65000"/>
                    <a:lumOff val="35000"/>
                  </a:schemeClr>
                </a:solidFill>
                <a:latin typeface="Arial" panose="020B0604020202020204" pitchFamily="34" charset="0"/>
                <a:cs typeface="Arial" panose="020B0604020202020204" pitchFamily="34" charset="0"/>
              </a:rPr>
              <a:t>households in poor income quintiles were </a:t>
            </a:r>
            <a:r>
              <a:rPr lang="en-GB" sz="1400" dirty="0">
                <a:solidFill>
                  <a:schemeClr val="tx1">
                    <a:lumMod val="65000"/>
                    <a:lumOff val="35000"/>
                  </a:schemeClr>
                </a:solidFill>
                <a:latin typeface="Arial" panose="020B0604020202020204" pitchFamily="34" charset="0"/>
                <a:cs typeface="Arial" panose="020B0604020202020204" pitchFamily="34" charset="0"/>
              </a:rPr>
              <a:t>more likely to have access to unimproved drinking water sources than </a:t>
            </a:r>
            <a:r>
              <a:rPr lang="en-GB" sz="1400" dirty="0" smtClean="0">
                <a:solidFill>
                  <a:schemeClr val="tx1">
                    <a:lumMod val="65000"/>
                    <a:lumOff val="35000"/>
                  </a:schemeClr>
                </a:solidFill>
                <a:latin typeface="Arial" panose="020B0604020202020204" pitchFamily="34" charset="0"/>
                <a:cs typeface="Arial" panose="020B0604020202020204" pitchFamily="34" charset="0"/>
              </a:rPr>
              <a:t>households in wealthier income quintiles.  </a:t>
            </a:r>
            <a:endParaRPr lang="en-ZA" sz="1400" b="1"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8" name="Straight Connector 7"/>
          <p:cNvCxnSpPr/>
          <p:nvPr/>
        </p:nvCxnSpPr>
        <p:spPr>
          <a:xfrm>
            <a:off x="2267744" y="2420888"/>
            <a:ext cx="40690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267744" y="3717032"/>
            <a:ext cx="40690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267744" y="4869160"/>
            <a:ext cx="406908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7404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par>
                                <p:cTn id="11" presetID="16" presetClass="entr" presetSubtype="37"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out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592" y="2420888"/>
            <a:ext cx="7802136" cy="923330"/>
          </a:xfrm>
          <a:prstGeom prst="rect">
            <a:avLst/>
          </a:prstGeom>
          <a:noFill/>
        </p:spPr>
        <p:txBody>
          <a:bodyPr wrap="none" rtlCol="0">
            <a:spAutoFit/>
          </a:bodyPr>
          <a:lstStyle/>
          <a:p>
            <a:r>
              <a:rPr lang="en-ZA" sz="5400" dirty="0" smtClean="0">
                <a:solidFill>
                  <a:schemeClr val="bg1"/>
                </a:solidFill>
                <a:latin typeface="Arial" panose="020B0604020202020204" pitchFamily="34" charset="0"/>
                <a:cs typeface="Arial" panose="020B0604020202020204" pitchFamily="34" charset="0"/>
              </a:rPr>
              <a:t>Distance to water source</a:t>
            </a:r>
            <a:endParaRPr lang="en-ZA" sz="5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442282"/>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2" y="1484784"/>
            <a:ext cx="8136904" cy="2554545"/>
          </a:xfrm>
          <a:prstGeom prst="rect">
            <a:avLst/>
          </a:prstGeom>
        </p:spPr>
        <p:txBody>
          <a:bodyPr wrap="square">
            <a:spAutoFit/>
          </a:bodyPr>
          <a:lstStyle/>
          <a:p>
            <a:pPr algn="ctr"/>
            <a:r>
              <a:rPr lang="en-ZA" sz="4000" dirty="0">
                <a:solidFill>
                  <a:schemeClr val="tx1">
                    <a:lumMod val="65000"/>
                    <a:lumOff val="35000"/>
                  </a:schemeClr>
                </a:solidFill>
                <a:latin typeface="Arial" panose="020B0604020202020204" pitchFamily="34" charset="0"/>
                <a:cs typeface="Arial" panose="020B0604020202020204" pitchFamily="34" charset="0"/>
              </a:rPr>
              <a:t>In South Africa, </a:t>
            </a:r>
            <a:r>
              <a:rPr lang="en-ZA" sz="4000" dirty="0" smtClean="0">
                <a:solidFill>
                  <a:schemeClr val="tx1">
                    <a:lumMod val="65000"/>
                    <a:lumOff val="35000"/>
                  </a:schemeClr>
                </a:solidFill>
                <a:latin typeface="Arial" panose="020B0604020202020204" pitchFamily="34" charset="0"/>
                <a:cs typeface="Arial" panose="020B0604020202020204" pitchFamily="34" charset="0"/>
              </a:rPr>
              <a:t>the Department </a:t>
            </a:r>
            <a:r>
              <a:rPr lang="en-ZA" sz="4000" dirty="0">
                <a:solidFill>
                  <a:schemeClr val="tx1">
                    <a:lumMod val="65000"/>
                    <a:lumOff val="35000"/>
                  </a:schemeClr>
                </a:solidFill>
                <a:latin typeface="Arial" panose="020B0604020202020204" pitchFamily="34" charset="0"/>
                <a:cs typeface="Arial" panose="020B0604020202020204" pitchFamily="34" charset="0"/>
              </a:rPr>
              <a:t>of </a:t>
            </a:r>
            <a:r>
              <a:rPr lang="en-ZA" sz="4000" dirty="0" smtClean="0">
                <a:solidFill>
                  <a:schemeClr val="tx1">
                    <a:lumMod val="65000"/>
                    <a:lumOff val="35000"/>
                  </a:schemeClr>
                </a:solidFill>
                <a:latin typeface="Arial" panose="020B0604020202020204" pitchFamily="34" charset="0"/>
                <a:cs typeface="Arial" panose="020B0604020202020204" pitchFamily="34" charset="0"/>
              </a:rPr>
              <a:t>Water </a:t>
            </a:r>
            <a:r>
              <a:rPr lang="en-ZA" sz="4000" dirty="0">
                <a:solidFill>
                  <a:schemeClr val="tx1">
                    <a:lumMod val="65000"/>
                    <a:lumOff val="35000"/>
                  </a:schemeClr>
                </a:solidFill>
                <a:latin typeface="Arial" panose="020B0604020202020204" pitchFamily="34" charset="0"/>
                <a:cs typeface="Arial" panose="020B0604020202020204" pitchFamily="34" charset="0"/>
              </a:rPr>
              <a:t>and </a:t>
            </a:r>
            <a:r>
              <a:rPr lang="en-ZA" sz="4000" dirty="0" smtClean="0">
                <a:solidFill>
                  <a:schemeClr val="tx1">
                    <a:lumMod val="65000"/>
                    <a:lumOff val="35000"/>
                  </a:schemeClr>
                </a:solidFill>
                <a:latin typeface="Arial" panose="020B0604020202020204" pitchFamily="34" charset="0"/>
                <a:cs typeface="Arial" panose="020B0604020202020204" pitchFamily="34" charset="0"/>
              </a:rPr>
              <a:t>Sanitation </a:t>
            </a:r>
            <a:r>
              <a:rPr lang="en-ZA" sz="4000" dirty="0">
                <a:solidFill>
                  <a:schemeClr val="tx1">
                    <a:lumMod val="65000"/>
                    <a:lumOff val="35000"/>
                  </a:schemeClr>
                </a:solidFill>
                <a:latin typeface="Arial" panose="020B0604020202020204" pitchFamily="34" charset="0"/>
                <a:cs typeface="Arial" panose="020B0604020202020204" pitchFamily="34" charset="0"/>
              </a:rPr>
              <a:t>has set </a:t>
            </a:r>
            <a:r>
              <a:rPr lang="en-ZA" sz="4000" dirty="0" smtClean="0">
                <a:solidFill>
                  <a:schemeClr val="tx1">
                    <a:lumMod val="65000"/>
                    <a:lumOff val="35000"/>
                  </a:schemeClr>
                </a:solidFill>
                <a:latin typeface="Arial" panose="020B0604020202020204" pitchFamily="34" charset="0"/>
                <a:cs typeface="Arial" panose="020B0604020202020204" pitchFamily="34" charset="0"/>
              </a:rPr>
              <a:t>the </a:t>
            </a:r>
            <a:r>
              <a:rPr lang="en-ZA" sz="4000" dirty="0">
                <a:solidFill>
                  <a:schemeClr val="tx1">
                    <a:lumMod val="65000"/>
                    <a:lumOff val="35000"/>
                  </a:schemeClr>
                </a:solidFill>
                <a:latin typeface="Arial" panose="020B0604020202020204" pitchFamily="34" charset="0"/>
                <a:cs typeface="Arial" panose="020B0604020202020204" pitchFamily="34" charset="0"/>
              </a:rPr>
              <a:t>minimum </a:t>
            </a:r>
            <a:r>
              <a:rPr lang="en-ZA" sz="4000" b="1" dirty="0">
                <a:solidFill>
                  <a:srgbClr val="0056A7"/>
                </a:solidFill>
                <a:latin typeface="Arial" panose="020B0604020202020204" pitchFamily="34" charset="0"/>
                <a:cs typeface="Arial" panose="020B0604020202020204" pitchFamily="34" charset="0"/>
              </a:rPr>
              <a:t>cartage distance at 200 metres</a:t>
            </a:r>
          </a:p>
        </p:txBody>
      </p:sp>
    </p:spTree>
    <p:extLst>
      <p:ext uri="{BB962C8B-B14F-4D97-AF65-F5344CB8AC3E}">
        <p14:creationId xmlns:p14="http://schemas.microsoft.com/office/powerpoint/2010/main" val="4056027497"/>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sz="quarter" idx="4294967295"/>
          </p:nvPr>
        </p:nvSpPr>
        <p:spPr>
          <a:xfrm>
            <a:off x="432737" y="118703"/>
            <a:ext cx="8605464" cy="529261"/>
          </a:xfrm>
          <a:prstGeom prst="rect">
            <a:avLst/>
          </a:prstGeom>
          <a:solidFill>
            <a:srgbClr val="0056A7"/>
          </a:solidFill>
        </p:spPr>
        <p:txBody>
          <a:bodyPr>
            <a:noAutofit/>
          </a:bodyPr>
          <a:lstStyle/>
          <a:p>
            <a:r>
              <a:rPr lang="en-ZA" sz="2600" dirty="0">
                <a:solidFill>
                  <a:schemeClr val="bg1"/>
                </a:solidFill>
              </a:rPr>
              <a:t>Distance to </a:t>
            </a:r>
            <a:r>
              <a:rPr lang="en-ZA" sz="2600" dirty="0" smtClean="0">
                <a:solidFill>
                  <a:schemeClr val="bg1"/>
                </a:solidFill>
              </a:rPr>
              <a:t>outside yard / dwelling drinking water source </a:t>
            </a:r>
            <a:r>
              <a:rPr lang="en-ZA" sz="2600" dirty="0">
                <a:solidFill>
                  <a:schemeClr val="bg1"/>
                </a:solidFill>
              </a:rPr>
              <a:t>source by province</a:t>
            </a:r>
            <a:br>
              <a:rPr lang="en-ZA" sz="2600" dirty="0">
                <a:solidFill>
                  <a:schemeClr val="bg1"/>
                </a:solidFill>
              </a:rPr>
            </a:br>
            <a:endParaRPr lang="en-ZA" sz="2600" dirty="0">
              <a:solidFill>
                <a:schemeClr val="bg1"/>
              </a:solidFill>
            </a:endParaRPr>
          </a:p>
        </p:txBody>
      </p:sp>
      <p:graphicFrame>
        <p:nvGraphicFramePr>
          <p:cNvPr id="6" name="Chart 5"/>
          <p:cNvGraphicFramePr>
            <a:graphicFrameLocks/>
          </p:cNvGraphicFramePr>
          <p:nvPr>
            <p:extLst>
              <p:ext uri="{D42A27DB-BD31-4B8C-83A1-F6EECF244321}">
                <p14:modId xmlns:p14="http://schemas.microsoft.com/office/powerpoint/2010/main" val="4246854785"/>
              </p:ext>
            </p:extLst>
          </p:nvPr>
        </p:nvGraphicFramePr>
        <p:xfrm>
          <a:off x="0" y="1124730"/>
          <a:ext cx="9144000" cy="511258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2"/>
          <p:cNvSpPr txBox="1">
            <a:spLocks/>
          </p:cNvSpPr>
          <p:nvPr/>
        </p:nvSpPr>
        <p:spPr>
          <a:xfrm>
            <a:off x="5415566" y="1151873"/>
            <a:ext cx="3620930" cy="1431763"/>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1400" b="1" dirty="0" smtClean="0">
                <a:solidFill>
                  <a:schemeClr val="bg1"/>
                </a:solidFill>
              </a:rPr>
              <a:t>Nearly </a:t>
            </a:r>
            <a:r>
              <a:rPr lang="en-ZA" sz="1400" b="1" dirty="0">
                <a:solidFill>
                  <a:schemeClr val="bg1"/>
                </a:solidFill>
              </a:rPr>
              <a:t>three-tenths of households in KwaZulu-Natal (28,2%) that did not have access to water in the yard or dwelling lived more than 500 metres away from their drinking water </a:t>
            </a:r>
            <a:r>
              <a:rPr lang="en-ZA" sz="1400" b="1" dirty="0" smtClean="0">
                <a:solidFill>
                  <a:schemeClr val="bg1"/>
                </a:solidFill>
              </a:rPr>
              <a:t>source  </a:t>
            </a:r>
            <a:r>
              <a:rPr lang="en-ZA" sz="1400" b="1" dirty="0">
                <a:solidFill>
                  <a:schemeClr val="bg1"/>
                </a:solidFill>
              </a:rPr>
              <a:t>followed by households in Limpopo (16,3%). </a:t>
            </a:r>
          </a:p>
        </p:txBody>
      </p:sp>
      <p:sp>
        <p:nvSpPr>
          <p:cNvPr id="9" name="Oval 8"/>
          <p:cNvSpPr/>
          <p:nvPr/>
        </p:nvSpPr>
        <p:spPr>
          <a:xfrm>
            <a:off x="6655179" y="4741952"/>
            <a:ext cx="761137" cy="6480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Oval 9"/>
          <p:cNvSpPr/>
          <p:nvPr/>
        </p:nvSpPr>
        <p:spPr>
          <a:xfrm>
            <a:off x="7452320" y="5013176"/>
            <a:ext cx="792088" cy="7200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3869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4000"/>
                                        <p:tgtEl>
                                          <p:spTgt spid="9"/>
                                        </p:tgtEl>
                                      </p:cBhvr>
                                    </p:animEffect>
                                  </p:childTnLst>
                                </p:cTn>
                              </p:par>
                            </p:childTnLst>
                          </p:cTn>
                        </p:par>
                        <p:par>
                          <p:cTn id="8" fill="hold">
                            <p:stCondLst>
                              <p:cond delay="4000"/>
                            </p:stCondLst>
                            <p:childTnLst>
                              <p:par>
                                <p:cTn id="9" presetID="6"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4294967295"/>
          </p:nvPr>
        </p:nvSpPr>
        <p:spPr>
          <a:xfrm>
            <a:off x="107504" y="116632"/>
            <a:ext cx="9036496" cy="864096"/>
          </a:xfrm>
          <a:prstGeom prst="rect">
            <a:avLst/>
          </a:prstGeom>
          <a:solidFill>
            <a:srgbClr val="0056A7"/>
          </a:solidFill>
        </p:spPr>
        <p:txBody>
          <a:bodyPr>
            <a:noAutofit/>
          </a:bodyPr>
          <a:lstStyle/>
          <a:p>
            <a:r>
              <a:rPr lang="en-ZA" sz="2600" dirty="0">
                <a:solidFill>
                  <a:schemeClr val="bg1"/>
                </a:solidFill>
              </a:rPr>
              <a:t>Households </a:t>
            </a:r>
            <a:r>
              <a:rPr lang="en-ZA" sz="2600" dirty="0" smtClean="0">
                <a:solidFill>
                  <a:schemeClr val="bg1"/>
                </a:solidFill>
              </a:rPr>
              <a:t>living </a:t>
            </a:r>
            <a:r>
              <a:rPr lang="en-ZA" sz="2600" dirty="0">
                <a:solidFill>
                  <a:schemeClr val="bg1"/>
                </a:solidFill>
              </a:rPr>
              <a:t>more than 500 </a:t>
            </a:r>
            <a:r>
              <a:rPr lang="en-ZA" sz="2600" dirty="0" smtClean="0">
                <a:solidFill>
                  <a:schemeClr val="bg1"/>
                </a:solidFill>
              </a:rPr>
              <a:t>metres </a:t>
            </a:r>
            <a:r>
              <a:rPr lang="en-ZA" sz="2600" dirty="0">
                <a:solidFill>
                  <a:schemeClr val="bg1"/>
                </a:solidFill>
              </a:rPr>
              <a:t>away from </a:t>
            </a:r>
            <a:r>
              <a:rPr lang="en-ZA" sz="2600" dirty="0" smtClean="0">
                <a:solidFill>
                  <a:schemeClr val="bg1"/>
                </a:solidFill>
              </a:rPr>
              <a:t>outside yard/dwelling drinking water source , </a:t>
            </a:r>
            <a:r>
              <a:rPr lang="en-ZA" sz="2600" dirty="0">
                <a:solidFill>
                  <a:schemeClr val="bg1"/>
                </a:solidFill>
              </a:rPr>
              <a:t>by </a:t>
            </a:r>
            <a:r>
              <a:rPr lang="en-ZA" sz="2600" dirty="0" smtClean="0">
                <a:solidFill>
                  <a:schemeClr val="bg1"/>
                </a:solidFill>
              </a:rPr>
              <a:t>rural / urban area</a:t>
            </a:r>
            <a:r>
              <a:rPr lang="en-ZA" sz="2600" dirty="0">
                <a:solidFill>
                  <a:schemeClr val="bg1"/>
                </a:solidFill>
              </a:rPr>
              <a:t/>
            </a:r>
            <a:br>
              <a:rPr lang="en-ZA" sz="2600" dirty="0">
                <a:solidFill>
                  <a:schemeClr val="bg1"/>
                </a:solidFill>
              </a:rPr>
            </a:br>
            <a:endParaRPr lang="en-ZA" sz="2600" dirty="0">
              <a:solidFill>
                <a:schemeClr val="bg1"/>
              </a:solidFill>
            </a:endParaRPr>
          </a:p>
          <a:p>
            <a:r>
              <a:rPr lang="en-ZA" sz="2600" dirty="0">
                <a:solidFill>
                  <a:schemeClr val="bg1"/>
                </a:solidFill>
              </a:rPr>
              <a:t/>
            </a:r>
            <a:br>
              <a:rPr lang="en-ZA" sz="2600" dirty="0">
                <a:solidFill>
                  <a:schemeClr val="bg1"/>
                </a:solidFill>
              </a:rPr>
            </a:br>
            <a:endParaRPr lang="en-ZA" sz="2600" dirty="0">
              <a:solidFill>
                <a:schemeClr val="bg1"/>
              </a:solidFill>
            </a:endParaRPr>
          </a:p>
        </p:txBody>
      </p:sp>
      <p:graphicFrame>
        <p:nvGraphicFramePr>
          <p:cNvPr id="6" name="Chart 5"/>
          <p:cNvGraphicFramePr>
            <a:graphicFrameLocks/>
          </p:cNvGraphicFramePr>
          <p:nvPr>
            <p:extLst>
              <p:ext uri="{D42A27DB-BD31-4B8C-83A1-F6EECF244321}">
                <p14:modId xmlns:p14="http://schemas.microsoft.com/office/powerpoint/2010/main" val="2452906308"/>
              </p:ext>
            </p:extLst>
          </p:nvPr>
        </p:nvGraphicFramePr>
        <p:xfrm>
          <a:off x="0" y="2204864"/>
          <a:ext cx="9144000" cy="381642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2"/>
          <p:cNvSpPr>
            <a:spLocks noGrp="1"/>
          </p:cNvSpPr>
          <p:nvPr>
            <p:ph type="body" sz="half" idx="4294967295"/>
          </p:nvPr>
        </p:nvSpPr>
        <p:spPr>
          <a:xfrm>
            <a:off x="2123728" y="1340769"/>
            <a:ext cx="4103934" cy="864096"/>
          </a:xfrm>
          <a:prstGeom prst="rect">
            <a:avLst/>
          </a:prstGeom>
          <a:solidFill>
            <a:srgbClr val="0056A7"/>
          </a:solidFill>
        </p:spPr>
        <p:txBody>
          <a:bodyPr>
            <a:normAutofit lnSpcReduction="10000"/>
          </a:bodyPr>
          <a:lstStyle/>
          <a:p>
            <a:r>
              <a:rPr lang="en-ZA" sz="1300" dirty="0" smtClean="0">
                <a:solidFill>
                  <a:schemeClr val="bg1"/>
                </a:solidFill>
              </a:rPr>
              <a:t>More rural households that </a:t>
            </a:r>
            <a:r>
              <a:rPr lang="en-ZA" sz="1300" dirty="0">
                <a:solidFill>
                  <a:schemeClr val="bg1"/>
                </a:solidFill>
              </a:rPr>
              <a:t>did not have access to water in the yard or </a:t>
            </a:r>
            <a:r>
              <a:rPr lang="en-ZA" sz="1300" dirty="0" smtClean="0">
                <a:solidFill>
                  <a:schemeClr val="bg1"/>
                </a:solidFill>
              </a:rPr>
              <a:t>dwelling consistently lived more than 500 metres away from the drinking water source as compared urban households</a:t>
            </a:r>
            <a:r>
              <a:rPr lang="en-ZA" sz="1200" dirty="0" smtClean="0">
                <a:solidFill>
                  <a:schemeClr val="bg1"/>
                </a:solidFill>
              </a:rPr>
              <a:t>. </a:t>
            </a:r>
            <a:endParaRPr lang="en-ZA" sz="1200" cap="none" dirty="0">
              <a:solidFill>
                <a:schemeClr val="bg1"/>
              </a:solidFill>
            </a:endParaRPr>
          </a:p>
        </p:txBody>
      </p:sp>
    </p:spTree>
    <p:extLst>
      <p:ext uri="{BB962C8B-B14F-4D97-AF65-F5344CB8AC3E}">
        <p14:creationId xmlns:p14="http://schemas.microsoft.com/office/powerpoint/2010/main" val="2938072321"/>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63" t="3262" r="1963" b="3260"/>
          <a:stretch/>
        </p:blipFill>
        <p:spPr>
          <a:xfrm>
            <a:off x="1455082" y="836712"/>
            <a:ext cx="7529980" cy="5184576"/>
          </a:xfrm>
          <a:prstGeom prst="rect">
            <a:avLst/>
          </a:prstGeom>
        </p:spPr>
      </p:pic>
      <p:sp>
        <p:nvSpPr>
          <p:cNvPr id="5" name="Text Placeholder 2"/>
          <p:cNvSpPr>
            <a:spLocks noGrp="1"/>
          </p:cNvSpPr>
          <p:nvPr>
            <p:ph type="body" sz="quarter" idx="4294967295"/>
          </p:nvPr>
        </p:nvSpPr>
        <p:spPr>
          <a:xfrm>
            <a:off x="251520" y="188640"/>
            <a:ext cx="4968552" cy="1619228"/>
          </a:xfrm>
          <a:prstGeom prst="rect">
            <a:avLst/>
          </a:prstGeom>
          <a:solidFill>
            <a:srgbClr val="0056A7"/>
          </a:solidFill>
        </p:spPr>
        <p:txBody>
          <a:bodyPr>
            <a:noAutofit/>
          </a:bodyPr>
          <a:lstStyle/>
          <a:p>
            <a:r>
              <a:rPr lang="en-ZA" sz="2600" dirty="0">
                <a:solidFill>
                  <a:schemeClr val="bg1"/>
                </a:solidFill>
              </a:rPr>
              <a:t>Households </a:t>
            </a:r>
            <a:r>
              <a:rPr lang="en-ZA" sz="2600" dirty="0" smtClean="0">
                <a:solidFill>
                  <a:schemeClr val="bg1"/>
                </a:solidFill>
              </a:rPr>
              <a:t>without water in the dwelling or yard living </a:t>
            </a:r>
            <a:r>
              <a:rPr lang="en-ZA" sz="2600" dirty="0">
                <a:solidFill>
                  <a:schemeClr val="bg1"/>
                </a:solidFill>
              </a:rPr>
              <a:t>more than 500 </a:t>
            </a:r>
            <a:r>
              <a:rPr lang="en-ZA" sz="2600" dirty="0" smtClean="0">
                <a:solidFill>
                  <a:schemeClr val="bg1"/>
                </a:solidFill>
              </a:rPr>
              <a:t>metres away </a:t>
            </a:r>
            <a:r>
              <a:rPr lang="en-ZA" sz="2600" dirty="0">
                <a:solidFill>
                  <a:schemeClr val="bg1"/>
                </a:solidFill>
              </a:rPr>
              <a:t>from </a:t>
            </a:r>
            <a:r>
              <a:rPr lang="en-ZA" sz="2600" dirty="0" smtClean="0">
                <a:solidFill>
                  <a:schemeClr val="bg1"/>
                </a:solidFill>
              </a:rPr>
              <a:t>drinking </a:t>
            </a:r>
            <a:r>
              <a:rPr lang="en-ZA" sz="2600" dirty="0">
                <a:solidFill>
                  <a:schemeClr val="bg1"/>
                </a:solidFill>
              </a:rPr>
              <a:t>water source by </a:t>
            </a:r>
            <a:r>
              <a:rPr lang="en-ZA" sz="2600" dirty="0" smtClean="0">
                <a:solidFill>
                  <a:schemeClr val="bg1"/>
                </a:solidFill>
              </a:rPr>
              <a:t>District Council</a:t>
            </a:r>
            <a:r>
              <a:rPr lang="en-ZA" sz="2600" dirty="0">
                <a:solidFill>
                  <a:schemeClr val="bg1"/>
                </a:solidFill>
              </a:rPr>
              <a:t/>
            </a:r>
            <a:br>
              <a:rPr lang="en-ZA" sz="2600" dirty="0">
                <a:solidFill>
                  <a:schemeClr val="bg1"/>
                </a:solidFill>
              </a:rPr>
            </a:br>
            <a:endParaRPr lang="en-ZA" sz="2600" dirty="0">
              <a:solidFill>
                <a:schemeClr val="bg1"/>
              </a:solidFill>
            </a:endParaRPr>
          </a:p>
        </p:txBody>
      </p:sp>
      <p:sp>
        <p:nvSpPr>
          <p:cNvPr id="3" name="TextBox 2"/>
          <p:cNvSpPr txBox="1"/>
          <p:nvPr/>
        </p:nvSpPr>
        <p:spPr>
          <a:xfrm>
            <a:off x="1960" y="2276872"/>
            <a:ext cx="2088232" cy="2031325"/>
          </a:xfrm>
          <a:prstGeom prst="rect">
            <a:avLst/>
          </a:prstGeom>
          <a:noFill/>
        </p:spPr>
        <p:txBody>
          <a:bodyPr wrap="square" rtlCol="0">
            <a:spAutoFit/>
          </a:bodyPr>
          <a:lstStyle/>
          <a:p>
            <a:r>
              <a:rPr lang="en-ZA" sz="1400" dirty="0" smtClean="0">
                <a:solidFill>
                  <a:schemeClr val="tx1">
                    <a:lumMod val="65000"/>
                    <a:lumOff val="35000"/>
                  </a:schemeClr>
                </a:solidFill>
                <a:latin typeface="Arial" panose="020B0604020202020204" pitchFamily="34" charset="0"/>
                <a:cs typeface="Arial" panose="020B0604020202020204" pitchFamily="34" charset="0"/>
              </a:rPr>
              <a:t>Households in </a:t>
            </a:r>
            <a:r>
              <a:rPr lang="en-ZA" sz="1400" dirty="0" err="1" smtClean="0">
                <a:solidFill>
                  <a:schemeClr val="tx1">
                    <a:lumMod val="65000"/>
                    <a:lumOff val="35000"/>
                  </a:schemeClr>
                </a:solidFill>
                <a:latin typeface="Arial" panose="020B0604020202020204" pitchFamily="34" charset="0"/>
                <a:cs typeface="Arial" panose="020B0604020202020204" pitchFamily="34" charset="0"/>
              </a:rPr>
              <a:t>Umkhanyakude</a:t>
            </a:r>
            <a:r>
              <a:rPr lang="en-ZA" sz="1400" dirty="0" smtClean="0">
                <a:solidFill>
                  <a:schemeClr val="tx1">
                    <a:lumMod val="65000"/>
                    <a:lumOff val="35000"/>
                  </a:schemeClr>
                </a:solidFill>
                <a:latin typeface="Arial" panose="020B0604020202020204" pitchFamily="34" charset="0"/>
                <a:cs typeface="Arial" panose="020B0604020202020204" pitchFamily="34" charset="0"/>
              </a:rPr>
              <a:t> (38,5%), Zululand (35,6%) and OR Tambo (34,6%) without water in the dwelling or yard  lived more than 500 metres away from the drinking water source</a:t>
            </a:r>
            <a:endParaRPr lang="en-ZA"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Flowchart: Connector 3"/>
          <p:cNvSpPr/>
          <p:nvPr/>
        </p:nvSpPr>
        <p:spPr>
          <a:xfrm>
            <a:off x="7449355" y="2977419"/>
            <a:ext cx="216024" cy="216024"/>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Flowchart: Connector 10"/>
          <p:cNvSpPr/>
          <p:nvPr/>
        </p:nvSpPr>
        <p:spPr>
          <a:xfrm>
            <a:off x="6972542" y="2977419"/>
            <a:ext cx="216024" cy="216024"/>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Flowchart: Connector 11"/>
          <p:cNvSpPr/>
          <p:nvPr/>
        </p:nvSpPr>
        <p:spPr>
          <a:xfrm>
            <a:off x="6012160" y="4437112"/>
            <a:ext cx="216024" cy="216024"/>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p:nvSpPr>
        <p:spPr>
          <a:xfrm>
            <a:off x="1886845" y="5805844"/>
            <a:ext cx="1697901" cy="215444"/>
          </a:xfrm>
          <a:prstGeom prst="rect">
            <a:avLst/>
          </a:prstGeom>
        </p:spPr>
        <p:txBody>
          <a:bodyPr wrap="none">
            <a:spAutoFit/>
          </a:bodyPr>
          <a:lstStyle/>
          <a:p>
            <a:r>
              <a:rPr lang="en-ZA" sz="800" i="1" dirty="0">
                <a:solidFill>
                  <a:schemeClr val="tx1">
                    <a:lumMod val="65000"/>
                    <a:lumOff val="35000"/>
                  </a:schemeClr>
                </a:solidFill>
                <a:latin typeface="Arial" panose="020B0604020202020204" pitchFamily="34" charset="0"/>
                <a:cs typeface="Arial" panose="020B0604020202020204" pitchFamily="34" charset="0"/>
              </a:rPr>
              <a:t>Source: Community Survey 2016</a:t>
            </a:r>
          </a:p>
        </p:txBody>
      </p:sp>
    </p:spTree>
    <p:extLst>
      <p:ext uri="{BB962C8B-B14F-4D97-AF65-F5344CB8AC3E}">
        <p14:creationId xmlns:p14="http://schemas.microsoft.com/office/powerpoint/2010/main" val="225205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38" y="0"/>
            <a:ext cx="9156238" cy="7647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chemeClr val="bg1"/>
                </a:solidFill>
                <a:latin typeface="Arial" panose="020B0604020202020204" pitchFamily="34" charset="0"/>
                <a:cs typeface="Arial" panose="020B0604020202020204" pitchFamily="34" charset="0"/>
              </a:rPr>
              <a:t>The right to clean water and sanitation</a:t>
            </a:r>
            <a:endParaRPr lang="en-US" sz="36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743658" y="1277868"/>
            <a:ext cx="7920880" cy="646331"/>
          </a:xfrm>
          <a:prstGeom prst="rect">
            <a:avLst/>
          </a:prstGeom>
        </p:spPr>
        <p:txBody>
          <a:bodyPr wrap="square">
            <a:spAutoFit/>
          </a:bodyPr>
          <a:lstStyle/>
          <a:p>
            <a:r>
              <a:rPr lang="en-ZA" dirty="0">
                <a:solidFill>
                  <a:schemeClr val="tx1">
                    <a:lumMod val="65000"/>
                    <a:lumOff val="35000"/>
                  </a:schemeClr>
                </a:solidFill>
                <a:latin typeface="Arial" panose="020B0604020202020204" pitchFamily="34" charset="0"/>
                <a:cs typeface="Arial" panose="020B0604020202020204" pitchFamily="34" charset="0"/>
              </a:rPr>
              <a:t>The Constitution provides for the right of access to sufficient </a:t>
            </a:r>
            <a:r>
              <a:rPr lang="en-ZA" dirty="0" smtClean="0">
                <a:solidFill>
                  <a:schemeClr val="tx1">
                    <a:lumMod val="65000"/>
                    <a:lumOff val="35000"/>
                  </a:schemeClr>
                </a:solidFill>
                <a:latin typeface="Arial" panose="020B0604020202020204" pitchFamily="34" charset="0"/>
                <a:cs typeface="Arial" panose="020B0604020202020204" pitchFamily="34" charset="0"/>
              </a:rPr>
              <a:t>water for everyone</a:t>
            </a:r>
            <a:endParaRPr lang="en-ZA"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Rectangle 6"/>
          <p:cNvSpPr/>
          <p:nvPr/>
        </p:nvSpPr>
        <p:spPr>
          <a:xfrm>
            <a:off x="743658" y="2544578"/>
            <a:ext cx="7920880" cy="1200329"/>
          </a:xfrm>
          <a:prstGeom prst="rect">
            <a:avLst/>
          </a:prstGeom>
        </p:spPr>
        <p:txBody>
          <a:bodyPr wrap="square">
            <a:spAutoFit/>
          </a:bodyPr>
          <a:lstStyle/>
          <a:p>
            <a:r>
              <a:rPr lang="en-ZA" dirty="0">
                <a:solidFill>
                  <a:schemeClr val="tx1">
                    <a:lumMod val="65000"/>
                    <a:lumOff val="35000"/>
                  </a:schemeClr>
                </a:solidFill>
                <a:latin typeface="Arial" panose="020B0604020202020204" pitchFamily="34" charset="0"/>
                <a:cs typeface="Arial" panose="020B0604020202020204" pitchFamily="34" charset="0"/>
              </a:rPr>
              <a:t>According to the World Health Organisation (WHO), the quantity of safe</a:t>
            </a:r>
          </a:p>
          <a:p>
            <a:r>
              <a:rPr lang="en-ZA" dirty="0">
                <a:solidFill>
                  <a:schemeClr val="tx1">
                    <a:lumMod val="65000"/>
                    <a:lumOff val="35000"/>
                  </a:schemeClr>
                </a:solidFill>
                <a:latin typeface="Arial" panose="020B0604020202020204" pitchFamily="34" charset="0"/>
                <a:cs typeface="Arial" panose="020B0604020202020204" pitchFamily="34" charset="0"/>
              </a:rPr>
              <a:t>water required is </a:t>
            </a:r>
            <a:r>
              <a:rPr lang="en-ZA" b="1" dirty="0">
                <a:solidFill>
                  <a:srgbClr val="0056A7"/>
                </a:solidFill>
                <a:latin typeface="Arial" panose="020B0604020202020204" pitchFamily="34" charset="0"/>
                <a:cs typeface="Arial" panose="020B0604020202020204" pitchFamily="34" charset="0"/>
              </a:rPr>
              <a:t>20-40 litres per person per day</a:t>
            </a:r>
            <a:r>
              <a:rPr lang="en-ZA" dirty="0">
                <a:solidFill>
                  <a:schemeClr val="tx1">
                    <a:lumMod val="65000"/>
                    <a:lumOff val="35000"/>
                  </a:schemeClr>
                </a:solidFill>
                <a:latin typeface="Arial" panose="020B0604020202020204" pitchFamily="34" charset="0"/>
                <a:cs typeface="Arial" panose="020B0604020202020204" pitchFamily="34" charset="0"/>
              </a:rPr>
              <a:t>. In South Africa, the</a:t>
            </a:r>
          </a:p>
          <a:p>
            <a:r>
              <a:rPr lang="en-ZA" dirty="0">
                <a:solidFill>
                  <a:schemeClr val="tx1">
                    <a:lumMod val="65000"/>
                    <a:lumOff val="35000"/>
                  </a:schemeClr>
                </a:solidFill>
                <a:latin typeface="Arial" panose="020B0604020202020204" pitchFamily="34" charset="0"/>
                <a:cs typeface="Arial" panose="020B0604020202020204" pitchFamily="34" charset="0"/>
              </a:rPr>
              <a:t>Department of Water </a:t>
            </a:r>
            <a:r>
              <a:rPr lang="en-ZA" dirty="0" smtClean="0">
                <a:solidFill>
                  <a:schemeClr val="tx1">
                    <a:lumMod val="65000"/>
                    <a:lumOff val="35000"/>
                  </a:schemeClr>
                </a:solidFill>
                <a:latin typeface="Arial" panose="020B0604020202020204" pitchFamily="34" charset="0"/>
                <a:cs typeface="Arial" panose="020B0604020202020204" pitchFamily="34" charset="0"/>
              </a:rPr>
              <a:t>and Sanitation </a:t>
            </a:r>
            <a:r>
              <a:rPr lang="en-ZA" dirty="0">
                <a:solidFill>
                  <a:schemeClr val="tx1">
                    <a:lumMod val="65000"/>
                    <a:lumOff val="35000"/>
                  </a:schemeClr>
                </a:solidFill>
                <a:latin typeface="Arial" panose="020B0604020202020204" pitchFamily="34" charset="0"/>
                <a:cs typeface="Arial" panose="020B0604020202020204" pitchFamily="34" charset="0"/>
              </a:rPr>
              <a:t>has set the minimum quantity at</a:t>
            </a:r>
          </a:p>
          <a:p>
            <a:r>
              <a:rPr lang="en-ZA" dirty="0">
                <a:solidFill>
                  <a:schemeClr val="tx1">
                    <a:lumMod val="65000"/>
                    <a:lumOff val="35000"/>
                  </a:schemeClr>
                </a:solidFill>
                <a:latin typeface="Arial" panose="020B0604020202020204" pitchFamily="34" charset="0"/>
                <a:cs typeface="Arial" panose="020B0604020202020204" pitchFamily="34" charset="0"/>
              </a:rPr>
              <a:t>25 litres per person per day, the minimum </a:t>
            </a:r>
            <a:r>
              <a:rPr lang="en-ZA" b="1" dirty="0">
                <a:solidFill>
                  <a:srgbClr val="0056A7"/>
                </a:solidFill>
                <a:latin typeface="Arial" panose="020B0604020202020204" pitchFamily="34" charset="0"/>
                <a:cs typeface="Arial" panose="020B0604020202020204" pitchFamily="34" charset="0"/>
              </a:rPr>
              <a:t>cartage distance at 200 metres</a:t>
            </a:r>
          </a:p>
        </p:txBody>
      </p:sp>
      <p:sp>
        <p:nvSpPr>
          <p:cNvPr id="8" name="Rectangle 7"/>
          <p:cNvSpPr/>
          <p:nvPr/>
        </p:nvSpPr>
        <p:spPr>
          <a:xfrm>
            <a:off x="743658" y="4581128"/>
            <a:ext cx="7428742" cy="923330"/>
          </a:xfrm>
          <a:prstGeom prst="rect">
            <a:avLst/>
          </a:prstGeom>
        </p:spPr>
        <p:txBody>
          <a:bodyPr wrap="square">
            <a:spAutoFit/>
          </a:bodyPr>
          <a:lstStyle/>
          <a:p>
            <a:r>
              <a:rPr lang="en-ZA" dirty="0">
                <a:solidFill>
                  <a:schemeClr val="tx1">
                    <a:lumMod val="65000"/>
                    <a:lumOff val="35000"/>
                  </a:schemeClr>
                </a:solidFill>
                <a:latin typeface="Arial" panose="020B0604020202020204" pitchFamily="34" charset="0"/>
                <a:cs typeface="Arial" panose="020B0604020202020204" pitchFamily="34" charset="0"/>
              </a:rPr>
              <a:t>A number of progressive </a:t>
            </a:r>
            <a:r>
              <a:rPr lang="en-ZA" b="1" dirty="0">
                <a:solidFill>
                  <a:srgbClr val="0056A7"/>
                </a:solidFill>
                <a:latin typeface="Arial" panose="020B0604020202020204" pitchFamily="34" charset="0"/>
                <a:cs typeface="Arial" panose="020B0604020202020204" pitchFamily="34" charset="0"/>
              </a:rPr>
              <a:t>water and sanitation policies and strategies  </a:t>
            </a:r>
            <a:r>
              <a:rPr lang="en-ZA" dirty="0">
                <a:solidFill>
                  <a:schemeClr val="tx1">
                    <a:lumMod val="65000"/>
                    <a:lumOff val="35000"/>
                  </a:schemeClr>
                </a:solidFill>
                <a:latin typeface="Arial" panose="020B0604020202020204" pitchFamily="34" charset="0"/>
                <a:cs typeface="Arial" panose="020B0604020202020204" pitchFamily="34" charset="0"/>
              </a:rPr>
              <a:t>have been developed since </a:t>
            </a:r>
            <a:r>
              <a:rPr lang="en-ZA" dirty="0" smtClean="0">
                <a:solidFill>
                  <a:schemeClr val="tx1">
                    <a:lumMod val="65000"/>
                    <a:lumOff val="35000"/>
                  </a:schemeClr>
                </a:solidFill>
                <a:latin typeface="Arial" panose="020B0604020202020204" pitchFamily="34" charset="0"/>
                <a:cs typeface="Arial" panose="020B0604020202020204" pitchFamily="34" charset="0"/>
              </a:rPr>
              <a:t>1994, aimed at improving the health and quality of life of the population</a:t>
            </a:r>
            <a:endParaRPr lang="en-ZA"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9" name="Straight Connector 8"/>
          <p:cNvCxnSpPr/>
          <p:nvPr/>
        </p:nvCxnSpPr>
        <p:spPr>
          <a:xfrm>
            <a:off x="2267744" y="2204864"/>
            <a:ext cx="40690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23489" y="4149080"/>
            <a:ext cx="406908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9039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592" y="2420888"/>
            <a:ext cx="7507120" cy="923330"/>
          </a:xfrm>
          <a:prstGeom prst="rect">
            <a:avLst/>
          </a:prstGeom>
          <a:noFill/>
        </p:spPr>
        <p:txBody>
          <a:bodyPr wrap="none" rtlCol="0">
            <a:spAutoFit/>
          </a:bodyPr>
          <a:lstStyle/>
          <a:p>
            <a:r>
              <a:rPr lang="en-ZA" sz="5400" dirty="0" smtClean="0">
                <a:solidFill>
                  <a:schemeClr val="bg1"/>
                </a:solidFill>
                <a:latin typeface="Arial" panose="020B0604020202020204" pitchFamily="34" charset="0"/>
                <a:cs typeface="Arial" panose="020B0604020202020204" pitchFamily="34" charset="0"/>
              </a:rPr>
              <a:t>Municipal Water Source</a:t>
            </a:r>
            <a:endParaRPr lang="en-ZA" sz="5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3204399"/>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4205213716"/>
              </p:ext>
            </p:extLst>
          </p:nvPr>
        </p:nvGraphicFramePr>
        <p:xfrm>
          <a:off x="0" y="2387804"/>
          <a:ext cx="9036496" cy="3849508"/>
        </p:xfrm>
        <a:graphic>
          <a:graphicData uri="http://schemas.openxmlformats.org/drawingml/2006/chart">
            <c:chart xmlns:c="http://schemas.openxmlformats.org/drawingml/2006/chart" xmlns:r="http://schemas.openxmlformats.org/officeDocument/2006/relationships" r:id="rId2"/>
          </a:graphicData>
        </a:graphic>
      </p:graphicFrame>
      <p:sp>
        <p:nvSpPr>
          <p:cNvPr id="13" name="Arc 12"/>
          <p:cNvSpPr/>
          <p:nvPr/>
        </p:nvSpPr>
        <p:spPr>
          <a:xfrm rot="1243349">
            <a:off x="7109391" y="1689881"/>
            <a:ext cx="1457310" cy="770171"/>
          </a:xfrm>
          <a:prstGeom prst="arc">
            <a:avLst/>
          </a:prstGeom>
          <a:ln w="50800">
            <a:solidFill>
              <a:srgbClr val="0056A7"/>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5" name="Text Placeholder 2"/>
          <p:cNvSpPr>
            <a:spLocks noGrp="1"/>
          </p:cNvSpPr>
          <p:nvPr>
            <p:ph type="body" sz="quarter" idx="4294967295"/>
          </p:nvPr>
        </p:nvSpPr>
        <p:spPr>
          <a:xfrm>
            <a:off x="431032" y="332656"/>
            <a:ext cx="8605464" cy="941583"/>
          </a:xfrm>
          <a:prstGeom prst="rect">
            <a:avLst/>
          </a:prstGeom>
          <a:solidFill>
            <a:srgbClr val="0056A7"/>
          </a:solidFill>
        </p:spPr>
        <p:txBody>
          <a:bodyPr>
            <a:noAutofit/>
          </a:bodyPr>
          <a:lstStyle/>
          <a:p>
            <a:r>
              <a:rPr lang="en-ZA" sz="2600" dirty="0">
                <a:solidFill>
                  <a:schemeClr val="bg1"/>
                </a:solidFill>
              </a:rPr>
              <a:t>Households with access to municipal water, by sources of drinking water and </a:t>
            </a:r>
            <a:r>
              <a:rPr lang="en-ZA" sz="2600" dirty="0" smtClean="0">
                <a:solidFill>
                  <a:schemeClr val="bg1"/>
                </a:solidFill>
              </a:rPr>
              <a:t>province</a:t>
            </a:r>
            <a:r>
              <a:rPr lang="en-ZA" sz="2600" dirty="0">
                <a:solidFill>
                  <a:schemeClr val="bg1"/>
                </a:solidFill>
              </a:rPr>
              <a:t/>
            </a:r>
            <a:br>
              <a:rPr lang="en-ZA" sz="2600" dirty="0">
                <a:solidFill>
                  <a:schemeClr val="bg1"/>
                </a:solidFill>
              </a:rPr>
            </a:br>
            <a:endParaRPr lang="en-ZA" sz="2600" dirty="0">
              <a:solidFill>
                <a:schemeClr val="bg1"/>
              </a:solidFill>
            </a:endParaRPr>
          </a:p>
        </p:txBody>
      </p:sp>
      <p:sp>
        <p:nvSpPr>
          <p:cNvPr id="8" name="Rectangle 7"/>
          <p:cNvSpPr/>
          <p:nvPr/>
        </p:nvSpPr>
        <p:spPr>
          <a:xfrm>
            <a:off x="2771800" y="1665755"/>
            <a:ext cx="5312346" cy="646331"/>
          </a:xfrm>
          <a:prstGeom prst="rect">
            <a:avLst/>
          </a:prstGeom>
          <a:solidFill>
            <a:srgbClr val="0056A7"/>
          </a:solidFill>
        </p:spPr>
        <p:txBody>
          <a:bodyPr wrap="square">
            <a:spAutoFit/>
          </a:bodyPr>
          <a:lstStyle/>
          <a:p>
            <a:r>
              <a:rPr lang="en-ZA" sz="1200" dirty="0">
                <a:solidFill>
                  <a:schemeClr val="bg1"/>
                </a:solidFill>
                <a:latin typeface="Arial" panose="020B0604020202020204" pitchFamily="34" charset="0"/>
                <a:cs typeface="Arial" panose="020B0604020202020204" pitchFamily="34" charset="0"/>
              </a:rPr>
              <a:t>Nearly </a:t>
            </a:r>
            <a:r>
              <a:rPr lang="en-ZA" sz="1200" dirty="0" smtClean="0">
                <a:solidFill>
                  <a:schemeClr val="bg1"/>
                </a:solidFill>
                <a:latin typeface="Arial" panose="020B0604020202020204" pitchFamily="34" charset="0"/>
                <a:cs typeface="Arial" panose="020B0604020202020204" pitchFamily="34" charset="0"/>
              </a:rPr>
              <a:t>one </a:t>
            </a:r>
            <a:r>
              <a:rPr lang="en-ZA" sz="1200" dirty="0">
                <a:solidFill>
                  <a:schemeClr val="bg1"/>
                </a:solidFill>
                <a:latin typeface="Arial" panose="020B0604020202020204" pitchFamily="34" charset="0"/>
                <a:cs typeface="Arial" panose="020B0604020202020204" pitchFamily="34" charset="0"/>
              </a:rPr>
              <a:t>fifth of </a:t>
            </a:r>
            <a:r>
              <a:rPr lang="en-ZA" sz="1200" dirty="0" smtClean="0">
                <a:solidFill>
                  <a:schemeClr val="bg1"/>
                </a:solidFill>
                <a:latin typeface="Arial" panose="020B0604020202020204" pitchFamily="34" charset="0"/>
                <a:cs typeface="Arial" panose="020B0604020202020204" pitchFamily="34" charset="0"/>
              </a:rPr>
              <a:t>households </a:t>
            </a:r>
            <a:r>
              <a:rPr lang="en-ZA" sz="1200" dirty="0">
                <a:solidFill>
                  <a:schemeClr val="bg1"/>
                </a:solidFill>
                <a:latin typeface="Arial" panose="020B0604020202020204" pitchFamily="34" charset="0"/>
                <a:cs typeface="Arial" panose="020B0604020202020204" pitchFamily="34" charset="0"/>
              </a:rPr>
              <a:t>main source of drinking </a:t>
            </a:r>
            <a:r>
              <a:rPr lang="en-ZA" sz="1200" dirty="0" smtClean="0">
                <a:solidFill>
                  <a:schemeClr val="bg1"/>
                </a:solidFill>
                <a:latin typeface="Arial" panose="020B0604020202020204" pitchFamily="34" charset="0"/>
                <a:cs typeface="Arial" panose="020B0604020202020204" pitchFamily="34" charset="0"/>
              </a:rPr>
              <a:t>water, </a:t>
            </a:r>
            <a:r>
              <a:rPr lang="en-ZA" sz="1200" dirty="0">
                <a:solidFill>
                  <a:schemeClr val="bg1"/>
                </a:solidFill>
                <a:latin typeface="Arial" panose="020B0604020202020204" pitchFamily="34" charset="0"/>
                <a:cs typeface="Arial" panose="020B0604020202020204" pitchFamily="34" charset="0"/>
              </a:rPr>
              <a:t>was supplied by </a:t>
            </a:r>
            <a:r>
              <a:rPr lang="en-ZA" sz="1200" dirty="0" smtClean="0">
                <a:solidFill>
                  <a:schemeClr val="bg1"/>
                </a:solidFill>
                <a:latin typeface="Arial" panose="020B0604020202020204" pitchFamily="34" charset="0"/>
                <a:cs typeface="Arial" panose="020B0604020202020204" pitchFamily="34" charset="0"/>
              </a:rPr>
              <a:t>municipalities. In </a:t>
            </a:r>
            <a:r>
              <a:rPr lang="en-ZA" sz="1200" dirty="0">
                <a:solidFill>
                  <a:schemeClr val="bg1"/>
                </a:solidFill>
                <a:latin typeface="Arial" panose="020B0604020202020204" pitchFamily="34" charset="0"/>
                <a:cs typeface="Arial" panose="020B0604020202020204" pitchFamily="34" charset="0"/>
              </a:rPr>
              <a:t>Northern Cape (19,2%), Kwazulu-Natal (18,9%) and North West (17,2</a:t>
            </a:r>
            <a:r>
              <a:rPr lang="en-ZA" sz="1200" dirty="0" smtClean="0">
                <a:solidFill>
                  <a:schemeClr val="bg1"/>
                </a:solidFill>
                <a:latin typeface="Arial" panose="020B0604020202020204" pitchFamily="34" charset="0"/>
                <a:cs typeface="Arial" panose="020B0604020202020204" pitchFamily="34" charset="0"/>
              </a:rPr>
              <a:t>%), </a:t>
            </a:r>
            <a:r>
              <a:rPr lang="en-ZA" sz="1200" dirty="0">
                <a:solidFill>
                  <a:schemeClr val="bg1"/>
                </a:solidFill>
                <a:latin typeface="Arial" panose="020B0604020202020204" pitchFamily="34" charset="0"/>
                <a:cs typeface="Arial" panose="020B0604020202020204" pitchFamily="34" charset="0"/>
              </a:rPr>
              <a:t>had access to Public or Communal </a:t>
            </a:r>
            <a:r>
              <a:rPr lang="en-ZA" sz="1200" dirty="0" smtClean="0">
                <a:solidFill>
                  <a:schemeClr val="bg1"/>
                </a:solidFill>
                <a:latin typeface="Arial" panose="020B0604020202020204" pitchFamily="34" charset="0"/>
                <a:cs typeface="Arial" panose="020B0604020202020204" pitchFamily="34" charset="0"/>
              </a:rPr>
              <a:t>taps.</a:t>
            </a:r>
            <a:endParaRPr lang="en-ZA" sz="1200" dirty="0">
              <a:solidFill>
                <a:schemeClr val="bg1"/>
              </a:solidFill>
              <a:latin typeface="Arial" panose="020B0604020202020204" pitchFamily="34" charset="0"/>
              <a:cs typeface="Arial" panose="020B0604020202020204" pitchFamily="34" charset="0"/>
            </a:endParaRPr>
          </a:p>
        </p:txBody>
      </p:sp>
      <p:sp>
        <p:nvSpPr>
          <p:cNvPr id="3" name="Freeform 2"/>
          <p:cNvSpPr/>
          <p:nvPr/>
        </p:nvSpPr>
        <p:spPr>
          <a:xfrm>
            <a:off x="5622324" y="2570205"/>
            <a:ext cx="3126260" cy="3027406"/>
          </a:xfrm>
          <a:custGeom>
            <a:avLst/>
            <a:gdLst>
              <a:gd name="connsiteX0" fmla="*/ 3126260 w 3126260"/>
              <a:gd name="connsiteY0" fmla="*/ 0 h 3027406"/>
              <a:gd name="connsiteX1" fmla="*/ 3002692 w 3126260"/>
              <a:gd name="connsiteY1" fmla="*/ 3027406 h 3027406"/>
              <a:gd name="connsiteX2" fmla="*/ 333633 w 3126260"/>
              <a:gd name="connsiteY2" fmla="*/ 3015049 h 3027406"/>
              <a:gd name="connsiteX3" fmla="*/ 345990 w 3126260"/>
              <a:gd name="connsiteY3" fmla="*/ 2780271 h 3027406"/>
              <a:gd name="connsiteX4" fmla="*/ 1890584 w 3126260"/>
              <a:gd name="connsiteY4" fmla="*/ 2743200 h 3027406"/>
              <a:gd name="connsiteX5" fmla="*/ 1890584 w 3126260"/>
              <a:gd name="connsiteY5" fmla="*/ 2471352 h 3027406"/>
              <a:gd name="connsiteX6" fmla="*/ 1248033 w 3126260"/>
              <a:gd name="connsiteY6" fmla="*/ 2458995 h 3027406"/>
              <a:gd name="connsiteX7" fmla="*/ 1248033 w 3126260"/>
              <a:gd name="connsiteY7" fmla="*/ 1791730 h 3027406"/>
              <a:gd name="connsiteX8" fmla="*/ 0 w 3126260"/>
              <a:gd name="connsiteY8" fmla="*/ 1767017 h 3027406"/>
              <a:gd name="connsiteX9" fmla="*/ 0 w 3126260"/>
              <a:gd name="connsiteY9" fmla="*/ 1532238 h 3027406"/>
              <a:gd name="connsiteX10" fmla="*/ 2631990 w 3126260"/>
              <a:gd name="connsiteY10" fmla="*/ 1532238 h 3027406"/>
              <a:gd name="connsiteX11" fmla="*/ 2631990 w 3126260"/>
              <a:gd name="connsiteY11" fmla="*/ 1173892 h 3027406"/>
              <a:gd name="connsiteX12" fmla="*/ 1359244 w 3126260"/>
              <a:gd name="connsiteY12" fmla="*/ 1161536 h 3027406"/>
              <a:gd name="connsiteX13" fmla="*/ 1841157 w 3126260"/>
              <a:gd name="connsiteY13" fmla="*/ 580768 h 3027406"/>
              <a:gd name="connsiteX14" fmla="*/ 2446638 w 3126260"/>
              <a:gd name="connsiteY14" fmla="*/ 543698 h 3027406"/>
              <a:gd name="connsiteX15" fmla="*/ 2471352 w 3126260"/>
              <a:gd name="connsiteY15" fmla="*/ 333633 h 3027406"/>
              <a:gd name="connsiteX16" fmla="*/ 2286000 w 3126260"/>
              <a:gd name="connsiteY16" fmla="*/ 234779 h 3027406"/>
              <a:gd name="connsiteX17" fmla="*/ 2273644 w 3126260"/>
              <a:gd name="connsiteY17" fmla="*/ 24714 h 3027406"/>
              <a:gd name="connsiteX18" fmla="*/ 3126260 w 3126260"/>
              <a:gd name="connsiteY18" fmla="*/ 0 h 302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260" h="3027406">
                <a:moveTo>
                  <a:pt x="3126260" y="0"/>
                </a:moveTo>
                <a:lnTo>
                  <a:pt x="3002692" y="3027406"/>
                </a:lnTo>
                <a:lnTo>
                  <a:pt x="333633" y="3015049"/>
                </a:lnTo>
                <a:lnTo>
                  <a:pt x="345990" y="2780271"/>
                </a:lnTo>
                <a:lnTo>
                  <a:pt x="1890584" y="2743200"/>
                </a:lnTo>
                <a:lnTo>
                  <a:pt x="1890584" y="2471352"/>
                </a:lnTo>
                <a:lnTo>
                  <a:pt x="1248033" y="2458995"/>
                </a:lnTo>
                <a:lnTo>
                  <a:pt x="1248033" y="1791730"/>
                </a:lnTo>
                <a:lnTo>
                  <a:pt x="0" y="1767017"/>
                </a:lnTo>
                <a:lnTo>
                  <a:pt x="0" y="1532238"/>
                </a:lnTo>
                <a:lnTo>
                  <a:pt x="2631990" y="1532238"/>
                </a:lnTo>
                <a:lnTo>
                  <a:pt x="2631990" y="1173892"/>
                </a:lnTo>
                <a:lnTo>
                  <a:pt x="1359244" y="1161536"/>
                </a:lnTo>
                <a:lnTo>
                  <a:pt x="1841157" y="580768"/>
                </a:lnTo>
                <a:lnTo>
                  <a:pt x="2446638" y="543698"/>
                </a:lnTo>
                <a:lnTo>
                  <a:pt x="2471352" y="333633"/>
                </a:lnTo>
                <a:lnTo>
                  <a:pt x="2286000" y="234779"/>
                </a:lnTo>
                <a:lnTo>
                  <a:pt x="2273644" y="24714"/>
                </a:lnTo>
                <a:lnTo>
                  <a:pt x="3126260" y="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117957134"/>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4294967295"/>
          </p:nvPr>
        </p:nvSpPr>
        <p:spPr>
          <a:xfrm>
            <a:off x="431032" y="440675"/>
            <a:ext cx="8461448" cy="792073"/>
          </a:xfrm>
          <a:prstGeom prst="rect">
            <a:avLst/>
          </a:prstGeom>
          <a:solidFill>
            <a:srgbClr val="0056A7"/>
          </a:solidFill>
        </p:spPr>
        <p:txBody>
          <a:bodyPr>
            <a:noAutofit/>
          </a:bodyPr>
          <a:lstStyle/>
          <a:p>
            <a:r>
              <a:rPr lang="en-ZA" sz="2600" dirty="0" smtClean="0">
                <a:solidFill>
                  <a:schemeClr val="bg1"/>
                </a:solidFill>
              </a:rPr>
              <a:t>Metropolitan households who pay for Municipal water</a:t>
            </a:r>
            <a:endParaRPr lang="en-ZA" sz="2600" dirty="0">
              <a:solidFill>
                <a:schemeClr val="bg1"/>
              </a:solidFill>
            </a:endParaRPr>
          </a:p>
        </p:txBody>
      </p:sp>
      <p:graphicFrame>
        <p:nvGraphicFramePr>
          <p:cNvPr id="5" name="Chart 4"/>
          <p:cNvGraphicFramePr>
            <a:graphicFrameLocks/>
          </p:cNvGraphicFramePr>
          <p:nvPr>
            <p:extLst>
              <p:ext uri="{D42A27DB-BD31-4B8C-83A1-F6EECF244321}">
                <p14:modId xmlns:p14="http://schemas.microsoft.com/office/powerpoint/2010/main" val="3434312485"/>
              </p:ext>
            </p:extLst>
          </p:nvPr>
        </p:nvGraphicFramePr>
        <p:xfrm>
          <a:off x="0" y="1052736"/>
          <a:ext cx="9108504" cy="511256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4"/>
          <p:cNvSpPr>
            <a:spLocks noGrp="1"/>
          </p:cNvSpPr>
          <p:nvPr/>
        </p:nvSpPr>
        <p:spPr>
          <a:xfrm>
            <a:off x="5652120" y="4941168"/>
            <a:ext cx="3456384" cy="1080120"/>
          </a:xfrm>
          <a:prstGeom prst="rect">
            <a:avLst/>
          </a:prstGeom>
          <a:solidFill>
            <a:schemeClr val="bg1"/>
          </a:solidFill>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ZA" sz="1400" b="1" cap="none" dirty="0" smtClean="0">
                <a:solidFill>
                  <a:srgbClr val="76933C"/>
                </a:solidFill>
                <a:effectLst/>
                <a:latin typeface="Arial" panose="020B0604020202020204" pitchFamily="34" charset="0"/>
                <a:cs typeface="Arial" panose="020B0604020202020204" pitchFamily="34" charset="0"/>
              </a:rPr>
              <a:t>Payment</a:t>
            </a:r>
            <a:r>
              <a:rPr lang="en-ZA" sz="1400" cap="none" dirty="0" smtClean="0">
                <a:solidFill>
                  <a:srgbClr val="76933C"/>
                </a:solidFill>
                <a:effectLst/>
                <a:latin typeface="Arial" panose="020B0604020202020204" pitchFamily="34" charset="0"/>
                <a:cs typeface="Arial" panose="020B0604020202020204" pitchFamily="34" charset="0"/>
              </a:rPr>
              <a:t> </a:t>
            </a:r>
            <a:r>
              <a:rPr lang="en-ZA" sz="1400" cap="none" dirty="0" smtClean="0">
                <a:solidFill>
                  <a:schemeClr val="tx1">
                    <a:lumMod val="65000"/>
                    <a:lumOff val="35000"/>
                  </a:schemeClr>
                </a:solidFill>
                <a:effectLst/>
                <a:latin typeface="Arial" panose="020B0604020202020204" pitchFamily="34" charset="0"/>
                <a:cs typeface="Arial" panose="020B0604020202020204" pitchFamily="34" charset="0"/>
              </a:rPr>
              <a:t>for municipal water was below average in five municipalities namely: Nelson Mandela bay (53,7%), </a:t>
            </a:r>
            <a:r>
              <a:rPr lang="en-ZA" sz="1400" cap="none" dirty="0">
                <a:solidFill>
                  <a:schemeClr val="tx1">
                    <a:lumMod val="65000"/>
                    <a:lumOff val="35000"/>
                  </a:schemeClr>
                </a:solidFill>
                <a:effectLst/>
                <a:latin typeface="Arial" panose="020B0604020202020204" pitchFamily="34" charset="0"/>
                <a:cs typeface="Arial" panose="020B0604020202020204" pitchFamily="34" charset="0"/>
              </a:rPr>
              <a:t>E</a:t>
            </a:r>
            <a:r>
              <a:rPr lang="en-ZA" sz="1400" cap="none" dirty="0" smtClean="0">
                <a:solidFill>
                  <a:schemeClr val="tx1">
                    <a:lumMod val="65000"/>
                    <a:lumOff val="35000"/>
                  </a:schemeClr>
                </a:solidFill>
                <a:effectLst/>
                <a:latin typeface="Arial" panose="020B0604020202020204" pitchFamily="34" charset="0"/>
                <a:cs typeface="Arial" panose="020B0604020202020204" pitchFamily="34" charset="0"/>
              </a:rPr>
              <a:t>kurhuleni (52%), the City of </a:t>
            </a:r>
            <a:r>
              <a:rPr lang="en-ZA" sz="1400" cap="none" dirty="0">
                <a:solidFill>
                  <a:schemeClr val="tx1">
                    <a:lumMod val="65000"/>
                    <a:lumOff val="35000"/>
                  </a:schemeClr>
                </a:solidFill>
                <a:effectLst/>
                <a:latin typeface="Arial" panose="020B0604020202020204" pitchFamily="34" charset="0"/>
                <a:cs typeface="Arial" panose="020B0604020202020204" pitchFamily="34" charset="0"/>
              </a:rPr>
              <a:t>J</a:t>
            </a:r>
            <a:r>
              <a:rPr lang="en-ZA" sz="1400" cap="none" dirty="0" smtClean="0">
                <a:solidFill>
                  <a:schemeClr val="tx1">
                    <a:lumMod val="65000"/>
                    <a:lumOff val="35000"/>
                  </a:schemeClr>
                </a:solidFill>
                <a:effectLst/>
                <a:latin typeface="Arial" panose="020B0604020202020204" pitchFamily="34" charset="0"/>
                <a:cs typeface="Arial" panose="020B0604020202020204" pitchFamily="34" charset="0"/>
              </a:rPr>
              <a:t>ohannesburg (47,3%), Buffalo </a:t>
            </a:r>
            <a:r>
              <a:rPr lang="en-ZA" sz="1400" cap="none" dirty="0">
                <a:solidFill>
                  <a:schemeClr val="tx1">
                    <a:lumMod val="65000"/>
                    <a:lumOff val="35000"/>
                  </a:schemeClr>
                </a:solidFill>
                <a:effectLst/>
                <a:latin typeface="Arial" panose="020B0604020202020204" pitchFamily="34" charset="0"/>
                <a:cs typeface="Arial" panose="020B0604020202020204" pitchFamily="34" charset="0"/>
              </a:rPr>
              <a:t>C</a:t>
            </a:r>
            <a:r>
              <a:rPr lang="en-ZA" sz="1400" cap="none" dirty="0" smtClean="0">
                <a:solidFill>
                  <a:schemeClr val="tx1">
                    <a:lumMod val="65000"/>
                    <a:lumOff val="35000"/>
                  </a:schemeClr>
                </a:solidFill>
                <a:effectLst/>
                <a:latin typeface="Arial" panose="020B0604020202020204" pitchFamily="34" charset="0"/>
                <a:cs typeface="Arial" panose="020B0604020202020204" pitchFamily="34" charset="0"/>
              </a:rPr>
              <a:t>ity (41,4%), </a:t>
            </a:r>
            <a:r>
              <a:rPr lang="en-ZA" sz="1400" cap="none" dirty="0" err="1" smtClean="0">
                <a:solidFill>
                  <a:schemeClr val="tx1">
                    <a:lumMod val="65000"/>
                    <a:lumOff val="35000"/>
                  </a:schemeClr>
                </a:solidFill>
                <a:effectLst/>
                <a:latin typeface="Arial" panose="020B0604020202020204" pitchFamily="34" charset="0"/>
                <a:cs typeface="Arial" panose="020B0604020202020204" pitchFamily="34" charset="0"/>
              </a:rPr>
              <a:t>Mangaung</a:t>
            </a:r>
            <a:r>
              <a:rPr lang="en-ZA" sz="1400" cap="none" dirty="0" smtClean="0">
                <a:solidFill>
                  <a:schemeClr val="tx1">
                    <a:lumMod val="65000"/>
                    <a:lumOff val="35000"/>
                  </a:schemeClr>
                </a:solidFill>
                <a:effectLst/>
                <a:latin typeface="Arial" panose="020B0604020202020204" pitchFamily="34" charset="0"/>
                <a:cs typeface="Arial" panose="020B0604020202020204" pitchFamily="34" charset="0"/>
              </a:rPr>
              <a:t> (36,8%) </a:t>
            </a:r>
            <a:endParaRPr lang="en-ZA" sz="1400" cap="none"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815404"/>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2420888"/>
            <a:ext cx="7947881" cy="769441"/>
          </a:xfrm>
          <a:prstGeom prst="rect">
            <a:avLst/>
          </a:prstGeom>
          <a:noFill/>
        </p:spPr>
        <p:txBody>
          <a:bodyPr wrap="none" rtlCol="0">
            <a:spAutoFit/>
          </a:bodyPr>
          <a:lstStyle/>
          <a:p>
            <a:r>
              <a:rPr lang="en-ZA" sz="4400" dirty="0" smtClean="0">
                <a:solidFill>
                  <a:schemeClr val="bg1"/>
                </a:solidFill>
                <a:latin typeface="Arial" panose="020B0604020202020204" pitchFamily="34" charset="0"/>
                <a:cs typeface="Arial" panose="020B0604020202020204" pitchFamily="34" charset="0"/>
              </a:rPr>
              <a:t>Water Quality and Interruptions</a:t>
            </a:r>
            <a:endParaRPr lang="en-ZA"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182608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395536" y="116632"/>
            <a:ext cx="8604448" cy="1224136"/>
          </a:xfrm>
          <a:prstGeom prst="rect">
            <a:avLst/>
          </a:prstGeom>
          <a:solidFill>
            <a:srgbClr val="0056A7"/>
          </a:solidFill>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Percentage of households rating the quality of water services provided by the municipality as good, and those that reported water interruptions, by province, 2015</a:t>
            </a:r>
          </a:p>
        </p:txBody>
      </p:sp>
      <p:graphicFrame>
        <p:nvGraphicFramePr>
          <p:cNvPr id="12" name="Chart 11"/>
          <p:cNvGraphicFramePr>
            <a:graphicFrameLocks/>
          </p:cNvGraphicFramePr>
          <p:nvPr>
            <p:extLst/>
          </p:nvPr>
        </p:nvGraphicFramePr>
        <p:xfrm>
          <a:off x="251520" y="2276872"/>
          <a:ext cx="8507444" cy="38884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a:graphicFrameLocks/>
          </p:cNvGraphicFramePr>
          <p:nvPr>
            <p:extLst/>
          </p:nvPr>
        </p:nvGraphicFramePr>
        <p:xfrm>
          <a:off x="3269232" y="2276872"/>
          <a:ext cx="5874768" cy="3888433"/>
        </p:xfrm>
        <a:graphic>
          <a:graphicData uri="http://schemas.openxmlformats.org/drawingml/2006/chart">
            <c:chart xmlns:c="http://schemas.openxmlformats.org/drawingml/2006/chart" xmlns:r="http://schemas.openxmlformats.org/officeDocument/2006/relationships" r:id="rId3"/>
          </a:graphicData>
        </a:graphic>
      </p:graphicFrame>
      <p:sp>
        <p:nvSpPr>
          <p:cNvPr id="14" name="Lightning Bolt 5"/>
          <p:cNvSpPr/>
          <p:nvPr/>
        </p:nvSpPr>
        <p:spPr>
          <a:xfrm flipH="1">
            <a:off x="4167571" y="3131411"/>
            <a:ext cx="3072639" cy="2369921"/>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4347 w 17475"/>
              <a:gd name="connsiteY0" fmla="*/ 0 h 21600"/>
              <a:gd name="connsiteX1" fmla="*/ 8735 w 17475"/>
              <a:gd name="connsiteY1" fmla="*/ 6080 h 21600"/>
              <a:gd name="connsiteX2" fmla="*/ 6925 w 17475"/>
              <a:gd name="connsiteY2" fmla="*/ 6797 h 21600"/>
              <a:gd name="connsiteX3" fmla="*/ 12452 w 17475"/>
              <a:gd name="connsiteY3" fmla="*/ 12007 h 21600"/>
              <a:gd name="connsiteX4" fmla="*/ 10642 w 17475"/>
              <a:gd name="connsiteY4" fmla="*/ 12877 h 21600"/>
              <a:gd name="connsiteX5" fmla="*/ 17475 w 17475"/>
              <a:gd name="connsiteY5" fmla="*/ 21600 h 21600"/>
              <a:gd name="connsiteX6" fmla="*/ 5887 w 17475"/>
              <a:gd name="connsiteY6" fmla="*/ 14915 h 21600"/>
              <a:gd name="connsiteX7" fmla="*/ 8097 w 17475"/>
              <a:gd name="connsiteY7" fmla="*/ 13987 h 21600"/>
              <a:gd name="connsiteX8" fmla="*/ 897 w 17475"/>
              <a:gd name="connsiteY8" fmla="*/ 9705 h 21600"/>
              <a:gd name="connsiteX9" fmla="*/ 3477 w 17475"/>
              <a:gd name="connsiteY9" fmla="*/ 8382 h 21600"/>
              <a:gd name="connsiteX10" fmla="*/ 0 w 17475"/>
              <a:gd name="connsiteY10" fmla="*/ 1428 h 21600"/>
              <a:gd name="connsiteX11" fmla="*/ 4347 w 17475"/>
              <a:gd name="connsiteY11" fmla="*/ 0 h 21600"/>
              <a:gd name="connsiteX0" fmla="*/ 4347 w 17475"/>
              <a:gd name="connsiteY0" fmla="*/ 0 h 21600"/>
              <a:gd name="connsiteX1" fmla="*/ 8735 w 17475"/>
              <a:gd name="connsiteY1" fmla="*/ 6080 h 21600"/>
              <a:gd name="connsiteX2" fmla="*/ 6925 w 17475"/>
              <a:gd name="connsiteY2" fmla="*/ 6797 h 21600"/>
              <a:gd name="connsiteX3" fmla="*/ 12452 w 17475"/>
              <a:gd name="connsiteY3" fmla="*/ 12007 h 21600"/>
              <a:gd name="connsiteX4" fmla="*/ 10642 w 17475"/>
              <a:gd name="connsiteY4" fmla="*/ 12877 h 21600"/>
              <a:gd name="connsiteX5" fmla="*/ 17475 w 17475"/>
              <a:gd name="connsiteY5" fmla="*/ 21600 h 21600"/>
              <a:gd name="connsiteX6" fmla="*/ 5887 w 17475"/>
              <a:gd name="connsiteY6" fmla="*/ 14915 h 21600"/>
              <a:gd name="connsiteX7" fmla="*/ 8097 w 17475"/>
              <a:gd name="connsiteY7" fmla="*/ 13987 h 21600"/>
              <a:gd name="connsiteX8" fmla="*/ 897 w 17475"/>
              <a:gd name="connsiteY8" fmla="*/ 9705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8735 w 17475"/>
              <a:gd name="connsiteY1" fmla="*/ 6080 h 21600"/>
              <a:gd name="connsiteX2" fmla="*/ 6925 w 17475"/>
              <a:gd name="connsiteY2" fmla="*/ 6797 h 21600"/>
              <a:gd name="connsiteX3" fmla="*/ 12452 w 17475"/>
              <a:gd name="connsiteY3" fmla="*/ 12007 h 21600"/>
              <a:gd name="connsiteX4" fmla="*/ 10642 w 17475"/>
              <a:gd name="connsiteY4" fmla="*/ 12877 h 21600"/>
              <a:gd name="connsiteX5" fmla="*/ 17475 w 17475"/>
              <a:gd name="connsiteY5" fmla="*/ 21600 h 21600"/>
              <a:gd name="connsiteX6" fmla="*/ 5887 w 17475"/>
              <a:gd name="connsiteY6" fmla="*/ 14915 h 21600"/>
              <a:gd name="connsiteX7" fmla="*/ 8097 w 17475"/>
              <a:gd name="connsiteY7" fmla="*/ 13987 h 21600"/>
              <a:gd name="connsiteX8" fmla="*/ 4117 w 17475"/>
              <a:gd name="connsiteY8" fmla="*/ 8428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8735 w 17475"/>
              <a:gd name="connsiteY1" fmla="*/ 6080 h 21600"/>
              <a:gd name="connsiteX2" fmla="*/ 6925 w 17475"/>
              <a:gd name="connsiteY2" fmla="*/ 6797 h 21600"/>
              <a:gd name="connsiteX3" fmla="*/ 12452 w 17475"/>
              <a:gd name="connsiteY3" fmla="*/ 12007 h 21600"/>
              <a:gd name="connsiteX4" fmla="*/ 10642 w 17475"/>
              <a:gd name="connsiteY4" fmla="*/ 12877 h 21600"/>
              <a:gd name="connsiteX5" fmla="*/ 17475 w 17475"/>
              <a:gd name="connsiteY5" fmla="*/ 21600 h 21600"/>
              <a:gd name="connsiteX6" fmla="*/ 5887 w 17475"/>
              <a:gd name="connsiteY6" fmla="*/ 14915 h 21600"/>
              <a:gd name="connsiteX7" fmla="*/ 9304 w 17475"/>
              <a:gd name="connsiteY7" fmla="*/ 13531 h 21600"/>
              <a:gd name="connsiteX8" fmla="*/ 4117 w 17475"/>
              <a:gd name="connsiteY8" fmla="*/ 8428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8735 w 17475"/>
              <a:gd name="connsiteY1" fmla="*/ 6080 h 21600"/>
              <a:gd name="connsiteX2" fmla="*/ 6925 w 17475"/>
              <a:gd name="connsiteY2" fmla="*/ 6797 h 21600"/>
              <a:gd name="connsiteX3" fmla="*/ 12452 w 17475"/>
              <a:gd name="connsiteY3" fmla="*/ 12007 h 21600"/>
              <a:gd name="connsiteX4" fmla="*/ 10642 w 17475"/>
              <a:gd name="connsiteY4" fmla="*/ 12877 h 21600"/>
              <a:gd name="connsiteX5" fmla="*/ 17475 w 17475"/>
              <a:gd name="connsiteY5" fmla="*/ 21600 h 21600"/>
              <a:gd name="connsiteX6" fmla="*/ 7195 w 17475"/>
              <a:gd name="connsiteY6" fmla="*/ 14368 h 21600"/>
              <a:gd name="connsiteX7" fmla="*/ 9304 w 17475"/>
              <a:gd name="connsiteY7" fmla="*/ 13531 h 21600"/>
              <a:gd name="connsiteX8" fmla="*/ 4117 w 17475"/>
              <a:gd name="connsiteY8" fmla="*/ 8428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7125 w 17475"/>
              <a:gd name="connsiteY1" fmla="*/ 4256 h 21600"/>
              <a:gd name="connsiteX2" fmla="*/ 6925 w 17475"/>
              <a:gd name="connsiteY2" fmla="*/ 6797 h 21600"/>
              <a:gd name="connsiteX3" fmla="*/ 12452 w 17475"/>
              <a:gd name="connsiteY3" fmla="*/ 12007 h 21600"/>
              <a:gd name="connsiteX4" fmla="*/ 10642 w 17475"/>
              <a:gd name="connsiteY4" fmla="*/ 12877 h 21600"/>
              <a:gd name="connsiteX5" fmla="*/ 17475 w 17475"/>
              <a:gd name="connsiteY5" fmla="*/ 21600 h 21600"/>
              <a:gd name="connsiteX6" fmla="*/ 7195 w 17475"/>
              <a:gd name="connsiteY6" fmla="*/ 14368 h 21600"/>
              <a:gd name="connsiteX7" fmla="*/ 9304 w 17475"/>
              <a:gd name="connsiteY7" fmla="*/ 13531 h 21600"/>
              <a:gd name="connsiteX8" fmla="*/ 4117 w 17475"/>
              <a:gd name="connsiteY8" fmla="*/ 8428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7125 w 17475"/>
              <a:gd name="connsiteY1" fmla="*/ 4256 h 21600"/>
              <a:gd name="connsiteX2" fmla="*/ 7529 w 17475"/>
              <a:gd name="connsiteY2" fmla="*/ 6797 h 21600"/>
              <a:gd name="connsiteX3" fmla="*/ 12452 w 17475"/>
              <a:gd name="connsiteY3" fmla="*/ 12007 h 21600"/>
              <a:gd name="connsiteX4" fmla="*/ 10642 w 17475"/>
              <a:gd name="connsiteY4" fmla="*/ 12877 h 21600"/>
              <a:gd name="connsiteX5" fmla="*/ 17475 w 17475"/>
              <a:gd name="connsiteY5" fmla="*/ 21600 h 21600"/>
              <a:gd name="connsiteX6" fmla="*/ 7195 w 17475"/>
              <a:gd name="connsiteY6" fmla="*/ 14368 h 21600"/>
              <a:gd name="connsiteX7" fmla="*/ 9304 w 17475"/>
              <a:gd name="connsiteY7" fmla="*/ 13531 h 21600"/>
              <a:gd name="connsiteX8" fmla="*/ 4117 w 17475"/>
              <a:gd name="connsiteY8" fmla="*/ 8428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7125 w 17475"/>
              <a:gd name="connsiteY1" fmla="*/ 4256 h 21600"/>
              <a:gd name="connsiteX2" fmla="*/ 7529 w 17475"/>
              <a:gd name="connsiteY2" fmla="*/ 6797 h 21600"/>
              <a:gd name="connsiteX3" fmla="*/ 9031 w 17475"/>
              <a:gd name="connsiteY3" fmla="*/ 11186 h 21600"/>
              <a:gd name="connsiteX4" fmla="*/ 10642 w 17475"/>
              <a:gd name="connsiteY4" fmla="*/ 12877 h 21600"/>
              <a:gd name="connsiteX5" fmla="*/ 17475 w 17475"/>
              <a:gd name="connsiteY5" fmla="*/ 21600 h 21600"/>
              <a:gd name="connsiteX6" fmla="*/ 7195 w 17475"/>
              <a:gd name="connsiteY6" fmla="*/ 14368 h 21600"/>
              <a:gd name="connsiteX7" fmla="*/ 9304 w 17475"/>
              <a:gd name="connsiteY7" fmla="*/ 13531 h 21600"/>
              <a:gd name="connsiteX8" fmla="*/ 4117 w 17475"/>
              <a:gd name="connsiteY8" fmla="*/ 8428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7125 w 17475"/>
              <a:gd name="connsiteY1" fmla="*/ 4256 h 21600"/>
              <a:gd name="connsiteX2" fmla="*/ 7529 w 17475"/>
              <a:gd name="connsiteY2" fmla="*/ 6797 h 21600"/>
              <a:gd name="connsiteX3" fmla="*/ 9031 w 17475"/>
              <a:gd name="connsiteY3" fmla="*/ 11186 h 21600"/>
              <a:gd name="connsiteX4" fmla="*/ 10642 w 17475"/>
              <a:gd name="connsiteY4" fmla="*/ 12877 h 21600"/>
              <a:gd name="connsiteX5" fmla="*/ 17475 w 17475"/>
              <a:gd name="connsiteY5" fmla="*/ 21600 h 21600"/>
              <a:gd name="connsiteX6" fmla="*/ 7195 w 17475"/>
              <a:gd name="connsiteY6" fmla="*/ 14368 h 21600"/>
              <a:gd name="connsiteX7" fmla="*/ 3871 w 17475"/>
              <a:gd name="connsiteY7" fmla="*/ 10704 h 21600"/>
              <a:gd name="connsiteX8" fmla="*/ 4117 w 17475"/>
              <a:gd name="connsiteY8" fmla="*/ 8428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7125 w 17475"/>
              <a:gd name="connsiteY1" fmla="*/ 4256 h 21600"/>
              <a:gd name="connsiteX2" fmla="*/ 7529 w 17475"/>
              <a:gd name="connsiteY2" fmla="*/ 6797 h 21600"/>
              <a:gd name="connsiteX3" fmla="*/ 9031 w 17475"/>
              <a:gd name="connsiteY3" fmla="*/ 11186 h 21600"/>
              <a:gd name="connsiteX4" fmla="*/ 10642 w 17475"/>
              <a:gd name="connsiteY4" fmla="*/ 12877 h 21600"/>
              <a:gd name="connsiteX5" fmla="*/ 17475 w 17475"/>
              <a:gd name="connsiteY5" fmla="*/ 21600 h 21600"/>
              <a:gd name="connsiteX6" fmla="*/ 7195 w 17475"/>
              <a:gd name="connsiteY6" fmla="*/ 14368 h 21600"/>
              <a:gd name="connsiteX7" fmla="*/ 3871 w 17475"/>
              <a:gd name="connsiteY7" fmla="*/ 10704 h 21600"/>
              <a:gd name="connsiteX8" fmla="*/ 4117 w 17475"/>
              <a:gd name="connsiteY8" fmla="*/ 8428 h 21600"/>
              <a:gd name="connsiteX9" fmla="*/ 1364 w 17475"/>
              <a:gd name="connsiteY9" fmla="*/ 4552 h 21600"/>
              <a:gd name="connsiteX10" fmla="*/ 0 w 17475"/>
              <a:gd name="connsiteY10" fmla="*/ 1428 h 21600"/>
              <a:gd name="connsiteX11" fmla="*/ 4347 w 17475"/>
              <a:gd name="connsiteY11" fmla="*/ 0 h 21600"/>
              <a:gd name="connsiteX0" fmla="*/ 0 w 19870"/>
              <a:gd name="connsiteY0" fmla="*/ 0 h 24336"/>
              <a:gd name="connsiteX1" fmla="*/ 9520 w 19870"/>
              <a:gd name="connsiteY1" fmla="*/ 6992 h 24336"/>
              <a:gd name="connsiteX2" fmla="*/ 9924 w 19870"/>
              <a:gd name="connsiteY2" fmla="*/ 9533 h 24336"/>
              <a:gd name="connsiteX3" fmla="*/ 11426 w 19870"/>
              <a:gd name="connsiteY3" fmla="*/ 13922 h 24336"/>
              <a:gd name="connsiteX4" fmla="*/ 13037 w 19870"/>
              <a:gd name="connsiteY4" fmla="*/ 15613 h 24336"/>
              <a:gd name="connsiteX5" fmla="*/ 19870 w 19870"/>
              <a:gd name="connsiteY5" fmla="*/ 24336 h 24336"/>
              <a:gd name="connsiteX6" fmla="*/ 9590 w 19870"/>
              <a:gd name="connsiteY6" fmla="*/ 17104 h 24336"/>
              <a:gd name="connsiteX7" fmla="*/ 6266 w 19870"/>
              <a:gd name="connsiteY7" fmla="*/ 13440 h 24336"/>
              <a:gd name="connsiteX8" fmla="*/ 6512 w 19870"/>
              <a:gd name="connsiteY8" fmla="*/ 11164 h 24336"/>
              <a:gd name="connsiteX9" fmla="*/ 3759 w 19870"/>
              <a:gd name="connsiteY9" fmla="*/ 7288 h 24336"/>
              <a:gd name="connsiteX10" fmla="*/ 2395 w 19870"/>
              <a:gd name="connsiteY10" fmla="*/ 4164 h 24336"/>
              <a:gd name="connsiteX11" fmla="*/ 0 w 19870"/>
              <a:gd name="connsiteY11" fmla="*/ 0 h 24336"/>
              <a:gd name="connsiteX0" fmla="*/ 0 w 19870"/>
              <a:gd name="connsiteY0" fmla="*/ 0 h 24336"/>
              <a:gd name="connsiteX1" fmla="*/ 9520 w 19870"/>
              <a:gd name="connsiteY1" fmla="*/ 6992 h 24336"/>
              <a:gd name="connsiteX2" fmla="*/ 9924 w 19870"/>
              <a:gd name="connsiteY2" fmla="*/ 9533 h 24336"/>
              <a:gd name="connsiteX3" fmla="*/ 11426 w 19870"/>
              <a:gd name="connsiteY3" fmla="*/ 13922 h 24336"/>
              <a:gd name="connsiteX4" fmla="*/ 13037 w 19870"/>
              <a:gd name="connsiteY4" fmla="*/ 15613 h 24336"/>
              <a:gd name="connsiteX5" fmla="*/ 19870 w 19870"/>
              <a:gd name="connsiteY5" fmla="*/ 24336 h 24336"/>
              <a:gd name="connsiteX6" fmla="*/ 9590 w 19870"/>
              <a:gd name="connsiteY6" fmla="*/ 17104 h 24336"/>
              <a:gd name="connsiteX7" fmla="*/ 6266 w 19870"/>
              <a:gd name="connsiteY7" fmla="*/ 13440 h 24336"/>
              <a:gd name="connsiteX8" fmla="*/ 6512 w 19870"/>
              <a:gd name="connsiteY8" fmla="*/ 11164 h 24336"/>
              <a:gd name="connsiteX9" fmla="*/ 3759 w 19870"/>
              <a:gd name="connsiteY9" fmla="*/ 7288 h 24336"/>
              <a:gd name="connsiteX10" fmla="*/ 2093 w 19870"/>
              <a:gd name="connsiteY10" fmla="*/ 3617 h 24336"/>
              <a:gd name="connsiteX11" fmla="*/ 0 w 19870"/>
              <a:gd name="connsiteY11" fmla="*/ 0 h 24336"/>
              <a:gd name="connsiteX0" fmla="*/ 0 w 19870"/>
              <a:gd name="connsiteY0" fmla="*/ 0 h 24336"/>
              <a:gd name="connsiteX1" fmla="*/ 9520 w 19870"/>
              <a:gd name="connsiteY1" fmla="*/ 6992 h 24336"/>
              <a:gd name="connsiteX2" fmla="*/ 9924 w 19870"/>
              <a:gd name="connsiteY2" fmla="*/ 9533 h 24336"/>
              <a:gd name="connsiteX3" fmla="*/ 11426 w 19870"/>
              <a:gd name="connsiteY3" fmla="*/ 13922 h 24336"/>
              <a:gd name="connsiteX4" fmla="*/ 13037 w 19870"/>
              <a:gd name="connsiteY4" fmla="*/ 15613 h 24336"/>
              <a:gd name="connsiteX5" fmla="*/ 19870 w 19870"/>
              <a:gd name="connsiteY5" fmla="*/ 24336 h 24336"/>
              <a:gd name="connsiteX6" fmla="*/ 9590 w 19870"/>
              <a:gd name="connsiteY6" fmla="*/ 17104 h 24336"/>
              <a:gd name="connsiteX7" fmla="*/ 6266 w 19870"/>
              <a:gd name="connsiteY7" fmla="*/ 13440 h 24336"/>
              <a:gd name="connsiteX8" fmla="*/ 6512 w 19870"/>
              <a:gd name="connsiteY8" fmla="*/ 11164 h 24336"/>
              <a:gd name="connsiteX9" fmla="*/ 4765 w 19870"/>
              <a:gd name="connsiteY9" fmla="*/ 7470 h 24336"/>
              <a:gd name="connsiteX10" fmla="*/ 2093 w 19870"/>
              <a:gd name="connsiteY10" fmla="*/ 3617 h 24336"/>
              <a:gd name="connsiteX11" fmla="*/ 0 w 19870"/>
              <a:gd name="connsiteY11" fmla="*/ 0 h 24336"/>
              <a:gd name="connsiteX0" fmla="*/ 0 w 19870"/>
              <a:gd name="connsiteY0" fmla="*/ 0 h 24336"/>
              <a:gd name="connsiteX1" fmla="*/ 9520 w 19870"/>
              <a:gd name="connsiteY1" fmla="*/ 6992 h 24336"/>
              <a:gd name="connsiteX2" fmla="*/ 9924 w 19870"/>
              <a:gd name="connsiteY2" fmla="*/ 9533 h 24336"/>
              <a:gd name="connsiteX3" fmla="*/ 11426 w 19870"/>
              <a:gd name="connsiteY3" fmla="*/ 13922 h 24336"/>
              <a:gd name="connsiteX4" fmla="*/ 13037 w 19870"/>
              <a:gd name="connsiteY4" fmla="*/ 15613 h 24336"/>
              <a:gd name="connsiteX5" fmla="*/ 19870 w 19870"/>
              <a:gd name="connsiteY5" fmla="*/ 24336 h 24336"/>
              <a:gd name="connsiteX6" fmla="*/ 9590 w 19870"/>
              <a:gd name="connsiteY6" fmla="*/ 17104 h 24336"/>
              <a:gd name="connsiteX7" fmla="*/ 6266 w 19870"/>
              <a:gd name="connsiteY7" fmla="*/ 13440 h 24336"/>
              <a:gd name="connsiteX8" fmla="*/ 7116 w 19870"/>
              <a:gd name="connsiteY8" fmla="*/ 11438 h 24336"/>
              <a:gd name="connsiteX9" fmla="*/ 4765 w 19870"/>
              <a:gd name="connsiteY9" fmla="*/ 7470 h 24336"/>
              <a:gd name="connsiteX10" fmla="*/ 2093 w 19870"/>
              <a:gd name="connsiteY10" fmla="*/ 3617 h 24336"/>
              <a:gd name="connsiteX11" fmla="*/ 0 w 19870"/>
              <a:gd name="connsiteY11" fmla="*/ 0 h 24336"/>
              <a:gd name="connsiteX0" fmla="*/ 0 w 19870"/>
              <a:gd name="connsiteY0" fmla="*/ 0 h 24336"/>
              <a:gd name="connsiteX1" fmla="*/ 9520 w 19870"/>
              <a:gd name="connsiteY1" fmla="*/ 6992 h 24336"/>
              <a:gd name="connsiteX2" fmla="*/ 9924 w 19870"/>
              <a:gd name="connsiteY2" fmla="*/ 9533 h 24336"/>
              <a:gd name="connsiteX3" fmla="*/ 11426 w 19870"/>
              <a:gd name="connsiteY3" fmla="*/ 13922 h 24336"/>
              <a:gd name="connsiteX4" fmla="*/ 13037 w 19870"/>
              <a:gd name="connsiteY4" fmla="*/ 15613 h 24336"/>
              <a:gd name="connsiteX5" fmla="*/ 19870 w 19870"/>
              <a:gd name="connsiteY5" fmla="*/ 24336 h 24336"/>
              <a:gd name="connsiteX6" fmla="*/ 9590 w 19870"/>
              <a:gd name="connsiteY6" fmla="*/ 17104 h 24336"/>
              <a:gd name="connsiteX7" fmla="*/ 6266 w 19870"/>
              <a:gd name="connsiteY7" fmla="*/ 13440 h 24336"/>
              <a:gd name="connsiteX8" fmla="*/ 7116 w 19870"/>
              <a:gd name="connsiteY8" fmla="*/ 11438 h 24336"/>
              <a:gd name="connsiteX9" fmla="*/ 5369 w 19870"/>
              <a:gd name="connsiteY9" fmla="*/ 6741 h 24336"/>
              <a:gd name="connsiteX10" fmla="*/ 2093 w 19870"/>
              <a:gd name="connsiteY10" fmla="*/ 3617 h 24336"/>
              <a:gd name="connsiteX11" fmla="*/ 0 w 19870"/>
              <a:gd name="connsiteY11" fmla="*/ 0 h 24336"/>
              <a:gd name="connsiteX0" fmla="*/ 0 w 19870"/>
              <a:gd name="connsiteY0" fmla="*/ 0 h 24336"/>
              <a:gd name="connsiteX1" fmla="*/ 9520 w 19870"/>
              <a:gd name="connsiteY1" fmla="*/ 6992 h 24336"/>
              <a:gd name="connsiteX2" fmla="*/ 9924 w 19870"/>
              <a:gd name="connsiteY2" fmla="*/ 9533 h 24336"/>
              <a:gd name="connsiteX3" fmla="*/ 11426 w 19870"/>
              <a:gd name="connsiteY3" fmla="*/ 13922 h 24336"/>
              <a:gd name="connsiteX4" fmla="*/ 13037 w 19870"/>
              <a:gd name="connsiteY4" fmla="*/ 15613 h 24336"/>
              <a:gd name="connsiteX5" fmla="*/ 19870 w 19870"/>
              <a:gd name="connsiteY5" fmla="*/ 24336 h 24336"/>
              <a:gd name="connsiteX6" fmla="*/ 9590 w 19870"/>
              <a:gd name="connsiteY6" fmla="*/ 17104 h 24336"/>
              <a:gd name="connsiteX7" fmla="*/ 6165 w 19870"/>
              <a:gd name="connsiteY7" fmla="*/ 14078 h 24336"/>
              <a:gd name="connsiteX8" fmla="*/ 7116 w 19870"/>
              <a:gd name="connsiteY8" fmla="*/ 11438 h 24336"/>
              <a:gd name="connsiteX9" fmla="*/ 5369 w 19870"/>
              <a:gd name="connsiteY9" fmla="*/ 6741 h 24336"/>
              <a:gd name="connsiteX10" fmla="*/ 2093 w 19870"/>
              <a:gd name="connsiteY10" fmla="*/ 3617 h 24336"/>
              <a:gd name="connsiteX11" fmla="*/ 0 w 19870"/>
              <a:gd name="connsiteY11" fmla="*/ 0 h 2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70" h="24336">
                <a:moveTo>
                  <a:pt x="0" y="0"/>
                </a:moveTo>
                <a:lnTo>
                  <a:pt x="9520" y="6992"/>
                </a:lnTo>
                <a:cubicBezTo>
                  <a:pt x="9453" y="7839"/>
                  <a:pt x="9991" y="8686"/>
                  <a:pt x="9924" y="9533"/>
                </a:cubicBezTo>
                <a:lnTo>
                  <a:pt x="11426" y="13922"/>
                </a:lnTo>
                <a:lnTo>
                  <a:pt x="13037" y="15613"/>
                </a:lnTo>
                <a:lnTo>
                  <a:pt x="19870" y="24336"/>
                </a:lnTo>
                <a:lnTo>
                  <a:pt x="9590" y="17104"/>
                </a:lnTo>
                <a:lnTo>
                  <a:pt x="6165" y="14078"/>
                </a:lnTo>
                <a:lnTo>
                  <a:pt x="7116" y="11438"/>
                </a:lnTo>
                <a:lnTo>
                  <a:pt x="5369" y="6741"/>
                </a:lnTo>
                <a:lnTo>
                  <a:pt x="2093" y="3617"/>
                </a:lnTo>
                <a:lnTo>
                  <a:pt x="0" y="0"/>
                </a:lnTo>
                <a:close/>
              </a:path>
            </a:pathLst>
          </a:custGeom>
          <a:solidFill>
            <a:srgbClr val="953834"/>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ectangle 18"/>
          <p:cNvSpPr/>
          <p:nvPr/>
        </p:nvSpPr>
        <p:spPr>
          <a:xfrm>
            <a:off x="3573432" y="1825975"/>
            <a:ext cx="3483033" cy="738664"/>
          </a:xfrm>
          <a:prstGeom prst="rect">
            <a:avLst/>
          </a:prstGeom>
        </p:spPr>
        <p:txBody>
          <a:bodyPr wrap="square">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An inverse relationship between the perceived quality of services and the number of interruptions </a:t>
            </a:r>
            <a:r>
              <a:rPr lang="en-US" sz="1400" dirty="0" smtClean="0">
                <a:solidFill>
                  <a:schemeClr val="tx1">
                    <a:lumMod val="65000"/>
                    <a:lumOff val="35000"/>
                  </a:schemeClr>
                </a:solidFill>
                <a:latin typeface="Arial" panose="020B0604020202020204" pitchFamily="34" charset="0"/>
                <a:cs typeface="Arial" panose="020B0604020202020204" pitchFamily="34" charset="0"/>
              </a:rPr>
              <a:t>exists. </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ctangle 19"/>
          <p:cNvSpPr/>
          <p:nvPr/>
        </p:nvSpPr>
        <p:spPr>
          <a:xfrm>
            <a:off x="611560" y="5805264"/>
            <a:ext cx="8208912" cy="360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lumMod val="65000"/>
                  <a:lumOff val="35000"/>
                </a:schemeClr>
              </a:solidFill>
            </a:endParaRPr>
          </a:p>
        </p:txBody>
      </p:sp>
    </p:spTree>
    <p:extLst>
      <p:ext uri="{BB962C8B-B14F-4D97-AF65-F5344CB8AC3E}">
        <p14:creationId xmlns:p14="http://schemas.microsoft.com/office/powerpoint/2010/main" val="247638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Horizontal)">
                                      <p:cBhvr>
                                        <p:cTn id="11" dur="500"/>
                                        <p:tgtEl>
                                          <p:spTgt spid="14"/>
                                        </p:tgtEl>
                                      </p:cBhvr>
                                    </p:animEffect>
                                  </p:childTnLst>
                                </p:cTn>
                              </p:par>
                            </p:childTnLst>
                          </p:cTn>
                        </p:par>
                        <p:par>
                          <p:cTn id="12" fill="hold">
                            <p:stCondLst>
                              <p:cond delay="1500"/>
                            </p:stCondLst>
                            <p:childTnLst>
                              <p:par>
                                <p:cTn id="13" presetID="22" presetClass="entr" presetSubtype="2"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3" grpId="0">
        <p:bldAsOne/>
      </p:bldGraphic>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395536" y="116632"/>
            <a:ext cx="8604448" cy="1224136"/>
          </a:xfrm>
          <a:prstGeom prst="rect">
            <a:avLst/>
          </a:prstGeom>
          <a:solidFill>
            <a:srgbClr val="0056A7"/>
          </a:solidFill>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600" dirty="0">
                <a:solidFill>
                  <a:schemeClr val="bg1"/>
                </a:solidFill>
              </a:rPr>
              <a:t>Percentage of households rating the quality of water services provided by the municipality as good, and those that reported water interruptions, by Metro, 2015</a:t>
            </a:r>
          </a:p>
        </p:txBody>
      </p:sp>
      <p:sp>
        <p:nvSpPr>
          <p:cNvPr id="20" name="Rectangle 19"/>
          <p:cNvSpPr/>
          <p:nvPr/>
        </p:nvSpPr>
        <p:spPr>
          <a:xfrm>
            <a:off x="611560" y="5805264"/>
            <a:ext cx="8208912" cy="360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lumMod val="65000"/>
                  <a:lumOff val="35000"/>
                </a:schemeClr>
              </a:solidFill>
            </a:endParaRPr>
          </a:p>
        </p:txBody>
      </p:sp>
      <p:graphicFrame>
        <p:nvGraphicFramePr>
          <p:cNvPr id="24" name="Chart 23"/>
          <p:cNvGraphicFramePr>
            <a:graphicFrameLocks/>
          </p:cNvGraphicFramePr>
          <p:nvPr>
            <p:extLst>
              <p:ext uri="{D42A27DB-BD31-4B8C-83A1-F6EECF244321}">
                <p14:modId xmlns:p14="http://schemas.microsoft.com/office/powerpoint/2010/main" val="1884332632"/>
              </p:ext>
            </p:extLst>
          </p:nvPr>
        </p:nvGraphicFramePr>
        <p:xfrm>
          <a:off x="251520" y="2276872"/>
          <a:ext cx="8507444" cy="38884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ext uri="{D42A27DB-BD31-4B8C-83A1-F6EECF244321}">
                <p14:modId xmlns:p14="http://schemas.microsoft.com/office/powerpoint/2010/main" val="4073957911"/>
              </p:ext>
            </p:extLst>
          </p:nvPr>
        </p:nvGraphicFramePr>
        <p:xfrm>
          <a:off x="3999643" y="2478311"/>
          <a:ext cx="5874768" cy="3888433"/>
        </p:xfrm>
        <a:graphic>
          <a:graphicData uri="http://schemas.openxmlformats.org/drawingml/2006/chart">
            <c:chart xmlns:c="http://schemas.openxmlformats.org/drawingml/2006/chart" xmlns:r="http://schemas.openxmlformats.org/officeDocument/2006/relationships" r:id="rId4"/>
          </a:graphicData>
        </a:graphic>
      </p:graphicFrame>
      <p:sp>
        <p:nvSpPr>
          <p:cNvPr id="26" name="Lightning Bolt 5"/>
          <p:cNvSpPr/>
          <p:nvPr/>
        </p:nvSpPr>
        <p:spPr>
          <a:xfrm flipH="1">
            <a:off x="5385789" y="3209293"/>
            <a:ext cx="3072639" cy="2369921"/>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4347 w 17475"/>
              <a:gd name="connsiteY0" fmla="*/ 0 h 21600"/>
              <a:gd name="connsiteX1" fmla="*/ 8735 w 17475"/>
              <a:gd name="connsiteY1" fmla="*/ 6080 h 21600"/>
              <a:gd name="connsiteX2" fmla="*/ 6925 w 17475"/>
              <a:gd name="connsiteY2" fmla="*/ 6797 h 21600"/>
              <a:gd name="connsiteX3" fmla="*/ 12452 w 17475"/>
              <a:gd name="connsiteY3" fmla="*/ 12007 h 21600"/>
              <a:gd name="connsiteX4" fmla="*/ 10642 w 17475"/>
              <a:gd name="connsiteY4" fmla="*/ 12877 h 21600"/>
              <a:gd name="connsiteX5" fmla="*/ 17475 w 17475"/>
              <a:gd name="connsiteY5" fmla="*/ 21600 h 21600"/>
              <a:gd name="connsiteX6" fmla="*/ 5887 w 17475"/>
              <a:gd name="connsiteY6" fmla="*/ 14915 h 21600"/>
              <a:gd name="connsiteX7" fmla="*/ 8097 w 17475"/>
              <a:gd name="connsiteY7" fmla="*/ 13987 h 21600"/>
              <a:gd name="connsiteX8" fmla="*/ 897 w 17475"/>
              <a:gd name="connsiteY8" fmla="*/ 9705 h 21600"/>
              <a:gd name="connsiteX9" fmla="*/ 3477 w 17475"/>
              <a:gd name="connsiteY9" fmla="*/ 8382 h 21600"/>
              <a:gd name="connsiteX10" fmla="*/ 0 w 17475"/>
              <a:gd name="connsiteY10" fmla="*/ 1428 h 21600"/>
              <a:gd name="connsiteX11" fmla="*/ 4347 w 17475"/>
              <a:gd name="connsiteY11" fmla="*/ 0 h 21600"/>
              <a:gd name="connsiteX0" fmla="*/ 4347 w 17475"/>
              <a:gd name="connsiteY0" fmla="*/ 0 h 21600"/>
              <a:gd name="connsiteX1" fmla="*/ 8735 w 17475"/>
              <a:gd name="connsiteY1" fmla="*/ 6080 h 21600"/>
              <a:gd name="connsiteX2" fmla="*/ 6925 w 17475"/>
              <a:gd name="connsiteY2" fmla="*/ 6797 h 21600"/>
              <a:gd name="connsiteX3" fmla="*/ 12452 w 17475"/>
              <a:gd name="connsiteY3" fmla="*/ 12007 h 21600"/>
              <a:gd name="connsiteX4" fmla="*/ 10642 w 17475"/>
              <a:gd name="connsiteY4" fmla="*/ 12877 h 21600"/>
              <a:gd name="connsiteX5" fmla="*/ 17475 w 17475"/>
              <a:gd name="connsiteY5" fmla="*/ 21600 h 21600"/>
              <a:gd name="connsiteX6" fmla="*/ 5887 w 17475"/>
              <a:gd name="connsiteY6" fmla="*/ 14915 h 21600"/>
              <a:gd name="connsiteX7" fmla="*/ 8097 w 17475"/>
              <a:gd name="connsiteY7" fmla="*/ 13987 h 21600"/>
              <a:gd name="connsiteX8" fmla="*/ 897 w 17475"/>
              <a:gd name="connsiteY8" fmla="*/ 9705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8735 w 17475"/>
              <a:gd name="connsiteY1" fmla="*/ 6080 h 21600"/>
              <a:gd name="connsiteX2" fmla="*/ 6925 w 17475"/>
              <a:gd name="connsiteY2" fmla="*/ 6797 h 21600"/>
              <a:gd name="connsiteX3" fmla="*/ 12452 w 17475"/>
              <a:gd name="connsiteY3" fmla="*/ 12007 h 21600"/>
              <a:gd name="connsiteX4" fmla="*/ 10642 w 17475"/>
              <a:gd name="connsiteY4" fmla="*/ 12877 h 21600"/>
              <a:gd name="connsiteX5" fmla="*/ 17475 w 17475"/>
              <a:gd name="connsiteY5" fmla="*/ 21600 h 21600"/>
              <a:gd name="connsiteX6" fmla="*/ 5887 w 17475"/>
              <a:gd name="connsiteY6" fmla="*/ 14915 h 21600"/>
              <a:gd name="connsiteX7" fmla="*/ 8097 w 17475"/>
              <a:gd name="connsiteY7" fmla="*/ 13987 h 21600"/>
              <a:gd name="connsiteX8" fmla="*/ 4117 w 17475"/>
              <a:gd name="connsiteY8" fmla="*/ 8428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8735 w 17475"/>
              <a:gd name="connsiteY1" fmla="*/ 6080 h 21600"/>
              <a:gd name="connsiteX2" fmla="*/ 6925 w 17475"/>
              <a:gd name="connsiteY2" fmla="*/ 6797 h 21600"/>
              <a:gd name="connsiteX3" fmla="*/ 12452 w 17475"/>
              <a:gd name="connsiteY3" fmla="*/ 12007 h 21600"/>
              <a:gd name="connsiteX4" fmla="*/ 10642 w 17475"/>
              <a:gd name="connsiteY4" fmla="*/ 12877 h 21600"/>
              <a:gd name="connsiteX5" fmla="*/ 17475 w 17475"/>
              <a:gd name="connsiteY5" fmla="*/ 21600 h 21600"/>
              <a:gd name="connsiteX6" fmla="*/ 5887 w 17475"/>
              <a:gd name="connsiteY6" fmla="*/ 14915 h 21600"/>
              <a:gd name="connsiteX7" fmla="*/ 9304 w 17475"/>
              <a:gd name="connsiteY7" fmla="*/ 13531 h 21600"/>
              <a:gd name="connsiteX8" fmla="*/ 4117 w 17475"/>
              <a:gd name="connsiteY8" fmla="*/ 8428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8735 w 17475"/>
              <a:gd name="connsiteY1" fmla="*/ 6080 h 21600"/>
              <a:gd name="connsiteX2" fmla="*/ 6925 w 17475"/>
              <a:gd name="connsiteY2" fmla="*/ 6797 h 21600"/>
              <a:gd name="connsiteX3" fmla="*/ 12452 w 17475"/>
              <a:gd name="connsiteY3" fmla="*/ 12007 h 21600"/>
              <a:gd name="connsiteX4" fmla="*/ 10642 w 17475"/>
              <a:gd name="connsiteY4" fmla="*/ 12877 h 21600"/>
              <a:gd name="connsiteX5" fmla="*/ 17475 w 17475"/>
              <a:gd name="connsiteY5" fmla="*/ 21600 h 21600"/>
              <a:gd name="connsiteX6" fmla="*/ 7195 w 17475"/>
              <a:gd name="connsiteY6" fmla="*/ 14368 h 21600"/>
              <a:gd name="connsiteX7" fmla="*/ 9304 w 17475"/>
              <a:gd name="connsiteY7" fmla="*/ 13531 h 21600"/>
              <a:gd name="connsiteX8" fmla="*/ 4117 w 17475"/>
              <a:gd name="connsiteY8" fmla="*/ 8428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7125 w 17475"/>
              <a:gd name="connsiteY1" fmla="*/ 4256 h 21600"/>
              <a:gd name="connsiteX2" fmla="*/ 6925 w 17475"/>
              <a:gd name="connsiteY2" fmla="*/ 6797 h 21600"/>
              <a:gd name="connsiteX3" fmla="*/ 12452 w 17475"/>
              <a:gd name="connsiteY3" fmla="*/ 12007 h 21600"/>
              <a:gd name="connsiteX4" fmla="*/ 10642 w 17475"/>
              <a:gd name="connsiteY4" fmla="*/ 12877 h 21600"/>
              <a:gd name="connsiteX5" fmla="*/ 17475 w 17475"/>
              <a:gd name="connsiteY5" fmla="*/ 21600 h 21600"/>
              <a:gd name="connsiteX6" fmla="*/ 7195 w 17475"/>
              <a:gd name="connsiteY6" fmla="*/ 14368 h 21600"/>
              <a:gd name="connsiteX7" fmla="*/ 9304 w 17475"/>
              <a:gd name="connsiteY7" fmla="*/ 13531 h 21600"/>
              <a:gd name="connsiteX8" fmla="*/ 4117 w 17475"/>
              <a:gd name="connsiteY8" fmla="*/ 8428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7125 w 17475"/>
              <a:gd name="connsiteY1" fmla="*/ 4256 h 21600"/>
              <a:gd name="connsiteX2" fmla="*/ 7529 w 17475"/>
              <a:gd name="connsiteY2" fmla="*/ 6797 h 21600"/>
              <a:gd name="connsiteX3" fmla="*/ 12452 w 17475"/>
              <a:gd name="connsiteY3" fmla="*/ 12007 h 21600"/>
              <a:gd name="connsiteX4" fmla="*/ 10642 w 17475"/>
              <a:gd name="connsiteY4" fmla="*/ 12877 h 21600"/>
              <a:gd name="connsiteX5" fmla="*/ 17475 w 17475"/>
              <a:gd name="connsiteY5" fmla="*/ 21600 h 21600"/>
              <a:gd name="connsiteX6" fmla="*/ 7195 w 17475"/>
              <a:gd name="connsiteY6" fmla="*/ 14368 h 21600"/>
              <a:gd name="connsiteX7" fmla="*/ 9304 w 17475"/>
              <a:gd name="connsiteY7" fmla="*/ 13531 h 21600"/>
              <a:gd name="connsiteX8" fmla="*/ 4117 w 17475"/>
              <a:gd name="connsiteY8" fmla="*/ 8428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7125 w 17475"/>
              <a:gd name="connsiteY1" fmla="*/ 4256 h 21600"/>
              <a:gd name="connsiteX2" fmla="*/ 7529 w 17475"/>
              <a:gd name="connsiteY2" fmla="*/ 6797 h 21600"/>
              <a:gd name="connsiteX3" fmla="*/ 9031 w 17475"/>
              <a:gd name="connsiteY3" fmla="*/ 11186 h 21600"/>
              <a:gd name="connsiteX4" fmla="*/ 10642 w 17475"/>
              <a:gd name="connsiteY4" fmla="*/ 12877 h 21600"/>
              <a:gd name="connsiteX5" fmla="*/ 17475 w 17475"/>
              <a:gd name="connsiteY5" fmla="*/ 21600 h 21600"/>
              <a:gd name="connsiteX6" fmla="*/ 7195 w 17475"/>
              <a:gd name="connsiteY6" fmla="*/ 14368 h 21600"/>
              <a:gd name="connsiteX7" fmla="*/ 9304 w 17475"/>
              <a:gd name="connsiteY7" fmla="*/ 13531 h 21600"/>
              <a:gd name="connsiteX8" fmla="*/ 4117 w 17475"/>
              <a:gd name="connsiteY8" fmla="*/ 8428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7125 w 17475"/>
              <a:gd name="connsiteY1" fmla="*/ 4256 h 21600"/>
              <a:gd name="connsiteX2" fmla="*/ 7529 w 17475"/>
              <a:gd name="connsiteY2" fmla="*/ 6797 h 21600"/>
              <a:gd name="connsiteX3" fmla="*/ 9031 w 17475"/>
              <a:gd name="connsiteY3" fmla="*/ 11186 h 21600"/>
              <a:gd name="connsiteX4" fmla="*/ 10642 w 17475"/>
              <a:gd name="connsiteY4" fmla="*/ 12877 h 21600"/>
              <a:gd name="connsiteX5" fmla="*/ 17475 w 17475"/>
              <a:gd name="connsiteY5" fmla="*/ 21600 h 21600"/>
              <a:gd name="connsiteX6" fmla="*/ 7195 w 17475"/>
              <a:gd name="connsiteY6" fmla="*/ 14368 h 21600"/>
              <a:gd name="connsiteX7" fmla="*/ 3871 w 17475"/>
              <a:gd name="connsiteY7" fmla="*/ 10704 h 21600"/>
              <a:gd name="connsiteX8" fmla="*/ 4117 w 17475"/>
              <a:gd name="connsiteY8" fmla="*/ 8428 h 21600"/>
              <a:gd name="connsiteX9" fmla="*/ 5791 w 17475"/>
              <a:gd name="connsiteY9" fmla="*/ 7835 h 21600"/>
              <a:gd name="connsiteX10" fmla="*/ 0 w 17475"/>
              <a:gd name="connsiteY10" fmla="*/ 1428 h 21600"/>
              <a:gd name="connsiteX11" fmla="*/ 4347 w 17475"/>
              <a:gd name="connsiteY11" fmla="*/ 0 h 21600"/>
              <a:gd name="connsiteX0" fmla="*/ 4347 w 17475"/>
              <a:gd name="connsiteY0" fmla="*/ 0 h 21600"/>
              <a:gd name="connsiteX1" fmla="*/ 7125 w 17475"/>
              <a:gd name="connsiteY1" fmla="*/ 4256 h 21600"/>
              <a:gd name="connsiteX2" fmla="*/ 7529 w 17475"/>
              <a:gd name="connsiteY2" fmla="*/ 6797 h 21600"/>
              <a:gd name="connsiteX3" fmla="*/ 9031 w 17475"/>
              <a:gd name="connsiteY3" fmla="*/ 11186 h 21600"/>
              <a:gd name="connsiteX4" fmla="*/ 10642 w 17475"/>
              <a:gd name="connsiteY4" fmla="*/ 12877 h 21600"/>
              <a:gd name="connsiteX5" fmla="*/ 17475 w 17475"/>
              <a:gd name="connsiteY5" fmla="*/ 21600 h 21600"/>
              <a:gd name="connsiteX6" fmla="*/ 7195 w 17475"/>
              <a:gd name="connsiteY6" fmla="*/ 14368 h 21600"/>
              <a:gd name="connsiteX7" fmla="*/ 3871 w 17475"/>
              <a:gd name="connsiteY7" fmla="*/ 10704 h 21600"/>
              <a:gd name="connsiteX8" fmla="*/ 4117 w 17475"/>
              <a:gd name="connsiteY8" fmla="*/ 8428 h 21600"/>
              <a:gd name="connsiteX9" fmla="*/ 1364 w 17475"/>
              <a:gd name="connsiteY9" fmla="*/ 4552 h 21600"/>
              <a:gd name="connsiteX10" fmla="*/ 0 w 17475"/>
              <a:gd name="connsiteY10" fmla="*/ 1428 h 21600"/>
              <a:gd name="connsiteX11" fmla="*/ 4347 w 17475"/>
              <a:gd name="connsiteY11" fmla="*/ 0 h 21600"/>
              <a:gd name="connsiteX0" fmla="*/ 0 w 19870"/>
              <a:gd name="connsiteY0" fmla="*/ 0 h 24336"/>
              <a:gd name="connsiteX1" fmla="*/ 9520 w 19870"/>
              <a:gd name="connsiteY1" fmla="*/ 6992 h 24336"/>
              <a:gd name="connsiteX2" fmla="*/ 9924 w 19870"/>
              <a:gd name="connsiteY2" fmla="*/ 9533 h 24336"/>
              <a:gd name="connsiteX3" fmla="*/ 11426 w 19870"/>
              <a:gd name="connsiteY3" fmla="*/ 13922 h 24336"/>
              <a:gd name="connsiteX4" fmla="*/ 13037 w 19870"/>
              <a:gd name="connsiteY4" fmla="*/ 15613 h 24336"/>
              <a:gd name="connsiteX5" fmla="*/ 19870 w 19870"/>
              <a:gd name="connsiteY5" fmla="*/ 24336 h 24336"/>
              <a:gd name="connsiteX6" fmla="*/ 9590 w 19870"/>
              <a:gd name="connsiteY6" fmla="*/ 17104 h 24336"/>
              <a:gd name="connsiteX7" fmla="*/ 6266 w 19870"/>
              <a:gd name="connsiteY7" fmla="*/ 13440 h 24336"/>
              <a:gd name="connsiteX8" fmla="*/ 6512 w 19870"/>
              <a:gd name="connsiteY8" fmla="*/ 11164 h 24336"/>
              <a:gd name="connsiteX9" fmla="*/ 3759 w 19870"/>
              <a:gd name="connsiteY9" fmla="*/ 7288 h 24336"/>
              <a:gd name="connsiteX10" fmla="*/ 2395 w 19870"/>
              <a:gd name="connsiteY10" fmla="*/ 4164 h 24336"/>
              <a:gd name="connsiteX11" fmla="*/ 0 w 19870"/>
              <a:gd name="connsiteY11" fmla="*/ 0 h 24336"/>
              <a:gd name="connsiteX0" fmla="*/ 0 w 19870"/>
              <a:gd name="connsiteY0" fmla="*/ 0 h 24336"/>
              <a:gd name="connsiteX1" fmla="*/ 9520 w 19870"/>
              <a:gd name="connsiteY1" fmla="*/ 6992 h 24336"/>
              <a:gd name="connsiteX2" fmla="*/ 9924 w 19870"/>
              <a:gd name="connsiteY2" fmla="*/ 9533 h 24336"/>
              <a:gd name="connsiteX3" fmla="*/ 11426 w 19870"/>
              <a:gd name="connsiteY3" fmla="*/ 13922 h 24336"/>
              <a:gd name="connsiteX4" fmla="*/ 13037 w 19870"/>
              <a:gd name="connsiteY4" fmla="*/ 15613 h 24336"/>
              <a:gd name="connsiteX5" fmla="*/ 19870 w 19870"/>
              <a:gd name="connsiteY5" fmla="*/ 24336 h 24336"/>
              <a:gd name="connsiteX6" fmla="*/ 9590 w 19870"/>
              <a:gd name="connsiteY6" fmla="*/ 17104 h 24336"/>
              <a:gd name="connsiteX7" fmla="*/ 6266 w 19870"/>
              <a:gd name="connsiteY7" fmla="*/ 13440 h 24336"/>
              <a:gd name="connsiteX8" fmla="*/ 6512 w 19870"/>
              <a:gd name="connsiteY8" fmla="*/ 11164 h 24336"/>
              <a:gd name="connsiteX9" fmla="*/ 3759 w 19870"/>
              <a:gd name="connsiteY9" fmla="*/ 7288 h 24336"/>
              <a:gd name="connsiteX10" fmla="*/ 2093 w 19870"/>
              <a:gd name="connsiteY10" fmla="*/ 3617 h 24336"/>
              <a:gd name="connsiteX11" fmla="*/ 0 w 19870"/>
              <a:gd name="connsiteY11" fmla="*/ 0 h 24336"/>
              <a:gd name="connsiteX0" fmla="*/ 0 w 19870"/>
              <a:gd name="connsiteY0" fmla="*/ 0 h 24336"/>
              <a:gd name="connsiteX1" fmla="*/ 9520 w 19870"/>
              <a:gd name="connsiteY1" fmla="*/ 6992 h 24336"/>
              <a:gd name="connsiteX2" fmla="*/ 9924 w 19870"/>
              <a:gd name="connsiteY2" fmla="*/ 9533 h 24336"/>
              <a:gd name="connsiteX3" fmla="*/ 11426 w 19870"/>
              <a:gd name="connsiteY3" fmla="*/ 13922 h 24336"/>
              <a:gd name="connsiteX4" fmla="*/ 13037 w 19870"/>
              <a:gd name="connsiteY4" fmla="*/ 15613 h 24336"/>
              <a:gd name="connsiteX5" fmla="*/ 19870 w 19870"/>
              <a:gd name="connsiteY5" fmla="*/ 24336 h 24336"/>
              <a:gd name="connsiteX6" fmla="*/ 9590 w 19870"/>
              <a:gd name="connsiteY6" fmla="*/ 17104 h 24336"/>
              <a:gd name="connsiteX7" fmla="*/ 6266 w 19870"/>
              <a:gd name="connsiteY7" fmla="*/ 13440 h 24336"/>
              <a:gd name="connsiteX8" fmla="*/ 6512 w 19870"/>
              <a:gd name="connsiteY8" fmla="*/ 11164 h 24336"/>
              <a:gd name="connsiteX9" fmla="*/ 4765 w 19870"/>
              <a:gd name="connsiteY9" fmla="*/ 7470 h 24336"/>
              <a:gd name="connsiteX10" fmla="*/ 2093 w 19870"/>
              <a:gd name="connsiteY10" fmla="*/ 3617 h 24336"/>
              <a:gd name="connsiteX11" fmla="*/ 0 w 19870"/>
              <a:gd name="connsiteY11" fmla="*/ 0 h 24336"/>
              <a:gd name="connsiteX0" fmla="*/ 0 w 19870"/>
              <a:gd name="connsiteY0" fmla="*/ 0 h 24336"/>
              <a:gd name="connsiteX1" fmla="*/ 9520 w 19870"/>
              <a:gd name="connsiteY1" fmla="*/ 6992 h 24336"/>
              <a:gd name="connsiteX2" fmla="*/ 9924 w 19870"/>
              <a:gd name="connsiteY2" fmla="*/ 9533 h 24336"/>
              <a:gd name="connsiteX3" fmla="*/ 11426 w 19870"/>
              <a:gd name="connsiteY3" fmla="*/ 13922 h 24336"/>
              <a:gd name="connsiteX4" fmla="*/ 13037 w 19870"/>
              <a:gd name="connsiteY4" fmla="*/ 15613 h 24336"/>
              <a:gd name="connsiteX5" fmla="*/ 19870 w 19870"/>
              <a:gd name="connsiteY5" fmla="*/ 24336 h 24336"/>
              <a:gd name="connsiteX6" fmla="*/ 9590 w 19870"/>
              <a:gd name="connsiteY6" fmla="*/ 17104 h 24336"/>
              <a:gd name="connsiteX7" fmla="*/ 6266 w 19870"/>
              <a:gd name="connsiteY7" fmla="*/ 13440 h 24336"/>
              <a:gd name="connsiteX8" fmla="*/ 7116 w 19870"/>
              <a:gd name="connsiteY8" fmla="*/ 11438 h 24336"/>
              <a:gd name="connsiteX9" fmla="*/ 4765 w 19870"/>
              <a:gd name="connsiteY9" fmla="*/ 7470 h 24336"/>
              <a:gd name="connsiteX10" fmla="*/ 2093 w 19870"/>
              <a:gd name="connsiteY10" fmla="*/ 3617 h 24336"/>
              <a:gd name="connsiteX11" fmla="*/ 0 w 19870"/>
              <a:gd name="connsiteY11" fmla="*/ 0 h 24336"/>
              <a:gd name="connsiteX0" fmla="*/ 0 w 19870"/>
              <a:gd name="connsiteY0" fmla="*/ 0 h 24336"/>
              <a:gd name="connsiteX1" fmla="*/ 9520 w 19870"/>
              <a:gd name="connsiteY1" fmla="*/ 6992 h 24336"/>
              <a:gd name="connsiteX2" fmla="*/ 9924 w 19870"/>
              <a:gd name="connsiteY2" fmla="*/ 9533 h 24336"/>
              <a:gd name="connsiteX3" fmla="*/ 11426 w 19870"/>
              <a:gd name="connsiteY3" fmla="*/ 13922 h 24336"/>
              <a:gd name="connsiteX4" fmla="*/ 13037 w 19870"/>
              <a:gd name="connsiteY4" fmla="*/ 15613 h 24336"/>
              <a:gd name="connsiteX5" fmla="*/ 19870 w 19870"/>
              <a:gd name="connsiteY5" fmla="*/ 24336 h 24336"/>
              <a:gd name="connsiteX6" fmla="*/ 9590 w 19870"/>
              <a:gd name="connsiteY6" fmla="*/ 17104 h 24336"/>
              <a:gd name="connsiteX7" fmla="*/ 6266 w 19870"/>
              <a:gd name="connsiteY7" fmla="*/ 13440 h 24336"/>
              <a:gd name="connsiteX8" fmla="*/ 7116 w 19870"/>
              <a:gd name="connsiteY8" fmla="*/ 11438 h 24336"/>
              <a:gd name="connsiteX9" fmla="*/ 5369 w 19870"/>
              <a:gd name="connsiteY9" fmla="*/ 6741 h 24336"/>
              <a:gd name="connsiteX10" fmla="*/ 2093 w 19870"/>
              <a:gd name="connsiteY10" fmla="*/ 3617 h 24336"/>
              <a:gd name="connsiteX11" fmla="*/ 0 w 19870"/>
              <a:gd name="connsiteY11" fmla="*/ 0 h 24336"/>
              <a:gd name="connsiteX0" fmla="*/ 0 w 19870"/>
              <a:gd name="connsiteY0" fmla="*/ 0 h 24336"/>
              <a:gd name="connsiteX1" fmla="*/ 9520 w 19870"/>
              <a:gd name="connsiteY1" fmla="*/ 6992 h 24336"/>
              <a:gd name="connsiteX2" fmla="*/ 9924 w 19870"/>
              <a:gd name="connsiteY2" fmla="*/ 9533 h 24336"/>
              <a:gd name="connsiteX3" fmla="*/ 11426 w 19870"/>
              <a:gd name="connsiteY3" fmla="*/ 13922 h 24336"/>
              <a:gd name="connsiteX4" fmla="*/ 13037 w 19870"/>
              <a:gd name="connsiteY4" fmla="*/ 15613 h 24336"/>
              <a:gd name="connsiteX5" fmla="*/ 19870 w 19870"/>
              <a:gd name="connsiteY5" fmla="*/ 24336 h 24336"/>
              <a:gd name="connsiteX6" fmla="*/ 9590 w 19870"/>
              <a:gd name="connsiteY6" fmla="*/ 17104 h 24336"/>
              <a:gd name="connsiteX7" fmla="*/ 6165 w 19870"/>
              <a:gd name="connsiteY7" fmla="*/ 14078 h 24336"/>
              <a:gd name="connsiteX8" fmla="*/ 7116 w 19870"/>
              <a:gd name="connsiteY8" fmla="*/ 11438 h 24336"/>
              <a:gd name="connsiteX9" fmla="*/ 5369 w 19870"/>
              <a:gd name="connsiteY9" fmla="*/ 6741 h 24336"/>
              <a:gd name="connsiteX10" fmla="*/ 2093 w 19870"/>
              <a:gd name="connsiteY10" fmla="*/ 3617 h 24336"/>
              <a:gd name="connsiteX11" fmla="*/ 0 w 19870"/>
              <a:gd name="connsiteY11" fmla="*/ 0 h 2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70" h="24336">
                <a:moveTo>
                  <a:pt x="0" y="0"/>
                </a:moveTo>
                <a:lnTo>
                  <a:pt x="9520" y="6992"/>
                </a:lnTo>
                <a:cubicBezTo>
                  <a:pt x="9453" y="7839"/>
                  <a:pt x="9991" y="8686"/>
                  <a:pt x="9924" y="9533"/>
                </a:cubicBezTo>
                <a:lnTo>
                  <a:pt x="11426" y="13922"/>
                </a:lnTo>
                <a:lnTo>
                  <a:pt x="13037" y="15613"/>
                </a:lnTo>
                <a:lnTo>
                  <a:pt x="19870" y="24336"/>
                </a:lnTo>
                <a:lnTo>
                  <a:pt x="9590" y="17104"/>
                </a:lnTo>
                <a:lnTo>
                  <a:pt x="6165" y="14078"/>
                </a:lnTo>
                <a:lnTo>
                  <a:pt x="7116" y="11438"/>
                </a:lnTo>
                <a:lnTo>
                  <a:pt x="5369" y="6741"/>
                </a:lnTo>
                <a:lnTo>
                  <a:pt x="2093" y="3617"/>
                </a:lnTo>
                <a:lnTo>
                  <a:pt x="0" y="0"/>
                </a:lnTo>
                <a:close/>
              </a:path>
            </a:pathLst>
          </a:custGeom>
          <a:solidFill>
            <a:srgbClr val="953834"/>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Rectangle 31"/>
          <p:cNvSpPr/>
          <p:nvPr/>
        </p:nvSpPr>
        <p:spPr>
          <a:xfrm>
            <a:off x="611560" y="5805264"/>
            <a:ext cx="8208912" cy="360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Arc 32"/>
          <p:cNvSpPr/>
          <p:nvPr/>
        </p:nvSpPr>
        <p:spPr>
          <a:xfrm rot="2372354" flipH="1">
            <a:off x="6479243" y="5266457"/>
            <a:ext cx="722018" cy="1274475"/>
          </a:xfrm>
          <a:prstGeom prst="arc">
            <a:avLst/>
          </a:prstGeom>
          <a:ln w="50800">
            <a:solidFill>
              <a:srgbClr val="0056A7"/>
            </a:solidFill>
            <a:headEnd type="ova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35" name="Rectangle 34"/>
          <p:cNvSpPr/>
          <p:nvPr/>
        </p:nvSpPr>
        <p:spPr>
          <a:xfrm>
            <a:off x="2900924" y="5642085"/>
            <a:ext cx="3860876" cy="523220"/>
          </a:xfrm>
          <a:prstGeom prst="rect">
            <a:avLst/>
          </a:prstGeom>
          <a:solidFill>
            <a:srgbClr val="0056A7"/>
          </a:solidFill>
        </p:spPr>
        <p:txBody>
          <a:bodyPr wrap="square">
            <a:spAutoFit/>
          </a:bodyPr>
          <a:lstStyle/>
          <a:p>
            <a:r>
              <a:rPr lang="en-US" sz="1400" b="1" dirty="0" err="1" smtClean="0">
                <a:solidFill>
                  <a:schemeClr val="bg1"/>
                </a:solidFill>
              </a:rPr>
              <a:t>Mangaung</a:t>
            </a:r>
            <a:r>
              <a:rPr lang="en-US" sz="1400" b="1" dirty="0" smtClean="0">
                <a:solidFill>
                  <a:schemeClr val="bg1"/>
                </a:solidFill>
              </a:rPr>
              <a:t> has a significantly higher percentage of interruptions than the average for all metros </a:t>
            </a:r>
            <a:endParaRPr lang="en-US" sz="1400" b="1" dirty="0">
              <a:solidFill>
                <a:schemeClr val="bg1"/>
              </a:solidFill>
            </a:endParaRPr>
          </a:p>
        </p:txBody>
      </p:sp>
      <p:sp>
        <p:nvSpPr>
          <p:cNvPr id="36" name="Rectangle 35"/>
          <p:cNvSpPr/>
          <p:nvPr/>
        </p:nvSpPr>
        <p:spPr>
          <a:xfrm>
            <a:off x="3461816" y="1973297"/>
            <a:ext cx="3483033" cy="738664"/>
          </a:xfrm>
          <a:prstGeom prst="rect">
            <a:avLst/>
          </a:prstGeom>
        </p:spPr>
        <p:txBody>
          <a:bodyPr wrap="square">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An inverse relationship between the perceived quality of services and the number of interruptions </a:t>
            </a:r>
            <a:r>
              <a:rPr lang="en-US" sz="1400" dirty="0" smtClean="0">
                <a:solidFill>
                  <a:schemeClr val="tx1">
                    <a:lumMod val="65000"/>
                    <a:lumOff val="35000"/>
                  </a:schemeClr>
                </a:solidFill>
                <a:latin typeface="Arial" panose="020B0604020202020204" pitchFamily="34" charset="0"/>
                <a:cs typeface="Arial" panose="020B0604020202020204" pitchFamily="34" charset="0"/>
              </a:rPr>
              <a:t>exists. </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176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outHorizontal)">
                                      <p:cBhvr>
                                        <p:cTn id="11" dur="500"/>
                                        <p:tgtEl>
                                          <p:spTgt spid="26"/>
                                        </p:tgtEl>
                                      </p:cBhvr>
                                    </p:animEffect>
                                  </p:childTnLst>
                                </p:cTn>
                              </p:par>
                            </p:childTnLst>
                          </p:cTn>
                        </p:par>
                        <p:par>
                          <p:cTn id="12" fill="hold">
                            <p:stCondLst>
                              <p:cond delay="1500"/>
                            </p:stCondLst>
                            <p:childTnLst>
                              <p:par>
                                <p:cTn id="13" presetID="22" presetClass="entr" presetSubtype="2"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right)">
                                      <p:cBhvr>
                                        <p:cTn id="15" dur="1000"/>
                                        <p:tgtEl>
                                          <p:spTgt spid="25"/>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3000"/>
                            </p:stCondLst>
                            <p:childTnLst>
                              <p:par>
                                <p:cTn id="21" presetID="22" presetClass="entr" presetSubtype="4"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Graphic spid="25" grpId="0">
        <p:bldAsOne/>
      </p:bldGraphic>
      <p:bldP spid="26" grpId="0" animBg="1"/>
      <p:bldP spid="33"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4294967295"/>
          </p:nvPr>
        </p:nvSpPr>
        <p:spPr>
          <a:xfrm>
            <a:off x="467544" y="332656"/>
            <a:ext cx="8461448" cy="864096"/>
          </a:xfrm>
          <a:prstGeom prst="rect">
            <a:avLst/>
          </a:prstGeom>
          <a:solidFill>
            <a:srgbClr val="0056A7"/>
          </a:solidFill>
        </p:spPr>
        <p:txBody>
          <a:bodyPr>
            <a:noAutofit/>
          </a:bodyPr>
          <a:lstStyle/>
          <a:p>
            <a:r>
              <a:rPr lang="en-ZA" sz="2600" dirty="0">
                <a:solidFill>
                  <a:schemeClr val="bg1"/>
                </a:solidFill>
              </a:rPr>
              <a:t>Main reasons provided by households who experienced water interruptions in the past twelve months</a:t>
            </a:r>
          </a:p>
        </p:txBody>
      </p:sp>
      <p:graphicFrame>
        <p:nvGraphicFramePr>
          <p:cNvPr id="6" name="Chart 5"/>
          <p:cNvGraphicFramePr>
            <a:graphicFrameLocks/>
          </p:cNvGraphicFramePr>
          <p:nvPr>
            <p:extLst>
              <p:ext uri="{D42A27DB-BD31-4B8C-83A1-F6EECF244321}">
                <p14:modId xmlns:p14="http://schemas.microsoft.com/office/powerpoint/2010/main" val="3894869116"/>
              </p:ext>
            </p:extLst>
          </p:nvPr>
        </p:nvGraphicFramePr>
        <p:xfrm>
          <a:off x="0" y="1412776"/>
          <a:ext cx="9144000" cy="475252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p:cNvSpPr>
            <a:spLocks noGrp="1"/>
          </p:cNvSpPr>
          <p:nvPr>
            <p:ph type="body" sz="half" idx="4294967295"/>
          </p:nvPr>
        </p:nvSpPr>
        <p:spPr>
          <a:xfrm>
            <a:off x="7045802" y="2060848"/>
            <a:ext cx="2098198" cy="2448272"/>
          </a:xfrm>
          <a:prstGeom prst="rect">
            <a:avLst/>
          </a:prstGeom>
        </p:spPr>
        <p:txBody>
          <a:bodyPr>
            <a:noAutofit/>
          </a:bodyPr>
          <a:lstStyle/>
          <a:p>
            <a:r>
              <a:rPr lang="en-GB" sz="1400" cap="none" dirty="0">
                <a:solidFill>
                  <a:schemeClr val="tx1">
                    <a:lumMod val="65000"/>
                    <a:lumOff val="35000"/>
                  </a:schemeClr>
                </a:solidFill>
                <a:effectLst/>
              </a:rPr>
              <a:t>M</a:t>
            </a:r>
            <a:r>
              <a:rPr lang="en-GB" sz="1400" cap="none" dirty="0" smtClean="0">
                <a:solidFill>
                  <a:schemeClr val="tx1">
                    <a:lumMod val="65000"/>
                    <a:lumOff val="35000"/>
                  </a:schemeClr>
                </a:solidFill>
                <a:effectLst/>
              </a:rPr>
              <a:t>ajority of households that reported water interruptions said that </a:t>
            </a:r>
            <a:r>
              <a:rPr lang="en-GB" sz="1400" b="1" cap="none" dirty="0" smtClean="0">
                <a:solidFill>
                  <a:srgbClr val="0056A7"/>
                </a:solidFill>
                <a:effectLst/>
              </a:rPr>
              <a:t>general maintenance </a:t>
            </a:r>
            <a:r>
              <a:rPr lang="en-GB" sz="1400" cap="none" dirty="0" smtClean="0">
                <a:solidFill>
                  <a:schemeClr val="tx1">
                    <a:lumMod val="65000"/>
                    <a:lumOff val="35000"/>
                  </a:schemeClr>
                </a:solidFill>
                <a:effectLst/>
              </a:rPr>
              <a:t>was the main reason for the interruptions.</a:t>
            </a:r>
          </a:p>
          <a:p>
            <a:r>
              <a:rPr lang="en-GB" sz="1400" cap="none" dirty="0" smtClean="0">
                <a:solidFill>
                  <a:schemeClr val="tx1">
                    <a:lumMod val="65000"/>
                    <a:lumOff val="35000"/>
                  </a:schemeClr>
                </a:solidFill>
                <a:effectLst/>
              </a:rPr>
              <a:t>In Mpumalanga and Limpopo </a:t>
            </a:r>
            <a:r>
              <a:rPr lang="en-GB" sz="1400" b="1" cap="none" dirty="0" smtClean="0">
                <a:solidFill>
                  <a:srgbClr val="76933C"/>
                </a:solidFill>
                <a:effectLst/>
              </a:rPr>
              <a:t>interruptions</a:t>
            </a:r>
            <a:r>
              <a:rPr lang="en-GB" sz="1400" cap="none" dirty="0" smtClean="0">
                <a:solidFill>
                  <a:schemeClr val="tx1">
                    <a:lumMod val="65000"/>
                    <a:lumOff val="35000"/>
                  </a:schemeClr>
                </a:solidFill>
                <a:effectLst/>
              </a:rPr>
              <a:t> attributed to water delivery </a:t>
            </a:r>
            <a:r>
              <a:rPr lang="en-ZA" sz="1400" b="1" dirty="0" smtClean="0">
                <a:solidFill>
                  <a:srgbClr val="76933C"/>
                </a:solidFill>
              </a:rPr>
              <a:t>only </a:t>
            </a:r>
            <a:r>
              <a:rPr lang="en-ZA" sz="1400" b="1" dirty="0">
                <a:solidFill>
                  <a:srgbClr val="76933C"/>
                </a:solidFill>
              </a:rPr>
              <a:t>at fixed </a:t>
            </a:r>
            <a:r>
              <a:rPr lang="en-ZA" sz="1400" b="1" dirty="0" smtClean="0">
                <a:solidFill>
                  <a:srgbClr val="76933C"/>
                </a:solidFill>
              </a:rPr>
              <a:t>times</a:t>
            </a:r>
            <a:r>
              <a:rPr lang="en-ZA" sz="1400" dirty="0" smtClean="0">
                <a:solidFill>
                  <a:schemeClr val="tx1">
                    <a:lumMod val="65000"/>
                    <a:lumOff val="35000"/>
                  </a:schemeClr>
                </a:solidFill>
              </a:rPr>
              <a:t>.</a:t>
            </a:r>
            <a:endParaRPr lang="en-ZA" sz="1400" cap="none" dirty="0">
              <a:solidFill>
                <a:schemeClr val="tx1">
                  <a:lumMod val="65000"/>
                  <a:lumOff val="35000"/>
                </a:schemeClr>
              </a:solidFill>
            </a:endParaRPr>
          </a:p>
        </p:txBody>
      </p:sp>
    </p:spTree>
    <p:extLst>
      <p:ext uri="{BB962C8B-B14F-4D97-AF65-F5344CB8AC3E}">
        <p14:creationId xmlns:p14="http://schemas.microsoft.com/office/powerpoint/2010/main" val="4197104681"/>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2564904"/>
            <a:ext cx="7653057" cy="769441"/>
          </a:xfrm>
          <a:prstGeom prst="rect">
            <a:avLst/>
          </a:prstGeom>
          <a:noFill/>
        </p:spPr>
        <p:txBody>
          <a:bodyPr wrap="none" rtlCol="0">
            <a:spAutoFit/>
          </a:bodyPr>
          <a:lstStyle/>
          <a:p>
            <a:r>
              <a:rPr lang="en-ZA" sz="4400" dirty="0" smtClean="0">
                <a:solidFill>
                  <a:schemeClr val="bg1"/>
                </a:solidFill>
                <a:latin typeface="Arial" panose="020B0604020202020204" pitchFamily="34" charset="0"/>
                <a:cs typeface="Arial" panose="020B0604020202020204" pitchFamily="34" charset="0"/>
              </a:rPr>
              <a:t>Access to Sanitation Facilities</a:t>
            </a:r>
            <a:endParaRPr lang="en-ZA"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6153328"/>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0056A7"/>
            </a:gs>
            <a:gs pos="40000">
              <a:srgbClr val="0056A7"/>
            </a:gs>
            <a:gs pos="80000">
              <a:schemeClr val="accent1">
                <a:lumMod val="45000"/>
                <a:lumOff val="55000"/>
              </a:schemeClr>
            </a:gs>
            <a:gs pos="100000">
              <a:srgbClr val="0056A7"/>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ZA" b="1" dirty="0" smtClean="0"/>
              <a:t>Context</a:t>
            </a:r>
            <a:endParaRPr lang="en-ZA" b="1" dirty="0"/>
          </a:p>
        </p:txBody>
      </p:sp>
      <p:cxnSp>
        <p:nvCxnSpPr>
          <p:cNvPr id="6" name="Straight Connector 5"/>
          <p:cNvCxnSpPr/>
          <p:nvPr/>
        </p:nvCxnSpPr>
        <p:spPr>
          <a:xfrm flipV="1">
            <a:off x="0" y="17340"/>
            <a:ext cx="9100731" cy="6147964"/>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43269" y="-19730"/>
            <a:ext cx="9144000" cy="6165304"/>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9512" y="2552713"/>
            <a:ext cx="3528392" cy="1323439"/>
          </a:xfrm>
          <a:prstGeom prst="rect">
            <a:avLst/>
          </a:prstGeom>
          <a:ln>
            <a:noFill/>
            <a:prstDash val="sysDash"/>
          </a:ln>
        </p:spPr>
        <p:txBody>
          <a:bodyPr wrap="square">
            <a:spAutoFit/>
          </a:bodyPr>
          <a:lstStyle/>
          <a:p>
            <a:r>
              <a:rPr lang="en-ZA" sz="1600" dirty="0">
                <a:solidFill>
                  <a:schemeClr val="bg1"/>
                </a:solidFill>
                <a:latin typeface="Arial" panose="020B0604020202020204" pitchFamily="34" charset="0"/>
                <a:cs typeface="Arial" panose="020B0604020202020204" pitchFamily="34" charset="0"/>
              </a:rPr>
              <a:t>NDP: Increase in the percentage of households with access to a functional sanitation service from 84% in 2013 to 90% by </a:t>
            </a:r>
            <a:r>
              <a:rPr lang="en-ZA" sz="1600" dirty="0" smtClean="0">
                <a:solidFill>
                  <a:schemeClr val="bg1"/>
                </a:solidFill>
                <a:latin typeface="Arial" panose="020B0604020202020204" pitchFamily="34" charset="0"/>
                <a:cs typeface="Arial" panose="020B0604020202020204" pitchFamily="34" charset="0"/>
              </a:rPr>
              <a:t>2019</a:t>
            </a:r>
            <a:endParaRPr lang="en-ZA" sz="1600" dirty="0">
              <a:solidFill>
                <a:schemeClr val="bg1"/>
              </a:solidFill>
              <a:latin typeface="Arial" panose="020B0604020202020204" pitchFamily="34" charset="0"/>
              <a:cs typeface="Arial" panose="020B0604020202020204" pitchFamily="34" charset="0"/>
            </a:endParaRPr>
          </a:p>
          <a:p>
            <a:endParaRPr lang="en-ZA" sz="1600"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5615608" y="2647423"/>
            <a:ext cx="3528392" cy="830997"/>
          </a:xfrm>
          <a:prstGeom prst="rect">
            <a:avLst/>
          </a:prstGeom>
          <a:ln>
            <a:noFill/>
            <a:prstDash val="sysDash"/>
          </a:ln>
        </p:spPr>
        <p:txBody>
          <a:bodyPr wrap="square">
            <a:spAutoFit/>
          </a:bodyPr>
          <a:lstStyle/>
          <a:p>
            <a:pPr algn="ctr"/>
            <a:r>
              <a:rPr lang="en-US" sz="1600" dirty="0" smtClean="0">
                <a:solidFill>
                  <a:schemeClr val="bg1"/>
                </a:solidFill>
                <a:latin typeface="Arial" panose="020B0604020202020204" pitchFamily="34" charset="0"/>
                <a:cs typeface="Arial" panose="020B0604020202020204" pitchFamily="34" charset="0"/>
              </a:rPr>
              <a:t>SDG:</a:t>
            </a:r>
            <a:r>
              <a:rPr lang="en-ZA" sz="1600" dirty="0" smtClean="0">
                <a:solidFill>
                  <a:schemeClr val="bg1"/>
                </a:solidFill>
                <a:latin typeface="Arial" panose="020B0604020202020204" pitchFamily="34" charset="0"/>
                <a:cs typeface="Arial" panose="020B0604020202020204" pitchFamily="34" charset="0"/>
              </a:rPr>
              <a:t> </a:t>
            </a:r>
            <a:r>
              <a:rPr lang="en-ZA" sz="1600" dirty="0">
                <a:solidFill>
                  <a:schemeClr val="bg1"/>
                </a:solidFill>
                <a:latin typeface="Arial" panose="020B0604020202020204" pitchFamily="34" charset="0"/>
                <a:cs typeface="Arial" panose="020B0604020202020204" pitchFamily="34" charset="0"/>
              </a:rPr>
              <a:t>B</a:t>
            </a:r>
            <a:r>
              <a:rPr lang="en-ZA" sz="1600" dirty="0" smtClean="0">
                <a:solidFill>
                  <a:schemeClr val="bg1"/>
                </a:solidFill>
                <a:latin typeface="Arial" panose="020B0604020202020204" pitchFamily="34" charset="0"/>
                <a:cs typeface="Arial" panose="020B0604020202020204" pitchFamily="34" charset="0"/>
              </a:rPr>
              <a:t>y </a:t>
            </a:r>
            <a:r>
              <a:rPr lang="en-ZA" sz="1600" dirty="0">
                <a:solidFill>
                  <a:schemeClr val="bg1"/>
                </a:solidFill>
                <a:latin typeface="Arial" panose="020B0604020202020204" pitchFamily="34" charset="0"/>
                <a:cs typeface="Arial" panose="020B0604020202020204" pitchFamily="34" charset="0"/>
              </a:rPr>
              <a:t>2030, achieve access to adequate and equitable sanitation and hygiene for </a:t>
            </a:r>
            <a:r>
              <a:rPr lang="en-ZA" sz="1600" dirty="0" smtClean="0">
                <a:solidFill>
                  <a:schemeClr val="bg1"/>
                </a:solidFill>
                <a:latin typeface="Arial" panose="020B0604020202020204" pitchFamily="34" charset="0"/>
                <a:cs typeface="Arial" panose="020B0604020202020204" pitchFamily="34" charset="0"/>
              </a:rPr>
              <a:t>all</a:t>
            </a:r>
            <a:endParaRPr lang="en-ZA"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9977767"/>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38" y="0"/>
            <a:ext cx="9156238" cy="764704"/>
          </a:xfrm>
          <a:prstGeom prst="rect">
            <a:avLst/>
          </a:prstGeom>
          <a:solidFill>
            <a:schemeClr val="tx2"/>
          </a:solidFill>
          <a:ln>
            <a:solidFill>
              <a:srgbClr val="005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chemeClr val="bg1"/>
                </a:solidFill>
                <a:latin typeface="Arial" panose="020B0604020202020204" pitchFamily="34" charset="0"/>
                <a:cs typeface="Arial" panose="020B0604020202020204" pitchFamily="34" charset="0"/>
              </a:rPr>
              <a:t>What does improved mean?</a:t>
            </a:r>
            <a:endParaRPr lang="en-US" sz="36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323528" y="842922"/>
            <a:ext cx="3106941" cy="461665"/>
          </a:xfrm>
          <a:prstGeom prst="rect">
            <a:avLst/>
          </a:prstGeom>
          <a:noFill/>
        </p:spPr>
        <p:txBody>
          <a:bodyPr wrap="none" rtlCol="0">
            <a:spAutoFit/>
          </a:bodyPr>
          <a:lstStyle/>
          <a:p>
            <a:r>
              <a:rPr lang="en-ZA" sz="2400" b="1" dirty="0" smtClean="0">
                <a:solidFill>
                  <a:srgbClr val="0056A7"/>
                </a:solidFill>
                <a:latin typeface="Arial" panose="020B0604020202020204" pitchFamily="34" charset="0"/>
                <a:cs typeface="Arial" panose="020B0604020202020204" pitchFamily="34" charset="0"/>
              </a:rPr>
              <a:t>Improved sanitation</a:t>
            </a:r>
            <a:endParaRPr lang="en-ZA" sz="2400" b="1" dirty="0">
              <a:solidFill>
                <a:srgbClr val="0056A7"/>
              </a:solidFill>
              <a:latin typeface="Arial" panose="020B0604020202020204" pitchFamily="34" charset="0"/>
              <a:cs typeface="Arial" panose="020B0604020202020204" pitchFamily="34" charset="0"/>
            </a:endParaRPr>
          </a:p>
        </p:txBody>
      </p:sp>
      <p:sp>
        <p:nvSpPr>
          <p:cNvPr id="6" name="Freeform 18"/>
          <p:cNvSpPr>
            <a:spLocks/>
          </p:cNvSpPr>
          <p:nvPr/>
        </p:nvSpPr>
        <p:spPr bwMode="auto">
          <a:xfrm>
            <a:off x="143528" y="1545502"/>
            <a:ext cx="360000" cy="396000"/>
          </a:xfrm>
          <a:custGeom>
            <a:avLst/>
            <a:gdLst/>
            <a:ahLst/>
            <a:cxnLst>
              <a:cxn ang="0">
                <a:pos x="1" y="131"/>
              </a:cxn>
              <a:cxn ang="0">
                <a:pos x="66" y="131"/>
              </a:cxn>
              <a:cxn ang="0">
                <a:pos x="67" y="130"/>
              </a:cxn>
              <a:cxn ang="0">
                <a:pos x="67" y="128"/>
              </a:cxn>
              <a:cxn ang="0">
                <a:pos x="66" y="117"/>
              </a:cxn>
              <a:cxn ang="0">
                <a:pos x="53" y="102"/>
              </a:cxn>
              <a:cxn ang="0">
                <a:pos x="45" y="101"/>
              </a:cxn>
              <a:cxn ang="0">
                <a:pos x="39" y="101"/>
              </a:cxn>
              <a:cxn ang="0">
                <a:pos x="22" y="101"/>
              </a:cxn>
              <a:cxn ang="0">
                <a:pos x="14" y="100"/>
              </a:cxn>
              <a:cxn ang="0">
                <a:pos x="6" y="94"/>
              </a:cxn>
              <a:cxn ang="0">
                <a:pos x="4" y="71"/>
              </a:cxn>
              <a:cxn ang="0">
                <a:pos x="4" y="28"/>
              </a:cxn>
              <a:cxn ang="0">
                <a:pos x="11" y="3"/>
              </a:cxn>
              <a:cxn ang="0">
                <a:pos x="28" y="1"/>
              </a:cxn>
              <a:cxn ang="0">
                <a:pos x="55" y="7"/>
              </a:cxn>
              <a:cxn ang="0">
                <a:pos x="57" y="28"/>
              </a:cxn>
              <a:cxn ang="0">
                <a:pos x="57" y="78"/>
              </a:cxn>
              <a:cxn ang="0">
                <a:pos x="65" y="79"/>
              </a:cxn>
              <a:cxn ang="0">
                <a:pos x="80" y="79"/>
              </a:cxn>
              <a:cxn ang="0">
                <a:pos x="139" y="79"/>
              </a:cxn>
              <a:cxn ang="0">
                <a:pos x="140" y="79"/>
              </a:cxn>
              <a:cxn ang="0">
                <a:pos x="141" y="80"/>
              </a:cxn>
              <a:cxn ang="0">
                <a:pos x="140" y="81"/>
              </a:cxn>
              <a:cxn ang="0">
                <a:pos x="140" y="86"/>
              </a:cxn>
              <a:cxn ang="0">
                <a:pos x="139" y="87"/>
              </a:cxn>
              <a:cxn ang="0">
                <a:pos x="139" y="89"/>
              </a:cxn>
              <a:cxn ang="0">
                <a:pos x="136" y="94"/>
              </a:cxn>
              <a:cxn ang="0">
                <a:pos x="135" y="96"/>
              </a:cxn>
              <a:cxn ang="0">
                <a:pos x="134" y="96"/>
              </a:cxn>
              <a:cxn ang="0">
                <a:pos x="133" y="99"/>
              </a:cxn>
              <a:cxn ang="0">
                <a:pos x="131" y="100"/>
              </a:cxn>
              <a:cxn ang="0">
                <a:pos x="130" y="103"/>
              </a:cxn>
              <a:cxn ang="0">
                <a:pos x="127" y="106"/>
              </a:cxn>
              <a:cxn ang="0">
                <a:pos x="121" y="111"/>
              </a:cxn>
              <a:cxn ang="0">
                <a:pos x="118" y="115"/>
              </a:cxn>
              <a:cxn ang="0">
                <a:pos x="117" y="127"/>
              </a:cxn>
              <a:cxn ang="0">
                <a:pos x="118" y="160"/>
              </a:cxn>
              <a:cxn ang="0">
                <a:pos x="128" y="161"/>
              </a:cxn>
              <a:cxn ang="0">
                <a:pos x="131" y="162"/>
              </a:cxn>
              <a:cxn ang="0">
                <a:pos x="136" y="166"/>
              </a:cxn>
              <a:cxn ang="0">
                <a:pos x="132" y="182"/>
              </a:cxn>
              <a:cxn ang="0">
                <a:pos x="115" y="184"/>
              </a:cxn>
              <a:cxn ang="0">
                <a:pos x="83" y="184"/>
              </a:cxn>
              <a:cxn ang="0">
                <a:pos x="62" y="184"/>
              </a:cxn>
              <a:cxn ang="0">
                <a:pos x="50" y="183"/>
              </a:cxn>
              <a:cxn ang="0">
                <a:pos x="49" y="181"/>
              </a:cxn>
              <a:cxn ang="0">
                <a:pos x="45" y="172"/>
              </a:cxn>
              <a:cxn ang="0">
                <a:pos x="45" y="169"/>
              </a:cxn>
              <a:cxn ang="0">
                <a:pos x="46" y="168"/>
              </a:cxn>
              <a:cxn ang="0">
                <a:pos x="46" y="166"/>
              </a:cxn>
              <a:cxn ang="0">
                <a:pos x="53" y="161"/>
              </a:cxn>
              <a:cxn ang="0">
                <a:pos x="56" y="161"/>
              </a:cxn>
              <a:cxn ang="0">
                <a:pos x="68" y="160"/>
              </a:cxn>
              <a:cxn ang="0">
                <a:pos x="68" y="160"/>
              </a:cxn>
              <a:cxn ang="0">
                <a:pos x="68" y="151"/>
              </a:cxn>
              <a:cxn ang="0">
                <a:pos x="48" y="150"/>
              </a:cxn>
              <a:cxn ang="0">
                <a:pos x="1" y="150"/>
              </a:cxn>
              <a:cxn ang="0">
                <a:pos x="1" y="144"/>
              </a:cxn>
              <a:cxn ang="0">
                <a:pos x="1" y="131"/>
              </a:cxn>
            </a:cxnLst>
            <a:rect l="0" t="0" r="r" b="b"/>
            <a:pathLst>
              <a:path w="141" h="185">
                <a:moveTo>
                  <a:pt x="1" y="131"/>
                </a:moveTo>
                <a:cubicBezTo>
                  <a:pt x="23" y="131"/>
                  <a:pt x="44" y="131"/>
                  <a:pt x="66" y="131"/>
                </a:cubicBezTo>
                <a:cubicBezTo>
                  <a:pt x="66" y="130"/>
                  <a:pt x="67" y="130"/>
                  <a:pt x="67" y="130"/>
                </a:cubicBezTo>
                <a:cubicBezTo>
                  <a:pt x="67" y="130"/>
                  <a:pt x="67" y="128"/>
                  <a:pt x="67" y="128"/>
                </a:cubicBezTo>
                <a:cubicBezTo>
                  <a:pt x="66" y="125"/>
                  <a:pt x="67" y="118"/>
                  <a:pt x="66" y="117"/>
                </a:cubicBezTo>
                <a:cubicBezTo>
                  <a:pt x="65" y="112"/>
                  <a:pt x="56" y="106"/>
                  <a:pt x="53" y="102"/>
                </a:cubicBezTo>
                <a:cubicBezTo>
                  <a:pt x="50" y="102"/>
                  <a:pt x="47" y="102"/>
                  <a:pt x="45" y="101"/>
                </a:cubicBezTo>
                <a:cubicBezTo>
                  <a:pt x="43" y="101"/>
                  <a:pt x="41" y="101"/>
                  <a:pt x="39" y="101"/>
                </a:cubicBezTo>
                <a:cubicBezTo>
                  <a:pt x="33" y="101"/>
                  <a:pt x="26" y="102"/>
                  <a:pt x="22" y="101"/>
                </a:cubicBezTo>
                <a:cubicBezTo>
                  <a:pt x="19" y="100"/>
                  <a:pt x="17" y="100"/>
                  <a:pt x="14" y="100"/>
                </a:cubicBezTo>
                <a:cubicBezTo>
                  <a:pt x="12" y="99"/>
                  <a:pt x="7" y="96"/>
                  <a:pt x="6" y="94"/>
                </a:cubicBezTo>
                <a:cubicBezTo>
                  <a:pt x="3" y="89"/>
                  <a:pt x="4" y="79"/>
                  <a:pt x="4" y="71"/>
                </a:cubicBezTo>
                <a:cubicBezTo>
                  <a:pt x="4" y="57"/>
                  <a:pt x="4" y="42"/>
                  <a:pt x="4" y="28"/>
                </a:cubicBezTo>
                <a:cubicBezTo>
                  <a:pt x="4" y="15"/>
                  <a:pt x="3" y="8"/>
                  <a:pt x="11" y="3"/>
                </a:cubicBezTo>
                <a:cubicBezTo>
                  <a:pt x="15" y="0"/>
                  <a:pt x="21" y="1"/>
                  <a:pt x="28" y="1"/>
                </a:cubicBezTo>
                <a:cubicBezTo>
                  <a:pt x="41" y="1"/>
                  <a:pt x="49" y="0"/>
                  <a:pt x="55" y="7"/>
                </a:cubicBezTo>
                <a:cubicBezTo>
                  <a:pt x="58" y="11"/>
                  <a:pt x="57" y="21"/>
                  <a:pt x="57" y="28"/>
                </a:cubicBezTo>
                <a:cubicBezTo>
                  <a:pt x="57" y="45"/>
                  <a:pt x="57" y="62"/>
                  <a:pt x="57" y="78"/>
                </a:cubicBezTo>
                <a:cubicBezTo>
                  <a:pt x="59" y="79"/>
                  <a:pt x="62" y="79"/>
                  <a:pt x="65" y="79"/>
                </a:cubicBezTo>
                <a:cubicBezTo>
                  <a:pt x="70" y="79"/>
                  <a:pt x="75" y="79"/>
                  <a:pt x="80" y="79"/>
                </a:cubicBezTo>
                <a:cubicBezTo>
                  <a:pt x="100" y="79"/>
                  <a:pt x="119" y="79"/>
                  <a:pt x="139" y="79"/>
                </a:cubicBezTo>
                <a:cubicBezTo>
                  <a:pt x="139" y="79"/>
                  <a:pt x="139" y="79"/>
                  <a:pt x="140" y="79"/>
                </a:cubicBezTo>
                <a:cubicBezTo>
                  <a:pt x="140" y="80"/>
                  <a:pt x="141" y="80"/>
                  <a:pt x="141" y="80"/>
                </a:cubicBezTo>
                <a:cubicBezTo>
                  <a:pt x="141" y="81"/>
                  <a:pt x="140" y="81"/>
                  <a:pt x="140" y="81"/>
                </a:cubicBezTo>
                <a:cubicBezTo>
                  <a:pt x="140" y="82"/>
                  <a:pt x="140" y="85"/>
                  <a:pt x="140" y="86"/>
                </a:cubicBezTo>
                <a:cubicBezTo>
                  <a:pt x="140" y="86"/>
                  <a:pt x="139" y="87"/>
                  <a:pt x="139" y="87"/>
                </a:cubicBezTo>
                <a:cubicBezTo>
                  <a:pt x="139" y="88"/>
                  <a:pt x="139" y="88"/>
                  <a:pt x="139" y="89"/>
                </a:cubicBezTo>
                <a:cubicBezTo>
                  <a:pt x="138" y="91"/>
                  <a:pt x="136" y="93"/>
                  <a:pt x="136" y="94"/>
                </a:cubicBezTo>
                <a:cubicBezTo>
                  <a:pt x="135" y="95"/>
                  <a:pt x="135" y="95"/>
                  <a:pt x="135" y="96"/>
                </a:cubicBezTo>
                <a:cubicBezTo>
                  <a:pt x="135" y="96"/>
                  <a:pt x="134" y="96"/>
                  <a:pt x="134" y="96"/>
                </a:cubicBezTo>
                <a:cubicBezTo>
                  <a:pt x="134" y="97"/>
                  <a:pt x="134" y="98"/>
                  <a:pt x="133" y="99"/>
                </a:cubicBezTo>
                <a:cubicBezTo>
                  <a:pt x="133" y="99"/>
                  <a:pt x="132" y="100"/>
                  <a:pt x="131" y="100"/>
                </a:cubicBezTo>
                <a:cubicBezTo>
                  <a:pt x="131" y="101"/>
                  <a:pt x="130" y="103"/>
                  <a:pt x="130" y="103"/>
                </a:cubicBezTo>
                <a:cubicBezTo>
                  <a:pt x="129" y="104"/>
                  <a:pt x="128" y="105"/>
                  <a:pt x="127" y="106"/>
                </a:cubicBezTo>
                <a:cubicBezTo>
                  <a:pt x="125" y="107"/>
                  <a:pt x="124" y="110"/>
                  <a:pt x="121" y="111"/>
                </a:cubicBezTo>
                <a:cubicBezTo>
                  <a:pt x="120" y="112"/>
                  <a:pt x="118" y="113"/>
                  <a:pt x="118" y="115"/>
                </a:cubicBezTo>
                <a:cubicBezTo>
                  <a:pt x="117" y="116"/>
                  <a:pt x="117" y="124"/>
                  <a:pt x="117" y="127"/>
                </a:cubicBezTo>
                <a:cubicBezTo>
                  <a:pt x="117" y="138"/>
                  <a:pt x="117" y="149"/>
                  <a:pt x="118" y="160"/>
                </a:cubicBezTo>
                <a:cubicBezTo>
                  <a:pt x="120" y="161"/>
                  <a:pt x="125" y="161"/>
                  <a:pt x="128" y="161"/>
                </a:cubicBezTo>
                <a:cubicBezTo>
                  <a:pt x="129" y="162"/>
                  <a:pt x="130" y="161"/>
                  <a:pt x="131" y="162"/>
                </a:cubicBezTo>
                <a:cubicBezTo>
                  <a:pt x="132" y="162"/>
                  <a:pt x="135" y="165"/>
                  <a:pt x="136" y="166"/>
                </a:cubicBezTo>
                <a:cubicBezTo>
                  <a:pt x="139" y="171"/>
                  <a:pt x="136" y="180"/>
                  <a:pt x="132" y="182"/>
                </a:cubicBezTo>
                <a:cubicBezTo>
                  <a:pt x="128" y="185"/>
                  <a:pt x="122" y="184"/>
                  <a:pt x="115" y="184"/>
                </a:cubicBezTo>
                <a:cubicBezTo>
                  <a:pt x="104" y="184"/>
                  <a:pt x="94" y="184"/>
                  <a:pt x="83" y="184"/>
                </a:cubicBezTo>
                <a:cubicBezTo>
                  <a:pt x="76" y="184"/>
                  <a:pt x="69" y="184"/>
                  <a:pt x="62" y="184"/>
                </a:cubicBezTo>
                <a:cubicBezTo>
                  <a:pt x="58" y="184"/>
                  <a:pt x="53" y="184"/>
                  <a:pt x="50" y="183"/>
                </a:cubicBezTo>
                <a:cubicBezTo>
                  <a:pt x="50" y="183"/>
                  <a:pt x="49" y="181"/>
                  <a:pt x="49" y="181"/>
                </a:cubicBezTo>
                <a:cubicBezTo>
                  <a:pt x="46" y="179"/>
                  <a:pt x="45" y="177"/>
                  <a:pt x="45" y="172"/>
                </a:cubicBezTo>
                <a:cubicBezTo>
                  <a:pt x="45" y="171"/>
                  <a:pt x="45" y="170"/>
                  <a:pt x="45" y="169"/>
                </a:cubicBezTo>
                <a:cubicBezTo>
                  <a:pt x="45" y="168"/>
                  <a:pt x="46" y="168"/>
                  <a:pt x="46" y="168"/>
                </a:cubicBezTo>
                <a:cubicBezTo>
                  <a:pt x="46" y="167"/>
                  <a:pt x="46" y="167"/>
                  <a:pt x="46" y="166"/>
                </a:cubicBezTo>
                <a:cubicBezTo>
                  <a:pt x="47" y="164"/>
                  <a:pt x="51" y="162"/>
                  <a:pt x="53" y="161"/>
                </a:cubicBezTo>
                <a:cubicBezTo>
                  <a:pt x="54" y="161"/>
                  <a:pt x="55" y="161"/>
                  <a:pt x="56" y="161"/>
                </a:cubicBezTo>
                <a:cubicBezTo>
                  <a:pt x="60" y="161"/>
                  <a:pt x="64" y="161"/>
                  <a:pt x="68" y="160"/>
                </a:cubicBezTo>
                <a:cubicBezTo>
                  <a:pt x="68" y="160"/>
                  <a:pt x="68" y="160"/>
                  <a:pt x="68" y="160"/>
                </a:cubicBezTo>
                <a:cubicBezTo>
                  <a:pt x="68" y="159"/>
                  <a:pt x="68" y="153"/>
                  <a:pt x="68" y="151"/>
                </a:cubicBezTo>
                <a:cubicBezTo>
                  <a:pt x="65" y="149"/>
                  <a:pt x="53" y="150"/>
                  <a:pt x="48" y="150"/>
                </a:cubicBezTo>
                <a:cubicBezTo>
                  <a:pt x="33" y="150"/>
                  <a:pt x="17" y="150"/>
                  <a:pt x="1" y="150"/>
                </a:cubicBezTo>
                <a:cubicBezTo>
                  <a:pt x="0" y="149"/>
                  <a:pt x="1" y="146"/>
                  <a:pt x="1" y="144"/>
                </a:cubicBezTo>
                <a:cubicBezTo>
                  <a:pt x="1" y="140"/>
                  <a:pt x="1" y="135"/>
                  <a:pt x="1" y="131"/>
                </a:cubicBezTo>
                <a:close/>
              </a:path>
            </a:pathLst>
          </a:custGeom>
          <a:solidFill>
            <a:srgbClr val="0056A7"/>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Open Sans" pitchFamily="34" charset="0"/>
              <a:ea typeface="Open Sans" pitchFamily="34" charset="0"/>
              <a:cs typeface="Open Sans" pitchFamily="34" charset="0"/>
            </a:endParaRPr>
          </a:p>
        </p:txBody>
      </p:sp>
      <p:cxnSp>
        <p:nvCxnSpPr>
          <p:cNvPr id="7" name="Straight Connector 6"/>
          <p:cNvCxnSpPr/>
          <p:nvPr/>
        </p:nvCxnSpPr>
        <p:spPr>
          <a:xfrm flipV="1">
            <a:off x="4586640" y="1115900"/>
            <a:ext cx="0" cy="4907488"/>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838999" y="842922"/>
            <a:ext cx="3517310" cy="461665"/>
          </a:xfrm>
          <a:prstGeom prst="rect">
            <a:avLst/>
          </a:prstGeom>
          <a:noFill/>
        </p:spPr>
        <p:txBody>
          <a:bodyPr wrap="none" rtlCol="0">
            <a:spAutoFit/>
          </a:bodyPr>
          <a:lstStyle/>
          <a:p>
            <a:r>
              <a:rPr lang="en-ZA" sz="2400" b="1" dirty="0" smtClean="0">
                <a:solidFill>
                  <a:srgbClr val="0056A7"/>
                </a:solidFill>
                <a:latin typeface="Arial" panose="020B0604020202020204" pitchFamily="34" charset="0"/>
                <a:cs typeface="Arial" panose="020B0604020202020204" pitchFamily="34" charset="0"/>
              </a:rPr>
              <a:t>Unimproved sanitation</a:t>
            </a:r>
            <a:endParaRPr lang="en-ZA" sz="2400" b="1" dirty="0">
              <a:solidFill>
                <a:srgbClr val="0056A7"/>
              </a:solidFill>
              <a:latin typeface="Arial" panose="020B0604020202020204" pitchFamily="34" charset="0"/>
              <a:cs typeface="Arial" panose="020B0604020202020204" pitchFamily="34" charset="0"/>
            </a:endParaRPr>
          </a:p>
        </p:txBody>
      </p:sp>
      <p:sp>
        <p:nvSpPr>
          <p:cNvPr id="10" name="TextBox 9"/>
          <p:cNvSpPr txBox="1"/>
          <p:nvPr/>
        </p:nvSpPr>
        <p:spPr>
          <a:xfrm>
            <a:off x="575887" y="1377077"/>
            <a:ext cx="4263112" cy="4154984"/>
          </a:xfrm>
          <a:prstGeom prst="rect">
            <a:avLst/>
          </a:prstGeom>
          <a:noFill/>
        </p:spPr>
        <p:txBody>
          <a:bodyPr wrap="square" rtlCol="0">
            <a:spAutoFit/>
          </a:bodyPr>
          <a:lstStyle/>
          <a:p>
            <a:r>
              <a:rPr lang="en-ZA" sz="2400" dirty="0" smtClean="0">
                <a:solidFill>
                  <a:schemeClr val="tx1">
                    <a:lumMod val="65000"/>
                    <a:lumOff val="35000"/>
                  </a:schemeClr>
                </a:solidFill>
                <a:latin typeface="Arial" panose="020B0604020202020204" pitchFamily="34" charset="0"/>
                <a:cs typeface="Arial" panose="020B0604020202020204" pitchFamily="34" charset="0"/>
              </a:rPr>
              <a:t>Flush or pour-flush to:</a:t>
            </a:r>
          </a:p>
          <a:p>
            <a:pPr marL="285750" indent="-285750">
              <a:buFont typeface="Arial" panose="020B0604020202020204" pitchFamily="34" charset="0"/>
              <a:buChar char="•"/>
            </a:pPr>
            <a:r>
              <a:rPr lang="en-ZA" sz="2400" dirty="0" smtClean="0">
                <a:solidFill>
                  <a:schemeClr val="tx1">
                    <a:lumMod val="65000"/>
                    <a:lumOff val="35000"/>
                  </a:schemeClr>
                </a:solidFill>
                <a:latin typeface="Arial" panose="020B0604020202020204" pitchFamily="34" charset="0"/>
                <a:cs typeface="Arial" panose="020B0604020202020204" pitchFamily="34" charset="0"/>
              </a:rPr>
              <a:t>Piped sewer system</a:t>
            </a:r>
          </a:p>
          <a:p>
            <a:pPr marL="285750" indent="-285750">
              <a:buFont typeface="Arial" panose="020B0604020202020204" pitchFamily="34" charset="0"/>
              <a:buChar char="•"/>
            </a:pPr>
            <a:r>
              <a:rPr lang="en-ZA" sz="2400" dirty="0" smtClean="0">
                <a:solidFill>
                  <a:schemeClr val="tx1">
                    <a:lumMod val="65000"/>
                    <a:lumOff val="35000"/>
                  </a:schemeClr>
                </a:solidFill>
                <a:latin typeface="Arial" panose="020B0604020202020204" pitchFamily="34" charset="0"/>
                <a:cs typeface="Arial" panose="020B0604020202020204" pitchFamily="34" charset="0"/>
              </a:rPr>
              <a:t>Septic tank</a:t>
            </a:r>
          </a:p>
          <a:p>
            <a:pPr marL="285750" indent="-285750">
              <a:buFont typeface="Arial" panose="020B0604020202020204" pitchFamily="34" charset="0"/>
              <a:buChar char="•"/>
            </a:pPr>
            <a:r>
              <a:rPr lang="en-ZA" sz="2400" dirty="0" smtClean="0">
                <a:solidFill>
                  <a:schemeClr val="tx1">
                    <a:lumMod val="65000"/>
                    <a:lumOff val="35000"/>
                  </a:schemeClr>
                </a:solidFill>
                <a:latin typeface="Arial" panose="020B0604020202020204" pitchFamily="34" charset="0"/>
                <a:cs typeface="Arial" panose="020B0604020202020204" pitchFamily="34" charset="0"/>
              </a:rPr>
              <a:t>Pit latrine</a:t>
            </a:r>
          </a:p>
          <a:p>
            <a:pPr marL="285750" indent="-285750">
              <a:buFont typeface="Arial" panose="020B0604020202020204" pitchFamily="34" charset="0"/>
              <a:buChar char="•"/>
            </a:pPr>
            <a:endParaRPr lang="en-ZA"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Ventilated improved pit (VIP) latrine</a:t>
            </a:r>
          </a:p>
          <a:p>
            <a:endParaRPr lang="en-ZA"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Pit latrine with slab</a:t>
            </a:r>
          </a:p>
          <a:p>
            <a:endParaRPr lang="en-ZA"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Composting toilet</a:t>
            </a:r>
          </a:p>
        </p:txBody>
      </p:sp>
      <p:sp>
        <p:nvSpPr>
          <p:cNvPr id="15" name="TextBox 14"/>
          <p:cNvSpPr txBox="1"/>
          <p:nvPr/>
        </p:nvSpPr>
        <p:spPr>
          <a:xfrm>
            <a:off x="4818287" y="1377077"/>
            <a:ext cx="4305002" cy="4893647"/>
          </a:xfrm>
          <a:prstGeom prst="rect">
            <a:avLst/>
          </a:prstGeom>
          <a:noFill/>
        </p:spPr>
        <p:txBody>
          <a:bodyPr wrap="square" rtlCol="0">
            <a:spAutoFit/>
          </a:bodyPr>
          <a:lstStyle/>
          <a:p>
            <a:r>
              <a:rPr lang="en-ZA" sz="2400" dirty="0" smtClean="0">
                <a:solidFill>
                  <a:schemeClr val="tx1">
                    <a:lumMod val="65000"/>
                    <a:lumOff val="35000"/>
                  </a:schemeClr>
                </a:solidFill>
                <a:latin typeface="Arial" panose="020B0604020202020204" pitchFamily="34" charset="0"/>
                <a:cs typeface="Arial" panose="020B0604020202020204" pitchFamily="34" charset="0"/>
              </a:rPr>
              <a:t>Flush or pour-flush to elsewhere (</a:t>
            </a:r>
            <a:r>
              <a:rPr lang="en-ZA" sz="2400" dirty="0" err="1" smtClean="0">
                <a:solidFill>
                  <a:schemeClr val="tx1">
                    <a:lumMod val="65000"/>
                    <a:lumOff val="35000"/>
                  </a:schemeClr>
                </a:solidFill>
                <a:latin typeface="Arial" panose="020B0604020202020204" pitchFamily="34" charset="0"/>
                <a:cs typeface="Arial" panose="020B0604020202020204" pitchFamily="34" charset="0"/>
              </a:rPr>
              <a:t>ie</a:t>
            </a:r>
            <a:r>
              <a:rPr lang="en-ZA" sz="2400" dirty="0" smtClean="0">
                <a:solidFill>
                  <a:schemeClr val="tx1">
                    <a:lumMod val="65000"/>
                    <a:lumOff val="35000"/>
                  </a:schemeClr>
                </a:solidFill>
                <a:latin typeface="Arial" panose="020B0604020202020204" pitchFamily="34" charset="0"/>
                <a:cs typeface="Arial" panose="020B0604020202020204" pitchFamily="34" charset="0"/>
              </a:rPr>
              <a:t> not to piped</a:t>
            </a: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Sewer system, septic tank or pit latrine)</a:t>
            </a:r>
          </a:p>
          <a:p>
            <a:pPr marL="285750" indent="-285750">
              <a:buFont typeface="Arial" panose="020B0604020202020204" pitchFamily="34" charset="0"/>
              <a:buChar char="•"/>
            </a:pPr>
            <a:r>
              <a:rPr lang="en-ZA" sz="2400" dirty="0" smtClean="0">
                <a:solidFill>
                  <a:schemeClr val="tx1">
                    <a:lumMod val="65000"/>
                    <a:lumOff val="35000"/>
                  </a:schemeClr>
                </a:solidFill>
                <a:latin typeface="Arial" panose="020B0604020202020204" pitchFamily="34" charset="0"/>
                <a:cs typeface="Arial" panose="020B0604020202020204" pitchFamily="34" charset="0"/>
              </a:rPr>
              <a:t>Pit latrine without slab/open pit</a:t>
            </a:r>
          </a:p>
          <a:p>
            <a:pPr marL="285750" indent="-285750">
              <a:buFont typeface="Arial" panose="020B0604020202020204" pitchFamily="34" charset="0"/>
              <a:buChar char="•"/>
            </a:pPr>
            <a:r>
              <a:rPr lang="en-ZA" sz="2400" dirty="0" smtClean="0">
                <a:solidFill>
                  <a:schemeClr val="tx1">
                    <a:lumMod val="65000"/>
                    <a:lumOff val="35000"/>
                  </a:schemeClr>
                </a:solidFill>
                <a:latin typeface="Arial" panose="020B0604020202020204" pitchFamily="34" charset="0"/>
                <a:cs typeface="Arial" panose="020B0604020202020204" pitchFamily="34" charset="0"/>
              </a:rPr>
              <a:t>Bucket</a:t>
            </a:r>
          </a:p>
          <a:p>
            <a:pPr marL="285750" indent="-285750">
              <a:buFont typeface="Arial" panose="020B0604020202020204" pitchFamily="34" charset="0"/>
              <a:buChar char="•"/>
            </a:pPr>
            <a:r>
              <a:rPr lang="en-ZA" sz="2400" dirty="0" smtClean="0">
                <a:solidFill>
                  <a:schemeClr val="tx1">
                    <a:lumMod val="65000"/>
                    <a:lumOff val="35000"/>
                  </a:schemeClr>
                </a:solidFill>
                <a:latin typeface="Arial" panose="020B0604020202020204" pitchFamily="34" charset="0"/>
                <a:cs typeface="Arial" panose="020B0604020202020204" pitchFamily="34" charset="0"/>
              </a:rPr>
              <a:t>Hanging toilet or hanging latrine</a:t>
            </a:r>
          </a:p>
          <a:p>
            <a:pPr marL="285750" indent="-285750">
              <a:buFont typeface="Arial" panose="020B0604020202020204" pitchFamily="34" charset="0"/>
              <a:buChar char="•"/>
            </a:pPr>
            <a:endParaRPr lang="en-ZA"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Shared facilities of any type</a:t>
            </a:r>
          </a:p>
          <a:p>
            <a:endParaRPr lang="en-ZA"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No facilities- bush or field</a:t>
            </a:r>
          </a:p>
        </p:txBody>
      </p:sp>
      <p:sp>
        <p:nvSpPr>
          <p:cNvPr id="14" name="Freeform 18"/>
          <p:cNvSpPr>
            <a:spLocks/>
          </p:cNvSpPr>
          <p:nvPr/>
        </p:nvSpPr>
        <p:spPr bwMode="auto">
          <a:xfrm>
            <a:off x="215887" y="3330083"/>
            <a:ext cx="360000" cy="396000"/>
          </a:xfrm>
          <a:custGeom>
            <a:avLst/>
            <a:gdLst/>
            <a:ahLst/>
            <a:cxnLst>
              <a:cxn ang="0">
                <a:pos x="1" y="131"/>
              </a:cxn>
              <a:cxn ang="0">
                <a:pos x="66" y="131"/>
              </a:cxn>
              <a:cxn ang="0">
                <a:pos x="67" y="130"/>
              </a:cxn>
              <a:cxn ang="0">
                <a:pos x="67" y="128"/>
              </a:cxn>
              <a:cxn ang="0">
                <a:pos x="66" y="117"/>
              </a:cxn>
              <a:cxn ang="0">
                <a:pos x="53" y="102"/>
              </a:cxn>
              <a:cxn ang="0">
                <a:pos x="45" y="101"/>
              </a:cxn>
              <a:cxn ang="0">
                <a:pos x="39" y="101"/>
              </a:cxn>
              <a:cxn ang="0">
                <a:pos x="22" y="101"/>
              </a:cxn>
              <a:cxn ang="0">
                <a:pos x="14" y="100"/>
              </a:cxn>
              <a:cxn ang="0">
                <a:pos x="6" y="94"/>
              </a:cxn>
              <a:cxn ang="0">
                <a:pos x="4" y="71"/>
              </a:cxn>
              <a:cxn ang="0">
                <a:pos x="4" y="28"/>
              </a:cxn>
              <a:cxn ang="0">
                <a:pos x="11" y="3"/>
              </a:cxn>
              <a:cxn ang="0">
                <a:pos x="28" y="1"/>
              </a:cxn>
              <a:cxn ang="0">
                <a:pos x="55" y="7"/>
              </a:cxn>
              <a:cxn ang="0">
                <a:pos x="57" y="28"/>
              </a:cxn>
              <a:cxn ang="0">
                <a:pos x="57" y="78"/>
              </a:cxn>
              <a:cxn ang="0">
                <a:pos x="65" y="79"/>
              </a:cxn>
              <a:cxn ang="0">
                <a:pos x="80" y="79"/>
              </a:cxn>
              <a:cxn ang="0">
                <a:pos x="139" y="79"/>
              </a:cxn>
              <a:cxn ang="0">
                <a:pos x="140" y="79"/>
              </a:cxn>
              <a:cxn ang="0">
                <a:pos x="141" y="80"/>
              </a:cxn>
              <a:cxn ang="0">
                <a:pos x="140" y="81"/>
              </a:cxn>
              <a:cxn ang="0">
                <a:pos x="140" y="86"/>
              </a:cxn>
              <a:cxn ang="0">
                <a:pos x="139" y="87"/>
              </a:cxn>
              <a:cxn ang="0">
                <a:pos x="139" y="89"/>
              </a:cxn>
              <a:cxn ang="0">
                <a:pos x="136" y="94"/>
              </a:cxn>
              <a:cxn ang="0">
                <a:pos x="135" y="96"/>
              </a:cxn>
              <a:cxn ang="0">
                <a:pos x="134" y="96"/>
              </a:cxn>
              <a:cxn ang="0">
                <a:pos x="133" y="99"/>
              </a:cxn>
              <a:cxn ang="0">
                <a:pos x="131" y="100"/>
              </a:cxn>
              <a:cxn ang="0">
                <a:pos x="130" y="103"/>
              </a:cxn>
              <a:cxn ang="0">
                <a:pos x="127" y="106"/>
              </a:cxn>
              <a:cxn ang="0">
                <a:pos x="121" y="111"/>
              </a:cxn>
              <a:cxn ang="0">
                <a:pos x="118" y="115"/>
              </a:cxn>
              <a:cxn ang="0">
                <a:pos x="117" y="127"/>
              </a:cxn>
              <a:cxn ang="0">
                <a:pos x="118" y="160"/>
              </a:cxn>
              <a:cxn ang="0">
                <a:pos x="128" y="161"/>
              </a:cxn>
              <a:cxn ang="0">
                <a:pos x="131" y="162"/>
              </a:cxn>
              <a:cxn ang="0">
                <a:pos x="136" y="166"/>
              </a:cxn>
              <a:cxn ang="0">
                <a:pos x="132" y="182"/>
              </a:cxn>
              <a:cxn ang="0">
                <a:pos x="115" y="184"/>
              </a:cxn>
              <a:cxn ang="0">
                <a:pos x="83" y="184"/>
              </a:cxn>
              <a:cxn ang="0">
                <a:pos x="62" y="184"/>
              </a:cxn>
              <a:cxn ang="0">
                <a:pos x="50" y="183"/>
              </a:cxn>
              <a:cxn ang="0">
                <a:pos x="49" y="181"/>
              </a:cxn>
              <a:cxn ang="0">
                <a:pos x="45" y="172"/>
              </a:cxn>
              <a:cxn ang="0">
                <a:pos x="45" y="169"/>
              </a:cxn>
              <a:cxn ang="0">
                <a:pos x="46" y="168"/>
              </a:cxn>
              <a:cxn ang="0">
                <a:pos x="46" y="166"/>
              </a:cxn>
              <a:cxn ang="0">
                <a:pos x="53" y="161"/>
              </a:cxn>
              <a:cxn ang="0">
                <a:pos x="56" y="161"/>
              </a:cxn>
              <a:cxn ang="0">
                <a:pos x="68" y="160"/>
              </a:cxn>
              <a:cxn ang="0">
                <a:pos x="68" y="160"/>
              </a:cxn>
              <a:cxn ang="0">
                <a:pos x="68" y="151"/>
              </a:cxn>
              <a:cxn ang="0">
                <a:pos x="48" y="150"/>
              </a:cxn>
              <a:cxn ang="0">
                <a:pos x="1" y="150"/>
              </a:cxn>
              <a:cxn ang="0">
                <a:pos x="1" y="144"/>
              </a:cxn>
              <a:cxn ang="0">
                <a:pos x="1" y="131"/>
              </a:cxn>
            </a:cxnLst>
            <a:rect l="0" t="0" r="r" b="b"/>
            <a:pathLst>
              <a:path w="141" h="185">
                <a:moveTo>
                  <a:pt x="1" y="131"/>
                </a:moveTo>
                <a:cubicBezTo>
                  <a:pt x="23" y="131"/>
                  <a:pt x="44" y="131"/>
                  <a:pt x="66" y="131"/>
                </a:cubicBezTo>
                <a:cubicBezTo>
                  <a:pt x="66" y="130"/>
                  <a:pt x="67" y="130"/>
                  <a:pt x="67" y="130"/>
                </a:cubicBezTo>
                <a:cubicBezTo>
                  <a:pt x="67" y="130"/>
                  <a:pt x="67" y="128"/>
                  <a:pt x="67" y="128"/>
                </a:cubicBezTo>
                <a:cubicBezTo>
                  <a:pt x="66" y="125"/>
                  <a:pt x="67" y="118"/>
                  <a:pt x="66" y="117"/>
                </a:cubicBezTo>
                <a:cubicBezTo>
                  <a:pt x="65" y="112"/>
                  <a:pt x="56" y="106"/>
                  <a:pt x="53" y="102"/>
                </a:cubicBezTo>
                <a:cubicBezTo>
                  <a:pt x="50" y="102"/>
                  <a:pt x="47" y="102"/>
                  <a:pt x="45" y="101"/>
                </a:cubicBezTo>
                <a:cubicBezTo>
                  <a:pt x="43" y="101"/>
                  <a:pt x="41" y="101"/>
                  <a:pt x="39" y="101"/>
                </a:cubicBezTo>
                <a:cubicBezTo>
                  <a:pt x="33" y="101"/>
                  <a:pt x="26" y="102"/>
                  <a:pt x="22" y="101"/>
                </a:cubicBezTo>
                <a:cubicBezTo>
                  <a:pt x="19" y="100"/>
                  <a:pt x="17" y="100"/>
                  <a:pt x="14" y="100"/>
                </a:cubicBezTo>
                <a:cubicBezTo>
                  <a:pt x="12" y="99"/>
                  <a:pt x="7" y="96"/>
                  <a:pt x="6" y="94"/>
                </a:cubicBezTo>
                <a:cubicBezTo>
                  <a:pt x="3" y="89"/>
                  <a:pt x="4" y="79"/>
                  <a:pt x="4" y="71"/>
                </a:cubicBezTo>
                <a:cubicBezTo>
                  <a:pt x="4" y="57"/>
                  <a:pt x="4" y="42"/>
                  <a:pt x="4" y="28"/>
                </a:cubicBezTo>
                <a:cubicBezTo>
                  <a:pt x="4" y="15"/>
                  <a:pt x="3" y="8"/>
                  <a:pt x="11" y="3"/>
                </a:cubicBezTo>
                <a:cubicBezTo>
                  <a:pt x="15" y="0"/>
                  <a:pt x="21" y="1"/>
                  <a:pt x="28" y="1"/>
                </a:cubicBezTo>
                <a:cubicBezTo>
                  <a:pt x="41" y="1"/>
                  <a:pt x="49" y="0"/>
                  <a:pt x="55" y="7"/>
                </a:cubicBezTo>
                <a:cubicBezTo>
                  <a:pt x="58" y="11"/>
                  <a:pt x="57" y="21"/>
                  <a:pt x="57" y="28"/>
                </a:cubicBezTo>
                <a:cubicBezTo>
                  <a:pt x="57" y="45"/>
                  <a:pt x="57" y="62"/>
                  <a:pt x="57" y="78"/>
                </a:cubicBezTo>
                <a:cubicBezTo>
                  <a:pt x="59" y="79"/>
                  <a:pt x="62" y="79"/>
                  <a:pt x="65" y="79"/>
                </a:cubicBezTo>
                <a:cubicBezTo>
                  <a:pt x="70" y="79"/>
                  <a:pt x="75" y="79"/>
                  <a:pt x="80" y="79"/>
                </a:cubicBezTo>
                <a:cubicBezTo>
                  <a:pt x="100" y="79"/>
                  <a:pt x="119" y="79"/>
                  <a:pt x="139" y="79"/>
                </a:cubicBezTo>
                <a:cubicBezTo>
                  <a:pt x="139" y="79"/>
                  <a:pt x="139" y="79"/>
                  <a:pt x="140" y="79"/>
                </a:cubicBezTo>
                <a:cubicBezTo>
                  <a:pt x="140" y="80"/>
                  <a:pt x="141" y="80"/>
                  <a:pt x="141" y="80"/>
                </a:cubicBezTo>
                <a:cubicBezTo>
                  <a:pt x="141" y="81"/>
                  <a:pt x="140" y="81"/>
                  <a:pt x="140" y="81"/>
                </a:cubicBezTo>
                <a:cubicBezTo>
                  <a:pt x="140" y="82"/>
                  <a:pt x="140" y="85"/>
                  <a:pt x="140" y="86"/>
                </a:cubicBezTo>
                <a:cubicBezTo>
                  <a:pt x="140" y="86"/>
                  <a:pt x="139" y="87"/>
                  <a:pt x="139" y="87"/>
                </a:cubicBezTo>
                <a:cubicBezTo>
                  <a:pt x="139" y="88"/>
                  <a:pt x="139" y="88"/>
                  <a:pt x="139" y="89"/>
                </a:cubicBezTo>
                <a:cubicBezTo>
                  <a:pt x="138" y="91"/>
                  <a:pt x="136" y="93"/>
                  <a:pt x="136" y="94"/>
                </a:cubicBezTo>
                <a:cubicBezTo>
                  <a:pt x="135" y="95"/>
                  <a:pt x="135" y="95"/>
                  <a:pt x="135" y="96"/>
                </a:cubicBezTo>
                <a:cubicBezTo>
                  <a:pt x="135" y="96"/>
                  <a:pt x="134" y="96"/>
                  <a:pt x="134" y="96"/>
                </a:cubicBezTo>
                <a:cubicBezTo>
                  <a:pt x="134" y="97"/>
                  <a:pt x="134" y="98"/>
                  <a:pt x="133" y="99"/>
                </a:cubicBezTo>
                <a:cubicBezTo>
                  <a:pt x="133" y="99"/>
                  <a:pt x="132" y="100"/>
                  <a:pt x="131" y="100"/>
                </a:cubicBezTo>
                <a:cubicBezTo>
                  <a:pt x="131" y="101"/>
                  <a:pt x="130" y="103"/>
                  <a:pt x="130" y="103"/>
                </a:cubicBezTo>
                <a:cubicBezTo>
                  <a:pt x="129" y="104"/>
                  <a:pt x="128" y="105"/>
                  <a:pt x="127" y="106"/>
                </a:cubicBezTo>
                <a:cubicBezTo>
                  <a:pt x="125" y="107"/>
                  <a:pt x="124" y="110"/>
                  <a:pt x="121" y="111"/>
                </a:cubicBezTo>
                <a:cubicBezTo>
                  <a:pt x="120" y="112"/>
                  <a:pt x="118" y="113"/>
                  <a:pt x="118" y="115"/>
                </a:cubicBezTo>
                <a:cubicBezTo>
                  <a:pt x="117" y="116"/>
                  <a:pt x="117" y="124"/>
                  <a:pt x="117" y="127"/>
                </a:cubicBezTo>
                <a:cubicBezTo>
                  <a:pt x="117" y="138"/>
                  <a:pt x="117" y="149"/>
                  <a:pt x="118" y="160"/>
                </a:cubicBezTo>
                <a:cubicBezTo>
                  <a:pt x="120" y="161"/>
                  <a:pt x="125" y="161"/>
                  <a:pt x="128" y="161"/>
                </a:cubicBezTo>
                <a:cubicBezTo>
                  <a:pt x="129" y="162"/>
                  <a:pt x="130" y="161"/>
                  <a:pt x="131" y="162"/>
                </a:cubicBezTo>
                <a:cubicBezTo>
                  <a:pt x="132" y="162"/>
                  <a:pt x="135" y="165"/>
                  <a:pt x="136" y="166"/>
                </a:cubicBezTo>
                <a:cubicBezTo>
                  <a:pt x="139" y="171"/>
                  <a:pt x="136" y="180"/>
                  <a:pt x="132" y="182"/>
                </a:cubicBezTo>
                <a:cubicBezTo>
                  <a:pt x="128" y="185"/>
                  <a:pt x="122" y="184"/>
                  <a:pt x="115" y="184"/>
                </a:cubicBezTo>
                <a:cubicBezTo>
                  <a:pt x="104" y="184"/>
                  <a:pt x="94" y="184"/>
                  <a:pt x="83" y="184"/>
                </a:cubicBezTo>
                <a:cubicBezTo>
                  <a:pt x="76" y="184"/>
                  <a:pt x="69" y="184"/>
                  <a:pt x="62" y="184"/>
                </a:cubicBezTo>
                <a:cubicBezTo>
                  <a:pt x="58" y="184"/>
                  <a:pt x="53" y="184"/>
                  <a:pt x="50" y="183"/>
                </a:cubicBezTo>
                <a:cubicBezTo>
                  <a:pt x="50" y="183"/>
                  <a:pt x="49" y="181"/>
                  <a:pt x="49" y="181"/>
                </a:cubicBezTo>
                <a:cubicBezTo>
                  <a:pt x="46" y="179"/>
                  <a:pt x="45" y="177"/>
                  <a:pt x="45" y="172"/>
                </a:cubicBezTo>
                <a:cubicBezTo>
                  <a:pt x="45" y="171"/>
                  <a:pt x="45" y="170"/>
                  <a:pt x="45" y="169"/>
                </a:cubicBezTo>
                <a:cubicBezTo>
                  <a:pt x="45" y="168"/>
                  <a:pt x="46" y="168"/>
                  <a:pt x="46" y="168"/>
                </a:cubicBezTo>
                <a:cubicBezTo>
                  <a:pt x="46" y="167"/>
                  <a:pt x="46" y="167"/>
                  <a:pt x="46" y="166"/>
                </a:cubicBezTo>
                <a:cubicBezTo>
                  <a:pt x="47" y="164"/>
                  <a:pt x="51" y="162"/>
                  <a:pt x="53" y="161"/>
                </a:cubicBezTo>
                <a:cubicBezTo>
                  <a:pt x="54" y="161"/>
                  <a:pt x="55" y="161"/>
                  <a:pt x="56" y="161"/>
                </a:cubicBezTo>
                <a:cubicBezTo>
                  <a:pt x="60" y="161"/>
                  <a:pt x="64" y="161"/>
                  <a:pt x="68" y="160"/>
                </a:cubicBezTo>
                <a:cubicBezTo>
                  <a:pt x="68" y="160"/>
                  <a:pt x="68" y="160"/>
                  <a:pt x="68" y="160"/>
                </a:cubicBezTo>
                <a:cubicBezTo>
                  <a:pt x="68" y="159"/>
                  <a:pt x="68" y="153"/>
                  <a:pt x="68" y="151"/>
                </a:cubicBezTo>
                <a:cubicBezTo>
                  <a:pt x="65" y="149"/>
                  <a:pt x="53" y="150"/>
                  <a:pt x="48" y="150"/>
                </a:cubicBezTo>
                <a:cubicBezTo>
                  <a:pt x="33" y="150"/>
                  <a:pt x="17" y="150"/>
                  <a:pt x="1" y="150"/>
                </a:cubicBezTo>
                <a:cubicBezTo>
                  <a:pt x="0" y="149"/>
                  <a:pt x="1" y="146"/>
                  <a:pt x="1" y="144"/>
                </a:cubicBezTo>
                <a:cubicBezTo>
                  <a:pt x="1" y="140"/>
                  <a:pt x="1" y="135"/>
                  <a:pt x="1" y="131"/>
                </a:cubicBezTo>
                <a:close/>
              </a:path>
            </a:pathLst>
          </a:custGeom>
          <a:solidFill>
            <a:srgbClr val="0056A7"/>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Open Sans" pitchFamily="34" charset="0"/>
              <a:ea typeface="Open Sans" pitchFamily="34" charset="0"/>
              <a:cs typeface="Open Sans" pitchFamily="34" charset="0"/>
            </a:endParaRPr>
          </a:p>
        </p:txBody>
      </p:sp>
      <p:sp>
        <p:nvSpPr>
          <p:cNvPr id="18" name="Freeform 18"/>
          <p:cNvSpPr>
            <a:spLocks/>
          </p:cNvSpPr>
          <p:nvPr/>
        </p:nvSpPr>
        <p:spPr bwMode="auto">
          <a:xfrm>
            <a:off x="215887" y="4338456"/>
            <a:ext cx="360000" cy="396000"/>
          </a:xfrm>
          <a:custGeom>
            <a:avLst/>
            <a:gdLst/>
            <a:ahLst/>
            <a:cxnLst>
              <a:cxn ang="0">
                <a:pos x="1" y="131"/>
              </a:cxn>
              <a:cxn ang="0">
                <a:pos x="66" y="131"/>
              </a:cxn>
              <a:cxn ang="0">
                <a:pos x="67" y="130"/>
              </a:cxn>
              <a:cxn ang="0">
                <a:pos x="67" y="128"/>
              </a:cxn>
              <a:cxn ang="0">
                <a:pos x="66" y="117"/>
              </a:cxn>
              <a:cxn ang="0">
                <a:pos x="53" y="102"/>
              </a:cxn>
              <a:cxn ang="0">
                <a:pos x="45" y="101"/>
              </a:cxn>
              <a:cxn ang="0">
                <a:pos x="39" y="101"/>
              </a:cxn>
              <a:cxn ang="0">
                <a:pos x="22" y="101"/>
              </a:cxn>
              <a:cxn ang="0">
                <a:pos x="14" y="100"/>
              </a:cxn>
              <a:cxn ang="0">
                <a:pos x="6" y="94"/>
              </a:cxn>
              <a:cxn ang="0">
                <a:pos x="4" y="71"/>
              </a:cxn>
              <a:cxn ang="0">
                <a:pos x="4" y="28"/>
              </a:cxn>
              <a:cxn ang="0">
                <a:pos x="11" y="3"/>
              </a:cxn>
              <a:cxn ang="0">
                <a:pos x="28" y="1"/>
              </a:cxn>
              <a:cxn ang="0">
                <a:pos x="55" y="7"/>
              </a:cxn>
              <a:cxn ang="0">
                <a:pos x="57" y="28"/>
              </a:cxn>
              <a:cxn ang="0">
                <a:pos x="57" y="78"/>
              </a:cxn>
              <a:cxn ang="0">
                <a:pos x="65" y="79"/>
              </a:cxn>
              <a:cxn ang="0">
                <a:pos x="80" y="79"/>
              </a:cxn>
              <a:cxn ang="0">
                <a:pos x="139" y="79"/>
              </a:cxn>
              <a:cxn ang="0">
                <a:pos x="140" y="79"/>
              </a:cxn>
              <a:cxn ang="0">
                <a:pos x="141" y="80"/>
              </a:cxn>
              <a:cxn ang="0">
                <a:pos x="140" y="81"/>
              </a:cxn>
              <a:cxn ang="0">
                <a:pos x="140" y="86"/>
              </a:cxn>
              <a:cxn ang="0">
                <a:pos x="139" y="87"/>
              </a:cxn>
              <a:cxn ang="0">
                <a:pos x="139" y="89"/>
              </a:cxn>
              <a:cxn ang="0">
                <a:pos x="136" y="94"/>
              </a:cxn>
              <a:cxn ang="0">
                <a:pos x="135" y="96"/>
              </a:cxn>
              <a:cxn ang="0">
                <a:pos x="134" y="96"/>
              </a:cxn>
              <a:cxn ang="0">
                <a:pos x="133" y="99"/>
              </a:cxn>
              <a:cxn ang="0">
                <a:pos x="131" y="100"/>
              </a:cxn>
              <a:cxn ang="0">
                <a:pos x="130" y="103"/>
              </a:cxn>
              <a:cxn ang="0">
                <a:pos x="127" y="106"/>
              </a:cxn>
              <a:cxn ang="0">
                <a:pos x="121" y="111"/>
              </a:cxn>
              <a:cxn ang="0">
                <a:pos x="118" y="115"/>
              </a:cxn>
              <a:cxn ang="0">
                <a:pos x="117" y="127"/>
              </a:cxn>
              <a:cxn ang="0">
                <a:pos x="118" y="160"/>
              </a:cxn>
              <a:cxn ang="0">
                <a:pos x="128" y="161"/>
              </a:cxn>
              <a:cxn ang="0">
                <a:pos x="131" y="162"/>
              </a:cxn>
              <a:cxn ang="0">
                <a:pos x="136" y="166"/>
              </a:cxn>
              <a:cxn ang="0">
                <a:pos x="132" y="182"/>
              </a:cxn>
              <a:cxn ang="0">
                <a:pos x="115" y="184"/>
              </a:cxn>
              <a:cxn ang="0">
                <a:pos x="83" y="184"/>
              </a:cxn>
              <a:cxn ang="0">
                <a:pos x="62" y="184"/>
              </a:cxn>
              <a:cxn ang="0">
                <a:pos x="50" y="183"/>
              </a:cxn>
              <a:cxn ang="0">
                <a:pos x="49" y="181"/>
              </a:cxn>
              <a:cxn ang="0">
                <a:pos x="45" y="172"/>
              </a:cxn>
              <a:cxn ang="0">
                <a:pos x="45" y="169"/>
              </a:cxn>
              <a:cxn ang="0">
                <a:pos x="46" y="168"/>
              </a:cxn>
              <a:cxn ang="0">
                <a:pos x="46" y="166"/>
              </a:cxn>
              <a:cxn ang="0">
                <a:pos x="53" y="161"/>
              </a:cxn>
              <a:cxn ang="0">
                <a:pos x="56" y="161"/>
              </a:cxn>
              <a:cxn ang="0">
                <a:pos x="68" y="160"/>
              </a:cxn>
              <a:cxn ang="0">
                <a:pos x="68" y="160"/>
              </a:cxn>
              <a:cxn ang="0">
                <a:pos x="68" y="151"/>
              </a:cxn>
              <a:cxn ang="0">
                <a:pos x="48" y="150"/>
              </a:cxn>
              <a:cxn ang="0">
                <a:pos x="1" y="150"/>
              </a:cxn>
              <a:cxn ang="0">
                <a:pos x="1" y="144"/>
              </a:cxn>
              <a:cxn ang="0">
                <a:pos x="1" y="131"/>
              </a:cxn>
            </a:cxnLst>
            <a:rect l="0" t="0" r="r" b="b"/>
            <a:pathLst>
              <a:path w="141" h="185">
                <a:moveTo>
                  <a:pt x="1" y="131"/>
                </a:moveTo>
                <a:cubicBezTo>
                  <a:pt x="23" y="131"/>
                  <a:pt x="44" y="131"/>
                  <a:pt x="66" y="131"/>
                </a:cubicBezTo>
                <a:cubicBezTo>
                  <a:pt x="66" y="130"/>
                  <a:pt x="67" y="130"/>
                  <a:pt x="67" y="130"/>
                </a:cubicBezTo>
                <a:cubicBezTo>
                  <a:pt x="67" y="130"/>
                  <a:pt x="67" y="128"/>
                  <a:pt x="67" y="128"/>
                </a:cubicBezTo>
                <a:cubicBezTo>
                  <a:pt x="66" y="125"/>
                  <a:pt x="67" y="118"/>
                  <a:pt x="66" y="117"/>
                </a:cubicBezTo>
                <a:cubicBezTo>
                  <a:pt x="65" y="112"/>
                  <a:pt x="56" y="106"/>
                  <a:pt x="53" y="102"/>
                </a:cubicBezTo>
                <a:cubicBezTo>
                  <a:pt x="50" y="102"/>
                  <a:pt x="47" y="102"/>
                  <a:pt x="45" y="101"/>
                </a:cubicBezTo>
                <a:cubicBezTo>
                  <a:pt x="43" y="101"/>
                  <a:pt x="41" y="101"/>
                  <a:pt x="39" y="101"/>
                </a:cubicBezTo>
                <a:cubicBezTo>
                  <a:pt x="33" y="101"/>
                  <a:pt x="26" y="102"/>
                  <a:pt x="22" y="101"/>
                </a:cubicBezTo>
                <a:cubicBezTo>
                  <a:pt x="19" y="100"/>
                  <a:pt x="17" y="100"/>
                  <a:pt x="14" y="100"/>
                </a:cubicBezTo>
                <a:cubicBezTo>
                  <a:pt x="12" y="99"/>
                  <a:pt x="7" y="96"/>
                  <a:pt x="6" y="94"/>
                </a:cubicBezTo>
                <a:cubicBezTo>
                  <a:pt x="3" y="89"/>
                  <a:pt x="4" y="79"/>
                  <a:pt x="4" y="71"/>
                </a:cubicBezTo>
                <a:cubicBezTo>
                  <a:pt x="4" y="57"/>
                  <a:pt x="4" y="42"/>
                  <a:pt x="4" y="28"/>
                </a:cubicBezTo>
                <a:cubicBezTo>
                  <a:pt x="4" y="15"/>
                  <a:pt x="3" y="8"/>
                  <a:pt x="11" y="3"/>
                </a:cubicBezTo>
                <a:cubicBezTo>
                  <a:pt x="15" y="0"/>
                  <a:pt x="21" y="1"/>
                  <a:pt x="28" y="1"/>
                </a:cubicBezTo>
                <a:cubicBezTo>
                  <a:pt x="41" y="1"/>
                  <a:pt x="49" y="0"/>
                  <a:pt x="55" y="7"/>
                </a:cubicBezTo>
                <a:cubicBezTo>
                  <a:pt x="58" y="11"/>
                  <a:pt x="57" y="21"/>
                  <a:pt x="57" y="28"/>
                </a:cubicBezTo>
                <a:cubicBezTo>
                  <a:pt x="57" y="45"/>
                  <a:pt x="57" y="62"/>
                  <a:pt x="57" y="78"/>
                </a:cubicBezTo>
                <a:cubicBezTo>
                  <a:pt x="59" y="79"/>
                  <a:pt x="62" y="79"/>
                  <a:pt x="65" y="79"/>
                </a:cubicBezTo>
                <a:cubicBezTo>
                  <a:pt x="70" y="79"/>
                  <a:pt x="75" y="79"/>
                  <a:pt x="80" y="79"/>
                </a:cubicBezTo>
                <a:cubicBezTo>
                  <a:pt x="100" y="79"/>
                  <a:pt x="119" y="79"/>
                  <a:pt x="139" y="79"/>
                </a:cubicBezTo>
                <a:cubicBezTo>
                  <a:pt x="139" y="79"/>
                  <a:pt x="139" y="79"/>
                  <a:pt x="140" y="79"/>
                </a:cubicBezTo>
                <a:cubicBezTo>
                  <a:pt x="140" y="80"/>
                  <a:pt x="141" y="80"/>
                  <a:pt x="141" y="80"/>
                </a:cubicBezTo>
                <a:cubicBezTo>
                  <a:pt x="141" y="81"/>
                  <a:pt x="140" y="81"/>
                  <a:pt x="140" y="81"/>
                </a:cubicBezTo>
                <a:cubicBezTo>
                  <a:pt x="140" y="82"/>
                  <a:pt x="140" y="85"/>
                  <a:pt x="140" y="86"/>
                </a:cubicBezTo>
                <a:cubicBezTo>
                  <a:pt x="140" y="86"/>
                  <a:pt x="139" y="87"/>
                  <a:pt x="139" y="87"/>
                </a:cubicBezTo>
                <a:cubicBezTo>
                  <a:pt x="139" y="88"/>
                  <a:pt x="139" y="88"/>
                  <a:pt x="139" y="89"/>
                </a:cubicBezTo>
                <a:cubicBezTo>
                  <a:pt x="138" y="91"/>
                  <a:pt x="136" y="93"/>
                  <a:pt x="136" y="94"/>
                </a:cubicBezTo>
                <a:cubicBezTo>
                  <a:pt x="135" y="95"/>
                  <a:pt x="135" y="95"/>
                  <a:pt x="135" y="96"/>
                </a:cubicBezTo>
                <a:cubicBezTo>
                  <a:pt x="135" y="96"/>
                  <a:pt x="134" y="96"/>
                  <a:pt x="134" y="96"/>
                </a:cubicBezTo>
                <a:cubicBezTo>
                  <a:pt x="134" y="97"/>
                  <a:pt x="134" y="98"/>
                  <a:pt x="133" y="99"/>
                </a:cubicBezTo>
                <a:cubicBezTo>
                  <a:pt x="133" y="99"/>
                  <a:pt x="132" y="100"/>
                  <a:pt x="131" y="100"/>
                </a:cubicBezTo>
                <a:cubicBezTo>
                  <a:pt x="131" y="101"/>
                  <a:pt x="130" y="103"/>
                  <a:pt x="130" y="103"/>
                </a:cubicBezTo>
                <a:cubicBezTo>
                  <a:pt x="129" y="104"/>
                  <a:pt x="128" y="105"/>
                  <a:pt x="127" y="106"/>
                </a:cubicBezTo>
                <a:cubicBezTo>
                  <a:pt x="125" y="107"/>
                  <a:pt x="124" y="110"/>
                  <a:pt x="121" y="111"/>
                </a:cubicBezTo>
                <a:cubicBezTo>
                  <a:pt x="120" y="112"/>
                  <a:pt x="118" y="113"/>
                  <a:pt x="118" y="115"/>
                </a:cubicBezTo>
                <a:cubicBezTo>
                  <a:pt x="117" y="116"/>
                  <a:pt x="117" y="124"/>
                  <a:pt x="117" y="127"/>
                </a:cubicBezTo>
                <a:cubicBezTo>
                  <a:pt x="117" y="138"/>
                  <a:pt x="117" y="149"/>
                  <a:pt x="118" y="160"/>
                </a:cubicBezTo>
                <a:cubicBezTo>
                  <a:pt x="120" y="161"/>
                  <a:pt x="125" y="161"/>
                  <a:pt x="128" y="161"/>
                </a:cubicBezTo>
                <a:cubicBezTo>
                  <a:pt x="129" y="162"/>
                  <a:pt x="130" y="161"/>
                  <a:pt x="131" y="162"/>
                </a:cubicBezTo>
                <a:cubicBezTo>
                  <a:pt x="132" y="162"/>
                  <a:pt x="135" y="165"/>
                  <a:pt x="136" y="166"/>
                </a:cubicBezTo>
                <a:cubicBezTo>
                  <a:pt x="139" y="171"/>
                  <a:pt x="136" y="180"/>
                  <a:pt x="132" y="182"/>
                </a:cubicBezTo>
                <a:cubicBezTo>
                  <a:pt x="128" y="185"/>
                  <a:pt x="122" y="184"/>
                  <a:pt x="115" y="184"/>
                </a:cubicBezTo>
                <a:cubicBezTo>
                  <a:pt x="104" y="184"/>
                  <a:pt x="94" y="184"/>
                  <a:pt x="83" y="184"/>
                </a:cubicBezTo>
                <a:cubicBezTo>
                  <a:pt x="76" y="184"/>
                  <a:pt x="69" y="184"/>
                  <a:pt x="62" y="184"/>
                </a:cubicBezTo>
                <a:cubicBezTo>
                  <a:pt x="58" y="184"/>
                  <a:pt x="53" y="184"/>
                  <a:pt x="50" y="183"/>
                </a:cubicBezTo>
                <a:cubicBezTo>
                  <a:pt x="50" y="183"/>
                  <a:pt x="49" y="181"/>
                  <a:pt x="49" y="181"/>
                </a:cubicBezTo>
                <a:cubicBezTo>
                  <a:pt x="46" y="179"/>
                  <a:pt x="45" y="177"/>
                  <a:pt x="45" y="172"/>
                </a:cubicBezTo>
                <a:cubicBezTo>
                  <a:pt x="45" y="171"/>
                  <a:pt x="45" y="170"/>
                  <a:pt x="45" y="169"/>
                </a:cubicBezTo>
                <a:cubicBezTo>
                  <a:pt x="45" y="168"/>
                  <a:pt x="46" y="168"/>
                  <a:pt x="46" y="168"/>
                </a:cubicBezTo>
                <a:cubicBezTo>
                  <a:pt x="46" y="167"/>
                  <a:pt x="46" y="167"/>
                  <a:pt x="46" y="166"/>
                </a:cubicBezTo>
                <a:cubicBezTo>
                  <a:pt x="47" y="164"/>
                  <a:pt x="51" y="162"/>
                  <a:pt x="53" y="161"/>
                </a:cubicBezTo>
                <a:cubicBezTo>
                  <a:pt x="54" y="161"/>
                  <a:pt x="55" y="161"/>
                  <a:pt x="56" y="161"/>
                </a:cubicBezTo>
                <a:cubicBezTo>
                  <a:pt x="60" y="161"/>
                  <a:pt x="64" y="161"/>
                  <a:pt x="68" y="160"/>
                </a:cubicBezTo>
                <a:cubicBezTo>
                  <a:pt x="68" y="160"/>
                  <a:pt x="68" y="160"/>
                  <a:pt x="68" y="160"/>
                </a:cubicBezTo>
                <a:cubicBezTo>
                  <a:pt x="68" y="159"/>
                  <a:pt x="68" y="153"/>
                  <a:pt x="68" y="151"/>
                </a:cubicBezTo>
                <a:cubicBezTo>
                  <a:pt x="65" y="149"/>
                  <a:pt x="53" y="150"/>
                  <a:pt x="48" y="150"/>
                </a:cubicBezTo>
                <a:cubicBezTo>
                  <a:pt x="33" y="150"/>
                  <a:pt x="17" y="150"/>
                  <a:pt x="1" y="150"/>
                </a:cubicBezTo>
                <a:cubicBezTo>
                  <a:pt x="0" y="149"/>
                  <a:pt x="1" y="146"/>
                  <a:pt x="1" y="144"/>
                </a:cubicBezTo>
                <a:cubicBezTo>
                  <a:pt x="1" y="140"/>
                  <a:pt x="1" y="135"/>
                  <a:pt x="1" y="131"/>
                </a:cubicBezTo>
                <a:close/>
              </a:path>
            </a:pathLst>
          </a:custGeom>
          <a:solidFill>
            <a:srgbClr val="0056A7"/>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Open Sans" pitchFamily="34" charset="0"/>
              <a:ea typeface="Open Sans" pitchFamily="34" charset="0"/>
              <a:cs typeface="Open Sans" pitchFamily="34" charset="0"/>
            </a:endParaRPr>
          </a:p>
        </p:txBody>
      </p:sp>
      <p:sp>
        <p:nvSpPr>
          <p:cNvPr id="19" name="Freeform 18"/>
          <p:cNvSpPr>
            <a:spLocks/>
          </p:cNvSpPr>
          <p:nvPr/>
        </p:nvSpPr>
        <p:spPr bwMode="auto">
          <a:xfrm>
            <a:off x="215887" y="5064661"/>
            <a:ext cx="360000" cy="396000"/>
          </a:xfrm>
          <a:custGeom>
            <a:avLst/>
            <a:gdLst/>
            <a:ahLst/>
            <a:cxnLst>
              <a:cxn ang="0">
                <a:pos x="1" y="131"/>
              </a:cxn>
              <a:cxn ang="0">
                <a:pos x="66" y="131"/>
              </a:cxn>
              <a:cxn ang="0">
                <a:pos x="67" y="130"/>
              </a:cxn>
              <a:cxn ang="0">
                <a:pos x="67" y="128"/>
              </a:cxn>
              <a:cxn ang="0">
                <a:pos x="66" y="117"/>
              </a:cxn>
              <a:cxn ang="0">
                <a:pos x="53" y="102"/>
              </a:cxn>
              <a:cxn ang="0">
                <a:pos x="45" y="101"/>
              </a:cxn>
              <a:cxn ang="0">
                <a:pos x="39" y="101"/>
              </a:cxn>
              <a:cxn ang="0">
                <a:pos x="22" y="101"/>
              </a:cxn>
              <a:cxn ang="0">
                <a:pos x="14" y="100"/>
              </a:cxn>
              <a:cxn ang="0">
                <a:pos x="6" y="94"/>
              </a:cxn>
              <a:cxn ang="0">
                <a:pos x="4" y="71"/>
              </a:cxn>
              <a:cxn ang="0">
                <a:pos x="4" y="28"/>
              </a:cxn>
              <a:cxn ang="0">
                <a:pos x="11" y="3"/>
              </a:cxn>
              <a:cxn ang="0">
                <a:pos x="28" y="1"/>
              </a:cxn>
              <a:cxn ang="0">
                <a:pos x="55" y="7"/>
              </a:cxn>
              <a:cxn ang="0">
                <a:pos x="57" y="28"/>
              </a:cxn>
              <a:cxn ang="0">
                <a:pos x="57" y="78"/>
              </a:cxn>
              <a:cxn ang="0">
                <a:pos x="65" y="79"/>
              </a:cxn>
              <a:cxn ang="0">
                <a:pos x="80" y="79"/>
              </a:cxn>
              <a:cxn ang="0">
                <a:pos x="139" y="79"/>
              </a:cxn>
              <a:cxn ang="0">
                <a:pos x="140" y="79"/>
              </a:cxn>
              <a:cxn ang="0">
                <a:pos x="141" y="80"/>
              </a:cxn>
              <a:cxn ang="0">
                <a:pos x="140" y="81"/>
              </a:cxn>
              <a:cxn ang="0">
                <a:pos x="140" y="86"/>
              </a:cxn>
              <a:cxn ang="0">
                <a:pos x="139" y="87"/>
              </a:cxn>
              <a:cxn ang="0">
                <a:pos x="139" y="89"/>
              </a:cxn>
              <a:cxn ang="0">
                <a:pos x="136" y="94"/>
              </a:cxn>
              <a:cxn ang="0">
                <a:pos x="135" y="96"/>
              </a:cxn>
              <a:cxn ang="0">
                <a:pos x="134" y="96"/>
              </a:cxn>
              <a:cxn ang="0">
                <a:pos x="133" y="99"/>
              </a:cxn>
              <a:cxn ang="0">
                <a:pos x="131" y="100"/>
              </a:cxn>
              <a:cxn ang="0">
                <a:pos x="130" y="103"/>
              </a:cxn>
              <a:cxn ang="0">
                <a:pos x="127" y="106"/>
              </a:cxn>
              <a:cxn ang="0">
                <a:pos x="121" y="111"/>
              </a:cxn>
              <a:cxn ang="0">
                <a:pos x="118" y="115"/>
              </a:cxn>
              <a:cxn ang="0">
                <a:pos x="117" y="127"/>
              </a:cxn>
              <a:cxn ang="0">
                <a:pos x="118" y="160"/>
              </a:cxn>
              <a:cxn ang="0">
                <a:pos x="128" y="161"/>
              </a:cxn>
              <a:cxn ang="0">
                <a:pos x="131" y="162"/>
              </a:cxn>
              <a:cxn ang="0">
                <a:pos x="136" y="166"/>
              </a:cxn>
              <a:cxn ang="0">
                <a:pos x="132" y="182"/>
              </a:cxn>
              <a:cxn ang="0">
                <a:pos x="115" y="184"/>
              </a:cxn>
              <a:cxn ang="0">
                <a:pos x="83" y="184"/>
              </a:cxn>
              <a:cxn ang="0">
                <a:pos x="62" y="184"/>
              </a:cxn>
              <a:cxn ang="0">
                <a:pos x="50" y="183"/>
              </a:cxn>
              <a:cxn ang="0">
                <a:pos x="49" y="181"/>
              </a:cxn>
              <a:cxn ang="0">
                <a:pos x="45" y="172"/>
              </a:cxn>
              <a:cxn ang="0">
                <a:pos x="45" y="169"/>
              </a:cxn>
              <a:cxn ang="0">
                <a:pos x="46" y="168"/>
              </a:cxn>
              <a:cxn ang="0">
                <a:pos x="46" y="166"/>
              </a:cxn>
              <a:cxn ang="0">
                <a:pos x="53" y="161"/>
              </a:cxn>
              <a:cxn ang="0">
                <a:pos x="56" y="161"/>
              </a:cxn>
              <a:cxn ang="0">
                <a:pos x="68" y="160"/>
              </a:cxn>
              <a:cxn ang="0">
                <a:pos x="68" y="160"/>
              </a:cxn>
              <a:cxn ang="0">
                <a:pos x="68" y="151"/>
              </a:cxn>
              <a:cxn ang="0">
                <a:pos x="48" y="150"/>
              </a:cxn>
              <a:cxn ang="0">
                <a:pos x="1" y="150"/>
              </a:cxn>
              <a:cxn ang="0">
                <a:pos x="1" y="144"/>
              </a:cxn>
              <a:cxn ang="0">
                <a:pos x="1" y="131"/>
              </a:cxn>
            </a:cxnLst>
            <a:rect l="0" t="0" r="r" b="b"/>
            <a:pathLst>
              <a:path w="141" h="185">
                <a:moveTo>
                  <a:pt x="1" y="131"/>
                </a:moveTo>
                <a:cubicBezTo>
                  <a:pt x="23" y="131"/>
                  <a:pt x="44" y="131"/>
                  <a:pt x="66" y="131"/>
                </a:cubicBezTo>
                <a:cubicBezTo>
                  <a:pt x="66" y="130"/>
                  <a:pt x="67" y="130"/>
                  <a:pt x="67" y="130"/>
                </a:cubicBezTo>
                <a:cubicBezTo>
                  <a:pt x="67" y="130"/>
                  <a:pt x="67" y="128"/>
                  <a:pt x="67" y="128"/>
                </a:cubicBezTo>
                <a:cubicBezTo>
                  <a:pt x="66" y="125"/>
                  <a:pt x="67" y="118"/>
                  <a:pt x="66" y="117"/>
                </a:cubicBezTo>
                <a:cubicBezTo>
                  <a:pt x="65" y="112"/>
                  <a:pt x="56" y="106"/>
                  <a:pt x="53" y="102"/>
                </a:cubicBezTo>
                <a:cubicBezTo>
                  <a:pt x="50" y="102"/>
                  <a:pt x="47" y="102"/>
                  <a:pt x="45" y="101"/>
                </a:cubicBezTo>
                <a:cubicBezTo>
                  <a:pt x="43" y="101"/>
                  <a:pt x="41" y="101"/>
                  <a:pt x="39" y="101"/>
                </a:cubicBezTo>
                <a:cubicBezTo>
                  <a:pt x="33" y="101"/>
                  <a:pt x="26" y="102"/>
                  <a:pt x="22" y="101"/>
                </a:cubicBezTo>
                <a:cubicBezTo>
                  <a:pt x="19" y="100"/>
                  <a:pt x="17" y="100"/>
                  <a:pt x="14" y="100"/>
                </a:cubicBezTo>
                <a:cubicBezTo>
                  <a:pt x="12" y="99"/>
                  <a:pt x="7" y="96"/>
                  <a:pt x="6" y="94"/>
                </a:cubicBezTo>
                <a:cubicBezTo>
                  <a:pt x="3" y="89"/>
                  <a:pt x="4" y="79"/>
                  <a:pt x="4" y="71"/>
                </a:cubicBezTo>
                <a:cubicBezTo>
                  <a:pt x="4" y="57"/>
                  <a:pt x="4" y="42"/>
                  <a:pt x="4" y="28"/>
                </a:cubicBezTo>
                <a:cubicBezTo>
                  <a:pt x="4" y="15"/>
                  <a:pt x="3" y="8"/>
                  <a:pt x="11" y="3"/>
                </a:cubicBezTo>
                <a:cubicBezTo>
                  <a:pt x="15" y="0"/>
                  <a:pt x="21" y="1"/>
                  <a:pt x="28" y="1"/>
                </a:cubicBezTo>
                <a:cubicBezTo>
                  <a:pt x="41" y="1"/>
                  <a:pt x="49" y="0"/>
                  <a:pt x="55" y="7"/>
                </a:cubicBezTo>
                <a:cubicBezTo>
                  <a:pt x="58" y="11"/>
                  <a:pt x="57" y="21"/>
                  <a:pt x="57" y="28"/>
                </a:cubicBezTo>
                <a:cubicBezTo>
                  <a:pt x="57" y="45"/>
                  <a:pt x="57" y="62"/>
                  <a:pt x="57" y="78"/>
                </a:cubicBezTo>
                <a:cubicBezTo>
                  <a:pt x="59" y="79"/>
                  <a:pt x="62" y="79"/>
                  <a:pt x="65" y="79"/>
                </a:cubicBezTo>
                <a:cubicBezTo>
                  <a:pt x="70" y="79"/>
                  <a:pt x="75" y="79"/>
                  <a:pt x="80" y="79"/>
                </a:cubicBezTo>
                <a:cubicBezTo>
                  <a:pt x="100" y="79"/>
                  <a:pt x="119" y="79"/>
                  <a:pt x="139" y="79"/>
                </a:cubicBezTo>
                <a:cubicBezTo>
                  <a:pt x="139" y="79"/>
                  <a:pt x="139" y="79"/>
                  <a:pt x="140" y="79"/>
                </a:cubicBezTo>
                <a:cubicBezTo>
                  <a:pt x="140" y="80"/>
                  <a:pt x="141" y="80"/>
                  <a:pt x="141" y="80"/>
                </a:cubicBezTo>
                <a:cubicBezTo>
                  <a:pt x="141" y="81"/>
                  <a:pt x="140" y="81"/>
                  <a:pt x="140" y="81"/>
                </a:cubicBezTo>
                <a:cubicBezTo>
                  <a:pt x="140" y="82"/>
                  <a:pt x="140" y="85"/>
                  <a:pt x="140" y="86"/>
                </a:cubicBezTo>
                <a:cubicBezTo>
                  <a:pt x="140" y="86"/>
                  <a:pt x="139" y="87"/>
                  <a:pt x="139" y="87"/>
                </a:cubicBezTo>
                <a:cubicBezTo>
                  <a:pt x="139" y="88"/>
                  <a:pt x="139" y="88"/>
                  <a:pt x="139" y="89"/>
                </a:cubicBezTo>
                <a:cubicBezTo>
                  <a:pt x="138" y="91"/>
                  <a:pt x="136" y="93"/>
                  <a:pt x="136" y="94"/>
                </a:cubicBezTo>
                <a:cubicBezTo>
                  <a:pt x="135" y="95"/>
                  <a:pt x="135" y="95"/>
                  <a:pt x="135" y="96"/>
                </a:cubicBezTo>
                <a:cubicBezTo>
                  <a:pt x="135" y="96"/>
                  <a:pt x="134" y="96"/>
                  <a:pt x="134" y="96"/>
                </a:cubicBezTo>
                <a:cubicBezTo>
                  <a:pt x="134" y="97"/>
                  <a:pt x="134" y="98"/>
                  <a:pt x="133" y="99"/>
                </a:cubicBezTo>
                <a:cubicBezTo>
                  <a:pt x="133" y="99"/>
                  <a:pt x="132" y="100"/>
                  <a:pt x="131" y="100"/>
                </a:cubicBezTo>
                <a:cubicBezTo>
                  <a:pt x="131" y="101"/>
                  <a:pt x="130" y="103"/>
                  <a:pt x="130" y="103"/>
                </a:cubicBezTo>
                <a:cubicBezTo>
                  <a:pt x="129" y="104"/>
                  <a:pt x="128" y="105"/>
                  <a:pt x="127" y="106"/>
                </a:cubicBezTo>
                <a:cubicBezTo>
                  <a:pt x="125" y="107"/>
                  <a:pt x="124" y="110"/>
                  <a:pt x="121" y="111"/>
                </a:cubicBezTo>
                <a:cubicBezTo>
                  <a:pt x="120" y="112"/>
                  <a:pt x="118" y="113"/>
                  <a:pt x="118" y="115"/>
                </a:cubicBezTo>
                <a:cubicBezTo>
                  <a:pt x="117" y="116"/>
                  <a:pt x="117" y="124"/>
                  <a:pt x="117" y="127"/>
                </a:cubicBezTo>
                <a:cubicBezTo>
                  <a:pt x="117" y="138"/>
                  <a:pt x="117" y="149"/>
                  <a:pt x="118" y="160"/>
                </a:cubicBezTo>
                <a:cubicBezTo>
                  <a:pt x="120" y="161"/>
                  <a:pt x="125" y="161"/>
                  <a:pt x="128" y="161"/>
                </a:cubicBezTo>
                <a:cubicBezTo>
                  <a:pt x="129" y="162"/>
                  <a:pt x="130" y="161"/>
                  <a:pt x="131" y="162"/>
                </a:cubicBezTo>
                <a:cubicBezTo>
                  <a:pt x="132" y="162"/>
                  <a:pt x="135" y="165"/>
                  <a:pt x="136" y="166"/>
                </a:cubicBezTo>
                <a:cubicBezTo>
                  <a:pt x="139" y="171"/>
                  <a:pt x="136" y="180"/>
                  <a:pt x="132" y="182"/>
                </a:cubicBezTo>
                <a:cubicBezTo>
                  <a:pt x="128" y="185"/>
                  <a:pt x="122" y="184"/>
                  <a:pt x="115" y="184"/>
                </a:cubicBezTo>
                <a:cubicBezTo>
                  <a:pt x="104" y="184"/>
                  <a:pt x="94" y="184"/>
                  <a:pt x="83" y="184"/>
                </a:cubicBezTo>
                <a:cubicBezTo>
                  <a:pt x="76" y="184"/>
                  <a:pt x="69" y="184"/>
                  <a:pt x="62" y="184"/>
                </a:cubicBezTo>
                <a:cubicBezTo>
                  <a:pt x="58" y="184"/>
                  <a:pt x="53" y="184"/>
                  <a:pt x="50" y="183"/>
                </a:cubicBezTo>
                <a:cubicBezTo>
                  <a:pt x="50" y="183"/>
                  <a:pt x="49" y="181"/>
                  <a:pt x="49" y="181"/>
                </a:cubicBezTo>
                <a:cubicBezTo>
                  <a:pt x="46" y="179"/>
                  <a:pt x="45" y="177"/>
                  <a:pt x="45" y="172"/>
                </a:cubicBezTo>
                <a:cubicBezTo>
                  <a:pt x="45" y="171"/>
                  <a:pt x="45" y="170"/>
                  <a:pt x="45" y="169"/>
                </a:cubicBezTo>
                <a:cubicBezTo>
                  <a:pt x="45" y="168"/>
                  <a:pt x="46" y="168"/>
                  <a:pt x="46" y="168"/>
                </a:cubicBezTo>
                <a:cubicBezTo>
                  <a:pt x="46" y="167"/>
                  <a:pt x="46" y="167"/>
                  <a:pt x="46" y="166"/>
                </a:cubicBezTo>
                <a:cubicBezTo>
                  <a:pt x="47" y="164"/>
                  <a:pt x="51" y="162"/>
                  <a:pt x="53" y="161"/>
                </a:cubicBezTo>
                <a:cubicBezTo>
                  <a:pt x="54" y="161"/>
                  <a:pt x="55" y="161"/>
                  <a:pt x="56" y="161"/>
                </a:cubicBezTo>
                <a:cubicBezTo>
                  <a:pt x="60" y="161"/>
                  <a:pt x="64" y="161"/>
                  <a:pt x="68" y="160"/>
                </a:cubicBezTo>
                <a:cubicBezTo>
                  <a:pt x="68" y="160"/>
                  <a:pt x="68" y="160"/>
                  <a:pt x="68" y="160"/>
                </a:cubicBezTo>
                <a:cubicBezTo>
                  <a:pt x="68" y="159"/>
                  <a:pt x="68" y="153"/>
                  <a:pt x="68" y="151"/>
                </a:cubicBezTo>
                <a:cubicBezTo>
                  <a:pt x="65" y="149"/>
                  <a:pt x="53" y="150"/>
                  <a:pt x="48" y="150"/>
                </a:cubicBezTo>
                <a:cubicBezTo>
                  <a:pt x="33" y="150"/>
                  <a:pt x="17" y="150"/>
                  <a:pt x="1" y="150"/>
                </a:cubicBezTo>
                <a:cubicBezTo>
                  <a:pt x="0" y="149"/>
                  <a:pt x="1" y="146"/>
                  <a:pt x="1" y="144"/>
                </a:cubicBezTo>
                <a:cubicBezTo>
                  <a:pt x="1" y="140"/>
                  <a:pt x="1" y="135"/>
                  <a:pt x="1" y="131"/>
                </a:cubicBezTo>
                <a:close/>
              </a:path>
            </a:pathLst>
          </a:custGeom>
          <a:solidFill>
            <a:srgbClr val="0056A7"/>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6114741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538440" y="211943"/>
            <a:ext cx="8064374" cy="647353"/>
          </a:xfrm>
          <a:prstGeom prst="rect">
            <a:avLst/>
          </a:prstGeom>
          <a:solidFill>
            <a:srgbClr val="0057A7"/>
          </a:solidFill>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3600" b="1" smtClean="0">
                <a:solidFill>
                  <a:schemeClr val="bg1"/>
                </a:solidFill>
              </a:rPr>
              <a:t>Data Sources</a:t>
            </a:r>
            <a:endParaRPr lang="en-ZA" sz="3600" b="1" dirty="0">
              <a:solidFill>
                <a:schemeClr val="bg1"/>
              </a:solidFill>
            </a:endParaRPr>
          </a:p>
        </p:txBody>
      </p:sp>
      <p:sp>
        <p:nvSpPr>
          <p:cNvPr id="4" name="TextBox 3"/>
          <p:cNvSpPr txBox="1"/>
          <p:nvPr/>
        </p:nvSpPr>
        <p:spPr>
          <a:xfrm>
            <a:off x="564386" y="2209896"/>
            <a:ext cx="301686" cy="369332"/>
          </a:xfrm>
          <a:prstGeom prst="rect">
            <a:avLst/>
          </a:prstGeom>
          <a:solidFill>
            <a:srgbClr val="0057A7"/>
          </a:solidFill>
        </p:spPr>
        <p:txBody>
          <a:bodyPr wrap="none" rtlCol="0">
            <a:spAutoFit/>
          </a:bodyPr>
          <a:lstStyle/>
          <a:p>
            <a:r>
              <a:rPr lang="en-ZA" dirty="0">
                <a:solidFill>
                  <a:schemeClr val="bg1"/>
                </a:solidFill>
              </a:rPr>
              <a:t>1</a:t>
            </a:r>
          </a:p>
        </p:txBody>
      </p:sp>
      <p:sp>
        <p:nvSpPr>
          <p:cNvPr id="5" name="Rectangle 4"/>
          <p:cNvSpPr/>
          <p:nvPr/>
        </p:nvSpPr>
        <p:spPr>
          <a:xfrm>
            <a:off x="1011758" y="2132856"/>
            <a:ext cx="3081282" cy="707886"/>
          </a:xfrm>
          <a:prstGeom prst="rect">
            <a:avLst/>
          </a:prstGeom>
        </p:spPr>
        <p:txBody>
          <a:bodyPr wrap="square">
            <a:spAutoFit/>
          </a:bodyPr>
          <a:lstStyle/>
          <a:p>
            <a:r>
              <a:rPr lang="en-ZA" sz="2000" dirty="0">
                <a:solidFill>
                  <a:schemeClr val="tx1">
                    <a:lumMod val="65000"/>
                    <a:lumOff val="35000"/>
                  </a:schemeClr>
                </a:solidFill>
                <a:latin typeface="Arial" panose="020B0604020202020204" pitchFamily="34" charset="0"/>
                <a:cs typeface="Arial" panose="020B0604020202020204" pitchFamily="34" charset="0"/>
              </a:rPr>
              <a:t>Community Survey 2016 (CS2016) </a:t>
            </a:r>
            <a:endParaRPr lang="en-ZA" sz="2000" dirty="0"/>
          </a:p>
        </p:txBody>
      </p:sp>
      <p:sp>
        <p:nvSpPr>
          <p:cNvPr id="6" name="TextBox 5"/>
          <p:cNvSpPr txBox="1"/>
          <p:nvPr/>
        </p:nvSpPr>
        <p:spPr>
          <a:xfrm>
            <a:off x="561958" y="3604709"/>
            <a:ext cx="301686" cy="369332"/>
          </a:xfrm>
          <a:prstGeom prst="rect">
            <a:avLst/>
          </a:prstGeom>
          <a:solidFill>
            <a:srgbClr val="005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ZA" dirty="0"/>
              <a:t>2</a:t>
            </a:r>
          </a:p>
        </p:txBody>
      </p:sp>
      <p:sp>
        <p:nvSpPr>
          <p:cNvPr id="7" name="Rectangle 6"/>
          <p:cNvSpPr/>
          <p:nvPr/>
        </p:nvSpPr>
        <p:spPr>
          <a:xfrm>
            <a:off x="1011758" y="3618627"/>
            <a:ext cx="2899483" cy="400110"/>
          </a:xfrm>
          <a:prstGeom prst="rect">
            <a:avLst/>
          </a:prstGeom>
        </p:spPr>
        <p:txBody>
          <a:bodyPr wrap="square">
            <a:spAutoFit/>
          </a:bodyPr>
          <a:lstStyle/>
          <a:p>
            <a:r>
              <a:rPr lang="en-ZA" sz="2000" dirty="0" smtClean="0">
                <a:solidFill>
                  <a:schemeClr val="tx1">
                    <a:lumMod val="65000"/>
                    <a:lumOff val="35000"/>
                  </a:schemeClr>
                </a:solidFill>
                <a:latin typeface="Arial" panose="020B0604020202020204" pitchFamily="34" charset="0"/>
                <a:cs typeface="Arial" panose="020B0604020202020204" pitchFamily="34" charset="0"/>
              </a:rPr>
              <a:t>GHS 2002 - 2015</a:t>
            </a:r>
            <a:endParaRPr lang="en-ZA" sz="20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89697">
            <a:off x="6110360" y="2529367"/>
            <a:ext cx="2224800" cy="311698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86736">
            <a:off x="5014844" y="2283269"/>
            <a:ext cx="2255282" cy="3189600"/>
          </a:xfrm>
          <a:prstGeom prst="rect">
            <a:avLst/>
          </a:prstGeom>
        </p:spPr>
      </p:pic>
      <p:sp>
        <p:nvSpPr>
          <p:cNvPr id="10" name="TextBox 9"/>
          <p:cNvSpPr txBox="1"/>
          <p:nvPr/>
        </p:nvSpPr>
        <p:spPr>
          <a:xfrm>
            <a:off x="538440" y="4814856"/>
            <a:ext cx="301686" cy="369332"/>
          </a:xfrm>
          <a:prstGeom prst="rect">
            <a:avLst/>
          </a:prstGeom>
          <a:solidFill>
            <a:srgbClr val="005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ZA" dirty="0"/>
              <a:t>3</a:t>
            </a:r>
          </a:p>
        </p:txBody>
      </p:sp>
      <p:sp>
        <p:nvSpPr>
          <p:cNvPr id="11" name="Rectangle 10"/>
          <p:cNvSpPr/>
          <p:nvPr/>
        </p:nvSpPr>
        <p:spPr>
          <a:xfrm>
            <a:off x="1011758" y="4823063"/>
            <a:ext cx="2899483" cy="400110"/>
          </a:xfrm>
          <a:prstGeom prst="rect">
            <a:avLst/>
          </a:prstGeom>
        </p:spPr>
        <p:txBody>
          <a:bodyPr wrap="square">
            <a:spAutoFit/>
          </a:bodyPr>
          <a:lstStyle/>
          <a:p>
            <a:r>
              <a:rPr lang="en-ZA" sz="2000" dirty="0" smtClean="0">
                <a:solidFill>
                  <a:schemeClr val="tx1">
                    <a:lumMod val="65000"/>
                    <a:lumOff val="35000"/>
                  </a:schemeClr>
                </a:solidFill>
                <a:latin typeface="Arial" panose="020B0604020202020204" pitchFamily="34" charset="0"/>
                <a:cs typeface="Arial" panose="020B0604020202020204" pitchFamily="34" charset="0"/>
              </a:rPr>
              <a:t>Causes of Death 2014</a:t>
            </a:r>
            <a:endParaRPr lang="en-ZA" sz="2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9355" y="2132856"/>
            <a:ext cx="2009674" cy="2864314"/>
          </a:xfrm>
          <a:prstGeom prst="rect">
            <a:avLst/>
          </a:prstGeom>
        </p:spPr>
      </p:pic>
    </p:spTree>
    <p:extLst>
      <p:ext uri="{BB962C8B-B14F-4D97-AF65-F5344CB8AC3E}">
        <p14:creationId xmlns:p14="http://schemas.microsoft.com/office/powerpoint/2010/main" val="871632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2636912"/>
            <a:ext cx="7558479" cy="769441"/>
          </a:xfrm>
          <a:prstGeom prst="rect">
            <a:avLst/>
          </a:prstGeom>
          <a:noFill/>
        </p:spPr>
        <p:txBody>
          <a:bodyPr wrap="none" rtlCol="0">
            <a:spAutoFit/>
          </a:bodyPr>
          <a:lstStyle/>
          <a:p>
            <a:r>
              <a:rPr lang="en-ZA" sz="4400" dirty="0" smtClean="0">
                <a:solidFill>
                  <a:schemeClr val="bg1"/>
                </a:solidFill>
                <a:latin typeface="Arial" panose="020B0604020202020204" pitchFamily="34" charset="0"/>
                <a:cs typeface="Arial" panose="020B0604020202020204" pitchFamily="34" charset="0"/>
              </a:rPr>
              <a:t>Improved Sanitation Facilities</a:t>
            </a:r>
            <a:endParaRPr lang="en-ZA"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6772246"/>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378704156"/>
              </p:ext>
            </p:extLst>
          </p:nvPr>
        </p:nvGraphicFramePr>
        <p:xfrm>
          <a:off x="9492" y="1185747"/>
          <a:ext cx="9144000" cy="472855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2"/>
          <p:cNvSpPr>
            <a:spLocks noGrp="1"/>
          </p:cNvSpPr>
          <p:nvPr>
            <p:ph type="body" sz="half" idx="4294967295"/>
          </p:nvPr>
        </p:nvSpPr>
        <p:spPr>
          <a:xfrm>
            <a:off x="5695363" y="1484784"/>
            <a:ext cx="2880320" cy="1008112"/>
          </a:xfrm>
          <a:prstGeom prst="rect">
            <a:avLst/>
          </a:prstGeom>
        </p:spPr>
        <p:txBody>
          <a:bodyPr>
            <a:noAutofit/>
          </a:bodyPr>
          <a:lstStyle/>
          <a:p>
            <a:pPr algn="ctr"/>
            <a:r>
              <a:rPr lang="en-GB" sz="1400" cap="none" dirty="0" smtClean="0">
                <a:solidFill>
                  <a:schemeClr val="tx1">
                    <a:lumMod val="65000"/>
                    <a:lumOff val="35000"/>
                  </a:schemeClr>
                </a:solidFill>
                <a:effectLst/>
              </a:rPr>
              <a:t>The majority of households in the </a:t>
            </a:r>
            <a:r>
              <a:rPr lang="en-GB" sz="1400" b="1" cap="none" dirty="0" smtClean="0">
                <a:solidFill>
                  <a:srgbClr val="5B9BD5"/>
                </a:solidFill>
                <a:effectLst/>
              </a:rPr>
              <a:t>Western </a:t>
            </a:r>
            <a:r>
              <a:rPr lang="en-GB" sz="1400" b="1" cap="none" dirty="0">
                <a:solidFill>
                  <a:srgbClr val="5B9BD5"/>
                </a:solidFill>
                <a:effectLst/>
              </a:rPr>
              <a:t>C</a:t>
            </a:r>
            <a:r>
              <a:rPr lang="en-GB" sz="1400" b="1" cap="none" dirty="0" smtClean="0">
                <a:solidFill>
                  <a:srgbClr val="5B9BD5"/>
                </a:solidFill>
                <a:effectLst/>
              </a:rPr>
              <a:t>ape (93,3%) </a:t>
            </a:r>
            <a:r>
              <a:rPr lang="en-GB" sz="1400" cap="none" dirty="0" smtClean="0">
                <a:solidFill>
                  <a:schemeClr val="tx1">
                    <a:lumMod val="65000"/>
                    <a:lumOff val="35000"/>
                  </a:schemeClr>
                </a:solidFill>
                <a:effectLst/>
              </a:rPr>
              <a:t>and </a:t>
            </a:r>
            <a:r>
              <a:rPr lang="en-GB" sz="1400" b="1" cap="none" dirty="0" smtClean="0">
                <a:solidFill>
                  <a:srgbClr val="7030A0"/>
                </a:solidFill>
                <a:effectLst/>
              </a:rPr>
              <a:t>Gauteng (91%) </a:t>
            </a:r>
            <a:r>
              <a:rPr lang="en-GB" sz="1400" cap="none" dirty="0" smtClean="0">
                <a:solidFill>
                  <a:schemeClr val="tx1">
                    <a:lumMod val="65000"/>
                    <a:lumOff val="35000"/>
                  </a:schemeClr>
                </a:solidFill>
                <a:effectLst/>
              </a:rPr>
              <a:t>had access to improved sanitation facilities</a:t>
            </a:r>
            <a:endParaRPr lang="en-ZA" sz="1400" b="1" cap="none" dirty="0">
              <a:solidFill>
                <a:schemeClr val="tx1">
                  <a:lumMod val="65000"/>
                  <a:lumOff val="35000"/>
                </a:schemeClr>
              </a:solidFill>
            </a:endParaRPr>
          </a:p>
        </p:txBody>
      </p:sp>
      <p:sp>
        <p:nvSpPr>
          <p:cNvPr id="6" name="Text Placeholder 1"/>
          <p:cNvSpPr txBox="1">
            <a:spLocks/>
          </p:cNvSpPr>
          <p:nvPr/>
        </p:nvSpPr>
        <p:spPr>
          <a:xfrm>
            <a:off x="540074" y="333375"/>
            <a:ext cx="8064374" cy="863600"/>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Households with access to improved sanitation facilities by province</a:t>
            </a:r>
            <a:endParaRPr lang="en-ZA" dirty="0">
              <a:solidFill>
                <a:schemeClr val="bg1"/>
              </a:solidFill>
            </a:endParaRPr>
          </a:p>
        </p:txBody>
      </p:sp>
      <p:sp>
        <p:nvSpPr>
          <p:cNvPr id="7" name="Rectangle 6"/>
          <p:cNvSpPr/>
          <p:nvPr/>
        </p:nvSpPr>
        <p:spPr>
          <a:xfrm>
            <a:off x="4572000" y="4509120"/>
            <a:ext cx="4032448" cy="954107"/>
          </a:xfrm>
          <a:prstGeom prst="rect">
            <a:avLst/>
          </a:prstGeom>
        </p:spPr>
        <p:txBody>
          <a:bodyPr wrap="square">
            <a:spAutoFit/>
          </a:bodyPr>
          <a:lstStyle/>
          <a:p>
            <a:pPr algn="ctr"/>
            <a:r>
              <a:rPr lang="en-ZA" sz="1400" dirty="0">
                <a:solidFill>
                  <a:schemeClr val="tx1">
                    <a:lumMod val="65000"/>
                    <a:lumOff val="35000"/>
                  </a:schemeClr>
                </a:solidFill>
                <a:latin typeface="Arial" panose="020B0604020202020204" pitchFamily="34" charset="0"/>
                <a:cs typeface="Arial" panose="020B0604020202020204" pitchFamily="34" charset="0"/>
              </a:rPr>
              <a:t>A</a:t>
            </a:r>
            <a:r>
              <a:rPr lang="en-ZA" sz="1400" dirty="0" smtClean="0">
                <a:solidFill>
                  <a:schemeClr val="tx1">
                    <a:lumMod val="65000"/>
                    <a:lumOff val="35000"/>
                  </a:schemeClr>
                </a:solidFill>
                <a:latin typeface="Arial" panose="020B0604020202020204" pitchFamily="34" charset="0"/>
                <a:cs typeface="Arial" panose="020B0604020202020204" pitchFamily="34" charset="0"/>
              </a:rPr>
              <a:t>bout </a:t>
            </a:r>
            <a:r>
              <a:rPr lang="en-ZA" sz="1400" dirty="0">
                <a:solidFill>
                  <a:schemeClr val="tx1">
                    <a:lumMod val="65000"/>
                    <a:lumOff val="35000"/>
                  </a:schemeClr>
                </a:solidFill>
                <a:latin typeface="Arial" panose="020B0604020202020204" pitchFamily="34" charset="0"/>
                <a:cs typeface="Arial" panose="020B0604020202020204" pitchFamily="34" charset="0"/>
              </a:rPr>
              <a:t>half those in </a:t>
            </a:r>
            <a:r>
              <a:rPr lang="en-ZA" sz="1400" b="1" dirty="0">
                <a:solidFill>
                  <a:srgbClr val="404040"/>
                </a:solidFill>
                <a:latin typeface="Arial" panose="020B0604020202020204" pitchFamily="34" charset="0"/>
                <a:cs typeface="Arial" panose="020B0604020202020204" pitchFamily="34" charset="0"/>
              </a:rPr>
              <a:t>Limpopo (54%) </a:t>
            </a:r>
            <a:r>
              <a:rPr lang="en-ZA" sz="1400" dirty="0">
                <a:solidFill>
                  <a:schemeClr val="tx1">
                    <a:lumMod val="65000"/>
                    <a:lumOff val="35000"/>
                  </a:schemeClr>
                </a:solidFill>
                <a:latin typeface="Arial" panose="020B0604020202020204" pitchFamily="34" charset="0"/>
                <a:cs typeface="Arial" panose="020B0604020202020204" pitchFamily="34" charset="0"/>
              </a:rPr>
              <a:t>and just below two-thirds of those in </a:t>
            </a:r>
            <a:r>
              <a:rPr lang="en-ZA" sz="1400" b="1" dirty="0">
                <a:solidFill>
                  <a:srgbClr val="A65621"/>
                </a:solidFill>
                <a:latin typeface="Arial" panose="020B0604020202020204" pitchFamily="34" charset="0"/>
                <a:cs typeface="Arial" panose="020B0604020202020204" pitchFamily="34" charset="0"/>
              </a:rPr>
              <a:t>Mpumalanga (65,8%) </a:t>
            </a:r>
            <a:r>
              <a:rPr lang="en-ZA" sz="1400" dirty="0">
                <a:solidFill>
                  <a:schemeClr val="tx1">
                    <a:lumMod val="65000"/>
                    <a:lumOff val="35000"/>
                  </a:schemeClr>
                </a:solidFill>
                <a:latin typeface="Arial" panose="020B0604020202020204" pitchFamily="34" charset="0"/>
                <a:cs typeface="Arial" panose="020B0604020202020204" pitchFamily="34" charset="0"/>
              </a:rPr>
              <a:t>had access to improved sanitation facilities.</a:t>
            </a:r>
          </a:p>
        </p:txBody>
      </p:sp>
    </p:spTree>
    <p:extLst>
      <p:ext uri="{BB962C8B-B14F-4D97-AF65-F5344CB8AC3E}">
        <p14:creationId xmlns:p14="http://schemas.microsoft.com/office/powerpoint/2010/main" val="1399164736"/>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540074" y="333375"/>
            <a:ext cx="8064374" cy="863600"/>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Households with access to improved sanitation facilities by income quintile</a:t>
            </a:r>
            <a:endParaRPr lang="en-ZA" dirty="0">
              <a:solidFill>
                <a:schemeClr val="bg1"/>
              </a:solidFill>
            </a:endParaRPr>
          </a:p>
        </p:txBody>
      </p:sp>
      <p:graphicFrame>
        <p:nvGraphicFramePr>
          <p:cNvPr id="5" name="Chart 4"/>
          <p:cNvGraphicFramePr>
            <a:graphicFrameLocks/>
          </p:cNvGraphicFramePr>
          <p:nvPr>
            <p:extLst>
              <p:ext uri="{D42A27DB-BD31-4B8C-83A1-F6EECF244321}">
                <p14:modId xmlns:p14="http://schemas.microsoft.com/office/powerpoint/2010/main" val="1395386732"/>
              </p:ext>
            </p:extLst>
          </p:nvPr>
        </p:nvGraphicFramePr>
        <p:xfrm>
          <a:off x="0" y="1412776"/>
          <a:ext cx="9144000" cy="468052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2"/>
          <p:cNvSpPr>
            <a:spLocks noGrp="1"/>
          </p:cNvSpPr>
          <p:nvPr>
            <p:ph type="body" sz="half" idx="4294967295"/>
          </p:nvPr>
        </p:nvSpPr>
        <p:spPr>
          <a:xfrm>
            <a:off x="6495540" y="4293096"/>
            <a:ext cx="2664296" cy="1382126"/>
          </a:xfrm>
          <a:prstGeom prst="rect">
            <a:avLst/>
          </a:prstGeom>
        </p:spPr>
        <p:txBody>
          <a:bodyPr>
            <a:normAutofit fontScale="92500" lnSpcReduction="20000"/>
          </a:bodyPr>
          <a:lstStyle/>
          <a:p>
            <a:r>
              <a:rPr lang="en-ZA" sz="1400" dirty="0">
                <a:solidFill>
                  <a:schemeClr val="tx1">
                    <a:lumMod val="65000"/>
                    <a:lumOff val="35000"/>
                  </a:schemeClr>
                </a:solidFill>
              </a:rPr>
              <a:t>Households in </a:t>
            </a:r>
            <a:r>
              <a:rPr lang="en-ZA" sz="1400" dirty="0" smtClean="0">
                <a:solidFill>
                  <a:schemeClr val="tx1">
                    <a:lumMod val="65000"/>
                    <a:lumOff val="35000"/>
                  </a:schemeClr>
                </a:solidFill>
              </a:rPr>
              <a:t>the </a:t>
            </a:r>
            <a:r>
              <a:rPr lang="en-ZA" sz="1400" dirty="0">
                <a:solidFill>
                  <a:schemeClr val="tx1">
                    <a:lumMod val="65000"/>
                    <a:lumOff val="35000"/>
                  </a:schemeClr>
                </a:solidFill>
              </a:rPr>
              <a:t>poorest income </a:t>
            </a:r>
            <a:r>
              <a:rPr lang="en-ZA" sz="1400" dirty="0" smtClean="0">
                <a:solidFill>
                  <a:schemeClr val="tx1">
                    <a:lumMod val="65000"/>
                    <a:lumOff val="35000"/>
                  </a:schemeClr>
                </a:solidFill>
              </a:rPr>
              <a:t>quintile </a:t>
            </a:r>
            <a:r>
              <a:rPr lang="en-ZA" sz="1400" dirty="0">
                <a:solidFill>
                  <a:schemeClr val="tx1">
                    <a:lumMod val="65000"/>
                    <a:lumOff val="35000"/>
                  </a:schemeClr>
                </a:solidFill>
              </a:rPr>
              <a:t>reported the </a:t>
            </a:r>
            <a:r>
              <a:rPr lang="en-ZA" sz="1400" b="1" dirty="0"/>
              <a:t>lowest percentage</a:t>
            </a:r>
            <a:r>
              <a:rPr lang="en-ZA" sz="1400" b="1" dirty="0">
                <a:solidFill>
                  <a:srgbClr val="FFC000"/>
                </a:solidFill>
              </a:rPr>
              <a:t> </a:t>
            </a:r>
            <a:r>
              <a:rPr lang="en-ZA" sz="1400" dirty="0">
                <a:solidFill>
                  <a:schemeClr val="tx1">
                    <a:lumMod val="65000"/>
                    <a:lumOff val="35000"/>
                  </a:schemeClr>
                </a:solidFill>
              </a:rPr>
              <a:t>of access to improved </a:t>
            </a:r>
            <a:r>
              <a:rPr lang="en-ZA" sz="1400" dirty="0" smtClean="0">
                <a:solidFill>
                  <a:schemeClr val="tx1">
                    <a:lumMod val="65000"/>
                    <a:lumOff val="35000"/>
                  </a:schemeClr>
                </a:solidFill>
              </a:rPr>
              <a:t>sanitation facilities, </a:t>
            </a:r>
            <a:r>
              <a:rPr lang="en-ZA" sz="1400" dirty="0">
                <a:solidFill>
                  <a:schemeClr val="tx1">
                    <a:lumMod val="65000"/>
                    <a:lumOff val="35000"/>
                  </a:schemeClr>
                </a:solidFill>
              </a:rPr>
              <a:t>whilst households in the </a:t>
            </a:r>
            <a:r>
              <a:rPr lang="en-ZA" sz="1400" dirty="0" smtClean="0">
                <a:solidFill>
                  <a:schemeClr val="tx1">
                    <a:lumMod val="65000"/>
                    <a:lumOff val="35000"/>
                  </a:schemeClr>
                </a:solidFill>
              </a:rPr>
              <a:t>wealthier </a:t>
            </a:r>
            <a:r>
              <a:rPr lang="en-ZA" sz="1400" dirty="0">
                <a:solidFill>
                  <a:schemeClr val="tx1">
                    <a:lumMod val="65000"/>
                    <a:lumOff val="35000"/>
                  </a:schemeClr>
                </a:solidFill>
              </a:rPr>
              <a:t>income quintile reported the </a:t>
            </a:r>
            <a:r>
              <a:rPr lang="en-ZA" sz="1400" dirty="0">
                <a:solidFill>
                  <a:srgbClr val="0070C0"/>
                </a:solidFill>
              </a:rPr>
              <a:t>highest percentage </a:t>
            </a:r>
            <a:r>
              <a:rPr lang="en-ZA" sz="1400" dirty="0">
                <a:solidFill>
                  <a:schemeClr val="tx1">
                    <a:lumMod val="65000"/>
                    <a:lumOff val="35000"/>
                  </a:schemeClr>
                </a:solidFill>
              </a:rPr>
              <a:t>of access to improved </a:t>
            </a:r>
            <a:r>
              <a:rPr lang="en-ZA" sz="1400" dirty="0" smtClean="0">
                <a:solidFill>
                  <a:schemeClr val="tx1">
                    <a:lumMod val="65000"/>
                    <a:lumOff val="35000"/>
                  </a:schemeClr>
                </a:solidFill>
              </a:rPr>
              <a:t>sanitation facilities</a:t>
            </a:r>
            <a:endParaRPr lang="en-ZA" sz="1400" dirty="0">
              <a:solidFill>
                <a:schemeClr val="tx1">
                  <a:lumMod val="65000"/>
                  <a:lumOff val="35000"/>
                </a:schemeClr>
              </a:solidFill>
            </a:endParaRPr>
          </a:p>
        </p:txBody>
      </p:sp>
      <p:sp>
        <p:nvSpPr>
          <p:cNvPr id="7" name="Freeform 18"/>
          <p:cNvSpPr>
            <a:spLocks/>
          </p:cNvSpPr>
          <p:nvPr/>
        </p:nvSpPr>
        <p:spPr bwMode="auto">
          <a:xfrm flipH="1">
            <a:off x="7236296" y="3213295"/>
            <a:ext cx="742731" cy="864000"/>
          </a:xfrm>
          <a:custGeom>
            <a:avLst/>
            <a:gdLst/>
            <a:ahLst/>
            <a:cxnLst>
              <a:cxn ang="0">
                <a:pos x="1" y="131"/>
              </a:cxn>
              <a:cxn ang="0">
                <a:pos x="66" y="131"/>
              </a:cxn>
              <a:cxn ang="0">
                <a:pos x="67" y="130"/>
              </a:cxn>
              <a:cxn ang="0">
                <a:pos x="67" y="128"/>
              </a:cxn>
              <a:cxn ang="0">
                <a:pos x="66" y="117"/>
              </a:cxn>
              <a:cxn ang="0">
                <a:pos x="53" y="102"/>
              </a:cxn>
              <a:cxn ang="0">
                <a:pos x="45" y="101"/>
              </a:cxn>
              <a:cxn ang="0">
                <a:pos x="39" y="101"/>
              </a:cxn>
              <a:cxn ang="0">
                <a:pos x="22" y="101"/>
              </a:cxn>
              <a:cxn ang="0">
                <a:pos x="14" y="100"/>
              </a:cxn>
              <a:cxn ang="0">
                <a:pos x="6" y="94"/>
              </a:cxn>
              <a:cxn ang="0">
                <a:pos x="4" y="71"/>
              </a:cxn>
              <a:cxn ang="0">
                <a:pos x="4" y="28"/>
              </a:cxn>
              <a:cxn ang="0">
                <a:pos x="11" y="3"/>
              </a:cxn>
              <a:cxn ang="0">
                <a:pos x="28" y="1"/>
              </a:cxn>
              <a:cxn ang="0">
                <a:pos x="55" y="7"/>
              </a:cxn>
              <a:cxn ang="0">
                <a:pos x="57" y="28"/>
              </a:cxn>
              <a:cxn ang="0">
                <a:pos x="57" y="78"/>
              </a:cxn>
              <a:cxn ang="0">
                <a:pos x="65" y="79"/>
              </a:cxn>
              <a:cxn ang="0">
                <a:pos x="80" y="79"/>
              </a:cxn>
              <a:cxn ang="0">
                <a:pos x="139" y="79"/>
              </a:cxn>
              <a:cxn ang="0">
                <a:pos x="140" y="79"/>
              </a:cxn>
              <a:cxn ang="0">
                <a:pos x="141" y="80"/>
              </a:cxn>
              <a:cxn ang="0">
                <a:pos x="140" y="81"/>
              </a:cxn>
              <a:cxn ang="0">
                <a:pos x="140" y="86"/>
              </a:cxn>
              <a:cxn ang="0">
                <a:pos x="139" y="87"/>
              </a:cxn>
              <a:cxn ang="0">
                <a:pos x="139" y="89"/>
              </a:cxn>
              <a:cxn ang="0">
                <a:pos x="136" y="94"/>
              </a:cxn>
              <a:cxn ang="0">
                <a:pos x="135" y="96"/>
              </a:cxn>
              <a:cxn ang="0">
                <a:pos x="134" y="96"/>
              </a:cxn>
              <a:cxn ang="0">
                <a:pos x="133" y="99"/>
              </a:cxn>
              <a:cxn ang="0">
                <a:pos x="131" y="100"/>
              </a:cxn>
              <a:cxn ang="0">
                <a:pos x="130" y="103"/>
              </a:cxn>
              <a:cxn ang="0">
                <a:pos x="127" y="106"/>
              </a:cxn>
              <a:cxn ang="0">
                <a:pos x="121" y="111"/>
              </a:cxn>
              <a:cxn ang="0">
                <a:pos x="118" y="115"/>
              </a:cxn>
              <a:cxn ang="0">
                <a:pos x="117" y="127"/>
              </a:cxn>
              <a:cxn ang="0">
                <a:pos x="118" y="160"/>
              </a:cxn>
              <a:cxn ang="0">
                <a:pos x="128" y="161"/>
              </a:cxn>
              <a:cxn ang="0">
                <a:pos x="131" y="162"/>
              </a:cxn>
              <a:cxn ang="0">
                <a:pos x="136" y="166"/>
              </a:cxn>
              <a:cxn ang="0">
                <a:pos x="132" y="182"/>
              </a:cxn>
              <a:cxn ang="0">
                <a:pos x="115" y="184"/>
              </a:cxn>
              <a:cxn ang="0">
                <a:pos x="83" y="184"/>
              </a:cxn>
              <a:cxn ang="0">
                <a:pos x="62" y="184"/>
              </a:cxn>
              <a:cxn ang="0">
                <a:pos x="50" y="183"/>
              </a:cxn>
              <a:cxn ang="0">
                <a:pos x="49" y="181"/>
              </a:cxn>
              <a:cxn ang="0">
                <a:pos x="45" y="172"/>
              </a:cxn>
              <a:cxn ang="0">
                <a:pos x="45" y="169"/>
              </a:cxn>
              <a:cxn ang="0">
                <a:pos x="46" y="168"/>
              </a:cxn>
              <a:cxn ang="0">
                <a:pos x="46" y="166"/>
              </a:cxn>
              <a:cxn ang="0">
                <a:pos x="53" y="161"/>
              </a:cxn>
              <a:cxn ang="0">
                <a:pos x="56" y="161"/>
              </a:cxn>
              <a:cxn ang="0">
                <a:pos x="68" y="160"/>
              </a:cxn>
              <a:cxn ang="0">
                <a:pos x="68" y="160"/>
              </a:cxn>
              <a:cxn ang="0">
                <a:pos x="68" y="151"/>
              </a:cxn>
              <a:cxn ang="0">
                <a:pos x="48" y="150"/>
              </a:cxn>
              <a:cxn ang="0">
                <a:pos x="1" y="150"/>
              </a:cxn>
              <a:cxn ang="0">
                <a:pos x="1" y="144"/>
              </a:cxn>
              <a:cxn ang="0">
                <a:pos x="1" y="131"/>
              </a:cxn>
            </a:cxnLst>
            <a:rect l="0" t="0" r="r" b="b"/>
            <a:pathLst>
              <a:path w="141" h="185">
                <a:moveTo>
                  <a:pt x="1" y="131"/>
                </a:moveTo>
                <a:cubicBezTo>
                  <a:pt x="23" y="131"/>
                  <a:pt x="44" y="131"/>
                  <a:pt x="66" y="131"/>
                </a:cubicBezTo>
                <a:cubicBezTo>
                  <a:pt x="66" y="130"/>
                  <a:pt x="67" y="130"/>
                  <a:pt x="67" y="130"/>
                </a:cubicBezTo>
                <a:cubicBezTo>
                  <a:pt x="67" y="130"/>
                  <a:pt x="67" y="128"/>
                  <a:pt x="67" y="128"/>
                </a:cubicBezTo>
                <a:cubicBezTo>
                  <a:pt x="66" y="125"/>
                  <a:pt x="67" y="118"/>
                  <a:pt x="66" y="117"/>
                </a:cubicBezTo>
                <a:cubicBezTo>
                  <a:pt x="65" y="112"/>
                  <a:pt x="56" y="106"/>
                  <a:pt x="53" y="102"/>
                </a:cubicBezTo>
                <a:cubicBezTo>
                  <a:pt x="50" y="102"/>
                  <a:pt x="47" y="102"/>
                  <a:pt x="45" y="101"/>
                </a:cubicBezTo>
                <a:cubicBezTo>
                  <a:pt x="43" y="101"/>
                  <a:pt x="41" y="101"/>
                  <a:pt x="39" y="101"/>
                </a:cubicBezTo>
                <a:cubicBezTo>
                  <a:pt x="33" y="101"/>
                  <a:pt x="26" y="102"/>
                  <a:pt x="22" y="101"/>
                </a:cubicBezTo>
                <a:cubicBezTo>
                  <a:pt x="19" y="100"/>
                  <a:pt x="17" y="100"/>
                  <a:pt x="14" y="100"/>
                </a:cubicBezTo>
                <a:cubicBezTo>
                  <a:pt x="12" y="99"/>
                  <a:pt x="7" y="96"/>
                  <a:pt x="6" y="94"/>
                </a:cubicBezTo>
                <a:cubicBezTo>
                  <a:pt x="3" y="89"/>
                  <a:pt x="4" y="79"/>
                  <a:pt x="4" y="71"/>
                </a:cubicBezTo>
                <a:cubicBezTo>
                  <a:pt x="4" y="57"/>
                  <a:pt x="4" y="42"/>
                  <a:pt x="4" y="28"/>
                </a:cubicBezTo>
                <a:cubicBezTo>
                  <a:pt x="4" y="15"/>
                  <a:pt x="3" y="8"/>
                  <a:pt x="11" y="3"/>
                </a:cubicBezTo>
                <a:cubicBezTo>
                  <a:pt x="15" y="0"/>
                  <a:pt x="21" y="1"/>
                  <a:pt x="28" y="1"/>
                </a:cubicBezTo>
                <a:cubicBezTo>
                  <a:pt x="41" y="1"/>
                  <a:pt x="49" y="0"/>
                  <a:pt x="55" y="7"/>
                </a:cubicBezTo>
                <a:cubicBezTo>
                  <a:pt x="58" y="11"/>
                  <a:pt x="57" y="21"/>
                  <a:pt x="57" y="28"/>
                </a:cubicBezTo>
                <a:cubicBezTo>
                  <a:pt x="57" y="45"/>
                  <a:pt x="57" y="62"/>
                  <a:pt x="57" y="78"/>
                </a:cubicBezTo>
                <a:cubicBezTo>
                  <a:pt x="59" y="79"/>
                  <a:pt x="62" y="79"/>
                  <a:pt x="65" y="79"/>
                </a:cubicBezTo>
                <a:cubicBezTo>
                  <a:pt x="70" y="79"/>
                  <a:pt x="75" y="79"/>
                  <a:pt x="80" y="79"/>
                </a:cubicBezTo>
                <a:cubicBezTo>
                  <a:pt x="100" y="79"/>
                  <a:pt x="119" y="79"/>
                  <a:pt x="139" y="79"/>
                </a:cubicBezTo>
                <a:cubicBezTo>
                  <a:pt x="139" y="79"/>
                  <a:pt x="139" y="79"/>
                  <a:pt x="140" y="79"/>
                </a:cubicBezTo>
                <a:cubicBezTo>
                  <a:pt x="140" y="80"/>
                  <a:pt x="141" y="80"/>
                  <a:pt x="141" y="80"/>
                </a:cubicBezTo>
                <a:cubicBezTo>
                  <a:pt x="141" y="81"/>
                  <a:pt x="140" y="81"/>
                  <a:pt x="140" y="81"/>
                </a:cubicBezTo>
                <a:cubicBezTo>
                  <a:pt x="140" y="82"/>
                  <a:pt x="140" y="85"/>
                  <a:pt x="140" y="86"/>
                </a:cubicBezTo>
                <a:cubicBezTo>
                  <a:pt x="140" y="86"/>
                  <a:pt x="139" y="87"/>
                  <a:pt x="139" y="87"/>
                </a:cubicBezTo>
                <a:cubicBezTo>
                  <a:pt x="139" y="88"/>
                  <a:pt x="139" y="88"/>
                  <a:pt x="139" y="89"/>
                </a:cubicBezTo>
                <a:cubicBezTo>
                  <a:pt x="138" y="91"/>
                  <a:pt x="136" y="93"/>
                  <a:pt x="136" y="94"/>
                </a:cubicBezTo>
                <a:cubicBezTo>
                  <a:pt x="135" y="95"/>
                  <a:pt x="135" y="95"/>
                  <a:pt x="135" y="96"/>
                </a:cubicBezTo>
                <a:cubicBezTo>
                  <a:pt x="135" y="96"/>
                  <a:pt x="134" y="96"/>
                  <a:pt x="134" y="96"/>
                </a:cubicBezTo>
                <a:cubicBezTo>
                  <a:pt x="134" y="97"/>
                  <a:pt x="134" y="98"/>
                  <a:pt x="133" y="99"/>
                </a:cubicBezTo>
                <a:cubicBezTo>
                  <a:pt x="133" y="99"/>
                  <a:pt x="132" y="100"/>
                  <a:pt x="131" y="100"/>
                </a:cubicBezTo>
                <a:cubicBezTo>
                  <a:pt x="131" y="101"/>
                  <a:pt x="130" y="103"/>
                  <a:pt x="130" y="103"/>
                </a:cubicBezTo>
                <a:cubicBezTo>
                  <a:pt x="129" y="104"/>
                  <a:pt x="128" y="105"/>
                  <a:pt x="127" y="106"/>
                </a:cubicBezTo>
                <a:cubicBezTo>
                  <a:pt x="125" y="107"/>
                  <a:pt x="124" y="110"/>
                  <a:pt x="121" y="111"/>
                </a:cubicBezTo>
                <a:cubicBezTo>
                  <a:pt x="120" y="112"/>
                  <a:pt x="118" y="113"/>
                  <a:pt x="118" y="115"/>
                </a:cubicBezTo>
                <a:cubicBezTo>
                  <a:pt x="117" y="116"/>
                  <a:pt x="117" y="124"/>
                  <a:pt x="117" y="127"/>
                </a:cubicBezTo>
                <a:cubicBezTo>
                  <a:pt x="117" y="138"/>
                  <a:pt x="117" y="149"/>
                  <a:pt x="118" y="160"/>
                </a:cubicBezTo>
                <a:cubicBezTo>
                  <a:pt x="120" y="161"/>
                  <a:pt x="125" y="161"/>
                  <a:pt x="128" y="161"/>
                </a:cubicBezTo>
                <a:cubicBezTo>
                  <a:pt x="129" y="162"/>
                  <a:pt x="130" y="161"/>
                  <a:pt x="131" y="162"/>
                </a:cubicBezTo>
                <a:cubicBezTo>
                  <a:pt x="132" y="162"/>
                  <a:pt x="135" y="165"/>
                  <a:pt x="136" y="166"/>
                </a:cubicBezTo>
                <a:cubicBezTo>
                  <a:pt x="139" y="171"/>
                  <a:pt x="136" y="180"/>
                  <a:pt x="132" y="182"/>
                </a:cubicBezTo>
                <a:cubicBezTo>
                  <a:pt x="128" y="185"/>
                  <a:pt x="122" y="184"/>
                  <a:pt x="115" y="184"/>
                </a:cubicBezTo>
                <a:cubicBezTo>
                  <a:pt x="104" y="184"/>
                  <a:pt x="94" y="184"/>
                  <a:pt x="83" y="184"/>
                </a:cubicBezTo>
                <a:cubicBezTo>
                  <a:pt x="76" y="184"/>
                  <a:pt x="69" y="184"/>
                  <a:pt x="62" y="184"/>
                </a:cubicBezTo>
                <a:cubicBezTo>
                  <a:pt x="58" y="184"/>
                  <a:pt x="53" y="184"/>
                  <a:pt x="50" y="183"/>
                </a:cubicBezTo>
                <a:cubicBezTo>
                  <a:pt x="50" y="183"/>
                  <a:pt x="49" y="181"/>
                  <a:pt x="49" y="181"/>
                </a:cubicBezTo>
                <a:cubicBezTo>
                  <a:pt x="46" y="179"/>
                  <a:pt x="45" y="177"/>
                  <a:pt x="45" y="172"/>
                </a:cubicBezTo>
                <a:cubicBezTo>
                  <a:pt x="45" y="171"/>
                  <a:pt x="45" y="170"/>
                  <a:pt x="45" y="169"/>
                </a:cubicBezTo>
                <a:cubicBezTo>
                  <a:pt x="45" y="168"/>
                  <a:pt x="46" y="168"/>
                  <a:pt x="46" y="168"/>
                </a:cubicBezTo>
                <a:cubicBezTo>
                  <a:pt x="46" y="167"/>
                  <a:pt x="46" y="167"/>
                  <a:pt x="46" y="166"/>
                </a:cubicBezTo>
                <a:cubicBezTo>
                  <a:pt x="47" y="164"/>
                  <a:pt x="51" y="162"/>
                  <a:pt x="53" y="161"/>
                </a:cubicBezTo>
                <a:cubicBezTo>
                  <a:pt x="54" y="161"/>
                  <a:pt x="55" y="161"/>
                  <a:pt x="56" y="161"/>
                </a:cubicBezTo>
                <a:cubicBezTo>
                  <a:pt x="60" y="161"/>
                  <a:pt x="64" y="161"/>
                  <a:pt x="68" y="160"/>
                </a:cubicBezTo>
                <a:cubicBezTo>
                  <a:pt x="68" y="160"/>
                  <a:pt x="68" y="160"/>
                  <a:pt x="68" y="160"/>
                </a:cubicBezTo>
                <a:cubicBezTo>
                  <a:pt x="68" y="159"/>
                  <a:pt x="68" y="153"/>
                  <a:pt x="68" y="151"/>
                </a:cubicBezTo>
                <a:cubicBezTo>
                  <a:pt x="65" y="149"/>
                  <a:pt x="53" y="150"/>
                  <a:pt x="48" y="150"/>
                </a:cubicBezTo>
                <a:cubicBezTo>
                  <a:pt x="33" y="150"/>
                  <a:pt x="17" y="150"/>
                  <a:pt x="1" y="150"/>
                </a:cubicBezTo>
                <a:cubicBezTo>
                  <a:pt x="0" y="149"/>
                  <a:pt x="1" y="146"/>
                  <a:pt x="1" y="144"/>
                </a:cubicBezTo>
                <a:cubicBezTo>
                  <a:pt x="1" y="140"/>
                  <a:pt x="1" y="135"/>
                  <a:pt x="1" y="131"/>
                </a:cubicBezTo>
                <a:close/>
              </a:path>
            </a:pathLst>
          </a:custGeom>
          <a:solidFill>
            <a:srgbClr val="0056A7"/>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700716548"/>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683568" y="432285"/>
            <a:ext cx="7704856" cy="863600"/>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Households </a:t>
            </a:r>
            <a:r>
              <a:rPr lang="en-ZA" sz="2400" dirty="0" smtClean="0">
                <a:solidFill>
                  <a:schemeClr val="bg1"/>
                </a:solidFill>
              </a:rPr>
              <a:t>living in traditional dwellings with </a:t>
            </a:r>
            <a:r>
              <a:rPr lang="en-ZA" sz="2400" dirty="0">
                <a:solidFill>
                  <a:schemeClr val="bg1"/>
                </a:solidFill>
              </a:rPr>
              <a:t>access to improved sanitation </a:t>
            </a:r>
            <a:r>
              <a:rPr lang="en-ZA" sz="2400" dirty="0" smtClean="0">
                <a:solidFill>
                  <a:schemeClr val="bg1"/>
                </a:solidFill>
              </a:rPr>
              <a:t>facilities</a:t>
            </a:r>
            <a:endParaRPr lang="en-ZA" dirty="0">
              <a:solidFill>
                <a:schemeClr val="bg1"/>
              </a:solidFill>
            </a:endParaRPr>
          </a:p>
        </p:txBody>
      </p:sp>
      <p:graphicFrame>
        <p:nvGraphicFramePr>
          <p:cNvPr id="5" name="Chart 4"/>
          <p:cNvGraphicFramePr>
            <a:graphicFrameLocks/>
          </p:cNvGraphicFramePr>
          <p:nvPr>
            <p:extLst>
              <p:ext uri="{D42A27DB-BD31-4B8C-83A1-F6EECF244321}">
                <p14:modId xmlns:p14="http://schemas.microsoft.com/office/powerpoint/2010/main" val="3119187255"/>
              </p:ext>
            </p:extLst>
          </p:nvPr>
        </p:nvGraphicFramePr>
        <p:xfrm>
          <a:off x="683568" y="1556792"/>
          <a:ext cx="9144000"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8" name="Freeform 7"/>
          <p:cNvSpPr/>
          <p:nvPr/>
        </p:nvSpPr>
        <p:spPr>
          <a:xfrm>
            <a:off x="1091341" y="2671192"/>
            <a:ext cx="6524368" cy="3089189"/>
          </a:xfrm>
          <a:custGeom>
            <a:avLst/>
            <a:gdLst>
              <a:gd name="connsiteX0" fmla="*/ 6524368 w 6524368"/>
              <a:gd name="connsiteY0" fmla="*/ 0 h 3089189"/>
              <a:gd name="connsiteX1" fmla="*/ 6474941 w 6524368"/>
              <a:gd name="connsiteY1" fmla="*/ 3089189 h 3089189"/>
              <a:gd name="connsiteX2" fmla="*/ 0 w 6524368"/>
              <a:gd name="connsiteY2" fmla="*/ 3076833 h 3089189"/>
              <a:gd name="connsiteX3" fmla="*/ 0 w 6524368"/>
              <a:gd name="connsiteY3" fmla="*/ 2928552 h 3089189"/>
              <a:gd name="connsiteX4" fmla="*/ 259492 w 6524368"/>
              <a:gd name="connsiteY4" fmla="*/ 2792627 h 3089189"/>
              <a:gd name="connsiteX5" fmla="*/ 531341 w 6524368"/>
              <a:gd name="connsiteY5" fmla="*/ 2681416 h 3089189"/>
              <a:gd name="connsiteX6" fmla="*/ 827903 w 6524368"/>
              <a:gd name="connsiteY6" fmla="*/ 2582562 h 3089189"/>
              <a:gd name="connsiteX7" fmla="*/ 1136822 w 6524368"/>
              <a:gd name="connsiteY7" fmla="*/ 2483708 h 3089189"/>
              <a:gd name="connsiteX8" fmla="*/ 1433384 w 6524368"/>
              <a:gd name="connsiteY8" fmla="*/ 2384854 h 3089189"/>
              <a:gd name="connsiteX9" fmla="*/ 1532238 w 6524368"/>
              <a:gd name="connsiteY9" fmla="*/ 2360141 h 3089189"/>
              <a:gd name="connsiteX10" fmla="*/ 1729946 w 6524368"/>
              <a:gd name="connsiteY10" fmla="*/ 2298357 h 3089189"/>
              <a:gd name="connsiteX11" fmla="*/ 1989438 w 6524368"/>
              <a:gd name="connsiteY11" fmla="*/ 2261287 h 3089189"/>
              <a:gd name="connsiteX12" fmla="*/ 2496065 w 6524368"/>
              <a:gd name="connsiteY12" fmla="*/ 1915298 h 3089189"/>
              <a:gd name="connsiteX13" fmla="*/ 2965622 w 6524368"/>
              <a:gd name="connsiteY13" fmla="*/ 1853514 h 3089189"/>
              <a:gd name="connsiteX14" fmla="*/ 3064476 w 6524368"/>
              <a:gd name="connsiteY14" fmla="*/ 1853514 h 3089189"/>
              <a:gd name="connsiteX15" fmla="*/ 3558746 w 6524368"/>
              <a:gd name="connsiteY15" fmla="*/ 1470454 h 3089189"/>
              <a:gd name="connsiteX16" fmla="*/ 3657600 w 6524368"/>
              <a:gd name="connsiteY16" fmla="*/ 1445741 h 3089189"/>
              <a:gd name="connsiteX17" fmla="*/ 3793524 w 6524368"/>
              <a:gd name="connsiteY17" fmla="*/ 1396314 h 3089189"/>
              <a:gd name="connsiteX18" fmla="*/ 4040659 w 6524368"/>
              <a:gd name="connsiteY18" fmla="*/ 1322173 h 3089189"/>
              <a:gd name="connsiteX19" fmla="*/ 4522573 w 6524368"/>
              <a:gd name="connsiteY19" fmla="*/ 1272746 h 3089189"/>
              <a:gd name="connsiteX20" fmla="*/ 5041557 w 6524368"/>
              <a:gd name="connsiteY20" fmla="*/ 902043 h 3089189"/>
              <a:gd name="connsiteX21" fmla="*/ 5560541 w 6524368"/>
              <a:gd name="connsiteY21" fmla="*/ 691979 h 3089189"/>
              <a:gd name="connsiteX22" fmla="*/ 5671751 w 6524368"/>
              <a:gd name="connsiteY22" fmla="*/ 543698 h 3089189"/>
              <a:gd name="connsiteX23" fmla="*/ 5844746 w 6524368"/>
              <a:gd name="connsiteY23" fmla="*/ 432487 h 3089189"/>
              <a:gd name="connsiteX24" fmla="*/ 5943600 w 6524368"/>
              <a:gd name="connsiteY24" fmla="*/ 370703 h 3089189"/>
              <a:gd name="connsiteX25" fmla="*/ 6017741 w 6524368"/>
              <a:gd name="connsiteY25" fmla="*/ 308919 h 3089189"/>
              <a:gd name="connsiteX26" fmla="*/ 6054811 w 6524368"/>
              <a:gd name="connsiteY26" fmla="*/ 271849 h 3089189"/>
              <a:gd name="connsiteX27" fmla="*/ 6240162 w 6524368"/>
              <a:gd name="connsiteY27" fmla="*/ 160638 h 3089189"/>
              <a:gd name="connsiteX28" fmla="*/ 6339016 w 6524368"/>
              <a:gd name="connsiteY28" fmla="*/ 111211 h 3089189"/>
              <a:gd name="connsiteX29" fmla="*/ 6462584 w 6524368"/>
              <a:gd name="connsiteY29" fmla="*/ 49427 h 3089189"/>
              <a:gd name="connsiteX30" fmla="*/ 6524368 w 6524368"/>
              <a:gd name="connsiteY30" fmla="*/ 0 h 3089189"/>
              <a:gd name="connsiteX0" fmla="*/ 6524368 w 6524368"/>
              <a:gd name="connsiteY0" fmla="*/ 0 h 3089189"/>
              <a:gd name="connsiteX1" fmla="*/ 6474941 w 6524368"/>
              <a:gd name="connsiteY1" fmla="*/ 3089189 h 3089189"/>
              <a:gd name="connsiteX2" fmla="*/ 0 w 6524368"/>
              <a:gd name="connsiteY2" fmla="*/ 3076833 h 3089189"/>
              <a:gd name="connsiteX3" fmla="*/ 0 w 6524368"/>
              <a:gd name="connsiteY3" fmla="*/ 2928552 h 3089189"/>
              <a:gd name="connsiteX4" fmla="*/ 259492 w 6524368"/>
              <a:gd name="connsiteY4" fmla="*/ 2792627 h 3089189"/>
              <a:gd name="connsiteX5" fmla="*/ 531341 w 6524368"/>
              <a:gd name="connsiteY5" fmla="*/ 2681416 h 3089189"/>
              <a:gd name="connsiteX6" fmla="*/ 827903 w 6524368"/>
              <a:gd name="connsiteY6" fmla="*/ 2582562 h 3089189"/>
              <a:gd name="connsiteX7" fmla="*/ 1136822 w 6524368"/>
              <a:gd name="connsiteY7" fmla="*/ 2483708 h 3089189"/>
              <a:gd name="connsiteX8" fmla="*/ 1433384 w 6524368"/>
              <a:gd name="connsiteY8" fmla="*/ 2384854 h 3089189"/>
              <a:gd name="connsiteX9" fmla="*/ 1532238 w 6524368"/>
              <a:gd name="connsiteY9" fmla="*/ 2360141 h 3089189"/>
              <a:gd name="connsiteX10" fmla="*/ 1729946 w 6524368"/>
              <a:gd name="connsiteY10" fmla="*/ 2298357 h 3089189"/>
              <a:gd name="connsiteX11" fmla="*/ 1989438 w 6524368"/>
              <a:gd name="connsiteY11" fmla="*/ 2261287 h 3089189"/>
              <a:gd name="connsiteX12" fmla="*/ 2496065 w 6524368"/>
              <a:gd name="connsiteY12" fmla="*/ 1915298 h 3089189"/>
              <a:gd name="connsiteX13" fmla="*/ 2965622 w 6524368"/>
              <a:gd name="connsiteY13" fmla="*/ 1853514 h 3089189"/>
              <a:gd name="connsiteX14" fmla="*/ 3064476 w 6524368"/>
              <a:gd name="connsiteY14" fmla="*/ 1853514 h 3089189"/>
              <a:gd name="connsiteX15" fmla="*/ 3558746 w 6524368"/>
              <a:gd name="connsiteY15" fmla="*/ 1470454 h 3089189"/>
              <a:gd name="connsiteX16" fmla="*/ 3657600 w 6524368"/>
              <a:gd name="connsiteY16" fmla="*/ 1445741 h 3089189"/>
              <a:gd name="connsiteX17" fmla="*/ 3793524 w 6524368"/>
              <a:gd name="connsiteY17" fmla="*/ 1396314 h 3089189"/>
              <a:gd name="connsiteX18" fmla="*/ 4040659 w 6524368"/>
              <a:gd name="connsiteY18" fmla="*/ 1322173 h 3089189"/>
              <a:gd name="connsiteX19" fmla="*/ 4522573 w 6524368"/>
              <a:gd name="connsiteY19" fmla="*/ 1272746 h 3089189"/>
              <a:gd name="connsiteX20" fmla="*/ 5090984 w 6524368"/>
              <a:gd name="connsiteY20" fmla="*/ 914399 h 3089189"/>
              <a:gd name="connsiteX21" fmla="*/ 5560541 w 6524368"/>
              <a:gd name="connsiteY21" fmla="*/ 691979 h 3089189"/>
              <a:gd name="connsiteX22" fmla="*/ 5671751 w 6524368"/>
              <a:gd name="connsiteY22" fmla="*/ 543698 h 3089189"/>
              <a:gd name="connsiteX23" fmla="*/ 5844746 w 6524368"/>
              <a:gd name="connsiteY23" fmla="*/ 432487 h 3089189"/>
              <a:gd name="connsiteX24" fmla="*/ 5943600 w 6524368"/>
              <a:gd name="connsiteY24" fmla="*/ 370703 h 3089189"/>
              <a:gd name="connsiteX25" fmla="*/ 6017741 w 6524368"/>
              <a:gd name="connsiteY25" fmla="*/ 308919 h 3089189"/>
              <a:gd name="connsiteX26" fmla="*/ 6054811 w 6524368"/>
              <a:gd name="connsiteY26" fmla="*/ 271849 h 3089189"/>
              <a:gd name="connsiteX27" fmla="*/ 6240162 w 6524368"/>
              <a:gd name="connsiteY27" fmla="*/ 160638 h 3089189"/>
              <a:gd name="connsiteX28" fmla="*/ 6339016 w 6524368"/>
              <a:gd name="connsiteY28" fmla="*/ 111211 h 3089189"/>
              <a:gd name="connsiteX29" fmla="*/ 6462584 w 6524368"/>
              <a:gd name="connsiteY29" fmla="*/ 49427 h 3089189"/>
              <a:gd name="connsiteX30" fmla="*/ 6524368 w 6524368"/>
              <a:gd name="connsiteY30" fmla="*/ 0 h 3089189"/>
              <a:gd name="connsiteX0" fmla="*/ 6524368 w 6524368"/>
              <a:gd name="connsiteY0" fmla="*/ 0 h 3089189"/>
              <a:gd name="connsiteX1" fmla="*/ 6474941 w 6524368"/>
              <a:gd name="connsiteY1" fmla="*/ 3089189 h 3089189"/>
              <a:gd name="connsiteX2" fmla="*/ 0 w 6524368"/>
              <a:gd name="connsiteY2" fmla="*/ 3076833 h 3089189"/>
              <a:gd name="connsiteX3" fmla="*/ 0 w 6524368"/>
              <a:gd name="connsiteY3" fmla="*/ 2928552 h 3089189"/>
              <a:gd name="connsiteX4" fmla="*/ 259492 w 6524368"/>
              <a:gd name="connsiteY4" fmla="*/ 2792627 h 3089189"/>
              <a:gd name="connsiteX5" fmla="*/ 531341 w 6524368"/>
              <a:gd name="connsiteY5" fmla="*/ 2681416 h 3089189"/>
              <a:gd name="connsiteX6" fmla="*/ 827903 w 6524368"/>
              <a:gd name="connsiteY6" fmla="*/ 2582562 h 3089189"/>
              <a:gd name="connsiteX7" fmla="*/ 1136822 w 6524368"/>
              <a:gd name="connsiteY7" fmla="*/ 2483708 h 3089189"/>
              <a:gd name="connsiteX8" fmla="*/ 1433384 w 6524368"/>
              <a:gd name="connsiteY8" fmla="*/ 2384854 h 3089189"/>
              <a:gd name="connsiteX9" fmla="*/ 1532238 w 6524368"/>
              <a:gd name="connsiteY9" fmla="*/ 2360141 h 3089189"/>
              <a:gd name="connsiteX10" fmla="*/ 1729946 w 6524368"/>
              <a:gd name="connsiteY10" fmla="*/ 2298357 h 3089189"/>
              <a:gd name="connsiteX11" fmla="*/ 1989438 w 6524368"/>
              <a:gd name="connsiteY11" fmla="*/ 2261287 h 3089189"/>
              <a:gd name="connsiteX12" fmla="*/ 2496065 w 6524368"/>
              <a:gd name="connsiteY12" fmla="*/ 1915298 h 3089189"/>
              <a:gd name="connsiteX13" fmla="*/ 2965622 w 6524368"/>
              <a:gd name="connsiteY13" fmla="*/ 1853514 h 3089189"/>
              <a:gd name="connsiteX14" fmla="*/ 3064476 w 6524368"/>
              <a:gd name="connsiteY14" fmla="*/ 1853514 h 3089189"/>
              <a:gd name="connsiteX15" fmla="*/ 3558746 w 6524368"/>
              <a:gd name="connsiteY15" fmla="*/ 1470454 h 3089189"/>
              <a:gd name="connsiteX16" fmla="*/ 3657600 w 6524368"/>
              <a:gd name="connsiteY16" fmla="*/ 1445741 h 3089189"/>
              <a:gd name="connsiteX17" fmla="*/ 3793524 w 6524368"/>
              <a:gd name="connsiteY17" fmla="*/ 1396314 h 3089189"/>
              <a:gd name="connsiteX18" fmla="*/ 4040659 w 6524368"/>
              <a:gd name="connsiteY18" fmla="*/ 1322173 h 3089189"/>
              <a:gd name="connsiteX19" fmla="*/ 4522573 w 6524368"/>
              <a:gd name="connsiteY19" fmla="*/ 1272746 h 3089189"/>
              <a:gd name="connsiteX20" fmla="*/ 5090984 w 6524368"/>
              <a:gd name="connsiteY20" fmla="*/ 914399 h 3089189"/>
              <a:gd name="connsiteX21" fmla="*/ 5560541 w 6524368"/>
              <a:gd name="connsiteY21" fmla="*/ 691979 h 3089189"/>
              <a:gd name="connsiteX22" fmla="*/ 5708821 w 6524368"/>
              <a:gd name="connsiteY22" fmla="*/ 593125 h 3089189"/>
              <a:gd name="connsiteX23" fmla="*/ 5844746 w 6524368"/>
              <a:gd name="connsiteY23" fmla="*/ 432487 h 3089189"/>
              <a:gd name="connsiteX24" fmla="*/ 5943600 w 6524368"/>
              <a:gd name="connsiteY24" fmla="*/ 370703 h 3089189"/>
              <a:gd name="connsiteX25" fmla="*/ 6017741 w 6524368"/>
              <a:gd name="connsiteY25" fmla="*/ 308919 h 3089189"/>
              <a:gd name="connsiteX26" fmla="*/ 6054811 w 6524368"/>
              <a:gd name="connsiteY26" fmla="*/ 271849 h 3089189"/>
              <a:gd name="connsiteX27" fmla="*/ 6240162 w 6524368"/>
              <a:gd name="connsiteY27" fmla="*/ 160638 h 3089189"/>
              <a:gd name="connsiteX28" fmla="*/ 6339016 w 6524368"/>
              <a:gd name="connsiteY28" fmla="*/ 111211 h 3089189"/>
              <a:gd name="connsiteX29" fmla="*/ 6462584 w 6524368"/>
              <a:gd name="connsiteY29" fmla="*/ 49427 h 3089189"/>
              <a:gd name="connsiteX30" fmla="*/ 6524368 w 6524368"/>
              <a:gd name="connsiteY30" fmla="*/ 0 h 3089189"/>
              <a:gd name="connsiteX0" fmla="*/ 6524368 w 6524368"/>
              <a:gd name="connsiteY0" fmla="*/ 0 h 3089189"/>
              <a:gd name="connsiteX1" fmla="*/ 6474941 w 6524368"/>
              <a:gd name="connsiteY1" fmla="*/ 3089189 h 3089189"/>
              <a:gd name="connsiteX2" fmla="*/ 0 w 6524368"/>
              <a:gd name="connsiteY2" fmla="*/ 3076833 h 3089189"/>
              <a:gd name="connsiteX3" fmla="*/ 0 w 6524368"/>
              <a:gd name="connsiteY3" fmla="*/ 2928552 h 3089189"/>
              <a:gd name="connsiteX4" fmla="*/ 259492 w 6524368"/>
              <a:gd name="connsiteY4" fmla="*/ 2792627 h 3089189"/>
              <a:gd name="connsiteX5" fmla="*/ 531341 w 6524368"/>
              <a:gd name="connsiteY5" fmla="*/ 2681416 h 3089189"/>
              <a:gd name="connsiteX6" fmla="*/ 827903 w 6524368"/>
              <a:gd name="connsiteY6" fmla="*/ 2582562 h 3089189"/>
              <a:gd name="connsiteX7" fmla="*/ 1136822 w 6524368"/>
              <a:gd name="connsiteY7" fmla="*/ 2483708 h 3089189"/>
              <a:gd name="connsiteX8" fmla="*/ 1433384 w 6524368"/>
              <a:gd name="connsiteY8" fmla="*/ 2384854 h 3089189"/>
              <a:gd name="connsiteX9" fmla="*/ 1532238 w 6524368"/>
              <a:gd name="connsiteY9" fmla="*/ 2360141 h 3089189"/>
              <a:gd name="connsiteX10" fmla="*/ 1729946 w 6524368"/>
              <a:gd name="connsiteY10" fmla="*/ 2298357 h 3089189"/>
              <a:gd name="connsiteX11" fmla="*/ 1989438 w 6524368"/>
              <a:gd name="connsiteY11" fmla="*/ 2261287 h 3089189"/>
              <a:gd name="connsiteX12" fmla="*/ 2496065 w 6524368"/>
              <a:gd name="connsiteY12" fmla="*/ 1915298 h 3089189"/>
              <a:gd name="connsiteX13" fmla="*/ 2965622 w 6524368"/>
              <a:gd name="connsiteY13" fmla="*/ 1853514 h 3089189"/>
              <a:gd name="connsiteX14" fmla="*/ 3064476 w 6524368"/>
              <a:gd name="connsiteY14" fmla="*/ 1853514 h 3089189"/>
              <a:gd name="connsiteX15" fmla="*/ 3558746 w 6524368"/>
              <a:gd name="connsiteY15" fmla="*/ 1470454 h 3089189"/>
              <a:gd name="connsiteX16" fmla="*/ 3657600 w 6524368"/>
              <a:gd name="connsiteY16" fmla="*/ 1445741 h 3089189"/>
              <a:gd name="connsiteX17" fmla="*/ 3793524 w 6524368"/>
              <a:gd name="connsiteY17" fmla="*/ 1396314 h 3089189"/>
              <a:gd name="connsiteX18" fmla="*/ 4040659 w 6524368"/>
              <a:gd name="connsiteY18" fmla="*/ 1322173 h 3089189"/>
              <a:gd name="connsiteX19" fmla="*/ 4522573 w 6524368"/>
              <a:gd name="connsiteY19" fmla="*/ 1272746 h 3089189"/>
              <a:gd name="connsiteX20" fmla="*/ 5090984 w 6524368"/>
              <a:gd name="connsiteY20" fmla="*/ 914399 h 3089189"/>
              <a:gd name="connsiteX21" fmla="*/ 5560541 w 6524368"/>
              <a:gd name="connsiteY21" fmla="*/ 691979 h 3089189"/>
              <a:gd name="connsiteX22" fmla="*/ 5708821 w 6524368"/>
              <a:gd name="connsiteY22" fmla="*/ 593125 h 3089189"/>
              <a:gd name="connsiteX23" fmla="*/ 5844746 w 6524368"/>
              <a:gd name="connsiteY23" fmla="*/ 432487 h 3089189"/>
              <a:gd name="connsiteX24" fmla="*/ 5968313 w 6524368"/>
              <a:gd name="connsiteY24" fmla="*/ 407773 h 3089189"/>
              <a:gd name="connsiteX25" fmla="*/ 6017741 w 6524368"/>
              <a:gd name="connsiteY25" fmla="*/ 308919 h 3089189"/>
              <a:gd name="connsiteX26" fmla="*/ 6054811 w 6524368"/>
              <a:gd name="connsiteY26" fmla="*/ 271849 h 3089189"/>
              <a:gd name="connsiteX27" fmla="*/ 6240162 w 6524368"/>
              <a:gd name="connsiteY27" fmla="*/ 160638 h 3089189"/>
              <a:gd name="connsiteX28" fmla="*/ 6339016 w 6524368"/>
              <a:gd name="connsiteY28" fmla="*/ 111211 h 3089189"/>
              <a:gd name="connsiteX29" fmla="*/ 6462584 w 6524368"/>
              <a:gd name="connsiteY29" fmla="*/ 49427 h 3089189"/>
              <a:gd name="connsiteX30" fmla="*/ 6524368 w 6524368"/>
              <a:gd name="connsiteY30" fmla="*/ 0 h 3089189"/>
              <a:gd name="connsiteX0" fmla="*/ 6524368 w 6524368"/>
              <a:gd name="connsiteY0" fmla="*/ 0 h 3089189"/>
              <a:gd name="connsiteX1" fmla="*/ 6474941 w 6524368"/>
              <a:gd name="connsiteY1" fmla="*/ 3089189 h 3089189"/>
              <a:gd name="connsiteX2" fmla="*/ 0 w 6524368"/>
              <a:gd name="connsiteY2" fmla="*/ 3076833 h 3089189"/>
              <a:gd name="connsiteX3" fmla="*/ 0 w 6524368"/>
              <a:gd name="connsiteY3" fmla="*/ 2928552 h 3089189"/>
              <a:gd name="connsiteX4" fmla="*/ 259492 w 6524368"/>
              <a:gd name="connsiteY4" fmla="*/ 2792627 h 3089189"/>
              <a:gd name="connsiteX5" fmla="*/ 531341 w 6524368"/>
              <a:gd name="connsiteY5" fmla="*/ 2681416 h 3089189"/>
              <a:gd name="connsiteX6" fmla="*/ 827903 w 6524368"/>
              <a:gd name="connsiteY6" fmla="*/ 2582562 h 3089189"/>
              <a:gd name="connsiteX7" fmla="*/ 1136822 w 6524368"/>
              <a:gd name="connsiteY7" fmla="*/ 2483708 h 3089189"/>
              <a:gd name="connsiteX8" fmla="*/ 1433384 w 6524368"/>
              <a:gd name="connsiteY8" fmla="*/ 2384854 h 3089189"/>
              <a:gd name="connsiteX9" fmla="*/ 1532238 w 6524368"/>
              <a:gd name="connsiteY9" fmla="*/ 2360141 h 3089189"/>
              <a:gd name="connsiteX10" fmla="*/ 1729946 w 6524368"/>
              <a:gd name="connsiteY10" fmla="*/ 2298357 h 3089189"/>
              <a:gd name="connsiteX11" fmla="*/ 1989438 w 6524368"/>
              <a:gd name="connsiteY11" fmla="*/ 2261287 h 3089189"/>
              <a:gd name="connsiteX12" fmla="*/ 2496065 w 6524368"/>
              <a:gd name="connsiteY12" fmla="*/ 1915298 h 3089189"/>
              <a:gd name="connsiteX13" fmla="*/ 2965622 w 6524368"/>
              <a:gd name="connsiteY13" fmla="*/ 1853514 h 3089189"/>
              <a:gd name="connsiteX14" fmla="*/ 3064476 w 6524368"/>
              <a:gd name="connsiteY14" fmla="*/ 1853514 h 3089189"/>
              <a:gd name="connsiteX15" fmla="*/ 3558746 w 6524368"/>
              <a:gd name="connsiteY15" fmla="*/ 1470454 h 3089189"/>
              <a:gd name="connsiteX16" fmla="*/ 3657600 w 6524368"/>
              <a:gd name="connsiteY16" fmla="*/ 1445741 h 3089189"/>
              <a:gd name="connsiteX17" fmla="*/ 3793524 w 6524368"/>
              <a:gd name="connsiteY17" fmla="*/ 1396314 h 3089189"/>
              <a:gd name="connsiteX18" fmla="*/ 4040659 w 6524368"/>
              <a:gd name="connsiteY18" fmla="*/ 1322173 h 3089189"/>
              <a:gd name="connsiteX19" fmla="*/ 4522573 w 6524368"/>
              <a:gd name="connsiteY19" fmla="*/ 1272746 h 3089189"/>
              <a:gd name="connsiteX20" fmla="*/ 5090984 w 6524368"/>
              <a:gd name="connsiteY20" fmla="*/ 914399 h 3089189"/>
              <a:gd name="connsiteX21" fmla="*/ 5560541 w 6524368"/>
              <a:gd name="connsiteY21" fmla="*/ 691979 h 3089189"/>
              <a:gd name="connsiteX22" fmla="*/ 5708821 w 6524368"/>
              <a:gd name="connsiteY22" fmla="*/ 593125 h 3089189"/>
              <a:gd name="connsiteX23" fmla="*/ 5844746 w 6524368"/>
              <a:gd name="connsiteY23" fmla="*/ 432487 h 3089189"/>
              <a:gd name="connsiteX24" fmla="*/ 5955956 w 6524368"/>
              <a:gd name="connsiteY24" fmla="*/ 358346 h 3089189"/>
              <a:gd name="connsiteX25" fmla="*/ 6017741 w 6524368"/>
              <a:gd name="connsiteY25" fmla="*/ 308919 h 3089189"/>
              <a:gd name="connsiteX26" fmla="*/ 6054811 w 6524368"/>
              <a:gd name="connsiteY26" fmla="*/ 271849 h 3089189"/>
              <a:gd name="connsiteX27" fmla="*/ 6240162 w 6524368"/>
              <a:gd name="connsiteY27" fmla="*/ 160638 h 3089189"/>
              <a:gd name="connsiteX28" fmla="*/ 6339016 w 6524368"/>
              <a:gd name="connsiteY28" fmla="*/ 111211 h 3089189"/>
              <a:gd name="connsiteX29" fmla="*/ 6462584 w 6524368"/>
              <a:gd name="connsiteY29" fmla="*/ 49427 h 3089189"/>
              <a:gd name="connsiteX30" fmla="*/ 6524368 w 6524368"/>
              <a:gd name="connsiteY30" fmla="*/ 0 h 3089189"/>
              <a:gd name="connsiteX0" fmla="*/ 6524368 w 6524368"/>
              <a:gd name="connsiteY0" fmla="*/ 0 h 3089189"/>
              <a:gd name="connsiteX1" fmla="*/ 6474941 w 6524368"/>
              <a:gd name="connsiteY1" fmla="*/ 3089189 h 3089189"/>
              <a:gd name="connsiteX2" fmla="*/ 0 w 6524368"/>
              <a:gd name="connsiteY2" fmla="*/ 3076833 h 3089189"/>
              <a:gd name="connsiteX3" fmla="*/ 0 w 6524368"/>
              <a:gd name="connsiteY3" fmla="*/ 2928552 h 3089189"/>
              <a:gd name="connsiteX4" fmla="*/ 259492 w 6524368"/>
              <a:gd name="connsiteY4" fmla="*/ 2792627 h 3089189"/>
              <a:gd name="connsiteX5" fmla="*/ 531341 w 6524368"/>
              <a:gd name="connsiteY5" fmla="*/ 2681416 h 3089189"/>
              <a:gd name="connsiteX6" fmla="*/ 827903 w 6524368"/>
              <a:gd name="connsiteY6" fmla="*/ 2582562 h 3089189"/>
              <a:gd name="connsiteX7" fmla="*/ 1136822 w 6524368"/>
              <a:gd name="connsiteY7" fmla="*/ 2483708 h 3089189"/>
              <a:gd name="connsiteX8" fmla="*/ 1433384 w 6524368"/>
              <a:gd name="connsiteY8" fmla="*/ 2384854 h 3089189"/>
              <a:gd name="connsiteX9" fmla="*/ 1532238 w 6524368"/>
              <a:gd name="connsiteY9" fmla="*/ 2360141 h 3089189"/>
              <a:gd name="connsiteX10" fmla="*/ 1729946 w 6524368"/>
              <a:gd name="connsiteY10" fmla="*/ 2298357 h 3089189"/>
              <a:gd name="connsiteX11" fmla="*/ 1989438 w 6524368"/>
              <a:gd name="connsiteY11" fmla="*/ 2261287 h 3089189"/>
              <a:gd name="connsiteX12" fmla="*/ 2275656 w 6524368"/>
              <a:gd name="connsiteY12" fmla="*/ 2098516 h 3089189"/>
              <a:gd name="connsiteX13" fmla="*/ 2496065 w 6524368"/>
              <a:gd name="connsiteY13" fmla="*/ 1915298 h 3089189"/>
              <a:gd name="connsiteX14" fmla="*/ 2965622 w 6524368"/>
              <a:gd name="connsiteY14" fmla="*/ 1853514 h 3089189"/>
              <a:gd name="connsiteX15" fmla="*/ 3064476 w 6524368"/>
              <a:gd name="connsiteY15" fmla="*/ 1853514 h 3089189"/>
              <a:gd name="connsiteX16" fmla="*/ 3558746 w 6524368"/>
              <a:gd name="connsiteY16" fmla="*/ 1470454 h 3089189"/>
              <a:gd name="connsiteX17" fmla="*/ 3657600 w 6524368"/>
              <a:gd name="connsiteY17" fmla="*/ 1445741 h 3089189"/>
              <a:gd name="connsiteX18" fmla="*/ 3793524 w 6524368"/>
              <a:gd name="connsiteY18" fmla="*/ 1396314 h 3089189"/>
              <a:gd name="connsiteX19" fmla="*/ 4040659 w 6524368"/>
              <a:gd name="connsiteY19" fmla="*/ 1322173 h 3089189"/>
              <a:gd name="connsiteX20" fmla="*/ 4522573 w 6524368"/>
              <a:gd name="connsiteY20" fmla="*/ 1272746 h 3089189"/>
              <a:gd name="connsiteX21" fmla="*/ 5090984 w 6524368"/>
              <a:gd name="connsiteY21" fmla="*/ 914399 h 3089189"/>
              <a:gd name="connsiteX22" fmla="*/ 5560541 w 6524368"/>
              <a:gd name="connsiteY22" fmla="*/ 691979 h 3089189"/>
              <a:gd name="connsiteX23" fmla="*/ 5708821 w 6524368"/>
              <a:gd name="connsiteY23" fmla="*/ 593125 h 3089189"/>
              <a:gd name="connsiteX24" fmla="*/ 5844746 w 6524368"/>
              <a:gd name="connsiteY24" fmla="*/ 432487 h 3089189"/>
              <a:gd name="connsiteX25" fmla="*/ 5955956 w 6524368"/>
              <a:gd name="connsiteY25" fmla="*/ 358346 h 3089189"/>
              <a:gd name="connsiteX26" fmla="*/ 6017741 w 6524368"/>
              <a:gd name="connsiteY26" fmla="*/ 308919 h 3089189"/>
              <a:gd name="connsiteX27" fmla="*/ 6054811 w 6524368"/>
              <a:gd name="connsiteY27" fmla="*/ 271849 h 3089189"/>
              <a:gd name="connsiteX28" fmla="*/ 6240162 w 6524368"/>
              <a:gd name="connsiteY28" fmla="*/ 160638 h 3089189"/>
              <a:gd name="connsiteX29" fmla="*/ 6339016 w 6524368"/>
              <a:gd name="connsiteY29" fmla="*/ 111211 h 3089189"/>
              <a:gd name="connsiteX30" fmla="*/ 6462584 w 6524368"/>
              <a:gd name="connsiteY30" fmla="*/ 49427 h 3089189"/>
              <a:gd name="connsiteX31" fmla="*/ 6524368 w 6524368"/>
              <a:gd name="connsiteY31" fmla="*/ 0 h 3089189"/>
              <a:gd name="connsiteX0" fmla="*/ 6524368 w 6524368"/>
              <a:gd name="connsiteY0" fmla="*/ 0 h 3089189"/>
              <a:gd name="connsiteX1" fmla="*/ 6474941 w 6524368"/>
              <a:gd name="connsiteY1" fmla="*/ 3089189 h 3089189"/>
              <a:gd name="connsiteX2" fmla="*/ 0 w 6524368"/>
              <a:gd name="connsiteY2" fmla="*/ 3076833 h 3089189"/>
              <a:gd name="connsiteX3" fmla="*/ 0 w 6524368"/>
              <a:gd name="connsiteY3" fmla="*/ 2928552 h 3089189"/>
              <a:gd name="connsiteX4" fmla="*/ 259492 w 6524368"/>
              <a:gd name="connsiteY4" fmla="*/ 2792627 h 3089189"/>
              <a:gd name="connsiteX5" fmla="*/ 531341 w 6524368"/>
              <a:gd name="connsiteY5" fmla="*/ 2681416 h 3089189"/>
              <a:gd name="connsiteX6" fmla="*/ 827903 w 6524368"/>
              <a:gd name="connsiteY6" fmla="*/ 2582562 h 3089189"/>
              <a:gd name="connsiteX7" fmla="*/ 1136822 w 6524368"/>
              <a:gd name="connsiteY7" fmla="*/ 2483708 h 3089189"/>
              <a:gd name="connsiteX8" fmla="*/ 1433384 w 6524368"/>
              <a:gd name="connsiteY8" fmla="*/ 2384854 h 3089189"/>
              <a:gd name="connsiteX9" fmla="*/ 1532238 w 6524368"/>
              <a:gd name="connsiteY9" fmla="*/ 2360141 h 3089189"/>
              <a:gd name="connsiteX10" fmla="*/ 1729946 w 6524368"/>
              <a:gd name="connsiteY10" fmla="*/ 2298357 h 3089189"/>
              <a:gd name="connsiteX11" fmla="*/ 1989438 w 6524368"/>
              <a:gd name="connsiteY11" fmla="*/ 2261287 h 3089189"/>
              <a:gd name="connsiteX12" fmla="*/ 2275656 w 6524368"/>
              <a:gd name="connsiteY12" fmla="*/ 2098516 h 3089189"/>
              <a:gd name="connsiteX13" fmla="*/ 2423937 w 6524368"/>
              <a:gd name="connsiteY13" fmla="*/ 2012019 h 3089189"/>
              <a:gd name="connsiteX14" fmla="*/ 2496065 w 6524368"/>
              <a:gd name="connsiteY14" fmla="*/ 1915298 h 3089189"/>
              <a:gd name="connsiteX15" fmla="*/ 2965622 w 6524368"/>
              <a:gd name="connsiteY15" fmla="*/ 1853514 h 3089189"/>
              <a:gd name="connsiteX16" fmla="*/ 3064476 w 6524368"/>
              <a:gd name="connsiteY16" fmla="*/ 1853514 h 3089189"/>
              <a:gd name="connsiteX17" fmla="*/ 3558746 w 6524368"/>
              <a:gd name="connsiteY17" fmla="*/ 1470454 h 3089189"/>
              <a:gd name="connsiteX18" fmla="*/ 3657600 w 6524368"/>
              <a:gd name="connsiteY18" fmla="*/ 1445741 h 3089189"/>
              <a:gd name="connsiteX19" fmla="*/ 3793524 w 6524368"/>
              <a:gd name="connsiteY19" fmla="*/ 1396314 h 3089189"/>
              <a:gd name="connsiteX20" fmla="*/ 4040659 w 6524368"/>
              <a:gd name="connsiteY20" fmla="*/ 1322173 h 3089189"/>
              <a:gd name="connsiteX21" fmla="*/ 4522573 w 6524368"/>
              <a:gd name="connsiteY21" fmla="*/ 1272746 h 3089189"/>
              <a:gd name="connsiteX22" fmla="*/ 5090984 w 6524368"/>
              <a:gd name="connsiteY22" fmla="*/ 914399 h 3089189"/>
              <a:gd name="connsiteX23" fmla="*/ 5560541 w 6524368"/>
              <a:gd name="connsiteY23" fmla="*/ 691979 h 3089189"/>
              <a:gd name="connsiteX24" fmla="*/ 5708821 w 6524368"/>
              <a:gd name="connsiteY24" fmla="*/ 593125 h 3089189"/>
              <a:gd name="connsiteX25" fmla="*/ 5844746 w 6524368"/>
              <a:gd name="connsiteY25" fmla="*/ 432487 h 3089189"/>
              <a:gd name="connsiteX26" fmla="*/ 5955956 w 6524368"/>
              <a:gd name="connsiteY26" fmla="*/ 358346 h 3089189"/>
              <a:gd name="connsiteX27" fmla="*/ 6017741 w 6524368"/>
              <a:gd name="connsiteY27" fmla="*/ 308919 h 3089189"/>
              <a:gd name="connsiteX28" fmla="*/ 6054811 w 6524368"/>
              <a:gd name="connsiteY28" fmla="*/ 271849 h 3089189"/>
              <a:gd name="connsiteX29" fmla="*/ 6240162 w 6524368"/>
              <a:gd name="connsiteY29" fmla="*/ 160638 h 3089189"/>
              <a:gd name="connsiteX30" fmla="*/ 6339016 w 6524368"/>
              <a:gd name="connsiteY30" fmla="*/ 111211 h 3089189"/>
              <a:gd name="connsiteX31" fmla="*/ 6462584 w 6524368"/>
              <a:gd name="connsiteY31" fmla="*/ 49427 h 3089189"/>
              <a:gd name="connsiteX32" fmla="*/ 6524368 w 6524368"/>
              <a:gd name="connsiteY32" fmla="*/ 0 h 3089189"/>
              <a:gd name="connsiteX0" fmla="*/ 6524368 w 6524368"/>
              <a:gd name="connsiteY0" fmla="*/ 0 h 3089189"/>
              <a:gd name="connsiteX1" fmla="*/ 6474941 w 6524368"/>
              <a:gd name="connsiteY1" fmla="*/ 3089189 h 3089189"/>
              <a:gd name="connsiteX2" fmla="*/ 0 w 6524368"/>
              <a:gd name="connsiteY2" fmla="*/ 3076833 h 3089189"/>
              <a:gd name="connsiteX3" fmla="*/ 0 w 6524368"/>
              <a:gd name="connsiteY3" fmla="*/ 2928552 h 3089189"/>
              <a:gd name="connsiteX4" fmla="*/ 259492 w 6524368"/>
              <a:gd name="connsiteY4" fmla="*/ 2792627 h 3089189"/>
              <a:gd name="connsiteX5" fmla="*/ 531341 w 6524368"/>
              <a:gd name="connsiteY5" fmla="*/ 2681416 h 3089189"/>
              <a:gd name="connsiteX6" fmla="*/ 827903 w 6524368"/>
              <a:gd name="connsiteY6" fmla="*/ 2582562 h 3089189"/>
              <a:gd name="connsiteX7" fmla="*/ 1136822 w 6524368"/>
              <a:gd name="connsiteY7" fmla="*/ 2483708 h 3089189"/>
              <a:gd name="connsiteX8" fmla="*/ 1433384 w 6524368"/>
              <a:gd name="connsiteY8" fmla="*/ 2384854 h 3089189"/>
              <a:gd name="connsiteX9" fmla="*/ 1532238 w 6524368"/>
              <a:gd name="connsiteY9" fmla="*/ 2360141 h 3089189"/>
              <a:gd name="connsiteX10" fmla="*/ 1729946 w 6524368"/>
              <a:gd name="connsiteY10" fmla="*/ 2298357 h 3089189"/>
              <a:gd name="connsiteX11" fmla="*/ 1989438 w 6524368"/>
              <a:gd name="connsiteY11" fmla="*/ 2261287 h 3089189"/>
              <a:gd name="connsiteX12" fmla="*/ 2275656 w 6524368"/>
              <a:gd name="connsiteY12" fmla="*/ 2098516 h 3089189"/>
              <a:gd name="connsiteX13" fmla="*/ 2423937 w 6524368"/>
              <a:gd name="connsiteY13" fmla="*/ 2012019 h 3089189"/>
              <a:gd name="connsiteX14" fmla="*/ 2508422 w 6524368"/>
              <a:gd name="connsiteY14" fmla="*/ 1927654 h 3089189"/>
              <a:gd name="connsiteX15" fmla="*/ 2965622 w 6524368"/>
              <a:gd name="connsiteY15" fmla="*/ 1853514 h 3089189"/>
              <a:gd name="connsiteX16" fmla="*/ 3064476 w 6524368"/>
              <a:gd name="connsiteY16" fmla="*/ 1853514 h 3089189"/>
              <a:gd name="connsiteX17" fmla="*/ 3558746 w 6524368"/>
              <a:gd name="connsiteY17" fmla="*/ 1470454 h 3089189"/>
              <a:gd name="connsiteX18" fmla="*/ 3657600 w 6524368"/>
              <a:gd name="connsiteY18" fmla="*/ 1445741 h 3089189"/>
              <a:gd name="connsiteX19" fmla="*/ 3793524 w 6524368"/>
              <a:gd name="connsiteY19" fmla="*/ 1396314 h 3089189"/>
              <a:gd name="connsiteX20" fmla="*/ 4040659 w 6524368"/>
              <a:gd name="connsiteY20" fmla="*/ 1322173 h 3089189"/>
              <a:gd name="connsiteX21" fmla="*/ 4522573 w 6524368"/>
              <a:gd name="connsiteY21" fmla="*/ 1272746 h 3089189"/>
              <a:gd name="connsiteX22" fmla="*/ 5090984 w 6524368"/>
              <a:gd name="connsiteY22" fmla="*/ 914399 h 3089189"/>
              <a:gd name="connsiteX23" fmla="*/ 5560541 w 6524368"/>
              <a:gd name="connsiteY23" fmla="*/ 691979 h 3089189"/>
              <a:gd name="connsiteX24" fmla="*/ 5708821 w 6524368"/>
              <a:gd name="connsiteY24" fmla="*/ 593125 h 3089189"/>
              <a:gd name="connsiteX25" fmla="*/ 5844746 w 6524368"/>
              <a:gd name="connsiteY25" fmla="*/ 432487 h 3089189"/>
              <a:gd name="connsiteX26" fmla="*/ 5955956 w 6524368"/>
              <a:gd name="connsiteY26" fmla="*/ 358346 h 3089189"/>
              <a:gd name="connsiteX27" fmla="*/ 6017741 w 6524368"/>
              <a:gd name="connsiteY27" fmla="*/ 308919 h 3089189"/>
              <a:gd name="connsiteX28" fmla="*/ 6054811 w 6524368"/>
              <a:gd name="connsiteY28" fmla="*/ 271849 h 3089189"/>
              <a:gd name="connsiteX29" fmla="*/ 6240162 w 6524368"/>
              <a:gd name="connsiteY29" fmla="*/ 160638 h 3089189"/>
              <a:gd name="connsiteX30" fmla="*/ 6339016 w 6524368"/>
              <a:gd name="connsiteY30" fmla="*/ 111211 h 3089189"/>
              <a:gd name="connsiteX31" fmla="*/ 6462584 w 6524368"/>
              <a:gd name="connsiteY31" fmla="*/ 49427 h 3089189"/>
              <a:gd name="connsiteX32" fmla="*/ 6524368 w 6524368"/>
              <a:gd name="connsiteY32" fmla="*/ 0 h 3089189"/>
              <a:gd name="connsiteX0" fmla="*/ 6524368 w 6524368"/>
              <a:gd name="connsiteY0" fmla="*/ 0 h 3089189"/>
              <a:gd name="connsiteX1" fmla="*/ 6474941 w 6524368"/>
              <a:gd name="connsiteY1" fmla="*/ 3089189 h 3089189"/>
              <a:gd name="connsiteX2" fmla="*/ 0 w 6524368"/>
              <a:gd name="connsiteY2" fmla="*/ 3076833 h 3089189"/>
              <a:gd name="connsiteX3" fmla="*/ 0 w 6524368"/>
              <a:gd name="connsiteY3" fmla="*/ 2928552 h 3089189"/>
              <a:gd name="connsiteX4" fmla="*/ 259492 w 6524368"/>
              <a:gd name="connsiteY4" fmla="*/ 2792627 h 3089189"/>
              <a:gd name="connsiteX5" fmla="*/ 531341 w 6524368"/>
              <a:gd name="connsiteY5" fmla="*/ 2681416 h 3089189"/>
              <a:gd name="connsiteX6" fmla="*/ 827903 w 6524368"/>
              <a:gd name="connsiteY6" fmla="*/ 2582562 h 3089189"/>
              <a:gd name="connsiteX7" fmla="*/ 1136822 w 6524368"/>
              <a:gd name="connsiteY7" fmla="*/ 2483708 h 3089189"/>
              <a:gd name="connsiteX8" fmla="*/ 1433384 w 6524368"/>
              <a:gd name="connsiteY8" fmla="*/ 2384854 h 3089189"/>
              <a:gd name="connsiteX9" fmla="*/ 1532238 w 6524368"/>
              <a:gd name="connsiteY9" fmla="*/ 2360141 h 3089189"/>
              <a:gd name="connsiteX10" fmla="*/ 1729946 w 6524368"/>
              <a:gd name="connsiteY10" fmla="*/ 2298357 h 3089189"/>
              <a:gd name="connsiteX11" fmla="*/ 1989438 w 6524368"/>
              <a:gd name="connsiteY11" fmla="*/ 2261287 h 3089189"/>
              <a:gd name="connsiteX12" fmla="*/ 2275656 w 6524368"/>
              <a:gd name="connsiteY12" fmla="*/ 2098516 h 3089189"/>
              <a:gd name="connsiteX13" fmla="*/ 2423937 w 6524368"/>
              <a:gd name="connsiteY13" fmla="*/ 2012019 h 3089189"/>
              <a:gd name="connsiteX14" fmla="*/ 2520778 w 6524368"/>
              <a:gd name="connsiteY14" fmla="*/ 1952368 h 3089189"/>
              <a:gd name="connsiteX15" fmla="*/ 2965622 w 6524368"/>
              <a:gd name="connsiteY15" fmla="*/ 1853514 h 3089189"/>
              <a:gd name="connsiteX16" fmla="*/ 3064476 w 6524368"/>
              <a:gd name="connsiteY16" fmla="*/ 1853514 h 3089189"/>
              <a:gd name="connsiteX17" fmla="*/ 3558746 w 6524368"/>
              <a:gd name="connsiteY17" fmla="*/ 1470454 h 3089189"/>
              <a:gd name="connsiteX18" fmla="*/ 3657600 w 6524368"/>
              <a:gd name="connsiteY18" fmla="*/ 1445741 h 3089189"/>
              <a:gd name="connsiteX19" fmla="*/ 3793524 w 6524368"/>
              <a:gd name="connsiteY19" fmla="*/ 1396314 h 3089189"/>
              <a:gd name="connsiteX20" fmla="*/ 4040659 w 6524368"/>
              <a:gd name="connsiteY20" fmla="*/ 1322173 h 3089189"/>
              <a:gd name="connsiteX21" fmla="*/ 4522573 w 6524368"/>
              <a:gd name="connsiteY21" fmla="*/ 1272746 h 3089189"/>
              <a:gd name="connsiteX22" fmla="*/ 5090984 w 6524368"/>
              <a:gd name="connsiteY22" fmla="*/ 914399 h 3089189"/>
              <a:gd name="connsiteX23" fmla="*/ 5560541 w 6524368"/>
              <a:gd name="connsiteY23" fmla="*/ 691979 h 3089189"/>
              <a:gd name="connsiteX24" fmla="*/ 5708821 w 6524368"/>
              <a:gd name="connsiteY24" fmla="*/ 593125 h 3089189"/>
              <a:gd name="connsiteX25" fmla="*/ 5844746 w 6524368"/>
              <a:gd name="connsiteY25" fmla="*/ 432487 h 3089189"/>
              <a:gd name="connsiteX26" fmla="*/ 5955956 w 6524368"/>
              <a:gd name="connsiteY26" fmla="*/ 358346 h 3089189"/>
              <a:gd name="connsiteX27" fmla="*/ 6017741 w 6524368"/>
              <a:gd name="connsiteY27" fmla="*/ 308919 h 3089189"/>
              <a:gd name="connsiteX28" fmla="*/ 6054811 w 6524368"/>
              <a:gd name="connsiteY28" fmla="*/ 271849 h 3089189"/>
              <a:gd name="connsiteX29" fmla="*/ 6240162 w 6524368"/>
              <a:gd name="connsiteY29" fmla="*/ 160638 h 3089189"/>
              <a:gd name="connsiteX30" fmla="*/ 6339016 w 6524368"/>
              <a:gd name="connsiteY30" fmla="*/ 111211 h 3089189"/>
              <a:gd name="connsiteX31" fmla="*/ 6462584 w 6524368"/>
              <a:gd name="connsiteY31" fmla="*/ 49427 h 3089189"/>
              <a:gd name="connsiteX32" fmla="*/ 6524368 w 6524368"/>
              <a:gd name="connsiteY32" fmla="*/ 0 h 3089189"/>
              <a:gd name="connsiteX0" fmla="*/ 6524368 w 6524368"/>
              <a:gd name="connsiteY0" fmla="*/ 0 h 3089189"/>
              <a:gd name="connsiteX1" fmla="*/ 6474941 w 6524368"/>
              <a:gd name="connsiteY1" fmla="*/ 3089189 h 3089189"/>
              <a:gd name="connsiteX2" fmla="*/ 0 w 6524368"/>
              <a:gd name="connsiteY2" fmla="*/ 3076833 h 3089189"/>
              <a:gd name="connsiteX3" fmla="*/ 0 w 6524368"/>
              <a:gd name="connsiteY3" fmla="*/ 2928552 h 3089189"/>
              <a:gd name="connsiteX4" fmla="*/ 259492 w 6524368"/>
              <a:gd name="connsiteY4" fmla="*/ 2792627 h 3089189"/>
              <a:gd name="connsiteX5" fmla="*/ 531341 w 6524368"/>
              <a:gd name="connsiteY5" fmla="*/ 2681416 h 3089189"/>
              <a:gd name="connsiteX6" fmla="*/ 827903 w 6524368"/>
              <a:gd name="connsiteY6" fmla="*/ 2582562 h 3089189"/>
              <a:gd name="connsiteX7" fmla="*/ 1136822 w 6524368"/>
              <a:gd name="connsiteY7" fmla="*/ 2483708 h 3089189"/>
              <a:gd name="connsiteX8" fmla="*/ 1433384 w 6524368"/>
              <a:gd name="connsiteY8" fmla="*/ 2384854 h 3089189"/>
              <a:gd name="connsiteX9" fmla="*/ 1532238 w 6524368"/>
              <a:gd name="connsiteY9" fmla="*/ 2360141 h 3089189"/>
              <a:gd name="connsiteX10" fmla="*/ 1729946 w 6524368"/>
              <a:gd name="connsiteY10" fmla="*/ 2298357 h 3089189"/>
              <a:gd name="connsiteX11" fmla="*/ 1989438 w 6524368"/>
              <a:gd name="connsiteY11" fmla="*/ 2261287 h 3089189"/>
              <a:gd name="connsiteX12" fmla="*/ 2275656 w 6524368"/>
              <a:gd name="connsiteY12" fmla="*/ 2098516 h 3089189"/>
              <a:gd name="connsiteX13" fmla="*/ 2423937 w 6524368"/>
              <a:gd name="connsiteY13" fmla="*/ 2012019 h 3089189"/>
              <a:gd name="connsiteX14" fmla="*/ 2520778 w 6524368"/>
              <a:gd name="connsiteY14" fmla="*/ 1952368 h 3089189"/>
              <a:gd name="connsiteX15" fmla="*/ 2965622 w 6524368"/>
              <a:gd name="connsiteY15" fmla="*/ 1853514 h 3089189"/>
              <a:gd name="connsiteX16" fmla="*/ 3064476 w 6524368"/>
              <a:gd name="connsiteY16" fmla="*/ 1853514 h 3089189"/>
              <a:gd name="connsiteX17" fmla="*/ 3558746 w 6524368"/>
              <a:gd name="connsiteY17" fmla="*/ 1470454 h 3089189"/>
              <a:gd name="connsiteX18" fmla="*/ 3669957 w 6524368"/>
              <a:gd name="connsiteY18" fmla="*/ 1495168 h 3089189"/>
              <a:gd name="connsiteX19" fmla="*/ 3793524 w 6524368"/>
              <a:gd name="connsiteY19" fmla="*/ 1396314 h 3089189"/>
              <a:gd name="connsiteX20" fmla="*/ 4040659 w 6524368"/>
              <a:gd name="connsiteY20" fmla="*/ 1322173 h 3089189"/>
              <a:gd name="connsiteX21" fmla="*/ 4522573 w 6524368"/>
              <a:gd name="connsiteY21" fmla="*/ 1272746 h 3089189"/>
              <a:gd name="connsiteX22" fmla="*/ 5090984 w 6524368"/>
              <a:gd name="connsiteY22" fmla="*/ 914399 h 3089189"/>
              <a:gd name="connsiteX23" fmla="*/ 5560541 w 6524368"/>
              <a:gd name="connsiteY23" fmla="*/ 691979 h 3089189"/>
              <a:gd name="connsiteX24" fmla="*/ 5708821 w 6524368"/>
              <a:gd name="connsiteY24" fmla="*/ 593125 h 3089189"/>
              <a:gd name="connsiteX25" fmla="*/ 5844746 w 6524368"/>
              <a:gd name="connsiteY25" fmla="*/ 432487 h 3089189"/>
              <a:gd name="connsiteX26" fmla="*/ 5955956 w 6524368"/>
              <a:gd name="connsiteY26" fmla="*/ 358346 h 3089189"/>
              <a:gd name="connsiteX27" fmla="*/ 6017741 w 6524368"/>
              <a:gd name="connsiteY27" fmla="*/ 308919 h 3089189"/>
              <a:gd name="connsiteX28" fmla="*/ 6054811 w 6524368"/>
              <a:gd name="connsiteY28" fmla="*/ 271849 h 3089189"/>
              <a:gd name="connsiteX29" fmla="*/ 6240162 w 6524368"/>
              <a:gd name="connsiteY29" fmla="*/ 160638 h 3089189"/>
              <a:gd name="connsiteX30" fmla="*/ 6339016 w 6524368"/>
              <a:gd name="connsiteY30" fmla="*/ 111211 h 3089189"/>
              <a:gd name="connsiteX31" fmla="*/ 6462584 w 6524368"/>
              <a:gd name="connsiteY31" fmla="*/ 49427 h 3089189"/>
              <a:gd name="connsiteX32" fmla="*/ 6524368 w 6524368"/>
              <a:gd name="connsiteY32" fmla="*/ 0 h 3089189"/>
              <a:gd name="connsiteX0" fmla="*/ 6524368 w 6524368"/>
              <a:gd name="connsiteY0" fmla="*/ 0 h 3089189"/>
              <a:gd name="connsiteX1" fmla="*/ 6474941 w 6524368"/>
              <a:gd name="connsiteY1" fmla="*/ 3089189 h 3089189"/>
              <a:gd name="connsiteX2" fmla="*/ 0 w 6524368"/>
              <a:gd name="connsiteY2" fmla="*/ 3076833 h 3089189"/>
              <a:gd name="connsiteX3" fmla="*/ 0 w 6524368"/>
              <a:gd name="connsiteY3" fmla="*/ 2928552 h 3089189"/>
              <a:gd name="connsiteX4" fmla="*/ 259492 w 6524368"/>
              <a:gd name="connsiteY4" fmla="*/ 2792627 h 3089189"/>
              <a:gd name="connsiteX5" fmla="*/ 531341 w 6524368"/>
              <a:gd name="connsiteY5" fmla="*/ 2681416 h 3089189"/>
              <a:gd name="connsiteX6" fmla="*/ 827903 w 6524368"/>
              <a:gd name="connsiteY6" fmla="*/ 2582562 h 3089189"/>
              <a:gd name="connsiteX7" fmla="*/ 1136822 w 6524368"/>
              <a:gd name="connsiteY7" fmla="*/ 2483708 h 3089189"/>
              <a:gd name="connsiteX8" fmla="*/ 1433384 w 6524368"/>
              <a:gd name="connsiteY8" fmla="*/ 2384854 h 3089189"/>
              <a:gd name="connsiteX9" fmla="*/ 1532238 w 6524368"/>
              <a:gd name="connsiteY9" fmla="*/ 2360141 h 3089189"/>
              <a:gd name="connsiteX10" fmla="*/ 1729946 w 6524368"/>
              <a:gd name="connsiteY10" fmla="*/ 2298357 h 3089189"/>
              <a:gd name="connsiteX11" fmla="*/ 1989438 w 6524368"/>
              <a:gd name="connsiteY11" fmla="*/ 2261287 h 3089189"/>
              <a:gd name="connsiteX12" fmla="*/ 2275656 w 6524368"/>
              <a:gd name="connsiteY12" fmla="*/ 2098516 h 3089189"/>
              <a:gd name="connsiteX13" fmla="*/ 2423937 w 6524368"/>
              <a:gd name="connsiteY13" fmla="*/ 2012019 h 3089189"/>
              <a:gd name="connsiteX14" fmla="*/ 2520778 w 6524368"/>
              <a:gd name="connsiteY14" fmla="*/ 1952368 h 3089189"/>
              <a:gd name="connsiteX15" fmla="*/ 2965622 w 6524368"/>
              <a:gd name="connsiteY15" fmla="*/ 1853514 h 3089189"/>
              <a:gd name="connsiteX16" fmla="*/ 3064476 w 6524368"/>
              <a:gd name="connsiteY16" fmla="*/ 1853514 h 3089189"/>
              <a:gd name="connsiteX17" fmla="*/ 3571103 w 6524368"/>
              <a:gd name="connsiteY17" fmla="*/ 1495168 h 3089189"/>
              <a:gd name="connsiteX18" fmla="*/ 3669957 w 6524368"/>
              <a:gd name="connsiteY18" fmla="*/ 1495168 h 3089189"/>
              <a:gd name="connsiteX19" fmla="*/ 3793524 w 6524368"/>
              <a:gd name="connsiteY19" fmla="*/ 1396314 h 3089189"/>
              <a:gd name="connsiteX20" fmla="*/ 4040659 w 6524368"/>
              <a:gd name="connsiteY20" fmla="*/ 1322173 h 3089189"/>
              <a:gd name="connsiteX21" fmla="*/ 4522573 w 6524368"/>
              <a:gd name="connsiteY21" fmla="*/ 1272746 h 3089189"/>
              <a:gd name="connsiteX22" fmla="*/ 5090984 w 6524368"/>
              <a:gd name="connsiteY22" fmla="*/ 914399 h 3089189"/>
              <a:gd name="connsiteX23" fmla="*/ 5560541 w 6524368"/>
              <a:gd name="connsiteY23" fmla="*/ 691979 h 3089189"/>
              <a:gd name="connsiteX24" fmla="*/ 5708821 w 6524368"/>
              <a:gd name="connsiteY24" fmla="*/ 593125 h 3089189"/>
              <a:gd name="connsiteX25" fmla="*/ 5844746 w 6524368"/>
              <a:gd name="connsiteY25" fmla="*/ 432487 h 3089189"/>
              <a:gd name="connsiteX26" fmla="*/ 5955956 w 6524368"/>
              <a:gd name="connsiteY26" fmla="*/ 358346 h 3089189"/>
              <a:gd name="connsiteX27" fmla="*/ 6017741 w 6524368"/>
              <a:gd name="connsiteY27" fmla="*/ 308919 h 3089189"/>
              <a:gd name="connsiteX28" fmla="*/ 6054811 w 6524368"/>
              <a:gd name="connsiteY28" fmla="*/ 271849 h 3089189"/>
              <a:gd name="connsiteX29" fmla="*/ 6240162 w 6524368"/>
              <a:gd name="connsiteY29" fmla="*/ 160638 h 3089189"/>
              <a:gd name="connsiteX30" fmla="*/ 6339016 w 6524368"/>
              <a:gd name="connsiteY30" fmla="*/ 111211 h 3089189"/>
              <a:gd name="connsiteX31" fmla="*/ 6462584 w 6524368"/>
              <a:gd name="connsiteY31" fmla="*/ 49427 h 3089189"/>
              <a:gd name="connsiteX32" fmla="*/ 6524368 w 6524368"/>
              <a:gd name="connsiteY32" fmla="*/ 0 h 3089189"/>
              <a:gd name="connsiteX0" fmla="*/ 6524368 w 6524368"/>
              <a:gd name="connsiteY0" fmla="*/ 0 h 3089189"/>
              <a:gd name="connsiteX1" fmla="*/ 6474941 w 6524368"/>
              <a:gd name="connsiteY1" fmla="*/ 3089189 h 3089189"/>
              <a:gd name="connsiteX2" fmla="*/ 0 w 6524368"/>
              <a:gd name="connsiteY2" fmla="*/ 3076833 h 3089189"/>
              <a:gd name="connsiteX3" fmla="*/ 0 w 6524368"/>
              <a:gd name="connsiteY3" fmla="*/ 2928552 h 3089189"/>
              <a:gd name="connsiteX4" fmla="*/ 259492 w 6524368"/>
              <a:gd name="connsiteY4" fmla="*/ 2792627 h 3089189"/>
              <a:gd name="connsiteX5" fmla="*/ 531341 w 6524368"/>
              <a:gd name="connsiteY5" fmla="*/ 2681416 h 3089189"/>
              <a:gd name="connsiteX6" fmla="*/ 827903 w 6524368"/>
              <a:gd name="connsiteY6" fmla="*/ 2582562 h 3089189"/>
              <a:gd name="connsiteX7" fmla="*/ 1136822 w 6524368"/>
              <a:gd name="connsiteY7" fmla="*/ 2483708 h 3089189"/>
              <a:gd name="connsiteX8" fmla="*/ 1433384 w 6524368"/>
              <a:gd name="connsiteY8" fmla="*/ 2384854 h 3089189"/>
              <a:gd name="connsiteX9" fmla="*/ 1532238 w 6524368"/>
              <a:gd name="connsiteY9" fmla="*/ 2360141 h 3089189"/>
              <a:gd name="connsiteX10" fmla="*/ 1729946 w 6524368"/>
              <a:gd name="connsiteY10" fmla="*/ 2298357 h 3089189"/>
              <a:gd name="connsiteX11" fmla="*/ 1989438 w 6524368"/>
              <a:gd name="connsiteY11" fmla="*/ 2261287 h 3089189"/>
              <a:gd name="connsiteX12" fmla="*/ 2275656 w 6524368"/>
              <a:gd name="connsiteY12" fmla="*/ 2098516 h 3089189"/>
              <a:gd name="connsiteX13" fmla="*/ 2423937 w 6524368"/>
              <a:gd name="connsiteY13" fmla="*/ 2012019 h 3089189"/>
              <a:gd name="connsiteX14" fmla="*/ 2520778 w 6524368"/>
              <a:gd name="connsiteY14" fmla="*/ 1952368 h 3089189"/>
              <a:gd name="connsiteX15" fmla="*/ 2965622 w 6524368"/>
              <a:gd name="connsiteY15" fmla="*/ 1853514 h 3089189"/>
              <a:gd name="connsiteX16" fmla="*/ 3064476 w 6524368"/>
              <a:gd name="connsiteY16" fmla="*/ 1853514 h 3089189"/>
              <a:gd name="connsiteX17" fmla="*/ 3571103 w 6524368"/>
              <a:gd name="connsiteY17" fmla="*/ 1495168 h 3089189"/>
              <a:gd name="connsiteX18" fmla="*/ 3669957 w 6524368"/>
              <a:gd name="connsiteY18" fmla="*/ 1495168 h 3089189"/>
              <a:gd name="connsiteX19" fmla="*/ 3793524 w 6524368"/>
              <a:gd name="connsiteY19" fmla="*/ 1396314 h 3089189"/>
              <a:gd name="connsiteX20" fmla="*/ 4040659 w 6524368"/>
              <a:gd name="connsiteY20" fmla="*/ 1322173 h 3089189"/>
              <a:gd name="connsiteX21" fmla="*/ 4522573 w 6524368"/>
              <a:gd name="connsiteY21" fmla="*/ 1272746 h 3089189"/>
              <a:gd name="connsiteX22" fmla="*/ 5090984 w 6524368"/>
              <a:gd name="connsiteY22" fmla="*/ 914399 h 3089189"/>
              <a:gd name="connsiteX23" fmla="*/ 5560541 w 6524368"/>
              <a:gd name="connsiteY23" fmla="*/ 691979 h 3089189"/>
              <a:gd name="connsiteX24" fmla="*/ 5708821 w 6524368"/>
              <a:gd name="connsiteY24" fmla="*/ 593125 h 3089189"/>
              <a:gd name="connsiteX25" fmla="*/ 5844746 w 6524368"/>
              <a:gd name="connsiteY25" fmla="*/ 432487 h 3089189"/>
              <a:gd name="connsiteX26" fmla="*/ 5955956 w 6524368"/>
              <a:gd name="connsiteY26" fmla="*/ 358346 h 3089189"/>
              <a:gd name="connsiteX27" fmla="*/ 6017741 w 6524368"/>
              <a:gd name="connsiteY27" fmla="*/ 308919 h 3089189"/>
              <a:gd name="connsiteX28" fmla="*/ 6054811 w 6524368"/>
              <a:gd name="connsiteY28" fmla="*/ 271849 h 3089189"/>
              <a:gd name="connsiteX29" fmla="*/ 6240162 w 6524368"/>
              <a:gd name="connsiteY29" fmla="*/ 160638 h 3089189"/>
              <a:gd name="connsiteX30" fmla="*/ 6339016 w 6524368"/>
              <a:gd name="connsiteY30" fmla="*/ 111211 h 3089189"/>
              <a:gd name="connsiteX31" fmla="*/ 6462584 w 6524368"/>
              <a:gd name="connsiteY31" fmla="*/ 49427 h 3089189"/>
              <a:gd name="connsiteX32" fmla="*/ 6524368 w 6524368"/>
              <a:gd name="connsiteY32" fmla="*/ 0 h 308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24368" h="3089189">
                <a:moveTo>
                  <a:pt x="6524368" y="0"/>
                </a:moveTo>
                <a:lnTo>
                  <a:pt x="6474941" y="3089189"/>
                </a:lnTo>
                <a:lnTo>
                  <a:pt x="0" y="3076833"/>
                </a:lnTo>
                <a:lnTo>
                  <a:pt x="0" y="2928552"/>
                </a:lnTo>
                <a:lnTo>
                  <a:pt x="259492" y="2792627"/>
                </a:lnTo>
                <a:lnTo>
                  <a:pt x="531341" y="2681416"/>
                </a:lnTo>
                <a:lnTo>
                  <a:pt x="827903" y="2582562"/>
                </a:lnTo>
                <a:lnTo>
                  <a:pt x="1136822" y="2483708"/>
                </a:lnTo>
                <a:lnTo>
                  <a:pt x="1433384" y="2384854"/>
                </a:lnTo>
                <a:lnTo>
                  <a:pt x="1532238" y="2360141"/>
                </a:lnTo>
                <a:lnTo>
                  <a:pt x="1729946" y="2298357"/>
                </a:lnTo>
                <a:lnTo>
                  <a:pt x="1989438" y="2261287"/>
                </a:lnTo>
                <a:cubicBezTo>
                  <a:pt x="2076606" y="2207030"/>
                  <a:pt x="2188488" y="2152773"/>
                  <a:pt x="2275656" y="2098516"/>
                </a:cubicBezTo>
                <a:cubicBezTo>
                  <a:pt x="2312726" y="2065565"/>
                  <a:pt x="2386867" y="2044970"/>
                  <a:pt x="2423937" y="2012019"/>
                </a:cubicBezTo>
                <a:lnTo>
                  <a:pt x="2520778" y="1952368"/>
                </a:lnTo>
                <a:lnTo>
                  <a:pt x="2965622" y="1853514"/>
                </a:lnTo>
                <a:lnTo>
                  <a:pt x="3064476" y="1853514"/>
                </a:lnTo>
                <a:lnTo>
                  <a:pt x="3571103" y="1495168"/>
                </a:lnTo>
                <a:lnTo>
                  <a:pt x="3669957" y="1495168"/>
                </a:lnTo>
                <a:lnTo>
                  <a:pt x="3793524" y="1396314"/>
                </a:lnTo>
                <a:lnTo>
                  <a:pt x="4040659" y="1322173"/>
                </a:lnTo>
                <a:lnTo>
                  <a:pt x="4522573" y="1272746"/>
                </a:lnTo>
                <a:lnTo>
                  <a:pt x="5090984" y="914399"/>
                </a:lnTo>
                <a:lnTo>
                  <a:pt x="5560541" y="691979"/>
                </a:lnTo>
                <a:lnTo>
                  <a:pt x="5708821" y="593125"/>
                </a:lnTo>
                <a:lnTo>
                  <a:pt x="5844746" y="432487"/>
                </a:lnTo>
                <a:lnTo>
                  <a:pt x="5955956" y="358346"/>
                </a:lnTo>
                <a:lnTo>
                  <a:pt x="6017741" y="308919"/>
                </a:lnTo>
                <a:lnTo>
                  <a:pt x="6054811" y="271849"/>
                </a:lnTo>
                <a:lnTo>
                  <a:pt x="6240162" y="160638"/>
                </a:lnTo>
                <a:lnTo>
                  <a:pt x="6339016" y="111211"/>
                </a:lnTo>
                <a:lnTo>
                  <a:pt x="6462584" y="49427"/>
                </a:lnTo>
                <a:lnTo>
                  <a:pt x="652436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 Placeholder 2"/>
          <p:cNvSpPr>
            <a:spLocks noGrp="1"/>
          </p:cNvSpPr>
          <p:nvPr>
            <p:ph type="body" sz="half" idx="4294967295"/>
          </p:nvPr>
        </p:nvSpPr>
        <p:spPr>
          <a:xfrm>
            <a:off x="3021377" y="2641616"/>
            <a:ext cx="2664296" cy="648072"/>
          </a:xfrm>
          <a:prstGeom prst="rect">
            <a:avLst/>
          </a:prstGeom>
          <a:solidFill>
            <a:schemeClr val="bg1"/>
          </a:solidFill>
        </p:spPr>
        <p:txBody>
          <a:bodyPr>
            <a:normAutofit/>
          </a:bodyPr>
          <a:lstStyle/>
          <a:p>
            <a:r>
              <a:rPr lang="en-GB" sz="1400" cap="none" dirty="0" smtClean="0">
                <a:solidFill>
                  <a:schemeClr val="tx1">
                    <a:lumMod val="65000"/>
                    <a:lumOff val="35000"/>
                  </a:schemeClr>
                </a:solidFill>
                <a:effectLst/>
              </a:rPr>
              <a:t>Increase of </a:t>
            </a:r>
            <a:r>
              <a:rPr lang="en-GB" sz="1600" b="1" cap="none" dirty="0" smtClean="0">
                <a:solidFill>
                  <a:srgbClr val="0057A7"/>
                </a:solidFill>
                <a:effectLst/>
              </a:rPr>
              <a:t>62,2</a:t>
            </a:r>
            <a:r>
              <a:rPr lang="en-GB" sz="1400" cap="none" dirty="0" smtClean="0">
                <a:solidFill>
                  <a:schemeClr val="tx1">
                    <a:lumMod val="65000"/>
                    <a:lumOff val="35000"/>
                  </a:schemeClr>
                </a:solidFill>
                <a:effectLst/>
              </a:rPr>
              <a:t> percentage points from 2002 to 2015</a:t>
            </a:r>
            <a:endParaRPr lang="en-ZA" sz="1400" cap="none" dirty="0">
              <a:solidFill>
                <a:schemeClr val="tx1">
                  <a:lumMod val="65000"/>
                  <a:lumOff val="35000"/>
                </a:schemeClr>
              </a:solidFill>
            </a:endParaRPr>
          </a:p>
        </p:txBody>
      </p:sp>
      <p:sp>
        <p:nvSpPr>
          <p:cNvPr id="6" name="Freeform 18"/>
          <p:cNvSpPr>
            <a:spLocks/>
          </p:cNvSpPr>
          <p:nvPr/>
        </p:nvSpPr>
        <p:spPr bwMode="auto">
          <a:xfrm flipH="1">
            <a:off x="5580112" y="4377757"/>
            <a:ext cx="742731" cy="864000"/>
          </a:xfrm>
          <a:custGeom>
            <a:avLst/>
            <a:gdLst/>
            <a:ahLst/>
            <a:cxnLst>
              <a:cxn ang="0">
                <a:pos x="1" y="131"/>
              </a:cxn>
              <a:cxn ang="0">
                <a:pos x="66" y="131"/>
              </a:cxn>
              <a:cxn ang="0">
                <a:pos x="67" y="130"/>
              </a:cxn>
              <a:cxn ang="0">
                <a:pos x="67" y="128"/>
              </a:cxn>
              <a:cxn ang="0">
                <a:pos x="66" y="117"/>
              </a:cxn>
              <a:cxn ang="0">
                <a:pos x="53" y="102"/>
              </a:cxn>
              <a:cxn ang="0">
                <a:pos x="45" y="101"/>
              </a:cxn>
              <a:cxn ang="0">
                <a:pos x="39" y="101"/>
              </a:cxn>
              <a:cxn ang="0">
                <a:pos x="22" y="101"/>
              </a:cxn>
              <a:cxn ang="0">
                <a:pos x="14" y="100"/>
              </a:cxn>
              <a:cxn ang="0">
                <a:pos x="6" y="94"/>
              </a:cxn>
              <a:cxn ang="0">
                <a:pos x="4" y="71"/>
              </a:cxn>
              <a:cxn ang="0">
                <a:pos x="4" y="28"/>
              </a:cxn>
              <a:cxn ang="0">
                <a:pos x="11" y="3"/>
              </a:cxn>
              <a:cxn ang="0">
                <a:pos x="28" y="1"/>
              </a:cxn>
              <a:cxn ang="0">
                <a:pos x="55" y="7"/>
              </a:cxn>
              <a:cxn ang="0">
                <a:pos x="57" y="28"/>
              </a:cxn>
              <a:cxn ang="0">
                <a:pos x="57" y="78"/>
              </a:cxn>
              <a:cxn ang="0">
                <a:pos x="65" y="79"/>
              </a:cxn>
              <a:cxn ang="0">
                <a:pos x="80" y="79"/>
              </a:cxn>
              <a:cxn ang="0">
                <a:pos x="139" y="79"/>
              </a:cxn>
              <a:cxn ang="0">
                <a:pos x="140" y="79"/>
              </a:cxn>
              <a:cxn ang="0">
                <a:pos x="141" y="80"/>
              </a:cxn>
              <a:cxn ang="0">
                <a:pos x="140" y="81"/>
              </a:cxn>
              <a:cxn ang="0">
                <a:pos x="140" y="86"/>
              </a:cxn>
              <a:cxn ang="0">
                <a:pos x="139" y="87"/>
              </a:cxn>
              <a:cxn ang="0">
                <a:pos x="139" y="89"/>
              </a:cxn>
              <a:cxn ang="0">
                <a:pos x="136" y="94"/>
              </a:cxn>
              <a:cxn ang="0">
                <a:pos x="135" y="96"/>
              </a:cxn>
              <a:cxn ang="0">
                <a:pos x="134" y="96"/>
              </a:cxn>
              <a:cxn ang="0">
                <a:pos x="133" y="99"/>
              </a:cxn>
              <a:cxn ang="0">
                <a:pos x="131" y="100"/>
              </a:cxn>
              <a:cxn ang="0">
                <a:pos x="130" y="103"/>
              </a:cxn>
              <a:cxn ang="0">
                <a:pos x="127" y="106"/>
              </a:cxn>
              <a:cxn ang="0">
                <a:pos x="121" y="111"/>
              </a:cxn>
              <a:cxn ang="0">
                <a:pos x="118" y="115"/>
              </a:cxn>
              <a:cxn ang="0">
                <a:pos x="117" y="127"/>
              </a:cxn>
              <a:cxn ang="0">
                <a:pos x="118" y="160"/>
              </a:cxn>
              <a:cxn ang="0">
                <a:pos x="128" y="161"/>
              </a:cxn>
              <a:cxn ang="0">
                <a:pos x="131" y="162"/>
              </a:cxn>
              <a:cxn ang="0">
                <a:pos x="136" y="166"/>
              </a:cxn>
              <a:cxn ang="0">
                <a:pos x="132" y="182"/>
              </a:cxn>
              <a:cxn ang="0">
                <a:pos x="115" y="184"/>
              </a:cxn>
              <a:cxn ang="0">
                <a:pos x="83" y="184"/>
              </a:cxn>
              <a:cxn ang="0">
                <a:pos x="62" y="184"/>
              </a:cxn>
              <a:cxn ang="0">
                <a:pos x="50" y="183"/>
              </a:cxn>
              <a:cxn ang="0">
                <a:pos x="49" y="181"/>
              </a:cxn>
              <a:cxn ang="0">
                <a:pos x="45" y="172"/>
              </a:cxn>
              <a:cxn ang="0">
                <a:pos x="45" y="169"/>
              </a:cxn>
              <a:cxn ang="0">
                <a:pos x="46" y="168"/>
              </a:cxn>
              <a:cxn ang="0">
                <a:pos x="46" y="166"/>
              </a:cxn>
              <a:cxn ang="0">
                <a:pos x="53" y="161"/>
              </a:cxn>
              <a:cxn ang="0">
                <a:pos x="56" y="161"/>
              </a:cxn>
              <a:cxn ang="0">
                <a:pos x="68" y="160"/>
              </a:cxn>
              <a:cxn ang="0">
                <a:pos x="68" y="160"/>
              </a:cxn>
              <a:cxn ang="0">
                <a:pos x="68" y="151"/>
              </a:cxn>
              <a:cxn ang="0">
                <a:pos x="48" y="150"/>
              </a:cxn>
              <a:cxn ang="0">
                <a:pos x="1" y="150"/>
              </a:cxn>
              <a:cxn ang="0">
                <a:pos x="1" y="144"/>
              </a:cxn>
              <a:cxn ang="0">
                <a:pos x="1" y="131"/>
              </a:cxn>
            </a:cxnLst>
            <a:rect l="0" t="0" r="r" b="b"/>
            <a:pathLst>
              <a:path w="141" h="185">
                <a:moveTo>
                  <a:pt x="1" y="131"/>
                </a:moveTo>
                <a:cubicBezTo>
                  <a:pt x="23" y="131"/>
                  <a:pt x="44" y="131"/>
                  <a:pt x="66" y="131"/>
                </a:cubicBezTo>
                <a:cubicBezTo>
                  <a:pt x="66" y="130"/>
                  <a:pt x="67" y="130"/>
                  <a:pt x="67" y="130"/>
                </a:cubicBezTo>
                <a:cubicBezTo>
                  <a:pt x="67" y="130"/>
                  <a:pt x="67" y="128"/>
                  <a:pt x="67" y="128"/>
                </a:cubicBezTo>
                <a:cubicBezTo>
                  <a:pt x="66" y="125"/>
                  <a:pt x="67" y="118"/>
                  <a:pt x="66" y="117"/>
                </a:cubicBezTo>
                <a:cubicBezTo>
                  <a:pt x="65" y="112"/>
                  <a:pt x="56" y="106"/>
                  <a:pt x="53" y="102"/>
                </a:cubicBezTo>
                <a:cubicBezTo>
                  <a:pt x="50" y="102"/>
                  <a:pt x="47" y="102"/>
                  <a:pt x="45" y="101"/>
                </a:cubicBezTo>
                <a:cubicBezTo>
                  <a:pt x="43" y="101"/>
                  <a:pt x="41" y="101"/>
                  <a:pt x="39" y="101"/>
                </a:cubicBezTo>
                <a:cubicBezTo>
                  <a:pt x="33" y="101"/>
                  <a:pt x="26" y="102"/>
                  <a:pt x="22" y="101"/>
                </a:cubicBezTo>
                <a:cubicBezTo>
                  <a:pt x="19" y="100"/>
                  <a:pt x="17" y="100"/>
                  <a:pt x="14" y="100"/>
                </a:cubicBezTo>
                <a:cubicBezTo>
                  <a:pt x="12" y="99"/>
                  <a:pt x="7" y="96"/>
                  <a:pt x="6" y="94"/>
                </a:cubicBezTo>
                <a:cubicBezTo>
                  <a:pt x="3" y="89"/>
                  <a:pt x="4" y="79"/>
                  <a:pt x="4" y="71"/>
                </a:cubicBezTo>
                <a:cubicBezTo>
                  <a:pt x="4" y="57"/>
                  <a:pt x="4" y="42"/>
                  <a:pt x="4" y="28"/>
                </a:cubicBezTo>
                <a:cubicBezTo>
                  <a:pt x="4" y="15"/>
                  <a:pt x="3" y="8"/>
                  <a:pt x="11" y="3"/>
                </a:cubicBezTo>
                <a:cubicBezTo>
                  <a:pt x="15" y="0"/>
                  <a:pt x="21" y="1"/>
                  <a:pt x="28" y="1"/>
                </a:cubicBezTo>
                <a:cubicBezTo>
                  <a:pt x="41" y="1"/>
                  <a:pt x="49" y="0"/>
                  <a:pt x="55" y="7"/>
                </a:cubicBezTo>
                <a:cubicBezTo>
                  <a:pt x="58" y="11"/>
                  <a:pt x="57" y="21"/>
                  <a:pt x="57" y="28"/>
                </a:cubicBezTo>
                <a:cubicBezTo>
                  <a:pt x="57" y="45"/>
                  <a:pt x="57" y="62"/>
                  <a:pt x="57" y="78"/>
                </a:cubicBezTo>
                <a:cubicBezTo>
                  <a:pt x="59" y="79"/>
                  <a:pt x="62" y="79"/>
                  <a:pt x="65" y="79"/>
                </a:cubicBezTo>
                <a:cubicBezTo>
                  <a:pt x="70" y="79"/>
                  <a:pt x="75" y="79"/>
                  <a:pt x="80" y="79"/>
                </a:cubicBezTo>
                <a:cubicBezTo>
                  <a:pt x="100" y="79"/>
                  <a:pt x="119" y="79"/>
                  <a:pt x="139" y="79"/>
                </a:cubicBezTo>
                <a:cubicBezTo>
                  <a:pt x="139" y="79"/>
                  <a:pt x="139" y="79"/>
                  <a:pt x="140" y="79"/>
                </a:cubicBezTo>
                <a:cubicBezTo>
                  <a:pt x="140" y="80"/>
                  <a:pt x="141" y="80"/>
                  <a:pt x="141" y="80"/>
                </a:cubicBezTo>
                <a:cubicBezTo>
                  <a:pt x="141" y="81"/>
                  <a:pt x="140" y="81"/>
                  <a:pt x="140" y="81"/>
                </a:cubicBezTo>
                <a:cubicBezTo>
                  <a:pt x="140" y="82"/>
                  <a:pt x="140" y="85"/>
                  <a:pt x="140" y="86"/>
                </a:cubicBezTo>
                <a:cubicBezTo>
                  <a:pt x="140" y="86"/>
                  <a:pt x="139" y="87"/>
                  <a:pt x="139" y="87"/>
                </a:cubicBezTo>
                <a:cubicBezTo>
                  <a:pt x="139" y="88"/>
                  <a:pt x="139" y="88"/>
                  <a:pt x="139" y="89"/>
                </a:cubicBezTo>
                <a:cubicBezTo>
                  <a:pt x="138" y="91"/>
                  <a:pt x="136" y="93"/>
                  <a:pt x="136" y="94"/>
                </a:cubicBezTo>
                <a:cubicBezTo>
                  <a:pt x="135" y="95"/>
                  <a:pt x="135" y="95"/>
                  <a:pt x="135" y="96"/>
                </a:cubicBezTo>
                <a:cubicBezTo>
                  <a:pt x="135" y="96"/>
                  <a:pt x="134" y="96"/>
                  <a:pt x="134" y="96"/>
                </a:cubicBezTo>
                <a:cubicBezTo>
                  <a:pt x="134" y="97"/>
                  <a:pt x="134" y="98"/>
                  <a:pt x="133" y="99"/>
                </a:cubicBezTo>
                <a:cubicBezTo>
                  <a:pt x="133" y="99"/>
                  <a:pt x="132" y="100"/>
                  <a:pt x="131" y="100"/>
                </a:cubicBezTo>
                <a:cubicBezTo>
                  <a:pt x="131" y="101"/>
                  <a:pt x="130" y="103"/>
                  <a:pt x="130" y="103"/>
                </a:cubicBezTo>
                <a:cubicBezTo>
                  <a:pt x="129" y="104"/>
                  <a:pt x="128" y="105"/>
                  <a:pt x="127" y="106"/>
                </a:cubicBezTo>
                <a:cubicBezTo>
                  <a:pt x="125" y="107"/>
                  <a:pt x="124" y="110"/>
                  <a:pt x="121" y="111"/>
                </a:cubicBezTo>
                <a:cubicBezTo>
                  <a:pt x="120" y="112"/>
                  <a:pt x="118" y="113"/>
                  <a:pt x="118" y="115"/>
                </a:cubicBezTo>
                <a:cubicBezTo>
                  <a:pt x="117" y="116"/>
                  <a:pt x="117" y="124"/>
                  <a:pt x="117" y="127"/>
                </a:cubicBezTo>
                <a:cubicBezTo>
                  <a:pt x="117" y="138"/>
                  <a:pt x="117" y="149"/>
                  <a:pt x="118" y="160"/>
                </a:cubicBezTo>
                <a:cubicBezTo>
                  <a:pt x="120" y="161"/>
                  <a:pt x="125" y="161"/>
                  <a:pt x="128" y="161"/>
                </a:cubicBezTo>
                <a:cubicBezTo>
                  <a:pt x="129" y="162"/>
                  <a:pt x="130" y="161"/>
                  <a:pt x="131" y="162"/>
                </a:cubicBezTo>
                <a:cubicBezTo>
                  <a:pt x="132" y="162"/>
                  <a:pt x="135" y="165"/>
                  <a:pt x="136" y="166"/>
                </a:cubicBezTo>
                <a:cubicBezTo>
                  <a:pt x="139" y="171"/>
                  <a:pt x="136" y="180"/>
                  <a:pt x="132" y="182"/>
                </a:cubicBezTo>
                <a:cubicBezTo>
                  <a:pt x="128" y="185"/>
                  <a:pt x="122" y="184"/>
                  <a:pt x="115" y="184"/>
                </a:cubicBezTo>
                <a:cubicBezTo>
                  <a:pt x="104" y="184"/>
                  <a:pt x="94" y="184"/>
                  <a:pt x="83" y="184"/>
                </a:cubicBezTo>
                <a:cubicBezTo>
                  <a:pt x="76" y="184"/>
                  <a:pt x="69" y="184"/>
                  <a:pt x="62" y="184"/>
                </a:cubicBezTo>
                <a:cubicBezTo>
                  <a:pt x="58" y="184"/>
                  <a:pt x="53" y="184"/>
                  <a:pt x="50" y="183"/>
                </a:cubicBezTo>
                <a:cubicBezTo>
                  <a:pt x="50" y="183"/>
                  <a:pt x="49" y="181"/>
                  <a:pt x="49" y="181"/>
                </a:cubicBezTo>
                <a:cubicBezTo>
                  <a:pt x="46" y="179"/>
                  <a:pt x="45" y="177"/>
                  <a:pt x="45" y="172"/>
                </a:cubicBezTo>
                <a:cubicBezTo>
                  <a:pt x="45" y="171"/>
                  <a:pt x="45" y="170"/>
                  <a:pt x="45" y="169"/>
                </a:cubicBezTo>
                <a:cubicBezTo>
                  <a:pt x="45" y="168"/>
                  <a:pt x="46" y="168"/>
                  <a:pt x="46" y="168"/>
                </a:cubicBezTo>
                <a:cubicBezTo>
                  <a:pt x="46" y="167"/>
                  <a:pt x="46" y="167"/>
                  <a:pt x="46" y="166"/>
                </a:cubicBezTo>
                <a:cubicBezTo>
                  <a:pt x="47" y="164"/>
                  <a:pt x="51" y="162"/>
                  <a:pt x="53" y="161"/>
                </a:cubicBezTo>
                <a:cubicBezTo>
                  <a:pt x="54" y="161"/>
                  <a:pt x="55" y="161"/>
                  <a:pt x="56" y="161"/>
                </a:cubicBezTo>
                <a:cubicBezTo>
                  <a:pt x="60" y="161"/>
                  <a:pt x="64" y="161"/>
                  <a:pt x="68" y="160"/>
                </a:cubicBezTo>
                <a:cubicBezTo>
                  <a:pt x="68" y="160"/>
                  <a:pt x="68" y="160"/>
                  <a:pt x="68" y="160"/>
                </a:cubicBezTo>
                <a:cubicBezTo>
                  <a:pt x="68" y="159"/>
                  <a:pt x="68" y="153"/>
                  <a:pt x="68" y="151"/>
                </a:cubicBezTo>
                <a:cubicBezTo>
                  <a:pt x="65" y="149"/>
                  <a:pt x="53" y="150"/>
                  <a:pt x="48" y="150"/>
                </a:cubicBezTo>
                <a:cubicBezTo>
                  <a:pt x="33" y="150"/>
                  <a:pt x="17" y="150"/>
                  <a:pt x="1" y="150"/>
                </a:cubicBezTo>
                <a:cubicBezTo>
                  <a:pt x="0" y="149"/>
                  <a:pt x="1" y="146"/>
                  <a:pt x="1" y="144"/>
                </a:cubicBezTo>
                <a:cubicBezTo>
                  <a:pt x="1" y="140"/>
                  <a:pt x="1" y="135"/>
                  <a:pt x="1" y="131"/>
                </a:cubicBezTo>
                <a:close/>
              </a:path>
            </a:pathLst>
          </a:custGeom>
          <a:solidFill>
            <a:srgbClr val="0056A7"/>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088734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2000"/>
                                        <p:tgtEl>
                                          <p:spTgt spid="8"/>
                                        </p:tgtEl>
                                      </p:cBhvr>
                                    </p:animEffect>
                                  </p:childTnLst>
                                </p:cTn>
                              </p:par>
                              <p:par>
                                <p:cTn id="11" presetID="1" presetClass="entr" presetSubtype="0" fill="hold" grpId="0" nodeType="withEffect">
                                  <p:stCondLst>
                                    <p:cond delay="0"/>
                                  </p:stCondLst>
                                  <p:childTnLst>
                                    <p:set>
                                      <p:cBhvr>
                                        <p:cTn id="12" dur="1" fill="hold">
                                          <p:stCondLst>
                                            <p:cond delay="1499"/>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9">
                                            <p:bg/>
                                          </p:spTgt>
                                        </p:tgtEl>
                                        <p:attrNameLst>
                                          <p:attrName>style.visibility</p:attrName>
                                        </p:attrNameLst>
                                      </p:cBhvr>
                                      <p:to>
                                        <p:strVal val="visible"/>
                                      </p:to>
                                    </p:set>
                                    <p:animEffect transition="in" filter="fade">
                                      <p:cBhvr>
                                        <p:cTn id="16" dur="1000"/>
                                        <p:tgtEl>
                                          <p:spTgt spid="9">
                                            <p:bg/>
                                          </p:spTgt>
                                        </p:tgtEl>
                                      </p:cBhvr>
                                    </p:animEffect>
                                    <p:anim calcmode="lin" valueType="num">
                                      <p:cBhvr>
                                        <p:cTn id="17" dur="1000" fill="hold"/>
                                        <p:tgtEl>
                                          <p:spTgt spid="9">
                                            <p:bg/>
                                          </p:spTgt>
                                        </p:tgtEl>
                                        <p:attrNameLst>
                                          <p:attrName>ppt_x</p:attrName>
                                        </p:attrNameLst>
                                      </p:cBhvr>
                                      <p:tavLst>
                                        <p:tav tm="0">
                                          <p:val>
                                            <p:strVal val="#ppt_x"/>
                                          </p:val>
                                        </p:tav>
                                        <p:tav tm="100000">
                                          <p:val>
                                            <p:strVal val="#ppt_x"/>
                                          </p:val>
                                        </p:tav>
                                      </p:tavLst>
                                    </p:anim>
                                    <p:anim calcmode="lin" valueType="num">
                                      <p:cBhvr>
                                        <p:cTn id="18" dur="1000" fill="hold"/>
                                        <p:tgtEl>
                                          <p:spTgt spid="9">
                                            <p:bg/>
                                          </p:spTgt>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animBg="1"/>
      <p:bldP spid="9" grpId="0" build="p"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c 7"/>
          <p:cNvSpPr/>
          <p:nvPr/>
        </p:nvSpPr>
        <p:spPr>
          <a:xfrm>
            <a:off x="7092280" y="2996952"/>
            <a:ext cx="864096" cy="2448272"/>
          </a:xfrm>
          <a:prstGeom prst="arc">
            <a:avLst/>
          </a:prstGeom>
          <a:ln w="38100">
            <a:solidFill>
              <a:srgbClr val="0056A7"/>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4" name="Text Placeholder 1"/>
          <p:cNvSpPr txBox="1">
            <a:spLocks/>
          </p:cNvSpPr>
          <p:nvPr/>
        </p:nvSpPr>
        <p:spPr>
          <a:xfrm>
            <a:off x="540074" y="333375"/>
            <a:ext cx="8064374" cy="863600"/>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Households with access to improved sanitation facilities by metropolitan area</a:t>
            </a:r>
          </a:p>
        </p:txBody>
      </p:sp>
      <p:graphicFrame>
        <p:nvGraphicFramePr>
          <p:cNvPr id="5" name="Chart 4"/>
          <p:cNvGraphicFramePr>
            <a:graphicFrameLocks/>
          </p:cNvGraphicFramePr>
          <p:nvPr>
            <p:extLst>
              <p:ext uri="{D42A27DB-BD31-4B8C-83A1-F6EECF244321}">
                <p14:modId xmlns:p14="http://schemas.microsoft.com/office/powerpoint/2010/main" val="2204887240"/>
              </p:ext>
            </p:extLst>
          </p:nvPr>
        </p:nvGraphicFramePr>
        <p:xfrm>
          <a:off x="0" y="2564904"/>
          <a:ext cx="9036496"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4355976" y="2348880"/>
            <a:ext cx="4572000" cy="738664"/>
          </a:xfrm>
          <a:prstGeom prst="rect">
            <a:avLst/>
          </a:prstGeom>
          <a:solidFill>
            <a:srgbClr val="0056A7"/>
          </a:solidFill>
        </p:spPr>
        <p:txBody>
          <a:bodyPr>
            <a:spAutoFit/>
          </a:bodyPr>
          <a:lstStyle/>
          <a:p>
            <a:r>
              <a:rPr lang="en-ZA" sz="1400" dirty="0">
                <a:solidFill>
                  <a:schemeClr val="bg1"/>
                </a:solidFill>
                <a:latin typeface="Arial" panose="020B0604020202020204" pitchFamily="34" charset="0"/>
                <a:cs typeface="Arial" panose="020B0604020202020204" pitchFamily="34" charset="0"/>
              </a:rPr>
              <a:t>The metros with the lowest percentages of households with access to improved sanitation facilities were the City of Tshwane (82%) and eThekwini (83,5%)</a:t>
            </a:r>
          </a:p>
        </p:txBody>
      </p:sp>
      <p:sp>
        <p:nvSpPr>
          <p:cNvPr id="7" name="Rectangle 6"/>
          <p:cNvSpPr/>
          <p:nvPr/>
        </p:nvSpPr>
        <p:spPr>
          <a:xfrm>
            <a:off x="7092280" y="4293096"/>
            <a:ext cx="1728192" cy="144016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272191454"/>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540074" y="333375"/>
            <a:ext cx="8064374" cy="863600"/>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Households with access to improved sanitation facilities by District Council</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038" t="4373" r="1842" b="3261"/>
          <a:stretch/>
        </p:blipFill>
        <p:spPr>
          <a:xfrm>
            <a:off x="1835696" y="1196975"/>
            <a:ext cx="7200800" cy="4896544"/>
          </a:xfrm>
          <a:prstGeom prst="rect">
            <a:avLst/>
          </a:prstGeom>
        </p:spPr>
      </p:pic>
      <p:sp>
        <p:nvSpPr>
          <p:cNvPr id="6" name="Rectangle 5"/>
          <p:cNvSpPr/>
          <p:nvPr/>
        </p:nvSpPr>
        <p:spPr>
          <a:xfrm>
            <a:off x="8028384" y="5085184"/>
            <a:ext cx="1008112" cy="100833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ZA"/>
          </a:p>
        </p:txBody>
      </p:sp>
      <p:sp>
        <p:nvSpPr>
          <p:cNvPr id="7" name="Rectangle 6"/>
          <p:cNvSpPr/>
          <p:nvPr/>
        </p:nvSpPr>
        <p:spPr>
          <a:xfrm>
            <a:off x="540074" y="1844824"/>
            <a:ext cx="2952328" cy="1384995"/>
          </a:xfrm>
          <a:prstGeom prst="rect">
            <a:avLst/>
          </a:prstGeom>
        </p:spPr>
        <p:txBody>
          <a:bodyPr wrap="square">
            <a:spAutoFit/>
          </a:bodyPr>
          <a:lstStyle/>
          <a:p>
            <a:r>
              <a:rPr lang="en-ZA" sz="1400" dirty="0">
                <a:solidFill>
                  <a:schemeClr val="tx1">
                    <a:lumMod val="65000"/>
                    <a:lumOff val="35000"/>
                  </a:schemeClr>
                </a:solidFill>
                <a:latin typeface="Arial" panose="020B0604020202020204" pitchFamily="34" charset="0"/>
                <a:cs typeface="Arial" panose="020B0604020202020204" pitchFamily="34" charset="0"/>
              </a:rPr>
              <a:t>Households residing in Central Karoo (97,3%), Cape Winelands (96%), Overberg (95,5%) and Eden (94,6%) reported the highest percentages </a:t>
            </a:r>
            <a:r>
              <a:rPr lang="en-ZA" sz="1400" dirty="0" smtClean="0">
                <a:solidFill>
                  <a:schemeClr val="tx1">
                    <a:lumMod val="65000"/>
                    <a:lumOff val="35000"/>
                  </a:schemeClr>
                </a:solidFill>
                <a:latin typeface="Arial" panose="020B0604020202020204" pitchFamily="34" charset="0"/>
                <a:cs typeface="Arial" panose="020B0604020202020204" pitchFamily="34" charset="0"/>
              </a:rPr>
              <a:t>in terms of </a:t>
            </a:r>
            <a:r>
              <a:rPr lang="en-ZA" sz="1400" b="1" dirty="0" smtClean="0">
                <a:solidFill>
                  <a:schemeClr val="tx1">
                    <a:lumMod val="65000"/>
                    <a:lumOff val="35000"/>
                  </a:schemeClr>
                </a:solidFill>
                <a:latin typeface="Arial" panose="020B0604020202020204" pitchFamily="34" charset="0"/>
                <a:cs typeface="Arial" panose="020B0604020202020204" pitchFamily="34" charset="0"/>
              </a:rPr>
              <a:t>access </a:t>
            </a:r>
            <a:r>
              <a:rPr lang="en-ZA" sz="1400" b="1" dirty="0">
                <a:solidFill>
                  <a:schemeClr val="tx1">
                    <a:lumMod val="65000"/>
                    <a:lumOff val="35000"/>
                  </a:schemeClr>
                </a:solidFill>
                <a:latin typeface="Arial" panose="020B0604020202020204" pitchFamily="34" charset="0"/>
                <a:cs typeface="Arial" panose="020B0604020202020204" pitchFamily="34" charset="0"/>
              </a:rPr>
              <a:t>to improved sanitation </a:t>
            </a:r>
            <a:r>
              <a:rPr lang="en-ZA" sz="1400" b="1" dirty="0" smtClean="0">
                <a:solidFill>
                  <a:schemeClr val="tx1">
                    <a:lumMod val="65000"/>
                    <a:lumOff val="35000"/>
                  </a:schemeClr>
                </a:solidFill>
                <a:latin typeface="Arial" panose="020B0604020202020204" pitchFamily="34" charset="0"/>
                <a:cs typeface="Arial" panose="020B0604020202020204" pitchFamily="34" charset="0"/>
              </a:rPr>
              <a:t>facilities.</a:t>
            </a:r>
            <a:endParaRPr lang="en-ZA" sz="1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Flowchart: Connector 7"/>
          <p:cNvSpPr/>
          <p:nvPr/>
        </p:nvSpPr>
        <p:spPr>
          <a:xfrm>
            <a:off x="4211960" y="4977172"/>
            <a:ext cx="216024" cy="216024"/>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Flowchart: Connector 8"/>
          <p:cNvSpPr/>
          <p:nvPr/>
        </p:nvSpPr>
        <p:spPr>
          <a:xfrm>
            <a:off x="3276378" y="4936441"/>
            <a:ext cx="216024" cy="216024"/>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Flowchart: Connector 9"/>
          <p:cNvSpPr/>
          <p:nvPr/>
        </p:nvSpPr>
        <p:spPr>
          <a:xfrm>
            <a:off x="3337089" y="5514980"/>
            <a:ext cx="216024" cy="216024"/>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Flowchart: Connector 10"/>
          <p:cNvSpPr/>
          <p:nvPr/>
        </p:nvSpPr>
        <p:spPr>
          <a:xfrm>
            <a:off x="3939843" y="5298956"/>
            <a:ext cx="216024" cy="216024"/>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Rectangle 1"/>
          <p:cNvSpPr/>
          <p:nvPr/>
        </p:nvSpPr>
        <p:spPr>
          <a:xfrm>
            <a:off x="2086755" y="5951610"/>
            <a:ext cx="1697901" cy="215444"/>
          </a:xfrm>
          <a:prstGeom prst="rect">
            <a:avLst/>
          </a:prstGeom>
        </p:spPr>
        <p:txBody>
          <a:bodyPr wrap="none">
            <a:spAutoFit/>
          </a:bodyPr>
          <a:lstStyle/>
          <a:p>
            <a:r>
              <a:rPr lang="en-ZA" sz="800" i="1" dirty="0">
                <a:solidFill>
                  <a:schemeClr val="tx1">
                    <a:lumMod val="65000"/>
                    <a:lumOff val="35000"/>
                  </a:schemeClr>
                </a:solidFill>
                <a:latin typeface="Arial" panose="020B0604020202020204" pitchFamily="34" charset="0"/>
                <a:cs typeface="Arial" panose="020B0604020202020204" pitchFamily="34" charset="0"/>
              </a:rPr>
              <a:t>Source: Community Survey 2016</a:t>
            </a:r>
          </a:p>
        </p:txBody>
      </p:sp>
    </p:spTree>
    <p:extLst>
      <p:ext uri="{BB962C8B-B14F-4D97-AF65-F5344CB8AC3E}">
        <p14:creationId xmlns:p14="http://schemas.microsoft.com/office/powerpoint/2010/main" val="2111539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26374"/>
            <a:ext cx="8136904" cy="892552"/>
          </a:xfrm>
          <a:prstGeom prst="rect">
            <a:avLst/>
          </a:prstGeom>
          <a:solidFill>
            <a:schemeClr val="tx2"/>
          </a:solidFill>
        </p:spPr>
        <p:txBody>
          <a:bodyPr wrap="square">
            <a:spAutoFit/>
          </a:bodyPr>
          <a:lstStyle/>
          <a:p>
            <a:pPr algn="ctr"/>
            <a:r>
              <a:rPr lang="en-GB" sz="2600" dirty="0">
                <a:solidFill>
                  <a:schemeClr val="bg1"/>
                </a:solidFill>
                <a:latin typeface="Arial" panose="020B0604020202020204" pitchFamily="34" charset="0"/>
                <a:cs typeface="Arial" panose="020B0604020202020204" pitchFamily="34" charset="0"/>
              </a:rPr>
              <a:t>Predictors of households with access to unimproved </a:t>
            </a:r>
            <a:r>
              <a:rPr lang="en-GB" sz="2600" dirty="0" smtClean="0">
                <a:solidFill>
                  <a:schemeClr val="bg1"/>
                </a:solidFill>
                <a:latin typeface="Arial" panose="020B0604020202020204" pitchFamily="34" charset="0"/>
                <a:cs typeface="Arial" panose="020B0604020202020204" pitchFamily="34" charset="0"/>
              </a:rPr>
              <a:t>sanitation facilities using </a:t>
            </a:r>
            <a:r>
              <a:rPr lang="en-GB" sz="2600" dirty="0">
                <a:solidFill>
                  <a:schemeClr val="bg1"/>
                </a:solidFill>
                <a:latin typeface="Arial" panose="020B0604020202020204" pitchFamily="34" charset="0"/>
                <a:cs typeface="Arial" panose="020B0604020202020204" pitchFamily="34" charset="0"/>
              </a:rPr>
              <a:t>logistics regression</a:t>
            </a:r>
            <a:endParaRPr lang="en-ZA" sz="26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611560" y="1349479"/>
            <a:ext cx="7920880" cy="523220"/>
          </a:xfrm>
          <a:prstGeom prst="rect">
            <a:avLst/>
          </a:prstGeom>
        </p:spPr>
        <p:txBody>
          <a:bodyPr wrap="square">
            <a:spAutoFit/>
          </a:bodyPr>
          <a:lstStyle/>
          <a:p>
            <a:r>
              <a:rPr lang="en-GB" sz="1400" dirty="0">
                <a:solidFill>
                  <a:schemeClr val="tx1">
                    <a:lumMod val="65000"/>
                    <a:lumOff val="35000"/>
                  </a:schemeClr>
                </a:solidFill>
                <a:latin typeface="Arial" panose="020B0604020202020204" pitchFamily="34" charset="0"/>
                <a:cs typeface="Arial" panose="020B0604020202020204" pitchFamily="34" charset="0"/>
              </a:rPr>
              <a:t>The </a:t>
            </a:r>
            <a:r>
              <a:rPr lang="en-GB" sz="1400" dirty="0" smtClean="0">
                <a:solidFill>
                  <a:schemeClr val="tx1">
                    <a:lumMod val="65000"/>
                    <a:lumOff val="35000"/>
                  </a:schemeClr>
                </a:solidFill>
                <a:latin typeface="Arial" panose="020B0604020202020204" pitchFamily="34" charset="0"/>
                <a:cs typeface="Arial" panose="020B0604020202020204" pitchFamily="34" charset="0"/>
              </a:rPr>
              <a:t>odds </a:t>
            </a:r>
            <a:r>
              <a:rPr lang="en-GB" sz="1400" dirty="0">
                <a:solidFill>
                  <a:schemeClr val="tx1">
                    <a:lumMod val="65000"/>
                    <a:lumOff val="35000"/>
                  </a:schemeClr>
                </a:solidFill>
                <a:latin typeface="Arial" panose="020B0604020202020204" pitchFamily="34" charset="0"/>
                <a:cs typeface="Arial" panose="020B0604020202020204" pitchFamily="34" charset="0"/>
              </a:rPr>
              <a:t>of households in </a:t>
            </a:r>
            <a:r>
              <a:rPr lang="en-GB" sz="1400" dirty="0" smtClean="0">
                <a:solidFill>
                  <a:schemeClr val="tx1">
                    <a:lumMod val="65000"/>
                    <a:lumOff val="35000"/>
                  </a:schemeClr>
                </a:solidFill>
                <a:latin typeface="Arial" panose="020B0604020202020204" pitchFamily="34" charset="0"/>
                <a:cs typeface="Arial" panose="020B0604020202020204" pitchFamily="34" charset="0"/>
              </a:rPr>
              <a:t>eight provinces, </a:t>
            </a:r>
            <a:r>
              <a:rPr lang="en-GB" sz="1400" dirty="0">
                <a:solidFill>
                  <a:schemeClr val="tx1">
                    <a:lumMod val="65000"/>
                    <a:lumOff val="35000"/>
                  </a:schemeClr>
                </a:solidFill>
                <a:latin typeface="Arial" panose="020B0604020202020204" pitchFamily="34" charset="0"/>
                <a:cs typeface="Arial" panose="020B0604020202020204" pitchFamily="34" charset="0"/>
              </a:rPr>
              <a:t>to have access to unimproved sanitation </a:t>
            </a:r>
            <a:r>
              <a:rPr lang="en-GB" sz="1400" dirty="0" smtClean="0">
                <a:solidFill>
                  <a:schemeClr val="tx1">
                    <a:lumMod val="65000"/>
                    <a:lumOff val="35000"/>
                  </a:schemeClr>
                </a:solidFill>
                <a:latin typeface="Arial" panose="020B0604020202020204" pitchFamily="34" charset="0"/>
                <a:cs typeface="Arial" panose="020B0604020202020204" pitchFamily="34" charset="0"/>
              </a:rPr>
              <a:t>facilities, </a:t>
            </a:r>
            <a:r>
              <a:rPr lang="en-GB" sz="1400" dirty="0">
                <a:solidFill>
                  <a:schemeClr val="tx1">
                    <a:lumMod val="65000"/>
                    <a:lumOff val="35000"/>
                  </a:schemeClr>
                </a:solidFill>
                <a:latin typeface="Arial" panose="020B0604020202020204" pitchFamily="34" charset="0"/>
                <a:cs typeface="Arial" panose="020B0604020202020204" pitchFamily="34" charset="0"/>
              </a:rPr>
              <a:t>were greater than the odds of households in Western </a:t>
            </a:r>
            <a:r>
              <a:rPr lang="en-GB" sz="1400" dirty="0" smtClean="0">
                <a:solidFill>
                  <a:schemeClr val="tx1">
                    <a:lumMod val="65000"/>
                    <a:lumOff val="35000"/>
                  </a:schemeClr>
                </a:solidFill>
                <a:latin typeface="Arial" panose="020B0604020202020204" pitchFamily="34" charset="0"/>
                <a:cs typeface="Arial" panose="020B0604020202020204" pitchFamily="34" charset="0"/>
              </a:rPr>
              <a:t>Cape. </a:t>
            </a:r>
          </a:p>
        </p:txBody>
      </p:sp>
      <p:sp>
        <p:nvSpPr>
          <p:cNvPr id="4" name="Rectangle 3"/>
          <p:cNvSpPr/>
          <p:nvPr/>
        </p:nvSpPr>
        <p:spPr>
          <a:xfrm>
            <a:off x="467544" y="2966729"/>
            <a:ext cx="8136904" cy="523220"/>
          </a:xfrm>
          <a:prstGeom prst="rect">
            <a:avLst/>
          </a:prstGeom>
        </p:spPr>
        <p:txBody>
          <a:bodyPr wrap="square">
            <a:spAutoFit/>
          </a:bodyPr>
          <a:lstStyle/>
          <a:p>
            <a:r>
              <a:rPr lang="en-GB" sz="1400" dirty="0">
                <a:solidFill>
                  <a:schemeClr val="tx1">
                    <a:lumMod val="65000"/>
                    <a:lumOff val="35000"/>
                  </a:schemeClr>
                </a:solidFill>
                <a:latin typeface="Arial" panose="020B0604020202020204" pitchFamily="34" charset="0"/>
                <a:cs typeface="Arial" panose="020B0604020202020204" pitchFamily="34" charset="0"/>
              </a:rPr>
              <a:t>The odds of </a:t>
            </a:r>
            <a:r>
              <a:rPr lang="en-GB" sz="1400" dirty="0" smtClean="0">
                <a:solidFill>
                  <a:schemeClr val="tx1">
                    <a:lumMod val="65000"/>
                    <a:lumOff val="35000"/>
                  </a:schemeClr>
                </a:solidFill>
                <a:latin typeface="Arial" panose="020B0604020202020204" pitchFamily="34" charset="0"/>
                <a:cs typeface="Arial" panose="020B0604020202020204" pitchFamily="34" charset="0"/>
              </a:rPr>
              <a:t>households in </a:t>
            </a:r>
            <a:r>
              <a:rPr lang="en-GB" sz="1400" b="1" dirty="0" smtClean="0">
                <a:solidFill>
                  <a:srgbClr val="0057A7"/>
                </a:solidFill>
                <a:latin typeface="Arial" panose="020B0604020202020204" pitchFamily="34" charset="0"/>
                <a:cs typeface="Arial" panose="020B0604020202020204" pitchFamily="34" charset="0"/>
              </a:rPr>
              <a:t>rural areas </a:t>
            </a:r>
            <a:r>
              <a:rPr lang="en-GB" sz="1400" dirty="0">
                <a:solidFill>
                  <a:schemeClr val="tx1">
                    <a:lumMod val="65000"/>
                    <a:lumOff val="35000"/>
                  </a:schemeClr>
                </a:solidFill>
                <a:latin typeface="Arial" panose="020B0604020202020204" pitchFamily="34" charset="0"/>
                <a:cs typeface="Arial" panose="020B0604020202020204" pitchFamily="34" charset="0"/>
              </a:rPr>
              <a:t>were 3,859 times more than the odds of </a:t>
            </a:r>
            <a:r>
              <a:rPr lang="en-GB" sz="1400" dirty="0" smtClean="0">
                <a:solidFill>
                  <a:schemeClr val="tx1">
                    <a:lumMod val="65000"/>
                    <a:lumOff val="35000"/>
                  </a:schemeClr>
                </a:solidFill>
                <a:latin typeface="Arial" panose="020B0604020202020204" pitchFamily="34" charset="0"/>
                <a:cs typeface="Arial" panose="020B0604020202020204" pitchFamily="34" charset="0"/>
              </a:rPr>
              <a:t>households in </a:t>
            </a:r>
            <a:r>
              <a:rPr lang="en-GB" sz="1400" b="1" dirty="0" smtClean="0">
                <a:solidFill>
                  <a:schemeClr val="tx2">
                    <a:lumMod val="50000"/>
                  </a:schemeClr>
                </a:solidFill>
                <a:latin typeface="Arial" panose="020B0604020202020204" pitchFamily="34" charset="0"/>
                <a:cs typeface="Arial" panose="020B0604020202020204" pitchFamily="34" charset="0"/>
              </a:rPr>
              <a:t>urban areas </a:t>
            </a:r>
            <a:r>
              <a:rPr lang="en-GB" sz="1400" dirty="0" smtClean="0">
                <a:solidFill>
                  <a:schemeClr val="tx1">
                    <a:lumMod val="65000"/>
                    <a:lumOff val="35000"/>
                  </a:schemeClr>
                </a:solidFill>
                <a:latin typeface="Arial" panose="020B0604020202020204" pitchFamily="34" charset="0"/>
                <a:cs typeface="Arial" panose="020B0604020202020204" pitchFamily="34" charset="0"/>
              </a:rPr>
              <a:t>to </a:t>
            </a:r>
            <a:r>
              <a:rPr lang="en-GB" sz="1400" dirty="0">
                <a:solidFill>
                  <a:schemeClr val="tx1">
                    <a:lumMod val="65000"/>
                    <a:lumOff val="35000"/>
                  </a:schemeClr>
                </a:solidFill>
                <a:latin typeface="Arial" panose="020B0604020202020204" pitchFamily="34" charset="0"/>
                <a:cs typeface="Arial" panose="020B0604020202020204" pitchFamily="34" charset="0"/>
              </a:rPr>
              <a:t>have access to unimproved sanitation </a:t>
            </a:r>
            <a:r>
              <a:rPr lang="en-GB" sz="1400" dirty="0" smtClean="0">
                <a:solidFill>
                  <a:schemeClr val="tx1">
                    <a:lumMod val="65000"/>
                    <a:lumOff val="35000"/>
                  </a:schemeClr>
                </a:solidFill>
                <a:latin typeface="Arial" panose="020B0604020202020204" pitchFamily="34" charset="0"/>
                <a:cs typeface="Arial" panose="020B0604020202020204" pitchFamily="34" charset="0"/>
              </a:rPr>
              <a:t>facilities. </a:t>
            </a:r>
            <a:endParaRPr lang="en-ZA" sz="1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Rectangle 1"/>
          <p:cNvSpPr/>
          <p:nvPr/>
        </p:nvSpPr>
        <p:spPr>
          <a:xfrm>
            <a:off x="467544" y="4653136"/>
            <a:ext cx="7920880" cy="523220"/>
          </a:xfrm>
          <a:prstGeom prst="rect">
            <a:avLst/>
          </a:prstGeom>
        </p:spPr>
        <p:txBody>
          <a:bodyPr wrap="square">
            <a:spAutoFit/>
          </a:bodyPr>
          <a:lstStyle/>
          <a:p>
            <a:r>
              <a:rPr lang="en-ZA" sz="1400" dirty="0">
                <a:solidFill>
                  <a:schemeClr val="tx1">
                    <a:lumMod val="65000"/>
                    <a:lumOff val="35000"/>
                  </a:schemeClr>
                </a:solidFill>
                <a:latin typeface="Arial" panose="020B0604020202020204" pitchFamily="34" charset="0"/>
                <a:cs typeface="Arial" panose="020B0604020202020204" pitchFamily="34" charset="0"/>
              </a:rPr>
              <a:t>The odds of households </a:t>
            </a:r>
            <a:r>
              <a:rPr lang="en-ZA" sz="1400" dirty="0" smtClean="0">
                <a:solidFill>
                  <a:schemeClr val="tx1">
                    <a:lumMod val="65000"/>
                    <a:lumOff val="35000"/>
                  </a:schemeClr>
                </a:solidFill>
                <a:latin typeface="Arial" panose="020B0604020202020204" pitchFamily="34" charset="0"/>
                <a:cs typeface="Arial" panose="020B0604020202020204" pitchFamily="34" charset="0"/>
              </a:rPr>
              <a:t>living </a:t>
            </a:r>
            <a:r>
              <a:rPr lang="en-ZA" sz="1400" dirty="0">
                <a:solidFill>
                  <a:schemeClr val="tx1">
                    <a:lumMod val="65000"/>
                    <a:lumOff val="35000"/>
                  </a:schemeClr>
                </a:solidFill>
                <a:latin typeface="Arial" panose="020B0604020202020204" pitchFamily="34" charset="0"/>
                <a:cs typeface="Arial" panose="020B0604020202020204" pitchFamily="34" charset="0"/>
              </a:rPr>
              <a:t>in </a:t>
            </a:r>
            <a:r>
              <a:rPr lang="en-ZA" sz="1400" b="1" dirty="0">
                <a:solidFill>
                  <a:srgbClr val="0057A7"/>
                </a:solidFill>
                <a:latin typeface="Arial" panose="020B0604020202020204" pitchFamily="34" charset="0"/>
                <a:cs typeface="Arial" panose="020B0604020202020204" pitchFamily="34" charset="0"/>
              </a:rPr>
              <a:t>non-metro areas</a:t>
            </a:r>
            <a:r>
              <a:rPr lang="en-ZA" sz="1400" dirty="0">
                <a:solidFill>
                  <a:schemeClr val="tx1">
                    <a:lumMod val="65000"/>
                    <a:lumOff val="35000"/>
                  </a:schemeClr>
                </a:solidFill>
                <a:latin typeface="Arial" panose="020B0604020202020204" pitchFamily="34" charset="0"/>
                <a:cs typeface="Arial" panose="020B0604020202020204" pitchFamily="34" charset="0"/>
              </a:rPr>
              <a:t>, to have access to unimproved sanitation facilities were 1,837 times more than the odds of households living in </a:t>
            </a:r>
            <a:r>
              <a:rPr lang="en-ZA" sz="1400" b="1" dirty="0">
                <a:solidFill>
                  <a:schemeClr val="tx2">
                    <a:lumMod val="50000"/>
                  </a:schemeClr>
                </a:solidFill>
                <a:latin typeface="Arial" panose="020B0604020202020204" pitchFamily="34" charset="0"/>
                <a:cs typeface="Arial" panose="020B0604020202020204" pitchFamily="34" charset="0"/>
              </a:rPr>
              <a:t>urban areas. </a:t>
            </a:r>
          </a:p>
        </p:txBody>
      </p:sp>
      <p:cxnSp>
        <p:nvCxnSpPr>
          <p:cNvPr id="6" name="Straight Connector 5"/>
          <p:cNvCxnSpPr/>
          <p:nvPr/>
        </p:nvCxnSpPr>
        <p:spPr>
          <a:xfrm>
            <a:off x="2267744" y="2420888"/>
            <a:ext cx="40690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393444" y="4149080"/>
            <a:ext cx="406908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9230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2492896"/>
            <a:ext cx="8029762" cy="769441"/>
          </a:xfrm>
          <a:prstGeom prst="rect">
            <a:avLst/>
          </a:prstGeom>
          <a:noFill/>
        </p:spPr>
        <p:txBody>
          <a:bodyPr wrap="none" rtlCol="0">
            <a:spAutoFit/>
          </a:bodyPr>
          <a:lstStyle/>
          <a:p>
            <a:r>
              <a:rPr lang="en-ZA" sz="4400" dirty="0" smtClean="0">
                <a:solidFill>
                  <a:schemeClr val="bg1"/>
                </a:solidFill>
                <a:latin typeface="Arial" panose="020B0604020202020204" pitchFamily="34" charset="0"/>
                <a:cs typeface="Arial" panose="020B0604020202020204" pitchFamily="34" charset="0"/>
              </a:rPr>
              <a:t>Distance to Sanitation Facilities</a:t>
            </a:r>
            <a:endParaRPr lang="en-ZA"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4939992"/>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540074" y="333375"/>
            <a:ext cx="8064374" cy="863600"/>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Households who lived more than 200 metres away from the outside yard toilet facility by </a:t>
            </a:r>
            <a:r>
              <a:rPr lang="en-ZA" sz="2400" dirty="0" smtClean="0">
                <a:solidFill>
                  <a:schemeClr val="bg1"/>
                </a:solidFill>
              </a:rPr>
              <a:t>rural/urban area</a:t>
            </a:r>
            <a:r>
              <a:rPr lang="en-ZA" sz="2400" dirty="0">
                <a:solidFill>
                  <a:schemeClr val="bg1"/>
                </a:solidFill>
              </a:rPr>
              <a:t/>
            </a:r>
            <a:br>
              <a:rPr lang="en-ZA" sz="2400" dirty="0">
                <a:solidFill>
                  <a:schemeClr val="bg1"/>
                </a:solidFill>
              </a:rPr>
            </a:br>
            <a:endParaRPr lang="en-ZA" sz="2400" dirty="0">
              <a:solidFill>
                <a:schemeClr val="bg1"/>
              </a:solidFill>
            </a:endParaRPr>
          </a:p>
        </p:txBody>
      </p:sp>
      <p:graphicFrame>
        <p:nvGraphicFramePr>
          <p:cNvPr id="8" name="Chart 7"/>
          <p:cNvGraphicFramePr>
            <a:graphicFrameLocks/>
          </p:cNvGraphicFramePr>
          <p:nvPr>
            <p:extLst>
              <p:ext uri="{D42A27DB-BD31-4B8C-83A1-F6EECF244321}">
                <p14:modId xmlns:p14="http://schemas.microsoft.com/office/powerpoint/2010/main" val="2049918049"/>
              </p:ext>
            </p:extLst>
          </p:nvPr>
        </p:nvGraphicFramePr>
        <p:xfrm>
          <a:off x="0" y="2057400"/>
          <a:ext cx="9144000" cy="417991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p:cNvSpPr>
            <a:spLocks noGrp="1"/>
          </p:cNvSpPr>
          <p:nvPr>
            <p:ph type="body" sz="half" idx="4294967295"/>
          </p:nvPr>
        </p:nvSpPr>
        <p:spPr>
          <a:xfrm>
            <a:off x="3779912" y="1844824"/>
            <a:ext cx="4608512" cy="1008111"/>
          </a:xfrm>
          <a:prstGeom prst="rect">
            <a:avLst/>
          </a:prstGeom>
          <a:solidFill>
            <a:schemeClr val="bg1"/>
          </a:solidFill>
        </p:spPr>
        <p:txBody>
          <a:bodyPr/>
          <a:lstStyle/>
          <a:p>
            <a:pPr algn="ctr"/>
            <a:r>
              <a:rPr lang="en-GB" sz="1400" cap="none" dirty="0" smtClean="0">
                <a:solidFill>
                  <a:schemeClr val="tx1">
                    <a:lumMod val="65000"/>
                    <a:lumOff val="35000"/>
                  </a:schemeClr>
                </a:solidFill>
                <a:effectLst/>
              </a:rPr>
              <a:t>Nationally, the percentage of households who reported living more than 200 metres away from the outside yard toilet facilities </a:t>
            </a:r>
            <a:r>
              <a:rPr lang="en-GB" sz="1400" dirty="0" smtClean="0">
                <a:solidFill>
                  <a:schemeClr val="tx1">
                    <a:lumMod val="65000"/>
                    <a:lumOff val="35000"/>
                  </a:schemeClr>
                </a:solidFill>
              </a:rPr>
              <a:t>in</a:t>
            </a:r>
            <a:r>
              <a:rPr lang="en-GB" sz="1400" cap="none" dirty="0" smtClean="0">
                <a:solidFill>
                  <a:schemeClr val="tx1">
                    <a:lumMod val="65000"/>
                    <a:lumOff val="35000"/>
                  </a:schemeClr>
                </a:solidFill>
                <a:effectLst/>
              </a:rPr>
              <a:t>creased from 1,3% in 2014 to 6,1% in 2015</a:t>
            </a:r>
            <a:endParaRPr lang="en-ZA" sz="1400" cap="none" dirty="0">
              <a:solidFill>
                <a:schemeClr val="tx1">
                  <a:lumMod val="65000"/>
                  <a:lumOff val="35000"/>
                </a:schemeClr>
              </a:solidFill>
            </a:endParaRPr>
          </a:p>
        </p:txBody>
      </p:sp>
    </p:spTree>
    <p:extLst>
      <p:ext uri="{BB962C8B-B14F-4D97-AF65-F5344CB8AC3E}">
        <p14:creationId xmlns:p14="http://schemas.microsoft.com/office/powerpoint/2010/main" val="4086266485"/>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540074" y="333374"/>
            <a:ext cx="8064374" cy="1151409"/>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Households who lived more than 200 metres away from the outside yard toilet facility by gender of head of the </a:t>
            </a:r>
            <a:r>
              <a:rPr lang="en-ZA" sz="2400" dirty="0" smtClean="0">
                <a:solidFill>
                  <a:schemeClr val="bg1"/>
                </a:solidFill>
              </a:rPr>
              <a:t>household 2015</a:t>
            </a:r>
            <a:r>
              <a:rPr lang="en-ZA" sz="2400" dirty="0">
                <a:solidFill>
                  <a:schemeClr val="bg1"/>
                </a:solidFill>
              </a:rPr>
              <a:t/>
            </a:r>
            <a:br>
              <a:rPr lang="en-ZA" sz="2400" dirty="0">
                <a:solidFill>
                  <a:schemeClr val="bg1"/>
                </a:solidFill>
              </a:rPr>
            </a:br>
            <a:r>
              <a:rPr lang="en-ZA" sz="2400" dirty="0">
                <a:solidFill>
                  <a:schemeClr val="bg1"/>
                </a:solidFill>
              </a:rPr>
              <a:t/>
            </a:r>
            <a:br>
              <a:rPr lang="en-ZA" sz="2400" dirty="0">
                <a:solidFill>
                  <a:schemeClr val="bg1"/>
                </a:solidFill>
              </a:rPr>
            </a:br>
            <a:endParaRPr lang="en-ZA" sz="2400" dirty="0">
              <a:solidFill>
                <a:schemeClr val="bg1"/>
              </a:solidFill>
            </a:endParaRPr>
          </a:p>
        </p:txBody>
      </p:sp>
      <p:graphicFrame>
        <p:nvGraphicFramePr>
          <p:cNvPr id="6" name="Chart 5"/>
          <p:cNvGraphicFramePr>
            <a:graphicFrameLocks/>
          </p:cNvGraphicFramePr>
          <p:nvPr>
            <p:extLst>
              <p:ext uri="{D42A27DB-BD31-4B8C-83A1-F6EECF244321}">
                <p14:modId xmlns:p14="http://schemas.microsoft.com/office/powerpoint/2010/main" val="3120915260"/>
              </p:ext>
            </p:extLst>
          </p:nvPr>
        </p:nvGraphicFramePr>
        <p:xfrm>
          <a:off x="0" y="2057400"/>
          <a:ext cx="9144000" cy="417991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2"/>
          <p:cNvSpPr txBox="1">
            <a:spLocks/>
          </p:cNvSpPr>
          <p:nvPr/>
        </p:nvSpPr>
        <p:spPr>
          <a:xfrm>
            <a:off x="323529" y="2564904"/>
            <a:ext cx="3312368" cy="1440160"/>
          </a:xfrm>
          <a:prstGeom prst="rect">
            <a:avLst/>
          </a:prstGeom>
          <a:solidFill>
            <a:schemeClr val="bg1"/>
          </a:solidFill>
        </p:spPr>
        <p:txBody>
          <a:bodyPr>
            <a:normAutofit fontScale="47500" lnSpcReduction="20000"/>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dirty="0" smtClean="0">
                <a:solidFill>
                  <a:schemeClr val="tx1">
                    <a:lumMod val="65000"/>
                    <a:lumOff val="35000"/>
                  </a:schemeClr>
                </a:solidFill>
              </a:rPr>
              <a:t>Households headed by females lived further away from outside yard toilet facilities compared to households headed by males. There is a noticeable decline in the percentage of households who reported living more than 200 metres away from the outside yard toilet facility</a:t>
            </a:r>
            <a:endParaRPr lang="en-ZA" dirty="0">
              <a:solidFill>
                <a:schemeClr val="tx1">
                  <a:lumMod val="65000"/>
                  <a:lumOff val="35000"/>
                </a:schemeClr>
              </a:solidFill>
            </a:endParaRPr>
          </a:p>
        </p:txBody>
      </p:sp>
    </p:spTree>
    <p:extLst>
      <p:ext uri="{BB962C8B-B14F-4D97-AF65-F5344CB8AC3E}">
        <p14:creationId xmlns:p14="http://schemas.microsoft.com/office/powerpoint/2010/main" val="2568657757"/>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9712" y="1340768"/>
            <a:ext cx="5070619" cy="923330"/>
          </a:xfrm>
          <a:prstGeom prst="rect">
            <a:avLst/>
          </a:prstGeom>
          <a:noFill/>
        </p:spPr>
        <p:txBody>
          <a:bodyPr wrap="none" rtlCol="0">
            <a:spAutoFit/>
          </a:bodyPr>
          <a:lstStyle/>
          <a:p>
            <a:r>
              <a:rPr lang="en-ZA" sz="5400" dirty="0" smtClean="0">
                <a:solidFill>
                  <a:schemeClr val="bg1"/>
                </a:solidFill>
                <a:latin typeface="Arial" panose="020B0604020202020204" pitchFamily="34" charset="0"/>
                <a:cs typeface="Arial" panose="020B0604020202020204" pitchFamily="34" charset="0"/>
              </a:rPr>
              <a:t>Access to water</a:t>
            </a:r>
            <a:endParaRPr lang="en-ZA" sz="54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1187624" y="2924944"/>
            <a:ext cx="7225055" cy="923330"/>
          </a:xfrm>
          <a:prstGeom prst="rect">
            <a:avLst/>
          </a:prstGeom>
          <a:noFill/>
        </p:spPr>
        <p:txBody>
          <a:bodyPr wrap="none" rtlCol="0">
            <a:spAutoFit/>
          </a:bodyPr>
          <a:lstStyle/>
          <a:p>
            <a:r>
              <a:rPr lang="en-ZA" sz="5400" dirty="0" smtClean="0">
                <a:solidFill>
                  <a:schemeClr val="bg1"/>
                </a:solidFill>
                <a:latin typeface="Arial" panose="020B0604020202020204" pitchFamily="34" charset="0"/>
                <a:cs typeface="Arial" panose="020B0604020202020204" pitchFamily="34" charset="0"/>
              </a:rPr>
              <a:t>Improved water source</a:t>
            </a:r>
            <a:endParaRPr lang="en-ZA" sz="5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724638"/>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1680" y="1916832"/>
            <a:ext cx="5821850" cy="2123658"/>
          </a:xfrm>
          <a:prstGeom prst="rect">
            <a:avLst/>
          </a:prstGeom>
          <a:noFill/>
        </p:spPr>
        <p:txBody>
          <a:bodyPr wrap="none" rtlCol="0">
            <a:spAutoFit/>
          </a:bodyPr>
          <a:lstStyle/>
          <a:p>
            <a:pPr algn="ctr"/>
            <a:r>
              <a:rPr lang="en-ZA" sz="4400" dirty="0">
                <a:solidFill>
                  <a:schemeClr val="bg1"/>
                </a:solidFill>
                <a:latin typeface="Arial" panose="020B0604020202020204" pitchFamily="34" charset="0"/>
                <a:cs typeface="Arial" panose="020B0604020202020204" pitchFamily="34" charset="0"/>
              </a:rPr>
              <a:t>S</a:t>
            </a:r>
            <a:r>
              <a:rPr lang="en-ZA" sz="4400" dirty="0" smtClean="0">
                <a:solidFill>
                  <a:schemeClr val="bg1"/>
                </a:solidFill>
                <a:latin typeface="Arial" panose="020B0604020202020204" pitchFamily="34" charset="0"/>
                <a:cs typeface="Arial" panose="020B0604020202020204" pitchFamily="34" charset="0"/>
              </a:rPr>
              <a:t>hared </a:t>
            </a:r>
            <a:r>
              <a:rPr lang="en-ZA" sz="4400" dirty="0">
                <a:solidFill>
                  <a:schemeClr val="bg1"/>
                </a:solidFill>
                <a:latin typeface="Arial" panose="020B0604020202020204" pitchFamily="34" charset="0"/>
                <a:cs typeface="Arial" panose="020B0604020202020204" pitchFamily="34" charset="0"/>
              </a:rPr>
              <a:t>T</a:t>
            </a:r>
            <a:r>
              <a:rPr lang="en-ZA" sz="4400" dirty="0" smtClean="0">
                <a:solidFill>
                  <a:schemeClr val="bg1"/>
                </a:solidFill>
                <a:latin typeface="Arial" panose="020B0604020202020204" pitchFamily="34" charset="0"/>
                <a:cs typeface="Arial" panose="020B0604020202020204" pitchFamily="34" charset="0"/>
              </a:rPr>
              <a:t>oilet </a:t>
            </a:r>
            <a:r>
              <a:rPr lang="en-ZA" sz="4400" dirty="0">
                <a:solidFill>
                  <a:schemeClr val="bg1"/>
                </a:solidFill>
                <a:latin typeface="Arial" panose="020B0604020202020204" pitchFamily="34" charset="0"/>
                <a:cs typeface="Arial" panose="020B0604020202020204" pitchFamily="34" charset="0"/>
              </a:rPr>
              <a:t>F</a:t>
            </a:r>
            <a:r>
              <a:rPr lang="en-ZA" sz="4400" dirty="0" smtClean="0">
                <a:solidFill>
                  <a:schemeClr val="bg1"/>
                </a:solidFill>
                <a:latin typeface="Arial" panose="020B0604020202020204" pitchFamily="34" charset="0"/>
                <a:cs typeface="Arial" panose="020B0604020202020204" pitchFamily="34" charset="0"/>
              </a:rPr>
              <a:t>acilities</a:t>
            </a:r>
            <a:br>
              <a:rPr lang="en-ZA" sz="4400" dirty="0" smtClean="0">
                <a:solidFill>
                  <a:schemeClr val="bg1"/>
                </a:solidFill>
                <a:latin typeface="Arial" panose="020B0604020202020204" pitchFamily="34" charset="0"/>
                <a:cs typeface="Arial" panose="020B0604020202020204" pitchFamily="34" charset="0"/>
              </a:rPr>
            </a:br>
            <a:r>
              <a:rPr lang="en-ZA" sz="4400" dirty="0" smtClean="0">
                <a:solidFill>
                  <a:schemeClr val="bg1"/>
                </a:solidFill>
                <a:latin typeface="Arial" panose="020B0604020202020204" pitchFamily="34" charset="0"/>
                <a:cs typeface="Arial" panose="020B0604020202020204" pitchFamily="34" charset="0"/>
              </a:rPr>
              <a:t>Bucket </a:t>
            </a:r>
            <a:r>
              <a:rPr lang="en-ZA" sz="4400" dirty="0">
                <a:solidFill>
                  <a:schemeClr val="bg1"/>
                </a:solidFill>
                <a:latin typeface="Arial" panose="020B0604020202020204" pitchFamily="34" charset="0"/>
                <a:cs typeface="Arial" panose="020B0604020202020204" pitchFamily="34" charset="0"/>
              </a:rPr>
              <a:t>T</a:t>
            </a:r>
            <a:r>
              <a:rPr lang="en-ZA" sz="4400" dirty="0" smtClean="0">
                <a:solidFill>
                  <a:schemeClr val="bg1"/>
                </a:solidFill>
                <a:latin typeface="Arial" panose="020B0604020202020204" pitchFamily="34" charset="0"/>
                <a:cs typeface="Arial" panose="020B0604020202020204" pitchFamily="34" charset="0"/>
              </a:rPr>
              <a:t>oilet </a:t>
            </a:r>
            <a:br>
              <a:rPr lang="en-ZA" sz="4400" dirty="0" smtClean="0">
                <a:solidFill>
                  <a:schemeClr val="bg1"/>
                </a:solidFill>
                <a:latin typeface="Arial" panose="020B0604020202020204" pitchFamily="34" charset="0"/>
                <a:cs typeface="Arial" panose="020B0604020202020204" pitchFamily="34" charset="0"/>
              </a:rPr>
            </a:br>
            <a:r>
              <a:rPr lang="en-ZA" sz="4400" dirty="0" smtClean="0">
                <a:solidFill>
                  <a:schemeClr val="bg1"/>
                </a:solidFill>
                <a:latin typeface="Arial" panose="020B0604020202020204" pitchFamily="34" charset="0"/>
                <a:cs typeface="Arial" panose="020B0604020202020204" pitchFamily="34" charset="0"/>
              </a:rPr>
              <a:t>Open </a:t>
            </a:r>
            <a:r>
              <a:rPr lang="en-ZA" sz="4400" dirty="0">
                <a:solidFill>
                  <a:schemeClr val="bg1"/>
                </a:solidFill>
                <a:latin typeface="Arial" panose="020B0604020202020204" pitchFamily="34" charset="0"/>
                <a:cs typeface="Arial" panose="020B0604020202020204" pitchFamily="34" charset="0"/>
              </a:rPr>
              <a:t>D</a:t>
            </a:r>
            <a:r>
              <a:rPr lang="en-ZA" sz="4400" dirty="0" smtClean="0">
                <a:solidFill>
                  <a:schemeClr val="bg1"/>
                </a:solidFill>
                <a:latin typeface="Arial" panose="020B0604020202020204" pitchFamily="34" charset="0"/>
                <a:cs typeface="Arial" panose="020B0604020202020204" pitchFamily="34" charset="0"/>
              </a:rPr>
              <a:t>efecation</a:t>
            </a:r>
            <a:endParaRPr lang="en-ZA"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729611"/>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540074" y="333374"/>
            <a:ext cx="8064374" cy="791369"/>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Percentage of households who shared toilet </a:t>
            </a:r>
            <a:r>
              <a:rPr lang="en-ZA" sz="2400" dirty="0" smtClean="0">
                <a:solidFill>
                  <a:schemeClr val="bg1"/>
                </a:solidFill>
              </a:rPr>
              <a:t>facilities by rural/urban area</a:t>
            </a:r>
            <a:r>
              <a:rPr lang="en-ZA" sz="2400" dirty="0">
                <a:solidFill>
                  <a:schemeClr val="bg1"/>
                </a:solidFill>
              </a:rPr>
              <a:t/>
            </a:r>
            <a:br>
              <a:rPr lang="en-ZA" sz="2400" dirty="0">
                <a:solidFill>
                  <a:schemeClr val="bg1"/>
                </a:solidFill>
              </a:rPr>
            </a:br>
            <a:r>
              <a:rPr lang="en-ZA" sz="2400" dirty="0">
                <a:solidFill>
                  <a:schemeClr val="bg1"/>
                </a:solidFill>
              </a:rPr>
              <a:t/>
            </a:r>
            <a:br>
              <a:rPr lang="en-ZA" sz="2400" dirty="0">
                <a:solidFill>
                  <a:schemeClr val="bg1"/>
                </a:solidFill>
              </a:rPr>
            </a:br>
            <a:endParaRPr lang="en-ZA" sz="2400" dirty="0">
              <a:solidFill>
                <a:schemeClr val="bg1"/>
              </a:solidFill>
            </a:endParaRPr>
          </a:p>
        </p:txBody>
      </p:sp>
      <p:graphicFrame>
        <p:nvGraphicFramePr>
          <p:cNvPr id="3" name="Chart 2"/>
          <p:cNvGraphicFramePr>
            <a:graphicFrameLocks/>
          </p:cNvGraphicFramePr>
          <p:nvPr>
            <p:extLst>
              <p:ext uri="{D42A27DB-BD31-4B8C-83A1-F6EECF244321}">
                <p14:modId xmlns:p14="http://schemas.microsoft.com/office/powerpoint/2010/main" val="541089736"/>
              </p:ext>
            </p:extLst>
          </p:nvPr>
        </p:nvGraphicFramePr>
        <p:xfrm>
          <a:off x="1259632" y="980729"/>
          <a:ext cx="9144000" cy="48965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6901937"/>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540074" y="333374"/>
            <a:ext cx="8064374" cy="791369"/>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Percentage of households who shared toilet facilities, by dwelling type</a:t>
            </a:r>
            <a:br>
              <a:rPr lang="en-ZA" sz="2400" dirty="0">
                <a:solidFill>
                  <a:schemeClr val="bg1"/>
                </a:solidFill>
              </a:rPr>
            </a:br>
            <a:r>
              <a:rPr lang="en-ZA" sz="2400" dirty="0">
                <a:solidFill>
                  <a:schemeClr val="bg1"/>
                </a:solidFill>
              </a:rPr>
              <a:t/>
            </a:r>
            <a:br>
              <a:rPr lang="en-ZA" sz="2400" dirty="0">
                <a:solidFill>
                  <a:schemeClr val="bg1"/>
                </a:solidFill>
              </a:rPr>
            </a:br>
            <a:endParaRPr lang="en-ZA" sz="2400" dirty="0">
              <a:solidFill>
                <a:schemeClr val="bg1"/>
              </a:solidFill>
            </a:endParaRPr>
          </a:p>
        </p:txBody>
      </p:sp>
      <p:graphicFrame>
        <p:nvGraphicFramePr>
          <p:cNvPr id="4" name="Chart 3"/>
          <p:cNvGraphicFramePr>
            <a:graphicFrameLocks/>
          </p:cNvGraphicFramePr>
          <p:nvPr>
            <p:extLst>
              <p:ext uri="{D42A27DB-BD31-4B8C-83A1-F6EECF244321}">
                <p14:modId xmlns:p14="http://schemas.microsoft.com/office/powerpoint/2010/main" val="3914119696"/>
              </p:ext>
            </p:extLst>
          </p:nvPr>
        </p:nvGraphicFramePr>
        <p:xfrm>
          <a:off x="0" y="2780928"/>
          <a:ext cx="9144000" cy="338437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2"/>
          <p:cNvSpPr txBox="1">
            <a:spLocks/>
          </p:cNvSpPr>
          <p:nvPr/>
        </p:nvSpPr>
        <p:spPr>
          <a:xfrm>
            <a:off x="540074" y="1844824"/>
            <a:ext cx="8208390" cy="734167"/>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00" dirty="0" smtClean="0">
                <a:solidFill>
                  <a:schemeClr val="tx1">
                    <a:lumMod val="65000"/>
                    <a:lumOff val="35000"/>
                  </a:schemeClr>
                </a:solidFill>
              </a:rPr>
              <a:t>More than two-thirds (</a:t>
            </a:r>
            <a:r>
              <a:rPr lang="en-GB" sz="1400" b="1" dirty="0" smtClean="0">
                <a:solidFill>
                  <a:schemeClr val="tx1">
                    <a:lumMod val="65000"/>
                    <a:lumOff val="35000"/>
                  </a:schemeClr>
                </a:solidFill>
              </a:rPr>
              <a:t>68%)</a:t>
            </a:r>
            <a:r>
              <a:rPr lang="en-GB" sz="1400" dirty="0" smtClean="0">
                <a:solidFill>
                  <a:schemeClr val="tx1">
                    <a:lumMod val="65000"/>
                    <a:lumOff val="35000"/>
                  </a:schemeClr>
                </a:solidFill>
              </a:rPr>
              <a:t> of households living in </a:t>
            </a:r>
            <a:r>
              <a:rPr lang="en-GB" sz="1400" b="1" dirty="0" smtClean="0">
                <a:solidFill>
                  <a:schemeClr val="tx1">
                    <a:lumMod val="65000"/>
                    <a:lumOff val="35000"/>
                  </a:schemeClr>
                </a:solidFill>
              </a:rPr>
              <a:t>informal dwellings  </a:t>
            </a:r>
            <a:r>
              <a:rPr lang="en-GB" sz="1400" dirty="0" smtClean="0">
                <a:solidFill>
                  <a:schemeClr val="tx1">
                    <a:lumMod val="65000"/>
                    <a:lumOff val="35000"/>
                  </a:schemeClr>
                </a:solidFill>
              </a:rPr>
              <a:t>shared toilet facilities in comparison to 19% of households living in formal dwellings and 12% of households living in traditional dwellings.</a:t>
            </a:r>
            <a:endParaRPr lang="en-ZA" sz="1400" dirty="0">
              <a:solidFill>
                <a:schemeClr val="tx1">
                  <a:lumMod val="65000"/>
                  <a:lumOff val="35000"/>
                </a:schemeClr>
              </a:solidFill>
            </a:endParaRPr>
          </a:p>
        </p:txBody>
      </p:sp>
      <p:pic>
        <p:nvPicPr>
          <p:cNvPr id="6" name="Picture 5"/>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342079" y="4261723"/>
            <a:ext cx="749208" cy="74871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12" y="4465514"/>
            <a:ext cx="749208" cy="748710"/>
          </a:xfrm>
          <a:prstGeom prst="rect">
            <a:avLst/>
          </a:prstGeom>
        </p:spPr>
      </p:pic>
      <p:pic>
        <p:nvPicPr>
          <p:cNvPr id="8" name="Picture 7"/>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038574" y="4261723"/>
            <a:ext cx="749208" cy="748710"/>
          </a:xfrm>
          <a:prstGeom prst="rect">
            <a:avLst/>
          </a:prstGeom>
        </p:spPr>
      </p:pic>
    </p:spTree>
    <p:extLst>
      <p:ext uri="{BB962C8B-B14F-4D97-AF65-F5344CB8AC3E}">
        <p14:creationId xmlns:p14="http://schemas.microsoft.com/office/powerpoint/2010/main" val="1200362142"/>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251520" y="333374"/>
            <a:ext cx="8352928" cy="791369"/>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Problems experienced by households that </a:t>
            </a:r>
            <a:r>
              <a:rPr lang="en-ZA" sz="2400" dirty="0" smtClean="0">
                <a:solidFill>
                  <a:schemeClr val="bg1"/>
                </a:solidFill>
              </a:rPr>
              <a:t>shared </a:t>
            </a:r>
            <a:r>
              <a:rPr lang="en-ZA" sz="2400" dirty="0">
                <a:solidFill>
                  <a:schemeClr val="bg1"/>
                </a:solidFill>
              </a:rPr>
              <a:t>sanitation facilities during the six months before the survey</a:t>
            </a:r>
            <a:br>
              <a:rPr lang="en-ZA" sz="2400" dirty="0">
                <a:solidFill>
                  <a:schemeClr val="bg1"/>
                </a:solidFill>
              </a:rPr>
            </a:br>
            <a:r>
              <a:rPr lang="en-ZA" sz="2400" dirty="0">
                <a:solidFill>
                  <a:schemeClr val="bg1"/>
                </a:solidFill>
              </a:rPr>
              <a:t/>
            </a:r>
            <a:br>
              <a:rPr lang="en-ZA" sz="2400" dirty="0">
                <a:solidFill>
                  <a:schemeClr val="bg1"/>
                </a:solidFill>
              </a:rPr>
            </a:br>
            <a:endParaRPr lang="en-ZA" sz="2400" dirty="0">
              <a:solidFill>
                <a:schemeClr val="bg1"/>
              </a:solidFill>
            </a:endParaRPr>
          </a:p>
        </p:txBody>
      </p:sp>
      <p:graphicFrame>
        <p:nvGraphicFramePr>
          <p:cNvPr id="6" name="Chart 5"/>
          <p:cNvGraphicFramePr>
            <a:graphicFrameLocks/>
          </p:cNvGraphicFramePr>
          <p:nvPr>
            <p:extLst>
              <p:ext uri="{D42A27DB-BD31-4B8C-83A1-F6EECF244321}">
                <p14:modId xmlns:p14="http://schemas.microsoft.com/office/powerpoint/2010/main" val="3426667571"/>
              </p:ext>
            </p:extLst>
          </p:nvPr>
        </p:nvGraphicFramePr>
        <p:xfrm>
          <a:off x="0" y="1484784"/>
          <a:ext cx="8892480" cy="468052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2"/>
          <p:cNvSpPr txBox="1">
            <a:spLocks/>
          </p:cNvSpPr>
          <p:nvPr/>
        </p:nvSpPr>
        <p:spPr>
          <a:xfrm>
            <a:off x="7452320" y="2132856"/>
            <a:ext cx="1584176" cy="1404156"/>
          </a:xfrm>
          <a:prstGeom prst="rect">
            <a:avLst/>
          </a:prstGeom>
          <a:solidFill>
            <a:schemeClr val="bg1"/>
          </a:solidFill>
        </p:spPr>
        <p:txBody>
          <a:bodyPr>
            <a:noAutofit/>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00" b="1" dirty="0" smtClean="0">
                <a:solidFill>
                  <a:srgbClr val="E97F34"/>
                </a:solidFill>
              </a:rPr>
              <a:t>24,7% </a:t>
            </a:r>
            <a:r>
              <a:rPr lang="en-GB" sz="1400" dirty="0">
                <a:solidFill>
                  <a:schemeClr val="tx1">
                    <a:lumMod val="65000"/>
                    <a:lumOff val="35000"/>
                  </a:schemeClr>
                </a:solidFill>
              </a:rPr>
              <a:t>of households were concerned by poor lighting</a:t>
            </a:r>
            <a:r>
              <a:rPr lang="en-GB" sz="1400" b="1" dirty="0">
                <a:solidFill>
                  <a:schemeClr val="tx1">
                    <a:lumMod val="65000"/>
                    <a:lumOff val="35000"/>
                  </a:schemeClr>
                </a:solidFill>
              </a:rPr>
              <a:t> </a:t>
            </a:r>
            <a:r>
              <a:rPr lang="en-GB" sz="1400" dirty="0">
                <a:solidFill>
                  <a:schemeClr val="tx1">
                    <a:lumMod val="65000"/>
                    <a:lumOff val="35000"/>
                  </a:schemeClr>
                </a:solidFill>
              </a:rPr>
              <a:t>and inadequate hygiene </a:t>
            </a:r>
            <a:r>
              <a:rPr lang="en-GB" sz="1400" b="1" dirty="0">
                <a:solidFill>
                  <a:srgbClr val="E97F34"/>
                </a:solidFill>
              </a:rPr>
              <a:t>(22,2</a:t>
            </a:r>
            <a:r>
              <a:rPr lang="en-GB" sz="1400" b="1" dirty="0" smtClean="0">
                <a:solidFill>
                  <a:srgbClr val="E97F34"/>
                </a:solidFill>
              </a:rPr>
              <a:t>%). </a:t>
            </a:r>
          </a:p>
        </p:txBody>
      </p:sp>
      <p:sp>
        <p:nvSpPr>
          <p:cNvPr id="3" name="Rectangle 2"/>
          <p:cNvSpPr/>
          <p:nvPr/>
        </p:nvSpPr>
        <p:spPr>
          <a:xfrm>
            <a:off x="4067944" y="4941168"/>
            <a:ext cx="3888432" cy="738664"/>
          </a:xfrm>
          <a:prstGeom prst="rect">
            <a:avLst/>
          </a:prstGeom>
        </p:spPr>
        <p:txBody>
          <a:bodyPr wrap="square">
            <a:spAutoFit/>
          </a:bodyPr>
          <a:lstStyle/>
          <a:p>
            <a:r>
              <a:rPr lang="en-ZA" sz="1400" b="1" dirty="0">
                <a:solidFill>
                  <a:srgbClr val="0056A7"/>
                </a:solidFill>
                <a:latin typeface="Arial" panose="020B0604020202020204" pitchFamily="34" charset="0"/>
                <a:cs typeface="Arial" panose="020B0604020202020204" pitchFamily="34" charset="0"/>
              </a:rPr>
              <a:t>4,8%</a:t>
            </a:r>
            <a:r>
              <a:rPr lang="en-ZA" sz="1400" dirty="0">
                <a:solidFill>
                  <a:srgbClr val="0056A7"/>
                </a:solidFill>
                <a:latin typeface="Arial" panose="020B0604020202020204" pitchFamily="34" charset="0"/>
                <a:cs typeface="Arial" panose="020B0604020202020204" pitchFamily="34" charset="0"/>
              </a:rPr>
              <a:t> </a:t>
            </a:r>
            <a:r>
              <a:rPr lang="en-ZA" sz="1400" dirty="0">
                <a:solidFill>
                  <a:schemeClr val="tx1">
                    <a:lumMod val="65000"/>
                    <a:lumOff val="35000"/>
                  </a:schemeClr>
                </a:solidFill>
                <a:latin typeface="Arial" panose="020B0604020202020204" pitchFamily="34" charset="0"/>
                <a:cs typeface="Arial" panose="020B0604020202020204" pitchFamily="34" charset="0"/>
              </a:rPr>
              <a:t>of households complained </a:t>
            </a:r>
            <a:r>
              <a:rPr lang="en-ZA" sz="1400" dirty="0" smtClean="0">
                <a:solidFill>
                  <a:schemeClr val="tx1">
                    <a:lumMod val="65000"/>
                    <a:lumOff val="35000"/>
                  </a:schemeClr>
                </a:solidFill>
                <a:latin typeface="Arial" panose="020B0604020202020204" pitchFamily="34" charset="0"/>
                <a:cs typeface="Arial" panose="020B0604020202020204" pitchFamily="34" charset="0"/>
              </a:rPr>
              <a:t>about </a:t>
            </a:r>
            <a:r>
              <a:rPr lang="en-ZA" sz="1400" dirty="0">
                <a:solidFill>
                  <a:schemeClr val="tx1">
                    <a:lumMod val="65000"/>
                    <a:lumOff val="35000"/>
                  </a:schemeClr>
                </a:solidFill>
                <a:latin typeface="Arial" panose="020B0604020202020204" pitchFamily="34" charset="0"/>
                <a:cs typeface="Arial" panose="020B0604020202020204" pitchFamily="34" charset="0"/>
              </a:rPr>
              <a:t>breakages in the municipal system and </a:t>
            </a:r>
            <a:r>
              <a:rPr lang="en-ZA" sz="1400" b="1" dirty="0">
                <a:solidFill>
                  <a:srgbClr val="0056A7"/>
                </a:solidFill>
                <a:latin typeface="Arial" panose="020B0604020202020204" pitchFamily="34" charset="0"/>
                <a:cs typeface="Arial" panose="020B0604020202020204" pitchFamily="34" charset="0"/>
              </a:rPr>
              <a:t>7,5%</a:t>
            </a:r>
            <a:r>
              <a:rPr lang="en-ZA" sz="1400" dirty="0">
                <a:solidFill>
                  <a:schemeClr val="tx1">
                    <a:lumMod val="65000"/>
                    <a:lumOff val="35000"/>
                  </a:schemeClr>
                </a:solidFill>
                <a:latin typeface="Arial" panose="020B0604020202020204" pitchFamily="34" charset="0"/>
                <a:cs typeface="Arial" panose="020B0604020202020204" pitchFamily="34" charset="0"/>
              </a:rPr>
              <a:t> had blocked up toilets. </a:t>
            </a:r>
          </a:p>
        </p:txBody>
      </p:sp>
      <p:sp>
        <p:nvSpPr>
          <p:cNvPr id="4" name="Rectangle 3"/>
          <p:cNvSpPr/>
          <p:nvPr/>
        </p:nvSpPr>
        <p:spPr>
          <a:xfrm>
            <a:off x="2051720" y="1628800"/>
            <a:ext cx="4968552" cy="720080"/>
          </a:xfrm>
          <a:prstGeom prst="rect">
            <a:avLst/>
          </a:prstGeom>
          <a:solidFill>
            <a:srgbClr val="E97F3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644611896"/>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16724">
            <a:off x="200625" y="1462273"/>
            <a:ext cx="4031584" cy="34285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79320">
            <a:off x="2488028" y="1280542"/>
            <a:ext cx="3783856" cy="413726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34079">
            <a:off x="4583107" y="706083"/>
            <a:ext cx="3413041" cy="4940928"/>
          </a:xfrm>
          <a:prstGeom prst="rect">
            <a:avLst/>
          </a:prstGeom>
        </p:spPr>
      </p:pic>
      <p:sp>
        <p:nvSpPr>
          <p:cNvPr id="7" name="Text Placeholder 1"/>
          <p:cNvSpPr txBox="1">
            <a:spLocks/>
          </p:cNvSpPr>
          <p:nvPr/>
        </p:nvSpPr>
        <p:spPr>
          <a:xfrm>
            <a:off x="347769" y="203124"/>
            <a:ext cx="5088327" cy="647354"/>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smtClean="0">
                <a:solidFill>
                  <a:schemeClr val="bg1"/>
                </a:solidFill>
              </a:rPr>
              <a:t>Threat of physical safety</a:t>
            </a:r>
            <a:endParaRPr lang="en-ZA" sz="2400" dirty="0">
              <a:solidFill>
                <a:schemeClr val="bg1"/>
              </a:solidFill>
            </a:endParaRPr>
          </a:p>
        </p:txBody>
      </p:sp>
      <p:sp>
        <p:nvSpPr>
          <p:cNvPr id="8" name="TextBox 7"/>
          <p:cNvSpPr txBox="1"/>
          <p:nvPr/>
        </p:nvSpPr>
        <p:spPr>
          <a:xfrm>
            <a:off x="179512" y="5271782"/>
            <a:ext cx="3744416" cy="646331"/>
          </a:xfrm>
          <a:prstGeom prst="rect">
            <a:avLst/>
          </a:prstGeom>
          <a:noFill/>
        </p:spPr>
        <p:txBody>
          <a:bodyPr wrap="square" rtlCol="0">
            <a:spAutoFit/>
          </a:bodyPr>
          <a:lstStyle/>
          <a:p>
            <a:r>
              <a:rPr lang="en-ZA" sz="1200" b="1" dirty="0" smtClean="0">
                <a:latin typeface="Arial" panose="020B0604020202020204" pitchFamily="34" charset="0"/>
                <a:cs typeface="Arial" panose="020B0604020202020204" pitchFamily="34" charset="0"/>
              </a:rPr>
              <a:t>Rape and murder of 19 year old </a:t>
            </a:r>
            <a:r>
              <a:rPr lang="en-ZA" sz="1200" b="1" dirty="0" err="1" smtClean="0">
                <a:latin typeface="Arial" panose="020B0604020202020204" pitchFamily="34" charset="0"/>
                <a:cs typeface="Arial" panose="020B0604020202020204" pitchFamily="34" charset="0"/>
              </a:rPr>
              <a:t>Sinoxolo</a:t>
            </a:r>
            <a:r>
              <a:rPr lang="en-ZA" sz="1200" b="1" dirty="0" smtClean="0">
                <a:latin typeface="Arial" panose="020B0604020202020204" pitchFamily="34" charset="0"/>
                <a:cs typeface="Arial" panose="020B0604020202020204" pitchFamily="34" charset="0"/>
              </a:rPr>
              <a:t> </a:t>
            </a:r>
            <a:r>
              <a:rPr lang="en-ZA" sz="1200" b="1" dirty="0" err="1" smtClean="0">
                <a:latin typeface="Arial" panose="020B0604020202020204" pitchFamily="34" charset="0"/>
                <a:cs typeface="Arial" panose="020B0604020202020204" pitchFamily="34" charset="0"/>
              </a:rPr>
              <a:t>Mafevuka</a:t>
            </a:r>
            <a:r>
              <a:rPr lang="en-ZA" sz="1200" b="1" dirty="0" smtClean="0">
                <a:latin typeface="Arial" panose="020B0604020202020204" pitchFamily="34" charset="0"/>
                <a:cs typeface="Arial" panose="020B0604020202020204" pitchFamily="34" charset="0"/>
              </a:rPr>
              <a:t>, 363 steps from her home to the communal toilets </a:t>
            </a:r>
            <a:endParaRPr lang="en-ZA" sz="1200" b="1" dirty="0">
              <a:latin typeface="Arial" panose="020B0604020202020204" pitchFamily="34" charset="0"/>
              <a:cs typeface="Arial" panose="020B0604020202020204" pitchFamily="34" charset="0"/>
            </a:endParaRPr>
          </a:p>
        </p:txBody>
      </p:sp>
      <p:sp>
        <p:nvSpPr>
          <p:cNvPr id="9" name="TextBox 8"/>
          <p:cNvSpPr txBox="1"/>
          <p:nvPr/>
        </p:nvSpPr>
        <p:spPr>
          <a:xfrm>
            <a:off x="4328806" y="3230521"/>
            <a:ext cx="4156907" cy="307777"/>
          </a:xfrm>
          <a:prstGeom prst="rect">
            <a:avLst/>
          </a:prstGeom>
          <a:solidFill>
            <a:schemeClr val="tx1"/>
          </a:solidFill>
        </p:spPr>
        <p:txBody>
          <a:bodyPr wrap="none" rtlCol="0">
            <a:spAutoFit/>
          </a:bodyPr>
          <a:lstStyle/>
          <a:p>
            <a:r>
              <a:rPr lang="en-ZA" sz="1400" dirty="0" smtClean="0">
                <a:solidFill>
                  <a:schemeClr val="bg1"/>
                </a:solidFill>
                <a:latin typeface="Arial" panose="020B0604020202020204" pitchFamily="34" charset="0"/>
                <a:cs typeface="Arial" panose="020B0604020202020204" pitchFamily="34" charset="0"/>
              </a:rPr>
              <a:t>“</a:t>
            </a:r>
            <a:r>
              <a:rPr lang="en-ZA" sz="1400" i="1" dirty="0" smtClean="0">
                <a:solidFill>
                  <a:schemeClr val="bg1"/>
                </a:solidFill>
                <a:latin typeface="Arial" panose="020B0604020202020204" pitchFamily="34" charset="0"/>
                <a:cs typeface="Arial" panose="020B0604020202020204" pitchFamily="34" charset="0"/>
              </a:rPr>
              <a:t>For protection </a:t>
            </a:r>
            <a:r>
              <a:rPr lang="en-ZA" sz="1400" i="1" dirty="0" err="1" smtClean="0">
                <a:solidFill>
                  <a:schemeClr val="bg1"/>
                </a:solidFill>
                <a:latin typeface="Arial" panose="020B0604020202020204" pitchFamily="34" charset="0"/>
                <a:cs typeface="Arial" panose="020B0604020202020204" pitchFamily="34" charset="0"/>
              </a:rPr>
              <a:t>Sbu</a:t>
            </a:r>
            <a:r>
              <a:rPr lang="en-ZA" sz="1400" i="1" dirty="0" smtClean="0">
                <a:solidFill>
                  <a:schemeClr val="bg1"/>
                </a:solidFill>
                <a:latin typeface="Arial" panose="020B0604020202020204" pitchFamily="34" charset="0"/>
                <a:cs typeface="Arial" panose="020B0604020202020204" pitchFamily="34" charset="0"/>
              </a:rPr>
              <a:t> carries a bread knife with him</a:t>
            </a:r>
            <a:r>
              <a:rPr lang="en-ZA" sz="1400" dirty="0" smtClean="0">
                <a:solidFill>
                  <a:schemeClr val="bg1"/>
                </a:solidFill>
                <a:latin typeface="Arial" panose="020B0604020202020204" pitchFamily="34" charset="0"/>
                <a:cs typeface="Arial" panose="020B0604020202020204" pitchFamily="34" charset="0"/>
              </a:rPr>
              <a:t>”</a:t>
            </a:r>
            <a:endParaRPr lang="en-ZA" sz="1400"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rot="1082156">
            <a:off x="3229409" y="4013608"/>
            <a:ext cx="5626797" cy="307777"/>
          </a:xfrm>
          <a:prstGeom prst="rect">
            <a:avLst/>
          </a:prstGeom>
          <a:solidFill>
            <a:schemeClr val="tx1"/>
          </a:solidFill>
        </p:spPr>
        <p:txBody>
          <a:bodyPr wrap="none" rtlCol="0">
            <a:spAutoFit/>
          </a:bodyPr>
          <a:lstStyle/>
          <a:p>
            <a:r>
              <a:rPr lang="en-ZA" sz="1400" i="1" dirty="0" smtClean="0">
                <a:solidFill>
                  <a:schemeClr val="bg1"/>
                </a:solidFill>
                <a:latin typeface="Arial" panose="020B0604020202020204" pitchFamily="34" charset="0"/>
                <a:cs typeface="Arial" panose="020B0604020202020204" pitchFamily="34" charset="0"/>
              </a:rPr>
              <a:t>“It’s not safe for girls, for guys, for everyone who stays in the shacks</a:t>
            </a:r>
            <a:r>
              <a:rPr lang="en-ZA" sz="1400" dirty="0" smtClean="0">
                <a:solidFill>
                  <a:schemeClr val="bg1"/>
                </a:solidFill>
                <a:latin typeface="Arial" panose="020B0604020202020204" pitchFamily="34" charset="0"/>
                <a:cs typeface="Arial" panose="020B0604020202020204" pitchFamily="34" charset="0"/>
              </a:rPr>
              <a:t>”</a:t>
            </a:r>
            <a:endParaRPr lang="en-ZA"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348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2000" fill="hold"/>
                                        <p:tgtEl>
                                          <p:spTgt spid="9"/>
                                        </p:tgtEl>
                                        <p:attrNameLst>
                                          <p:attrName>ppt_w</p:attrName>
                                        </p:attrNameLst>
                                      </p:cBhvr>
                                      <p:tavLst>
                                        <p:tav tm="0">
                                          <p:val>
                                            <p:fltVal val="0"/>
                                          </p:val>
                                        </p:tav>
                                        <p:tav tm="100000">
                                          <p:val>
                                            <p:strVal val="#ppt_w"/>
                                          </p:val>
                                        </p:tav>
                                      </p:tavLst>
                                    </p:anim>
                                    <p:anim calcmode="lin" valueType="num">
                                      <p:cBhvr>
                                        <p:cTn id="29" dur="2000" fill="hold"/>
                                        <p:tgtEl>
                                          <p:spTgt spid="9"/>
                                        </p:tgtEl>
                                        <p:attrNameLst>
                                          <p:attrName>ppt_h</p:attrName>
                                        </p:attrNameLst>
                                      </p:cBhvr>
                                      <p:tavLst>
                                        <p:tav tm="0">
                                          <p:val>
                                            <p:fltVal val="0"/>
                                          </p:val>
                                        </p:tav>
                                        <p:tav tm="100000">
                                          <p:val>
                                            <p:strVal val="#ppt_h"/>
                                          </p:val>
                                        </p:tav>
                                      </p:tavLst>
                                    </p:anim>
                                    <p:animEffect transition="in" filter="fade">
                                      <p:cBhvr>
                                        <p:cTn id="30" dur="2000"/>
                                        <p:tgtEl>
                                          <p:spTgt spid="9"/>
                                        </p:tgtEl>
                                      </p:cBhvr>
                                    </p:animEffect>
                                  </p:childTnLst>
                                </p:cTn>
                              </p:par>
                            </p:childTnLst>
                          </p:cTn>
                        </p:par>
                        <p:par>
                          <p:cTn id="31" fill="hold">
                            <p:stCondLst>
                              <p:cond delay="50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000" fill="hold"/>
                                        <p:tgtEl>
                                          <p:spTgt spid="10"/>
                                        </p:tgtEl>
                                        <p:attrNameLst>
                                          <p:attrName>ppt_w</p:attrName>
                                        </p:attrNameLst>
                                      </p:cBhvr>
                                      <p:tavLst>
                                        <p:tav tm="0">
                                          <p:val>
                                            <p:fltVal val="0"/>
                                          </p:val>
                                        </p:tav>
                                        <p:tav tm="100000">
                                          <p:val>
                                            <p:strVal val="#ppt_w"/>
                                          </p:val>
                                        </p:tav>
                                      </p:tavLst>
                                    </p:anim>
                                    <p:anim calcmode="lin" valueType="num">
                                      <p:cBhvr>
                                        <p:cTn id="35" dur="2000" fill="hold"/>
                                        <p:tgtEl>
                                          <p:spTgt spid="10"/>
                                        </p:tgtEl>
                                        <p:attrNameLst>
                                          <p:attrName>ppt_h</p:attrName>
                                        </p:attrNameLst>
                                      </p:cBhvr>
                                      <p:tavLst>
                                        <p:tav tm="0">
                                          <p:val>
                                            <p:fltVal val="0"/>
                                          </p:val>
                                        </p:tav>
                                        <p:tav tm="100000">
                                          <p:val>
                                            <p:strVal val="#ppt_h"/>
                                          </p:val>
                                        </p:tav>
                                      </p:tavLst>
                                    </p:anim>
                                    <p:animEffect transition="in" filter="fade">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540074" y="333375"/>
            <a:ext cx="8064374" cy="647354"/>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Households using bucket toilet </a:t>
            </a:r>
            <a:r>
              <a:rPr lang="en-ZA" sz="2400" dirty="0" smtClean="0">
                <a:solidFill>
                  <a:schemeClr val="bg1"/>
                </a:solidFill>
              </a:rPr>
              <a:t>system </a:t>
            </a:r>
            <a:r>
              <a:rPr lang="en-ZA" sz="2400" dirty="0">
                <a:solidFill>
                  <a:schemeClr val="bg1"/>
                </a:solidFill>
              </a:rPr>
              <a:t>by province</a:t>
            </a:r>
            <a:br>
              <a:rPr lang="en-ZA" sz="2400" dirty="0">
                <a:solidFill>
                  <a:schemeClr val="bg1"/>
                </a:solidFill>
              </a:rPr>
            </a:br>
            <a:r>
              <a:rPr lang="en-ZA" sz="2400" dirty="0">
                <a:solidFill>
                  <a:schemeClr val="bg1"/>
                </a:solidFill>
              </a:rPr>
              <a:t/>
            </a:r>
            <a:br>
              <a:rPr lang="en-ZA" sz="2400" dirty="0">
                <a:solidFill>
                  <a:schemeClr val="bg1"/>
                </a:solidFill>
              </a:rPr>
            </a:br>
            <a:endParaRPr lang="en-ZA" sz="2400" dirty="0">
              <a:solidFill>
                <a:schemeClr val="bg1"/>
              </a:solidFill>
            </a:endParaRPr>
          </a:p>
        </p:txBody>
      </p:sp>
      <p:graphicFrame>
        <p:nvGraphicFramePr>
          <p:cNvPr id="3" name="Chart 2"/>
          <p:cNvGraphicFramePr>
            <a:graphicFrameLocks/>
          </p:cNvGraphicFramePr>
          <p:nvPr>
            <p:extLst>
              <p:ext uri="{D42A27DB-BD31-4B8C-83A1-F6EECF244321}">
                <p14:modId xmlns:p14="http://schemas.microsoft.com/office/powerpoint/2010/main" val="1087740273"/>
              </p:ext>
            </p:extLst>
          </p:nvPr>
        </p:nvGraphicFramePr>
        <p:xfrm>
          <a:off x="0" y="2132856"/>
          <a:ext cx="9036496" cy="403244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2"/>
          <p:cNvSpPr txBox="1">
            <a:spLocks/>
          </p:cNvSpPr>
          <p:nvPr/>
        </p:nvSpPr>
        <p:spPr>
          <a:xfrm>
            <a:off x="3347864" y="2636912"/>
            <a:ext cx="4551439" cy="1440160"/>
          </a:xfrm>
          <a:prstGeom prst="rect">
            <a:avLst/>
          </a:prstGeom>
          <a:solidFill>
            <a:schemeClr val="bg1"/>
          </a:solidFill>
        </p:spPr>
        <p:txBody>
          <a:bodyPr>
            <a:noAutofit/>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00" b="1" dirty="0" smtClean="0">
                <a:solidFill>
                  <a:srgbClr val="0057A7"/>
                </a:solidFill>
              </a:rPr>
              <a:t>Western Cape </a:t>
            </a:r>
            <a:r>
              <a:rPr lang="en-GB" sz="1400" dirty="0" smtClean="0">
                <a:solidFill>
                  <a:schemeClr val="tx1">
                    <a:lumMod val="65000"/>
                    <a:lumOff val="35000"/>
                  </a:schemeClr>
                </a:solidFill>
              </a:rPr>
              <a:t>recorded the </a:t>
            </a:r>
            <a:r>
              <a:rPr lang="en-GB" sz="1400" b="1" dirty="0" smtClean="0">
                <a:solidFill>
                  <a:srgbClr val="0057A7"/>
                </a:solidFill>
              </a:rPr>
              <a:t>highest</a:t>
            </a:r>
            <a:r>
              <a:rPr lang="en-GB" sz="1400" dirty="0" smtClean="0">
                <a:solidFill>
                  <a:schemeClr val="tx1">
                    <a:lumMod val="65000"/>
                    <a:lumOff val="35000"/>
                  </a:schemeClr>
                </a:solidFill>
              </a:rPr>
              <a:t> percentage of households using bucket toilet system followed by Free State and the Northern Cape, while </a:t>
            </a:r>
            <a:r>
              <a:rPr lang="en-GB" sz="1400" b="1" dirty="0" smtClean="0">
                <a:solidFill>
                  <a:schemeClr val="tx2">
                    <a:lumMod val="50000"/>
                  </a:schemeClr>
                </a:solidFill>
              </a:rPr>
              <a:t>Mpumalanga</a:t>
            </a:r>
            <a:r>
              <a:rPr lang="en-GB" sz="1400" b="1" dirty="0" smtClean="0">
                <a:solidFill>
                  <a:schemeClr val="tx1">
                    <a:lumMod val="65000"/>
                    <a:lumOff val="35000"/>
                  </a:schemeClr>
                </a:solidFill>
              </a:rPr>
              <a:t> </a:t>
            </a:r>
            <a:r>
              <a:rPr lang="en-GB" sz="1400" dirty="0" smtClean="0">
                <a:solidFill>
                  <a:schemeClr val="tx1">
                    <a:lumMod val="65000"/>
                    <a:lumOff val="35000"/>
                  </a:schemeClr>
                </a:solidFill>
              </a:rPr>
              <a:t>reported the </a:t>
            </a:r>
            <a:r>
              <a:rPr lang="en-GB" sz="1400" b="1" dirty="0" smtClean="0">
                <a:solidFill>
                  <a:schemeClr val="tx2">
                    <a:lumMod val="50000"/>
                  </a:schemeClr>
                </a:solidFill>
              </a:rPr>
              <a:t>lowest</a:t>
            </a:r>
            <a:r>
              <a:rPr lang="en-GB" sz="1400" dirty="0" smtClean="0">
                <a:solidFill>
                  <a:schemeClr val="tx1">
                    <a:lumMod val="65000"/>
                    <a:lumOff val="35000"/>
                  </a:schemeClr>
                </a:solidFill>
              </a:rPr>
              <a:t> number of households using bucket toilet system followed by Limpopo and North West </a:t>
            </a:r>
            <a:endParaRPr lang="en-ZA" sz="1400" dirty="0">
              <a:solidFill>
                <a:schemeClr val="tx1">
                  <a:lumMod val="65000"/>
                  <a:lumOff val="35000"/>
                </a:schemeClr>
              </a:solidFill>
            </a:endParaRPr>
          </a:p>
        </p:txBody>
      </p:sp>
    </p:spTree>
    <p:extLst>
      <p:ext uri="{BB962C8B-B14F-4D97-AF65-F5344CB8AC3E}">
        <p14:creationId xmlns:p14="http://schemas.microsoft.com/office/powerpoint/2010/main" val="1445635420"/>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538" t="4373" r="2750" b="3261"/>
          <a:stretch/>
        </p:blipFill>
        <p:spPr>
          <a:xfrm>
            <a:off x="2281084" y="1189542"/>
            <a:ext cx="6840760" cy="4771286"/>
          </a:xfrm>
          <a:prstGeom prst="rect">
            <a:avLst/>
          </a:prstGeom>
        </p:spPr>
      </p:pic>
      <p:sp>
        <p:nvSpPr>
          <p:cNvPr id="2" name="Text Placeholder 1"/>
          <p:cNvSpPr txBox="1">
            <a:spLocks/>
          </p:cNvSpPr>
          <p:nvPr/>
        </p:nvSpPr>
        <p:spPr>
          <a:xfrm>
            <a:off x="540074" y="333375"/>
            <a:ext cx="8064374" cy="856168"/>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Number of consumer units using bucket toilet system provided by municipalities in each province</a:t>
            </a:r>
          </a:p>
          <a:p>
            <a:r>
              <a:rPr lang="en-ZA" sz="2400" dirty="0">
                <a:solidFill>
                  <a:schemeClr val="bg1"/>
                </a:solidFill>
              </a:rPr>
              <a:t/>
            </a:r>
            <a:br>
              <a:rPr lang="en-ZA" sz="2400" dirty="0">
                <a:solidFill>
                  <a:schemeClr val="bg1"/>
                </a:solidFill>
              </a:rPr>
            </a:br>
            <a:r>
              <a:rPr lang="en-ZA" sz="2400" dirty="0">
                <a:solidFill>
                  <a:schemeClr val="bg1"/>
                </a:solidFill>
              </a:rPr>
              <a:t/>
            </a:r>
            <a:br>
              <a:rPr lang="en-ZA" sz="2400" dirty="0">
                <a:solidFill>
                  <a:schemeClr val="bg1"/>
                </a:solidFill>
              </a:rPr>
            </a:br>
            <a:endParaRPr lang="en-ZA" sz="2400" dirty="0">
              <a:solidFill>
                <a:schemeClr val="bg1"/>
              </a:solidFill>
            </a:endParaRPr>
          </a:p>
        </p:txBody>
      </p:sp>
      <p:sp>
        <p:nvSpPr>
          <p:cNvPr id="5" name="Rectangle 4"/>
          <p:cNvSpPr/>
          <p:nvPr/>
        </p:nvSpPr>
        <p:spPr>
          <a:xfrm>
            <a:off x="2843808" y="5968037"/>
            <a:ext cx="4572000" cy="215444"/>
          </a:xfrm>
          <a:prstGeom prst="rect">
            <a:avLst/>
          </a:prstGeom>
        </p:spPr>
        <p:txBody>
          <a:bodyPr>
            <a:spAutoFit/>
          </a:bodyPr>
          <a:lstStyle/>
          <a:p>
            <a:r>
              <a:rPr lang="en-ZA" sz="800" i="1" dirty="0">
                <a:latin typeface="Arial" panose="020B0604020202020204" pitchFamily="34" charset="0"/>
                <a:cs typeface="Arial" panose="020B0604020202020204" pitchFamily="34" charset="0"/>
              </a:rPr>
              <a:t>Source: Non-financial census of municipalities for the year ended 30 June 2015</a:t>
            </a:r>
          </a:p>
        </p:txBody>
      </p:sp>
      <p:sp>
        <p:nvSpPr>
          <p:cNvPr id="6" name="Rectangle 5"/>
          <p:cNvSpPr/>
          <p:nvPr/>
        </p:nvSpPr>
        <p:spPr>
          <a:xfrm>
            <a:off x="0" y="2348880"/>
            <a:ext cx="2709643" cy="2246769"/>
          </a:xfrm>
          <a:prstGeom prst="rect">
            <a:avLst/>
          </a:prstGeom>
        </p:spPr>
        <p:txBody>
          <a:bodyPr wrap="square">
            <a:spAutoFit/>
          </a:bodyPr>
          <a:lstStyle/>
          <a:p>
            <a:pPr algn="ctr"/>
            <a:r>
              <a:rPr lang="en-ZA" sz="1400" dirty="0">
                <a:solidFill>
                  <a:schemeClr val="tx1">
                    <a:lumMod val="65000"/>
                    <a:lumOff val="35000"/>
                  </a:schemeClr>
                </a:solidFill>
                <a:latin typeface="Arial" panose="020B0604020202020204" pitchFamily="34" charset="0"/>
                <a:cs typeface="Arial" panose="020B0604020202020204" pitchFamily="34" charset="0"/>
              </a:rPr>
              <a:t>Over the period 2014 to 2015, Free State was the only province that showed an increase in the provision of the bucket toilet system. All other eight provinces showed a decrease in the provision of bucket toilet system, with </a:t>
            </a:r>
            <a:r>
              <a:rPr lang="en-ZA" sz="1400" b="1" dirty="0">
                <a:solidFill>
                  <a:schemeClr val="tx1">
                    <a:lumMod val="65000"/>
                    <a:lumOff val="35000"/>
                  </a:schemeClr>
                </a:solidFill>
                <a:latin typeface="Arial" panose="020B0604020202020204" pitchFamily="34" charset="0"/>
                <a:cs typeface="Arial" panose="020B0604020202020204" pitchFamily="34" charset="0"/>
              </a:rPr>
              <a:t>Gauteng</a:t>
            </a:r>
            <a:r>
              <a:rPr lang="en-ZA" sz="1400" dirty="0">
                <a:solidFill>
                  <a:schemeClr val="tx1">
                    <a:lumMod val="65000"/>
                    <a:lumOff val="35000"/>
                  </a:schemeClr>
                </a:solidFill>
                <a:latin typeface="Arial" panose="020B0604020202020204" pitchFamily="34" charset="0"/>
                <a:cs typeface="Arial" panose="020B0604020202020204" pitchFamily="34" charset="0"/>
              </a:rPr>
              <a:t> province reporting </a:t>
            </a:r>
            <a:r>
              <a:rPr lang="en-ZA" sz="1400" b="1" dirty="0">
                <a:solidFill>
                  <a:schemeClr val="tx1">
                    <a:lumMod val="65000"/>
                    <a:lumOff val="35000"/>
                  </a:schemeClr>
                </a:solidFill>
                <a:latin typeface="Arial" panose="020B0604020202020204" pitchFamily="34" charset="0"/>
                <a:cs typeface="Arial" panose="020B0604020202020204" pitchFamily="34" charset="0"/>
              </a:rPr>
              <a:t>zero in 2015</a:t>
            </a:r>
          </a:p>
        </p:txBody>
      </p:sp>
    </p:spTree>
    <p:extLst>
      <p:ext uri="{BB962C8B-B14F-4D97-AF65-F5344CB8AC3E}">
        <p14:creationId xmlns:p14="http://schemas.microsoft.com/office/powerpoint/2010/main" val="365370420"/>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540074" y="333375"/>
            <a:ext cx="8064374" cy="575345"/>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Households using bucket toilet </a:t>
            </a:r>
            <a:r>
              <a:rPr lang="en-ZA" sz="2400" dirty="0" smtClean="0">
                <a:solidFill>
                  <a:schemeClr val="bg1"/>
                </a:solidFill>
              </a:rPr>
              <a:t>system </a:t>
            </a:r>
            <a:r>
              <a:rPr lang="en-ZA" sz="2400" dirty="0">
                <a:solidFill>
                  <a:schemeClr val="bg1"/>
                </a:solidFill>
              </a:rPr>
              <a:t>by dwelling type</a:t>
            </a:r>
            <a:br>
              <a:rPr lang="en-ZA" sz="2400" dirty="0">
                <a:solidFill>
                  <a:schemeClr val="bg1"/>
                </a:solidFill>
              </a:rPr>
            </a:br>
            <a:r>
              <a:rPr lang="en-ZA" sz="2400" dirty="0">
                <a:solidFill>
                  <a:schemeClr val="bg1"/>
                </a:solidFill>
              </a:rPr>
              <a:t/>
            </a:r>
            <a:br>
              <a:rPr lang="en-ZA" sz="2400" dirty="0">
                <a:solidFill>
                  <a:schemeClr val="bg1"/>
                </a:solidFill>
              </a:rPr>
            </a:br>
            <a:r>
              <a:rPr lang="en-ZA" sz="2400" dirty="0">
                <a:solidFill>
                  <a:schemeClr val="bg1"/>
                </a:solidFill>
              </a:rPr>
              <a:t/>
            </a:r>
            <a:br>
              <a:rPr lang="en-ZA" sz="2400" dirty="0">
                <a:solidFill>
                  <a:schemeClr val="bg1"/>
                </a:solidFill>
              </a:rPr>
            </a:br>
            <a:endParaRPr lang="en-ZA" sz="2400" dirty="0">
              <a:solidFill>
                <a:schemeClr val="bg1"/>
              </a:solidFill>
            </a:endParaRPr>
          </a:p>
        </p:txBody>
      </p:sp>
      <p:graphicFrame>
        <p:nvGraphicFramePr>
          <p:cNvPr id="5" name="Chart 4"/>
          <p:cNvGraphicFramePr>
            <a:graphicFrameLocks/>
          </p:cNvGraphicFramePr>
          <p:nvPr>
            <p:extLst>
              <p:ext uri="{D42A27DB-BD31-4B8C-83A1-F6EECF244321}">
                <p14:modId xmlns:p14="http://schemas.microsoft.com/office/powerpoint/2010/main" val="3704116924"/>
              </p:ext>
            </p:extLst>
          </p:nvPr>
        </p:nvGraphicFramePr>
        <p:xfrm>
          <a:off x="24016" y="2276872"/>
          <a:ext cx="9144000" cy="389188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3779912" y="1556792"/>
            <a:ext cx="3960440" cy="954107"/>
          </a:xfrm>
          <a:prstGeom prst="rect">
            <a:avLst/>
          </a:prstGeom>
        </p:spPr>
        <p:txBody>
          <a:bodyPr wrap="square">
            <a:spAutoFit/>
          </a:bodyPr>
          <a:lstStyle/>
          <a:p>
            <a:r>
              <a:rPr lang="en-ZA" sz="1400" dirty="0" smtClean="0">
                <a:solidFill>
                  <a:schemeClr val="tx1">
                    <a:lumMod val="65000"/>
                    <a:lumOff val="35000"/>
                  </a:schemeClr>
                </a:solidFill>
                <a:latin typeface="Arial" panose="020B0604020202020204" pitchFamily="34" charset="0"/>
                <a:cs typeface="Arial" panose="020B0604020202020204" pitchFamily="34" charset="0"/>
              </a:rPr>
              <a:t>Households living in informal dwellings were more likely to be using bucket toilet system than households living in formal and traditional dwellings. </a:t>
            </a:r>
            <a:endParaRPr lang="en-ZA" sz="14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7" name="Straight Arrow Connector 6"/>
          <p:cNvCxnSpPr>
            <a:stCxn id="6" idx="1"/>
          </p:cNvCxnSpPr>
          <p:nvPr/>
        </p:nvCxnSpPr>
        <p:spPr>
          <a:xfrm flipH="1">
            <a:off x="1444764" y="2033846"/>
            <a:ext cx="2335148" cy="819090"/>
          </a:xfrm>
          <a:prstGeom prst="straightConnector1">
            <a:avLst/>
          </a:prstGeom>
          <a:ln w="38100">
            <a:solidFill>
              <a:srgbClr val="0056A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1"/>
          </p:cNvCxnSpPr>
          <p:nvPr/>
        </p:nvCxnSpPr>
        <p:spPr>
          <a:xfrm flipH="1">
            <a:off x="3491882" y="2033846"/>
            <a:ext cx="288030" cy="2907322"/>
          </a:xfrm>
          <a:prstGeom prst="straightConnector1">
            <a:avLst/>
          </a:prstGeom>
          <a:ln w="38100">
            <a:solidFill>
              <a:srgbClr val="0056A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159231"/>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962" t="5465" r="1964" b="3282"/>
          <a:stretch/>
        </p:blipFill>
        <p:spPr>
          <a:xfrm>
            <a:off x="565281" y="915213"/>
            <a:ext cx="7820771" cy="5256583"/>
          </a:xfrm>
          <a:prstGeom prst="rect">
            <a:avLst/>
          </a:prstGeom>
        </p:spPr>
      </p:pic>
      <p:sp>
        <p:nvSpPr>
          <p:cNvPr id="2" name="Text Placeholder 1"/>
          <p:cNvSpPr txBox="1">
            <a:spLocks/>
          </p:cNvSpPr>
          <p:nvPr/>
        </p:nvSpPr>
        <p:spPr>
          <a:xfrm>
            <a:off x="539552" y="332656"/>
            <a:ext cx="7846500" cy="504056"/>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Households using bucket toilet </a:t>
            </a:r>
            <a:r>
              <a:rPr lang="en-ZA" sz="2400" dirty="0" smtClean="0">
                <a:solidFill>
                  <a:schemeClr val="bg1"/>
                </a:solidFill>
              </a:rPr>
              <a:t>system </a:t>
            </a:r>
            <a:r>
              <a:rPr lang="en-ZA" sz="2400" dirty="0">
                <a:solidFill>
                  <a:schemeClr val="bg1"/>
                </a:solidFill>
              </a:rPr>
              <a:t>by District Council</a:t>
            </a:r>
            <a:br>
              <a:rPr lang="en-ZA" sz="2400" dirty="0">
                <a:solidFill>
                  <a:schemeClr val="bg1"/>
                </a:solidFill>
              </a:rPr>
            </a:br>
            <a:r>
              <a:rPr lang="en-ZA" sz="2400" dirty="0">
                <a:solidFill>
                  <a:schemeClr val="bg1"/>
                </a:solidFill>
              </a:rPr>
              <a:t/>
            </a:r>
            <a:br>
              <a:rPr lang="en-ZA" sz="2400" dirty="0">
                <a:solidFill>
                  <a:schemeClr val="bg1"/>
                </a:solidFill>
              </a:rPr>
            </a:br>
            <a:endParaRPr lang="en-ZA" sz="2400" dirty="0">
              <a:solidFill>
                <a:schemeClr val="bg1"/>
              </a:solidFill>
            </a:endParaRPr>
          </a:p>
        </p:txBody>
      </p:sp>
      <p:sp>
        <p:nvSpPr>
          <p:cNvPr id="4" name="Rectangle 3"/>
          <p:cNvSpPr/>
          <p:nvPr/>
        </p:nvSpPr>
        <p:spPr>
          <a:xfrm>
            <a:off x="539552" y="1404645"/>
            <a:ext cx="1800200" cy="1600438"/>
          </a:xfrm>
          <a:prstGeom prst="rect">
            <a:avLst/>
          </a:prstGeom>
        </p:spPr>
        <p:txBody>
          <a:bodyPr wrap="square">
            <a:spAutoFit/>
          </a:bodyPr>
          <a:lstStyle/>
          <a:p>
            <a:r>
              <a:rPr lang="en-ZA" sz="1400" b="1" dirty="0" smtClean="0">
                <a:solidFill>
                  <a:schemeClr val="tx1">
                    <a:lumMod val="65000"/>
                    <a:lumOff val="35000"/>
                  </a:schemeClr>
                </a:solidFill>
                <a:latin typeface="Arial" panose="020B0604020202020204" pitchFamily="34" charset="0"/>
                <a:cs typeface="Arial" panose="020B0604020202020204" pitchFamily="34" charset="0"/>
              </a:rPr>
              <a:t>4,7% </a:t>
            </a:r>
            <a:r>
              <a:rPr lang="en-ZA" sz="1400" dirty="0" smtClean="0">
                <a:latin typeface="Arial" panose="020B0604020202020204" pitchFamily="34" charset="0"/>
                <a:cs typeface="Arial" panose="020B0604020202020204" pitchFamily="34" charset="0"/>
              </a:rPr>
              <a:t>of households </a:t>
            </a:r>
            <a:r>
              <a:rPr lang="en-ZA" sz="1400" dirty="0">
                <a:latin typeface="Arial" panose="020B0604020202020204" pitchFamily="34" charset="0"/>
                <a:cs typeface="Arial" panose="020B0604020202020204" pitchFamily="34" charset="0"/>
              </a:rPr>
              <a:t>in </a:t>
            </a:r>
            <a:r>
              <a:rPr lang="en-ZA" sz="1400" b="1" dirty="0">
                <a:solidFill>
                  <a:srgbClr val="319BFF"/>
                </a:solidFill>
                <a:latin typeface="Arial" panose="020B0604020202020204" pitchFamily="34" charset="0"/>
                <a:cs typeface="Arial" panose="020B0604020202020204" pitchFamily="34" charset="0"/>
              </a:rPr>
              <a:t>Nelson Mandela Bay </a:t>
            </a:r>
            <a:r>
              <a:rPr lang="en-ZA" sz="1400" dirty="0" smtClean="0">
                <a:latin typeface="Arial" panose="020B0604020202020204" pitchFamily="34" charset="0"/>
                <a:cs typeface="Arial" panose="020B0604020202020204" pitchFamily="34" charset="0"/>
              </a:rPr>
              <a:t>and </a:t>
            </a:r>
            <a:r>
              <a:rPr lang="en-ZA" sz="1400" b="1" dirty="0" smtClean="0">
                <a:solidFill>
                  <a:schemeClr val="tx1">
                    <a:lumMod val="65000"/>
                    <a:lumOff val="35000"/>
                  </a:schemeClr>
                </a:solidFill>
                <a:latin typeface="Arial" panose="020B0604020202020204" pitchFamily="34" charset="0"/>
                <a:cs typeface="Arial" panose="020B0604020202020204" pitchFamily="34" charset="0"/>
              </a:rPr>
              <a:t>4,5%</a:t>
            </a:r>
            <a:r>
              <a:rPr lang="en-ZA" sz="1400" dirty="0" smtClean="0">
                <a:latin typeface="Arial" panose="020B0604020202020204" pitchFamily="34" charset="0"/>
                <a:cs typeface="Arial" panose="020B0604020202020204" pitchFamily="34" charset="0"/>
              </a:rPr>
              <a:t> of households in the </a:t>
            </a:r>
            <a:r>
              <a:rPr lang="en-ZA" sz="1400" b="1" dirty="0" smtClean="0">
                <a:solidFill>
                  <a:srgbClr val="319BFF"/>
                </a:solidFill>
                <a:latin typeface="Arial" panose="020B0604020202020204" pitchFamily="34" charset="0"/>
                <a:cs typeface="Arial" panose="020B0604020202020204" pitchFamily="34" charset="0"/>
              </a:rPr>
              <a:t>City </a:t>
            </a:r>
            <a:r>
              <a:rPr lang="en-ZA" sz="1400" b="1" dirty="0">
                <a:solidFill>
                  <a:srgbClr val="319BFF"/>
                </a:solidFill>
                <a:latin typeface="Arial" panose="020B0604020202020204" pitchFamily="34" charset="0"/>
                <a:cs typeface="Arial" panose="020B0604020202020204" pitchFamily="34" charset="0"/>
              </a:rPr>
              <a:t>of Cape </a:t>
            </a:r>
            <a:r>
              <a:rPr lang="en-ZA" sz="1400" b="1" dirty="0" smtClean="0">
                <a:solidFill>
                  <a:srgbClr val="319BFF"/>
                </a:solidFill>
                <a:latin typeface="Arial" panose="020B0604020202020204" pitchFamily="34" charset="0"/>
                <a:cs typeface="Arial" panose="020B0604020202020204" pitchFamily="34" charset="0"/>
              </a:rPr>
              <a:t>Town </a:t>
            </a:r>
            <a:r>
              <a:rPr lang="en-ZA" sz="1400" dirty="0" smtClean="0">
                <a:latin typeface="Arial" panose="020B0604020202020204" pitchFamily="34" charset="0"/>
                <a:cs typeface="Arial" panose="020B0604020202020204" pitchFamily="34" charset="0"/>
              </a:rPr>
              <a:t>used the bucket </a:t>
            </a:r>
            <a:r>
              <a:rPr lang="en-ZA" sz="1400" dirty="0">
                <a:latin typeface="Arial" panose="020B0604020202020204" pitchFamily="34" charset="0"/>
                <a:cs typeface="Arial" panose="020B0604020202020204" pitchFamily="34" charset="0"/>
              </a:rPr>
              <a:t>toilet system. </a:t>
            </a:r>
          </a:p>
        </p:txBody>
      </p:sp>
      <p:sp>
        <p:nvSpPr>
          <p:cNvPr id="6" name="Flowchart: Connector 5"/>
          <p:cNvSpPr/>
          <p:nvPr/>
        </p:nvSpPr>
        <p:spPr>
          <a:xfrm>
            <a:off x="1763688" y="5229200"/>
            <a:ext cx="216024" cy="216024"/>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Flowchart: Connector 6"/>
          <p:cNvSpPr/>
          <p:nvPr/>
        </p:nvSpPr>
        <p:spPr>
          <a:xfrm>
            <a:off x="4262162" y="5121188"/>
            <a:ext cx="216024" cy="216024"/>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Flowchart: Connector 7"/>
          <p:cNvSpPr/>
          <p:nvPr/>
        </p:nvSpPr>
        <p:spPr>
          <a:xfrm>
            <a:off x="6300192" y="3861048"/>
            <a:ext cx="216024" cy="216024"/>
          </a:xfrm>
          <a:prstGeom prst="flowChartConnector">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Flowchart: Connector 8"/>
          <p:cNvSpPr/>
          <p:nvPr/>
        </p:nvSpPr>
        <p:spPr>
          <a:xfrm>
            <a:off x="5101905" y="5057372"/>
            <a:ext cx="216024" cy="216024"/>
          </a:xfrm>
          <a:prstGeom prst="flowChartConnector">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Flowchart: Connector 9"/>
          <p:cNvSpPr/>
          <p:nvPr/>
        </p:nvSpPr>
        <p:spPr>
          <a:xfrm>
            <a:off x="5317929" y="2348880"/>
            <a:ext cx="216024" cy="216024"/>
          </a:xfrm>
          <a:prstGeom prst="flowChartConnector">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p:cNvSpPr/>
          <p:nvPr/>
        </p:nvSpPr>
        <p:spPr>
          <a:xfrm>
            <a:off x="7344986" y="2564904"/>
            <a:ext cx="1799014" cy="2246769"/>
          </a:xfrm>
          <a:prstGeom prst="rect">
            <a:avLst/>
          </a:prstGeom>
        </p:spPr>
        <p:txBody>
          <a:bodyPr wrap="square">
            <a:spAutoFit/>
          </a:bodyPr>
          <a:lstStyle/>
          <a:p>
            <a:pPr algn="ctr"/>
            <a:r>
              <a:rPr lang="en-ZA" sz="1400" dirty="0" smtClean="0">
                <a:latin typeface="Arial" panose="020B0604020202020204" pitchFamily="34" charset="0"/>
                <a:cs typeface="Arial" panose="020B0604020202020204" pitchFamily="34" charset="0"/>
              </a:rPr>
              <a:t>Households </a:t>
            </a:r>
            <a:r>
              <a:rPr lang="en-ZA" sz="1400" dirty="0">
                <a:latin typeface="Arial" panose="020B0604020202020204" pitchFamily="34" charset="0"/>
                <a:cs typeface="Arial" panose="020B0604020202020204" pitchFamily="34" charset="0"/>
              </a:rPr>
              <a:t>that lived in </a:t>
            </a:r>
            <a:r>
              <a:rPr lang="en-ZA" sz="1400" b="1" dirty="0" smtClean="0">
                <a:solidFill>
                  <a:srgbClr val="66FF33"/>
                </a:solidFill>
                <a:latin typeface="Arial" panose="020B0604020202020204" pitchFamily="34" charset="0"/>
                <a:cs typeface="Arial" panose="020B0604020202020204" pitchFamily="34" charset="0"/>
              </a:rPr>
              <a:t>Buffalo City</a:t>
            </a:r>
            <a:r>
              <a:rPr lang="en-ZA" sz="1400" b="1" dirty="0">
                <a:solidFill>
                  <a:srgbClr val="66FF33"/>
                </a:solidFill>
                <a:latin typeface="Arial" panose="020B0604020202020204" pitchFamily="34" charset="0"/>
                <a:cs typeface="Arial" panose="020B0604020202020204" pitchFamily="34" charset="0"/>
              </a:rPr>
              <a:t>, </a:t>
            </a:r>
            <a:r>
              <a:rPr lang="en-ZA" sz="1400" b="1" dirty="0" smtClean="0">
                <a:solidFill>
                  <a:srgbClr val="66FF33"/>
                </a:solidFill>
                <a:latin typeface="Arial" panose="020B0604020202020204" pitchFamily="34" charset="0"/>
                <a:cs typeface="Arial" panose="020B0604020202020204" pitchFamily="34" charset="0"/>
              </a:rPr>
              <a:t>e</a:t>
            </a:r>
            <a:r>
              <a:rPr lang="en-ZA" sz="1400" b="1" dirty="0">
                <a:solidFill>
                  <a:srgbClr val="66FF33"/>
                </a:solidFill>
                <a:latin typeface="Arial" panose="020B0604020202020204" pitchFamily="34" charset="0"/>
                <a:cs typeface="Arial" panose="020B0604020202020204" pitchFamily="34" charset="0"/>
              </a:rPr>
              <a:t>T</a:t>
            </a:r>
            <a:r>
              <a:rPr lang="en-ZA" sz="1400" b="1" dirty="0" smtClean="0">
                <a:solidFill>
                  <a:srgbClr val="66FF33"/>
                </a:solidFill>
                <a:latin typeface="Arial" panose="020B0604020202020204" pitchFamily="34" charset="0"/>
                <a:cs typeface="Arial" panose="020B0604020202020204" pitchFamily="34" charset="0"/>
              </a:rPr>
              <a:t>hekwini </a:t>
            </a:r>
            <a:r>
              <a:rPr lang="en-ZA" sz="1400" dirty="0">
                <a:solidFill>
                  <a:schemeClr val="tx1">
                    <a:lumMod val="65000"/>
                    <a:lumOff val="35000"/>
                  </a:schemeClr>
                </a:solidFill>
                <a:latin typeface="Arial" panose="020B0604020202020204" pitchFamily="34" charset="0"/>
                <a:cs typeface="Arial" panose="020B0604020202020204" pitchFamily="34" charset="0"/>
              </a:rPr>
              <a:t>and </a:t>
            </a:r>
            <a:r>
              <a:rPr lang="en-ZA" sz="1400" dirty="0" smtClean="0">
                <a:solidFill>
                  <a:schemeClr val="tx1">
                    <a:lumMod val="65000"/>
                    <a:lumOff val="35000"/>
                  </a:schemeClr>
                </a:solidFill>
                <a:latin typeface="Arial" panose="020B0604020202020204" pitchFamily="34" charset="0"/>
                <a:cs typeface="Arial" panose="020B0604020202020204" pitchFamily="34" charset="0"/>
              </a:rPr>
              <a:t>the </a:t>
            </a:r>
            <a:r>
              <a:rPr lang="en-ZA" sz="1400" b="1" dirty="0" smtClean="0">
                <a:solidFill>
                  <a:srgbClr val="66FF33"/>
                </a:solidFill>
                <a:latin typeface="Arial" panose="020B0604020202020204" pitchFamily="34" charset="0"/>
                <a:cs typeface="Arial" panose="020B0604020202020204" pitchFamily="34" charset="0"/>
              </a:rPr>
              <a:t>City </a:t>
            </a:r>
            <a:r>
              <a:rPr lang="en-ZA" sz="1400" b="1" dirty="0">
                <a:solidFill>
                  <a:srgbClr val="66FF33"/>
                </a:solidFill>
                <a:latin typeface="Arial" panose="020B0604020202020204" pitchFamily="34" charset="0"/>
                <a:cs typeface="Arial" panose="020B0604020202020204" pitchFamily="34" charset="0"/>
              </a:rPr>
              <a:t>of </a:t>
            </a:r>
            <a:r>
              <a:rPr lang="en-ZA" sz="1400" b="1" dirty="0" smtClean="0">
                <a:solidFill>
                  <a:srgbClr val="66FF33"/>
                </a:solidFill>
                <a:latin typeface="Arial" panose="020B0604020202020204" pitchFamily="34" charset="0"/>
                <a:cs typeface="Arial" panose="020B0604020202020204" pitchFamily="34" charset="0"/>
              </a:rPr>
              <a:t>Tshwane </a:t>
            </a:r>
            <a:r>
              <a:rPr lang="en-ZA" sz="1400" dirty="0" smtClean="0">
                <a:latin typeface="Arial" panose="020B0604020202020204" pitchFamily="34" charset="0"/>
                <a:cs typeface="Arial" panose="020B0604020202020204" pitchFamily="34" charset="0"/>
              </a:rPr>
              <a:t>reported the lowest percentage with regard to the use of the bucket </a:t>
            </a:r>
            <a:r>
              <a:rPr lang="en-ZA" sz="1400" dirty="0">
                <a:latin typeface="Arial" panose="020B0604020202020204" pitchFamily="34" charset="0"/>
                <a:cs typeface="Arial" panose="020B0604020202020204" pitchFamily="34" charset="0"/>
              </a:rPr>
              <a:t>toilet system.</a:t>
            </a:r>
          </a:p>
        </p:txBody>
      </p:sp>
      <p:sp>
        <p:nvSpPr>
          <p:cNvPr id="11" name="Rectangle 10"/>
          <p:cNvSpPr/>
          <p:nvPr/>
        </p:nvSpPr>
        <p:spPr>
          <a:xfrm>
            <a:off x="1022749" y="5953940"/>
            <a:ext cx="1697901" cy="215444"/>
          </a:xfrm>
          <a:prstGeom prst="rect">
            <a:avLst/>
          </a:prstGeom>
        </p:spPr>
        <p:txBody>
          <a:bodyPr wrap="none">
            <a:spAutoFit/>
          </a:bodyPr>
          <a:lstStyle/>
          <a:p>
            <a:r>
              <a:rPr lang="en-ZA" sz="800" i="1" dirty="0">
                <a:solidFill>
                  <a:schemeClr val="tx1">
                    <a:lumMod val="65000"/>
                    <a:lumOff val="35000"/>
                  </a:schemeClr>
                </a:solidFill>
                <a:latin typeface="Arial" panose="020B0604020202020204" pitchFamily="34" charset="0"/>
                <a:cs typeface="Arial" panose="020B0604020202020204" pitchFamily="34" charset="0"/>
              </a:rPr>
              <a:t>Source: Community Survey 2016</a:t>
            </a:r>
          </a:p>
        </p:txBody>
      </p:sp>
    </p:spTree>
    <p:extLst>
      <p:ext uri="{BB962C8B-B14F-4D97-AF65-F5344CB8AC3E}">
        <p14:creationId xmlns:p14="http://schemas.microsoft.com/office/powerpoint/2010/main" val="401149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9"/>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3648" y="1700808"/>
            <a:ext cx="6285354" cy="1446550"/>
          </a:xfrm>
          <a:prstGeom prst="rect">
            <a:avLst/>
          </a:prstGeom>
          <a:noFill/>
        </p:spPr>
        <p:txBody>
          <a:bodyPr wrap="square" rtlCol="0">
            <a:spAutoFit/>
          </a:bodyPr>
          <a:lstStyle/>
          <a:p>
            <a:pPr algn="ctr"/>
            <a:r>
              <a:rPr lang="en-ZA" sz="4400" dirty="0" smtClean="0">
                <a:solidFill>
                  <a:schemeClr val="bg1"/>
                </a:solidFill>
                <a:latin typeface="Arial" panose="020B0604020202020204" pitchFamily="34" charset="0"/>
                <a:cs typeface="Arial" panose="020B0604020202020204" pitchFamily="34" charset="0"/>
              </a:rPr>
              <a:t/>
            </a:r>
            <a:br>
              <a:rPr lang="en-ZA" sz="4400" dirty="0" smtClean="0">
                <a:solidFill>
                  <a:schemeClr val="bg1"/>
                </a:solidFill>
                <a:latin typeface="Arial" panose="020B0604020202020204" pitchFamily="34" charset="0"/>
                <a:cs typeface="Arial" panose="020B0604020202020204" pitchFamily="34" charset="0"/>
              </a:rPr>
            </a:br>
            <a:r>
              <a:rPr lang="en-ZA" sz="4400" dirty="0" smtClean="0">
                <a:solidFill>
                  <a:schemeClr val="bg1"/>
                </a:solidFill>
                <a:latin typeface="Arial" panose="020B0604020202020204" pitchFamily="34" charset="0"/>
                <a:cs typeface="Arial" panose="020B0604020202020204" pitchFamily="34" charset="0"/>
              </a:rPr>
              <a:t>Open Defecation</a:t>
            </a:r>
            <a:endParaRPr lang="en-ZA"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755907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38" y="0"/>
            <a:ext cx="9156238" cy="764704"/>
          </a:xfrm>
          <a:prstGeom prst="rect">
            <a:avLst/>
          </a:prstGeom>
          <a:solidFill>
            <a:schemeClr val="tx2"/>
          </a:solidFill>
          <a:ln>
            <a:solidFill>
              <a:srgbClr val="005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chemeClr val="bg1"/>
                </a:solidFill>
                <a:latin typeface="Arial" panose="020B0604020202020204" pitchFamily="34" charset="0"/>
                <a:cs typeface="Arial" panose="020B0604020202020204" pitchFamily="34" charset="0"/>
              </a:rPr>
              <a:t>What does improved mean?</a:t>
            </a:r>
            <a:endParaRPr lang="en-US" sz="3600" b="1" dirty="0">
              <a:solidFill>
                <a:schemeClr val="bg1"/>
              </a:solidFill>
              <a:latin typeface="Arial" panose="020B0604020202020204" pitchFamily="34" charset="0"/>
              <a:cs typeface="Arial" panose="020B0604020202020204" pitchFamily="34" charset="0"/>
            </a:endParaRPr>
          </a:p>
        </p:txBody>
      </p:sp>
      <p:cxnSp>
        <p:nvCxnSpPr>
          <p:cNvPr id="7" name="Straight Connector 6"/>
          <p:cNvCxnSpPr/>
          <p:nvPr/>
        </p:nvCxnSpPr>
        <p:spPr>
          <a:xfrm flipH="1" flipV="1">
            <a:off x="4586640" y="1115900"/>
            <a:ext cx="8371" cy="485807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1" name="Freeform 16"/>
          <p:cNvSpPr>
            <a:spLocks noEditPoints="1"/>
          </p:cNvSpPr>
          <p:nvPr/>
        </p:nvSpPr>
        <p:spPr bwMode="auto">
          <a:xfrm>
            <a:off x="218317" y="1772816"/>
            <a:ext cx="216000" cy="216000"/>
          </a:xfrm>
          <a:custGeom>
            <a:avLst/>
            <a:gdLst/>
            <a:ahLst/>
            <a:cxnLst>
              <a:cxn ang="0">
                <a:pos x="858" y="222"/>
              </a:cxn>
              <a:cxn ang="0">
                <a:pos x="764" y="255"/>
              </a:cxn>
              <a:cxn ang="0">
                <a:pos x="651" y="200"/>
              </a:cxn>
              <a:cxn ang="0">
                <a:pos x="537" y="255"/>
              </a:cxn>
              <a:cxn ang="0">
                <a:pos x="425" y="200"/>
              </a:cxn>
              <a:cxn ang="0">
                <a:pos x="310" y="255"/>
              </a:cxn>
              <a:cxn ang="0">
                <a:pos x="221" y="226"/>
              </a:cxn>
              <a:cxn ang="0">
                <a:pos x="203" y="97"/>
              </a:cxn>
              <a:cxn ang="0">
                <a:pos x="310" y="151"/>
              </a:cxn>
              <a:cxn ang="0">
                <a:pos x="425" y="90"/>
              </a:cxn>
              <a:cxn ang="0">
                <a:pos x="537" y="151"/>
              </a:cxn>
              <a:cxn ang="0">
                <a:pos x="651" y="91"/>
              </a:cxn>
              <a:cxn ang="0">
                <a:pos x="764" y="151"/>
              </a:cxn>
              <a:cxn ang="0">
                <a:pos x="878" y="89"/>
              </a:cxn>
              <a:cxn ang="0">
                <a:pos x="858" y="222"/>
              </a:cxn>
              <a:cxn ang="0">
                <a:pos x="893" y="1312"/>
              </a:cxn>
              <a:cxn ang="0">
                <a:pos x="187" y="1312"/>
              </a:cxn>
              <a:cxn ang="0">
                <a:pos x="0" y="0"/>
              </a:cxn>
              <a:cxn ang="0">
                <a:pos x="139" y="1"/>
              </a:cxn>
              <a:cxn ang="0">
                <a:pos x="307" y="1174"/>
              </a:cxn>
              <a:cxn ang="0">
                <a:pos x="773" y="1174"/>
              </a:cxn>
              <a:cxn ang="0">
                <a:pos x="941" y="1"/>
              </a:cxn>
              <a:cxn ang="0">
                <a:pos x="1080" y="0"/>
              </a:cxn>
              <a:cxn ang="0">
                <a:pos x="893" y="1312"/>
              </a:cxn>
            </a:cxnLst>
            <a:rect l="0" t="0" r="r" b="b"/>
            <a:pathLst>
              <a:path w="1080" h="1312">
                <a:moveTo>
                  <a:pt x="858" y="222"/>
                </a:moveTo>
                <a:cubicBezTo>
                  <a:pt x="834" y="246"/>
                  <a:pt x="801" y="255"/>
                  <a:pt x="764" y="255"/>
                </a:cubicBezTo>
                <a:cubicBezTo>
                  <a:pt x="718" y="255"/>
                  <a:pt x="675" y="236"/>
                  <a:pt x="651" y="200"/>
                </a:cubicBezTo>
                <a:cubicBezTo>
                  <a:pt x="627" y="237"/>
                  <a:pt x="584" y="255"/>
                  <a:pt x="537" y="255"/>
                </a:cubicBezTo>
                <a:cubicBezTo>
                  <a:pt x="491" y="255"/>
                  <a:pt x="449" y="236"/>
                  <a:pt x="425" y="200"/>
                </a:cubicBezTo>
                <a:cubicBezTo>
                  <a:pt x="401" y="237"/>
                  <a:pt x="358" y="255"/>
                  <a:pt x="310" y="255"/>
                </a:cubicBezTo>
                <a:cubicBezTo>
                  <a:pt x="276" y="255"/>
                  <a:pt x="244" y="247"/>
                  <a:pt x="221" y="226"/>
                </a:cubicBezTo>
                <a:lnTo>
                  <a:pt x="203" y="97"/>
                </a:lnTo>
                <a:cubicBezTo>
                  <a:pt x="227" y="130"/>
                  <a:pt x="266" y="151"/>
                  <a:pt x="310" y="151"/>
                </a:cubicBezTo>
                <a:cubicBezTo>
                  <a:pt x="358" y="151"/>
                  <a:pt x="401" y="128"/>
                  <a:pt x="425" y="90"/>
                </a:cubicBezTo>
                <a:cubicBezTo>
                  <a:pt x="449" y="126"/>
                  <a:pt x="491" y="151"/>
                  <a:pt x="537" y="151"/>
                </a:cubicBezTo>
                <a:cubicBezTo>
                  <a:pt x="584" y="151"/>
                  <a:pt x="627" y="127"/>
                  <a:pt x="651" y="91"/>
                </a:cubicBezTo>
                <a:cubicBezTo>
                  <a:pt x="675" y="127"/>
                  <a:pt x="718" y="151"/>
                  <a:pt x="764" y="151"/>
                </a:cubicBezTo>
                <a:cubicBezTo>
                  <a:pt x="812" y="151"/>
                  <a:pt x="853" y="126"/>
                  <a:pt x="878" y="89"/>
                </a:cubicBezTo>
                <a:lnTo>
                  <a:pt x="858" y="222"/>
                </a:lnTo>
                <a:close/>
                <a:moveTo>
                  <a:pt x="893" y="1312"/>
                </a:moveTo>
                <a:lnTo>
                  <a:pt x="187" y="1312"/>
                </a:lnTo>
                <a:lnTo>
                  <a:pt x="0" y="0"/>
                </a:lnTo>
                <a:lnTo>
                  <a:pt x="139" y="1"/>
                </a:lnTo>
                <a:lnTo>
                  <a:pt x="307" y="1174"/>
                </a:lnTo>
                <a:lnTo>
                  <a:pt x="773" y="1174"/>
                </a:lnTo>
                <a:lnTo>
                  <a:pt x="941" y="1"/>
                </a:lnTo>
                <a:lnTo>
                  <a:pt x="1080" y="0"/>
                </a:lnTo>
                <a:lnTo>
                  <a:pt x="893" y="1312"/>
                </a:lnTo>
                <a:close/>
              </a:path>
            </a:pathLst>
          </a:custGeom>
          <a:solidFill>
            <a:srgbClr val="0056A7"/>
          </a:solidFill>
          <a:ln w="9525">
            <a:solidFill>
              <a:srgbClr val="0056A7"/>
            </a:solidFill>
            <a:round/>
            <a:headEnd/>
            <a:tailEnd/>
          </a:ln>
        </p:spPr>
        <p:txBody>
          <a:bodyPr vert="horz" wrap="square" lIns="91440" tIns="45720" rIns="91440" bIns="45720" numCol="1" anchor="t" anchorCtr="0" compatLnSpc="1">
            <a:prstTxWarp prst="textNoShape">
              <a:avLst/>
            </a:prstTxWarp>
          </a:bodyPr>
          <a:lstStyle/>
          <a:p>
            <a:endParaRPr lang="en-ZA"/>
          </a:p>
        </p:txBody>
      </p:sp>
      <p:sp>
        <p:nvSpPr>
          <p:cNvPr id="12" name="TextBox 11"/>
          <p:cNvSpPr txBox="1"/>
          <p:nvPr/>
        </p:nvSpPr>
        <p:spPr>
          <a:xfrm>
            <a:off x="525384" y="964167"/>
            <a:ext cx="3831305" cy="461665"/>
          </a:xfrm>
          <a:prstGeom prst="rect">
            <a:avLst/>
          </a:prstGeom>
          <a:noFill/>
        </p:spPr>
        <p:txBody>
          <a:bodyPr wrap="none" rtlCol="0">
            <a:spAutoFit/>
          </a:bodyPr>
          <a:lstStyle/>
          <a:p>
            <a:r>
              <a:rPr lang="en-ZA" sz="2400" b="1" dirty="0" smtClean="0">
                <a:solidFill>
                  <a:srgbClr val="0056A7"/>
                </a:solidFill>
                <a:latin typeface="Arial" panose="020B0604020202020204" pitchFamily="34" charset="0"/>
                <a:cs typeface="Arial" panose="020B0604020202020204" pitchFamily="34" charset="0"/>
              </a:rPr>
              <a:t>Improved Drinking Water</a:t>
            </a:r>
            <a:endParaRPr lang="en-ZA" sz="2400" b="1" dirty="0">
              <a:solidFill>
                <a:srgbClr val="0056A7"/>
              </a:solidFill>
              <a:latin typeface="Arial" panose="020B0604020202020204" pitchFamily="34" charset="0"/>
              <a:cs typeface="Arial" panose="020B0604020202020204" pitchFamily="34" charset="0"/>
            </a:endParaRPr>
          </a:p>
        </p:txBody>
      </p:sp>
      <p:sp>
        <p:nvSpPr>
          <p:cNvPr id="13" name="TextBox 12"/>
          <p:cNvSpPr txBox="1"/>
          <p:nvPr/>
        </p:nvSpPr>
        <p:spPr>
          <a:xfrm>
            <a:off x="4776526" y="964167"/>
            <a:ext cx="4241674" cy="461665"/>
          </a:xfrm>
          <a:prstGeom prst="rect">
            <a:avLst/>
          </a:prstGeom>
          <a:noFill/>
        </p:spPr>
        <p:txBody>
          <a:bodyPr wrap="none" rtlCol="0">
            <a:spAutoFit/>
          </a:bodyPr>
          <a:lstStyle/>
          <a:p>
            <a:r>
              <a:rPr lang="en-ZA" sz="2400" b="1" dirty="0" smtClean="0">
                <a:solidFill>
                  <a:srgbClr val="0056A7"/>
                </a:solidFill>
                <a:latin typeface="Arial" panose="020B0604020202020204" pitchFamily="34" charset="0"/>
                <a:cs typeface="Arial" panose="020B0604020202020204" pitchFamily="34" charset="0"/>
              </a:rPr>
              <a:t>Unimproved Drinking Water</a:t>
            </a:r>
            <a:endParaRPr lang="en-ZA" sz="2400" b="1" dirty="0">
              <a:solidFill>
                <a:srgbClr val="0056A7"/>
              </a:solidFill>
              <a:latin typeface="Arial" panose="020B0604020202020204" pitchFamily="34" charset="0"/>
              <a:cs typeface="Arial" panose="020B0604020202020204" pitchFamily="34" charset="0"/>
            </a:endParaRPr>
          </a:p>
        </p:txBody>
      </p:sp>
      <p:sp>
        <p:nvSpPr>
          <p:cNvPr id="16" name="TextBox 15"/>
          <p:cNvSpPr txBox="1"/>
          <p:nvPr/>
        </p:nvSpPr>
        <p:spPr>
          <a:xfrm>
            <a:off x="542317" y="1625297"/>
            <a:ext cx="4052694" cy="4524315"/>
          </a:xfrm>
          <a:prstGeom prst="rect">
            <a:avLst/>
          </a:prstGeom>
          <a:noFill/>
        </p:spPr>
        <p:txBody>
          <a:bodyPr wrap="square" rtlCol="0">
            <a:spAutoFit/>
          </a:bodyPr>
          <a:lstStyle/>
          <a:p>
            <a:r>
              <a:rPr lang="en-ZA" sz="2400" dirty="0" smtClean="0">
                <a:solidFill>
                  <a:schemeClr val="tx1">
                    <a:lumMod val="65000"/>
                    <a:lumOff val="35000"/>
                  </a:schemeClr>
                </a:solidFill>
                <a:latin typeface="Arial" panose="020B0604020202020204" pitchFamily="34" charset="0"/>
                <a:cs typeface="Arial" panose="020B0604020202020204" pitchFamily="34" charset="0"/>
              </a:rPr>
              <a:t>Piped water into dwelling, yard or plot</a:t>
            </a:r>
          </a:p>
          <a:p>
            <a:endParaRPr lang="en-ZA"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Public tap or standpipe</a:t>
            </a:r>
          </a:p>
          <a:p>
            <a:endParaRPr lang="en-ZA"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ZA" sz="2400" dirty="0" err="1" smtClean="0">
                <a:solidFill>
                  <a:schemeClr val="tx1">
                    <a:lumMod val="65000"/>
                    <a:lumOff val="35000"/>
                  </a:schemeClr>
                </a:solidFill>
                <a:latin typeface="Arial" panose="020B0604020202020204" pitchFamily="34" charset="0"/>
                <a:cs typeface="Arial" panose="020B0604020202020204" pitchFamily="34" charset="0"/>
              </a:rPr>
              <a:t>Tubewell</a:t>
            </a:r>
            <a:r>
              <a:rPr lang="en-ZA" sz="2400" dirty="0" smtClean="0">
                <a:solidFill>
                  <a:schemeClr val="tx1">
                    <a:lumMod val="65000"/>
                    <a:lumOff val="35000"/>
                  </a:schemeClr>
                </a:solidFill>
                <a:latin typeface="Arial" panose="020B0604020202020204" pitchFamily="34" charset="0"/>
                <a:cs typeface="Arial" panose="020B0604020202020204" pitchFamily="34" charset="0"/>
              </a:rPr>
              <a:t> or borehole</a:t>
            </a:r>
          </a:p>
          <a:p>
            <a:endParaRPr lang="en-ZA"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Protected dug well</a:t>
            </a:r>
          </a:p>
          <a:p>
            <a:endParaRPr lang="en-ZA"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Protected spring</a:t>
            </a:r>
          </a:p>
          <a:p>
            <a:endParaRPr lang="en-ZA"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Rainwater collection</a:t>
            </a:r>
          </a:p>
        </p:txBody>
      </p:sp>
      <p:sp>
        <p:nvSpPr>
          <p:cNvPr id="17" name="TextBox 16"/>
          <p:cNvSpPr txBox="1"/>
          <p:nvPr/>
        </p:nvSpPr>
        <p:spPr>
          <a:xfrm>
            <a:off x="4784579" y="1625296"/>
            <a:ext cx="4359421" cy="4524315"/>
          </a:xfrm>
          <a:prstGeom prst="rect">
            <a:avLst/>
          </a:prstGeom>
          <a:noFill/>
        </p:spPr>
        <p:txBody>
          <a:bodyPr wrap="square" rtlCol="0">
            <a:spAutoFit/>
          </a:bodyPr>
          <a:lstStyle/>
          <a:p>
            <a:r>
              <a:rPr lang="en-ZA" sz="2400" dirty="0" smtClean="0">
                <a:solidFill>
                  <a:schemeClr val="tx1">
                    <a:lumMod val="65000"/>
                    <a:lumOff val="35000"/>
                  </a:schemeClr>
                </a:solidFill>
                <a:latin typeface="Arial" panose="020B0604020202020204" pitchFamily="34" charset="0"/>
                <a:cs typeface="Arial" panose="020B0604020202020204" pitchFamily="34" charset="0"/>
              </a:rPr>
              <a:t>Unprotected dug well</a:t>
            </a:r>
          </a:p>
          <a:p>
            <a:endParaRPr lang="en-ZA"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Unprotected spring</a:t>
            </a:r>
          </a:p>
          <a:p>
            <a:endParaRPr lang="en-ZA"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Cart with small tank or drum</a:t>
            </a: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Tanker truck</a:t>
            </a:r>
          </a:p>
          <a:p>
            <a:endParaRPr lang="en-ZA"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Surface water (river, dam, lake, pond, stream, canal,</a:t>
            </a: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Irrigation channel)</a:t>
            </a:r>
          </a:p>
          <a:p>
            <a:endParaRPr lang="en-ZA"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ZA" sz="2400" dirty="0" smtClean="0">
                <a:solidFill>
                  <a:schemeClr val="tx1">
                    <a:lumMod val="65000"/>
                    <a:lumOff val="35000"/>
                  </a:schemeClr>
                </a:solidFill>
                <a:latin typeface="Arial" panose="020B0604020202020204" pitchFamily="34" charset="0"/>
                <a:cs typeface="Arial" panose="020B0604020202020204" pitchFamily="34" charset="0"/>
              </a:rPr>
              <a:t>Bottled water</a:t>
            </a:r>
          </a:p>
        </p:txBody>
      </p:sp>
      <p:sp>
        <p:nvSpPr>
          <p:cNvPr id="18" name="Freeform 16"/>
          <p:cNvSpPr>
            <a:spLocks noEditPoints="1"/>
          </p:cNvSpPr>
          <p:nvPr/>
        </p:nvSpPr>
        <p:spPr bwMode="auto">
          <a:xfrm>
            <a:off x="218317" y="2855005"/>
            <a:ext cx="216000" cy="216000"/>
          </a:xfrm>
          <a:custGeom>
            <a:avLst/>
            <a:gdLst/>
            <a:ahLst/>
            <a:cxnLst>
              <a:cxn ang="0">
                <a:pos x="858" y="222"/>
              </a:cxn>
              <a:cxn ang="0">
                <a:pos x="764" y="255"/>
              </a:cxn>
              <a:cxn ang="0">
                <a:pos x="651" y="200"/>
              </a:cxn>
              <a:cxn ang="0">
                <a:pos x="537" y="255"/>
              </a:cxn>
              <a:cxn ang="0">
                <a:pos x="425" y="200"/>
              </a:cxn>
              <a:cxn ang="0">
                <a:pos x="310" y="255"/>
              </a:cxn>
              <a:cxn ang="0">
                <a:pos x="221" y="226"/>
              </a:cxn>
              <a:cxn ang="0">
                <a:pos x="203" y="97"/>
              </a:cxn>
              <a:cxn ang="0">
                <a:pos x="310" y="151"/>
              </a:cxn>
              <a:cxn ang="0">
                <a:pos x="425" y="90"/>
              </a:cxn>
              <a:cxn ang="0">
                <a:pos x="537" y="151"/>
              </a:cxn>
              <a:cxn ang="0">
                <a:pos x="651" y="91"/>
              </a:cxn>
              <a:cxn ang="0">
                <a:pos x="764" y="151"/>
              </a:cxn>
              <a:cxn ang="0">
                <a:pos x="878" y="89"/>
              </a:cxn>
              <a:cxn ang="0">
                <a:pos x="858" y="222"/>
              </a:cxn>
              <a:cxn ang="0">
                <a:pos x="893" y="1312"/>
              </a:cxn>
              <a:cxn ang="0">
                <a:pos x="187" y="1312"/>
              </a:cxn>
              <a:cxn ang="0">
                <a:pos x="0" y="0"/>
              </a:cxn>
              <a:cxn ang="0">
                <a:pos x="139" y="1"/>
              </a:cxn>
              <a:cxn ang="0">
                <a:pos x="307" y="1174"/>
              </a:cxn>
              <a:cxn ang="0">
                <a:pos x="773" y="1174"/>
              </a:cxn>
              <a:cxn ang="0">
                <a:pos x="941" y="1"/>
              </a:cxn>
              <a:cxn ang="0">
                <a:pos x="1080" y="0"/>
              </a:cxn>
              <a:cxn ang="0">
                <a:pos x="893" y="1312"/>
              </a:cxn>
            </a:cxnLst>
            <a:rect l="0" t="0" r="r" b="b"/>
            <a:pathLst>
              <a:path w="1080" h="1312">
                <a:moveTo>
                  <a:pt x="858" y="222"/>
                </a:moveTo>
                <a:cubicBezTo>
                  <a:pt x="834" y="246"/>
                  <a:pt x="801" y="255"/>
                  <a:pt x="764" y="255"/>
                </a:cubicBezTo>
                <a:cubicBezTo>
                  <a:pt x="718" y="255"/>
                  <a:pt x="675" y="236"/>
                  <a:pt x="651" y="200"/>
                </a:cubicBezTo>
                <a:cubicBezTo>
                  <a:pt x="627" y="237"/>
                  <a:pt x="584" y="255"/>
                  <a:pt x="537" y="255"/>
                </a:cubicBezTo>
                <a:cubicBezTo>
                  <a:pt x="491" y="255"/>
                  <a:pt x="449" y="236"/>
                  <a:pt x="425" y="200"/>
                </a:cubicBezTo>
                <a:cubicBezTo>
                  <a:pt x="401" y="237"/>
                  <a:pt x="358" y="255"/>
                  <a:pt x="310" y="255"/>
                </a:cubicBezTo>
                <a:cubicBezTo>
                  <a:pt x="276" y="255"/>
                  <a:pt x="244" y="247"/>
                  <a:pt x="221" y="226"/>
                </a:cubicBezTo>
                <a:lnTo>
                  <a:pt x="203" y="97"/>
                </a:lnTo>
                <a:cubicBezTo>
                  <a:pt x="227" y="130"/>
                  <a:pt x="266" y="151"/>
                  <a:pt x="310" y="151"/>
                </a:cubicBezTo>
                <a:cubicBezTo>
                  <a:pt x="358" y="151"/>
                  <a:pt x="401" y="128"/>
                  <a:pt x="425" y="90"/>
                </a:cubicBezTo>
                <a:cubicBezTo>
                  <a:pt x="449" y="126"/>
                  <a:pt x="491" y="151"/>
                  <a:pt x="537" y="151"/>
                </a:cubicBezTo>
                <a:cubicBezTo>
                  <a:pt x="584" y="151"/>
                  <a:pt x="627" y="127"/>
                  <a:pt x="651" y="91"/>
                </a:cubicBezTo>
                <a:cubicBezTo>
                  <a:pt x="675" y="127"/>
                  <a:pt x="718" y="151"/>
                  <a:pt x="764" y="151"/>
                </a:cubicBezTo>
                <a:cubicBezTo>
                  <a:pt x="812" y="151"/>
                  <a:pt x="853" y="126"/>
                  <a:pt x="878" y="89"/>
                </a:cubicBezTo>
                <a:lnTo>
                  <a:pt x="858" y="222"/>
                </a:lnTo>
                <a:close/>
                <a:moveTo>
                  <a:pt x="893" y="1312"/>
                </a:moveTo>
                <a:lnTo>
                  <a:pt x="187" y="1312"/>
                </a:lnTo>
                <a:lnTo>
                  <a:pt x="0" y="0"/>
                </a:lnTo>
                <a:lnTo>
                  <a:pt x="139" y="1"/>
                </a:lnTo>
                <a:lnTo>
                  <a:pt x="307" y="1174"/>
                </a:lnTo>
                <a:lnTo>
                  <a:pt x="773" y="1174"/>
                </a:lnTo>
                <a:lnTo>
                  <a:pt x="941" y="1"/>
                </a:lnTo>
                <a:lnTo>
                  <a:pt x="1080" y="0"/>
                </a:lnTo>
                <a:lnTo>
                  <a:pt x="893" y="1312"/>
                </a:lnTo>
                <a:close/>
              </a:path>
            </a:pathLst>
          </a:custGeom>
          <a:solidFill>
            <a:srgbClr val="0056A7"/>
          </a:solidFill>
          <a:ln w="9525">
            <a:solidFill>
              <a:srgbClr val="0056A7"/>
            </a:solidFill>
            <a:round/>
            <a:headEnd/>
            <a:tailEnd/>
          </a:ln>
        </p:spPr>
        <p:txBody>
          <a:bodyPr vert="horz" wrap="square" lIns="91440" tIns="45720" rIns="91440" bIns="45720" numCol="1" anchor="t" anchorCtr="0" compatLnSpc="1">
            <a:prstTxWarp prst="textNoShape">
              <a:avLst/>
            </a:prstTxWarp>
          </a:bodyPr>
          <a:lstStyle/>
          <a:p>
            <a:endParaRPr lang="en-ZA"/>
          </a:p>
        </p:txBody>
      </p:sp>
      <p:sp>
        <p:nvSpPr>
          <p:cNvPr id="19" name="Freeform 16"/>
          <p:cNvSpPr>
            <a:spLocks noEditPoints="1"/>
          </p:cNvSpPr>
          <p:nvPr/>
        </p:nvSpPr>
        <p:spPr bwMode="auto">
          <a:xfrm>
            <a:off x="218317" y="3586769"/>
            <a:ext cx="216000" cy="216000"/>
          </a:xfrm>
          <a:custGeom>
            <a:avLst/>
            <a:gdLst/>
            <a:ahLst/>
            <a:cxnLst>
              <a:cxn ang="0">
                <a:pos x="858" y="222"/>
              </a:cxn>
              <a:cxn ang="0">
                <a:pos x="764" y="255"/>
              </a:cxn>
              <a:cxn ang="0">
                <a:pos x="651" y="200"/>
              </a:cxn>
              <a:cxn ang="0">
                <a:pos x="537" y="255"/>
              </a:cxn>
              <a:cxn ang="0">
                <a:pos x="425" y="200"/>
              </a:cxn>
              <a:cxn ang="0">
                <a:pos x="310" y="255"/>
              </a:cxn>
              <a:cxn ang="0">
                <a:pos x="221" y="226"/>
              </a:cxn>
              <a:cxn ang="0">
                <a:pos x="203" y="97"/>
              </a:cxn>
              <a:cxn ang="0">
                <a:pos x="310" y="151"/>
              </a:cxn>
              <a:cxn ang="0">
                <a:pos x="425" y="90"/>
              </a:cxn>
              <a:cxn ang="0">
                <a:pos x="537" y="151"/>
              </a:cxn>
              <a:cxn ang="0">
                <a:pos x="651" y="91"/>
              </a:cxn>
              <a:cxn ang="0">
                <a:pos x="764" y="151"/>
              </a:cxn>
              <a:cxn ang="0">
                <a:pos x="878" y="89"/>
              </a:cxn>
              <a:cxn ang="0">
                <a:pos x="858" y="222"/>
              </a:cxn>
              <a:cxn ang="0">
                <a:pos x="893" y="1312"/>
              </a:cxn>
              <a:cxn ang="0">
                <a:pos x="187" y="1312"/>
              </a:cxn>
              <a:cxn ang="0">
                <a:pos x="0" y="0"/>
              </a:cxn>
              <a:cxn ang="0">
                <a:pos x="139" y="1"/>
              </a:cxn>
              <a:cxn ang="0">
                <a:pos x="307" y="1174"/>
              </a:cxn>
              <a:cxn ang="0">
                <a:pos x="773" y="1174"/>
              </a:cxn>
              <a:cxn ang="0">
                <a:pos x="941" y="1"/>
              </a:cxn>
              <a:cxn ang="0">
                <a:pos x="1080" y="0"/>
              </a:cxn>
              <a:cxn ang="0">
                <a:pos x="893" y="1312"/>
              </a:cxn>
            </a:cxnLst>
            <a:rect l="0" t="0" r="r" b="b"/>
            <a:pathLst>
              <a:path w="1080" h="1312">
                <a:moveTo>
                  <a:pt x="858" y="222"/>
                </a:moveTo>
                <a:cubicBezTo>
                  <a:pt x="834" y="246"/>
                  <a:pt x="801" y="255"/>
                  <a:pt x="764" y="255"/>
                </a:cubicBezTo>
                <a:cubicBezTo>
                  <a:pt x="718" y="255"/>
                  <a:pt x="675" y="236"/>
                  <a:pt x="651" y="200"/>
                </a:cubicBezTo>
                <a:cubicBezTo>
                  <a:pt x="627" y="237"/>
                  <a:pt x="584" y="255"/>
                  <a:pt x="537" y="255"/>
                </a:cubicBezTo>
                <a:cubicBezTo>
                  <a:pt x="491" y="255"/>
                  <a:pt x="449" y="236"/>
                  <a:pt x="425" y="200"/>
                </a:cubicBezTo>
                <a:cubicBezTo>
                  <a:pt x="401" y="237"/>
                  <a:pt x="358" y="255"/>
                  <a:pt x="310" y="255"/>
                </a:cubicBezTo>
                <a:cubicBezTo>
                  <a:pt x="276" y="255"/>
                  <a:pt x="244" y="247"/>
                  <a:pt x="221" y="226"/>
                </a:cubicBezTo>
                <a:lnTo>
                  <a:pt x="203" y="97"/>
                </a:lnTo>
                <a:cubicBezTo>
                  <a:pt x="227" y="130"/>
                  <a:pt x="266" y="151"/>
                  <a:pt x="310" y="151"/>
                </a:cubicBezTo>
                <a:cubicBezTo>
                  <a:pt x="358" y="151"/>
                  <a:pt x="401" y="128"/>
                  <a:pt x="425" y="90"/>
                </a:cubicBezTo>
                <a:cubicBezTo>
                  <a:pt x="449" y="126"/>
                  <a:pt x="491" y="151"/>
                  <a:pt x="537" y="151"/>
                </a:cubicBezTo>
                <a:cubicBezTo>
                  <a:pt x="584" y="151"/>
                  <a:pt x="627" y="127"/>
                  <a:pt x="651" y="91"/>
                </a:cubicBezTo>
                <a:cubicBezTo>
                  <a:pt x="675" y="127"/>
                  <a:pt x="718" y="151"/>
                  <a:pt x="764" y="151"/>
                </a:cubicBezTo>
                <a:cubicBezTo>
                  <a:pt x="812" y="151"/>
                  <a:pt x="853" y="126"/>
                  <a:pt x="878" y="89"/>
                </a:cubicBezTo>
                <a:lnTo>
                  <a:pt x="858" y="222"/>
                </a:lnTo>
                <a:close/>
                <a:moveTo>
                  <a:pt x="893" y="1312"/>
                </a:moveTo>
                <a:lnTo>
                  <a:pt x="187" y="1312"/>
                </a:lnTo>
                <a:lnTo>
                  <a:pt x="0" y="0"/>
                </a:lnTo>
                <a:lnTo>
                  <a:pt x="139" y="1"/>
                </a:lnTo>
                <a:lnTo>
                  <a:pt x="307" y="1174"/>
                </a:lnTo>
                <a:lnTo>
                  <a:pt x="773" y="1174"/>
                </a:lnTo>
                <a:lnTo>
                  <a:pt x="941" y="1"/>
                </a:lnTo>
                <a:lnTo>
                  <a:pt x="1080" y="0"/>
                </a:lnTo>
                <a:lnTo>
                  <a:pt x="893" y="1312"/>
                </a:lnTo>
                <a:close/>
              </a:path>
            </a:pathLst>
          </a:custGeom>
          <a:solidFill>
            <a:srgbClr val="0056A7"/>
          </a:solidFill>
          <a:ln w="9525">
            <a:solidFill>
              <a:srgbClr val="0056A7"/>
            </a:solidFill>
            <a:round/>
            <a:headEnd/>
            <a:tailEnd/>
          </a:ln>
        </p:spPr>
        <p:txBody>
          <a:bodyPr vert="horz" wrap="square" lIns="91440" tIns="45720" rIns="91440" bIns="45720" numCol="1" anchor="t" anchorCtr="0" compatLnSpc="1">
            <a:prstTxWarp prst="textNoShape">
              <a:avLst/>
            </a:prstTxWarp>
          </a:bodyPr>
          <a:lstStyle/>
          <a:p>
            <a:endParaRPr lang="en-ZA"/>
          </a:p>
        </p:txBody>
      </p:sp>
      <p:sp>
        <p:nvSpPr>
          <p:cNvPr id="20" name="Freeform 16"/>
          <p:cNvSpPr>
            <a:spLocks noEditPoints="1"/>
          </p:cNvSpPr>
          <p:nvPr/>
        </p:nvSpPr>
        <p:spPr bwMode="auto">
          <a:xfrm>
            <a:off x="218317" y="5060470"/>
            <a:ext cx="216000" cy="216000"/>
          </a:xfrm>
          <a:custGeom>
            <a:avLst/>
            <a:gdLst/>
            <a:ahLst/>
            <a:cxnLst>
              <a:cxn ang="0">
                <a:pos x="858" y="222"/>
              </a:cxn>
              <a:cxn ang="0">
                <a:pos x="764" y="255"/>
              </a:cxn>
              <a:cxn ang="0">
                <a:pos x="651" y="200"/>
              </a:cxn>
              <a:cxn ang="0">
                <a:pos x="537" y="255"/>
              </a:cxn>
              <a:cxn ang="0">
                <a:pos x="425" y="200"/>
              </a:cxn>
              <a:cxn ang="0">
                <a:pos x="310" y="255"/>
              </a:cxn>
              <a:cxn ang="0">
                <a:pos x="221" y="226"/>
              </a:cxn>
              <a:cxn ang="0">
                <a:pos x="203" y="97"/>
              </a:cxn>
              <a:cxn ang="0">
                <a:pos x="310" y="151"/>
              </a:cxn>
              <a:cxn ang="0">
                <a:pos x="425" y="90"/>
              </a:cxn>
              <a:cxn ang="0">
                <a:pos x="537" y="151"/>
              </a:cxn>
              <a:cxn ang="0">
                <a:pos x="651" y="91"/>
              </a:cxn>
              <a:cxn ang="0">
                <a:pos x="764" y="151"/>
              </a:cxn>
              <a:cxn ang="0">
                <a:pos x="878" y="89"/>
              </a:cxn>
              <a:cxn ang="0">
                <a:pos x="858" y="222"/>
              </a:cxn>
              <a:cxn ang="0">
                <a:pos x="893" y="1312"/>
              </a:cxn>
              <a:cxn ang="0">
                <a:pos x="187" y="1312"/>
              </a:cxn>
              <a:cxn ang="0">
                <a:pos x="0" y="0"/>
              </a:cxn>
              <a:cxn ang="0">
                <a:pos x="139" y="1"/>
              </a:cxn>
              <a:cxn ang="0">
                <a:pos x="307" y="1174"/>
              </a:cxn>
              <a:cxn ang="0">
                <a:pos x="773" y="1174"/>
              </a:cxn>
              <a:cxn ang="0">
                <a:pos x="941" y="1"/>
              </a:cxn>
              <a:cxn ang="0">
                <a:pos x="1080" y="0"/>
              </a:cxn>
              <a:cxn ang="0">
                <a:pos x="893" y="1312"/>
              </a:cxn>
            </a:cxnLst>
            <a:rect l="0" t="0" r="r" b="b"/>
            <a:pathLst>
              <a:path w="1080" h="1312">
                <a:moveTo>
                  <a:pt x="858" y="222"/>
                </a:moveTo>
                <a:cubicBezTo>
                  <a:pt x="834" y="246"/>
                  <a:pt x="801" y="255"/>
                  <a:pt x="764" y="255"/>
                </a:cubicBezTo>
                <a:cubicBezTo>
                  <a:pt x="718" y="255"/>
                  <a:pt x="675" y="236"/>
                  <a:pt x="651" y="200"/>
                </a:cubicBezTo>
                <a:cubicBezTo>
                  <a:pt x="627" y="237"/>
                  <a:pt x="584" y="255"/>
                  <a:pt x="537" y="255"/>
                </a:cubicBezTo>
                <a:cubicBezTo>
                  <a:pt x="491" y="255"/>
                  <a:pt x="449" y="236"/>
                  <a:pt x="425" y="200"/>
                </a:cubicBezTo>
                <a:cubicBezTo>
                  <a:pt x="401" y="237"/>
                  <a:pt x="358" y="255"/>
                  <a:pt x="310" y="255"/>
                </a:cubicBezTo>
                <a:cubicBezTo>
                  <a:pt x="276" y="255"/>
                  <a:pt x="244" y="247"/>
                  <a:pt x="221" y="226"/>
                </a:cubicBezTo>
                <a:lnTo>
                  <a:pt x="203" y="97"/>
                </a:lnTo>
                <a:cubicBezTo>
                  <a:pt x="227" y="130"/>
                  <a:pt x="266" y="151"/>
                  <a:pt x="310" y="151"/>
                </a:cubicBezTo>
                <a:cubicBezTo>
                  <a:pt x="358" y="151"/>
                  <a:pt x="401" y="128"/>
                  <a:pt x="425" y="90"/>
                </a:cubicBezTo>
                <a:cubicBezTo>
                  <a:pt x="449" y="126"/>
                  <a:pt x="491" y="151"/>
                  <a:pt x="537" y="151"/>
                </a:cubicBezTo>
                <a:cubicBezTo>
                  <a:pt x="584" y="151"/>
                  <a:pt x="627" y="127"/>
                  <a:pt x="651" y="91"/>
                </a:cubicBezTo>
                <a:cubicBezTo>
                  <a:pt x="675" y="127"/>
                  <a:pt x="718" y="151"/>
                  <a:pt x="764" y="151"/>
                </a:cubicBezTo>
                <a:cubicBezTo>
                  <a:pt x="812" y="151"/>
                  <a:pt x="853" y="126"/>
                  <a:pt x="878" y="89"/>
                </a:cubicBezTo>
                <a:lnTo>
                  <a:pt x="858" y="222"/>
                </a:lnTo>
                <a:close/>
                <a:moveTo>
                  <a:pt x="893" y="1312"/>
                </a:moveTo>
                <a:lnTo>
                  <a:pt x="187" y="1312"/>
                </a:lnTo>
                <a:lnTo>
                  <a:pt x="0" y="0"/>
                </a:lnTo>
                <a:lnTo>
                  <a:pt x="139" y="1"/>
                </a:lnTo>
                <a:lnTo>
                  <a:pt x="307" y="1174"/>
                </a:lnTo>
                <a:lnTo>
                  <a:pt x="773" y="1174"/>
                </a:lnTo>
                <a:lnTo>
                  <a:pt x="941" y="1"/>
                </a:lnTo>
                <a:lnTo>
                  <a:pt x="1080" y="0"/>
                </a:lnTo>
                <a:lnTo>
                  <a:pt x="893" y="1312"/>
                </a:lnTo>
                <a:close/>
              </a:path>
            </a:pathLst>
          </a:custGeom>
          <a:solidFill>
            <a:srgbClr val="0056A7"/>
          </a:solidFill>
          <a:ln w="9525">
            <a:solidFill>
              <a:srgbClr val="0056A7"/>
            </a:solidFill>
            <a:round/>
            <a:headEnd/>
            <a:tailEnd/>
          </a:ln>
        </p:spPr>
        <p:txBody>
          <a:bodyPr vert="horz" wrap="square" lIns="91440" tIns="45720" rIns="91440" bIns="45720" numCol="1" anchor="t" anchorCtr="0" compatLnSpc="1">
            <a:prstTxWarp prst="textNoShape">
              <a:avLst/>
            </a:prstTxWarp>
          </a:bodyPr>
          <a:lstStyle/>
          <a:p>
            <a:endParaRPr lang="en-ZA"/>
          </a:p>
        </p:txBody>
      </p:sp>
      <p:sp>
        <p:nvSpPr>
          <p:cNvPr id="21" name="Freeform 16"/>
          <p:cNvSpPr>
            <a:spLocks noEditPoints="1"/>
          </p:cNvSpPr>
          <p:nvPr/>
        </p:nvSpPr>
        <p:spPr bwMode="auto">
          <a:xfrm>
            <a:off x="211324" y="5757970"/>
            <a:ext cx="216000" cy="216000"/>
          </a:xfrm>
          <a:custGeom>
            <a:avLst/>
            <a:gdLst/>
            <a:ahLst/>
            <a:cxnLst>
              <a:cxn ang="0">
                <a:pos x="858" y="222"/>
              </a:cxn>
              <a:cxn ang="0">
                <a:pos x="764" y="255"/>
              </a:cxn>
              <a:cxn ang="0">
                <a:pos x="651" y="200"/>
              </a:cxn>
              <a:cxn ang="0">
                <a:pos x="537" y="255"/>
              </a:cxn>
              <a:cxn ang="0">
                <a:pos x="425" y="200"/>
              </a:cxn>
              <a:cxn ang="0">
                <a:pos x="310" y="255"/>
              </a:cxn>
              <a:cxn ang="0">
                <a:pos x="221" y="226"/>
              </a:cxn>
              <a:cxn ang="0">
                <a:pos x="203" y="97"/>
              </a:cxn>
              <a:cxn ang="0">
                <a:pos x="310" y="151"/>
              </a:cxn>
              <a:cxn ang="0">
                <a:pos x="425" y="90"/>
              </a:cxn>
              <a:cxn ang="0">
                <a:pos x="537" y="151"/>
              </a:cxn>
              <a:cxn ang="0">
                <a:pos x="651" y="91"/>
              </a:cxn>
              <a:cxn ang="0">
                <a:pos x="764" y="151"/>
              </a:cxn>
              <a:cxn ang="0">
                <a:pos x="878" y="89"/>
              </a:cxn>
              <a:cxn ang="0">
                <a:pos x="858" y="222"/>
              </a:cxn>
              <a:cxn ang="0">
                <a:pos x="893" y="1312"/>
              </a:cxn>
              <a:cxn ang="0">
                <a:pos x="187" y="1312"/>
              </a:cxn>
              <a:cxn ang="0">
                <a:pos x="0" y="0"/>
              </a:cxn>
              <a:cxn ang="0">
                <a:pos x="139" y="1"/>
              </a:cxn>
              <a:cxn ang="0">
                <a:pos x="307" y="1174"/>
              </a:cxn>
              <a:cxn ang="0">
                <a:pos x="773" y="1174"/>
              </a:cxn>
              <a:cxn ang="0">
                <a:pos x="941" y="1"/>
              </a:cxn>
              <a:cxn ang="0">
                <a:pos x="1080" y="0"/>
              </a:cxn>
              <a:cxn ang="0">
                <a:pos x="893" y="1312"/>
              </a:cxn>
            </a:cxnLst>
            <a:rect l="0" t="0" r="r" b="b"/>
            <a:pathLst>
              <a:path w="1080" h="1312">
                <a:moveTo>
                  <a:pt x="858" y="222"/>
                </a:moveTo>
                <a:cubicBezTo>
                  <a:pt x="834" y="246"/>
                  <a:pt x="801" y="255"/>
                  <a:pt x="764" y="255"/>
                </a:cubicBezTo>
                <a:cubicBezTo>
                  <a:pt x="718" y="255"/>
                  <a:pt x="675" y="236"/>
                  <a:pt x="651" y="200"/>
                </a:cubicBezTo>
                <a:cubicBezTo>
                  <a:pt x="627" y="237"/>
                  <a:pt x="584" y="255"/>
                  <a:pt x="537" y="255"/>
                </a:cubicBezTo>
                <a:cubicBezTo>
                  <a:pt x="491" y="255"/>
                  <a:pt x="449" y="236"/>
                  <a:pt x="425" y="200"/>
                </a:cubicBezTo>
                <a:cubicBezTo>
                  <a:pt x="401" y="237"/>
                  <a:pt x="358" y="255"/>
                  <a:pt x="310" y="255"/>
                </a:cubicBezTo>
                <a:cubicBezTo>
                  <a:pt x="276" y="255"/>
                  <a:pt x="244" y="247"/>
                  <a:pt x="221" y="226"/>
                </a:cubicBezTo>
                <a:lnTo>
                  <a:pt x="203" y="97"/>
                </a:lnTo>
                <a:cubicBezTo>
                  <a:pt x="227" y="130"/>
                  <a:pt x="266" y="151"/>
                  <a:pt x="310" y="151"/>
                </a:cubicBezTo>
                <a:cubicBezTo>
                  <a:pt x="358" y="151"/>
                  <a:pt x="401" y="128"/>
                  <a:pt x="425" y="90"/>
                </a:cubicBezTo>
                <a:cubicBezTo>
                  <a:pt x="449" y="126"/>
                  <a:pt x="491" y="151"/>
                  <a:pt x="537" y="151"/>
                </a:cubicBezTo>
                <a:cubicBezTo>
                  <a:pt x="584" y="151"/>
                  <a:pt x="627" y="127"/>
                  <a:pt x="651" y="91"/>
                </a:cubicBezTo>
                <a:cubicBezTo>
                  <a:pt x="675" y="127"/>
                  <a:pt x="718" y="151"/>
                  <a:pt x="764" y="151"/>
                </a:cubicBezTo>
                <a:cubicBezTo>
                  <a:pt x="812" y="151"/>
                  <a:pt x="853" y="126"/>
                  <a:pt x="878" y="89"/>
                </a:cubicBezTo>
                <a:lnTo>
                  <a:pt x="858" y="222"/>
                </a:lnTo>
                <a:close/>
                <a:moveTo>
                  <a:pt x="893" y="1312"/>
                </a:moveTo>
                <a:lnTo>
                  <a:pt x="187" y="1312"/>
                </a:lnTo>
                <a:lnTo>
                  <a:pt x="0" y="0"/>
                </a:lnTo>
                <a:lnTo>
                  <a:pt x="139" y="1"/>
                </a:lnTo>
                <a:lnTo>
                  <a:pt x="307" y="1174"/>
                </a:lnTo>
                <a:lnTo>
                  <a:pt x="773" y="1174"/>
                </a:lnTo>
                <a:lnTo>
                  <a:pt x="941" y="1"/>
                </a:lnTo>
                <a:lnTo>
                  <a:pt x="1080" y="0"/>
                </a:lnTo>
                <a:lnTo>
                  <a:pt x="893" y="1312"/>
                </a:lnTo>
                <a:close/>
              </a:path>
            </a:pathLst>
          </a:custGeom>
          <a:solidFill>
            <a:srgbClr val="0056A7"/>
          </a:solidFill>
          <a:ln w="9525">
            <a:solidFill>
              <a:srgbClr val="0056A7"/>
            </a:solidFill>
            <a:round/>
            <a:headEnd/>
            <a:tailEnd/>
          </a:ln>
        </p:spPr>
        <p:txBody>
          <a:bodyPr vert="horz" wrap="square" lIns="91440" tIns="45720" rIns="91440" bIns="45720" numCol="1" anchor="t" anchorCtr="0" compatLnSpc="1">
            <a:prstTxWarp prst="textNoShape">
              <a:avLst/>
            </a:prstTxWarp>
          </a:bodyPr>
          <a:lstStyle/>
          <a:p>
            <a:endParaRPr lang="en-ZA"/>
          </a:p>
        </p:txBody>
      </p:sp>
      <p:sp>
        <p:nvSpPr>
          <p:cNvPr id="22" name="Freeform 16"/>
          <p:cNvSpPr>
            <a:spLocks noEditPoints="1"/>
          </p:cNvSpPr>
          <p:nvPr/>
        </p:nvSpPr>
        <p:spPr bwMode="auto">
          <a:xfrm>
            <a:off x="221111" y="4312932"/>
            <a:ext cx="216000" cy="216000"/>
          </a:xfrm>
          <a:custGeom>
            <a:avLst/>
            <a:gdLst/>
            <a:ahLst/>
            <a:cxnLst>
              <a:cxn ang="0">
                <a:pos x="858" y="222"/>
              </a:cxn>
              <a:cxn ang="0">
                <a:pos x="764" y="255"/>
              </a:cxn>
              <a:cxn ang="0">
                <a:pos x="651" y="200"/>
              </a:cxn>
              <a:cxn ang="0">
                <a:pos x="537" y="255"/>
              </a:cxn>
              <a:cxn ang="0">
                <a:pos x="425" y="200"/>
              </a:cxn>
              <a:cxn ang="0">
                <a:pos x="310" y="255"/>
              </a:cxn>
              <a:cxn ang="0">
                <a:pos x="221" y="226"/>
              </a:cxn>
              <a:cxn ang="0">
                <a:pos x="203" y="97"/>
              </a:cxn>
              <a:cxn ang="0">
                <a:pos x="310" y="151"/>
              </a:cxn>
              <a:cxn ang="0">
                <a:pos x="425" y="90"/>
              </a:cxn>
              <a:cxn ang="0">
                <a:pos x="537" y="151"/>
              </a:cxn>
              <a:cxn ang="0">
                <a:pos x="651" y="91"/>
              </a:cxn>
              <a:cxn ang="0">
                <a:pos x="764" y="151"/>
              </a:cxn>
              <a:cxn ang="0">
                <a:pos x="878" y="89"/>
              </a:cxn>
              <a:cxn ang="0">
                <a:pos x="858" y="222"/>
              </a:cxn>
              <a:cxn ang="0">
                <a:pos x="893" y="1312"/>
              </a:cxn>
              <a:cxn ang="0">
                <a:pos x="187" y="1312"/>
              </a:cxn>
              <a:cxn ang="0">
                <a:pos x="0" y="0"/>
              </a:cxn>
              <a:cxn ang="0">
                <a:pos x="139" y="1"/>
              </a:cxn>
              <a:cxn ang="0">
                <a:pos x="307" y="1174"/>
              </a:cxn>
              <a:cxn ang="0">
                <a:pos x="773" y="1174"/>
              </a:cxn>
              <a:cxn ang="0">
                <a:pos x="941" y="1"/>
              </a:cxn>
              <a:cxn ang="0">
                <a:pos x="1080" y="0"/>
              </a:cxn>
              <a:cxn ang="0">
                <a:pos x="893" y="1312"/>
              </a:cxn>
            </a:cxnLst>
            <a:rect l="0" t="0" r="r" b="b"/>
            <a:pathLst>
              <a:path w="1080" h="1312">
                <a:moveTo>
                  <a:pt x="858" y="222"/>
                </a:moveTo>
                <a:cubicBezTo>
                  <a:pt x="834" y="246"/>
                  <a:pt x="801" y="255"/>
                  <a:pt x="764" y="255"/>
                </a:cubicBezTo>
                <a:cubicBezTo>
                  <a:pt x="718" y="255"/>
                  <a:pt x="675" y="236"/>
                  <a:pt x="651" y="200"/>
                </a:cubicBezTo>
                <a:cubicBezTo>
                  <a:pt x="627" y="237"/>
                  <a:pt x="584" y="255"/>
                  <a:pt x="537" y="255"/>
                </a:cubicBezTo>
                <a:cubicBezTo>
                  <a:pt x="491" y="255"/>
                  <a:pt x="449" y="236"/>
                  <a:pt x="425" y="200"/>
                </a:cubicBezTo>
                <a:cubicBezTo>
                  <a:pt x="401" y="237"/>
                  <a:pt x="358" y="255"/>
                  <a:pt x="310" y="255"/>
                </a:cubicBezTo>
                <a:cubicBezTo>
                  <a:pt x="276" y="255"/>
                  <a:pt x="244" y="247"/>
                  <a:pt x="221" y="226"/>
                </a:cubicBezTo>
                <a:lnTo>
                  <a:pt x="203" y="97"/>
                </a:lnTo>
                <a:cubicBezTo>
                  <a:pt x="227" y="130"/>
                  <a:pt x="266" y="151"/>
                  <a:pt x="310" y="151"/>
                </a:cubicBezTo>
                <a:cubicBezTo>
                  <a:pt x="358" y="151"/>
                  <a:pt x="401" y="128"/>
                  <a:pt x="425" y="90"/>
                </a:cubicBezTo>
                <a:cubicBezTo>
                  <a:pt x="449" y="126"/>
                  <a:pt x="491" y="151"/>
                  <a:pt x="537" y="151"/>
                </a:cubicBezTo>
                <a:cubicBezTo>
                  <a:pt x="584" y="151"/>
                  <a:pt x="627" y="127"/>
                  <a:pt x="651" y="91"/>
                </a:cubicBezTo>
                <a:cubicBezTo>
                  <a:pt x="675" y="127"/>
                  <a:pt x="718" y="151"/>
                  <a:pt x="764" y="151"/>
                </a:cubicBezTo>
                <a:cubicBezTo>
                  <a:pt x="812" y="151"/>
                  <a:pt x="853" y="126"/>
                  <a:pt x="878" y="89"/>
                </a:cubicBezTo>
                <a:lnTo>
                  <a:pt x="858" y="222"/>
                </a:lnTo>
                <a:close/>
                <a:moveTo>
                  <a:pt x="893" y="1312"/>
                </a:moveTo>
                <a:lnTo>
                  <a:pt x="187" y="1312"/>
                </a:lnTo>
                <a:lnTo>
                  <a:pt x="0" y="0"/>
                </a:lnTo>
                <a:lnTo>
                  <a:pt x="139" y="1"/>
                </a:lnTo>
                <a:lnTo>
                  <a:pt x="307" y="1174"/>
                </a:lnTo>
                <a:lnTo>
                  <a:pt x="773" y="1174"/>
                </a:lnTo>
                <a:lnTo>
                  <a:pt x="941" y="1"/>
                </a:lnTo>
                <a:lnTo>
                  <a:pt x="1080" y="0"/>
                </a:lnTo>
                <a:lnTo>
                  <a:pt x="893" y="1312"/>
                </a:lnTo>
                <a:close/>
              </a:path>
            </a:pathLst>
          </a:custGeom>
          <a:solidFill>
            <a:srgbClr val="0056A7"/>
          </a:solidFill>
          <a:ln w="9525">
            <a:solidFill>
              <a:srgbClr val="0056A7"/>
            </a:solidFill>
            <a:round/>
            <a:headEnd/>
            <a:tailEnd/>
          </a:ln>
        </p:spPr>
        <p:txBody>
          <a:bodyPr vert="horz" wrap="square" lIns="91440" tIns="45720" rIns="91440" bIns="45720" numCol="1" anchor="t" anchorCtr="0" compatLnSpc="1">
            <a:prstTxWarp prst="textNoShape">
              <a:avLst/>
            </a:prstTxWarp>
          </a:bodyPr>
          <a:lstStyle/>
          <a:p>
            <a:endParaRPr lang="en-ZA"/>
          </a:p>
        </p:txBody>
      </p:sp>
    </p:spTree>
    <p:extLst>
      <p:ext uri="{BB962C8B-B14F-4D97-AF65-F5344CB8AC3E}">
        <p14:creationId xmlns:p14="http://schemas.microsoft.com/office/powerpoint/2010/main" val="1360901466"/>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0056A7"/>
            </a:gs>
            <a:gs pos="40000">
              <a:srgbClr val="0056A7"/>
            </a:gs>
            <a:gs pos="80000">
              <a:schemeClr val="accent1">
                <a:lumMod val="45000"/>
                <a:lumOff val="55000"/>
              </a:schemeClr>
            </a:gs>
            <a:gs pos="100000">
              <a:srgbClr val="0056A7"/>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ZA" b="1" dirty="0" smtClean="0"/>
              <a:t>Context</a:t>
            </a:r>
            <a:endParaRPr lang="en-ZA" b="1" dirty="0"/>
          </a:p>
        </p:txBody>
      </p:sp>
      <p:cxnSp>
        <p:nvCxnSpPr>
          <p:cNvPr id="6" name="Straight Connector 5"/>
          <p:cNvCxnSpPr/>
          <p:nvPr/>
        </p:nvCxnSpPr>
        <p:spPr>
          <a:xfrm flipV="1">
            <a:off x="0" y="17340"/>
            <a:ext cx="9100731" cy="6147964"/>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43269" y="-19730"/>
            <a:ext cx="9144000" cy="6165304"/>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9512" y="2647423"/>
            <a:ext cx="3528392" cy="830997"/>
          </a:xfrm>
          <a:prstGeom prst="rect">
            <a:avLst/>
          </a:prstGeom>
          <a:ln>
            <a:noFill/>
            <a:prstDash val="sysDash"/>
          </a:ln>
        </p:spPr>
        <p:txBody>
          <a:bodyPr wrap="square">
            <a:spAutoFit/>
          </a:bodyPr>
          <a:lstStyle/>
          <a:p>
            <a:r>
              <a:rPr lang="en-ZA" sz="1600" dirty="0">
                <a:solidFill>
                  <a:schemeClr val="bg1"/>
                </a:solidFill>
                <a:latin typeface="Arial" panose="020B0604020202020204" pitchFamily="34" charset="0"/>
                <a:cs typeface="Arial" panose="020B0604020202020204" pitchFamily="34" charset="0"/>
              </a:rPr>
              <a:t>Open defecation refers to households </a:t>
            </a:r>
            <a:r>
              <a:rPr lang="en-ZA" sz="1600" dirty="0" smtClean="0">
                <a:solidFill>
                  <a:schemeClr val="bg1"/>
                </a:solidFill>
                <a:latin typeface="Arial" panose="020B0604020202020204" pitchFamily="34" charset="0"/>
                <a:cs typeface="Arial" panose="020B0604020202020204" pitchFamily="34" charset="0"/>
              </a:rPr>
              <a:t>without any </a:t>
            </a:r>
            <a:r>
              <a:rPr lang="en-ZA" sz="1600" dirty="0">
                <a:solidFill>
                  <a:schemeClr val="bg1"/>
                </a:solidFill>
                <a:latin typeface="Arial" panose="020B0604020202020204" pitchFamily="34" charset="0"/>
                <a:cs typeface="Arial" panose="020B0604020202020204" pitchFamily="34" charset="0"/>
              </a:rPr>
              <a:t>toilet facility. </a:t>
            </a:r>
          </a:p>
          <a:p>
            <a:endParaRPr lang="en-ZA" sz="1600"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5436096" y="2429602"/>
            <a:ext cx="3528392" cy="1323439"/>
          </a:xfrm>
          <a:prstGeom prst="rect">
            <a:avLst/>
          </a:prstGeom>
          <a:ln>
            <a:noFill/>
            <a:prstDash val="sysDash"/>
          </a:ln>
        </p:spPr>
        <p:txBody>
          <a:bodyPr wrap="square">
            <a:spAutoFit/>
          </a:bodyPr>
          <a:lstStyle/>
          <a:p>
            <a:pPr algn="ctr"/>
            <a:r>
              <a:rPr lang="en-US" sz="1600" dirty="0" smtClean="0">
                <a:solidFill>
                  <a:schemeClr val="bg1"/>
                </a:solidFill>
                <a:latin typeface="Arial" panose="020B0604020202020204" pitchFamily="34" charset="0"/>
                <a:cs typeface="Arial" panose="020B0604020202020204" pitchFamily="34" charset="0"/>
              </a:rPr>
              <a:t>SDG:</a:t>
            </a:r>
            <a:r>
              <a:rPr lang="en-ZA" sz="1600" dirty="0" smtClean="0">
                <a:solidFill>
                  <a:schemeClr val="bg1"/>
                </a:solidFill>
                <a:latin typeface="Arial" panose="020B0604020202020204" pitchFamily="34" charset="0"/>
                <a:cs typeface="Arial" panose="020B0604020202020204" pitchFamily="34" charset="0"/>
              </a:rPr>
              <a:t>By </a:t>
            </a:r>
            <a:r>
              <a:rPr lang="en-ZA" sz="1600" dirty="0">
                <a:solidFill>
                  <a:schemeClr val="bg1"/>
                </a:solidFill>
                <a:latin typeface="Arial" panose="020B0604020202020204" pitchFamily="34" charset="0"/>
                <a:cs typeface="Arial" panose="020B0604020202020204" pitchFamily="34" charset="0"/>
              </a:rPr>
              <a:t>2030, end open defecation, paying special attention to the needs of women and girls and those in vulnerable situations.</a:t>
            </a:r>
          </a:p>
          <a:p>
            <a:pPr algn="ctr"/>
            <a:endParaRPr lang="en-ZA"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9096810"/>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539552" y="332656"/>
            <a:ext cx="7846500" cy="792088"/>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Households </a:t>
            </a:r>
            <a:r>
              <a:rPr lang="en-ZA" sz="2400" dirty="0" smtClean="0">
                <a:solidFill>
                  <a:schemeClr val="bg1"/>
                </a:solidFill>
              </a:rPr>
              <a:t>practising open </a:t>
            </a:r>
            <a:r>
              <a:rPr lang="en-ZA" sz="2400" dirty="0">
                <a:solidFill>
                  <a:schemeClr val="bg1"/>
                </a:solidFill>
              </a:rPr>
              <a:t>defecation </a:t>
            </a:r>
            <a:r>
              <a:rPr lang="en-ZA" sz="2400" dirty="0" smtClean="0">
                <a:solidFill>
                  <a:schemeClr val="bg1"/>
                </a:solidFill>
              </a:rPr>
              <a:t>by dwelling-type, </a:t>
            </a:r>
            <a:r>
              <a:rPr lang="en-ZA" sz="2400" dirty="0">
                <a:solidFill>
                  <a:schemeClr val="bg1"/>
                </a:solidFill>
              </a:rPr>
              <a:t>2015</a:t>
            </a:r>
            <a:br>
              <a:rPr lang="en-ZA" sz="2400" dirty="0">
                <a:solidFill>
                  <a:schemeClr val="bg1"/>
                </a:solidFill>
              </a:rPr>
            </a:br>
            <a:endParaRPr lang="en-ZA" sz="2400" dirty="0">
              <a:solidFill>
                <a:schemeClr val="bg1"/>
              </a:solidFill>
            </a:endParaRPr>
          </a:p>
        </p:txBody>
      </p:sp>
      <p:graphicFrame>
        <p:nvGraphicFramePr>
          <p:cNvPr id="3" name="Chart 2"/>
          <p:cNvGraphicFramePr>
            <a:graphicFrameLocks/>
          </p:cNvGraphicFramePr>
          <p:nvPr>
            <p:extLst>
              <p:ext uri="{D42A27DB-BD31-4B8C-83A1-F6EECF244321}">
                <p14:modId xmlns:p14="http://schemas.microsoft.com/office/powerpoint/2010/main" val="4077397183"/>
              </p:ext>
            </p:extLst>
          </p:nvPr>
        </p:nvGraphicFramePr>
        <p:xfrm>
          <a:off x="0" y="1340768"/>
          <a:ext cx="9144000" cy="482453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p:cNvSpPr txBox="1">
            <a:spLocks/>
          </p:cNvSpPr>
          <p:nvPr/>
        </p:nvSpPr>
        <p:spPr>
          <a:xfrm>
            <a:off x="3779912" y="4005064"/>
            <a:ext cx="3960440" cy="9361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00" b="1" dirty="0" smtClean="0">
                <a:solidFill>
                  <a:schemeClr val="tx1">
                    <a:lumMod val="65000"/>
                    <a:lumOff val="35000"/>
                  </a:schemeClr>
                </a:solidFill>
              </a:rPr>
              <a:t>Nationally, nearly 4% </a:t>
            </a:r>
            <a:r>
              <a:rPr lang="en-GB" sz="1400" dirty="0" smtClean="0">
                <a:solidFill>
                  <a:schemeClr val="tx1">
                    <a:lumMod val="65000"/>
                    <a:lumOff val="35000"/>
                  </a:schemeClr>
                </a:solidFill>
              </a:rPr>
              <a:t>of households’ still practice open defecation. </a:t>
            </a:r>
            <a:r>
              <a:rPr lang="en-GB" sz="1400" dirty="0">
                <a:solidFill>
                  <a:schemeClr val="tx1">
                    <a:lumMod val="65000"/>
                    <a:lumOff val="35000"/>
                  </a:schemeClr>
                </a:solidFill>
              </a:rPr>
              <a:t>T</a:t>
            </a:r>
            <a:r>
              <a:rPr lang="en-GB" sz="1400" dirty="0" smtClean="0">
                <a:solidFill>
                  <a:schemeClr val="tx1">
                    <a:lumMod val="65000"/>
                    <a:lumOff val="35000"/>
                  </a:schemeClr>
                </a:solidFill>
              </a:rPr>
              <a:t>he numbers were higher for traditional dwellings (12,1%) and informal dwellings (10,3%). </a:t>
            </a:r>
            <a:endParaRPr lang="en-ZA" sz="1400" dirty="0" smtClean="0">
              <a:solidFill>
                <a:schemeClr val="tx1">
                  <a:lumMod val="65000"/>
                  <a:lumOff val="35000"/>
                </a:schemeClr>
              </a:solidFill>
            </a:endParaRPr>
          </a:p>
          <a:p>
            <a:endParaRPr lang="en-ZA" sz="2000" dirty="0">
              <a:solidFill>
                <a:schemeClr val="tx1">
                  <a:lumMod val="65000"/>
                  <a:lumOff val="35000"/>
                </a:schemeClr>
              </a:solidFill>
            </a:endParaRPr>
          </a:p>
        </p:txBody>
      </p:sp>
      <p:pic>
        <p:nvPicPr>
          <p:cNvPr id="5" name="Picture 4"/>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43608" y="2881566"/>
            <a:ext cx="749208" cy="74871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 y="1916832"/>
            <a:ext cx="749208" cy="748710"/>
          </a:xfrm>
          <a:prstGeom prst="rect">
            <a:avLst/>
          </a:prstGeom>
        </p:spPr>
      </p:pic>
      <p:pic>
        <p:nvPicPr>
          <p:cNvPr id="7" name="Picture 6"/>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43608" y="4941168"/>
            <a:ext cx="749208" cy="748710"/>
          </a:xfrm>
          <a:prstGeom prst="rect">
            <a:avLst/>
          </a:prstGeom>
        </p:spPr>
      </p:pic>
    </p:spTree>
    <p:extLst>
      <p:ext uri="{BB962C8B-B14F-4D97-AF65-F5344CB8AC3E}">
        <p14:creationId xmlns:p14="http://schemas.microsoft.com/office/powerpoint/2010/main" val="923947868"/>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539552" y="332656"/>
            <a:ext cx="7846500" cy="792088"/>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Households </a:t>
            </a:r>
            <a:r>
              <a:rPr lang="en-ZA" sz="2400" dirty="0" smtClean="0">
                <a:solidFill>
                  <a:schemeClr val="bg1"/>
                </a:solidFill>
              </a:rPr>
              <a:t>practising open </a:t>
            </a:r>
            <a:r>
              <a:rPr lang="en-ZA" sz="2400" dirty="0">
                <a:solidFill>
                  <a:schemeClr val="bg1"/>
                </a:solidFill>
              </a:rPr>
              <a:t>defecation </a:t>
            </a:r>
            <a:r>
              <a:rPr lang="en-ZA" sz="2400" dirty="0" smtClean="0">
                <a:solidFill>
                  <a:schemeClr val="bg1"/>
                </a:solidFill>
              </a:rPr>
              <a:t>by rural/urban, </a:t>
            </a:r>
            <a:r>
              <a:rPr lang="en-ZA" sz="2400" dirty="0">
                <a:solidFill>
                  <a:schemeClr val="bg1"/>
                </a:solidFill>
              </a:rPr>
              <a:t>2015</a:t>
            </a:r>
            <a:br>
              <a:rPr lang="en-ZA" sz="2400" dirty="0">
                <a:solidFill>
                  <a:schemeClr val="bg1"/>
                </a:solidFill>
              </a:rPr>
            </a:br>
            <a:endParaRPr lang="en-ZA" sz="2400" dirty="0">
              <a:solidFill>
                <a:schemeClr val="bg1"/>
              </a:solidFill>
            </a:endParaRPr>
          </a:p>
        </p:txBody>
      </p:sp>
      <p:graphicFrame>
        <p:nvGraphicFramePr>
          <p:cNvPr id="4" name="Chart 3"/>
          <p:cNvGraphicFramePr>
            <a:graphicFrameLocks/>
          </p:cNvGraphicFramePr>
          <p:nvPr>
            <p:extLst>
              <p:ext uri="{D42A27DB-BD31-4B8C-83A1-F6EECF244321}">
                <p14:modId xmlns:p14="http://schemas.microsoft.com/office/powerpoint/2010/main" val="1577096591"/>
              </p:ext>
            </p:extLst>
          </p:nvPr>
        </p:nvGraphicFramePr>
        <p:xfrm>
          <a:off x="0" y="1340768"/>
          <a:ext cx="9144000" cy="4536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2"/>
          <p:cNvSpPr txBox="1">
            <a:spLocks/>
          </p:cNvSpPr>
          <p:nvPr/>
        </p:nvSpPr>
        <p:spPr>
          <a:xfrm>
            <a:off x="4788024" y="3248980"/>
            <a:ext cx="3598028" cy="972108"/>
          </a:xfrm>
          <a:prstGeom prst="rect">
            <a:avLst/>
          </a:prstGeom>
          <a:solidFill>
            <a:schemeClr val="bg1"/>
          </a:solidFill>
        </p:spPr>
        <p:txBody>
          <a:bodyPr>
            <a:noAutofit/>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1400" b="1" dirty="0" smtClean="0">
                <a:solidFill>
                  <a:schemeClr val="tx1">
                    <a:lumMod val="65000"/>
                    <a:lumOff val="35000"/>
                  </a:schemeClr>
                </a:solidFill>
              </a:rPr>
              <a:t>Eight </a:t>
            </a:r>
            <a:r>
              <a:rPr lang="en-ZA" sz="1400" b="1" dirty="0">
                <a:solidFill>
                  <a:schemeClr val="tx1">
                    <a:lumMod val="65000"/>
                    <a:lumOff val="35000"/>
                  </a:schemeClr>
                </a:solidFill>
              </a:rPr>
              <a:t>per cent of rural households </a:t>
            </a:r>
            <a:r>
              <a:rPr lang="en-ZA" sz="1400" b="1" dirty="0" smtClean="0">
                <a:solidFill>
                  <a:schemeClr val="tx1">
                    <a:lumMod val="65000"/>
                    <a:lumOff val="35000"/>
                  </a:schemeClr>
                </a:solidFill>
              </a:rPr>
              <a:t>practised </a:t>
            </a:r>
            <a:r>
              <a:rPr lang="en-ZA" sz="1400" b="1" dirty="0">
                <a:solidFill>
                  <a:schemeClr val="tx1">
                    <a:lumMod val="65000"/>
                    <a:lumOff val="35000"/>
                  </a:schemeClr>
                </a:solidFill>
              </a:rPr>
              <a:t>open defecation as compared to 2,2% of urban households .</a:t>
            </a:r>
            <a:endParaRPr lang="en-ZA" sz="1400" dirty="0">
              <a:solidFill>
                <a:schemeClr val="tx1">
                  <a:lumMod val="65000"/>
                  <a:lumOff val="35000"/>
                </a:schemeClr>
              </a:solidFill>
            </a:endParaRPr>
          </a:p>
        </p:txBody>
      </p:sp>
    </p:spTree>
    <p:extLst>
      <p:ext uri="{BB962C8B-B14F-4D97-AF65-F5344CB8AC3E}">
        <p14:creationId xmlns:p14="http://schemas.microsoft.com/office/powerpoint/2010/main" val="3450282374"/>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44572817"/>
              </p:ext>
            </p:extLst>
          </p:nvPr>
        </p:nvGraphicFramePr>
        <p:xfrm>
          <a:off x="0" y="1556792"/>
          <a:ext cx="9144000" cy="460851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1"/>
          <p:cNvSpPr txBox="1">
            <a:spLocks/>
          </p:cNvSpPr>
          <p:nvPr/>
        </p:nvSpPr>
        <p:spPr>
          <a:xfrm>
            <a:off x="539552" y="332656"/>
            <a:ext cx="7846500" cy="792088"/>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Households </a:t>
            </a:r>
            <a:r>
              <a:rPr lang="en-ZA" sz="2400" dirty="0" smtClean="0">
                <a:solidFill>
                  <a:schemeClr val="bg1"/>
                </a:solidFill>
              </a:rPr>
              <a:t>practising open </a:t>
            </a:r>
            <a:r>
              <a:rPr lang="en-ZA" sz="2400" dirty="0">
                <a:solidFill>
                  <a:schemeClr val="bg1"/>
                </a:solidFill>
              </a:rPr>
              <a:t>defecation </a:t>
            </a:r>
            <a:r>
              <a:rPr lang="en-ZA" sz="2400" dirty="0" smtClean="0">
                <a:solidFill>
                  <a:schemeClr val="bg1"/>
                </a:solidFill>
              </a:rPr>
              <a:t>by </a:t>
            </a:r>
            <a:r>
              <a:rPr lang="en-ZA" sz="2400" dirty="0">
                <a:solidFill>
                  <a:schemeClr val="bg1"/>
                </a:solidFill>
              </a:rPr>
              <a:t>metropolitan area</a:t>
            </a:r>
          </a:p>
        </p:txBody>
      </p:sp>
      <p:sp>
        <p:nvSpPr>
          <p:cNvPr id="7" name="Rectangle 6"/>
          <p:cNvSpPr/>
          <p:nvPr/>
        </p:nvSpPr>
        <p:spPr>
          <a:xfrm>
            <a:off x="5652120" y="3140968"/>
            <a:ext cx="2880320" cy="1600438"/>
          </a:xfrm>
          <a:prstGeom prst="rect">
            <a:avLst/>
          </a:prstGeom>
        </p:spPr>
        <p:txBody>
          <a:bodyPr wrap="square">
            <a:spAutoFit/>
          </a:bodyPr>
          <a:lstStyle/>
          <a:p>
            <a:r>
              <a:rPr lang="en-ZA" sz="1400" dirty="0">
                <a:solidFill>
                  <a:schemeClr val="tx1">
                    <a:lumMod val="65000"/>
                    <a:lumOff val="35000"/>
                  </a:schemeClr>
                </a:solidFill>
                <a:latin typeface="Arial" panose="020B0604020202020204" pitchFamily="34" charset="0"/>
                <a:cs typeface="Arial" panose="020B0604020202020204" pitchFamily="34" charset="0"/>
              </a:rPr>
              <a:t>Households in </a:t>
            </a:r>
            <a:r>
              <a:rPr lang="en-ZA" sz="1400" b="1" dirty="0" smtClean="0">
                <a:solidFill>
                  <a:srgbClr val="76933C"/>
                </a:solidFill>
                <a:latin typeface="Arial" panose="020B0604020202020204" pitchFamily="34" charset="0"/>
                <a:cs typeface="Arial" panose="020B0604020202020204" pitchFamily="34" charset="0"/>
              </a:rPr>
              <a:t>Buffalo </a:t>
            </a:r>
            <a:r>
              <a:rPr lang="en-ZA" sz="1400" b="1" dirty="0">
                <a:solidFill>
                  <a:srgbClr val="76933C"/>
                </a:solidFill>
                <a:latin typeface="Arial" panose="020B0604020202020204" pitchFamily="34" charset="0"/>
                <a:cs typeface="Arial" panose="020B0604020202020204" pitchFamily="34" charset="0"/>
              </a:rPr>
              <a:t>City </a:t>
            </a:r>
            <a:r>
              <a:rPr lang="en-ZA" sz="1400" dirty="0" smtClean="0">
                <a:solidFill>
                  <a:schemeClr val="tx1">
                    <a:lumMod val="65000"/>
                    <a:lumOff val="35000"/>
                  </a:schemeClr>
                </a:solidFill>
                <a:latin typeface="Arial" panose="020B0604020202020204" pitchFamily="34" charset="0"/>
                <a:cs typeface="Arial" panose="020B0604020202020204" pitchFamily="34" charset="0"/>
              </a:rPr>
              <a:t>(</a:t>
            </a:r>
            <a:r>
              <a:rPr lang="en-ZA" sz="1400" dirty="0">
                <a:solidFill>
                  <a:schemeClr val="tx1">
                    <a:lumMod val="65000"/>
                    <a:lumOff val="35000"/>
                  </a:schemeClr>
                </a:solidFill>
                <a:latin typeface="Arial" panose="020B0604020202020204" pitchFamily="34" charset="0"/>
                <a:cs typeface="Arial" panose="020B0604020202020204" pitchFamily="34" charset="0"/>
              </a:rPr>
              <a:t>4,1%), eThekwini (2,6%), Mangaung (2,2%) and Nelson Mandela Bay </a:t>
            </a:r>
            <a:r>
              <a:rPr lang="en-ZA" sz="1400" dirty="0" smtClean="0">
                <a:solidFill>
                  <a:schemeClr val="tx1">
                    <a:lumMod val="65000"/>
                    <a:lumOff val="35000"/>
                  </a:schemeClr>
                </a:solidFill>
                <a:latin typeface="Arial" panose="020B0604020202020204" pitchFamily="34" charset="0"/>
                <a:cs typeface="Arial" panose="020B0604020202020204" pitchFamily="34" charset="0"/>
              </a:rPr>
              <a:t>practised </a:t>
            </a:r>
            <a:r>
              <a:rPr lang="en-ZA" sz="1400" dirty="0">
                <a:solidFill>
                  <a:schemeClr val="tx1">
                    <a:lumMod val="65000"/>
                    <a:lumOff val="35000"/>
                  </a:schemeClr>
                </a:solidFill>
                <a:latin typeface="Arial" panose="020B0604020202020204" pitchFamily="34" charset="0"/>
                <a:cs typeface="Arial" panose="020B0604020202020204" pitchFamily="34" charset="0"/>
              </a:rPr>
              <a:t>open defecation and these percentages were more that metro average of </a:t>
            </a:r>
            <a:r>
              <a:rPr lang="en-ZA" sz="1400" b="1" dirty="0">
                <a:solidFill>
                  <a:srgbClr val="E97F34"/>
                </a:solidFill>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3965501217"/>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539552" y="332656"/>
            <a:ext cx="7846500" cy="792088"/>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a:solidFill>
                  <a:schemeClr val="bg1"/>
                </a:solidFill>
              </a:rPr>
              <a:t>Households </a:t>
            </a:r>
            <a:r>
              <a:rPr lang="en-ZA" sz="2400" dirty="0" smtClean="0">
                <a:solidFill>
                  <a:schemeClr val="bg1"/>
                </a:solidFill>
              </a:rPr>
              <a:t>that practice open </a:t>
            </a:r>
            <a:r>
              <a:rPr lang="en-ZA" sz="2400" dirty="0">
                <a:solidFill>
                  <a:schemeClr val="bg1"/>
                </a:solidFill>
              </a:rPr>
              <a:t>defecation </a:t>
            </a:r>
            <a:r>
              <a:rPr lang="en-ZA" sz="2400" dirty="0" smtClean="0">
                <a:solidFill>
                  <a:schemeClr val="bg1"/>
                </a:solidFill>
              </a:rPr>
              <a:t>by </a:t>
            </a:r>
            <a:r>
              <a:rPr lang="en-ZA" sz="2400" dirty="0">
                <a:solidFill>
                  <a:schemeClr val="bg1"/>
                </a:solidFill>
              </a:rPr>
              <a:t>District Council</a:t>
            </a:r>
            <a:br>
              <a:rPr lang="en-ZA" sz="2400" dirty="0">
                <a:solidFill>
                  <a:schemeClr val="bg1"/>
                </a:solidFill>
              </a:rPr>
            </a:br>
            <a:endParaRPr lang="en-ZA" sz="2400" dirty="0">
              <a:solidFill>
                <a:schemeClr val="bg1"/>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963" t="4374" r="2750" b="3260"/>
          <a:stretch/>
        </p:blipFill>
        <p:spPr>
          <a:xfrm>
            <a:off x="1763688" y="1124744"/>
            <a:ext cx="7380312" cy="5062528"/>
          </a:xfrm>
          <a:prstGeom prst="rect">
            <a:avLst/>
          </a:prstGeom>
        </p:spPr>
      </p:pic>
      <p:sp>
        <p:nvSpPr>
          <p:cNvPr id="4" name="Rectangle 3"/>
          <p:cNvSpPr/>
          <p:nvPr/>
        </p:nvSpPr>
        <p:spPr>
          <a:xfrm>
            <a:off x="539552" y="1700808"/>
            <a:ext cx="3240360" cy="1169551"/>
          </a:xfrm>
          <a:prstGeom prst="rect">
            <a:avLst/>
          </a:prstGeom>
        </p:spPr>
        <p:txBody>
          <a:bodyPr wrap="square">
            <a:spAutoFit/>
          </a:bodyPr>
          <a:lstStyle/>
          <a:p>
            <a:r>
              <a:rPr lang="en-ZA" sz="1400" dirty="0">
                <a:solidFill>
                  <a:schemeClr val="tx1">
                    <a:lumMod val="65000"/>
                    <a:lumOff val="35000"/>
                  </a:schemeClr>
                </a:solidFill>
                <a:latin typeface="Arial" panose="020B0604020202020204" pitchFamily="34" charset="0"/>
                <a:cs typeface="Arial" panose="020B0604020202020204" pitchFamily="34" charset="0"/>
              </a:rPr>
              <a:t>Households in </a:t>
            </a:r>
            <a:r>
              <a:rPr lang="en-ZA" sz="1400" dirty="0" err="1">
                <a:solidFill>
                  <a:schemeClr val="tx1">
                    <a:lumMod val="65000"/>
                    <a:lumOff val="35000"/>
                  </a:schemeClr>
                </a:solidFill>
                <a:latin typeface="Arial" panose="020B0604020202020204" pitchFamily="34" charset="0"/>
                <a:cs typeface="Arial" panose="020B0604020202020204" pitchFamily="34" charset="0"/>
              </a:rPr>
              <a:t>Amathole</a:t>
            </a:r>
            <a:r>
              <a:rPr lang="en-ZA" sz="1400" dirty="0">
                <a:solidFill>
                  <a:schemeClr val="tx1">
                    <a:lumMod val="65000"/>
                    <a:lumOff val="35000"/>
                  </a:schemeClr>
                </a:solidFill>
                <a:latin typeface="Arial" panose="020B0604020202020204" pitchFamily="34" charset="0"/>
                <a:cs typeface="Arial" panose="020B0604020202020204" pitchFamily="34" charset="0"/>
              </a:rPr>
              <a:t> (15,2%), Chris Hani (14,9%), Zululand (14,7%), </a:t>
            </a:r>
            <a:r>
              <a:rPr lang="en-ZA" sz="1400" dirty="0" err="1">
                <a:solidFill>
                  <a:schemeClr val="tx1">
                    <a:lumMod val="65000"/>
                    <a:lumOff val="35000"/>
                  </a:schemeClr>
                </a:solidFill>
                <a:latin typeface="Arial" panose="020B0604020202020204" pitchFamily="34" charset="0"/>
                <a:cs typeface="Arial" panose="020B0604020202020204" pitchFamily="34" charset="0"/>
              </a:rPr>
              <a:t>Umkhanyakude</a:t>
            </a:r>
            <a:r>
              <a:rPr lang="en-ZA" sz="1400" dirty="0">
                <a:solidFill>
                  <a:schemeClr val="tx1">
                    <a:lumMod val="65000"/>
                    <a:lumOff val="35000"/>
                  </a:schemeClr>
                </a:solidFill>
                <a:latin typeface="Arial" panose="020B0604020202020204" pitchFamily="34" charset="0"/>
                <a:cs typeface="Arial" panose="020B0604020202020204" pitchFamily="34" charset="0"/>
              </a:rPr>
              <a:t> (13,5%) and John </a:t>
            </a:r>
            <a:r>
              <a:rPr lang="en-ZA" sz="1400" dirty="0" err="1">
                <a:solidFill>
                  <a:schemeClr val="tx1">
                    <a:lumMod val="65000"/>
                    <a:lumOff val="35000"/>
                  </a:schemeClr>
                </a:solidFill>
                <a:latin typeface="Arial" panose="020B0604020202020204" pitchFamily="34" charset="0"/>
                <a:cs typeface="Arial" panose="020B0604020202020204" pitchFamily="34" charset="0"/>
              </a:rPr>
              <a:t>Taolo</a:t>
            </a:r>
            <a:r>
              <a:rPr lang="en-ZA" sz="1400" dirty="0">
                <a:solidFill>
                  <a:schemeClr val="tx1">
                    <a:lumMod val="65000"/>
                    <a:lumOff val="35000"/>
                  </a:schemeClr>
                </a:solidFill>
                <a:latin typeface="Arial" panose="020B0604020202020204" pitchFamily="34" charset="0"/>
                <a:cs typeface="Arial" panose="020B0604020202020204" pitchFamily="34" charset="0"/>
              </a:rPr>
              <a:t> </a:t>
            </a:r>
            <a:r>
              <a:rPr lang="en-ZA" sz="1400" dirty="0" err="1">
                <a:solidFill>
                  <a:schemeClr val="tx1">
                    <a:lumMod val="65000"/>
                    <a:lumOff val="35000"/>
                  </a:schemeClr>
                </a:solidFill>
                <a:latin typeface="Arial" panose="020B0604020202020204" pitchFamily="34" charset="0"/>
                <a:cs typeface="Arial" panose="020B0604020202020204" pitchFamily="34" charset="0"/>
              </a:rPr>
              <a:t>Gaetsewe</a:t>
            </a:r>
            <a:r>
              <a:rPr lang="en-ZA" sz="1400" dirty="0">
                <a:solidFill>
                  <a:schemeClr val="tx1">
                    <a:lumMod val="65000"/>
                    <a:lumOff val="35000"/>
                  </a:schemeClr>
                </a:solidFill>
                <a:latin typeface="Arial" panose="020B0604020202020204" pitchFamily="34" charset="0"/>
                <a:cs typeface="Arial" panose="020B0604020202020204" pitchFamily="34" charset="0"/>
              </a:rPr>
              <a:t> (10,6%) practised open </a:t>
            </a:r>
            <a:r>
              <a:rPr lang="en-ZA" sz="1400" dirty="0" smtClean="0">
                <a:solidFill>
                  <a:schemeClr val="tx1">
                    <a:lumMod val="65000"/>
                    <a:lumOff val="35000"/>
                  </a:schemeClr>
                </a:solidFill>
                <a:latin typeface="Arial" panose="020B0604020202020204" pitchFamily="34" charset="0"/>
                <a:cs typeface="Arial" panose="020B0604020202020204" pitchFamily="34" charset="0"/>
              </a:rPr>
              <a:t>defecation.</a:t>
            </a:r>
            <a:endParaRPr lang="en-ZA"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Flowchart: Connector 5"/>
          <p:cNvSpPr/>
          <p:nvPr/>
        </p:nvSpPr>
        <p:spPr>
          <a:xfrm>
            <a:off x="4067944" y="2870359"/>
            <a:ext cx="180000" cy="180000"/>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Flowchart: Connector 6"/>
          <p:cNvSpPr/>
          <p:nvPr/>
        </p:nvSpPr>
        <p:spPr>
          <a:xfrm>
            <a:off x="7884368" y="2953092"/>
            <a:ext cx="180000" cy="180000"/>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Flowchart: Connector 7"/>
          <p:cNvSpPr/>
          <p:nvPr/>
        </p:nvSpPr>
        <p:spPr>
          <a:xfrm>
            <a:off x="7524328" y="3043092"/>
            <a:ext cx="180000" cy="180000"/>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Flowchart: Connector 8"/>
          <p:cNvSpPr/>
          <p:nvPr/>
        </p:nvSpPr>
        <p:spPr>
          <a:xfrm>
            <a:off x="6012160" y="4725144"/>
            <a:ext cx="180000" cy="180000"/>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Flowchart: Connector 9"/>
          <p:cNvSpPr/>
          <p:nvPr/>
        </p:nvSpPr>
        <p:spPr>
          <a:xfrm>
            <a:off x="5724128" y="4509120"/>
            <a:ext cx="180000" cy="180000"/>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p:cNvSpPr/>
          <p:nvPr/>
        </p:nvSpPr>
        <p:spPr>
          <a:xfrm>
            <a:off x="2082011" y="5971828"/>
            <a:ext cx="1697901" cy="215444"/>
          </a:xfrm>
          <a:prstGeom prst="rect">
            <a:avLst/>
          </a:prstGeom>
        </p:spPr>
        <p:txBody>
          <a:bodyPr wrap="none">
            <a:spAutoFit/>
          </a:bodyPr>
          <a:lstStyle/>
          <a:p>
            <a:r>
              <a:rPr lang="en-ZA" sz="800" dirty="0">
                <a:solidFill>
                  <a:schemeClr val="tx1">
                    <a:lumMod val="65000"/>
                    <a:lumOff val="35000"/>
                  </a:schemeClr>
                </a:solidFill>
                <a:latin typeface="Arial" panose="020B0604020202020204" pitchFamily="34" charset="0"/>
                <a:cs typeface="Arial" panose="020B0604020202020204" pitchFamily="34" charset="0"/>
              </a:rPr>
              <a:t>Source: Community Survey 2016</a:t>
            </a:r>
          </a:p>
        </p:txBody>
      </p:sp>
    </p:spTree>
    <p:extLst>
      <p:ext uri="{BB962C8B-B14F-4D97-AF65-F5344CB8AC3E}">
        <p14:creationId xmlns:p14="http://schemas.microsoft.com/office/powerpoint/2010/main" val="183565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9"/>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1772816"/>
            <a:ext cx="8913352" cy="2123658"/>
          </a:xfrm>
          <a:prstGeom prst="rect">
            <a:avLst/>
          </a:prstGeom>
          <a:noFill/>
        </p:spPr>
        <p:txBody>
          <a:bodyPr wrap="square" rtlCol="0">
            <a:spAutoFit/>
          </a:bodyPr>
          <a:lstStyle/>
          <a:p>
            <a:pPr algn="ctr"/>
            <a:r>
              <a:rPr lang="en-ZA" sz="4400" dirty="0" smtClean="0">
                <a:solidFill>
                  <a:schemeClr val="bg1"/>
                </a:solidFill>
                <a:latin typeface="Arial" panose="020B0604020202020204" pitchFamily="34" charset="0"/>
                <a:cs typeface="Arial" panose="020B0604020202020204" pitchFamily="34" charset="0"/>
              </a:rPr>
              <a:t>Relationship between causes of </a:t>
            </a:r>
          </a:p>
          <a:p>
            <a:pPr algn="ctr"/>
            <a:r>
              <a:rPr lang="en-ZA" sz="4400" dirty="0" smtClean="0">
                <a:solidFill>
                  <a:schemeClr val="bg1"/>
                </a:solidFill>
                <a:latin typeface="Arial" panose="020B0604020202020204" pitchFamily="34" charset="0"/>
                <a:cs typeface="Arial" panose="020B0604020202020204" pitchFamily="34" charset="0"/>
              </a:rPr>
              <a:t>death and key water and sanitation indicators At District level</a:t>
            </a:r>
            <a:endParaRPr lang="en-ZA"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579289"/>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539552" y="332656"/>
            <a:ext cx="7846500" cy="792088"/>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smtClean="0">
                <a:solidFill>
                  <a:schemeClr val="bg1"/>
                </a:solidFill>
              </a:rPr>
              <a:t>Relationship between diarrhoea related deaths and key water and sanitation indicators</a:t>
            </a:r>
            <a:endParaRPr lang="en-ZA" sz="2400" dirty="0">
              <a:solidFill>
                <a:schemeClr val="bg1"/>
              </a:solidFill>
            </a:endParaRPr>
          </a:p>
        </p:txBody>
      </p:sp>
      <p:graphicFrame>
        <p:nvGraphicFramePr>
          <p:cNvPr id="7" name="Chart 6"/>
          <p:cNvGraphicFramePr>
            <a:graphicFrameLocks/>
          </p:cNvGraphicFramePr>
          <p:nvPr>
            <p:extLst>
              <p:ext uri="{D42A27DB-BD31-4B8C-83A1-F6EECF244321}">
                <p14:modId xmlns:p14="http://schemas.microsoft.com/office/powerpoint/2010/main" val="2916445844"/>
              </p:ext>
            </p:extLst>
          </p:nvPr>
        </p:nvGraphicFramePr>
        <p:xfrm>
          <a:off x="0" y="1268760"/>
          <a:ext cx="9144000" cy="482453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5940152" y="3284984"/>
            <a:ext cx="3024336" cy="1015663"/>
          </a:xfrm>
          <a:prstGeom prst="rect">
            <a:avLst/>
          </a:prstGeom>
          <a:solidFill>
            <a:srgbClr val="FFFFFF"/>
          </a:solidFill>
        </p:spPr>
        <p:txBody>
          <a:bodyPr wrap="square" rtlCol="0">
            <a:spAutoFit/>
          </a:bodyPr>
          <a:lstStyle/>
          <a:p>
            <a:r>
              <a:rPr lang="en-ZA" sz="1200" dirty="0" smtClean="0">
                <a:solidFill>
                  <a:schemeClr val="tx1">
                    <a:lumMod val="65000"/>
                    <a:lumOff val="35000"/>
                  </a:schemeClr>
                </a:solidFill>
              </a:rPr>
              <a:t>There is a significant correlation between the percentage of households experiencing municipal water interruptions and the practice of open defecation with the percentage of diarrhoeal related death</a:t>
            </a:r>
            <a:endParaRPr lang="en-ZA" sz="1200" dirty="0">
              <a:solidFill>
                <a:schemeClr val="tx1">
                  <a:lumMod val="65000"/>
                  <a:lumOff val="35000"/>
                </a:schemeClr>
              </a:solidFill>
            </a:endParaRPr>
          </a:p>
        </p:txBody>
      </p:sp>
      <p:sp>
        <p:nvSpPr>
          <p:cNvPr id="2" name="TextBox 1"/>
          <p:cNvSpPr txBox="1"/>
          <p:nvPr/>
        </p:nvSpPr>
        <p:spPr>
          <a:xfrm>
            <a:off x="107504" y="5862464"/>
            <a:ext cx="2435282" cy="230832"/>
          </a:xfrm>
          <a:prstGeom prst="rect">
            <a:avLst/>
          </a:prstGeom>
          <a:noFill/>
        </p:spPr>
        <p:txBody>
          <a:bodyPr wrap="none" rtlCol="0">
            <a:spAutoFit/>
          </a:bodyPr>
          <a:lstStyle/>
          <a:p>
            <a:r>
              <a:rPr lang="en-ZA" sz="900" i="1" dirty="0" smtClean="0">
                <a:latin typeface="Arial" panose="020B0604020202020204" pitchFamily="34" charset="0"/>
                <a:cs typeface="Arial" panose="020B0604020202020204" pitchFamily="34" charset="0"/>
              </a:rPr>
              <a:t>Source: Causes of Death 2014 and CS2016</a:t>
            </a:r>
            <a:endParaRPr lang="en-ZA"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2989911"/>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539552" y="332656"/>
            <a:ext cx="7846500" cy="792088"/>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smtClean="0">
                <a:solidFill>
                  <a:schemeClr val="bg1"/>
                </a:solidFill>
              </a:rPr>
              <a:t>Relationship between diarrhoea related deaths and key water and sanitation indicators</a:t>
            </a:r>
            <a:endParaRPr lang="en-ZA" sz="2400" dirty="0">
              <a:solidFill>
                <a:schemeClr val="bg1"/>
              </a:solidFill>
            </a:endParaRPr>
          </a:p>
        </p:txBody>
      </p:sp>
      <p:graphicFrame>
        <p:nvGraphicFramePr>
          <p:cNvPr id="5" name="Chart 4"/>
          <p:cNvGraphicFramePr>
            <a:graphicFrameLocks/>
          </p:cNvGraphicFramePr>
          <p:nvPr>
            <p:extLst>
              <p:ext uri="{D42A27DB-BD31-4B8C-83A1-F6EECF244321}">
                <p14:modId xmlns:p14="http://schemas.microsoft.com/office/powerpoint/2010/main" val="2202683650"/>
              </p:ext>
            </p:extLst>
          </p:nvPr>
        </p:nvGraphicFramePr>
        <p:xfrm>
          <a:off x="0" y="1268760"/>
          <a:ext cx="9144000" cy="491866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5652120" y="1628800"/>
            <a:ext cx="3024336" cy="830997"/>
          </a:xfrm>
          <a:prstGeom prst="rect">
            <a:avLst/>
          </a:prstGeom>
          <a:solidFill>
            <a:srgbClr val="FFFFFF"/>
          </a:solidFill>
        </p:spPr>
        <p:txBody>
          <a:bodyPr wrap="square" rtlCol="0">
            <a:spAutoFit/>
          </a:bodyPr>
          <a:lstStyle/>
          <a:p>
            <a:r>
              <a:rPr lang="en-ZA" sz="1200" dirty="0" smtClean="0">
                <a:solidFill>
                  <a:schemeClr val="tx1">
                    <a:lumMod val="65000"/>
                    <a:lumOff val="35000"/>
                  </a:schemeClr>
                </a:solidFill>
              </a:rPr>
              <a:t>A statistically significant and negative moderate correlation was found between the use of improved toilet facilities and diarrhoeal related deaths.</a:t>
            </a:r>
            <a:endParaRPr lang="en-ZA" sz="1200" dirty="0">
              <a:solidFill>
                <a:schemeClr val="tx1">
                  <a:lumMod val="65000"/>
                  <a:lumOff val="35000"/>
                </a:schemeClr>
              </a:solidFill>
            </a:endParaRPr>
          </a:p>
        </p:txBody>
      </p:sp>
      <p:sp>
        <p:nvSpPr>
          <p:cNvPr id="10" name="TextBox 9"/>
          <p:cNvSpPr txBox="1"/>
          <p:nvPr/>
        </p:nvSpPr>
        <p:spPr>
          <a:xfrm>
            <a:off x="6372200" y="4077072"/>
            <a:ext cx="2157868" cy="1015663"/>
          </a:xfrm>
          <a:prstGeom prst="rect">
            <a:avLst/>
          </a:prstGeom>
          <a:solidFill>
            <a:srgbClr val="FFFFFF"/>
          </a:solidFill>
        </p:spPr>
        <p:txBody>
          <a:bodyPr wrap="square" rtlCol="0">
            <a:spAutoFit/>
          </a:bodyPr>
          <a:lstStyle/>
          <a:p>
            <a:r>
              <a:rPr lang="en-ZA" sz="1200" dirty="0" smtClean="0">
                <a:solidFill>
                  <a:schemeClr val="tx1">
                    <a:lumMod val="65000"/>
                    <a:lumOff val="35000"/>
                  </a:schemeClr>
                </a:solidFill>
              </a:rPr>
              <a:t>Districts with higher percentage of households with improved toilets, are significantly less likely to have high percentages of deaths caused by diarrhoea</a:t>
            </a:r>
            <a:endParaRPr lang="en-ZA" sz="1200" dirty="0">
              <a:solidFill>
                <a:schemeClr val="tx1">
                  <a:lumMod val="65000"/>
                  <a:lumOff val="35000"/>
                </a:schemeClr>
              </a:solidFill>
            </a:endParaRPr>
          </a:p>
        </p:txBody>
      </p:sp>
      <p:sp>
        <p:nvSpPr>
          <p:cNvPr id="7" name="TextBox 6"/>
          <p:cNvSpPr txBox="1"/>
          <p:nvPr/>
        </p:nvSpPr>
        <p:spPr>
          <a:xfrm>
            <a:off x="107504" y="5862464"/>
            <a:ext cx="2435282" cy="230832"/>
          </a:xfrm>
          <a:prstGeom prst="rect">
            <a:avLst/>
          </a:prstGeom>
          <a:noFill/>
        </p:spPr>
        <p:txBody>
          <a:bodyPr wrap="none" rtlCol="0">
            <a:spAutoFit/>
          </a:bodyPr>
          <a:lstStyle/>
          <a:p>
            <a:r>
              <a:rPr lang="en-ZA" sz="900" i="1" dirty="0" smtClean="0">
                <a:latin typeface="Arial" panose="020B0604020202020204" pitchFamily="34" charset="0"/>
                <a:cs typeface="Arial" panose="020B0604020202020204" pitchFamily="34" charset="0"/>
              </a:rPr>
              <a:t>Source: Causes of Death 2014 and CS2016</a:t>
            </a:r>
            <a:endParaRPr lang="en-ZA"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0501852"/>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539552" y="332656"/>
            <a:ext cx="7846500" cy="792088"/>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smtClean="0">
                <a:solidFill>
                  <a:schemeClr val="bg1"/>
                </a:solidFill>
              </a:rPr>
              <a:t>Summary and conclusions</a:t>
            </a:r>
            <a:endParaRPr lang="en-ZA" sz="2400" dirty="0">
              <a:solidFill>
                <a:schemeClr val="bg1"/>
              </a:solidFill>
            </a:endParaRPr>
          </a:p>
        </p:txBody>
      </p:sp>
      <p:sp>
        <p:nvSpPr>
          <p:cNvPr id="4" name="Rectangle 3"/>
          <p:cNvSpPr/>
          <p:nvPr/>
        </p:nvSpPr>
        <p:spPr>
          <a:xfrm>
            <a:off x="1043608" y="1700808"/>
            <a:ext cx="7920880" cy="307777"/>
          </a:xfrm>
          <a:prstGeom prst="rect">
            <a:avLst/>
          </a:prstGeom>
        </p:spPr>
        <p:txBody>
          <a:bodyPr wrap="square">
            <a:spAutoFit/>
          </a:bodyPr>
          <a:lstStyle/>
          <a:p>
            <a:r>
              <a:rPr lang="en-GB" sz="1400" dirty="0" smtClean="0">
                <a:solidFill>
                  <a:schemeClr val="tx1">
                    <a:lumMod val="65000"/>
                    <a:lumOff val="35000"/>
                  </a:schemeClr>
                </a:solidFill>
                <a:latin typeface="Arial" panose="020B0604020202020204" pitchFamily="34" charset="0"/>
                <a:cs typeface="Arial" panose="020B0604020202020204" pitchFamily="34" charset="0"/>
              </a:rPr>
              <a:t>Inequalities in relation to access to safe water and sanitation continue to persist</a:t>
            </a:r>
          </a:p>
        </p:txBody>
      </p:sp>
      <p:sp>
        <p:nvSpPr>
          <p:cNvPr id="5" name="Rectangle 4"/>
          <p:cNvSpPr/>
          <p:nvPr/>
        </p:nvSpPr>
        <p:spPr>
          <a:xfrm>
            <a:off x="1043608" y="2808221"/>
            <a:ext cx="7920880" cy="1169551"/>
          </a:xfrm>
          <a:prstGeom prst="rect">
            <a:avLst/>
          </a:prstGeom>
        </p:spPr>
        <p:txBody>
          <a:bodyPr wrap="square">
            <a:spAutoFit/>
          </a:bodyPr>
          <a:lstStyle/>
          <a:p>
            <a:r>
              <a:rPr lang="en-GB" sz="1400" dirty="0" smtClean="0">
                <a:solidFill>
                  <a:schemeClr val="tx1">
                    <a:lumMod val="65000"/>
                    <a:lumOff val="35000"/>
                  </a:schemeClr>
                </a:solidFill>
                <a:latin typeface="Arial" panose="020B0604020202020204" pitchFamily="34" charset="0"/>
                <a:cs typeface="Arial" panose="020B0604020202020204" pitchFamily="34" charset="0"/>
              </a:rPr>
              <a:t>Those at a disadvantage are :</a:t>
            </a:r>
          </a:p>
          <a:p>
            <a:pPr marL="285750" indent="-285750">
              <a:buFont typeface="Arial" panose="020B0604020202020204" pitchFamily="34" charset="0"/>
              <a:buChar char="•"/>
            </a:pPr>
            <a:r>
              <a:rPr lang="en-GB" sz="1400" dirty="0" smtClean="0">
                <a:solidFill>
                  <a:schemeClr val="tx1">
                    <a:lumMod val="65000"/>
                    <a:lumOff val="35000"/>
                  </a:schemeClr>
                </a:solidFill>
                <a:latin typeface="Arial" panose="020B0604020202020204" pitchFamily="34" charset="0"/>
                <a:cs typeface="Arial" panose="020B0604020202020204" pitchFamily="34" charset="0"/>
              </a:rPr>
              <a:t>Rural</a:t>
            </a:r>
          </a:p>
          <a:p>
            <a:pPr marL="285750" indent="-285750">
              <a:buFont typeface="Arial" panose="020B0604020202020204" pitchFamily="34" charset="0"/>
              <a:buChar char="•"/>
            </a:pPr>
            <a:r>
              <a:rPr lang="en-GB" sz="1400" dirty="0" smtClean="0">
                <a:solidFill>
                  <a:schemeClr val="tx1">
                    <a:lumMod val="65000"/>
                    <a:lumOff val="35000"/>
                  </a:schemeClr>
                </a:solidFill>
                <a:latin typeface="Arial" panose="020B0604020202020204" pitchFamily="34" charset="0"/>
                <a:cs typeface="Arial" panose="020B0604020202020204" pitchFamily="34" charset="0"/>
              </a:rPr>
              <a:t>Poor ( Quintiles 1 and 2)</a:t>
            </a:r>
          </a:p>
          <a:p>
            <a:pPr marL="285750" indent="-285750">
              <a:buFont typeface="Arial" panose="020B0604020202020204" pitchFamily="34" charset="0"/>
              <a:buChar char="•"/>
            </a:pPr>
            <a:r>
              <a:rPr lang="en-GB" sz="1400" dirty="0" smtClean="0">
                <a:solidFill>
                  <a:schemeClr val="tx1">
                    <a:lumMod val="65000"/>
                    <a:lumOff val="35000"/>
                  </a:schemeClr>
                </a:solidFill>
                <a:latin typeface="Arial" panose="020B0604020202020204" pitchFamily="34" charset="0"/>
                <a:cs typeface="Arial" panose="020B0604020202020204" pitchFamily="34" charset="0"/>
              </a:rPr>
              <a:t>Africans</a:t>
            </a:r>
          </a:p>
          <a:p>
            <a:pPr marL="285750" indent="-285750">
              <a:buFont typeface="Arial" panose="020B0604020202020204" pitchFamily="34" charset="0"/>
              <a:buChar char="•"/>
            </a:pPr>
            <a:r>
              <a:rPr lang="en-GB" sz="1400" dirty="0" smtClean="0">
                <a:solidFill>
                  <a:schemeClr val="tx1">
                    <a:lumMod val="65000"/>
                    <a:lumOff val="35000"/>
                  </a:schemeClr>
                </a:solidFill>
                <a:latin typeface="Arial" panose="020B0604020202020204" pitchFamily="34" charset="0"/>
                <a:cs typeface="Arial" panose="020B0604020202020204" pitchFamily="34" charset="0"/>
              </a:rPr>
              <a:t>Eastern Cape, </a:t>
            </a:r>
            <a:r>
              <a:rPr lang="en-GB" sz="1400" dirty="0" err="1" smtClean="0">
                <a:solidFill>
                  <a:schemeClr val="tx1">
                    <a:lumMod val="65000"/>
                    <a:lumOff val="35000"/>
                  </a:schemeClr>
                </a:solidFill>
                <a:latin typeface="Arial" panose="020B0604020202020204" pitchFamily="34" charset="0"/>
                <a:cs typeface="Arial" panose="020B0604020202020204" pitchFamily="34" charset="0"/>
              </a:rPr>
              <a:t>KwaZulu</a:t>
            </a:r>
            <a:r>
              <a:rPr lang="en-GB" sz="1400" dirty="0" smtClean="0">
                <a:solidFill>
                  <a:schemeClr val="tx1">
                    <a:lumMod val="65000"/>
                    <a:lumOff val="35000"/>
                  </a:schemeClr>
                </a:solidFill>
                <a:latin typeface="Arial" panose="020B0604020202020204" pitchFamily="34" charset="0"/>
                <a:cs typeface="Arial" panose="020B0604020202020204" pitchFamily="34" charset="0"/>
              </a:rPr>
              <a:t> Natal and Limpopo residents</a:t>
            </a:r>
          </a:p>
        </p:txBody>
      </p:sp>
      <p:sp>
        <p:nvSpPr>
          <p:cNvPr id="6" name="Rectangle 5"/>
          <p:cNvSpPr/>
          <p:nvPr/>
        </p:nvSpPr>
        <p:spPr>
          <a:xfrm>
            <a:off x="1043608" y="4777408"/>
            <a:ext cx="7920880" cy="523220"/>
          </a:xfrm>
          <a:prstGeom prst="rect">
            <a:avLst/>
          </a:prstGeom>
        </p:spPr>
        <p:txBody>
          <a:bodyPr wrap="square">
            <a:spAutoFit/>
          </a:bodyPr>
          <a:lstStyle/>
          <a:p>
            <a:r>
              <a:rPr lang="en-GB" sz="1400" dirty="0" smtClean="0">
                <a:solidFill>
                  <a:schemeClr val="tx1">
                    <a:lumMod val="65000"/>
                    <a:lumOff val="35000"/>
                  </a:schemeClr>
                </a:solidFill>
                <a:latin typeface="Arial" panose="020B0604020202020204" pitchFamily="34" charset="0"/>
                <a:cs typeface="Arial" panose="020B0604020202020204" pitchFamily="34" charset="0"/>
              </a:rPr>
              <a:t>Significant progress has been made in improving sanitation especially in rural provinces with </a:t>
            </a:r>
          </a:p>
          <a:p>
            <a:r>
              <a:rPr lang="en-GB" sz="1400" dirty="0" smtClean="0">
                <a:solidFill>
                  <a:schemeClr val="tx1">
                    <a:lumMod val="65000"/>
                    <a:lumOff val="35000"/>
                  </a:schemeClr>
                </a:solidFill>
                <a:latin typeface="Arial" panose="020B0604020202020204" pitchFamily="34" charset="0"/>
                <a:cs typeface="Arial" panose="020B0604020202020204" pitchFamily="34" charset="0"/>
              </a:rPr>
              <a:t>Large traditional settlements</a:t>
            </a:r>
          </a:p>
        </p:txBody>
      </p:sp>
      <p:cxnSp>
        <p:nvCxnSpPr>
          <p:cNvPr id="7" name="Straight Connector 6"/>
          <p:cNvCxnSpPr/>
          <p:nvPr/>
        </p:nvCxnSpPr>
        <p:spPr>
          <a:xfrm>
            <a:off x="2267744" y="2420888"/>
            <a:ext cx="40690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339752" y="4365104"/>
            <a:ext cx="4069080"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39552" y="1700808"/>
            <a:ext cx="301686" cy="369332"/>
          </a:xfrm>
          <a:prstGeom prst="rect">
            <a:avLst/>
          </a:prstGeom>
          <a:solidFill>
            <a:srgbClr val="0057A7"/>
          </a:solidFill>
        </p:spPr>
        <p:txBody>
          <a:bodyPr wrap="none" rtlCol="0">
            <a:spAutoFit/>
          </a:bodyPr>
          <a:lstStyle/>
          <a:p>
            <a:r>
              <a:rPr lang="en-ZA" dirty="0" smtClean="0">
                <a:solidFill>
                  <a:schemeClr val="bg1"/>
                </a:solidFill>
              </a:rPr>
              <a:t>1</a:t>
            </a:r>
            <a:endParaRPr lang="en-ZA" dirty="0">
              <a:solidFill>
                <a:schemeClr val="bg1"/>
              </a:solidFill>
            </a:endParaRPr>
          </a:p>
        </p:txBody>
      </p:sp>
      <p:sp>
        <p:nvSpPr>
          <p:cNvPr id="10" name="TextBox 9"/>
          <p:cNvSpPr txBox="1"/>
          <p:nvPr/>
        </p:nvSpPr>
        <p:spPr>
          <a:xfrm>
            <a:off x="539552" y="2908248"/>
            <a:ext cx="301686" cy="369332"/>
          </a:xfrm>
          <a:prstGeom prst="rect">
            <a:avLst/>
          </a:prstGeom>
          <a:solidFill>
            <a:srgbClr val="0057A7"/>
          </a:solidFill>
        </p:spPr>
        <p:txBody>
          <a:bodyPr wrap="none" rtlCol="0">
            <a:spAutoFit/>
          </a:bodyPr>
          <a:lstStyle/>
          <a:p>
            <a:r>
              <a:rPr lang="en-ZA" dirty="0">
                <a:solidFill>
                  <a:schemeClr val="bg1"/>
                </a:solidFill>
              </a:rPr>
              <a:t>2</a:t>
            </a:r>
          </a:p>
        </p:txBody>
      </p:sp>
      <p:sp>
        <p:nvSpPr>
          <p:cNvPr id="11" name="TextBox 10"/>
          <p:cNvSpPr txBox="1"/>
          <p:nvPr/>
        </p:nvSpPr>
        <p:spPr>
          <a:xfrm>
            <a:off x="539552" y="4854352"/>
            <a:ext cx="301686" cy="369332"/>
          </a:xfrm>
          <a:prstGeom prst="rect">
            <a:avLst/>
          </a:prstGeom>
          <a:solidFill>
            <a:srgbClr val="0057A7"/>
          </a:solidFill>
        </p:spPr>
        <p:txBody>
          <a:bodyPr wrap="none" rtlCol="0">
            <a:spAutoFit/>
          </a:bodyPr>
          <a:lstStyle/>
          <a:p>
            <a:r>
              <a:rPr lang="en-ZA" dirty="0">
                <a:solidFill>
                  <a:schemeClr val="bg1"/>
                </a:solidFill>
              </a:rPr>
              <a:t>3</a:t>
            </a:r>
          </a:p>
        </p:txBody>
      </p:sp>
    </p:spTree>
    <p:extLst>
      <p:ext uri="{BB962C8B-B14F-4D97-AF65-F5344CB8AC3E}">
        <p14:creationId xmlns:p14="http://schemas.microsoft.com/office/powerpoint/2010/main" val="4227057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3500"/>
                            </p:stCondLst>
                            <p:childTnLst>
                              <p:par>
                                <p:cTn id="25" presetID="2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45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animBg="1"/>
      <p:bldP spid="10"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539552" y="332656"/>
            <a:ext cx="7846500" cy="792088"/>
          </a:xfrm>
          <a:prstGeom prst="rect">
            <a:avLst/>
          </a:prstGeom>
          <a:solidFill>
            <a:srgbClr val="0056A7"/>
          </a:solidFill>
        </p:spPr>
        <p:txBody>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400" dirty="0" smtClean="0">
                <a:solidFill>
                  <a:schemeClr val="bg1"/>
                </a:solidFill>
              </a:rPr>
              <a:t>Summary and conclusions continued</a:t>
            </a:r>
            <a:endParaRPr lang="en-ZA" sz="2400" dirty="0">
              <a:solidFill>
                <a:schemeClr val="bg1"/>
              </a:solidFill>
            </a:endParaRPr>
          </a:p>
        </p:txBody>
      </p:sp>
      <p:cxnSp>
        <p:nvCxnSpPr>
          <p:cNvPr id="8" name="Straight Connector 7"/>
          <p:cNvCxnSpPr/>
          <p:nvPr/>
        </p:nvCxnSpPr>
        <p:spPr>
          <a:xfrm flipH="1">
            <a:off x="4571590" y="1340768"/>
            <a:ext cx="410" cy="360040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763688" y="1233943"/>
            <a:ext cx="747705" cy="338554"/>
          </a:xfrm>
          <a:prstGeom prst="rect">
            <a:avLst/>
          </a:prstGeom>
          <a:noFill/>
        </p:spPr>
        <p:txBody>
          <a:bodyPr wrap="none" rtlCol="0">
            <a:spAutoFit/>
          </a:bodyPr>
          <a:lstStyle/>
          <a:p>
            <a:r>
              <a:rPr lang="en-ZA" sz="1600" b="1" dirty="0" smtClean="0">
                <a:solidFill>
                  <a:schemeClr val="tx1">
                    <a:lumMod val="65000"/>
                    <a:lumOff val="35000"/>
                  </a:schemeClr>
                </a:solidFill>
                <a:latin typeface="Arial" panose="020B0604020202020204" pitchFamily="34" charset="0"/>
                <a:cs typeface="Arial" panose="020B0604020202020204" pitchFamily="34" charset="0"/>
              </a:rPr>
              <a:t>Water</a:t>
            </a:r>
            <a:endParaRPr lang="en-ZA" sz="16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TextBox 13"/>
          <p:cNvSpPr txBox="1"/>
          <p:nvPr/>
        </p:nvSpPr>
        <p:spPr>
          <a:xfrm>
            <a:off x="6444208" y="1233943"/>
            <a:ext cx="1176925" cy="338554"/>
          </a:xfrm>
          <a:prstGeom prst="rect">
            <a:avLst/>
          </a:prstGeom>
          <a:noFill/>
        </p:spPr>
        <p:txBody>
          <a:bodyPr wrap="none" rtlCol="0">
            <a:spAutoFit/>
          </a:bodyPr>
          <a:lstStyle/>
          <a:p>
            <a:r>
              <a:rPr lang="en-ZA" sz="1600" b="1" dirty="0" smtClean="0">
                <a:solidFill>
                  <a:schemeClr val="tx1">
                    <a:lumMod val="65000"/>
                    <a:lumOff val="35000"/>
                  </a:schemeClr>
                </a:solidFill>
                <a:latin typeface="Arial" panose="020B0604020202020204" pitchFamily="34" charset="0"/>
                <a:cs typeface="Arial" panose="020B0604020202020204" pitchFamily="34" charset="0"/>
              </a:rPr>
              <a:t>Sanitation</a:t>
            </a:r>
            <a:endParaRPr lang="en-ZA" sz="16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Rectangle 14"/>
          <p:cNvSpPr/>
          <p:nvPr/>
        </p:nvSpPr>
        <p:spPr>
          <a:xfrm>
            <a:off x="538735" y="1685363"/>
            <a:ext cx="3792985" cy="1169551"/>
          </a:xfrm>
          <a:prstGeom prst="rect">
            <a:avLst/>
          </a:prstGeom>
        </p:spPr>
        <p:txBody>
          <a:bodyPr wrap="square">
            <a:spAutoFit/>
          </a:bodyPr>
          <a:lstStyle/>
          <a:p>
            <a:pPr algn="just"/>
            <a:r>
              <a:rPr lang="en-ZA" sz="1400" dirty="0">
                <a:solidFill>
                  <a:schemeClr val="tx1">
                    <a:lumMod val="65000"/>
                    <a:lumOff val="35000"/>
                  </a:schemeClr>
                </a:solidFill>
                <a:latin typeface="Arial" panose="020B0604020202020204" pitchFamily="34" charset="0"/>
                <a:cs typeface="Arial" panose="020B0604020202020204" pitchFamily="34" charset="0"/>
              </a:rPr>
              <a:t>Nationally, </a:t>
            </a:r>
            <a:r>
              <a:rPr lang="en-ZA" sz="1400" b="1" dirty="0">
                <a:solidFill>
                  <a:schemeClr val="tx1">
                    <a:lumMod val="65000"/>
                    <a:lumOff val="35000"/>
                  </a:schemeClr>
                </a:solidFill>
                <a:latin typeface="Arial" panose="020B0604020202020204" pitchFamily="34" charset="0"/>
                <a:cs typeface="Arial" panose="020B0604020202020204" pitchFamily="34" charset="0"/>
              </a:rPr>
              <a:t>92,5%</a:t>
            </a:r>
            <a:r>
              <a:rPr lang="en-ZA" sz="1400" dirty="0">
                <a:solidFill>
                  <a:schemeClr val="tx1">
                    <a:lumMod val="65000"/>
                    <a:lumOff val="35000"/>
                  </a:schemeClr>
                </a:solidFill>
                <a:latin typeface="Arial" panose="020B0604020202020204" pitchFamily="34" charset="0"/>
                <a:cs typeface="Arial" panose="020B0604020202020204" pitchFamily="34" charset="0"/>
              </a:rPr>
              <a:t> of households had access to improved drinking water sources. 15% of households without water in the dwelling / yard lived more than 500 metres away from the drinking water source during 2015 </a:t>
            </a:r>
          </a:p>
        </p:txBody>
      </p:sp>
      <p:sp>
        <p:nvSpPr>
          <p:cNvPr id="16" name="Rectangle 15"/>
          <p:cNvSpPr/>
          <p:nvPr/>
        </p:nvSpPr>
        <p:spPr>
          <a:xfrm>
            <a:off x="4812281" y="1681696"/>
            <a:ext cx="3792166" cy="1384995"/>
          </a:xfrm>
          <a:prstGeom prst="rect">
            <a:avLst/>
          </a:prstGeom>
        </p:spPr>
        <p:txBody>
          <a:bodyPr wrap="square">
            <a:spAutoFit/>
          </a:bodyPr>
          <a:lstStyle/>
          <a:p>
            <a:pPr algn="just"/>
            <a:r>
              <a:rPr lang="en-ZA" sz="1400" dirty="0">
                <a:solidFill>
                  <a:schemeClr val="tx1">
                    <a:lumMod val="65000"/>
                    <a:lumOff val="35000"/>
                  </a:schemeClr>
                </a:solidFill>
                <a:latin typeface="Arial" panose="020B0604020202020204" pitchFamily="34" charset="0"/>
                <a:cs typeface="Arial" panose="020B0604020202020204" pitchFamily="34" charset="0"/>
              </a:rPr>
              <a:t>Nationally, the percentage of households with access to improved sanitation facilities increased from 62,3% in 2002 to </a:t>
            </a:r>
            <a:r>
              <a:rPr lang="en-ZA" sz="1400" b="1" dirty="0">
                <a:solidFill>
                  <a:schemeClr val="tx1">
                    <a:lumMod val="65000"/>
                    <a:lumOff val="35000"/>
                  </a:schemeClr>
                </a:solidFill>
                <a:latin typeface="Arial" panose="020B0604020202020204" pitchFamily="34" charset="0"/>
                <a:cs typeface="Arial" panose="020B0604020202020204" pitchFamily="34" charset="0"/>
              </a:rPr>
              <a:t>80%</a:t>
            </a:r>
            <a:r>
              <a:rPr lang="en-ZA" sz="1400" dirty="0">
                <a:solidFill>
                  <a:schemeClr val="tx1">
                    <a:lumMod val="65000"/>
                    <a:lumOff val="35000"/>
                  </a:schemeClr>
                </a:solidFill>
                <a:latin typeface="Arial" panose="020B0604020202020204" pitchFamily="34" charset="0"/>
                <a:cs typeface="Arial" panose="020B0604020202020204" pitchFamily="34" charset="0"/>
              </a:rPr>
              <a:t> in 2015.During 2015 6,1% of households lived more that 200 metres away from the outside yard / dwelling toilet facility. </a:t>
            </a:r>
          </a:p>
        </p:txBody>
      </p:sp>
      <p:cxnSp>
        <p:nvCxnSpPr>
          <p:cNvPr id="22" name="Straight Connector 21"/>
          <p:cNvCxnSpPr/>
          <p:nvPr/>
        </p:nvCxnSpPr>
        <p:spPr>
          <a:xfrm>
            <a:off x="887547" y="3176972"/>
            <a:ext cx="24999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194215" y="3176972"/>
            <a:ext cx="2499985" cy="0"/>
          </a:xfrm>
          <a:prstGeom prst="line">
            <a:avLst/>
          </a:prstGeom>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538735" y="3394865"/>
            <a:ext cx="3601217" cy="1384995"/>
          </a:xfrm>
          <a:prstGeom prst="rect">
            <a:avLst/>
          </a:prstGeom>
        </p:spPr>
        <p:txBody>
          <a:bodyPr wrap="square">
            <a:spAutoFit/>
          </a:bodyPr>
          <a:lstStyle/>
          <a:p>
            <a:pPr algn="just"/>
            <a:r>
              <a:rPr lang="en-ZA" sz="1400" dirty="0">
                <a:solidFill>
                  <a:schemeClr val="tx1">
                    <a:lumMod val="65000"/>
                    <a:lumOff val="35000"/>
                  </a:schemeClr>
                </a:solidFill>
                <a:latin typeface="Arial" panose="020B0604020202020204" pitchFamily="34" charset="0"/>
                <a:cs typeface="Arial" panose="020B0604020202020204" pitchFamily="34" charset="0"/>
              </a:rPr>
              <a:t>Payment for and rating of municipal water as good declined during 2015. The proportion of households who reported interruptions over the 12 months before the survey increased from 23,1% to 25,4% between 2009 and 2015.</a:t>
            </a:r>
          </a:p>
        </p:txBody>
      </p:sp>
      <p:sp>
        <p:nvSpPr>
          <p:cNvPr id="27" name="Rectangle 26"/>
          <p:cNvSpPr/>
          <p:nvPr/>
        </p:nvSpPr>
        <p:spPr>
          <a:xfrm>
            <a:off x="4812282" y="3426194"/>
            <a:ext cx="3792166" cy="738664"/>
          </a:xfrm>
          <a:prstGeom prst="rect">
            <a:avLst/>
          </a:prstGeom>
        </p:spPr>
        <p:txBody>
          <a:bodyPr wrap="square">
            <a:spAutoFit/>
          </a:bodyPr>
          <a:lstStyle/>
          <a:p>
            <a:pPr algn="just"/>
            <a:r>
              <a:rPr lang="en-ZA" sz="1400" dirty="0">
                <a:solidFill>
                  <a:schemeClr val="tx1">
                    <a:lumMod val="65000"/>
                    <a:lumOff val="35000"/>
                  </a:schemeClr>
                </a:solidFill>
                <a:latin typeface="Arial" panose="020B0604020202020204" pitchFamily="34" charset="0"/>
                <a:cs typeface="Arial" panose="020B0604020202020204" pitchFamily="34" charset="0"/>
              </a:rPr>
              <a:t>Nationally, 1,2% of households reported using the bucket toilet system whilst 4% practised open defecation.</a:t>
            </a:r>
          </a:p>
        </p:txBody>
      </p:sp>
      <p:sp>
        <p:nvSpPr>
          <p:cNvPr id="31" name="Rectangle 30"/>
          <p:cNvSpPr/>
          <p:nvPr/>
        </p:nvSpPr>
        <p:spPr>
          <a:xfrm>
            <a:off x="538734" y="5139363"/>
            <a:ext cx="8065713" cy="738664"/>
          </a:xfrm>
          <a:prstGeom prst="rect">
            <a:avLst/>
          </a:prstGeom>
        </p:spPr>
        <p:txBody>
          <a:bodyPr wrap="square">
            <a:spAutoFit/>
          </a:bodyPr>
          <a:lstStyle/>
          <a:p>
            <a:r>
              <a:rPr lang="en-ZA" sz="1400" dirty="0">
                <a:solidFill>
                  <a:schemeClr val="tx1">
                    <a:lumMod val="65000"/>
                    <a:lumOff val="35000"/>
                  </a:schemeClr>
                </a:solidFill>
                <a:latin typeface="Arial" panose="020B0604020202020204" pitchFamily="34" charset="0"/>
                <a:cs typeface="Arial" panose="020B0604020202020204" pitchFamily="34" charset="0"/>
              </a:rPr>
              <a:t>The odds of households in the other eight provinces, to have access to unimproved sanitation facilities and unimproved water sources, were greater than the odds of households in Western Cape. </a:t>
            </a:r>
          </a:p>
        </p:txBody>
      </p:sp>
    </p:spTree>
    <p:extLst>
      <p:ext uri="{BB962C8B-B14F-4D97-AF65-F5344CB8AC3E}">
        <p14:creationId xmlns:p14="http://schemas.microsoft.com/office/powerpoint/2010/main" val="1368884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56A7"/>
            </a:gs>
            <a:gs pos="40000">
              <a:srgbClr val="0056A7"/>
            </a:gs>
            <a:gs pos="80000">
              <a:schemeClr val="accent1">
                <a:lumMod val="45000"/>
                <a:lumOff val="55000"/>
              </a:schemeClr>
            </a:gs>
            <a:gs pos="100000">
              <a:srgbClr val="0056A7"/>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ZA" b="1" dirty="0" smtClean="0"/>
              <a:t>Context</a:t>
            </a:r>
            <a:endParaRPr lang="en-ZA" b="1" dirty="0"/>
          </a:p>
        </p:txBody>
      </p:sp>
      <p:cxnSp>
        <p:nvCxnSpPr>
          <p:cNvPr id="6" name="Straight Connector 5"/>
          <p:cNvCxnSpPr/>
          <p:nvPr/>
        </p:nvCxnSpPr>
        <p:spPr>
          <a:xfrm flipV="1">
            <a:off x="0" y="17340"/>
            <a:ext cx="9100731" cy="6147964"/>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43269" y="-19730"/>
            <a:ext cx="9144000" cy="6165304"/>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9512" y="2552713"/>
            <a:ext cx="3528392" cy="1077218"/>
          </a:xfrm>
          <a:prstGeom prst="rect">
            <a:avLst/>
          </a:prstGeom>
          <a:ln>
            <a:noFill/>
            <a:prstDash val="sysDash"/>
          </a:ln>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NDP: </a:t>
            </a:r>
            <a:r>
              <a:rPr lang="en-ZA" sz="1600" dirty="0">
                <a:solidFill>
                  <a:schemeClr val="bg1"/>
                </a:solidFill>
                <a:latin typeface="Arial" panose="020B0604020202020204" pitchFamily="34" charset="0"/>
                <a:cs typeface="Arial" panose="020B0604020202020204" pitchFamily="34" charset="0"/>
              </a:rPr>
              <a:t>Increase in the percentage of households with access to a functional water service from 85% in 2013 to 90% by 2019.</a:t>
            </a:r>
          </a:p>
        </p:txBody>
      </p:sp>
      <p:sp>
        <p:nvSpPr>
          <p:cNvPr id="18" name="Rectangle 17"/>
          <p:cNvSpPr/>
          <p:nvPr/>
        </p:nvSpPr>
        <p:spPr>
          <a:xfrm>
            <a:off x="5580112" y="2551897"/>
            <a:ext cx="3528392" cy="1077218"/>
          </a:xfrm>
          <a:prstGeom prst="rect">
            <a:avLst/>
          </a:prstGeom>
          <a:ln>
            <a:noFill/>
            <a:prstDash val="sysDash"/>
          </a:ln>
        </p:spPr>
        <p:txBody>
          <a:bodyPr wrap="square">
            <a:spAutoFit/>
          </a:bodyPr>
          <a:lstStyle/>
          <a:p>
            <a:r>
              <a:rPr lang="en-US" sz="1600" dirty="0" smtClean="0">
                <a:solidFill>
                  <a:schemeClr val="bg1"/>
                </a:solidFill>
                <a:latin typeface="Arial" panose="020B0604020202020204" pitchFamily="34" charset="0"/>
                <a:cs typeface="Arial" panose="020B0604020202020204" pitchFamily="34" charset="0"/>
              </a:rPr>
              <a:t>SDG: </a:t>
            </a:r>
            <a:r>
              <a:rPr lang="en-ZA" sz="1600" dirty="0">
                <a:solidFill>
                  <a:schemeClr val="bg1"/>
                </a:solidFill>
                <a:latin typeface="Arial" panose="020B0604020202020204" pitchFamily="34" charset="0"/>
                <a:cs typeface="Arial" panose="020B0604020202020204" pitchFamily="34" charset="0"/>
              </a:rPr>
              <a:t>A</a:t>
            </a:r>
            <a:r>
              <a:rPr lang="en-ZA" sz="1600" dirty="0" smtClean="0">
                <a:solidFill>
                  <a:schemeClr val="bg1"/>
                </a:solidFill>
                <a:latin typeface="Arial" panose="020B0604020202020204" pitchFamily="34" charset="0"/>
                <a:cs typeface="Arial" panose="020B0604020202020204" pitchFamily="34" charset="0"/>
              </a:rPr>
              <a:t>chieve </a:t>
            </a:r>
            <a:r>
              <a:rPr lang="en-ZA" sz="1600" dirty="0">
                <a:solidFill>
                  <a:schemeClr val="bg1"/>
                </a:solidFill>
                <a:latin typeface="Arial" panose="020B0604020202020204" pitchFamily="34" charset="0"/>
                <a:cs typeface="Arial" panose="020B0604020202020204" pitchFamily="34" charset="0"/>
              </a:rPr>
              <a:t>universal and equitable access to safe and affordable drinking water for </a:t>
            </a:r>
            <a:r>
              <a:rPr lang="en-ZA" sz="1600" dirty="0" smtClean="0">
                <a:solidFill>
                  <a:schemeClr val="bg1"/>
                </a:solidFill>
                <a:latin typeface="Arial" panose="020B0604020202020204" pitchFamily="34" charset="0"/>
                <a:cs typeface="Arial" panose="020B0604020202020204" pitchFamily="34" charset="0"/>
              </a:rPr>
              <a:t>all by 2030</a:t>
            </a:r>
            <a:endParaRPr lang="en-ZA"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750261"/>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907704" y="2420888"/>
            <a:ext cx="5184054" cy="863600"/>
          </a:xfrm>
        </p:spPr>
        <p:txBody>
          <a:bodyPr/>
          <a:lstStyle/>
          <a:p>
            <a:r>
              <a:rPr lang="en-ZA" dirty="0" smtClean="0"/>
              <a:t>Thank You</a:t>
            </a:r>
            <a:endParaRPr lang="en-ZA" dirty="0"/>
          </a:p>
        </p:txBody>
      </p:sp>
    </p:spTree>
    <p:extLst>
      <p:ext uri="{BB962C8B-B14F-4D97-AF65-F5344CB8AC3E}">
        <p14:creationId xmlns:p14="http://schemas.microsoft.com/office/powerpoint/2010/main" val="262159874"/>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512" y="240706"/>
            <a:ext cx="2232248" cy="1938992"/>
          </a:xfrm>
          <a:prstGeom prst="rect">
            <a:avLst/>
          </a:prstGeom>
          <a:noFill/>
        </p:spPr>
        <p:txBody>
          <a:bodyPr wrap="square" rtlCol="0">
            <a:spAutoFit/>
          </a:bodyPr>
          <a:lstStyle/>
          <a:p>
            <a:pPr algn="ctr"/>
            <a:r>
              <a:rPr lang="en-US" sz="2000" b="1" dirty="0" smtClean="0">
                <a:solidFill>
                  <a:schemeClr val="tx2">
                    <a:lumMod val="75000"/>
                  </a:schemeClr>
                </a:solidFill>
              </a:rPr>
              <a:t>Percentage </a:t>
            </a:r>
            <a:r>
              <a:rPr lang="en-US" sz="2000" b="1" dirty="0">
                <a:solidFill>
                  <a:schemeClr val="tx2">
                    <a:lumMod val="75000"/>
                  </a:schemeClr>
                </a:solidFill>
              </a:rPr>
              <a:t>of households with access to piped or tap water in their dwellings, off-site or on-site</a:t>
            </a:r>
            <a:endParaRPr lang="en-GB" sz="2400" b="1" dirty="0">
              <a:solidFill>
                <a:schemeClr val="tx2">
                  <a:lumMod val="75000"/>
                </a:schemeClr>
              </a:solidFill>
            </a:endParaRPr>
          </a:p>
        </p:txBody>
      </p:sp>
      <p:pic>
        <p:nvPicPr>
          <p:cNvPr id="12" name="Picture 11"/>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07827" y="404664"/>
            <a:ext cx="2952328" cy="2950365"/>
          </a:xfrm>
          <a:prstGeom prst="rect">
            <a:avLst/>
          </a:prstGeom>
        </p:spPr>
      </p:pic>
      <p:pic>
        <p:nvPicPr>
          <p:cNvPr id="2050" name="Picture 2" descr="http://www.stencilease.com/gif/CC0751.jpg"/>
          <p:cNvPicPr>
            <a:picLocks noChangeAspect="1" noChangeArrowheads="1"/>
          </p:cNvPicPr>
          <p:nvPr/>
        </p:nvPicPr>
        <p:blipFill>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84897" y="2348880"/>
            <a:ext cx="3333750" cy="3333750"/>
          </a:xfrm>
          <a:prstGeom prst="rect">
            <a:avLst/>
          </a:prstGeom>
          <a:noFill/>
          <a:extLst>
            <a:ext uri="{909E8E84-426E-40DD-AFC4-6F175D3DCCD1}">
              <a14:hiddenFill xmlns:a14="http://schemas.microsoft.com/office/drawing/2010/main">
                <a:solidFill>
                  <a:srgbClr val="FFFFFF"/>
                </a:solidFill>
              </a14:hiddenFill>
            </a:ext>
          </a:extLst>
        </p:spPr>
      </p:pic>
      <p:sp>
        <p:nvSpPr>
          <p:cNvPr id="57" name="Freeform 56"/>
          <p:cNvSpPr/>
          <p:nvPr/>
        </p:nvSpPr>
        <p:spPr>
          <a:xfrm>
            <a:off x="4072872" y="3507039"/>
            <a:ext cx="1381122" cy="148374"/>
          </a:xfrm>
          <a:custGeom>
            <a:avLst/>
            <a:gdLst>
              <a:gd name="connsiteX0" fmla="*/ 0 w 1381122"/>
              <a:gd name="connsiteY0" fmla="*/ 0 h 279413"/>
              <a:gd name="connsiteX1" fmla="*/ 1381122 w 1381122"/>
              <a:gd name="connsiteY1" fmla="*/ 0 h 279413"/>
              <a:gd name="connsiteX2" fmla="*/ 1332206 w 1381122"/>
              <a:gd name="connsiteY2" fmla="*/ 279413 h 279413"/>
              <a:gd name="connsiteX3" fmla="*/ 48334 w 1381122"/>
              <a:gd name="connsiteY3" fmla="*/ 279413 h 279413"/>
              <a:gd name="connsiteX4" fmla="*/ 0 w 1381122"/>
              <a:gd name="connsiteY4" fmla="*/ 0 h 279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2" h="279413">
                <a:moveTo>
                  <a:pt x="0" y="0"/>
                </a:moveTo>
                <a:lnTo>
                  <a:pt x="1381122" y="0"/>
                </a:lnTo>
                <a:lnTo>
                  <a:pt x="1332206" y="279413"/>
                </a:lnTo>
                <a:lnTo>
                  <a:pt x="48334" y="279413"/>
                </a:lnTo>
                <a:lnTo>
                  <a:pt x="0" y="0"/>
                </a:lnTo>
                <a:close/>
              </a:path>
            </a:pathLst>
          </a:custGeom>
          <a:solidFill>
            <a:schemeClr val="accent1">
              <a:alpha val="4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Freeform 37"/>
          <p:cNvSpPr/>
          <p:nvPr/>
        </p:nvSpPr>
        <p:spPr>
          <a:xfrm>
            <a:off x="4072119" y="3655413"/>
            <a:ext cx="1381875" cy="1183574"/>
          </a:xfrm>
          <a:custGeom>
            <a:avLst/>
            <a:gdLst>
              <a:gd name="connsiteX0" fmla="*/ 0 w 1283872"/>
              <a:gd name="connsiteY0" fmla="*/ 0 h 1183574"/>
              <a:gd name="connsiteX1" fmla="*/ 1283872 w 1283872"/>
              <a:gd name="connsiteY1" fmla="*/ 0 h 1183574"/>
              <a:gd name="connsiteX2" fmla="*/ 1076667 w 1283872"/>
              <a:gd name="connsiteY2" fmla="*/ 1183574 h 1183574"/>
              <a:gd name="connsiteX3" fmla="*/ 204741 w 1283872"/>
              <a:gd name="connsiteY3" fmla="*/ 1183574 h 1183574"/>
              <a:gd name="connsiteX4" fmla="*/ 0 w 1283872"/>
              <a:gd name="connsiteY4" fmla="*/ 0 h 118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872" h="1183574">
                <a:moveTo>
                  <a:pt x="0" y="0"/>
                </a:moveTo>
                <a:lnTo>
                  <a:pt x="1283872" y="0"/>
                </a:lnTo>
                <a:lnTo>
                  <a:pt x="1076667" y="1183574"/>
                </a:lnTo>
                <a:lnTo>
                  <a:pt x="204741" y="1183574"/>
                </a:lnTo>
                <a:lnTo>
                  <a:pt x="0"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049" name="Group 2048"/>
          <p:cNvGrpSpPr/>
          <p:nvPr/>
        </p:nvGrpSpPr>
        <p:grpSpPr>
          <a:xfrm>
            <a:off x="395537" y="3545154"/>
            <a:ext cx="3773199" cy="1323439"/>
            <a:chOff x="395537" y="3545154"/>
            <a:chExt cx="3773199" cy="1323439"/>
          </a:xfrm>
        </p:grpSpPr>
        <p:sp>
          <p:nvSpPr>
            <p:cNvPr id="4" name="Rectangle 3"/>
            <p:cNvSpPr/>
            <p:nvPr/>
          </p:nvSpPr>
          <p:spPr>
            <a:xfrm>
              <a:off x="395537" y="3545154"/>
              <a:ext cx="2114560" cy="1323439"/>
            </a:xfrm>
            <a:prstGeom prst="rect">
              <a:avLst/>
            </a:prstGeom>
          </p:spPr>
          <p:txBody>
            <a:bodyPr wrap="square">
              <a:spAutoFit/>
            </a:bodyPr>
            <a:lstStyle/>
            <a:p>
              <a:pPr algn="ctr"/>
              <a:r>
                <a:rPr lang="en-ZA" sz="4000" b="1" dirty="0" smtClean="0">
                  <a:solidFill>
                    <a:schemeClr val="bg1">
                      <a:lumMod val="50000"/>
                    </a:schemeClr>
                  </a:solidFill>
                </a:rPr>
                <a:t>2002</a:t>
              </a:r>
              <a:r>
                <a:rPr lang="en-ZA" sz="4000" b="1" dirty="0" smtClean="0">
                  <a:solidFill>
                    <a:srgbClr val="0070C0"/>
                  </a:solidFill>
                </a:rPr>
                <a:t>: 85</a:t>
              </a:r>
              <a:r>
                <a:rPr lang="en-ZA" sz="4000" b="1" dirty="0">
                  <a:solidFill>
                    <a:srgbClr val="0070C0"/>
                  </a:solidFill>
                </a:rPr>
                <a:t>%</a:t>
              </a:r>
            </a:p>
          </p:txBody>
        </p:sp>
        <p:cxnSp>
          <p:nvCxnSpPr>
            <p:cNvPr id="14" name="Straight Connector 13"/>
            <p:cNvCxnSpPr/>
            <p:nvPr/>
          </p:nvCxnSpPr>
          <p:spPr>
            <a:xfrm flipH="1">
              <a:off x="2483768" y="3762069"/>
              <a:ext cx="1684968" cy="0"/>
            </a:xfrm>
            <a:prstGeom prst="line">
              <a:avLst/>
            </a:prstGeom>
            <a:ln w="111125" cap="rnd">
              <a:tailEnd type="oval"/>
            </a:ln>
          </p:spPr>
          <p:style>
            <a:lnRef idx="1">
              <a:schemeClr val="accent1"/>
            </a:lnRef>
            <a:fillRef idx="0">
              <a:schemeClr val="accent1"/>
            </a:fillRef>
            <a:effectRef idx="0">
              <a:schemeClr val="accent1"/>
            </a:effectRef>
            <a:fontRef idx="minor">
              <a:schemeClr val="tx1"/>
            </a:fontRef>
          </p:style>
        </p:cxnSp>
        <p:sp>
          <p:nvSpPr>
            <p:cNvPr id="2048" name="Oval 2047"/>
            <p:cNvSpPr/>
            <p:nvPr/>
          </p:nvSpPr>
          <p:spPr>
            <a:xfrm>
              <a:off x="2411760" y="3690061"/>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2051" name="Group 2050"/>
          <p:cNvGrpSpPr/>
          <p:nvPr/>
        </p:nvGrpSpPr>
        <p:grpSpPr>
          <a:xfrm>
            <a:off x="5562990" y="2256643"/>
            <a:ext cx="3300164" cy="1398770"/>
            <a:chOff x="5562990" y="2256643"/>
            <a:chExt cx="3300164" cy="1398770"/>
          </a:xfrm>
        </p:grpSpPr>
        <p:cxnSp>
          <p:nvCxnSpPr>
            <p:cNvPr id="18" name="Straight Connector 17"/>
            <p:cNvCxnSpPr/>
            <p:nvPr/>
          </p:nvCxnSpPr>
          <p:spPr>
            <a:xfrm flipV="1">
              <a:off x="5562990" y="3580082"/>
              <a:ext cx="1810468" cy="2289"/>
            </a:xfrm>
            <a:prstGeom prst="line">
              <a:avLst/>
            </a:prstGeom>
            <a:ln w="111125" cap="rnd">
              <a:tailEnd type="ova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440175" y="2256643"/>
              <a:ext cx="1422979" cy="1323439"/>
            </a:xfrm>
            <a:prstGeom prst="rect">
              <a:avLst/>
            </a:prstGeom>
          </p:spPr>
          <p:txBody>
            <a:bodyPr wrap="square">
              <a:spAutoFit/>
            </a:bodyPr>
            <a:lstStyle/>
            <a:p>
              <a:pPr algn="ctr"/>
              <a:r>
                <a:rPr lang="en-ZA" sz="4000" b="1" dirty="0" smtClean="0">
                  <a:solidFill>
                    <a:srgbClr val="0070C0"/>
                  </a:solidFill>
                </a:rPr>
                <a:t>2015: 89</a:t>
              </a:r>
              <a:r>
                <a:rPr lang="en-ZA" sz="4000" b="1" dirty="0">
                  <a:solidFill>
                    <a:srgbClr val="0070C0"/>
                  </a:solidFill>
                </a:rPr>
                <a:t>%</a:t>
              </a:r>
            </a:p>
          </p:txBody>
        </p:sp>
        <p:sp>
          <p:nvSpPr>
            <p:cNvPr id="63" name="Oval 62"/>
            <p:cNvSpPr/>
            <p:nvPr/>
          </p:nvSpPr>
          <p:spPr>
            <a:xfrm>
              <a:off x="7304877" y="3511397"/>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052" name="Oval 2051"/>
          <p:cNvSpPr/>
          <p:nvPr/>
        </p:nvSpPr>
        <p:spPr>
          <a:xfrm>
            <a:off x="4475024" y="2523738"/>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53" name="Picture 4" descr="http://afrobarometer.org/sites/default/files/country_images/country-southafrica.png"/>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87599" y="1438461"/>
            <a:ext cx="592783" cy="59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731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049"/>
                                        </p:tgtEl>
                                        <p:attrNameLst>
                                          <p:attrName>style.visibility</p:attrName>
                                        </p:attrNameLst>
                                      </p:cBhvr>
                                      <p:to>
                                        <p:strVal val="visible"/>
                                      </p:to>
                                    </p:set>
                                    <p:animEffect transition="in" filter="wipe(right)">
                                      <p:cBhvr>
                                        <p:cTn id="11" dur="500"/>
                                        <p:tgtEl>
                                          <p:spTgt spid="204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wipe(left)">
                                      <p:cBhvr>
                                        <p:cTn id="19" dur="500"/>
                                        <p:tgtEl>
                                          <p:spTgt spid="205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8" grpId="0" animBg="1"/>
      <p:bldP spid="20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539552" y="188640"/>
            <a:ext cx="8352406" cy="864096"/>
          </a:xfrm>
          <a:prstGeom prst="rect">
            <a:avLst/>
          </a:prstGeom>
          <a:solidFill>
            <a:srgbClr val="0056A7"/>
          </a:solidFill>
        </p:spPr>
        <p:txBody>
          <a:bodyPr vert="horz" lIns="91440" tIns="45720" rIns="91440" bIns="45720" rtlCol="0">
            <a:normAutofit lnSpcReduction="10000"/>
          </a:bodyPr>
          <a:lst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ZA" sz="2600" dirty="0" smtClean="0">
                <a:solidFill>
                  <a:schemeClr val="bg1"/>
                </a:solidFill>
              </a:rPr>
              <a:t>Percentage of households with access to improved drinking water sources by province, 2015 </a:t>
            </a:r>
            <a:endParaRPr lang="en-ZA" sz="2600" dirty="0">
              <a:solidFill>
                <a:schemeClr val="bg1"/>
              </a:solidFill>
            </a:endParaRPr>
          </a:p>
        </p:txBody>
      </p:sp>
      <p:graphicFrame>
        <p:nvGraphicFramePr>
          <p:cNvPr id="4" name="Chart 3"/>
          <p:cNvGraphicFramePr>
            <a:graphicFrameLocks/>
          </p:cNvGraphicFramePr>
          <p:nvPr>
            <p:extLst>
              <p:ext uri="{D42A27DB-BD31-4B8C-83A1-F6EECF244321}">
                <p14:modId xmlns:p14="http://schemas.microsoft.com/office/powerpoint/2010/main" val="3253967165"/>
              </p:ext>
            </p:extLst>
          </p:nvPr>
        </p:nvGraphicFramePr>
        <p:xfrm>
          <a:off x="0" y="1844824"/>
          <a:ext cx="9144000" cy="396044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612082" y="2780928"/>
            <a:ext cx="8279876" cy="0"/>
          </a:xfrm>
          <a:prstGeom prst="line">
            <a:avLst/>
          </a:prstGeom>
          <a:ln w="25400">
            <a:solidFill>
              <a:srgbClr val="FF6600"/>
            </a:solidFill>
            <a:prstDash val="sysDash"/>
          </a:ln>
        </p:spPr>
        <p:style>
          <a:lnRef idx="1">
            <a:schemeClr val="dk1"/>
          </a:lnRef>
          <a:fillRef idx="0">
            <a:schemeClr val="dk1"/>
          </a:fillRef>
          <a:effectRef idx="0">
            <a:schemeClr val="dk1"/>
          </a:effectRef>
          <a:fontRef idx="minor">
            <a:schemeClr val="tx1"/>
          </a:fontRef>
        </p:style>
      </p:cxnSp>
      <p:sp>
        <p:nvSpPr>
          <p:cNvPr id="11" name="Left Bracket 10"/>
          <p:cNvSpPr/>
          <p:nvPr/>
        </p:nvSpPr>
        <p:spPr>
          <a:xfrm rot="16200000" flipH="1">
            <a:off x="2053832" y="906607"/>
            <a:ext cx="67783" cy="2664296"/>
          </a:xfrm>
          <a:prstGeom prst="leftBracket">
            <a:avLst/>
          </a:prstGeom>
          <a:ln w="25400">
            <a:solidFill>
              <a:srgbClr val="0056A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12" name="Rectangle 11"/>
          <p:cNvSpPr/>
          <p:nvPr/>
        </p:nvSpPr>
        <p:spPr>
          <a:xfrm>
            <a:off x="2483768" y="1129709"/>
            <a:ext cx="4572000" cy="738664"/>
          </a:xfrm>
          <a:prstGeom prst="rect">
            <a:avLst/>
          </a:prstGeom>
          <a:solidFill>
            <a:schemeClr val="tx2"/>
          </a:solidFill>
        </p:spPr>
        <p:txBody>
          <a:bodyPr>
            <a:spAutoFit/>
          </a:bodyPr>
          <a:lstStyle/>
          <a:p>
            <a:r>
              <a:rPr lang="en-ZA" sz="1400" dirty="0">
                <a:solidFill>
                  <a:schemeClr val="bg1"/>
                </a:solidFill>
                <a:latin typeface="Arial" panose="020B0604020202020204" pitchFamily="34" charset="0"/>
                <a:cs typeface="Arial" panose="020B0604020202020204" pitchFamily="34" charset="0"/>
              </a:rPr>
              <a:t>Western Cape (99,4%),  Free State (99,3%), Northern Cape (99,1%) and Gauteng (98,6%) reported almost universal access to improved drinking water sources. </a:t>
            </a:r>
          </a:p>
        </p:txBody>
      </p:sp>
      <p:sp>
        <p:nvSpPr>
          <p:cNvPr id="15" name="Arc 14"/>
          <p:cNvSpPr/>
          <p:nvPr/>
        </p:nvSpPr>
        <p:spPr>
          <a:xfrm rot="15773814">
            <a:off x="1980772" y="1425121"/>
            <a:ext cx="1260000" cy="1260000"/>
          </a:xfrm>
          <a:prstGeom prst="arc">
            <a:avLst/>
          </a:prstGeom>
          <a:ln w="38100">
            <a:solidFill>
              <a:srgbClr val="0056A7"/>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Tree>
    <p:extLst>
      <p:ext uri="{BB962C8B-B14F-4D97-AF65-F5344CB8AC3E}">
        <p14:creationId xmlns:p14="http://schemas.microsoft.com/office/powerpoint/2010/main" val="2453164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4294967295"/>
          </p:nvPr>
        </p:nvSpPr>
        <p:spPr>
          <a:xfrm>
            <a:off x="539552" y="188640"/>
            <a:ext cx="8352406" cy="864096"/>
          </a:xfrm>
          <a:prstGeom prst="rect">
            <a:avLst/>
          </a:prstGeom>
          <a:solidFill>
            <a:srgbClr val="0056A7"/>
          </a:solidFill>
        </p:spPr>
        <p:txBody>
          <a:bodyPr>
            <a:normAutofit lnSpcReduction="10000"/>
          </a:bodyPr>
          <a:lstStyle/>
          <a:p>
            <a:r>
              <a:rPr lang="en-ZA" sz="2600" dirty="0">
                <a:solidFill>
                  <a:schemeClr val="bg1"/>
                </a:solidFill>
              </a:rPr>
              <a:t>Percentage of households with access to improved drinking water sources by province, 2002 – 2015 </a:t>
            </a:r>
          </a:p>
        </p:txBody>
      </p:sp>
      <p:graphicFrame>
        <p:nvGraphicFramePr>
          <p:cNvPr id="5" name="Chart 4"/>
          <p:cNvGraphicFramePr>
            <a:graphicFrameLocks/>
          </p:cNvGraphicFramePr>
          <p:nvPr>
            <p:extLst>
              <p:ext uri="{D42A27DB-BD31-4B8C-83A1-F6EECF244321}">
                <p14:modId xmlns:p14="http://schemas.microsoft.com/office/powerpoint/2010/main" val="1983990542"/>
              </p:ext>
            </p:extLst>
          </p:nvPr>
        </p:nvGraphicFramePr>
        <p:xfrm>
          <a:off x="8353" y="1412776"/>
          <a:ext cx="9135647" cy="468052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2987824" y="4221088"/>
            <a:ext cx="4572000" cy="1169551"/>
          </a:xfrm>
          <a:prstGeom prst="rect">
            <a:avLst/>
          </a:prstGeom>
          <a:solidFill>
            <a:schemeClr val="bg2"/>
          </a:solidFill>
        </p:spPr>
        <p:txBody>
          <a:bodyPr>
            <a:spAutoFit/>
          </a:bodyPr>
          <a:lstStyle/>
          <a:p>
            <a:r>
              <a:rPr lang="en-ZA" sz="1400" dirty="0" smtClean="0">
                <a:latin typeface="Arial" panose="020B0604020202020204" pitchFamily="34" charset="0"/>
                <a:cs typeface="Arial" panose="020B0604020202020204" pitchFamily="34" charset="0"/>
              </a:rPr>
              <a:t>Although </a:t>
            </a:r>
            <a:r>
              <a:rPr lang="en-ZA" sz="1400" b="1" dirty="0">
                <a:solidFill>
                  <a:srgbClr val="0056A7"/>
                </a:solidFill>
                <a:latin typeface="Arial" panose="020B0604020202020204" pitchFamily="34" charset="0"/>
                <a:cs typeface="Arial" panose="020B0604020202020204" pitchFamily="34" charset="0"/>
              </a:rPr>
              <a:t>Eastern Cape </a:t>
            </a:r>
            <a:r>
              <a:rPr lang="en-ZA" sz="1400" dirty="0">
                <a:latin typeface="Arial" panose="020B0604020202020204" pitchFamily="34" charset="0"/>
                <a:cs typeface="Arial" panose="020B0604020202020204" pitchFamily="34" charset="0"/>
              </a:rPr>
              <a:t>had the lowest percentages of households </a:t>
            </a:r>
            <a:r>
              <a:rPr lang="en-ZA" sz="1400" b="1" dirty="0" smtClean="0">
                <a:latin typeface="Arial" panose="020B0604020202020204" pitchFamily="34" charset="0"/>
                <a:cs typeface="Arial" panose="020B0604020202020204" pitchFamily="34" charset="0"/>
              </a:rPr>
              <a:t>(75,7%) </a:t>
            </a:r>
            <a:r>
              <a:rPr lang="en-ZA" sz="1400" dirty="0">
                <a:latin typeface="Arial" panose="020B0604020202020204" pitchFamily="34" charset="0"/>
                <a:cs typeface="Arial" panose="020B0604020202020204" pitchFamily="34" charset="0"/>
              </a:rPr>
              <a:t>with access to improved drinking water sources, the province reported the </a:t>
            </a:r>
            <a:r>
              <a:rPr lang="en-ZA" sz="1400" b="1" dirty="0">
                <a:solidFill>
                  <a:srgbClr val="0056A7"/>
                </a:solidFill>
                <a:latin typeface="Arial" panose="020B0604020202020204" pitchFamily="34" charset="0"/>
                <a:cs typeface="Arial" panose="020B0604020202020204" pitchFamily="34" charset="0"/>
              </a:rPr>
              <a:t>largest increase from 2002 </a:t>
            </a:r>
            <a:r>
              <a:rPr lang="en-ZA" sz="1400" dirty="0" smtClean="0">
                <a:latin typeface="Arial" panose="020B0604020202020204" pitchFamily="34" charset="0"/>
                <a:cs typeface="Arial" panose="020B0604020202020204" pitchFamily="34" charset="0"/>
              </a:rPr>
              <a:t>when 60,9</a:t>
            </a:r>
            <a:r>
              <a:rPr lang="en-ZA" sz="1400" dirty="0">
                <a:latin typeface="Arial" panose="020B0604020202020204" pitchFamily="34" charset="0"/>
                <a:cs typeface="Arial" panose="020B0604020202020204" pitchFamily="34" charset="0"/>
              </a:rPr>
              <a:t>% of households reported accessing improved drinking water sources. </a:t>
            </a:r>
          </a:p>
        </p:txBody>
      </p:sp>
      <p:sp>
        <p:nvSpPr>
          <p:cNvPr id="8" name="TextBox 7"/>
          <p:cNvSpPr txBox="1"/>
          <p:nvPr/>
        </p:nvSpPr>
        <p:spPr>
          <a:xfrm rot="19840093">
            <a:off x="1617806" y="4190219"/>
            <a:ext cx="397866" cy="276999"/>
          </a:xfrm>
          <a:prstGeom prst="rect">
            <a:avLst/>
          </a:prstGeom>
          <a:noFill/>
        </p:spPr>
        <p:txBody>
          <a:bodyPr wrap="none" rtlCol="0">
            <a:spAutoFit/>
          </a:bodyPr>
          <a:lstStyle/>
          <a:p>
            <a:r>
              <a:rPr lang="en-ZA" sz="1200" dirty="0" smtClean="0">
                <a:solidFill>
                  <a:schemeClr val="tx1">
                    <a:lumMod val="65000"/>
                    <a:lumOff val="35000"/>
                  </a:schemeClr>
                </a:solidFill>
                <a:latin typeface="Arial" panose="020B0604020202020204" pitchFamily="34" charset="0"/>
                <a:cs typeface="Arial" panose="020B0604020202020204" pitchFamily="34" charset="0"/>
              </a:rPr>
              <a:t>EC</a:t>
            </a:r>
            <a:endParaRPr lang="en-ZA"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TextBox 8"/>
          <p:cNvSpPr txBox="1"/>
          <p:nvPr/>
        </p:nvSpPr>
        <p:spPr>
          <a:xfrm rot="21325304">
            <a:off x="3024104" y="2307724"/>
            <a:ext cx="492443" cy="276999"/>
          </a:xfrm>
          <a:prstGeom prst="rect">
            <a:avLst/>
          </a:prstGeom>
          <a:noFill/>
        </p:spPr>
        <p:txBody>
          <a:bodyPr wrap="none" rtlCol="0">
            <a:spAutoFit/>
          </a:bodyPr>
          <a:lstStyle/>
          <a:p>
            <a:r>
              <a:rPr lang="en-ZA" sz="1200" dirty="0" smtClean="0">
                <a:solidFill>
                  <a:schemeClr val="tx1">
                    <a:lumMod val="65000"/>
                    <a:lumOff val="35000"/>
                  </a:schemeClr>
                </a:solidFill>
                <a:latin typeface="Arial" panose="020B0604020202020204" pitchFamily="34" charset="0"/>
                <a:cs typeface="Arial" panose="020B0604020202020204" pitchFamily="34" charset="0"/>
              </a:rPr>
              <a:t>KZN</a:t>
            </a:r>
            <a:endParaRPr lang="en-ZA"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TextBox 9"/>
          <p:cNvSpPr txBox="1"/>
          <p:nvPr/>
        </p:nvSpPr>
        <p:spPr>
          <a:xfrm rot="18866002">
            <a:off x="1200778" y="2422792"/>
            <a:ext cx="372218" cy="276999"/>
          </a:xfrm>
          <a:prstGeom prst="rect">
            <a:avLst/>
          </a:prstGeom>
          <a:noFill/>
        </p:spPr>
        <p:txBody>
          <a:bodyPr wrap="none" rtlCol="0">
            <a:spAutoFit/>
          </a:bodyPr>
          <a:lstStyle/>
          <a:p>
            <a:r>
              <a:rPr lang="en-ZA" sz="1200" dirty="0" smtClean="0">
                <a:solidFill>
                  <a:schemeClr val="tx1">
                    <a:lumMod val="65000"/>
                    <a:lumOff val="35000"/>
                  </a:schemeClr>
                </a:solidFill>
                <a:latin typeface="Arial" panose="020B0604020202020204" pitchFamily="34" charset="0"/>
                <a:cs typeface="Arial" panose="020B0604020202020204" pitchFamily="34" charset="0"/>
              </a:rPr>
              <a:t>LP</a:t>
            </a:r>
            <a:endParaRPr lang="en-ZA" sz="12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7281477"/>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Stats SA 2">
      <a:dk1>
        <a:sysClr val="windowText" lastClr="000000"/>
      </a:dk1>
      <a:lt1>
        <a:sysClr val="window" lastClr="FFFFFF"/>
      </a:lt1>
      <a:dk2>
        <a:srgbClr val="0056A7"/>
      </a:dk2>
      <a:lt2>
        <a:srgbClr val="FFFFFF"/>
      </a:lt2>
      <a:accent1>
        <a:srgbClr val="2B72B5"/>
      </a:accent1>
      <a:accent2>
        <a:srgbClr val="9BBB58"/>
      </a:accent2>
      <a:accent3>
        <a:srgbClr val="C0504C"/>
      </a:accent3>
      <a:accent4>
        <a:srgbClr val="4AACC5"/>
      </a:accent4>
      <a:accent5>
        <a:srgbClr val="FDBE2D"/>
      </a:accent5>
      <a:accent6>
        <a:srgbClr val="8064A1"/>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E06304B1385746933ED06FDC28D853" ma:contentTypeVersion="3" ma:contentTypeDescription="Create a new document." ma:contentTypeScope="" ma:versionID="0e12a24fb81a1ab65345488b42517c68">
  <xsd:schema xmlns:xsd="http://www.w3.org/2001/XMLSchema" xmlns:xs="http://www.w3.org/2001/XMLSchema" xmlns:p="http://schemas.microsoft.com/office/2006/metadata/properties" xmlns:ns2="7822a446-cc90-4612-8ab5-747f263f1852" targetNamespace="http://schemas.microsoft.com/office/2006/metadata/properties" ma:root="true" ma:fieldsID="9110703894df1445c45a21c97a01dfb6" ns2:_="">
    <xsd:import namespace="7822a446-cc90-4612-8ab5-747f263f1852"/>
    <xsd:element name="properties">
      <xsd:complexType>
        <xsd:sequence>
          <xsd:element name="documentManagement">
            <xsd:complexType>
              <xsd:all>
                <xsd:element ref="ns2:Declared" minOccurs="0"/>
                <xsd:element ref="ns2:DocId" minOccurs="0"/>
                <xsd:element ref="ns2:Meridio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2a446-cc90-4612-8ab5-747f263f1852" elementFormDefault="qualified">
    <xsd:import namespace="http://schemas.microsoft.com/office/2006/documentManagement/types"/>
    <xsd:import namespace="http://schemas.microsoft.com/office/infopath/2007/PartnerControls"/>
    <xsd:element name="Declared" ma:index="8" nillable="true" ma:displayName="Declared" ma:default="FALSE" ma:hidden="true" ma:internalName="Declared">
      <xsd:simpleType>
        <xsd:restriction base="dms:Boolean"/>
      </xsd:simpleType>
    </xsd:element>
    <xsd:element name="DocId" ma:index="9" nillable="true" ma:displayName="DocId" ma:hidden="true" ma:internalName="DocId">
      <xsd:simpleType>
        <xsd:restriction base="dms:Text"/>
      </xsd:simpleType>
    </xsd:element>
    <xsd:element name="MeridioUrl" ma:index="10" nillable="true" ma:displayName="MeridioUrl" ma:hidden="true" ma:internalName="MeridioUrl">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clared xmlns="7822a446-cc90-4612-8ab5-747f263f1852">false</Declared>
    <MeridioUrl xmlns="7822a446-cc90-4612-8ab5-747f263f1852" xsi:nil="true"/>
    <DocId xmlns="7822a446-cc90-4612-8ab5-747f263f1852" xsi:nil="true"/>
  </documentManagement>
</p:properties>
</file>

<file path=customXml/itemProps1.xml><?xml version="1.0" encoding="utf-8"?>
<ds:datastoreItem xmlns:ds="http://schemas.openxmlformats.org/officeDocument/2006/customXml" ds:itemID="{AE54CD29-4846-4129-9E18-1D8BEEB06DFB}">
  <ds:schemaRefs>
    <ds:schemaRef ds:uri="http://schemas.microsoft.com/sharepoint/v3/contenttype/forms"/>
  </ds:schemaRefs>
</ds:datastoreItem>
</file>

<file path=customXml/itemProps2.xml><?xml version="1.0" encoding="utf-8"?>
<ds:datastoreItem xmlns:ds="http://schemas.openxmlformats.org/officeDocument/2006/customXml" ds:itemID="{2D326739-1B1A-43AC-A4A9-ED76C66470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22a446-cc90-4612-8ab5-747f263f18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2F42CB-2F66-4DFF-B9DB-76FCCA4A1044}">
  <ds:schemaRefs>
    <ds:schemaRef ds:uri="http://www.w3.org/XML/1998/namespace"/>
    <ds:schemaRef ds:uri="http://schemas.openxmlformats.org/package/2006/metadata/core-properties"/>
    <ds:schemaRef ds:uri="http://purl.org/dc/dcmitype/"/>
    <ds:schemaRef ds:uri="http://schemas.microsoft.com/office/infopath/2007/PartnerControls"/>
    <ds:schemaRef ds:uri="http://purl.org/dc/elements/1.1/"/>
    <ds:schemaRef ds:uri="7822a446-cc90-4612-8ab5-747f263f1852"/>
    <ds:schemaRef ds:uri="http://schemas.microsoft.com/office/2006/documentManagement/typ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3064</TotalTime>
  <Words>2695</Words>
  <Application>Microsoft Office PowerPoint</Application>
  <PresentationFormat>On-screen Show (4:3)</PresentationFormat>
  <Paragraphs>270</Paragraphs>
  <Slides>60</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Pillay</dc:creator>
  <cp:lastModifiedBy>Isabel Schmidt</cp:lastModifiedBy>
  <cp:revision>276</cp:revision>
  <cp:lastPrinted>2017-01-23T11:56:34Z</cp:lastPrinted>
  <dcterms:created xsi:type="dcterms:W3CDTF">2016-03-11T14:00:49Z</dcterms:created>
  <dcterms:modified xsi:type="dcterms:W3CDTF">2017-01-24T07:21:37Z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0x01010092E06304B1385746933ED06FDC28D853</vt:lpwstr>
  </property>
</Properties>
</file>