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7" r:id="rId2"/>
    <p:sldId id="393" r:id="rId3"/>
    <p:sldId id="321" r:id="rId4"/>
    <p:sldId id="353" r:id="rId5"/>
    <p:sldId id="354" r:id="rId6"/>
    <p:sldId id="355" r:id="rId7"/>
    <p:sldId id="350" r:id="rId8"/>
    <p:sldId id="351" r:id="rId9"/>
    <p:sldId id="352" r:id="rId10"/>
    <p:sldId id="336" r:id="rId11"/>
    <p:sldId id="333" r:id="rId12"/>
    <p:sldId id="334" r:id="rId13"/>
    <p:sldId id="335" r:id="rId14"/>
    <p:sldId id="339" r:id="rId15"/>
    <p:sldId id="338"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2" r:id="rId41"/>
    <p:sldId id="381" r:id="rId42"/>
    <p:sldId id="380" r:id="rId43"/>
    <p:sldId id="383" r:id="rId44"/>
    <p:sldId id="384" r:id="rId45"/>
    <p:sldId id="385" r:id="rId46"/>
    <p:sldId id="386" r:id="rId47"/>
    <p:sldId id="387" r:id="rId48"/>
    <p:sldId id="388" r:id="rId49"/>
    <p:sldId id="389" r:id="rId50"/>
    <p:sldId id="390" r:id="rId51"/>
    <p:sldId id="391" r:id="rId52"/>
    <p:sldId id="288" r:id="rId53"/>
  </p:sldIdLst>
  <p:sldSz cx="9144000" cy="6858000" type="screen4x3"/>
  <p:notesSz cx="6794500" cy="9931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3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4B1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7170" autoAdjust="0"/>
  </p:normalViewPr>
  <p:slideViewPr>
    <p:cSldViewPr snapToGrid="0" snapToObjects="1">
      <p:cViewPr varScale="1">
        <p:scale>
          <a:sx n="101" d="100"/>
          <a:sy n="101" d="100"/>
        </p:scale>
        <p:origin x="-1914" y="-90"/>
      </p:cViewPr>
      <p:guideLst>
        <p:guide orient="horz" pos="2358"/>
        <p:guide pos="2880"/>
      </p:guideLst>
    </p:cSldViewPr>
  </p:slideViewPr>
  <p:outlineViewPr>
    <p:cViewPr>
      <p:scale>
        <a:sx n="33" d="100"/>
        <a:sy n="33" d="100"/>
      </p:scale>
      <p:origin x="52" y="15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stacked"/>
        <c:ser>
          <c:idx val="0"/>
          <c:order val="0"/>
          <c:tx>
            <c:strRef>
              <c:f>Sheet1!$B$1</c:f>
              <c:strCache>
                <c:ptCount val="1"/>
                <c:pt idx="0">
                  <c:v>Category A</c:v>
                </c:pt>
              </c:strCache>
            </c:strRef>
          </c:tx>
          <c:cat>
            <c:strRef>
              <c:f>Sheet1!$A$2:$A$5</c:f>
              <c:strCache>
                <c:ptCount val="4"/>
                <c:pt idx="0">
                  <c:v>2012/2013</c:v>
                </c:pt>
                <c:pt idx="1">
                  <c:v>2013/2014</c:v>
                </c:pt>
                <c:pt idx="2">
                  <c:v>2014/2015</c:v>
                </c:pt>
                <c:pt idx="3">
                  <c:v>2015/2016</c:v>
                </c:pt>
              </c:strCache>
            </c:strRef>
          </c:cat>
          <c:val>
            <c:numRef>
              <c:f>Sheet1!$B$2:$B$5</c:f>
              <c:numCache>
                <c:formatCode>General</c:formatCode>
                <c:ptCount val="4"/>
                <c:pt idx="0">
                  <c:v>51</c:v>
                </c:pt>
                <c:pt idx="1">
                  <c:v>107</c:v>
                </c:pt>
                <c:pt idx="2">
                  <c:v>35</c:v>
                </c:pt>
                <c:pt idx="3">
                  <c:v>18</c:v>
                </c:pt>
              </c:numCache>
            </c:numRef>
          </c:val>
        </c:ser>
        <c:ser>
          <c:idx val="1"/>
          <c:order val="1"/>
          <c:tx>
            <c:strRef>
              <c:f>Sheet1!$C$1</c:f>
              <c:strCache>
                <c:ptCount val="1"/>
                <c:pt idx="0">
                  <c:v>Category B</c:v>
                </c:pt>
              </c:strCache>
            </c:strRef>
          </c:tx>
          <c:cat>
            <c:strRef>
              <c:f>Sheet1!$A$2:$A$5</c:f>
              <c:strCache>
                <c:ptCount val="4"/>
                <c:pt idx="0">
                  <c:v>2012/2013</c:v>
                </c:pt>
                <c:pt idx="1">
                  <c:v>2013/2014</c:v>
                </c:pt>
                <c:pt idx="2">
                  <c:v>2014/2015</c:v>
                </c:pt>
                <c:pt idx="3">
                  <c:v>2015/2016</c:v>
                </c:pt>
              </c:strCache>
            </c:strRef>
          </c:cat>
          <c:val>
            <c:numRef>
              <c:f>Sheet1!$C$2:$C$5</c:f>
              <c:numCache>
                <c:formatCode>General</c:formatCode>
                <c:ptCount val="4"/>
                <c:pt idx="0">
                  <c:v>116</c:v>
                </c:pt>
                <c:pt idx="1">
                  <c:v>22</c:v>
                </c:pt>
                <c:pt idx="2">
                  <c:v>63</c:v>
                </c:pt>
                <c:pt idx="3">
                  <c:v>61</c:v>
                </c:pt>
              </c:numCache>
            </c:numRef>
          </c:val>
        </c:ser>
        <c:ser>
          <c:idx val="2"/>
          <c:order val="2"/>
          <c:tx>
            <c:strRef>
              <c:f>Sheet1!$D$1</c:f>
              <c:strCache>
                <c:ptCount val="1"/>
                <c:pt idx="0">
                  <c:v>Category C</c:v>
                </c:pt>
              </c:strCache>
            </c:strRef>
          </c:tx>
          <c:cat>
            <c:strRef>
              <c:f>Sheet1!$A$2:$A$5</c:f>
              <c:strCache>
                <c:ptCount val="4"/>
                <c:pt idx="0">
                  <c:v>2012/2013</c:v>
                </c:pt>
                <c:pt idx="1">
                  <c:v>2013/2014</c:v>
                </c:pt>
                <c:pt idx="2">
                  <c:v>2014/2015</c:v>
                </c:pt>
                <c:pt idx="3">
                  <c:v>2015/2016</c:v>
                </c:pt>
              </c:strCache>
            </c:strRef>
          </c:cat>
          <c:val>
            <c:numRef>
              <c:f>Sheet1!$D$2:$D$5</c:f>
              <c:numCache>
                <c:formatCode>General</c:formatCode>
                <c:ptCount val="4"/>
                <c:pt idx="0">
                  <c:v>9</c:v>
                </c:pt>
                <c:pt idx="1">
                  <c:v>2</c:v>
                </c:pt>
                <c:pt idx="2">
                  <c:v>7</c:v>
                </c:pt>
                <c:pt idx="3">
                  <c:v>20</c:v>
                </c:pt>
              </c:numCache>
            </c:numRef>
          </c:val>
        </c:ser>
        <c:ser>
          <c:idx val="3"/>
          <c:order val="3"/>
          <c:tx>
            <c:strRef>
              <c:f>Sheet1!$E$1</c:f>
              <c:strCache>
                <c:ptCount val="1"/>
                <c:pt idx="0">
                  <c:v>Category D</c:v>
                </c:pt>
              </c:strCache>
            </c:strRef>
          </c:tx>
          <c:cat>
            <c:strRef>
              <c:f>Sheet1!$A$2:$A$5</c:f>
              <c:strCache>
                <c:ptCount val="4"/>
                <c:pt idx="0">
                  <c:v>2012/2013</c:v>
                </c:pt>
                <c:pt idx="1">
                  <c:v>2013/2014</c:v>
                </c:pt>
                <c:pt idx="2">
                  <c:v>2014/2015</c:v>
                </c:pt>
                <c:pt idx="3">
                  <c:v>2015/2016</c:v>
                </c:pt>
              </c:strCache>
            </c:strRef>
          </c:cat>
          <c:val>
            <c:numRef>
              <c:f>Sheet1!$E$2:$E$5</c:f>
              <c:numCache>
                <c:formatCode>General</c:formatCode>
                <c:ptCount val="4"/>
                <c:pt idx="3">
                  <c:v>4</c:v>
                </c:pt>
              </c:numCache>
            </c:numRef>
          </c:val>
        </c:ser>
        <c:dLbls/>
        <c:gapWidth val="95"/>
        <c:overlap val="100"/>
        <c:axId val="48663168"/>
        <c:axId val="49033600"/>
      </c:barChart>
      <c:catAx>
        <c:axId val="48663168"/>
        <c:scaling>
          <c:orientation val="minMax"/>
        </c:scaling>
        <c:axPos val="b"/>
        <c:numFmt formatCode="General" sourceLinked="0"/>
        <c:majorTickMark val="none"/>
        <c:tickLblPos val="nextTo"/>
        <c:crossAx val="49033600"/>
        <c:crosses val="autoZero"/>
        <c:auto val="1"/>
        <c:lblAlgn val="ctr"/>
        <c:lblOffset val="100"/>
      </c:catAx>
      <c:valAx>
        <c:axId val="49033600"/>
        <c:scaling>
          <c:orientation val="minMax"/>
        </c:scaling>
        <c:axPos val="l"/>
        <c:majorGridlines/>
        <c:title>
          <c:tx>
            <c:rich>
              <a:bodyPr/>
              <a:lstStyle/>
              <a:p>
                <a:pPr>
                  <a:defRPr/>
                </a:pPr>
                <a:r>
                  <a:rPr lang="en-ZA"/>
                  <a:t>Total number of findings </a:t>
                </a:r>
              </a:p>
            </c:rich>
          </c:tx>
          <c:layout/>
        </c:title>
        <c:numFmt formatCode="General" sourceLinked="1"/>
        <c:majorTickMark val="none"/>
        <c:tickLblPos val="nextTo"/>
        <c:crossAx val="48663168"/>
        <c:crosses val="autoZero"/>
        <c:crossBetween val="between"/>
      </c:valAx>
      <c:dTable>
        <c:showHorzBorder val="1"/>
        <c:showVertBorder val="1"/>
        <c:showOutline val="1"/>
        <c:showKeys val="1"/>
      </c:dTable>
    </c:plotArea>
    <c:plotVisOnly val="1"/>
    <c:dispBlanksAs val="gap"/>
  </c:chart>
  <c:txPr>
    <a:bodyPr/>
    <a:lstStyle/>
    <a:p>
      <a:pPr>
        <a:defRPr sz="1400">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Sheet1!$B$1</c:f>
              <c:strCache>
                <c:ptCount val="1"/>
                <c:pt idx="0">
                  <c:v>Amount reported</c:v>
                </c:pt>
              </c:strCache>
            </c:strRef>
          </c:tx>
          <c:cat>
            <c:strRef>
              <c:f>Sheet1!$A$2:$A$7</c:f>
              <c:strCache>
                <c:ptCount val="6"/>
                <c:pt idx="0">
                  <c:v>2010/2011</c:v>
                </c:pt>
                <c:pt idx="1">
                  <c:v>2011/2012</c:v>
                </c:pt>
                <c:pt idx="2">
                  <c:v>2012/2013</c:v>
                </c:pt>
                <c:pt idx="3">
                  <c:v>2013/2014</c:v>
                </c:pt>
                <c:pt idx="4">
                  <c:v>2014/2015</c:v>
                </c:pt>
                <c:pt idx="5">
                  <c:v>2015/2016</c:v>
                </c:pt>
              </c:strCache>
            </c:strRef>
          </c:cat>
          <c:val>
            <c:numRef>
              <c:f>Sheet1!$B$2:$B$7</c:f>
              <c:numCache>
                <c:formatCode>General</c:formatCode>
                <c:ptCount val="6"/>
                <c:pt idx="0">
                  <c:v>369</c:v>
                </c:pt>
                <c:pt idx="1">
                  <c:v>22732</c:v>
                </c:pt>
                <c:pt idx="2">
                  <c:v>1707</c:v>
                </c:pt>
                <c:pt idx="3">
                  <c:v>1702</c:v>
                </c:pt>
                <c:pt idx="4">
                  <c:v>1545</c:v>
                </c:pt>
                <c:pt idx="5">
                  <c:v>59131</c:v>
                </c:pt>
              </c:numCache>
            </c:numRef>
          </c:val>
        </c:ser>
        <c:ser>
          <c:idx val="1"/>
          <c:order val="1"/>
          <c:tx>
            <c:strRef>
              <c:f>Sheet1!$C$1</c:f>
              <c:strCache>
                <c:ptCount val="1"/>
                <c:pt idx="0">
                  <c:v>Amount still to be resolved  </c:v>
                </c:pt>
              </c:strCache>
            </c:strRef>
          </c:tx>
          <c:cat>
            <c:strRef>
              <c:f>Sheet1!$A$2:$A$7</c:f>
              <c:strCache>
                <c:ptCount val="6"/>
                <c:pt idx="0">
                  <c:v>2010/2011</c:v>
                </c:pt>
                <c:pt idx="1">
                  <c:v>2011/2012</c:v>
                </c:pt>
                <c:pt idx="2">
                  <c:v>2012/2013</c:v>
                </c:pt>
                <c:pt idx="3">
                  <c:v>2013/2014</c:v>
                </c:pt>
                <c:pt idx="4">
                  <c:v>2014/2015</c:v>
                </c:pt>
                <c:pt idx="5">
                  <c:v>2015/2016</c:v>
                </c:pt>
              </c:strCache>
            </c:strRef>
          </c:cat>
          <c:val>
            <c:numRef>
              <c:f>Sheet1!$C$2:$C$7</c:f>
              <c:numCache>
                <c:formatCode>General</c:formatCode>
                <c:ptCount val="6"/>
                <c:pt idx="0">
                  <c:v>369</c:v>
                </c:pt>
                <c:pt idx="1">
                  <c:v>22732</c:v>
                </c:pt>
                <c:pt idx="2">
                  <c:v>1677</c:v>
                </c:pt>
                <c:pt idx="3">
                  <c:v>1702</c:v>
                </c:pt>
                <c:pt idx="4">
                  <c:v>1545</c:v>
                </c:pt>
                <c:pt idx="5">
                  <c:v>59131</c:v>
                </c:pt>
              </c:numCache>
            </c:numRef>
          </c:val>
        </c:ser>
        <c:ser>
          <c:idx val="2"/>
          <c:order val="2"/>
          <c:tx>
            <c:strRef>
              <c:f>Sheet1!$D$1</c:f>
              <c:strCache>
                <c:ptCount val="1"/>
                <c:pt idx="0">
                  <c:v>Amount resolved </c:v>
                </c:pt>
              </c:strCache>
            </c:strRef>
          </c:tx>
          <c:cat>
            <c:strRef>
              <c:f>Sheet1!$A$2:$A$7</c:f>
              <c:strCache>
                <c:ptCount val="6"/>
                <c:pt idx="0">
                  <c:v>2010/2011</c:v>
                </c:pt>
                <c:pt idx="1">
                  <c:v>2011/2012</c:v>
                </c:pt>
                <c:pt idx="2">
                  <c:v>2012/2013</c:v>
                </c:pt>
                <c:pt idx="3">
                  <c:v>2013/2014</c:v>
                </c:pt>
                <c:pt idx="4">
                  <c:v>2014/2015</c:v>
                </c:pt>
                <c:pt idx="5">
                  <c:v>2015/2016</c:v>
                </c:pt>
              </c:strCache>
            </c:strRef>
          </c:cat>
          <c:val>
            <c:numRef>
              <c:f>Sheet1!$D$2:$D$7</c:f>
              <c:numCache>
                <c:formatCode>General</c:formatCode>
                <c:ptCount val="6"/>
                <c:pt idx="0">
                  <c:v>0</c:v>
                </c:pt>
                <c:pt idx="1">
                  <c:v>0</c:v>
                </c:pt>
                <c:pt idx="2">
                  <c:v>30</c:v>
                </c:pt>
                <c:pt idx="3">
                  <c:v>0</c:v>
                </c:pt>
                <c:pt idx="4">
                  <c:v>0</c:v>
                </c:pt>
                <c:pt idx="5">
                  <c:v>0</c:v>
                </c:pt>
              </c:numCache>
            </c:numRef>
          </c:val>
        </c:ser>
        <c:dLbls/>
        <c:shape val="cylinder"/>
        <c:axId val="104070528"/>
        <c:axId val="104146048"/>
        <c:axId val="0"/>
      </c:bar3DChart>
      <c:catAx>
        <c:axId val="104070528"/>
        <c:scaling>
          <c:orientation val="minMax"/>
        </c:scaling>
        <c:axPos val="b"/>
        <c:numFmt formatCode="General" sourceLinked="0"/>
        <c:tickLblPos val="nextTo"/>
        <c:crossAx val="104146048"/>
        <c:crosses val="autoZero"/>
        <c:auto val="1"/>
        <c:lblAlgn val="ctr"/>
        <c:lblOffset val="100"/>
      </c:catAx>
      <c:valAx>
        <c:axId val="104146048"/>
        <c:scaling>
          <c:orientation val="minMax"/>
        </c:scaling>
        <c:axPos val="l"/>
        <c:majorGridlines/>
        <c:numFmt formatCode="General" sourceLinked="1"/>
        <c:tickLblPos val="nextTo"/>
        <c:crossAx val="104070528"/>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lineChart>
        <c:grouping val="standard"/>
        <c:ser>
          <c:idx val="0"/>
          <c:order val="0"/>
          <c:tx>
            <c:strRef>
              <c:f>Sheet1!$B$1</c:f>
              <c:strCache>
                <c:ptCount val="1"/>
                <c:pt idx="0">
                  <c:v> Amount  </c:v>
                </c:pt>
              </c:strCache>
            </c:strRef>
          </c:tx>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#,##0.00</c:formatCode>
                <c:ptCount val="6"/>
                <c:pt idx="0">
                  <c:v>668496000</c:v>
                </c:pt>
                <c:pt idx="1">
                  <c:v>100201000</c:v>
                </c:pt>
                <c:pt idx="2">
                  <c:v>48000000</c:v>
                </c:pt>
                <c:pt idx="3">
                  <c:v>30323000</c:v>
                </c:pt>
                <c:pt idx="4">
                  <c:v>4151000</c:v>
                </c:pt>
                <c:pt idx="5">
                  <c:v>54000000</c:v>
                </c:pt>
              </c:numCache>
            </c:numRef>
          </c:val>
        </c:ser>
        <c:dLbls/>
        <c:marker val="1"/>
        <c:axId val="83692160"/>
        <c:axId val="83698048"/>
      </c:lineChart>
      <c:catAx>
        <c:axId val="83692160"/>
        <c:scaling>
          <c:orientation val="minMax"/>
        </c:scaling>
        <c:axPos val="b"/>
        <c:numFmt formatCode="General" sourceLinked="1"/>
        <c:majorTickMark val="none"/>
        <c:tickLblPos val="nextTo"/>
        <c:crossAx val="83698048"/>
        <c:crosses val="autoZero"/>
        <c:auto val="1"/>
        <c:lblAlgn val="ctr"/>
        <c:lblOffset val="100"/>
      </c:catAx>
      <c:valAx>
        <c:axId val="83698048"/>
        <c:scaling>
          <c:orientation val="minMax"/>
        </c:scaling>
        <c:axPos val="l"/>
        <c:majorGridlines/>
        <c:title>
          <c:tx>
            <c:rich>
              <a:bodyPr/>
              <a:lstStyle/>
              <a:p>
                <a:pPr>
                  <a:defRPr/>
                </a:pPr>
                <a:r>
                  <a:rPr lang="en-ZA"/>
                  <a:t>Amount</a:t>
                </a:r>
              </a:p>
            </c:rich>
          </c:tx>
          <c:layout>
            <c:manualLayout>
              <c:xMode val="edge"/>
              <c:yMode val="edge"/>
              <c:x val="5.2863436123348206E-3"/>
              <c:y val="0.28052372500614792"/>
            </c:manualLayout>
          </c:layout>
        </c:title>
        <c:numFmt formatCode="#,##0.00" sourceLinked="1"/>
        <c:majorTickMark val="none"/>
        <c:tickLblPos val="nextTo"/>
        <c:crossAx val="83692160"/>
        <c:crosses val="autoZero"/>
        <c:crossBetween val="between"/>
      </c:valAx>
      <c:dTable>
        <c:showHorzBorder val="1"/>
        <c:showVertBorder val="1"/>
        <c:showOutline val="1"/>
        <c:showKeys val="1"/>
      </c:dTable>
    </c:plotArea>
    <c:plotVisOnly val="1"/>
    <c:dispBlanksAs val="gap"/>
  </c:chart>
  <c:txPr>
    <a:bodyPr/>
    <a:lstStyle/>
    <a:p>
      <a:pPr>
        <a:defRPr sz="1200">
          <a:latin typeface="Arial" pitchFamily="34" charset="0"/>
          <a:cs typeface="Arial" pitchFamily="34"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55F565B-C9B6-4DD2-9A67-1E63910511A9}" type="datetimeFigureOut">
              <a:rPr lang="en-US"/>
              <a:pPr>
                <a:defRPr/>
              </a:pPr>
              <a:t>11/10/2016</a:t>
            </a:fld>
            <a:endParaRPr lang="en-US"/>
          </a:p>
        </p:txBody>
      </p:sp>
      <p:sp>
        <p:nvSpPr>
          <p:cNvPr id="1536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942B5C7-AB45-4537-B522-62FCAE1E72F2}" type="slidenum">
              <a:rPr lang="en-US"/>
              <a:pPr>
                <a:defRPr/>
              </a:pPr>
              <a:t>‹#›</a:t>
            </a:fld>
            <a:endParaRPr lang="en-US"/>
          </a:p>
        </p:txBody>
      </p:sp>
    </p:spTree>
    <p:extLst>
      <p:ext uri="{BB962C8B-B14F-4D97-AF65-F5344CB8AC3E}">
        <p14:creationId xmlns:p14="http://schemas.microsoft.com/office/powerpoint/2010/main" xmlns="" val="299249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338355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20767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dirty="0" smtClean="0"/>
              <a:t>Category A – All findings relating to commitments – matters to be included in the audit report</a:t>
            </a:r>
          </a:p>
          <a:p>
            <a:pPr lvl="0"/>
            <a:r>
              <a:rPr lang="en-ZA" sz="1200" dirty="0" smtClean="0"/>
              <a:t>Category B – All other matters (except </a:t>
            </a:r>
            <a:r>
              <a:rPr lang="en-ZA" sz="1200" dirty="0" err="1" smtClean="0"/>
              <a:t>PDO</a:t>
            </a:r>
            <a:r>
              <a:rPr lang="en-ZA" sz="1200" dirty="0" smtClean="0"/>
              <a:t>) to be included in the audit report or which are   significant</a:t>
            </a:r>
          </a:p>
          <a:p>
            <a:pPr lvl="0"/>
            <a:r>
              <a:rPr lang="en-ZA" sz="1200" dirty="0" smtClean="0"/>
              <a:t>Category C – All findings relating to Predetermined objectives</a:t>
            </a:r>
          </a:p>
          <a:p>
            <a:pPr lvl="0"/>
            <a:r>
              <a:rPr lang="en-ZA" sz="1200" dirty="0" smtClean="0"/>
              <a:t>Category D – All other important matters</a:t>
            </a:r>
          </a:p>
          <a:p>
            <a:pPr lvl="0"/>
            <a:r>
              <a:rPr lang="en-ZA" sz="1200" dirty="0" smtClean="0"/>
              <a:t>Category E – All matters relating to IT matters</a:t>
            </a:r>
          </a:p>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5</a:t>
            </a:fld>
            <a:endParaRPr lang="en-US"/>
          </a:p>
        </p:txBody>
      </p:sp>
    </p:spTree>
    <p:extLst>
      <p:ext uri="{BB962C8B-B14F-4D97-AF65-F5344CB8AC3E}">
        <p14:creationId xmlns:p14="http://schemas.microsoft.com/office/powerpoint/2010/main" xmlns="" val="155541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10</a:t>
            </a:fld>
            <a:endParaRPr lang="en-US"/>
          </a:p>
        </p:txBody>
      </p:sp>
    </p:spTree>
    <p:extLst>
      <p:ext uri="{BB962C8B-B14F-4D97-AF65-F5344CB8AC3E}">
        <p14:creationId xmlns:p14="http://schemas.microsoft.com/office/powerpoint/2010/main" xmlns="" val="163886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9176" y="2130425"/>
            <a:ext cx="6979024" cy="1470025"/>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79176" y="3886200"/>
            <a:ext cx="6293224"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479176" y="1600200"/>
            <a:ext cx="7207624" cy="4525963"/>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95AAAEF6-0C29-415D-9079-6FFC7BE16DD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2094" y="274638"/>
            <a:ext cx="1344705" cy="5851525"/>
          </a:xfrm>
          <a:prstGeom prst="rect">
            <a:avLst/>
          </a:prstGeom>
        </p:spPr>
        <p:txBody>
          <a:bodyPr vert="eaVert"/>
          <a:lstStyle>
            <a:lvl1pPr>
              <a:defRPr sz="3600">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465728" y="274638"/>
            <a:ext cx="5647766" cy="5851525"/>
          </a:xfrm>
          <a:prstGeom prst="rect">
            <a:avLst/>
          </a:prstGeo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95AAAEF6-0C29-415D-9079-6FFC7BE16DD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79176" y="1600200"/>
            <a:ext cx="7207624"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92574"/>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3BABFDD9-386B-4635-A8AB-4BCCAEB4E35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2623" y="4406900"/>
            <a:ext cx="7002089" cy="1362075"/>
          </a:xfrm>
          <a:prstGeom prst="rect">
            <a:avLst/>
          </a:prstGeom>
        </p:spPr>
        <p:txBody>
          <a:bodyPr anchor="t"/>
          <a:lstStyle>
            <a:lvl1pPr algn="l">
              <a:defRPr sz="28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92623" y="2906713"/>
            <a:ext cx="7002089"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CAD041C9-F1BE-498E-A6B1-DAF350FEA22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1056" y="274638"/>
            <a:ext cx="7215743"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506067" y="1600200"/>
            <a:ext cx="3541059"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740" y="1600200"/>
            <a:ext cx="3541059"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EEC6507D-7A9B-4CBD-AECD-8A240EE11E8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8048" y="274638"/>
            <a:ext cx="7188751"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92621" y="1535113"/>
            <a:ext cx="3529200"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92621" y="2174875"/>
            <a:ext cx="3529200"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14" y="1535113"/>
            <a:ext cx="3530586" cy="639762"/>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14" y="2174875"/>
            <a:ext cx="3530586"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246718E0-1054-4BA3-B139-7AE800E7959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9176" y="274638"/>
            <a:ext cx="7207624" cy="1143000"/>
          </a:xfrm>
          <a:prstGeom prst="rect">
            <a:avLst/>
          </a:prstGeo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26AA24C-6DF8-4126-814D-D4898393D0C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2CCE0A75-9371-4C25-90ED-378BF618ADE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6069" y="273050"/>
            <a:ext cx="2931460"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03270" y="273050"/>
            <a:ext cx="4083529"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6069" y="1435100"/>
            <a:ext cx="2931460"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178926"/>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C3ECCA2C-9511-432E-9294-71C39DD0C780}" type="datetimeFigureOut">
              <a:rPr lang="en-US" smtClean="0"/>
              <a:pPr>
                <a:defRPr/>
              </a:pPr>
              <a:t>11/10/2016</a:t>
            </a:fld>
            <a:endParaRPr lang="en-US"/>
          </a:p>
        </p:txBody>
      </p:sp>
      <p:sp>
        <p:nvSpPr>
          <p:cNvPr id="6" name="Footer Placeholder 5"/>
          <p:cNvSpPr>
            <a:spLocks noGrp="1"/>
          </p:cNvSpPr>
          <p:nvPr>
            <p:ph type="ftr" sz="quarter" idx="11"/>
          </p:nvPr>
        </p:nvSpPr>
        <p:spPr>
          <a:xfrm>
            <a:off x="3124200" y="6178926"/>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7AFD5DE1-1848-48AE-9C2F-FB52CF72AC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95AAAEF6-0C29-415D-9079-6FFC7BE16DD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a:solidFill>
                  <a:schemeClr val="bg1"/>
                </a:solidFill>
                <a:latin typeface="Gill Sans MT" pitchFamily="34" charset="0"/>
              </a:rPr>
              <a:t>PRESENTATION TITLE</a:t>
            </a:r>
          </a:p>
          <a:p>
            <a:endParaRPr lang="en-US" sz="1800">
              <a:solidFill>
                <a:schemeClr val="bg1"/>
              </a:solidFill>
              <a:latin typeface="Gill Sans" pitchFamily="-84" charset="0"/>
            </a:endParaRPr>
          </a:p>
          <a:p>
            <a:r>
              <a:rPr lang="en-US" sz="1800">
                <a:solidFill>
                  <a:schemeClr val="bg1"/>
                </a:solidFill>
                <a:latin typeface="Gill Sans Light" pitchFamily="-84" charset="0"/>
              </a:rPr>
              <a:t>Presented by:</a:t>
            </a:r>
          </a:p>
          <a:p>
            <a:r>
              <a:rPr lang="en-US" sz="1800">
                <a:solidFill>
                  <a:schemeClr val="bg1"/>
                </a:solidFill>
                <a:latin typeface="Gill Sans Light" pitchFamily="-84" charset="0"/>
              </a:rPr>
              <a:t>Name Surname</a:t>
            </a:r>
          </a:p>
          <a:p>
            <a:r>
              <a:rPr lang="en-US" sz="1800">
                <a:solidFill>
                  <a:schemeClr val="bg1"/>
                </a:solidFill>
                <a:latin typeface="Gill Sans Light" pitchFamily="-84" charset="0"/>
              </a:rPr>
              <a:t>Directorate</a:t>
            </a:r>
          </a:p>
          <a:p>
            <a:endParaRPr lang="en-US" sz="1400">
              <a:solidFill>
                <a:schemeClr val="bg1"/>
              </a:solidFill>
              <a:latin typeface="Gill Sans Light" pitchFamily="-84" charset="0"/>
            </a:endParaRPr>
          </a:p>
          <a:p>
            <a:r>
              <a:rPr lang="en-US" sz="140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512888"/>
            <a:ext cx="9180513" cy="5032375"/>
          </a:xfrm>
          <a:prstGeom prst="rect">
            <a:avLst/>
          </a:prstGeom>
          <a:noFill/>
          <a:ln w="9525">
            <a:noFill/>
            <a:miter lim="800000"/>
            <a:headEnd/>
            <a:tailEnd/>
          </a:ln>
        </p:spPr>
      </p:pic>
      <p:sp>
        <p:nvSpPr>
          <p:cNvPr id="4" name="TextBox 2"/>
          <p:cNvSpPr txBox="1">
            <a:spLocks noChangeArrowheads="1"/>
          </p:cNvSpPr>
          <p:nvPr/>
        </p:nvSpPr>
        <p:spPr bwMode="auto">
          <a:xfrm>
            <a:off x="561474" y="2163763"/>
            <a:ext cx="7748337" cy="3570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ZA" dirty="0" smtClean="0">
                <a:latin typeface="Arial" pitchFamily="34" charset="0"/>
                <a:cs typeface="Arial" pitchFamily="34" charset="0"/>
              </a:rPr>
              <a:t>Standing Committee on Public Accounts Hearing </a:t>
            </a:r>
          </a:p>
          <a:p>
            <a:pPr eaLnBrk="1" hangingPunct="1">
              <a:defRPr/>
            </a:pPr>
            <a:endParaRPr lang="en-ZA" dirty="0" smtClean="0">
              <a:latin typeface="Arial" pitchFamily="34" charset="0"/>
              <a:cs typeface="Arial" pitchFamily="34" charset="0"/>
            </a:endParaRPr>
          </a:p>
          <a:p>
            <a:pPr algn="ctr" eaLnBrk="1" hangingPunct="1">
              <a:defRPr/>
            </a:pPr>
            <a:r>
              <a:rPr lang="en-ZA" dirty="0" smtClean="0">
                <a:latin typeface="Arial" pitchFamily="34" charset="0"/>
                <a:cs typeface="Arial" pitchFamily="34" charset="0"/>
              </a:rPr>
              <a:t>Vote 36: </a:t>
            </a:r>
          </a:p>
          <a:p>
            <a:pPr algn="ctr" eaLnBrk="1" hangingPunct="1">
              <a:defRPr/>
            </a:pPr>
            <a:r>
              <a:rPr lang="en-ZA" dirty="0" smtClean="0">
                <a:latin typeface="Arial" pitchFamily="34" charset="0"/>
                <a:cs typeface="Arial" pitchFamily="34" charset="0"/>
              </a:rPr>
              <a:t>Annual report for the 2015/16 financial year</a:t>
            </a: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endParaRPr lang="en-US" dirty="0" smtClean="0">
              <a:solidFill>
                <a:schemeClr val="bg2">
                  <a:lumMod val="25000"/>
                </a:schemeClr>
              </a:solidFill>
              <a:latin typeface="Arial" pitchFamily="34" charset="0"/>
              <a:cs typeface="Arial" pitchFamily="34" charset="0"/>
            </a:endParaRPr>
          </a:p>
          <a:p>
            <a:pPr eaLnBrk="1" hangingPunct="1">
              <a:defRPr/>
            </a:pPr>
            <a:r>
              <a:rPr lang="en-US" sz="1400" dirty="0" smtClean="0">
                <a:solidFill>
                  <a:schemeClr val="bg2">
                    <a:lumMod val="25000"/>
                  </a:schemeClr>
                </a:solidFill>
                <a:latin typeface="Gill Snas" charset="0"/>
                <a:cs typeface="Gill Snas" charset="0"/>
              </a:rPr>
              <a:t>Presented by:</a:t>
            </a:r>
          </a:p>
          <a:p>
            <a:pPr eaLnBrk="1" hangingPunct="1">
              <a:defRPr/>
            </a:pPr>
            <a:r>
              <a:rPr lang="en-US" sz="1800" dirty="0" smtClean="0">
                <a:solidFill>
                  <a:schemeClr val="bg2">
                    <a:lumMod val="10000"/>
                  </a:schemeClr>
                </a:solidFill>
                <a:latin typeface="Gill Snas" charset="0"/>
                <a:cs typeface="Gill Snas" charset="0"/>
              </a:rPr>
              <a:t>Sifiso Mkhize</a:t>
            </a:r>
          </a:p>
          <a:p>
            <a:pPr eaLnBrk="1" hangingPunct="1">
              <a:defRPr/>
            </a:pPr>
            <a:r>
              <a:rPr lang="en-US" sz="1800" dirty="0" smtClean="0">
                <a:solidFill>
                  <a:schemeClr val="bg2">
                    <a:lumMod val="10000"/>
                  </a:schemeClr>
                </a:solidFill>
                <a:latin typeface="Gill Snas" charset="0"/>
                <a:cs typeface="Gill Snas" charset="0"/>
              </a:rPr>
              <a:t>Acting Director-General</a:t>
            </a:r>
          </a:p>
          <a:p>
            <a:pPr eaLnBrk="1" hangingPunct="1">
              <a:defRPr/>
            </a:pPr>
            <a:endParaRPr lang="en-US" sz="1800" dirty="0" smtClean="0">
              <a:solidFill>
                <a:schemeClr val="bg2">
                  <a:lumMod val="25000"/>
                </a:schemeClr>
              </a:solidFill>
              <a:latin typeface="Gill Snas" charset="0"/>
              <a:cs typeface="Gill Snas" charset="0"/>
            </a:endParaRPr>
          </a:p>
          <a:p>
            <a:pPr eaLnBrk="1" hangingPunct="1">
              <a:defRPr/>
            </a:pPr>
            <a:r>
              <a:rPr lang="en-US" sz="1400" dirty="0" smtClean="0">
                <a:solidFill>
                  <a:schemeClr val="bg2">
                    <a:lumMod val="10000"/>
                  </a:schemeClr>
                </a:solidFill>
                <a:latin typeface="Gill Snas" charset="0"/>
                <a:cs typeface="Gill Snas" charset="0"/>
              </a:rPr>
              <a:t>8 November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24916"/>
            <a:ext cx="7207624" cy="710110"/>
          </a:xfrm>
        </p:spPr>
        <p:txBody>
          <a:bodyPr/>
          <a:lstStyle/>
          <a:p>
            <a:r>
              <a:rPr lang="en-ZA" dirty="0" smtClean="0"/>
              <a:t>Narrative</a:t>
            </a:r>
            <a:endParaRPr lang="en-ZA" dirty="0"/>
          </a:p>
        </p:txBody>
      </p:sp>
      <p:sp>
        <p:nvSpPr>
          <p:cNvPr id="3" name="Content Placeholder 2"/>
          <p:cNvSpPr>
            <a:spLocks noGrp="1"/>
          </p:cNvSpPr>
          <p:nvPr>
            <p:ph idx="1"/>
          </p:nvPr>
        </p:nvSpPr>
        <p:spPr>
          <a:xfrm>
            <a:off x="1267326" y="511768"/>
            <a:ext cx="7876674" cy="5904798"/>
          </a:xfrm>
        </p:spPr>
        <p:txBody>
          <a:bodyPr/>
          <a:lstStyle/>
          <a:p>
            <a:pPr algn="just"/>
            <a:r>
              <a:rPr lang="en-ZA" sz="1800" b="1" dirty="0" smtClean="0"/>
              <a:t>The </a:t>
            </a:r>
            <a:r>
              <a:rPr lang="en-ZA" sz="1800" b="1" dirty="0"/>
              <a:t>Departments </a:t>
            </a:r>
            <a:r>
              <a:rPr lang="en-ZA" sz="1800" b="1" dirty="0" smtClean="0"/>
              <a:t>under spending  </a:t>
            </a:r>
            <a:r>
              <a:rPr lang="en-ZA" sz="1800" b="1" dirty="0"/>
              <a:t>reduced from R 2 billion in 2014/2015 to R 189 million in the 2015/2016 </a:t>
            </a:r>
            <a:r>
              <a:rPr lang="en-ZA" sz="1800" b="1" dirty="0" smtClean="0"/>
              <a:t>financial year</a:t>
            </a:r>
            <a:r>
              <a:rPr lang="en-ZA" sz="1800" b="1" i="1" dirty="0" smtClean="0"/>
              <a:t>.  </a:t>
            </a:r>
          </a:p>
          <a:p>
            <a:pPr lvl="1" algn="just"/>
            <a:r>
              <a:rPr lang="en-ZA" sz="1800" dirty="0" smtClean="0"/>
              <a:t>The under spending of R189 million is mainly attributable to a moratorium placed on compensation of employees; R107million in infrastructure programs; R55 million in sanitation</a:t>
            </a:r>
          </a:p>
          <a:p>
            <a:pPr lvl="1" algn="just"/>
            <a:r>
              <a:rPr lang="en-ZA" sz="1800" dirty="0"/>
              <a:t>A rollover of R77million was not approved for infrastructure projects and sanitation </a:t>
            </a:r>
            <a:r>
              <a:rPr lang="en-ZA" sz="1800" dirty="0" smtClean="0"/>
              <a:t>services</a:t>
            </a:r>
            <a:endParaRPr lang="en-ZA" sz="1800" dirty="0"/>
          </a:p>
          <a:p>
            <a:pPr algn="just"/>
            <a:r>
              <a:rPr lang="en-ZA" sz="1800" b="1" u="sng" dirty="0" smtClean="0"/>
              <a:t>Fruitless </a:t>
            </a:r>
            <a:r>
              <a:rPr lang="en-ZA" sz="1800" b="1" u="sng" dirty="0"/>
              <a:t>and Wasteful expenditure </a:t>
            </a:r>
            <a:r>
              <a:rPr lang="en-ZA" sz="1800" dirty="0"/>
              <a:t>increased from R28 million to R87 million mainly due to identified possible duplicate payments made to IAs.</a:t>
            </a:r>
          </a:p>
          <a:p>
            <a:pPr lvl="1" algn="just"/>
            <a:r>
              <a:rPr lang="en-ZA" sz="1800" dirty="0"/>
              <a:t>Of the R  87 million, R 54 million is for duplicate payments made at IA </a:t>
            </a:r>
            <a:r>
              <a:rPr lang="en-ZA" sz="1800" dirty="0" smtClean="0"/>
              <a:t>level, R </a:t>
            </a:r>
            <a:r>
              <a:rPr lang="en-ZA" sz="1800" dirty="0"/>
              <a:t>6.5 million is for interest on an invoice that is under legal investigation and the remaining amount of </a:t>
            </a:r>
            <a:r>
              <a:rPr lang="en-ZA" sz="1800" dirty="0" smtClean="0"/>
              <a:t>R 26.5 </a:t>
            </a:r>
            <a:r>
              <a:rPr lang="en-ZA" sz="1800" dirty="0"/>
              <a:t>million is for officials not honouring the travelling arrangements. To mitigate this the department recovers the money from the affected officials. </a:t>
            </a:r>
          </a:p>
          <a:p>
            <a:pPr algn="just"/>
            <a:r>
              <a:rPr lang="en-ZA" sz="1800" b="1" u="sng" dirty="0"/>
              <a:t>Payments for financial assets</a:t>
            </a:r>
            <a:r>
              <a:rPr lang="en-ZA" sz="1800" dirty="0"/>
              <a:t> of R 4.8 million includes fraudulent payments of R 4.5 million made by departmental officials. </a:t>
            </a:r>
            <a:r>
              <a:rPr lang="en-ZA" sz="1800" dirty="0" smtClean="0"/>
              <a:t>The delegations of authority have been revised to introduce stringent controls over sundry payments to prevent re-occurrence of fraudulent payments. Disciplinary </a:t>
            </a:r>
            <a:r>
              <a:rPr lang="en-ZA" sz="1800" dirty="0"/>
              <a:t>action has been taken against the concerned officials</a:t>
            </a:r>
            <a:endParaRPr lang="en-ZA" sz="1800" dirty="0" smtClean="0"/>
          </a:p>
        </p:txBody>
      </p:sp>
      <p:sp>
        <p:nvSpPr>
          <p:cNvPr id="4" name="Slide Number Placeholder 3"/>
          <p:cNvSpPr>
            <a:spLocks noGrp="1"/>
          </p:cNvSpPr>
          <p:nvPr>
            <p:ph type="sldNum" sz="quarter" idx="12"/>
          </p:nvPr>
        </p:nvSpPr>
        <p:spPr>
          <a:xfrm>
            <a:off x="6580724" y="6177868"/>
            <a:ext cx="2133600" cy="365125"/>
          </a:xfrm>
        </p:spPr>
        <p:txBody>
          <a:bodyPr/>
          <a:lstStyle/>
          <a:p>
            <a:fld id="{48F0A114-0370-4CC0-9313-334D49B2E98A}" type="slidenum">
              <a:rPr lang="en-ZA" sz="1400" smtClean="0">
                <a:latin typeface="Arial" pitchFamily="34" charset="0"/>
                <a:cs typeface="Arial" pitchFamily="34" charset="0"/>
              </a:rPr>
              <a:pPr/>
              <a:t>10</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290394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20322"/>
            <a:ext cx="7207624" cy="772490"/>
          </a:xfrm>
        </p:spPr>
        <p:txBody>
          <a:bodyPr/>
          <a:lstStyle/>
          <a:p>
            <a:r>
              <a:rPr lang="en-ZA" dirty="0" smtClean="0"/>
              <a:t>Statement of financial position</a:t>
            </a:r>
            <a:br>
              <a:rPr lang="en-ZA" dirty="0" smtClean="0"/>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8089284"/>
              </p:ext>
            </p:extLst>
          </p:nvPr>
        </p:nvGraphicFramePr>
        <p:xfrm>
          <a:off x="1479176" y="554048"/>
          <a:ext cx="7296109" cy="6004560"/>
        </p:xfrm>
        <a:graphic>
          <a:graphicData uri="http://schemas.openxmlformats.org/drawingml/2006/table">
            <a:tbl>
              <a:tblPr firstRow="1" bandRow="1">
                <a:tableStyleId>{C083E6E3-FA7D-4D7B-A595-EF9225AFEA82}</a:tableStyleId>
              </a:tblPr>
              <a:tblGrid>
                <a:gridCol w="3802443"/>
                <a:gridCol w="701715"/>
                <a:gridCol w="210848"/>
                <a:gridCol w="1160908"/>
                <a:gridCol w="210848"/>
                <a:gridCol w="1209347"/>
              </a:tblGrid>
              <a:tr h="392436">
                <a:tc>
                  <a:txBody>
                    <a:bodyPr/>
                    <a:lstStyle/>
                    <a:p>
                      <a:endParaRPr lang="en-ZA" sz="1400" dirty="0">
                        <a:latin typeface="Arial" pitchFamily="34" charset="0"/>
                        <a:cs typeface="Arial" pitchFamily="34" charset="0"/>
                      </a:endParaRPr>
                    </a:p>
                  </a:txBody>
                  <a:tcPr/>
                </a:tc>
                <a:tc>
                  <a:txBody>
                    <a:bodyPr/>
                    <a:lstStyle/>
                    <a:p>
                      <a:pPr algn="ctr"/>
                      <a:endParaRPr lang="en-ZA" sz="1400" dirty="0" smtClean="0">
                        <a:latin typeface="Arial" pitchFamily="34" charset="0"/>
                        <a:cs typeface="Arial" pitchFamily="34" charset="0"/>
                      </a:endParaRPr>
                    </a:p>
                    <a:p>
                      <a:pPr algn="ctr"/>
                      <a:r>
                        <a:rPr lang="en-ZA" sz="1400" dirty="0" smtClean="0">
                          <a:latin typeface="Arial" pitchFamily="34" charset="0"/>
                          <a:cs typeface="Arial" pitchFamily="34" charset="0"/>
                        </a:rPr>
                        <a:t>Note</a:t>
                      </a:r>
                      <a:endParaRPr lang="en-ZA" sz="1400"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2015/16</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2014/15 </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tc>
              </a:tr>
              <a:tr h="265721">
                <a:tc>
                  <a:txBody>
                    <a:bodyPr/>
                    <a:lstStyle/>
                    <a:p>
                      <a:r>
                        <a:rPr lang="en-ZA" sz="1400" b="1" dirty="0" smtClean="0">
                          <a:latin typeface="Arial" pitchFamily="34" charset="0"/>
                          <a:cs typeface="Arial" pitchFamily="34" charset="0"/>
                        </a:rPr>
                        <a:t>ASSETS</a:t>
                      </a:r>
                      <a:endParaRPr lang="en-ZA" sz="1400" b="1"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b="1" dirty="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B w="12700" cap="flat" cmpd="sng" algn="ctr">
                      <a:noFill/>
                      <a:prstDash val="solid"/>
                      <a:round/>
                      <a:headEnd type="none" w="med" len="med"/>
                      <a:tailEnd type="none" w="med" len="med"/>
                    </a:lnB>
                  </a:tcPr>
                </a:tc>
                <a:tc>
                  <a:txBody>
                    <a:bodyPr/>
                    <a:lstStyle/>
                    <a:p>
                      <a:pPr algn="r"/>
                      <a:endParaRPr lang="en-ZA" sz="1400" b="1" dirty="0">
                        <a:latin typeface="Arial" pitchFamily="34" charset="0"/>
                        <a:cs typeface="Arial" pitchFamily="34" charset="0"/>
                      </a:endParaRPr>
                    </a:p>
                  </a:txBody>
                  <a:tcPr>
                    <a:lnB>
                      <a:noFill/>
                    </a:lnB>
                  </a:tcPr>
                </a:tc>
                <a:tc>
                  <a:txBody>
                    <a:bodyPr/>
                    <a:lstStyle/>
                    <a:p>
                      <a:pPr algn="r"/>
                      <a:endParaRPr lang="en-ZA" sz="1400" b="0" dirty="0">
                        <a:latin typeface="Arial" pitchFamily="34" charset="0"/>
                        <a:cs typeface="Arial" pitchFamily="34" charset="0"/>
                      </a:endParaRPr>
                    </a:p>
                  </a:txBody>
                  <a:tcPr>
                    <a:lnB w="12700" cap="flat" cmpd="sng" algn="ctr">
                      <a:noFill/>
                      <a:prstDash val="solid"/>
                      <a:round/>
                      <a:headEnd type="none" w="med" len="med"/>
                      <a:tailEnd type="none" w="med" len="med"/>
                    </a:lnB>
                  </a:tcPr>
                </a:tc>
              </a:tr>
              <a:tr h="265721">
                <a:tc>
                  <a:txBody>
                    <a:bodyPr/>
                    <a:lstStyle/>
                    <a:p>
                      <a:pPr marL="0" lvl="0" indent="0"/>
                      <a:r>
                        <a:rPr lang="en-ZA" sz="1400" b="1" dirty="0" smtClean="0">
                          <a:latin typeface="Arial" pitchFamily="34" charset="0"/>
                          <a:cs typeface="Arial" pitchFamily="34" charset="0"/>
                        </a:rPr>
                        <a:t>Current  assets</a:t>
                      </a:r>
                      <a:endParaRPr lang="en-ZA" sz="1400" b="1"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a:r>
                        <a:rPr lang="en-ZA" sz="1400" b="1" i="0" u="none" strike="noStrike" dirty="0" smtClean="0">
                          <a:solidFill>
                            <a:srgbClr val="000000"/>
                          </a:solidFill>
                          <a:effectLst/>
                          <a:latin typeface="Arial" panose="020B0604020202020204" pitchFamily="34" charset="0"/>
                          <a:cs typeface="Arial" pitchFamily="34" charset="0"/>
                        </a:rPr>
                        <a:t>202 460 </a:t>
                      </a: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1" i="0" u="none" strike="noStrike" dirty="0" smtClean="0">
                          <a:solidFill>
                            <a:srgbClr val="000000"/>
                          </a:solidFill>
                          <a:effectLst/>
                          <a:latin typeface="Arial" panose="020B0604020202020204" pitchFamily="34" charset="0"/>
                          <a:cs typeface="Arial" pitchFamily="34" charset="0"/>
                        </a:rPr>
                        <a:t>1 923 441 </a:t>
                      </a: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itchFamily="34" charset="0"/>
                        </a:rPr>
                        <a:t>Unauthorised expenditure</a:t>
                      </a:r>
                    </a:p>
                  </a:txBody>
                  <a:tcPr/>
                </a:tc>
                <a:tc>
                  <a:txBody>
                    <a:bodyPr/>
                    <a:lstStyle/>
                    <a:p>
                      <a:pPr algn="ctr"/>
                      <a:r>
                        <a:rPr lang="en-ZA" sz="1400" b="1" dirty="0" smtClean="0">
                          <a:latin typeface="Arial" pitchFamily="34" charset="0"/>
                          <a:cs typeface="Arial" pitchFamily="34" charset="0"/>
                        </a:rPr>
                        <a:t>9</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0" i="0" u="none" strike="noStrike" dirty="0" smtClean="0">
                          <a:solidFill>
                            <a:srgbClr val="000000"/>
                          </a:solidFill>
                          <a:effectLst/>
                          <a:latin typeface="Arial" panose="020B0604020202020204" pitchFamily="34" charset="0"/>
                          <a:cs typeface="Arial" pitchFamily="34" charset="0"/>
                        </a:rPr>
                        <a:t>3 782 </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i="0" u="none" strike="noStrike" dirty="0" smtClean="0">
                          <a:solidFill>
                            <a:srgbClr val="000000"/>
                          </a:solidFill>
                          <a:effectLst/>
                          <a:latin typeface="Arial" panose="020B0604020202020204" pitchFamily="34" charset="0"/>
                          <a:cs typeface="Arial" pitchFamily="34" charset="0"/>
                        </a:rPr>
                        <a:t>3 782 </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dirty="0" smtClean="0">
                          <a:latin typeface="Arial" pitchFamily="34" charset="0"/>
                          <a:cs typeface="Arial" pitchFamily="34" charset="0"/>
                        </a:rPr>
                        <a:t>Cash and cash equivalents</a:t>
                      </a:r>
                    </a:p>
                  </a:txBody>
                  <a:tcPr/>
                </a:tc>
                <a:tc>
                  <a:txBody>
                    <a:bodyPr/>
                    <a:lstStyle/>
                    <a:p>
                      <a:pPr algn="ctr"/>
                      <a:r>
                        <a:rPr lang="en-ZA" sz="1400" b="1" dirty="0" smtClean="0">
                          <a:latin typeface="Arial" pitchFamily="34" charset="0"/>
                          <a:cs typeface="Arial" pitchFamily="34" charset="0"/>
                        </a:rPr>
                        <a:t>10</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itchFamily="34" charset="0"/>
                        </a:rPr>
                        <a:t>147 474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i="0" u="none" strike="noStrike" dirty="0" smtClean="0">
                          <a:solidFill>
                            <a:srgbClr val="000000"/>
                          </a:solidFill>
                          <a:effectLst/>
                          <a:latin typeface="Arial" panose="020B0604020202020204" pitchFamily="34" charset="0"/>
                          <a:cs typeface="Arial" pitchFamily="34" charset="0"/>
                        </a:rPr>
                        <a:t>1 884 014 </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Other financial assets</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Prepayments and advances</a:t>
                      </a:r>
                    </a:p>
                  </a:txBody>
                  <a:tcPr/>
                </a:tc>
                <a:tc>
                  <a:txBody>
                    <a:bodyPr/>
                    <a:lstStyle/>
                    <a:p>
                      <a:pPr algn="ctr"/>
                      <a:r>
                        <a:rPr lang="en-ZA" sz="1400" b="1" dirty="0" smtClean="0">
                          <a:latin typeface="Arial" pitchFamily="34" charset="0"/>
                          <a:cs typeface="Arial" pitchFamily="34" charset="0"/>
                        </a:rPr>
                        <a:t>11</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itchFamily="34" charset="0"/>
                        </a:rPr>
                        <a:t>38 979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i="0" u="none" strike="noStrike" dirty="0" smtClean="0">
                          <a:solidFill>
                            <a:srgbClr val="000000"/>
                          </a:solidFill>
                          <a:effectLst/>
                          <a:latin typeface="Arial" panose="020B0604020202020204" pitchFamily="34" charset="0"/>
                          <a:cs typeface="Arial" pitchFamily="34" charset="0"/>
                        </a:rPr>
                        <a:t>3 667</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Receivables</a:t>
                      </a:r>
                    </a:p>
                  </a:txBody>
                  <a:tcPr/>
                </a:tc>
                <a:tc>
                  <a:txBody>
                    <a:bodyPr/>
                    <a:lstStyle/>
                    <a:p>
                      <a:pPr algn="ctr"/>
                      <a:r>
                        <a:rPr lang="en-ZA" sz="1400" b="1" dirty="0" smtClean="0">
                          <a:latin typeface="Arial" pitchFamily="34" charset="0"/>
                          <a:cs typeface="Arial" pitchFamily="34" charset="0"/>
                        </a:rPr>
                        <a:t>12</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0" i="0" u="none" strike="noStrike" dirty="0" smtClean="0">
                          <a:solidFill>
                            <a:srgbClr val="000000"/>
                          </a:solidFill>
                          <a:effectLst/>
                          <a:latin typeface="Arial" panose="020B0604020202020204" pitchFamily="34" charset="0"/>
                          <a:cs typeface="Arial" pitchFamily="34" charset="0"/>
                        </a:rPr>
                        <a:t>10 150</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i="0" u="none" strike="noStrike" dirty="0" smtClean="0">
                          <a:solidFill>
                            <a:srgbClr val="000000"/>
                          </a:solidFill>
                          <a:effectLst/>
                          <a:latin typeface="Arial" panose="020B0604020202020204" pitchFamily="34" charset="0"/>
                          <a:cs typeface="Arial" pitchFamily="34" charset="0"/>
                        </a:rPr>
                        <a:t>28 449</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Loans</a:t>
                      </a:r>
                    </a:p>
                  </a:txBody>
                  <a:tcPr/>
                </a:tc>
                <a:tc>
                  <a:txBody>
                    <a:bodyPr/>
                    <a:lstStyle/>
                    <a:p>
                      <a:pPr algn="ctr"/>
                      <a:r>
                        <a:rPr lang="en-ZA" sz="1400" b="1" dirty="0" smtClean="0">
                          <a:latin typeface="Arial" pitchFamily="34" charset="0"/>
                          <a:cs typeface="Arial" pitchFamily="34" charset="0"/>
                        </a:rPr>
                        <a:t>16</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0" i="0" u="none" strike="noStrike" dirty="0" smtClean="0">
                          <a:solidFill>
                            <a:srgbClr val="000000"/>
                          </a:solidFill>
                          <a:effectLst/>
                          <a:latin typeface="Arial" panose="020B0604020202020204" pitchFamily="34" charset="0"/>
                          <a:cs typeface="Arial" pitchFamily="34" charset="0"/>
                        </a:rPr>
                        <a:t> 2 075</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itchFamily="34" charset="0"/>
                        </a:rPr>
                        <a:t>3 529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Aid assistance prepayments</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Aid assistance receivable</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Arial" pitchFamily="34" charset="0"/>
                        <a:ea typeface="+mn-ea"/>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40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6572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latin typeface="Arial" pitchFamily="34" charset="0"/>
                          <a:ea typeface="+mn-ea"/>
                          <a:cs typeface="Arial" pitchFamily="34" charset="0"/>
                        </a:rPr>
                        <a:t>Non-current  assets</a:t>
                      </a:r>
                      <a:endParaRPr lang="en-ZA" sz="1400" b="1" kern="1200" dirty="0">
                        <a:solidFill>
                          <a:schemeClr val="tx1"/>
                        </a:solidFill>
                        <a:latin typeface="Arial" pitchFamily="34" charset="0"/>
                        <a:ea typeface="+mn-ea"/>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a:r>
                        <a:rPr lang="en-ZA" sz="1400" b="1" dirty="0" smtClean="0">
                          <a:latin typeface="Arial" pitchFamily="34" charset="0"/>
                          <a:cs typeface="Arial" pitchFamily="34" charset="0"/>
                        </a:rPr>
                        <a:t>6 168</a:t>
                      </a: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1" dirty="0" smtClean="0">
                          <a:latin typeface="Arial" pitchFamily="34" charset="0"/>
                          <a:cs typeface="Arial" pitchFamily="34" charset="0"/>
                        </a:rPr>
                        <a:t>6 789</a:t>
                      </a: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Investments</a:t>
                      </a:r>
                      <a:endParaRPr lang="en-ZA" sz="1400" b="0" kern="1200" dirty="0">
                        <a:solidFill>
                          <a:schemeClr val="tx1"/>
                        </a:solidFill>
                        <a:latin typeface="Arial" pitchFamily="34" charset="0"/>
                        <a:ea typeface="+mn-ea"/>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itchFamily="34" charset="0"/>
                          <a:cs typeface="Arial" pitchFamily="34" charset="0"/>
                        </a:rPr>
                        <a: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Receivables</a:t>
                      </a:r>
                      <a:endParaRPr lang="en-ZA" sz="1400" b="0" kern="1200" dirty="0">
                        <a:solidFill>
                          <a:schemeClr val="tx1"/>
                        </a:solidFill>
                        <a:latin typeface="Arial" pitchFamily="34" charset="0"/>
                        <a:ea typeface="+mn-ea"/>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1" dirty="0" smtClean="0">
                          <a:latin typeface="Arial" pitchFamily="34" charset="0"/>
                          <a:cs typeface="Arial" pitchFamily="34" charset="0"/>
                        </a:rPr>
                        <a:t>-</a:t>
                      </a:r>
                      <a:endParaRPr lang="en-ZA" sz="1400" b="1"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Loans</a:t>
                      </a:r>
                    </a:p>
                  </a:txBody>
                  <a:tcPr/>
                </a:tc>
                <a:tc>
                  <a:txBody>
                    <a:bodyPr/>
                    <a:lstStyle/>
                    <a:p>
                      <a:pPr algn="ctr"/>
                      <a:r>
                        <a:rPr lang="en-ZA" sz="1400" b="1" dirty="0" smtClean="0">
                          <a:latin typeface="Arial" pitchFamily="34" charset="0"/>
                          <a:cs typeface="Arial" pitchFamily="34" charset="0"/>
                        </a:rPr>
                        <a:t>16</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1" dirty="0" smtClean="0">
                          <a:latin typeface="Arial" pitchFamily="34" charset="0"/>
                          <a:cs typeface="Arial" pitchFamily="34" charset="0"/>
                        </a:rPr>
                        <a:t>6 168</a:t>
                      </a:r>
                      <a:endParaRPr lang="en-ZA" sz="1400" b="1"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6 789</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Other financial assets</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1" dirty="0" smtClean="0">
                          <a:latin typeface="Arial" pitchFamily="34" charset="0"/>
                          <a:cs typeface="Arial" pitchFamily="34" charset="0"/>
                        </a:rPr>
                        <a:t>-</a:t>
                      </a:r>
                      <a:endParaRPr lang="en-ZA" sz="1400" b="1"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Arial" pitchFamily="34" charset="0"/>
                        <a:ea typeface="+mn-ea"/>
                        <a:cs typeface="Arial" pitchFamily="34" charset="0"/>
                      </a:endParaRPr>
                    </a:p>
                  </a:txBody>
                  <a:tcPr>
                    <a:lnB>
                      <a:noFill/>
                    </a:lnB>
                  </a:tcPr>
                </a:tc>
                <a:tc>
                  <a:txBody>
                    <a:bodyPr/>
                    <a:lstStyle/>
                    <a:p>
                      <a:pPr algn="ctr"/>
                      <a:endParaRPr lang="en-ZA" sz="1400" b="1" dirty="0">
                        <a:latin typeface="Arial" pitchFamily="34" charset="0"/>
                        <a:cs typeface="Arial" pitchFamily="34" charset="0"/>
                      </a:endParaRPr>
                    </a:p>
                  </a:txBody>
                  <a:tcPr>
                    <a:lnB>
                      <a:noFill/>
                    </a:lnB>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lnB>
                      <a:noFill/>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sz="1400" b="1" dirty="0" smtClean="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5721">
                <a:tc>
                  <a:txBody>
                    <a:bodyPr/>
                    <a:lstStyle/>
                    <a:p>
                      <a:r>
                        <a:rPr lang="en-ZA" sz="1400" b="1" dirty="0" smtClean="0">
                          <a:latin typeface="Arial" pitchFamily="34" charset="0"/>
                          <a:cs typeface="Arial" pitchFamily="34" charset="0"/>
                        </a:rPr>
                        <a:t>TOTAL</a:t>
                      </a:r>
                      <a:r>
                        <a:rPr lang="en-ZA" sz="1400" b="1" baseline="0" dirty="0" smtClean="0">
                          <a:latin typeface="Arial" pitchFamily="34" charset="0"/>
                          <a:cs typeface="Arial" pitchFamily="34" charset="0"/>
                        </a:rPr>
                        <a:t> ASSETS</a:t>
                      </a:r>
                      <a:endParaRPr lang="en-ZA" sz="14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ZA" sz="14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r"/>
                      <a:r>
                        <a:rPr lang="en-ZA" sz="1400" b="1" dirty="0" smtClean="0">
                          <a:latin typeface="Arial" pitchFamily="34" charset="0"/>
                          <a:cs typeface="Arial" pitchFamily="34" charset="0"/>
                        </a:rPr>
                        <a:t>208 628</a:t>
                      </a:r>
                      <a:endParaRPr lang="en-ZA" sz="1400" b="1"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ZA" sz="1400" b="1" dirty="0" smtClean="0">
                          <a:latin typeface="Arial" pitchFamily="34" charset="0"/>
                          <a:cs typeface="Arial" pitchFamily="34" charset="0"/>
                        </a:rPr>
                        <a:t>1 930 230</a:t>
                      </a:r>
                      <a:endParaRPr lang="en-ZA" sz="1400" b="1" dirty="0">
                        <a:latin typeface="Arial" pitchFamily="34" charset="0"/>
                        <a:cs typeface="Arial"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a:xfrm>
            <a:off x="7010400" y="6208088"/>
            <a:ext cx="2133600" cy="365125"/>
          </a:xfrm>
        </p:spPr>
        <p:txBody>
          <a:bodyPr/>
          <a:lstStyle/>
          <a:p>
            <a:fld id="{48F0A114-0370-4CC0-9313-334D49B2E98A}" type="slidenum">
              <a:rPr lang="en-ZA" sz="1400" smtClean="0">
                <a:latin typeface="Arial" pitchFamily="34" charset="0"/>
                <a:cs typeface="Arial" pitchFamily="34" charset="0"/>
              </a:rPr>
              <a:pPr/>
              <a:t>11</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22450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20322"/>
            <a:ext cx="7207624" cy="772490"/>
          </a:xfrm>
        </p:spPr>
        <p:txBody>
          <a:bodyPr/>
          <a:lstStyle/>
          <a:p>
            <a:r>
              <a:rPr lang="en-ZA" dirty="0" smtClean="0"/>
              <a:t>Statement of financial position</a:t>
            </a:r>
            <a:br>
              <a:rPr lang="en-ZA" dirty="0" smtClean="0"/>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82214444"/>
              </p:ext>
            </p:extLst>
          </p:nvPr>
        </p:nvGraphicFramePr>
        <p:xfrm>
          <a:off x="1644235" y="889328"/>
          <a:ext cx="7207249" cy="5516880"/>
        </p:xfrm>
        <a:graphic>
          <a:graphicData uri="http://schemas.openxmlformats.org/drawingml/2006/table">
            <a:tbl>
              <a:tblPr firstRow="1" bandRow="1">
                <a:tableStyleId>{C083E6E3-FA7D-4D7B-A595-EF9225AFEA82}</a:tableStyleId>
              </a:tblPr>
              <a:tblGrid>
                <a:gridCol w="3770881"/>
                <a:gridCol w="678421"/>
                <a:gridCol w="208280"/>
                <a:gridCol w="1146769"/>
                <a:gridCol w="208280"/>
                <a:gridCol w="1194618"/>
              </a:tblGrid>
              <a:tr h="396519">
                <a:tc>
                  <a:txBody>
                    <a:bodyPr/>
                    <a:lstStyle/>
                    <a:p>
                      <a:endParaRPr lang="en-ZA" sz="1400" dirty="0">
                        <a:latin typeface="Arial" pitchFamily="34" charset="0"/>
                        <a:cs typeface="Arial" pitchFamily="34" charset="0"/>
                      </a:endParaRPr>
                    </a:p>
                  </a:txBody>
                  <a:tcPr/>
                </a:tc>
                <a:tc>
                  <a:txBody>
                    <a:bodyPr/>
                    <a:lstStyle/>
                    <a:p>
                      <a:pPr algn="ctr"/>
                      <a:endParaRPr lang="en-ZA" sz="1400" dirty="0" smtClean="0">
                        <a:latin typeface="Arial" pitchFamily="34" charset="0"/>
                        <a:cs typeface="Arial" pitchFamily="34" charset="0"/>
                      </a:endParaRPr>
                    </a:p>
                    <a:p>
                      <a:pPr algn="ctr"/>
                      <a:r>
                        <a:rPr lang="en-ZA" sz="1400" dirty="0" smtClean="0">
                          <a:latin typeface="Arial" pitchFamily="34" charset="0"/>
                          <a:cs typeface="Arial" pitchFamily="34" charset="0"/>
                        </a:rPr>
                        <a:t>Note</a:t>
                      </a:r>
                      <a:endParaRPr lang="en-ZA" sz="1400"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2015/16</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2014/15 </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tc>
              </a:tr>
              <a:tr h="237911">
                <a:tc>
                  <a:txBody>
                    <a:bodyPr/>
                    <a:lstStyle/>
                    <a:p>
                      <a:r>
                        <a:rPr lang="en-ZA" sz="1400" b="1" dirty="0" smtClean="0">
                          <a:latin typeface="Arial" pitchFamily="34" charset="0"/>
                          <a:cs typeface="Arial" pitchFamily="34" charset="0"/>
                        </a:rPr>
                        <a:t>LIABILITIES</a:t>
                      </a:r>
                      <a:endParaRPr lang="en-ZA" sz="1400" b="1"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b="1" dirty="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B w="12700" cap="flat" cmpd="sng" algn="ctr">
                      <a:noFill/>
                      <a:prstDash val="solid"/>
                      <a:round/>
                      <a:headEnd type="none" w="med" len="med"/>
                      <a:tailEnd type="none" w="med" len="med"/>
                    </a:lnB>
                  </a:tcPr>
                </a:tc>
                <a:tc>
                  <a:txBody>
                    <a:bodyPr/>
                    <a:lstStyle/>
                    <a:p>
                      <a:pPr algn="r"/>
                      <a:endParaRPr lang="en-ZA" sz="1400" b="1" dirty="0">
                        <a:latin typeface="Arial" pitchFamily="34" charset="0"/>
                        <a:cs typeface="Arial" pitchFamily="34" charset="0"/>
                      </a:endParaRPr>
                    </a:p>
                  </a:txBody>
                  <a:tcPr>
                    <a:lnB>
                      <a:noFill/>
                    </a:lnB>
                  </a:tcPr>
                </a:tc>
                <a:tc>
                  <a:txBody>
                    <a:bodyPr/>
                    <a:lstStyle/>
                    <a:p>
                      <a:pPr algn="r"/>
                      <a:endParaRPr lang="en-ZA" sz="1400" b="0" dirty="0">
                        <a:latin typeface="Arial" pitchFamily="34" charset="0"/>
                        <a:cs typeface="Arial" pitchFamily="34" charset="0"/>
                      </a:endParaRPr>
                    </a:p>
                  </a:txBody>
                  <a:tcPr>
                    <a:lnB w="12700" cap="flat" cmpd="sng" algn="ctr">
                      <a:noFill/>
                      <a:prstDash val="solid"/>
                      <a:round/>
                      <a:headEnd type="none" w="med" len="med"/>
                      <a:tailEnd type="none" w="med" len="med"/>
                    </a:lnB>
                  </a:tcPr>
                </a:tc>
              </a:tr>
              <a:tr h="237911">
                <a:tc>
                  <a:txBody>
                    <a:bodyPr/>
                    <a:lstStyle/>
                    <a:p>
                      <a:pPr marL="0" lvl="0" indent="-280987"/>
                      <a:r>
                        <a:rPr lang="en-ZA" sz="1400" b="1" dirty="0" smtClean="0">
                          <a:latin typeface="Arial" pitchFamily="34" charset="0"/>
                          <a:cs typeface="Arial" pitchFamily="34" charset="0"/>
                        </a:rPr>
                        <a:t>Current  liabilities</a:t>
                      </a:r>
                      <a:endParaRPr lang="en-ZA" sz="1400" b="1"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fontAlgn="b"/>
                      <a:r>
                        <a:rPr lang="en-ZA" sz="1400" b="1" i="0" u="none" strike="noStrike" dirty="0">
                          <a:solidFill>
                            <a:srgbClr val="000000"/>
                          </a:solidFill>
                          <a:effectLst/>
                          <a:latin typeface="Arial" panose="020B0604020202020204" pitchFamily="34" charset="0"/>
                        </a:rPr>
                        <a:t>          194 947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ZA" sz="1400" b="1" i="0" u="none" strike="noStrike" dirty="0">
                          <a:solidFill>
                            <a:srgbClr val="000000"/>
                          </a:solidFill>
                          <a:effectLst/>
                          <a:latin typeface="Arial" panose="020B0604020202020204" pitchFamily="34" charset="0"/>
                        </a:rPr>
                        <a:t>       1 915 855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pPr marL="182563" marR="0" lvl="1" indent="-4763"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Voted funds to be surrendered to the Revenue Fund</a:t>
                      </a:r>
                    </a:p>
                  </a:txBody>
                  <a:tcPr/>
                </a:tc>
                <a:tc>
                  <a:txBody>
                    <a:bodyPr/>
                    <a:lstStyle/>
                    <a:p>
                      <a:pPr algn="ctr"/>
                      <a:r>
                        <a:rPr lang="en-ZA" sz="1400" b="1" dirty="0" smtClean="0">
                          <a:latin typeface="Arial" pitchFamily="34" charset="0"/>
                          <a:cs typeface="Arial" pitchFamily="34" charset="0"/>
                        </a:rPr>
                        <a:t>13</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fontAlgn="b"/>
                      <a:r>
                        <a:rPr lang="en-ZA" sz="1400" b="0" i="0" u="none" strike="noStrike" dirty="0">
                          <a:solidFill>
                            <a:srgbClr val="000000"/>
                          </a:solidFill>
                          <a:effectLst/>
                          <a:latin typeface="Arial" panose="020B0604020202020204" pitchFamily="34" charset="0"/>
                        </a:rPr>
                        <a:t>          189 550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457200" rtl="0" eaLnBrk="1" fontAlgn="b" latinLnBrk="0" hangingPunct="1"/>
                      <a:r>
                        <a:rPr lang="en-ZA" sz="1400" b="0" kern="1200" dirty="0">
                          <a:solidFill>
                            <a:schemeClr val="tx1"/>
                          </a:solidFill>
                          <a:latin typeface="Arial" pitchFamily="34" charset="0"/>
                          <a:ea typeface="+mn-ea"/>
                          <a:cs typeface="Arial" pitchFamily="34" charset="0"/>
                        </a:rPr>
                        <a:t>       1 912 798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519">
                <a:tc>
                  <a:txBody>
                    <a:bodyPr/>
                    <a:lstStyle/>
                    <a:p>
                      <a:pPr marL="182563" marR="0" lvl="1" indent="-4763"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Departmental revenue and </a:t>
                      </a:r>
                      <a:r>
                        <a:rPr lang="en-ZA" sz="1400" b="0" kern="1200" dirty="0" err="1" smtClean="0">
                          <a:solidFill>
                            <a:schemeClr val="tx1"/>
                          </a:solidFill>
                          <a:latin typeface="Arial" pitchFamily="34" charset="0"/>
                          <a:ea typeface="+mn-ea"/>
                          <a:cs typeface="Arial" pitchFamily="34" charset="0"/>
                        </a:rPr>
                        <a:t>NRF</a:t>
                      </a:r>
                      <a:r>
                        <a:rPr lang="en-ZA" sz="1400" b="0" kern="1200" dirty="0" smtClean="0">
                          <a:solidFill>
                            <a:schemeClr val="tx1"/>
                          </a:solidFill>
                          <a:latin typeface="Arial" pitchFamily="34" charset="0"/>
                          <a:ea typeface="+mn-ea"/>
                          <a:cs typeface="Arial" pitchFamily="34" charset="0"/>
                        </a:rPr>
                        <a:t> receipts to be surrendered to the Revenue Fund</a:t>
                      </a:r>
                    </a:p>
                  </a:txBody>
                  <a:tcPr/>
                </a:tc>
                <a:tc>
                  <a:txBody>
                    <a:bodyPr/>
                    <a:lstStyle/>
                    <a:p>
                      <a:pPr algn="ctr"/>
                      <a:r>
                        <a:rPr lang="en-ZA" sz="1400" b="1" dirty="0" smtClean="0">
                          <a:latin typeface="Arial" pitchFamily="34" charset="0"/>
                          <a:cs typeface="Arial" pitchFamily="34" charset="0"/>
                        </a:rPr>
                        <a:t>14</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defTabSz="196850" fontAlgn="b"/>
                      <a:r>
                        <a:rPr lang="en-ZA" sz="1400" b="0" i="0" u="none" strike="noStrike" dirty="0">
                          <a:solidFill>
                            <a:srgbClr val="000000"/>
                          </a:solidFill>
                          <a:effectLst/>
                          <a:latin typeface="Arial" panose="020B0604020202020204" pitchFamily="34" charset="0"/>
                        </a:rPr>
                        <a:t>                854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457200" rtl="0" eaLnBrk="1" fontAlgn="b" latinLnBrk="0" hangingPunct="1"/>
                      <a:r>
                        <a:rPr lang="en-ZA" sz="1400" b="0" kern="1200" dirty="0">
                          <a:solidFill>
                            <a:schemeClr val="tx1"/>
                          </a:solidFill>
                          <a:latin typeface="Arial" pitchFamily="34" charset="0"/>
                          <a:ea typeface="+mn-ea"/>
                          <a:cs typeface="Arial" pitchFamily="34" charset="0"/>
                        </a:rPr>
                        <a:t>                182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791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Bank overdraft</a:t>
                      </a:r>
                    </a:p>
                  </a:txBody>
                  <a:tcPr/>
                </a:tc>
                <a:tc>
                  <a:txBody>
                    <a:bodyPr/>
                    <a:lstStyle/>
                    <a:p>
                      <a:pPr algn="ctr"/>
                      <a:r>
                        <a:rPr lang="en-ZA" sz="1400" b="1" dirty="0" smtClean="0">
                          <a:latin typeface="Arial" pitchFamily="34" charset="0"/>
                          <a:cs typeface="Arial" pitchFamily="34" charset="0"/>
                        </a:rPr>
                        <a:t>15</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fontAlgn="b"/>
                      <a:r>
                        <a:rPr lang="en-ZA" sz="1400" b="0" i="0" u="none" strike="noStrike" dirty="0">
                          <a:solidFill>
                            <a:srgbClr val="000000"/>
                          </a:solidFill>
                          <a:effectLst/>
                          <a:latin typeface="Arial" panose="020B0604020202020204" pitchFamily="34" charset="0"/>
                        </a:rPr>
                        <a:t>                    6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457200" rtl="0" eaLnBrk="1" fontAlgn="b" latinLnBrk="0" hangingPunct="1"/>
                      <a:r>
                        <a:rPr lang="en-ZA" sz="1400" b="0" kern="1200" dirty="0">
                          <a:solidFill>
                            <a:schemeClr val="tx1"/>
                          </a:solidFill>
                          <a:latin typeface="Arial" pitchFamily="34" charset="0"/>
                          <a:ea typeface="+mn-ea"/>
                          <a:cs typeface="Arial" pitchFamily="34" charset="0"/>
                        </a:rPr>
                        <a:t>                  25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Payables</a:t>
                      </a:r>
                    </a:p>
                  </a:txBody>
                  <a:tcPr/>
                </a:tc>
                <a:tc>
                  <a:txBody>
                    <a:bodyPr/>
                    <a:lstStyle/>
                    <a:p>
                      <a:pPr algn="ctr"/>
                      <a:r>
                        <a:rPr lang="en-ZA" sz="1400" b="1" dirty="0" smtClean="0">
                          <a:latin typeface="Arial" pitchFamily="34" charset="0"/>
                          <a:cs typeface="Arial" pitchFamily="34" charset="0"/>
                        </a:rPr>
                        <a:t>17</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fontAlgn="b"/>
                      <a:r>
                        <a:rPr lang="en-ZA" sz="1400" b="0" i="0" u="none" strike="noStrike" dirty="0">
                          <a:solidFill>
                            <a:srgbClr val="000000"/>
                          </a:solidFill>
                          <a:effectLst/>
                          <a:latin typeface="Arial" panose="020B0604020202020204" pitchFamily="34" charset="0"/>
                        </a:rPr>
                        <a:t>             4 537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457200" rtl="0" eaLnBrk="1" fontAlgn="b" latinLnBrk="0" hangingPunct="1"/>
                      <a:r>
                        <a:rPr lang="en-ZA" sz="1400" b="0" kern="1200" dirty="0">
                          <a:solidFill>
                            <a:schemeClr val="tx1"/>
                          </a:solidFill>
                          <a:latin typeface="Arial" pitchFamily="34" charset="0"/>
                          <a:ea typeface="+mn-ea"/>
                          <a:cs typeface="Arial" pitchFamily="34" charset="0"/>
                        </a:rPr>
                        <a:t>             2 850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Aid assistance repayable</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fontAlgn="b"/>
                      <a:r>
                        <a:rPr lang="en-ZA" sz="1400" b="0" i="0" u="none" strike="noStrike" dirty="0">
                          <a:solidFill>
                            <a:srgbClr val="000000"/>
                          </a:solidFill>
                          <a:effectLst/>
                          <a:latin typeface="Arial" panose="020B0604020202020204" pitchFamily="34" charset="0"/>
                        </a:rPr>
                        <a:t>                    -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457200" rtl="0" eaLnBrk="1" fontAlgn="b" latinLnBrk="0" hangingPunct="1"/>
                      <a:r>
                        <a:rPr lang="en-ZA" sz="1400" b="0" kern="1200" dirty="0">
                          <a:solidFill>
                            <a:schemeClr val="tx1"/>
                          </a:solidFill>
                          <a:latin typeface="Arial" pitchFamily="34" charset="0"/>
                          <a:ea typeface="+mn-ea"/>
                          <a:cs typeface="Arial" pitchFamily="34" charset="0"/>
                        </a:rPr>
                        <a:t>                    -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pPr marL="457200" marR="0" lvl="1" indent="-280987"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Aid assistance unutilised</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fontAlgn="b"/>
                      <a:r>
                        <a:rPr lang="en-ZA" sz="1400" b="0" i="0" u="none" strike="noStrike" dirty="0">
                          <a:solidFill>
                            <a:srgbClr val="000000"/>
                          </a:solidFill>
                          <a:effectLst/>
                          <a:latin typeface="Arial" panose="020B0604020202020204" pitchFamily="34" charset="0"/>
                        </a:rPr>
                        <a:t>                    -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457200" rtl="0" eaLnBrk="1" fontAlgn="b" latinLnBrk="0" hangingPunct="1"/>
                      <a:r>
                        <a:rPr lang="en-ZA" sz="1400" b="0" kern="1200" dirty="0">
                          <a:solidFill>
                            <a:schemeClr val="tx1"/>
                          </a:solidFill>
                          <a:latin typeface="Arial" pitchFamily="34" charset="0"/>
                          <a:ea typeface="+mn-ea"/>
                          <a:cs typeface="Arial" pitchFamily="34" charset="0"/>
                        </a:rPr>
                        <a:t>                    -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Arial" pitchFamily="34" charset="0"/>
                        <a:ea typeface="+mn-ea"/>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3791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latin typeface="Arial" pitchFamily="34" charset="0"/>
                          <a:ea typeface="+mn-ea"/>
                          <a:cs typeface="Arial" pitchFamily="34" charset="0"/>
                        </a:rPr>
                        <a:t>Non-current  liabilities</a:t>
                      </a:r>
                      <a:endParaRPr lang="en-ZA" sz="1400" b="1" kern="1200" dirty="0">
                        <a:solidFill>
                          <a:schemeClr val="tx1"/>
                        </a:solidFill>
                        <a:latin typeface="Arial" pitchFamily="34" charset="0"/>
                        <a:ea typeface="+mn-ea"/>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sz="1400" b="1" dirty="0" smtClean="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pPr marL="182563" marR="0" lvl="1" indent="-4763"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pitchFamily="34" charset="0"/>
                          <a:ea typeface="+mn-ea"/>
                          <a:cs typeface="Arial" pitchFamily="34" charset="0"/>
                        </a:rPr>
                        <a:t>Payables</a:t>
                      </a:r>
                    </a:p>
                  </a:txBody>
                  <a:tcPr/>
                </a:tc>
                <a:tc>
                  <a:txBody>
                    <a:bodyPr/>
                    <a:lstStyle/>
                    <a:p>
                      <a:pPr algn="ctr"/>
                      <a:r>
                        <a:rPr lang="en-ZA" sz="1400" b="1" dirty="0" smtClean="0">
                          <a:latin typeface="Arial" pitchFamily="34" charset="0"/>
                          <a:cs typeface="Arial" pitchFamily="34" charset="0"/>
                        </a:rPr>
                        <a:t>17</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itchFamily="34" charset="0"/>
                          <a:cs typeface="Arial"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791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Arial" pitchFamily="34" charset="0"/>
                        <a:ea typeface="+mn-ea"/>
                        <a:cs typeface="Arial" pitchFamily="34" charset="0"/>
                      </a:endParaRPr>
                    </a:p>
                  </a:txBody>
                  <a:tcPr>
                    <a:lnB w="3175" cap="flat" cmpd="sng" algn="ctr">
                      <a:noFill/>
                      <a:prstDash val="solid"/>
                      <a:round/>
                      <a:headEnd type="none" w="med" len="med"/>
                      <a:tailEnd type="none" w="med" len="med"/>
                    </a:lnB>
                  </a:tcPr>
                </a:tc>
                <a:tc>
                  <a:txBody>
                    <a:bodyPr/>
                    <a:lstStyle/>
                    <a:p>
                      <a:pPr algn="ctr"/>
                      <a:endParaRPr lang="en-ZA" sz="1400" b="1" dirty="0">
                        <a:latin typeface="Arial" pitchFamily="34" charset="0"/>
                        <a:cs typeface="Arial" pitchFamily="34" charset="0"/>
                      </a:endParaRPr>
                    </a:p>
                  </a:txBody>
                  <a:tcPr>
                    <a:lnB w="3175" cap="flat" cmpd="sng" algn="ctr">
                      <a:noFill/>
                      <a:prstDash val="solid"/>
                      <a:round/>
                      <a:headEnd type="none" w="med" len="med"/>
                      <a:tailEnd type="none" w="med" len="med"/>
                    </a:lnB>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lnB w="3175" cap="flat" cmpd="sng" algn="ctr">
                      <a:no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sz="1400" b="1" dirty="0" smtClean="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r>
                        <a:rPr lang="en-ZA" sz="1400" b="1" dirty="0" smtClean="0">
                          <a:latin typeface="Arial" pitchFamily="34" charset="0"/>
                          <a:cs typeface="Arial" pitchFamily="34" charset="0"/>
                        </a:rPr>
                        <a:t>TOTAL</a:t>
                      </a:r>
                      <a:r>
                        <a:rPr lang="en-ZA" sz="1400" b="1" baseline="0" dirty="0" smtClean="0">
                          <a:latin typeface="Arial" pitchFamily="34" charset="0"/>
                          <a:cs typeface="Arial" pitchFamily="34" charset="0"/>
                        </a:rPr>
                        <a:t> LIABILITIES</a:t>
                      </a:r>
                      <a:endParaRPr lang="en-ZA" sz="1400" b="1"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ZA" sz="1400" b="1"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ZA" sz="1400" b="1" i="0" u="none" strike="noStrike" dirty="0" smtClean="0">
                          <a:solidFill>
                            <a:srgbClr val="000000"/>
                          </a:solidFill>
                          <a:effectLst/>
                          <a:latin typeface="Arial" panose="020B0604020202020204" pitchFamily="34" charset="0"/>
                        </a:rPr>
                        <a:t>194 947 </a:t>
                      </a:r>
                      <a:endParaRPr lang="en-ZA" sz="1400" b="1"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ZA" sz="1400" b="1" i="0" u="none" strike="noStrike" dirty="0" smtClean="0">
                          <a:solidFill>
                            <a:srgbClr val="000000"/>
                          </a:solidFill>
                          <a:effectLst/>
                          <a:latin typeface="Arial" panose="020B0604020202020204" pitchFamily="34" charset="0"/>
                        </a:rPr>
                        <a:t> 1 915 855 </a:t>
                      </a:r>
                      <a:endParaRPr lang="en-ZA" sz="1400" b="0"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r>
                        <a:rPr lang="en-ZA" sz="1400" b="1" dirty="0" smtClean="0">
                          <a:latin typeface="Arial" pitchFamily="34" charset="0"/>
                          <a:cs typeface="Arial" pitchFamily="34" charset="0"/>
                        </a:rPr>
                        <a:t>NET ASSETS</a:t>
                      </a:r>
                      <a:endParaRPr lang="en-ZA" sz="1400" b="1"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ZA" sz="1400" b="1"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endParaRPr lang="en-ZA" sz="1400" b="1"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7911">
                <a:tc>
                  <a:txBody>
                    <a:bodyPr/>
                    <a:lstStyle/>
                    <a:p>
                      <a:r>
                        <a:rPr lang="en-ZA" sz="1400" b="1" dirty="0" smtClean="0">
                          <a:latin typeface="Arial" pitchFamily="34" charset="0"/>
                          <a:cs typeface="Arial" pitchFamily="34" charset="0"/>
                        </a:rPr>
                        <a:t>     </a:t>
                      </a:r>
                      <a:r>
                        <a:rPr lang="en-ZA" sz="1400" b="0" dirty="0" smtClean="0">
                          <a:latin typeface="Arial" pitchFamily="34" charset="0"/>
                          <a:cs typeface="Arial" pitchFamily="34" charset="0"/>
                        </a:rPr>
                        <a:t>Recoverable</a:t>
                      </a:r>
                      <a:r>
                        <a:rPr lang="en-ZA" sz="1400" b="0" baseline="0" dirty="0" smtClean="0">
                          <a:latin typeface="Arial" pitchFamily="34" charset="0"/>
                          <a:cs typeface="Arial" pitchFamily="34" charset="0"/>
                        </a:rPr>
                        <a:t> revenue</a:t>
                      </a:r>
                      <a:endParaRPr lang="en-ZA" sz="1400" b="1"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ZA" sz="1400" b="1"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ZA" sz="1400" b="1" dirty="0" smtClean="0">
                          <a:latin typeface="Arial" pitchFamily="34" charset="0"/>
                          <a:cs typeface="Arial" pitchFamily="34" charset="0"/>
                        </a:rPr>
                        <a:t>13 681</a:t>
                      </a:r>
                      <a:endParaRPr lang="en-ZA" sz="1400" b="1"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ZA" sz="1400" b="1" dirty="0" smtClean="0">
                          <a:latin typeface="Arial" pitchFamily="34" charset="0"/>
                          <a:cs typeface="Arial" pitchFamily="34" charset="0"/>
                        </a:rPr>
                        <a:t>14 375</a:t>
                      </a:r>
                      <a:endParaRPr lang="en-ZA" sz="1400" b="1"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a:xfrm>
            <a:off x="7010400" y="6223270"/>
            <a:ext cx="2133600" cy="365125"/>
          </a:xfrm>
        </p:spPr>
        <p:txBody>
          <a:bodyPr/>
          <a:lstStyle/>
          <a:p>
            <a:fld id="{48F0A114-0370-4CC0-9313-334D49B2E98A}" type="slidenum">
              <a:rPr lang="en-ZA" sz="1400" smtClean="0">
                <a:latin typeface="Arial" pitchFamily="34" charset="0"/>
                <a:cs typeface="Arial" pitchFamily="34" charset="0"/>
              </a:rPr>
              <a:pPr/>
              <a:t>12</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2116162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01212"/>
            <a:ext cx="7207624" cy="1143000"/>
          </a:xfrm>
        </p:spPr>
        <p:txBody>
          <a:bodyPr/>
          <a:lstStyle/>
          <a:p>
            <a:r>
              <a:rPr lang="en-ZA" dirty="0" smtClean="0"/>
              <a:t>Narrative</a:t>
            </a:r>
            <a:endParaRPr lang="en-ZA" dirty="0"/>
          </a:p>
        </p:txBody>
      </p:sp>
      <p:sp>
        <p:nvSpPr>
          <p:cNvPr id="3" name="Content Placeholder 2"/>
          <p:cNvSpPr>
            <a:spLocks noGrp="1"/>
          </p:cNvSpPr>
          <p:nvPr>
            <p:ph idx="1"/>
          </p:nvPr>
        </p:nvSpPr>
        <p:spPr>
          <a:xfrm>
            <a:off x="1479176" y="882865"/>
            <a:ext cx="7664824" cy="5315081"/>
          </a:xfrm>
        </p:spPr>
        <p:txBody>
          <a:bodyPr/>
          <a:lstStyle/>
          <a:p>
            <a:pPr algn="just"/>
            <a:r>
              <a:rPr lang="en-ZA" sz="1800" b="1" u="sng" dirty="0"/>
              <a:t>Irregular expenditure</a:t>
            </a:r>
            <a:r>
              <a:rPr lang="en-ZA" sz="1800" dirty="0"/>
              <a:t> increased from </a:t>
            </a:r>
            <a:r>
              <a:rPr lang="en-ZA" sz="1800" dirty="0" smtClean="0"/>
              <a:t>R781 million </a:t>
            </a:r>
            <a:r>
              <a:rPr lang="en-ZA" sz="1800" dirty="0"/>
              <a:t>in 2014/15 to </a:t>
            </a:r>
            <a:r>
              <a:rPr lang="en-ZA" sz="1800" dirty="0" smtClean="0"/>
              <a:t>R2.4 billion </a:t>
            </a:r>
            <a:r>
              <a:rPr lang="en-ZA" sz="1800" dirty="0"/>
              <a:t>in </a:t>
            </a:r>
            <a:r>
              <a:rPr lang="en-ZA" sz="1800" dirty="0" smtClean="0"/>
              <a:t>2015/16. R240 </a:t>
            </a:r>
            <a:r>
              <a:rPr lang="en-ZA" sz="1800" dirty="0"/>
              <a:t>million originated from the </a:t>
            </a:r>
            <a:r>
              <a:rPr lang="en-ZA" sz="1800" dirty="0" smtClean="0"/>
              <a:t>Department </a:t>
            </a:r>
            <a:r>
              <a:rPr lang="en-ZA" sz="1800" dirty="0"/>
              <a:t>and </a:t>
            </a:r>
            <a:r>
              <a:rPr lang="en-ZA" sz="1800" dirty="0" smtClean="0"/>
              <a:t>R2.2 billion </a:t>
            </a:r>
            <a:r>
              <a:rPr lang="en-ZA" sz="1800" dirty="0"/>
              <a:t>originated from the Implementing Agents.</a:t>
            </a:r>
          </a:p>
          <a:p>
            <a:pPr lvl="1" algn="just"/>
            <a:r>
              <a:rPr lang="en-ZA" sz="1800" dirty="0" smtClean="0"/>
              <a:t>Of the R240 million from the Department, R160 million was due to the Business Connection IT contract that was not advertised in the </a:t>
            </a:r>
            <a:r>
              <a:rPr lang="en-ZA" sz="1800" dirty="0" err="1" smtClean="0"/>
              <a:t>SITA</a:t>
            </a:r>
            <a:r>
              <a:rPr lang="en-ZA" sz="1800" dirty="0" smtClean="0"/>
              <a:t> website. </a:t>
            </a:r>
          </a:p>
          <a:p>
            <a:pPr lvl="1" algn="just"/>
            <a:r>
              <a:rPr lang="en-ZA" sz="1800" dirty="0" smtClean="0"/>
              <a:t>The irregular expenditure </a:t>
            </a:r>
            <a:r>
              <a:rPr lang="en-ZA" sz="1800" dirty="0"/>
              <a:t>at the Implementing </a:t>
            </a:r>
            <a:r>
              <a:rPr lang="en-ZA" sz="1800" dirty="0" smtClean="0"/>
              <a:t>Agents (IAs) is due </a:t>
            </a:r>
            <a:r>
              <a:rPr lang="en-ZA" sz="1800" dirty="0"/>
              <a:t>to </a:t>
            </a:r>
            <a:r>
              <a:rPr lang="en-ZA" sz="1800" dirty="0" smtClean="0"/>
              <a:t>them not using </a:t>
            </a:r>
            <a:r>
              <a:rPr lang="en-ZA" sz="1800" dirty="0"/>
              <a:t>the DWS procurement policies in appointing service providers</a:t>
            </a:r>
            <a:r>
              <a:rPr lang="en-ZA" sz="1800" dirty="0" smtClean="0"/>
              <a:t>. To curb this from reoccurring, the department’s SCM policy has been revised to include a clause requiring the IAs to use the department's procurement processes. Also, the department officials form part of the procurement committees at IAs for  all the relevant DWS projects. </a:t>
            </a:r>
            <a:endParaRPr lang="en-ZA" sz="1800" dirty="0"/>
          </a:p>
          <a:p>
            <a:pPr algn="just"/>
            <a:r>
              <a:rPr lang="en-ZA" sz="1800" b="1" u="sng" dirty="0"/>
              <a:t>Unauthorised expenditure</a:t>
            </a:r>
            <a:r>
              <a:rPr lang="en-ZA" sz="1800" b="1" dirty="0"/>
              <a:t> </a:t>
            </a:r>
            <a:r>
              <a:rPr lang="en-ZA" sz="1800" dirty="0"/>
              <a:t>of R 3,8 million </a:t>
            </a:r>
            <a:r>
              <a:rPr lang="en-ZA" sz="1800" dirty="0" smtClean="0"/>
              <a:t>has been condoned by Parliament in the 2016/17 financial year.</a:t>
            </a:r>
            <a:endParaRPr lang="en-ZA" sz="1800" dirty="0"/>
          </a:p>
          <a:p>
            <a:pPr lvl="1" algn="just"/>
            <a:r>
              <a:rPr lang="en-ZA" sz="1800" dirty="0"/>
              <a:t>R 495 thousand was as a result of  overspending of a main division within the vote</a:t>
            </a:r>
          </a:p>
          <a:p>
            <a:pPr lvl="1" algn="just"/>
            <a:r>
              <a:rPr lang="en-ZA" sz="1800" dirty="0"/>
              <a:t>R3.3 million was incurred due to expenditure not in accordance with the purpose of the vote. </a:t>
            </a:r>
          </a:p>
          <a:p>
            <a:pPr marL="457200" lvl="1" indent="0" algn="just">
              <a:buNone/>
            </a:pPr>
            <a:endParaRPr lang="en-ZA" sz="1800" dirty="0" smtClean="0"/>
          </a:p>
          <a:p>
            <a:pPr marL="457200" lvl="1" indent="0" algn="just">
              <a:buNone/>
            </a:pPr>
            <a:endParaRPr lang="en-ZA" sz="1800" dirty="0"/>
          </a:p>
          <a:p>
            <a:pPr marL="0" indent="0" algn="just">
              <a:buNone/>
            </a:pPr>
            <a:endParaRPr lang="en-ZA" sz="1800" b="1" i="1" dirty="0" smtClean="0"/>
          </a:p>
        </p:txBody>
      </p:sp>
      <p:sp>
        <p:nvSpPr>
          <p:cNvPr id="4" name="Slide Number Placeholder 3"/>
          <p:cNvSpPr>
            <a:spLocks noGrp="1"/>
          </p:cNvSpPr>
          <p:nvPr>
            <p:ph type="sldNum" sz="quarter" idx="12"/>
          </p:nvPr>
        </p:nvSpPr>
        <p:spPr>
          <a:xfrm>
            <a:off x="6580724" y="6177868"/>
            <a:ext cx="2133600" cy="365125"/>
          </a:xfrm>
        </p:spPr>
        <p:txBody>
          <a:bodyPr/>
          <a:lstStyle/>
          <a:p>
            <a:fld id="{48F0A114-0370-4CC0-9313-334D49B2E98A}" type="slidenum">
              <a:rPr lang="en-ZA" sz="1400" smtClean="0">
                <a:latin typeface="Arial" pitchFamily="34" charset="0"/>
                <a:cs typeface="Arial" pitchFamily="34" charset="0"/>
              </a:rPr>
              <a:pPr/>
              <a:t>13</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3971636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38148"/>
            <a:ext cx="7207624" cy="702829"/>
          </a:xfrm>
        </p:spPr>
        <p:txBody>
          <a:bodyPr/>
          <a:lstStyle/>
          <a:p>
            <a:r>
              <a:rPr lang="en-ZA" dirty="0" smtClean="0"/>
              <a:t>Narrative</a:t>
            </a:r>
            <a:endParaRPr lang="en-ZA" dirty="0"/>
          </a:p>
        </p:txBody>
      </p:sp>
      <p:sp>
        <p:nvSpPr>
          <p:cNvPr id="3" name="Content Placeholder 2"/>
          <p:cNvSpPr>
            <a:spLocks noGrp="1"/>
          </p:cNvSpPr>
          <p:nvPr>
            <p:ph idx="1"/>
          </p:nvPr>
        </p:nvSpPr>
        <p:spPr>
          <a:xfrm>
            <a:off x="1479176" y="826419"/>
            <a:ext cx="7207624" cy="5274839"/>
          </a:xfrm>
        </p:spPr>
        <p:txBody>
          <a:bodyPr/>
          <a:lstStyle/>
          <a:p>
            <a:pPr algn="just"/>
            <a:r>
              <a:rPr lang="en-ZA" sz="1800" b="1" u="sng" dirty="0" smtClean="0"/>
              <a:t>Commitments</a:t>
            </a:r>
            <a:r>
              <a:rPr lang="en-ZA" sz="1800" dirty="0" smtClean="0"/>
              <a:t> were revised from  R35 billion in  2014/15 to      R12 billion</a:t>
            </a:r>
            <a:r>
              <a:rPr lang="en-ZA" sz="1800" dirty="0"/>
              <a:t>. The 2015/16 commitments are </a:t>
            </a:r>
            <a:r>
              <a:rPr lang="en-ZA" sz="1800" dirty="0" smtClean="0"/>
              <a:t>R9.4 billion. All issues that contributed to the qualification in 2014/15 were addressed. </a:t>
            </a:r>
          </a:p>
          <a:p>
            <a:pPr algn="just"/>
            <a:endParaRPr lang="en-ZA" sz="1800" dirty="0"/>
          </a:p>
          <a:p>
            <a:pPr algn="just"/>
            <a:r>
              <a:rPr lang="en-ZA" sz="1800" b="1" u="sng" dirty="0" smtClean="0"/>
              <a:t>Accruals</a:t>
            </a:r>
            <a:r>
              <a:rPr lang="en-ZA" sz="1800" dirty="0" smtClean="0"/>
              <a:t> were </a:t>
            </a:r>
            <a:r>
              <a:rPr lang="en-ZA" sz="1800" dirty="0"/>
              <a:t>revised from </a:t>
            </a:r>
            <a:r>
              <a:rPr lang="en-ZA" sz="1800" dirty="0" smtClean="0"/>
              <a:t>R1.3billion in  </a:t>
            </a:r>
            <a:r>
              <a:rPr lang="en-ZA" sz="1800" dirty="0"/>
              <a:t>2014/15 </a:t>
            </a:r>
            <a:r>
              <a:rPr lang="en-ZA" sz="1800" dirty="0" smtClean="0"/>
              <a:t>to R1.5 billion</a:t>
            </a:r>
            <a:r>
              <a:rPr lang="en-ZA" sz="1800" dirty="0"/>
              <a:t>. The 2015/16 accruals are R500million</a:t>
            </a:r>
            <a:r>
              <a:rPr lang="en-ZA" sz="1800" dirty="0" smtClean="0"/>
              <a:t>. </a:t>
            </a:r>
            <a:r>
              <a:rPr lang="en-ZA" sz="1800" dirty="0"/>
              <a:t>All issues that contributed to the qualification in 2014/15 were addressed. </a:t>
            </a:r>
            <a:endParaRPr lang="en-ZA" sz="1800" dirty="0" smtClean="0"/>
          </a:p>
          <a:p>
            <a:pPr algn="just"/>
            <a:endParaRPr lang="en-ZA" sz="1800" dirty="0"/>
          </a:p>
          <a:p>
            <a:pPr algn="just"/>
            <a:r>
              <a:rPr lang="en-ZA" sz="1800" b="1" u="sng" dirty="0"/>
              <a:t>Advances</a:t>
            </a:r>
            <a:r>
              <a:rPr lang="en-ZA" sz="1800" dirty="0"/>
              <a:t> of R 38 million for Drought and other Interventions include R 36 million for Sedibeng Water and   R 1,5 million for Rand Water. </a:t>
            </a:r>
          </a:p>
          <a:p>
            <a:pPr algn="just"/>
            <a:endParaRPr lang="en-ZA" sz="1800" dirty="0"/>
          </a:p>
          <a:p>
            <a:pPr algn="just"/>
            <a:r>
              <a:rPr lang="en-ZA" sz="1800" b="1" u="sng" dirty="0"/>
              <a:t>Receivables</a:t>
            </a:r>
            <a:r>
              <a:rPr lang="en-ZA" sz="1800" u="sng" dirty="0"/>
              <a:t> </a:t>
            </a:r>
            <a:r>
              <a:rPr lang="en-ZA" sz="1800" dirty="0"/>
              <a:t> of R 10,1 million include R 6,9 million which pertains to Staff Debtors and R 3 million for inter departmental claims. </a:t>
            </a:r>
            <a:endParaRPr lang="en-ZA" sz="1800" dirty="0" smtClean="0"/>
          </a:p>
          <a:p>
            <a:pPr algn="just"/>
            <a:endParaRPr lang="en-ZA" sz="1800" dirty="0"/>
          </a:p>
          <a:p>
            <a:pPr algn="just"/>
            <a:r>
              <a:rPr lang="en-ZA" sz="1800" b="1" u="sng" dirty="0" smtClean="0"/>
              <a:t>Loans</a:t>
            </a:r>
            <a:r>
              <a:rPr lang="en-ZA" sz="1800" b="1" i="1" dirty="0" smtClean="0"/>
              <a:t> </a:t>
            </a:r>
            <a:r>
              <a:rPr lang="en-ZA" sz="1800" dirty="0"/>
              <a:t>of  R 8,2 million pertains to loans advanced to irrigation and water boards</a:t>
            </a:r>
            <a:r>
              <a:rPr lang="en-ZA" sz="1800" dirty="0" smtClean="0"/>
              <a:t>.</a:t>
            </a:r>
          </a:p>
          <a:p>
            <a:pPr algn="just"/>
            <a:endParaRPr lang="en-ZA" sz="1800" dirty="0"/>
          </a:p>
          <a:p>
            <a:pPr algn="just"/>
            <a:endParaRPr lang="en-ZA" sz="1800" b="1" i="1" dirty="0"/>
          </a:p>
          <a:p>
            <a:pPr algn="just"/>
            <a:endParaRPr lang="en-ZA" sz="1800" dirty="0"/>
          </a:p>
        </p:txBody>
      </p:sp>
      <p:sp>
        <p:nvSpPr>
          <p:cNvPr id="4" name="Slide Number Placeholder 3"/>
          <p:cNvSpPr>
            <a:spLocks noGrp="1"/>
          </p:cNvSpPr>
          <p:nvPr>
            <p:ph type="sldNum" sz="quarter" idx="12"/>
          </p:nvPr>
        </p:nvSpPr>
        <p:spPr>
          <a:xfrm>
            <a:off x="6580724" y="6177868"/>
            <a:ext cx="2133600" cy="365125"/>
          </a:xfrm>
        </p:spPr>
        <p:txBody>
          <a:bodyPr/>
          <a:lstStyle/>
          <a:p>
            <a:fld id="{48F0A114-0370-4CC0-9313-334D49B2E98A}" type="slidenum">
              <a:rPr lang="en-ZA" sz="1400" smtClean="0">
                <a:latin typeface="Arial" pitchFamily="34" charset="0"/>
                <a:cs typeface="Arial" pitchFamily="34" charset="0"/>
              </a:rPr>
              <a:pPr/>
              <a:t>14</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3490243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Narrative</a:t>
            </a:r>
            <a:endParaRPr lang="en-ZA" dirty="0"/>
          </a:p>
        </p:txBody>
      </p:sp>
      <p:sp>
        <p:nvSpPr>
          <p:cNvPr id="3" name="Content Placeholder 2"/>
          <p:cNvSpPr>
            <a:spLocks noGrp="1"/>
          </p:cNvSpPr>
          <p:nvPr>
            <p:ph idx="1"/>
          </p:nvPr>
        </p:nvSpPr>
        <p:spPr>
          <a:xfrm>
            <a:off x="1479176" y="1189038"/>
            <a:ext cx="7207624" cy="5150802"/>
          </a:xfrm>
        </p:spPr>
        <p:txBody>
          <a:bodyPr/>
          <a:lstStyle/>
          <a:p>
            <a:pPr algn="just"/>
            <a:r>
              <a:rPr lang="en-ZA" sz="1800" b="1" u="sng" dirty="0"/>
              <a:t>Voted funds to be surrendered</a:t>
            </a:r>
            <a:r>
              <a:rPr lang="en-ZA" sz="1800" b="1" i="1" dirty="0"/>
              <a:t> </a:t>
            </a:r>
            <a:r>
              <a:rPr lang="en-ZA" sz="1800" dirty="0"/>
              <a:t>pertains to the 1% under spending that has been paid in the 2016/17 financial year.</a:t>
            </a:r>
          </a:p>
          <a:p>
            <a:pPr algn="just"/>
            <a:endParaRPr lang="en-ZA" sz="1800" dirty="0"/>
          </a:p>
          <a:p>
            <a:pPr algn="just"/>
            <a:r>
              <a:rPr lang="en-ZA" sz="1800" b="1" u="sng" dirty="0" smtClean="0"/>
              <a:t>Overdraft</a:t>
            </a:r>
            <a:r>
              <a:rPr lang="en-ZA" sz="1800" b="1" i="1" dirty="0" smtClean="0"/>
              <a:t> </a:t>
            </a:r>
            <a:r>
              <a:rPr lang="en-ZA" sz="1800" dirty="0"/>
              <a:t>of R 6 thousand pertains to interfacing issues between the commercial banks and the PMG account (i.e. DWS account with National Treasury).</a:t>
            </a:r>
          </a:p>
          <a:p>
            <a:pPr algn="just"/>
            <a:endParaRPr lang="en-ZA" sz="1800" b="1" i="1" dirty="0" smtClean="0"/>
          </a:p>
          <a:p>
            <a:pPr algn="just"/>
            <a:r>
              <a:rPr lang="en-ZA" sz="1800" b="1" u="sng" dirty="0" smtClean="0"/>
              <a:t>Payables</a:t>
            </a:r>
            <a:r>
              <a:rPr lang="en-ZA" sz="1800" dirty="0" smtClean="0"/>
              <a:t> </a:t>
            </a:r>
            <a:r>
              <a:rPr lang="en-ZA" sz="1800" dirty="0"/>
              <a:t>of R 4,5 million pertain to payroll payables, which are salary related.</a:t>
            </a:r>
          </a:p>
          <a:p>
            <a:pPr algn="just"/>
            <a:endParaRPr lang="en-ZA" sz="1800" dirty="0" smtClean="0"/>
          </a:p>
          <a:p>
            <a:pPr algn="just"/>
            <a:r>
              <a:rPr lang="en-ZA" sz="1800" b="1" u="sng" dirty="0" smtClean="0"/>
              <a:t>Bad debts written off</a:t>
            </a:r>
            <a:r>
              <a:rPr lang="en-ZA" sz="1800" dirty="0" smtClean="0"/>
              <a:t>  increased from R59 thousand to         R298 000 for staff debtors where the official is deceased.</a:t>
            </a:r>
          </a:p>
        </p:txBody>
      </p:sp>
      <p:sp>
        <p:nvSpPr>
          <p:cNvPr id="4" name="Slide Number Placeholder 3"/>
          <p:cNvSpPr>
            <a:spLocks noGrp="1"/>
          </p:cNvSpPr>
          <p:nvPr>
            <p:ph type="sldNum" sz="quarter" idx="12"/>
          </p:nvPr>
        </p:nvSpPr>
        <p:spPr>
          <a:xfrm>
            <a:off x="6580724" y="6177868"/>
            <a:ext cx="2133600" cy="365125"/>
          </a:xfrm>
        </p:spPr>
        <p:txBody>
          <a:bodyPr/>
          <a:lstStyle/>
          <a:p>
            <a:fld id="{48F0A114-0370-4CC0-9313-334D49B2E98A}" type="slidenum">
              <a:rPr lang="en-ZA" sz="1400" smtClean="0">
                <a:latin typeface="Arial" pitchFamily="34" charset="0"/>
                <a:cs typeface="Arial" pitchFamily="34" charset="0"/>
              </a:rPr>
              <a:pPr/>
              <a:t>15</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1021050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2623" y="4406900"/>
            <a:ext cx="7458872" cy="1362075"/>
          </a:xfrm>
        </p:spPr>
        <p:txBody>
          <a:bodyPr/>
          <a:lstStyle/>
          <a:p>
            <a:r>
              <a:rPr lang="en-ZA" sz="2400" dirty="0" smtClean="0"/>
              <a:t>Part 2: IRREGULAR EXPENDITURE (MAIN ACCOUNT)</a:t>
            </a:r>
            <a:endParaRPr lang="en-ZA" sz="2400" dirty="0"/>
          </a:p>
        </p:txBody>
      </p:sp>
      <p:sp>
        <p:nvSpPr>
          <p:cNvPr id="5" name="Text Placeholder 4"/>
          <p:cNvSpPr>
            <a:spLocks noGrp="1"/>
          </p:cNvSpPr>
          <p:nvPr>
            <p:ph type="body" idx="1"/>
          </p:nvPr>
        </p:nvSpPr>
        <p:spPr>
          <a:xfrm>
            <a:off x="1492623" y="2906713"/>
            <a:ext cx="7458872" cy="1500187"/>
          </a:xfrm>
        </p:spPr>
        <p:txBody>
          <a:bodyPr/>
          <a:lstStyle/>
          <a:p>
            <a:endParaRPr lang="en-Z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96645"/>
            <a:ext cx="7207624" cy="689811"/>
          </a:xfrm>
        </p:spPr>
        <p:txBody>
          <a:bodyPr/>
          <a:lstStyle/>
          <a:p>
            <a:pPr>
              <a:defRPr/>
            </a:pPr>
            <a:r>
              <a:rPr lang="en-ZA" sz="2800" b="1" dirty="0" smtClean="0"/>
              <a:t>PRESENTATION OUTLINE</a:t>
            </a:r>
            <a:endParaRPr lang="en-ZA" sz="2800" b="1" dirty="0"/>
          </a:p>
        </p:txBody>
      </p:sp>
      <p:sp>
        <p:nvSpPr>
          <p:cNvPr id="3" name="Content Placeholder 2"/>
          <p:cNvSpPr>
            <a:spLocks noGrp="1"/>
          </p:cNvSpPr>
          <p:nvPr>
            <p:ph idx="1"/>
          </p:nvPr>
        </p:nvSpPr>
        <p:spPr>
          <a:xfrm>
            <a:off x="1479176" y="689811"/>
            <a:ext cx="7664824" cy="5495925"/>
          </a:xfrm>
        </p:spPr>
        <p:txBody>
          <a:bodyPr/>
          <a:lstStyle/>
          <a:p>
            <a:pPr>
              <a:buNone/>
              <a:defRPr/>
            </a:pPr>
            <a:r>
              <a:rPr lang="en-ZA" sz="1800" b="1" i="1" dirty="0" smtClean="0">
                <a:solidFill>
                  <a:prstClr val="black"/>
                </a:solidFill>
              </a:rPr>
              <a:t>Total Irregular Expenditure 2014/15 – 2015/16</a:t>
            </a:r>
          </a:p>
          <a:p>
            <a:pPr marL="0" indent="0">
              <a:buFont typeface="Arial" pitchFamily="34" charset="0"/>
              <a:buNone/>
              <a:defRPr/>
            </a:pPr>
            <a:endParaRPr lang="en-ZA" sz="1800" b="1" i="1" dirty="0">
              <a:solidFill>
                <a:prstClr val="black"/>
              </a:solidFill>
            </a:endParaRPr>
          </a:p>
          <a:p>
            <a:pPr>
              <a:defRPr/>
            </a:pPr>
            <a:r>
              <a:rPr lang="en-ZA" sz="1800" b="1" i="1" dirty="0" smtClean="0">
                <a:solidFill>
                  <a:prstClr val="black"/>
                </a:solidFill>
              </a:rPr>
              <a:t>Infrastructure Irregular Expenditure</a:t>
            </a:r>
          </a:p>
          <a:p>
            <a:pPr lvl="1">
              <a:defRPr/>
            </a:pPr>
            <a:r>
              <a:rPr lang="en-ZA" sz="1800" dirty="0" smtClean="0">
                <a:solidFill>
                  <a:prstClr val="black"/>
                </a:solidFill>
              </a:rPr>
              <a:t>Nature of Infrastructure  Irregular Expenditure</a:t>
            </a:r>
          </a:p>
          <a:p>
            <a:pPr lvl="1">
              <a:defRPr/>
            </a:pPr>
            <a:r>
              <a:rPr lang="en-ZA" sz="1800" dirty="0" smtClean="0">
                <a:solidFill>
                  <a:prstClr val="black"/>
                </a:solidFill>
              </a:rPr>
              <a:t>Analysis of Infrastructure Irregular Expenditure 2014/15 – 2015/16</a:t>
            </a:r>
          </a:p>
          <a:p>
            <a:pPr lvl="1">
              <a:defRPr/>
            </a:pPr>
            <a:r>
              <a:rPr lang="en-ZA" sz="1800" dirty="0" smtClean="0">
                <a:solidFill>
                  <a:prstClr val="black"/>
                </a:solidFill>
              </a:rPr>
              <a:t>Regional Infrastructure Cumulative Status 2015/16</a:t>
            </a:r>
          </a:p>
          <a:p>
            <a:pPr lvl="1">
              <a:defRPr/>
            </a:pPr>
            <a:r>
              <a:rPr lang="en-ZA" sz="1800" dirty="0" smtClean="0">
                <a:solidFill>
                  <a:prstClr val="black"/>
                </a:solidFill>
              </a:rPr>
              <a:t>Analysis per region per financial year </a:t>
            </a:r>
          </a:p>
          <a:p>
            <a:pPr lvl="1">
              <a:defRPr/>
            </a:pPr>
            <a:r>
              <a:rPr lang="en-ZA" sz="1800" dirty="0" smtClean="0">
                <a:solidFill>
                  <a:prstClr val="black"/>
                </a:solidFill>
              </a:rPr>
              <a:t>Details of Infrastructure Irregular Expenditure</a:t>
            </a:r>
          </a:p>
          <a:p>
            <a:pPr>
              <a:defRPr/>
            </a:pPr>
            <a:r>
              <a:rPr lang="en-ZA" sz="1800" b="1" i="1" dirty="0" smtClean="0">
                <a:solidFill>
                  <a:prstClr val="black"/>
                </a:solidFill>
              </a:rPr>
              <a:t>Goods &amp; Services Irregular Expenditure</a:t>
            </a:r>
          </a:p>
          <a:p>
            <a:pPr lvl="1">
              <a:defRPr/>
            </a:pPr>
            <a:r>
              <a:rPr lang="en-ZA" sz="1800" dirty="0" smtClean="0"/>
              <a:t>Nature </a:t>
            </a:r>
            <a:r>
              <a:rPr lang="en-ZA" sz="1800" dirty="0"/>
              <a:t>of </a:t>
            </a:r>
            <a:r>
              <a:rPr lang="en-ZA" sz="1800" dirty="0" smtClean="0"/>
              <a:t>Goods &amp; Services Irregular </a:t>
            </a:r>
            <a:r>
              <a:rPr lang="en-ZA" sz="1800" dirty="0"/>
              <a:t>Expenditure</a:t>
            </a:r>
          </a:p>
          <a:p>
            <a:pPr lvl="1">
              <a:defRPr/>
            </a:pPr>
            <a:r>
              <a:rPr lang="en-ZA" sz="1800" dirty="0"/>
              <a:t>Analysis </a:t>
            </a:r>
            <a:r>
              <a:rPr lang="en-ZA" sz="1800" dirty="0" smtClean="0"/>
              <a:t> of Goods &amp; Services </a:t>
            </a:r>
            <a:r>
              <a:rPr lang="en-ZA" sz="1800" dirty="0"/>
              <a:t>Irregular Expenditure 2014/15 – 2015/16</a:t>
            </a:r>
          </a:p>
          <a:p>
            <a:pPr lvl="1">
              <a:defRPr/>
            </a:pPr>
            <a:r>
              <a:rPr lang="en-ZA" sz="1800" dirty="0" smtClean="0"/>
              <a:t>Details </a:t>
            </a:r>
            <a:r>
              <a:rPr lang="en-ZA" sz="1800" dirty="0"/>
              <a:t>of </a:t>
            </a:r>
            <a:r>
              <a:rPr lang="en-ZA" sz="1800" dirty="0" smtClean="0"/>
              <a:t>Goods &amp; Services Irregular Expenditure 2015/16</a:t>
            </a:r>
          </a:p>
          <a:p>
            <a:pPr lvl="1">
              <a:defRPr/>
            </a:pPr>
            <a:r>
              <a:rPr lang="en-ZA" sz="1800" dirty="0" smtClean="0"/>
              <a:t>Details of incidents as per Annual Report</a:t>
            </a:r>
          </a:p>
          <a:p>
            <a:pPr lvl="1">
              <a:defRPr/>
            </a:pPr>
            <a:r>
              <a:rPr lang="en-ZA" sz="1800" dirty="0" smtClean="0"/>
              <a:t>Audit Adjustments</a:t>
            </a:r>
          </a:p>
          <a:p>
            <a:pPr>
              <a:defRPr/>
            </a:pPr>
            <a:r>
              <a:rPr lang="en-ZA" sz="1800" b="1" i="1" dirty="0" smtClean="0">
                <a:solidFill>
                  <a:prstClr val="black"/>
                </a:solidFill>
              </a:rPr>
              <a:t>SCM </a:t>
            </a:r>
            <a:r>
              <a:rPr lang="en-ZA" sz="1800" b="1" i="1" dirty="0">
                <a:solidFill>
                  <a:prstClr val="black"/>
                </a:solidFill>
              </a:rPr>
              <a:t>Interventions</a:t>
            </a:r>
          </a:p>
          <a:p>
            <a:pPr marL="457200" lvl="1" indent="0">
              <a:buFont typeface="Arial" pitchFamily="34" charset="0"/>
              <a:buNone/>
              <a:defRPr/>
            </a:pPr>
            <a:endParaRPr lang="en-ZA" sz="1800" dirty="0" smtClean="0"/>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17</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523875" y="274638"/>
            <a:ext cx="82296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ZA" sz="2400" b="1" dirty="0" smtClean="0">
                <a:ea typeface="ＭＳ Ｐゴシック" pitchFamily="34" charset="-128"/>
              </a:rPr>
              <a:t>TOTAL IRREGULAR EXPENDITURE </a:t>
            </a:r>
            <a:br>
              <a:rPr lang="en-ZA" sz="2400" b="1" dirty="0" smtClean="0">
                <a:ea typeface="ＭＳ Ｐゴシック" pitchFamily="34" charset="-128"/>
              </a:rPr>
            </a:br>
            <a:r>
              <a:rPr lang="en-ZA" sz="2400" b="1" dirty="0" smtClean="0">
                <a:ea typeface="ＭＳ Ｐゴシック" pitchFamily="34" charset="-128"/>
              </a:rPr>
              <a:t>2014/15 – 2015/16</a:t>
            </a:r>
          </a:p>
        </p:txBody>
      </p:sp>
      <p:graphicFrame>
        <p:nvGraphicFramePr>
          <p:cNvPr id="2" name="Table 1"/>
          <p:cNvGraphicFramePr>
            <a:graphicFrameLocks noGrp="1"/>
          </p:cNvGraphicFramePr>
          <p:nvPr>
            <p:extLst>
              <p:ext uri="{D42A27DB-BD31-4B8C-83A1-F6EECF244321}">
                <p14:modId xmlns:p14="http://schemas.microsoft.com/office/powerpoint/2010/main" xmlns="" val="4235079706"/>
              </p:ext>
            </p:extLst>
          </p:nvPr>
        </p:nvGraphicFramePr>
        <p:xfrm>
          <a:off x="1572123" y="1417638"/>
          <a:ext cx="7181352" cy="3194551"/>
        </p:xfrm>
        <a:graphic>
          <a:graphicData uri="http://schemas.openxmlformats.org/drawingml/2006/table">
            <a:tbl>
              <a:tblPr firstRow="1" bandRow="1">
                <a:tableStyleId>{7E9639D4-E3E2-4D34-9284-5A2195B3D0D7}</a:tableStyleId>
              </a:tblPr>
              <a:tblGrid>
                <a:gridCol w="1795338"/>
                <a:gridCol w="1795338"/>
                <a:gridCol w="1795338"/>
                <a:gridCol w="1795338"/>
              </a:tblGrid>
              <a:tr h="1343492">
                <a:tc>
                  <a:txBody>
                    <a:bodyPr/>
                    <a:lstStyle/>
                    <a:p>
                      <a:r>
                        <a:rPr lang="en-ZA" sz="1800" i="0" u="none" dirty="0" smtClean="0">
                          <a:solidFill>
                            <a:schemeClr val="tx1"/>
                          </a:solidFill>
                          <a:effectLst/>
                        </a:rPr>
                        <a:t>TYPE</a:t>
                      </a:r>
                      <a:r>
                        <a:rPr lang="en-ZA" sz="1800" i="0" u="none" baseline="0" dirty="0" smtClean="0">
                          <a:solidFill>
                            <a:schemeClr val="tx1"/>
                          </a:solidFill>
                          <a:effectLst/>
                        </a:rPr>
                        <a:t> OF IRREGULAR EXPENDITURE</a:t>
                      </a:r>
                      <a:endParaRPr lang="en-ZA" sz="1800" i="0" u="none" dirty="0">
                        <a:solidFill>
                          <a:schemeClr val="tx1"/>
                        </a:solidFill>
                        <a:effectLst/>
                      </a:endParaRPr>
                    </a:p>
                  </a:txBody>
                  <a:tcPr marT="45733" marB="45733">
                    <a:solidFill>
                      <a:schemeClr val="accent3">
                        <a:lumMod val="60000"/>
                        <a:lumOff val="40000"/>
                      </a:schemeClr>
                    </a:solidFill>
                  </a:tcPr>
                </a:tc>
                <a:tc>
                  <a:txBody>
                    <a:bodyPr/>
                    <a:lstStyle/>
                    <a:p>
                      <a:r>
                        <a:rPr lang="en-ZA" sz="1800" i="0" u="none" dirty="0" smtClean="0">
                          <a:solidFill>
                            <a:schemeClr val="tx1"/>
                          </a:solidFill>
                          <a:effectLst/>
                        </a:rPr>
                        <a:t>2014/15 </a:t>
                      </a:r>
                    </a:p>
                    <a:p>
                      <a:r>
                        <a:rPr lang="en-ZA" sz="1800" i="0" u="none" dirty="0" smtClean="0">
                          <a:solidFill>
                            <a:schemeClr val="tx1"/>
                          </a:solidFill>
                          <a:effectLst/>
                        </a:rPr>
                        <a:t>R’ 000</a:t>
                      </a:r>
                      <a:endParaRPr lang="en-ZA" sz="1800" i="0" u="none" dirty="0">
                        <a:solidFill>
                          <a:schemeClr val="tx1"/>
                        </a:solidFill>
                        <a:effectLst/>
                      </a:endParaRPr>
                    </a:p>
                  </a:txBody>
                  <a:tcPr marT="45733" marB="45733">
                    <a:solidFill>
                      <a:schemeClr val="accent3">
                        <a:lumMod val="60000"/>
                        <a:lumOff val="40000"/>
                      </a:schemeClr>
                    </a:solidFill>
                  </a:tcPr>
                </a:tc>
                <a:tc>
                  <a:txBody>
                    <a:bodyPr/>
                    <a:lstStyle/>
                    <a:p>
                      <a:r>
                        <a:rPr lang="en-ZA" sz="1800" i="0" u="none" dirty="0" smtClean="0">
                          <a:solidFill>
                            <a:schemeClr val="tx1"/>
                          </a:solidFill>
                          <a:effectLst/>
                        </a:rPr>
                        <a:t>2015/16</a:t>
                      </a:r>
                      <a:r>
                        <a:rPr lang="en-ZA" sz="1800" i="0" u="none" baseline="0" dirty="0" smtClean="0">
                          <a:solidFill>
                            <a:schemeClr val="tx1"/>
                          </a:solidFill>
                          <a:effectLst/>
                        </a:rPr>
                        <a:t> </a:t>
                      </a:r>
                    </a:p>
                    <a:p>
                      <a:r>
                        <a:rPr lang="en-ZA" sz="1800" i="0" u="none" baseline="0" dirty="0" smtClean="0">
                          <a:solidFill>
                            <a:schemeClr val="tx1"/>
                          </a:solidFill>
                          <a:effectLst/>
                        </a:rPr>
                        <a:t>R’ 000</a:t>
                      </a:r>
                      <a:endParaRPr lang="en-ZA" sz="1800" i="0" u="none" dirty="0">
                        <a:solidFill>
                          <a:schemeClr val="tx1"/>
                        </a:solidFill>
                        <a:effectLst/>
                      </a:endParaRPr>
                    </a:p>
                  </a:txBody>
                  <a:tcPr marT="45733" marB="45733">
                    <a:solidFill>
                      <a:schemeClr val="accent3">
                        <a:lumMod val="60000"/>
                        <a:lumOff val="40000"/>
                      </a:schemeClr>
                    </a:solidFill>
                  </a:tcPr>
                </a:tc>
                <a:tc>
                  <a:txBody>
                    <a:bodyPr/>
                    <a:lstStyle/>
                    <a:p>
                      <a:r>
                        <a:rPr lang="en-ZA" sz="1800" i="0" u="none" dirty="0" smtClean="0">
                          <a:solidFill>
                            <a:schemeClr val="tx1"/>
                          </a:solidFill>
                          <a:effectLst/>
                        </a:rPr>
                        <a:t>VARIANCE</a:t>
                      </a:r>
                      <a:endParaRPr lang="en-ZA" sz="1800" i="0" u="none" dirty="0">
                        <a:solidFill>
                          <a:schemeClr val="tx1"/>
                        </a:solidFill>
                        <a:effectLst/>
                      </a:endParaRPr>
                    </a:p>
                  </a:txBody>
                  <a:tcPr marT="45733" marB="45733">
                    <a:solidFill>
                      <a:schemeClr val="accent3">
                        <a:lumMod val="60000"/>
                        <a:lumOff val="40000"/>
                      </a:schemeClr>
                    </a:solidFill>
                  </a:tcPr>
                </a:tc>
              </a:tr>
              <a:tr h="761339">
                <a:tc>
                  <a:txBody>
                    <a:bodyPr/>
                    <a:lstStyle/>
                    <a:p>
                      <a:pPr algn="l"/>
                      <a:r>
                        <a:rPr lang="en-ZA" sz="1800" baseline="0" dirty="0" smtClean="0"/>
                        <a:t>Goods and Services</a:t>
                      </a:r>
                      <a:endParaRPr lang="en-ZA" sz="1800" dirty="0"/>
                    </a:p>
                  </a:txBody>
                  <a:tcPr marT="45742" marB="45742">
                    <a:solidFill>
                      <a:schemeClr val="accent3">
                        <a:lumMod val="20000"/>
                        <a:lumOff val="80000"/>
                      </a:schemeClr>
                    </a:solidFill>
                  </a:tcPr>
                </a:tc>
                <a:tc>
                  <a:txBody>
                    <a:bodyPr/>
                    <a:lstStyle/>
                    <a:p>
                      <a:pPr algn="ctr"/>
                      <a:r>
                        <a:rPr lang="en-ZA" sz="1800" dirty="0" smtClean="0"/>
                        <a:t>R 155</a:t>
                      </a:r>
                      <a:r>
                        <a:rPr lang="en-ZA" sz="1800" baseline="0" dirty="0" smtClean="0"/>
                        <a:t> 772 </a:t>
                      </a:r>
                      <a:r>
                        <a:rPr lang="en-ZA" sz="1800" dirty="0" smtClean="0"/>
                        <a:t> </a:t>
                      </a:r>
                      <a:endParaRPr lang="en-ZA" sz="1800" dirty="0"/>
                    </a:p>
                  </a:txBody>
                  <a:tcPr marT="45742" marB="45742">
                    <a:solidFill>
                      <a:schemeClr val="accent3">
                        <a:lumMod val="20000"/>
                        <a:lumOff val="80000"/>
                      </a:schemeClr>
                    </a:solidFill>
                  </a:tcPr>
                </a:tc>
                <a:tc>
                  <a:txBody>
                    <a:bodyPr/>
                    <a:lstStyle/>
                    <a:p>
                      <a:pPr algn="ctr"/>
                      <a:r>
                        <a:rPr lang="en-ZA" sz="1800" dirty="0" smtClean="0"/>
                        <a:t>R 241</a:t>
                      </a:r>
                      <a:r>
                        <a:rPr lang="en-ZA" sz="1800" baseline="0" dirty="0" smtClean="0"/>
                        <a:t> 433</a:t>
                      </a:r>
                      <a:endParaRPr lang="en-ZA" sz="1800" dirty="0"/>
                    </a:p>
                  </a:txBody>
                  <a:tcPr marT="45742" marB="45742">
                    <a:solidFill>
                      <a:schemeClr val="accent3">
                        <a:lumMod val="20000"/>
                        <a:lumOff val="80000"/>
                      </a:schemeClr>
                    </a:solidFill>
                  </a:tcPr>
                </a:tc>
                <a:tc>
                  <a:txBody>
                    <a:bodyPr/>
                    <a:lstStyle/>
                    <a:p>
                      <a:pPr algn="ctr"/>
                      <a:r>
                        <a:rPr lang="en-ZA" sz="1800" baseline="0" dirty="0" smtClean="0"/>
                        <a:t>R 85 661</a:t>
                      </a:r>
                      <a:endParaRPr lang="en-ZA" sz="1800" dirty="0"/>
                    </a:p>
                  </a:txBody>
                  <a:tcPr marT="45742" marB="45742">
                    <a:solidFill>
                      <a:schemeClr val="accent3">
                        <a:lumMod val="20000"/>
                        <a:lumOff val="80000"/>
                      </a:schemeClr>
                    </a:solidFill>
                  </a:tcPr>
                </a:tc>
              </a:tr>
              <a:tr h="544860">
                <a:tc>
                  <a:txBody>
                    <a:bodyPr/>
                    <a:lstStyle/>
                    <a:p>
                      <a:pPr algn="l"/>
                      <a:r>
                        <a:rPr lang="en-ZA" sz="1800" dirty="0" smtClean="0"/>
                        <a:t>Infrastructure</a:t>
                      </a:r>
                      <a:endParaRPr lang="en-ZA" sz="1800" dirty="0"/>
                    </a:p>
                  </a:txBody>
                  <a:tcPr marT="45742" marB="45742">
                    <a:solidFill>
                      <a:schemeClr val="accent3">
                        <a:lumMod val="20000"/>
                        <a:lumOff val="80000"/>
                      </a:schemeClr>
                    </a:solidFill>
                  </a:tcPr>
                </a:tc>
                <a:tc>
                  <a:txBody>
                    <a:bodyPr/>
                    <a:lstStyle/>
                    <a:p>
                      <a:pPr algn="ctr"/>
                      <a:r>
                        <a:rPr lang="en-ZA" sz="1800" dirty="0" smtClean="0"/>
                        <a:t>R 626 055 </a:t>
                      </a:r>
                      <a:endParaRPr lang="en-ZA" sz="1800" dirty="0"/>
                    </a:p>
                  </a:txBody>
                  <a:tcPr marT="45742" marB="45742">
                    <a:solidFill>
                      <a:schemeClr val="accent3">
                        <a:lumMod val="20000"/>
                        <a:lumOff val="80000"/>
                      </a:schemeClr>
                    </a:solidFill>
                  </a:tcPr>
                </a:tc>
                <a:tc>
                  <a:txBody>
                    <a:bodyPr/>
                    <a:lstStyle/>
                    <a:p>
                      <a:pPr algn="ctr"/>
                      <a:r>
                        <a:rPr lang="en-ZA" sz="1800" dirty="0" smtClean="0"/>
                        <a:t>R 2 251 739</a:t>
                      </a:r>
                      <a:endParaRPr lang="en-ZA" sz="1800" dirty="0"/>
                    </a:p>
                  </a:txBody>
                  <a:tcPr marT="45742" marB="45742">
                    <a:solidFill>
                      <a:schemeClr val="accent3">
                        <a:lumMod val="20000"/>
                        <a:lumOff val="80000"/>
                      </a:schemeClr>
                    </a:solidFill>
                  </a:tcPr>
                </a:tc>
                <a:tc>
                  <a:txBody>
                    <a:bodyPr/>
                    <a:lstStyle/>
                    <a:p>
                      <a:pPr algn="ctr"/>
                      <a:r>
                        <a:rPr lang="en-ZA" sz="1800" baseline="0" dirty="0" smtClean="0"/>
                        <a:t>R 1 625 684</a:t>
                      </a:r>
                      <a:endParaRPr lang="en-ZA" sz="1800" dirty="0"/>
                    </a:p>
                  </a:txBody>
                  <a:tcPr marT="45742" marB="45742">
                    <a:solidFill>
                      <a:schemeClr val="accent3">
                        <a:lumMod val="20000"/>
                        <a:lumOff val="80000"/>
                      </a:schemeClr>
                    </a:solidFill>
                  </a:tcPr>
                </a:tc>
              </a:tr>
              <a:tr h="5448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b="1" i="0" u="none" dirty="0" smtClean="0">
                          <a:effectLst/>
                        </a:rPr>
                        <a:t>TOTAL</a:t>
                      </a:r>
                      <a:r>
                        <a:rPr lang="en-ZA" sz="1800" b="1" i="0" u="none" baseline="0" dirty="0" smtClean="0">
                          <a:effectLst/>
                        </a:rPr>
                        <a:t> </a:t>
                      </a:r>
                      <a:endParaRPr lang="en-ZA" sz="1800" b="1" i="0" u="none" dirty="0" smtClean="0">
                        <a:effectLst/>
                      </a:endParaRPr>
                    </a:p>
                  </a:txBody>
                  <a:tcPr marT="45742" marB="45742">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b="1" i="0" u="none" baseline="0" dirty="0" smtClean="0">
                          <a:effectLst/>
                        </a:rPr>
                        <a:t>R 781 827 </a:t>
                      </a:r>
                      <a:endParaRPr lang="en-ZA" sz="1800" b="1" i="0" u="none" dirty="0" smtClean="0">
                        <a:effectLst/>
                      </a:endParaRPr>
                    </a:p>
                  </a:txBody>
                  <a:tcPr marT="45742" marB="45742">
                    <a:solidFill>
                      <a:schemeClr val="accent3">
                        <a:lumMod val="20000"/>
                        <a:lumOff val="80000"/>
                      </a:schemeClr>
                    </a:solidFill>
                  </a:tcPr>
                </a:tc>
                <a:tc>
                  <a:txBody>
                    <a:bodyPr/>
                    <a:lstStyle/>
                    <a:p>
                      <a:pPr algn="ctr"/>
                      <a:r>
                        <a:rPr lang="en-ZA" sz="1800" b="1" i="0" u="none" dirty="0" smtClean="0">
                          <a:effectLst/>
                        </a:rPr>
                        <a:t>R 2 493 172</a:t>
                      </a:r>
                      <a:endParaRPr lang="en-ZA" sz="1800" b="1" i="0" u="none" dirty="0">
                        <a:effectLst/>
                      </a:endParaRPr>
                    </a:p>
                  </a:txBody>
                  <a:tcPr marT="45742" marB="45742">
                    <a:solidFill>
                      <a:schemeClr val="accent3">
                        <a:lumMod val="20000"/>
                        <a:lumOff val="80000"/>
                      </a:schemeClr>
                    </a:solidFill>
                  </a:tcPr>
                </a:tc>
                <a:tc>
                  <a:txBody>
                    <a:bodyPr/>
                    <a:lstStyle/>
                    <a:p>
                      <a:pPr algn="ctr"/>
                      <a:r>
                        <a:rPr lang="en-ZA" sz="1800" b="1" i="0" u="none" baseline="0" dirty="0" smtClean="0">
                          <a:effectLst/>
                        </a:rPr>
                        <a:t>R 1 711 345</a:t>
                      </a:r>
                      <a:endParaRPr lang="en-ZA" sz="1800" b="1" i="0" u="none" dirty="0">
                        <a:effectLst/>
                      </a:endParaRPr>
                    </a:p>
                  </a:txBody>
                  <a:tcPr marT="45742" marB="45742">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18</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914399" y="36513"/>
            <a:ext cx="8229600" cy="696912"/>
          </a:xfrm>
          <a:noFill/>
          <a:ln>
            <a:miter lim="800000"/>
            <a:headEnd/>
            <a:tailEnd/>
          </a:ln>
        </p:spPr>
        <p:txBody>
          <a:bodyPr vert="horz" wrap="square" lIns="91440" tIns="45720" rIns="91440" bIns="45720" numCol="1" anchor="t" anchorCtr="0" compatLnSpc="1">
            <a:prstTxWarp prst="textNoShape">
              <a:avLst/>
            </a:prstTxWarp>
          </a:bodyPr>
          <a:lstStyle/>
          <a:p>
            <a:r>
              <a:rPr lang="en-ZA" sz="2800" b="1" dirty="0" smtClean="0">
                <a:ea typeface="ＭＳ Ｐゴシック" pitchFamily="34" charset="-128"/>
              </a:rPr>
              <a:t>IRREGULAR EXPENDITURE SYNOPSIS</a:t>
            </a:r>
          </a:p>
        </p:txBody>
      </p:sp>
      <p:sp>
        <p:nvSpPr>
          <p:cNvPr id="15363" name="Content Placeholder 2"/>
          <p:cNvSpPr>
            <a:spLocks noGrp="1"/>
          </p:cNvSpPr>
          <p:nvPr>
            <p:ph idx="1"/>
          </p:nvPr>
        </p:nvSpPr>
        <p:spPr bwMode="auto">
          <a:xfrm>
            <a:off x="1106904" y="610101"/>
            <a:ext cx="8037095" cy="5810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defRPr/>
            </a:pPr>
            <a:r>
              <a:rPr lang="en-ZA" sz="1800" dirty="0" smtClean="0">
                <a:ea typeface="ＭＳ Ｐゴシック" pitchFamily="34" charset="-128"/>
              </a:rPr>
              <a:t>The irregular expenditure increased from R781 million in 2014/15 to R2.4 billion in 2015/16. </a:t>
            </a:r>
            <a:endParaRPr lang="en-ZA" sz="1800" dirty="0">
              <a:ea typeface="ＭＳ Ｐゴシック" pitchFamily="34" charset="-128"/>
            </a:endParaRPr>
          </a:p>
          <a:p>
            <a:pPr algn="just">
              <a:defRPr/>
            </a:pPr>
            <a:r>
              <a:rPr lang="en-ZA" sz="1800" dirty="0" smtClean="0">
                <a:ea typeface="ＭＳ Ｐゴシック" pitchFamily="34" charset="-128"/>
              </a:rPr>
              <a:t>This was mainly attributed to irregular expenditure of R1.3 billion incurred by the Implementing Agent ( IA), Lepelle Northern Water Board on the Giyani Intervention. </a:t>
            </a:r>
          </a:p>
          <a:p>
            <a:pPr algn="just">
              <a:defRPr/>
            </a:pPr>
            <a:r>
              <a:rPr lang="en-ZA" sz="1800" dirty="0" smtClean="0">
                <a:ea typeface="ＭＳ Ｐゴシック" pitchFamily="34" charset="-128"/>
              </a:rPr>
              <a:t>The IA appointed a contractor on an emergency basis to implement the Minister’s directive issued as an emergency in terms of the Water Services Act. Investigations are underway to determine the corrective steps to be taken. </a:t>
            </a:r>
          </a:p>
          <a:p>
            <a:pPr algn="just">
              <a:defRPr/>
            </a:pPr>
            <a:r>
              <a:rPr lang="en-ZA" sz="1800" dirty="0" smtClean="0">
                <a:ea typeface="ＭＳ Ｐゴシック" pitchFamily="34" charset="-128"/>
              </a:rPr>
              <a:t>The second contribution to irregular expenditure is the appointment of an ICT service provider without the involvement of SITA as required by the SITA Act.</a:t>
            </a:r>
          </a:p>
          <a:p>
            <a:pPr algn="just">
              <a:defRPr/>
            </a:pPr>
            <a:r>
              <a:rPr lang="en-ZA" sz="1800" dirty="0" smtClean="0">
                <a:ea typeface="ＭＳ Ｐゴシック" pitchFamily="34" charset="-128"/>
              </a:rPr>
              <a:t>SITA is currently engaged on ICT procurement to avoid future recurrences. SITA has granted permission for the department to proceed with some ICT procurement requirements that are already at an advanced stage. </a:t>
            </a:r>
          </a:p>
          <a:p>
            <a:pPr algn="just">
              <a:defRPr/>
            </a:pPr>
            <a:r>
              <a:rPr lang="en-ZA" sz="1800" dirty="0" smtClean="0">
                <a:ea typeface="ＭＳ Ｐゴシック" pitchFamily="34" charset="-128"/>
              </a:rPr>
              <a:t>Investigations on other cases of irregular expenditure are also underway. Appropriate steps including disciplinary action are taken per case as and when investigations are finalised. </a:t>
            </a:r>
          </a:p>
          <a:p>
            <a:pPr algn="just">
              <a:defRPr/>
            </a:pPr>
            <a:endParaRPr lang="en-ZA" sz="1800" dirty="0" smtClean="0">
              <a:ea typeface="ＭＳ Ｐゴシック" pitchFamily="34" charset="-128"/>
            </a:endParaRPr>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19</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7"/>
          <p:cNvSpPr txBox="1">
            <a:spLocks noChangeArrowheads="1"/>
          </p:cNvSpPr>
          <p:nvPr/>
        </p:nvSpPr>
        <p:spPr bwMode="auto">
          <a:xfrm>
            <a:off x="1512887" y="821733"/>
            <a:ext cx="7445375" cy="5509200"/>
          </a:xfrm>
          <a:prstGeom prst="rect">
            <a:avLst/>
          </a:prstGeom>
          <a:noFill/>
          <a:ln w="9525">
            <a:noFill/>
            <a:miter lim="800000"/>
            <a:headEnd/>
            <a:tailEnd/>
          </a:ln>
        </p:spPr>
        <p:txBody>
          <a:bodyPr wrap="square">
            <a:spAutoFit/>
          </a:bodyPr>
          <a:lstStyle/>
          <a:p>
            <a:pPr marL="173038" indent="-173038" algn="just">
              <a:lnSpc>
                <a:spcPct val="200000"/>
              </a:lnSpc>
              <a:buFont typeface="Arial" pitchFamily="34" charset="0"/>
              <a:buChar char="•"/>
            </a:pPr>
            <a:r>
              <a:rPr lang="en-ZA" sz="1600" b="1" dirty="0" smtClean="0"/>
              <a:t>Part 1: Overview of vote 36 (Main account) Annual Financial Statements</a:t>
            </a:r>
          </a:p>
          <a:p>
            <a:pPr marL="173038" indent="-173038" algn="just">
              <a:lnSpc>
                <a:spcPct val="200000"/>
              </a:lnSpc>
              <a:buFont typeface="Arial" pitchFamily="34" charset="0"/>
              <a:buChar char="•"/>
            </a:pPr>
            <a:r>
              <a:rPr lang="en-ZA" sz="1600" b="1" dirty="0" smtClean="0"/>
              <a:t>Part 2: Irregular Expenditure (Main Account)</a:t>
            </a:r>
          </a:p>
          <a:p>
            <a:pPr marL="630238" lvl="1" indent="-173038" algn="just">
              <a:lnSpc>
                <a:spcPct val="200000"/>
              </a:lnSpc>
              <a:buFont typeface="Arial" pitchFamily="34" charset="0"/>
              <a:buChar char="•"/>
            </a:pPr>
            <a:r>
              <a:rPr lang="en-ZA" sz="1600" dirty="0" smtClean="0"/>
              <a:t>Infrastructure</a:t>
            </a:r>
          </a:p>
          <a:p>
            <a:pPr marL="630238" lvl="1" indent="-173038" algn="just">
              <a:lnSpc>
                <a:spcPct val="200000"/>
              </a:lnSpc>
              <a:buFont typeface="Arial" pitchFamily="34" charset="0"/>
              <a:buChar char="•"/>
            </a:pPr>
            <a:r>
              <a:rPr lang="en-ZA" sz="1600" dirty="0" smtClean="0">
                <a:ea typeface="Calibri"/>
                <a:cs typeface="Times New Roman"/>
              </a:rPr>
              <a:t>Goods and Services</a:t>
            </a:r>
          </a:p>
          <a:p>
            <a:pPr marL="630238" lvl="1" indent="-173038" algn="just">
              <a:lnSpc>
                <a:spcPct val="200000"/>
              </a:lnSpc>
              <a:buFont typeface="Arial" pitchFamily="34" charset="0"/>
              <a:buChar char="•"/>
            </a:pPr>
            <a:r>
              <a:rPr lang="en-ZA" sz="1600" dirty="0" smtClean="0">
                <a:solidFill>
                  <a:prstClr val="black"/>
                </a:solidFill>
              </a:rPr>
              <a:t>SCM Interventions</a:t>
            </a:r>
            <a:endParaRPr lang="en-ZA" sz="1600" dirty="0" smtClean="0">
              <a:ea typeface="Calibri"/>
              <a:cs typeface="Times New Roman"/>
            </a:endParaRPr>
          </a:p>
          <a:p>
            <a:pPr marL="173038" indent="-173038" algn="just">
              <a:lnSpc>
                <a:spcPct val="200000"/>
              </a:lnSpc>
              <a:buFont typeface="Arial" pitchFamily="34" charset="0"/>
              <a:buChar char="•"/>
            </a:pPr>
            <a:r>
              <a:rPr lang="en-ZA" sz="1600" b="1" dirty="0" smtClean="0">
                <a:ea typeface="Calibri"/>
                <a:cs typeface="Times New Roman"/>
              </a:rPr>
              <a:t>Part 3: Fruitless and Wasteful Expenditure (Main Account)</a:t>
            </a:r>
          </a:p>
          <a:p>
            <a:pPr marL="622300" indent="-173038" algn="just">
              <a:lnSpc>
                <a:spcPct val="200000"/>
              </a:lnSpc>
              <a:buFont typeface="Arial" pitchFamily="34" charset="0"/>
              <a:buChar char="•"/>
            </a:pPr>
            <a:r>
              <a:rPr lang="en-ZA" sz="1600" dirty="0" smtClean="0"/>
              <a:t>Legislative Requirements</a:t>
            </a:r>
          </a:p>
          <a:p>
            <a:pPr marL="622300" indent="-173038" algn="just">
              <a:lnSpc>
                <a:spcPct val="200000"/>
              </a:lnSpc>
              <a:buFont typeface="Arial" pitchFamily="34" charset="0"/>
              <a:buChar char="•"/>
            </a:pPr>
            <a:r>
              <a:rPr lang="en-ZA" sz="1600" dirty="0" smtClean="0"/>
              <a:t> Fruitless and Wasteful expenditure analysis</a:t>
            </a:r>
          </a:p>
          <a:p>
            <a:pPr marL="622300" indent="-173038" algn="just">
              <a:lnSpc>
                <a:spcPct val="200000"/>
              </a:lnSpc>
              <a:buFont typeface="Arial" pitchFamily="34" charset="0"/>
              <a:buChar char="•"/>
            </a:pPr>
            <a:r>
              <a:rPr lang="en-ZA" sz="1600" dirty="0" smtClean="0"/>
              <a:t>Reasons of incurring fruitless and wasteful expenditure </a:t>
            </a:r>
          </a:p>
          <a:p>
            <a:pPr marL="622300" indent="-173038" algn="just">
              <a:lnSpc>
                <a:spcPct val="200000"/>
              </a:lnSpc>
              <a:buFont typeface="Arial" pitchFamily="34" charset="0"/>
              <a:buChar char="•"/>
            </a:pPr>
            <a:r>
              <a:rPr lang="en-ZA" sz="1600" dirty="0" smtClean="0"/>
              <a:t>Action taken to Clear fruitless</a:t>
            </a:r>
          </a:p>
          <a:p>
            <a:pPr marL="173038" indent="-173038" algn="just">
              <a:lnSpc>
                <a:spcPct val="200000"/>
              </a:lnSpc>
              <a:buFont typeface="Arial" pitchFamily="34" charset="0"/>
              <a:buChar char="•"/>
            </a:pPr>
            <a:r>
              <a:rPr lang="en-ZA" sz="1600" b="1" dirty="0" smtClean="0">
                <a:ea typeface="Calibri"/>
                <a:cs typeface="Times New Roman"/>
              </a:rPr>
              <a:t>Part 4: Irregular and Wasteful Expenditure (WTE)</a:t>
            </a:r>
          </a:p>
        </p:txBody>
      </p:sp>
      <p:sp>
        <p:nvSpPr>
          <p:cNvPr id="6" name="TextBox 5"/>
          <p:cNvSpPr txBox="1"/>
          <p:nvPr/>
        </p:nvSpPr>
        <p:spPr bwMode="auto">
          <a:xfrm>
            <a:off x="1512888" y="359771"/>
            <a:ext cx="3673475" cy="461962"/>
          </a:xfrm>
          <a:prstGeom prst="rect">
            <a:avLst/>
          </a:prstGeom>
          <a:noFill/>
        </p:spPr>
        <p:txBody>
          <a:bodyPr>
            <a:spAutoFit/>
          </a:bodyPr>
          <a:lstStyle/>
          <a:p>
            <a:pPr fontAlgn="auto">
              <a:spcBef>
                <a:spcPts val="0"/>
              </a:spcBef>
              <a:spcAft>
                <a:spcPts val="0"/>
              </a:spcAft>
              <a:defRPr/>
            </a:pPr>
            <a:r>
              <a:rPr lang="en-US" b="1" dirty="0" smtClean="0">
                <a:solidFill>
                  <a:srgbClr val="A4B16F"/>
                </a:solidFill>
                <a:latin typeface="Gill Sans"/>
                <a:ea typeface="+mn-ea"/>
                <a:cs typeface="Gill Sans"/>
              </a:rPr>
              <a:t>CONTENTS</a:t>
            </a:r>
            <a:endParaRPr lang="en-US" b="1" dirty="0">
              <a:solidFill>
                <a:srgbClr val="A4B16F"/>
              </a:solidFill>
              <a:latin typeface="Gill Sans"/>
              <a:ea typeface="+mn-ea"/>
              <a:cs typeface="Gill Sans"/>
            </a:endParaRPr>
          </a:p>
        </p:txBody>
      </p:sp>
      <p:sp>
        <p:nvSpPr>
          <p:cNvPr id="5" name="Slide Number Placeholder 3"/>
          <p:cNvSpPr>
            <a:spLocks noGrp="1"/>
          </p:cNvSpPr>
          <p:nvPr>
            <p:ph type="sldNum" sz="quarter" idx="4294967295"/>
          </p:nvPr>
        </p:nvSpPr>
        <p:spPr>
          <a:xfrm>
            <a:off x="6553200" y="6119860"/>
            <a:ext cx="2133600" cy="365125"/>
          </a:xfrm>
          <a:prstGeom prst="rect">
            <a:avLst/>
          </a:prstGeom>
        </p:spPr>
        <p:txBody>
          <a:bodyPr/>
          <a:lstStyle/>
          <a:p>
            <a:pPr algn="r"/>
            <a:fld id="{48F0A114-0370-4CC0-9313-334D49B2E98A}" type="slidenum">
              <a:rPr lang="en-ZA" sz="1400" smtClean="0">
                <a:latin typeface="Arial" pitchFamily="34" charset="0"/>
                <a:cs typeface="Arial" pitchFamily="34" charset="0"/>
              </a:rPr>
              <a:pPr algn="r"/>
              <a:t>2</a:t>
            </a:fld>
            <a:endParaRPr lang="en-ZA" sz="1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ZA" b="1" dirty="0" smtClean="0"/>
              <a:t>Infrastructure </a:t>
            </a:r>
            <a:br>
              <a:rPr lang="en-ZA" b="1" dirty="0" smtClean="0"/>
            </a:br>
            <a:r>
              <a:rPr lang="en-ZA" b="1" dirty="0" smtClean="0"/>
              <a:t>Irregular Expenditure</a:t>
            </a:r>
            <a:endParaRPr lang="en-ZA"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2800" b="1" dirty="0" smtClean="0"/>
              <a:t>NATURE OF INFRASTRUCTURE IRREGULAR EXPENDITURE</a:t>
            </a:r>
            <a:endParaRPr lang="en-ZA" sz="2800" b="1" dirty="0"/>
          </a:p>
        </p:txBody>
      </p:sp>
      <p:sp>
        <p:nvSpPr>
          <p:cNvPr id="3" name="Content Placeholder 2"/>
          <p:cNvSpPr>
            <a:spLocks noGrp="1"/>
          </p:cNvSpPr>
          <p:nvPr>
            <p:ph idx="1"/>
          </p:nvPr>
        </p:nvSpPr>
        <p:spPr>
          <a:xfrm>
            <a:off x="1479176" y="1417638"/>
            <a:ext cx="7664824" cy="4525963"/>
          </a:xfrm>
        </p:spPr>
        <p:txBody>
          <a:bodyPr/>
          <a:lstStyle/>
          <a:p>
            <a:pPr marL="0" indent="0" algn="just">
              <a:buFont typeface="Arial" pitchFamily="34" charset="0"/>
              <a:buNone/>
              <a:defRPr/>
            </a:pPr>
            <a:endParaRPr lang="en-ZA" sz="2000" dirty="0" smtClean="0"/>
          </a:p>
          <a:p>
            <a:pPr algn="just">
              <a:defRPr/>
            </a:pPr>
            <a:r>
              <a:rPr lang="en-ZA" sz="2000" dirty="0" smtClean="0"/>
              <a:t>This is as a result of irregular expenditure from the implementation of Regional Bulk Infrastructure Grant Projects ( RBIG)  and Bucket Eradication Projects ( BEP) by the Implementing Agents ( IA’s, Municipalities and/ Water Boards) due to the following reasons:</a:t>
            </a:r>
          </a:p>
          <a:p>
            <a:pPr marL="0" indent="0" algn="just">
              <a:buFont typeface="Arial" pitchFamily="34" charset="0"/>
              <a:buNone/>
              <a:defRPr/>
            </a:pPr>
            <a:endParaRPr lang="en-ZA" sz="2000" dirty="0" smtClean="0"/>
          </a:p>
          <a:p>
            <a:pPr lvl="1" algn="just">
              <a:defRPr/>
            </a:pPr>
            <a:r>
              <a:rPr lang="en-ZA" sz="2000" dirty="0">
                <a:solidFill>
                  <a:srgbClr val="000000"/>
                </a:solidFill>
              </a:rPr>
              <a:t>No approval </a:t>
            </a:r>
            <a:r>
              <a:rPr lang="en-ZA" sz="2000" dirty="0" smtClean="0">
                <a:solidFill>
                  <a:srgbClr val="000000"/>
                </a:solidFill>
              </a:rPr>
              <a:t>for variations,</a:t>
            </a:r>
          </a:p>
          <a:p>
            <a:pPr lvl="1" algn="just">
              <a:defRPr/>
            </a:pPr>
            <a:r>
              <a:rPr lang="en-ZA" sz="2000" dirty="0" smtClean="0">
                <a:solidFill>
                  <a:srgbClr val="000000"/>
                </a:solidFill>
              </a:rPr>
              <a:t>No supporting documents for payments effected,</a:t>
            </a:r>
          </a:p>
          <a:p>
            <a:pPr lvl="1" algn="just">
              <a:defRPr/>
            </a:pPr>
            <a:r>
              <a:rPr lang="en-ZA" sz="2000" dirty="0" smtClean="0">
                <a:solidFill>
                  <a:srgbClr val="000000"/>
                </a:solidFill>
              </a:rPr>
              <a:t>No signed contract in place,</a:t>
            </a:r>
          </a:p>
          <a:p>
            <a:pPr lvl="1" algn="just">
              <a:defRPr/>
            </a:pPr>
            <a:r>
              <a:rPr lang="en-ZA" sz="2000" dirty="0" smtClean="0">
                <a:solidFill>
                  <a:srgbClr val="000000"/>
                </a:solidFill>
              </a:rPr>
              <a:t>Not advertising the tender according to the CIDB,</a:t>
            </a:r>
          </a:p>
          <a:p>
            <a:pPr lvl="1" algn="just">
              <a:defRPr/>
            </a:pPr>
            <a:r>
              <a:rPr lang="en-ZA" sz="2000" dirty="0" smtClean="0">
                <a:solidFill>
                  <a:srgbClr val="000000"/>
                </a:solidFill>
              </a:rPr>
              <a:t>Not awarding the bid according to the </a:t>
            </a:r>
            <a:r>
              <a:rPr lang="en-ZA" sz="2000" dirty="0"/>
              <a:t>Preferential Procurement </a:t>
            </a:r>
            <a:r>
              <a:rPr lang="en-ZA" sz="2000" dirty="0" smtClean="0"/>
              <a:t>Rules etc.</a:t>
            </a:r>
          </a:p>
          <a:p>
            <a:pPr marL="457200" lvl="1" indent="0" algn="just">
              <a:buFont typeface="Arial" pitchFamily="34" charset="0"/>
              <a:buNone/>
              <a:defRPr/>
            </a:pPr>
            <a:endParaRPr lang="en-ZA" sz="2000" dirty="0">
              <a:solidFill>
                <a:srgbClr val="000000"/>
              </a:solidFill>
            </a:endParaRPr>
          </a:p>
          <a:p>
            <a:pPr lvl="1" algn="just">
              <a:buFont typeface="Arial" pitchFamily="34" charset="0"/>
              <a:buBlip>
                <a:blip r:embed="rId2"/>
              </a:buBlip>
              <a:defRPr/>
            </a:pPr>
            <a:endParaRPr lang="en-ZA" sz="2000" dirty="0" smtClean="0"/>
          </a:p>
          <a:p>
            <a:pPr lvl="1" algn="just">
              <a:buFont typeface="Arial" pitchFamily="34" charset="0"/>
              <a:buBlip>
                <a:blip r:embed="rId2"/>
              </a:buBlip>
              <a:defRPr/>
            </a:pPr>
            <a:endParaRPr lang="en-ZA" sz="2000" dirty="0" smtClean="0"/>
          </a:p>
          <a:p>
            <a:pPr lvl="1" algn="just">
              <a:defRPr/>
            </a:pPr>
            <a:endParaRPr lang="en-ZA" sz="2000" dirty="0"/>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21</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3200" b="1" dirty="0" smtClean="0"/>
              <a:t>ANALYSIS OF INFRASTRUCTURE</a:t>
            </a:r>
            <a:br>
              <a:rPr lang="en-ZA" sz="3200" b="1" dirty="0" smtClean="0"/>
            </a:br>
            <a:r>
              <a:rPr lang="en-ZA" sz="3200" b="1" dirty="0" smtClean="0"/>
              <a:t> IRREGULAR EXP </a:t>
            </a:r>
            <a:br>
              <a:rPr lang="en-ZA" sz="3200" b="1" dirty="0" smtClean="0"/>
            </a:br>
            <a:endParaRPr lang="en-ZA" sz="3200" b="1" dirty="0"/>
          </a:p>
        </p:txBody>
      </p:sp>
      <p:graphicFrame>
        <p:nvGraphicFramePr>
          <p:cNvPr id="10" name="Table 9"/>
          <p:cNvGraphicFramePr>
            <a:graphicFrameLocks noGrp="1"/>
          </p:cNvGraphicFramePr>
          <p:nvPr>
            <p:extLst>
              <p:ext uri="{D42A27DB-BD31-4B8C-83A1-F6EECF244321}">
                <p14:modId xmlns:p14="http://schemas.microsoft.com/office/powerpoint/2010/main" xmlns="" val="140927985"/>
              </p:ext>
            </p:extLst>
          </p:nvPr>
        </p:nvGraphicFramePr>
        <p:xfrm>
          <a:off x="2857500" y="4835525"/>
          <a:ext cx="3886200" cy="1482724"/>
        </p:xfrm>
        <a:graphic>
          <a:graphicData uri="http://schemas.openxmlformats.org/drawingml/2006/table">
            <a:tbl>
              <a:tblPr firstRow="1" bandRow="1">
                <a:tableStyleId>{912C8C85-51F0-491E-9774-3900AFEF0FD7}</a:tableStyleId>
              </a:tblPr>
              <a:tblGrid>
                <a:gridCol w="1800225"/>
                <a:gridCol w="2085975"/>
              </a:tblGrid>
              <a:tr h="370681">
                <a:tc>
                  <a:txBody>
                    <a:bodyPr/>
                    <a:lstStyle/>
                    <a:p>
                      <a:pPr algn="ctr"/>
                      <a:r>
                        <a:rPr lang="en-ZA" sz="1800" dirty="0" smtClean="0">
                          <a:solidFill>
                            <a:schemeClr val="tx1"/>
                          </a:solidFill>
                        </a:rPr>
                        <a:t>FINANCIAL</a:t>
                      </a:r>
                      <a:r>
                        <a:rPr lang="en-ZA" sz="1800" baseline="0" dirty="0" smtClean="0">
                          <a:solidFill>
                            <a:schemeClr val="tx1"/>
                          </a:solidFill>
                        </a:rPr>
                        <a:t> YEAR</a:t>
                      </a:r>
                      <a:endParaRPr lang="en-ZA" sz="1800" dirty="0">
                        <a:solidFill>
                          <a:schemeClr val="tx1"/>
                        </a:solidFill>
                      </a:endParaRPr>
                    </a:p>
                  </a:txBody>
                  <a:tcPr marT="45700" marB="45700"/>
                </a:tc>
                <a:tc>
                  <a:txBody>
                    <a:bodyPr/>
                    <a:lstStyle/>
                    <a:p>
                      <a:pPr algn="ctr"/>
                      <a:r>
                        <a:rPr lang="en-ZA" sz="1800" dirty="0" smtClean="0">
                          <a:solidFill>
                            <a:schemeClr val="tx1"/>
                          </a:solidFill>
                        </a:rPr>
                        <a:t>AMOUNT</a:t>
                      </a:r>
                      <a:r>
                        <a:rPr lang="en-ZA" sz="1800" baseline="0" dirty="0" smtClean="0">
                          <a:solidFill>
                            <a:schemeClr val="tx1"/>
                          </a:solidFill>
                        </a:rPr>
                        <a:t> IN R’000</a:t>
                      </a:r>
                      <a:endParaRPr lang="en-ZA" sz="1800" dirty="0">
                        <a:solidFill>
                          <a:schemeClr val="tx1"/>
                        </a:solidFill>
                      </a:endParaRPr>
                    </a:p>
                  </a:txBody>
                  <a:tcPr marT="45700" marB="45700"/>
                </a:tc>
              </a:tr>
              <a:tr h="370681">
                <a:tc>
                  <a:txBody>
                    <a:bodyPr/>
                    <a:lstStyle/>
                    <a:p>
                      <a:pPr algn="ctr"/>
                      <a:r>
                        <a:rPr lang="en-ZA" sz="1800" dirty="0" smtClean="0"/>
                        <a:t>2014/15</a:t>
                      </a:r>
                      <a:endParaRPr lang="en-ZA" sz="1800" dirty="0"/>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t>R 626 055 </a:t>
                      </a:r>
                    </a:p>
                  </a:txBody>
                  <a:tcPr marT="45700" marB="45700"/>
                </a:tc>
              </a:tr>
              <a:tr h="370681">
                <a:tc>
                  <a:txBody>
                    <a:bodyPr/>
                    <a:lstStyle/>
                    <a:p>
                      <a:pPr algn="ctr"/>
                      <a:r>
                        <a:rPr lang="en-ZA" sz="1800" dirty="0" smtClean="0"/>
                        <a:t>2015/16</a:t>
                      </a:r>
                      <a:endParaRPr lang="en-ZA" sz="1800" dirty="0"/>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t>R 2 251 739</a:t>
                      </a:r>
                    </a:p>
                  </a:txBody>
                  <a:tcPr marT="45700" marB="45700"/>
                </a:tc>
              </a:tr>
              <a:tr h="370681">
                <a:tc>
                  <a:txBody>
                    <a:bodyPr/>
                    <a:lstStyle/>
                    <a:p>
                      <a:pPr algn="ctr"/>
                      <a:r>
                        <a:rPr lang="en-ZA" sz="1800" dirty="0" smtClean="0"/>
                        <a:t>VARIANCE</a:t>
                      </a:r>
                      <a:endParaRPr lang="en-ZA" sz="1800" dirty="0"/>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baseline="0" dirty="0" smtClean="0"/>
                        <a:t>R 1 625 684</a:t>
                      </a:r>
                      <a:endParaRPr lang="en-ZA" sz="1800" dirty="0" smtClean="0"/>
                    </a:p>
                  </a:txBody>
                  <a:tcPr marT="45700" marB="45700"/>
                </a:tc>
              </a:tr>
            </a:tbl>
          </a:graphicData>
        </a:graphic>
      </p:graphicFrame>
      <p:pic>
        <p:nvPicPr>
          <p:cNvPr id="19475" name="Picture 2"/>
          <p:cNvPicPr>
            <a:picLocks noChangeAspect="1" noChangeArrowheads="1"/>
          </p:cNvPicPr>
          <p:nvPr/>
        </p:nvPicPr>
        <p:blipFill>
          <a:blip r:embed="rId2"/>
          <a:srcRect/>
          <a:stretch>
            <a:fillRect/>
          </a:stretch>
        </p:blipFill>
        <p:spPr bwMode="auto">
          <a:xfrm>
            <a:off x="2066925" y="1504950"/>
            <a:ext cx="5867400" cy="3149600"/>
          </a:xfrm>
          <a:prstGeom prst="rect">
            <a:avLst/>
          </a:prstGeom>
          <a:noFill/>
          <a:ln w="9525">
            <a:noFill/>
            <a:miter lim="800000"/>
            <a:headEnd/>
            <a:tailEnd/>
          </a:ln>
          <a:effectLst/>
        </p:spPr>
      </p:pic>
      <p:sp>
        <p:nvSpPr>
          <p:cNvPr id="3" name="Freeform 2"/>
          <p:cNvSpPr/>
          <p:nvPr/>
        </p:nvSpPr>
        <p:spPr>
          <a:xfrm>
            <a:off x="4152900" y="2324100"/>
            <a:ext cx="2038350" cy="1343025"/>
          </a:xfrm>
          <a:custGeom>
            <a:avLst/>
            <a:gdLst>
              <a:gd name="connsiteX0" fmla="*/ 0 w 2038350"/>
              <a:gd name="connsiteY0" fmla="*/ 1343025 h 1343025"/>
              <a:gd name="connsiteX1" fmla="*/ 2038350 w 2038350"/>
              <a:gd name="connsiteY1" fmla="*/ 0 h 1343025"/>
              <a:gd name="connsiteX2" fmla="*/ 2038350 w 2038350"/>
              <a:gd name="connsiteY2" fmla="*/ 0 h 1343025"/>
            </a:gdLst>
            <a:ahLst/>
            <a:cxnLst>
              <a:cxn ang="0">
                <a:pos x="connsiteX0" y="connsiteY0"/>
              </a:cxn>
              <a:cxn ang="0">
                <a:pos x="connsiteX1" y="connsiteY1"/>
              </a:cxn>
              <a:cxn ang="0">
                <a:pos x="connsiteX2" y="connsiteY2"/>
              </a:cxn>
            </a:cxnLst>
            <a:rect l="l" t="t" r="r" b="b"/>
            <a:pathLst>
              <a:path w="2038350" h="1343025">
                <a:moveTo>
                  <a:pt x="0" y="1343025"/>
                </a:moveTo>
                <a:lnTo>
                  <a:pt x="2038350" y="0"/>
                </a:lnTo>
                <a:lnTo>
                  <a:pt x="2038350" y="0"/>
                </a:lnTo>
              </a:path>
            </a:pathLst>
          </a:custGeom>
          <a:ln>
            <a:prstDash val="sysDash"/>
          </a:ln>
        </p:spPr>
        <p:style>
          <a:lnRef idx="2">
            <a:schemeClr val="dk1"/>
          </a:lnRef>
          <a:fillRef idx="0">
            <a:schemeClr val="dk1"/>
          </a:fillRef>
          <a:effectRef idx="1">
            <a:schemeClr val="dk1"/>
          </a:effectRef>
          <a:fontRef idx="minor">
            <a:schemeClr val="tx1"/>
          </a:fontRef>
        </p:style>
        <p:txBody>
          <a:bodyPr anchor="ctr"/>
          <a:lstStyle/>
          <a:p>
            <a:pPr algn="ctr">
              <a:defRPr/>
            </a:pPr>
            <a:endParaRPr lang="en-ZA"/>
          </a:p>
        </p:txBody>
      </p:sp>
      <p:sp>
        <p:nvSpPr>
          <p:cNvPr id="4" name="Rectangle 3"/>
          <p:cNvSpPr/>
          <p:nvPr/>
        </p:nvSpPr>
        <p:spPr>
          <a:xfrm>
            <a:off x="4257675" y="2262188"/>
            <a:ext cx="1285875" cy="428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ZA" sz="1100" dirty="0"/>
              <a:t>INCREASE OF 260%</a:t>
            </a:r>
          </a:p>
        </p:txBody>
      </p:sp>
      <p:sp>
        <p:nvSpPr>
          <p:cNvPr id="7"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22</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lstStyle/>
          <a:p>
            <a:pPr>
              <a:defRPr/>
            </a:pPr>
            <a:r>
              <a:rPr lang="en-ZA" sz="3200" b="1" dirty="0" smtClean="0"/>
              <a:t>REGIONAL INFRASTRUCTURE CUMULATIVE STATUS 2015/16</a:t>
            </a:r>
            <a:endParaRPr lang="en-ZA" sz="3200" b="1" dirty="0"/>
          </a:p>
        </p:txBody>
      </p:sp>
      <p:pic>
        <p:nvPicPr>
          <p:cNvPr id="20483" name="Picture 2"/>
          <p:cNvPicPr>
            <a:picLocks noChangeAspect="1" noChangeArrowheads="1"/>
          </p:cNvPicPr>
          <p:nvPr/>
        </p:nvPicPr>
        <p:blipFill>
          <a:blip r:embed="rId2"/>
          <a:srcRect/>
          <a:stretch>
            <a:fillRect/>
          </a:stretch>
        </p:blipFill>
        <p:spPr bwMode="auto">
          <a:xfrm>
            <a:off x="1636295" y="1260475"/>
            <a:ext cx="7507705" cy="2844800"/>
          </a:xfrm>
          <a:prstGeom prst="rect">
            <a:avLst/>
          </a:prstGeom>
          <a:noFill/>
          <a:ln w="9525">
            <a:noFill/>
            <a:miter lim="800000"/>
            <a:headEnd/>
            <a:tailEnd/>
          </a:ln>
          <a:effectLst/>
        </p:spPr>
      </p:pic>
      <p:graphicFrame>
        <p:nvGraphicFramePr>
          <p:cNvPr id="5" name="Table 4"/>
          <p:cNvGraphicFramePr>
            <a:graphicFrameLocks noGrp="1"/>
          </p:cNvGraphicFramePr>
          <p:nvPr/>
        </p:nvGraphicFramePr>
        <p:xfrm>
          <a:off x="1636295" y="4105275"/>
          <a:ext cx="7507704" cy="2377350"/>
        </p:xfrm>
        <a:graphic>
          <a:graphicData uri="http://schemas.openxmlformats.org/drawingml/2006/table">
            <a:tbl>
              <a:tblPr>
                <a:tableStyleId>{BC89EF96-8CEA-46FF-86C4-4CE0E7609802}</a:tableStyleId>
              </a:tblPr>
              <a:tblGrid>
                <a:gridCol w="2230324"/>
                <a:gridCol w="2638690"/>
                <a:gridCol w="2638690"/>
              </a:tblGrid>
              <a:tr h="359180">
                <a:tc>
                  <a:txBody>
                    <a:bodyPr/>
                    <a:lstStyle/>
                    <a:p>
                      <a:pPr algn="ctr" rtl="0" fontAlgn="b"/>
                      <a:r>
                        <a:rPr lang="en-ZA" sz="1200" b="1" u="none" strike="noStrike" dirty="0">
                          <a:solidFill>
                            <a:schemeClr val="tx1"/>
                          </a:solidFill>
                          <a:effectLst>
                            <a:outerShdw blurRad="38100" dist="38100" dir="2700000" algn="tl">
                              <a:srgbClr val="000000">
                                <a:alpha val="43137"/>
                              </a:srgbClr>
                            </a:outerShdw>
                          </a:effectLst>
                        </a:rPr>
                        <a:t>REGION</a:t>
                      </a:r>
                      <a:endParaRPr lang="en-ZA" sz="12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8" marB="0" anchor="b"/>
                </a:tc>
                <a:tc>
                  <a:txBody>
                    <a:bodyPr/>
                    <a:lstStyle/>
                    <a:p>
                      <a:pPr algn="ctr" rtl="0" fontAlgn="b"/>
                      <a:r>
                        <a:rPr lang="en-ZA" sz="1200" b="1" u="none" strike="noStrike" dirty="0">
                          <a:solidFill>
                            <a:schemeClr val="tx1"/>
                          </a:solidFill>
                          <a:effectLst>
                            <a:outerShdw blurRad="38100" dist="38100" dir="2700000" algn="tl">
                              <a:srgbClr val="000000">
                                <a:alpha val="43137"/>
                              </a:srgbClr>
                            </a:outerShdw>
                          </a:effectLst>
                        </a:rPr>
                        <a:t>VALUE</a:t>
                      </a:r>
                      <a:endParaRPr lang="en-ZA" sz="12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8" marB="0" anchor="b"/>
                </a:tc>
                <a:tc>
                  <a:txBody>
                    <a:bodyPr/>
                    <a:lstStyle/>
                    <a:p>
                      <a:pPr algn="ctr" rtl="0" fontAlgn="b"/>
                      <a:r>
                        <a:rPr lang="en-ZA" sz="1200" b="1" u="none" strike="noStrike" dirty="0">
                          <a:solidFill>
                            <a:schemeClr val="tx1"/>
                          </a:solidFill>
                          <a:effectLst>
                            <a:outerShdw blurRad="38100" dist="38100" dir="2700000" algn="tl">
                              <a:srgbClr val="000000">
                                <a:alpha val="43137"/>
                              </a:srgbClr>
                            </a:outerShdw>
                          </a:effectLst>
                        </a:rPr>
                        <a:t>% IN RELATION TO TOTAL BALANCE</a:t>
                      </a:r>
                      <a:endParaRPr lang="en-ZA" sz="12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8" marB="0" anchor="b"/>
                </a:tc>
              </a:tr>
              <a:tr h="177219">
                <a:tc>
                  <a:txBody>
                    <a:bodyPr/>
                    <a:lstStyle/>
                    <a:p>
                      <a:pPr algn="l" rtl="0" fontAlgn="b"/>
                      <a:r>
                        <a:rPr lang="en-ZA" sz="1200" u="none" strike="noStrike">
                          <a:effectLst/>
                        </a:rPr>
                        <a:t>Free State</a:t>
                      </a:r>
                      <a:endParaRPr lang="en-ZA" sz="1200" b="0" i="0" u="none" strike="noStrike">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14 874 088 </a:t>
                      </a:r>
                    </a:p>
                  </a:txBody>
                  <a:tcPr marL="9525" marR="9525" marT="9528" marB="0" anchor="b"/>
                </a:tc>
                <a:tc>
                  <a:txBody>
                    <a:bodyPr/>
                    <a:lstStyle/>
                    <a:p>
                      <a:pPr algn="ctr" fontAlgn="b"/>
                      <a:r>
                        <a:rPr lang="en-ZA" sz="1200" u="none" strike="noStrike" dirty="0">
                          <a:effectLst/>
                        </a:rPr>
                        <a:t>1%</a:t>
                      </a:r>
                      <a:endParaRPr lang="en-ZA" sz="1200" b="0" i="0" u="none" strike="noStrike" dirty="0">
                        <a:solidFill>
                          <a:srgbClr val="000000"/>
                        </a:solidFill>
                        <a:effectLst/>
                        <a:latin typeface="Calibri"/>
                      </a:endParaRPr>
                    </a:p>
                  </a:txBody>
                  <a:tcPr marL="9525" marR="9525" marT="9528" marB="0" anchor="b"/>
                </a:tc>
              </a:tr>
              <a:tr h="177219">
                <a:tc>
                  <a:txBody>
                    <a:bodyPr/>
                    <a:lstStyle/>
                    <a:p>
                      <a:pPr algn="l" rtl="0" fontAlgn="b"/>
                      <a:r>
                        <a:rPr lang="en-ZA" sz="1200" u="none" strike="noStrike">
                          <a:effectLst/>
                        </a:rPr>
                        <a:t>Limpopo</a:t>
                      </a:r>
                      <a:endParaRPr lang="en-ZA" sz="1200" b="0" i="0" u="none" strike="noStrike">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1 723 671 658 </a:t>
                      </a:r>
                    </a:p>
                  </a:txBody>
                  <a:tcPr marL="9525" marR="9525" marT="9528" marB="0" anchor="b"/>
                </a:tc>
                <a:tc>
                  <a:txBody>
                    <a:bodyPr/>
                    <a:lstStyle/>
                    <a:p>
                      <a:pPr algn="ctr" fontAlgn="b"/>
                      <a:r>
                        <a:rPr lang="en-ZA" sz="1200" u="none" strike="noStrike" dirty="0">
                          <a:effectLst/>
                        </a:rPr>
                        <a:t>77%</a:t>
                      </a:r>
                      <a:endParaRPr lang="en-ZA" sz="1200" b="0" i="0" u="none" strike="noStrike" dirty="0">
                        <a:solidFill>
                          <a:srgbClr val="000000"/>
                        </a:solidFill>
                        <a:effectLst/>
                        <a:latin typeface="Calibri"/>
                      </a:endParaRPr>
                    </a:p>
                  </a:txBody>
                  <a:tcPr marL="9525" marR="9525" marT="9528" marB="0" anchor="b"/>
                </a:tc>
              </a:tr>
              <a:tr h="177219">
                <a:tc>
                  <a:txBody>
                    <a:bodyPr/>
                    <a:lstStyle/>
                    <a:p>
                      <a:pPr algn="l" rtl="0" fontAlgn="b"/>
                      <a:r>
                        <a:rPr lang="en-ZA" sz="1200" u="none" strike="noStrike">
                          <a:effectLst/>
                        </a:rPr>
                        <a:t>Eastern Cape</a:t>
                      </a:r>
                      <a:endParaRPr lang="en-ZA" sz="1200" b="0" i="0" u="none" strike="noStrike">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159 916 798 </a:t>
                      </a:r>
                    </a:p>
                  </a:txBody>
                  <a:tcPr marL="9525" marR="9525" marT="9528" marB="0" anchor="b"/>
                </a:tc>
                <a:tc>
                  <a:txBody>
                    <a:bodyPr/>
                    <a:lstStyle/>
                    <a:p>
                      <a:pPr algn="ctr" fontAlgn="b"/>
                      <a:r>
                        <a:rPr lang="en-ZA" sz="1200" u="none" strike="noStrike" dirty="0">
                          <a:effectLst/>
                        </a:rPr>
                        <a:t>7%</a:t>
                      </a:r>
                      <a:endParaRPr lang="en-ZA" sz="1200" b="0" i="0" u="none" strike="noStrike" dirty="0">
                        <a:solidFill>
                          <a:srgbClr val="000000"/>
                        </a:solidFill>
                        <a:effectLst/>
                        <a:latin typeface="Calibri"/>
                      </a:endParaRPr>
                    </a:p>
                  </a:txBody>
                  <a:tcPr marL="9525" marR="9525" marT="9528" marB="0" anchor="b"/>
                </a:tc>
              </a:tr>
              <a:tr h="177219">
                <a:tc>
                  <a:txBody>
                    <a:bodyPr/>
                    <a:lstStyle/>
                    <a:p>
                      <a:pPr algn="l" rtl="0" fontAlgn="b"/>
                      <a:r>
                        <a:rPr lang="en-ZA" sz="1200" u="none" strike="noStrike">
                          <a:effectLst/>
                        </a:rPr>
                        <a:t>Gauteng</a:t>
                      </a:r>
                      <a:endParaRPr lang="en-ZA" sz="1200" b="0" i="0" u="none" strike="noStrike">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101 567 349 </a:t>
                      </a:r>
                    </a:p>
                  </a:txBody>
                  <a:tcPr marL="9525" marR="9525" marT="9528" marB="0" anchor="b"/>
                </a:tc>
                <a:tc>
                  <a:txBody>
                    <a:bodyPr/>
                    <a:lstStyle/>
                    <a:p>
                      <a:pPr algn="ctr" fontAlgn="b"/>
                      <a:r>
                        <a:rPr lang="en-ZA" sz="1200" u="none" strike="noStrike" dirty="0">
                          <a:effectLst/>
                        </a:rPr>
                        <a:t>5%</a:t>
                      </a:r>
                      <a:endParaRPr lang="en-ZA" sz="1200" b="0" i="0" u="none" strike="noStrike" dirty="0">
                        <a:solidFill>
                          <a:srgbClr val="000000"/>
                        </a:solidFill>
                        <a:effectLst/>
                        <a:latin typeface="Calibri"/>
                      </a:endParaRPr>
                    </a:p>
                  </a:txBody>
                  <a:tcPr marL="9525" marR="9525" marT="9528" marB="0" anchor="b"/>
                </a:tc>
              </a:tr>
              <a:tr h="239453">
                <a:tc>
                  <a:txBody>
                    <a:bodyPr/>
                    <a:lstStyle/>
                    <a:p>
                      <a:pPr algn="l" rtl="0" fontAlgn="b"/>
                      <a:r>
                        <a:rPr lang="en-ZA" sz="1200" u="none" strike="noStrike" dirty="0">
                          <a:effectLst/>
                        </a:rPr>
                        <a:t>Western Cape</a:t>
                      </a:r>
                      <a:endParaRPr lang="en-ZA" sz="1200" b="0" i="0" u="none" strike="noStrike" dirty="0">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87 514 397 </a:t>
                      </a:r>
                    </a:p>
                  </a:txBody>
                  <a:tcPr marL="9525" marR="9525" marT="9528" marB="0" anchor="b"/>
                </a:tc>
                <a:tc>
                  <a:txBody>
                    <a:bodyPr/>
                    <a:lstStyle/>
                    <a:p>
                      <a:pPr algn="ctr" fontAlgn="b"/>
                      <a:r>
                        <a:rPr lang="en-ZA" sz="1200" u="none" strike="noStrike" dirty="0">
                          <a:effectLst/>
                        </a:rPr>
                        <a:t>4%</a:t>
                      </a:r>
                      <a:endParaRPr lang="en-ZA" sz="1200" b="0" i="0" u="none" strike="noStrike" dirty="0">
                        <a:solidFill>
                          <a:srgbClr val="000000"/>
                        </a:solidFill>
                        <a:effectLst/>
                        <a:latin typeface="Calibri"/>
                      </a:endParaRPr>
                    </a:p>
                  </a:txBody>
                  <a:tcPr marL="9525" marR="9525" marT="9528" marB="0" anchor="b"/>
                </a:tc>
              </a:tr>
              <a:tr h="177219">
                <a:tc>
                  <a:txBody>
                    <a:bodyPr/>
                    <a:lstStyle/>
                    <a:p>
                      <a:pPr algn="l" rtl="0" fontAlgn="b"/>
                      <a:r>
                        <a:rPr lang="en-ZA" sz="1200" u="none" strike="noStrike">
                          <a:effectLst/>
                        </a:rPr>
                        <a:t>KZN</a:t>
                      </a:r>
                      <a:endParaRPr lang="en-ZA" sz="1200" b="0" i="0" u="none" strike="noStrike">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24 300 456 </a:t>
                      </a:r>
                    </a:p>
                  </a:txBody>
                  <a:tcPr marL="9525" marR="9525" marT="9528" marB="0" anchor="b"/>
                </a:tc>
                <a:tc>
                  <a:txBody>
                    <a:bodyPr/>
                    <a:lstStyle/>
                    <a:p>
                      <a:pPr algn="ctr" fontAlgn="b"/>
                      <a:r>
                        <a:rPr lang="en-ZA" sz="1200" u="none" strike="noStrike" dirty="0">
                          <a:effectLst/>
                        </a:rPr>
                        <a:t>1%</a:t>
                      </a:r>
                      <a:endParaRPr lang="en-ZA" sz="1200" b="0" i="0" u="none" strike="noStrike" dirty="0">
                        <a:solidFill>
                          <a:srgbClr val="000000"/>
                        </a:solidFill>
                        <a:effectLst/>
                        <a:latin typeface="Calibri"/>
                      </a:endParaRPr>
                    </a:p>
                  </a:txBody>
                  <a:tcPr marL="9525" marR="9525" marT="9528" marB="0" anchor="b"/>
                </a:tc>
              </a:tr>
              <a:tr h="239453">
                <a:tc>
                  <a:txBody>
                    <a:bodyPr/>
                    <a:lstStyle/>
                    <a:p>
                      <a:pPr algn="l" rtl="0" fontAlgn="b"/>
                      <a:r>
                        <a:rPr lang="en-ZA" sz="1200" u="none" strike="noStrike">
                          <a:effectLst/>
                        </a:rPr>
                        <a:t>Northern Cape</a:t>
                      </a:r>
                      <a:endParaRPr lang="en-ZA" sz="1200" b="0" i="0" u="none" strike="noStrike">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17 283 832 </a:t>
                      </a:r>
                    </a:p>
                  </a:txBody>
                  <a:tcPr marL="9525" marR="9525" marT="9528" marB="0" anchor="b"/>
                </a:tc>
                <a:tc>
                  <a:txBody>
                    <a:bodyPr/>
                    <a:lstStyle/>
                    <a:p>
                      <a:pPr algn="ctr" fontAlgn="b"/>
                      <a:r>
                        <a:rPr lang="en-ZA" sz="1200" u="none" strike="noStrike" dirty="0">
                          <a:effectLst/>
                        </a:rPr>
                        <a:t>1%</a:t>
                      </a:r>
                      <a:endParaRPr lang="en-ZA" sz="1200" b="0" i="0" u="none" strike="noStrike" dirty="0">
                        <a:solidFill>
                          <a:srgbClr val="000000"/>
                        </a:solidFill>
                        <a:effectLst/>
                        <a:latin typeface="Calibri"/>
                      </a:endParaRPr>
                    </a:p>
                  </a:txBody>
                  <a:tcPr marL="9525" marR="9525" marT="9528" marB="0" anchor="b"/>
                </a:tc>
              </a:tr>
              <a:tr h="177219">
                <a:tc>
                  <a:txBody>
                    <a:bodyPr/>
                    <a:lstStyle/>
                    <a:p>
                      <a:pPr algn="l" rtl="0" fontAlgn="b"/>
                      <a:r>
                        <a:rPr lang="en-ZA" sz="1200" u="none" strike="noStrike">
                          <a:effectLst/>
                        </a:rPr>
                        <a:t>North West</a:t>
                      </a:r>
                      <a:endParaRPr lang="en-ZA" sz="1200" b="0" i="0" u="none" strike="noStrike">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23 230 356 </a:t>
                      </a:r>
                    </a:p>
                  </a:txBody>
                  <a:tcPr marL="9525" marR="9525" marT="9528" marB="0" anchor="b"/>
                </a:tc>
                <a:tc>
                  <a:txBody>
                    <a:bodyPr/>
                    <a:lstStyle/>
                    <a:p>
                      <a:pPr algn="ctr" fontAlgn="b"/>
                      <a:r>
                        <a:rPr lang="en-ZA" sz="1200" u="none" strike="noStrike" dirty="0">
                          <a:effectLst/>
                        </a:rPr>
                        <a:t>1%</a:t>
                      </a:r>
                      <a:endParaRPr lang="en-ZA" sz="1200" b="0" i="0" u="none" strike="noStrike" dirty="0">
                        <a:solidFill>
                          <a:srgbClr val="000000"/>
                        </a:solidFill>
                        <a:effectLst/>
                        <a:latin typeface="Calibri"/>
                      </a:endParaRPr>
                    </a:p>
                  </a:txBody>
                  <a:tcPr marL="9525" marR="9525" marT="9528" marB="0" anchor="b"/>
                </a:tc>
              </a:tr>
              <a:tr h="177219">
                <a:tc>
                  <a:txBody>
                    <a:bodyPr/>
                    <a:lstStyle/>
                    <a:p>
                      <a:pPr algn="l" rtl="0" fontAlgn="b"/>
                      <a:r>
                        <a:rPr lang="en-ZA" sz="1200" u="none" strike="noStrike">
                          <a:effectLst/>
                        </a:rPr>
                        <a:t>Sanitation</a:t>
                      </a:r>
                      <a:endParaRPr lang="en-ZA" sz="1200" b="0" i="0" u="none" strike="noStrike">
                        <a:solidFill>
                          <a:srgbClr val="000000"/>
                        </a:solidFill>
                        <a:effectLst/>
                        <a:latin typeface="Calibri"/>
                      </a:endParaRPr>
                    </a:p>
                  </a:txBody>
                  <a:tcPr marL="9525" marR="9525" marT="9528" marB="0" anchor="b"/>
                </a:tc>
                <a:tc>
                  <a:txBody>
                    <a:bodyPr/>
                    <a:lstStyle/>
                    <a:p>
                      <a:pPr algn="ctr" fontAlgn="b"/>
                      <a:r>
                        <a:rPr lang="en-ZA" sz="1200" b="0" i="0" u="none" strike="noStrike" dirty="0">
                          <a:solidFill>
                            <a:srgbClr val="000000"/>
                          </a:solidFill>
                          <a:effectLst/>
                          <a:latin typeface="Calibri"/>
                        </a:rPr>
                        <a:t>              99 380 499 </a:t>
                      </a:r>
                    </a:p>
                  </a:txBody>
                  <a:tcPr marL="9525" marR="9525" marT="9528" marB="0" anchor="b"/>
                </a:tc>
                <a:tc>
                  <a:txBody>
                    <a:bodyPr/>
                    <a:lstStyle/>
                    <a:p>
                      <a:pPr algn="ctr" fontAlgn="b"/>
                      <a:r>
                        <a:rPr lang="en-ZA" sz="1200" u="none" strike="noStrike" dirty="0">
                          <a:effectLst/>
                        </a:rPr>
                        <a:t>4%</a:t>
                      </a:r>
                      <a:endParaRPr lang="en-ZA" sz="1200" b="0" i="0" u="none" strike="noStrike" dirty="0">
                        <a:solidFill>
                          <a:srgbClr val="000000"/>
                        </a:solidFill>
                        <a:effectLst/>
                        <a:latin typeface="Calibri"/>
                      </a:endParaRPr>
                    </a:p>
                  </a:txBody>
                  <a:tcPr marL="9525" marR="9525" marT="9528" marB="0" anchor="b"/>
                </a:tc>
              </a:tr>
              <a:tr h="177219">
                <a:tc>
                  <a:txBody>
                    <a:bodyPr/>
                    <a:lstStyle/>
                    <a:p>
                      <a:pPr algn="ctr" rtl="0" fontAlgn="b"/>
                      <a:r>
                        <a:rPr lang="en-ZA" sz="1200" b="1" i="1" u="sng" strike="noStrike" dirty="0" smtClean="0">
                          <a:effectLst>
                            <a:outerShdw blurRad="38100" dist="38100" dir="2700000" algn="tl">
                              <a:srgbClr val="000000">
                                <a:alpha val="43137"/>
                              </a:srgbClr>
                            </a:outerShdw>
                          </a:effectLst>
                        </a:rPr>
                        <a:t> TOTAL</a:t>
                      </a:r>
                      <a:endParaRPr lang="en-ZA" sz="1200" b="1" i="1" u="sng" strike="noStrike" dirty="0">
                        <a:solidFill>
                          <a:srgbClr val="000000"/>
                        </a:solidFill>
                        <a:effectLst>
                          <a:outerShdw blurRad="38100" dist="38100" dir="2700000" algn="tl">
                            <a:srgbClr val="000000">
                              <a:alpha val="43137"/>
                            </a:srgbClr>
                          </a:outerShdw>
                        </a:effectLst>
                        <a:latin typeface="Calibri"/>
                      </a:endParaRPr>
                    </a:p>
                  </a:txBody>
                  <a:tcPr marL="9525" marR="9525" marT="9528" marB="0" anchor="b"/>
                </a:tc>
                <a:tc>
                  <a:txBody>
                    <a:bodyPr/>
                    <a:lstStyle/>
                    <a:p>
                      <a:pPr algn="ctr" fontAlgn="b"/>
                      <a:r>
                        <a:rPr lang="en-ZA" sz="1200" b="1" i="1" u="sng" strike="noStrike" dirty="0">
                          <a:effectLst>
                            <a:outerShdw blurRad="38100" dist="38100" dir="2700000" algn="tl">
                              <a:srgbClr val="000000">
                                <a:alpha val="43137"/>
                              </a:srgbClr>
                            </a:outerShdw>
                          </a:effectLst>
                        </a:rPr>
                        <a:t>            </a:t>
                      </a:r>
                      <a:r>
                        <a:rPr lang="en-ZA" sz="1200" b="1" i="1" u="sng" strike="noStrike" dirty="0" smtClean="0">
                          <a:effectLst>
                            <a:outerShdw blurRad="38100" dist="38100" dir="2700000" algn="tl">
                              <a:srgbClr val="000000">
                                <a:alpha val="43137"/>
                              </a:srgbClr>
                            </a:outerShdw>
                          </a:effectLst>
                        </a:rPr>
                        <a:t>R  2</a:t>
                      </a:r>
                      <a:r>
                        <a:rPr lang="en-ZA" sz="1200" b="1" i="1" u="sng" strike="noStrike" baseline="0" dirty="0" smtClean="0">
                          <a:effectLst>
                            <a:outerShdw blurRad="38100" dist="38100" dir="2700000" algn="tl">
                              <a:srgbClr val="000000">
                                <a:alpha val="43137"/>
                              </a:srgbClr>
                            </a:outerShdw>
                          </a:effectLst>
                        </a:rPr>
                        <a:t> 251 739 433</a:t>
                      </a:r>
                      <a:endParaRPr lang="en-ZA" sz="1200" b="1" i="1" u="sng" strike="noStrike" dirty="0">
                        <a:solidFill>
                          <a:srgbClr val="000000"/>
                        </a:solidFill>
                        <a:effectLst>
                          <a:outerShdw blurRad="38100" dist="38100" dir="2700000" algn="tl">
                            <a:srgbClr val="000000">
                              <a:alpha val="43137"/>
                            </a:srgbClr>
                          </a:outerShdw>
                        </a:effectLst>
                        <a:latin typeface="Calibri"/>
                      </a:endParaRPr>
                    </a:p>
                  </a:txBody>
                  <a:tcPr marL="9525" marR="9525" marT="9528" marB="0" anchor="b"/>
                </a:tc>
                <a:tc>
                  <a:txBody>
                    <a:bodyPr/>
                    <a:lstStyle/>
                    <a:p>
                      <a:pPr algn="ctr" fontAlgn="b"/>
                      <a:r>
                        <a:rPr lang="en-ZA" sz="1200" b="1" i="1" u="sng" strike="noStrike" dirty="0">
                          <a:effectLst>
                            <a:outerShdw blurRad="38100" dist="38100" dir="2700000" algn="tl">
                              <a:srgbClr val="000000">
                                <a:alpha val="43137"/>
                              </a:srgbClr>
                            </a:outerShdw>
                          </a:effectLst>
                        </a:rPr>
                        <a:t>100%</a:t>
                      </a:r>
                      <a:endParaRPr lang="en-ZA" sz="1200" b="1" i="1" u="sng" strike="noStrike" dirty="0">
                        <a:solidFill>
                          <a:srgbClr val="000000"/>
                        </a:solidFill>
                        <a:effectLst>
                          <a:outerShdw blurRad="38100" dist="38100" dir="2700000" algn="tl">
                            <a:srgbClr val="000000">
                              <a:alpha val="43137"/>
                            </a:srgbClr>
                          </a:outerShdw>
                        </a:effectLst>
                        <a:latin typeface="Calibri"/>
                      </a:endParaRPr>
                    </a:p>
                  </a:txBody>
                  <a:tcPr marL="9525" marR="9525" marT="9528" marB="0" anchor="b"/>
                </a:tc>
              </a:tr>
            </a:tbl>
          </a:graphicData>
        </a:graphic>
      </p:graphicFrame>
      <p:sp>
        <p:nvSpPr>
          <p:cNvPr id="6" name="Slide Number Placeholder 3"/>
          <p:cNvSpPr>
            <a:spLocks noGrp="1"/>
          </p:cNvSpPr>
          <p:nvPr>
            <p:ph type="sldNum" sz="quarter" idx="12"/>
          </p:nvPr>
        </p:nvSpPr>
        <p:spPr>
          <a:xfrm>
            <a:off x="6862914" y="6117500"/>
            <a:ext cx="2133600" cy="365125"/>
          </a:xfrm>
        </p:spPr>
        <p:txBody>
          <a:bodyPr/>
          <a:lstStyle/>
          <a:p>
            <a:fld id="{48F0A114-0370-4CC0-9313-334D49B2E98A}" type="slidenum">
              <a:rPr lang="en-ZA" sz="1400" smtClean="0">
                <a:latin typeface="Arial" pitchFamily="34" charset="0"/>
                <a:cs typeface="Arial" pitchFamily="34" charset="0"/>
              </a:rPr>
              <a:pPr/>
              <a:t>23</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5719"/>
            <a:ext cx="8229600" cy="477837"/>
          </a:xfrm>
        </p:spPr>
        <p:txBody>
          <a:bodyPr/>
          <a:lstStyle/>
          <a:p>
            <a:pPr>
              <a:defRPr/>
            </a:pPr>
            <a:r>
              <a:rPr lang="en-ZA" sz="2000" b="1" dirty="0" smtClean="0"/>
              <a:t>ANALYSIS OF IRREGULAR EXPENDITURE PER REGION PER FINANCIAL YEAR</a:t>
            </a:r>
            <a:endParaRPr lang="en-ZA" sz="2000" b="1" dirty="0"/>
          </a:p>
        </p:txBody>
      </p:sp>
      <p:graphicFrame>
        <p:nvGraphicFramePr>
          <p:cNvPr id="6" name="Table 5"/>
          <p:cNvGraphicFramePr>
            <a:graphicFrameLocks noGrp="1"/>
          </p:cNvGraphicFramePr>
          <p:nvPr/>
        </p:nvGraphicFramePr>
        <p:xfrm>
          <a:off x="0" y="752469"/>
          <a:ext cx="9144000" cy="5616246"/>
        </p:xfrm>
        <a:graphic>
          <a:graphicData uri="http://schemas.openxmlformats.org/drawingml/2006/table">
            <a:tbl>
              <a:tblPr firstRow="1" bandRow="1">
                <a:tableStyleId>{616DA210-FB5B-4158-B5E0-FEB733F419BA}</a:tableStyleId>
              </a:tblPr>
              <a:tblGrid>
                <a:gridCol w="1524000"/>
                <a:gridCol w="1524000"/>
                <a:gridCol w="1524000"/>
                <a:gridCol w="1524000"/>
                <a:gridCol w="1524000"/>
                <a:gridCol w="1524000"/>
              </a:tblGrid>
              <a:tr h="426211">
                <a:tc rowSpan="2">
                  <a:txBody>
                    <a:bodyPr/>
                    <a:lstStyle/>
                    <a:p>
                      <a:pPr algn="ctr" rtl="0" fontAlgn="b"/>
                      <a:r>
                        <a:rPr lang="en-ZA" sz="1400" b="1" i="0" u="none" strike="noStrike" dirty="0" smtClean="0">
                          <a:solidFill>
                            <a:schemeClr val="tx1"/>
                          </a:solidFill>
                          <a:effectLst/>
                          <a:latin typeface="+mn-lt"/>
                        </a:rPr>
                        <a:t>REGION</a:t>
                      </a:r>
                      <a:endParaRPr lang="en-ZA" sz="14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gridSpan="4">
                  <a:txBody>
                    <a:bodyPr/>
                    <a:lstStyle/>
                    <a:p>
                      <a:pPr algn="ctr"/>
                      <a:r>
                        <a:rPr lang="en-ZA" sz="1400" dirty="0" smtClean="0"/>
                        <a:t>FINANCIAL YEARS</a:t>
                      </a:r>
                      <a:endParaRPr lang="en-ZA" sz="1400" dirty="0"/>
                    </a:p>
                  </a:txBody>
                  <a:tcPr marL="9525" marR="9525" marT="9525" marB="0" anchor="b">
                    <a:solidFill>
                      <a:schemeClr val="accent3">
                        <a:lumMod val="40000"/>
                        <a:lumOff val="60000"/>
                      </a:schemeClr>
                    </a:solidFill>
                  </a:tcPr>
                </a:tc>
                <a:tc hMerge="1">
                  <a:txBody>
                    <a:bodyPr/>
                    <a:lstStyle/>
                    <a:p>
                      <a:endParaRPr lang="en-ZA" dirty="0"/>
                    </a:p>
                  </a:txBody>
                  <a:tcPr marL="9525" marR="9525" marT="9525" marB="0" anchor="b"/>
                </a:tc>
                <a:tc hMerge="1">
                  <a:txBody>
                    <a:bodyPr/>
                    <a:lstStyle/>
                    <a:p>
                      <a:endParaRPr lang="en-ZA" dirty="0"/>
                    </a:p>
                  </a:txBody>
                  <a:tcPr marL="9525" marR="9525" marT="9525" marB="0" anchor="b"/>
                </a:tc>
                <a:tc hMerge="1">
                  <a:txBody>
                    <a:bodyPr/>
                    <a:lstStyle/>
                    <a:p>
                      <a:endParaRPr lang="en-ZA" dirty="0"/>
                    </a:p>
                  </a:txBody>
                  <a:tcPr marL="9525" marR="9525" marT="9525" marB="0" anchor="b"/>
                </a:tc>
                <a:tc rowSpan="2">
                  <a:txBody>
                    <a:bodyPr/>
                    <a:lstStyle/>
                    <a:p>
                      <a:pPr algn="ctr" rtl="0" fontAlgn="b"/>
                      <a:r>
                        <a:rPr lang="en-ZA" sz="1400" b="1" i="0" u="none" strike="noStrike" dirty="0" smtClean="0">
                          <a:solidFill>
                            <a:srgbClr val="000000"/>
                          </a:solidFill>
                          <a:effectLst/>
                          <a:latin typeface="Calibri"/>
                        </a:rPr>
                        <a:t>CUMULATIVE</a:t>
                      </a:r>
                      <a:r>
                        <a:rPr lang="en-ZA" sz="1400" b="1" i="0" u="none" strike="noStrike" baseline="0" dirty="0" smtClean="0">
                          <a:solidFill>
                            <a:srgbClr val="000000"/>
                          </a:solidFill>
                          <a:effectLst/>
                          <a:latin typeface="Calibri"/>
                        </a:rPr>
                        <a:t> TOTAL</a:t>
                      </a:r>
                      <a:endParaRPr lang="en-ZA" sz="14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r>
              <a:tr h="426211">
                <a:tc vMerge="1">
                  <a:txBody>
                    <a:bodyPr/>
                    <a:lstStyle/>
                    <a:p>
                      <a:pPr algn="l" rtl="0" fontAlgn="b"/>
                      <a:endParaRPr lang="en-ZA" sz="1100" b="1" i="0" u="none" strike="noStrike" dirty="0">
                        <a:solidFill>
                          <a:srgbClr val="000000"/>
                        </a:solidFill>
                        <a:effectLst/>
                        <a:latin typeface="Calibri"/>
                      </a:endParaRPr>
                    </a:p>
                  </a:txBody>
                  <a:tcPr marL="9525" marR="9525" marT="9525" marB="0" anchor="b"/>
                </a:tc>
                <a:tc>
                  <a:txBody>
                    <a:bodyPr/>
                    <a:lstStyle/>
                    <a:p>
                      <a:pPr algn="ctr" rtl="0" fontAlgn="b"/>
                      <a:r>
                        <a:rPr lang="en-ZA" sz="1400" b="1" u="none" strike="noStrike" dirty="0">
                          <a:effectLst/>
                        </a:rPr>
                        <a:t>2012/13</a:t>
                      </a:r>
                      <a:endParaRPr lang="en-ZA" sz="14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rtl="0" fontAlgn="b"/>
                      <a:r>
                        <a:rPr lang="en-ZA" sz="1400" b="1" u="none" strike="noStrike" dirty="0">
                          <a:effectLst/>
                        </a:rPr>
                        <a:t>2013/14</a:t>
                      </a:r>
                      <a:endParaRPr lang="en-ZA" sz="14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rtl="0" fontAlgn="b"/>
                      <a:r>
                        <a:rPr lang="en-ZA" sz="1400" b="1" u="none" strike="noStrike" dirty="0">
                          <a:effectLst/>
                        </a:rPr>
                        <a:t>2014/15</a:t>
                      </a:r>
                      <a:endParaRPr lang="en-ZA" sz="14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rtl="0" fontAlgn="b"/>
                      <a:r>
                        <a:rPr lang="en-ZA" sz="1400" b="1" u="none" strike="noStrike" dirty="0">
                          <a:effectLst/>
                        </a:rPr>
                        <a:t>2015/16</a:t>
                      </a:r>
                      <a:endParaRPr lang="en-ZA" sz="14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vMerge="1">
                  <a:txBody>
                    <a:bodyPr/>
                    <a:lstStyle/>
                    <a:p>
                      <a:pPr algn="ctr" rtl="0" fontAlgn="b"/>
                      <a:endParaRPr lang="en-ZA" sz="1100" b="1" i="0" u="none" strike="noStrike" dirty="0">
                        <a:solidFill>
                          <a:srgbClr val="000000"/>
                        </a:solidFill>
                        <a:effectLst/>
                        <a:latin typeface="Calibri"/>
                      </a:endParaRPr>
                    </a:p>
                  </a:txBody>
                  <a:tcPr marL="9525" marR="9525" marT="9525" marB="0" anchor="b"/>
                </a:tc>
              </a:tr>
              <a:tr h="426211">
                <a:tc>
                  <a:txBody>
                    <a:bodyPr/>
                    <a:lstStyle/>
                    <a:p>
                      <a:pPr algn="ctr" rtl="0" fontAlgn="b"/>
                      <a:r>
                        <a:rPr lang="en-ZA" sz="1400" b="1" i="1" u="none" strike="noStrike" dirty="0">
                          <a:solidFill>
                            <a:srgbClr val="000000"/>
                          </a:solidFill>
                          <a:effectLst/>
                          <a:latin typeface="Calibri"/>
                        </a:rPr>
                        <a:t>Free State</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591 029</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14 283 059</a:t>
                      </a:r>
                    </a:p>
                  </a:txBody>
                  <a:tcPr marL="9525" marR="9525" marT="9525" marB="0" anchor="b">
                    <a:solidFill>
                      <a:schemeClr val="accent3">
                        <a:lumMod val="20000"/>
                        <a:lumOff val="80000"/>
                      </a:schemeClr>
                    </a:solidFill>
                  </a:tcPr>
                </a:tc>
                <a:tc>
                  <a:txBody>
                    <a:bodyPr/>
                    <a:lstStyle/>
                    <a:p>
                      <a:pPr algn="r" rtl="0" fontAlgn="b"/>
                      <a:r>
                        <a:rPr lang="en-ZA" sz="1400" b="1" i="0" u="none" strike="noStrike" dirty="0">
                          <a:solidFill>
                            <a:srgbClr val="000000"/>
                          </a:solidFill>
                          <a:effectLst/>
                          <a:latin typeface="Calibri"/>
                        </a:rPr>
                        <a:t>14 874 088</a:t>
                      </a:r>
                    </a:p>
                  </a:txBody>
                  <a:tcPr marL="9525" marR="9525" marT="9525" marB="0" anchor="b">
                    <a:solidFill>
                      <a:schemeClr val="accent3">
                        <a:lumMod val="20000"/>
                        <a:lumOff val="80000"/>
                      </a:schemeClr>
                    </a:solidFill>
                  </a:tcPr>
                </a:tc>
              </a:tr>
              <a:tr h="426211">
                <a:tc>
                  <a:txBody>
                    <a:bodyPr/>
                    <a:lstStyle/>
                    <a:p>
                      <a:pPr algn="ctr" rtl="0" fontAlgn="b"/>
                      <a:r>
                        <a:rPr lang="en-ZA" sz="1400" b="1" i="1" u="none" strike="noStrike">
                          <a:solidFill>
                            <a:srgbClr val="000000"/>
                          </a:solidFill>
                          <a:effectLst/>
                          <a:latin typeface="Calibri"/>
                        </a:rPr>
                        <a:t>Limpopo</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38 905 402</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47 801 626</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258 650 644</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1 378 313 986</a:t>
                      </a:r>
                    </a:p>
                  </a:txBody>
                  <a:tcPr marL="9525" marR="9525" marT="9525" marB="0" anchor="b">
                    <a:solidFill>
                      <a:schemeClr val="accent3">
                        <a:lumMod val="20000"/>
                        <a:lumOff val="80000"/>
                      </a:schemeClr>
                    </a:solidFill>
                  </a:tcPr>
                </a:tc>
                <a:tc>
                  <a:txBody>
                    <a:bodyPr/>
                    <a:lstStyle/>
                    <a:p>
                      <a:pPr algn="r" rtl="0" fontAlgn="b"/>
                      <a:r>
                        <a:rPr lang="en-ZA" sz="1400" b="1" i="0" u="none" strike="noStrike" dirty="0">
                          <a:solidFill>
                            <a:srgbClr val="000000"/>
                          </a:solidFill>
                          <a:effectLst/>
                          <a:latin typeface="Calibri"/>
                        </a:rPr>
                        <a:t>1 723 671 658</a:t>
                      </a:r>
                    </a:p>
                  </a:txBody>
                  <a:tcPr marL="9525" marR="9525" marT="9525" marB="0" anchor="b">
                    <a:solidFill>
                      <a:schemeClr val="accent3">
                        <a:lumMod val="20000"/>
                        <a:lumOff val="80000"/>
                      </a:schemeClr>
                    </a:solidFill>
                  </a:tcPr>
                </a:tc>
              </a:tr>
              <a:tr h="426211">
                <a:tc>
                  <a:txBody>
                    <a:bodyPr/>
                    <a:lstStyle/>
                    <a:p>
                      <a:pPr algn="ctr" rtl="0" fontAlgn="b"/>
                      <a:r>
                        <a:rPr lang="en-ZA" sz="1400" b="1" i="1" u="none" strike="noStrike" dirty="0">
                          <a:solidFill>
                            <a:srgbClr val="000000"/>
                          </a:solidFill>
                          <a:effectLst/>
                          <a:latin typeface="Calibri"/>
                        </a:rPr>
                        <a:t>Eastern Cape</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95 354 994</a:t>
                      </a:r>
                    </a:p>
                  </a:txBody>
                  <a:tcPr marL="9525" marR="9525" marT="9525" marB="0" anchor="b">
                    <a:solidFill>
                      <a:schemeClr val="accent3">
                        <a:lumMod val="20000"/>
                        <a:lumOff val="80000"/>
                      </a:schemeClr>
                    </a:solidFill>
                  </a:tcPr>
                </a:tc>
                <a:tc>
                  <a:txBody>
                    <a:bodyPr/>
                    <a:lstStyle/>
                    <a:p>
                      <a:pPr algn="r" rtl="0" fontAlgn="b"/>
                      <a:r>
                        <a:rPr lang="en-ZA" sz="1400" b="0" i="0" u="none" strike="noStrike" dirty="0">
                          <a:solidFill>
                            <a:srgbClr val="000000"/>
                          </a:solidFill>
                          <a:effectLst/>
                          <a:latin typeface="Calibri"/>
                        </a:rPr>
                        <a:t>13 692 963</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9 939 192</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40 929 649</a:t>
                      </a:r>
                    </a:p>
                  </a:txBody>
                  <a:tcPr marL="9525" marR="9525" marT="9525" marB="0" anchor="b">
                    <a:solidFill>
                      <a:schemeClr val="accent3">
                        <a:lumMod val="20000"/>
                        <a:lumOff val="80000"/>
                      </a:schemeClr>
                    </a:solidFill>
                  </a:tcPr>
                </a:tc>
                <a:tc>
                  <a:txBody>
                    <a:bodyPr/>
                    <a:lstStyle/>
                    <a:p>
                      <a:pPr algn="r" rtl="0" fontAlgn="b"/>
                      <a:r>
                        <a:rPr lang="en-ZA" sz="1400" b="1" i="0" u="none" strike="noStrike" dirty="0">
                          <a:solidFill>
                            <a:srgbClr val="000000"/>
                          </a:solidFill>
                          <a:effectLst/>
                          <a:latin typeface="Calibri"/>
                        </a:rPr>
                        <a:t>159 916 798</a:t>
                      </a:r>
                    </a:p>
                  </a:txBody>
                  <a:tcPr marL="9525" marR="9525" marT="9525" marB="0" anchor="b">
                    <a:solidFill>
                      <a:schemeClr val="accent3">
                        <a:lumMod val="20000"/>
                        <a:lumOff val="80000"/>
                      </a:schemeClr>
                    </a:solidFill>
                  </a:tcPr>
                </a:tc>
              </a:tr>
              <a:tr h="426211">
                <a:tc>
                  <a:txBody>
                    <a:bodyPr/>
                    <a:lstStyle/>
                    <a:p>
                      <a:pPr algn="ctr" rtl="0" fontAlgn="b"/>
                      <a:r>
                        <a:rPr lang="en-ZA" sz="1400" b="1" i="1" u="none" strike="noStrike" dirty="0">
                          <a:solidFill>
                            <a:srgbClr val="000000"/>
                          </a:solidFill>
                          <a:effectLst/>
                          <a:latin typeface="Calibri"/>
                        </a:rPr>
                        <a:t>Mpumalanga</a:t>
                      </a:r>
                    </a:p>
                  </a:txBody>
                  <a:tcPr marL="9525" marR="9525" marT="9525" marB="0" anchor="b">
                    <a:solidFill>
                      <a:schemeClr val="accent3">
                        <a:lumMod val="20000"/>
                        <a:lumOff val="80000"/>
                      </a:schemeClr>
                    </a:solidFill>
                  </a:tcPr>
                </a:tc>
                <a:tc>
                  <a:txBody>
                    <a:bodyPr/>
                    <a:lstStyle/>
                    <a:p>
                      <a:pPr algn="r" rtl="0" fontAlgn="b"/>
                      <a:r>
                        <a:rPr lang="en-ZA" sz="1400" b="0" i="0" u="none" strike="noStrike" dirty="0">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1" i="0" u="none" strike="noStrike">
                          <a:solidFill>
                            <a:srgbClr val="000000"/>
                          </a:solidFill>
                          <a:effectLst/>
                          <a:latin typeface="Calibri"/>
                        </a:rPr>
                        <a:t>                                    -   </a:t>
                      </a:r>
                    </a:p>
                  </a:txBody>
                  <a:tcPr marL="9525" marR="9525" marT="9525" marB="0" anchor="b">
                    <a:solidFill>
                      <a:schemeClr val="accent3">
                        <a:lumMod val="20000"/>
                        <a:lumOff val="80000"/>
                      </a:schemeClr>
                    </a:solidFill>
                  </a:tcPr>
                </a:tc>
              </a:tr>
              <a:tr h="426211">
                <a:tc>
                  <a:txBody>
                    <a:bodyPr/>
                    <a:lstStyle/>
                    <a:p>
                      <a:pPr algn="ctr" rtl="0" fontAlgn="b"/>
                      <a:r>
                        <a:rPr lang="en-ZA" sz="1400" b="1" i="1" u="none" strike="noStrike">
                          <a:solidFill>
                            <a:srgbClr val="000000"/>
                          </a:solidFill>
                          <a:effectLst/>
                          <a:latin typeface="Calibri"/>
                        </a:rPr>
                        <a:t>Gauteng</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16 481 509</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23 139 852</a:t>
                      </a:r>
                    </a:p>
                  </a:txBody>
                  <a:tcPr marL="9525" marR="9525" marT="9525" marB="0" anchor="b">
                    <a:solidFill>
                      <a:schemeClr val="accent3">
                        <a:lumMod val="20000"/>
                        <a:lumOff val="80000"/>
                      </a:schemeClr>
                    </a:solidFill>
                  </a:tcPr>
                </a:tc>
                <a:tc>
                  <a:txBody>
                    <a:bodyPr/>
                    <a:lstStyle/>
                    <a:p>
                      <a:pPr algn="r" rtl="0" fontAlgn="b"/>
                      <a:r>
                        <a:rPr lang="en-ZA" sz="1400" b="0" i="0" u="none" strike="noStrike" dirty="0">
                          <a:solidFill>
                            <a:srgbClr val="000000"/>
                          </a:solidFill>
                          <a:effectLst/>
                          <a:latin typeface="Calibri"/>
                        </a:rPr>
                        <a:t>19 628 538</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42 317 451</a:t>
                      </a:r>
                    </a:p>
                  </a:txBody>
                  <a:tcPr marL="9525" marR="9525" marT="9525" marB="0" anchor="b">
                    <a:solidFill>
                      <a:schemeClr val="accent3">
                        <a:lumMod val="20000"/>
                        <a:lumOff val="80000"/>
                      </a:schemeClr>
                    </a:solidFill>
                  </a:tcPr>
                </a:tc>
                <a:tc>
                  <a:txBody>
                    <a:bodyPr/>
                    <a:lstStyle/>
                    <a:p>
                      <a:pPr algn="r" rtl="0" fontAlgn="b"/>
                      <a:r>
                        <a:rPr lang="en-ZA" sz="1400" b="1" i="0" u="none" strike="noStrike" dirty="0">
                          <a:solidFill>
                            <a:srgbClr val="000000"/>
                          </a:solidFill>
                          <a:effectLst/>
                          <a:latin typeface="Calibri"/>
                        </a:rPr>
                        <a:t>101 567 349</a:t>
                      </a:r>
                    </a:p>
                  </a:txBody>
                  <a:tcPr marL="9525" marR="9525" marT="9525" marB="0" anchor="b">
                    <a:solidFill>
                      <a:schemeClr val="accent3">
                        <a:lumMod val="20000"/>
                        <a:lumOff val="80000"/>
                      </a:schemeClr>
                    </a:solidFill>
                  </a:tcPr>
                </a:tc>
              </a:tr>
              <a:tr h="426211">
                <a:tc>
                  <a:txBody>
                    <a:bodyPr/>
                    <a:lstStyle/>
                    <a:p>
                      <a:pPr algn="ctr" rtl="0" fontAlgn="b"/>
                      <a:r>
                        <a:rPr lang="en-ZA" sz="1400" b="1" i="1" u="none" strike="noStrike" dirty="0">
                          <a:solidFill>
                            <a:srgbClr val="000000"/>
                          </a:solidFill>
                          <a:effectLst/>
                          <a:latin typeface="Calibri"/>
                        </a:rPr>
                        <a:t>Western Cape</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6 002 609</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29 967 813</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13 278 988</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38 264 988</a:t>
                      </a:r>
                    </a:p>
                  </a:txBody>
                  <a:tcPr marL="9525" marR="9525" marT="9525" marB="0" anchor="b">
                    <a:solidFill>
                      <a:schemeClr val="accent3">
                        <a:lumMod val="20000"/>
                        <a:lumOff val="80000"/>
                      </a:schemeClr>
                    </a:solidFill>
                  </a:tcPr>
                </a:tc>
                <a:tc>
                  <a:txBody>
                    <a:bodyPr/>
                    <a:lstStyle/>
                    <a:p>
                      <a:pPr algn="r" rtl="0" fontAlgn="b"/>
                      <a:r>
                        <a:rPr lang="en-ZA" sz="1400" b="1" i="0" u="none" strike="noStrike" dirty="0">
                          <a:solidFill>
                            <a:srgbClr val="000000"/>
                          </a:solidFill>
                          <a:effectLst/>
                          <a:latin typeface="Calibri"/>
                        </a:rPr>
                        <a:t>87 514 397</a:t>
                      </a:r>
                    </a:p>
                  </a:txBody>
                  <a:tcPr marL="9525" marR="9525" marT="9525" marB="0" anchor="b">
                    <a:solidFill>
                      <a:schemeClr val="accent3">
                        <a:lumMod val="20000"/>
                        <a:lumOff val="80000"/>
                      </a:schemeClr>
                    </a:solidFill>
                  </a:tcPr>
                </a:tc>
              </a:tr>
              <a:tr h="432561">
                <a:tc>
                  <a:txBody>
                    <a:bodyPr/>
                    <a:lstStyle/>
                    <a:p>
                      <a:pPr algn="ctr" rtl="0" fontAlgn="b"/>
                      <a:r>
                        <a:rPr lang="en-ZA" sz="1400" b="1" i="1" u="none" strike="noStrike" dirty="0">
                          <a:solidFill>
                            <a:srgbClr val="000000"/>
                          </a:solidFill>
                          <a:effectLst/>
                          <a:latin typeface="Calibri"/>
                        </a:rPr>
                        <a:t>KZN</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7 144 134</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17 156 322</a:t>
                      </a:r>
                    </a:p>
                  </a:txBody>
                  <a:tcPr marL="9525" marR="9525" marT="9525" marB="0" anchor="b">
                    <a:solidFill>
                      <a:schemeClr val="accent3">
                        <a:lumMod val="20000"/>
                        <a:lumOff val="80000"/>
                      </a:schemeClr>
                    </a:solidFill>
                  </a:tcPr>
                </a:tc>
                <a:tc>
                  <a:txBody>
                    <a:bodyPr/>
                    <a:lstStyle/>
                    <a:p>
                      <a:pPr algn="r" rtl="0" fontAlgn="b"/>
                      <a:r>
                        <a:rPr lang="en-ZA" sz="1400" b="1" i="0" u="none" strike="noStrike">
                          <a:solidFill>
                            <a:srgbClr val="000000"/>
                          </a:solidFill>
                          <a:effectLst/>
                          <a:latin typeface="Calibri"/>
                        </a:rPr>
                        <a:t>24 300 456</a:t>
                      </a:r>
                    </a:p>
                  </a:txBody>
                  <a:tcPr marL="9525" marR="9525" marT="9525" marB="0" anchor="b">
                    <a:solidFill>
                      <a:schemeClr val="accent3">
                        <a:lumMod val="20000"/>
                        <a:lumOff val="80000"/>
                      </a:schemeClr>
                    </a:solidFill>
                  </a:tcPr>
                </a:tc>
              </a:tr>
              <a:tr h="426211">
                <a:tc>
                  <a:txBody>
                    <a:bodyPr/>
                    <a:lstStyle/>
                    <a:p>
                      <a:pPr algn="ctr" rtl="0" fontAlgn="b"/>
                      <a:r>
                        <a:rPr lang="en-ZA" sz="1400" b="1" i="1" u="none" strike="noStrike" dirty="0" smtClean="0">
                          <a:solidFill>
                            <a:srgbClr val="000000"/>
                          </a:solidFill>
                          <a:effectLst/>
                          <a:latin typeface="Calibri"/>
                        </a:rPr>
                        <a:t>Northern </a:t>
                      </a:r>
                      <a:r>
                        <a:rPr lang="en-ZA" sz="1400" b="1" i="1" u="none" strike="noStrike" dirty="0">
                          <a:solidFill>
                            <a:srgbClr val="000000"/>
                          </a:solidFill>
                          <a:effectLst/>
                          <a:latin typeface="Calibri"/>
                        </a:rPr>
                        <a:t>Cape</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7 576 868</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9 706 965</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1" i="0" u="none" strike="noStrike" dirty="0">
                          <a:solidFill>
                            <a:srgbClr val="000000"/>
                          </a:solidFill>
                          <a:effectLst/>
                          <a:latin typeface="Calibri"/>
                        </a:rPr>
                        <a:t>17 283 832</a:t>
                      </a:r>
                    </a:p>
                  </a:txBody>
                  <a:tcPr marL="9525" marR="9525" marT="9525" marB="0" anchor="b">
                    <a:solidFill>
                      <a:schemeClr val="accent3">
                        <a:lumMod val="20000"/>
                        <a:lumOff val="80000"/>
                      </a:schemeClr>
                    </a:solidFill>
                  </a:tcPr>
                </a:tc>
              </a:tr>
              <a:tr h="426211">
                <a:tc>
                  <a:txBody>
                    <a:bodyPr/>
                    <a:lstStyle/>
                    <a:p>
                      <a:pPr algn="ctr" rtl="0" fontAlgn="b"/>
                      <a:r>
                        <a:rPr lang="en-ZA" sz="1400" b="1" i="1" u="none" strike="noStrike" dirty="0">
                          <a:solidFill>
                            <a:srgbClr val="000000"/>
                          </a:solidFill>
                          <a:effectLst/>
                          <a:latin typeface="Calibri"/>
                        </a:rPr>
                        <a:t>North West</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17 594 707</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5 635 649</a:t>
                      </a:r>
                    </a:p>
                  </a:txBody>
                  <a:tcPr marL="9525" marR="9525" marT="9525" marB="0" anchor="b">
                    <a:solidFill>
                      <a:schemeClr val="accent3">
                        <a:lumMod val="20000"/>
                        <a:lumOff val="80000"/>
                      </a:schemeClr>
                    </a:solidFill>
                  </a:tcPr>
                </a:tc>
                <a:tc>
                  <a:txBody>
                    <a:bodyPr/>
                    <a:lstStyle/>
                    <a:p>
                      <a:pPr algn="r" rtl="0" fontAlgn="b"/>
                      <a:r>
                        <a:rPr lang="en-ZA" sz="1400" b="1" i="0" u="none" strike="noStrike" dirty="0">
                          <a:solidFill>
                            <a:srgbClr val="000000"/>
                          </a:solidFill>
                          <a:effectLst/>
                          <a:latin typeface="Calibri"/>
                        </a:rPr>
                        <a:t>23 230 356</a:t>
                      </a:r>
                    </a:p>
                  </a:txBody>
                  <a:tcPr marL="9525" marR="9525" marT="9525" marB="0" anchor="b">
                    <a:solidFill>
                      <a:schemeClr val="accent3">
                        <a:lumMod val="20000"/>
                        <a:lumOff val="80000"/>
                      </a:schemeClr>
                    </a:solidFill>
                  </a:tcPr>
                </a:tc>
              </a:tr>
              <a:tr h="426211">
                <a:tc>
                  <a:txBody>
                    <a:bodyPr/>
                    <a:lstStyle/>
                    <a:p>
                      <a:pPr algn="ctr" rtl="0" fontAlgn="b"/>
                      <a:r>
                        <a:rPr lang="en-ZA" sz="1400" b="1" i="1" u="none" strike="noStrike" dirty="0">
                          <a:solidFill>
                            <a:srgbClr val="000000"/>
                          </a:solidFill>
                          <a:effectLst/>
                          <a:latin typeface="Calibri"/>
                        </a:rPr>
                        <a:t>Sanitation</a:t>
                      </a:r>
                    </a:p>
                  </a:txBody>
                  <a:tcPr marL="9525" marR="9525" marT="9525" marB="0" anchor="b">
                    <a:solidFill>
                      <a:schemeClr val="accent3">
                        <a:lumMod val="20000"/>
                        <a:lumOff val="80000"/>
                      </a:schemeClr>
                    </a:solidFill>
                  </a:tcPr>
                </a:tc>
                <a:tc>
                  <a:txBody>
                    <a:bodyPr/>
                    <a:lstStyle/>
                    <a:p>
                      <a:pPr algn="r" rtl="0" fontAlgn="b"/>
                      <a:r>
                        <a:rPr lang="en-ZA" sz="1400" b="0" i="0" u="none" strike="noStrike" dirty="0">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                           -   </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10 596 898</a:t>
                      </a:r>
                    </a:p>
                  </a:txBody>
                  <a:tcPr marL="9525" marR="9525" marT="9525" marB="0" anchor="b">
                    <a:solidFill>
                      <a:schemeClr val="accent3">
                        <a:lumMod val="20000"/>
                        <a:lumOff val="80000"/>
                      </a:schemeClr>
                    </a:solidFill>
                  </a:tcPr>
                </a:tc>
                <a:tc>
                  <a:txBody>
                    <a:bodyPr/>
                    <a:lstStyle/>
                    <a:p>
                      <a:pPr algn="r" rtl="0" fontAlgn="b"/>
                      <a:r>
                        <a:rPr lang="en-ZA" sz="1400" b="0" i="0" u="none" strike="noStrike">
                          <a:solidFill>
                            <a:srgbClr val="000000"/>
                          </a:solidFill>
                          <a:effectLst/>
                          <a:latin typeface="Calibri"/>
                        </a:rPr>
                        <a:t>88 783 601</a:t>
                      </a:r>
                    </a:p>
                  </a:txBody>
                  <a:tcPr marL="9525" marR="9525" marT="9525" marB="0" anchor="b">
                    <a:solidFill>
                      <a:schemeClr val="accent3">
                        <a:lumMod val="20000"/>
                        <a:lumOff val="80000"/>
                      </a:schemeClr>
                    </a:solidFill>
                  </a:tcPr>
                </a:tc>
                <a:tc>
                  <a:txBody>
                    <a:bodyPr/>
                    <a:lstStyle/>
                    <a:p>
                      <a:pPr algn="r" rtl="0" fontAlgn="b"/>
                      <a:r>
                        <a:rPr lang="en-ZA" sz="1400" b="1" i="0" u="none" strike="noStrike" dirty="0">
                          <a:solidFill>
                            <a:srgbClr val="000000"/>
                          </a:solidFill>
                          <a:effectLst/>
                          <a:latin typeface="Calibri"/>
                        </a:rPr>
                        <a:t>99 380 499</a:t>
                      </a:r>
                    </a:p>
                  </a:txBody>
                  <a:tcPr marL="9525" marR="9525" marT="9525" marB="0" anchor="b">
                    <a:solidFill>
                      <a:schemeClr val="accent3">
                        <a:lumMod val="20000"/>
                        <a:lumOff val="80000"/>
                      </a:schemeClr>
                    </a:solidFill>
                  </a:tcPr>
                </a:tc>
              </a:tr>
              <a:tr h="495364">
                <a:tc>
                  <a:txBody>
                    <a:bodyPr/>
                    <a:lstStyle/>
                    <a:p>
                      <a:pPr algn="ctr" rtl="0" fontAlgn="b"/>
                      <a:r>
                        <a:rPr lang="en-ZA" sz="1400" b="1" i="0" u="none" strike="noStrike" dirty="0" smtClean="0">
                          <a:solidFill>
                            <a:srgbClr val="000000"/>
                          </a:solidFill>
                          <a:effectLst/>
                          <a:latin typeface="Calibri"/>
                        </a:rPr>
                        <a:t>TOTAL</a:t>
                      </a:r>
                      <a:endParaRPr lang="en-ZA" sz="1400" b="1" i="0" u="none" strike="noStrike"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ctr" rtl="0" fontAlgn="b"/>
                      <a:r>
                        <a:rPr lang="en-ZA" sz="1400" b="1" i="0" u="none" strike="noStrike" dirty="0" smtClean="0">
                          <a:solidFill>
                            <a:srgbClr val="000000"/>
                          </a:solidFill>
                          <a:effectLst/>
                          <a:latin typeface="Calibri"/>
                        </a:rPr>
                        <a:t>R    </a:t>
                      </a:r>
                      <a:r>
                        <a:rPr lang="en-ZA" sz="1400" b="1" i="0" u="none" strike="noStrike" dirty="0">
                          <a:solidFill>
                            <a:srgbClr val="000000"/>
                          </a:solidFill>
                          <a:effectLst/>
                          <a:latin typeface="Calibri"/>
                        </a:rPr>
                        <a:t>164 </a:t>
                      </a:r>
                      <a:r>
                        <a:rPr lang="en-ZA" sz="1400" b="1" i="0" u="none" strike="noStrike" dirty="0" smtClean="0">
                          <a:solidFill>
                            <a:srgbClr val="000000"/>
                          </a:solidFill>
                          <a:effectLst/>
                          <a:latin typeface="Calibri"/>
                        </a:rPr>
                        <a:t> 321 </a:t>
                      </a:r>
                      <a:r>
                        <a:rPr lang="en-ZA" sz="1400" b="1" i="0" u="none" strike="noStrike" dirty="0">
                          <a:solidFill>
                            <a:srgbClr val="000000"/>
                          </a:solidFill>
                          <a:effectLst/>
                          <a:latin typeface="Calibri"/>
                        </a:rPr>
                        <a:t>382 </a:t>
                      </a:r>
                    </a:p>
                  </a:txBody>
                  <a:tcPr marL="9525" marR="9525" marT="9525" marB="0" anchor="b">
                    <a:solidFill>
                      <a:schemeClr val="accent3">
                        <a:lumMod val="20000"/>
                        <a:lumOff val="80000"/>
                      </a:schemeClr>
                    </a:solidFill>
                  </a:tcPr>
                </a:tc>
                <a:tc>
                  <a:txBody>
                    <a:bodyPr/>
                    <a:lstStyle/>
                    <a:p>
                      <a:pPr algn="ctr" rtl="0" fontAlgn="b"/>
                      <a:r>
                        <a:rPr lang="en-ZA" sz="1400" b="1" i="0" u="none" strike="noStrike" dirty="0" smtClean="0">
                          <a:solidFill>
                            <a:srgbClr val="000000"/>
                          </a:solidFill>
                          <a:effectLst/>
                          <a:latin typeface="Calibri"/>
                        </a:rPr>
                        <a:t>R   </a:t>
                      </a:r>
                      <a:r>
                        <a:rPr lang="en-ZA" sz="1400" b="1" i="0" u="none" strike="noStrike" dirty="0">
                          <a:solidFill>
                            <a:srgbClr val="000000"/>
                          </a:solidFill>
                          <a:effectLst/>
                          <a:latin typeface="Calibri"/>
                        </a:rPr>
                        <a:t>124 309 219 </a:t>
                      </a:r>
                    </a:p>
                  </a:txBody>
                  <a:tcPr marL="9525" marR="9525" marT="9525" marB="0" anchor="b">
                    <a:solidFill>
                      <a:schemeClr val="accent3">
                        <a:lumMod val="20000"/>
                        <a:lumOff val="80000"/>
                      </a:schemeClr>
                    </a:solidFill>
                  </a:tcPr>
                </a:tc>
                <a:tc>
                  <a:txBody>
                    <a:bodyPr/>
                    <a:lstStyle/>
                    <a:p>
                      <a:pPr algn="ctr" rtl="0" fontAlgn="b"/>
                      <a:r>
                        <a:rPr lang="en-ZA" sz="1400" b="1" i="0" u="none" strike="noStrike" dirty="0" smtClean="0">
                          <a:solidFill>
                            <a:srgbClr val="000000"/>
                          </a:solidFill>
                          <a:effectLst/>
                          <a:latin typeface="Calibri"/>
                        </a:rPr>
                        <a:t>R   326  827  </a:t>
                      </a:r>
                      <a:r>
                        <a:rPr lang="en-ZA" sz="1400" b="1" i="0" u="none" strike="noStrike" dirty="0">
                          <a:solidFill>
                            <a:srgbClr val="000000"/>
                          </a:solidFill>
                          <a:effectLst/>
                          <a:latin typeface="Calibri"/>
                        </a:rPr>
                        <a:t>231 </a:t>
                      </a:r>
                    </a:p>
                  </a:txBody>
                  <a:tcPr marL="9525" marR="9525" marT="9525" marB="0" anchor="b">
                    <a:solidFill>
                      <a:schemeClr val="accent3">
                        <a:lumMod val="20000"/>
                        <a:lumOff val="80000"/>
                      </a:schemeClr>
                    </a:solidFill>
                  </a:tcPr>
                </a:tc>
                <a:tc>
                  <a:txBody>
                    <a:bodyPr/>
                    <a:lstStyle/>
                    <a:p>
                      <a:pPr algn="ctr" rtl="0" fontAlgn="b"/>
                      <a:r>
                        <a:rPr lang="pt-BR" sz="1400" b="1" i="0" u="none" strike="noStrike" dirty="0" smtClean="0">
                          <a:solidFill>
                            <a:srgbClr val="000000"/>
                          </a:solidFill>
                          <a:effectLst/>
                          <a:latin typeface="Calibri"/>
                        </a:rPr>
                        <a:t>R  1 </a:t>
                      </a:r>
                      <a:r>
                        <a:rPr lang="pt-BR" sz="1400" b="1" i="0" u="none" strike="noStrike" dirty="0">
                          <a:solidFill>
                            <a:srgbClr val="000000"/>
                          </a:solidFill>
                          <a:effectLst/>
                          <a:latin typeface="Calibri"/>
                        </a:rPr>
                        <a:t>625 </a:t>
                      </a:r>
                      <a:r>
                        <a:rPr lang="pt-BR" sz="1400" b="1" i="0" u="none" strike="noStrike" dirty="0" smtClean="0">
                          <a:solidFill>
                            <a:srgbClr val="000000"/>
                          </a:solidFill>
                          <a:effectLst/>
                          <a:latin typeface="Calibri"/>
                        </a:rPr>
                        <a:t> 684 </a:t>
                      </a:r>
                      <a:r>
                        <a:rPr lang="pt-BR" sz="1400" b="1" i="0" u="none" strike="noStrike" dirty="0">
                          <a:solidFill>
                            <a:srgbClr val="000000"/>
                          </a:solidFill>
                          <a:effectLst/>
                          <a:latin typeface="Calibri"/>
                        </a:rPr>
                        <a:t>705 </a:t>
                      </a:r>
                    </a:p>
                  </a:txBody>
                  <a:tcPr marL="9525" marR="9525" marT="9525" marB="0" anchor="b">
                    <a:solidFill>
                      <a:schemeClr val="accent3">
                        <a:lumMod val="20000"/>
                        <a:lumOff val="80000"/>
                      </a:schemeClr>
                    </a:solidFill>
                  </a:tcPr>
                </a:tc>
                <a:tc>
                  <a:txBody>
                    <a:bodyPr/>
                    <a:lstStyle/>
                    <a:p>
                      <a:pPr algn="ctr" rtl="0" fontAlgn="b"/>
                      <a:r>
                        <a:rPr lang="pt-BR" sz="1400" b="1" i="0" u="none" strike="noStrike" dirty="0">
                          <a:solidFill>
                            <a:srgbClr val="000000"/>
                          </a:solidFill>
                          <a:effectLst/>
                          <a:latin typeface="Calibri"/>
                        </a:rPr>
                        <a:t> R  </a:t>
                      </a:r>
                      <a:r>
                        <a:rPr lang="pt-BR" sz="1400" b="1" i="0" u="none" strike="noStrike" dirty="0" smtClean="0">
                          <a:solidFill>
                            <a:srgbClr val="000000"/>
                          </a:solidFill>
                          <a:effectLst/>
                          <a:latin typeface="Calibri"/>
                        </a:rPr>
                        <a:t>2 </a:t>
                      </a:r>
                      <a:r>
                        <a:rPr lang="pt-BR" sz="1400" b="1" i="0" u="none" strike="noStrike" dirty="0">
                          <a:solidFill>
                            <a:srgbClr val="000000"/>
                          </a:solidFill>
                          <a:effectLst/>
                          <a:latin typeface="Calibri"/>
                        </a:rPr>
                        <a:t>251 739 433 </a:t>
                      </a:r>
                    </a:p>
                  </a:txBody>
                  <a:tcPr marL="9525" marR="9525" marT="9525" marB="0" anchor="b">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a:xfrm>
            <a:off x="4124630" y="6492875"/>
            <a:ext cx="2133600" cy="365125"/>
          </a:xfrm>
        </p:spPr>
        <p:txBody>
          <a:bodyPr/>
          <a:lstStyle/>
          <a:p>
            <a:fld id="{48F0A114-0370-4CC0-9313-334D49B2E98A}" type="slidenum">
              <a:rPr lang="en-ZA" sz="1400" smtClean="0">
                <a:latin typeface="Arial" pitchFamily="34" charset="0"/>
                <a:cs typeface="Arial" pitchFamily="34" charset="0"/>
              </a:rPr>
              <a:pPr/>
              <a:t>24</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927" y="97632"/>
            <a:ext cx="8229600" cy="354012"/>
          </a:xfrm>
        </p:spPr>
        <p:txBody>
          <a:bodyPr/>
          <a:lstStyle/>
          <a:p>
            <a:pPr>
              <a:defRPr/>
            </a:pPr>
            <a:r>
              <a:rPr lang="en-ZA" sz="2400" b="1" dirty="0" smtClean="0"/>
              <a:t>DETAILS OF  INFRASTRUCTURE  IRREGULAR EXP 2015/16</a:t>
            </a:r>
            <a:endParaRPr lang="en-ZA" sz="2400" b="1" dirty="0"/>
          </a:p>
        </p:txBody>
      </p:sp>
      <p:graphicFrame>
        <p:nvGraphicFramePr>
          <p:cNvPr id="4" name="Table 3"/>
          <p:cNvGraphicFramePr>
            <a:graphicFrameLocks noGrp="1"/>
          </p:cNvGraphicFramePr>
          <p:nvPr/>
        </p:nvGraphicFramePr>
        <p:xfrm>
          <a:off x="0" y="854075"/>
          <a:ext cx="9144000" cy="6262577"/>
        </p:xfrm>
        <a:graphic>
          <a:graphicData uri="http://schemas.openxmlformats.org/drawingml/2006/table">
            <a:tbl>
              <a:tblPr firstRow="1" bandRow="1">
                <a:tableStyleId>{616DA210-FB5B-4158-B5E0-FEB733F419BA}</a:tableStyleId>
              </a:tblPr>
              <a:tblGrid>
                <a:gridCol w="1828800"/>
                <a:gridCol w="1620253"/>
                <a:gridCol w="2037347"/>
                <a:gridCol w="1828800"/>
                <a:gridCol w="1828800"/>
              </a:tblGrid>
              <a:tr h="393716">
                <a:tc>
                  <a:txBody>
                    <a:bodyPr/>
                    <a:lstStyle/>
                    <a:p>
                      <a:pPr algn="ctr" rtl="0" fontAlgn="ctr"/>
                      <a:r>
                        <a:rPr lang="en-ZA" sz="1400" b="1" i="0" u="none" strike="noStrike" dirty="0">
                          <a:solidFill>
                            <a:srgbClr val="000000"/>
                          </a:solidFill>
                          <a:effectLst/>
                          <a:latin typeface="Calibri"/>
                        </a:rPr>
                        <a:t>SUPPLIER</a:t>
                      </a:r>
                    </a:p>
                  </a:txBody>
                  <a:tcPr marL="9525" marR="9525" marT="9524" marB="0" anchor="ctr">
                    <a:solidFill>
                      <a:schemeClr val="accent3">
                        <a:lumMod val="40000"/>
                        <a:lumOff val="60000"/>
                      </a:schemeClr>
                    </a:solidFill>
                  </a:tcPr>
                </a:tc>
                <a:tc>
                  <a:txBody>
                    <a:bodyPr/>
                    <a:lstStyle/>
                    <a:p>
                      <a:pPr algn="ctr" rtl="0" fontAlgn="ctr"/>
                      <a:r>
                        <a:rPr lang="en-ZA" sz="1400" b="1" i="0" u="none" strike="noStrike" dirty="0">
                          <a:solidFill>
                            <a:srgbClr val="000000"/>
                          </a:solidFill>
                          <a:effectLst/>
                          <a:latin typeface="Calibri"/>
                        </a:rPr>
                        <a:t>PROJECT NAME</a:t>
                      </a:r>
                    </a:p>
                  </a:txBody>
                  <a:tcPr marL="9525" marR="9525" marT="9524" marB="0" anchor="ctr">
                    <a:solidFill>
                      <a:schemeClr val="accent3">
                        <a:lumMod val="40000"/>
                        <a:lumOff val="60000"/>
                      </a:schemeClr>
                    </a:solidFill>
                  </a:tcPr>
                </a:tc>
                <a:tc>
                  <a:txBody>
                    <a:bodyPr/>
                    <a:lstStyle/>
                    <a:p>
                      <a:pPr algn="ctr" rtl="0" fontAlgn="ctr"/>
                      <a:r>
                        <a:rPr lang="en-ZA" sz="1400" b="1" i="0" u="none" strike="noStrike" dirty="0">
                          <a:solidFill>
                            <a:srgbClr val="000000"/>
                          </a:solidFill>
                          <a:effectLst/>
                          <a:latin typeface="Calibri"/>
                        </a:rPr>
                        <a:t>TRANSGRESSION</a:t>
                      </a:r>
                    </a:p>
                  </a:txBody>
                  <a:tcPr marL="9525" marR="9525" marT="9524" marB="0" anchor="ctr">
                    <a:solidFill>
                      <a:schemeClr val="accent3">
                        <a:lumMod val="40000"/>
                        <a:lumOff val="60000"/>
                      </a:schemeClr>
                    </a:solidFill>
                  </a:tcPr>
                </a:tc>
                <a:tc>
                  <a:txBody>
                    <a:bodyPr/>
                    <a:lstStyle/>
                    <a:p>
                      <a:pPr algn="ctr" rtl="0" fontAlgn="ctr"/>
                      <a:r>
                        <a:rPr lang="en-ZA" sz="1400" b="1" i="0" u="none" strike="noStrike" dirty="0">
                          <a:solidFill>
                            <a:srgbClr val="000000"/>
                          </a:solidFill>
                          <a:effectLst/>
                          <a:latin typeface="Calibri"/>
                        </a:rPr>
                        <a:t>ACTION/ STATUS</a:t>
                      </a:r>
                    </a:p>
                  </a:txBody>
                  <a:tcPr marL="9525" marR="9525" marT="9524" marB="0" anchor="ctr">
                    <a:solidFill>
                      <a:schemeClr val="accent3">
                        <a:lumMod val="40000"/>
                        <a:lumOff val="60000"/>
                      </a:schemeClr>
                    </a:solidFill>
                  </a:tcPr>
                </a:tc>
                <a:tc>
                  <a:txBody>
                    <a:bodyPr/>
                    <a:lstStyle/>
                    <a:p>
                      <a:pPr algn="ctr" rtl="0" fontAlgn="ctr"/>
                      <a:r>
                        <a:rPr lang="en-ZA" sz="1400" b="1" i="0" u="none" strike="noStrike" dirty="0">
                          <a:solidFill>
                            <a:srgbClr val="000000"/>
                          </a:solidFill>
                          <a:effectLst/>
                          <a:latin typeface="Calibri"/>
                        </a:rPr>
                        <a:t>AMOUNT</a:t>
                      </a:r>
                    </a:p>
                  </a:txBody>
                  <a:tcPr marL="9525" marR="9525" marT="9524" marB="0" anchor="ctr">
                    <a:solidFill>
                      <a:schemeClr val="accent3">
                        <a:lumMod val="40000"/>
                        <a:lumOff val="60000"/>
                      </a:schemeClr>
                    </a:solidFill>
                  </a:tcPr>
                </a:tc>
              </a:tr>
              <a:tr h="666663">
                <a:tc>
                  <a:txBody>
                    <a:bodyPr/>
                    <a:lstStyle/>
                    <a:p>
                      <a:pPr algn="l" rtl="0" fontAlgn="ctr"/>
                      <a:r>
                        <a:rPr lang="en-ZA" sz="1400" b="1" i="1" u="none" strike="noStrike" dirty="0">
                          <a:solidFill>
                            <a:srgbClr val="000000"/>
                          </a:solidFill>
                          <a:effectLst/>
                          <a:latin typeface="Calibri"/>
                        </a:rPr>
                        <a:t>Lepelle Northern Water</a:t>
                      </a:r>
                    </a:p>
                  </a:txBody>
                  <a:tcPr marL="9525" marR="9525" marT="9524" marB="0" anchor="ctr">
                    <a:solidFill>
                      <a:schemeClr val="accent3">
                        <a:lumMod val="20000"/>
                        <a:lumOff val="80000"/>
                      </a:schemeClr>
                    </a:solidFill>
                  </a:tcPr>
                </a:tc>
                <a:tc>
                  <a:txBody>
                    <a:bodyPr/>
                    <a:lstStyle/>
                    <a:p>
                      <a:pPr algn="l" rtl="0" fontAlgn="ctr"/>
                      <a:r>
                        <a:rPr lang="en-ZA" sz="1400" b="0" i="0" u="none" strike="noStrike" dirty="0">
                          <a:solidFill>
                            <a:srgbClr val="000000"/>
                          </a:solidFill>
                          <a:effectLst/>
                          <a:latin typeface="Calibri"/>
                        </a:rPr>
                        <a:t>Implementation of Giyani Ministerial Emergency project</a:t>
                      </a:r>
                    </a:p>
                  </a:txBody>
                  <a:tcPr marL="9525" marR="9525" marT="9524" marB="0" anchor="ctr">
                    <a:solidFill>
                      <a:schemeClr val="accent3">
                        <a:lumMod val="20000"/>
                        <a:lumOff val="80000"/>
                      </a:schemeClr>
                    </a:solidFill>
                  </a:tcPr>
                </a:tc>
                <a:tc>
                  <a:txBody>
                    <a:bodyPr/>
                    <a:lstStyle/>
                    <a:p>
                      <a:pPr algn="l" rtl="0" fontAlgn="ctr"/>
                      <a:r>
                        <a:rPr lang="en-ZA" sz="1400" b="0" i="0" u="none" strike="noStrike" dirty="0">
                          <a:solidFill>
                            <a:srgbClr val="000000"/>
                          </a:solidFill>
                          <a:effectLst/>
                          <a:latin typeface="Calibri"/>
                        </a:rPr>
                        <a:t>The contractor was appointed on an emergency basis</a:t>
                      </a:r>
                    </a:p>
                  </a:txBody>
                  <a:tcPr marL="9525" marR="9525" marT="9524" marB="0" anchor="ctr">
                    <a:solidFill>
                      <a:schemeClr val="accent3">
                        <a:lumMod val="20000"/>
                        <a:lumOff val="80000"/>
                      </a:schemeClr>
                    </a:solidFill>
                  </a:tcPr>
                </a:tc>
                <a:tc>
                  <a:txBody>
                    <a:bodyPr/>
                    <a:lstStyle/>
                    <a:p>
                      <a:pPr algn="l" rtl="0" fontAlgn="ctr"/>
                      <a:r>
                        <a:rPr lang="en-ZA" sz="1400" b="0" i="0" u="none" strike="noStrike">
                          <a:solidFill>
                            <a:srgbClr val="000000"/>
                          </a:solidFill>
                          <a:effectLst/>
                          <a:latin typeface="Calibri"/>
                        </a:rPr>
                        <a:t>The matter is handed over to Risk and Internal control for further investigation </a:t>
                      </a:r>
                    </a:p>
                  </a:txBody>
                  <a:tcPr marL="9525" marR="9525" marT="9524" marB="0" anchor="ctr">
                    <a:solidFill>
                      <a:schemeClr val="accent3">
                        <a:lumMod val="20000"/>
                        <a:lumOff val="80000"/>
                      </a:schemeClr>
                    </a:solidFill>
                  </a:tcPr>
                </a:tc>
                <a:tc>
                  <a:txBody>
                    <a:bodyPr/>
                    <a:lstStyle/>
                    <a:p>
                      <a:pPr algn="ctr" rtl="0" fontAlgn="ctr"/>
                      <a:r>
                        <a:rPr lang="pt-BR" sz="1400" b="0" i="0" u="none" strike="noStrike" dirty="0">
                          <a:solidFill>
                            <a:srgbClr val="000000"/>
                          </a:solidFill>
                          <a:effectLst/>
                          <a:latin typeface="Calibri"/>
                        </a:rPr>
                        <a:t>R 1 378 313 985.77</a:t>
                      </a:r>
                    </a:p>
                  </a:txBody>
                  <a:tcPr marL="9525" marR="9525" marT="9524" marB="0" anchor="ctr">
                    <a:solidFill>
                      <a:schemeClr val="accent3">
                        <a:lumMod val="20000"/>
                        <a:lumOff val="80000"/>
                      </a:schemeClr>
                    </a:solidFill>
                  </a:tcPr>
                </a:tc>
              </a:tr>
              <a:tr h="440908">
                <a:tc>
                  <a:txBody>
                    <a:bodyPr/>
                    <a:lstStyle/>
                    <a:p>
                      <a:pPr algn="l" rtl="0" fontAlgn="ctr"/>
                      <a:r>
                        <a:rPr lang="en-ZA" sz="1400" b="1" i="1" u="none" strike="noStrike" dirty="0" err="1">
                          <a:solidFill>
                            <a:srgbClr val="000000"/>
                          </a:solidFill>
                          <a:effectLst/>
                          <a:latin typeface="Calibri"/>
                        </a:rPr>
                        <a:t>Tswelopele</a:t>
                      </a:r>
                      <a:r>
                        <a:rPr lang="en-ZA" sz="1400" b="1" i="1" u="none" strike="noStrike" dirty="0">
                          <a:solidFill>
                            <a:srgbClr val="000000"/>
                          </a:solidFill>
                          <a:effectLst/>
                          <a:latin typeface="Calibri"/>
                        </a:rPr>
                        <a:t> Local Municipality</a:t>
                      </a:r>
                    </a:p>
                  </a:txBody>
                  <a:tcPr marL="9525" marR="9525" marT="9524" marB="0" anchor="ctr">
                    <a:solidFill>
                      <a:schemeClr val="accent3">
                        <a:lumMod val="20000"/>
                        <a:lumOff val="80000"/>
                      </a:schemeClr>
                    </a:solidFill>
                  </a:tcPr>
                </a:tc>
                <a:tc rowSpan="13">
                  <a:txBody>
                    <a:bodyPr/>
                    <a:lstStyle/>
                    <a:p>
                      <a:pPr algn="ctr" rtl="0" fontAlgn="ctr"/>
                      <a:r>
                        <a:rPr lang="en-ZA" sz="1400" b="0" i="0" u="none" strike="noStrike" dirty="0">
                          <a:solidFill>
                            <a:srgbClr val="000000"/>
                          </a:solidFill>
                          <a:effectLst/>
                          <a:latin typeface="Calibri"/>
                        </a:rPr>
                        <a:t>Implementation of RBIG project </a:t>
                      </a:r>
                    </a:p>
                  </a:txBody>
                  <a:tcPr marL="9525" marR="9525" marT="9524" marB="0" anchor="ctr">
                    <a:solidFill>
                      <a:schemeClr val="accent3">
                        <a:lumMod val="20000"/>
                        <a:lumOff val="80000"/>
                      </a:schemeClr>
                    </a:solidFill>
                  </a:tcPr>
                </a:tc>
                <a:tc rowSpan="2">
                  <a:txBody>
                    <a:bodyPr/>
                    <a:lstStyle/>
                    <a:p>
                      <a:pPr algn="l" rtl="0" fontAlgn="ctr"/>
                      <a:r>
                        <a:rPr lang="en-ZA" sz="1400" b="0" i="0" u="none" strike="noStrike" dirty="0">
                          <a:solidFill>
                            <a:srgbClr val="000000"/>
                          </a:solidFill>
                          <a:effectLst/>
                          <a:latin typeface="Calibri"/>
                        </a:rPr>
                        <a:t>No approval for the variation </a:t>
                      </a:r>
                    </a:p>
                  </a:txBody>
                  <a:tcPr marL="9525" marR="9525" marT="9524" marB="0" anchor="ctr">
                    <a:solidFill>
                      <a:schemeClr val="accent3">
                        <a:lumMod val="20000"/>
                        <a:lumOff val="80000"/>
                      </a:schemeClr>
                    </a:solidFill>
                  </a:tcPr>
                </a:tc>
                <a:tc rowSpan="2">
                  <a:txBody>
                    <a:bodyPr/>
                    <a:lstStyle/>
                    <a:p>
                      <a:pPr algn="l" rtl="0" fontAlgn="ctr"/>
                      <a:r>
                        <a:rPr lang="en-ZA" sz="1400" b="0" i="0" u="none" strike="noStrike" dirty="0">
                          <a:solidFill>
                            <a:srgbClr val="000000"/>
                          </a:solidFill>
                          <a:effectLst/>
                          <a:latin typeface="Calibri"/>
                        </a:rPr>
                        <a:t>The matter is handed over to Risk and Internal control for further investigation </a:t>
                      </a:r>
                    </a:p>
                  </a:txBody>
                  <a:tcPr marL="9525" marR="9525" marT="9524" marB="0" anchor="ctr">
                    <a:solidFill>
                      <a:schemeClr val="accent3">
                        <a:lumMod val="20000"/>
                        <a:lumOff val="80000"/>
                      </a:schemeClr>
                    </a:solidFill>
                  </a:tcPr>
                </a:tc>
                <a:tc rowSpan="2">
                  <a:txBody>
                    <a:bodyPr/>
                    <a:lstStyle/>
                    <a:p>
                      <a:pPr algn="ctr" rtl="0" fontAlgn="ctr"/>
                      <a:r>
                        <a:rPr lang="en-ZA" sz="1400" b="0" i="0" u="none" strike="noStrike" dirty="0">
                          <a:solidFill>
                            <a:srgbClr val="000000"/>
                          </a:solidFill>
                          <a:effectLst/>
                          <a:latin typeface="Calibri"/>
                        </a:rPr>
                        <a:t>R 14 283 058.90</a:t>
                      </a:r>
                    </a:p>
                  </a:txBody>
                  <a:tcPr marL="9525" marR="9525" marT="9524" marB="0" anchor="ctr">
                    <a:solidFill>
                      <a:schemeClr val="accent3">
                        <a:lumMod val="20000"/>
                        <a:lumOff val="80000"/>
                      </a:schemeClr>
                    </a:solidFill>
                  </a:tcPr>
                </a:tc>
              </a:tr>
              <a:tr h="103148">
                <a:tc>
                  <a:txBody>
                    <a:bodyPr/>
                    <a:lstStyle/>
                    <a:p>
                      <a:pPr algn="l" rtl="0" fontAlgn="ctr"/>
                      <a:r>
                        <a:rPr lang="en-ZA" sz="1400" b="1" i="1" u="none" strike="noStrike" dirty="0">
                          <a:solidFill>
                            <a:srgbClr val="000000"/>
                          </a:solidFill>
                          <a:effectLst/>
                          <a:latin typeface="Calibri"/>
                        </a:rPr>
                        <a:t>Chris Hani District</a:t>
                      </a:r>
                    </a:p>
                  </a:txBody>
                  <a:tcPr marL="9525" marR="9525" marT="9524" marB="0" anchor="ctr">
                    <a:solidFill>
                      <a:schemeClr val="accent3">
                        <a:lumMod val="20000"/>
                        <a:lumOff val="8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491376">
                <a:tc>
                  <a:txBody>
                    <a:bodyPr/>
                    <a:lstStyle/>
                    <a:p>
                      <a:pPr algn="l" rtl="0" fontAlgn="ctr"/>
                      <a:r>
                        <a:rPr lang="en-ZA" sz="1400" b="1" i="1" u="none" strike="noStrike" dirty="0" err="1">
                          <a:solidFill>
                            <a:srgbClr val="000000"/>
                          </a:solidFill>
                          <a:effectLst/>
                          <a:latin typeface="Calibri"/>
                        </a:rPr>
                        <a:t>Mbizana</a:t>
                      </a:r>
                      <a:endParaRPr lang="en-ZA" sz="1400" b="1" i="1" u="none" strike="noStrike" dirty="0">
                        <a:solidFill>
                          <a:srgbClr val="000000"/>
                        </a:solidFill>
                        <a:effectLst/>
                        <a:latin typeface="Calibri"/>
                      </a:endParaRPr>
                    </a:p>
                  </a:txBody>
                  <a:tcPr marL="9525" marR="9525" marT="9524" marB="0" anchor="ctr">
                    <a:solidFill>
                      <a:schemeClr val="accent3">
                        <a:lumMod val="20000"/>
                        <a:lumOff val="80000"/>
                      </a:schemeClr>
                    </a:solidFill>
                  </a:tcPr>
                </a:tc>
                <a:tc vMerge="1">
                  <a:txBody>
                    <a:bodyPr/>
                    <a:lstStyle/>
                    <a:p>
                      <a:endParaRPr lang="en-ZA"/>
                    </a:p>
                  </a:txBody>
                  <a:tcPr/>
                </a:tc>
                <a:tc rowSpan="3">
                  <a:txBody>
                    <a:bodyPr/>
                    <a:lstStyle/>
                    <a:p>
                      <a:pPr algn="l" rtl="0" fontAlgn="t"/>
                      <a:r>
                        <a:rPr lang="en-ZA" sz="1400" b="0" i="0" u="none" strike="noStrike" dirty="0">
                          <a:solidFill>
                            <a:srgbClr val="000000"/>
                          </a:solidFill>
                          <a:effectLst/>
                          <a:latin typeface="Calibri"/>
                        </a:rPr>
                        <a:t>The IAs could not provide supporting documents for the paid claims</a:t>
                      </a:r>
                    </a:p>
                  </a:txBody>
                  <a:tcPr marL="9525" marR="9525" marT="9524" marB="0">
                    <a:solidFill>
                      <a:schemeClr val="accent3">
                        <a:lumMod val="20000"/>
                        <a:lumOff val="80000"/>
                      </a:schemeClr>
                    </a:solidFill>
                  </a:tcPr>
                </a:tc>
                <a:tc rowSpan="3">
                  <a:txBody>
                    <a:bodyPr/>
                    <a:lstStyle/>
                    <a:p>
                      <a:pPr algn="l" rtl="0" fontAlgn="t"/>
                      <a:r>
                        <a:rPr lang="en-ZA" sz="1400" b="0" i="0" u="none" strike="noStrike" dirty="0">
                          <a:solidFill>
                            <a:srgbClr val="000000"/>
                          </a:solidFill>
                          <a:effectLst/>
                          <a:latin typeface="Calibri"/>
                        </a:rPr>
                        <a:t>The matter is handed over to Risk and Internal control for further investigation </a:t>
                      </a:r>
                    </a:p>
                  </a:txBody>
                  <a:tcPr marL="9525" marR="9525" marT="9524" marB="0">
                    <a:solidFill>
                      <a:schemeClr val="accent3">
                        <a:lumMod val="20000"/>
                        <a:lumOff val="80000"/>
                      </a:schemeClr>
                    </a:solidFill>
                  </a:tcPr>
                </a:tc>
                <a:tc rowSpan="3">
                  <a:txBody>
                    <a:bodyPr/>
                    <a:lstStyle/>
                    <a:p>
                      <a:pPr algn="ctr" rtl="0" fontAlgn="t"/>
                      <a:r>
                        <a:rPr lang="en-ZA" sz="1400" b="0" i="0" u="none" strike="noStrike" dirty="0">
                          <a:solidFill>
                            <a:srgbClr val="000000"/>
                          </a:solidFill>
                          <a:effectLst/>
                          <a:latin typeface="Calibri"/>
                        </a:rPr>
                        <a:t>R 40 929 649.47</a:t>
                      </a:r>
                    </a:p>
                  </a:txBody>
                  <a:tcPr marL="9525" marR="9525" marT="9524" marB="0">
                    <a:solidFill>
                      <a:schemeClr val="accent3">
                        <a:lumMod val="20000"/>
                        <a:lumOff val="80000"/>
                      </a:schemeClr>
                    </a:solidFill>
                  </a:tcPr>
                </a:tc>
              </a:tr>
              <a:tr h="393716">
                <a:tc>
                  <a:txBody>
                    <a:bodyPr/>
                    <a:lstStyle/>
                    <a:p>
                      <a:pPr algn="l" rtl="0" fontAlgn="ctr"/>
                      <a:r>
                        <a:rPr lang="en-ZA" sz="1400" b="1" i="1" u="none" strike="noStrike" dirty="0">
                          <a:solidFill>
                            <a:srgbClr val="000000"/>
                          </a:solidFill>
                          <a:effectLst/>
                          <a:latin typeface="Calibri"/>
                        </a:rPr>
                        <a:t>Alfred Nzo District Municipality</a:t>
                      </a:r>
                    </a:p>
                  </a:txBody>
                  <a:tcPr marL="9525" marR="9525" marT="9524" marB="0" anchor="ctr">
                    <a:solidFill>
                      <a:schemeClr val="accent3">
                        <a:lumMod val="20000"/>
                        <a:lumOff val="8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173356">
                <a:tc rowSpan="2">
                  <a:txBody>
                    <a:bodyPr/>
                    <a:lstStyle/>
                    <a:p>
                      <a:pPr algn="l" rtl="0" fontAlgn="ctr"/>
                      <a:r>
                        <a:rPr lang="en-ZA" sz="1400" b="1" i="1" u="none" strike="noStrike" dirty="0" err="1">
                          <a:solidFill>
                            <a:srgbClr val="000000"/>
                          </a:solidFill>
                          <a:effectLst/>
                          <a:latin typeface="Calibri"/>
                        </a:rPr>
                        <a:t>Mncwasa</a:t>
                      </a:r>
                      <a:r>
                        <a:rPr lang="en-ZA" sz="1400" b="1" i="1" u="none" strike="noStrike" dirty="0">
                          <a:solidFill>
                            <a:srgbClr val="000000"/>
                          </a:solidFill>
                          <a:effectLst/>
                          <a:latin typeface="Calibri"/>
                        </a:rPr>
                        <a:t> Water Supply</a:t>
                      </a:r>
                    </a:p>
                  </a:txBody>
                  <a:tcPr marL="9525" marR="9525" marT="9524" marB="0" anchor="ctr">
                    <a:solidFill>
                      <a:schemeClr val="accent3">
                        <a:lumMod val="20000"/>
                        <a:lumOff val="8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220360">
                <a:tc vMerge="1">
                  <a:txBody>
                    <a:bodyPr/>
                    <a:lstStyle/>
                    <a:p>
                      <a:endParaRPr lang="en-ZA"/>
                    </a:p>
                  </a:txBody>
                  <a:tcPr/>
                </a:tc>
                <a:tc vMerge="1">
                  <a:txBody>
                    <a:bodyPr/>
                    <a:lstStyle/>
                    <a:p>
                      <a:endParaRPr lang="en-ZA"/>
                    </a:p>
                  </a:txBody>
                  <a:tcPr/>
                </a:tc>
                <a:tc rowSpan="4">
                  <a:txBody>
                    <a:bodyPr/>
                    <a:lstStyle/>
                    <a:p>
                      <a:pPr algn="l" rtl="0" fontAlgn="ctr"/>
                      <a:r>
                        <a:rPr lang="en-ZA" sz="1400" b="0" i="0" u="none" strike="noStrike" dirty="0">
                          <a:solidFill>
                            <a:srgbClr val="000000"/>
                          </a:solidFill>
                          <a:effectLst/>
                          <a:latin typeface="Calibri"/>
                        </a:rPr>
                        <a:t>The IAs could not provide supporting documents relating to contractors invoices for the paid claims</a:t>
                      </a:r>
                    </a:p>
                  </a:txBody>
                  <a:tcPr marL="9525" marR="9525" marT="9524" marB="0" anchor="ctr">
                    <a:solidFill>
                      <a:schemeClr val="accent3">
                        <a:lumMod val="20000"/>
                        <a:lumOff val="80000"/>
                      </a:schemeClr>
                    </a:solidFill>
                  </a:tcPr>
                </a:tc>
                <a:tc rowSpan="4">
                  <a:txBody>
                    <a:bodyPr/>
                    <a:lstStyle/>
                    <a:p>
                      <a:pPr algn="l" rtl="0" fontAlgn="ctr"/>
                      <a:r>
                        <a:rPr lang="en-ZA" sz="1400" b="0" i="0" u="none" strike="noStrike">
                          <a:solidFill>
                            <a:srgbClr val="000000"/>
                          </a:solidFill>
                          <a:effectLst/>
                          <a:latin typeface="Calibri"/>
                        </a:rPr>
                        <a:t>The matter is handed over to Risk and Internal control for further investigation</a:t>
                      </a:r>
                    </a:p>
                  </a:txBody>
                  <a:tcPr marL="9525" marR="9525" marT="9524" marB="0" anchor="ctr">
                    <a:solidFill>
                      <a:schemeClr val="accent3">
                        <a:lumMod val="20000"/>
                        <a:lumOff val="80000"/>
                      </a:schemeClr>
                    </a:solidFill>
                  </a:tcPr>
                </a:tc>
                <a:tc rowSpan="4">
                  <a:txBody>
                    <a:bodyPr/>
                    <a:lstStyle/>
                    <a:p>
                      <a:pPr algn="ctr" rtl="0" fontAlgn="ctr"/>
                      <a:r>
                        <a:rPr lang="en-ZA" sz="1400" b="0" i="0" u="none" strike="noStrike" dirty="0">
                          <a:solidFill>
                            <a:srgbClr val="000000"/>
                          </a:solidFill>
                          <a:effectLst/>
                          <a:latin typeface="Calibri"/>
                        </a:rPr>
                        <a:t>R 42 317 450.71</a:t>
                      </a:r>
                    </a:p>
                  </a:txBody>
                  <a:tcPr marL="9525" marR="9525" marT="9524" marB="0" anchor="ctr">
                    <a:solidFill>
                      <a:schemeClr val="accent3">
                        <a:lumMod val="20000"/>
                        <a:lumOff val="80000"/>
                      </a:schemeClr>
                    </a:solidFill>
                  </a:tcPr>
                </a:tc>
              </a:tr>
              <a:tr h="393716">
                <a:tc>
                  <a:txBody>
                    <a:bodyPr/>
                    <a:lstStyle/>
                    <a:p>
                      <a:pPr algn="l" rtl="0" fontAlgn="ctr"/>
                      <a:r>
                        <a:rPr lang="en-ZA" sz="1400" b="1" i="1" u="none" strike="noStrike" dirty="0">
                          <a:solidFill>
                            <a:srgbClr val="000000"/>
                          </a:solidFill>
                          <a:effectLst/>
                          <a:latin typeface="Calibri"/>
                        </a:rPr>
                        <a:t>Sunday River Municipality</a:t>
                      </a:r>
                    </a:p>
                  </a:txBody>
                  <a:tcPr marL="9525" marR="9525" marT="9524" marB="0" anchor="ctr">
                    <a:solidFill>
                      <a:schemeClr val="accent3">
                        <a:lumMod val="20000"/>
                        <a:lumOff val="8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342479">
                <a:tc>
                  <a:txBody>
                    <a:bodyPr/>
                    <a:lstStyle/>
                    <a:p>
                      <a:pPr algn="l" rtl="0" fontAlgn="ctr"/>
                      <a:r>
                        <a:rPr lang="en-ZA" sz="1400" b="1" i="1" u="none" strike="noStrike" dirty="0" err="1">
                          <a:solidFill>
                            <a:srgbClr val="000000"/>
                          </a:solidFill>
                          <a:effectLst/>
                          <a:latin typeface="Calibri"/>
                        </a:rPr>
                        <a:t>Amatola</a:t>
                      </a:r>
                      <a:r>
                        <a:rPr lang="en-ZA" sz="1400" b="1" i="1" u="none" strike="noStrike" dirty="0">
                          <a:solidFill>
                            <a:srgbClr val="000000"/>
                          </a:solidFill>
                          <a:effectLst/>
                          <a:latin typeface="Calibri"/>
                        </a:rPr>
                        <a:t> Water</a:t>
                      </a:r>
                    </a:p>
                  </a:txBody>
                  <a:tcPr marL="9525" marR="9525" marT="9524" marB="0" anchor="ctr">
                    <a:solidFill>
                      <a:schemeClr val="accent3">
                        <a:lumMod val="20000"/>
                        <a:lumOff val="80000"/>
                      </a:schemeClr>
                    </a:solidFill>
                  </a:tcPr>
                </a:tc>
                <a:tc vMerge="1">
                  <a:txBody>
                    <a:bodyPr/>
                    <a:lstStyle/>
                    <a:p>
                      <a:endParaRPr lang="en-ZA"/>
                    </a:p>
                  </a:txBody>
                  <a:tcPr/>
                </a:tc>
                <a:tc vMerge="1">
                  <a:txBody>
                    <a:bodyPr/>
                    <a:lstStyle/>
                    <a:p>
                      <a:pPr algn="l" rtl="0" fontAlgn="ctr"/>
                      <a:endParaRPr lang="en-ZA" sz="1400" b="0" i="0" u="none" strike="noStrike" dirty="0">
                        <a:solidFill>
                          <a:srgbClr val="000000"/>
                        </a:solidFill>
                        <a:effectLst/>
                        <a:latin typeface="Calibri"/>
                      </a:endParaRPr>
                    </a:p>
                  </a:txBody>
                  <a:tcPr marL="9525" marR="9525" marT="9524" marB="0" anchor="ctr">
                    <a:solidFill>
                      <a:schemeClr val="accent3">
                        <a:lumMod val="20000"/>
                        <a:lumOff val="80000"/>
                      </a:schemeClr>
                    </a:solidFill>
                  </a:tcPr>
                </a:tc>
                <a:tc vMerge="1">
                  <a:txBody>
                    <a:bodyPr/>
                    <a:lstStyle/>
                    <a:p>
                      <a:pPr algn="l" rtl="0" fontAlgn="ctr"/>
                      <a:endParaRPr lang="en-ZA" sz="1400" b="0" i="0" u="none" strike="noStrike">
                        <a:solidFill>
                          <a:srgbClr val="000000"/>
                        </a:solidFill>
                        <a:effectLst/>
                        <a:latin typeface="Calibri"/>
                      </a:endParaRPr>
                    </a:p>
                  </a:txBody>
                  <a:tcPr marL="9525" marR="9525" marT="9524" marB="0" anchor="ctr">
                    <a:solidFill>
                      <a:schemeClr val="accent3">
                        <a:lumMod val="20000"/>
                        <a:lumOff val="80000"/>
                      </a:schemeClr>
                    </a:solidFill>
                  </a:tcPr>
                </a:tc>
                <a:tc vMerge="1">
                  <a:txBody>
                    <a:bodyPr/>
                    <a:lstStyle/>
                    <a:p>
                      <a:pPr algn="ctr" rtl="0" fontAlgn="ctr"/>
                      <a:endParaRPr lang="en-ZA" sz="1400" b="0" i="0" u="none" strike="noStrike" dirty="0">
                        <a:solidFill>
                          <a:srgbClr val="000000"/>
                        </a:solidFill>
                        <a:effectLst/>
                        <a:latin typeface="Calibri"/>
                      </a:endParaRPr>
                    </a:p>
                  </a:txBody>
                  <a:tcPr marL="9525" marR="9525" marT="9524" marB="0" anchor="ctr">
                    <a:solidFill>
                      <a:schemeClr val="accent3">
                        <a:lumMod val="20000"/>
                        <a:lumOff val="80000"/>
                      </a:schemeClr>
                    </a:solidFill>
                  </a:tcPr>
                </a:tc>
              </a:tr>
              <a:tr h="393716">
                <a:tc>
                  <a:txBody>
                    <a:bodyPr/>
                    <a:lstStyle/>
                    <a:p>
                      <a:pPr algn="l" rtl="0" fontAlgn="ctr"/>
                      <a:r>
                        <a:rPr lang="en-ZA" sz="1400" b="1" i="1" u="none" strike="noStrike" dirty="0">
                          <a:solidFill>
                            <a:srgbClr val="000000"/>
                          </a:solidFill>
                          <a:effectLst/>
                          <a:latin typeface="Calibri"/>
                        </a:rPr>
                        <a:t>Chris Hani District</a:t>
                      </a:r>
                    </a:p>
                  </a:txBody>
                  <a:tcPr marL="9525" marR="9525" marT="9524" marB="0" anchor="ctr">
                    <a:solidFill>
                      <a:schemeClr val="accent3">
                        <a:lumMod val="20000"/>
                        <a:lumOff val="80000"/>
                      </a:schemeClr>
                    </a:solidFill>
                  </a:tcPr>
                </a:tc>
                <a:tc vMerge="1">
                  <a:txBody>
                    <a:bodyPr/>
                    <a:lstStyle/>
                    <a:p>
                      <a:endParaRPr lang="en-ZA"/>
                    </a:p>
                  </a:txBody>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a:solidFill>
                          <a:srgbClr val="000000"/>
                        </a:solidFill>
                        <a:effectLst/>
                        <a:latin typeface="Calibri"/>
                      </a:endParaRPr>
                    </a:p>
                  </a:txBody>
                  <a:tcPr marL="9525" marR="9525" marT="9525" marB="0" anchor="ctr"/>
                </a:tc>
                <a:tc vMerge="1">
                  <a:txBody>
                    <a:bodyPr/>
                    <a:lstStyle/>
                    <a:p>
                      <a:pPr algn="r" rtl="0" fontAlgn="ctr"/>
                      <a:endParaRPr lang="en-ZA" sz="1100" b="0" i="0" u="none" strike="noStrike">
                        <a:solidFill>
                          <a:srgbClr val="000000"/>
                        </a:solidFill>
                        <a:effectLst/>
                        <a:latin typeface="Calibri"/>
                      </a:endParaRPr>
                    </a:p>
                  </a:txBody>
                  <a:tcPr marL="9525" marR="9525" marT="9525" marB="0" anchor="ctr"/>
                </a:tc>
              </a:tr>
              <a:tr h="328322">
                <a:tc>
                  <a:txBody>
                    <a:bodyPr/>
                    <a:lstStyle/>
                    <a:p>
                      <a:pPr algn="l" rtl="0" fontAlgn="ctr"/>
                      <a:r>
                        <a:rPr lang="en-ZA" sz="1400" b="1" i="1" u="none" strike="noStrike" dirty="0">
                          <a:solidFill>
                            <a:srgbClr val="000000"/>
                          </a:solidFill>
                          <a:effectLst/>
                          <a:latin typeface="Calibri"/>
                        </a:rPr>
                        <a:t>Rand Water </a:t>
                      </a:r>
                    </a:p>
                  </a:txBody>
                  <a:tcPr marL="9525" marR="9525" marT="9524" marB="0" anchor="ctr">
                    <a:solidFill>
                      <a:schemeClr val="accent3">
                        <a:lumMod val="20000"/>
                        <a:lumOff val="80000"/>
                      </a:schemeClr>
                    </a:solidFill>
                  </a:tcPr>
                </a:tc>
                <a:tc vMerge="1">
                  <a:txBody>
                    <a:bodyPr/>
                    <a:lstStyle/>
                    <a:p>
                      <a:endParaRPr lang="en-ZA"/>
                    </a:p>
                  </a:txBody>
                  <a:tcPr/>
                </a:tc>
                <a:tc rowSpan="3">
                  <a:txBody>
                    <a:bodyPr/>
                    <a:lstStyle/>
                    <a:p>
                      <a:pPr algn="l" rtl="0" fontAlgn="ctr"/>
                      <a:r>
                        <a:rPr lang="en-ZA" sz="1400" b="0" i="0" u="none" strike="noStrike" dirty="0">
                          <a:solidFill>
                            <a:srgbClr val="000000"/>
                          </a:solidFill>
                          <a:effectLst/>
                          <a:latin typeface="Calibri"/>
                        </a:rPr>
                        <a:t>The IA did not advertise the bid in accordance with </a:t>
                      </a:r>
                      <a:r>
                        <a:rPr lang="en-ZA" sz="1400" b="0" i="0" u="none" strike="noStrike" dirty="0" err="1">
                          <a:solidFill>
                            <a:srgbClr val="000000"/>
                          </a:solidFill>
                          <a:effectLst/>
                          <a:latin typeface="Calibri"/>
                        </a:rPr>
                        <a:t>CIDB</a:t>
                      </a:r>
                      <a:r>
                        <a:rPr lang="en-ZA" sz="1400" b="0" i="0" u="none" strike="noStrike" dirty="0">
                          <a:solidFill>
                            <a:srgbClr val="000000"/>
                          </a:solidFill>
                          <a:effectLst/>
                          <a:latin typeface="Calibri"/>
                        </a:rPr>
                        <a:t> requirements</a:t>
                      </a:r>
                    </a:p>
                  </a:txBody>
                  <a:tcPr marL="9525" marR="9525" marT="9524" marB="0" anchor="ctr">
                    <a:solidFill>
                      <a:schemeClr val="accent3">
                        <a:lumMod val="20000"/>
                        <a:lumOff val="80000"/>
                      </a:schemeClr>
                    </a:solidFill>
                  </a:tcPr>
                </a:tc>
                <a:tc rowSpan="3">
                  <a:txBody>
                    <a:bodyPr/>
                    <a:lstStyle/>
                    <a:p>
                      <a:pPr algn="l" rtl="0" fontAlgn="ctr"/>
                      <a:r>
                        <a:rPr lang="en-ZA" sz="1400" b="0" i="0" u="none" strike="noStrike">
                          <a:solidFill>
                            <a:srgbClr val="000000"/>
                          </a:solidFill>
                          <a:effectLst/>
                          <a:latin typeface="Calibri"/>
                        </a:rPr>
                        <a:t>The IA informed the department that the official has since being moved.</a:t>
                      </a:r>
                    </a:p>
                  </a:txBody>
                  <a:tcPr marL="9525" marR="9525" marT="9524" marB="0" anchor="ctr">
                    <a:solidFill>
                      <a:schemeClr val="accent3">
                        <a:lumMod val="20000"/>
                        <a:lumOff val="80000"/>
                      </a:schemeClr>
                    </a:solidFill>
                  </a:tcPr>
                </a:tc>
                <a:tc rowSpan="4">
                  <a:txBody>
                    <a:bodyPr/>
                    <a:lstStyle/>
                    <a:p>
                      <a:pPr algn="ctr" rtl="0" fontAlgn="ctr"/>
                      <a:r>
                        <a:rPr lang="en-ZA" sz="1400" b="0" i="0" u="none" strike="noStrike" dirty="0">
                          <a:solidFill>
                            <a:srgbClr val="000000"/>
                          </a:solidFill>
                          <a:effectLst/>
                          <a:latin typeface="Calibri"/>
                        </a:rPr>
                        <a:t>R 17 156 322.04</a:t>
                      </a:r>
                    </a:p>
                  </a:txBody>
                  <a:tcPr marL="9525" marR="9525" marT="9524" marB="0" anchor="ctr">
                    <a:solidFill>
                      <a:schemeClr val="accent3">
                        <a:lumMod val="20000"/>
                        <a:lumOff val="80000"/>
                      </a:schemeClr>
                    </a:solidFill>
                  </a:tcPr>
                </a:tc>
              </a:tr>
              <a:tr h="636308">
                <a:tc>
                  <a:txBody>
                    <a:bodyPr/>
                    <a:lstStyle/>
                    <a:p>
                      <a:pPr algn="l" rtl="0" fontAlgn="ctr"/>
                      <a:r>
                        <a:rPr lang="en-ZA" sz="1400" b="1" i="1" u="none" strike="noStrike" dirty="0" err="1" smtClean="0">
                          <a:solidFill>
                            <a:srgbClr val="000000"/>
                          </a:solidFill>
                          <a:effectLst/>
                          <a:latin typeface="Calibri"/>
                        </a:rPr>
                        <a:t>Mhlathuze</a:t>
                      </a:r>
                      <a:r>
                        <a:rPr lang="en-ZA" sz="1400" b="1" i="1" u="none" strike="noStrike" dirty="0" smtClean="0">
                          <a:solidFill>
                            <a:srgbClr val="000000"/>
                          </a:solidFill>
                          <a:effectLst/>
                          <a:latin typeface="Calibri"/>
                        </a:rPr>
                        <a:t> Water </a:t>
                      </a:r>
                      <a:endParaRPr lang="en-ZA" sz="1400" b="1" i="1" u="none" strike="noStrike" dirty="0">
                        <a:solidFill>
                          <a:srgbClr val="000000"/>
                        </a:solidFill>
                        <a:effectLst/>
                        <a:latin typeface="Calibri"/>
                      </a:endParaRPr>
                    </a:p>
                  </a:txBody>
                  <a:tcPr marL="9525" marR="9525" marT="9524" marB="0" anchor="ctr">
                    <a:solidFill>
                      <a:schemeClr val="accent3">
                        <a:lumMod val="20000"/>
                        <a:lumOff val="80000"/>
                      </a:schemeClr>
                    </a:solidFill>
                  </a:tcPr>
                </a:tc>
                <a:tc vMerge="1">
                  <a:txBody>
                    <a:bodyPr/>
                    <a:lstStyle/>
                    <a:p>
                      <a:endParaRPr lang="en-ZA"/>
                    </a:p>
                  </a:txBody>
                  <a:tcPr/>
                </a:tc>
                <a:tc vMerge="1">
                  <a:txBody>
                    <a:bodyPr/>
                    <a:lstStyle/>
                    <a:p>
                      <a:pPr algn="l" rtl="0" fontAlgn="ctr"/>
                      <a:endParaRPr lang="en-ZA" sz="1100" b="0" i="0" u="none" strike="noStrike">
                        <a:solidFill>
                          <a:srgbClr val="000000"/>
                        </a:solidFill>
                        <a:effectLst/>
                        <a:latin typeface="Calibri"/>
                      </a:endParaRPr>
                    </a:p>
                  </a:txBody>
                  <a:tcPr marL="9525" marR="9525" marT="9525" marB="0" anchor="ctr"/>
                </a:tc>
                <a:tc vMerge="1">
                  <a:txBody>
                    <a:bodyPr/>
                    <a:lstStyle/>
                    <a:p>
                      <a:pPr algn="l" rtl="0" fontAlgn="ctr"/>
                      <a:endParaRPr lang="en-ZA" sz="1100" b="0" i="0" u="none" strike="noStrike">
                        <a:solidFill>
                          <a:srgbClr val="000000"/>
                        </a:solidFill>
                        <a:effectLst/>
                        <a:latin typeface="Calibri"/>
                      </a:endParaRPr>
                    </a:p>
                  </a:txBody>
                  <a:tcPr marL="9525" marR="9525" marT="9525" marB="0" anchor="ctr"/>
                </a:tc>
                <a:tc vMerge="1">
                  <a:txBody>
                    <a:bodyPr/>
                    <a:lstStyle/>
                    <a:p>
                      <a:pPr algn="r" rtl="0" fontAlgn="ctr"/>
                      <a:endParaRPr lang="en-ZA" sz="1100" b="0" i="0" u="none" strike="noStrike">
                        <a:solidFill>
                          <a:srgbClr val="000000"/>
                        </a:solidFill>
                        <a:effectLst/>
                        <a:latin typeface="Calibri"/>
                      </a:endParaRPr>
                    </a:p>
                  </a:txBody>
                  <a:tcPr marL="9525" marR="9525" marT="9525" marB="0" anchor="ctr"/>
                </a:tc>
              </a:tr>
              <a:tr h="0">
                <a:tc rowSpan="2">
                  <a:txBody>
                    <a:bodyPr/>
                    <a:lstStyle/>
                    <a:p>
                      <a:pPr algn="l" rtl="0" fontAlgn="ctr"/>
                      <a:r>
                        <a:rPr lang="en-ZA" sz="1400" b="1" i="1" u="none" strike="noStrike" dirty="0" err="1">
                          <a:solidFill>
                            <a:srgbClr val="000000"/>
                          </a:solidFill>
                          <a:effectLst/>
                          <a:latin typeface="Calibri"/>
                        </a:rPr>
                        <a:t>Ilembe</a:t>
                      </a:r>
                      <a:r>
                        <a:rPr lang="en-ZA" sz="1400" b="1" i="1" u="none" strike="noStrike" dirty="0">
                          <a:solidFill>
                            <a:srgbClr val="000000"/>
                          </a:solidFill>
                          <a:effectLst/>
                          <a:latin typeface="Calibri"/>
                        </a:rPr>
                        <a:t> District Municipality </a:t>
                      </a:r>
                    </a:p>
                  </a:txBody>
                  <a:tcPr marL="9525" marR="9525" marT="9524" marB="0" anchor="ctr">
                    <a:solidFill>
                      <a:schemeClr val="accent3">
                        <a:lumMod val="20000"/>
                        <a:lumOff val="8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544056">
                <a:tc vMerge="1">
                  <a:txBody>
                    <a:bodyPr/>
                    <a:lstStyle/>
                    <a:p>
                      <a:endParaRPr lang="en-ZA"/>
                    </a:p>
                  </a:txBody>
                  <a:tcPr/>
                </a:tc>
                <a:tc vMerge="1">
                  <a:txBody>
                    <a:bodyPr/>
                    <a:lstStyle/>
                    <a:p>
                      <a:endParaRPr lang="en-ZA"/>
                    </a:p>
                  </a:txBody>
                  <a:tcPr/>
                </a:tc>
                <a:tc>
                  <a:txBody>
                    <a:bodyPr/>
                    <a:lstStyle/>
                    <a:p>
                      <a:pPr algn="l" rtl="0" fontAlgn="ctr"/>
                      <a:r>
                        <a:rPr lang="en-ZA" sz="1400" b="0" i="0" u="none" strike="noStrike">
                          <a:solidFill>
                            <a:srgbClr val="000000"/>
                          </a:solidFill>
                          <a:effectLst/>
                          <a:latin typeface="Calibri"/>
                        </a:rPr>
                        <a:t>The IA did not award the bid to the bidder who scored the highest points</a:t>
                      </a:r>
                    </a:p>
                  </a:txBody>
                  <a:tcPr marL="9525" marR="9525" marT="9524" marB="0" anchor="ctr">
                    <a:solidFill>
                      <a:schemeClr val="accent3">
                        <a:lumMod val="20000"/>
                        <a:lumOff val="80000"/>
                      </a:schemeClr>
                    </a:solidFill>
                  </a:tcPr>
                </a:tc>
                <a:tc>
                  <a:txBody>
                    <a:bodyPr/>
                    <a:lstStyle/>
                    <a:p>
                      <a:pPr algn="l" rtl="0" fontAlgn="ctr"/>
                      <a:r>
                        <a:rPr lang="en-ZA" sz="1400" b="0" i="0" u="none" strike="noStrike" dirty="0">
                          <a:solidFill>
                            <a:srgbClr val="000000"/>
                          </a:solidFill>
                          <a:effectLst/>
                          <a:latin typeface="Calibri"/>
                        </a:rPr>
                        <a:t>The IA indicated that the official no-longer works for the Municipality </a:t>
                      </a:r>
                    </a:p>
                  </a:txBody>
                  <a:tcPr marL="9525" marR="9525" marT="9524" marB="0" anchor="ctr">
                    <a:solidFill>
                      <a:schemeClr val="accent3">
                        <a:lumMod val="20000"/>
                        <a:lumOff val="80000"/>
                      </a:schemeClr>
                    </a:solidFill>
                  </a:tcPr>
                </a:tc>
                <a:tc vMerge="1">
                  <a:txBody>
                    <a:bodyPr/>
                    <a:lstStyle/>
                    <a:p>
                      <a:endParaRPr lang="en-ZA"/>
                    </a:p>
                  </a:txBody>
                  <a:tcPr/>
                </a:tc>
              </a:tr>
            </a:tbl>
          </a:graphicData>
        </a:graphic>
      </p:graphicFrame>
      <p:sp>
        <p:nvSpPr>
          <p:cNvPr id="5" name="Slide Number Placeholder 3"/>
          <p:cNvSpPr>
            <a:spLocks noGrp="1"/>
          </p:cNvSpPr>
          <p:nvPr>
            <p:ph type="sldNum" sz="quarter" idx="12"/>
          </p:nvPr>
        </p:nvSpPr>
        <p:spPr>
          <a:xfrm>
            <a:off x="48127" y="97632"/>
            <a:ext cx="2133600" cy="365125"/>
          </a:xfrm>
        </p:spPr>
        <p:txBody>
          <a:bodyPr/>
          <a:lstStyle/>
          <a:p>
            <a:pPr algn="l"/>
            <a:fld id="{48F0A114-0370-4CC0-9313-334D49B2E98A}" type="slidenum">
              <a:rPr lang="en-ZA" sz="1400" smtClean="0">
                <a:latin typeface="Arial" pitchFamily="34" charset="0"/>
                <a:cs typeface="Arial" pitchFamily="34" charset="0"/>
              </a:rPr>
              <a:pPr algn="l"/>
              <a:t>25</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15063"/>
            <a:ext cx="9144000" cy="6429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2" name="Title 1"/>
          <p:cNvSpPr>
            <a:spLocks noGrp="1"/>
          </p:cNvSpPr>
          <p:nvPr>
            <p:ph type="title"/>
          </p:nvPr>
        </p:nvSpPr>
        <p:spPr>
          <a:xfrm>
            <a:off x="1507958" y="150813"/>
            <a:ext cx="7636042" cy="430212"/>
          </a:xfrm>
        </p:spPr>
        <p:txBody>
          <a:bodyPr/>
          <a:lstStyle/>
          <a:p>
            <a:pPr>
              <a:defRPr/>
            </a:pPr>
            <a:r>
              <a:rPr lang="en-ZA" sz="2000" b="1" dirty="0" smtClean="0"/>
              <a:t>DETAILS OF  INFRASTRUCTURE  IRREGULAR EXP 2015/16  (CONT..)</a:t>
            </a:r>
            <a:endParaRPr lang="en-ZA" sz="2000" dirty="0"/>
          </a:p>
        </p:txBody>
      </p:sp>
      <p:graphicFrame>
        <p:nvGraphicFramePr>
          <p:cNvPr id="4" name="Table 3"/>
          <p:cNvGraphicFramePr>
            <a:graphicFrameLocks noGrp="1"/>
          </p:cNvGraphicFramePr>
          <p:nvPr/>
        </p:nvGraphicFramePr>
        <p:xfrm>
          <a:off x="0" y="850235"/>
          <a:ext cx="9001125" cy="6007767"/>
        </p:xfrm>
        <a:graphic>
          <a:graphicData uri="http://schemas.openxmlformats.org/drawingml/2006/table">
            <a:tbl>
              <a:tblPr firstRow="1" bandRow="1">
                <a:tableStyleId>{616DA210-FB5B-4158-B5E0-FEB733F419BA}</a:tableStyleId>
              </a:tblPr>
              <a:tblGrid>
                <a:gridCol w="1800225"/>
                <a:gridCol w="1800225"/>
                <a:gridCol w="1800225"/>
                <a:gridCol w="1800225"/>
                <a:gridCol w="1800225"/>
              </a:tblGrid>
              <a:tr h="212511">
                <a:tc>
                  <a:txBody>
                    <a:bodyPr/>
                    <a:lstStyle/>
                    <a:p>
                      <a:pPr algn="ctr" rtl="0" fontAlgn="ctr"/>
                      <a:r>
                        <a:rPr lang="en-ZA" sz="1200" b="1" i="0" u="none" strike="noStrike" dirty="0">
                          <a:solidFill>
                            <a:srgbClr val="000000"/>
                          </a:solidFill>
                          <a:effectLst/>
                          <a:latin typeface="Calibri"/>
                        </a:rPr>
                        <a:t>SUPPLIER</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PROJECT NAME</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TRANSGRESSION</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ACTION/ STATUS</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AMOUNT</a:t>
                      </a:r>
                    </a:p>
                  </a:txBody>
                  <a:tcPr marL="9525" marR="9525" marT="9525" marB="0" anchor="ctr">
                    <a:solidFill>
                      <a:schemeClr val="accent3">
                        <a:lumMod val="40000"/>
                        <a:lumOff val="60000"/>
                      </a:schemeClr>
                    </a:solidFill>
                  </a:tcPr>
                </a:tc>
              </a:tr>
              <a:tr h="311414">
                <a:tc>
                  <a:txBody>
                    <a:bodyPr/>
                    <a:lstStyle/>
                    <a:p>
                      <a:pPr algn="l" fontAlgn="ctr"/>
                      <a:r>
                        <a:rPr lang="en-ZA" sz="1100" b="1" i="1" u="none" strike="noStrike" baseline="0" dirty="0">
                          <a:effectLst/>
                        </a:rPr>
                        <a:t>Breed Valley Municipality</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rowSpan="6">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Implementing the RBIG project </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6">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The IAs could not provide contractors supporting documents</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6">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The matter is handed over to Risk and Internal control for further investigation </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6">
                  <a:txBody>
                    <a:bodyPr/>
                    <a:lstStyle/>
                    <a:p>
                      <a:pPr algn="ctr" rtl="0" fontAlgn="ctr"/>
                      <a:r>
                        <a:rPr lang="en-US" sz="1100" u="none" strike="noStrike" baseline="0" dirty="0" smtClean="0">
                          <a:effectLst/>
                        </a:rPr>
                        <a:t>38 264 987.91 </a:t>
                      </a:r>
                      <a:endParaRPr lang="pt-BR"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r>
              <a:tr h="311414">
                <a:tc>
                  <a:txBody>
                    <a:bodyPr/>
                    <a:lstStyle/>
                    <a:p>
                      <a:pPr algn="l" fontAlgn="ctr"/>
                      <a:r>
                        <a:rPr lang="en-ZA" sz="1100" b="1" i="1" u="none" strike="noStrike" baseline="0" dirty="0" err="1" smtClean="0">
                          <a:effectLst/>
                        </a:rPr>
                        <a:t>Waterkloof</a:t>
                      </a:r>
                      <a:r>
                        <a:rPr lang="en-ZA" sz="1100" b="1" i="1" u="none" strike="noStrike" baseline="0" dirty="0" smtClean="0">
                          <a:effectLst/>
                        </a:rPr>
                        <a:t> </a:t>
                      </a:r>
                      <a:r>
                        <a:rPr lang="en-ZA" sz="1100" b="1" i="1" u="none" strike="noStrike" baseline="0" dirty="0">
                          <a:effectLst/>
                        </a:rPr>
                        <a:t>Municipality</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311414">
                <a:tc>
                  <a:txBody>
                    <a:bodyPr/>
                    <a:lstStyle/>
                    <a:p>
                      <a:pPr algn="l" fontAlgn="ctr"/>
                      <a:r>
                        <a:rPr lang="en-ZA" sz="1100" b="1" i="1" u="none" strike="noStrike" baseline="0" dirty="0" err="1">
                          <a:effectLst/>
                        </a:rPr>
                        <a:t>Swellendam</a:t>
                      </a:r>
                      <a:r>
                        <a:rPr lang="en-ZA" sz="1100" b="1" i="1" u="none" strike="noStrike" baseline="0" dirty="0">
                          <a:effectLst/>
                        </a:rPr>
                        <a:t> Municipality</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311414">
                <a:tc>
                  <a:txBody>
                    <a:bodyPr/>
                    <a:lstStyle/>
                    <a:p>
                      <a:pPr algn="l" fontAlgn="ctr"/>
                      <a:r>
                        <a:rPr lang="en-ZA" sz="1100" b="1" i="1" u="none" strike="noStrike" baseline="0" dirty="0" err="1">
                          <a:effectLst/>
                        </a:rPr>
                        <a:t>Cederberg</a:t>
                      </a:r>
                      <a:r>
                        <a:rPr lang="en-ZA" sz="1100" b="1" i="1" u="none" strike="noStrike" baseline="0" dirty="0">
                          <a:effectLst/>
                        </a:rPr>
                        <a:t> Municipality</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311414">
                <a:tc>
                  <a:txBody>
                    <a:bodyPr/>
                    <a:lstStyle/>
                    <a:p>
                      <a:pPr algn="l" fontAlgn="ctr"/>
                      <a:r>
                        <a:rPr lang="en-ZA" sz="1100" b="1" i="1" u="none" strike="noStrike" baseline="0" dirty="0" err="1">
                          <a:effectLst/>
                        </a:rPr>
                        <a:t>Drakenstein</a:t>
                      </a:r>
                      <a:r>
                        <a:rPr lang="en-ZA" sz="1100" b="1" i="1" u="none" strike="noStrike" baseline="0" dirty="0">
                          <a:effectLst/>
                        </a:rPr>
                        <a:t> Municipality</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241206">
                <a:tc>
                  <a:txBody>
                    <a:bodyPr/>
                    <a:lstStyle/>
                    <a:p>
                      <a:pPr algn="l" fontAlgn="ctr"/>
                      <a:r>
                        <a:rPr lang="en-ZA" sz="1100" b="1" i="1" u="none" strike="noStrike" baseline="0" dirty="0">
                          <a:effectLst/>
                        </a:rPr>
                        <a:t>Stellenbosch Municipality</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311414">
                <a:tc>
                  <a:txBody>
                    <a:bodyPr/>
                    <a:lstStyle/>
                    <a:p>
                      <a:pPr algn="l" fontAlgn="ctr"/>
                      <a:r>
                        <a:rPr lang="en-ZA" sz="1100" b="1" i="1" u="none" strike="noStrike" baseline="0" dirty="0" err="1" smtClean="0">
                          <a:effectLst/>
                        </a:rPr>
                        <a:t>Magalies</a:t>
                      </a:r>
                      <a:r>
                        <a:rPr lang="en-ZA" sz="1100" b="1" i="1" u="none" strike="noStrike" baseline="0" dirty="0" smtClean="0">
                          <a:effectLst/>
                        </a:rPr>
                        <a:t> Water</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row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Implementing the RBIG project </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The IAs could not provide contractors supporting documents</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The matter is handed over to Risk and Internal control for further investigation </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4">
                  <a:txBody>
                    <a:bodyPr/>
                    <a:lstStyle/>
                    <a:p>
                      <a:pPr algn="ctr" rtl="0" fontAlgn="ctr"/>
                      <a:r>
                        <a:rPr lang="en-US" sz="1100" u="none" strike="noStrike" baseline="0" dirty="0" smtClean="0">
                          <a:effectLst/>
                        </a:rPr>
                        <a:t> 5 635 648.99 </a:t>
                      </a:r>
                      <a:endParaRPr lang="pt-BR"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r>
              <a:tr h="378269">
                <a:tc>
                  <a:txBody>
                    <a:bodyPr/>
                    <a:lstStyle/>
                    <a:p>
                      <a:pPr algn="l" fontAlgn="ctr"/>
                      <a:r>
                        <a:rPr lang="en-ZA" sz="1100" b="1" i="1" u="none" strike="noStrike" baseline="0" dirty="0" smtClean="0">
                          <a:effectLst/>
                        </a:rPr>
                        <a:t>Dr Ruth </a:t>
                      </a:r>
                      <a:r>
                        <a:rPr lang="en-ZA" sz="1100" b="1" i="1" u="none" strike="noStrike" baseline="0" dirty="0" err="1" smtClean="0">
                          <a:effectLst/>
                        </a:rPr>
                        <a:t>Mompati</a:t>
                      </a:r>
                      <a:r>
                        <a:rPr lang="en-ZA" sz="1100" b="1" i="1" u="none" strike="noStrike" baseline="0" dirty="0" smtClean="0">
                          <a:effectLst/>
                        </a:rPr>
                        <a:t> Municipality </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311414">
                <a:tc>
                  <a:txBody>
                    <a:bodyPr/>
                    <a:lstStyle/>
                    <a:p>
                      <a:pPr algn="l" fontAlgn="ctr"/>
                      <a:r>
                        <a:rPr lang="en-ZA" sz="1100" b="1" i="1" u="none" strike="noStrike" baseline="0" dirty="0" err="1">
                          <a:effectLst/>
                        </a:rPr>
                        <a:t>Ngaka</a:t>
                      </a:r>
                      <a:r>
                        <a:rPr lang="en-ZA" sz="1100" b="1" i="1" u="none" strike="noStrike" baseline="0" dirty="0">
                          <a:effectLst/>
                        </a:rPr>
                        <a:t> Modiri</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361588">
                <a:tc>
                  <a:txBody>
                    <a:bodyPr/>
                    <a:lstStyle/>
                    <a:p>
                      <a:pPr algn="l" fontAlgn="ctr"/>
                      <a:r>
                        <a:rPr lang="en-ZA" sz="1100" b="1" i="1" u="none" strike="noStrike" baseline="0" dirty="0" err="1">
                          <a:effectLst/>
                        </a:rPr>
                        <a:t>Magalies</a:t>
                      </a:r>
                      <a:r>
                        <a:rPr lang="en-ZA" sz="1100" b="1" i="1" u="none" strike="noStrike" baseline="0" dirty="0">
                          <a:effectLst/>
                        </a:rPr>
                        <a:t> Water </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311414">
                <a:tc>
                  <a:txBody>
                    <a:bodyPr/>
                    <a:lstStyle/>
                    <a:p>
                      <a:pPr algn="l" fontAlgn="ctr"/>
                      <a:r>
                        <a:rPr lang="en-ZA" sz="1100" b="1" i="1" u="none" strike="noStrike" baseline="0" dirty="0" err="1">
                          <a:effectLst/>
                        </a:rPr>
                        <a:t>Vharanani</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Implementation of BEP projects</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No approved variation </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The matter is handed over to Risk and Internal control for further investigation</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rowSpan="2">
                  <a:txBody>
                    <a:bodyPr/>
                    <a:lstStyle/>
                    <a:p>
                      <a:pPr algn="ctr" rtl="0" fontAlgn="ctr"/>
                      <a:r>
                        <a:rPr lang="en-US" sz="1100" u="none" strike="noStrike" baseline="0" dirty="0" smtClean="0">
                          <a:effectLst/>
                        </a:rPr>
                        <a:t> 51 377 024.17 </a:t>
                      </a:r>
                      <a:endParaRPr lang="pt-BR"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r>
              <a:tr h="439739">
                <a:tc>
                  <a:txBody>
                    <a:bodyPr/>
                    <a:lstStyle/>
                    <a:p>
                      <a:pPr algn="l" fontAlgn="ctr"/>
                      <a:r>
                        <a:rPr lang="en-ZA" sz="1100" b="1" i="1" u="none" strike="noStrike" baseline="0" dirty="0" err="1">
                          <a:effectLst/>
                        </a:rPr>
                        <a:t>Bloemwater</a:t>
                      </a:r>
                      <a:endParaRPr lang="en-ZA" sz="1100" b="1" i="1" u="none" strike="noStrike" baseline="0" dirty="0">
                        <a:solidFill>
                          <a:srgbClr val="000000"/>
                        </a:solidFill>
                        <a:effectLst/>
                        <a:latin typeface="Arial"/>
                      </a:endParaRPr>
                    </a:p>
                  </a:txBody>
                  <a:tcPr marL="7199" marR="7199" marT="7200" marB="0" anchor="ctr">
                    <a:solidFill>
                      <a:schemeClr val="accent3">
                        <a:lumMod val="20000"/>
                        <a:lumOff val="80000"/>
                      </a:schemeClr>
                    </a:solidFill>
                  </a:tcP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vMerge="1">
                  <a:txBody>
                    <a:bodyPr/>
                    <a:lstStyle/>
                    <a:p>
                      <a:pPr algn="ctr" rtl="0" fontAlgn="ctr"/>
                      <a:endParaRPr lang="pt-BR" sz="1100" b="0" i="0" u="none" strike="noStrike" dirty="0">
                        <a:solidFill>
                          <a:srgbClr val="000000"/>
                        </a:solidFill>
                        <a:effectLst/>
                        <a:latin typeface="Calibri"/>
                      </a:endParaRPr>
                    </a:p>
                  </a:txBody>
                  <a:tcPr marL="9525" marR="9525" marT="9525" marB="0" anchor="ctr"/>
                </a:tc>
              </a:tr>
              <a:tr h="751153">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b="1" i="1" u="none" strike="noStrike" baseline="0" dirty="0" err="1" smtClean="0">
                          <a:effectLst/>
                        </a:rPr>
                        <a:t>Magalies</a:t>
                      </a:r>
                      <a:r>
                        <a:rPr lang="en-ZA" sz="1100" b="1" i="1" u="none" strike="noStrike" baseline="0" dirty="0" smtClean="0">
                          <a:effectLst/>
                        </a:rPr>
                        <a:t> Water</a:t>
                      </a:r>
                      <a:endParaRPr lang="en-ZA" sz="1100" b="1" i="1" u="none" strike="noStrike" baseline="0" dirty="0" smtClean="0">
                        <a:solidFill>
                          <a:srgbClr val="000000"/>
                        </a:solidFill>
                        <a:effectLst/>
                        <a:latin typeface="Arial"/>
                      </a:endParaRPr>
                    </a:p>
                    <a:p>
                      <a:pPr algn="l" rtl="0" fontAlgn="ctr"/>
                      <a:endParaRPr lang="en-ZA" sz="1100" b="1" i="1" u="none" strike="noStrike" dirty="0">
                        <a:solidFill>
                          <a:srgbClr val="000000"/>
                        </a:solidFill>
                        <a:effectLst/>
                        <a:latin typeface="Calibri"/>
                      </a:endParaRPr>
                    </a:p>
                  </a:txBody>
                  <a:tcPr marL="9525" marR="9525" marT="9525" marB="0" anchor="ctr">
                    <a:solidFill>
                      <a:schemeClr val="accent3">
                        <a:lumMod val="20000"/>
                        <a:lumOff val="8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Implementation of BEP projects</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Contract not signed </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The signed contract has since being provided the matter will be corrected</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a:txBody>
                    <a:bodyPr/>
                    <a:lstStyle/>
                    <a:p>
                      <a:pPr algn="ctr" rtl="0" fontAlgn="ctr"/>
                      <a:r>
                        <a:rPr lang="en-US" sz="1100" u="none" strike="noStrike" baseline="0" dirty="0" smtClean="0">
                          <a:effectLst/>
                        </a:rPr>
                        <a:t> 2 410 855.00 </a:t>
                      </a:r>
                      <a:endParaRPr lang="pt-BR"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r>
              <a:tr h="751153">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b="1" i="1" u="none" strike="noStrike" baseline="0" dirty="0" smtClean="0">
                          <a:effectLst/>
                        </a:rPr>
                        <a:t>Sedibeng Water</a:t>
                      </a:r>
                      <a:endParaRPr lang="en-ZA" sz="1100" b="1" i="1" u="none" strike="noStrike" baseline="0" dirty="0" smtClean="0">
                        <a:solidFill>
                          <a:srgbClr val="000000"/>
                        </a:solidFill>
                        <a:effectLst/>
                        <a:latin typeface="Arial"/>
                      </a:endParaRPr>
                    </a:p>
                    <a:p>
                      <a:pPr algn="l" rtl="0" fontAlgn="ctr"/>
                      <a:endParaRPr lang="en-ZA" sz="1100" b="1" i="1" u="none" strike="noStrike" dirty="0">
                        <a:solidFill>
                          <a:srgbClr val="000000"/>
                        </a:solidFill>
                        <a:effectLst/>
                        <a:latin typeface="Calibri"/>
                      </a:endParaRPr>
                    </a:p>
                  </a:txBody>
                  <a:tcPr marL="9525" marR="9525" marT="9525" marB="0" anchor="ctr">
                    <a:solidFill>
                      <a:schemeClr val="accent3">
                        <a:lumMod val="20000"/>
                        <a:lumOff val="8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Implementation of BEP projects</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Specification not approved by specification committee</a:t>
                      </a:r>
                      <a:endParaRPr lang="en-ZA" sz="1100" b="0" i="0" u="none" strike="noStrike" baseline="0" dirty="0" smtClean="0">
                        <a:solidFill>
                          <a:srgbClr val="000000"/>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100" u="none" strike="noStrike" baseline="0" dirty="0" smtClean="0">
                          <a:effectLst/>
                        </a:rPr>
                        <a:t>The matter is handed over to Risk and Internal control for further </a:t>
                      </a:r>
                      <a:r>
                        <a:rPr lang="en-ZA" sz="1100" u="none" strike="noStrike" baseline="0" dirty="0" smtClean="0">
                          <a:solidFill>
                            <a:schemeClr val="tx1"/>
                          </a:solidFill>
                          <a:effectLst/>
                        </a:rPr>
                        <a:t>investigation</a:t>
                      </a:r>
                      <a:endParaRPr lang="en-ZA" sz="1100" b="0" i="0" u="none" strike="noStrike" baseline="0" dirty="0" smtClean="0">
                        <a:solidFill>
                          <a:schemeClr val="tx1"/>
                        </a:solidFill>
                        <a:effectLst/>
                        <a:latin typeface="Arial"/>
                      </a:endParaRPr>
                    </a:p>
                    <a:p>
                      <a:pPr algn="l" rtl="0" fontAlgn="ctr"/>
                      <a:endParaRPr lang="en-ZA"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c>
                  <a:txBody>
                    <a:bodyPr/>
                    <a:lstStyle/>
                    <a:p>
                      <a:pPr algn="ctr" rtl="0" fontAlgn="ctr"/>
                      <a:r>
                        <a:rPr lang="en-US" sz="1100" u="none" strike="noStrike" baseline="0" dirty="0" smtClean="0">
                          <a:effectLst/>
                        </a:rPr>
                        <a:t>34 995 721.73 </a:t>
                      </a:r>
                      <a:endParaRPr lang="pt-BR" sz="1100" b="0" i="0" u="none" strike="noStrike" dirty="0">
                        <a:solidFill>
                          <a:srgbClr val="000000"/>
                        </a:solidFill>
                        <a:effectLst/>
                        <a:latin typeface="Calibri"/>
                      </a:endParaRPr>
                    </a:p>
                  </a:txBody>
                  <a:tcPr marL="9525" marR="9525" marT="9525" marB="0" anchor="ctr">
                    <a:solidFill>
                      <a:schemeClr val="accent3">
                        <a:lumMod val="20000"/>
                        <a:lumOff val="80000"/>
                      </a:schemeClr>
                    </a:solidFill>
                  </a:tcPr>
                </a:tc>
              </a:tr>
              <a:tr h="380836">
                <a:tc gridSpan="4">
                  <a:txBody>
                    <a:bodyPr/>
                    <a:lstStyle/>
                    <a:p>
                      <a:pPr algn="ctr" rtl="0" fontAlgn="ctr"/>
                      <a:r>
                        <a:rPr lang="en-ZA" sz="1100" b="1" i="1" u="sng" strike="noStrike"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TOTAL</a:t>
                      </a:r>
                      <a:endParaRPr lang="en-ZA" sz="1100" b="1" i="1" u="sng"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9525" marR="9525" marT="9525" marB="0" anchor="ctr">
                    <a:solidFill>
                      <a:schemeClr val="accent3">
                        <a:lumMod val="20000"/>
                        <a:lumOff val="80000"/>
                      </a:schemeClr>
                    </a:solidFill>
                  </a:tcPr>
                </a:tc>
                <a:tc h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h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hMerge="1">
                  <a:txBody>
                    <a:bodyPr/>
                    <a:lstStyle/>
                    <a:p>
                      <a:pPr algn="l" rtl="0" fontAlgn="ctr"/>
                      <a:endParaRPr lang="en-ZA" sz="1100" b="0" i="0" u="none" strike="noStrike" dirty="0">
                        <a:solidFill>
                          <a:srgbClr val="000000"/>
                        </a:solidFill>
                        <a:effectLst/>
                        <a:latin typeface="Calibri"/>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sng" strike="noStrike"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1 625 684 704.69 </a:t>
                      </a:r>
                    </a:p>
                    <a:p>
                      <a:pPr algn="ctr" rtl="0" fontAlgn="ctr"/>
                      <a:endParaRPr lang="pt-BR" sz="1100" b="0" i="0" u="sng"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9525" marR="9525" marT="9525" marB="0" anchor="ctr">
                    <a:solidFill>
                      <a:schemeClr val="accent3">
                        <a:lumMod val="20000"/>
                        <a:lumOff val="80000"/>
                      </a:schemeClr>
                    </a:solidFill>
                  </a:tcPr>
                </a:tc>
              </a:tr>
            </a:tbl>
          </a:graphicData>
        </a:graphic>
      </p:graphicFrame>
      <p:sp>
        <p:nvSpPr>
          <p:cNvPr id="6" name="Slide Number Placeholder 3"/>
          <p:cNvSpPr>
            <a:spLocks noGrp="1"/>
          </p:cNvSpPr>
          <p:nvPr>
            <p:ph type="sldNum" sz="quarter" idx="12"/>
          </p:nvPr>
        </p:nvSpPr>
        <p:spPr>
          <a:xfrm>
            <a:off x="0" y="0"/>
            <a:ext cx="2133600" cy="365125"/>
          </a:xfrm>
        </p:spPr>
        <p:txBody>
          <a:bodyPr/>
          <a:lstStyle/>
          <a:p>
            <a:pPr algn="l"/>
            <a:fld id="{48F0A114-0370-4CC0-9313-334D49B2E98A}" type="slidenum">
              <a:rPr lang="en-ZA" sz="1400" smtClean="0">
                <a:latin typeface="Arial" pitchFamily="34" charset="0"/>
                <a:cs typeface="Arial" pitchFamily="34" charset="0"/>
              </a:rPr>
              <a:pPr algn="l"/>
              <a:t>26</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ZA" b="1" dirty="0" smtClean="0"/>
              <a:t>Goods &amp; Services </a:t>
            </a:r>
            <a:br>
              <a:rPr lang="en-ZA" b="1" dirty="0" smtClean="0"/>
            </a:br>
            <a:r>
              <a:rPr lang="en-ZA" b="1" dirty="0" smtClean="0"/>
              <a:t>Irregular Expenditure</a:t>
            </a:r>
            <a:endParaRPr lang="en-ZA"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2800" b="1" dirty="0" smtClean="0"/>
              <a:t>NATURE OF GOODS &amp; SERVICES IRREGULAR EXPENDITURE</a:t>
            </a:r>
            <a:endParaRPr lang="en-ZA" sz="2800" b="1" dirty="0"/>
          </a:p>
        </p:txBody>
      </p:sp>
      <p:sp>
        <p:nvSpPr>
          <p:cNvPr id="3" name="Content Placeholder 2"/>
          <p:cNvSpPr>
            <a:spLocks noGrp="1"/>
          </p:cNvSpPr>
          <p:nvPr>
            <p:ph idx="1"/>
          </p:nvPr>
        </p:nvSpPr>
        <p:spPr>
          <a:xfrm>
            <a:off x="1479176" y="1600200"/>
            <a:ext cx="7664824" cy="4525963"/>
          </a:xfrm>
        </p:spPr>
        <p:txBody>
          <a:bodyPr/>
          <a:lstStyle/>
          <a:p>
            <a:pPr>
              <a:defRPr/>
            </a:pPr>
            <a:r>
              <a:rPr lang="en-ZA" sz="2000" dirty="0" smtClean="0"/>
              <a:t>This is as a result of irregular expenditure from the execution of normal goods and services such as security, laboratory, training, repairs and building maintenance due to the following reasons:</a:t>
            </a:r>
          </a:p>
          <a:p>
            <a:pPr marL="0" indent="0">
              <a:buFont typeface="Arial" pitchFamily="34" charset="0"/>
              <a:buNone/>
              <a:defRPr/>
            </a:pPr>
            <a:endParaRPr lang="en-ZA" sz="2000" dirty="0" smtClean="0"/>
          </a:p>
          <a:p>
            <a:pPr lvl="1">
              <a:defRPr/>
            </a:pPr>
            <a:r>
              <a:rPr lang="en-ZA" sz="2000" dirty="0" smtClean="0">
                <a:solidFill>
                  <a:srgbClr val="000000"/>
                </a:solidFill>
              </a:rPr>
              <a:t>Service rendered without Department Bid Adjudication Committee ( DBAC) Approval,</a:t>
            </a:r>
          </a:p>
          <a:p>
            <a:pPr lvl="1">
              <a:defRPr/>
            </a:pPr>
            <a:r>
              <a:rPr lang="en-ZA" sz="2000" dirty="0" smtClean="0">
                <a:solidFill>
                  <a:srgbClr val="000000"/>
                </a:solidFill>
              </a:rPr>
              <a:t>Not awarding the bid/ quotation according to the </a:t>
            </a:r>
            <a:r>
              <a:rPr lang="en-ZA" sz="2000" dirty="0" smtClean="0"/>
              <a:t>Preferential Procurement Rules,</a:t>
            </a:r>
          </a:p>
          <a:p>
            <a:pPr lvl="1">
              <a:defRPr/>
            </a:pPr>
            <a:r>
              <a:rPr lang="en-ZA" sz="2000" dirty="0" smtClean="0">
                <a:solidFill>
                  <a:srgbClr val="000000"/>
                </a:solidFill>
              </a:rPr>
              <a:t>No approval for the variation,</a:t>
            </a:r>
          </a:p>
          <a:p>
            <a:pPr lvl="1">
              <a:defRPr/>
            </a:pPr>
            <a:r>
              <a:rPr lang="en-ZA" sz="2000" dirty="0" smtClean="0">
                <a:solidFill>
                  <a:srgbClr val="000000"/>
                </a:solidFill>
              </a:rPr>
              <a:t>Value of the invoice exceeds the approved order for the service etc.</a:t>
            </a:r>
            <a:endParaRPr lang="en-ZA" sz="2000" dirty="0">
              <a:solidFill>
                <a:srgbClr val="000000"/>
              </a:solidFill>
            </a:endParaRPr>
          </a:p>
          <a:p>
            <a:pPr lvl="1">
              <a:buFont typeface="Arial" pitchFamily="34" charset="0"/>
              <a:buBlip>
                <a:blip r:embed="rId2"/>
              </a:buBlip>
              <a:defRPr/>
            </a:pPr>
            <a:endParaRPr lang="en-ZA" sz="2000" dirty="0" smtClean="0"/>
          </a:p>
          <a:p>
            <a:pPr lvl="1">
              <a:buFont typeface="Arial" pitchFamily="34" charset="0"/>
              <a:buBlip>
                <a:blip r:embed="rId2"/>
              </a:buBlip>
              <a:defRPr/>
            </a:pPr>
            <a:endParaRPr lang="en-ZA" sz="2000" dirty="0" smtClean="0"/>
          </a:p>
          <a:p>
            <a:pPr lvl="1">
              <a:defRPr/>
            </a:pPr>
            <a:endParaRPr lang="en-ZA" sz="2000" dirty="0"/>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28</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3200" b="1" dirty="0" smtClean="0"/>
              <a:t>ANALYSIS OF GOODS &amp; SERVICES</a:t>
            </a:r>
            <a:br>
              <a:rPr lang="en-ZA" sz="3200" b="1" dirty="0" smtClean="0"/>
            </a:br>
            <a:r>
              <a:rPr lang="en-ZA" sz="3200" b="1" dirty="0" smtClean="0"/>
              <a:t> IRREGULAR EXP </a:t>
            </a:r>
            <a:br>
              <a:rPr lang="en-ZA" sz="3200" b="1" dirty="0" smtClean="0"/>
            </a:br>
            <a:endParaRPr lang="en-ZA" sz="3200" b="1" dirty="0"/>
          </a:p>
        </p:txBody>
      </p:sp>
      <p:pic>
        <p:nvPicPr>
          <p:cNvPr id="26627" name="Picture 3"/>
          <p:cNvPicPr>
            <a:picLocks noChangeAspect="1" noChangeArrowheads="1"/>
          </p:cNvPicPr>
          <p:nvPr/>
        </p:nvPicPr>
        <p:blipFill>
          <a:blip r:embed="rId2"/>
          <a:srcRect/>
          <a:stretch>
            <a:fillRect/>
          </a:stretch>
        </p:blipFill>
        <p:spPr bwMode="auto">
          <a:xfrm>
            <a:off x="1714500" y="1792288"/>
            <a:ext cx="6467475" cy="2722562"/>
          </a:xfrm>
          <a:prstGeom prst="rect">
            <a:avLst/>
          </a:prstGeom>
          <a:noFill/>
          <a:ln w="9525">
            <a:noFill/>
            <a:miter lim="800000"/>
            <a:headEnd/>
            <a:tailEnd/>
          </a:ln>
          <a:effectLst/>
        </p:spPr>
      </p:pic>
      <p:sp>
        <p:nvSpPr>
          <p:cNvPr id="8" name="Freeform 7"/>
          <p:cNvSpPr/>
          <p:nvPr/>
        </p:nvSpPr>
        <p:spPr>
          <a:xfrm>
            <a:off x="4378325" y="2592388"/>
            <a:ext cx="1876425" cy="561975"/>
          </a:xfrm>
          <a:custGeom>
            <a:avLst/>
            <a:gdLst>
              <a:gd name="connsiteX0" fmla="*/ 0 w 1714500"/>
              <a:gd name="connsiteY0" fmla="*/ 676275 h 676275"/>
              <a:gd name="connsiteX1" fmla="*/ 1685925 w 1714500"/>
              <a:gd name="connsiteY1" fmla="*/ 9525 h 676275"/>
              <a:gd name="connsiteX2" fmla="*/ 1685925 w 1714500"/>
              <a:gd name="connsiteY2" fmla="*/ 9525 h 676275"/>
              <a:gd name="connsiteX3" fmla="*/ 1714500 w 1714500"/>
              <a:gd name="connsiteY3" fmla="*/ 0 h 676275"/>
            </a:gdLst>
            <a:ahLst/>
            <a:cxnLst>
              <a:cxn ang="0">
                <a:pos x="connsiteX0" y="connsiteY0"/>
              </a:cxn>
              <a:cxn ang="0">
                <a:pos x="connsiteX1" y="connsiteY1"/>
              </a:cxn>
              <a:cxn ang="0">
                <a:pos x="connsiteX2" y="connsiteY2"/>
              </a:cxn>
              <a:cxn ang="0">
                <a:pos x="connsiteX3" y="connsiteY3"/>
              </a:cxn>
            </a:cxnLst>
            <a:rect l="l" t="t" r="r" b="b"/>
            <a:pathLst>
              <a:path w="1714500" h="676275">
                <a:moveTo>
                  <a:pt x="0" y="676275"/>
                </a:moveTo>
                <a:lnTo>
                  <a:pt x="1685925" y="9525"/>
                </a:lnTo>
                <a:lnTo>
                  <a:pt x="1685925" y="9525"/>
                </a:lnTo>
                <a:lnTo>
                  <a:pt x="1714500" y="0"/>
                </a:lnTo>
              </a:path>
            </a:pathLst>
          </a:custGeom>
          <a:ln>
            <a:prstDash val="sysDash"/>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ZA"/>
          </a:p>
        </p:txBody>
      </p:sp>
      <p:pic>
        <p:nvPicPr>
          <p:cNvPr id="26629" name="Picture 4"/>
          <p:cNvPicPr>
            <a:picLocks noChangeAspect="1" noChangeArrowheads="1"/>
          </p:cNvPicPr>
          <p:nvPr/>
        </p:nvPicPr>
        <p:blipFill>
          <a:blip r:embed="rId3"/>
          <a:srcRect/>
          <a:stretch>
            <a:fillRect/>
          </a:stretch>
        </p:blipFill>
        <p:spPr bwMode="auto">
          <a:xfrm>
            <a:off x="4464050" y="2357438"/>
            <a:ext cx="1311275" cy="341312"/>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2857500" y="4835525"/>
          <a:ext cx="3886200" cy="1482724"/>
        </p:xfrm>
        <a:graphic>
          <a:graphicData uri="http://schemas.openxmlformats.org/drawingml/2006/table">
            <a:tbl>
              <a:tblPr firstRow="1" bandRow="1">
                <a:tableStyleId>{912C8C85-51F0-491E-9774-3900AFEF0FD7}</a:tableStyleId>
              </a:tblPr>
              <a:tblGrid>
                <a:gridCol w="1800225"/>
                <a:gridCol w="2085975"/>
              </a:tblGrid>
              <a:tr h="370681">
                <a:tc>
                  <a:txBody>
                    <a:bodyPr/>
                    <a:lstStyle/>
                    <a:p>
                      <a:pPr algn="ctr"/>
                      <a:r>
                        <a:rPr lang="en-ZA" sz="1800" dirty="0" smtClean="0">
                          <a:solidFill>
                            <a:schemeClr val="tx1"/>
                          </a:solidFill>
                        </a:rPr>
                        <a:t>FINANCIAL</a:t>
                      </a:r>
                      <a:r>
                        <a:rPr lang="en-ZA" sz="1800" baseline="0" dirty="0" smtClean="0">
                          <a:solidFill>
                            <a:schemeClr val="tx1"/>
                          </a:solidFill>
                        </a:rPr>
                        <a:t> YEAR</a:t>
                      </a:r>
                      <a:endParaRPr lang="en-ZA" sz="1800" dirty="0">
                        <a:solidFill>
                          <a:schemeClr val="tx1"/>
                        </a:solidFill>
                      </a:endParaRPr>
                    </a:p>
                  </a:txBody>
                  <a:tcPr marT="45700" marB="45700"/>
                </a:tc>
                <a:tc>
                  <a:txBody>
                    <a:bodyPr/>
                    <a:lstStyle/>
                    <a:p>
                      <a:pPr algn="ctr"/>
                      <a:r>
                        <a:rPr lang="en-ZA" sz="1800" dirty="0" smtClean="0">
                          <a:solidFill>
                            <a:schemeClr val="tx1"/>
                          </a:solidFill>
                        </a:rPr>
                        <a:t>AMOUNT</a:t>
                      </a:r>
                      <a:r>
                        <a:rPr lang="en-ZA" sz="1800" baseline="0" dirty="0" smtClean="0">
                          <a:solidFill>
                            <a:schemeClr val="tx1"/>
                          </a:solidFill>
                        </a:rPr>
                        <a:t> IN R’000</a:t>
                      </a:r>
                      <a:endParaRPr lang="en-ZA" sz="1800" dirty="0">
                        <a:solidFill>
                          <a:schemeClr val="tx1"/>
                        </a:solidFill>
                      </a:endParaRPr>
                    </a:p>
                  </a:txBody>
                  <a:tcPr marT="45700" marB="45700"/>
                </a:tc>
              </a:tr>
              <a:tr h="370681">
                <a:tc>
                  <a:txBody>
                    <a:bodyPr/>
                    <a:lstStyle/>
                    <a:p>
                      <a:pPr algn="ctr"/>
                      <a:r>
                        <a:rPr lang="en-ZA" sz="1800" dirty="0" smtClean="0"/>
                        <a:t>2014/15</a:t>
                      </a:r>
                      <a:endParaRPr lang="en-ZA" sz="1800" dirty="0"/>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t>R 155</a:t>
                      </a:r>
                      <a:r>
                        <a:rPr lang="en-ZA" sz="1800" baseline="0" dirty="0" smtClean="0"/>
                        <a:t> 772 </a:t>
                      </a:r>
                      <a:r>
                        <a:rPr lang="en-ZA" sz="1800" dirty="0" smtClean="0"/>
                        <a:t> </a:t>
                      </a:r>
                    </a:p>
                  </a:txBody>
                  <a:tcPr marT="45700" marB="45700"/>
                </a:tc>
              </a:tr>
              <a:tr h="370681">
                <a:tc>
                  <a:txBody>
                    <a:bodyPr/>
                    <a:lstStyle/>
                    <a:p>
                      <a:pPr algn="ctr"/>
                      <a:r>
                        <a:rPr lang="en-ZA" sz="1800" dirty="0" smtClean="0"/>
                        <a:t>2015/16</a:t>
                      </a:r>
                      <a:endParaRPr lang="en-ZA" sz="1800" dirty="0"/>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dirty="0" smtClean="0"/>
                        <a:t>R 241</a:t>
                      </a:r>
                      <a:r>
                        <a:rPr lang="en-ZA" sz="1800" baseline="0" dirty="0" smtClean="0"/>
                        <a:t> 433</a:t>
                      </a:r>
                      <a:endParaRPr lang="en-ZA" sz="1800" dirty="0" smtClean="0"/>
                    </a:p>
                  </a:txBody>
                  <a:tcPr marT="45700" marB="45700"/>
                </a:tc>
              </a:tr>
              <a:tr h="370681">
                <a:tc>
                  <a:txBody>
                    <a:bodyPr/>
                    <a:lstStyle/>
                    <a:p>
                      <a:pPr algn="ctr"/>
                      <a:r>
                        <a:rPr lang="en-ZA" sz="1800" dirty="0" smtClean="0"/>
                        <a:t>VARIANCE</a:t>
                      </a:r>
                      <a:endParaRPr lang="en-ZA" sz="1800" dirty="0"/>
                    </a:p>
                  </a:txBody>
                  <a:tcPr marT="45700" marB="457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baseline="0" dirty="0" smtClean="0"/>
                        <a:t>R 85 661</a:t>
                      </a:r>
                      <a:endParaRPr lang="en-ZA" sz="1800" dirty="0" smtClean="0"/>
                    </a:p>
                  </a:txBody>
                  <a:tcPr marT="45700" marB="45700"/>
                </a:tc>
              </a:tr>
            </a:tbl>
          </a:graphicData>
        </a:graphic>
      </p:graphicFrame>
      <p:sp>
        <p:nvSpPr>
          <p:cNvPr id="7"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29</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dirty="0" smtClean="0"/>
              <a:t>Part 1: Overview </a:t>
            </a:r>
            <a:r>
              <a:rPr lang="en-ZA" sz="2000" dirty="0"/>
              <a:t>of vote 36 (main account) annual financial statements</a:t>
            </a:r>
          </a:p>
        </p:txBody>
      </p:sp>
      <p:sp>
        <p:nvSpPr>
          <p:cNvPr id="5" name="Text Placeholder 4"/>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fld id="{48F0A114-0370-4CC0-9313-334D49B2E98A}" type="slidenum">
              <a:rPr lang="en-ZA" smtClean="0"/>
              <a:pPr/>
              <a:t>3</a:t>
            </a:fld>
            <a:endParaRPr lang="en-ZA" dirty="0"/>
          </a:p>
        </p:txBody>
      </p:sp>
    </p:spTree>
    <p:extLst>
      <p:ext uri="{BB962C8B-B14F-4D97-AF65-F5344CB8AC3E}">
        <p14:creationId xmlns:p14="http://schemas.microsoft.com/office/powerpoint/2010/main" xmlns="" val="970876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926" y="97632"/>
            <a:ext cx="8229600" cy="354012"/>
          </a:xfrm>
        </p:spPr>
        <p:txBody>
          <a:bodyPr/>
          <a:lstStyle/>
          <a:p>
            <a:pPr>
              <a:defRPr/>
            </a:pPr>
            <a:r>
              <a:rPr lang="en-ZA" sz="2400" b="1" dirty="0" smtClean="0"/>
              <a:t>DETAILS OF  GOODS &amp; SERVICES IRREGULAR EXP 2015/16</a:t>
            </a:r>
            <a:endParaRPr lang="en-ZA" sz="2400" b="1" dirty="0"/>
          </a:p>
        </p:txBody>
      </p:sp>
      <p:graphicFrame>
        <p:nvGraphicFramePr>
          <p:cNvPr id="4" name="Table 3"/>
          <p:cNvGraphicFramePr>
            <a:graphicFrameLocks noGrp="1"/>
          </p:cNvGraphicFramePr>
          <p:nvPr/>
        </p:nvGraphicFramePr>
        <p:xfrm>
          <a:off x="0" y="854075"/>
          <a:ext cx="9144000" cy="5733595"/>
        </p:xfrm>
        <a:graphic>
          <a:graphicData uri="http://schemas.openxmlformats.org/drawingml/2006/table">
            <a:tbl>
              <a:tblPr firstRow="1" bandRow="1">
                <a:tableStyleId>{616DA210-FB5B-4158-B5E0-FEB733F419BA}</a:tableStyleId>
              </a:tblPr>
              <a:tblGrid>
                <a:gridCol w="1684421"/>
                <a:gridCol w="1732547"/>
                <a:gridCol w="2069432"/>
                <a:gridCol w="1828800"/>
                <a:gridCol w="1828800"/>
              </a:tblGrid>
              <a:tr h="393762">
                <a:tc>
                  <a:txBody>
                    <a:bodyPr/>
                    <a:lstStyle/>
                    <a:p>
                      <a:pPr algn="ctr" rtl="0" fontAlgn="ctr"/>
                      <a:r>
                        <a:rPr lang="en-ZA" sz="1200" b="1" i="0" u="none" strike="noStrike" dirty="0">
                          <a:solidFill>
                            <a:srgbClr val="000000"/>
                          </a:solidFill>
                          <a:effectLst/>
                          <a:latin typeface="Calibri"/>
                        </a:rPr>
                        <a:t>SUPPLIER</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PROJECT NAME</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TRANSGRESSION</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ACTION/ STATUS</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AMOUNT</a:t>
                      </a:r>
                    </a:p>
                  </a:txBody>
                  <a:tcPr marL="9525" marR="9525" marT="9525" marB="0" anchor="ctr">
                    <a:solidFill>
                      <a:schemeClr val="accent3">
                        <a:lumMod val="40000"/>
                        <a:lumOff val="60000"/>
                      </a:schemeClr>
                    </a:solidFill>
                  </a:tcPr>
                </a:tc>
              </a:tr>
              <a:tr h="1183064">
                <a:tc>
                  <a:txBody>
                    <a:bodyPr/>
                    <a:lstStyle/>
                    <a:p>
                      <a:pPr algn="l" rtl="0" fontAlgn="t"/>
                      <a:r>
                        <a:rPr lang="en-ZA" sz="1200" b="1" i="1" u="none" strike="noStrike" dirty="0" err="1" smtClean="0">
                          <a:solidFill>
                            <a:srgbClr val="000000"/>
                          </a:solidFill>
                          <a:effectLst/>
                          <a:latin typeface="+mn-lt"/>
                        </a:rPr>
                        <a:t>Ngwanakgomo</a:t>
                      </a:r>
                      <a:r>
                        <a:rPr lang="en-ZA" sz="1200" b="1" i="1" u="none" strike="noStrike" dirty="0" smtClean="0">
                          <a:solidFill>
                            <a:srgbClr val="000000"/>
                          </a:solidFill>
                          <a:effectLst/>
                          <a:latin typeface="+mn-lt"/>
                        </a:rPr>
                        <a:t> Trading</a:t>
                      </a:r>
                      <a:endParaRPr lang="en-ZA" sz="1200" b="1" i="1"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smtClean="0">
                          <a:solidFill>
                            <a:srgbClr val="000000"/>
                          </a:solidFill>
                          <a:effectLst/>
                          <a:latin typeface="+mn-lt"/>
                        </a:rPr>
                        <a:t>Security</a:t>
                      </a:r>
                      <a:r>
                        <a:rPr lang="en-ZA" sz="1200" b="0" i="0" u="none" strike="noStrike" baseline="0" dirty="0" smtClean="0">
                          <a:solidFill>
                            <a:srgbClr val="000000"/>
                          </a:solidFill>
                          <a:effectLst/>
                          <a:latin typeface="+mn-lt"/>
                        </a:rPr>
                        <a:t> Services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Bid not evaluated according to the requirements stipulated in the specifications. Winning bidder did not satisfy all the requirements of the </a:t>
                      </a:r>
                      <a:r>
                        <a:rPr lang="en-ZA" sz="1200" b="0" i="0" u="none" strike="noStrike" dirty="0" smtClean="0">
                          <a:solidFill>
                            <a:srgbClr val="000000"/>
                          </a:solidFill>
                          <a:effectLst/>
                          <a:latin typeface="+mn-lt"/>
                        </a:rPr>
                        <a:t>specifications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mn-lt"/>
                        </a:rPr>
                        <a:t>47 042.00</a:t>
                      </a:r>
                    </a:p>
                  </a:txBody>
                  <a:tcPr marL="9525" marR="9525" marT="9525" marB="0">
                    <a:solidFill>
                      <a:schemeClr val="accent3">
                        <a:lumMod val="20000"/>
                        <a:lumOff val="80000"/>
                      </a:schemeClr>
                    </a:solidFill>
                  </a:tcPr>
                </a:tc>
              </a:tr>
              <a:tr h="512471">
                <a:tc>
                  <a:txBody>
                    <a:bodyPr/>
                    <a:lstStyle/>
                    <a:p>
                      <a:pPr algn="l" rtl="0" fontAlgn="t"/>
                      <a:r>
                        <a:rPr lang="en-ZA" sz="1200" b="1" i="1" u="none" strike="noStrike" dirty="0" smtClean="0">
                          <a:solidFill>
                            <a:srgbClr val="000000"/>
                          </a:solidFill>
                          <a:effectLst/>
                          <a:latin typeface="+mn-lt"/>
                        </a:rPr>
                        <a:t>Thick &amp; Thin Security</a:t>
                      </a:r>
                      <a:endParaRPr lang="en-ZA" sz="1200" b="1" i="1"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smtClean="0">
                          <a:solidFill>
                            <a:srgbClr val="000000"/>
                          </a:solidFill>
                          <a:effectLst/>
                          <a:latin typeface="+mn-lt"/>
                        </a:rPr>
                        <a:t>Security</a:t>
                      </a:r>
                      <a:r>
                        <a:rPr lang="en-ZA" sz="1200" b="0" i="0" u="none" strike="noStrike" baseline="0" smtClean="0">
                          <a:solidFill>
                            <a:srgbClr val="000000"/>
                          </a:solidFill>
                          <a:effectLst/>
                          <a:latin typeface="+mn-lt"/>
                        </a:rPr>
                        <a:t> Services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Bid awarded to bidder who quoted the highest price with low functionality </a:t>
                      </a:r>
                      <a:r>
                        <a:rPr lang="en-ZA" sz="1200" b="0" i="0" u="none" strike="noStrike" dirty="0" smtClean="0">
                          <a:solidFill>
                            <a:srgbClr val="000000"/>
                          </a:solidFill>
                          <a:effectLst/>
                          <a:latin typeface="+mn-lt"/>
                        </a:rPr>
                        <a:t>points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mn-lt"/>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mn-lt"/>
                        </a:rPr>
                        <a:t>110 420.00</a:t>
                      </a:r>
                    </a:p>
                  </a:txBody>
                  <a:tcPr marL="9525" marR="9525" marT="9525" marB="0">
                    <a:solidFill>
                      <a:schemeClr val="accent3">
                        <a:lumMod val="20000"/>
                        <a:lumOff val="80000"/>
                      </a:schemeClr>
                    </a:solidFill>
                  </a:tcPr>
                </a:tc>
              </a:tr>
              <a:tr h="680119">
                <a:tc>
                  <a:txBody>
                    <a:bodyPr/>
                    <a:lstStyle/>
                    <a:p>
                      <a:pPr algn="l" rtl="0" fontAlgn="t"/>
                      <a:r>
                        <a:rPr lang="en-ZA" sz="1200" b="1" i="1" u="none" strike="noStrike" dirty="0" err="1" smtClean="0">
                          <a:solidFill>
                            <a:srgbClr val="000000"/>
                          </a:solidFill>
                          <a:effectLst/>
                          <a:latin typeface="+mn-lt"/>
                        </a:rPr>
                        <a:t>Nazwo</a:t>
                      </a:r>
                      <a:r>
                        <a:rPr lang="en-ZA" sz="1200" b="1" i="1" u="none" strike="noStrike" dirty="0" smtClean="0">
                          <a:solidFill>
                            <a:srgbClr val="000000"/>
                          </a:solidFill>
                          <a:effectLst/>
                          <a:latin typeface="+mn-lt"/>
                        </a:rPr>
                        <a:t> Trading</a:t>
                      </a:r>
                      <a:endParaRPr lang="en-ZA" sz="1200" b="1" i="1"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smtClean="0">
                          <a:solidFill>
                            <a:srgbClr val="000000"/>
                          </a:solidFill>
                          <a:effectLst/>
                          <a:latin typeface="+mn-lt"/>
                        </a:rPr>
                        <a:t>Security</a:t>
                      </a:r>
                      <a:r>
                        <a:rPr lang="en-ZA" sz="1200" b="0" i="0" u="none" strike="noStrike" baseline="0" smtClean="0">
                          <a:solidFill>
                            <a:srgbClr val="000000"/>
                          </a:solidFill>
                          <a:effectLst/>
                          <a:latin typeface="+mn-lt"/>
                        </a:rPr>
                        <a:t> Services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Bidder did not qualify on functionality but was evaluated on price and BBBEE</a:t>
                      </a:r>
                      <a:r>
                        <a:rPr lang="en-ZA" sz="1200" b="0" i="0" u="none" strike="noStrike" dirty="0" smtClean="0">
                          <a:solidFill>
                            <a:srgbClr val="000000"/>
                          </a:solidFill>
                          <a:effectLst/>
                          <a:latin typeface="+mn-lt"/>
                        </a:rPr>
                        <a:t>. </a:t>
                      </a:r>
                      <a:r>
                        <a:rPr lang="en-ZA" sz="1200" b="0" i="0" u="none" strike="noStrike" dirty="0" err="1" smtClean="0">
                          <a:solidFill>
                            <a:srgbClr val="000000"/>
                          </a:solidFill>
                          <a:effectLst/>
                          <a:latin typeface="+mn-lt"/>
                        </a:rPr>
                        <a:t>Nazwo</a:t>
                      </a:r>
                      <a:r>
                        <a:rPr lang="en-ZA" sz="1200" b="0" i="0" u="none" strike="noStrike" dirty="0" smtClean="0">
                          <a:solidFill>
                            <a:srgbClr val="000000"/>
                          </a:solidFill>
                          <a:effectLst/>
                          <a:latin typeface="+mn-lt"/>
                        </a:rPr>
                        <a:t> </a:t>
                      </a:r>
                      <a:r>
                        <a:rPr lang="en-ZA" sz="1200" b="0" i="0" u="none" strike="noStrike" dirty="0">
                          <a:solidFill>
                            <a:srgbClr val="000000"/>
                          </a:solidFill>
                          <a:effectLst/>
                          <a:latin typeface="+mn-lt"/>
                        </a:rPr>
                        <a:t>Trading 23CC</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mn-lt"/>
                        </a:rPr>
                        <a:t>110 334.00</a:t>
                      </a:r>
                    </a:p>
                  </a:txBody>
                  <a:tcPr marL="9525" marR="9525" marT="9525" marB="0">
                    <a:solidFill>
                      <a:schemeClr val="accent3">
                        <a:lumMod val="20000"/>
                        <a:lumOff val="80000"/>
                      </a:schemeClr>
                    </a:solidFill>
                  </a:tcPr>
                </a:tc>
              </a:tr>
              <a:tr h="371494">
                <a:tc>
                  <a:txBody>
                    <a:bodyPr/>
                    <a:lstStyle/>
                    <a:p>
                      <a:pPr algn="l" rtl="0" fontAlgn="t"/>
                      <a:r>
                        <a:rPr lang="en-ZA" sz="1200" b="1" i="1" u="none" strike="noStrike" dirty="0" smtClean="0">
                          <a:solidFill>
                            <a:srgbClr val="000000"/>
                          </a:solidFill>
                          <a:effectLst/>
                          <a:latin typeface="+mn-lt"/>
                        </a:rPr>
                        <a:t>Sibongile Security Services</a:t>
                      </a:r>
                      <a:endParaRPr lang="en-ZA" sz="1200" b="1" i="1"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smtClean="0">
                          <a:solidFill>
                            <a:srgbClr val="000000"/>
                          </a:solidFill>
                          <a:effectLst/>
                          <a:latin typeface="+mn-lt"/>
                        </a:rPr>
                        <a:t>Security</a:t>
                      </a:r>
                      <a:r>
                        <a:rPr lang="en-ZA" sz="1200" b="0" i="0" u="none" strike="noStrike" baseline="0" smtClean="0">
                          <a:solidFill>
                            <a:srgbClr val="000000"/>
                          </a:solidFill>
                          <a:effectLst/>
                          <a:latin typeface="+mn-lt"/>
                        </a:rPr>
                        <a:t> Services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Services were rendered without DBAC </a:t>
                      </a:r>
                      <a:r>
                        <a:rPr lang="en-ZA" sz="1200" b="0" i="0" u="none" strike="noStrike" dirty="0" smtClean="0">
                          <a:solidFill>
                            <a:srgbClr val="000000"/>
                          </a:solidFill>
                          <a:effectLst/>
                          <a:latin typeface="+mn-lt"/>
                        </a:rPr>
                        <a:t>authorisation</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mn-lt"/>
                        </a:rPr>
                        <a:t>293 664.00</a:t>
                      </a:r>
                    </a:p>
                  </a:txBody>
                  <a:tcPr marL="9525" marR="9525" marT="9525" marB="0">
                    <a:solidFill>
                      <a:schemeClr val="accent3">
                        <a:lumMod val="20000"/>
                        <a:lumOff val="80000"/>
                      </a:schemeClr>
                    </a:solidFill>
                  </a:tcPr>
                </a:tc>
              </a:tr>
              <a:tr h="1183064">
                <a:tc>
                  <a:txBody>
                    <a:bodyPr/>
                    <a:lstStyle/>
                    <a:p>
                      <a:pPr algn="l" rtl="0" fontAlgn="t"/>
                      <a:r>
                        <a:rPr lang="en-ZA" sz="1200" b="1" i="1" u="none" strike="noStrike" dirty="0" err="1" smtClean="0">
                          <a:solidFill>
                            <a:srgbClr val="000000"/>
                          </a:solidFill>
                          <a:effectLst/>
                          <a:latin typeface="+mn-lt"/>
                        </a:rPr>
                        <a:t>Ngwanakgomo</a:t>
                      </a:r>
                      <a:r>
                        <a:rPr lang="en-ZA" sz="1200" b="1" i="1" u="none" strike="noStrike" dirty="0" smtClean="0">
                          <a:solidFill>
                            <a:srgbClr val="000000"/>
                          </a:solidFill>
                          <a:effectLst/>
                          <a:latin typeface="+mn-lt"/>
                        </a:rPr>
                        <a:t> Trading</a:t>
                      </a:r>
                      <a:endParaRPr lang="en-ZA" sz="1200" b="1" i="1"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smtClean="0">
                          <a:solidFill>
                            <a:srgbClr val="000000"/>
                          </a:solidFill>
                          <a:effectLst/>
                          <a:latin typeface="+mn-lt"/>
                        </a:rPr>
                        <a:t>Security</a:t>
                      </a:r>
                      <a:r>
                        <a:rPr lang="en-ZA" sz="1200" b="0" i="0" u="none" strike="noStrike" baseline="0" smtClean="0">
                          <a:solidFill>
                            <a:srgbClr val="000000"/>
                          </a:solidFill>
                          <a:effectLst/>
                          <a:latin typeface="+mn-lt"/>
                        </a:rPr>
                        <a:t> Services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Bid not evaluated according to the requirements stipulated in the specifications. Winning bidder did not satisfy all the requirements of the specifications.</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mn-lt"/>
                        </a:rPr>
                        <a:t>47 042.00</a:t>
                      </a:r>
                    </a:p>
                  </a:txBody>
                  <a:tcPr marL="9525" marR="9525" marT="9525" marB="0">
                    <a:solidFill>
                      <a:schemeClr val="accent3">
                        <a:lumMod val="20000"/>
                        <a:lumOff val="80000"/>
                      </a:schemeClr>
                    </a:solidFill>
                  </a:tcPr>
                </a:tc>
              </a:tr>
              <a:tr h="512471">
                <a:tc>
                  <a:txBody>
                    <a:bodyPr/>
                    <a:lstStyle/>
                    <a:p>
                      <a:pPr algn="l" rtl="0" fontAlgn="t"/>
                      <a:r>
                        <a:rPr lang="en-ZA" sz="1200" b="1" i="1" u="none" strike="noStrike" dirty="0" smtClean="0">
                          <a:solidFill>
                            <a:srgbClr val="000000"/>
                          </a:solidFill>
                          <a:effectLst/>
                          <a:latin typeface="+mn-lt"/>
                        </a:rPr>
                        <a:t>Thick &amp; Thin Security</a:t>
                      </a:r>
                      <a:endParaRPr lang="en-ZA" sz="1200" b="1" i="1"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smtClean="0">
                          <a:solidFill>
                            <a:srgbClr val="000000"/>
                          </a:solidFill>
                          <a:effectLst/>
                          <a:latin typeface="+mn-lt"/>
                        </a:rPr>
                        <a:t>Security</a:t>
                      </a:r>
                      <a:r>
                        <a:rPr lang="en-ZA" sz="1200" b="0" i="0" u="none" strike="noStrike" baseline="0" smtClean="0">
                          <a:solidFill>
                            <a:srgbClr val="000000"/>
                          </a:solidFill>
                          <a:effectLst/>
                          <a:latin typeface="+mn-lt"/>
                        </a:rPr>
                        <a:t> Services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Bid awarded to bidder who quoted the highest price with low functionality </a:t>
                      </a:r>
                      <a:r>
                        <a:rPr lang="en-ZA" sz="1200" b="0" i="0" u="none" strike="noStrike" dirty="0" smtClean="0">
                          <a:solidFill>
                            <a:srgbClr val="000000"/>
                          </a:solidFill>
                          <a:effectLst/>
                          <a:latin typeface="+mn-lt"/>
                        </a:rPr>
                        <a:t>points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mn-lt"/>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mn-lt"/>
                        </a:rPr>
                        <a:t>110 420.00</a:t>
                      </a:r>
                    </a:p>
                  </a:txBody>
                  <a:tcPr marL="9525" marR="9525" marT="9525" marB="0">
                    <a:solidFill>
                      <a:schemeClr val="accent3">
                        <a:lumMod val="20000"/>
                        <a:lumOff val="80000"/>
                      </a:schemeClr>
                    </a:solidFill>
                  </a:tcPr>
                </a:tc>
              </a:tr>
              <a:tr h="680119">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ZA" sz="1200" b="1" i="1" u="none" strike="noStrike" dirty="0" err="1" smtClean="0">
                          <a:solidFill>
                            <a:srgbClr val="000000"/>
                          </a:solidFill>
                          <a:effectLst/>
                          <a:latin typeface="+mn-lt"/>
                        </a:rPr>
                        <a:t>Nazwo</a:t>
                      </a:r>
                      <a:r>
                        <a:rPr lang="en-ZA" sz="1200" b="1" i="1" u="none" strike="noStrike" dirty="0" smtClean="0">
                          <a:solidFill>
                            <a:srgbClr val="000000"/>
                          </a:solidFill>
                          <a:effectLst/>
                          <a:latin typeface="+mn-lt"/>
                        </a:rPr>
                        <a:t> Trading</a:t>
                      </a:r>
                    </a:p>
                  </a:txBody>
                  <a:tcPr marL="9525" marR="9525" marT="9525" marB="0">
                    <a:solidFill>
                      <a:schemeClr val="accent3">
                        <a:lumMod val="20000"/>
                        <a:lumOff val="80000"/>
                      </a:schemeClr>
                    </a:solidFill>
                  </a:tcPr>
                </a:tc>
                <a:tc>
                  <a:txBody>
                    <a:bodyPr/>
                    <a:lstStyle/>
                    <a:p>
                      <a:pPr algn="l" rtl="0" fontAlgn="t"/>
                      <a:r>
                        <a:rPr lang="en-ZA" sz="1200" b="0" i="0" u="none" strike="noStrike" dirty="0" smtClean="0">
                          <a:solidFill>
                            <a:srgbClr val="000000"/>
                          </a:solidFill>
                          <a:effectLst/>
                          <a:latin typeface="+mn-lt"/>
                        </a:rPr>
                        <a:t>Security</a:t>
                      </a:r>
                      <a:r>
                        <a:rPr lang="en-ZA" sz="1200" b="0" i="0" u="none" strike="noStrike" baseline="0" dirty="0" smtClean="0">
                          <a:solidFill>
                            <a:srgbClr val="000000"/>
                          </a:solidFill>
                          <a:effectLst/>
                          <a:latin typeface="+mn-lt"/>
                        </a:rPr>
                        <a:t> Services</a:t>
                      </a:r>
                      <a:endParaRPr lang="en-ZA" sz="1200" b="0" i="0" u="none" strike="noStrike" dirty="0">
                        <a:solidFill>
                          <a:srgbClr val="000000"/>
                        </a:solidFill>
                        <a:effectLst/>
                        <a:latin typeface="+mn-lt"/>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Bidder did not qualify on functionality but was evaluated on price and </a:t>
                      </a:r>
                      <a:r>
                        <a:rPr lang="en-ZA" sz="1200" b="0" i="0" u="none" strike="noStrike" dirty="0" err="1">
                          <a:solidFill>
                            <a:srgbClr val="000000"/>
                          </a:solidFill>
                          <a:effectLst/>
                          <a:latin typeface="+mn-lt"/>
                        </a:rPr>
                        <a:t>BBBEE.Nazwo</a:t>
                      </a:r>
                      <a:r>
                        <a:rPr lang="en-ZA" sz="1200" b="0" i="0" u="none" strike="noStrike" dirty="0">
                          <a:solidFill>
                            <a:srgbClr val="000000"/>
                          </a:solidFill>
                          <a:effectLst/>
                          <a:latin typeface="+mn-lt"/>
                        </a:rPr>
                        <a:t> Trading 23CC</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mn-lt"/>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mn-lt"/>
                        </a:rPr>
                        <a:t>110 334.00</a:t>
                      </a:r>
                    </a:p>
                  </a:txBody>
                  <a:tcPr marL="9525" marR="9525" marT="9525" marB="0">
                    <a:solidFill>
                      <a:schemeClr val="accent3">
                        <a:lumMod val="20000"/>
                        <a:lumOff val="80000"/>
                      </a:schemeClr>
                    </a:solidFill>
                  </a:tcPr>
                </a:tc>
              </a:tr>
            </a:tbl>
          </a:graphicData>
        </a:graphic>
      </p:graphicFrame>
      <p:sp>
        <p:nvSpPr>
          <p:cNvPr id="5"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30</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7632"/>
            <a:ext cx="8620127" cy="354012"/>
          </a:xfrm>
        </p:spPr>
        <p:txBody>
          <a:bodyPr/>
          <a:lstStyle/>
          <a:p>
            <a:pPr>
              <a:defRPr/>
            </a:pPr>
            <a:r>
              <a:rPr lang="en-ZA" sz="2000" b="1" dirty="0" smtClean="0"/>
              <a:t>DETAILS OF  GOODS &amp; SERVICES IRREGULAR EXP 2015/16 (CONT...)</a:t>
            </a:r>
            <a:endParaRPr lang="en-ZA" sz="2000" b="1" dirty="0"/>
          </a:p>
        </p:txBody>
      </p:sp>
      <p:graphicFrame>
        <p:nvGraphicFramePr>
          <p:cNvPr id="4" name="Table 3"/>
          <p:cNvGraphicFramePr>
            <a:graphicFrameLocks noGrp="1"/>
          </p:cNvGraphicFramePr>
          <p:nvPr/>
        </p:nvGraphicFramePr>
        <p:xfrm>
          <a:off x="1" y="785251"/>
          <a:ext cx="9077326" cy="5942474"/>
        </p:xfrm>
        <a:graphic>
          <a:graphicData uri="http://schemas.openxmlformats.org/drawingml/2006/table">
            <a:tbl>
              <a:tblPr firstRow="1" bandRow="1">
                <a:tableStyleId>{616DA210-FB5B-4158-B5E0-FEB733F419BA}</a:tableStyleId>
              </a:tblPr>
              <a:tblGrid>
                <a:gridCol w="1815465"/>
                <a:gridCol w="1348295"/>
                <a:gridCol w="3463181"/>
                <a:gridCol w="1415845"/>
                <a:gridCol w="1034540"/>
              </a:tblGrid>
              <a:tr h="409963">
                <a:tc>
                  <a:txBody>
                    <a:bodyPr/>
                    <a:lstStyle/>
                    <a:p>
                      <a:pPr algn="ctr" rtl="0" fontAlgn="ctr"/>
                      <a:r>
                        <a:rPr lang="en-ZA" sz="1300" b="1" i="0" u="none" strike="noStrike" dirty="0">
                          <a:solidFill>
                            <a:srgbClr val="000000"/>
                          </a:solidFill>
                          <a:effectLst/>
                          <a:latin typeface="Calibri"/>
                        </a:rPr>
                        <a:t>SUPPLIER</a:t>
                      </a:r>
                    </a:p>
                  </a:txBody>
                  <a:tcPr marL="9525" marR="9525" marT="9525" marB="0" anchor="ctr">
                    <a:solidFill>
                      <a:schemeClr val="accent3">
                        <a:lumMod val="40000"/>
                        <a:lumOff val="60000"/>
                      </a:schemeClr>
                    </a:solidFill>
                  </a:tcPr>
                </a:tc>
                <a:tc>
                  <a:txBody>
                    <a:bodyPr/>
                    <a:lstStyle/>
                    <a:p>
                      <a:pPr algn="ctr" rtl="0" fontAlgn="ctr"/>
                      <a:r>
                        <a:rPr lang="en-ZA" sz="1300" b="1" i="0" u="none" strike="noStrike" dirty="0">
                          <a:solidFill>
                            <a:srgbClr val="000000"/>
                          </a:solidFill>
                          <a:effectLst/>
                          <a:latin typeface="Calibri"/>
                        </a:rPr>
                        <a:t>PROJECT NAME</a:t>
                      </a:r>
                    </a:p>
                  </a:txBody>
                  <a:tcPr marL="9525" marR="9525" marT="9525" marB="0" anchor="ctr">
                    <a:solidFill>
                      <a:schemeClr val="accent3">
                        <a:lumMod val="40000"/>
                        <a:lumOff val="60000"/>
                      </a:schemeClr>
                    </a:solidFill>
                  </a:tcPr>
                </a:tc>
                <a:tc>
                  <a:txBody>
                    <a:bodyPr/>
                    <a:lstStyle/>
                    <a:p>
                      <a:pPr algn="ctr" rtl="0" fontAlgn="ctr"/>
                      <a:r>
                        <a:rPr lang="en-ZA" sz="1300" b="1" i="0" u="none" strike="noStrike" dirty="0">
                          <a:solidFill>
                            <a:srgbClr val="000000"/>
                          </a:solidFill>
                          <a:effectLst/>
                          <a:latin typeface="Calibri"/>
                        </a:rPr>
                        <a:t>TRANSGRESSION</a:t>
                      </a:r>
                    </a:p>
                  </a:txBody>
                  <a:tcPr marL="9525" marR="9525" marT="9525" marB="0" anchor="ctr">
                    <a:solidFill>
                      <a:schemeClr val="accent3">
                        <a:lumMod val="40000"/>
                        <a:lumOff val="60000"/>
                      </a:schemeClr>
                    </a:solidFill>
                  </a:tcPr>
                </a:tc>
                <a:tc>
                  <a:txBody>
                    <a:bodyPr/>
                    <a:lstStyle/>
                    <a:p>
                      <a:pPr algn="ctr" rtl="0" fontAlgn="ctr"/>
                      <a:r>
                        <a:rPr lang="en-ZA" sz="1300" b="1" i="0" u="none" strike="noStrike" dirty="0">
                          <a:solidFill>
                            <a:srgbClr val="000000"/>
                          </a:solidFill>
                          <a:effectLst/>
                          <a:latin typeface="Calibri"/>
                        </a:rPr>
                        <a:t>ACTION/ STATUS</a:t>
                      </a:r>
                    </a:p>
                  </a:txBody>
                  <a:tcPr marL="9525" marR="9525" marT="9525" marB="0" anchor="ctr">
                    <a:solidFill>
                      <a:schemeClr val="accent3">
                        <a:lumMod val="40000"/>
                        <a:lumOff val="60000"/>
                      </a:schemeClr>
                    </a:solidFill>
                  </a:tcPr>
                </a:tc>
                <a:tc>
                  <a:txBody>
                    <a:bodyPr/>
                    <a:lstStyle/>
                    <a:p>
                      <a:pPr algn="ctr" rtl="0" fontAlgn="ctr"/>
                      <a:r>
                        <a:rPr lang="en-ZA" sz="1300" b="1" i="0" u="none" strike="noStrike" dirty="0">
                          <a:solidFill>
                            <a:srgbClr val="000000"/>
                          </a:solidFill>
                          <a:effectLst/>
                          <a:latin typeface="Calibri"/>
                        </a:rPr>
                        <a:t>AMOUNT</a:t>
                      </a:r>
                    </a:p>
                  </a:txBody>
                  <a:tcPr marL="9525" marR="9525" marT="9525" marB="0" anchor="ctr">
                    <a:solidFill>
                      <a:schemeClr val="accent3">
                        <a:lumMod val="40000"/>
                        <a:lumOff val="60000"/>
                      </a:schemeClr>
                    </a:solidFill>
                  </a:tcPr>
                </a:tc>
              </a:tr>
              <a:tr h="436322">
                <a:tc>
                  <a:txBody>
                    <a:bodyPr/>
                    <a:lstStyle/>
                    <a:p>
                      <a:pPr algn="l" rtl="0" fontAlgn="t"/>
                      <a:r>
                        <a:rPr lang="en-ZA" sz="1300" b="1" i="1" u="none" strike="noStrike" dirty="0" err="1">
                          <a:solidFill>
                            <a:srgbClr val="000000"/>
                          </a:solidFill>
                          <a:effectLst/>
                          <a:latin typeface="Calibri"/>
                        </a:rPr>
                        <a:t>Midvaal</a:t>
                      </a:r>
                      <a:r>
                        <a:rPr lang="en-ZA" sz="1300" b="1" i="1" u="none" strike="noStrike" dirty="0">
                          <a:solidFill>
                            <a:srgbClr val="000000"/>
                          </a:solidFill>
                          <a:effectLst/>
                          <a:latin typeface="Calibri"/>
                        </a:rPr>
                        <a:t> Water Company</a:t>
                      </a:r>
                    </a:p>
                  </a:txBody>
                  <a:tcPr marL="9525" marR="9525" marT="9525" marB="0">
                    <a:solidFill>
                      <a:schemeClr val="accent3">
                        <a:lumMod val="20000"/>
                        <a:lumOff val="80000"/>
                      </a:schemeClr>
                    </a:solidFill>
                  </a:tcPr>
                </a:tc>
                <a:tc>
                  <a:txBody>
                    <a:bodyPr/>
                    <a:lstStyle/>
                    <a:p>
                      <a:pPr algn="ctr" rtl="0" fontAlgn="t"/>
                      <a:r>
                        <a:rPr lang="en-ZA" sz="1300" b="0" i="0" u="none" strike="noStrike">
                          <a:solidFill>
                            <a:srgbClr val="000000"/>
                          </a:solidFill>
                          <a:effectLst/>
                          <a:latin typeface="Calibri"/>
                        </a:rPr>
                        <a:t>Laboratory services</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The Evaluation criteria used was incorrect  e.g.  90/10</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a:solidFill>
                            <a:srgbClr val="000000"/>
                          </a:solidFill>
                          <a:effectLst/>
                          <a:latin typeface="Calibri"/>
                        </a:rPr>
                        <a:t>79 047.60</a:t>
                      </a:r>
                    </a:p>
                  </a:txBody>
                  <a:tcPr marL="9525" marR="9525" marT="9525" marB="0">
                    <a:solidFill>
                      <a:schemeClr val="accent3">
                        <a:lumMod val="20000"/>
                        <a:lumOff val="80000"/>
                      </a:schemeClr>
                    </a:solidFill>
                  </a:tcPr>
                </a:tc>
              </a:tr>
              <a:tr h="386779">
                <a:tc>
                  <a:txBody>
                    <a:bodyPr/>
                    <a:lstStyle/>
                    <a:p>
                      <a:pPr algn="l" rtl="0" fontAlgn="t"/>
                      <a:r>
                        <a:rPr lang="en-ZA" sz="1300" b="1" i="1" u="none" strike="noStrike" dirty="0" err="1">
                          <a:solidFill>
                            <a:srgbClr val="000000"/>
                          </a:solidFill>
                          <a:effectLst/>
                          <a:latin typeface="Calibri"/>
                        </a:rPr>
                        <a:t>Midvaal</a:t>
                      </a:r>
                      <a:r>
                        <a:rPr lang="en-ZA" sz="1300" b="1" i="1" u="none" strike="noStrike" dirty="0">
                          <a:solidFill>
                            <a:srgbClr val="000000"/>
                          </a:solidFill>
                          <a:effectLst/>
                          <a:latin typeface="Calibri"/>
                        </a:rPr>
                        <a:t> Water Company</a:t>
                      </a:r>
                    </a:p>
                  </a:txBody>
                  <a:tcPr marL="9525" marR="9525" marT="9525" marB="0">
                    <a:solidFill>
                      <a:schemeClr val="accent3">
                        <a:lumMod val="20000"/>
                        <a:lumOff val="80000"/>
                      </a:schemeClr>
                    </a:solidFill>
                  </a:tcPr>
                </a:tc>
                <a:tc>
                  <a:txBody>
                    <a:bodyPr/>
                    <a:lstStyle/>
                    <a:p>
                      <a:pPr algn="ctr" rtl="0" fontAlgn="t"/>
                      <a:r>
                        <a:rPr lang="en-ZA" sz="1300" b="0" i="0" u="none" strike="noStrike" dirty="0">
                          <a:solidFill>
                            <a:srgbClr val="000000"/>
                          </a:solidFill>
                          <a:effectLst/>
                          <a:latin typeface="Calibri"/>
                        </a:rPr>
                        <a:t>Laboratory services</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The Evaluation criteria used was incorrect  </a:t>
                      </a:r>
                      <a:r>
                        <a:rPr lang="en-ZA" sz="1300" b="0" i="0" u="none" strike="noStrike" dirty="0" err="1">
                          <a:solidFill>
                            <a:srgbClr val="000000"/>
                          </a:solidFill>
                          <a:effectLst/>
                          <a:latin typeface="Calibri"/>
                        </a:rPr>
                        <a:t>e.g</a:t>
                      </a:r>
                      <a:r>
                        <a:rPr lang="en-ZA" sz="1300" b="0" i="0" u="none" strike="noStrike" dirty="0">
                          <a:solidFill>
                            <a:srgbClr val="000000"/>
                          </a:solidFill>
                          <a:effectLst/>
                          <a:latin typeface="Calibri"/>
                        </a:rPr>
                        <a:t>  90/10</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a:solidFill>
                            <a:srgbClr val="000000"/>
                          </a:solidFill>
                          <a:effectLst/>
                          <a:latin typeface="Calibri"/>
                        </a:rPr>
                        <a:t>76 987.62</a:t>
                      </a:r>
                    </a:p>
                  </a:txBody>
                  <a:tcPr marL="9525" marR="9525" marT="9525" marB="0">
                    <a:solidFill>
                      <a:schemeClr val="accent3">
                        <a:lumMod val="20000"/>
                        <a:lumOff val="80000"/>
                      </a:schemeClr>
                    </a:solidFill>
                  </a:tcPr>
                </a:tc>
              </a:tr>
              <a:tr h="386779">
                <a:tc>
                  <a:txBody>
                    <a:bodyPr/>
                    <a:lstStyle/>
                    <a:p>
                      <a:pPr algn="l" rtl="0" fontAlgn="t"/>
                      <a:r>
                        <a:rPr lang="en-ZA" sz="1300" b="1" i="1" u="none" strike="noStrike" dirty="0" err="1">
                          <a:solidFill>
                            <a:srgbClr val="000000"/>
                          </a:solidFill>
                          <a:effectLst/>
                          <a:latin typeface="Calibri"/>
                        </a:rPr>
                        <a:t>Midvaal</a:t>
                      </a:r>
                      <a:r>
                        <a:rPr lang="en-ZA" sz="1300" b="1" i="1" u="none" strike="noStrike" dirty="0">
                          <a:solidFill>
                            <a:srgbClr val="000000"/>
                          </a:solidFill>
                          <a:effectLst/>
                          <a:latin typeface="Calibri"/>
                        </a:rPr>
                        <a:t> Water Company</a:t>
                      </a:r>
                    </a:p>
                  </a:txBody>
                  <a:tcPr marL="9525" marR="9525" marT="9525" marB="0">
                    <a:solidFill>
                      <a:schemeClr val="accent3">
                        <a:lumMod val="20000"/>
                        <a:lumOff val="80000"/>
                      </a:schemeClr>
                    </a:solidFill>
                  </a:tcPr>
                </a:tc>
                <a:tc>
                  <a:txBody>
                    <a:bodyPr/>
                    <a:lstStyle/>
                    <a:p>
                      <a:pPr algn="ctr" rtl="0" fontAlgn="t"/>
                      <a:r>
                        <a:rPr lang="en-ZA" sz="1300" b="0" i="0" u="none" strike="noStrike" dirty="0">
                          <a:solidFill>
                            <a:srgbClr val="000000"/>
                          </a:solidFill>
                          <a:effectLst/>
                          <a:latin typeface="Calibri"/>
                        </a:rPr>
                        <a:t>Laboratory services</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The Evaluation criteria used was incorrect  </a:t>
                      </a:r>
                      <a:r>
                        <a:rPr lang="en-ZA" sz="1300" b="0" i="0" u="none" strike="noStrike" dirty="0" err="1">
                          <a:solidFill>
                            <a:srgbClr val="000000"/>
                          </a:solidFill>
                          <a:effectLst/>
                          <a:latin typeface="Calibri"/>
                        </a:rPr>
                        <a:t>e.g</a:t>
                      </a:r>
                      <a:r>
                        <a:rPr lang="en-ZA" sz="1300" b="0" i="0" u="none" strike="noStrike" dirty="0">
                          <a:solidFill>
                            <a:srgbClr val="000000"/>
                          </a:solidFill>
                          <a:effectLst/>
                          <a:latin typeface="Calibri"/>
                        </a:rPr>
                        <a:t>  90/11</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a:solidFill>
                            <a:srgbClr val="000000"/>
                          </a:solidFill>
                          <a:effectLst/>
                          <a:latin typeface="Calibri"/>
                        </a:rPr>
                        <a:t>76 988.62</a:t>
                      </a:r>
                    </a:p>
                  </a:txBody>
                  <a:tcPr marL="9525" marR="9525" marT="9525" marB="0">
                    <a:solidFill>
                      <a:schemeClr val="accent3">
                        <a:lumMod val="20000"/>
                        <a:lumOff val="80000"/>
                      </a:schemeClr>
                    </a:solidFill>
                  </a:tcPr>
                </a:tc>
              </a:tr>
              <a:tr h="708103">
                <a:tc>
                  <a:txBody>
                    <a:bodyPr/>
                    <a:lstStyle/>
                    <a:p>
                      <a:pPr algn="l" rtl="0" fontAlgn="t"/>
                      <a:r>
                        <a:rPr lang="en-ZA" sz="1300" b="1" i="1" u="none" strike="noStrike" dirty="0" err="1">
                          <a:solidFill>
                            <a:srgbClr val="000000"/>
                          </a:solidFill>
                          <a:effectLst/>
                          <a:latin typeface="Calibri"/>
                        </a:rPr>
                        <a:t>Ngwana</a:t>
                      </a:r>
                      <a:r>
                        <a:rPr lang="en-ZA" sz="1300" b="1" i="1" u="none" strike="noStrike" dirty="0">
                          <a:solidFill>
                            <a:srgbClr val="000000"/>
                          </a:solidFill>
                          <a:effectLst/>
                          <a:latin typeface="Calibri"/>
                        </a:rPr>
                        <a:t> </a:t>
                      </a:r>
                      <a:r>
                        <a:rPr lang="en-ZA" sz="1300" b="1" i="1" u="none" strike="noStrike" dirty="0" err="1">
                          <a:solidFill>
                            <a:srgbClr val="000000"/>
                          </a:solidFill>
                          <a:effectLst/>
                          <a:latin typeface="Calibri"/>
                        </a:rPr>
                        <a:t>Kgomo</a:t>
                      </a:r>
                      <a:r>
                        <a:rPr lang="en-ZA" sz="1300" b="1" i="1" u="none" strike="noStrike" dirty="0">
                          <a:solidFill>
                            <a:srgbClr val="000000"/>
                          </a:solidFill>
                          <a:effectLst/>
                          <a:latin typeface="Calibri"/>
                        </a:rPr>
                        <a:t> Trading</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Security Services</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Bid not evaluated according to the requirements stipulated in the specifications. Winning bidder did not satisfy all the requirements of the </a:t>
                      </a:r>
                      <a:r>
                        <a:rPr lang="en-ZA" sz="1300" b="0" i="0" u="none" strike="noStrike" dirty="0" smtClean="0">
                          <a:solidFill>
                            <a:srgbClr val="000000"/>
                          </a:solidFill>
                          <a:effectLst/>
                          <a:latin typeface="Calibri"/>
                        </a:rPr>
                        <a:t>specifications</a:t>
                      </a:r>
                      <a:endParaRPr lang="en-ZA" sz="1300" b="0" i="0"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a:solidFill>
                            <a:srgbClr val="000000"/>
                          </a:solidFill>
                          <a:effectLst/>
                          <a:latin typeface="Calibri"/>
                        </a:rPr>
                        <a:t>47 042.00</a:t>
                      </a:r>
                    </a:p>
                  </a:txBody>
                  <a:tcPr marL="9525" marR="9525" marT="9525" marB="0">
                    <a:solidFill>
                      <a:schemeClr val="accent3">
                        <a:lumMod val="20000"/>
                        <a:lumOff val="80000"/>
                      </a:schemeClr>
                    </a:solidFill>
                  </a:tcPr>
                </a:tc>
              </a:tr>
              <a:tr h="386779">
                <a:tc>
                  <a:txBody>
                    <a:bodyPr/>
                    <a:lstStyle/>
                    <a:p>
                      <a:pPr algn="l" rtl="0" fontAlgn="t"/>
                      <a:r>
                        <a:rPr lang="en-ZA" sz="1300" b="1" i="1" u="none" strike="noStrike" dirty="0">
                          <a:solidFill>
                            <a:srgbClr val="000000"/>
                          </a:solidFill>
                          <a:effectLst/>
                          <a:latin typeface="Calibri"/>
                        </a:rPr>
                        <a:t>Thick and Thin Security</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Security Services</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Bid awarded to bidder who quoted the highest price with low functionality points.</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a:solidFill>
                            <a:srgbClr val="000000"/>
                          </a:solidFill>
                          <a:effectLst/>
                          <a:latin typeface="Calibri"/>
                        </a:rPr>
                        <a:t>110 420.00</a:t>
                      </a:r>
                    </a:p>
                  </a:txBody>
                  <a:tcPr marL="9525" marR="9525" marT="9525" marB="0">
                    <a:solidFill>
                      <a:schemeClr val="accent3">
                        <a:lumMod val="20000"/>
                        <a:lumOff val="80000"/>
                      </a:schemeClr>
                    </a:solidFill>
                  </a:tcPr>
                </a:tc>
              </a:tr>
              <a:tr h="533557">
                <a:tc>
                  <a:txBody>
                    <a:bodyPr/>
                    <a:lstStyle/>
                    <a:p>
                      <a:pPr algn="l" rtl="0" fontAlgn="t"/>
                      <a:r>
                        <a:rPr lang="en-ZA" sz="1300" b="1" i="1" u="none" strike="noStrike" dirty="0" err="1">
                          <a:solidFill>
                            <a:srgbClr val="000000"/>
                          </a:solidFill>
                          <a:effectLst/>
                          <a:latin typeface="Calibri"/>
                        </a:rPr>
                        <a:t>Nazwo</a:t>
                      </a:r>
                      <a:r>
                        <a:rPr lang="en-ZA" sz="1300" b="1" i="1" u="none" strike="noStrike" dirty="0">
                          <a:solidFill>
                            <a:srgbClr val="000000"/>
                          </a:solidFill>
                          <a:effectLst/>
                          <a:latin typeface="Calibri"/>
                        </a:rPr>
                        <a:t> Trading</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Security Services</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Bidder did not qualify on functionality but was evaluated on price and </a:t>
                      </a:r>
                      <a:r>
                        <a:rPr lang="en-ZA" sz="1300" b="0" i="0" u="none" strike="noStrike" dirty="0" err="1">
                          <a:solidFill>
                            <a:srgbClr val="000000"/>
                          </a:solidFill>
                          <a:effectLst/>
                          <a:latin typeface="Calibri"/>
                        </a:rPr>
                        <a:t>BBBEE.Nazwo</a:t>
                      </a:r>
                      <a:r>
                        <a:rPr lang="en-ZA" sz="1300" b="0" i="0" u="none" strike="noStrike" dirty="0">
                          <a:solidFill>
                            <a:srgbClr val="000000"/>
                          </a:solidFill>
                          <a:effectLst/>
                          <a:latin typeface="Calibri"/>
                        </a:rPr>
                        <a:t> Trading 23CC</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a:solidFill>
                            <a:srgbClr val="000000"/>
                          </a:solidFill>
                          <a:effectLst/>
                          <a:latin typeface="Calibri"/>
                        </a:rPr>
                        <a:t>110 334.00</a:t>
                      </a:r>
                    </a:p>
                  </a:txBody>
                  <a:tcPr marL="9525" marR="9525" marT="9525" marB="0">
                    <a:solidFill>
                      <a:schemeClr val="accent3">
                        <a:lumMod val="20000"/>
                        <a:lumOff val="80000"/>
                      </a:schemeClr>
                    </a:solidFill>
                  </a:tcPr>
                </a:tc>
              </a:tr>
              <a:tr h="708103">
                <a:tc>
                  <a:txBody>
                    <a:bodyPr/>
                    <a:lstStyle/>
                    <a:p>
                      <a:pPr algn="l" rtl="0" fontAlgn="t"/>
                      <a:r>
                        <a:rPr lang="en-ZA" sz="1300" b="1" i="1" u="none" strike="noStrike" dirty="0" err="1">
                          <a:solidFill>
                            <a:srgbClr val="000000"/>
                          </a:solidFill>
                          <a:effectLst/>
                          <a:latin typeface="Calibri"/>
                        </a:rPr>
                        <a:t>Ngwana</a:t>
                      </a:r>
                      <a:r>
                        <a:rPr lang="en-ZA" sz="1300" b="1" i="1" u="none" strike="noStrike" dirty="0">
                          <a:solidFill>
                            <a:srgbClr val="000000"/>
                          </a:solidFill>
                          <a:effectLst/>
                          <a:latin typeface="Calibri"/>
                        </a:rPr>
                        <a:t> </a:t>
                      </a:r>
                      <a:r>
                        <a:rPr lang="en-ZA" sz="1300" b="1" i="1" u="none" strike="noStrike" dirty="0" err="1">
                          <a:solidFill>
                            <a:srgbClr val="000000"/>
                          </a:solidFill>
                          <a:effectLst/>
                          <a:latin typeface="Calibri"/>
                        </a:rPr>
                        <a:t>Kgomo</a:t>
                      </a:r>
                      <a:r>
                        <a:rPr lang="en-ZA" sz="1300" b="1" i="1" u="none" strike="noStrike" dirty="0">
                          <a:solidFill>
                            <a:srgbClr val="000000"/>
                          </a:solidFill>
                          <a:effectLst/>
                          <a:latin typeface="Calibri"/>
                        </a:rPr>
                        <a:t> Trading</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Security Services</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Bid not evaluated according to the requirements stipulated in the specifications. Winning bidder did not satisfy all the requirements of the </a:t>
                      </a:r>
                      <a:r>
                        <a:rPr lang="en-ZA" sz="1300" b="0" i="0" u="none" strike="noStrike" dirty="0" smtClean="0">
                          <a:solidFill>
                            <a:srgbClr val="000000"/>
                          </a:solidFill>
                          <a:effectLst/>
                          <a:latin typeface="Calibri"/>
                        </a:rPr>
                        <a:t>specifications</a:t>
                      </a:r>
                      <a:endParaRPr lang="en-ZA" sz="1300" b="0" i="0"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a:solidFill>
                            <a:srgbClr val="000000"/>
                          </a:solidFill>
                          <a:effectLst/>
                          <a:latin typeface="Calibri"/>
                        </a:rPr>
                        <a:t>47 042.00</a:t>
                      </a:r>
                    </a:p>
                  </a:txBody>
                  <a:tcPr marL="9525" marR="9525" marT="9525" marB="0">
                    <a:solidFill>
                      <a:schemeClr val="accent3">
                        <a:lumMod val="20000"/>
                        <a:lumOff val="80000"/>
                      </a:schemeClr>
                    </a:solidFill>
                  </a:tcPr>
                </a:tc>
              </a:tr>
              <a:tr h="386779">
                <a:tc>
                  <a:txBody>
                    <a:bodyPr/>
                    <a:lstStyle/>
                    <a:p>
                      <a:pPr algn="l" rtl="0" fontAlgn="t"/>
                      <a:r>
                        <a:rPr lang="en-ZA" sz="1300" b="1" i="1" u="none" strike="noStrike" dirty="0">
                          <a:solidFill>
                            <a:srgbClr val="000000"/>
                          </a:solidFill>
                          <a:effectLst/>
                          <a:latin typeface="Calibri"/>
                        </a:rPr>
                        <a:t>Thick and Thin Security</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Security Services</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Bid awarded to bidder who quoted the highest price with low functionality </a:t>
                      </a:r>
                      <a:r>
                        <a:rPr lang="en-ZA" sz="1300" b="0" i="0" u="none" strike="noStrike" dirty="0" smtClean="0">
                          <a:solidFill>
                            <a:srgbClr val="000000"/>
                          </a:solidFill>
                          <a:effectLst/>
                          <a:latin typeface="Calibri"/>
                        </a:rPr>
                        <a:t>points</a:t>
                      </a:r>
                      <a:endParaRPr lang="en-ZA" sz="1300" b="0" i="0"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dirty="0">
                          <a:solidFill>
                            <a:srgbClr val="000000"/>
                          </a:solidFill>
                          <a:effectLst/>
                          <a:latin typeface="Calibri"/>
                        </a:rPr>
                        <a:t>110 420.00</a:t>
                      </a:r>
                    </a:p>
                  </a:txBody>
                  <a:tcPr marL="9525" marR="9525" marT="9525" marB="0">
                    <a:solidFill>
                      <a:schemeClr val="accent3">
                        <a:lumMod val="20000"/>
                        <a:lumOff val="80000"/>
                      </a:schemeClr>
                    </a:solidFill>
                  </a:tcPr>
                </a:tc>
              </a:tr>
              <a:tr h="533557">
                <a:tc>
                  <a:txBody>
                    <a:bodyPr/>
                    <a:lstStyle/>
                    <a:p>
                      <a:pPr algn="l" rtl="0" fontAlgn="t"/>
                      <a:r>
                        <a:rPr lang="en-ZA" sz="1300" b="1" i="1" u="none" strike="noStrike" dirty="0" err="1">
                          <a:solidFill>
                            <a:srgbClr val="000000"/>
                          </a:solidFill>
                          <a:effectLst/>
                          <a:latin typeface="Calibri"/>
                        </a:rPr>
                        <a:t>Nazwo</a:t>
                      </a:r>
                      <a:r>
                        <a:rPr lang="en-ZA" sz="1300" b="1" i="1" u="none" strike="noStrike" dirty="0">
                          <a:solidFill>
                            <a:srgbClr val="000000"/>
                          </a:solidFill>
                          <a:effectLst/>
                          <a:latin typeface="Calibri"/>
                        </a:rPr>
                        <a:t> Trading</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Security Services</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Bidder did not qualify on functionality but was evaluated on price and BBBEE.Nazwo Trading 23CC</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dirty="0">
                          <a:solidFill>
                            <a:srgbClr val="000000"/>
                          </a:solidFill>
                          <a:effectLst/>
                          <a:latin typeface="Calibri"/>
                        </a:rPr>
                        <a:t>110 334.00</a:t>
                      </a:r>
                    </a:p>
                  </a:txBody>
                  <a:tcPr marL="9525" marR="9525" marT="9525" marB="0">
                    <a:solidFill>
                      <a:schemeClr val="accent3">
                        <a:lumMod val="20000"/>
                        <a:lumOff val="80000"/>
                      </a:schemeClr>
                    </a:solidFill>
                  </a:tcPr>
                </a:tc>
              </a:tr>
              <a:tr h="708103">
                <a:tc>
                  <a:txBody>
                    <a:bodyPr/>
                    <a:lstStyle/>
                    <a:p>
                      <a:pPr algn="l" rtl="0" fontAlgn="t"/>
                      <a:r>
                        <a:rPr lang="en-ZA" sz="1300" b="1" i="1" u="none" strike="noStrike" dirty="0" err="1">
                          <a:solidFill>
                            <a:srgbClr val="000000"/>
                          </a:solidFill>
                          <a:effectLst/>
                          <a:latin typeface="Calibri"/>
                        </a:rPr>
                        <a:t>Ngwana</a:t>
                      </a:r>
                      <a:r>
                        <a:rPr lang="en-ZA" sz="1300" b="1" i="1" u="none" strike="noStrike" dirty="0">
                          <a:solidFill>
                            <a:srgbClr val="000000"/>
                          </a:solidFill>
                          <a:effectLst/>
                          <a:latin typeface="Calibri"/>
                        </a:rPr>
                        <a:t> </a:t>
                      </a:r>
                      <a:r>
                        <a:rPr lang="en-ZA" sz="1300" b="1" i="1" u="none" strike="noStrike" dirty="0" err="1">
                          <a:solidFill>
                            <a:srgbClr val="000000"/>
                          </a:solidFill>
                          <a:effectLst/>
                          <a:latin typeface="Calibri"/>
                        </a:rPr>
                        <a:t>Kgomo</a:t>
                      </a:r>
                      <a:r>
                        <a:rPr lang="en-ZA" sz="1300" b="1" i="1" u="none" strike="noStrike" dirty="0">
                          <a:solidFill>
                            <a:srgbClr val="000000"/>
                          </a:solidFill>
                          <a:effectLst/>
                          <a:latin typeface="Calibri"/>
                        </a:rPr>
                        <a:t> Trading</a:t>
                      </a: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Security Services</a:t>
                      </a:r>
                    </a:p>
                  </a:txBody>
                  <a:tcPr marL="9525" marR="9525" marT="9525" marB="0">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Bid not evaluated according to the requirements stipulated in the specifications. Winning bidder did not satisfy all the requirements of the </a:t>
                      </a:r>
                      <a:r>
                        <a:rPr lang="en-ZA" sz="1300" b="0" i="0" u="none" strike="noStrike" dirty="0" smtClean="0">
                          <a:solidFill>
                            <a:srgbClr val="000000"/>
                          </a:solidFill>
                          <a:effectLst/>
                          <a:latin typeface="Calibri"/>
                        </a:rPr>
                        <a:t>specifications</a:t>
                      </a:r>
                      <a:endParaRPr lang="en-ZA" sz="1300" b="0" i="0"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300" b="0" i="0" u="none" strike="noStrike" dirty="0">
                          <a:solidFill>
                            <a:srgbClr val="000000"/>
                          </a:solidFill>
                          <a:effectLst/>
                          <a:latin typeface="Calibri"/>
                        </a:rPr>
                        <a:t>47 042.00</a:t>
                      </a:r>
                    </a:p>
                  </a:txBody>
                  <a:tcPr marL="9525" marR="9525" marT="9525" marB="0">
                    <a:solidFill>
                      <a:schemeClr val="accent3">
                        <a:lumMod val="20000"/>
                        <a:lumOff val="80000"/>
                      </a:schemeClr>
                    </a:solidFill>
                  </a:tcPr>
                </a:tc>
              </a:tr>
            </a:tbl>
          </a:graphicData>
        </a:graphic>
      </p:graphicFrame>
      <p:sp>
        <p:nvSpPr>
          <p:cNvPr id="5" name="Slide Number Placeholder 3"/>
          <p:cNvSpPr>
            <a:spLocks noGrp="1"/>
          </p:cNvSpPr>
          <p:nvPr>
            <p:ph type="sldNum" sz="quarter" idx="12"/>
          </p:nvPr>
        </p:nvSpPr>
        <p:spPr>
          <a:xfrm>
            <a:off x="4203288" y="6492875"/>
            <a:ext cx="2133600" cy="365125"/>
          </a:xfrm>
        </p:spPr>
        <p:txBody>
          <a:bodyPr/>
          <a:lstStyle/>
          <a:p>
            <a:fld id="{48F0A114-0370-4CC0-9313-334D49B2E98A}" type="slidenum">
              <a:rPr lang="en-ZA" sz="1400" smtClean="0">
                <a:latin typeface="Arial" pitchFamily="34" charset="0"/>
                <a:cs typeface="Arial" pitchFamily="34" charset="0"/>
              </a:rPr>
              <a:pPr/>
              <a:t>31</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6" y="97632"/>
            <a:ext cx="8229600" cy="354012"/>
          </a:xfrm>
        </p:spPr>
        <p:txBody>
          <a:bodyPr/>
          <a:lstStyle/>
          <a:p>
            <a:pPr>
              <a:defRPr/>
            </a:pPr>
            <a:r>
              <a:rPr lang="en-ZA" sz="2000" b="1" dirty="0" smtClean="0"/>
              <a:t>DETAILS OF  GOODS &amp; SERVICES IRREGULAR EXP 2015/16 (CONT...)</a:t>
            </a:r>
            <a:endParaRPr lang="en-ZA" sz="2000" b="1" dirty="0"/>
          </a:p>
        </p:txBody>
      </p:sp>
      <p:graphicFrame>
        <p:nvGraphicFramePr>
          <p:cNvPr id="4" name="Table 3"/>
          <p:cNvGraphicFramePr>
            <a:graphicFrameLocks noGrp="1"/>
          </p:cNvGraphicFramePr>
          <p:nvPr/>
        </p:nvGraphicFramePr>
        <p:xfrm>
          <a:off x="0" y="775419"/>
          <a:ext cx="9039227" cy="5693965"/>
        </p:xfrm>
        <a:graphic>
          <a:graphicData uri="http://schemas.openxmlformats.org/drawingml/2006/table">
            <a:tbl>
              <a:tblPr firstRow="1" bandRow="1">
                <a:tableStyleId>{616DA210-FB5B-4158-B5E0-FEB733F419BA}</a:tableStyleId>
              </a:tblPr>
              <a:tblGrid>
                <a:gridCol w="1531075"/>
                <a:gridCol w="2097028"/>
                <a:gridCol w="2989007"/>
                <a:gridCol w="1528991"/>
                <a:gridCol w="893126"/>
              </a:tblGrid>
              <a:tr h="414828">
                <a:tc>
                  <a:txBody>
                    <a:bodyPr/>
                    <a:lstStyle/>
                    <a:p>
                      <a:pPr algn="ctr" rtl="0" fontAlgn="ctr"/>
                      <a:r>
                        <a:rPr lang="en-ZA" sz="1200" b="1" i="0" u="none" strike="noStrike" dirty="0">
                          <a:solidFill>
                            <a:srgbClr val="000000"/>
                          </a:solidFill>
                          <a:effectLst/>
                          <a:latin typeface="Calibri"/>
                        </a:rPr>
                        <a:t>SUPPLIER</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PROJECT NAME</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TRANSGRESSION</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ACTION/ STATUS</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AMOUNT</a:t>
                      </a:r>
                    </a:p>
                  </a:txBody>
                  <a:tcPr marL="9525" marR="9525" marT="9525" marB="0" anchor="ctr">
                    <a:solidFill>
                      <a:schemeClr val="accent3">
                        <a:lumMod val="40000"/>
                        <a:lumOff val="60000"/>
                      </a:schemeClr>
                    </a:solidFill>
                  </a:tcPr>
                </a:tc>
              </a:tr>
              <a:tr h="441499">
                <a:tc>
                  <a:txBody>
                    <a:bodyPr/>
                    <a:lstStyle/>
                    <a:p>
                      <a:pPr algn="l" rtl="0" fontAlgn="b"/>
                      <a:r>
                        <a:rPr lang="en-ZA" sz="1200" b="1" i="1" u="none" strike="noStrike" dirty="0">
                          <a:solidFill>
                            <a:srgbClr val="000000"/>
                          </a:solidFill>
                          <a:effectLst/>
                          <a:latin typeface="Calibri"/>
                        </a:rPr>
                        <a:t>Thick and Thin Security</a:t>
                      </a:r>
                    </a:p>
                  </a:txBody>
                  <a:tcPr marL="9525" marR="9525" marT="9525" marB="0" anchor="b">
                    <a:solidFill>
                      <a:schemeClr val="accent3">
                        <a:lumMod val="20000"/>
                        <a:lumOff val="80000"/>
                      </a:schemeClr>
                    </a:solidFill>
                  </a:tcPr>
                </a:tc>
                <a:tc>
                  <a:txBody>
                    <a:bodyPr/>
                    <a:lstStyle/>
                    <a:p>
                      <a:pPr algn="l" rtl="0" fontAlgn="b"/>
                      <a:r>
                        <a:rPr lang="en-ZA" sz="1200" b="0" i="0" u="none" strike="noStrike" dirty="0">
                          <a:solidFill>
                            <a:srgbClr val="000000"/>
                          </a:solidFill>
                          <a:effectLst/>
                          <a:latin typeface="Calibri"/>
                        </a:rPr>
                        <a:t>Security Services</a:t>
                      </a:r>
                    </a:p>
                  </a:txBody>
                  <a:tcPr marL="9525" marR="9525" marT="9525" marB="0" anchor="b">
                    <a:solidFill>
                      <a:schemeClr val="accent3">
                        <a:lumMod val="20000"/>
                        <a:lumOff val="80000"/>
                      </a:schemeClr>
                    </a:solidFill>
                  </a:tcPr>
                </a:tc>
                <a:tc>
                  <a:txBody>
                    <a:bodyPr/>
                    <a:lstStyle/>
                    <a:p>
                      <a:pPr algn="l" rtl="0" fontAlgn="b"/>
                      <a:r>
                        <a:rPr lang="en-ZA" sz="1200" b="0" i="0" u="none" strike="noStrike" dirty="0">
                          <a:solidFill>
                            <a:srgbClr val="000000"/>
                          </a:solidFill>
                          <a:effectLst/>
                          <a:latin typeface="Calibri"/>
                        </a:rPr>
                        <a:t>Bid awarded to bidder who quoted the highest price with low functionality points.</a:t>
                      </a:r>
                    </a:p>
                  </a:txBody>
                  <a:tcPr marL="9525" marR="9525" marT="9525" marB="0" anchor="b">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b"/>
                      <a:r>
                        <a:rPr lang="en-ZA" sz="1200" b="0" i="0" u="none" strike="noStrike">
                          <a:solidFill>
                            <a:srgbClr val="000000"/>
                          </a:solidFill>
                          <a:effectLst/>
                          <a:latin typeface="Calibri"/>
                        </a:rPr>
                        <a:t>110 420.00</a:t>
                      </a:r>
                    </a:p>
                  </a:txBody>
                  <a:tcPr marL="9525" marR="9525" marT="9525" marB="0" anchor="b">
                    <a:solidFill>
                      <a:schemeClr val="accent3">
                        <a:lumMod val="20000"/>
                        <a:lumOff val="80000"/>
                      </a:schemeClr>
                    </a:solidFill>
                  </a:tcPr>
                </a:tc>
              </a:tr>
              <a:tr h="539887">
                <a:tc>
                  <a:txBody>
                    <a:bodyPr/>
                    <a:lstStyle/>
                    <a:p>
                      <a:pPr algn="l" rtl="0" fontAlgn="t"/>
                      <a:r>
                        <a:rPr lang="en-ZA" sz="1200" b="1" i="1" u="none" strike="noStrike" dirty="0" err="1">
                          <a:solidFill>
                            <a:srgbClr val="000000"/>
                          </a:solidFill>
                          <a:effectLst/>
                          <a:latin typeface="Calibri"/>
                        </a:rPr>
                        <a:t>Nazwo</a:t>
                      </a:r>
                      <a:r>
                        <a:rPr lang="en-ZA" sz="1200" b="1" i="1" u="none" strike="noStrike" dirty="0">
                          <a:solidFill>
                            <a:srgbClr val="000000"/>
                          </a:solidFill>
                          <a:effectLst/>
                          <a:latin typeface="Calibri"/>
                        </a:rPr>
                        <a:t> Trading</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Security Services</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Bidder did not qualify on functionality but was evaluated on price and BBBEE.Nazwo Trading 23CC</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Calibri"/>
                        </a:rPr>
                        <a:t>110 334.00</a:t>
                      </a:r>
                    </a:p>
                  </a:txBody>
                  <a:tcPr marL="9525" marR="9525" marT="9525" marB="0">
                    <a:solidFill>
                      <a:schemeClr val="accent3">
                        <a:lumMod val="20000"/>
                        <a:lumOff val="80000"/>
                      </a:schemeClr>
                    </a:solidFill>
                  </a:tcPr>
                </a:tc>
              </a:tr>
              <a:tr h="391368">
                <a:tc>
                  <a:txBody>
                    <a:bodyPr/>
                    <a:lstStyle/>
                    <a:p>
                      <a:pPr algn="l" rtl="0" fontAlgn="b"/>
                      <a:r>
                        <a:rPr lang="en-ZA" sz="1200" b="1" i="1" u="none" strike="noStrike" dirty="0">
                          <a:solidFill>
                            <a:srgbClr val="000000"/>
                          </a:solidFill>
                          <a:effectLst/>
                          <a:latin typeface="Calibri"/>
                        </a:rPr>
                        <a:t>Case IH Bloemfontein</a:t>
                      </a:r>
                    </a:p>
                  </a:txBody>
                  <a:tcPr marL="9525" marR="9525" marT="9525" marB="0" anchor="b">
                    <a:solidFill>
                      <a:schemeClr val="accent3">
                        <a:lumMod val="20000"/>
                        <a:lumOff val="80000"/>
                      </a:schemeClr>
                    </a:solidFill>
                  </a:tcPr>
                </a:tc>
                <a:tc>
                  <a:txBody>
                    <a:bodyPr/>
                    <a:lstStyle/>
                    <a:p>
                      <a:pPr algn="l" rtl="0" fontAlgn="b"/>
                      <a:r>
                        <a:rPr lang="en-ZA" sz="1200" b="0" i="0" u="none" strike="noStrike">
                          <a:solidFill>
                            <a:srgbClr val="000000"/>
                          </a:solidFill>
                          <a:effectLst/>
                          <a:latin typeface="Calibri"/>
                        </a:rPr>
                        <a:t>Repair and service of TLB Machine</a:t>
                      </a:r>
                    </a:p>
                  </a:txBody>
                  <a:tcPr marL="9525" marR="9525" marT="9525" marB="0" anchor="b">
                    <a:solidFill>
                      <a:schemeClr val="accent3">
                        <a:lumMod val="20000"/>
                        <a:lumOff val="80000"/>
                      </a:schemeClr>
                    </a:solidFill>
                  </a:tcPr>
                </a:tc>
                <a:tc>
                  <a:txBody>
                    <a:bodyPr/>
                    <a:lstStyle/>
                    <a:p>
                      <a:pPr algn="l" rtl="0" fontAlgn="b"/>
                      <a:r>
                        <a:rPr lang="en-ZA" sz="1200" b="0" i="0" u="none" strike="noStrike" dirty="0">
                          <a:solidFill>
                            <a:srgbClr val="000000"/>
                          </a:solidFill>
                          <a:effectLst/>
                          <a:latin typeface="Calibri"/>
                        </a:rPr>
                        <a:t>No SCM process was followed</a:t>
                      </a:r>
                    </a:p>
                  </a:txBody>
                  <a:tcPr marL="9525" marR="9525" marT="9525" marB="0" anchor="b">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b"/>
                      <a:r>
                        <a:rPr lang="en-ZA" sz="1200" b="0" i="0" u="none" strike="noStrike">
                          <a:solidFill>
                            <a:srgbClr val="000000"/>
                          </a:solidFill>
                          <a:effectLst/>
                          <a:latin typeface="Calibri"/>
                        </a:rPr>
                        <a:t>29 541.96</a:t>
                      </a:r>
                    </a:p>
                  </a:txBody>
                  <a:tcPr marL="9525" marR="9525" marT="9525" marB="0" anchor="b">
                    <a:solidFill>
                      <a:schemeClr val="accent3">
                        <a:lumMod val="20000"/>
                        <a:lumOff val="80000"/>
                      </a:schemeClr>
                    </a:solidFill>
                  </a:tcPr>
                </a:tc>
              </a:tr>
              <a:tr h="539887">
                <a:tc>
                  <a:txBody>
                    <a:bodyPr/>
                    <a:lstStyle/>
                    <a:p>
                      <a:pPr algn="l" rtl="0" fontAlgn="t"/>
                      <a:r>
                        <a:rPr lang="en-ZA" sz="1200" b="1" i="1" u="none" strike="noStrike" dirty="0">
                          <a:solidFill>
                            <a:srgbClr val="000000"/>
                          </a:solidFill>
                          <a:effectLst/>
                          <a:latin typeface="Calibri"/>
                        </a:rPr>
                        <a:t>Global Invest Trading</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Attend the annual socio-economic rural development and community development indaba</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No PBAC approval were obtain for expenditure</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Calibri"/>
                        </a:rPr>
                        <a:t>13 998.00</a:t>
                      </a:r>
                    </a:p>
                  </a:txBody>
                  <a:tcPr marL="9525" marR="9525" marT="9525" marB="0">
                    <a:solidFill>
                      <a:schemeClr val="accent3">
                        <a:lumMod val="20000"/>
                        <a:lumOff val="80000"/>
                      </a:schemeClr>
                    </a:solidFill>
                  </a:tcPr>
                </a:tc>
              </a:tr>
              <a:tr h="1069740">
                <a:tc>
                  <a:txBody>
                    <a:bodyPr/>
                    <a:lstStyle/>
                    <a:p>
                      <a:pPr algn="l" rtl="0" fontAlgn="t"/>
                      <a:r>
                        <a:rPr lang="en-ZA" sz="1200" b="1" i="1" u="none" strike="noStrike" dirty="0" err="1">
                          <a:solidFill>
                            <a:srgbClr val="000000"/>
                          </a:solidFill>
                          <a:effectLst/>
                          <a:latin typeface="Calibri"/>
                        </a:rPr>
                        <a:t>Vutsila</a:t>
                      </a:r>
                      <a:r>
                        <a:rPr lang="en-ZA" sz="1200" b="1" i="1" u="none" strike="noStrike" dirty="0">
                          <a:solidFill>
                            <a:srgbClr val="000000"/>
                          </a:solidFill>
                          <a:effectLst/>
                          <a:latin typeface="Calibri"/>
                        </a:rPr>
                        <a:t> Consulting</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Stakeholder Empowerment and Public Participation for the Establishment of Catchment Management Agency in the Crocodile(West) Marico Area in the North West Province</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Tender no.WP10850 was not published on the Government Gazette or Department's </a:t>
                      </a:r>
                      <a:r>
                        <a:rPr lang="en-ZA" sz="1200" b="0" i="0" u="none" strike="noStrike" dirty="0" smtClean="0">
                          <a:solidFill>
                            <a:srgbClr val="000000"/>
                          </a:solidFill>
                          <a:effectLst/>
                          <a:latin typeface="Calibri"/>
                        </a:rPr>
                        <a:t>website</a:t>
                      </a:r>
                      <a:endParaRPr lang="en-ZA" sz="1200" b="0" i="0"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Calibri"/>
                        </a:rPr>
                        <a:t>186 025.00</a:t>
                      </a:r>
                    </a:p>
                  </a:txBody>
                  <a:tcPr marL="9525" marR="9525" marT="9525" marB="0">
                    <a:solidFill>
                      <a:schemeClr val="accent3">
                        <a:lumMod val="20000"/>
                        <a:lumOff val="80000"/>
                      </a:schemeClr>
                    </a:solidFill>
                  </a:tcPr>
                </a:tc>
              </a:tr>
              <a:tr h="716505">
                <a:tc>
                  <a:txBody>
                    <a:bodyPr/>
                    <a:lstStyle/>
                    <a:p>
                      <a:pPr algn="l" rtl="0" fontAlgn="t"/>
                      <a:r>
                        <a:rPr lang="en-ZA" sz="1200" b="1" i="1" u="none" strike="noStrike" dirty="0">
                          <a:solidFill>
                            <a:srgbClr val="000000"/>
                          </a:solidFill>
                          <a:effectLst/>
                          <a:latin typeface="Calibri"/>
                        </a:rPr>
                        <a:t>Sign Language Education &amp; </a:t>
                      </a:r>
                      <a:r>
                        <a:rPr lang="en-ZA" sz="1200" b="1" i="1" u="none" strike="noStrike" dirty="0" err="1">
                          <a:solidFill>
                            <a:srgbClr val="000000"/>
                          </a:solidFill>
                          <a:effectLst/>
                          <a:latin typeface="Calibri"/>
                        </a:rPr>
                        <a:t>Dev</a:t>
                      </a:r>
                      <a:endParaRPr lang="en-ZA" sz="1200" b="1" i="1"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b"/>
                      <a:r>
                        <a:rPr lang="en-ZA" sz="1200" b="0" i="0" u="none" strike="noStrike">
                          <a:solidFill>
                            <a:srgbClr val="000000"/>
                          </a:solidFill>
                          <a:effectLst/>
                          <a:latin typeface="Calibri"/>
                        </a:rPr>
                        <a:t>Training</a:t>
                      </a:r>
                    </a:p>
                  </a:txBody>
                  <a:tcPr marL="9525" marR="9525" marT="9525" marB="0" anchor="b">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 Three quotations not attached and there is no approval of Head of Supply Chain Management/or his delegates as per the </a:t>
                      </a:r>
                      <a:r>
                        <a:rPr lang="en-ZA" sz="1200" b="0" i="0" u="none" strike="noStrike" dirty="0" smtClean="0">
                          <a:solidFill>
                            <a:srgbClr val="000000"/>
                          </a:solidFill>
                          <a:effectLst/>
                          <a:latin typeface="Calibri"/>
                        </a:rPr>
                        <a:t>regulations   </a:t>
                      </a:r>
                      <a:endParaRPr lang="en-ZA" sz="1200" b="0" i="0"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Calibri"/>
                        </a:rPr>
                        <a:t>1 750.00</a:t>
                      </a:r>
                    </a:p>
                  </a:txBody>
                  <a:tcPr marL="9525" marR="9525" marT="9525" marB="0">
                    <a:solidFill>
                      <a:schemeClr val="accent3">
                        <a:lumMod val="20000"/>
                        <a:lumOff val="80000"/>
                      </a:schemeClr>
                    </a:solidFill>
                  </a:tcPr>
                </a:tc>
              </a:tr>
              <a:tr h="716505">
                <a:tc>
                  <a:txBody>
                    <a:bodyPr/>
                    <a:lstStyle/>
                    <a:p>
                      <a:pPr algn="l" rtl="0" fontAlgn="t"/>
                      <a:r>
                        <a:rPr lang="en-ZA" sz="1200" b="1" i="1" u="none" strike="noStrike" dirty="0">
                          <a:solidFill>
                            <a:srgbClr val="000000"/>
                          </a:solidFill>
                          <a:effectLst/>
                          <a:latin typeface="Calibri"/>
                        </a:rPr>
                        <a:t>Sign Language Education &amp; </a:t>
                      </a:r>
                      <a:r>
                        <a:rPr lang="en-ZA" sz="1200" b="1" i="1" u="none" strike="noStrike" dirty="0" err="1">
                          <a:solidFill>
                            <a:srgbClr val="000000"/>
                          </a:solidFill>
                          <a:effectLst/>
                          <a:latin typeface="Calibri"/>
                        </a:rPr>
                        <a:t>Dev</a:t>
                      </a:r>
                      <a:endParaRPr lang="en-ZA" sz="1200" b="1" i="1"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Training</a:t>
                      </a:r>
                    </a:p>
                  </a:txBody>
                  <a:tcPr marL="9525" marR="9525" marT="9525" marB="0">
                    <a:solidFill>
                      <a:schemeClr val="accent3">
                        <a:lumMod val="20000"/>
                        <a:lumOff val="80000"/>
                      </a:schemeClr>
                    </a:solidFill>
                  </a:tcPr>
                </a:tc>
                <a:tc>
                  <a:txBody>
                    <a:bodyPr/>
                    <a:lstStyle/>
                    <a:p>
                      <a:pPr algn="l" rtl="0" fontAlgn="b"/>
                      <a:r>
                        <a:rPr lang="en-ZA" sz="1200" b="0" i="0" u="none" strike="noStrike" dirty="0">
                          <a:solidFill>
                            <a:srgbClr val="000000"/>
                          </a:solidFill>
                          <a:effectLst/>
                          <a:latin typeface="Calibri"/>
                        </a:rPr>
                        <a:t> Three quotations not attached and there is no approval of Head of Supply Chain Management/or his delegates as per the </a:t>
                      </a:r>
                      <a:r>
                        <a:rPr lang="en-ZA" sz="1200" b="0" i="0" u="none" strike="noStrike" dirty="0" smtClean="0">
                          <a:solidFill>
                            <a:srgbClr val="000000"/>
                          </a:solidFill>
                          <a:effectLst/>
                          <a:latin typeface="Calibri"/>
                        </a:rPr>
                        <a:t>regulations</a:t>
                      </a:r>
                      <a:endParaRPr lang="en-ZA" sz="1200" b="0" i="0" u="none" strike="noStrike"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Calibri"/>
                        </a:rPr>
                        <a:t>1 750.00</a:t>
                      </a:r>
                    </a:p>
                  </a:txBody>
                  <a:tcPr marL="9525" marR="9525" marT="9525" marB="0">
                    <a:solidFill>
                      <a:schemeClr val="accent3">
                        <a:lumMod val="20000"/>
                        <a:lumOff val="80000"/>
                      </a:schemeClr>
                    </a:solidFill>
                  </a:tcPr>
                </a:tc>
              </a:tr>
              <a:tr h="716505">
                <a:tc>
                  <a:txBody>
                    <a:bodyPr/>
                    <a:lstStyle/>
                    <a:p>
                      <a:pPr algn="l" rtl="0" fontAlgn="t"/>
                      <a:r>
                        <a:rPr lang="en-ZA" sz="1200" b="1" i="1" u="none" strike="noStrike" dirty="0">
                          <a:solidFill>
                            <a:srgbClr val="000000"/>
                          </a:solidFill>
                          <a:effectLst/>
                          <a:latin typeface="Calibri"/>
                        </a:rPr>
                        <a:t>Pro-Active Assessments &amp; RPL</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Training</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 Three quotations not attached and there is no approval of Head of Supply Chain Management/or his delegates as per the </a:t>
                      </a:r>
                      <a:r>
                        <a:rPr lang="en-ZA" sz="1200" b="0" i="0" u="none" strike="noStrike" dirty="0" smtClean="0">
                          <a:solidFill>
                            <a:srgbClr val="000000"/>
                          </a:solidFill>
                          <a:effectLst/>
                          <a:latin typeface="Calibri"/>
                        </a:rPr>
                        <a:t>regulations</a:t>
                      </a:r>
                      <a:endParaRPr lang="en-ZA" sz="1200" b="0" i="0" u="none" strike="noStrike" dirty="0">
                        <a:solidFill>
                          <a:srgbClr val="000000"/>
                        </a:solidFill>
                        <a:effectLst/>
                        <a:latin typeface="Calibri"/>
                      </a:endParaRP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Calibri"/>
                        </a:rPr>
                        <a:t>4 770.00</a:t>
                      </a:r>
                    </a:p>
                  </a:txBody>
                  <a:tcPr marL="9525" marR="9525" marT="9525" marB="0">
                    <a:solidFill>
                      <a:schemeClr val="accent3">
                        <a:lumMod val="20000"/>
                        <a:lumOff val="80000"/>
                      </a:schemeClr>
                    </a:solidFill>
                  </a:tcPr>
                </a:tc>
              </a:tr>
            </a:tbl>
          </a:graphicData>
        </a:graphic>
      </p:graphicFrame>
      <p:sp>
        <p:nvSpPr>
          <p:cNvPr id="5" name="Slide Number Placeholder 3"/>
          <p:cNvSpPr>
            <a:spLocks noGrp="1"/>
          </p:cNvSpPr>
          <p:nvPr>
            <p:ph type="sldNum" sz="quarter" idx="12"/>
          </p:nvPr>
        </p:nvSpPr>
        <p:spPr>
          <a:xfrm>
            <a:off x="4203288" y="6469384"/>
            <a:ext cx="2133600" cy="365125"/>
          </a:xfrm>
        </p:spPr>
        <p:txBody>
          <a:bodyPr/>
          <a:lstStyle/>
          <a:p>
            <a:fld id="{48F0A114-0370-4CC0-9313-334D49B2E98A}" type="slidenum">
              <a:rPr lang="en-ZA" sz="1400" smtClean="0">
                <a:latin typeface="Arial" pitchFamily="34" charset="0"/>
                <a:cs typeface="Arial" pitchFamily="34" charset="0"/>
              </a:rPr>
              <a:pPr/>
              <a:t>32</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97632"/>
            <a:ext cx="8229600" cy="354012"/>
          </a:xfrm>
        </p:spPr>
        <p:txBody>
          <a:bodyPr/>
          <a:lstStyle/>
          <a:p>
            <a:pPr>
              <a:defRPr/>
            </a:pPr>
            <a:r>
              <a:rPr lang="en-ZA" sz="2000" b="1" dirty="0" smtClean="0"/>
              <a:t>DETAILS OF  GOODS &amp; SERVICES IRREGULAR EXP 2015/16 (CONT..)</a:t>
            </a:r>
            <a:endParaRPr lang="en-ZA" sz="2000" b="1" dirty="0"/>
          </a:p>
        </p:txBody>
      </p:sp>
      <p:graphicFrame>
        <p:nvGraphicFramePr>
          <p:cNvPr id="4" name="Table 3"/>
          <p:cNvGraphicFramePr>
            <a:graphicFrameLocks noGrp="1"/>
          </p:cNvGraphicFramePr>
          <p:nvPr/>
        </p:nvGraphicFramePr>
        <p:xfrm>
          <a:off x="-1" y="854075"/>
          <a:ext cx="9144000" cy="5707012"/>
        </p:xfrm>
        <a:graphic>
          <a:graphicData uri="http://schemas.openxmlformats.org/drawingml/2006/table">
            <a:tbl>
              <a:tblPr firstRow="1" bandRow="1">
                <a:tableStyleId>{616DA210-FB5B-4158-B5E0-FEB733F419BA}</a:tableStyleId>
              </a:tblPr>
              <a:tblGrid>
                <a:gridCol w="1828800"/>
                <a:gridCol w="1358198"/>
                <a:gridCol w="3025485"/>
                <a:gridCol w="1543101"/>
                <a:gridCol w="1388416"/>
              </a:tblGrid>
              <a:tr h="404456">
                <a:tc>
                  <a:txBody>
                    <a:bodyPr/>
                    <a:lstStyle/>
                    <a:p>
                      <a:pPr algn="ctr" rtl="0" fontAlgn="ctr"/>
                      <a:r>
                        <a:rPr lang="en-ZA" sz="1200" b="1" i="0" u="none" strike="noStrike" dirty="0">
                          <a:solidFill>
                            <a:srgbClr val="000000"/>
                          </a:solidFill>
                          <a:effectLst/>
                          <a:latin typeface="Calibri"/>
                        </a:rPr>
                        <a:t>SUPPLIER</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PROJECT NAME</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TRANSGRESSION</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ACTION/ STATUS</a:t>
                      </a:r>
                    </a:p>
                  </a:txBody>
                  <a:tcPr marL="9525" marR="9525" marT="9525" marB="0" anchor="ctr">
                    <a:solidFill>
                      <a:schemeClr val="accent3">
                        <a:lumMod val="40000"/>
                        <a:lumOff val="60000"/>
                      </a:schemeClr>
                    </a:solidFill>
                  </a:tcPr>
                </a:tc>
                <a:tc>
                  <a:txBody>
                    <a:bodyPr/>
                    <a:lstStyle/>
                    <a:p>
                      <a:pPr algn="ctr" rtl="0" fontAlgn="ctr"/>
                      <a:r>
                        <a:rPr lang="en-ZA" sz="1200" b="1" i="0" u="none" strike="noStrike" dirty="0">
                          <a:solidFill>
                            <a:srgbClr val="000000"/>
                          </a:solidFill>
                          <a:effectLst/>
                          <a:latin typeface="Calibri"/>
                        </a:rPr>
                        <a:t>AMOUNT</a:t>
                      </a:r>
                    </a:p>
                  </a:txBody>
                  <a:tcPr marL="9525" marR="9525" marT="9525" marB="0" anchor="ctr">
                    <a:solidFill>
                      <a:schemeClr val="accent3">
                        <a:lumMod val="40000"/>
                        <a:lumOff val="60000"/>
                      </a:schemeClr>
                    </a:solidFill>
                  </a:tcPr>
                </a:tc>
              </a:tr>
              <a:tr h="430461">
                <a:tc>
                  <a:txBody>
                    <a:bodyPr/>
                    <a:lstStyle/>
                    <a:p>
                      <a:pPr algn="l" rtl="0" fontAlgn="t"/>
                      <a:r>
                        <a:rPr lang="en-ZA" sz="1200" b="0" i="0" u="none" strike="noStrike" dirty="0">
                          <a:solidFill>
                            <a:srgbClr val="000000"/>
                          </a:solidFill>
                          <a:effectLst/>
                          <a:latin typeface="Calibri"/>
                        </a:rPr>
                        <a:t>Rentokil Initial PTY LTD</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Cleaning Services</a:t>
                      </a:r>
                    </a:p>
                  </a:txBody>
                  <a:tcPr marL="9525" marR="9525" marT="9525" marB="0">
                    <a:solidFill>
                      <a:schemeClr val="accent3">
                        <a:lumMod val="20000"/>
                        <a:lumOff val="80000"/>
                      </a:schemeClr>
                    </a:solidFill>
                  </a:tcPr>
                </a:tc>
                <a:tc>
                  <a:txBody>
                    <a:bodyPr/>
                    <a:lstStyle/>
                    <a:p>
                      <a:pPr algn="l" rtl="0" fontAlgn="b"/>
                      <a:r>
                        <a:rPr lang="en-ZA" sz="1200" b="0" i="0" u="none" strike="noStrike" dirty="0">
                          <a:solidFill>
                            <a:srgbClr val="000000"/>
                          </a:solidFill>
                          <a:effectLst/>
                          <a:latin typeface="Calibri"/>
                        </a:rPr>
                        <a:t> Contract were extended without approval by a delegated official. </a:t>
                      </a:r>
                    </a:p>
                  </a:txBody>
                  <a:tcPr marL="9525" marR="9525" marT="9525" marB="0" anchor="b">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Calibri"/>
                        </a:rPr>
                        <a:t>917.21</a:t>
                      </a:r>
                    </a:p>
                  </a:txBody>
                  <a:tcPr marL="9525" marR="9525" marT="9525" marB="0">
                    <a:solidFill>
                      <a:schemeClr val="accent3">
                        <a:lumMod val="20000"/>
                        <a:lumOff val="80000"/>
                      </a:schemeClr>
                    </a:solidFill>
                  </a:tcPr>
                </a:tc>
              </a:tr>
              <a:tr h="698592">
                <a:tc>
                  <a:txBody>
                    <a:bodyPr/>
                    <a:lstStyle/>
                    <a:p>
                      <a:pPr algn="l" rtl="0" fontAlgn="t"/>
                      <a:r>
                        <a:rPr lang="en-ZA" sz="1200" b="0" i="0" u="none" strike="noStrike">
                          <a:solidFill>
                            <a:srgbClr val="000000"/>
                          </a:solidFill>
                          <a:effectLst/>
                          <a:latin typeface="Calibri"/>
                        </a:rPr>
                        <a:t>SAICE</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Training</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 Three quotations not attached and there is no approval of Head of Supply Chain Management/or his delegates as per the regulations.</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dirty="0">
                          <a:solidFill>
                            <a:srgbClr val="000000"/>
                          </a:solidFill>
                          <a:effectLst/>
                          <a:latin typeface="Calibri"/>
                        </a:rPr>
                        <a:t>7 245.00</a:t>
                      </a:r>
                    </a:p>
                  </a:txBody>
                  <a:tcPr marL="9525" marR="9525" marT="9525" marB="0">
                    <a:solidFill>
                      <a:schemeClr val="accent3">
                        <a:lumMod val="20000"/>
                        <a:lumOff val="80000"/>
                      </a:schemeClr>
                    </a:solidFill>
                  </a:tcPr>
                </a:tc>
              </a:tr>
              <a:tr h="698592">
                <a:tc>
                  <a:txBody>
                    <a:bodyPr/>
                    <a:lstStyle/>
                    <a:p>
                      <a:pPr algn="l" rtl="0" fontAlgn="t"/>
                      <a:r>
                        <a:rPr lang="en-ZA" sz="1200" b="0" i="0" u="none" strike="noStrike" dirty="0">
                          <a:solidFill>
                            <a:srgbClr val="000000"/>
                          </a:solidFill>
                          <a:effectLst/>
                          <a:latin typeface="Calibri"/>
                        </a:rPr>
                        <a:t>Staff Financial Consultants</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Training</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 Three quotations not attached and there is no approval of Head of Supply Chain Management/or his delegates as per the regulations. </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Calibri"/>
                        </a:rPr>
                        <a:t>9 952.20</a:t>
                      </a:r>
                    </a:p>
                  </a:txBody>
                  <a:tcPr marL="9525" marR="9525" marT="9525" marB="0">
                    <a:solidFill>
                      <a:schemeClr val="accent3">
                        <a:lumMod val="20000"/>
                        <a:lumOff val="80000"/>
                      </a:schemeClr>
                    </a:solidFill>
                  </a:tcPr>
                </a:tc>
              </a:tr>
              <a:tr h="698592">
                <a:tc>
                  <a:txBody>
                    <a:bodyPr/>
                    <a:lstStyle/>
                    <a:p>
                      <a:pPr algn="l" rtl="0" fontAlgn="t"/>
                      <a:r>
                        <a:rPr lang="en-ZA" sz="1200" b="0" i="0" u="none" strike="noStrike">
                          <a:solidFill>
                            <a:srgbClr val="000000"/>
                          </a:solidFill>
                          <a:effectLst/>
                          <a:latin typeface="Calibri"/>
                        </a:rPr>
                        <a:t>Staff Financial Consultants</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Training</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 Three quotations not attached and there is no approval of Head of Supply Chain Management/or his delegates as per the regulations.   </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Calibri"/>
                        </a:rPr>
                        <a:t>9 952.20</a:t>
                      </a:r>
                    </a:p>
                  </a:txBody>
                  <a:tcPr marL="9525" marR="9525" marT="9525" marB="0">
                    <a:solidFill>
                      <a:schemeClr val="accent3">
                        <a:lumMod val="20000"/>
                        <a:lumOff val="80000"/>
                      </a:schemeClr>
                    </a:solidFill>
                  </a:tcPr>
                </a:tc>
              </a:tr>
              <a:tr h="698592">
                <a:tc>
                  <a:txBody>
                    <a:bodyPr/>
                    <a:lstStyle/>
                    <a:p>
                      <a:pPr algn="l" rtl="0" fontAlgn="t"/>
                      <a:r>
                        <a:rPr lang="en-ZA" sz="1200" b="0" i="0" u="none" strike="noStrike">
                          <a:solidFill>
                            <a:srgbClr val="000000"/>
                          </a:solidFill>
                          <a:effectLst/>
                          <a:latin typeface="Calibri"/>
                        </a:rPr>
                        <a:t>Pro-Active Assessments &amp; RPL</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Training</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 Three quotations not attached and there is no approval of Head of Supply Chain Management/or his delegates as per the regulations.</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Calibri"/>
                        </a:rPr>
                        <a:t>3 135.00</a:t>
                      </a:r>
                    </a:p>
                  </a:txBody>
                  <a:tcPr marL="9525" marR="9525" marT="9525" marB="0">
                    <a:solidFill>
                      <a:schemeClr val="accent3">
                        <a:lumMod val="20000"/>
                        <a:lumOff val="80000"/>
                      </a:schemeClr>
                    </a:solidFill>
                  </a:tcPr>
                </a:tc>
              </a:tr>
              <a:tr h="381583">
                <a:tc>
                  <a:txBody>
                    <a:bodyPr/>
                    <a:lstStyle/>
                    <a:p>
                      <a:pPr algn="l" rtl="0" fontAlgn="b"/>
                      <a:r>
                        <a:rPr lang="en-ZA" sz="1200" b="0" i="0" u="none" strike="noStrike">
                          <a:solidFill>
                            <a:srgbClr val="000000"/>
                          </a:solidFill>
                          <a:effectLst/>
                          <a:latin typeface="Calibri"/>
                        </a:rPr>
                        <a:t>Technology Surving and Mining Academy</a:t>
                      </a:r>
                    </a:p>
                  </a:txBody>
                  <a:tcPr marL="9525" marR="9525" marT="9525" marB="0" anchor="b">
                    <a:solidFill>
                      <a:schemeClr val="accent3">
                        <a:lumMod val="20000"/>
                        <a:lumOff val="80000"/>
                      </a:schemeClr>
                    </a:solidFill>
                  </a:tcPr>
                </a:tc>
                <a:tc>
                  <a:txBody>
                    <a:bodyPr/>
                    <a:lstStyle/>
                    <a:p>
                      <a:pPr algn="l" rtl="0" fontAlgn="b"/>
                      <a:r>
                        <a:rPr lang="en-ZA" sz="1200" b="0" i="0" u="none" strike="noStrike">
                          <a:solidFill>
                            <a:srgbClr val="000000"/>
                          </a:solidFill>
                          <a:effectLst/>
                          <a:latin typeface="Calibri"/>
                        </a:rPr>
                        <a:t>Training</a:t>
                      </a:r>
                    </a:p>
                  </a:txBody>
                  <a:tcPr marL="9525" marR="9525" marT="9525" marB="0" anchor="b">
                    <a:solidFill>
                      <a:schemeClr val="accent3">
                        <a:lumMod val="20000"/>
                        <a:lumOff val="80000"/>
                      </a:schemeClr>
                    </a:solidFill>
                  </a:tcPr>
                </a:tc>
                <a:tc>
                  <a:txBody>
                    <a:bodyPr/>
                    <a:lstStyle/>
                    <a:p>
                      <a:pPr algn="l" rtl="0" fontAlgn="b"/>
                      <a:r>
                        <a:rPr lang="en-ZA" sz="1200" b="0" i="0" u="none" strike="noStrike">
                          <a:solidFill>
                            <a:srgbClr val="000000"/>
                          </a:solidFill>
                          <a:effectLst/>
                          <a:latin typeface="Calibri"/>
                        </a:rPr>
                        <a:t>Three quotation was not obtained.</a:t>
                      </a:r>
                    </a:p>
                  </a:txBody>
                  <a:tcPr marL="9525" marR="9525" marT="9525" marB="0" anchor="b">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b"/>
                      <a:r>
                        <a:rPr lang="en-ZA" sz="1200" b="0" i="0" u="none" strike="noStrike">
                          <a:solidFill>
                            <a:srgbClr val="000000"/>
                          </a:solidFill>
                          <a:effectLst/>
                          <a:latin typeface="Calibri"/>
                        </a:rPr>
                        <a:t>22 657.50</a:t>
                      </a:r>
                    </a:p>
                  </a:txBody>
                  <a:tcPr marL="9525" marR="9525" marT="9525" marB="0" anchor="b">
                    <a:solidFill>
                      <a:schemeClr val="accent3">
                        <a:lumMod val="20000"/>
                        <a:lumOff val="80000"/>
                      </a:schemeClr>
                    </a:solidFill>
                  </a:tcPr>
                </a:tc>
              </a:tr>
              <a:tr h="381583">
                <a:tc>
                  <a:txBody>
                    <a:bodyPr/>
                    <a:lstStyle/>
                    <a:p>
                      <a:pPr algn="ctr" rtl="0" fontAlgn="t"/>
                      <a:r>
                        <a:rPr lang="en-ZA" sz="1200" b="0" i="0" u="none" strike="noStrike">
                          <a:solidFill>
                            <a:srgbClr val="000000"/>
                          </a:solidFill>
                          <a:effectLst/>
                          <a:latin typeface="Calibri"/>
                        </a:rPr>
                        <a:t>Khotso General Construction</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Building Maintenance</a:t>
                      </a:r>
                    </a:p>
                  </a:txBody>
                  <a:tcPr marL="9525" marR="9525" marT="9525" marB="0">
                    <a:solidFill>
                      <a:schemeClr val="accent3">
                        <a:lumMod val="20000"/>
                        <a:lumOff val="80000"/>
                      </a:schemeClr>
                    </a:solidFill>
                  </a:tcPr>
                </a:tc>
                <a:tc>
                  <a:txBody>
                    <a:bodyPr/>
                    <a:lstStyle/>
                    <a:p>
                      <a:pPr algn="l" rtl="0" fontAlgn="t"/>
                      <a:r>
                        <a:rPr lang="en-ZA" sz="1200" b="0" i="0" u="none" strike="noStrike">
                          <a:solidFill>
                            <a:srgbClr val="000000"/>
                          </a:solidFill>
                          <a:effectLst/>
                          <a:latin typeface="Calibri"/>
                        </a:rPr>
                        <a:t>Overspending on contract amount without a variation order</a:t>
                      </a:r>
                    </a:p>
                  </a:txBody>
                  <a:tcPr marL="9525" marR="9525" marT="9525" marB="0">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t"/>
                      <a:r>
                        <a:rPr lang="en-ZA" sz="1200" b="0" i="0" u="none" strike="noStrike">
                          <a:solidFill>
                            <a:srgbClr val="000000"/>
                          </a:solidFill>
                          <a:effectLst/>
                          <a:latin typeface="Calibri"/>
                        </a:rPr>
                        <a:t>10 906.76</a:t>
                      </a:r>
                    </a:p>
                  </a:txBody>
                  <a:tcPr marL="9525" marR="9525" marT="9525" marB="0">
                    <a:solidFill>
                      <a:schemeClr val="accent3">
                        <a:lumMod val="20000"/>
                        <a:lumOff val="80000"/>
                      </a:schemeClr>
                    </a:solidFill>
                  </a:tcPr>
                </a:tc>
              </a:tr>
              <a:tr h="381583">
                <a:tc>
                  <a:txBody>
                    <a:bodyPr/>
                    <a:lstStyle/>
                    <a:p>
                      <a:pPr algn="l" rtl="0" fontAlgn="ctr"/>
                      <a:r>
                        <a:rPr lang="en-ZA" sz="1200" b="0" i="0" u="none" strike="noStrike">
                          <a:solidFill>
                            <a:srgbClr val="000000"/>
                          </a:solidFill>
                          <a:effectLst/>
                          <a:latin typeface="Calibri"/>
                        </a:rPr>
                        <a:t>Midvaal Water company</a:t>
                      </a:r>
                    </a:p>
                  </a:txBody>
                  <a:tcPr marL="9525" marR="9525" marT="9525" marB="0" anchor="ctr">
                    <a:solidFill>
                      <a:schemeClr val="accent3">
                        <a:lumMod val="20000"/>
                        <a:lumOff val="80000"/>
                      </a:schemeClr>
                    </a:solidFill>
                  </a:tcPr>
                </a:tc>
                <a:tc>
                  <a:txBody>
                    <a:bodyPr/>
                    <a:lstStyle/>
                    <a:p>
                      <a:pPr algn="l" rtl="0" fontAlgn="ctr"/>
                      <a:r>
                        <a:rPr lang="en-ZA" sz="1200" b="0" i="0" u="none" strike="noStrike">
                          <a:solidFill>
                            <a:srgbClr val="000000"/>
                          </a:solidFill>
                          <a:effectLst/>
                          <a:latin typeface="Calibri"/>
                        </a:rPr>
                        <a:t>Laboratory services</a:t>
                      </a:r>
                    </a:p>
                  </a:txBody>
                  <a:tcPr marL="9525" marR="9525" marT="9525" marB="0" anchor="ctr">
                    <a:solidFill>
                      <a:schemeClr val="accent3">
                        <a:lumMod val="20000"/>
                        <a:lumOff val="80000"/>
                      </a:schemeClr>
                    </a:solidFill>
                  </a:tcPr>
                </a:tc>
                <a:tc>
                  <a:txBody>
                    <a:bodyPr/>
                    <a:lstStyle/>
                    <a:p>
                      <a:pPr algn="l" rtl="0" fontAlgn="b"/>
                      <a:r>
                        <a:rPr lang="en-ZA" sz="1200" b="0" i="0" u="none" strike="noStrike">
                          <a:solidFill>
                            <a:srgbClr val="000000"/>
                          </a:solidFill>
                          <a:effectLst/>
                          <a:latin typeface="Calibri"/>
                        </a:rPr>
                        <a:t>The invoice amount was more than the order outstanding  amount</a:t>
                      </a:r>
                    </a:p>
                  </a:txBody>
                  <a:tcPr marL="9525" marR="9525" marT="9525" marB="0" anchor="b">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b"/>
                      <a:r>
                        <a:rPr lang="en-ZA" sz="1200" b="0" i="0" u="none" strike="noStrike">
                          <a:solidFill>
                            <a:srgbClr val="000000"/>
                          </a:solidFill>
                          <a:effectLst/>
                          <a:latin typeface="Calibri"/>
                        </a:rPr>
                        <a:t>5 945.10</a:t>
                      </a:r>
                    </a:p>
                  </a:txBody>
                  <a:tcPr marL="9525" marR="9525" marT="9525" marB="0" anchor="b">
                    <a:solidFill>
                      <a:schemeClr val="accent3">
                        <a:lumMod val="20000"/>
                        <a:lumOff val="80000"/>
                      </a:schemeClr>
                    </a:solidFill>
                  </a:tcPr>
                </a:tc>
              </a:tr>
              <a:tr h="381583">
                <a:tc>
                  <a:txBody>
                    <a:bodyPr/>
                    <a:lstStyle/>
                    <a:p>
                      <a:pPr algn="l" rtl="0" fontAlgn="ctr"/>
                      <a:r>
                        <a:rPr lang="en-ZA" sz="1200" b="0" i="0" u="none" strike="noStrike">
                          <a:solidFill>
                            <a:srgbClr val="000000"/>
                          </a:solidFill>
                          <a:effectLst/>
                          <a:latin typeface="Calibri"/>
                        </a:rPr>
                        <a:t>Midvaal Water company</a:t>
                      </a:r>
                    </a:p>
                  </a:txBody>
                  <a:tcPr marL="9525" marR="9525" marT="9525" marB="0" anchor="ctr">
                    <a:solidFill>
                      <a:schemeClr val="accent3">
                        <a:lumMod val="20000"/>
                        <a:lumOff val="80000"/>
                      </a:schemeClr>
                    </a:solidFill>
                  </a:tcPr>
                </a:tc>
                <a:tc>
                  <a:txBody>
                    <a:bodyPr/>
                    <a:lstStyle/>
                    <a:p>
                      <a:pPr algn="l" rtl="0" fontAlgn="ctr"/>
                      <a:r>
                        <a:rPr lang="en-ZA" sz="1200" b="0" i="0" u="none" strike="noStrike">
                          <a:solidFill>
                            <a:srgbClr val="000000"/>
                          </a:solidFill>
                          <a:effectLst/>
                          <a:latin typeface="Calibri"/>
                        </a:rPr>
                        <a:t>Laboratory services</a:t>
                      </a:r>
                    </a:p>
                  </a:txBody>
                  <a:tcPr marL="9525" marR="9525" marT="9525" marB="0" anchor="ctr">
                    <a:solidFill>
                      <a:schemeClr val="accent3">
                        <a:lumMod val="20000"/>
                        <a:lumOff val="80000"/>
                      </a:schemeClr>
                    </a:solidFill>
                  </a:tcPr>
                </a:tc>
                <a:tc>
                  <a:txBody>
                    <a:bodyPr/>
                    <a:lstStyle/>
                    <a:p>
                      <a:pPr algn="l" rtl="0" fontAlgn="b"/>
                      <a:r>
                        <a:rPr lang="en-ZA" sz="1200" b="0" i="0" u="none" strike="noStrike">
                          <a:solidFill>
                            <a:srgbClr val="000000"/>
                          </a:solidFill>
                          <a:effectLst/>
                          <a:latin typeface="Calibri"/>
                        </a:rPr>
                        <a:t>The invoice amount was more than the order  outstanding amount</a:t>
                      </a:r>
                    </a:p>
                  </a:txBody>
                  <a:tcPr marL="9525" marR="9525" marT="9525" marB="0" anchor="b">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b"/>
                      <a:r>
                        <a:rPr lang="en-ZA" sz="1200" b="0" i="0" u="none" strike="noStrike">
                          <a:solidFill>
                            <a:srgbClr val="000000"/>
                          </a:solidFill>
                          <a:effectLst/>
                          <a:latin typeface="Calibri"/>
                        </a:rPr>
                        <a:t>63 510.54</a:t>
                      </a:r>
                    </a:p>
                  </a:txBody>
                  <a:tcPr marL="9525" marR="9525" marT="9525" marB="0" anchor="b">
                    <a:solidFill>
                      <a:schemeClr val="accent3">
                        <a:lumMod val="20000"/>
                        <a:lumOff val="80000"/>
                      </a:schemeClr>
                    </a:solidFill>
                  </a:tcPr>
                </a:tc>
              </a:tr>
              <a:tr h="381583">
                <a:tc>
                  <a:txBody>
                    <a:bodyPr/>
                    <a:lstStyle/>
                    <a:p>
                      <a:pPr algn="l" rtl="0" fontAlgn="ctr"/>
                      <a:r>
                        <a:rPr lang="en-ZA" sz="1200" b="0" i="0" u="none" strike="noStrike">
                          <a:solidFill>
                            <a:srgbClr val="000000"/>
                          </a:solidFill>
                          <a:effectLst/>
                          <a:latin typeface="Calibri"/>
                        </a:rPr>
                        <a:t>Midvaal Water company</a:t>
                      </a:r>
                    </a:p>
                  </a:txBody>
                  <a:tcPr marL="9525" marR="9525" marT="9525" marB="0" anchor="ctr">
                    <a:solidFill>
                      <a:schemeClr val="accent3">
                        <a:lumMod val="20000"/>
                        <a:lumOff val="80000"/>
                      </a:schemeClr>
                    </a:solidFill>
                  </a:tcPr>
                </a:tc>
                <a:tc>
                  <a:txBody>
                    <a:bodyPr/>
                    <a:lstStyle/>
                    <a:p>
                      <a:pPr algn="l" rtl="0" fontAlgn="ctr"/>
                      <a:r>
                        <a:rPr lang="en-ZA" sz="1200" b="0" i="0" u="none" strike="noStrike">
                          <a:solidFill>
                            <a:srgbClr val="000000"/>
                          </a:solidFill>
                          <a:effectLst/>
                          <a:latin typeface="Calibri"/>
                        </a:rPr>
                        <a:t>Laboratory services</a:t>
                      </a:r>
                    </a:p>
                  </a:txBody>
                  <a:tcPr marL="9525" marR="9525" marT="9525" marB="0" anchor="ctr">
                    <a:solidFill>
                      <a:schemeClr val="accent3">
                        <a:lumMod val="20000"/>
                        <a:lumOff val="80000"/>
                      </a:schemeClr>
                    </a:solidFill>
                  </a:tcPr>
                </a:tc>
                <a:tc>
                  <a:txBody>
                    <a:bodyPr/>
                    <a:lstStyle/>
                    <a:p>
                      <a:pPr algn="l" rtl="0" fontAlgn="b"/>
                      <a:r>
                        <a:rPr lang="en-ZA" sz="1200" b="0" i="0" u="none" strike="noStrike" dirty="0">
                          <a:solidFill>
                            <a:srgbClr val="000000"/>
                          </a:solidFill>
                          <a:effectLst/>
                          <a:latin typeface="Calibri"/>
                        </a:rPr>
                        <a:t>The invoice amount was more than the order  outstanding amount</a:t>
                      </a:r>
                    </a:p>
                  </a:txBody>
                  <a:tcPr marL="9525" marR="9525" marT="9525" marB="0" anchor="b">
                    <a:solidFill>
                      <a:schemeClr val="accent3">
                        <a:lumMod val="20000"/>
                        <a:lumOff val="80000"/>
                      </a:schemeClr>
                    </a:solidFill>
                  </a:tcPr>
                </a:tc>
                <a:tc>
                  <a:txBody>
                    <a:bodyPr/>
                    <a:lstStyle/>
                    <a:p>
                      <a:pPr algn="l" rtl="0" fontAlgn="t"/>
                      <a:r>
                        <a:rPr lang="en-ZA" sz="1200" b="0" i="0" u="none" strike="noStrike" dirty="0">
                          <a:solidFill>
                            <a:srgbClr val="000000"/>
                          </a:solidFill>
                          <a:effectLst/>
                          <a:latin typeface="Calibri"/>
                        </a:rPr>
                        <a:t>Matter under investigation</a:t>
                      </a:r>
                    </a:p>
                  </a:txBody>
                  <a:tcPr marL="9525" marR="9525" marT="9525" marB="0">
                    <a:solidFill>
                      <a:schemeClr val="accent3">
                        <a:lumMod val="20000"/>
                        <a:lumOff val="80000"/>
                      </a:schemeClr>
                    </a:solidFill>
                  </a:tcPr>
                </a:tc>
                <a:tc>
                  <a:txBody>
                    <a:bodyPr/>
                    <a:lstStyle/>
                    <a:p>
                      <a:pPr algn="r" rtl="0" fontAlgn="b"/>
                      <a:r>
                        <a:rPr lang="en-ZA" sz="1200" b="0" i="0" u="none" strike="noStrike" dirty="0">
                          <a:solidFill>
                            <a:srgbClr val="000000"/>
                          </a:solidFill>
                          <a:effectLst/>
                          <a:latin typeface="Calibri"/>
                        </a:rPr>
                        <a:t>60 746.04</a:t>
                      </a:r>
                    </a:p>
                  </a:txBody>
                  <a:tcPr marL="9525" marR="9525" marT="9525" marB="0" anchor="b">
                    <a:solidFill>
                      <a:schemeClr val="accent3">
                        <a:lumMod val="20000"/>
                        <a:lumOff val="80000"/>
                      </a:schemeClr>
                    </a:solidFill>
                  </a:tcPr>
                </a:tc>
              </a:tr>
            </a:tbl>
          </a:graphicData>
        </a:graphic>
      </p:graphicFrame>
      <p:sp>
        <p:nvSpPr>
          <p:cNvPr id="5" name="Slide Number Placeholder 3"/>
          <p:cNvSpPr>
            <a:spLocks noGrp="1"/>
          </p:cNvSpPr>
          <p:nvPr>
            <p:ph type="sldNum" sz="quarter" idx="12"/>
          </p:nvPr>
        </p:nvSpPr>
        <p:spPr>
          <a:xfrm>
            <a:off x="4095133" y="6492875"/>
            <a:ext cx="2133600" cy="365125"/>
          </a:xfrm>
        </p:spPr>
        <p:txBody>
          <a:bodyPr/>
          <a:lstStyle/>
          <a:p>
            <a:fld id="{48F0A114-0370-4CC0-9313-334D49B2E98A}" type="slidenum">
              <a:rPr lang="en-ZA" sz="1400" smtClean="0">
                <a:latin typeface="Arial" pitchFamily="34" charset="0"/>
                <a:cs typeface="Arial" pitchFamily="34" charset="0"/>
              </a:rPr>
              <a:pPr/>
              <a:t>33</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632"/>
            <a:ext cx="8229600" cy="354012"/>
          </a:xfrm>
        </p:spPr>
        <p:txBody>
          <a:bodyPr/>
          <a:lstStyle/>
          <a:p>
            <a:pPr>
              <a:defRPr/>
            </a:pPr>
            <a:r>
              <a:rPr lang="en-ZA" sz="2000" b="1" dirty="0" smtClean="0"/>
              <a:t>DETAILS OF  GOODS &amp; SERVICES IRREGULAR EXP 2015/16 (CONT..)</a:t>
            </a:r>
            <a:endParaRPr lang="en-ZA" sz="2000" b="1" dirty="0"/>
          </a:p>
        </p:txBody>
      </p:sp>
      <p:graphicFrame>
        <p:nvGraphicFramePr>
          <p:cNvPr id="4" name="Table 3"/>
          <p:cNvGraphicFramePr>
            <a:graphicFrameLocks noGrp="1"/>
          </p:cNvGraphicFramePr>
          <p:nvPr/>
        </p:nvGraphicFramePr>
        <p:xfrm>
          <a:off x="1" y="884909"/>
          <a:ext cx="9144000" cy="5973090"/>
        </p:xfrm>
        <a:graphic>
          <a:graphicData uri="http://schemas.openxmlformats.org/drawingml/2006/table">
            <a:tbl>
              <a:tblPr firstRow="1" bandRow="1">
                <a:tableStyleId>{616DA210-FB5B-4158-B5E0-FEB733F419BA}</a:tableStyleId>
              </a:tblPr>
              <a:tblGrid>
                <a:gridCol w="1828800"/>
                <a:gridCol w="1484670"/>
                <a:gridCol w="2653462"/>
                <a:gridCol w="1859544"/>
                <a:gridCol w="1317524"/>
              </a:tblGrid>
              <a:tr h="389500">
                <a:tc>
                  <a:txBody>
                    <a:bodyPr/>
                    <a:lstStyle/>
                    <a:p>
                      <a:pPr algn="ctr" rtl="0" fontAlgn="ctr"/>
                      <a:r>
                        <a:rPr lang="en-ZA" sz="1300" b="1" i="0" u="none" strike="noStrike" dirty="0">
                          <a:solidFill>
                            <a:srgbClr val="000000"/>
                          </a:solidFill>
                          <a:effectLst/>
                          <a:latin typeface="Calibri"/>
                        </a:rPr>
                        <a:t>SUPPLIER</a:t>
                      </a:r>
                    </a:p>
                  </a:txBody>
                  <a:tcPr marL="9525" marR="9525" marT="9526" marB="0" anchor="ctr">
                    <a:solidFill>
                      <a:schemeClr val="accent3">
                        <a:lumMod val="40000"/>
                        <a:lumOff val="60000"/>
                      </a:schemeClr>
                    </a:solidFill>
                  </a:tcPr>
                </a:tc>
                <a:tc>
                  <a:txBody>
                    <a:bodyPr/>
                    <a:lstStyle/>
                    <a:p>
                      <a:pPr algn="ctr" rtl="0" fontAlgn="ctr"/>
                      <a:r>
                        <a:rPr lang="en-ZA" sz="1300" b="1" i="0" u="none" strike="noStrike" dirty="0">
                          <a:solidFill>
                            <a:srgbClr val="000000"/>
                          </a:solidFill>
                          <a:effectLst/>
                          <a:latin typeface="Calibri"/>
                        </a:rPr>
                        <a:t>PROJECT NAME</a:t>
                      </a:r>
                    </a:p>
                  </a:txBody>
                  <a:tcPr marL="9525" marR="9525" marT="9526" marB="0" anchor="ctr">
                    <a:solidFill>
                      <a:schemeClr val="accent3">
                        <a:lumMod val="40000"/>
                        <a:lumOff val="60000"/>
                      </a:schemeClr>
                    </a:solidFill>
                  </a:tcPr>
                </a:tc>
                <a:tc>
                  <a:txBody>
                    <a:bodyPr/>
                    <a:lstStyle/>
                    <a:p>
                      <a:pPr algn="ctr" rtl="0" fontAlgn="ctr"/>
                      <a:r>
                        <a:rPr lang="en-ZA" sz="1300" b="1" i="0" u="none" strike="noStrike" dirty="0">
                          <a:solidFill>
                            <a:srgbClr val="000000"/>
                          </a:solidFill>
                          <a:effectLst/>
                          <a:latin typeface="Calibri"/>
                        </a:rPr>
                        <a:t>TRANSGRESSION</a:t>
                      </a:r>
                    </a:p>
                  </a:txBody>
                  <a:tcPr marL="9525" marR="9525" marT="9526" marB="0" anchor="ctr">
                    <a:solidFill>
                      <a:schemeClr val="accent3">
                        <a:lumMod val="40000"/>
                        <a:lumOff val="60000"/>
                      </a:schemeClr>
                    </a:solidFill>
                  </a:tcPr>
                </a:tc>
                <a:tc>
                  <a:txBody>
                    <a:bodyPr/>
                    <a:lstStyle/>
                    <a:p>
                      <a:pPr algn="ctr" rtl="0" fontAlgn="ctr"/>
                      <a:r>
                        <a:rPr lang="en-ZA" sz="1300" b="1" i="0" u="none" strike="noStrike" dirty="0">
                          <a:solidFill>
                            <a:srgbClr val="000000"/>
                          </a:solidFill>
                          <a:effectLst/>
                          <a:latin typeface="Calibri"/>
                        </a:rPr>
                        <a:t>ACTION/ STATUS</a:t>
                      </a:r>
                    </a:p>
                  </a:txBody>
                  <a:tcPr marL="9525" marR="9525" marT="9526" marB="0" anchor="ctr">
                    <a:solidFill>
                      <a:schemeClr val="accent3">
                        <a:lumMod val="40000"/>
                        <a:lumOff val="60000"/>
                      </a:schemeClr>
                    </a:solidFill>
                  </a:tcPr>
                </a:tc>
                <a:tc>
                  <a:txBody>
                    <a:bodyPr/>
                    <a:lstStyle/>
                    <a:p>
                      <a:pPr algn="ctr" rtl="0" fontAlgn="ctr"/>
                      <a:r>
                        <a:rPr lang="en-ZA" sz="1300" b="1" i="0" u="none" strike="noStrike" dirty="0">
                          <a:solidFill>
                            <a:srgbClr val="000000"/>
                          </a:solidFill>
                          <a:effectLst/>
                          <a:latin typeface="Calibri"/>
                        </a:rPr>
                        <a:t>AMOUNT</a:t>
                      </a:r>
                    </a:p>
                  </a:txBody>
                  <a:tcPr marL="9525" marR="9525" marT="9526" marB="0" anchor="ctr">
                    <a:solidFill>
                      <a:schemeClr val="accent3">
                        <a:lumMod val="40000"/>
                        <a:lumOff val="60000"/>
                      </a:schemeClr>
                    </a:solidFill>
                  </a:tcPr>
                </a:tc>
              </a:tr>
              <a:tr h="423041">
                <a:tc>
                  <a:txBody>
                    <a:bodyPr/>
                    <a:lstStyle/>
                    <a:p>
                      <a:pPr algn="l" rtl="0" fontAlgn="ctr"/>
                      <a:r>
                        <a:rPr lang="en-ZA" sz="1300" b="0" i="0" u="none" strike="noStrike" dirty="0" err="1">
                          <a:solidFill>
                            <a:srgbClr val="000000"/>
                          </a:solidFill>
                          <a:effectLst/>
                          <a:latin typeface="Calibri"/>
                        </a:rPr>
                        <a:t>Midvaal</a:t>
                      </a:r>
                      <a:r>
                        <a:rPr lang="en-ZA" sz="1300" b="0" i="0" u="none" strike="noStrike" dirty="0">
                          <a:solidFill>
                            <a:srgbClr val="000000"/>
                          </a:solidFill>
                          <a:effectLst/>
                          <a:latin typeface="Calibri"/>
                        </a:rPr>
                        <a:t> Water company</a:t>
                      </a:r>
                    </a:p>
                  </a:txBody>
                  <a:tcPr marL="9525" marR="9525" marT="9526" marB="0" anchor="ctr">
                    <a:solidFill>
                      <a:schemeClr val="accent3">
                        <a:lumMod val="20000"/>
                        <a:lumOff val="80000"/>
                      </a:schemeClr>
                    </a:solidFill>
                  </a:tcPr>
                </a:tc>
                <a:tc>
                  <a:txBody>
                    <a:bodyPr/>
                    <a:lstStyle/>
                    <a:p>
                      <a:pPr algn="l" rtl="0" fontAlgn="ctr"/>
                      <a:r>
                        <a:rPr lang="en-ZA" sz="1300" b="0" i="0" u="none" strike="noStrike">
                          <a:solidFill>
                            <a:srgbClr val="000000"/>
                          </a:solidFill>
                          <a:effectLst/>
                          <a:latin typeface="Calibri"/>
                        </a:rPr>
                        <a:t>Laboratory services</a:t>
                      </a:r>
                    </a:p>
                  </a:txBody>
                  <a:tcPr marL="9525" marR="9525" marT="9526" marB="0" anchor="ctr">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The invoice amount was more than the order  outstanding amount</a:t>
                      </a:r>
                    </a:p>
                  </a:txBody>
                  <a:tcPr marL="9525" marR="9525" marT="9526" marB="0" anchor="b">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6" marB="0">
                    <a:solidFill>
                      <a:schemeClr val="accent3">
                        <a:lumMod val="20000"/>
                        <a:lumOff val="80000"/>
                      </a:schemeClr>
                    </a:solidFill>
                  </a:tcPr>
                </a:tc>
                <a:tc>
                  <a:txBody>
                    <a:bodyPr/>
                    <a:lstStyle/>
                    <a:p>
                      <a:pPr algn="r" rtl="0" fontAlgn="b"/>
                      <a:r>
                        <a:rPr lang="en-ZA" sz="1300" b="0" i="0" u="none" strike="noStrike">
                          <a:solidFill>
                            <a:srgbClr val="000000"/>
                          </a:solidFill>
                          <a:effectLst/>
                          <a:latin typeface="Calibri"/>
                        </a:rPr>
                        <a:t>96 135.06</a:t>
                      </a:r>
                    </a:p>
                  </a:txBody>
                  <a:tcPr marL="9525" marR="9525" marT="9526" marB="0" anchor="b">
                    <a:solidFill>
                      <a:schemeClr val="accent3">
                        <a:lumMod val="20000"/>
                        <a:lumOff val="80000"/>
                      </a:schemeClr>
                    </a:solidFill>
                  </a:tcPr>
                </a:tc>
              </a:tr>
              <a:tr h="1249260">
                <a:tc>
                  <a:txBody>
                    <a:bodyPr/>
                    <a:lstStyle/>
                    <a:p>
                      <a:pPr algn="l" rtl="0" fontAlgn="b"/>
                      <a:r>
                        <a:rPr lang="en-ZA" sz="1300" b="0" i="0" u="none" strike="noStrike" dirty="0">
                          <a:solidFill>
                            <a:srgbClr val="000000"/>
                          </a:solidFill>
                          <a:effectLst/>
                          <a:latin typeface="Calibri"/>
                        </a:rPr>
                        <a:t>SARWA</a:t>
                      </a:r>
                    </a:p>
                  </a:txBody>
                  <a:tcPr marL="9525" marR="9525" marT="9526" marB="0" anchor="b">
                    <a:solidFill>
                      <a:schemeClr val="accent3">
                        <a:lumMod val="20000"/>
                        <a:lumOff val="80000"/>
                      </a:schemeClr>
                    </a:solidFill>
                  </a:tcPr>
                </a:tc>
                <a:tc>
                  <a:txBody>
                    <a:bodyPr/>
                    <a:lstStyle/>
                    <a:p>
                      <a:pPr algn="l" rtl="0" fontAlgn="b"/>
                      <a:r>
                        <a:rPr lang="en-ZA" sz="1300" b="0" i="0" u="none" strike="noStrike" dirty="0" err="1">
                          <a:solidFill>
                            <a:srgbClr val="000000"/>
                          </a:solidFill>
                          <a:effectLst/>
                          <a:latin typeface="Calibri"/>
                        </a:rPr>
                        <a:t>Mapware</a:t>
                      </a:r>
                      <a:r>
                        <a:rPr lang="en-ZA" sz="1300" b="0" i="0" u="none" strike="noStrike" dirty="0">
                          <a:solidFill>
                            <a:srgbClr val="000000"/>
                          </a:solidFill>
                          <a:effectLst/>
                          <a:latin typeface="Calibri"/>
                        </a:rPr>
                        <a:t> training workshop attended on by MS P Mangotlo, Ms T Ngobeni and Ms L </a:t>
                      </a:r>
                      <a:r>
                        <a:rPr lang="en-ZA" sz="1300" b="0" i="0" u="none" strike="noStrike" dirty="0" err="1">
                          <a:solidFill>
                            <a:srgbClr val="000000"/>
                          </a:solidFill>
                          <a:effectLst/>
                          <a:latin typeface="Calibri"/>
                        </a:rPr>
                        <a:t>Dhlamini</a:t>
                      </a:r>
                      <a:endParaRPr lang="en-ZA" sz="1300" b="0" i="0" u="none" strike="noStrike" dirty="0">
                        <a:solidFill>
                          <a:srgbClr val="000000"/>
                        </a:solidFill>
                        <a:effectLst/>
                        <a:latin typeface="Calibri"/>
                      </a:endParaRPr>
                    </a:p>
                  </a:txBody>
                  <a:tcPr marL="9525" marR="9525" marT="9526" marB="0" anchor="b">
                    <a:solidFill>
                      <a:schemeClr val="accent3">
                        <a:lumMod val="20000"/>
                        <a:lumOff val="80000"/>
                      </a:schemeClr>
                    </a:solidFill>
                  </a:tcPr>
                </a:tc>
                <a:tc>
                  <a:txBody>
                    <a:bodyPr/>
                    <a:lstStyle/>
                    <a:p>
                      <a:pPr algn="l" rtl="0" fontAlgn="b"/>
                      <a:r>
                        <a:rPr lang="en-ZA" sz="1300" b="0" i="0" u="none" strike="noStrike" dirty="0">
                          <a:solidFill>
                            <a:srgbClr val="000000"/>
                          </a:solidFill>
                          <a:effectLst/>
                          <a:latin typeface="Calibri"/>
                        </a:rPr>
                        <a:t>Attended course without an </a:t>
                      </a:r>
                      <a:r>
                        <a:rPr lang="en-ZA" sz="1300" b="0" i="0" u="none" strike="noStrike" dirty="0" smtClean="0">
                          <a:solidFill>
                            <a:srgbClr val="000000"/>
                          </a:solidFill>
                          <a:effectLst/>
                          <a:latin typeface="Calibri"/>
                        </a:rPr>
                        <a:t>order</a:t>
                      </a:r>
                      <a:endParaRPr lang="en-ZA" sz="1300" b="0" i="0" u="none" strike="noStrike" dirty="0">
                        <a:solidFill>
                          <a:srgbClr val="000000"/>
                        </a:solidFill>
                        <a:effectLst/>
                        <a:latin typeface="Calibri"/>
                      </a:endParaRPr>
                    </a:p>
                  </a:txBody>
                  <a:tcPr marL="9525" marR="9525" marT="9526" marB="0" anchor="b">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6" marB="0">
                    <a:solidFill>
                      <a:schemeClr val="accent3">
                        <a:lumMod val="20000"/>
                        <a:lumOff val="80000"/>
                      </a:schemeClr>
                    </a:solidFill>
                  </a:tcPr>
                </a:tc>
                <a:tc>
                  <a:txBody>
                    <a:bodyPr/>
                    <a:lstStyle/>
                    <a:p>
                      <a:pPr algn="r" rtl="0" fontAlgn="b"/>
                      <a:r>
                        <a:rPr lang="en-ZA" sz="1300" b="0" i="0" u="none" strike="noStrike" dirty="0">
                          <a:solidFill>
                            <a:srgbClr val="000000"/>
                          </a:solidFill>
                          <a:effectLst/>
                          <a:latin typeface="Calibri"/>
                        </a:rPr>
                        <a:t>16 725.00</a:t>
                      </a:r>
                    </a:p>
                  </a:txBody>
                  <a:tcPr marL="9525" marR="9525" marT="9526" marB="0" anchor="b">
                    <a:solidFill>
                      <a:schemeClr val="accent3">
                        <a:lumMod val="20000"/>
                        <a:lumOff val="80000"/>
                      </a:schemeClr>
                    </a:solidFill>
                  </a:tcPr>
                </a:tc>
              </a:tr>
              <a:tr h="423041">
                <a:tc>
                  <a:txBody>
                    <a:bodyPr/>
                    <a:lstStyle/>
                    <a:p>
                      <a:pPr algn="l" rtl="0" fontAlgn="b"/>
                      <a:r>
                        <a:rPr lang="en-ZA" sz="1300" b="0" i="0" u="none" strike="noStrike" dirty="0">
                          <a:solidFill>
                            <a:srgbClr val="000000"/>
                          </a:solidFill>
                          <a:effectLst/>
                          <a:latin typeface="Calibri"/>
                        </a:rPr>
                        <a:t>Luke Pharmacy</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Vaccination</a:t>
                      </a:r>
                    </a:p>
                  </a:txBody>
                  <a:tcPr marL="9525" marR="9525" marT="9526" marB="0" anchor="b">
                    <a:solidFill>
                      <a:schemeClr val="accent3">
                        <a:lumMod val="20000"/>
                        <a:lumOff val="80000"/>
                      </a:schemeClr>
                    </a:solidFill>
                  </a:tcPr>
                </a:tc>
                <a:tc>
                  <a:txBody>
                    <a:bodyPr/>
                    <a:lstStyle/>
                    <a:p>
                      <a:pPr algn="l" rtl="0" fontAlgn="b"/>
                      <a:r>
                        <a:rPr lang="en-ZA" sz="1300" b="0" i="0" u="none" strike="noStrike" dirty="0">
                          <a:solidFill>
                            <a:srgbClr val="000000"/>
                          </a:solidFill>
                          <a:effectLst/>
                          <a:latin typeface="Calibri"/>
                        </a:rPr>
                        <a:t>Three quotations not obtained </a:t>
                      </a:r>
                    </a:p>
                  </a:txBody>
                  <a:tcPr marL="9525" marR="9525" marT="9526" marB="0" anchor="b">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6" marB="0">
                    <a:solidFill>
                      <a:schemeClr val="accent3">
                        <a:lumMod val="20000"/>
                        <a:lumOff val="80000"/>
                      </a:schemeClr>
                    </a:solidFill>
                  </a:tcPr>
                </a:tc>
                <a:tc>
                  <a:txBody>
                    <a:bodyPr/>
                    <a:lstStyle/>
                    <a:p>
                      <a:pPr algn="r" rtl="0" fontAlgn="b"/>
                      <a:r>
                        <a:rPr lang="en-ZA" sz="1300" b="0" i="0" u="none" strike="noStrike">
                          <a:solidFill>
                            <a:srgbClr val="000000"/>
                          </a:solidFill>
                          <a:effectLst/>
                          <a:latin typeface="Calibri"/>
                        </a:rPr>
                        <a:t>28 933.00</a:t>
                      </a:r>
                    </a:p>
                  </a:txBody>
                  <a:tcPr marL="9525" marR="9525" marT="9526" marB="0" anchor="b">
                    <a:solidFill>
                      <a:schemeClr val="accent3">
                        <a:lumMod val="20000"/>
                        <a:lumOff val="80000"/>
                      </a:schemeClr>
                    </a:solidFill>
                  </a:tcPr>
                </a:tc>
              </a:tr>
              <a:tr h="423041">
                <a:tc>
                  <a:txBody>
                    <a:bodyPr/>
                    <a:lstStyle/>
                    <a:p>
                      <a:pPr algn="l" rtl="0" fontAlgn="b"/>
                      <a:r>
                        <a:rPr lang="en-ZA" sz="1300" b="0" i="0" u="none" strike="noStrike">
                          <a:solidFill>
                            <a:srgbClr val="000000"/>
                          </a:solidFill>
                          <a:effectLst/>
                          <a:latin typeface="Calibri"/>
                        </a:rPr>
                        <a:t>Escalate Projects</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Training</a:t>
                      </a:r>
                    </a:p>
                  </a:txBody>
                  <a:tcPr marL="9525" marR="9525" marT="9526" marB="0" anchor="b">
                    <a:solidFill>
                      <a:schemeClr val="accent3">
                        <a:lumMod val="20000"/>
                        <a:lumOff val="80000"/>
                      </a:schemeClr>
                    </a:solidFill>
                  </a:tcPr>
                </a:tc>
                <a:tc>
                  <a:txBody>
                    <a:bodyPr/>
                    <a:lstStyle/>
                    <a:p>
                      <a:pPr algn="l" rtl="0" fontAlgn="b"/>
                      <a:r>
                        <a:rPr lang="en-ZA" sz="1300" b="0" i="0" u="none" strike="noStrike" dirty="0">
                          <a:solidFill>
                            <a:srgbClr val="000000"/>
                          </a:solidFill>
                          <a:effectLst/>
                          <a:latin typeface="Calibri"/>
                        </a:rPr>
                        <a:t>No order generated for procurement</a:t>
                      </a:r>
                    </a:p>
                  </a:txBody>
                  <a:tcPr marL="9525" marR="9525" marT="9526" marB="0" anchor="b">
                    <a:solidFill>
                      <a:schemeClr val="accent3">
                        <a:lumMod val="20000"/>
                        <a:lumOff val="80000"/>
                      </a:schemeClr>
                    </a:solidFill>
                  </a:tcPr>
                </a:tc>
                <a:tc>
                  <a:txBody>
                    <a:bodyPr/>
                    <a:lstStyle/>
                    <a:p>
                      <a:pPr algn="l" rtl="0" fontAlgn="t"/>
                      <a:r>
                        <a:rPr lang="en-ZA" sz="1300" b="0" i="0" u="none" strike="noStrike" dirty="0">
                          <a:solidFill>
                            <a:srgbClr val="000000"/>
                          </a:solidFill>
                          <a:effectLst/>
                          <a:latin typeface="Calibri"/>
                        </a:rPr>
                        <a:t>Matter under investigation</a:t>
                      </a:r>
                    </a:p>
                  </a:txBody>
                  <a:tcPr marL="9525" marR="9525" marT="9526" marB="0">
                    <a:solidFill>
                      <a:schemeClr val="accent3">
                        <a:lumMod val="20000"/>
                        <a:lumOff val="80000"/>
                      </a:schemeClr>
                    </a:solidFill>
                  </a:tcPr>
                </a:tc>
                <a:tc>
                  <a:txBody>
                    <a:bodyPr/>
                    <a:lstStyle/>
                    <a:p>
                      <a:pPr algn="r" rtl="0" fontAlgn="b"/>
                      <a:r>
                        <a:rPr lang="en-ZA" sz="1300" b="0" i="0" u="none" strike="noStrike">
                          <a:solidFill>
                            <a:srgbClr val="000000"/>
                          </a:solidFill>
                          <a:effectLst/>
                          <a:latin typeface="Calibri"/>
                        </a:rPr>
                        <a:t>9 999.00</a:t>
                      </a:r>
                    </a:p>
                  </a:txBody>
                  <a:tcPr marL="9525" marR="9525" marT="9526" marB="0" anchor="b">
                    <a:solidFill>
                      <a:schemeClr val="accent3">
                        <a:lumMod val="20000"/>
                        <a:lumOff val="80000"/>
                      </a:schemeClr>
                    </a:solidFill>
                  </a:tcPr>
                </a:tc>
              </a:tr>
              <a:tr h="629596">
                <a:tc>
                  <a:txBody>
                    <a:bodyPr/>
                    <a:lstStyle/>
                    <a:p>
                      <a:pPr algn="l" rtl="0" fontAlgn="b"/>
                      <a:r>
                        <a:rPr lang="en-ZA" sz="1300" b="0" i="0" u="none" strike="noStrike">
                          <a:solidFill>
                            <a:srgbClr val="000000"/>
                          </a:solidFill>
                          <a:effectLst/>
                          <a:latin typeface="Calibri"/>
                        </a:rPr>
                        <a:t>BCX </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IT</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Tender not advertised through SITA</a:t>
                      </a:r>
                    </a:p>
                  </a:txBody>
                  <a:tcPr marL="9525" marR="9525" marT="9526" marB="0" anchor="b">
                    <a:solidFill>
                      <a:schemeClr val="accent3">
                        <a:lumMod val="20000"/>
                        <a:lumOff val="80000"/>
                      </a:schemeClr>
                    </a:solidFill>
                  </a:tcPr>
                </a:tc>
                <a:tc>
                  <a:txBody>
                    <a:bodyPr/>
                    <a:lstStyle/>
                    <a:p>
                      <a:pPr algn="l" rtl="0" fontAlgn="b"/>
                      <a:r>
                        <a:rPr lang="en-ZA" sz="1300" b="0" i="0" u="none" strike="noStrike" dirty="0">
                          <a:solidFill>
                            <a:srgbClr val="000000"/>
                          </a:solidFill>
                          <a:effectLst/>
                          <a:latin typeface="Calibri"/>
                        </a:rPr>
                        <a:t>Department requesting condonement from DPSA</a:t>
                      </a:r>
                    </a:p>
                  </a:txBody>
                  <a:tcPr marL="9525" marR="9525" marT="9526" marB="0" anchor="b">
                    <a:solidFill>
                      <a:schemeClr val="accent3">
                        <a:lumMod val="20000"/>
                        <a:lumOff val="80000"/>
                      </a:schemeClr>
                    </a:solidFill>
                  </a:tcPr>
                </a:tc>
                <a:tc>
                  <a:txBody>
                    <a:bodyPr/>
                    <a:lstStyle/>
                    <a:p>
                      <a:pPr algn="r" rtl="0" fontAlgn="b"/>
                      <a:r>
                        <a:rPr lang="en-ZA" sz="1300" b="0" i="0" u="none" strike="noStrike">
                          <a:solidFill>
                            <a:srgbClr val="000000"/>
                          </a:solidFill>
                          <a:effectLst/>
                          <a:latin typeface="Calibri"/>
                        </a:rPr>
                        <a:t>82 203 208.37</a:t>
                      </a:r>
                    </a:p>
                  </a:txBody>
                  <a:tcPr marL="9525" marR="9525" marT="9526" marB="0" anchor="b">
                    <a:solidFill>
                      <a:schemeClr val="accent3">
                        <a:lumMod val="20000"/>
                        <a:lumOff val="80000"/>
                      </a:schemeClr>
                    </a:solidFill>
                  </a:tcPr>
                </a:tc>
              </a:tr>
              <a:tr h="423041">
                <a:tc>
                  <a:txBody>
                    <a:bodyPr/>
                    <a:lstStyle/>
                    <a:p>
                      <a:pPr algn="l" rtl="0" fontAlgn="b"/>
                      <a:r>
                        <a:rPr lang="en-ZA" sz="1300" b="0" i="0" u="none" strike="noStrike">
                          <a:solidFill>
                            <a:srgbClr val="000000"/>
                          </a:solidFill>
                          <a:effectLst/>
                          <a:latin typeface="Calibri"/>
                        </a:rPr>
                        <a:t>Danny J Consulting</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4 x Training</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Splitting of order</a:t>
                      </a:r>
                    </a:p>
                  </a:txBody>
                  <a:tcPr marL="9525" marR="9525" marT="9526" marB="0" anchor="b">
                    <a:solidFill>
                      <a:schemeClr val="accent3">
                        <a:lumMod val="20000"/>
                        <a:lumOff val="80000"/>
                      </a:schemeClr>
                    </a:solidFill>
                  </a:tcPr>
                </a:tc>
                <a:tc>
                  <a:txBody>
                    <a:bodyPr/>
                    <a:lstStyle/>
                    <a:p>
                      <a:pPr algn="l" rtl="0" fontAlgn="b"/>
                      <a:r>
                        <a:rPr lang="en-ZA" sz="1300" b="0" i="0" u="none" strike="noStrike" dirty="0">
                          <a:solidFill>
                            <a:srgbClr val="000000"/>
                          </a:solidFill>
                          <a:effectLst/>
                          <a:latin typeface="Calibri"/>
                        </a:rPr>
                        <a:t>Condoned _ written warning letter issued</a:t>
                      </a:r>
                    </a:p>
                  </a:txBody>
                  <a:tcPr marL="9525" marR="9525" marT="9526" marB="0" anchor="b">
                    <a:solidFill>
                      <a:schemeClr val="accent3">
                        <a:lumMod val="20000"/>
                        <a:lumOff val="80000"/>
                      </a:schemeClr>
                    </a:solidFill>
                  </a:tcPr>
                </a:tc>
                <a:tc>
                  <a:txBody>
                    <a:bodyPr/>
                    <a:lstStyle/>
                    <a:p>
                      <a:pPr algn="r" rtl="0" fontAlgn="b"/>
                      <a:r>
                        <a:rPr lang="en-ZA" sz="1300" b="0" i="0" u="none" strike="noStrike" dirty="0">
                          <a:solidFill>
                            <a:srgbClr val="000000"/>
                          </a:solidFill>
                          <a:effectLst/>
                          <a:latin typeface="Calibri"/>
                        </a:rPr>
                        <a:t>65 988.00</a:t>
                      </a:r>
                    </a:p>
                  </a:txBody>
                  <a:tcPr marL="9525" marR="9525" marT="9526" marB="0" anchor="b">
                    <a:solidFill>
                      <a:schemeClr val="accent3">
                        <a:lumMod val="20000"/>
                        <a:lumOff val="80000"/>
                      </a:schemeClr>
                    </a:solidFill>
                  </a:tcPr>
                </a:tc>
              </a:tr>
              <a:tr h="423041">
                <a:tc>
                  <a:txBody>
                    <a:bodyPr/>
                    <a:lstStyle/>
                    <a:p>
                      <a:pPr algn="l" rtl="0" fontAlgn="b"/>
                      <a:r>
                        <a:rPr lang="en-ZA" sz="1300" b="0" i="0" u="none" strike="noStrike">
                          <a:solidFill>
                            <a:srgbClr val="000000"/>
                          </a:solidFill>
                          <a:effectLst/>
                          <a:latin typeface="Calibri"/>
                        </a:rPr>
                        <a:t>Matsebass Trading Enterprise</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Laboratory Instrument</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Supplier not registered on the database </a:t>
                      </a:r>
                    </a:p>
                  </a:txBody>
                  <a:tcPr marL="9525" marR="9525" marT="9526" marB="0" anchor="b">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6" marB="0">
                    <a:solidFill>
                      <a:schemeClr val="accent3">
                        <a:lumMod val="20000"/>
                        <a:lumOff val="80000"/>
                      </a:schemeClr>
                    </a:solidFill>
                  </a:tcPr>
                </a:tc>
                <a:tc>
                  <a:txBody>
                    <a:bodyPr/>
                    <a:lstStyle/>
                    <a:p>
                      <a:pPr algn="r" rtl="0" fontAlgn="b"/>
                      <a:r>
                        <a:rPr lang="en-ZA" sz="1300" b="0" i="0" u="none" strike="noStrike" dirty="0">
                          <a:solidFill>
                            <a:srgbClr val="000000"/>
                          </a:solidFill>
                          <a:effectLst/>
                          <a:latin typeface="Calibri"/>
                        </a:rPr>
                        <a:t>26 100.00</a:t>
                      </a:r>
                    </a:p>
                  </a:txBody>
                  <a:tcPr marL="9525" marR="9525" marT="9526" marB="0" anchor="b">
                    <a:solidFill>
                      <a:schemeClr val="accent3">
                        <a:lumMod val="20000"/>
                        <a:lumOff val="80000"/>
                      </a:schemeClr>
                    </a:solidFill>
                  </a:tcPr>
                </a:tc>
              </a:tr>
              <a:tr h="423041">
                <a:tc>
                  <a:txBody>
                    <a:bodyPr/>
                    <a:lstStyle/>
                    <a:p>
                      <a:pPr algn="l" rtl="0" fontAlgn="b"/>
                      <a:r>
                        <a:rPr lang="en-ZA" sz="1300" b="0" i="0" u="none" strike="noStrike">
                          <a:solidFill>
                            <a:srgbClr val="000000"/>
                          </a:solidFill>
                          <a:effectLst/>
                          <a:latin typeface="Calibri"/>
                        </a:rPr>
                        <a:t>Telenetix Technology Solution (PTY) Ltd</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Maintenance </a:t>
                      </a:r>
                    </a:p>
                  </a:txBody>
                  <a:tcPr marL="9525" marR="9525" marT="9526" marB="0" anchor="b">
                    <a:solidFill>
                      <a:schemeClr val="accent3">
                        <a:lumMod val="20000"/>
                        <a:lumOff val="80000"/>
                      </a:schemeClr>
                    </a:solidFill>
                  </a:tcPr>
                </a:tc>
                <a:tc>
                  <a:txBody>
                    <a:bodyPr/>
                    <a:lstStyle/>
                    <a:p>
                      <a:pPr algn="l" rtl="0" fontAlgn="b"/>
                      <a:r>
                        <a:rPr lang="en-ZA" sz="1300" b="0" i="0" u="none" strike="noStrike">
                          <a:solidFill>
                            <a:srgbClr val="000000"/>
                          </a:solidFill>
                          <a:effectLst/>
                          <a:latin typeface="Calibri"/>
                        </a:rPr>
                        <a:t>NW Marketing analysis not done </a:t>
                      </a:r>
                    </a:p>
                  </a:txBody>
                  <a:tcPr marL="9525" marR="9525" marT="9526" marB="0" anchor="b">
                    <a:solidFill>
                      <a:schemeClr val="accent3">
                        <a:lumMod val="20000"/>
                        <a:lumOff val="80000"/>
                      </a:schemeClr>
                    </a:solidFill>
                  </a:tcPr>
                </a:tc>
                <a:tc>
                  <a:txBody>
                    <a:bodyPr/>
                    <a:lstStyle/>
                    <a:p>
                      <a:pPr algn="l" rtl="0" fontAlgn="t"/>
                      <a:r>
                        <a:rPr lang="en-ZA" sz="1300" b="0" i="0" u="none" strike="noStrike">
                          <a:solidFill>
                            <a:srgbClr val="000000"/>
                          </a:solidFill>
                          <a:effectLst/>
                          <a:latin typeface="Calibri"/>
                        </a:rPr>
                        <a:t>Matter under investigation</a:t>
                      </a:r>
                    </a:p>
                  </a:txBody>
                  <a:tcPr marL="9525" marR="9525" marT="9526" marB="0">
                    <a:solidFill>
                      <a:schemeClr val="accent3">
                        <a:lumMod val="20000"/>
                        <a:lumOff val="80000"/>
                      </a:schemeClr>
                    </a:solidFill>
                  </a:tcPr>
                </a:tc>
                <a:tc>
                  <a:txBody>
                    <a:bodyPr/>
                    <a:lstStyle/>
                    <a:p>
                      <a:pPr algn="r" rtl="0" fontAlgn="b"/>
                      <a:r>
                        <a:rPr lang="en-ZA" sz="1300" b="0" i="0" u="none" strike="noStrike" dirty="0">
                          <a:solidFill>
                            <a:srgbClr val="000000"/>
                          </a:solidFill>
                          <a:effectLst/>
                          <a:latin typeface="Calibri"/>
                        </a:rPr>
                        <a:t>30 842.00</a:t>
                      </a:r>
                    </a:p>
                  </a:txBody>
                  <a:tcPr marL="9525" marR="9525" marT="9526" marB="0" anchor="b">
                    <a:solidFill>
                      <a:schemeClr val="accent3">
                        <a:lumMod val="20000"/>
                        <a:lumOff val="80000"/>
                      </a:schemeClr>
                    </a:solidFill>
                  </a:tcPr>
                </a:tc>
              </a:tr>
              <a:tr h="367472">
                <a:tc gridSpan="4">
                  <a:txBody>
                    <a:bodyPr/>
                    <a:lstStyle/>
                    <a:p>
                      <a:pPr algn="l" rtl="0" fontAlgn="t"/>
                      <a:r>
                        <a:rPr lang="en-ZA" sz="1300" b="1" i="0" u="sng" strike="noStrike" dirty="0" smtClean="0">
                          <a:solidFill>
                            <a:srgbClr val="000000"/>
                          </a:solidFill>
                          <a:effectLst/>
                          <a:latin typeface="Calibri"/>
                        </a:rPr>
                        <a:t>TOTAL</a:t>
                      </a:r>
                      <a:endParaRPr lang="en-ZA" sz="1300" b="1" i="0" u="sng" strike="noStrike" dirty="0">
                        <a:solidFill>
                          <a:srgbClr val="000000"/>
                        </a:solidFill>
                        <a:effectLst/>
                        <a:latin typeface="Calibri"/>
                      </a:endParaRPr>
                    </a:p>
                  </a:txBody>
                  <a:tcPr marL="9525" marR="9525" marT="9526" marB="0">
                    <a:solidFill>
                      <a:schemeClr val="accent3">
                        <a:lumMod val="20000"/>
                        <a:lumOff val="80000"/>
                      </a:schemeClr>
                    </a:solidFill>
                  </a:tcPr>
                </a:tc>
                <a:tc hMerge="1">
                  <a:txBody>
                    <a:bodyPr/>
                    <a:lstStyle/>
                    <a:p>
                      <a:pPr algn="l" rtl="0" fontAlgn="t"/>
                      <a:endParaRPr lang="en-ZA" sz="1100" b="0" i="0" u="none" strike="noStrike" dirty="0">
                        <a:solidFill>
                          <a:srgbClr val="000000"/>
                        </a:solidFill>
                        <a:effectLst/>
                        <a:latin typeface="Calibri"/>
                      </a:endParaRPr>
                    </a:p>
                  </a:txBody>
                  <a:tcPr marL="9525" marR="9525" marT="9525" marB="0"/>
                </a:tc>
                <a:tc hMerge="1">
                  <a:txBody>
                    <a:bodyPr/>
                    <a:lstStyle/>
                    <a:p>
                      <a:pPr algn="l" rtl="0" fontAlgn="t"/>
                      <a:endParaRPr lang="en-ZA" sz="1100" b="0" i="0" u="none" strike="noStrike" dirty="0">
                        <a:solidFill>
                          <a:srgbClr val="000000"/>
                        </a:solidFill>
                        <a:effectLst/>
                        <a:latin typeface="Calibri"/>
                      </a:endParaRPr>
                    </a:p>
                  </a:txBody>
                  <a:tcPr marL="9525" marR="9525" marT="9525" marB="0"/>
                </a:tc>
                <a:tc hMerge="1">
                  <a:txBody>
                    <a:bodyPr/>
                    <a:lstStyle/>
                    <a:p>
                      <a:pPr algn="l" rtl="0" fontAlgn="t"/>
                      <a:endParaRPr lang="en-ZA" sz="1100" b="0" i="0" u="none" strike="noStrike" dirty="0">
                        <a:solidFill>
                          <a:srgbClr val="000000"/>
                        </a:solidFill>
                        <a:effectLst/>
                        <a:latin typeface="Calibri"/>
                      </a:endParaRPr>
                    </a:p>
                  </a:txBody>
                  <a:tcPr marL="9525" marR="9525" marT="9525" marB="0"/>
                </a:tc>
                <a:tc>
                  <a:txBody>
                    <a:bodyPr/>
                    <a:lstStyle/>
                    <a:p>
                      <a:pPr algn="r" rtl="0" fontAlgn="t"/>
                      <a:r>
                        <a:rPr lang="en-ZA" sz="1300" b="1" i="0" u="sng" strike="noStrike" dirty="0" smtClean="0">
                          <a:solidFill>
                            <a:srgbClr val="000000"/>
                          </a:solidFill>
                          <a:effectLst/>
                          <a:latin typeface="+mn-lt"/>
                        </a:rPr>
                        <a:t>84 776 400</a:t>
                      </a:r>
                      <a:endParaRPr lang="en-ZA" sz="1300" b="1" i="0" u="sng" strike="noStrike" dirty="0">
                        <a:solidFill>
                          <a:srgbClr val="000000"/>
                        </a:solidFill>
                        <a:effectLst/>
                        <a:latin typeface="Calibri"/>
                      </a:endParaRPr>
                    </a:p>
                  </a:txBody>
                  <a:tcPr marL="9525" marR="9525" marT="9526" marB="0">
                    <a:solidFill>
                      <a:schemeClr val="accent3">
                        <a:lumMod val="20000"/>
                        <a:lumOff val="80000"/>
                      </a:schemeClr>
                    </a:solidFill>
                  </a:tcPr>
                </a:tc>
              </a:tr>
              <a:tr h="367472">
                <a:tc gridSpan="4">
                  <a:txBody>
                    <a:bodyPr/>
                    <a:lstStyle/>
                    <a:p>
                      <a:pPr algn="ctr" rtl="0" fontAlgn="b"/>
                      <a:r>
                        <a:rPr lang="en-ZA" sz="1300" b="0" i="0" u="none" strike="noStrike" dirty="0">
                          <a:solidFill>
                            <a:srgbClr val="000000"/>
                          </a:solidFill>
                          <a:effectLst/>
                          <a:latin typeface="+mn-lt"/>
                        </a:rPr>
                        <a:t>AG Adjustment</a:t>
                      </a:r>
                    </a:p>
                  </a:txBody>
                  <a:tcPr marL="9525" marR="9525" marT="9526" marB="0">
                    <a:solidFill>
                      <a:schemeClr val="accent3">
                        <a:lumMod val="20000"/>
                        <a:lumOff val="80000"/>
                      </a:schemeClr>
                    </a:solidFill>
                  </a:tcPr>
                </a:tc>
                <a:tc hMerge="1">
                  <a:txBody>
                    <a:bodyPr/>
                    <a:lstStyle/>
                    <a:p>
                      <a:pPr algn="l" rtl="0" fontAlgn="t"/>
                      <a:endParaRPr lang="en-ZA" sz="1100" b="0" i="0" u="none" strike="noStrike" dirty="0">
                        <a:solidFill>
                          <a:srgbClr val="000000"/>
                        </a:solidFill>
                        <a:effectLst/>
                        <a:latin typeface="Calibri"/>
                      </a:endParaRPr>
                    </a:p>
                  </a:txBody>
                  <a:tcPr marL="9525" marR="9525" marT="9525" marB="0"/>
                </a:tc>
                <a:tc hMerge="1">
                  <a:txBody>
                    <a:bodyPr/>
                    <a:lstStyle/>
                    <a:p>
                      <a:pPr algn="l" rtl="0" fontAlgn="t"/>
                      <a:endParaRPr lang="en-ZA" sz="1100" b="0" i="0" u="none" strike="noStrike" dirty="0">
                        <a:solidFill>
                          <a:srgbClr val="000000"/>
                        </a:solidFill>
                        <a:effectLst/>
                        <a:latin typeface="Calibri"/>
                      </a:endParaRPr>
                    </a:p>
                  </a:txBody>
                  <a:tcPr marL="9525" marR="9525" marT="9525" marB="0"/>
                </a:tc>
                <a:tc hMerge="1">
                  <a:txBody>
                    <a:bodyPr/>
                    <a:lstStyle/>
                    <a:p>
                      <a:pPr algn="l" rtl="0" fontAlgn="b"/>
                      <a:endParaRPr lang="en-ZA" sz="1100" b="0" i="0" u="none" strike="noStrike" dirty="0">
                        <a:solidFill>
                          <a:srgbClr val="000000"/>
                        </a:solidFill>
                        <a:effectLst/>
                        <a:latin typeface="+mn-lt"/>
                      </a:endParaRPr>
                    </a:p>
                  </a:txBody>
                  <a:tcPr marL="9525" marR="9525" marT="9525" marB="0" anchor="b"/>
                </a:tc>
                <a:tc>
                  <a:txBody>
                    <a:bodyPr/>
                    <a:lstStyle/>
                    <a:p>
                      <a:pPr algn="r" rtl="0" fontAlgn="b"/>
                      <a:r>
                        <a:rPr lang="en-ZA" sz="1300" b="0" i="0" u="none" strike="noStrike" dirty="0">
                          <a:solidFill>
                            <a:srgbClr val="000000"/>
                          </a:solidFill>
                          <a:effectLst/>
                          <a:latin typeface="+mn-lt"/>
                        </a:rPr>
                        <a:t>885 </a:t>
                      </a:r>
                      <a:r>
                        <a:rPr lang="en-ZA" sz="1300" b="0" i="0" u="none" strike="noStrike" dirty="0" smtClean="0">
                          <a:solidFill>
                            <a:srgbClr val="000000"/>
                          </a:solidFill>
                          <a:effectLst/>
                          <a:latin typeface="+mn-lt"/>
                        </a:rPr>
                        <a:t>000</a:t>
                      </a:r>
                      <a:endParaRPr lang="en-ZA" sz="1300" b="0" i="0" u="none" strike="noStrike" dirty="0">
                        <a:solidFill>
                          <a:srgbClr val="000000"/>
                        </a:solidFill>
                        <a:effectLst/>
                        <a:latin typeface="+mn-lt"/>
                      </a:endParaRPr>
                    </a:p>
                  </a:txBody>
                  <a:tcPr marL="9525" marR="9525" marT="9526" marB="0" anchor="b">
                    <a:solidFill>
                      <a:schemeClr val="accent3">
                        <a:lumMod val="20000"/>
                        <a:lumOff val="80000"/>
                      </a:schemeClr>
                    </a:solidFill>
                  </a:tcPr>
                </a:tc>
              </a:tr>
              <a:tr h="431544">
                <a:tc gridSpan="4">
                  <a:txBody>
                    <a:bodyPr/>
                    <a:lstStyle/>
                    <a:p>
                      <a:pPr algn="l" rtl="0" fontAlgn="t"/>
                      <a:r>
                        <a:rPr lang="en-ZA" sz="1300" b="1" i="0" u="sng" strike="noStrike" dirty="0" smtClean="0">
                          <a:solidFill>
                            <a:srgbClr val="000000"/>
                          </a:solidFill>
                          <a:effectLst/>
                          <a:latin typeface="Calibri"/>
                        </a:rPr>
                        <a:t>GRAND TOTAL</a:t>
                      </a:r>
                      <a:endParaRPr lang="en-ZA" sz="1300" b="1" i="0" u="sng" strike="noStrike" dirty="0">
                        <a:solidFill>
                          <a:srgbClr val="000000"/>
                        </a:solidFill>
                        <a:effectLst/>
                        <a:latin typeface="Calibri"/>
                      </a:endParaRPr>
                    </a:p>
                    <a:p>
                      <a:pPr algn="l" rtl="0" fontAlgn="t"/>
                      <a:endParaRPr lang="en-ZA" sz="1300" b="1" i="0" u="sng" strike="noStrike" dirty="0">
                        <a:solidFill>
                          <a:srgbClr val="000000"/>
                        </a:solidFill>
                        <a:effectLst/>
                        <a:latin typeface="Calibri"/>
                      </a:endParaRPr>
                    </a:p>
                  </a:txBody>
                  <a:tcPr marL="9352" marR="9352" marT="9350" marB="0" anchor="b">
                    <a:solidFill>
                      <a:schemeClr val="accent3">
                        <a:lumMod val="20000"/>
                        <a:lumOff val="80000"/>
                      </a:schemeClr>
                    </a:solidFill>
                  </a:tcPr>
                </a:tc>
                <a:tc hMerge="1">
                  <a:txBody>
                    <a:bodyPr/>
                    <a:lstStyle/>
                    <a:p>
                      <a:pPr algn="l" rtl="0" fontAlgn="t"/>
                      <a:endParaRPr lang="en-ZA" sz="1100" b="1" i="1" u="sng" strike="noStrike" dirty="0">
                        <a:solidFill>
                          <a:srgbClr val="000000"/>
                        </a:solidFill>
                        <a:effectLst>
                          <a:outerShdw blurRad="38100" dist="38100" dir="2700000" algn="tl">
                            <a:srgbClr val="000000">
                              <a:alpha val="43137"/>
                            </a:srgbClr>
                          </a:outerShdw>
                        </a:effectLst>
                        <a:latin typeface="Calibri"/>
                      </a:endParaRPr>
                    </a:p>
                  </a:txBody>
                  <a:tcPr marL="9352" marR="9352" marT="9349" marB="0" anchor="b"/>
                </a:tc>
                <a:tc hMerge="1">
                  <a:txBody>
                    <a:bodyPr/>
                    <a:lstStyle/>
                    <a:p>
                      <a:pPr algn="l" rtl="0" fontAlgn="t"/>
                      <a:endParaRPr lang="en-ZA" sz="1100" b="1" i="1" u="sng" strike="noStrike" dirty="0">
                        <a:solidFill>
                          <a:srgbClr val="000000"/>
                        </a:solidFill>
                        <a:effectLst>
                          <a:outerShdw blurRad="38100" dist="38100" dir="2700000" algn="tl">
                            <a:srgbClr val="000000">
                              <a:alpha val="43137"/>
                            </a:srgbClr>
                          </a:outerShdw>
                        </a:effectLst>
                        <a:latin typeface="Calibri"/>
                      </a:endParaRPr>
                    </a:p>
                  </a:txBody>
                  <a:tcPr marL="9352" marR="9352" marT="9349" marB="0" anchor="b"/>
                </a:tc>
                <a:tc hMerge="1">
                  <a:txBody>
                    <a:bodyPr/>
                    <a:lstStyle/>
                    <a:p>
                      <a:pPr algn="l" rtl="0" fontAlgn="t"/>
                      <a:endParaRPr lang="en-ZA" sz="1100" b="1" i="1" u="sng" strike="noStrike" dirty="0">
                        <a:solidFill>
                          <a:srgbClr val="000000"/>
                        </a:solidFill>
                        <a:effectLst>
                          <a:outerShdw blurRad="38100" dist="38100" dir="2700000" algn="tl">
                            <a:srgbClr val="000000">
                              <a:alpha val="43137"/>
                            </a:srgbClr>
                          </a:outerShdw>
                        </a:effectLst>
                        <a:latin typeface="Calibri"/>
                      </a:endParaRPr>
                    </a:p>
                  </a:txBody>
                  <a:tcPr marL="9352" marR="9352" marT="9349"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ZA" sz="1300" b="1" i="0" u="sng" strike="noStrike" kern="1200" dirty="0" smtClean="0">
                          <a:solidFill>
                            <a:schemeClr val="dk1"/>
                          </a:solidFill>
                          <a:effectLst/>
                          <a:latin typeface="+mn-lt"/>
                          <a:ea typeface="+mn-ea"/>
                          <a:cs typeface="+mn-cs"/>
                        </a:rPr>
                        <a:t>85 661 400</a:t>
                      </a:r>
                    </a:p>
                    <a:p>
                      <a:pPr algn="r" rtl="0" fontAlgn="b"/>
                      <a:endParaRPr lang="en-ZA" sz="1300" b="0" i="0" u="sng" strike="noStrike" dirty="0">
                        <a:solidFill>
                          <a:srgbClr val="000000"/>
                        </a:solidFill>
                        <a:effectLst/>
                        <a:latin typeface="+mn-lt"/>
                      </a:endParaRPr>
                    </a:p>
                  </a:txBody>
                  <a:tcPr marL="9525" marR="9525" marT="9526" marB="0" anchor="b">
                    <a:solidFill>
                      <a:schemeClr val="accent3">
                        <a:lumMod val="20000"/>
                        <a:lumOff val="80000"/>
                      </a:schemeClr>
                    </a:solidFill>
                  </a:tcPr>
                </a:tc>
              </a:tr>
            </a:tbl>
          </a:graphicData>
        </a:graphic>
      </p:graphicFrame>
      <p:sp>
        <p:nvSpPr>
          <p:cNvPr id="6" name="Slide Number Placeholder 3"/>
          <p:cNvSpPr>
            <a:spLocks noGrp="1"/>
          </p:cNvSpPr>
          <p:nvPr>
            <p:ph type="sldNum" sz="quarter" idx="12"/>
          </p:nvPr>
        </p:nvSpPr>
        <p:spPr>
          <a:xfrm>
            <a:off x="5353662" y="6492874"/>
            <a:ext cx="2133600" cy="365125"/>
          </a:xfrm>
        </p:spPr>
        <p:txBody>
          <a:bodyPr/>
          <a:lstStyle/>
          <a:p>
            <a:fld id="{48F0A114-0370-4CC0-9313-334D49B2E98A}" type="slidenum">
              <a:rPr lang="en-ZA" sz="1400" smtClean="0">
                <a:latin typeface="Arial" pitchFamily="34" charset="0"/>
                <a:cs typeface="Arial" pitchFamily="34" charset="0"/>
              </a:rPr>
              <a:pPr/>
              <a:t>34</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83338"/>
            <a:ext cx="9144000" cy="4746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b="1" dirty="0">
                <a:solidFill>
                  <a:schemeClr val="tx1"/>
                </a:solidFill>
              </a:rPr>
              <a:t>                                         TOTAL                                 R 1 710 461</a:t>
            </a:r>
          </a:p>
        </p:txBody>
      </p:sp>
      <p:sp>
        <p:nvSpPr>
          <p:cNvPr id="14" name="Title 13"/>
          <p:cNvSpPr>
            <a:spLocks noGrp="1"/>
          </p:cNvSpPr>
          <p:nvPr>
            <p:ph type="title"/>
          </p:nvPr>
        </p:nvSpPr>
        <p:spPr>
          <a:xfrm>
            <a:off x="457200" y="0"/>
            <a:ext cx="8686800" cy="582613"/>
          </a:xfrm>
        </p:spPr>
        <p:txBody>
          <a:bodyPr/>
          <a:lstStyle/>
          <a:p>
            <a:pPr>
              <a:defRPr/>
            </a:pPr>
            <a:r>
              <a:rPr lang="en-ZA" sz="2400" b="1" dirty="0" smtClean="0"/>
              <a:t>DETAILS OF IRREGULAR EXP FOR 2015/16 FINANCIAL YEAR</a:t>
            </a:r>
            <a:endParaRPr lang="en-ZA" sz="2400" b="1" dirty="0"/>
          </a:p>
        </p:txBody>
      </p:sp>
      <p:graphicFrame>
        <p:nvGraphicFramePr>
          <p:cNvPr id="17" name="Table 16"/>
          <p:cNvGraphicFramePr>
            <a:graphicFrameLocks noGrp="1"/>
          </p:cNvGraphicFramePr>
          <p:nvPr>
            <p:extLst>
              <p:ext uri="{D42A27DB-BD31-4B8C-83A1-F6EECF244321}">
                <p14:modId xmlns:p14="http://schemas.microsoft.com/office/powerpoint/2010/main" xmlns="" val="2377814357"/>
              </p:ext>
            </p:extLst>
          </p:nvPr>
        </p:nvGraphicFramePr>
        <p:xfrm>
          <a:off x="0" y="871268"/>
          <a:ext cx="8905875" cy="5482577"/>
        </p:xfrm>
        <a:graphic>
          <a:graphicData uri="http://schemas.openxmlformats.org/drawingml/2006/table">
            <a:tbl>
              <a:tblPr firstRow="1" bandRow="1">
                <a:tableStyleId>{9D7B26C5-4107-4FEC-AEDC-1716B250A1EF}</a:tableStyleId>
              </a:tblPr>
              <a:tblGrid>
                <a:gridCol w="2968625"/>
                <a:gridCol w="2968625"/>
                <a:gridCol w="2968625"/>
              </a:tblGrid>
              <a:tr h="495418">
                <a:tc>
                  <a:txBody>
                    <a:bodyPr/>
                    <a:lstStyle/>
                    <a:p>
                      <a:pPr algn="ctr"/>
                      <a:r>
                        <a:rPr lang="en-ZA" sz="1400" u="none" dirty="0" smtClean="0">
                          <a:effectLst/>
                        </a:rPr>
                        <a:t>INCIDENT</a:t>
                      </a:r>
                      <a:endParaRPr lang="en-ZA" sz="1400" u="none" dirty="0">
                        <a:effectLst/>
                      </a:endParaRPr>
                    </a:p>
                  </a:txBody>
                  <a:tcPr marT="45721" marB="45721">
                    <a:solidFill>
                      <a:schemeClr val="accent3">
                        <a:lumMod val="40000"/>
                        <a:lumOff val="60000"/>
                      </a:schemeClr>
                    </a:solidFill>
                  </a:tcPr>
                </a:tc>
                <a:tc>
                  <a:txBody>
                    <a:bodyPr/>
                    <a:lstStyle/>
                    <a:p>
                      <a:pPr algn="ctr"/>
                      <a:r>
                        <a:rPr lang="en-ZA" sz="1400" u="none" dirty="0" smtClean="0">
                          <a:effectLst/>
                        </a:rPr>
                        <a:t>DISCIPLINARY STEPS TAKEN/ CRIMINAL PROCEEDINGS</a:t>
                      </a:r>
                      <a:endParaRPr lang="en-ZA" sz="1400" u="none" dirty="0">
                        <a:effectLst/>
                      </a:endParaRPr>
                    </a:p>
                  </a:txBody>
                  <a:tcPr marT="45721" marB="45721">
                    <a:solidFill>
                      <a:schemeClr val="accent3">
                        <a:lumMod val="40000"/>
                        <a:lumOff val="60000"/>
                      </a:schemeClr>
                    </a:solidFill>
                  </a:tcPr>
                </a:tc>
                <a:tc>
                  <a:txBody>
                    <a:bodyPr/>
                    <a:lstStyle/>
                    <a:p>
                      <a:pPr algn="ctr"/>
                      <a:r>
                        <a:rPr lang="en-ZA" sz="1400" u="none" dirty="0" smtClean="0">
                          <a:effectLst/>
                        </a:rPr>
                        <a:t>AMOUNT IN R’000</a:t>
                      </a:r>
                      <a:endParaRPr lang="en-ZA" sz="1400" u="none" dirty="0">
                        <a:effectLst/>
                      </a:endParaRPr>
                    </a:p>
                  </a:txBody>
                  <a:tcPr marT="45721" marB="45721">
                    <a:solidFill>
                      <a:schemeClr val="accent3">
                        <a:lumMod val="40000"/>
                        <a:lumOff val="60000"/>
                      </a:schemeClr>
                    </a:solidFill>
                  </a:tcPr>
                </a:tc>
              </a:tr>
              <a:tr h="322530">
                <a:tc>
                  <a:txBody>
                    <a:bodyPr/>
                    <a:lstStyle/>
                    <a:p>
                      <a:pPr algn="l" fontAlgn="b"/>
                      <a:r>
                        <a:rPr lang="en-ZA" sz="1000" b="0" i="1" u="none" strike="noStrike" dirty="0">
                          <a:solidFill>
                            <a:srgbClr val="000000"/>
                          </a:solidFill>
                          <a:effectLst/>
                          <a:latin typeface="Arial"/>
                        </a:rPr>
                        <a:t>Bid awarded to bidder who quoted the highest price with low functionality points</a:t>
                      </a:r>
                    </a:p>
                  </a:txBody>
                  <a:tcPr marL="9525" marR="9525" marT="9525" marB="0" anchor="b">
                    <a:solidFill>
                      <a:schemeClr val="accent3">
                        <a:lumMod val="20000"/>
                        <a:lumOff val="80000"/>
                      </a:schemeClr>
                    </a:solidFill>
                  </a:tcPr>
                </a:tc>
                <a:tc>
                  <a:txBody>
                    <a:bodyPr/>
                    <a:lstStyle/>
                    <a:p>
                      <a:pPr algn="l" fontAlgn="b"/>
                      <a:r>
                        <a:rPr lang="en-ZA" sz="1000" b="0" i="1" u="none" strike="noStrike" dirty="0"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552</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Bid not evaluated as per the prescribed prescribes</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235</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Bidder did not qualify on functionality but was </a:t>
                      </a:r>
                      <a:r>
                        <a:rPr lang="en-ZA" sz="1000" b="0" i="1" u="none" strike="noStrike" dirty="0" smtClean="0">
                          <a:solidFill>
                            <a:srgbClr val="000000"/>
                          </a:solidFill>
                          <a:effectLst/>
                          <a:latin typeface="Arial"/>
                        </a:rPr>
                        <a:t>evaluated </a:t>
                      </a:r>
                      <a:r>
                        <a:rPr lang="en-ZA" sz="1000" b="0" i="1" u="none" strike="noStrike" dirty="0">
                          <a:solidFill>
                            <a:srgbClr val="000000"/>
                          </a:solidFill>
                          <a:effectLst/>
                          <a:latin typeface="Arial"/>
                        </a:rPr>
                        <a:t>on price and BBBEE</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552</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Contract extended without approval</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1</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No DBAC approval was obtained</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14</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Overspending on contract amount without a variation order</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237</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Preference Point system not used on evaluation of quotations</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315</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Procurement of Goods/service without an order</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27</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SCM process were not followed</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30</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Services were rendered without DBAC authorisation</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294</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Tender not advertised through SITA</a:t>
                      </a:r>
                    </a:p>
                  </a:txBody>
                  <a:tcPr marL="9525" marR="9525" marT="9525" marB="0" anchor="b">
                    <a:solidFill>
                      <a:schemeClr val="accent3">
                        <a:lumMod val="20000"/>
                        <a:lumOff val="80000"/>
                      </a:schemeClr>
                    </a:solidFill>
                  </a:tcPr>
                </a:tc>
                <a:tc>
                  <a:txBody>
                    <a:bodyPr/>
                    <a:lstStyle/>
                    <a:p>
                      <a:pPr algn="l" fontAlgn="b"/>
                      <a:r>
                        <a:rPr lang="en-ZA" sz="1000" b="0" i="1" u="none" strike="noStrike"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82 203</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Tender not published in Government Gazette</a:t>
                      </a:r>
                    </a:p>
                  </a:txBody>
                  <a:tcPr marL="9525" marR="9525" marT="9525" marB="0" anchor="b">
                    <a:solidFill>
                      <a:schemeClr val="accent3">
                        <a:lumMod val="20000"/>
                        <a:lumOff val="80000"/>
                      </a:schemeClr>
                    </a:solidFill>
                  </a:tcPr>
                </a:tc>
                <a:tc>
                  <a:txBody>
                    <a:bodyPr/>
                    <a:lstStyle/>
                    <a:p>
                      <a:pPr algn="l" fontAlgn="b"/>
                      <a:r>
                        <a:rPr lang="en-ZA" sz="1000" b="0" i="1" u="none" strike="noStrike" dirty="0"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186</a:t>
                      </a:r>
                    </a:p>
                  </a:txBody>
                  <a:tcPr marL="9525" marR="9525" marT="9525" marB="0" anchor="b">
                    <a:solidFill>
                      <a:schemeClr val="accent3">
                        <a:lumMod val="20000"/>
                        <a:lumOff val="80000"/>
                      </a:schemeClr>
                    </a:solidFill>
                  </a:tcPr>
                </a:tc>
              </a:tr>
              <a:tr h="322530">
                <a:tc>
                  <a:txBody>
                    <a:bodyPr/>
                    <a:lstStyle/>
                    <a:p>
                      <a:pPr algn="l" fontAlgn="b"/>
                      <a:r>
                        <a:rPr lang="en-ZA" sz="1000" b="0" i="1" u="none" strike="noStrike" dirty="0">
                          <a:solidFill>
                            <a:srgbClr val="000000"/>
                          </a:solidFill>
                          <a:effectLst/>
                          <a:latin typeface="Arial"/>
                        </a:rPr>
                        <a:t>Three quotations not attached and no approval</a:t>
                      </a:r>
                    </a:p>
                  </a:txBody>
                  <a:tcPr marL="9525" marR="9525" marT="9525" marB="0" anchor="b">
                    <a:solidFill>
                      <a:schemeClr val="accent3">
                        <a:lumMod val="20000"/>
                        <a:lumOff val="80000"/>
                      </a:schemeClr>
                    </a:solidFill>
                  </a:tcPr>
                </a:tc>
                <a:tc>
                  <a:txBody>
                    <a:bodyPr/>
                    <a:lstStyle/>
                    <a:p>
                      <a:pPr algn="l" fontAlgn="b"/>
                      <a:r>
                        <a:rPr lang="en-ZA" sz="1000" b="0" i="1" u="none" strike="noStrike" dirty="0" smtClean="0">
                          <a:solidFill>
                            <a:srgbClr val="000000"/>
                          </a:solidFill>
                          <a:effectLst/>
                          <a:latin typeface="Arial"/>
                        </a:rPr>
                        <a:t>Under investigation</a:t>
                      </a:r>
                      <a:endParaRPr lang="en-ZA" sz="1000" b="0" i="1" u="none" strike="noStrike" dirty="0">
                        <a:solidFill>
                          <a:srgbClr val="000000"/>
                        </a:solidFill>
                        <a:effectLst/>
                        <a:latin typeface="Arial"/>
                      </a:endParaRP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90</a:t>
                      </a:r>
                    </a:p>
                  </a:txBody>
                  <a:tcPr marL="9525" marR="9525" marT="9525" marB="0" anchor="b">
                    <a:solidFill>
                      <a:schemeClr val="accent3">
                        <a:lumMod val="20000"/>
                        <a:lumOff val="80000"/>
                      </a:schemeClr>
                    </a:solidFill>
                  </a:tcPr>
                </a:tc>
              </a:tr>
              <a:tr h="741299">
                <a:tc>
                  <a:txBody>
                    <a:bodyPr/>
                    <a:lstStyle/>
                    <a:p>
                      <a:pPr algn="l" fontAlgn="t"/>
                      <a:r>
                        <a:rPr lang="en-ZA" sz="1000" b="0" i="1" u="none" strike="noStrike" dirty="0">
                          <a:solidFill>
                            <a:srgbClr val="000000"/>
                          </a:solidFill>
                          <a:effectLst/>
                          <a:latin typeface="Arial"/>
                        </a:rPr>
                        <a:t>Infrastructure projects payments made above the contracted amount (Overpayments)</a:t>
                      </a:r>
                    </a:p>
                  </a:txBody>
                  <a:tcPr marL="9525" marR="9525" marT="9525" marB="0">
                    <a:solidFill>
                      <a:schemeClr val="accent3">
                        <a:lumMod val="20000"/>
                        <a:lumOff val="80000"/>
                      </a:schemeClr>
                    </a:solidFill>
                  </a:tcPr>
                </a:tc>
                <a:tc>
                  <a:txBody>
                    <a:bodyPr/>
                    <a:lstStyle/>
                    <a:p>
                      <a:pPr algn="l" fontAlgn="b"/>
                      <a:r>
                        <a:rPr lang="en-ZA" sz="1000" b="0" i="1" u="none" strike="noStrike" dirty="0">
                          <a:solidFill>
                            <a:srgbClr val="000000"/>
                          </a:solidFill>
                          <a:effectLst/>
                          <a:latin typeface="Arial"/>
                        </a:rPr>
                        <a:t>Awaiting regions to submit required documents (Payment certificates, contractor invoices, appointment letters, variation orders where applicable and DWS management's condonement of irregular expenditure).</a:t>
                      </a:r>
                    </a:p>
                  </a:txBody>
                  <a:tcPr marL="9525" marR="9525" marT="9525" marB="0" anchor="b">
                    <a:solidFill>
                      <a:schemeClr val="accent3">
                        <a:lumMod val="20000"/>
                        <a:lumOff val="80000"/>
                      </a:schemeClr>
                    </a:solidFill>
                  </a:tcPr>
                </a:tc>
                <a:tc>
                  <a:txBody>
                    <a:bodyPr/>
                    <a:lstStyle/>
                    <a:p>
                      <a:pPr algn="ctr" fontAlgn="b"/>
                      <a:r>
                        <a:rPr lang="en-ZA" sz="1000" b="0" i="1" u="none" strike="noStrike" dirty="0">
                          <a:solidFill>
                            <a:srgbClr val="000000"/>
                          </a:solidFill>
                          <a:effectLst/>
                          <a:latin typeface="Arial"/>
                        </a:rPr>
                        <a:t>1 625 725</a:t>
                      </a:r>
                    </a:p>
                  </a:txBody>
                  <a:tcPr marL="9525" marR="9525" marT="9525" marB="0" anchor="b">
                    <a:solidFill>
                      <a:schemeClr val="accent3">
                        <a:lumMod val="20000"/>
                        <a:lumOff val="80000"/>
                      </a:schemeClr>
                    </a:solidFill>
                  </a:tcPr>
                </a:tc>
              </a:tr>
            </a:tbl>
          </a:graphicData>
        </a:graphic>
      </p:graphicFrame>
      <p:sp>
        <p:nvSpPr>
          <p:cNvPr id="5"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35</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69691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ZA" sz="2800" b="1" dirty="0" smtClean="0">
                <a:ea typeface="ＭＳ Ｐゴシック" pitchFamily="34" charset="-128"/>
              </a:rPr>
              <a:t>SCM INTERVENTIONS</a:t>
            </a:r>
          </a:p>
        </p:txBody>
      </p:sp>
      <p:sp>
        <p:nvSpPr>
          <p:cNvPr id="26627" name="Content Placeholder 2"/>
          <p:cNvSpPr>
            <a:spLocks noGrp="1"/>
          </p:cNvSpPr>
          <p:nvPr>
            <p:ph idx="1"/>
          </p:nvPr>
        </p:nvSpPr>
        <p:spPr bwMode="auto">
          <a:xfrm>
            <a:off x="1455174" y="971550"/>
            <a:ext cx="7528489" cy="53895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defRPr/>
            </a:pPr>
            <a:r>
              <a:rPr lang="en-ZA" sz="1600" dirty="0" smtClean="0">
                <a:ea typeface="ＭＳ Ｐゴシック" pitchFamily="34" charset="-128"/>
              </a:rPr>
              <a:t>The SCM policy has been revised to ensure that Implementing Agents (IAs) follow procurement processes when implementing DWS projects. </a:t>
            </a:r>
          </a:p>
          <a:p>
            <a:pPr marL="0" indent="0" algn="just">
              <a:buFont typeface="Arial" pitchFamily="34" charset="0"/>
              <a:buNone/>
              <a:defRPr/>
            </a:pPr>
            <a:endParaRPr lang="en-ZA" sz="1600" dirty="0" smtClean="0">
              <a:ea typeface="ＭＳ Ｐゴシック" pitchFamily="34" charset="-128"/>
            </a:endParaRPr>
          </a:p>
          <a:p>
            <a:pPr algn="just">
              <a:defRPr/>
            </a:pPr>
            <a:r>
              <a:rPr lang="en-ZA" sz="1600" dirty="0" smtClean="0">
                <a:ea typeface="ＭＳ Ｐゴシック" pitchFamily="34" charset="-128"/>
              </a:rPr>
              <a:t>The new Finance and SCM delegations have been approved and are currently implemented to tighten the control environment. </a:t>
            </a:r>
          </a:p>
          <a:p>
            <a:pPr marL="0" indent="0" algn="just">
              <a:buFont typeface="Arial" pitchFamily="34" charset="0"/>
              <a:buNone/>
              <a:defRPr/>
            </a:pPr>
            <a:endParaRPr lang="en-ZA" sz="1600" dirty="0" smtClean="0">
              <a:ea typeface="ＭＳ Ｐゴシック" pitchFamily="34" charset="-128"/>
            </a:endParaRPr>
          </a:p>
          <a:p>
            <a:pPr algn="just">
              <a:defRPr/>
            </a:pPr>
            <a:r>
              <a:rPr lang="en-ZA" sz="1600" dirty="0" smtClean="0">
                <a:ea typeface="ＭＳ Ｐゴシック" pitchFamily="34" charset="-128"/>
              </a:rPr>
              <a:t>The SCM standard operating procedures have been approved to provide guidance on the implementation of policies. </a:t>
            </a:r>
          </a:p>
          <a:p>
            <a:pPr marL="0" indent="0" algn="just">
              <a:buFont typeface="Arial" pitchFamily="34" charset="0"/>
              <a:buNone/>
              <a:defRPr/>
            </a:pPr>
            <a:endParaRPr lang="en-ZA" sz="1600" dirty="0" smtClean="0">
              <a:ea typeface="ＭＳ Ｐゴシック" pitchFamily="34" charset="-128"/>
            </a:endParaRPr>
          </a:p>
          <a:p>
            <a:pPr algn="just">
              <a:defRPr/>
            </a:pPr>
            <a:r>
              <a:rPr lang="en-ZA" sz="1600" dirty="0" smtClean="0">
                <a:ea typeface="ＭＳ Ｐゴシック" pitchFamily="34" charset="-128"/>
              </a:rPr>
              <a:t>Deviations from normal procurement processes and variations of contracts are submitted to DG and NT for approval in line with new requirements. </a:t>
            </a:r>
          </a:p>
          <a:p>
            <a:pPr marL="0" indent="0" algn="just">
              <a:buFont typeface="Arial" pitchFamily="34" charset="0"/>
              <a:buNone/>
              <a:defRPr/>
            </a:pPr>
            <a:endParaRPr lang="en-ZA" sz="1600" dirty="0" smtClean="0">
              <a:ea typeface="ＭＳ Ｐゴシック" pitchFamily="34" charset="-128"/>
            </a:endParaRPr>
          </a:p>
          <a:p>
            <a:pPr algn="just">
              <a:defRPr/>
            </a:pPr>
            <a:r>
              <a:rPr lang="en-ZA" sz="1600" dirty="0" smtClean="0">
                <a:ea typeface="ＭＳ Ｐゴシック" pitchFamily="34" charset="-128"/>
              </a:rPr>
              <a:t>The Memorandum of Understanding (MOUs) with implementing agents are under review to with further emphasis on the compliance with SCM processes by IAs and the submission of information on tender processes. </a:t>
            </a:r>
          </a:p>
          <a:p>
            <a:pPr marL="0" indent="0" algn="just">
              <a:buFont typeface="Arial" pitchFamily="34" charset="0"/>
              <a:buNone/>
              <a:defRPr/>
            </a:pPr>
            <a:endParaRPr lang="en-ZA" sz="1600" dirty="0" smtClean="0">
              <a:ea typeface="ＭＳ Ｐゴシック" pitchFamily="34" charset="-128"/>
            </a:endParaRPr>
          </a:p>
          <a:p>
            <a:pPr algn="just">
              <a:defRPr/>
            </a:pPr>
            <a:r>
              <a:rPr lang="en-ZA" sz="1600" dirty="0" smtClean="0">
                <a:ea typeface="ＭＳ Ｐゴシック" pitchFamily="34" charset="-128"/>
              </a:rPr>
              <a:t>Workshops with SCM officials have been conducted by DWS national offices to ensure common understanding and uniform application of prescripts</a:t>
            </a:r>
            <a:r>
              <a:rPr lang="en-ZA" sz="1800" dirty="0" smtClean="0">
                <a:ea typeface="ＭＳ Ｐゴシック" pitchFamily="34" charset="-128"/>
              </a:rPr>
              <a:t>. </a:t>
            </a:r>
            <a:r>
              <a:rPr lang="en-ZA" sz="2000" dirty="0" smtClean="0">
                <a:ea typeface="ＭＳ Ｐゴシック" pitchFamily="34" charset="-128"/>
              </a:rPr>
              <a:t> </a:t>
            </a:r>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36</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Part 3: FRUITLESS AND WASTEFUL EXPENDITURE (Main account)</a:t>
            </a:r>
            <a:endParaRPr lang="en-ZA" dirty="0"/>
          </a:p>
        </p:txBody>
      </p:sp>
      <p:sp>
        <p:nvSpPr>
          <p:cNvPr id="5" name="Text Placeholder 4"/>
          <p:cNvSpPr>
            <a:spLocks noGrp="1"/>
          </p:cNvSpPr>
          <p:nvPr>
            <p:ph type="body" idx="1"/>
          </p:nvPr>
        </p:nvSpPr>
        <p:spPr/>
        <p:txBody>
          <a:bodyPr/>
          <a:lstStyle/>
          <a:p>
            <a:endParaRPr lang="en-Z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274638"/>
            <a:ext cx="8229600" cy="876300"/>
          </a:xfrm>
          <a:noFill/>
          <a:ln>
            <a:miter lim="800000"/>
            <a:headEnd/>
            <a:tailEnd/>
          </a:ln>
        </p:spPr>
        <p:txBody>
          <a:bodyPr vert="horz" wrap="square" lIns="91440" tIns="45720" rIns="91440" bIns="45720" numCol="1" anchor="t" anchorCtr="0" compatLnSpc="1">
            <a:prstTxWarp prst="textNoShape">
              <a:avLst/>
            </a:prstTxWarp>
          </a:bodyPr>
          <a:lstStyle/>
          <a:p>
            <a:r>
              <a:rPr lang="en-ZA" sz="3200" b="1" dirty="0" smtClean="0">
                <a:latin typeface="Arial"/>
                <a:cs typeface="ＭＳ Ｐゴシック" pitchFamily="-109" charset="-128"/>
              </a:rPr>
              <a:t>PRESENTATION OUTLINE</a:t>
            </a:r>
            <a:r>
              <a:rPr lang="en-ZA" sz="3200" b="1" dirty="0">
                <a:latin typeface="Arial"/>
                <a:cs typeface="ＭＳ Ｐゴシック" pitchFamily="-109" charset="-128"/>
              </a:rPr>
              <a:t/>
            </a:r>
            <a:br>
              <a:rPr lang="en-ZA" sz="3200" b="1" dirty="0">
                <a:latin typeface="Arial"/>
                <a:cs typeface="ＭＳ Ｐゴシック" pitchFamily="-109" charset="-128"/>
              </a:rPr>
            </a:br>
            <a:endParaRPr lang="en-US" sz="3200" b="1" dirty="0" smtClean="0">
              <a:ea typeface="ＭＳ Ｐゴシック" pitchFamily="34" charset="-128"/>
            </a:endParaRPr>
          </a:p>
        </p:txBody>
      </p:sp>
      <p:sp>
        <p:nvSpPr>
          <p:cNvPr id="3" name="Content Placeholder 2"/>
          <p:cNvSpPr>
            <a:spLocks noGrp="1"/>
          </p:cNvSpPr>
          <p:nvPr>
            <p:ph idx="1"/>
          </p:nvPr>
        </p:nvSpPr>
        <p:spPr>
          <a:xfrm>
            <a:off x="1392071" y="1454150"/>
            <a:ext cx="7189953" cy="4525963"/>
          </a:xfrm>
        </p:spPr>
        <p:txBody>
          <a:bodyPr>
            <a:normAutofit/>
          </a:bodyPr>
          <a:lstStyle/>
          <a:p>
            <a:pPr marL="742950" indent="-742950" algn="just"/>
            <a:r>
              <a:rPr lang="en-ZA" dirty="0" smtClean="0"/>
              <a:t>Legislative Requirements </a:t>
            </a:r>
          </a:p>
          <a:p>
            <a:pPr marL="742950" indent="-742950" algn="just"/>
            <a:r>
              <a:rPr lang="en-ZA" dirty="0" smtClean="0"/>
              <a:t>Fruitless and Wasteful expenditure analysis  </a:t>
            </a:r>
          </a:p>
          <a:p>
            <a:pPr marL="742950" indent="-742950" algn="just"/>
            <a:r>
              <a:rPr lang="en-ZA" dirty="0" smtClean="0"/>
              <a:t>Reasons of incurring fruitless and wasteful exp  </a:t>
            </a:r>
          </a:p>
          <a:p>
            <a:pPr marL="742950" indent="-742950" algn="just"/>
            <a:r>
              <a:rPr lang="en-ZA" dirty="0" smtClean="0"/>
              <a:t>Action taken to Clear fruitless and wasteful exp </a:t>
            </a:r>
            <a:endParaRPr lang="en-ZA" dirty="0" smtClean="0">
              <a:solidFill>
                <a:schemeClr val="tx2"/>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38</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1150"/>
            <a:ext cx="7772400" cy="1108075"/>
          </a:xfrm>
        </p:spPr>
        <p:txBody>
          <a:bodyPr/>
          <a:lstStyle/>
          <a:p>
            <a:r>
              <a:rPr lang="en-ZA" sz="3200" b="1" dirty="0" smtClean="0"/>
              <a:t>LEGISLATIVE REQUIREMENTS </a:t>
            </a:r>
            <a:r>
              <a:rPr lang="en-ZA" dirty="0" smtClean="0"/>
              <a:t/>
            </a:r>
            <a:br>
              <a:rPr lang="en-ZA" dirty="0" smtClean="0"/>
            </a:br>
            <a:r>
              <a:rPr lang="en-ZA" dirty="0" smtClean="0">
                <a:solidFill>
                  <a:schemeClr val="tx2"/>
                </a:solidFill>
                <a:latin typeface="Arial"/>
                <a:cs typeface="ＭＳ Ｐゴシック" pitchFamily="-109" charset="-128"/>
              </a:rPr>
              <a:t/>
            </a:r>
            <a:br>
              <a:rPr lang="en-ZA" dirty="0" smtClean="0">
                <a:solidFill>
                  <a:schemeClr val="tx2"/>
                </a:solidFill>
                <a:latin typeface="Arial"/>
                <a:cs typeface="ＭＳ Ｐゴシック" pitchFamily="-109" charset="-128"/>
              </a:rPr>
            </a:br>
            <a:endParaRPr lang="en-ZA" dirty="0"/>
          </a:p>
        </p:txBody>
      </p:sp>
      <p:sp>
        <p:nvSpPr>
          <p:cNvPr id="3" name="Subtitle 2"/>
          <p:cNvSpPr>
            <a:spLocks noGrp="1"/>
          </p:cNvSpPr>
          <p:nvPr>
            <p:ph type="subTitle" idx="1"/>
          </p:nvPr>
        </p:nvSpPr>
        <p:spPr>
          <a:xfrm>
            <a:off x="1433014" y="996287"/>
            <a:ext cx="7710985" cy="4776859"/>
          </a:xfrm>
        </p:spPr>
        <p:txBody>
          <a:bodyPr/>
          <a:lstStyle/>
          <a:p>
            <a:endParaRPr lang="en-ZA" sz="2000" dirty="0" smtClean="0">
              <a:solidFill>
                <a:schemeClr val="tx1"/>
              </a:solidFill>
            </a:endParaRPr>
          </a:p>
          <a:p>
            <a:r>
              <a:rPr lang="en-ZA" sz="2000" i="1" dirty="0" smtClean="0">
                <a:solidFill>
                  <a:schemeClr val="tx1"/>
                </a:solidFill>
              </a:rPr>
              <a:t>PFMA </a:t>
            </a:r>
          </a:p>
          <a:p>
            <a:r>
              <a:rPr lang="en-ZA" sz="2000" i="1" dirty="0" smtClean="0">
                <a:solidFill>
                  <a:schemeClr val="tx1"/>
                </a:solidFill>
              </a:rPr>
              <a:t>Section 38 (1) (c) (ii): The accounting officer must take effective and appropriate steps to prevent fruitless and wasteful expenditure; </a:t>
            </a:r>
          </a:p>
          <a:p>
            <a:endParaRPr lang="en-ZA" sz="2000" i="1" dirty="0" smtClean="0">
              <a:solidFill>
                <a:schemeClr val="tx1"/>
              </a:solidFill>
            </a:endParaRPr>
          </a:p>
          <a:p>
            <a:r>
              <a:rPr lang="en-ZA" sz="2000" i="1" dirty="0" smtClean="0">
                <a:solidFill>
                  <a:schemeClr val="tx1"/>
                </a:solidFill>
              </a:rPr>
              <a:t>Section 38 (1) (g): The accounting officer must on discovery of fruitless and wasteful expenditure, immediately report, in writing, particulars of the expenditure to the relevant treasury;</a:t>
            </a:r>
          </a:p>
          <a:p>
            <a:endParaRPr lang="en-ZA" sz="2000" i="1" dirty="0" smtClean="0">
              <a:solidFill>
                <a:schemeClr val="tx1"/>
              </a:solidFill>
            </a:endParaRPr>
          </a:p>
          <a:p>
            <a:r>
              <a:rPr lang="en-ZA" sz="2000" i="1" dirty="0" smtClean="0">
                <a:solidFill>
                  <a:schemeClr val="tx1"/>
                </a:solidFill>
              </a:rPr>
              <a:t>Section 38 (1) (h): The accounting officer must take effective and appropriate disciplinary steps against any official in the service of the department or constitutional institution who makes or permits fruitless and wasteful expenditure</a:t>
            </a:r>
            <a:endParaRPr lang="en-US" sz="2000" i="1" dirty="0" smtClean="0">
              <a:solidFill>
                <a:schemeClr val="tx1"/>
              </a:solidFill>
              <a:latin typeface="Arial" pitchFamily="34" charset="0"/>
              <a:cs typeface="Arial" pitchFamily="34" charset="0"/>
            </a:endParaRPr>
          </a:p>
          <a:p>
            <a:pPr marL="342900" indent="-342900">
              <a:defRPr/>
            </a:pPr>
            <a:endParaRPr lang="en-US" sz="2000" dirty="0" smtClean="0">
              <a:solidFill>
                <a:schemeClr val="tx2"/>
              </a:solidFill>
              <a:latin typeface="Arial" pitchFamily="34" charset="0"/>
              <a:cs typeface="Arial" pitchFamily="34" charset="0"/>
            </a:endParaRPr>
          </a:p>
          <a:p>
            <a:pPr marL="342900" indent="-342900">
              <a:defRPr/>
            </a:pPr>
            <a:endParaRPr lang="en-US" sz="2000" dirty="0" smtClean="0">
              <a:solidFill>
                <a:schemeClr val="tx2"/>
              </a:solidFill>
              <a:latin typeface="Arial" pitchFamily="34" charset="0"/>
              <a:cs typeface="Arial" pitchFamily="34" charset="0"/>
            </a:endParaRPr>
          </a:p>
          <a:p>
            <a:pPr marL="342900" indent="-342900">
              <a:defRPr/>
            </a:pPr>
            <a:endParaRPr lang="en-US" sz="2000" dirty="0" smtClean="0">
              <a:solidFill>
                <a:schemeClr val="tx2"/>
              </a:solidFill>
              <a:latin typeface="Arial" pitchFamily="34" charset="0"/>
              <a:cs typeface="Arial" pitchFamily="34" charset="0"/>
            </a:endParaRPr>
          </a:p>
          <a:p>
            <a:pPr marL="342900" indent="-342900">
              <a:defRPr/>
            </a:pPr>
            <a:endParaRPr lang="en-US" sz="2000" dirty="0" smtClean="0">
              <a:solidFill>
                <a:schemeClr val="tx2"/>
              </a:solidFill>
              <a:latin typeface="Arial" pitchFamily="34" charset="0"/>
              <a:cs typeface="Arial" pitchFamily="34" charset="0"/>
            </a:endParaRPr>
          </a:p>
        </p:txBody>
      </p:sp>
      <p:sp>
        <p:nvSpPr>
          <p:cNvPr id="4" name="Slide Number Placeholder 3"/>
          <p:cNvSpPr txBox="1">
            <a:spLocks/>
          </p:cNvSpPr>
          <p:nvPr/>
        </p:nvSpPr>
        <p:spPr>
          <a:xfrm>
            <a:off x="6641688" y="6208348"/>
            <a:ext cx="2133600" cy="365125"/>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8F0A114-0370-4CC0-9313-334D49B2E98A}" type="slidenum">
              <a:rPr kumimoji="0" lang="en-ZA" sz="1400" b="0"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ZA" sz="14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432342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20857"/>
            <a:ext cx="7448514" cy="1143000"/>
          </a:xfrm>
        </p:spPr>
        <p:txBody>
          <a:bodyPr/>
          <a:lstStyle/>
          <a:p>
            <a:r>
              <a:rPr lang="en-ZA" sz="3200" b="1" dirty="0" smtClean="0"/>
              <a:t>Main Account</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48012625"/>
              </p:ext>
            </p:extLst>
          </p:nvPr>
        </p:nvGraphicFramePr>
        <p:xfrm>
          <a:off x="1479177" y="615589"/>
          <a:ext cx="7664823" cy="5648014"/>
        </p:xfrm>
        <a:graphic>
          <a:graphicData uri="http://schemas.openxmlformats.org/drawingml/2006/table">
            <a:tbl>
              <a:tblPr firstRow="1" bandRow="1">
                <a:tableStyleId>{F5AB1C69-6EDB-4FF4-983F-18BD219EF322}</a:tableStyleId>
              </a:tblPr>
              <a:tblGrid>
                <a:gridCol w="792819"/>
                <a:gridCol w="2373372"/>
                <a:gridCol w="1817108"/>
                <a:gridCol w="1654866"/>
                <a:gridCol w="1026658"/>
              </a:tblGrid>
              <a:tr h="344494">
                <a:tc>
                  <a:txBody>
                    <a:bodyPr/>
                    <a:lstStyle/>
                    <a:p>
                      <a:endParaRPr lang="en-ZA" sz="12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ZA" sz="1200" dirty="0" smtClean="0">
                          <a:latin typeface="Arial" pitchFamily="34" charset="0"/>
                          <a:cs typeface="Arial" pitchFamily="34" charset="0"/>
                        </a:rPr>
                        <a:t>2012/13</a:t>
                      </a:r>
                      <a:endParaRPr lang="en-ZA" sz="1200" dirty="0">
                        <a:latin typeface="Arial" pitchFamily="34" charset="0"/>
                        <a:cs typeface="Arial" pitchFamily="34" charset="0"/>
                      </a:endParaRPr>
                    </a:p>
                  </a:txBody>
                  <a:tcPr>
                    <a:lnL w="12700" cmpd="sng">
                      <a:noFill/>
                    </a:lnL>
                  </a:tcPr>
                </a:tc>
                <a:tc>
                  <a:txBody>
                    <a:bodyPr/>
                    <a:lstStyle/>
                    <a:p>
                      <a:pPr algn="ctr"/>
                      <a:r>
                        <a:rPr lang="en-ZA" sz="1200" dirty="0" smtClean="0">
                          <a:latin typeface="Arial" pitchFamily="34" charset="0"/>
                          <a:cs typeface="Arial" pitchFamily="34" charset="0"/>
                        </a:rPr>
                        <a:t>2013/14</a:t>
                      </a:r>
                      <a:endParaRPr lang="en-ZA" sz="1200" dirty="0">
                        <a:latin typeface="Arial" pitchFamily="34" charset="0"/>
                        <a:cs typeface="Arial" pitchFamily="34" charset="0"/>
                      </a:endParaRPr>
                    </a:p>
                  </a:txBody>
                  <a:tcPr/>
                </a:tc>
                <a:tc>
                  <a:txBody>
                    <a:bodyPr/>
                    <a:lstStyle/>
                    <a:p>
                      <a:pPr algn="ctr"/>
                      <a:r>
                        <a:rPr lang="en-ZA" sz="1200" dirty="0" smtClean="0">
                          <a:latin typeface="Arial" pitchFamily="34" charset="0"/>
                          <a:cs typeface="Arial" pitchFamily="34" charset="0"/>
                        </a:rPr>
                        <a:t>2014/15</a:t>
                      </a:r>
                      <a:endParaRPr lang="en-ZA" sz="1200" dirty="0">
                        <a:latin typeface="Arial" pitchFamily="34" charset="0"/>
                        <a:cs typeface="Arial" pitchFamily="34" charset="0"/>
                      </a:endParaRPr>
                    </a:p>
                  </a:txBody>
                  <a:tcPr/>
                </a:tc>
                <a:tc>
                  <a:txBody>
                    <a:bodyPr/>
                    <a:lstStyle/>
                    <a:p>
                      <a:pPr algn="ctr"/>
                      <a:r>
                        <a:rPr lang="en-ZA" sz="1200" dirty="0" smtClean="0">
                          <a:latin typeface="Arial" pitchFamily="34" charset="0"/>
                          <a:cs typeface="Arial" pitchFamily="34" charset="0"/>
                        </a:rPr>
                        <a:t>2015/16</a:t>
                      </a:r>
                      <a:endParaRPr lang="en-ZA" sz="1200" dirty="0">
                        <a:latin typeface="Arial" pitchFamily="34" charset="0"/>
                        <a:cs typeface="Arial" pitchFamily="34" charset="0"/>
                      </a:endParaRPr>
                    </a:p>
                  </a:txBody>
                  <a:tcPr/>
                </a:tc>
              </a:tr>
              <a:tr h="396404">
                <a:tc>
                  <a:txBody>
                    <a:bodyPr/>
                    <a:lstStyle/>
                    <a:p>
                      <a:r>
                        <a:rPr lang="en-ZA" sz="1200" b="1" dirty="0" smtClean="0">
                          <a:latin typeface="Arial" pitchFamily="34" charset="0"/>
                          <a:cs typeface="Arial" pitchFamily="34" charset="0"/>
                        </a:rPr>
                        <a:t>Audit</a:t>
                      </a:r>
                      <a:r>
                        <a:rPr lang="en-ZA" sz="1200" b="1" baseline="0" dirty="0" smtClean="0">
                          <a:latin typeface="Arial" pitchFamily="34" charset="0"/>
                          <a:cs typeface="Arial" pitchFamily="34" charset="0"/>
                        </a:rPr>
                        <a:t> opinion </a:t>
                      </a:r>
                      <a:endParaRPr lang="en-ZA" sz="1200" b="1" dirty="0">
                        <a:latin typeface="Arial" pitchFamily="34" charset="0"/>
                        <a:cs typeface="Arial" pitchFamily="34" charset="0"/>
                      </a:endParaRPr>
                    </a:p>
                  </a:txBody>
                  <a:tcPr>
                    <a:lnT w="38100" cmpd="sng">
                      <a:noFill/>
                    </a:lnT>
                  </a:tcPr>
                </a:tc>
                <a:tc>
                  <a:txBody>
                    <a:bodyPr/>
                    <a:lstStyle/>
                    <a:p>
                      <a:pPr algn="ctr"/>
                      <a:r>
                        <a:rPr lang="en-ZA" sz="1200" b="1" dirty="0" smtClean="0">
                          <a:latin typeface="Arial" pitchFamily="34" charset="0"/>
                          <a:cs typeface="Arial" pitchFamily="34" charset="0"/>
                        </a:rPr>
                        <a:t>Qualified</a:t>
                      </a:r>
                      <a:endParaRPr lang="en-ZA" sz="1200" b="1" dirty="0">
                        <a:latin typeface="Arial" pitchFamily="34" charset="0"/>
                        <a:cs typeface="Arial" pitchFamily="34" charset="0"/>
                      </a:endParaRPr>
                    </a:p>
                  </a:txBody>
                  <a:tcPr/>
                </a:tc>
                <a:tc>
                  <a:txBody>
                    <a:bodyPr/>
                    <a:lstStyle/>
                    <a:p>
                      <a:pPr algn="ctr"/>
                      <a:r>
                        <a:rPr lang="en-ZA" sz="1200" b="1" dirty="0" smtClean="0">
                          <a:latin typeface="Arial" pitchFamily="34" charset="0"/>
                          <a:cs typeface="Arial" pitchFamily="34" charset="0"/>
                        </a:rPr>
                        <a:t>Qualified</a:t>
                      </a:r>
                      <a:endParaRPr lang="en-ZA" sz="1200" b="1" dirty="0">
                        <a:latin typeface="Arial" pitchFamily="34" charset="0"/>
                        <a:cs typeface="Arial" pitchFamily="34" charset="0"/>
                      </a:endParaRPr>
                    </a:p>
                  </a:txBody>
                  <a:tcPr/>
                </a:tc>
                <a:tc>
                  <a:txBody>
                    <a:bodyPr/>
                    <a:lstStyle/>
                    <a:p>
                      <a:pPr algn="ctr"/>
                      <a:r>
                        <a:rPr lang="en-ZA" sz="1200" b="1" dirty="0" smtClean="0">
                          <a:latin typeface="Arial" pitchFamily="34" charset="0"/>
                          <a:cs typeface="Arial" pitchFamily="34" charset="0"/>
                        </a:rPr>
                        <a:t>Qualified</a:t>
                      </a:r>
                      <a:endParaRPr lang="en-ZA" sz="1200" b="1" dirty="0">
                        <a:latin typeface="Arial" pitchFamily="34" charset="0"/>
                        <a:cs typeface="Arial" pitchFamily="34" charset="0"/>
                      </a:endParaRPr>
                    </a:p>
                  </a:txBody>
                  <a:tcPr/>
                </a:tc>
                <a:tc>
                  <a:txBody>
                    <a:bodyPr/>
                    <a:lstStyle/>
                    <a:p>
                      <a:pPr algn="ctr"/>
                      <a:r>
                        <a:rPr lang="en-ZA" sz="1200" b="1" dirty="0" smtClean="0">
                          <a:latin typeface="Arial" pitchFamily="34" charset="0"/>
                          <a:cs typeface="Arial" pitchFamily="34" charset="0"/>
                        </a:rPr>
                        <a:t>Unqualified</a:t>
                      </a:r>
                      <a:endParaRPr lang="en-ZA" sz="1200" b="1" dirty="0">
                        <a:latin typeface="Arial" pitchFamily="34" charset="0"/>
                        <a:cs typeface="Arial" pitchFamily="34" charset="0"/>
                      </a:endParaRPr>
                    </a:p>
                  </a:txBody>
                  <a:tcPr/>
                </a:tc>
              </a:tr>
              <a:tr h="4133927">
                <a:tc>
                  <a:txBody>
                    <a:bodyPr/>
                    <a:lstStyle/>
                    <a:p>
                      <a:r>
                        <a:rPr lang="en-ZA" sz="1200" dirty="0" smtClean="0">
                          <a:latin typeface="Arial" pitchFamily="34" charset="0"/>
                          <a:cs typeface="Arial" pitchFamily="34" charset="0"/>
                        </a:rPr>
                        <a:t>Basis</a:t>
                      </a:r>
                      <a:endParaRPr lang="en-ZA" sz="1200" dirty="0">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1. Commitments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dirty="0" smtClean="0">
                          <a:solidFill>
                            <a:schemeClr val="dk1"/>
                          </a:solidFill>
                          <a:latin typeface="Arial" pitchFamily="34" charset="0"/>
                          <a:ea typeface="+mn-ea"/>
                          <a:cs typeface="Arial" pitchFamily="34" charset="0"/>
                        </a:rPr>
                        <a:t>No adequate</a:t>
                      </a:r>
                      <a:r>
                        <a:rPr lang="en-ZA" sz="1200" b="0" kern="1200" baseline="0" dirty="0" smtClean="0">
                          <a:solidFill>
                            <a:schemeClr val="dk1"/>
                          </a:solidFill>
                          <a:latin typeface="Arial" pitchFamily="34" charset="0"/>
                          <a:ea typeface="+mn-ea"/>
                          <a:cs typeface="Arial" pitchFamily="34" charset="0"/>
                        </a:rPr>
                        <a:t> systems for RBIG to maintain records.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2. Accruals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Inadequate systems of control to maintain records.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3. Irregular expenditure</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dirty="0" smtClean="0">
                          <a:solidFill>
                            <a:schemeClr val="dk1"/>
                          </a:solidFill>
                          <a:latin typeface="Arial" pitchFamily="34" charset="0"/>
                          <a:ea typeface="+mn-ea"/>
                          <a:cs typeface="Arial" pitchFamily="34" charset="0"/>
                        </a:rPr>
                        <a:t>Inadequate system</a:t>
                      </a:r>
                      <a:r>
                        <a:rPr lang="en-ZA" sz="1200" b="0" kern="1200" baseline="0" dirty="0" smtClean="0">
                          <a:solidFill>
                            <a:schemeClr val="dk1"/>
                          </a:solidFill>
                          <a:latin typeface="Arial" pitchFamily="34" charset="0"/>
                          <a:ea typeface="+mn-ea"/>
                          <a:cs typeface="Arial" pitchFamily="34" charset="0"/>
                        </a:rPr>
                        <a:t> of control to over irregular expenditure.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4. Immovable tangible capital</a:t>
                      </a:r>
                      <a:r>
                        <a:rPr lang="en-ZA" sz="1200" b="1" kern="1200" baseline="0" dirty="0" smtClean="0">
                          <a:solidFill>
                            <a:srgbClr val="0000CC"/>
                          </a:solidFill>
                          <a:latin typeface="Arial" pitchFamily="34" charset="0"/>
                          <a:ea typeface="+mn-ea"/>
                          <a:cs typeface="Arial" pitchFamily="34" charset="0"/>
                        </a:rPr>
                        <a:t> assets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dirty="0" smtClean="0">
                          <a:solidFill>
                            <a:schemeClr val="dk1"/>
                          </a:solidFill>
                          <a:latin typeface="Arial" pitchFamily="34" charset="0"/>
                          <a:ea typeface="+mn-ea"/>
                          <a:cs typeface="Arial" pitchFamily="34" charset="0"/>
                        </a:rPr>
                        <a:t>Lack of supporting documents.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5. Commitments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Lack of supporting documents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dirty="0" smtClean="0">
                          <a:solidFill>
                            <a:schemeClr val="dk1"/>
                          </a:solidFill>
                          <a:latin typeface="Arial" pitchFamily="34" charset="0"/>
                          <a:ea typeface="+mn-ea"/>
                          <a:cs typeface="Arial" pitchFamily="34" charset="0"/>
                        </a:rPr>
                        <a:t> No adequate</a:t>
                      </a:r>
                      <a:r>
                        <a:rPr lang="en-ZA" sz="1200" b="0" kern="1200" baseline="0" dirty="0" smtClean="0">
                          <a:solidFill>
                            <a:schemeClr val="dk1"/>
                          </a:solidFill>
                          <a:latin typeface="Arial" pitchFamily="34" charset="0"/>
                          <a:ea typeface="+mn-ea"/>
                          <a:cs typeface="Arial" pitchFamily="34" charset="0"/>
                        </a:rPr>
                        <a:t> systems in place for RBIG to maintain records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6. Accruals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Inadequate systems of control to maintain record</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7. Irregular expenditure</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dirty="0" smtClean="0">
                          <a:solidFill>
                            <a:schemeClr val="dk1"/>
                          </a:solidFill>
                          <a:latin typeface="Arial" pitchFamily="34" charset="0"/>
                          <a:ea typeface="+mn-ea"/>
                          <a:cs typeface="Arial" pitchFamily="34" charset="0"/>
                        </a:rPr>
                        <a:t>Inadequate system</a:t>
                      </a:r>
                      <a:r>
                        <a:rPr lang="en-ZA" sz="1200" b="0" kern="1200" baseline="0" dirty="0" smtClean="0">
                          <a:solidFill>
                            <a:schemeClr val="dk1"/>
                          </a:solidFill>
                          <a:latin typeface="Arial" pitchFamily="34" charset="0"/>
                          <a:ea typeface="+mn-ea"/>
                          <a:cs typeface="Arial" pitchFamily="34" charset="0"/>
                        </a:rPr>
                        <a:t> of control to over irregular expenditure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8. Immovable tangible capital assets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dirty="0" smtClean="0">
                          <a:solidFill>
                            <a:schemeClr val="dk1"/>
                          </a:solidFill>
                          <a:latin typeface="Arial" pitchFamily="34" charset="0"/>
                          <a:ea typeface="+mn-ea"/>
                          <a:cs typeface="Arial" pitchFamily="34" charset="0"/>
                        </a:rPr>
                        <a:t>Lack of supporting documents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ZA" sz="1200" b="0" kern="1200" dirty="0" smtClean="0">
                        <a:solidFill>
                          <a:schemeClr val="dk1"/>
                        </a:solidFill>
                        <a:latin typeface="Arial" pitchFamily="34" charset="0"/>
                        <a:ea typeface="+mn-ea"/>
                        <a:cs typeface="Arial" pitchFamily="34" charset="0"/>
                      </a:endParaRPr>
                    </a:p>
                  </a:txBody>
                  <a:tcPr/>
                </a:tc>
                <a:tc>
                  <a:txBody>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r>
                        <a:rPr lang="en-ZA" sz="1200" b="1" u="sng" kern="1200" dirty="0" smtClean="0">
                          <a:solidFill>
                            <a:srgbClr val="0000CC"/>
                          </a:solidFill>
                          <a:latin typeface="Arial" pitchFamily="34" charset="0"/>
                          <a:ea typeface="+mn-ea"/>
                          <a:cs typeface="Arial" pitchFamily="34" charset="0"/>
                        </a:rPr>
                        <a:t>1.Commitments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dirty="0" smtClean="0">
                          <a:solidFill>
                            <a:schemeClr val="dk1"/>
                          </a:solidFill>
                          <a:latin typeface="Arial" pitchFamily="34" charset="0"/>
                          <a:ea typeface="+mn-ea"/>
                          <a:cs typeface="Arial" pitchFamily="34" charset="0"/>
                        </a:rPr>
                        <a:t> No adequate</a:t>
                      </a:r>
                      <a:r>
                        <a:rPr lang="en-ZA" sz="1200" b="0" kern="1200" baseline="0" dirty="0" smtClean="0">
                          <a:solidFill>
                            <a:schemeClr val="dk1"/>
                          </a:solidFill>
                          <a:latin typeface="Arial" pitchFamily="34" charset="0"/>
                          <a:ea typeface="+mn-ea"/>
                          <a:cs typeface="Arial" pitchFamily="34" charset="0"/>
                        </a:rPr>
                        <a:t> systems for </a:t>
                      </a:r>
                      <a:r>
                        <a:rPr lang="en-ZA" sz="1200" b="1" kern="1200" baseline="0" dirty="0" smtClean="0">
                          <a:solidFill>
                            <a:schemeClr val="dk1"/>
                          </a:solidFill>
                          <a:latin typeface="Arial" pitchFamily="34" charset="0"/>
                          <a:ea typeface="+mn-ea"/>
                          <a:cs typeface="Arial" pitchFamily="34" charset="0"/>
                        </a:rPr>
                        <a:t>RBIG</a:t>
                      </a:r>
                      <a:r>
                        <a:rPr lang="en-ZA" sz="1200" b="0" kern="1200" baseline="0" dirty="0" smtClean="0">
                          <a:solidFill>
                            <a:schemeClr val="dk1"/>
                          </a:solidFill>
                          <a:latin typeface="Arial" pitchFamily="34" charset="0"/>
                          <a:ea typeface="+mn-ea"/>
                          <a:cs typeface="Arial" pitchFamily="34" charset="0"/>
                        </a:rPr>
                        <a:t> to maintain records.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Opening balance  for </a:t>
                      </a:r>
                      <a:r>
                        <a:rPr lang="en-ZA" sz="1200" b="1" kern="1200" baseline="0" dirty="0" smtClean="0">
                          <a:solidFill>
                            <a:schemeClr val="dk1"/>
                          </a:solidFill>
                          <a:latin typeface="Arial" pitchFamily="34" charset="0"/>
                          <a:ea typeface="+mn-ea"/>
                          <a:cs typeface="Arial" pitchFamily="34" charset="0"/>
                        </a:rPr>
                        <a:t>RBIG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ZA" sz="1200" b="0" kern="1200" baseline="0" dirty="0" smtClean="0">
                        <a:solidFill>
                          <a:schemeClr val="dk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2. Accruals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Inadequate systems of control to maintain records.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ZA" sz="1200" b="0" kern="1200" baseline="0" dirty="0" smtClean="0">
                        <a:solidFill>
                          <a:schemeClr val="dk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3. Immovable tangible capital assets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Overstatement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Lack of supporting documents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Lack of systems to record additions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1. Commitments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No adequate systems for </a:t>
                      </a:r>
                      <a:r>
                        <a:rPr lang="en-ZA" sz="1200" b="1" kern="1200" baseline="0" dirty="0" smtClean="0">
                          <a:solidFill>
                            <a:schemeClr val="dk1"/>
                          </a:solidFill>
                          <a:latin typeface="Arial" pitchFamily="34" charset="0"/>
                          <a:ea typeface="+mn-ea"/>
                          <a:cs typeface="Arial" pitchFamily="34" charset="0"/>
                        </a:rPr>
                        <a:t>RBIG, MWIG and RHIG </a:t>
                      </a:r>
                      <a:r>
                        <a:rPr lang="en-ZA" sz="1200" b="0" kern="1200" baseline="0" dirty="0" smtClean="0">
                          <a:solidFill>
                            <a:schemeClr val="dk1"/>
                          </a:solidFill>
                          <a:latin typeface="Arial" pitchFamily="34" charset="0"/>
                          <a:ea typeface="+mn-ea"/>
                          <a:cs typeface="Arial" pitchFamily="34" charset="0"/>
                        </a:rPr>
                        <a:t>to maintain records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Opening balance RBIG</a:t>
                      </a:r>
                      <a:r>
                        <a:rPr lang="en-ZA" sz="1200" b="1" kern="1200" baseline="0" dirty="0" smtClean="0">
                          <a:solidFill>
                            <a:srgbClr val="FF0000"/>
                          </a:solidFill>
                          <a:latin typeface="Arial" pitchFamily="34" charset="0"/>
                          <a:ea typeface="+mn-ea"/>
                          <a:cs typeface="Arial" pitchFamily="34" charset="0"/>
                        </a:rPr>
                        <a:t>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Overstatement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Lack of supporting documents for </a:t>
                      </a:r>
                      <a:r>
                        <a:rPr lang="en-ZA" sz="1200" b="1" kern="1200" baseline="0" dirty="0" smtClean="0">
                          <a:solidFill>
                            <a:schemeClr val="dk1"/>
                          </a:solidFill>
                          <a:latin typeface="Arial" pitchFamily="34" charset="0"/>
                          <a:ea typeface="+mn-ea"/>
                          <a:cs typeface="Arial" pitchFamily="34" charset="0"/>
                        </a:rPr>
                        <a:t>RBIG, MWIG and RHIG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ZA" sz="1200" b="0" kern="1200" baseline="0" dirty="0" smtClean="0">
                        <a:solidFill>
                          <a:schemeClr val="dk1"/>
                        </a:solidFill>
                        <a:latin typeface="Arial" pitchFamily="34" charset="0"/>
                        <a:ea typeface="+mn-ea"/>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ZA" sz="1200" b="1" u="sng" kern="1200" baseline="0" dirty="0" smtClean="0">
                          <a:solidFill>
                            <a:srgbClr val="0000CC"/>
                          </a:solidFill>
                          <a:latin typeface="Arial" pitchFamily="34" charset="0"/>
                          <a:ea typeface="+mn-ea"/>
                          <a:cs typeface="Arial" pitchFamily="34" charset="0"/>
                        </a:rPr>
                        <a:t>2. Accruals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b="0" kern="1200" baseline="0" dirty="0" smtClean="0">
                          <a:solidFill>
                            <a:schemeClr val="dk1"/>
                          </a:solidFill>
                          <a:latin typeface="Arial" pitchFamily="34" charset="0"/>
                          <a:ea typeface="+mn-ea"/>
                          <a:cs typeface="Arial" pitchFamily="34" charset="0"/>
                        </a:rPr>
                        <a:t> Inadequate systems of control to maintain records.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ZA" sz="1200" b="0" kern="1200" baseline="0" dirty="0" smtClean="0">
                        <a:solidFill>
                          <a:schemeClr val="dk1"/>
                        </a:solidFill>
                        <a:latin typeface="Arial" pitchFamily="34" charset="0"/>
                        <a:ea typeface="+mn-ea"/>
                        <a:cs typeface="Arial" pitchFamily="34" charset="0"/>
                      </a:endParaRPr>
                    </a:p>
                  </a:txBody>
                  <a:tcPr/>
                </a:tc>
                <a:tc>
                  <a:txBody>
                    <a:bodyPr/>
                    <a:lstStyle/>
                    <a:p>
                      <a:pPr marL="0" indent="0">
                        <a:buFont typeface="+mj-lt"/>
                        <a:buNone/>
                      </a:pPr>
                      <a:endParaRPr lang="en-ZA" sz="1200" b="1" i="1" dirty="0">
                        <a:latin typeface="Arial"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4</a:t>
            </a:fld>
            <a:endParaRPr lang="en-ZA" sz="1400">
              <a:latin typeface="Arial" pitchFamily="34" charset="0"/>
              <a:cs typeface="Arial" pitchFamily="34" charset="0"/>
            </a:endParaRPr>
          </a:p>
        </p:txBody>
      </p:sp>
    </p:spTree>
    <p:extLst>
      <p:ext uri="{BB962C8B-B14F-4D97-AF65-F5344CB8AC3E}">
        <p14:creationId xmlns:p14="http://schemas.microsoft.com/office/powerpoint/2010/main" xmlns="" val="1031772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Fruitless and Wasteful </a:t>
            </a:r>
            <a:r>
              <a:rPr lang="en-ZA" dirty="0" smtClean="0"/>
              <a:t>2015/16 Financial </a:t>
            </a:r>
            <a:r>
              <a:rPr lang="en-ZA" dirty="0"/>
              <a:t>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06407007"/>
              </p:ext>
            </p:extLst>
          </p:nvPr>
        </p:nvGraphicFramePr>
        <p:xfrm>
          <a:off x="1555844" y="1720646"/>
          <a:ext cx="7381678" cy="3608438"/>
        </p:xfrm>
        <a:graphic>
          <a:graphicData uri="http://schemas.openxmlformats.org/drawingml/2006/table">
            <a:tbl>
              <a:tblPr>
                <a:tableStyleId>{616DA210-FB5B-4158-B5E0-FEB733F419BA}</a:tableStyleId>
              </a:tblPr>
              <a:tblGrid>
                <a:gridCol w="3928282"/>
                <a:gridCol w="1535061"/>
                <a:gridCol w="1918335"/>
              </a:tblGrid>
              <a:tr h="588760">
                <a:tc>
                  <a:txBody>
                    <a:bodyPr/>
                    <a:lstStyle/>
                    <a:p>
                      <a:pPr algn="l" fontAlgn="b"/>
                      <a:r>
                        <a:rPr lang="en-ZA" sz="1800" b="1" i="0" u="none" strike="noStrike" baseline="0" dirty="0" smtClean="0">
                          <a:effectLst/>
                        </a:rPr>
                        <a:t>DESCRIPTION</a:t>
                      </a:r>
                      <a:endParaRPr lang="en-ZA" sz="1800" b="1" i="0" u="none" strike="noStrike" baseline="0"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ZA" sz="1800" b="1" i="0" u="none" strike="noStrike" baseline="0" dirty="0" smtClean="0">
                          <a:effectLst/>
                        </a:rPr>
                        <a:t>AMOUNT</a:t>
                      </a:r>
                      <a:endParaRPr lang="en-ZA" sz="1800" b="1" i="0" u="none" strike="noStrike" baseline="0"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ZA" sz="1800" b="1" i="0" u="none" strike="noStrike" baseline="0" dirty="0" smtClean="0">
                          <a:effectLst/>
                        </a:rPr>
                        <a:t>PERCENTAGE</a:t>
                      </a:r>
                      <a:endParaRPr lang="en-ZA" sz="1800" b="1" i="0" u="none" strike="noStrike" baseline="0" dirty="0">
                        <a:solidFill>
                          <a:srgbClr val="000000"/>
                        </a:solidFill>
                        <a:effectLst/>
                        <a:latin typeface="Calibri"/>
                      </a:endParaRPr>
                    </a:p>
                  </a:txBody>
                  <a:tcPr marL="9525" marR="9525" marT="9525" marB="0" anchor="b">
                    <a:solidFill>
                      <a:schemeClr val="accent3">
                        <a:lumMod val="40000"/>
                        <a:lumOff val="60000"/>
                      </a:schemeClr>
                    </a:solidFill>
                  </a:tcPr>
                </a:tc>
              </a:tr>
              <a:tr h="747544">
                <a:tc>
                  <a:txBody>
                    <a:bodyPr/>
                    <a:lstStyle/>
                    <a:p>
                      <a:pPr algn="l" fontAlgn="b"/>
                      <a:r>
                        <a:rPr lang="en-ZA" sz="1800" i="0" u="none" strike="noStrike" baseline="0" dirty="0">
                          <a:effectLst/>
                        </a:rPr>
                        <a:t>Travelling and Accommodation </a:t>
                      </a:r>
                      <a:endParaRPr lang="en-ZA" sz="1800" b="0"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l" fontAlgn="b"/>
                      <a:r>
                        <a:rPr lang="en-ZA" sz="1800" i="0" u="none" strike="noStrike" baseline="0" dirty="0">
                          <a:effectLst/>
                        </a:rPr>
                        <a:t>             </a:t>
                      </a:r>
                      <a:r>
                        <a:rPr lang="en-ZA" sz="1800" i="0" u="none" strike="noStrike" baseline="0" dirty="0" smtClean="0">
                          <a:effectLst/>
                        </a:rPr>
                        <a:t> </a:t>
                      </a:r>
                      <a:r>
                        <a:rPr lang="en-ZA" sz="1800" i="0" u="none" strike="noStrike" baseline="0" dirty="0">
                          <a:effectLst/>
                        </a:rPr>
                        <a:t>28 187 </a:t>
                      </a:r>
                      <a:endParaRPr lang="en-ZA" sz="1800" b="0"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r" fontAlgn="b"/>
                      <a:r>
                        <a:rPr lang="en-ZA" sz="1800" i="0" u="none" strike="noStrike" baseline="0">
                          <a:effectLst/>
                        </a:rPr>
                        <a:t>32%</a:t>
                      </a:r>
                      <a:endParaRPr lang="en-ZA" sz="1800" b="0" i="0" u="none" strike="noStrike" baseline="0">
                        <a:solidFill>
                          <a:srgbClr val="000000"/>
                        </a:solidFill>
                        <a:effectLst/>
                        <a:latin typeface="Calibri"/>
                      </a:endParaRPr>
                    </a:p>
                  </a:txBody>
                  <a:tcPr marL="9525" marR="9525" marT="9525" marB="0" anchor="b">
                    <a:solidFill>
                      <a:schemeClr val="accent3">
                        <a:lumMod val="20000"/>
                        <a:lumOff val="80000"/>
                      </a:schemeClr>
                    </a:solidFill>
                  </a:tcPr>
                </a:tc>
              </a:tr>
              <a:tr h="747544">
                <a:tc>
                  <a:txBody>
                    <a:bodyPr/>
                    <a:lstStyle/>
                    <a:p>
                      <a:pPr algn="l" fontAlgn="b"/>
                      <a:r>
                        <a:rPr lang="en-ZA" sz="1800" i="0" u="none" strike="noStrike" baseline="0" dirty="0">
                          <a:effectLst/>
                        </a:rPr>
                        <a:t>Interest on invoice under legal dispute</a:t>
                      </a:r>
                      <a:endParaRPr lang="en-ZA" sz="1800" b="0"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l" fontAlgn="b"/>
                      <a:r>
                        <a:rPr lang="en-ZA" sz="1800" i="0" u="none" strike="noStrike" baseline="0" dirty="0">
                          <a:effectLst/>
                        </a:rPr>
                        <a:t>              </a:t>
                      </a:r>
                      <a:r>
                        <a:rPr lang="en-ZA" sz="1800" i="0" u="none" strike="noStrike" baseline="0" dirty="0" smtClean="0">
                          <a:effectLst/>
                        </a:rPr>
                        <a:t>  </a:t>
                      </a:r>
                      <a:r>
                        <a:rPr lang="en-ZA" sz="1800" i="0" u="none" strike="noStrike" baseline="0" dirty="0">
                          <a:effectLst/>
                        </a:rPr>
                        <a:t>6 522 </a:t>
                      </a:r>
                      <a:endParaRPr lang="en-ZA" sz="1800" b="0"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r" fontAlgn="b"/>
                      <a:r>
                        <a:rPr lang="en-ZA" sz="1800" i="0" u="none" strike="noStrike" baseline="0" dirty="0">
                          <a:effectLst/>
                        </a:rPr>
                        <a:t>7%</a:t>
                      </a:r>
                      <a:endParaRPr lang="en-ZA" sz="1800" b="0"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r>
              <a:tr h="777046">
                <a:tc>
                  <a:txBody>
                    <a:bodyPr/>
                    <a:lstStyle/>
                    <a:p>
                      <a:pPr algn="l" fontAlgn="b"/>
                      <a:r>
                        <a:rPr lang="en-ZA" sz="1800" i="0" u="none" strike="noStrike" baseline="0" dirty="0" smtClean="0">
                          <a:effectLst/>
                        </a:rPr>
                        <a:t>Duplicate </a:t>
                      </a:r>
                      <a:r>
                        <a:rPr lang="en-ZA" sz="1800" i="0" u="none" strike="noStrike" baseline="0" dirty="0">
                          <a:effectLst/>
                        </a:rPr>
                        <a:t>payments at Implementing Agents</a:t>
                      </a:r>
                      <a:endParaRPr lang="en-ZA" sz="1800" b="0"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l" fontAlgn="b"/>
                      <a:r>
                        <a:rPr lang="en-ZA" sz="1800" i="0" u="none" strike="noStrike" baseline="0" dirty="0">
                          <a:effectLst/>
                        </a:rPr>
                        <a:t>              </a:t>
                      </a:r>
                      <a:r>
                        <a:rPr lang="en-ZA" sz="1800" i="0" u="none" strike="noStrike" baseline="0" dirty="0" smtClean="0">
                          <a:effectLst/>
                        </a:rPr>
                        <a:t>52 </a:t>
                      </a:r>
                      <a:r>
                        <a:rPr lang="en-ZA" sz="1800" i="0" u="none" strike="noStrike" baseline="0" dirty="0">
                          <a:effectLst/>
                        </a:rPr>
                        <a:t>447 </a:t>
                      </a:r>
                      <a:endParaRPr lang="en-ZA" sz="1800" b="0"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r" fontAlgn="b"/>
                      <a:r>
                        <a:rPr lang="en-ZA" sz="1800" i="0" u="none" strike="noStrike" baseline="0" dirty="0">
                          <a:effectLst/>
                        </a:rPr>
                        <a:t>60%</a:t>
                      </a:r>
                      <a:endParaRPr lang="en-ZA" sz="1800" b="0"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r>
              <a:tr h="747544">
                <a:tc>
                  <a:txBody>
                    <a:bodyPr/>
                    <a:lstStyle/>
                    <a:p>
                      <a:pPr algn="l" fontAlgn="b"/>
                      <a:r>
                        <a:rPr lang="en-ZA" sz="1800" b="1" i="0" u="none" strike="noStrike" baseline="0" dirty="0">
                          <a:effectLst/>
                        </a:rPr>
                        <a:t>TOTAL</a:t>
                      </a:r>
                      <a:endParaRPr lang="en-ZA" sz="1800" b="1"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l" fontAlgn="b"/>
                      <a:r>
                        <a:rPr lang="en-ZA" sz="1800" b="1" i="0" u="none" strike="noStrike" baseline="0" dirty="0">
                          <a:effectLst/>
                        </a:rPr>
                        <a:t>          </a:t>
                      </a:r>
                      <a:r>
                        <a:rPr lang="en-ZA" sz="1800" b="1" i="0" u="none" strike="noStrike" baseline="0" dirty="0" smtClean="0">
                          <a:effectLst/>
                        </a:rPr>
                        <a:t>     87 </a:t>
                      </a:r>
                      <a:r>
                        <a:rPr lang="en-ZA" sz="1800" b="1" i="0" u="none" strike="noStrike" baseline="0" dirty="0">
                          <a:effectLst/>
                        </a:rPr>
                        <a:t>156 </a:t>
                      </a:r>
                      <a:endParaRPr lang="en-ZA" sz="1800" b="1"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c>
                  <a:txBody>
                    <a:bodyPr/>
                    <a:lstStyle/>
                    <a:p>
                      <a:pPr algn="r" fontAlgn="b"/>
                      <a:r>
                        <a:rPr lang="en-ZA" sz="1800" b="1" i="0" u="none" strike="noStrike" baseline="0" dirty="0">
                          <a:effectLst/>
                        </a:rPr>
                        <a:t>100%</a:t>
                      </a:r>
                      <a:endParaRPr lang="en-ZA" sz="1800" b="1" i="0" u="none" strike="noStrike" baseline="0" dirty="0">
                        <a:solidFill>
                          <a:srgbClr val="000000"/>
                        </a:solidFill>
                        <a:effectLst/>
                        <a:latin typeface="Calibri"/>
                      </a:endParaRPr>
                    </a:p>
                  </a:txBody>
                  <a:tcPr marL="9525" marR="9525" marT="9525" marB="0" anchor="b">
                    <a:solidFill>
                      <a:schemeClr val="accent3">
                        <a:lumMod val="20000"/>
                        <a:lumOff val="80000"/>
                      </a:schemeClr>
                    </a:solidFill>
                  </a:tcPr>
                </a:tc>
              </a:tr>
            </a:tbl>
          </a:graphicData>
        </a:graphic>
      </p:graphicFrame>
      <p:sp>
        <p:nvSpPr>
          <p:cNvPr id="5"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40</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2560783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37652"/>
            <a:ext cx="7207624" cy="1143000"/>
          </a:xfrm>
        </p:spPr>
        <p:txBody>
          <a:bodyPr/>
          <a:lstStyle/>
          <a:p>
            <a:r>
              <a:rPr lang="en-ZA" sz="3600" dirty="0" smtClean="0"/>
              <a:t>Fruitless and Wasteful Analysis per Financial year</a:t>
            </a:r>
            <a:endParaRPr lang="en-Z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4095962"/>
              </p:ext>
            </p:extLst>
          </p:nvPr>
        </p:nvGraphicFramePr>
        <p:xfrm>
          <a:off x="2" y="1280652"/>
          <a:ext cx="9143998" cy="5159478"/>
        </p:xfrm>
        <a:graphic>
          <a:graphicData uri="http://schemas.openxmlformats.org/drawingml/2006/table">
            <a:tbl>
              <a:tblPr firstRow="1" bandRow="1">
                <a:tableStyleId>{073A0DAA-6AF3-43AB-8588-CEC1D06C72B9}</a:tableStyleId>
              </a:tblPr>
              <a:tblGrid>
                <a:gridCol w="1819814"/>
                <a:gridCol w="1258142"/>
                <a:gridCol w="1168274"/>
                <a:gridCol w="1258142"/>
                <a:gridCol w="1078408"/>
                <a:gridCol w="1213209"/>
                <a:gridCol w="1348009"/>
              </a:tblGrid>
              <a:tr h="857625">
                <a:tc>
                  <a:txBody>
                    <a:bodyPr/>
                    <a:lstStyle/>
                    <a:p>
                      <a:r>
                        <a:rPr lang="en-ZA" dirty="0" smtClean="0">
                          <a:solidFill>
                            <a:schemeClr val="tx1"/>
                          </a:solidFill>
                        </a:rPr>
                        <a:t>Financial</a:t>
                      </a:r>
                      <a:r>
                        <a:rPr lang="en-ZA" baseline="0" dirty="0" smtClean="0">
                          <a:solidFill>
                            <a:schemeClr val="tx1"/>
                          </a:solidFill>
                        </a:rPr>
                        <a:t> Year</a:t>
                      </a:r>
                      <a:endParaRPr lang="en-ZA" dirty="0">
                        <a:solidFill>
                          <a:schemeClr val="tx1"/>
                        </a:solidFill>
                      </a:endParaRPr>
                    </a:p>
                  </a:txBody>
                  <a:tcPr>
                    <a:solidFill>
                      <a:schemeClr val="accent3">
                        <a:lumMod val="40000"/>
                        <a:lumOff val="60000"/>
                      </a:schemeClr>
                    </a:solidFill>
                  </a:tcPr>
                </a:tc>
                <a:tc>
                  <a:txBody>
                    <a:bodyPr/>
                    <a:lstStyle/>
                    <a:p>
                      <a:r>
                        <a:rPr lang="en-ZA" dirty="0" smtClean="0">
                          <a:solidFill>
                            <a:schemeClr val="tx1"/>
                          </a:solidFill>
                        </a:rPr>
                        <a:t>2015/16</a:t>
                      </a:r>
                    </a:p>
                    <a:p>
                      <a:r>
                        <a:rPr lang="en-ZA" dirty="0" smtClean="0">
                          <a:solidFill>
                            <a:schemeClr val="tx1"/>
                          </a:solidFill>
                        </a:rPr>
                        <a:t>R’000</a:t>
                      </a:r>
                      <a:endParaRPr lang="en-ZA" dirty="0">
                        <a:solidFill>
                          <a:schemeClr val="tx1"/>
                        </a:solidFill>
                      </a:endParaRPr>
                    </a:p>
                  </a:txBody>
                  <a:tcPr>
                    <a:solidFill>
                      <a:schemeClr val="accent3">
                        <a:lumMod val="40000"/>
                        <a:lumOff val="60000"/>
                      </a:schemeClr>
                    </a:solidFill>
                  </a:tcPr>
                </a:tc>
                <a:tc>
                  <a:txBody>
                    <a:bodyPr/>
                    <a:lstStyle/>
                    <a:p>
                      <a:r>
                        <a:rPr lang="en-ZA" dirty="0" smtClean="0">
                          <a:solidFill>
                            <a:schemeClr val="tx1"/>
                          </a:solidFill>
                        </a:rPr>
                        <a:t>2014/15</a:t>
                      </a:r>
                    </a:p>
                    <a:p>
                      <a:r>
                        <a:rPr lang="en-ZA" dirty="0" smtClean="0">
                          <a:solidFill>
                            <a:schemeClr val="tx1"/>
                          </a:solidFill>
                        </a:rPr>
                        <a:t>R’000</a:t>
                      </a:r>
                      <a:endParaRPr lang="en-ZA" dirty="0">
                        <a:solidFill>
                          <a:schemeClr val="tx1"/>
                        </a:solidFill>
                      </a:endParaRPr>
                    </a:p>
                  </a:txBody>
                  <a:tcPr>
                    <a:solidFill>
                      <a:schemeClr val="accent3">
                        <a:lumMod val="40000"/>
                        <a:lumOff val="60000"/>
                      </a:schemeClr>
                    </a:solidFill>
                  </a:tcPr>
                </a:tc>
                <a:tc>
                  <a:txBody>
                    <a:bodyPr/>
                    <a:lstStyle/>
                    <a:p>
                      <a:r>
                        <a:rPr lang="en-ZA" dirty="0" smtClean="0">
                          <a:solidFill>
                            <a:schemeClr val="tx1"/>
                          </a:solidFill>
                        </a:rPr>
                        <a:t>2013/14</a:t>
                      </a:r>
                    </a:p>
                    <a:p>
                      <a:r>
                        <a:rPr lang="en-ZA" dirty="0" smtClean="0">
                          <a:solidFill>
                            <a:schemeClr val="tx1"/>
                          </a:solidFill>
                        </a:rPr>
                        <a:t>R’000</a:t>
                      </a:r>
                      <a:endParaRPr lang="en-ZA" dirty="0">
                        <a:solidFill>
                          <a:schemeClr val="tx1"/>
                        </a:solidFill>
                      </a:endParaRPr>
                    </a:p>
                  </a:txBody>
                  <a:tcPr>
                    <a:solidFill>
                      <a:schemeClr val="accent3">
                        <a:lumMod val="40000"/>
                        <a:lumOff val="60000"/>
                      </a:schemeClr>
                    </a:solidFill>
                  </a:tcPr>
                </a:tc>
                <a:tc>
                  <a:txBody>
                    <a:bodyPr/>
                    <a:lstStyle/>
                    <a:p>
                      <a:r>
                        <a:rPr lang="en-ZA" dirty="0" smtClean="0">
                          <a:solidFill>
                            <a:schemeClr val="tx1"/>
                          </a:solidFill>
                        </a:rPr>
                        <a:t>2012/13</a:t>
                      </a:r>
                    </a:p>
                    <a:p>
                      <a:r>
                        <a:rPr lang="en-ZA" dirty="0" smtClean="0">
                          <a:solidFill>
                            <a:schemeClr val="tx1"/>
                          </a:solidFill>
                        </a:rPr>
                        <a:t>R’000</a:t>
                      </a:r>
                      <a:endParaRPr lang="en-ZA" dirty="0">
                        <a:solidFill>
                          <a:schemeClr val="tx1"/>
                        </a:solidFill>
                      </a:endParaRPr>
                    </a:p>
                  </a:txBody>
                  <a:tcPr>
                    <a:solidFill>
                      <a:schemeClr val="accent3">
                        <a:lumMod val="40000"/>
                        <a:lumOff val="60000"/>
                      </a:schemeClr>
                    </a:solidFill>
                  </a:tcPr>
                </a:tc>
                <a:tc>
                  <a:txBody>
                    <a:bodyPr/>
                    <a:lstStyle/>
                    <a:p>
                      <a:r>
                        <a:rPr lang="en-ZA" dirty="0" smtClean="0">
                          <a:solidFill>
                            <a:schemeClr val="tx1"/>
                          </a:solidFill>
                        </a:rPr>
                        <a:t>2011/12</a:t>
                      </a:r>
                    </a:p>
                    <a:p>
                      <a:r>
                        <a:rPr lang="en-ZA" dirty="0" smtClean="0">
                          <a:solidFill>
                            <a:schemeClr val="tx1"/>
                          </a:solidFill>
                        </a:rPr>
                        <a:t>R’000</a:t>
                      </a:r>
                      <a:endParaRPr lang="en-ZA" dirty="0">
                        <a:solidFill>
                          <a:schemeClr val="tx1"/>
                        </a:solidFill>
                      </a:endParaRPr>
                    </a:p>
                  </a:txBody>
                  <a:tcPr>
                    <a:solidFill>
                      <a:schemeClr val="accent3">
                        <a:lumMod val="40000"/>
                        <a:lumOff val="60000"/>
                      </a:schemeClr>
                    </a:solidFill>
                  </a:tcPr>
                </a:tc>
                <a:tc>
                  <a:txBody>
                    <a:bodyPr/>
                    <a:lstStyle/>
                    <a:p>
                      <a:r>
                        <a:rPr lang="en-ZA" dirty="0" smtClean="0">
                          <a:solidFill>
                            <a:schemeClr val="tx1"/>
                          </a:solidFill>
                        </a:rPr>
                        <a:t>2010/11</a:t>
                      </a:r>
                    </a:p>
                    <a:p>
                      <a:r>
                        <a:rPr lang="en-ZA" dirty="0" smtClean="0">
                          <a:solidFill>
                            <a:schemeClr val="tx1"/>
                          </a:solidFill>
                        </a:rPr>
                        <a:t>R’000</a:t>
                      </a:r>
                      <a:endParaRPr lang="en-ZA" dirty="0">
                        <a:solidFill>
                          <a:schemeClr val="tx1"/>
                        </a:solidFill>
                      </a:endParaRPr>
                    </a:p>
                  </a:txBody>
                  <a:tcPr>
                    <a:solidFill>
                      <a:schemeClr val="accent3">
                        <a:lumMod val="40000"/>
                        <a:lumOff val="60000"/>
                      </a:schemeClr>
                    </a:solidFill>
                  </a:tcPr>
                </a:tc>
              </a:tr>
              <a:tr h="719860">
                <a:tc>
                  <a:txBody>
                    <a:bodyPr/>
                    <a:lstStyle/>
                    <a:p>
                      <a:r>
                        <a:rPr lang="en-ZA" dirty="0" smtClean="0"/>
                        <a:t>Opening balance</a:t>
                      </a:r>
                      <a:endParaRPr lang="en-ZA" dirty="0"/>
                    </a:p>
                  </a:txBody>
                  <a:tcPr>
                    <a:solidFill>
                      <a:schemeClr val="accent3">
                        <a:lumMod val="20000"/>
                        <a:lumOff val="80000"/>
                      </a:schemeClr>
                    </a:solidFill>
                  </a:tcPr>
                </a:tc>
                <a:tc>
                  <a:txBody>
                    <a:bodyPr/>
                    <a:lstStyle/>
                    <a:p>
                      <a:pPr algn="r"/>
                      <a:r>
                        <a:rPr lang="en-ZA" dirty="0" smtClean="0"/>
                        <a:t>28 025</a:t>
                      </a:r>
                      <a:endParaRPr lang="en-ZA" dirty="0"/>
                    </a:p>
                  </a:txBody>
                  <a:tcPr>
                    <a:solidFill>
                      <a:schemeClr val="accent3">
                        <a:lumMod val="20000"/>
                        <a:lumOff val="80000"/>
                      </a:schemeClr>
                    </a:solidFill>
                  </a:tcPr>
                </a:tc>
                <a:tc>
                  <a:txBody>
                    <a:bodyPr/>
                    <a:lstStyle/>
                    <a:p>
                      <a:pPr algn="r"/>
                      <a:r>
                        <a:rPr lang="en-ZA" dirty="0" smtClean="0"/>
                        <a:t>26 480</a:t>
                      </a:r>
                      <a:endParaRPr lang="en-ZA" dirty="0"/>
                    </a:p>
                  </a:txBody>
                  <a:tcPr>
                    <a:solidFill>
                      <a:schemeClr val="accent3">
                        <a:lumMod val="20000"/>
                        <a:lumOff val="80000"/>
                      </a:schemeClr>
                    </a:solidFill>
                  </a:tcPr>
                </a:tc>
                <a:tc>
                  <a:txBody>
                    <a:bodyPr/>
                    <a:lstStyle/>
                    <a:p>
                      <a:pPr algn="r"/>
                      <a:r>
                        <a:rPr lang="en-ZA" dirty="0" smtClean="0"/>
                        <a:t>24 778</a:t>
                      </a:r>
                      <a:endParaRPr lang="en-ZA" dirty="0"/>
                    </a:p>
                  </a:txBody>
                  <a:tcPr>
                    <a:solidFill>
                      <a:schemeClr val="accent3">
                        <a:lumMod val="20000"/>
                        <a:lumOff val="80000"/>
                      </a:schemeClr>
                    </a:solidFill>
                  </a:tcPr>
                </a:tc>
                <a:tc>
                  <a:txBody>
                    <a:bodyPr/>
                    <a:lstStyle/>
                    <a:p>
                      <a:pPr algn="r"/>
                      <a:r>
                        <a:rPr lang="en-ZA" dirty="0" smtClean="0"/>
                        <a:t>23 101</a:t>
                      </a:r>
                      <a:endParaRPr lang="en-ZA" dirty="0"/>
                    </a:p>
                  </a:txBody>
                  <a:tcPr>
                    <a:solidFill>
                      <a:schemeClr val="accent3">
                        <a:lumMod val="20000"/>
                        <a:lumOff val="80000"/>
                      </a:schemeClr>
                    </a:solidFill>
                  </a:tcPr>
                </a:tc>
                <a:tc>
                  <a:txBody>
                    <a:bodyPr/>
                    <a:lstStyle/>
                    <a:p>
                      <a:pPr algn="r"/>
                      <a:r>
                        <a:rPr lang="en-ZA" dirty="0" smtClean="0"/>
                        <a:t>369</a:t>
                      </a:r>
                      <a:endParaRPr lang="en-ZA" dirty="0"/>
                    </a:p>
                  </a:txBody>
                  <a:tcPr>
                    <a:solidFill>
                      <a:schemeClr val="accent3">
                        <a:lumMod val="20000"/>
                        <a:lumOff val="80000"/>
                      </a:schemeClr>
                    </a:solidFill>
                  </a:tcPr>
                </a:tc>
                <a:tc>
                  <a:txBody>
                    <a:bodyPr/>
                    <a:lstStyle/>
                    <a:p>
                      <a:pPr algn="r"/>
                      <a:r>
                        <a:rPr lang="en-ZA" dirty="0" smtClean="0"/>
                        <a:t>369</a:t>
                      </a:r>
                      <a:endParaRPr lang="en-ZA" dirty="0"/>
                    </a:p>
                  </a:txBody>
                  <a:tcPr>
                    <a:solidFill>
                      <a:schemeClr val="accent3">
                        <a:lumMod val="20000"/>
                        <a:lumOff val="80000"/>
                      </a:schemeClr>
                    </a:solidFill>
                  </a:tcPr>
                </a:tc>
              </a:tr>
              <a:tr h="1028372">
                <a:tc>
                  <a:txBody>
                    <a:bodyPr/>
                    <a:lstStyle/>
                    <a:p>
                      <a:r>
                        <a:rPr lang="en-ZA" dirty="0" smtClean="0"/>
                        <a:t>Amount relating to prior year </a:t>
                      </a:r>
                      <a:endParaRPr lang="en-ZA" dirty="0"/>
                    </a:p>
                  </a:txBody>
                  <a:tcPr>
                    <a:solidFill>
                      <a:schemeClr val="accent3">
                        <a:lumMod val="20000"/>
                        <a:lumOff val="80000"/>
                      </a:schemeClr>
                    </a:solidFill>
                  </a:tcPr>
                </a:tc>
                <a:tc>
                  <a:txBody>
                    <a:bodyPr/>
                    <a:lstStyle/>
                    <a:p>
                      <a:pPr algn="r"/>
                      <a:r>
                        <a:rPr lang="en-ZA" dirty="0" smtClean="0"/>
                        <a:t>46 581</a:t>
                      </a: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c>
                  <a:txBody>
                    <a:bodyPr/>
                    <a:lstStyle/>
                    <a:p>
                      <a:pPr algn="r"/>
                      <a:r>
                        <a:rPr lang="en-ZA" dirty="0" smtClean="0"/>
                        <a:t>18 833</a:t>
                      </a: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r>
              <a:tr h="13368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Amount relating to current  year </a:t>
                      </a:r>
                    </a:p>
                    <a:p>
                      <a:endParaRPr lang="en-ZA" dirty="0"/>
                    </a:p>
                  </a:txBody>
                  <a:tcPr>
                    <a:solidFill>
                      <a:schemeClr val="accent3">
                        <a:lumMod val="20000"/>
                        <a:lumOff val="80000"/>
                      </a:schemeClr>
                    </a:solidFill>
                  </a:tcPr>
                </a:tc>
                <a:tc>
                  <a:txBody>
                    <a:bodyPr/>
                    <a:lstStyle/>
                    <a:p>
                      <a:pPr algn="r"/>
                      <a:r>
                        <a:rPr lang="en-ZA" dirty="0" smtClean="0"/>
                        <a:t>12 550</a:t>
                      </a:r>
                      <a:endParaRPr lang="en-ZA" dirty="0"/>
                    </a:p>
                  </a:txBody>
                  <a:tcPr>
                    <a:solidFill>
                      <a:schemeClr val="accent3">
                        <a:lumMod val="20000"/>
                        <a:lumOff val="80000"/>
                      </a:schemeClr>
                    </a:solidFill>
                  </a:tcPr>
                </a:tc>
                <a:tc>
                  <a:txBody>
                    <a:bodyPr/>
                    <a:lstStyle/>
                    <a:p>
                      <a:pPr algn="r"/>
                      <a:r>
                        <a:rPr lang="en-ZA" dirty="0" smtClean="0"/>
                        <a:t>1</a:t>
                      </a:r>
                      <a:r>
                        <a:rPr lang="en-ZA" baseline="0" dirty="0" smtClean="0"/>
                        <a:t> 545</a:t>
                      </a:r>
                      <a:endParaRPr lang="en-ZA" dirty="0"/>
                    </a:p>
                  </a:txBody>
                  <a:tcPr>
                    <a:solidFill>
                      <a:schemeClr val="accent3">
                        <a:lumMod val="20000"/>
                        <a:lumOff val="80000"/>
                      </a:schemeClr>
                    </a:solidFill>
                  </a:tcPr>
                </a:tc>
                <a:tc>
                  <a:txBody>
                    <a:bodyPr/>
                    <a:lstStyle/>
                    <a:p>
                      <a:pPr algn="r"/>
                      <a:r>
                        <a:rPr lang="en-ZA" dirty="0" smtClean="0"/>
                        <a:t>1 702</a:t>
                      </a:r>
                      <a:endParaRPr lang="en-ZA" dirty="0"/>
                    </a:p>
                  </a:txBody>
                  <a:tcPr>
                    <a:solidFill>
                      <a:schemeClr val="accent3">
                        <a:lumMod val="20000"/>
                        <a:lumOff val="80000"/>
                      </a:schemeClr>
                    </a:solidFill>
                  </a:tcPr>
                </a:tc>
                <a:tc>
                  <a:txBody>
                    <a:bodyPr/>
                    <a:lstStyle/>
                    <a:p>
                      <a:pPr algn="r"/>
                      <a:r>
                        <a:rPr lang="en-ZA" dirty="0" smtClean="0"/>
                        <a:t>1 707</a:t>
                      </a:r>
                      <a:endParaRPr lang="en-ZA" dirty="0"/>
                    </a:p>
                  </a:txBody>
                  <a:tcPr>
                    <a:solidFill>
                      <a:schemeClr val="accent3">
                        <a:lumMod val="20000"/>
                        <a:lumOff val="80000"/>
                      </a:schemeClr>
                    </a:solidFill>
                  </a:tcPr>
                </a:tc>
                <a:tc>
                  <a:txBody>
                    <a:bodyPr/>
                    <a:lstStyle/>
                    <a:p>
                      <a:pPr algn="r"/>
                      <a:r>
                        <a:rPr lang="en-ZA" dirty="0" smtClean="0"/>
                        <a:t>3 899</a:t>
                      </a: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r>
              <a:tr h="496878">
                <a:tc>
                  <a:txBody>
                    <a:bodyPr/>
                    <a:lstStyle/>
                    <a:p>
                      <a:r>
                        <a:rPr lang="en-ZA" dirty="0" smtClean="0"/>
                        <a:t>Resolved </a:t>
                      </a: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c>
                  <a:txBody>
                    <a:bodyPr/>
                    <a:lstStyle/>
                    <a:p>
                      <a:pPr algn="r"/>
                      <a:r>
                        <a:rPr lang="en-ZA" baseline="0" dirty="0" smtClean="0"/>
                        <a:t>       (30)</a:t>
                      </a: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c>
                  <a:txBody>
                    <a:bodyPr/>
                    <a:lstStyle/>
                    <a:p>
                      <a:pPr algn="r"/>
                      <a:endParaRPr lang="en-ZA" dirty="0"/>
                    </a:p>
                  </a:txBody>
                  <a:tcPr>
                    <a:solidFill>
                      <a:schemeClr val="accent3">
                        <a:lumMod val="20000"/>
                        <a:lumOff val="80000"/>
                      </a:schemeClr>
                    </a:solidFill>
                  </a:tcPr>
                </a:tc>
              </a:tr>
              <a:tr h="719860">
                <a:tc>
                  <a:txBody>
                    <a:bodyPr/>
                    <a:lstStyle/>
                    <a:p>
                      <a:r>
                        <a:rPr lang="en-ZA" b="1" dirty="0" smtClean="0"/>
                        <a:t>Awaiting resolution </a:t>
                      </a:r>
                      <a:endParaRPr lang="en-ZA" b="1" dirty="0"/>
                    </a:p>
                  </a:txBody>
                  <a:tcPr>
                    <a:solidFill>
                      <a:schemeClr val="accent3">
                        <a:lumMod val="20000"/>
                        <a:lumOff val="80000"/>
                      </a:schemeClr>
                    </a:solidFill>
                  </a:tcPr>
                </a:tc>
                <a:tc>
                  <a:txBody>
                    <a:bodyPr/>
                    <a:lstStyle/>
                    <a:p>
                      <a:pPr algn="r"/>
                      <a:r>
                        <a:rPr lang="en-ZA" b="1" dirty="0" smtClean="0"/>
                        <a:t>87 156</a:t>
                      </a:r>
                    </a:p>
                  </a:txBody>
                  <a:tcPr>
                    <a:solidFill>
                      <a:schemeClr val="accent3">
                        <a:lumMod val="20000"/>
                        <a:lumOff val="80000"/>
                      </a:schemeClr>
                    </a:solidFill>
                  </a:tcPr>
                </a:tc>
                <a:tc>
                  <a:txBody>
                    <a:bodyPr/>
                    <a:lstStyle/>
                    <a:p>
                      <a:pPr algn="r"/>
                      <a:r>
                        <a:rPr lang="en-ZA" b="1" dirty="0" smtClean="0"/>
                        <a:t>28 025</a:t>
                      </a:r>
                      <a:endParaRPr lang="en-ZA" b="1" dirty="0"/>
                    </a:p>
                  </a:txBody>
                  <a:tcPr>
                    <a:solidFill>
                      <a:schemeClr val="accent3">
                        <a:lumMod val="20000"/>
                        <a:lumOff val="80000"/>
                      </a:schemeClr>
                    </a:solidFill>
                  </a:tcPr>
                </a:tc>
                <a:tc>
                  <a:txBody>
                    <a:bodyPr/>
                    <a:lstStyle/>
                    <a:p>
                      <a:pPr algn="r"/>
                      <a:r>
                        <a:rPr lang="en-ZA" b="1" dirty="0" smtClean="0"/>
                        <a:t>26 480</a:t>
                      </a:r>
                      <a:endParaRPr lang="en-ZA" b="1" dirty="0"/>
                    </a:p>
                  </a:txBody>
                  <a:tcPr>
                    <a:solidFill>
                      <a:schemeClr val="accent3">
                        <a:lumMod val="20000"/>
                        <a:lumOff val="80000"/>
                      </a:schemeClr>
                    </a:solidFill>
                  </a:tcPr>
                </a:tc>
                <a:tc>
                  <a:txBody>
                    <a:bodyPr/>
                    <a:lstStyle/>
                    <a:p>
                      <a:pPr algn="r"/>
                      <a:r>
                        <a:rPr lang="en-ZA" b="1" dirty="0" smtClean="0"/>
                        <a:t>24 778</a:t>
                      </a:r>
                      <a:endParaRPr lang="en-ZA" b="1" dirty="0"/>
                    </a:p>
                  </a:txBody>
                  <a:tcPr>
                    <a:solidFill>
                      <a:schemeClr val="accent3">
                        <a:lumMod val="20000"/>
                        <a:lumOff val="80000"/>
                      </a:schemeClr>
                    </a:solidFill>
                  </a:tcPr>
                </a:tc>
                <a:tc>
                  <a:txBody>
                    <a:bodyPr/>
                    <a:lstStyle/>
                    <a:p>
                      <a:pPr algn="r"/>
                      <a:r>
                        <a:rPr lang="en-ZA" b="1" dirty="0" smtClean="0"/>
                        <a:t>23 101</a:t>
                      </a:r>
                      <a:endParaRPr lang="en-ZA" b="1" dirty="0"/>
                    </a:p>
                  </a:txBody>
                  <a:tcPr>
                    <a:solidFill>
                      <a:schemeClr val="accent3">
                        <a:lumMod val="20000"/>
                        <a:lumOff val="80000"/>
                      </a:schemeClr>
                    </a:solidFill>
                  </a:tcPr>
                </a:tc>
                <a:tc>
                  <a:txBody>
                    <a:bodyPr/>
                    <a:lstStyle/>
                    <a:p>
                      <a:pPr algn="r"/>
                      <a:r>
                        <a:rPr lang="en-ZA" b="1" dirty="0" smtClean="0"/>
                        <a:t>369</a:t>
                      </a:r>
                      <a:endParaRPr lang="en-ZA" b="1" dirty="0"/>
                    </a:p>
                  </a:txBody>
                  <a:tcPr>
                    <a:solidFill>
                      <a:schemeClr val="accent3">
                        <a:lumMod val="20000"/>
                        <a:lumOff val="80000"/>
                      </a:schemeClr>
                    </a:solidFill>
                  </a:tcPr>
                </a:tc>
              </a:tr>
            </a:tbl>
          </a:graphicData>
        </a:graphic>
      </p:graphicFrame>
      <p:sp>
        <p:nvSpPr>
          <p:cNvPr id="5"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41</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Fruitless and Wasteful Analysis R’000</a:t>
            </a:r>
            <a:endParaRPr lang="en-ZA" sz="3200" b="1" dirty="0"/>
          </a:p>
        </p:txBody>
      </p:sp>
      <p:graphicFrame>
        <p:nvGraphicFramePr>
          <p:cNvPr id="4" name="Content Placeholder 3"/>
          <p:cNvGraphicFramePr>
            <a:graphicFrameLocks noGrp="1"/>
          </p:cNvGraphicFramePr>
          <p:nvPr>
            <p:ph idx="1"/>
          </p:nvPr>
        </p:nvGraphicFramePr>
        <p:xfrm>
          <a:off x="1419367" y="1600200"/>
          <a:ext cx="7724632"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42</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5" y="274638"/>
            <a:ext cx="7487843" cy="1143000"/>
          </a:xfrm>
        </p:spPr>
        <p:txBody>
          <a:bodyPr/>
          <a:lstStyle/>
          <a:p>
            <a:r>
              <a:rPr lang="en-ZA" sz="3200" b="1" dirty="0" smtClean="0"/>
              <a:t>Reasons for Fruitless and Wasteful Expenditure</a:t>
            </a:r>
            <a:endParaRPr lang="en-ZA" sz="3200" b="1" dirty="0"/>
          </a:p>
        </p:txBody>
      </p:sp>
      <p:sp>
        <p:nvSpPr>
          <p:cNvPr id="3" name="Content Placeholder 2"/>
          <p:cNvSpPr>
            <a:spLocks noGrp="1"/>
          </p:cNvSpPr>
          <p:nvPr>
            <p:ph idx="1"/>
          </p:nvPr>
        </p:nvSpPr>
        <p:spPr>
          <a:xfrm>
            <a:off x="1397000" y="1600200"/>
            <a:ext cx="7289800" cy="4525963"/>
          </a:xfrm>
        </p:spPr>
        <p:txBody>
          <a:bodyPr/>
          <a:lstStyle/>
          <a:p>
            <a:pPr algn="just"/>
            <a:r>
              <a:rPr lang="en-ZA" sz="2800" dirty="0" smtClean="0"/>
              <a:t>No show on accommodation by officials </a:t>
            </a:r>
          </a:p>
          <a:p>
            <a:pPr algn="just"/>
            <a:r>
              <a:rPr lang="en-ZA" sz="2800" dirty="0" smtClean="0"/>
              <a:t>No show on transportation by officials </a:t>
            </a:r>
          </a:p>
          <a:p>
            <a:pPr algn="just"/>
            <a:r>
              <a:rPr lang="en-ZA" sz="2800" dirty="0" smtClean="0"/>
              <a:t>Interest charged on overdue account as a result of claim which was under legal dispute</a:t>
            </a:r>
          </a:p>
          <a:p>
            <a:pPr algn="just"/>
            <a:r>
              <a:rPr lang="en-ZA" sz="2800" dirty="0" smtClean="0"/>
              <a:t>Duplicate payments identified at Implementing Agents still under investigation </a:t>
            </a:r>
          </a:p>
          <a:p>
            <a:pPr algn="just"/>
            <a:endParaRPr lang="en-ZA" sz="2800" dirty="0"/>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43</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Action taken to Clear Fruitless and Wasteful Expenditure</a:t>
            </a:r>
            <a:endParaRPr lang="en-ZA" sz="3200" b="1" dirty="0"/>
          </a:p>
        </p:txBody>
      </p:sp>
      <p:sp>
        <p:nvSpPr>
          <p:cNvPr id="3" name="Content Placeholder 2"/>
          <p:cNvSpPr>
            <a:spLocks noGrp="1"/>
          </p:cNvSpPr>
          <p:nvPr>
            <p:ph idx="1"/>
          </p:nvPr>
        </p:nvSpPr>
        <p:spPr>
          <a:xfrm>
            <a:off x="1358900" y="1600200"/>
            <a:ext cx="7327900" cy="4525963"/>
          </a:xfrm>
        </p:spPr>
        <p:txBody>
          <a:bodyPr/>
          <a:lstStyle/>
          <a:p>
            <a:pPr algn="just"/>
            <a:r>
              <a:rPr lang="en-ZA" sz="2800" dirty="0" smtClean="0"/>
              <a:t>Recovery of the money where officials have acknowledged the debt </a:t>
            </a:r>
          </a:p>
          <a:p>
            <a:pPr algn="just"/>
            <a:r>
              <a:rPr lang="en-ZA" sz="2800" dirty="0" smtClean="0"/>
              <a:t>Follow ups with the Implementing Agent for recovery</a:t>
            </a:r>
          </a:p>
          <a:p>
            <a:pPr algn="just"/>
            <a:r>
              <a:rPr lang="en-ZA" sz="2800" dirty="0" smtClean="0"/>
              <a:t>Where liability cannot be assigned to an official, the amount will be considered for write off  </a:t>
            </a:r>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44</a:t>
            </a:fld>
            <a:endParaRPr lang="en-ZA"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2623" y="4406900"/>
            <a:ext cx="7002089" cy="1362075"/>
          </a:xfrm>
        </p:spPr>
        <p:txBody>
          <a:bodyPr/>
          <a:lstStyle/>
          <a:p>
            <a:r>
              <a:rPr lang="en-ZA" dirty="0" smtClean="0"/>
              <a:t>PART 4: IRREGULAR EXPENDITURE: WATER TRADING ENTITY (WTE)</a:t>
            </a:r>
            <a:endParaRPr lang="en-ZA" dirty="0"/>
          </a:p>
        </p:txBody>
      </p:sp>
      <p:sp>
        <p:nvSpPr>
          <p:cNvPr id="5" name="Text Placeholder 4"/>
          <p:cNvSpPr>
            <a:spLocks noGrp="1"/>
          </p:cNvSpPr>
          <p:nvPr>
            <p:ph type="body" idx="1"/>
          </p:nvPr>
        </p:nvSpPr>
        <p:spPr/>
        <p:txBody>
          <a:bodyPr/>
          <a:lstStyle/>
          <a:p>
            <a:endParaRPr lang="en-Z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01918"/>
            <a:ext cx="7207624" cy="660082"/>
          </a:xfrm>
        </p:spPr>
        <p:txBody>
          <a:bodyPr/>
          <a:lstStyle/>
          <a:p>
            <a:r>
              <a:rPr lang="en-ZA" sz="3200" b="1" dirty="0" smtClean="0"/>
              <a:t>Irregular expenditure </a:t>
            </a:r>
            <a:endParaRPr lang="en-ZA" sz="3200" b="1" dirty="0"/>
          </a:p>
        </p:txBody>
      </p:sp>
      <p:sp>
        <p:nvSpPr>
          <p:cNvPr id="3" name="Content Placeholder 2"/>
          <p:cNvSpPr>
            <a:spLocks noGrp="1"/>
          </p:cNvSpPr>
          <p:nvPr>
            <p:ph idx="1"/>
          </p:nvPr>
        </p:nvSpPr>
        <p:spPr>
          <a:xfrm>
            <a:off x="1479176" y="934065"/>
            <a:ext cx="7207624" cy="4927283"/>
          </a:xfrm>
        </p:spPr>
        <p:txBody>
          <a:bodyPr/>
          <a:lstStyle/>
          <a:p>
            <a:pPr algn="just"/>
            <a:r>
              <a:rPr lang="en-US" sz="1600" dirty="0"/>
              <a:t>The Irregular Expenditure incurred in the financial year 2015/2016 amounts to </a:t>
            </a:r>
            <a:r>
              <a:rPr lang="en-US" sz="1600" b="1" dirty="0"/>
              <a:t>R 54 565 053, 29</a:t>
            </a:r>
            <a:r>
              <a:rPr lang="en-US" sz="1600" dirty="0"/>
              <a:t> which is made up of </a:t>
            </a:r>
            <a:r>
              <a:rPr lang="en-US" sz="1600" b="1" dirty="0"/>
              <a:t>97</a:t>
            </a:r>
            <a:r>
              <a:rPr lang="en-US" sz="1600" dirty="0"/>
              <a:t> transactions</a:t>
            </a:r>
            <a:r>
              <a:rPr lang="en-US" sz="1600" dirty="0" smtClean="0"/>
              <a:t>. This </a:t>
            </a:r>
            <a:r>
              <a:rPr lang="en-US" sz="1600" dirty="0"/>
              <a:t>amount has increased from the previous financial year by </a:t>
            </a:r>
            <a:r>
              <a:rPr lang="en-US" sz="1600" b="1" dirty="0"/>
              <a:t>R50 414 053, 29</a:t>
            </a:r>
            <a:r>
              <a:rPr lang="en-US" sz="1600" dirty="0"/>
              <a:t> as only </a:t>
            </a:r>
            <a:r>
              <a:rPr lang="en-US" sz="1600" b="1" dirty="0"/>
              <a:t>R4 151 000, 00 </a:t>
            </a:r>
            <a:r>
              <a:rPr lang="en-US" sz="1600" dirty="0"/>
              <a:t>was incurred in</a:t>
            </a:r>
            <a:r>
              <a:rPr lang="en-US" sz="1600" b="1" dirty="0"/>
              <a:t> </a:t>
            </a:r>
            <a:r>
              <a:rPr lang="en-US" sz="1600" b="1" dirty="0" smtClean="0"/>
              <a:t>2014/2015. </a:t>
            </a:r>
          </a:p>
          <a:p>
            <a:pPr marL="0" indent="0" algn="just">
              <a:buNone/>
            </a:pPr>
            <a:endParaRPr lang="en-US" sz="1600" b="1" dirty="0" smtClean="0"/>
          </a:p>
          <a:p>
            <a:pPr lvl="1" algn="just"/>
            <a:r>
              <a:rPr lang="en-US" sz="1600" b="1" dirty="0"/>
              <a:t>10 </a:t>
            </a:r>
            <a:r>
              <a:rPr lang="en-US" sz="1600" dirty="0"/>
              <a:t>cases out of the </a:t>
            </a:r>
            <a:r>
              <a:rPr lang="en-US" sz="1600" b="1" dirty="0" smtClean="0"/>
              <a:t>97 </a:t>
            </a:r>
            <a:r>
              <a:rPr lang="en-US" sz="1600" dirty="0" smtClean="0"/>
              <a:t>cases </a:t>
            </a:r>
            <a:r>
              <a:rPr lang="en-US" sz="1600" dirty="0"/>
              <a:t>reported still </a:t>
            </a:r>
            <a:r>
              <a:rPr lang="en-US" sz="1600" dirty="0" smtClean="0"/>
              <a:t>have </a:t>
            </a:r>
            <a:r>
              <a:rPr lang="en-US" sz="1600" dirty="0"/>
              <a:t>to be condoned, charges for 16 cases were issued to the transgressor .</a:t>
            </a:r>
          </a:p>
          <a:p>
            <a:pPr lvl="1" algn="just"/>
            <a:r>
              <a:rPr lang="en-US" sz="1600" b="1" dirty="0"/>
              <a:t>1</a:t>
            </a:r>
            <a:r>
              <a:rPr lang="en-US" sz="1600" dirty="0"/>
              <a:t> case amounting to </a:t>
            </a:r>
            <a:r>
              <a:rPr lang="en-US" sz="1600" b="1" dirty="0"/>
              <a:t>R30 000 000.00 </a:t>
            </a:r>
            <a:r>
              <a:rPr lang="en-US" sz="1600" dirty="0"/>
              <a:t>the employee who was identified as a transgressor has since </a:t>
            </a:r>
            <a:r>
              <a:rPr lang="en-US" sz="1600" dirty="0" smtClean="0"/>
              <a:t>resigned.</a:t>
            </a:r>
          </a:p>
          <a:p>
            <a:pPr lvl="1" algn="just"/>
            <a:r>
              <a:rPr lang="en-US" sz="1600" dirty="0" smtClean="0"/>
              <a:t>Other cases indicated for condonement, employees are either issued with letters of warning </a:t>
            </a:r>
            <a:r>
              <a:rPr lang="en-US" sz="1600" dirty="0"/>
              <a:t>of which </a:t>
            </a:r>
            <a:r>
              <a:rPr lang="en-US" sz="1600" dirty="0" smtClean="0"/>
              <a:t> </a:t>
            </a:r>
            <a:r>
              <a:rPr lang="en-US" sz="1600" dirty="0"/>
              <a:t>some have been </a:t>
            </a:r>
            <a:r>
              <a:rPr lang="en-US" sz="1600" dirty="0" smtClean="0"/>
              <a:t>suspended</a:t>
            </a:r>
          </a:p>
          <a:p>
            <a:pPr lvl="1" algn="just"/>
            <a:r>
              <a:rPr lang="en-US" sz="1600" dirty="0"/>
              <a:t>Other cases as indicated below </a:t>
            </a:r>
            <a:r>
              <a:rPr lang="en-US" sz="1600" dirty="0" smtClean="0"/>
              <a:t>have </a:t>
            </a:r>
            <a:r>
              <a:rPr lang="en-US" sz="1600" dirty="0"/>
              <a:t>already been adjusted from the prior year irregular expenditure report and some will be </a:t>
            </a:r>
            <a:r>
              <a:rPr lang="en-US" sz="1600" dirty="0" smtClean="0"/>
              <a:t>removed </a:t>
            </a:r>
            <a:r>
              <a:rPr lang="en-US" sz="1600" dirty="0"/>
              <a:t>from the irregular expenditure register and the financial report </a:t>
            </a:r>
            <a:r>
              <a:rPr lang="en-US" sz="1600" dirty="0" smtClean="0"/>
              <a:t>will be </a:t>
            </a:r>
            <a:r>
              <a:rPr lang="en-US" sz="1600" dirty="0"/>
              <a:t>adjusted accordingly as they do not qualify for the definition of irregular </a:t>
            </a:r>
            <a:r>
              <a:rPr lang="en-US" sz="1600" dirty="0" smtClean="0"/>
              <a:t>expenditure.</a:t>
            </a:r>
          </a:p>
          <a:p>
            <a:pPr lvl="1" algn="just"/>
            <a:r>
              <a:rPr lang="en-US" sz="1600" dirty="0"/>
              <a:t>The condonation </a:t>
            </a:r>
            <a:r>
              <a:rPr lang="en-US" sz="1600" dirty="0" smtClean="0"/>
              <a:t> of other </a:t>
            </a:r>
            <a:r>
              <a:rPr lang="en-US" sz="1600" dirty="0"/>
              <a:t>transactions is in process </a:t>
            </a:r>
            <a:endParaRPr lang="en-ZA" sz="1600" dirty="0"/>
          </a:p>
        </p:txBody>
      </p:sp>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46</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1693216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38670"/>
            <a:ext cx="7664824" cy="551264"/>
          </a:xfrm>
        </p:spPr>
        <p:txBody>
          <a:bodyPr/>
          <a:lstStyle/>
          <a:p>
            <a:r>
              <a:rPr lang="en-ZA" sz="3200" b="1" dirty="0" smtClean="0"/>
              <a:t>Irregular expenditure</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72955499"/>
              </p:ext>
            </p:extLst>
          </p:nvPr>
        </p:nvGraphicFramePr>
        <p:xfrm>
          <a:off x="1568035" y="877548"/>
          <a:ext cx="7000777" cy="4657987"/>
        </p:xfrm>
        <a:graphic>
          <a:graphicData uri="http://schemas.openxmlformats.org/drawingml/2006/table">
            <a:tbl>
              <a:tblPr firstRow="1" bandRow="1">
                <a:tableStyleId>{C083E6E3-FA7D-4D7B-A595-EF9225AFEA82}</a:tableStyleId>
              </a:tblPr>
              <a:tblGrid>
                <a:gridCol w="4009683"/>
                <a:gridCol w="225887"/>
                <a:gridCol w="1243713"/>
                <a:gridCol w="225887"/>
                <a:gridCol w="1295607"/>
              </a:tblGrid>
              <a:tr h="539921">
                <a:tc>
                  <a:txBody>
                    <a:bodyPr/>
                    <a:lstStyle/>
                    <a:p>
                      <a:endParaRPr lang="en-ZA" sz="1300" dirty="0">
                        <a:latin typeface="Arial" pitchFamily="34" charset="0"/>
                        <a:cs typeface="Arial" pitchFamily="34" charset="0"/>
                      </a:endParaRPr>
                    </a:p>
                  </a:txBody>
                  <a:tcPr/>
                </a:tc>
                <a:tc>
                  <a:txBody>
                    <a:bodyPr/>
                    <a:lstStyle/>
                    <a:p>
                      <a:endParaRPr lang="en-ZA" sz="1300" dirty="0">
                        <a:latin typeface="Arial" pitchFamily="34" charset="0"/>
                        <a:cs typeface="Arial" pitchFamily="34" charset="0"/>
                      </a:endParaRPr>
                    </a:p>
                  </a:txBody>
                  <a:tcPr/>
                </a:tc>
                <a:tc>
                  <a:txBody>
                    <a:bodyPr/>
                    <a:lstStyle/>
                    <a:p>
                      <a:pPr algn="r"/>
                      <a:r>
                        <a:rPr lang="en-ZA" sz="1300" dirty="0" smtClean="0">
                          <a:latin typeface="Arial" pitchFamily="34" charset="0"/>
                          <a:cs typeface="Arial" pitchFamily="34" charset="0"/>
                        </a:rPr>
                        <a:t>2016</a:t>
                      </a:r>
                    </a:p>
                    <a:p>
                      <a:pPr algn="r"/>
                      <a:r>
                        <a:rPr lang="en-ZA" sz="1300" dirty="0" smtClean="0">
                          <a:latin typeface="Arial" pitchFamily="34" charset="0"/>
                          <a:cs typeface="Arial" pitchFamily="34" charset="0"/>
                        </a:rPr>
                        <a:t>R’000</a:t>
                      </a:r>
                      <a:endParaRPr lang="en-ZA" sz="1300" dirty="0">
                        <a:latin typeface="Arial" pitchFamily="34" charset="0"/>
                        <a:cs typeface="Arial" pitchFamily="34" charset="0"/>
                      </a:endParaRPr>
                    </a:p>
                  </a:txBody>
                  <a:tcPr/>
                </a:tc>
                <a:tc>
                  <a:txBody>
                    <a:bodyPr/>
                    <a:lstStyle/>
                    <a:p>
                      <a:endParaRPr lang="en-ZA" sz="1300">
                        <a:latin typeface="Arial" pitchFamily="34" charset="0"/>
                        <a:cs typeface="Arial" pitchFamily="34" charset="0"/>
                      </a:endParaRPr>
                    </a:p>
                  </a:txBody>
                  <a:tcPr/>
                </a:tc>
                <a:tc>
                  <a:txBody>
                    <a:bodyPr/>
                    <a:lstStyle/>
                    <a:p>
                      <a:pPr algn="r"/>
                      <a:r>
                        <a:rPr lang="en-ZA" sz="1300" dirty="0" smtClean="0">
                          <a:latin typeface="Arial" pitchFamily="34" charset="0"/>
                          <a:cs typeface="Arial" pitchFamily="34" charset="0"/>
                        </a:rPr>
                        <a:t>2015 </a:t>
                      </a:r>
                    </a:p>
                    <a:p>
                      <a:pPr algn="r"/>
                      <a:r>
                        <a:rPr lang="en-ZA" sz="1300" dirty="0" smtClean="0">
                          <a:latin typeface="Arial" pitchFamily="34" charset="0"/>
                          <a:cs typeface="Arial" pitchFamily="34" charset="0"/>
                        </a:rPr>
                        <a:t>R’000</a:t>
                      </a:r>
                      <a:endParaRPr lang="en-ZA" sz="1300" dirty="0">
                        <a:latin typeface="Arial" pitchFamily="34" charset="0"/>
                        <a:cs typeface="Arial" pitchFamily="34" charset="0"/>
                      </a:endParaRPr>
                    </a:p>
                  </a:txBody>
                  <a:tcPr/>
                </a:tc>
              </a:tr>
              <a:tr h="352342">
                <a:tc>
                  <a:txBody>
                    <a:bodyPr/>
                    <a:lstStyle/>
                    <a:p>
                      <a:r>
                        <a:rPr lang="en-ZA" sz="1300" b="1" dirty="0" smtClean="0">
                          <a:latin typeface="Arial" pitchFamily="34" charset="0"/>
                          <a:cs typeface="Arial" pitchFamily="34" charset="0"/>
                        </a:rPr>
                        <a:t>Opening balance</a:t>
                      </a:r>
                      <a:endParaRPr lang="en-ZA" sz="1300" b="1" dirty="0">
                        <a:latin typeface="Arial" pitchFamily="34" charset="0"/>
                        <a:cs typeface="Arial" pitchFamily="34" charset="0"/>
                      </a:endParaRPr>
                    </a:p>
                  </a:txBody>
                  <a:tcPr/>
                </a:tc>
                <a:tc>
                  <a:txBody>
                    <a:bodyPr/>
                    <a:lstStyle/>
                    <a:p>
                      <a:endParaRPr lang="en-ZA" sz="1300" b="1" dirty="0">
                        <a:latin typeface="Arial" pitchFamily="34" charset="0"/>
                        <a:cs typeface="Arial" pitchFamily="34" charset="0"/>
                      </a:endParaRPr>
                    </a:p>
                  </a:txBody>
                  <a:tcPr/>
                </a:tc>
                <a:tc>
                  <a:txBody>
                    <a:bodyPr/>
                    <a:lstStyle/>
                    <a:p>
                      <a:pPr algn="r" fontAlgn="t"/>
                      <a:r>
                        <a:rPr lang="en-ZA" sz="1300" b="1" u="none" strike="noStrike" dirty="0">
                          <a:effectLst/>
                          <a:latin typeface="Arial" pitchFamily="34" charset="0"/>
                          <a:cs typeface="Arial" pitchFamily="34" charset="0"/>
                        </a:rPr>
                        <a:t> 655 324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B w="12700" cap="flat" cmpd="sng" algn="ctr">
                      <a:noFill/>
                      <a:prstDash val="solid"/>
                      <a:round/>
                      <a:headEnd type="none" w="med" len="med"/>
                      <a:tailEnd type="none" w="med" len="med"/>
                    </a:lnB>
                  </a:tcPr>
                </a:tc>
                <a:tc>
                  <a:txBody>
                    <a:bodyPr/>
                    <a:lstStyle/>
                    <a:p>
                      <a:pPr algn="r"/>
                      <a:endParaRPr lang="en-ZA" sz="1300" b="1" dirty="0">
                        <a:latin typeface="Arial" pitchFamily="34" charset="0"/>
                        <a:cs typeface="Arial" pitchFamily="34" charset="0"/>
                      </a:endParaRPr>
                    </a:p>
                  </a:txBody>
                  <a:tcPr>
                    <a:lnB>
                      <a:noFill/>
                    </a:lnB>
                  </a:tcPr>
                </a:tc>
                <a:tc>
                  <a:txBody>
                    <a:bodyPr/>
                    <a:lstStyle/>
                    <a:p>
                      <a:pPr algn="r" fontAlgn="t"/>
                      <a:r>
                        <a:rPr lang="en-ZA" sz="1300" b="1" u="none" strike="noStrike" dirty="0">
                          <a:effectLst/>
                          <a:latin typeface="Arial" pitchFamily="34" charset="0"/>
                          <a:cs typeface="Arial" pitchFamily="34" charset="0"/>
                        </a:rPr>
                        <a:t> 653 753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B w="12700" cap="flat" cmpd="sng" algn="ctr">
                      <a:noFill/>
                      <a:prstDash val="solid"/>
                      <a:round/>
                      <a:headEnd type="none" w="med" len="med"/>
                      <a:tailEnd type="none" w="med" len="med"/>
                    </a:lnB>
                  </a:tcPr>
                </a:tc>
              </a:tr>
              <a:tr h="273710">
                <a:tc>
                  <a:txBody>
                    <a:bodyPr/>
                    <a:lstStyle/>
                    <a:p>
                      <a:pPr marL="265113" lvl="1" indent="0" algn="l" fontAlgn="t"/>
                      <a:r>
                        <a:rPr lang="en-ZA" sz="1300" u="none" strike="noStrike" dirty="0">
                          <a:effectLst/>
                          <a:latin typeface="Arial" pitchFamily="34" charset="0"/>
                          <a:cs typeface="Arial" pitchFamily="34" charset="0"/>
                        </a:rPr>
                        <a:t>Add: Irregular expenditure - current year</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tc>
                <a:tc>
                  <a:txBody>
                    <a:bodyPr/>
                    <a:lstStyle/>
                    <a:p>
                      <a:endParaRPr lang="en-ZA" sz="130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fontAlgn="t"/>
                      <a:r>
                        <a:rPr lang="en-ZA" sz="1300" u="none" strike="noStrike" dirty="0">
                          <a:effectLst/>
                          <a:latin typeface="Arial" pitchFamily="34" charset="0"/>
                          <a:cs typeface="Arial" pitchFamily="34" charset="0"/>
                        </a:rPr>
                        <a:t> 54 566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30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4 151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9415">
                <a:tc>
                  <a:txBody>
                    <a:bodyPr/>
                    <a:lstStyle/>
                    <a:p>
                      <a:pPr marL="265113" lvl="1" indent="0" algn="l" defTabSz="457200" rtl="0" eaLnBrk="1" fontAlgn="t" latinLnBrk="0" hangingPunct="1"/>
                      <a:r>
                        <a:rPr lang="en-ZA" sz="1300" u="none" strike="noStrike" kern="1200" dirty="0">
                          <a:solidFill>
                            <a:schemeClr val="tx1"/>
                          </a:solidFill>
                          <a:effectLst/>
                          <a:latin typeface="Arial" pitchFamily="34" charset="0"/>
                          <a:ea typeface="+mn-ea"/>
                          <a:cs typeface="Arial" pitchFamily="34" charset="0"/>
                        </a:rPr>
                        <a:t>Add: Irregular expenditure - prior year</a:t>
                      </a:r>
                    </a:p>
                  </a:txBody>
                  <a:tcPr marL="85725" marR="0" marT="0" marB="0"/>
                </a:tc>
                <a:tc>
                  <a:txBody>
                    <a:bodyPr/>
                    <a:lstStyle/>
                    <a:p>
                      <a:endParaRPr lang="en-ZA" sz="130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fontAlgn="t"/>
                      <a:r>
                        <a:rPr lang="en-ZA" sz="1300" u="none" strike="noStrike" dirty="0">
                          <a:effectLst/>
                          <a:latin typeface="Arial" pitchFamily="34" charset="0"/>
                          <a:cs typeface="Arial" pitchFamily="34" charset="0"/>
                        </a:rPr>
                        <a:t>( 384 015)</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30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3710">
                <a:tc>
                  <a:txBody>
                    <a:bodyPr/>
                    <a:lstStyle/>
                    <a:p>
                      <a:pPr marL="265113" lvl="1" indent="0" algn="l" defTabSz="457200" rtl="0" eaLnBrk="1" fontAlgn="t" latinLnBrk="0" hangingPunct="1"/>
                      <a:r>
                        <a:rPr lang="en-ZA" sz="1300" u="none" strike="noStrike" kern="1200" dirty="0">
                          <a:solidFill>
                            <a:schemeClr val="tx1"/>
                          </a:solidFill>
                          <a:effectLst/>
                          <a:latin typeface="Arial" pitchFamily="34" charset="0"/>
                          <a:ea typeface="+mn-ea"/>
                          <a:cs typeface="Arial" pitchFamily="34" charset="0"/>
                        </a:rPr>
                        <a:t>Less: Amounts condoned</a:t>
                      </a:r>
                    </a:p>
                  </a:txBody>
                  <a:tcPr marL="85725" marR="0" marT="0" marB="0"/>
                </a:tc>
                <a:tc>
                  <a:txBody>
                    <a:bodyPr/>
                    <a:lstStyle/>
                    <a:p>
                      <a:endParaRPr lang="en-ZA" sz="1300" dirty="0">
                        <a:latin typeface="Arial" pitchFamily="34" charset="0"/>
                        <a:cs typeface="Arial" pitchFamily="34" charset="0"/>
                      </a:endParaRPr>
                    </a:p>
                  </a:txBody>
                  <a:tcPr>
                    <a:lnR>
                      <a:noFill/>
                    </a:lnR>
                  </a:tcPr>
                </a:tc>
                <a:tc>
                  <a:txBody>
                    <a:bodyPr/>
                    <a:lstStyle/>
                    <a:p>
                      <a:pPr algn="r" fontAlgn="t"/>
                      <a:r>
                        <a:rPr lang="en-ZA" sz="1300" u="none" strike="noStrike" dirty="0">
                          <a:effectLst/>
                          <a:latin typeface="Arial" pitchFamily="34" charset="0"/>
                          <a:cs typeface="Arial" pitchFamily="34" charset="0"/>
                        </a:rPr>
                        <a:t>                   -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3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( 2 580)</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3710">
                <a:tc>
                  <a:txBody>
                    <a:bodyPr/>
                    <a:lstStyle/>
                    <a:p>
                      <a:pPr marL="265113" lvl="1" indent="0" algn="l" defTabSz="457200" rtl="0" eaLnBrk="1" fontAlgn="t" latinLnBrk="0" hangingPunct="1"/>
                      <a:endParaRPr lang="en-ZA" sz="1300" u="none" strike="noStrike" kern="1200" dirty="0">
                        <a:solidFill>
                          <a:schemeClr val="tx1"/>
                        </a:solidFill>
                        <a:effectLst/>
                        <a:latin typeface="Arial" pitchFamily="34" charset="0"/>
                        <a:ea typeface="+mn-ea"/>
                        <a:cs typeface="Arial" pitchFamily="34" charset="0"/>
                      </a:endParaRPr>
                    </a:p>
                  </a:txBody>
                  <a:tcPr/>
                </a:tc>
                <a:tc>
                  <a:txBody>
                    <a:bodyPr/>
                    <a:lstStyle/>
                    <a:p>
                      <a:endParaRPr lang="en-ZA" sz="1300">
                        <a:latin typeface="Arial" pitchFamily="34" charset="0"/>
                        <a:cs typeface="Arial" pitchFamily="34" charset="0"/>
                      </a:endParaRPr>
                    </a:p>
                  </a:txBody>
                  <a:tcPr>
                    <a:lnR>
                      <a:noFill/>
                    </a:lnR>
                  </a:tcPr>
                </a:tc>
                <a:tc>
                  <a:txBody>
                    <a:bodyPr/>
                    <a:lstStyle/>
                    <a:p>
                      <a:pPr algn="r" fontAlgn="t"/>
                      <a:r>
                        <a:rPr lang="en-ZA" sz="1300" u="none" strike="noStrike" dirty="0">
                          <a:effectLst/>
                          <a:latin typeface="Arial" pitchFamily="34" charset="0"/>
                          <a:cs typeface="Arial" pitchFamily="34" charset="0"/>
                        </a:rPr>
                        <a:t> 325 875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3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655 324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3710">
                <a:tc>
                  <a:txBody>
                    <a:bodyPr/>
                    <a:lstStyle/>
                    <a:p>
                      <a:pPr marL="0" marR="0" lvl="1" indent="0" algn="l" defTabSz="457200" rtl="0" eaLnBrk="1" fontAlgn="t"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Arial" pitchFamily="34" charset="0"/>
                          <a:ea typeface="+mn-ea"/>
                          <a:cs typeface="Arial" pitchFamily="34" charset="0"/>
                        </a:rPr>
                        <a:t>Less: Amounts recoverable (not condoned)</a:t>
                      </a:r>
                      <a:endParaRPr lang="en-ZA" sz="1300" b="0" kern="1200" dirty="0">
                        <a:solidFill>
                          <a:schemeClr val="tx1"/>
                        </a:solidFill>
                        <a:latin typeface="Arial" pitchFamily="34" charset="0"/>
                        <a:ea typeface="+mn-ea"/>
                        <a:cs typeface="Arial" pitchFamily="34" charset="0"/>
                      </a:endParaRPr>
                    </a:p>
                  </a:txBody>
                  <a:tcPr/>
                </a:tc>
                <a:tc>
                  <a:txBody>
                    <a:bodyPr/>
                    <a:lstStyle/>
                    <a:p>
                      <a:endParaRPr lang="en-ZA" sz="130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fontAlgn="t"/>
                      <a:r>
                        <a:rPr lang="en-ZA" sz="1300" u="none" strike="noStrike" dirty="0">
                          <a:effectLst/>
                          <a:latin typeface="Arial" pitchFamily="34" charset="0"/>
                          <a:cs typeface="Arial" pitchFamily="34" charset="0"/>
                        </a:rPr>
                        <a:t>                   -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3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73710">
                <a:tc>
                  <a:txBody>
                    <a:bodyPr/>
                    <a:lstStyle/>
                    <a:p>
                      <a:pPr marL="0" marR="0" lvl="1" indent="0" algn="l" defTabSz="457200" rtl="0" eaLnBrk="1" fontAlgn="t"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Arial" pitchFamily="34" charset="0"/>
                          <a:ea typeface="+mn-ea"/>
                          <a:cs typeface="Arial" pitchFamily="34" charset="0"/>
                        </a:rPr>
                        <a:t>Less: Amounts not recoverable (not condoned)</a:t>
                      </a:r>
                      <a:endParaRPr lang="en-ZA" sz="1300" b="0" kern="1200" dirty="0">
                        <a:solidFill>
                          <a:schemeClr val="tx1"/>
                        </a:solidFill>
                        <a:latin typeface="Arial" pitchFamily="34" charset="0"/>
                        <a:ea typeface="+mn-ea"/>
                        <a:cs typeface="Arial" pitchFamily="34" charset="0"/>
                      </a:endParaRPr>
                    </a:p>
                  </a:txBody>
                  <a:tcPr/>
                </a:tc>
                <a:tc>
                  <a:txBody>
                    <a:bodyPr/>
                    <a:lstStyle/>
                    <a:p>
                      <a:endParaRPr lang="en-ZA" sz="130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fontAlgn="t"/>
                      <a:r>
                        <a:rPr lang="en-ZA" sz="1300" u="none" strike="noStrike" dirty="0">
                          <a:effectLst/>
                          <a:latin typeface="Arial" pitchFamily="34" charset="0"/>
                          <a:cs typeface="Arial" pitchFamily="34" charset="0"/>
                        </a:rPr>
                        <a:t>                   -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30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73710">
                <a:tc>
                  <a:txBody>
                    <a:bodyPr/>
                    <a:lstStyle/>
                    <a:p>
                      <a:pPr marL="0" marR="0" lvl="1" indent="0" algn="l" defTabSz="457200" rtl="0" eaLnBrk="1" fontAlgn="t" latinLnBrk="0" hangingPunct="1">
                        <a:lnSpc>
                          <a:spcPct val="100000"/>
                        </a:lnSpc>
                        <a:spcBef>
                          <a:spcPts val="0"/>
                        </a:spcBef>
                        <a:spcAft>
                          <a:spcPts val="0"/>
                        </a:spcAft>
                        <a:buClrTx/>
                        <a:buSzTx/>
                        <a:buFontTx/>
                        <a:buNone/>
                        <a:tabLst/>
                        <a:defRPr/>
                      </a:pPr>
                      <a:r>
                        <a:rPr lang="en-ZA" sz="1300" b="1" i="0" u="none" strike="noStrike" kern="1200" baseline="0" dirty="0" smtClean="0">
                          <a:solidFill>
                            <a:schemeClr val="tx1"/>
                          </a:solidFill>
                          <a:latin typeface="Arial" pitchFamily="34" charset="0"/>
                          <a:ea typeface="+mn-ea"/>
                          <a:cs typeface="Arial" pitchFamily="34" charset="0"/>
                        </a:rPr>
                        <a:t>Irregular expenditure awaiting </a:t>
                      </a:r>
                      <a:r>
                        <a:rPr lang="en-ZA" sz="1300" b="1" i="0" u="none" strike="noStrike" kern="1200" baseline="0" dirty="0" err="1" smtClean="0">
                          <a:solidFill>
                            <a:schemeClr val="tx1"/>
                          </a:solidFill>
                          <a:latin typeface="Arial" pitchFamily="34" charset="0"/>
                          <a:ea typeface="+mn-ea"/>
                          <a:cs typeface="Arial" pitchFamily="34" charset="0"/>
                        </a:rPr>
                        <a:t>condonation</a:t>
                      </a:r>
                      <a:endParaRPr lang="en-ZA" sz="1300" b="0" kern="1200" dirty="0">
                        <a:solidFill>
                          <a:schemeClr val="tx1"/>
                        </a:solidFill>
                        <a:latin typeface="Arial" pitchFamily="34" charset="0"/>
                        <a:ea typeface="+mn-ea"/>
                        <a:cs typeface="Arial" pitchFamily="34" charset="0"/>
                      </a:endParaRPr>
                    </a:p>
                  </a:txBody>
                  <a:tcPr/>
                </a:tc>
                <a:tc>
                  <a:txBody>
                    <a:bodyPr/>
                    <a:lstStyle/>
                    <a:p>
                      <a:endParaRPr lang="en-ZA" sz="1300" dirty="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fontAlgn="b"/>
                      <a:r>
                        <a:rPr lang="en-ZA" sz="1300" b="1" u="none" strike="noStrike" dirty="0">
                          <a:effectLst/>
                          <a:latin typeface="Arial" pitchFamily="34" charset="0"/>
                          <a:cs typeface="Arial" pitchFamily="34" charset="0"/>
                        </a:rPr>
                        <a:t> 325 875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3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b"/>
                      <a:r>
                        <a:rPr lang="en-ZA" sz="1300" b="1" u="none" strike="noStrike" dirty="0">
                          <a:effectLst/>
                          <a:latin typeface="Arial" pitchFamily="34" charset="0"/>
                          <a:cs typeface="Arial" pitchFamily="34" charset="0"/>
                        </a:rPr>
                        <a:t> 655 324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82444">
                <a:tc>
                  <a:txBody>
                    <a:bodyPr/>
                    <a:lstStyle/>
                    <a:p>
                      <a:pPr marL="0" marR="0" lvl="1" indent="0" algn="l" defTabSz="457200" rtl="0" eaLnBrk="1" fontAlgn="t" latinLnBrk="0" hangingPunct="1">
                        <a:lnSpc>
                          <a:spcPct val="100000"/>
                        </a:lnSpc>
                        <a:spcBef>
                          <a:spcPts val="0"/>
                        </a:spcBef>
                        <a:spcAft>
                          <a:spcPts val="0"/>
                        </a:spcAft>
                        <a:buClrTx/>
                        <a:buSzTx/>
                        <a:buFontTx/>
                        <a:buNone/>
                        <a:tabLst/>
                        <a:defRPr/>
                      </a:pPr>
                      <a:endParaRPr lang="en-ZA" sz="1300" b="0" kern="1200" dirty="0">
                        <a:solidFill>
                          <a:schemeClr val="tx1"/>
                        </a:solidFill>
                        <a:latin typeface="Arial" pitchFamily="34" charset="0"/>
                        <a:ea typeface="+mn-ea"/>
                        <a:cs typeface="Arial" pitchFamily="34" charset="0"/>
                      </a:endParaRPr>
                    </a:p>
                  </a:txBody>
                  <a:tcPr/>
                </a:tc>
                <a:tc>
                  <a:txBody>
                    <a:bodyPr/>
                    <a:lstStyle/>
                    <a:p>
                      <a:endParaRPr lang="en-ZA" sz="1300" dirty="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a:endParaRPr lang="en-ZA" sz="13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3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3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273710">
                <a:tc>
                  <a:txBody>
                    <a:bodyPr/>
                    <a:lstStyle/>
                    <a:p>
                      <a:r>
                        <a:rPr lang="en-US" sz="1300" b="0" i="0" u="none" strike="noStrike" kern="1200" baseline="0" dirty="0" smtClean="0">
                          <a:solidFill>
                            <a:schemeClr val="tx1"/>
                          </a:solidFill>
                          <a:latin typeface="Arial" pitchFamily="34" charset="0"/>
                          <a:ea typeface="+mn-ea"/>
                          <a:cs typeface="Arial" pitchFamily="34" charset="0"/>
                        </a:rPr>
                        <a:t>Analysis of expenditure awaiting </a:t>
                      </a:r>
                      <a:r>
                        <a:rPr lang="en-US" sz="1300" b="0" i="0" u="none" strike="noStrike" kern="1200" baseline="0" dirty="0" err="1" smtClean="0">
                          <a:solidFill>
                            <a:schemeClr val="tx1"/>
                          </a:solidFill>
                          <a:latin typeface="Arial" pitchFamily="34" charset="0"/>
                          <a:ea typeface="+mn-ea"/>
                          <a:cs typeface="Arial" pitchFamily="34" charset="0"/>
                        </a:rPr>
                        <a:t>condonation</a:t>
                      </a:r>
                      <a:r>
                        <a:rPr lang="en-US" sz="1300" b="0" i="0" u="none" strike="noStrike" kern="1200" baseline="0" dirty="0" smtClean="0">
                          <a:solidFill>
                            <a:schemeClr val="tx1"/>
                          </a:solidFill>
                          <a:latin typeface="Arial" pitchFamily="34" charset="0"/>
                          <a:ea typeface="+mn-ea"/>
                          <a:cs typeface="Arial" pitchFamily="34" charset="0"/>
                        </a:rPr>
                        <a:t> per age </a:t>
                      </a:r>
                      <a:r>
                        <a:rPr lang="en-ZA" sz="1300" b="0" i="0" u="none" strike="noStrike" kern="1200" baseline="0" dirty="0" smtClean="0">
                          <a:solidFill>
                            <a:schemeClr val="tx1"/>
                          </a:solidFill>
                          <a:latin typeface="Arial" pitchFamily="34" charset="0"/>
                          <a:ea typeface="+mn-ea"/>
                          <a:cs typeface="Arial" pitchFamily="34" charset="0"/>
                        </a:rPr>
                        <a:t>classification</a:t>
                      </a:r>
                      <a:endParaRPr lang="en-ZA" sz="1300" b="0" kern="1200" dirty="0">
                        <a:solidFill>
                          <a:schemeClr val="tx1"/>
                        </a:solidFill>
                        <a:latin typeface="Arial" pitchFamily="34" charset="0"/>
                        <a:ea typeface="+mn-ea"/>
                        <a:cs typeface="Arial" pitchFamily="34" charset="0"/>
                      </a:endParaRPr>
                    </a:p>
                  </a:txBody>
                  <a:tcPr/>
                </a:tc>
                <a:tc>
                  <a:txBody>
                    <a:bodyPr/>
                    <a:lstStyle/>
                    <a:p>
                      <a:endParaRPr lang="en-ZA" sz="1300" dirty="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endParaRPr lang="en-ZA" sz="1300">
                        <a:latin typeface="Arial" pitchFamily="34" charset="0"/>
                        <a:cs typeface="Arial"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3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3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3710">
                <a:tc>
                  <a:txBody>
                    <a:bodyPr/>
                    <a:lstStyle/>
                    <a:p>
                      <a:pPr marL="0" lvl="1" indent="0" algn="l" defTabSz="457200" rtl="0" eaLnBrk="1" fontAlgn="t" latinLnBrk="0" hangingPunct="1"/>
                      <a:r>
                        <a:rPr lang="en-ZA" sz="1300" b="0" i="0" u="none" strike="noStrike" kern="1200" baseline="0" dirty="0" smtClean="0">
                          <a:solidFill>
                            <a:schemeClr val="tx1"/>
                          </a:solidFill>
                          <a:latin typeface="Arial" pitchFamily="34" charset="0"/>
                          <a:ea typeface="+mn-ea"/>
                          <a:cs typeface="Arial" pitchFamily="34" charset="0"/>
                        </a:rPr>
                        <a:t>Current year</a:t>
                      </a:r>
                      <a:endParaRPr lang="en-ZA" sz="1300" b="0" kern="1200" dirty="0">
                        <a:solidFill>
                          <a:schemeClr val="tx1"/>
                        </a:solidFill>
                        <a:latin typeface="Arial" pitchFamily="34" charset="0"/>
                        <a:ea typeface="+mn-ea"/>
                        <a:cs typeface="Arial" pitchFamily="34" charset="0"/>
                      </a:endParaRPr>
                    </a:p>
                  </a:txBody>
                  <a:tcPr>
                    <a:lnB>
                      <a:noFill/>
                    </a:lnB>
                  </a:tcPr>
                </a:tc>
                <a:tc>
                  <a:txBody>
                    <a:bodyPr/>
                    <a:lstStyle/>
                    <a:p>
                      <a:endParaRPr lang="en-ZA" sz="1300" dirty="0">
                        <a:latin typeface="Arial" pitchFamily="34" charset="0"/>
                        <a:cs typeface="Arial" pitchFamily="34" charset="0"/>
                      </a:endParaRPr>
                    </a:p>
                  </a:txBody>
                  <a:tcPr>
                    <a:lnR>
                      <a:noFill/>
                    </a:lnR>
                    <a:lnB>
                      <a:noFill/>
                    </a:lnB>
                  </a:tcPr>
                </a:tc>
                <a:tc>
                  <a:txBody>
                    <a:bodyPr/>
                    <a:lstStyle/>
                    <a:p>
                      <a:pPr algn="r" fontAlgn="t"/>
                      <a:r>
                        <a:rPr lang="en-ZA" sz="1300" u="none" strike="noStrike" dirty="0">
                          <a:effectLst/>
                          <a:latin typeface="Arial" pitchFamily="34" charset="0"/>
                          <a:cs typeface="Arial" pitchFamily="34" charset="0"/>
                        </a:rPr>
                        <a:t> 54 566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3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4 151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3710">
                <a:tc>
                  <a:txBody>
                    <a:bodyPr/>
                    <a:lstStyle/>
                    <a:p>
                      <a:pPr marL="0" lvl="1" indent="0" algn="l" defTabSz="457200" rtl="0" eaLnBrk="1" fontAlgn="t" latinLnBrk="0" hangingPunct="1"/>
                      <a:r>
                        <a:rPr lang="en-ZA" sz="1300" b="0" i="0" u="none" strike="noStrike" kern="1200" baseline="0" dirty="0" smtClean="0">
                          <a:solidFill>
                            <a:schemeClr val="tx1"/>
                          </a:solidFill>
                          <a:latin typeface="Arial" pitchFamily="34" charset="0"/>
                          <a:ea typeface="+mn-ea"/>
                          <a:cs typeface="Arial" pitchFamily="34" charset="0"/>
                        </a:rPr>
                        <a:t>Prior years</a:t>
                      </a:r>
                      <a:endParaRPr lang="en-ZA" sz="1300" b="0" kern="1200" dirty="0">
                        <a:solidFill>
                          <a:schemeClr val="tx1"/>
                        </a:solidFill>
                        <a:latin typeface="Arial" pitchFamily="34" charset="0"/>
                        <a:ea typeface="+mn-ea"/>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3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271 309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3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r" fontAlgn="t"/>
                      <a:r>
                        <a:rPr lang="en-ZA" sz="1300" u="none" strike="noStrike" dirty="0">
                          <a:effectLst/>
                          <a:latin typeface="Arial" pitchFamily="34" charset="0"/>
                          <a:cs typeface="Arial" pitchFamily="34" charset="0"/>
                        </a:rPr>
                        <a:t> 651 173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3710">
                <a:tc>
                  <a:txBody>
                    <a:bodyPr/>
                    <a:lstStyle/>
                    <a:p>
                      <a:pPr marL="0" lvl="1" indent="0" algn="l" defTabSz="457200" rtl="0" eaLnBrk="1" fontAlgn="t" latinLnBrk="0" hangingPunct="1"/>
                      <a:r>
                        <a:rPr lang="en-ZA" sz="1300" b="1" kern="1200" dirty="0" smtClean="0">
                          <a:solidFill>
                            <a:schemeClr val="tx1"/>
                          </a:solidFill>
                          <a:latin typeface="Arial" pitchFamily="34" charset="0"/>
                          <a:ea typeface="+mn-ea"/>
                          <a:cs typeface="Arial" pitchFamily="34" charset="0"/>
                        </a:rPr>
                        <a:t>Total</a:t>
                      </a:r>
                      <a:endParaRPr lang="en-ZA" sz="1300" b="1" kern="1200" dirty="0">
                        <a:solidFill>
                          <a:schemeClr val="tx1"/>
                        </a:solidFill>
                        <a:latin typeface="Arial" pitchFamily="34" charset="0"/>
                        <a:ea typeface="+mn-ea"/>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3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r" fontAlgn="t"/>
                      <a:r>
                        <a:rPr lang="en-ZA" sz="1300" b="1" u="none" strike="noStrike" dirty="0">
                          <a:effectLst/>
                          <a:latin typeface="Arial" pitchFamily="34" charset="0"/>
                          <a:cs typeface="Arial" pitchFamily="34" charset="0"/>
                        </a:rPr>
                        <a:t> 325 875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3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r" fontAlgn="t"/>
                      <a:r>
                        <a:rPr lang="en-ZA" sz="1300" b="1" u="none" strike="noStrike" dirty="0">
                          <a:effectLst/>
                          <a:latin typeface="Arial" pitchFamily="34" charset="0"/>
                          <a:cs typeface="Arial" pitchFamily="34" charset="0"/>
                        </a:rPr>
                        <a:t> 655 324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47</a:t>
            </a:fld>
            <a:endParaRPr lang="en-ZA" sz="1400" dirty="0">
              <a:latin typeface="Arial" pitchFamily="34" charset="0"/>
              <a:cs typeface="Arial" pitchFamily="34" charset="0"/>
            </a:endParaRPr>
          </a:p>
        </p:txBody>
      </p:sp>
      <p:sp>
        <p:nvSpPr>
          <p:cNvPr id="6" name="TextBox 5"/>
          <p:cNvSpPr txBox="1"/>
          <p:nvPr/>
        </p:nvSpPr>
        <p:spPr>
          <a:xfrm>
            <a:off x="1568035" y="5559438"/>
            <a:ext cx="7000777" cy="584775"/>
          </a:xfrm>
          <a:prstGeom prst="rect">
            <a:avLst/>
          </a:prstGeom>
          <a:noFill/>
        </p:spPr>
        <p:txBody>
          <a:bodyPr wrap="square" rtlCol="0">
            <a:spAutoFit/>
          </a:bodyPr>
          <a:lstStyle/>
          <a:p>
            <a:pPr algn="ctr"/>
            <a:r>
              <a:rPr lang="en-ZA" sz="1600" dirty="0" smtClean="0"/>
              <a:t>During the 2015/16 financial year, the irregular expenditure increased to </a:t>
            </a:r>
          </a:p>
          <a:p>
            <a:pPr algn="ctr"/>
            <a:r>
              <a:rPr lang="en-ZA" sz="1600" dirty="0" smtClean="0"/>
              <a:t>R 54 million from R 4 million during 2014/15</a:t>
            </a:r>
            <a:endParaRPr lang="en-ZA" sz="1600" dirty="0"/>
          </a:p>
        </p:txBody>
      </p:sp>
    </p:spTree>
    <p:extLst>
      <p:ext uri="{BB962C8B-B14F-4D97-AF65-F5344CB8AC3E}">
        <p14:creationId xmlns:p14="http://schemas.microsoft.com/office/powerpoint/2010/main" xmlns="" val="1763062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97662"/>
            <a:ext cx="7527172" cy="1143000"/>
          </a:xfrm>
        </p:spPr>
        <p:txBody>
          <a:bodyPr/>
          <a:lstStyle/>
          <a:p>
            <a:r>
              <a:rPr lang="en-ZA" sz="3200" b="1" dirty="0" smtClean="0"/>
              <a:t>Trend analysis: irregular expenditure amount</a:t>
            </a:r>
            <a:endParaRPr lang="en-ZA"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19083592"/>
              </p:ext>
            </p:extLst>
          </p:nvPr>
        </p:nvGraphicFramePr>
        <p:xfrm>
          <a:off x="1479550" y="1600200"/>
          <a:ext cx="72072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48</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3010198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91758"/>
            <a:ext cx="7207624" cy="649922"/>
          </a:xfrm>
        </p:spPr>
        <p:txBody>
          <a:bodyPr/>
          <a:lstStyle/>
          <a:p>
            <a:r>
              <a:rPr lang="en-ZA" sz="3200" b="1" dirty="0" smtClean="0"/>
              <a:t>Incidents for 2015/16 </a:t>
            </a:r>
            <a:endParaRPr lang="en-ZA"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41554509"/>
              </p:ext>
            </p:extLst>
          </p:nvPr>
        </p:nvGraphicFramePr>
        <p:xfrm>
          <a:off x="1479550" y="767080"/>
          <a:ext cx="7664450" cy="4902708"/>
        </p:xfrm>
        <a:graphic>
          <a:graphicData uri="http://schemas.openxmlformats.org/drawingml/2006/table">
            <a:tbl>
              <a:tblPr firstRow="1" bandRow="1">
                <a:tableStyleId>{F5AB1C69-6EDB-4FF4-983F-18BD219EF322}</a:tableStyleId>
              </a:tblPr>
              <a:tblGrid>
                <a:gridCol w="4131374"/>
                <a:gridCol w="2204120"/>
                <a:gridCol w="1328956"/>
              </a:tblGrid>
              <a:tr h="370840">
                <a:tc>
                  <a:txBody>
                    <a:bodyPr/>
                    <a:lstStyle/>
                    <a:p>
                      <a:pPr algn="just"/>
                      <a:r>
                        <a:rPr lang="en-ZA" sz="1400" dirty="0" smtClean="0">
                          <a:solidFill>
                            <a:schemeClr val="tx1"/>
                          </a:solidFill>
                          <a:latin typeface="Arial" pitchFamily="34" charset="0"/>
                          <a:cs typeface="Arial" pitchFamily="34" charset="0"/>
                        </a:rPr>
                        <a:t>Incident</a:t>
                      </a:r>
                      <a:endParaRPr lang="en-ZA" sz="1400" dirty="0">
                        <a:solidFill>
                          <a:schemeClr val="tx1"/>
                        </a:solidFill>
                        <a:latin typeface="Arial" pitchFamily="34" charset="0"/>
                        <a:cs typeface="Arial" pitchFamily="34" charset="0"/>
                      </a:endParaRPr>
                    </a:p>
                  </a:txBody>
                  <a:tcPr/>
                </a:tc>
                <a:tc>
                  <a:txBody>
                    <a:bodyPr/>
                    <a:lstStyle/>
                    <a:p>
                      <a:pPr algn="just"/>
                      <a:r>
                        <a:rPr lang="en-ZA" sz="1400" dirty="0" smtClean="0">
                          <a:solidFill>
                            <a:schemeClr val="tx1"/>
                          </a:solidFill>
                          <a:latin typeface="Arial" pitchFamily="34" charset="0"/>
                          <a:cs typeface="Arial" pitchFamily="34" charset="0"/>
                        </a:rPr>
                        <a:t>Disciplinary steps taken</a:t>
                      </a:r>
                      <a:r>
                        <a:rPr lang="en-ZA" sz="1400" baseline="0" dirty="0" smtClean="0">
                          <a:solidFill>
                            <a:schemeClr val="tx1"/>
                          </a:solidFill>
                          <a:latin typeface="Arial" pitchFamily="34" charset="0"/>
                          <a:cs typeface="Arial" pitchFamily="34" charset="0"/>
                        </a:rPr>
                        <a:t> / criminal proceedings</a:t>
                      </a:r>
                      <a:endParaRPr lang="en-ZA" sz="1400" dirty="0">
                        <a:solidFill>
                          <a:schemeClr val="tx1"/>
                        </a:solidFill>
                        <a:latin typeface="Arial" pitchFamily="34" charset="0"/>
                        <a:cs typeface="Arial" pitchFamily="34" charset="0"/>
                      </a:endParaRPr>
                    </a:p>
                  </a:txBody>
                  <a:tcPr/>
                </a:tc>
                <a:tc>
                  <a:txBody>
                    <a:bodyPr/>
                    <a:lstStyle/>
                    <a:p>
                      <a:pPr algn="just"/>
                      <a:r>
                        <a:rPr lang="en-ZA" sz="1400" dirty="0" smtClean="0">
                          <a:solidFill>
                            <a:schemeClr val="tx1"/>
                          </a:solidFill>
                          <a:latin typeface="Arial" pitchFamily="34" charset="0"/>
                          <a:cs typeface="Arial" pitchFamily="34" charset="0"/>
                        </a:rPr>
                        <a:t>Amount</a:t>
                      </a:r>
                      <a:endParaRPr lang="en-ZA" sz="1400" dirty="0">
                        <a:solidFill>
                          <a:schemeClr val="tx1"/>
                        </a:solidFill>
                        <a:latin typeface="Arial" pitchFamily="34" charset="0"/>
                        <a:cs typeface="Arial" pitchFamily="34" charset="0"/>
                      </a:endParaRPr>
                    </a:p>
                  </a:txBody>
                  <a:tcPr/>
                </a:tc>
              </a:tr>
              <a:tr h="370840">
                <a:tc>
                  <a:txBody>
                    <a:bodyPr/>
                    <a:lstStyle/>
                    <a:p>
                      <a:pPr algn="just">
                        <a:lnSpc>
                          <a:spcPct val="115000"/>
                        </a:lnSpc>
                        <a:spcAft>
                          <a:spcPts val="0"/>
                        </a:spcAft>
                      </a:pPr>
                      <a:r>
                        <a:rPr lang="en-ZA" sz="1400" b="0" dirty="0">
                          <a:solidFill>
                            <a:srgbClr val="000000"/>
                          </a:solidFill>
                          <a:effectLst/>
                          <a:latin typeface="Arial" pitchFamily="34" charset="0"/>
                          <a:ea typeface="Times New Roman"/>
                          <a:cs typeface="Arial" pitchFamily="34" charset="0"/>
                        </a:rPr>
                        <a:t>Expenditure exceeding original approved contract or quoted amount or no contract in place or contract expired</a:t>
                      </a:r>
                      <a:endParaRPr lang="en-ZA" sz="1400" b="0" dirty="0">
                        <a:effectLst/>
                        <a:latin typeface="Arial" pitchFamily="34" charset="0"/>
                        <a:ea typeface="Times New Roman"/>
                        <a:cs typeface="Arial" pitchFamily="34" charset="0"/>
                      </a:endParaRPr>
                    </a:p>
                  </a:txBody>
                  <a:tcPr marL="68580" marR="68580" marT="0" marB="0"/>
                </a:tc>
                <a:tc>
                  <a:txBody>
                    <a:bodyPr/>
                    <a:lstStyle/>
                    <a:p>
                      <a:pPr algn="just">
                        <a:lnSpc>
                          <a:spcPct val="115000"/>
                        </a:lnSpc>
                        <a:spcAft>
                          <a:spcPts val="0"/>
                        </a:spcAft>
                      </a:pPr>
                      <a:r>
                        <a:rPr lang="en-ZA" sz="1400" b="0" kern="1200" dirty="0" smtClean="0">
                          <a:solidFill>
                            <a:schemeClr val="dk1"/>
                          </a:solidFill>
                          <a:effectLst/>
                          <a:latin typeface="Arial" panose="020B0604020202020204" pitchFamily="34" charset="0"/>
                          <a:ea typeface="+mn-ea"/>
                          <a:cs typeface="Arial" panose="020B0604020202020204" pitchFamily="34" charset="0"/>
                        </a:rPr>
                        <a:t>Transaction ready to be condoned </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0"/>
                        </a:spcAft>
                      </a:pPr>
                      <a:r>
                        <a:rPr lang="en-ZA" sz="1400" b="0" dirty="0">
                          <a:effectLst/>
                          <a:latin typeface="Arial" pitchFamily="34" charset="0"/>
                          <a:ea typeface="Times New Roman"/>
                          <a:cs typeface="Arial" pitchFamily="34" charset="0"/>
                        </a:rPr>
                        <a:t>R 97 291,17</a:t>
                      </a:r>
                    </a:p>
                    <a:p>
                      <a:pPr algn="just">
                        <a:lnSpc>
                          <a:spcPct val="115000"/>
                        </a:lnSpc>
                        <a:spcAft>
                          <a:spcPts val="0"/>
                        </a:spcAft>
                      </a:pPr>
                      <a:r>
                        <a:rPr lang="en-US" sz="1400" b="0" dirty="0">
                          <a:effectLst/>
                          <a:latin typeface="Arial" pitchFamily="34" charset="0"/>
                          <a:ea typeface="Times New Roman"/>
                          <a:cs typeface="Arial" pitchFamily="34" charset="0"/>
                        </a:rPr>
                        <a:t> </a:t>
                      </a:r>
                      <a:endParaRPr lang="en-ZA" sz="1400" b="0" dirty="0">
                        <a:effectLst/>
                        <a:latin typeface="Arial" pitchFamily="34" charset="0"/>
                        <a:ea typeface="Times New Roman"/>
                        <a:cs typeface="Arial" pitchFamily="34" charset="0"/>
                      </a:endParaRPr>
                    </a:p>
                  </a:txBody>
                  <a:tcPr marL="68580" marR="68580" marT="0" marB="0"/>
                </a:tc>
              </a:tr>
              <a:tr h="370840">
                <a:tc>
                  <a:txBody>
                    <a:bodyPr/>
                    <a:lstStyle/>
                    <a:p>
                      <a:pPr algn="just">
                        <a:lnSpc>
                          <a:spcPct val="115000"/>
                        </a:lnSpc>
                        <a:spcAft>
                          <a:spcPts val="0"/>
                        </a:spcAft>
                      </a:pPr>
                      <a:r>
                        <a:rPr lang="en-ZA" sz="1400" b="0" dirty="0">
                          <a:solidFill>
                            <a:srgbClr val="000000"/>
                          </a:solidFill>
                          <a:effectLst/>
                          <a:latin typeface="Arial" pitchFamily="34" charset="0"/>
                          <a:ea typeface="Times New Roman"/>
                          <a:cs typeface="Arial" pitchFamily="34" charset="0"/>
                        </a:rPr>
                        <a:t>The method of procurement is inconsistent with those prescribed in terms of PN 8 of 2007/2008. Goods or services of a transaction value of R10 000 to R500 000 were procured without inviting at least three written price quotations from prospective suppliers and the deviation was not approved by delegated person.</a:t>
                      </a:r>
                      <a:endParaRPr lang="en-ZA" sz="1400" b="0" dirty="0">
                        <a:effectLst/>
                        <a:latin typeface="Arial" pitchFamily="34" charset="0"/>
                        <a:ea typeface="Times New Roman"/>
                        <a:cs typeface="Arial" pitchFamily="34" charset="0"/>
                      </a:endParaRPr>
                    </a:p>
                  </a:txBody>
                  <a:tcPr marL="68580" marR="68580" marT="0" marB="0"/>
                </a:tc>
                <a:tc>
                  <a:txBody>
                    <a:bodyPr/>
                    <a:lstStyle/>
                    <a:p>
                      <a:pPr algn="just">
                        <a:lnSpc>
                          <a:spcPct val="115000"/>
                        </a:lnSpc>
                        <a:spcAft>
                          <a:spcPts val="0"/>
                        </a:spcAft>
                      </a:pPr>
                      <a:r>
                        <a:rPr lang="en-ZA" sz="1400" b="0" kern="1200" dirty="0" smtClean="0">
                          <a:solidFill>
                            <a:schemeClr val="dk1"/>
                          </a:solidFill>
                          <a:effectLst/>
                          <a:latin typeface="Arial" panose="020B0604020202020204" pitchFamily="34" charset="0"/>
                          <a:ea typeface="+mn-ea"/>
                          <a:cs typeface="Arial" panose="020B0604020202020204" pitchFamily="34" charset="0"/>
                        </a:rPr>
                        <a:t>Transaction ready to be condoned </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0"/>
                        </a:spcAft>
                      </a:pPr>
                      <a:r>
                        <a:rPr lang="en-ZA" sz="1400" b="0" dirty="0">
                          <a:effectLst/>
                          <a:latin typeface="Arial" pitchFamily="34" charset="0"/>
                          <a:ea typeface="Times New Roman"/>
                          <a:cs typeface="Arial" pitchFamily="34" charset="0"/>
                        </a:rPr>
                        <a:t>R 240 522,22</a:t>
                      </a:r>
                    </a:p>
                    <a:p>
                      <a:pPr algn="just">
                        <a:lnSpc>
                          <a:spcPct val="115000"/>
                        </a:lnSpc>
                        <a:spcAft>
                          <a:spcPts val="0"/>
                        </a:spcAft>
                      </a:pPr>
                      <a:r>
                        <a:rPr lang="en-US" sz="1400" b="0" dirty="0">
                          <a:effectLst/>
                          <a:latin typeface="Arial" pitchFamily="34" charset="0"/>
                          <a:ea typeface="Times New Roman"/>
                          <a:cs typeface="Arial" pitchFamily="34" charset="0"/>
                        </a:rPr>
                        <a:t> </a:t>
                      </a:r>
                      <a:endParaRPr lang="en-ZA" sz="1400" b="0" dirty="0">
                        <a:effectLst/>
                        <a:latin typeface="Arial" pitchFamily="34" charset="0"/>
                        <a:ea typeface="Times New Roman"/>
                        <a:cs typeface="Arial" pitchFamily="34" charset="0"/>
                      </a:endParaRPr>
                    </a:p>
                  </a:txBody>
                  <a:tcPr marL="68580" marR="68580" marT="0" marB="0"/>
                </a:tc>
              </a:tr>
              <a:tr h="370840">
                <a:tc>
                  <a:txBody>
                    <a:bodyPr/>
                    <a:lstStyle/>
                    <a:p>
                      <a:pPr algn="just">
                        <a:lnSpc>
                          <a:spcPct val="115000"/>
                        </a:lnSpc>
                        <a:spcAft>
                          <a:spcPts val="0"/>
                        </a:spcAft>
                      </a:pPr>
                      <a:r>
                        <a:rPr lang="en-ZA" sz="1400" b="0" dirty="0">
                          <a:effectLst/>
                          <a:latin typeface="Arial" pitchFamily="34" charset="0"/>
                          <a:ea typeface="Times New Roman"/>
                          <a:cs typeface="Arial" pitchFamily="34" charset="0"/>
                        </a:rPr>
                        <a:t>Goods and Service were rendered by the supplier and paid for without a valid written signed contract </a:t>
                      </a:r>
                    </a:p>
                  </a:txBody>
                  <a:tcPr marL="68580" marR="68580" marT="0" marB="0"/>
                </a:tc>
                <a:tc>
                  <a:txBody>
                    <a:bodyPr/>
                    <a:lstStyle/>
                    <a:p>
                      <a:pPr algn="just">
                        <a:lnSpc>
                          <a:spcPct val="115000"/>
                        </a:lnSpc>
                        <a:spcAft>
                          <a:spcPts val="0"/>
                        </a:spcAft>
                      </a:pPr>
                      <a:r>
                        <a:rPr lang="en-ZA" sz="1400" b="0" dirty="0" smtClean="0">
                          <a:effectLst/>
                          <a:latin typeface="Arial" panose="020B0604020202020204" pitchFamily="34" charset="0"/>
                          <a:ea typeface="Times New Roman"/>
                          <a:cs typeface="Arial" panose="020B0604020202020204" pitchFamily="34" charset="0"/>
                        </a:rPr>
                        <a:t>Warning</a:t>
                      </a:r>
                      <a:r>
                        <a:rPr lang="en-ZA" sz="1400" b="0" baseline="0" dirty="0" smtClean="0">
                          <a:effectLst/>
                          <a:latin typeface="Arial" panose="020B0604020202020204" pitchFamily="34" charset="0"/>
                          <a:ea typeface="Times New Roman"/>
                          <a:cs typeface="Arial" panose="020B0604020202020204" pitchFamily="34" charset="0"/>
                        </a:rPr>
                        <a:t> Letter and Condoned</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0"/>
                        </a:spcAft>
                      </a:pPr>
                      <a:r>
                        <a:rPr lang="en-ZA" sz="1400" b="0" dirty="0">
                          <a:effectLst/>
                          <a:latin typeface="Arial" pitchFamily="34" charset="0"/>
                          <a:ea typeface="Times New Roman"/>
                          <a:cs typeface="Arial" pitchFamily="34" charset="0"/>
                        </a:rPr>
                        <a:t>R 778 013,34</a:t>
                      </a:r>
                    </a:p>
                    <a:p>
                      <a:pPr algn="just">
                        <a:lnSpc>
                          <a:spcPct val="115000"/>
                        </a:lnSpc>
                        <a:spcAft>
                          <a:spcPts val="0"/>
                        </a:spcAft>
                      </a:pPr>
                      <a:r>
                        <a:rPr lang="en-US" sz="1400" b="0" dirty="0">
                          <a:effectLst/>
                          <a:latin typeface="Arial" pitchFamily="34" charset="0"/>
                          <a:ea typeface="Times New Roman"/>
                          <a:cs typeface="Arial" pitchFamily="34" charset="0"/>
                        </a:rPr>
                        <a:t> </a:t>
                      </a:r>
                      <a:endParaRPr lang="en-ZA" sz="1400" b="0" dirty="0">
                        <a:effectLst/>
                        <a:latin typeface="Arial" pitchFamily="34" charset="0"/>
                        <a:ea typeface="Times New Roman"/>
                        <a:cs typeface="Arial" pitchFamily="34" charset="0"/>
                      </a:endParaRPr>
                    </a:p>
                  </a:txBody>
                  <a:tcPr marL="68580" marR="68580" marT="0" marB="0"/>
                </a:tc>
              </a:tr>
              <a:tr h="370840">
                <a:tc>
                  <a:txBody>
                    <a:bodyPr/>
                    <a:lstStyle/>
                    <a:p>
                      <a:pPr algn="just">
                        <a:lnSpc>
                          <a:spcPct val="115000"/>
                        </a:lnSpc>
                        <a:spcAft>
                          <a:spcPts val="0"/>
                        </a:spcAft>
                      </a:pPr>
                      <a:r>
                        <a:rPr lang="en-ZA" sz="1400" b="0" dirty="0">
                          <a:effectLst/>
                          <a:latin typeface="Arial" pitchFamily="34" charset="0"/>
                          <a:ea typeface="Times New Roman"/>
                          <a:cs typeface="Arial" pitchFamily="34" charset="0"/>
                        </a:rPr>
                        <a:t>Goods and Service were rendered by the supplier and paid for without a valid written signed contract - RBAC submission was send through to DBAC for approval - Critical Service pertaining to Water </a:t>
                      </a:r>
                      <a:r>
                        <a:rPr lang="en-ZA" sz="1400" b="0" dirty="0" smtClean="0">
                          <a:effectLst/>
                          <a:latin typeface="Arial" pitchFamily="34" charset="0"/>
                          <a:ea typeface="Times New Roman"/>
                          <a:cs typeface="Arial" pitchFamily="34" charset="0"/>
                        </a:rPr>
                        <a:t>Testing</a:t>
                      </a:r>
                      <a:endParaRPr lang="en-ZA" sz="1400" b="0" dirty="0">
                        <a:effectLst/>
                        <a:latin typeface="Arial" pitchFamily="34" charset="0"/>
                        <a:ea typeface="Times New Roman"/>
                        <a:cs typeface="Arial" pitchFamily="34" charset="0"/>
                      </a:endParaRPr>
                    </a:p>
                  </a:txBody>
                  <a:tcPr marL="68580" marR="68580" marT="0" marB="0"/>
                </a:tc>
                <a:tc>
                  <a:txBody>
                    <a:bodyPr/>
                    <a:lstStyle/>
                    <a:p>
                      <a:pPr algn="just">
                        <a:lnSpc>
                          <a:spcPct val="115000"/>
                        </a:lnSpc>
                        <a:spcAft>
                          <a:spcPts val="0"/>
                        </a:spcAft>
                      </a:pPr>
                      <a:r>
                        <a:rPr lang="en-ZA" sz="1400" b="0" dirty="0" smtClean="0">
                          <a:effectLst/>
                          <a:latin typeface="Arial" panose="020B0604020202020204" pitchFamily="34" charset="0"/>
                          <a:ea typeface="Times New Roman"/>
                          <a:cs typeface="Arial" panose="020B0604020202020204" pitchFamily="34" charset="0"/>
                        </a:rPr>
                        <a:t>Transaction ready to be condoned </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lnSpc>
                          <a:spcPct val="115000"/>
                        </a:lnSpc>
                        <a:spcAft>
                          <a:spcPts val="0"/>
                        </a:spcAft>
                      </a:pPr>
                      <a:r>
                        <a:rPr lang="en-ZA" sz="1400" b="0" dirty="0">
                          <a:effectLst/>
                          <a:latin typeface="Arial" pitchFamily="34" charset="0"/>
                          <a:ea typeface="Times New Roman"/>
                          <a:cs typeface="Arial" pitchFamily="34" charset="0"/>
                        </a:rPr>
                        <a:t>R 792 487,83</a:t>
                      </a:r>
                    </a:p>
                    <a:p>
                      <a:pPr algn="just">
                        <a:lnSpc>
                          <a:spcPct val="115000"/>
                        </a:lnSpc>
                        <a:spcAft>
                          <a:spcPts val="0"/>
                        </a:spcAft>
                      </a:pPr>
                      <a:r>
                        <a:rPr lang="en-US" sz="1400" b="0" dirty="0">
                          <a:effectLst/>
                          <a:latin typeface="Arial" pitchFamily="34" charset="0"/>
                          <a:ea typeface="Times New Roman"/>
                          <a:cs typeface="Arial" pitchFamily="34" charset="0"/>
                        </a:rPr>
                        <a:t> </a:t>
                      </a:r>
                      <a:endParaRPr lang="en-ZA" sz="1400" b="0" dirty="0">
                        <a:effectLst/>
                        <a:latin typeface="Arial" pitchFamily="34" charset="0"/>
                        <a:ea typeface="Times New Roman"/>
                        <a:cs typeface="Arial" pitchFamily="34" charset="0"/>
                      </a:endParaRPr>
                    </a:p>
                  </a:txBody>
                  <a:tcPr marL="68580" marR="68580" marT="0" marB="0"/>
                </a:tc>
              </a:tr>
            </a:tbl>
          </a:graphicData>
        </a:graphic>
      </p:graphicFrame>
      <p:sp>
        <p:nvSpPr>
          <p:cNvPr id="5"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49</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4268012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452586355"/>
              </p:ext>
            </p:extLst>
          </p:nvPr>
        </p:nvGraphicFramePr>
        <p:xfrm>
          <a:off x="1479550" y="1365297"/>
          <a:ext cx="72072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5</a:t>
            </a:fld>
            <a:endParaRPr lang="en-ZA" sz="1400">
              <a:latin typeface="Arial" pitchFamily="34" charset="0"/>
              <a:cs typeface="Arial" pitchFamily="34" charset="0"/>
            </a:endParaRPr>
          </a:p>
        </p:txBody>
      </p:sp>
      <p:sp>
        <p:nvSpPr>
          <p:cNvPr id="6" name="Title 5"/>
          <p:cNvSpPr>
            <a:spLocks noGrp="1"/>
          </p:cNvSpPr>
          <p:nvPr>
            <p:ph type="title"/>
          </p:nvPr>
        </p:nvSpPr>
        <p:spPr>
          <a:xfrm>
            <a:off x="1479176" y="97662"/>
            <a:ext cx="7207624" cy="1143000"/>
          </a:xfrm>
        </p:spPr>
        <p:txBody>
          <a:bodyPr/>
          <a:lstStyle/>
          <a:p>
            <a:r>
              <a:rPr lang="en-ZA" b="1" dirty="0" smtClean="0"/>
              <a:t>Trend analysis: findings per category</a:t>
            </a:r>
            <a:endParaRPr lang="en-ZA" b="1" dirty="0"/>
          </a:p>
        </p:txBody>
      </p:sp>
    </p:spTree>
    <p:extLst>
      <p:ext uri="{BB962C8B-B14F-4D97-AF65-F5344CB8AC3E}">
        <p14:creationId xmlns:p14="http://schemas.microsoft.com/office/powerpoint/2010/main" xmlns="" val="3679325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91758"/>
            <a:ext cx="7207624" cy="649922"/>
          </a:xfrm>
        </p:spPr>
        <p:txBody>
          <a:bodyPr/>
          <a:lstStyle/>
          <a:p>
            <a:r>
              <a:rPr lang="en-ZA" sz="3200" b="1" dirty="0" smtClean="0"/>
              <a:t>Incidents for 2015/16 </a:t>
            </a:r>
            <a:endParaRPr lang="en-ZA"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64968276"/>
              </p:ext>
            </p:extLst>
          </p:nvPr>
        </p:nvGraphicFramePr>
        <p:xfrm>
          <a:off x="1479550" y="767080"/>
          <a:ext cx="7536631" cy="5425440"/>
        </p:xfrm>
        <a:graphic>
          <a:graphicData uri="http://schemas.openxmlformats.org/drawingml/2006/table">
            <a:tbl>
              <a:tblPr firstRow="1" bandRow="1">
                <a:tableStyleId>{F5AB1C69-6EDB-4FF4-983F-18BD219EF322}</a:tableStyleId>
              </a:tblPr>
              <a:tblGrid>
                <a:gridCol w="3329398"/>
                <a:gridCol w="2666705"/>
                <a:gridCol w="1540528"/>
              </a:tblGrid>
              <a:tr h="370840">
                <a:tc>
                  <a:txBody>
                    <a:bodyPr/>
                    <a:lstStyle/>
                    <a:p>
                      <a:pPr algn="just"/>
                      <a:r>
                        <a:rPr lang="en-ZA" sz="1400" b="1" dirty="0" smtClean="0">
                          <a:solidFill>
                            <a:schemeClr val="tx1"/>
                          </a:solidFill>
                          <a:latin typeface="Arial" pitchFamily="34" charset="0"/>
                          <a:cs typeface="Arial" pitchFamily="34" charset="0"/>
                        </a:rPr>
                        <a:t>Incident</a:t>
                      </a:r>
                      <a:endParaRPr lang="en-ZA" sz="1400" b="1" dirty="0">
                        <a:solidFill>
                          <a:schemeClr val="tx1"/>
                        </a:solidFill>
                        <a:latin typeface="Arial" pitchFamily="34" charset="0"/>
                        <a:cs typeface="Arial" pitchFamily="34" charset="0"/>
                      </a:endParaRPr>
                    </a:p>
                  </a:txBody>
                  <a:tcPr/>
                </a:tc>
                <a:tc>
                  <a:txBody>
                    <a:bodyPr/>
                    <a:lstStyle/>
                    <a:p>
                      <a:pPr algn="just"/>
                      <a:r>
                        <a:rPr lang="en-ZA" sz="1400" b="1" dirty="0" smtClean="0">
                          <a:solidFill>
                            <a:schemeClr val="tx1"/>
                          </a:solidFill>
                          <a:latin typeface="Arial" pitchFamily="34" charset="0"/>
                          <a:cs typeface="Arial" pitchFamily="34" charset="0"/>
                        </a:rPr>
                        <a:t>Disciplinary steps taken</a:t>
                      </a:r>
                      <a:r>
                        <a:rPr lang="en-ZA" sz="1400" b="1" baseline="0" dirty="0" smtClean="0">
                          <a:solidFill>
                            <a:schemeClr val="tx1"/>
                          </a:solidFill>
                          <a:latin typeface="Arial" pitchFamily="34" charset="0"/>
                          <a:cs typeface="Arial" pitchFamily="34" charset="0"/>
                        </a:rPr>
                        <a:t> / criminal proceedings</a:t>
                      </a:r>
                      <a:endParaRPr lang="en-ZA" sz="1400" b="1" dirty="0">
                        <a:solidFill>
                          <a:schemeClr val="tx1"/>
                        </a:solidFill>
                        <a:latin typeface="Arial" pitchFamily="34" charset="0"/>
                        <a:cs typeface="Arial" pitchFamily="34" charset="0"/>
                      </a:endParaRPr>
                    </a:p>
                  </a:txBody>
                  <a:tcPr/>
                </a:tc>
                <a:tc>
                  <a:txBody>
                    <a:bodyPr/>
                    <a:lstStyle/>
                    <a:p>
                      <a:pPr algn="just"/>
                      <a:r>
                        <a:rPr lang="en-ZA" sz="1400" b="1" dirty="0" smtClean="0">
                          <a:solidFill>
                            <a:schemeClr val="tx1"/>
                          </a:solidFill>
                          <a:latin typeface="Arial" pitchFamily="34" charset="0"/>
                          <a:cs typeface="Arial" pitchFamily="34" charset="0"/>
                        </a:rPr>
                        <a:t>Amount</a:t>
                      </a:r>
                      <a:endParaRPr lang="en-ZA" sz="1400" b="1" dirty="0">
                        <a:solidFill>
                          <a:schemeClr val="tx1"/>
                        </a:solidFill>
                        <a:latin typeface="Arial" pitchFamily="34" charset="0"/>
                        <a:cs typeface="Arial" pitchFamily="34" charset="0"/>
                      </a:endParaRPr>
                    </a:p>
                  </a:txBody>
                  <a:tcPr/>
                </a:tc>
              </a:tr>
              <a:tr h="370840">
                <a:tc>
                  <a:txBody>
                    <a:bodyPr/>
                    <a:lstStyle/>
                    <a:p>
                      <a:pPr algn="just">
                        <a:lnSpc>
                          <a:spcPct val="115000"/>
                        </a:lnSpc>
                        <a:spcAft>
                          <a:spcPts val="0"/>
                        </a:spcAft>
                      </a:pPr>
                      <a:r>
                        <a:rPr lang="en-ZA" sz="1400" b="0" dirty="0">
                          <a:effectLst/>
                          <a:latin typeface="Arial" pitchFamily="34" charset="0"/>
                          <a:ea typeface="Times New Roman"/>
                          <a:cs typeface="Arial" pitchFamily="34" charset="0"/>
                        </a:rPr>
                        <a:t>Unfair elimination of bidder</a:t>
                      </a:r>
                    </a:p>
                  </a:txBody>
                  <a:tcPr marL="68580" marR="68580" marT="0" marB="0"/>
                </a:tc>
                <a:tc>
                  <a:txBody>
                    <a:bodyPr/>
                    <a:lstStyle/>
                    <a:p>
                      <a:pPr algn="just">
                        <a:lnSpc>
                          <a:spcPct val="115000"/>
                        </a:lnSpc>
                        <a:spcAft>
                          <a:spcPts val="0"/>
                        </a:spcAft>
                      </a:pPr>
                      <a:r>
                        <a:rPr lang="en-ZA" sz="1400" b="0" dirty="0" smtClean="0">
                          <a:effectLst/>
                          <a:latin typeface="Arial" panose="020B0604020202020204" pitchFamily="34" charset="0"/>
                          <a:ea typeface="Times New Roman"/>
                          <a:cs typeface="Arial" panose="020B0604020202020204" pitchFamily="34" charset="0"/>
                        </a:rPr>
                        <a:t>Transaction ready to be condoned </a:t>
                      </a:r>
                      <a:endParaRPr lang="en-ZA" sz="1400" b="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just">
                        <a:lnSpc>
                          <a:spcPct val="115000"/>
                        </a:lnSpc>
                        <a:spcAft>
                          <a:spcPts val="0"/>
                        </a:spcAft>
                      </a:pPr>
                      <a:r>
                        <a:rPr lang="en-ZA" sz="1400" b="0" dirty="0">
                          <a:effectLst/>
                          <a:latin typeface="Arial" pitchFamily="34" charset="0"/>
                          <a:ea typeface="Times New Roman"/>
                          <a:cs typeface="Arial" pitchFamily="34" charset="0"/>
                        </a:rPr>
                        <a:t>R 429 401,00</a:t>
                      </a:r>
                    </a:p>
                    <a:p>
                      <a:pPr algn="just">
                        <a:lnSpc>
                          <a:spcPct val="115000"/>
                        </a:lnSpc>
                        <a:spcAft>
                          <a:spcPts val="0"/>
                        </a:spcAft>
                      </a:pPr>
                      <a:r>
                        <a:rPr lang="en-US" sz="1400" b="0" dirty="0">
                          <a:effectLst/>
                          <a:latin typeface="Arial" pitchFamily="34" charset="0"/>
                          <a:ea typeface="Times New Roman"/>
                          <a:cs typeface="Arial" pitchFamily="34" charset="0"/>
                        </a:rPr>
                        <a:t> </a:t>
                      </a:r>
                      <a:endParaRPr lang="en-ZA" sz="1400" b="0" dirty="0">
                        <a:effectLst/>
                        <a:latin typeface="Arial" pitchFamily="34" charset="0"/>
                        <a:ea typeface="Times New Roman"/>
                        <a:cs typeface="Arial" pitchFamily="34" charset="0"/>
                      </a:endParaRPr>
                    </a:p>
                  </a:txBody>
                  <a:tcPr marL="68580" marR="68580" marT="0" marB="0"/>
                </a:tc>
              </a:tr>
              <a:tr h="896112">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No current contract in place - </a:t>
                      </a:r>
                      <a:r>
                        <a:rPr lang="en-ZA" sz="1400" b="0" kern="1200" dirty="0" err="1">
                          <a:solidFill>
                            <a:schemeClr val="dk1"/>
                          </a:solidFill>
                          <a:effectLst/>
                          <a:latin typeface="Arial" pitchFamily="34" charset="0"/>
                          <a:ea typeface="Times New Roman"/>
                          <a:cs typeface="Arial" pitchFamily="34" charset="0"/>
                        </a:rPr>
                        <a:t>RBAC</a:t>
                      </a:r>
                      <a:r>
                        <a:rPr lang="en-ZA" sz="1400" b="0" kern="1200" dirty="0">
                          <a:solidFill>
                            <a:schemeClr val="dk1"/>
                          </a:solidFill>
                          <a:effectLst/>
                          <a:latin typeface="Arial" pitchFamily="34" charset="0"/>
                          <a:ea typeface="Times New Roman"/>
                          <a:cs typeface="Arial" pitchFamily="34" charset="0"/>
                        </a:rPr>
                        <a:t> submission was send through to </a:t>
                      </a:r>
                      <a:r>
                        <a:rPr lang="en-ZA" sz="1400" b="0" kern="1200" dirty="0" err="1">
                          <a:solidFill>
                            <a:schemeClr val="dk1"/>
                          </a:solidFill>
                          <a:effectLst/>
                          <a:latin typeface="Arial" pitchFamily="34" charset="0"/>
                          <a:ea typeface="Times New Roman"/>
                          <a:cs typeface="Arial" pitchFamily="34" charset="0"/>
                        </a:rPr>
                        <a:t>DBAC</a:t>
                      </a:r>
                      <a:r>
                        <a:rPr lang="en-ZA" sz="1400" b="0" kern="1200" dirty="0">
                          <a:solidFill>
                            <a:schemeClr val="dk1"/>
                          </a:solidFill>
                          <a:effectLst/>
                          <a:latin typeface="Arial" pitchFamily="34" charset="0"/>
                          <a:ea typeface="Times New Roman"/>
                          <a:cs typeface="Arial" pitchFamily="34" charset="0"/>
                        </a:rPr>
                        <a:t> for approval - Critical Service pertaining to Water </a:t>
                      </a:r>
                      <a:r>
                        <a:rPr lang="en-ZA" sz="1400" b="0" kern="1200" dirty="0" smtClean="0">
                          <a:solidFill>
                            <a:schemeClr val="dk1"/>
                          </a:solidFill>
                          <a:effectLst/>
                          <a:latin typeface="Arial" pitchFamily="34" charset="0"/>
                          <a:ea typeface="Times New Roman"/>
                          <a:cs typeface="Arial" pitchFamily="34" charset="0"/>
                        </a:rPr>
                        <a:t>Testing</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c>
                  <a:txBody>
                    <a:bodyPr/>
                    <a:lstStyle/>
                    <a:p>
                      <a:pPr marL="0" algn="just" defTabSz="457200" rtl="0" eaLnBrk="1" latinLnBrk="0" hangingPunct="1">
                        <a:lnSpc>
                          <a:spcPct val="115000"/>
                        </a:lnSpc>
                        <a:spcAft>
                          <a:spcPts val="0"/>
                        </a:spcAft>
                      </a:pPr>
                      <a:r>
                        <a:rPr lang="en-ZA" sz="1400" b="0" kern="1200" dirty="0" smtClean="0">
                          <a:solidFill>
                            <a:schemeClr val="dk1"/>
                          </a:solidFill>
                          <a:effectLst/>
                          <a:latin typeface="Arial" pitchFamily="34" charset="0"/>
                          <a:ea typeface="Times New Roman"/>
                          <a:cs typeface="Arial" pitchFamily="34" charset="0"/>
                        </a:rPr>
                        <a:t>Transaction ready to be condoned </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R 6 968,00</a:t>
                      </a:r>
                    </a:p>
                    <a:p>
                      <a:pPr marL="0" algn="just" defTabSz="457200" rtl="0" eaLnBrk="1" latinLnBrk="0" hangingPunct="1">
                        <a:lnSpc>
                          <a:spcPct val="115000"/>
                        </a:lnSpc>
                        <a:spcAft>
                          <a:spcPts val="0"/>
                        </a:spcAft>
                      </a:pPr>
                      <a:r>
                        <a:rPr lang="en-US" sz="1400" b="0" kern="1200" dirty="0">
                          <a:solidFill>
                            <a:schemeClr val="dk1"/>
                          </a:solidFill>
                          <a:effectLst/>
                          <a:latin typeface="Arial" pitchFamily="34" charset="0"/>
                          <a:ea typeface="Times New Roman"/>
                          <a:cs typeface="Arial" pitchFamily="34" charset="0"/>
                        </a:rPr>
                        <a:t> </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r>
              <a:tr h="370840">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Extension of scope and payment of invoices without the approval of DBAC</a:t>
                      </a:r>
                    </a:p>
                  </a:txBody>
                  <a:tcPr marL="68580" marR="68580" marT="0" marB="0"/>
                </a:tc>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Charges were issued to the transgressor and the disciplinary hearing still to be scheduled</a:t>
                      </a:r>
                      <a:r>
                        <a:rPr lang="en-ZA" sz="1400" b="0" kern="1200" dirty="0" smtClean="0">
                          <a:solidFill>
                            <a:schemeClr val="dk1"/>
                          </a:solidFill>
                          <a:effectLst/>
                          <a:latin typeface="Arial" pitchFamily="34" charset="0"/>
                          <a:ea typeface="Times New Roman"/>
                          <a:cs typeface="Arial" pitchFamily="34" charset="0"/>
                        </a:rPr>
                        <a:t>.</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R 18 686 251,76</a:t>
                      </a:r>
                    </a:p>
                    <a:p>
                      <a:pPr marL="0" algn="just" defTabSz="457200" rtl="0" eaLnBrk="1" latinLnBrk="0" hangingPunct="1">
                        <a:lnSpc>
                          <a:spcPct val="115000"/>
                        </a:lnSpc>
                        <a:spcAft>
                          <a:spcPts val="0"/>
                        </a:spcAft>
                      </a:pPr>
                      <a:r>
                        <a:rPr lang="en-US" sz="1400" b="0" kern="1200" dirty="0">
                          <a:solidFill>
                            <a:schemeClr val="dk1"/>
                          </a:solidFill>
                          <a:effectLst/>
                          <a:latin typeface="Arial" pitchFamily="34" charset="0"/>
                          <a:ea typeface="Times New Roman"/>
                          <a:cs typeface="Arial" pitchFamily="34" charset="0"/>
                        </a:rPr>
                        <a:t> </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r>
              <a:tr h="370840">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Advanced payment was done whereas provision was not made for such in the conditions of contract. Officials did not have delegations to approve payments.</a:t>
                      </a:r>
                    </a:p>
                  </a:txBody>
                  <a:tcPr marL="68580" marR="68580" marT="0" marB="0"/>
                </a:tc>
                <a:tc>
                  <a:txBody>
                    <a:bodyPr/>
                    <a:lstStyle/>
                    <a:p>
                      <a:pPr marL="0" algn="just" defTabSz="457200" rtl="0" eaLnBrk="1" latinLnBrk="0" hangingPunct="1">
                        <a:lnSpc>
                          <a:spcPct val="115000"/>
                        </a:lnSpc>
                        <a:spcAft>
                          <a:spcPts val="0"/>
                        </a:spcAft>
                      </a:pPr>
                      <a:r>
                        <a:rPr lang="en-ZA" sz="1400" b="0" kern="1200" dirty="0" smtClean="0">
                          <a:solidFill>
                            <a:schemeClr val="dk1"/>
                          </a:solidFill>
                          <a:effectLst/>
                          <a:latin typeface="Arial" pitchFamily="34" charset="0"/>
                          <a:ea typeface="Times New Roman"/>
                          <a:cs typeface="Arial" pitchFamily="34" charset="0"/>
                        </a:rPr>
                        <a:t>The process of disciplinary actions took please however the employee resigned before the disciplinary can be finalised therefore the matter will be submitted for condoned since the service provider was entitled for the payment even though not through advance payment </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R 30 655 170,00</a:t>
                      </a:r>
                    </a:p>
                    <a:p>
                      <a:pPr marL="0" algn="just" defTabSz="457200" rtl="0" eaLnBrk="1" latinLnBrk="0" hangingPunct="1">
                        <a:lnSpc>
                          <a:spcPct val="115000"/>
                        </a:lnSpc>
                        <a:spcAft>
                          <a:spcPts val="0"/>
                        </a:spcAft>
                      </a:pPr>
                      <a:r>
                        <a:rPr lang="en-US" sz="1400" b="0" kern="1200" dirty="0">
                          <a:solidFill>
                            <a:schemeClr val="dk1"/>
                          </a:solidFill>
                          <a:effectLst/>
                          <a:latin typeface="Arial" pitchFamily="34" charset="0"/>
                          <a:ea typeface="Times New Roman"/>
                          <a:cs typeface="Arial" pitchFamily="34" charset="0"/>
                        </a:rPr>
                        <a:t> </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xmlns="" val="5774719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91758"/>
            <a:ext cx="7207624" cy="649922"/>
          </a:xfrm>
        </p:spPr>
        <p:txBody>
          <a:bodyPr/>
          <a:lstStyle/>
          <a:p>
            <a:r>
              <a:rPr lang="en-ZA" sz="3200" b="1" dirty="0" smtClean="0"/>
              <a:t>Incidents for 2015/16 </a:t>
            </a:r>
            <a:endParaRPr lang="en-ZA"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5660612"/>
              </p:ext>
            </p:extLst>
          </p:nvPr>
        </p:nvGraphicFramePr>
        <p:xfrm>
          <a:off x="1479550" y="1071880"/>
          <a:ext cx="7516966" cy="4569460"/>
        </p:xfrm>
        <a:graphic>
          <a:graphicData uri="http://schemas.openxmlformats.org/drawingml/2006/table">
            <a:tbl>
              <a:tblPr firstRow="1" bandRow="1">
                <a:tableStyleId>{F5AB1C69-6EDB-4FF4-983F-18BD219EF322}</a:tableStyleId>
              </a:tblPr>
              <a:tblGrid>
                <a:gridCol w="3013409"/>
                <a:gridCol w="2935259"/>
                <a:gridCol w="1568298"/>
              </a:tblGrid>
              <a:tr h="370840">
                <a:tc>
                  <a:txBody>
                    <a:bodyPr/>
                    <a:lstStyle/>
                    <a:p>
                      <a:pPr algn="just"/>
                      <a:r>
                        <a:rPr lang="en-ZA" sz="1400" dirty="0" smtClean="0">
                          <a:solidFill>
                            <a:schemeClr val="tx1"/>
                          </a:solidFill>
                          <a:latin typeface="Arial" pitchFamily="34" charset="0"/>
                          <a:cs typeface="Arial" pitchFamily="34" charset="0"/>
                        </a:rPr>
                        <a:t>Incident</a:t>
                      </a:r>
                      <a:endParaRPr lang="en-ZA" sz="1400" dirty="0">
                        <a:solidFill>
                          <a:schemeClr val="tx1"/>
                        </a:solidFill>
                        <a:latin typeface="Arial" pitchFamily="34" charset="0"/>
                        <a:cs typeface="Arial" pitchFamily="34" charset="0"/>
                      </a:endParaRPr>
                    </a:p>
                  </a:txBody>
                  <a:tcPr/>
                </a:tc>
                <a:tc>
                  <a:txBody>
                    <a:bodyPr/>
                    <a:lstStyle/>
                    <a:p>
                      <a:pPr algn="just"/>
                      <a:r>
                        <a:rPr lang="en-ZA" sz="1400" dirty="0" smtClean="0">
                          <a:solidFill>
                            <a:schemeClr val="tx1"/>
                          </a:solidFill>
                          <a:latin typeface="Arial" pitchFamily="34" charset="0"/>
                          <a:cs typeface="Arial" pitchFamily="34" charset="0"/>
                        </a:rPr>
                        <a:t>Disciplinary steps taken</a:t>
                      </a:r>
                      <a:r>
                        <a:rPr lang="en-ZA" sz="1400" baseline="0" dirty="0" smtClean="0">
                          <a:solidFill>
                            <a:schemeClr val="tx1"/>
                          </a:solidFill>
                          <a:latin typeface="Arial" pitchFamily="34" charset="0"/>
                          <a:cs typeface="Arial" pitchFamily="34" charset="0"/>
                        </a:rPr>
                        <a:t> / criminal proceedings</a:t>
                      </a:r>
                      <a:endParaRPr lang="en-ZA" sz="1400" dirty="0">
                        <a:solidFill>
                          <a:schemeClr val="tx1"/>
                        </a:solidFill>
                        <a:latin typeface="Arial" pitchFamily="34" charset="0"/>
                        <a:cs typeface="Arial" pitchFamily="34" charset="0"/>
                      </a:endParaRPr>
                    </a:p>
                  </a:txBody>
                  <a:tcPr/>
                </a:tc>
                <a:tc>
                  <a:txBody>
                    <a:bodyPr/>
                    <a:lstStyle/>
                    <a:p>
                      <a:pPr algn="just"/>
                      <a:r>
                        <a:rPr lang="en-ZA" sz="1400" dirty="0" smtClean="0">
                          <a:solidFill>
                            <a:schemeClr val="tx1"/>
                          </a:solidFill>
                          <a:latin typeface="Arial" pitchFamily="34" charset="0"/>
                          <a:cs typeface="Arial" pitchFamily="34" charset="0"/>
                        </a:rPr>
                        <a:t>Amount</a:t>
                      </a:r>
                      <a:endParaRPr lang="en-ZA" sz="1400" dirty="0">
                        <a:solidFill>
                          <a:schemeClr val="tx1"/>
                        </a:solidFill>
                        <a:latin typeface="Arial" pitchFamily="34" charset="0"/>
                        <a:cs typeface="Arial" pitchFamily="34" charset="0"/>
                      </a:endParaRPr>
                    </a:p>
                  </a:txBody>
                  <a:tcPr/>
                </a:tc>
              </a:tr>
              <a:tr h="370840">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Contracts awarded to supplier who should have been disqualified</a:t>
                      </a:r>
                    </a:p>
                  </a:txBody>
                  <a:tcPr marL="68580" marR="68580" marT="0" marB="0"/>
                </a:tc>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Members of both Sub-bid Evaluation and Sub adjudication Committee were both verbally warned and made aware of the implications of their mistake</a:t>
                      </a:r>
                      <a:r>
                        <a:rPr lang="en-ZA" sz="1400" b="0" kern="1200" dirty="0" smtClean="0">
                          <a:solidFill>
                            <a:schemeClr val="dk1"/>
                          </a:solidFill>
                          <a:effectLst/>
                          <a:latin typeface="Arial" pitchFamily="34" charset="0"/>
                          <a:ea typeface="Times New Roman"/>
                          <a:cs typeface="Arial" pitchFamily="34" charset="0"/>
                        </a:rPr>
                        <a:t>.</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R 359 863,80</a:t>
                      </a:r>
                    </a:p>
                    <a:p>
                      <a:pPr marL="0" algn="just" defTabSz="457200" rtl="0" eaLnBrk="1" latinLnBrk="0" hangingPunct="1">
                        <a:lnSpc>
                          <a:spcPct val="115000"/>
                        </a:lnSpc>
                        <a:spcAft>
                          <a:spcPts val="0"/>
                        </a:spcAft>
                      </a:pPr>
                      <a:r>
                        <a:rPr lang="en-US" sz="1400" b="0" kern="1200" dirty="0">
                          <a:solidFill>
                            <a:schemeClr val="dk1"/>
                          </a:solidFill>
                          <a:effectLst/>
                          <a:latin typeface="Arial" pitchFamily="34" charset="0"/>
                          <a:ea typeface="Times New Roman"/>
                          <a:cs typeface="Arial" pitchFamily="34" charset="0"/>
                        </a:rPr>
                        <a:t> </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r>
              <a:tr h="370840">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Awards to bidders who did not meet all the specification requirements</a:t>
                      </a:r>
                    </a:p>
                  </a:txBody>
                  <a:tcPr marL="68580" marR="68580" marT="0" marB="0"/>
                </a:tc>
                <a:tc>
                  <a:txBody>
                    <a:bodyPr/>
                    <a:lstStyle/>
                    <a:p>
                      <a:pPr marL="0" algn="just" defTabSz="457200" rtl="0" eaLnBrk="1" latinLnBrk="0" hangingPunct="1">
                        <a:lnSpc>
                          <a:spcPct val="115000"/>
                        </a:lnSpc>
                        <a:spcAft>
                          <a:spcPts val="0"/>
                        </a:spcAft>
                      </a:pPr>
                      <a:r>
                        <a:rPr lang="en-ZA" sz="1400" b="0" kern="1200" dirty="0" smtClean="0">
                          <a:solidFill>
                            <a:schemeClr val="dk1"/>
                          </a:solidFill>
                          <a:effectLst/>
                          <a:latin typeface="Arial" pitchFamily="34" charset="0"/>
                          <a:ea typeface="Times New Roman"/>
                          <a:cs typeface="Arial" pitchFamily="34" charset="0"/>
                        </a:rPr>
                        <a:t>Transaction ready to be condoned </a:t>
                      </a:r>
                      <a:r>
                        <a:rPr lang="en-ZA" sz="1400" b="0" kern="1200" dirty="0">
                          <a:solidFill>
                            <a:schemeClr val="dk1"/>
                          </a:solidFill>
                          <a:effectLst/>
                          <a:latin typeface="Arial" pitchFamily="34" charset="0"/>
                          <a:ea typeface="Times New Roman"/>
                          <a:cs typeface="Arial" pitchFamily="34" charset="0"/>
                        </a:rPr>
                        <a:t> </a:t>
                      </a:r>
                    </a:p>
                  </a:txBody>
                  <a:tcPr marL="68580" marR="68580" marT="0" marB="0"/>
                </a:tc>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R 1 987 227,00</a:t>
                      </a:r>
                    </a:p>
                    <a:p>
                      <a:pPr marL="0" algn="just" defTabSz="457200" rtl="0" eaLnBrk="1" latinLnBrk="0" hangingPunct="1">
                        <a:lnSpc>
                          <a:spcPct val="115000"/>
                        </a:lnSpc>
                        <a:spcAft>
                          <a:spcPts val="0"/>
                        </a:spcAft>
                      </a:pPr>
                      <a:r>
                        <a:rPr lang="en-US" sz="1400" b="0" kern="1200" dirty="0">
                          <a:solidFill>
                            <a:schemeClr val="dk1"/>
                          </a:solidFill>
                          <a:effectLst/>
                          <a:latin typeface="Arial" pitchFamily="34" charset="0"/>
                          <a:ea typeface="Times New Roman"/>
                          <a:cs typeface="Arial" pitchFamily="34" charset="0"/>
                        </a:rPr>
                        <a:t> </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r>
              <a:tr h="370840">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Suppliers to whom awards were made did not submit declarations to declare that a close family member/ partner/ associate of the supplier or of a director/ member/ principal shareholder/ stakeholder of the supplier is in the service of the institution</a:t>
                      </a:r>
                      <a:r>
                        <a:rPr lang="en-ZA" sz="1400" b="0" kern="1200" dirty="0" smtClean="0">
                          <a:solidFill>
                            <a:schemeClr val="dk1"/>
                          </a:solidFill>
                          <a:effectLst/>
                          <a:latin typeface="Arial" pitchFamily="34" charset="0"/>
                          <a:ea typeface="Times New Roman"/>
                          <a:cs typeface="Arial" pitchFamily="34" charset="0"/>
                        </a:rPr>
                        <a:t>.</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c>
                  <a:txBody>
                    <a:bodyPr/>
                    <a:lstStyle/>
                    <a:p>
                      <a:pPr marL="0" algn="just" defTabSz="457200" rtl="0" eaLnBrk="1" latinLnBrk="0" hangingPunct="1">
                        <a:lnSpc>
                          <a:spcPct val="115000"/>
                        </a:lnSpc>
                        <a:spcAft>
                          <a:spcPts val="0"/>
                        </a:spcAft>
                      </a:pPr>
                      <a:r>
                        <a:rPr lang="en-ZA" sz="1400" b="0" kern="1200" dirty="0" smtClean="0">
                          <a:solidFill>
                            <a:schemeClr val="dk1"/>
                          </a:solidFill>
                          <a:effectLst/>
                          <a:latin typeface="Arial" pitchFamily="34" charset="0"/>
                          <a:ea typeface="Times New Roman"/>
                          <a:cs typeface="Arial" pitchFamily="34" charset="0"/>
                        </a:rPr>
                        <a:t>Condoned and Official Suspended</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c>
                  <a:txBody>
                    <a:bodyPr/>
                    <a:lstStyle/>
                    <a:p>
                      <a:pPr marL="0" algn="just" defTabSz="457200" rtl="0" eaLnBrk="1" latinLnBrk="0" hangingPunct="1">
                        <a:lnSpc>
                          <a:spcPct val="115000"/>
                        </a:lnSpc>
                        <a:spcAft>
                          <a:spcPts val="0"/>
                        </a:spcAft>
                      </a:pPr>
                      <a:r>
                        <a:rPr lang="en-ZA" sz="1400" b="0" kern="1200" dirty="0">
                          <a:solidFill>
                            <a:schemeClr val="dk1"/>
                          </a:solidFill>
                          <a:effectLst/>
                          <a:latin typeface="Arial" pitchFamily="34" charset="0"/>
                          <a:ea typeface="Times New Roman"/>
                          <a:cs typeface="Arial" pitchFamily="34" charset="0"/>
                        </a:rPr>
                        <a:t>R 531 856,17</a:t>
                      </a:r>
                    </a:p>
                    <a:p>
                      <a:pPr marL="0" algn="just" defTabSz="457200" rtl="0" eaLnBrk="1" latinLnBrk="0" hangingPunct="1">
                        <a:lnSpc>
                          <a:spcPct val="115000"/>
                        </a:lnSpc>
                        <a:spcAft>
                          <a:spcPts val="0"/>
                        </a:spcAft>
                      </a:pPr>
                      <a:r>
                        <a:rPr lang="en-US" sz="1400" b="0" kern="1200" dirty="0">
                          <a:solidFill>
                            <a:schemeClr val="dk1"/>
                          </a:solidFill>
                          <a:effectLst/>
                          <a:latin typeface="Arial" pitchFamily="34" charset="0"/>
                          <a:ea typeface="Times New Roman"/>
                          <a:cs typeface="Arial" pitchFamily="34" charset="0"/>
                        </a:rPr>
                        <a:t> </a:t>
                      </a:r>
                      <a:endParaRPr lang="en-ZA" sz="1400" b="0" kern="1200" dirty="0">
                        <a:solidFill>
                          <a:schemeClr val="dk1"/>
                        </a:solidFill>
                        <a:effectLst/>
                        <a:latin typeface="Arial" pitchFamily="34" charset="0"/>
                        <a:ea typeface="Times New Roman"/>
                        <a:cs typeface="Arial" pitchFamily="34" charset="0"/>
                      </a:endParaRPr>
                    </a:p>
                  </a:txBody>
                  <a:tcPr marL="68580" marR="68580" marT="0" marB="0"/>
                </a:tc>
              </a:tr>
              <a:tr h="370840">
                <a:tc>
                  <a:txBody>
                    <a:bodyPr/>
                    <a:lstStyle/>
                    <a:p>
                      <a:pPr marL="0" algn="just" defTabSz="457200" rtl="0" eaLnBrk="1" latinLnBrk="0" hangingPunct="1">
                        <a:lnSpc>
                          <a:spcPct val="115000"/>
                        </a:lnSpc>
                        <a:spcAft>
                          <a:spcPts val="0"/>
                        </a:spcAft>
                      </a:pPr>
                      <a:r>
                        <a:rPr lang="en-ZA" sz="1400" b="1" kern="1200" dirty="0">
                          <a:solidFill>
                            <a:schemeClr val="dk1"/>
                          </a:solidFill>
                          <a:effectLst/>
                          <a:latin typeface="Arial" pitchFamily="34" charset="0"/>
                          <a:ea typeface="Times New Roman"/>
                          <a:cs typeface="Arial" pitchFamily="34" charset="0"/>
                        </a:rPr>
                        <a:t>Total</a:t>
                      </a:r>
                    </a:p>
                  </a:txBody>
                  <a:tcPr marL="68580" marR="68580" marT="0" marB="0"/>
                </a:tc>
                <a:tc>
                  <a:txBody>
                    <a:bodyPr/>
                    <a:lstStyle/>
                    <a:p>
                      <a:pPr marL="0" algn="just" defTabSz="457200" rtl="0" eaLnBrk="1" latinLnBrk="0" hangingPunct="1">
                        <a:lnSpc>
                          <a:spcPct val="115000"/>
                        </a:lnSpc>
                        <a:spcAft>
                          <a:spcPts val="0"/>
                        </a:spcAft>
                      </a:pPr>
                      <a:r>
                        <a:rPr lang="en-ZA" sz="1400" b="1" kern="1200" dirty="0">
                          <a:solidFill>
                            <a:schemeClr val="dk1"/>
                          </a:solidFill>
                          <a:effectLst/>
                          <a:latin typeface="Arial" pitchFamily="34" charset="0"/>
                          <a:ea typeface="Times New Roman"/>
                          <a:cs typeface="Arial" pitchFamily="34" charset="0"/>
                        </a:rPr>
                        <a:t> </a:t>
                      </a:r>
                    </a:p>
                  </a:txBody>
                  <a:tcPr marL="68580" marR="68580" marT="0" marB="0"/>
                </a:tc>
                <a:tc>
                  <a:txBody>
                    <a:bodyPr/>
                    <a:lstStyle/>
                    <a:p>
                      <a:pPr marL="0" algn="just" defTabSz="457200" rtl="0" eaLnBrk="1" latinLnBrk="0" hangingPunct="1">
                        <a:lnSpc>
                          <a:spcPct val="115000"/>
                        </a:lnSpc>
                        <a:spcAft>
                          <a:spcPts val="0"/>
                        </a:spcAft>
                      </a:pPr>
                      <a:r>
                        <a:rPr lang="en-US" sz="1400" b="1" kern="1200" dirty="0">
                          <a:solidFill>
                            <a:schemeClr val="dk1"/>
                          </a:solidFill>
                          <a:effectLst/>
                          <a:latin typeface="Arial" pitchFamily="34" charset="0"/>
                          <a:ea typeface="Times New Roman"/>
                          <a:cs typeface="Arial" pitchFamily="34" charset="0"/>
                        </a:rPr>
                        <a:t>R54 565 052,29</a:t>
                      </a:r>
                      <a:endParaRPr lang="en-ZA" sz="1400" b="1" kern="1200" dirty="0">
                        <a:solidFill>
                          <a:schemeClr val="dk1"/>
                        </a:solidFill>
                        <a:effectLst/>
                        <a:latin typeface="Arial" pitchFamily="34" charset="0"/>
                        <a:ea typeface="Times New Roman"/>
                        <a:cs typeface="Arial" pitchFamily="34" charset="0"/>
                      </a:endParaRPr>
                    </a:p>
                  </a:txBody>
                  <a:tcPr marL="68580" marR="68580" marT="0" marB="0"/>
                </a:tc>
              </a:tr>
            </a:tbl>
          </a:graphicData>
        </a:graphic>
      </p:graphicFrame>
      <p:sp>
        <p:nvSpPr>
          <p:cNvPr id="5"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51</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423281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lstStyle/>
          <a:p>
            <a:pPr algn="ctr"/>
            <a:r>
              <a:rPr lang="en-ZA" dirty="0" smtClean="0"/>
              <a:t>End</a:t>
            </a:r>
            <a:endParaRPr lang="en-ZA" dirty="0"/>
          </a:p>
        </p:txBody>
      </p:sp>
      <p:sp>
        <p:nvSpPr>
          <p:cNvPr id="4" name="Slide Number Placeholder 3"/>
          <p:cNvSpPr>
            <a:spLocks noGrp="1"/>
          </p:cNvSpPr>
          <p:nvPr>
            <p:ph type="sldNum" sz="quarter" idx="12"/>
          </p:nvPr>
        </p:nvSpPr>
        <p:spPr/>
        <p:txBody>
          <a:bodyPr/>
          <a:lstStyle/>
          <a:p>
            <a:fld id="{48F0A114-0370-4CC0-9313-334D49B2E98A}" type="slidenum">
              <a:rPr lang="en-ZA" smtClean="0"/>
              <a:pPr/>
              <a:t>52</a:t>
            </a:fld>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Main Account Highlights</a:t>
            </a:r>
            <a:endParaRPr lang="en-ZA" sz="3200" b="1" dirty="0"/>
          </a:p>
        </p:txBody>
      </p:sp>
      <p:sp>
        <p:nvSpPr>
          <p:cNvPr id="3" name="Content Placeholder 2"/>
          <p:cNvSpPr>
            <a:spLocks noGrp="1"/>
          </p:cNvSpPr>
          <p:nvPr>
            <p:ph idx="1"/>
          </p:nvPr>
        </p:nvSpPr>
        <p:spPr>
          <a:xfrm>
            <a:off x="1479176" y="1426774"/>
            <a:ext cx="7207624" cy="4525963"/>
          </a:xfrm>
        </p:spPr>
        <p:txBody>
          <a:bodyPr/>
          <a:lstStyle/>
          <a:p>
            <a:pPr algn="just"/>
            <a:r>
              <a:rPr lang="en-ZA" sz="2800" dirty="0" smtClean="0"/>
              <a:t>Audit report improved from a qualified report to an unqualified report</a:t>
            </a:r>
          </a:p>
          <a:p>
            <a:pPr algn="just"/>
            <a:endParaRPr lang="en-ZA" sz="2800" dirty="0" smtClean="0"/>
          </a:p>
          <a:p>
            <a:pPr algn="just"/>
            <a:r>
              <a:rPr lang="en-ZA" sz="2800" dirty="0" smtClean="0"/>
              <a:t>Under spending decreased from R2 billion in 2014/15 to R189 million in 2015/16</a:t>
            </a:r>
          </a:p>
          <a:p>
            <a:pPr algn="just"/>
            <a:endParaRPr lang="en-ZA" sz="2800" dirty="0" smtClean="0"/>
          </a:p>
          <a:p>
            <a:pPr algn="just"/>
            <a:r>
              <a:rPr lang="en-ZA" sz="2800" dirty="0" smtClean="0"/>
              <a:t>Payment of suppliers improved from 86 days to 23 days as per the AGSA management letter</a:t>
            </a:r>
            <a:endParaRPr lang="en-ZA" sz="2800" dirty="0"/>
          </a:p>
        </p:txBody>
      </p:sp>
      <p:sp>
        <p:nvSpPr>
          <p:cNvPr id="4" name="Slide Number Placeholder 3"/>
          <p:cNvSpPr>
            <a:spLocks noGrp="1"/>
          </p:cNvSpPr>
          <p:nvPr>
            <p:ph type="sldNum" sz="quarter" idx="12"/>
          </p:nvPr>
        </p:nvSpPr>
        <p:spPr>
          <a:xfrm>
            <a:off x="6553200" y="6119860"/>
            <a:ext cx="2133600" cy="365125"/>
          </a:xfrm>
        </p:spPr>
        <p:txBody>
          <a:bodyPr/>
          <a:lstStyle/>
          <a:p>
            <a:pPr algn="r"/>
            <a:fld id="{48F0A114-0370-4CC0-9313-334D49B2E98A}" type="slidenum">
              <a:rPr lang="en-ZA" sz="1400" smtClean="0">
                <a:latin typeface="Arial" pitchFamily="34" charset="0"/>
                <a:cs typeface="Arial" pitchFamily="34" charset="0"/>
              </a:rPr>
              <a:pPr algn="r"/>
              <a:t>6</a:t>
            </a:fld>
            <a:endParaRPr lang="en-ZA" sz="1400">
              <a:latin typeface="Arial" pitchFamily="34" charset="0"/>
              <a:cs typeface="Arial" pitchFamily="34" charset="0"/>
            </a:endParaRPr>
          </a:p>
        </p:txBody>
      </p:sp>
    </p:spTree>
    <p:extLst>
      <p:ext uri="{BB962C8B-B14F-4D97-AF65-F5344CB8AC3E}">
        <p14:creationId xmlns:p14="http://schemas.microsoft.com/office/powerpoint/2010/main" xmlns="" val="3135475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361" y="38670"/>
            <a:ext cx="7875639" cy="551264"/>
          </a:xfrm>
        </p:spPr>
        <p:txBody>
          <a:bodyPr/>
          <a:lstStyle/>
          <a:p>
            <a:r>
              <a:rPr lang="en-ZA" b="1" dirty="0" smtClean="0"/>
              <a:t>Statement of financial performance</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16470923"/>
              </p:ext>
            </p:extLst>
          </p:nvPr>
        </p:nvGraphicFramePr>
        <p:xfrm>
          <a:off x="1568035" y="1127759"/>
          <a:ext cx="7207249" cy="4941150"/>
        </p:xfrm>
        <a:graphic>
          <a:graphicData uri="http://schemas.openxmlformats.org/drawingml/2006/table">
            <a:tbl>
              <a:tblPr firstRow="1" bandRow="1">
                <a:tableStyleId>{C083E6E3-FA7D-4D7B-A595-EF9225AFEA82}</a:tableStyleId>
              </a:tblPr>
              <a:tblGrid>
                <a:gridCol w="3697139"/>
                <a:gridCol w="752163"/>
                <a:gridCol w="208280"/>
                <a:gridCol w="1146769"/>
                <a:gridCol w="208280"/>
                <a:gridCol w="1194618"/>
              </a:tblGrid>
              <a:tr h="497245">
                <a:tc>
                  <a:txBody>
                    <a:bodyPr/>
                    <a:lstStyle/>
                    <a:p>
                      <a:endParaRPr lang="en-ZA" sz="1400" dirty="0">
                        <a:latin typeface="Arial" pitchFamily="34" charset="0"/>
                        <a:cs typeface="Arial" pitchFamily="34" charset="0"/>
                      </a:endParaRPr>
                    </a:p>
                  </a:txBody>
                  <a:tcPr/>
                </a:tc>
                <a:tc>
                  <a:txBody>
                    <a:bodyPr/>
                    <a:lstStyle/>
                    <a:p>
                      <a:pPr algn="ctr"/>
                      <a:endParaRPr lang="en-ZA" sz="1400" dirty="0" smtClean="0">
                        <a:latin typeface="Arial" pitchFamily="34" charset="0"/>
                        <a:cs typeface="Arial" pitchFamily="34" charset="0"/>
                      </a:endParaRPr>
                    </a:p>
                    <a:p>
                      <a:pPr algn="ctr"/>
                      <a:r>
                        <a:rPr lang="en-ZA" sz="1400" dirty="0" smtClean="0">
                          <a:latin typeface="Arial" pitchFamily="34" charset="0"/>
                          <a:cs typeface="Arial" pitchFamily="34" charset="0"/>
                        </a:rPr>
                        <a:t>Note</a:t>
                      </a:r>
                      <a:endParaRPr lang="en-ZA" sz="1400"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2015/16</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2014/15 </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tc>
              </a:tr>
              <a:tr h="279822">
                <a:tc>
                  <a:txBody>
                    <a:bodyPr/>
                    <a:lstStyle/>
                    <a:p>
                      <a:r>
                        <a:rPr lang="en-ZA" sz="1400" b="1" dirty="0" smtClean="0">
                          <a:latin typeface="Arial" pitchFamily="34" charset="0"/>
                          <a:cs typeface="Arial" pitchFamily="34" charset="0"/>
                        </a:rPr>
                        <a:t>REVENUE</a:t>
                      </a:r>
                      <a:endParaRPr lang="en-ZA" sz="1400" b="1"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b="1" dirty="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r"/>
                      <a:endParaRPr lang="en-ZA" sz="1400" b="1" dirty="0">
                        <a:latin typeface="Arial" pitchFamily="34" charset="0"/>
                        <a:cs typeface="Arial" pitchFamily="34" charset="0"/>
                      </a:endParaRPr>
                    </a:p>
                  </a:txBody>
                  <a:tcPr/>
                </a:tc>
                <a:tc>
                  <a:txBody>
                    <a:bodyPr/>
                    <a:lstStyle/>
                    <a:p>
                      <a:pPr algn="r"/>
                      <a:endParaRPr lang="en-ZA" sz="1400" b="0"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r>
              <a:tr h="279822">
                <a:tc>
                  <a:txBody>
                    <a:bodyPr/>
                    <a:lstStyle/>
                    <a:p>
                      <a:pPr marL="0" lvl="0" indent="-280987"/>
                      <a:r>
                        <a:rPr lang="en-ZA" sz="1400" dirty="0" smtClean="0">
                          <a:latin typeface="Arial" pitchFamily="34" charset="0"/>
                          <a:cs typeface="Arial" pitchFamily="34" charset="0"/>
                        </a:rPr>
                        <a:t>Annual</a:t>
                      </a:r>
                      <a:r>
                        <a:rPr lang="en-ZA" sz="1400" baseline="0" dirty="0" smtClean="0">
                          <a:latin typeface="Arial" pitchFamily="34" charset="0"/>
                          <a:cs typeface="Arial" pitchFamily="34" charset="0"/>
                        </a:rPr>
                        <a:t> appropriation</a:t>
                      </a:r>
                      <a:endParaRPr lang="en-ZA" sz="1400" dirty="0">
                        <a:latin typeface="Arial" pitchFamily="34" charset="0"/>
                        <a:cs typeface="Arial" pitchFamily="34" charset="0"/>
                      </a:endParaRPr>
                    </a:p>
                  </a:txBody>
                  <a:tcPr/>
                </a:tc>
                <a:tc>
                  <a:txBody>
                    <a:bodyPr/>
                    <a:lstStyle/>
                    <a:p>
                      <a:pPr algn="ctr"/>
                      <a:r>
                        <a:rPr lang="en-ZA" sz="1400" b="1" dirty="0" smtClean="0">
                          <a:latin typeface="Arial" pitchFamily="34" charset="0"/>
                          <a:cs typeface="Arial" pitchFamily="34" charset="0"/>
                        </a:rPr>
                        <a:t>1</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r"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15 </a:t>
                      </a:r>
                      <a:r>
                        <a:rPr lang="en-ZA" sz="1400" b="0" i="0" u="none" strike="noStrike" dirty="0">
                          <a:solidFill>
                            <a:srgbClr val="000000"/>
                          </a:solidFill>
                          <a:effectLst/>
                          <a:latin typeface="Arial" panose="020B0604020202020204" pitchFamily="34" charset="0"/>
                        </a:rPr>
                        <a:t>746 530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13 </a:t>
                      </a:r>
                      <a:r>
                        <a:rPr lang="en-ZA" sz="1400" b="0" i="0" u="none" strike="noStrike" kern="1200" dirty="0">
                          <a:solidFill>
                            <a:srgbClr val="000000"/>
                          </a:solidFill>
                          <a:effectLst/>
                          <a:latin typeface="Arial" panose="020B0604020202020204" pitchFamily="34" charset="0"/>
                          <a:ea typeface="+mn-ea"/>
                          <a:cs typeface="+mn-cs"/>
                        </a:rPr>
                        <a:t>647 401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2215">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Departmental revenue</a:t>
                      </a:r>
                    </a:p>
                  </a:txBody>
                  <a:tcPr/>
                </a:tc>
                <a:tc>
                  <a:txBody>
                    <a:bodyPr/>
                    <a:lstStyle/>
                    <a:p>
                      <a:pPr algn="ctr"/>
                      <a:r>
                        <a:rPr lang="en-ZA" sz="1400" b="1" dirty="0" smtClean="0">
                          <a:latin typeface="Arial" pitchFamily="34" charset="0"/>
                          <a:cs typeface="Arial" pitchFamily="34" charset="0"/>
                        </a:rPr>
                        <a:t>2</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r" fontAlgn="b"/>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11 </a:t>
                      </a:r>
                      <a:r>
                        <a:rPr lang="en-ZA" sz="1400" b="0" i="0" u="none" strike="noStrike" dirty="0">
                          <a:solidFill>
                            <a:srgbClr val="000000"/>
                          </a:solidFill>
                          <a:effectLst/>
                          <a:latin typeface="Arial" panose="020B0604020202020204" pitchFamily="34" charset="0"/>
                        </a:rPr>
                        <a:t>008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15 </a:t>
                      </a:r>
                      <a:r>
                        <a:rPr lang="en-ZA" sz="1400" b="0" i="0" u="none" strike="noStrike" kern="1200" dirty="0">
                          <a:solidFill>
                            <a:srgbClr val="000000"/>
                          </a:solidFill>
                          <a:effectLst/>
                          <a:latin typeface="Arial" panose="020B0604020202020204" pitchFamily="34" charset="0"/>
                          <a:ea typeface="+mn-ea"/>
                          <a:cs typeface="+mn-cs"/>
                        </a:rPr>
                        <a:t>333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79822">
                <a:tc>
                  <a:txBody>
                    <a:bodyPr/>
                    <a:lstStyle/>
                    <a:p>
                      <a:endParaRPr lang="en-ZA" sz="1400"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endParaRPr lang="en-ZA" sz="1400">
                        <a:latin typeface="Arial" pitchFamily="34" charset="0"/>
                        <a:cs typeface="Arial" pitchFamily="34" charset="0"/>
                      </a:endParaRPr>
                    </a:p>
                  </a:txBody>
                  <a:tcPr/>
                </a:tc>
                <a:tc>
                  <a:txBody>
                    <a:bodyPr/>
                    <a:lstStyle/>
                    <a:p>
                      <a:pPr algn="r"/>
                      <a:endParaRPr lang="en-ZA" sz="1400" b="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9822">
                <a:tc>
                  <a:txBody>
                    <a:bodyPr/>
                    <a:lstStyle/>
                    <a:p>
                      <a:r>
                        <a:rPr lang="en-ZA" sz="1400" b="1" dirty="0" smtClean="0">
                          <a:latin typeface="Arial" pitchFamily="34" charset="0"/>
                          <a:cs typeface="Arial" pitchFamily="34" charset="0"/>
                        </a:rPr>
                        <a:t>TOTAL REVENUE</a:t>
                      </a:r>
                      <a:endParaRPr lang="en-ZA" sz="1400" b="1"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15 757 538 </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endParaRPr lang="en-ZA" sz="1400">
                        <a:latin typeface="Arial" pitchFamily="34" charset="0"/>
                        <a:cs typeface="Arial" pitchFamily="34" charset="0"/>
                      </a:endParaRPr>
                    </a:p>
                  </a:txBody>
                  <a:tcPr/>
                </a:tc>
                <a:tc>
                  <a:txBody>
                    <a:bodyPr/>
                    <a:lstStyle/>
                    <a:p>
                      <a:pPr algn="r"/>
                      <a:r>
                        <a:rPr lang="en-ZA" sz="1400" b="1" i="0" u="none" strike="noStrike" dirty="0" smtClean="0">
                          <a:solidFill>
                            <a:srgbClr val="000000"/>
                          </a:solidFill>
                          <a:effectLst/>
                          <a:latin typeface="Arial" panose="020B0604020202020204" pitchFamily="34" charset="0"/>
                        </a:rPr>
                        <a:t>13 662 734 </a:t>
                      </a:r>
                      <a:endParaRPr lang="en-ZA" sz="1400" b="0" dirty="0">
                        <a:latin typeface="Arial" pitchFamily="34" charset="0"/>
                        <a:cs typeface="Arial" pitchFamily="34"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9822">
                <a:tc>
                  <a:txBody>
                    <a:bodyPr/>
                    <a:lstStyle/>
                    <a:p>
                      <a:endParaRPr lang="en-ZA" sz="1400"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T w="3175" cap="flat" cmpd="sng" algn="ctr">
                      <a:solidFill>
                        <a:schemeClr val="tx1"/>
                      </a:solidFill>
                      <a:prstDash val="solid"/>
                      <a:round/>
                      <a:headEnd type="none" w="med" len="med"/>
                      <a:tailEnd type="none" w="med" len="med"/>
                    </a:lnT>
                    <a:lnB>
                      <a:noFill/>
                    </a:lnB>
                  </a:tcPr>
                </a:tc>
                <a:tc>
                  <a:txBody>
                    <a:bodyPr/>
                    <a:lstStyle/>
                    <a:p>
                      <a:pPr algn="r"/>
                      <a:endParaRPr lang="en-ZA" sz="1400">
                        <a:latin typeface="Arial" pitchFamily="34" charset="0"/>
                        <a:cs typeface="Arial" pitchFamily="34" charset="0"/>
                      </a:endParaRPr>
                    </a:p>
                  </a:txBody>
                  <a:tcPr>
                    <a:lnB>
                      <a:noFill/>
                    </a:lnB>
                  </a:tcPr>
                </a:tc>
                <a:tc>
                  <a:txBody>
                    <a:bodyPr/>
                    <a:lstStyle/>
                    <a:p>
                      <a:pPr algn="r"/>
                      <a:endParaRPr lang="en-ZA" sz="1400" b="0" dirty="0">
                        <a:latin typeface="Arial" pitchFamily="34" charset="0"/>
                        <a:cs typeface="Arial" pitchFamily="34" charset="0"/>
                      </a:endParaRPr>
                    </a:p>
                  </a:txBody>
                  <a:tcPr>
                    <a:lnT w="3175" cap="flat" cmpd="sng" algn="ctr">
                      <a:solidFill>
                        <a:schemeClr val="tx1"/>
                      </a:solidFill>
                      <a:prstDash val="solid"/>
                      <a:round/>
                      <a:headEnd type="none" w="med" len="med"/>
                      <a:tailEnd type="none" w="med" len="med"/>
                    </a:lnT>
                    <a:lnB>
                      <a:noFill/>
                    </a:lnB>
                  </a:tcPr>
                </a:tc>
              </a:tr>
              <a:tr h="279822">
                <a:tc>
                  <a:txBody>
                    <a:bodyPr/>
                    <a:lstStyle/>
                    <a:p>
                      <a:r>
                        <a:rPr lang="en-ZA" sz="1400" b="1" dirty="0" smtClean="0">
                          <a:latin typeface="Arial" pitchFamily="34" charset="0"/>
                          <a:cs typeface="Arial" pitchFamily="34" charset="0"/>
                        </a:rPr>
                        <a:t>EXPENDITURE</a:t>
                      </a:r>
                      <a:endParaRPr lang="en-ZA" sz="1400" b="1"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a:noFill/>
                    </a:lnR>
                  </a:tcPr>
                </a:tc>
                <a:tc>
                  <a:txBody>
                    <a:bodyPr/>
                    <a:lstStyle/>
                    <a:p>
                      <a:pPr algn="r"/>
                      <a:endParaRPr lang="en-ZA" sz="1400" b="1" dirty="0">
                        <a:latin typeface="Arial" pitchFamily="34" charset="0"/>
                        <a:cs typeface="Arial"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9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Current expenditure</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endParaRPr lang="en-ZA" sz="1400" dirty="0">
                        <a:latin typeface="Arial" pitchFamily="34" charset="0"/>
                        <a:cs typeface="Arial" pitchFamily="34" charset="0"/>
                      </a:endParaRPr>
                    </a:p>
                  </a:txBody>
                  <a:tcPr>
                    <a:lnT>
                      <a:noFill/>
                    </a:lnT>
                  </a:tcPr>
                </a:tc>
                <a:tc>
                  <a:txBody>
                    <a:bodyPr/>
                    <a:lstStyle/>
                    <a:p>
                      <a:pPr algn="r"/>
                      <a:endParaRPr lang="en-ZA" sz="1400" b="0" dirty="0">
                        <a:latin typeface="Arial" pitchFamily="34" charset="0"/>
                        <a:cs typeface="Arial" pitchFamily="34" charset="0"/>
                      </a:endParaRPr>
                    </a:p>
                  </a:txBody>
                  <a:tcP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9822">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Compensation of employees</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1 </a:t>
                      </a:r>
                      <a:r>
                        <a:rPr lang="en-ZA" sz="1400" b="0" i="0" u="none" strike="noStrike" kern="1200" dirty="0">
                          <a:solidFill>
                            <a:srgbClr val="000000"/>
                          </a:solidFill>
                          <a:effectLst/>
                          <a:latin typeface="Arial" panose="020B0604020202020204" pitchFamily="34" charset="0"/>
                          <a:ea typeface="+mn-ea"/>
                          <a:cs typeface="+mn-cs"/>
                        </a:rPr>
                        <a:t>360 369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 </a:t>
                      </a:r>
                      <a:r>
                        <a:rPr lang="en-ZA" sz="1400" b="0" i="0" u="none" strike="noStrike" kern="1200" dirty="0">
                          <a:solidFill>
                            <a:srgbClr val="000000"/>
                          </a:solidFill>
                          <a:effectLst/>
                          <a:latin typeface="Arial" panose="020B0604020202020204" pitchFamily="34" charset="0"/>
                          <a:ea typeface="+mn-ea"/>
                          <a:cs typeface="+mn-cs"/>
                        </a:rPr>
                        <a:t>1 275 705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r>
              <a:tr h="279822">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Goods and services</a:t>
                      </a:r>
                    </a:p>
                  </a:txBody>
                  <a:tcPr/>
                </a:tc>
                <a:tc>
                  <a:txBody>
                    <a:bodyPr/>
                    <a:lstStyle/>
                    <a:p>
                      <a:pPr algn="ctr"/>
                      <a:r>
                        <a:rPr lang="en-ZA" sz="1400" b="1" dirty="0" smtClean="0">
                          <a:latin typeface="Arial" pitchFamily="34" charset="0"/>
                          <a:cs typeface="Arial" pitchFamily="34" charset="0"/>
                        </a:rPr>
                        <a:t>3</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1 </a:t>
                      </a:r>
                      <a:r>
                        <a:rPr lang="en-ZA" sz="1400" b="0" i="0" u="none" strike="noStrike" kern="1200" dirty="0">
                          <a:solidFill>
                            <a:srgbClr val="000000"/>
                          </a:solidFill>
                          <a:effectLst/>
                          <a:latin typeface="Arial" panose="020B0604020202020204" pitchFamily="34" charset="0"/>
                          <a:ea typeface="+mn-ea"/>
                          <a:cs typeface="+mn-cs"/>
                        </a:rPr>
                        <a:t>535 439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algn="r"/>
                      <a:endParaRPr lang="en-ZA" sz="140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  </a:t>
                      </a:r>
                      <a:r>
                        <a:rPr lang="en-ZA" sz="1400" b="0" i="0" u="none" strike="noStrike" kern="1200" dirty="0">
                          <a:solidFill>
                            <a:srgbClr val="000000"/>
                          </a:solidFill>
                          <a:effectLst/>
                          <a:latin typeface="Arial" panose="020B0604020202020204" pitchFamily="34" charset="0"/>
                          <a:ea typeface="+mn-ea"/>
                          <a:cs typeface="+mn-cs"/>
                        </a:rPr>
                        <a:t>1 318 813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r>
              <a:tr h="279822">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Interest and rent on land</a:t>
                      </a:r>
                    </a:p>
                  </a:txBody>
                  <a:tcPr/>
                </a:tc>
                <a:tc>
                  <a:txBody>
                    <a:bodyPr/>
                    <a:lstStyle/>
                    <a:p>
                      <a:pPr algn="ctr"/>
                      <a:r>
                        <a:rPr lang="en-ZA" sz="1400" b="1" dirty="0" smtClean="0">
                          <a:latin typeface="Arial" pitchFamily="34" charset="0"/>
                          <a:cs typeface="Arial" pitchFamily="34" charset="0"/>
                        </a:rPr>
                        <a:t>4</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 </a:t>
                      </a:r>
                      <a:r>
                        <a:rPr lang="en-ZA" sz="1400" b="0" i="0" u="none" strike="noStrike" kern="1200" dirty="0">
                          <a:solidFill>
                            <a:srgbClr val="000000"/>
                          </a:solidFill>
                          <a:effectLst/>
                          <a:latin typeface="Arial" panose="020B0604020202020204" pitchFamily="34" charset="0"/>
                          <a:ea typeface="+mn-ea"/>
                          <a:cs typeface="+mn-cs"/>
                        </a:rPr>
                        <a:t>6 535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tcPr>
                </a:tc>
                <a:tc>
                  <a:txBody>
                    <a:bodyPr/>
                    <a:lstStyle/>
                    <a:p>
                      <a:pPr marL="0" algn="r" defTabSz="457200" rtl="0" eaLnBrk="1" fontAlgn="b" latinLnBrk="0" hangingPunct="1"/>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     </a:t>
                      </a:r>
                      <a:r>
                        <a:rPr lang="en-ZA" sz="1400" b="0" i="0" u="none" strike="noStrike" kern="1200" dirty="0">
                          <a:solidFill>
                            <a:srgbClr val="000000"/>
                          </a:solidFill>
                          <a:effectLst/>
                          <a:latin typeface="Arial" panose="020B0604020202020204" pitchFamily="34" charset="0"/>
                          <a:ea typeface="+mn-ea"/>
                          <a:cs typeface="+mn-cs"/>
                        </a:rPr>
                        <a:t>1 082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r>
              <a:tr h="279822">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Arial" pitchFamily="34" charset="0"/>
                        <a:ea typeface="+mn-ea"/>
                        <a:cs typeface="Arial" pitchFamily="34" charset="0"/>
                      </a:endParaRPr>
                    </a:p>
                  </a:txBody>
                  <a:tcPr>
                    <a:lnB>
                      <a:noFill/>
                    </a:lnB>
                  </a:tcPr>
                </a:tc>
                <a:tc>
                  <a:txBody>
                    <a:bodyPr/>
                    <a:lstStyle/>
                    <a:p>
                      <a:pPr algn="ctr"/>
                      <a:endParaRPr lang="en-ZA" sz="1400" b="1" dirty="0">
                        <a:latin typeface="Arial" pitchFamily="34" charset="0"/>
                        <a:cs typeface="Arial" pitchFamily="34" charset="0"/>
                      </a:endParaRPr>
                    </a:p>
                  </a:txBody>
                  <a:tcPr>
                    <a:lnB>
                      <a:noFill/>
                    </a:lnB>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lnB>
                      <a:noFill/>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sz="1400" b="1" dirty="0" smtClean="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2215">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Total current expenditure</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ZA" sz="14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r>
                        <a:rPr lang="en-ZA" sz="1400" b="1" i="0" u="none" strike="noStrike" dirty="0" smtClean="0">
                          <a:solidFill>
                            <a:srgbClr val="000000"/>
                          </a:solidFill>
                          <a:effectLst/>
                          <a:latin typeface="Arial" panose="020B0604020202020204" pitchFamily="34" charset="0"/>
                        </a:rPr>
                        <a:t>2 902 343 </a:t>
                      </a: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r>
                        <a:rPr lang="en-ZA" sz="1400" b="1" i="0" u="none" strike="noStrike" dirty="0" smtClean="0">
                          <a:solidFill>
                            <a:srgbClr val="000000"/>
                          </a:solidFill>
                          <a:effectLst/>
                          <a:latin typeface="Arial" panose="020B0604020202020204" pitchFamily="34" charset="0"/>
                        </a:rPr>
                        <a:t>2 595 600 </a:t>
                      </a: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a:xfrm>
            <a:off x="6641688" y="6208348"/>
            <a:ext cx="2133600" cy="365125"/>
          </a:xfrm>
        </p:spPr>
        <p:txBody>
          <a:bodyPr/>
          <a:lstStyle/>
          <a:p>
            <a:fld id="{48F0A114-0370-4CC0-9313-334D49B2E98A}" type="slidenum">
              <a:rPr lang="en-ZA" sz="1400" smtClean="0">
                <a:latin typeface="Arial" pitchFamily="34" charset="0"/>
                <a:cs typeface="Arial" pitchFamily="34" charset="0"/>
              </a:rPr>
              <a:pPr/>
              <a:t>7</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1713812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7050"/>
            <a:ext cx="7664824" cy="551264"/>
          </a:xfrm>
        </p:spPr>
        <p:txBody>
          <a:bodyPr/>
          <a:lstStyle/>
          <a:p>
            <a:r>
              <a:rPr lang="en-ZA" dirty="0" smtClean="0"/>
              <a:t>Statement of financial performance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81896534"/>
              </p:ext>
            </p:extLst>
          </p:nvPr>
        </p:nvGraphicFramePr>
        <p:xfrm>
          <a:off x="1568039" y="506379"/>
          <a:ext cx="7575961" cy="5913120"/>
        </p:xfrm>
        <a:graphic>
          <a:graphicData uri="http://schemas.openxmlformats.org/drawingml/2006/table">
            <a:tbl>
              <a:tblPr firstRow="1" bandRow="1">
                <a:tableStyleId>{C083E6E3-FA7D-4D7B-A595-EF9225AFEA82}</a:tableStyleId>
              </a:tblPr>
              <a:tblGrid>
                <a:gridCol w="3886279"/>
                <a:gridCol w="790643"/>
                <a:gridCol w="218935"/>
                <a:gridCol w="1205436"/>
                <a:gridCol w="218935"/>
                <a:gridCol w="1255733"/>
              </a:tblGrid>
              <a:tr h="391964">
                <a:tc>
                  <a:txBody>
                    <a:bodyPr/>
                    <a:lstStyle/>
                    <a:p>
                      <a:endParaRPr lang="en-ZA" sz="1400" dirty="0">
                        <a:latin typeface="Arial" pitchFamily="34" charset="0"/>
                        <a:cs typeface="Arial" pitchFamily="34" charset="0"/>
                      </a:endParaRPr>
                    </a:p>
                  </a:txBody>
                  <a:tcPr/>
                </a:tc>
                <a:tc>
                  <a:txBody>
                    <a:bodyPr/>
                    <a:lstStyle/>
                    <a:p>
                      <a:pPr algn="ctr"/>
                      <a:endParaRPr lang="en-ZA" sz="1400" dirty="0" smtClean="0">
                        <a:latin typeface="Arial" pitchFamily="34" charset="0"/>
                        <a:cs typeface="Arial" pitchFamily="34" charset="0"/>
                      </a:endParaRPr>
                    </a:p>
                    <a:p>
                      <a:pPr algn="ctr"/>
                      <a:r>
                        <a:rPr lang="en-ZA" sz="1400" dirty="0" smtClean="0">
                          <a:latin typeface="Arial" pitchFamily="34" charset="0"/>
                          <a:cs typeface="Arial" pitchFamily="34" charset="0"/>
                        </a:rPr>
                        <a:t>Note</a:t>
                      </a:r>
                      <a:endParaRPr lang="en-ZA" sz="1400"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2015/16</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2014/15 </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tc>
              </a:tr>
              <a:tr h="232728">
                <a:tc>
                  <a:txBody>
                    <a:bodyPr/>
                    <a:lstStyle/>
                    <a:p>
                      <a:pPr algn="just" fontAlgn="t"/>
                      <a:r>
                        <a:rPr lang="en-ZA" sz="1400" b="1" i="0" u="none" strike="noStrike" dirty="0" smtClean="0">
                          <a:solidFill>
                            <a:srgbClr val="000000"/>
                          </a:solidFill>
                          <a:effectLst/>
                          <a:latin typeface="Arial" panose="020B0604020202020204" pitchFamily="34" charset="0"/>
                        </a:rPr>
                        <a:t>Transfers and subsidies</a:t>
                      </a:r>
                      <a:endParaRPr lang="en-ZA" sz="1400" b="1" i="0" u="none" strike="noStrike" dirty="0">
                        <a:solidFill>
                          <a:srgbClr val="000000"/>
                        </a:solidFill>
                        <a:effectLst/>
                        <a:latin typeface="Arial" panose="020B0604020202020204"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b="1" dirty="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r"/>
                      <a:endParaRPr lang="en-ZA" sz="1400" b="1" dirty="0">
                        <a:latin typeface="Arial" pitchFamily="34" charset="0"/>
                        <a:cs typeface="Arial" pitchFamily="34" charset="0"/>
                      </a:endParaRPr>
                    </a:p>
                  </a:txBody>
                  <a:tcPr/>
                </a:tc>
                <a:tc>
                  <a:txBody>
                    <a:bodyPr/>
                    <a:lstStyle/>
                    <a:p>
                      <a:pPr algn="r"/>
                      <a:endParaRPr lang="en-ZA" sz="1400" b="0"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r>
              <a:tr h="232728">
                <a:tc>
                  <a:txBody>
                    <a:bodyPr/>
                    <a:lstStyle/>
                    <a:p>
                      <a:pPr algn="just" fontAlgn="t"/>
                      <a:r>
                        <a:rPr lang="en-ZA" sz="1400" b="0" i="0" u="none" strike="noStrike" dirty="0" smtClean="0">
                          <a:solidFill>
                            <a:srgbClr val="000000"/>
                          </a:solidFill>
                          <a:effectLst/>
                          <a:latin typeface="Arial" panose="020B0604020202020204" pitchFamily="34" charset="0"/>
                        </a:rPr>
                        <a:t>Transfers and subsidies</a:t>
                      </a:r>
                      <a:endParaRPr lang="en-ZA" sz="1400" b="0" i="0" u="none" strike="noStrike" dirty="0">
                        <a:solidFill>
                          <a:srgbClr val="000000"/>
                        </a:solidFill>
                        <a:effectLst/>
                        <a:latin typeface="Arial" panose="020B0604020202020204" pitchFamily="34" charset="0"/>
                      </a:endParaRPr>
                    </a:p>
                  </a:txBody>
                  <a:tcPr/>
                </a:tc>
                <a:tc>
                  <a:txBody>
                    <a:bodyPr/>
                    <a:lstStyle/>
                    <a:p>
                      <a:pPr algn="ctr"/>
                      <a:r>
                        <a:rPr lang="en-ZA" sz="1400" b="1" dirty="0" smtClean="0">
                          <a:latin typeface="Arial" pitchFamily="34" charset="0"/>
                          <a:cs typeface="Arial" pitchFamily="34" charset="0"/>
                        </a:rPr>
                        <a:t>7</a:t>
                      </a: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r" defTabSz="182563" fontAlgn="b">
                        <a:tabLst/>
                      </a:pPr>
                      <a:r>
                        <a:rPr lang="en-ZA" sz="1400" b="0" i="0" u="none" strike="noStrike" dirty="0" smtClean="0">
                          <a:solidFill>
                            <a:srgbClr val="000000"/>
                          </a:solidFill>
                          <a:effectLst/>
                          <a:latin typeface="Arial" panose="020B0604020202020204" pitchFamily="34" charset="0"/>
                        </a:rPr>
                        <a:t>5 078 344 </a:t>
                      </a:r>
                      <a:endParaRPr lang="en-ZA" sz="14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dirty="0" smtClean="0">
                          <a:solidFill>
                            <a:srgbClr val="000000"/>
                          </a:solidFill>
                          <a:effectLst/>
                          <a:latin typeface="Arial" panose="020B0604020202020204" pitchFamily="34" charset="0"/>
                        </a:rPr>
                        <a:t>4 588 799 </a:t>
                      </a:r>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2728">
                <a:tc>
                  <a:txBody>
                    <a:bodyPr/>
                    <a:lstStyle/>
                    <a:p>
                      <a:pPr algn="just" fontAlgn="t"/>
                      <a:r>
                        <a:rPr lang="en-ZA" sz="1400" b="0" i="0" u="none" strike="noStrike" dirty="0" smtClean="0">
                          <a:solidFill>
                            <a:srgbClr val="000000"/>
                          </a:solidFill>
                          <a:effectLst/>
                          <a:latin typeface="Arial" panose="020B0604020202020204" pitchFamily="34" charset="0"/>
                        </a:rPr>
                        <a:t>Aid assistance</a:t>
                      </a:r>
                      <a:endParaRPr lang="en-ZA" sz="1400" b="0" i="0" u="none" strike="noStrike" dirty="0">
                        <a:solidFill>
                          <a:srgbClr val="000000"/>
                        </a:solidFill>
                        <a:effectLst/>
                        <a:latin typeface="Arial" panose="020B0604020202020204"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r" defTabSz="258763" fontAlgn="b"/>
                      <a:r>
                        <a:rPr lang="en-ZA" sz="1400" b="0" i="0" u="none" strike="noStrike" dirty="0" smtClean="0">
                          <a:solidFill>
                            <a:srgbClr val="000000"/>
                          </a:solidFill>
                          <a:effectLst/>
                          <a:latin typeface="Arial" panose="020B0604020202020204" pitchFamily="34" charset="0"/>
                        </a:rPr>
                        <a:t>-</a:t>
                      </a:r>
                      <a:endParaRPr lang="en-ZA" sz="14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457200" rtl="0" eaLnBrk="1" fontAlgn="b" latinLnBrk="0" hangingPunct="1"/>
                      <a:r>
                        <a:rPr lang="en-ZA" sz="1400" b="0" i="0" u="none" strike="noStrike" kern="1200" dirty="0" smtClean="0">
                          <a:solidFill>
                            <a:srgbClr val="000000"/>
                          </a:solidFill>
                          <a:effectLst/>
                          <a:latin typeface="Arial" panose="020B0604020202020204" pitchFamily="34" charset="0"/>
                          <a:ea typeface="+mn-ea"/>
                          <a:cs typeface="+mn-cs"/>
                        </a:rPr>
                        <a:t>-</a:t>
                      </a:r>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2728">
                <a:tc>
                  <a:txBody>
                    <a:bodyPr/>
                    <a:lstStyle/>
                    <a:p>
                      <a:endParaRPr lang="en-ZA" sz="1400"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endParaRPr lang="en-ZA" sz="1400">
                        <a:latin typeface="Arial" pitchFamily="34" charset="0"/>
                        <a:cs typeface="Arial" pitchFamily="34" charset="0"/>
                      </a:endParaRPr>
                    </a:p>
                  </a:txBody>
                  <a:tcPr/>
                </a:tc>
                <a:tc>
                  <a:txBody>
                    <a:bodyPr/>
                    <a:lstStyle/>
                    <a:p>
                      <a:pPr algn="r"/>
                      <a:endParaRPr lang="en-ZA" sz="1400" b="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2728">
                <a:tc>
                  <a:txBody>
                    <a:bodyPr/>
                    <a:lstStyle/>
                    <a:p>
                      <a:pPr algn="just" fontAlgn="t"/>
                      <a:r>
                        <a:rPr lang="en-ZA" sz="1400" b="1" i="0" u="none" strike="noStrike" dirty="0" smtClean="0">
                          <a:solidFill>
                            <a:srgbClr val="000000"/>
                          </a:solidFill>
                          <a:effectLst/>
                          <a:latin typeface="Arial" panose="020B0604020202020204" pitchFamily="34" charset="0"/>
                        </a:rPr>
                        <a:t>Total transfers and subsidies</a:t>
                      </a:r>
                      <a:endParaRPr lang="en-ZA" sz="1400" b="1" i="0" u="none" strike="noStrike" dirty="0">
                        <a:solidFill>
                          <a:srgbClr val="000000"/>
                        </a:solidFill>
                        <a:effectLst/>
                        <a:latin typeface="Arial" panose="020B0604020202020204"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5 078 344 </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endParaRPr lang="en-ZA" sz="1400">
                        <a:latin typeface="Arial" pitchFamily="34" charset="0"/>
                        <a:cs typeface="Arial" pitchFamily="34" charset="0"/>
                      </a:endParaRPr>
                    </a:p>
                  </a:txBody>
                  <a:tcPr/>
                </a:tc>
                <a:tc>
                  <a:txBody>
                    <a:bodyPr/>
                    <a:lstStyle/>
                    <a:p>
                      <a:pPr algn="r"/>
                      <a:r>
                        <a:rPr lang="en-ZA" sz="1400" b="1" i="0" u="none" strike="noStrike" dirty="0" smtClean="0">
                          <a:solidFill>
                            <a:srgbClr val="000000"/>
                          </a:solidFill>
                          <a:effectLst/>
                          <a:latin typeface="Arial" panose="020B0604020202020204" pitchFamily="34" charset="0"/>
                        </a:rPr>
                        <a:t>4 588 799 </a:t>
                      </a:r>
                      <a:endParaRPr lang="en-ZA" sz="1400" b="0" dirty="0">
                        <a:latin typeface="Arial" pitchFamily="34" charset="0"/>
                        <a:cs typeface="Arial" pitchFamily="34" charset="0"/>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2728">
                <a:tc>
                  <a:txBody>
                    <a:bodyPr/>
                    <a:lstStyle/>
                    <a:p>
                      <a:endParaRPr lang="en-ZA" sz="1400" dirty="0">
                        <a:latin typeface="Arial" pitchFamily="34" charset="0"/>
                        <a:cs typeface="Arial"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tc>
                <a:tc>
                  <a:txBody>
                    <a:bodyPr/>
                    <a:lstStyle/>
                    <a:p>
                      <a:pPr algn="r"/>
                      <a:endParaRPr lang="en-ZA" sz="1400" b="1" dirty="0">
                        <a:latin typeface="Arial" pitchFamily="34" charset="0"/>
                        <a:cs typeface="Arial" pitchFamily="34" charset="0"/>
                      </a:endParaRPr>
                    </a:p>
                  </a:txBody>
                  <a:tcPr>
                    <a:lnT w="3175" cap="flat" cmpd="sng" algn="ctr">
                      <a:solidFill>
                        <a:schemeClr val="tx1"/>
                      </a:solidFill>
                      <a:prstDash val="solid"/>
                      <a:round/>
                      <a:headEnd type="none" w="med" len="med"/>
                      <a:tailEnd type="none" w="med" len="med"/>
                    </a:lnT>
                    <a:lnB>
                      <a:noFill/>
                    </a:lnB>
                  </a:tcPr>
                </a:tc>
                <a:tc>
                  <a:txBody>
                    <a:bodyPr/>
                    <a:lstStyle/>
                    <a:p>
                      <a:pPr algn="r"/>
                      <a:endParaRPr lang="en-ZA" sz="1400">
                        <a:latin typeface="Arial" pitchFamily="34" charset="0"/>
                        <a:cs typeface="Arial" pitchFamily="34" charset="0"/>
                      </a:endParaRPr>
                    </a:p>
                  </a:txBody>
                  <a:tcPr>
                    <a:lnB>
                      <a:noFill/>
                    </a:lnB>
                  </a:tcPr>
                </a:tc>
                <a:tc>
                  <a:txBody>
                    <a:bodyPr/>
                    <a:lstStyle/>
                    <a:p>
                      <a:pPr algn="r"/>
                      <a:endParaRPr lang="en-ZA" sz="1400" b="0" dirty="0">
                        <a:latin typeface="Arial" pitchFamily="34" charset="0"/>
                        <a:cs typeface="Arial" pitchFamily="34" charset="0"/>
                      </a:endParaRPr>
                    </a:p>
                  </a:txBody>
                  <a:tcPr>
                    <a:lnT w="3175" cap="flat" cmpd="sng" algn="ctr">
                      <a:solidFill>
                        <a:schemeClr val="tx1"/>
                      </a:solidFill>
                      <a:prstDash val="solid"/>
                      <a:round/>
                      <a:headEnd type="none" w="med" len="med"/>
                      <a:tailEnd type="none" w="med" len="med"/>
                    </a:lnT>
                    <a:lnB>
                      <a:noFill/>
                    </a:lnB>
                  </a:tcPr>
                </a:tc>
              </a:tr>
              <a:tr h="232728">
                <a:tc>
                  <a:txBody>
                    <a:bodyPr/>
                    <a:lstStyle/>
                    <a:p>
                      <a:pPr algn="just" fontAlgn="t"/>
                      <a:r>
                        <a:rPr lang="en-ZA" sz="1400" b="1" i="0" u="none" strike="noStrike" dirty="0" smtClean="0">
                          <a:solidFill>
                            <a:srgbClr val="000000"/>
                          </a:solidFill>
                          <a:effectLst/>
                          <a:latin typeface="Arial" panose="020B0604020202020204" pitchFamily="34" charset="0"/>
                        </a:rPr>
                        <a:t>Expenditure for capital assets</a:t>
                      </a:r>
                      <a:endParaRPr lang="en-ZA" sz="1400" b="1" i="0" u="none" strike="noStrike" dirty="0">
                        <a:solidFill>
                          <a:srgbClr val="000000"/>
                        </a:solidFill>
                        <a:effectLst/>
                        <a:latin typeface="Arial" panose="020B0604020202020204"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a:noFill/>
                    </a:lnR>
                  </a:tcPr>
                </a:tc>
                <a:tc>
                  <a:txBody>
                    <a:bodyPr/>
                    <a:lstStyle/>
                    <a:p>
                      <a:pPr algn="r"/>
                      <a:endParaRPr lang="en-ZA" sz="1400" b="1" dirty="0">
                        <a:latin typeface="Arial" pitchFamily="34" charset="0"/>
                        <a:cs typeface="Arial" pitchFamily="34" charset="0"/>
                      </a:endParaRPr>
                    </a:p>
                  </a:txBody>
                  <a:tcPr>
                    <a:lnL>
                      <a:noFill/>
                    </a:lnL>
                    <a:lnR>
                      <a:noFill/>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a:noFill/>
                    </a:lnL>
                    <a:lnR>
                      <a:noFill/>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algn="just" fontAlgn="t"/>
                      <a:r>
                        <a:rPr lang="en-ZA" sz="1400" b="0" i="0" u="none" strike="noStrike" dirty="0" smtClean="0">
                          <a:solidFill>
                            <a:srgbClr val="000000"/>
                          </a:solidFill>
                          <a:effectLst/>
                          <a:latin typeface="Arial" panose="020B0604020202020204" pitchFamily="34" charset="0"/>
                        </a:rPr>
                        <a:t>Tangible assets</a:t>
                      </a:r>
                      <a:endParaRPr lang="en-ZA" sz="1400" b="0" i="0" u="none" strike="noStrike" dirty="0">
                        <a:solidFill>
                          <a:srgbClr val="000000"/>
                        </a:solidFill>
                        <a:effectLst/>
                        <a:latin typeface="Arial" panose="020B0604020202020204" pitchFamily="34" charset="0"/>
                      </a:endParaRPr>
                    </a:p>
                  </a:txBody>
                  <a:tcPr/>
                </a:tc>
                <a:tc>
                  <a:txBody>
                    <a:bodyPr/>
                    <a:lstStyle/>
                    <a:p>
                      <a:pPr algn="ctr"/>
                      <a:r>
                        <a:rPr lang="en-ZA" sz="1400" b="1" dirty="0" smtClean="0">
                          <a:latin typeface="Arial" pitchFamily="34" charset="0"/>
                          <a:cs typeface="Arial" pitchFamily="34" charset="0"/>
                        </a:rPr>
                        <a:t>8</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7 </a:t>
                      </a:r>
                      <a:r>
                        <a:rPr lang="en-ZA" sz="1400" b="0" i="0" u="none" strike="noStrike" kern="1200" dirty="0">
                          <a:solidFill>
                            <a:srgbClr val="000000"/>
                          </a:solidFill>
                          <a:effectLst/>
                          <a:latin typeface="Arial" panose="020B0604020202020204" pitchFamily="34" charset="0"/>
                          <a:ea typeface="+mn-ea"/>
                          <a:cs typeface="+mn-cs"/>
                        </a:rPr>
                        <a:t>542 407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  </a:t>
                      </a:r>
                      <a:r>
                        <a:rPr lang="en-ZA" sz="1400" b="0" i="0" u="none" strike="noStrike" kern="1200" dirty="0">
                          <a:solidFill>
                            <a:srgbClr val="000000"/>
                          </a:solidFill>
                          <a:effectLst/>
                          <a:latin typeface="Arial" panose="020B0604020202020204" pitchFamily="34" charset="0"/>
                          <a:ea typeface="+mn-ea"/>
                          <a:cs typeface="+mn-cs"/>
                        </a:rPr>
                        <a:t>4 421 877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algn="just" fontAlgn="t"/>
                      <a:r>
                        <a:rPr lang="en-ZA" sz="1400" b="0" i="0" u="none" strike="noStrike" dirty="0" smtClean="0">
                          <a:solidFill>
                            <a:srgbClr val="000000"/>
                          </a:solidFill>
                          <a:effectLst/>
                          <a:latin typeface="Arial" panose="020B0604020202020204" pitchFamily="34" charset="0"/>
                        </a:rPr>
                        <a:t>Intangible assets</a:t>
                      </a:r>
                      <a:endParaRPr lang="en-ZA" sz="1400" b="0" i="0" u="none" strike="noStrike" dirty="0">
                        <a:solidFill>
                          <a:srgbClr val="000000"/>
                        </a:solidFill>
                        <a:effectLst/>
                        <a:latin typeface="Arial" panose="020B0604020202020204" pitchFamily="34" charset="0"/>
                      </a:endParaRPr>
                    </a:p>
                  </a:txBody>
                  <a:tcPr/>
                </a:tc>
                <a:tc>
                  <a:txBody>
                    <a:bodyPr/>
                    <a:lstStyle/>
                    <a:p>
                      <a:pPr algn="ctr"/>
                      <a:r>
                        <a:rPr lang="en-ZA" sz="1400" b="1" dirty="0" smtClean="0">
                          <a:latin typeface="Arial" pitchFamily="34" charset="0"/>
                          <a:cs typeface="Arial" pitchFamily="34" charset="0"/>
                        </a:rPr>
                        <a:t>8</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29 </a:t>
                      </a:r>
                      <a:r>
                        <a:rPr lang="en-ZA" sz="1400" b="0" i="0" u="none" strike="noStrike" kern="1200" dirty="0">
                          <a:solidFill>
                            <a:srgbClr val="000000"/>
                          </a:solidFill>
                          <a:effectLst/>
                          <a:latin typeface="Arial" panose="020B0604020202020204" pitchFamily="34" charset="0"/>
                          <a:ea typeface="+mn-ea"/>
                          <a:cs typeface="+mn-cs"/>
                        </a:rPr>
                        <a:t>031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Arial" panose="020B0604020202020204" pitchFamily="34" charset="0"/>
                          <a:ea typeface="+mn-ea"/>
                          <a:cs typeface="+mn-cs"/>
                        </a:rPr>
                        <a:t>    </a:t>
                      </a:r>
                      <a:r>
                        <a:rPr lang="en-ZA" sz="1400" b="0" i="0" u="none" strike="noStrike" kern="1200" dirty="0" smtClean="0">
                          <a:solidFill>
                            <a:srgbClr val="000000"/>
                          </a:solidFill>
                          <a:effectLst/>
                          <a:latin typeface="Arial" panose="020B0604020202020204" pitchFamily="34" charset="0"/>
                          <a:ea typeface="+mn-ea"/>
                          <a:cs typeface="+mn-cs"/>
                        </a:rPr>
                        <a:t>10 </a:t>
                      </a:r>
                      <a:r>
                        <a:rPr lang="en-ZA" sz="1400" b="0" i="0" u="none" strike="noStrike" kern="1200" dirty="0">
                          <a:solidFill>
                            <a:srgbClr val="000000"/>
                          </a:solidFill>
                          <a:effectLst/>
                          <a:latin typeface="Arial" panose="020B0604020202020204" pitchFamily="34" charset="0"/>
                          <a:ea typeface="+mn-ea"/>
                          <a:cs typeface="+mn-cs"/>
                        </a:rPr>
                        <a:t>283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endParaRPr lang="en-ZA" sz="1400" b="0" i="0" u="none" strike="noStrike" dirty="0" smtClean="0">
                        <a:solidFill>
                          <a:srgbClr val="000000"/>
                        </a:solidFill>
                        <a:effectLst/>
                        <a:latin typeface="Arial" panose="020B0604020202020204"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noFill/>
                      <a:prstDash val="solid"/>
                      <a:round/>
                      <a:headEnd type="none" w="med" len="med"/>
                      <a:tailEnd type="none" w="med" len="med"/>
                    </a:lnR>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en-ZA" sz="1400" b="1" i="0" u="none" strike="noStrike" kern="1200" dirty="0">
                        <a:solidFill>
                          <a:srgbClr val="000000"/>
                        </a:solidFill>
                        <a:effectLst/>
                        <a:latin typeface="Arial" panose="020B0604020202020204" pitchFamily="34" charset="0"/>
                        <a:ea typeface="+mn-ea"/>
                        <a:cs typeface="+mn-cs"/>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algn="just" fontAlgn="t"/>
                      <a:r>
                        <a:rPr lang="en-ZA" sz="1400" b="1" i="0" u="none" strike="noStrike" dirty="0" smtClean="0">
                          <a:solidFill>
                            <a:srgbClr val="000000"/>
                          </a:solidFill>
                          <a:effectLst/>
                          <a:latin typeface="Arial" panose="020B0604020202020204" pitchFamily="34" charset="0"/>
                        </a:rPr>
                        <a:t>Total expenditure for capital assets</a:t>
                      </a:r>
                      <a:endParaRPr lang="en-ZA" sz="1400" b="1" i="0" u="none" strike="noStrike" dirty="0">
                        <a:solidFill>
                          <a:srgbClr val="000000"/>
                        </a:solidFill>
                        <a:effectLst/>
                        <a:latin typeface="Arial" panose="020B0604020202020204"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noFill/>
                      <a:prstDash val="solid"/>
                      <a:round/>
                      <a:headEnd type="none" w="med" len="med"/>
                      <a:tailEnd type="none" w="med" len="med"/>
                    </a:lnR>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7 571 438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ZA" sz="1400" b="1" i="0" u="none" strike="noStrike" kern="1200" dirty="0">
                          <a:solidFill>
                            <a:srgbClr val="000000"/>
                          </a:solidFill>
                          <a:effectLst/>
                          <a:latin typeface="Arial" panose="020B0604020202020204" pitchFamily="34" charset="0"/>
                          <a:ea typeface="+mn-ea"/>
                          <a:cs typeface="+mn-cs"/>
                        </a:rPr>
                        <a:t>  </a:t>
                      </a:r>
                      <a:r>
                        <a:rPr lang="en-ZA" sz="1400" b="1" i="0" u="none" strike="noStrike" kern="1200" dirty="0" smtClean="0">
                          <a:solidFill>
                            <a:srgbClr val="000000"/>
                          </a:solidFill>
                          <a:effectLst/>
                          <a:latin typeface="Arial" panose="020B0604020202020204" pitchFamily="34" charset="0"/>
                          <a:ea typeface="+mn-ea"/>
                          <a:cs typeface="+mn-cs"/>
                        </a:rPr>
                        <a:t>4 </a:t>
                      </a:r>
                      <a:r>
                        <a:rPr lang="en-ZA" sz="1400" b="1" i="0" u="none" strike="noStrike" kern="1200" dirty="0">
                          <a:solidFill>
                            <a:srgbClr val="000000"/>
                          </a:solidFill>
                          <a:effectLst/>
                          <a:latin typeface="Arial" panose="020B0604020202020204" pitchFamily="34" charset="0"/>
                          <a:ea typeface="+mn-ea"/>
                          <a:cs typeface="+mn-cs"/>
                        </a:rPr>
                        <a:t>432 160 </a:t>
                      </a: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Arial" pitchFamily="34" charset="0"/>
                        <a:ea typeface="+mn-ea"/>
                        <a:cs typeface="Arial" pitchFamily="34" charset="0"/>
                      </a:endParaRPr>
                    </a:p>
                  </a:txBody>
                  <a:tcPr>
                    <a:lnB>
                      <a:noFill/>
                    </a:lnB>
                  </a:tcPr>
                </a:tc>
                <a:tc>
                  <a:txBody>
                    <a:bodyPr/>
                    <a:lstStyle/>
                    <a:p>
                      <a:pPr algn="ctr"/>
                      <a:endParaRPr lang="en-ZA" sz="1400" b="1" dirty="0">
                        <a:latin typeface="Arial" pitchFamily="34" charset="0"/>
                        <a:cs typeface="Arial" pitchFamily="34" charset="0"/>
                      </a:endParaRPr>
                    </a:p>
                  </a:txBody>
                  <a:tcPr>
                    <a:lnB>
                      <a:noFill/>
                    </a:lnB>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lnB>
                      <a:noFill/>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sz="1400" b="1" dirty="0" smtClean="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91964">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Unauthorised expenditure approved without funding</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ZA" sz="1400" b="1" dirty="0" smtClean="0">
                          <a:latin typeface="Arial" pitchFamily="34" charset="0"/>
                          <a:cs typeface="Arial" pitchFamily="34" charset="0"/>
                        </a:rPr>
                        <a:t>9</a:t>
                      </a:r>
                      <a:endParaRPr lang="en-ZA" sz="14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r>
                        <a:rPr lang="en-ZA" sz="1400" b="1" dirty="0" smtClean="0">
                          <a:latin typeface="Arial" pitchFamily="34" charset="0"/>
                          <a:cs typeface="Arial" pitchFamily="34" charset="0"/>
                        </a:rPr>
                        <a:t>-</a:t>
                      </a: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endParaRPr lang="en-ZA" sz="1400" b="0" i="0" u="none" strike="noStrike" dirty="0" smtClean="0">
                        <a:solidFill>
                          <a:srgbClr val="000000"/>
                        </a:solidFill>
                        <a:effectLst/>
                        <a:latin typeface="Arial" panose="020B0604020202020204"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ZA" sz="14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Payments for financial assets</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ZA" sz="1400" b="1" dirty="0" smtClean="0">
                          <a:latin typeface="Arial" pitchFamily="34" charset="0"/>
                          <a:cs typeface="Arial" pitchFamily="34" charset="0"/>
                        </a:rPr>
                        <a:t>6</a:t>
                      </a:r>
                      <a:endParaRPr lang="en-ZA" sz="14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r>
                        <a:rPr lang="en-ZA" sz="1400" b="0" i="0" u="none" strike="noStrike" dirty="0" smtClean="0">
                          <a:solidFill>
                            <a:srgbClr val="000000"/>
                          </a:solidFill>
                          <a:effectLst/>
                          <a:latin typeface="Arial" panose="020B0604020202020204" pitchFamily="34" charset="0"/>
                        </a:rPr>
                        <a:t> 4 849 </a:t>
                      </a: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123</a:t>
                      </a: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endParaRPr lang="en-ZA" sz="1400" b="1" i="0" u="none" strike="noStrike" dirty="0" smtClean="0">
                        <a:solidFill>
                          <a:srgbClr val="000000"/>
                        </a:solidFill>
                        <a:effectLst/>
                        <a:latin typeface="Arial" panose="020B0604020202020204"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ZA" sz="14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2728">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TOTAL EXPENDITURE</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endParaRPr lang="en-ZA" sz="1400" b="1" dirty="0">
                        <a:latin typeface="Arial" pitchFamily="34" charset="0"/>
                        <a:cs typeface="Arial" pitchFamily="34" charset="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endParaRPr lang="en-ZA" sz="1400" dirty="0">
                        <a:latin typeface="Arial" pitchFamily="34" charset="0"/>
                        <a:cs typeface="Arial"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r>
                        <a:rPr lang="en-ZA" sz="1400" b="1" i="0" u="none" strike="noStrike" dirty="0" smtClean="0">
                          <a:solidFill>
                            <a:srgbClr val="000000"/>
                          </a:solidFill>
                          <a:effectLst/>
                          <a:latin typeface="Arial" panose="020B0604020202020204" pitchFamily="34" charset="0"/>
                        </a:rPr>
                        <a:t>15 556 974 </a:t>
                      </a:r>
                      <a:endParaRPr lang="en-ZA" sz="14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a:r>
                        <a:rPr lang="en-ZA" sz="1400" b="1" i="0" u="none" strike="noStrike" dirty="0" smtClean="0">
                          <a:solidFill>
                            <a:srgbClr val="000000"/>
                          </a:solidFill>
                          <a:effectLst/>
                          <a:latin typeface="Arial" panose="020B0604020202020204" pitchFamily="34" charset="0"/>
                        </a:rPr>
                        <a:t> 11 616 682 </a:t>
                      </a:r>
                      <a:endParaRPr lang="en-ZA" sz="1400" b="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a:xfrm>
            <a:off x="3927985" y="6492875"/>
            <a:ext cx="2133600" cy="365125"/>
          </a:xfrm>
        </p:spPr>
        <p:txBody>
          <a:bodyPr/>
          <a:lstStyle/>
          <a:p>
            <a:fld id="{48F0A114-0370-4CC0-9313-334D49B2E98A}" type="slidenum">
              <a:rPr lang="en-ZA" sz="1400" smtClean="0">
                <a:latin typeface="Arial" pitchFamily="34" charset="0"/>
                <a:cs typeface="Arial" pitchFamily="34" charset="0"/>
              </a:rPr>
              <a:pPr/>
              <a:t>8</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1875718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7050"/>
            <a:ext cx="7664824" cy="551264"/>
          </a:xfrm>
        </p:spPr>
        <p:txBody>
          <a:bodyPr/>
          <a:lstStyle/>
          <a:p>
            <a:r>
              <a:rPr lang="en-ZA" dirty="0" smtClean="0"/>
              <a:t>Statement of financial performance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53564867"/>
              </p:ext>
            </p:extLst>
          </p:nvPr>
        </p:nvGraphicFramePr>
        <p:xfrm>
          <a:off x="1568039" y="902617"/>
          <a:ext cx="7207249" cy="3779520"/>
        </p:xfrm>
        <a:graphic>
          <a:graphicData uri="http://schemas.openxmlformats.org/drawingml/2006/table">
            <a:tbl>
              <a:tblPr firstRow="1" bandRow="1">
                <a:tableStyleId>{C083E6E3-FA7D-4D7B-A595-EF9225AFEA82}</a:tableStyleId>
              </a:tblPr>
              <a:tblGrid>
                <a:gridCol w="3697139"/>
                <a:gridCol w="752163"/>
                <a:gridCol w="208280"/>
                <a:gridCol w="1146769"/>
                <a:gridCol w="208280"/>
                <a:gridCol w="1194618"/>
              </a:tblGrid>
              <a:tr h="415818">
                <a:tc>
                  <a:txBody>
                    <a:bodyPr/>
                    <a:lstStyle/>
                    <a:p>
                      <a:endParaRPr lang="en-ZA" sz="1400" dirty="0">
                        <a:latin typeface="Arial" pitchFamily="34" charset="0"/>
                        <a:cs typeface="Arial" pitchFamily="34" charset="0"/>
                      </a:endParaRPr>
                    </a:p>
                  </a:txBody>
                  <a:tcPr>
                    <a:lnB w="3175" cap="flat" cmpd="sng" algn="ctr">
                      <a:solidFill>
                        <a:schemeClr val="accent3"/>
                      </a:solidFill>
                      <a:prstDash val="solid"/>
                      <a:round/>
                      <a:headEnd type="none" w="med" len="med"/>
                      <a:tailEnd type="none" w="med" len="med"/>
                    </a:lnB>
                  </a:tcPr>
                </a:tc>
                <a:tc>
                  <a:txBody>
                    <a:bodyPr/>
                    <a:lstStyle/>
                    <a:p>
                      <a:pPr algn="ctr"/>
                      <a:endParaRPr lang="en-ZA" sz="1400" dirty="0" smtClean="0">
                        <a:latin typeface="Arial" pitchFamily="34" charset="0"/>
                        <a:cs typeface="Arial" pitchFamily="34" charset="0"/>
                      </a:endParaRPr>
                    </a:p>
                    <a:p>
                      <a:pPr algn="ctr"/>
                      <a:r>
                        <a:rPr lang="en-ZA" sz="1400" dirty="0" smtClean="0">
                          <a:latin typeface="Arial" pitchFamily="34" charset="0"/>
                          <a:cs typeface="Arial" pitchFamily="34" charset="0"/>
                        </a:rPr>
                        <a:t>Note</a:t>
                      </a:r>
                      <a:endParaRPr lang="en-ZA" sz="1400" dirty="0">
                        <a:latin typeface="Arial" pitchFamily="34" charset="0"/>
                        <a:cs typeface="Arial" pitchFamily="34" charset="0"/>
                      </a:endParaRPr>
                    </a:p>
                  </a:txBody>
                  <a:tcPr>
                    <a:lnB w="3175" cap="flat" cmpd="sng" algn="ctr">
                      <a:solidFill>
                        <a:schemeClr val="accent3"/>
                      </a:solidFill>
                      <a:prstDash val="solid"/>
                      <a:round/>
                      <a:headEnd type="none" w="med" len="med"/>
                      <a:tailEnd type="none" w="med" len="med"/>
                    </a:lnB>
                  </a:tcPr>
                </a:tc>
                <a:tc>
                  <a:txBody>
                    <a:bodyPr/>
                    <a:lstStyle/>
                    <a:p>
                      <a:endParaRPr lang="en-ZA" sz="1400" dirty="0">
                        <a:latin typeface="Arial" pitchFamily="34" charset="0"/>
                        <a:cs typeface="Arial" pitchFamily="34" charset="0"/>
                      </a:endParaRPr>
                    </a:p>
                  </a:txBody>
                  <a:tcPr>
                    <a:lnB w="3175" cap="flat" cmpd="sng" algn="ctr">
                      <a:solidFill>
                        <a:schemeClr val="accent3"/>
                      </a:solidFill>
                      <a:prstDash val="solid"/>
                      <a:round/>
                      <a:headEnd type="none" w="med" len="med"/>
                      <a:tailEnd type="none" w="med" len="med"/>
                    </a:lnB>
                  </a:tcPr>
                </a:tc>
                <a:tc>
                  <a:txBody>
                    <a:bodyPr/>
                    <a:lstStyle/>
                    <a:p>
                      <a:pPr algn="r"/>
                      <a:r>
                        <a:rPr lang="en-ZA" sz="1400" dirty="0" smtClean="0">
                          <a:latin typeface="Arial" pitchFamily="34" charset="0"/>
                          <a:cs typeface="Arial" pitchFamily="34" charset="0"/>
                        </a:rPr>
                        <a:t>2015/16</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lnB w="3175" cap="flat" cmpd="sng" algn="ctr">
                      <a:solidFill>
                        <a:schemeClr val="accent3"/>
                      </a:solidFill>
                      <a:prstDash val="solid"/>
                      <a:round/>
                      <a:headEnd type="none" w="med" len="med"/>
                      <a:tailEnd type="none" w="med" len="med"/>
                    </a:lnB>
                  </a:tcPr>
                </a:tc>
                <a:tc>
                  <a:txBody>
                    <a:bodyPr/>
                    <a:lstStyle/>
                    <a:p>
                      <a:endParaRPr lang="en-ZA" sz="1400" dirty="0">
                        <a:latin typeface="Arial" pitchFamily="34" charset="0"/>
                        <a:cs typeface="Arial" pitchFamily="34" charset="0"/>
                      </a:endParaRPr>
                    </a:p>
                  </a:txBody>
                  <a:tcPr>
                    <a:lnB w="3175" cap="flat" cmpd="sng" algn="ctr">
                      <a:solidFill>
                        <a:schemeClr val="accent3"/>
                      </a:solidFill>
                      <a:prstDash val="solid"/>
                      <a:round/>
                      <a:headEnd type="none" w="med" len="med"/>
                      <a:tailEnd type="none" w="med" len="med"/>
                    </a:lnB>
                  </a:tcPr>
                </a:tc>
                <a:tc>
                  <a:txBody>
                    <a:bodyPr/>
                    <a:lstStyle/>
                    <a:p>
                      <a:pPr algn="r"/>
                      <a:r>
                        <a:rPr lang="en-ZA" sz="1400" dirty="0" smtClean="0">
                          <a:latin typeface="Arial" pitchFamily="34" charset="0"/>
                          <a:cs typeface="Arial" pitchFamily="34" charset="0"/>
                        </a:rPr>
                        <a:t>2014/15 </a:t>
                      </a:r>
                    </a:p>
                    <a:p>
                      <a:pPr algn="r"/>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a:lnB w="3175" cap="flat" cmpd="sng" algn="ctr">
                      <a:solidFill>
                        <a:schemeClr val="accent3"/>
                      </a:solidFill>
                      <a:prstDash val="solid"/>
                      <a:round/>
                      <a:headEnd type="none" w="med" len="med"/>
                      <a:tailEnd type="none" w="med" len="med"/>
                    </a:lnB>
                  </a:tcPr>
                </a:tc>
              </a:tr>
              <a:tr h="246892">
                <a:tc>
                  <a:txBody>
                    <a:bodyPr/>
                    <a:lstStyle/>
                    <a:p>
                      <a:pPr marL="0" marR="0" indent="0" algn="just" defTabSz="457200" rtl="0" eaLnBrk="1" fontAlgn="t"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SURPLUS/ (DEFICIT) FOR THE YEAR</a:t>
                      </a:r>
                    </a:p>
                  </a:txBody>
                  <a:tcPr>
                    <a:lnT w="3175" cap="flat" cmpd="sng" algn="ctr">
                      <a:solidFill>
                        <a:schemeClr val="accent3"/>
                      </a:solidFill>
                      <a:prstDash val="solid"/>
                      <a:round/>
                      <a:headEnd type="none" w="med" len="med"/>
                      <a:tailEnd type="none" w="med" len="med"/>
                    </a:lnT>
                  </a:tcPr>
                </a:tc>
                <a:tc>
                  <a:txBody>
                    <a:bodyPr/>
                    <a:lstStyle/>
                    <a:p>
                      <a:pPr algn="ctr"/>
                      <a:endParaRPr lang="en-ZA" sz="1400" b="1" dirty="0">
                        <a:latin typeface="Arial" pitchFamily="34" charset="0"/>
                        <a:cs typeface="Arial" pitchFamily="34" charset="0"/>
                      </a:endParaRPr>
                    </a:p>
                  </a:txBody>
                  <a:tcPr>
                    <a:lnT w="3175" cap="flat" cmpd="sng" algn="ctr">
                      <a:solidFill>
                        <a:schemeClr val="accent3"/>
                      </a:solidFill>
                      <a:prstDash val="solid"/>
                      <a:round/>
                      <a:headEnd type="none" w="med" len="med"/>
                      <a:tailEnd type="none" w="med" len="med"/>
                    </a:lnT>
                  </a:tcPr>
                </a:tc>
                <a:tc>
                  <a:txBody>
                    <a:bodyPr/>
                    <a:lstStyle/>
                    <a:p>
                      <a:endParaRPr lang="en-ZA" sz="1400" b="1" dirty="0">
                        <a:latin typeface="Arial" pitchFamily="34" charset="0"/>
                        <a:cs typeface="Arial" pitchFamily="34" charset="0"/>
                      </a:endParaRPr>
                    </a:p>
                  </a:txBody>
                  <a:tcPr>
                    <a:lnR>
                      <a:noFill/>
                    </a:lnR>
                    <a:lnT w="3175" cap="flat" cmpd="sng" algn="ctr">
                      <a:solidFill>
                        <a:schemeClr val="accent3"/>
                      </a:solidFill>
                      <a:prstDash val="solid"/>
                      <a:round/>
                      <a:headEnd type="none" w="med" len="med"/>
                      <a:tailEnd type="none" w="med" len="med"/>
                    </a:lnT>
                  </a:tcPr>
                </a:tc>
                <a:tc>
                  <a:txBody>
                    <a:bodyPr/>
                    <a:lstStyle/>
                    <a:p>
                      <a:pPr algn="r"/>
                      <a:endParaRPr lang="en-ZA" sz="1400" b="1" dirty="0">
                        <a:latin typeface="Arial" pitchFamily="34" charset="0"/>
                        <a:cs typeface="Arial" pitchFamily="34" charset="0"/>
                      </a:endParaRPr>
                    </a:p>
                  </a:txBody>
                  <a:tcPr>
                    <a:lnL>
                      <a:noFill/>
                    </a:lnL>
                    <a:lnR>
                      <a:noFill/>
                    </a:lnR>
                    <a:lnT w="3175"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b="1" dirty="0">
                        <a:latin typeface="Arial" pitchFamily="34" charset="0"/>
                        <a:cs typeface="Arial" pitchFamily="34" charset="0"/>
                      </a:endParaRPr>
                    </a:p>
                  </a:txBody>
                  <a:tcPr>
                    <a:lnL>
                      <a:noFill/>
                    </a:lnL>
                    <a:lnR>
                      <a:noFill/>
                    </a:lnR>
                    <a:lnT w="3175" cap="flat" cmpd="sng" algn="ctr">
                      <a:solidFill>
                        <a:schemeClr val="accent3"/>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400" b="0" dirty="0">
                        <a:latin typeface="Arial" pitchFamily="34" charset="0"/>
                        <a:cs typeface="Arial" pitchFamily="34" charset="0"/>
                      </a:endParaRPr>
                    </a:p>
                  </a:txBody>
                  <a:tcPr>
                    <a:lnL>
                      <a:noFill/>
                    </a:lnL>
                    <a:lnR>
                      <a:noFill/>
                    </a:lnR>
                    <a:lnT w="3175"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6892">
                <a:tc>
                  <a:txBody>
                    <a:bodyPr/>
                    <a:lstStyle/>
                    <a:p>
                      <a:pPr algn="just" fontAlgn="t"/>
                      <a:endParaRPr lang="en-ZA" sz="1400" b="0" i="0" u="none" strike="noStrike" dirty="0">
                        <a:solidFill>
                          <a:srgbClr val="000000"/>
                        </a:solidFill>
                        <a:effectLst/>
                        <a:latin typeface="Arial" panose="020B0604020202020204"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defTabSz="182563" fontAlgn="b">
                        <a:tabLst/>
                      </a:pPr>
                      <a:endParaRPr lang="en-ZA" sz="14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6892">
                <a:tc>
                  <a:txBody>
                    <a:bodyPr/>
                    <a:lstStyle/>
                    <a:p>
                      <a:pPr marL="0" marR="0" indent="0" algn="just" defTabSz="457200" rtl="0" eaLnBrk="1" fontAlgn="t"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Reconciliation of Net Surplus/ (Deficit) for the year</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12700" cap="flat" cmpd="sng" algn="ctr">
                      <a:noFill/>
                      <a:prstDash val="solid"/>
                      <a:round/>
                      <a:headEnd type="none" w="med" len="med"/>
                      <a:tailEnd type="none" w="med" len="med"/>
                    </a:lnR>
                  </a:tcPr>
                </a:tc>
                <a:tc>
                  <a:txBody>
                    <a:bodyPr/>
                    <a:lstStyle/>
                    <a:p>
                      <a:pPr algn="r" defTabSz="258763" fontAlgn="b"/>
                      <a:endParaRPr lang="en-ZA" sz="14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457200" rtl="0" eaLnBrk="1" fontAlgn="b" latinLnBrk="0" hangingPunct="1"/>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68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Voted Funds</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a:noFill/>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189 556 </a:t>
                      </a:r>
                    </a:p>
                  </a:txBody>
                  <a:tcP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ZA" sz="1400" b="0" i="0" u="none" strike="noStrike" dirty="0" smtClean="0">
                          <a:solidFill>
                            <a:srgbClr val="000000"/>
                          </a:solidFill>
                          <a:effectLst/>
                          <a:latin typeface="Arial" panose="020B0604020202020204" pitchFamily="34" charset="0"/>
                        </a:rPr>
                        <a:t>2 030 719 </a:t>
                      </a:r>
                      <a:endParaRPr lang="en-ZA" sz="1400" b="0" dirty="0">
                        <a:latin typeface="Arial" pitchFamily="34" charset="0"/>
                        <a:cs typeface="Arial" pitchFamily="34" charset="0"/>
                      </a:endParaRPr>
                    </a:p>
                  </a:txBody>
                  <a:tcP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6892">
                <a:tc>
                  <a:txBody>
                    <a:bodyPr/>
                    <a:lstStyle/>
                    <a:p>
                      <a:pPr marL="274638" marR="0" lvl="1" indent="0" algn="just" defTabSz="457200" rtl="0" eaLnBrk="1" fontAlgn="t"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Annual appropriation</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189 556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i="0" u="none" strike="noStrike" dirty="0" smtClean="0">
                          <a:solidFill>
                            <a:srgbClr val="000000"/>
                          </a:solidFill>
                          <a:effectLst/>
                          <a:latin typeface="Arial" panose="020B0604020202020204" pitchFamily="34" charset="0"/>
                        </a:rPr>
                        <a:t>2 030 719 </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46892">
                <a:tc>
                  <a:txBody>
                    <a:bodyPr/>
                    <a:lstStyle/>
                    <a:p>
                      <a:pPr marL="274638" marR="0" lvl="1"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Conditional grants</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dirty="0">
                        <a:latin typeface="Arial" pitchFamily="34" charset="0"/>
                        <a:cs typeface="Arial" pitchFamily="34" charset="0"/>
                      </a:endParaRPr>
                    </a:p>
                  </a:txBody>
                  <a:tcPr>
                    <a:lnR w="3175" cap="flat" cmpd="sng" algn="ctr">
                      <a:solidFill>
                        <a:schemeClr val="tx1"/>
                      </a:solidFill>
                      <a:prstDash val="solid"/>
                      <a:round/>
                      <a:headEnd type="none" w="med" len="med"/>
                      <a:tailEnd type="none" w="med" len="med"/>
                    </a:lnR>
                  </a:tcPr>
                </a:tc>
                <a:tc>
                  <a:txBody>
                    <a:bodyPr/>
                    <a:lstStyle/>
                    <a:p>
                      <a:pPr algn="r"/>
                      <a:r>
                        <a:rPr lang="en-ZA" sz="1400" b="1" dirty="0" smtClean="0">
                          <a:latin typeface="Arial" pitchFamily="34" charset="0"/>
                          <a:cs typeface="Arial" pitchFamily="34" charset="0"/>
                        </a:rPr>
                        <a:t>-</a:t>
                      </a:r>
                      <a:endParaRPr lang="en-ZA" sz="1400" b="1"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ZA" sz="1400" b="0" dirty="0" smtClean="0">
                          <a:latin typeface="Arial" pitchFamily="34" charset="0"/>
                          <a:cs typeface="Arial" pitchFamily="34" charset="0"/>
                        </a:rPr>
                        <a:t>-</a:t>
                      </a:r>
                      <a:endParaRPr lang="en-ZA" sz="1400" b="0" dirty="0">
                        <a:latin typeface="Arial" pitchFamily="34" charset="0"/>
                        <a:cs typeface="Arial"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6892">
                <a:tc>
                  <a:txBody>
                    <a:bodyPr/>
                    <a:lstStyle/>
                    <a:p>
                      <a:pPr marL="0" marR="0" indent="0" algn="just" defTabSz="457200" rtl="0" eaLnBrk="1" fontAlgn="t"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Departmental revenue and </a:t>
                      </a:r>
                      <a:r>
                        <a:rPr lang="en-ZA" sz="1400" b="0" i="0" u="none" strike="noStrike" dirty="0" err="1" smtClean="0">
                          <a:solidFill>
                            <a:srgbClr val="000000"/>
                          </a:solidFill>
                          <a:effectLst/>
                          <a:latin typeface="Arial" panose="020B0604020202020204" pitchFamily="34" charset="0"/>
                        </a:rPr>
                        <a:t>NRF</a:t>
                      </a:r>
                      <a:r>
                        <a:rPr lang="en-ZA" sz="1400" b="0" i="0" u="none" strike="noStrike" dirty="0" smtClean="0">
                          <a:solidFill>
                            <a:srgbClr val="000000"/>
                          </a:solidFill>
                          <a:effectLst/>
                          <a:latin typeface="Arial" panose="020B0604020202020204" pitchFamily="34" charset="0"/>
                        </a:rPr>
                        <a:t> Receipts</a:t>
                      </a:r>
                    </a:p>
                  </a:txBody>
                  <a:tcPr/>
                </a:tc>
                <a:tc>
                  <a:txBody>
                    <a:bodyPr/>
                    <a:lstStyle/>
                    <a:p>
                      <a:pPr algn="ctr"/>
                      <a:r>
                        <a:rPr lang="en-ZA" sz="1400" b="1" dirty="0" smtClean="0">
                          <a:latin typeface="Arial" pitchFamily="34" charset="0"/>
                          <a:cs typeface="Arial" pitchFamily="34" charset="0"/>
                        </a:rPr>
                        <a:t>14</a:t>
                      </a: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a:noFill/>
                    </a:lnR>
                  </a:tcPr>
                </a:tc>
                <a:tc>
                  <a:txBody>
                    <a:bodyPr/>
                    <a:lstStyle/>
                    <a:p>
                      <a:pPr algn="r"/>
                      <a:r>
                        <a:rPr lang="en-ZA" sz="1400" b="0" i="0" u="none" strike="noStrike" dirty="0" smtClean="0">
                          <a:solidFill>
                            <a:srgbClr val="000000"/>
                          </a:solidFill>
                          <a:effectLst/>
                          <a:latin typeface="Arial" panose="020B0604020202020204" pitchFamily="34" charset="0"/>
                        </a:rPr>
                        <a:t>11 008 </a:t>
                      </a:r>
                      <a:endParaRPr lang="en-ZA" sz="1400" b="1"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ZA" sz="1400" b="0" i="0" u="none" strike="noStrike" dirty="0" smtClean="0">
                          <a:solidFill>
                            <a:srgbClr val="000000"/>
                          </a:solidFill>
                          <a:effectLst/>
                          <a:latin typeface="Arial" panose="020B0604020202020204" pitchFamily="34" charset="0"/>
                        </a:rPr>
                        <a:t>15 333 </a:t>
                      </a:r>
                      <a:endParaRPr lang="en-ZA" sz="1400" b="0" dirty="0">
                        <a:latin typeface="Arial" pitchFamily="34" charset="0"/>
                        <a:cs typeface="Arial" pitchFamily="34" charset="0"/>
                      </a:endParaRPr>
                    </a:p>
                  </a:txBody>
                  <a:tcPr>
                    <a:lnL>
                      <a:noFill/>
                    </a:lnL>
                    <a:lnR>
                      <a:noFill/>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46892">
                <a:tc>
                  <a:txBody>
                    <a:bodyPr/>
                    <a:lstStyle/>
                    <a:p>
                      <a:pPr marL="0" marR="0" indent="0" algn="just" defTabSz="457200" rtl="0" eaLnBrk="1" fontAlgn="t"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rPr>
                        <a:t>Aid assistance </a:t>
                      </a: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no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kern="1200" dirty="0" smtClean="0">
                          <a:solidFill>
                            <a:srgbClr val="000000"/>
                          </a:solidFill>
                          <a:effectLst/>
                          <a:latin typeface="Arial" panose="020B0604020202020204" pitchFamily="34" charset="0"/>
                          <a:ea typeface="+mn-ea"/>
                          <a:cs typeface="+mn-cs"/>
                        </a:rPr>
                        <a:t>-</a:t>
                      </a:r>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400" b="0" i="0" u="none" strike="noStrike" kern="1200" dirty="0" smtClean="0">
                          <a:solidFill>
                            <a:srgbClr val="000000"/>
                          </a:solidFill>
                          <a:effectLst/>
                          <a:latin typeface="Arial" panose="020B0604020202020204" pitchFamily="34" charset="0"/>
                          <a:ea typeface="+mn-ea"/>
                          <a:cs typeface="+mn-cs"/>
                        </a:rPr>
                        <a:t>-</a:t>
                      </a:r>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46892">
                <a:tc>
                  <a:txBody>
                    <a:bodyPr/>
                    <a:lstStyle/>
                    <a:p>
                      <a:pPr algn="just" fontAlgn="t"/>
                      <a:endParaRPr lang="en-ZA" sz="1400" b="0" i="0" u="none" strike="noStrike" dirty="0">
                        <a:solidFill>
                          <a:srgbClr val="000000"/>
                        </a:solidFill>
                        <a:effectLst/>
                        <a:latin typeface="Arial" panose="020B0604020202020204" pitchFamily="34" charset="0"/>
                      </a:endParaRPr>
                    </a:p>
                  </a:txBody>
                  <a:tcPr/>
                </a:tc>
                <a:tc>
                  <a:txBody>
                    <a:bodyPr/>
                    <a:lstStyle/>
                    <a:p>
                      <a:pPr algn="ctr"/>
                      <a:endParaRPr lang="en-ZA" sz="1400" b="1" dirty="0">
                        <a:latin typeface="Arial" pitchFamily="34" charset="0"/>
                        <a:cs typeface="Arial" pitchFamily="34" charset="0"/>
                      </a:endParaRPr>
                    </a:p>
                  </a:txBody>
                  <a:tcPr/>
                </a:tc>
                <a:tc>
                  <a:txBody>
                    <a:bodyPr/>
                    <a:lstStyle/>
                    <a:p>
                      <a:endParaRPr lang="en-ZA" sz="1400">
                        <a:latin typeface="Arial" pitchFamily="34" charset="0"/>
                        <a:cs typeface="Arial" pitchFamily="34" charset="0"/>
                      </a:endParaRPr>
                    </a:p>
                  </a:txBody>
                  <a:tcPr>
                    <a:lnR w="3175" cap="flat" cmpd="sng" algn="ctr">
                      <a:noFill/>
                      <a:prstDash val="solid"/>
                      <a:round/>
                      <a:headEnd type="none" w="med" len="med"/>
                      <a:tailEnd type="none" w="med" len="med"/>
                    </a:ln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sz="1400" b="0" i="0" u="none" strike="noStrike" kern="1200" dirty="0">
                        <a:solidFill>
                          <a:srgbClr val="000000"/>
                        </a:solidFill>
                        <a:effectLst/>
                        <a:latin typeface="Arial" panose="020B0604020202020204" pitchFamily="34" charset="0"/>
                        <a:ea typeface="+mn-ea"/>
                        <a:cs typeface="+mn-cs"/>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6892">
                <a:tc>
                  <a:txBody>
                    <a:bodyPr/>
                    <a:lstStyle/>
                    <a:p>
                      <a:pPr marL="0" marR="0" lvl="0" indent="-280987" algn="l" defTabSz="457200" rtl="0" eaLnBrk="1" fontAlgn="auto"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SURPLUS/ (DEFICIT) FOR THE YEAR</a:t>
                      </a:r>
                    </a:p>
                  </a:txBody>
                  <a:tcPr/>
                </a:tc>
                <a:tc>
                  <a:txBody>
                    <a:bodyPr/>
                    <a:lstStyle/>
                    <a:p>
                      <a:pPr algn="ctr"/>
                      <a:endParaRPr lang="en-ZA" sz="1400" b="1" dirty="0">
                        <a:latin typeface="Arial" pitchFamily="34" charset="0"/>
                        <a:cs typeface="Arial" pitchFamily="34" charset="0"/>
                      </a:endParaRPr>
                    </a:p>
                  </a:txBody>
                  <a:tcPr>
                    <a:lnB w="3175" cap="flat" cmpd="sng" algn="ctr">
                      <a:solidFill>
                        <a:schemeClr val="accent3"/>
                      </a:solidFill>
                      <a:prstDash val="solid"/>
                      <a:round/>
                      <a:headEnd type="none" w="med" len="med"/>
                      <a:tailEnd type="none" w="med" len="med"/>
                    </a:lnB>
                  </a:tcPr>
                </a:tc>
                <a:tc>
                  <a:txBody>
                    <a:bodyPr/>
                    <a:lstStyle/>
                    <a:p>
                      <a:endParaRPr lang="en-ZA" sz="1400" dirty="0">
                        <a:latin typeface="Arial" pitchFamily="34" charset="0"/>
                        <a:cs typeface="Arial" pitchFamily="34" charset="0"/>
                      </a:endParaRPr>
                    </a:p>
                  </a:txBody>
                  <a:tcPr>
                    <a:lnR w="3175" cap="flat" cmpd="sng" algn="ctr">
                      <a:noFill/>
                      <a:prstDash val="solid"/>
                      <a:round/>
                      <a:headEnd type="none" w="med" len="med"/>
                      <a:tailEnd type="none" w="med" len="med"/>
                    </a:lnR>
                    <a:lnB w="3175" cap="flat" cmpd="sng" algn="ctr">
                      <a:solidFill>
                        <a:schemeClr val="accent3"/>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200 564 </a:t>
                      </a: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400" dirty="0">
                        <a:latin typeface="Arial" pitchFamily="34" charset="0"/>
                        <a:cs typeface="Arial"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31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rPr>
                        <a:t>2 046 052 </a:t>
                      </a:r>
                      <a:endParaRPr lang="en-ZA" sz="1400" b="1" i="0" u="none" strike="noStrike" kern="1200" dirty="0">
                        <a:solidFill>
                          <a:srgbClr val="000000"/>
                        </a:solidFill>
                        <a:effectLst/>
                        <a:latin typeface="Arial" panose="020B0604020202020204" pitchFamily="34" charset="0"/>
                        <a:ea typeface="+mn-ea"/>
                        <a:cs typeface="+mn-cs"/>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a:xfrm>
            <a:off x="6828500" y="6071505"/>
            <a:ext cx="2133600" cy="365125"/>
          </a:xfrm>
        </p:spPr>
        <p:txBody>
          <a:bodyPr/>
          <a:lstStyle/>
          <a:p>
            <a:fld id="{48F0A114-0370-4CC0-9313-334D49B2E98A}" type="slidenum">
              <a:rPr lang="en-ZA" sz="1400" smtClean="0">
                <a:latin typeface="Arial" pitchFamily="34" charset="0"/>
                <a:cs typeface="Arial" pitchFamily="34" charset="0"/>
              </a:rPr>
              <a:pPr/>
              <a:t>9</a:t>
            </a:fld>
            <a:endParaRPr lang="en-ZA" sz="1400" dirty="0">
              <a:latin typeface="Arial" pitchFamily="34" charset="0"/>
              <a:cs typeface="Arial" pitchFamily="34" charset="0"/>
            </a:endParaRPr>
          </a:p>
        </p:txBody>
      </p:sp>
    </p:spTree>
    <p:extLst>
      <p:ext uri="{BB962C8B-B14F-4D97-AF65-F5344CB8AC3E}">
        <p14:creationId xmlns:p14="http://schemas.microsoft.com/office/powerpoint/2010/main" xmlns="" val="2517504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4086</TotalTime>
  <Words>5207</Words>
  <Application>Microsoft Office PowerPoint</Application>
  <PresentationFormat>On-screen Show (4:3)</PresentationFormat>
  <Paragraphs>1152</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Part 1: Overview of vote 36 (main account) annual financial statements</vt:lpstr>
      <vt:lpstr>Main Account</vt:lpstr>
      <vt:lpstr>Trend analysis: findings per category</vt:lpstr>
      <vt:lpstr>Main Account Highlights</vt:lpstr>
      <vt:lpstr>Statement of financial performance</vt:lpstr>
      <vt:lpstr>Statement of financial performance</vt:lpstr>
      <vt:lpstr>Statement of financial performance</vt:lpstr>
      <vt:lpstr>Narrative</vt:lpstr>
      <vt:lpstr>Statement of financial position </vt:lpstr>
      <vt:lpstr>Statement of financial position </vt:lpstr>
      <vt:lpstr>Narrative</vt:lpstr>
      <vt:lpstr>Narrative</vt:lpstr>
      <vt:lpstr>Narrative</vt:lpstr>
      <vt:lpstr>Part 2: IRREGULAR EXPENDITURE (MAIN ACCOUNT)</vt:lpstr>
      <vt:lpstr>PRESENTATION OUTLINE</vt:lpstr>
      <vt:lpstr>TOTAL IRREGULAR EXPENDITURE  2014/15 – 2015/16</vt:lpstr>
      <vt:lpstr>IRREGULAR EXPENDITURE SYNOPSIS</vt:lpstr>
      <vt:lpstr>Infrastructure  Irregular Expenditure</vt:lpstr>
      <vt:lpstr>NATURE OF INFRASTRUCTURE IRREGULAR EXPENDITURE</vt:lpstr>
      <vt:lpstr>ANALYSIS OF INFRASTRUCTURE  IRREGULAR EXP  </vt:lpstr>
      <vt:lpstr>REGIONAL INFRASTRUCTURE CUMULATIVE STATUS 2015/16</vt:lpstr>
      <vt:lpstr>ANALYSIS OF IRREGULAR EXPENDITURE PER REGION PER FINANCIAL YEAR</vt:lpstr>
      <vt:lpstr>DETAILS OF  INFRASTRUCTURE  IRREGULAR EXP 2015/16</vt:lpstr>
      <vt:lpstr>DETAILS OF  INFRASTRUCTURE  IRREGULAR EXP 2015/16  (CONT..)</vt:lpstr>
      <vt:lpstr>Goods &amp; Services  Irregular Expenditure</vt:lpstr>
      <vt:lpstr>NATURE OF GOODS &amp; SERVICES IRREGULAR EXPENDITURE</vt:lpstr>
      <vt:lpstr>ANALYSIS OF GOODS &amp; SERVICES  IRREGULAR EXP  </vt:lpstr>
      <vt:lpstr>DETAILS OF  GOODS &amp; SERVICES IRREGULAR EXP 2015/16</vt:lpstr>
      <vt:lpstr>DETAILS OF  GOODS &amp; SERVICES IRREGULAR EXP 2015/16 (CONT...)</vt:lpstr>
      <vt:lpstr>DETAILS OF  GOODS &amp; SERVICES IRREGULAR EXP 2015/16 (CONT...)</vt:lpstr>
      <vt:lpstr>DETAILS OF  GOODS &amp; SERVICES IRREGULAR EXP 2015/16 (CONT..)</vt:lpstr>
      <vt:lpstr>DETAILS OF  GOODS &amp; SERVICES IRREGULAR EXP 2015/16 (CONT..)</vt:lpstr>
      <vt:lpstr>DETAILS OF IRREGULAR EXP FOR 2015/16 FINANCIAL YEAR</vt:lpstr>
      <vt:lpstr>SCM INTERVENTIONS</vt:lpstr>
      <vt:lpstr>Part 3: FRUITLESS AND WASTEFUL EXPENDITURE (Main account)</vt:lpstr>
      <vt:lpstr>PRESENTATION OUTLINE </vt:lpstr>
      <vt:lpstr>LEGISLATIVE REQUIREMENTS   </vt:lpstr>
      <vt:lpstr>Fruitless and Wasteful 2015/16 Financial year</vt:lpstr>
      <vt:lpstr>Fruitless and Wasteful Analysis per Financial year</vt:lpstr>
      <vt:lpstr>Fruitless and Wasteful Analysis R’000</vt:lpstr>
      <vt:lpstr>Reasons for Fruitless and Wasteful Expenditure</vt:lpstr>
      <vt:lpstr>Action taken to Clear Fruitless and Wasteful Expenditure</vt:lpstr>
      <vt:lpstr>PART 4: IRREGULAR EXPENDITURE: WATER TRADING ENTITY (WTE)</vt:lpstr>
      <vt:lpstr>Irregular expenditure </vt:lpstr>
      <vt:lpstr>Irregular expenditure</vt:lpstr>
      <vt:lpstr>Trend analysis: irregular expenditure amount</vt:lpstr>
      <vt:lpstr>Incidents for 2015/16 </vt:lpstr>
      <vt:lpstr>Incidents for 2015/16 </vt:lpstr>
      <vt:lpstr>Incidents for 2015/16 </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PUMZA</cp:lastModifiedBy>
  <cp:revision>353</cp:revision>
  <dcterms:created xsi:type="dcterms:W3CDTF">2012-08-01T10:33:21Z</dcterms:created>
  <dcterms:modified xsi:type="dcterms:W3CDTF">2016-11-10T08:59:50Z</dcterms:modified>
</cp:coreProperties>
</file>