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Default Extension="vml" ContentType="application/vnd.openxmlformats-officedocument.vmlDrawing"/>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Default Extension="pptx" ContentType="application/vnd.openxmlformats-officedocument.presentationml.presentatio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58" r:id="rId3"/>
    <p:sldId id="285" r:id="rId4"/>
    <p:sldId id="269" r:id="rId5"/>
    <p:sldId id="280" r:id="rId6"/>
    <p:sldId id="259" r:id="rId7"/>
    <p:sldId id="268" r:id="rId8"/>
    <p:sldId id="261" r:id="rId9"/>
    <p:sldId id="260" r:id="rId10"/>
    <p:sldId id="270" r:id="rId11"/>
    <p:sldId id="310" r:id="rId12"/>
    <p:sldId id="306" r:id="rId13"/>
    <p:sldId id="308" r:id="rId14"/>
    <p:sldId id="309" r:id="rId15"/>
    <p:sldId id="311" r:id="rId16"/>
    <p:sldId id="312" r:id="rId17"/>
    <p:sldId id="313" r:id="rId18"/>
    <p:sldId id="314" r:id="rId19"/>
    <p:sldId id="315" r:id="rId20"/>
    <p:sldId id="316" r:id="rId21"/>
    <p:sldId id="317" r:id="rId22"/>
    <p:sldId id="318" r:id="rId23"/>
    <p:sldId id="272" r:id="rId24"/>
    <p:sldId id="262" r:id="rId25"/>
    <p:sldId id="265" r:id="rId26"/>
    <p:sldId id="274" r:id="rId27"/>
    <p:sldId id="275" r:id="rId28"/>
    <p:sldId id="300" r:id="rId29"/>
    <p:sldId id="298" r:id="rId30"/>
    <p:sldId id="305" r:id="rId31"/>
    <p:sldId id="299" r:id="rId32"/>
    <p:sldId id="297" r:id="rId33"/>
    <p:sldId id="277" r:id="rId34"/>
    <p:sldId id="301" r:id="rId35"/>
    <p:sldId id="302" r:id="rId36"/>
    <p:sldId id="303" r:id="rId37"/>
    <p:sldId id="279" r:id="rId38"/>
    <p:sldId id="293" r:id="rId39"/>
    <p:sldId id="294" r:id="rId40"/>
    <p:sldId id="327" r:id="rId41"/>
    <p:sldId id="328" r:id="rId42"/>
    <p:sldId id="329" r:id="rId43"/>
    <p:sldId id="330" r:id="rId44"/>
    <p:sldId id="319" r:id="rId45"/>
    <p:sldId id="266"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C3A"/>
    <a:srgbClr val="00CC66"/>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12" autoAdjust="0"/>
    <p:restoredTop sz="78686" autoAdjust="0"/>
  </p:normalViewPr>
  <p:slideViewPr>
    <p:cSldViewPr snapToGrid="0" snapToObjects="1">
      <p:cViewPr varScale="1">
        <p:scale>
          <a:sx n="116" d="100"/>
          <a:sy n="116" d="100"/>
        </p:scale>
        <p:origin x="-1494" y="-114"/>
      </p:cViewPr>
      <p:guideLst>
        <p:guide orient="horz" pos="2160"/>
        <p:guide pos="2880"/>
      </p:guideLst>
    </p:cSldViewPr>
  </p:slideViewPr>
  <p:notesTextViewPr>
    <p:cViewPr>
      <p:scale>
        <a:sx n="25" d="100"/>
        <a:sy n="2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setumom\Documents\SITA\Annual%20Report\2016\Financial%20Analysis%20YTD%20March%202016%20v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'Revised incl payments'!$F$3</c:f>
              <c:strCache>
                <c:ptCount val="1"/>
                <c:pt idx="0">
                  <c:v>Difference: Revised vs APP</c:v>
                </c:pt>
              </c:strCache>
            </c:strRef>
          </c:tx>
          <c:spPr>
            <a:solidFill>
              <a:schemeClr val="tx2">
                <a:lumMod val="40000"/>
                <a:lumOff val="60000"/>
              </a:schemeClr>
            </a:solidFill>
          </c:spPr>
          <c:cat>
            <c:strRef>
              <c:f>'Revised incl payments'!$B$73:$B$79</c:f>
              <c:strCache>
                <c:ptCount val="7"/>
                <c:pt idx="0">
                  <c:v>Increase/(decrease) in costs</c:v>
                </c:pt>
                <c:pt idx="1">
                  <c:v>Increase/(decrease) in labour costs</c:v>
                </c:pt>
                <c:pt idx="2">
                  <c:v>Increase/(decrease) in agency COS</c:v>
                </c:pt>
                <c:pt idx="3">
                  <c:v>Increase/(decrease) in service delivery COS</c:v>
                </c:pt>
                <c:pt idx="4">
                  <c:v>Increase/(decrease) in impairment - IFMS &amp; JIG CIP</c:v>
                </c:pt>
                <c:pt idx="5">
                  <c:v>Increase/(decrease) loss on disposal of assets</c:v>
                </c:pt>
                <c:pt idx="6">
                  <c:v>Increase/(decrease) in depreciation costs</c:v>
                </c:pt>
              </c:strCache>
            </c:strRef>
          </c:cat>
          <c:val>
            <c:numRef>
              <c:f>'Revised incl payments'!$F$73:$F$79</c:f>
              <c:numCache>
                <c:formatCode>_ * #,##0,_ ;_ \(#,###,###,##0,\)_ ;_ * "-"????_ ;_ @_ </c:formatCode>
                <c:ptCount val="7"/>
                <c:pt idx="0">
                  <c:v>354679201.32999951</c:v>
                </c:pt>
                <c:pt idx="1">
                  <c:v>240611937.33999991</c:v>
                </c:pt>
                <c:pt idx="2">
                  <c:v>-6835263.0099999914</c:v>
                </c:pt>
                <c:pt idx="3">
                  <c:v>28500711.839999679</c:v>
                </c:pt>
                <c:pt idx="4">
                  <c:v>0</c:v>
                </c:pt>
                <c:pt idx="5">
                  <c:v>0</c:v>
                </c:pt>
                <c:pt idx="6">
                  <c:v>93125310.299999997</c:v>
                </c:pt>
              </c:numCache>
            </c:numRef>
          </c:val>
        </c:ser>
        <c:ser>
          <c:idx val="1"/>
          <c:order val="1"/>
          <c:tx>
            <c:strRef>
              <c:f>'Revised incl payments'!$J$3</c:f>
              <c:strCache>
                <c:ptCount val="1"/>
                <c:pt idx="0">
                  <c:v>Difference Actual vs APP</c:v>
                </c:pt>
              </c:strCache>
            </c:strRef>
          </c:tx>
          <c:spPr>
            <a:solidFill>
              <a:srgbClr val="92D050"/>
            </a:solidFill>
          </c:spPr>
          <c:cat>
            <c:strRef>
              <c:f>'Revised incl payments'!$B$73:$B$79</c:f>
              <c:strCache>
                <c:ptCount val="7"/>
                <c:pt idx="0">
                  <c:v>Increase/(decrease) in costs</c:v>
                </c:pt>
                <c:pt idx="1">
                  <c:v>Increase/(decrease) in labour costs</c:v>
                </c:pt>
                <c:pt idx="2">
                  <c:v>Increase/(decrease) in agency COS</c:v>
                </c:pt>
                <c:pt idx="3">
                  <c:v>Increase/(decrease) in service delivery COS</c:v>
                </c:pt>
                <c:pt idx="4">
                  <c:v>Increase/(decrease) in impairment - IFMS &amp; JIG CIP</c:v>
                </c:pt>
                <c:pt idx="5">
                  <c:v>Increase/(decrease) loss on disposal of assets</c:v>
                </c:pt>
                <c:pt idx="6">
                  <c:v>Increase/(decrease) in depreciation costs</c:v>
                </c:pt>
              </c:strCache>
            </c:strRef>
          </c:cat>
          <c:val>
            <c:numRef>
              <c:f>'Revised incl payments'!$J$73:$J$79</c:f>
              <c:numCache>
                <c:formatCode>_ * #,##0,_ ;_ \(#,###,###,##0,\)_ ;_ * "-"????_ ;_ @_ </c:formatCode>
                <c:ptCount val="7"/>
                <c:pt idx="0">
                  <c:v>661827202.37000024</c:v>
                </c:pt>
                <c:pt idx="1">
                  <c:v>190408612.77999994</c:v>
                </c:pt>
                <c:pt idx="2">
                  <c:v>334159924.48999995</c:v>
                </c:pt>
                <c:pt idx="3">
                  <c:v>-54327394.719999798</c:v>
                </c:pt>
                <c:pt idx="4">
                  <c:v>134986122</c:v>
                </c:pt>
                <c:pt idx="5">
                  <c:v>10026771</c:v>
                </c:pt>
                <c:pt idx="6">
                  <c:v>28999516.610000007</c:v>
                </c:pt>
              </c:numCache>
            </c:numRef>
          </c:val>
        </c:ser>
        <c:ser>
          <c:idx val="2"/>
          <c:order val="2"/>
          <c:tx>
            <c:strRef>
              <c:f>'Revised incl payments'!$K$3</c:f>
              <c:strCache>
                <c:ptCount val="1"/>
                <c:pt idx="0">
                  <c:v>Difference Actual  vs Revised</c:v>
                </c:pt>
              </c:strCache>
            </c:strRef>
          </c:tx>
          <c:spPr>
            <a:solidFill>
              <a:schemeClr val="accent6">
                <a:lumMod val="60000"/>
                <a:lumOff val="40000"/>
              </a:schemeClr>
            </a:solidFill>
          </c:spPr>
          <c:cat>
            <c:strRef>
              <c:f>'Revised incl payments'!$B$73:$B$79</c:f>
              <c:strCache>
                <c:ptCount val="7"/>
                <c:pt idx="0">
                  <c:v>Increase/(decrease) in costs</c:v>
                </c:pt>
                <c:pt idx="1">
                  <c:v>Increase/(decrease) in labour costs</c:v>
                </c:pt>
                <c:pt idx="2">
                  <c:v>Increase/(decrease) in agency COS</c:v>
                </c:pt>
                <c:pt idx="3">
                  <c:v>Increase/(decrease) in service delivery COS</c:v>
                </c:pt>
                <c:pt idx="4">
                  <c:v>Increase/(decrease) in impairment - IFMS &amp; JIG CIP</c:v>
                </c:pt>
                <c:pt idx="5">
                  <c:v>Increase/(decrease) loss on disposal of assets</c:v>
                </c:pt>
                <c:pt idx="6">
                  <c:v>Increase/(decrease) in depreciation costs</c:v>
                </c:pt>
              </c:strCache>
            </c:strRef>
          </c:cat>
          <c:val>
            <c:numRef>
              <c:f>'Revised incl payments'!$K$73:$K$79</c:f>
              <c:numCache>
                <c:formatCode>_ * #,##0,_ ;_ \(#,###,###,##0,\)_ ;_ * "-"????_ ;_ @_ </c:formatCode>
                <c:ptCount val="7"/>
                <c:pt idx="0">
                  <c:v>307148001.04000062</c:v>
                </c:pt>
                <c:pt idx="1">
                  <c:v>-50203324.559999943</c:v>
                </c:pt>
                <c:pt idx="2">
                  <c:v>340995187.5</c:v>
                </c:pt>
                <c:pt idx="3">
                  <c:v>-82828106.559999466</c:v>
                </c:pt>
                <c:pt idx="4">
                  <c:v>134986122</c:v>
                </c:pt>
                <c:pt idx="5">
                  <c:v>10026771</c:v>
                </c:pt>
                <c:pt idx="6">
                  <c:v>-64125793.690000005</c:v>
                </c:pt>
              </c:numCache>
            </c:numRef>
          </c:val>
        </c:ser>
        <c:dLbls/>
        <c:axId val="103570432"/>
        <c:axId val="103576320"/>
      </c:barChart>
      <c:catAx>
        <c:axId val="103570432"/>
        <c:scaling>
          <c:orientation val="minMax"/>
        </c:scaling>
        <c:axPos val="b"/>
        <c:numFmt formatCode="General" sourceLinked="0"/>
        <c:majorTickMark val="none"/>
        <c:tickLblPos val="nextTo"/>
        <c:crossAx val="103576320"/>
        <c:crosses val="autoZero"/>
        <c:auto val="1"/>
        <c:lblAlgn val="ctr"/>
        <c:lblOffset val="100"/>
      </c:catAx>
      <c:valAx>
        <c:axId val="103576320"/>
        <c:scaling>
          <c:orientation val="minMax"/>
        </c:scaling>
        <c:axPos val="l"/>
        <c:majorGridlines/>
        <c:title>
          <c:tx>
            <c:rich>
              <a:bodyPr/>
              <a:lstStyle/>
              <a:p>
                <a:pPr>
                  <a:defRPr/>
                </a:pPr>
                <a:r>
                  <a:rPr lang="en-US" dirty="0"/>
                  <a:t>R'000</a:t>
                </a:r>
              </a:p>
            </c:rich>
          </c:tx>
        </c:title>
        <c:numFmt formatCode="_ * #,##0,_ ;_ \(#,###,###,##0,\)_ ;_ * &quot;-&quot;????_ ;_ @_ " sourceLinked="1"/>
        <c:majorTickMark val="none"/>
        <c:tickLblPos val="nextTo"/>
        <c:crossAx val="103570432"/>
        <c:crosses val="autoZero"/>
        <c:crossBetween val="between"/>
      </c:valAx>
      <c:dTable>
        <c:showHorzBorder val="1"/>
        <c:showVertBorder val="1"/>
        <c:showOutline val="1"/>
        <c:showKeys val="1"/>
      </c:dTable>
    </c:plotArea>
    <c:plotVisOnly val="1"/>
    <c:dispBlanksAs val="gap"/>
  </c:chart>
  <c:txPr>
    <a:bodyPr/>
    <a:lstStyle/>
    <a:p>
      <a:pPr>
        <a:defRPr>
          <a:latin typeface="Century Gothic"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1000"/>
          </a:pPr>
          <a:endParaRPr lang="en-US"/>
        </a:p>
      </c:txPr>
    </c:title>
    <c:plotArea>
      <c:layout/>
      <c:barChart>
        <c:barDir val="col"/>
        <c:grouping val="clustered"/>
        <c:ser>
          <c:idx val="0"/>
          <c:order val="0"/>
          <c:tx>
            <c:strRef>
              <c:f>Sheet1!$B$12</c:f>
              <c:strCache>
                <c:ptCount val="1"/>
                <c:pt idx="0">
                  <c:v>Number of Employees at end of Financial Year</c:v>
                </c:pt>
              </c:strCache>
            </c:strRef>
          </c:tx>
          <c:spPr>
            <a:solidFill>
              <a:srgbClr val="1F497D">
                <a:lumMod val="40000"/>
                <a:lumOff val="60000"/>
              </a:srgbClr>
            </a:solidFill>
          </c:spPr>
          <c:cat>
            <c:strRef>
              <c:f>Sheet1!$C$11:$E$11</c:f>
              <c:strCache>
                <c:ptCount val="3"/>
                <c:pt idx="0">
                  <c:v>2013/2014</c:v>
                </c:pt>
                <c:pt idx="1">
                  <c:v>2014/2015</c:v>
                </c:pt>
                <c:pt idx="2">
                  <c:v>2015/2016</c:v>
                </c:pt>
              </c:strCache>
            </c:strRef>
          </c:cat>
          <c:val>
            <c:numRef>
              <c:f>Sheet1!$C$12:$E$12</c:f>
              <c:numCache>
                <c:formatCode>General</c:formatCode>
                <c:ptCount val="3"/>
                <c:pt idx="0">
                  <c:v>2858</c:v>
                </c:pt>
                <c:pt idx="1">
                  <c:v>3356</c:v>
                </c:pt>
                <c:pt idx="2">
                  <c:v>3350</c:v>
                </c:pt>
              </c:numCache>
            </c:numRef>
          </c:val>
        </c:ser>
        <c:dLbls/>
        <c:axId val="103725696"/>
        <c:axId val="103727488"/>
      </c:barChart>
      <c:catAx>
        <c:axId val="103725696"/>
        <c:scaling>
          <c:orientation val="minMax"/>
        </c:scaling>
        <c:axPos val="b"/>
        <c:numFmt formatCode="General" sourceLinked="0"/>
        <c:majorTickMark val="none"/>
        <c:tickLblPos val="nextTo"/>
        <c:crossAx val="103727488"/>
        <c:crosses val="autoZero"/>
        <c:auto val="1"/>
        <c:lblAlgn val="ctr"/>
        <c:lblOffset val="100"/>
      </c:catAx>
      <c:valAx>
        <c:axId val="103727488"/>
        <c:scaling>
          <c:orientation val="minMax"/>
        </c:scaling>
        <c:axPos val="l"/>
        <c:majorGridlines/>
        <c:numFmt formatCode="General" sourceLinked="1"/>
        <c:majorTickMark val="none"/>
        <c:tickLblPos val="nextTo"/>
        <c:crossAx val="10372569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txPr>
    <a:bodyPr/>
    <a:lstStyle/>
    <a:p>
      <a:pPr>
        <a:defRPr>
          <a:latin typeface="Century Gothic"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1050"/>
          </a:pPr>
          <a:endParaRPr lang="en-US"/>
        </a:p>
      </c:txPr>
    </c:title>
    <c:plotArea>
      <c:layout/>
      <c:barChart>
        <c:barDir val="col"/>
        <c:grouping val="clustered"/>
        <c:ser>
          <c:idx val="0"/>
          <c:order val="0"/>
          <c:tx>
            <c:strRef>
              <c:f>Sheet1!$B$13</c:f>
              <c:strCache>
                <c:ptCount val="1"/>
                <c:pt idx="0">
                  <c:v>Changes in the Number of Employees</c:v>
                </c:pt>
              </c:strCache>
            </c:strRef>
          </c:tx>
          <c:spPr>
            <a:solidFill>
              <a:srgbClr val="1F497D">
                <a:lumMod val="40000"/>
                <a:lumOff val="60000"/>
              </a:srgbClr>
            </a:solidFill>
          </c:spPr>
          <c:cat>
            <c:strRef>
              <c:f>Sheet1!$C$11:$E$11</c:f>
              <c:strCache>
                <c:ptCount val="3"/>
                <c:pt idx="0">
                  <c:v>2013/2014</c:v>
                </c:pt>
                <c:pt idx="1">
                  <c:v>2014/2015</c:v>
                </c:pt>
                <c:pt idx="2">
                  <c:v>2015/2016</c:v>
                </c:pt>
              </c:strCache>
            </c:strRef>
          </c:cat>
          <c:val>
            <c:numRef>
              <c:f>Sheet1!$C$13:$E$13</c:f>
              <c:numCache>
                <c:formatCode>General</c:formatCode>
                <c:ptCount val="3"/>
                <c:pt idx="0">
                  <c:v>0</c:v>
                </c:pt>
                <c:pt idx="1">
                  <c:v>498</c:v>
                </c:pt>
                <c:pt idx="2">
                  <c:v>-6</c:v>
                </c:pt>
              </c:numCache>
            </c:numRef>
          </c:val>
        </c:ser>
        <c:dLbls/>
        <c:axId val="103736832"/>
        <c:axId val="103738368"/>
      </c:barChart>
      <c:catAx>
        <c:axId val="103736832"/>
        <c:scaling>
          <c:orientation val="minMax"/>
        </c:scaling>
        <c:axPos val="b"/>
        <c:numFmt formatCode="General" sourceLinked="0"/>
        <c:majorTickMark val="none"/>
        <c:tickLblPos val="nextTo"/>
        <c:crossAx val="103738368"/>
        <c:crosses val="autoZero"/>
        <c:auto val="1"/>
        <c:lblAlgn val="ctr"/>
        <c:lblOffset val="100"/>
      </c:catAx>
      <c:valAx>
        <c:axId val="103738368"/>
        <c:scaling>
          <c:orientation val="minMax"/>
        </c:scaling>
        <c:axPos val="l"/>
        <c:majorGridlines/>
        <c:numFmt formatCode="General" sourceLinked="1"/>
        <c:majorTickMark val="none"/>
        <c:tickLblPos val="nextTo"/>
        <c:crossAx val="103736832"/>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txPr>
    <a:bodyPr/>
    <a:lstStyle/>
    <a:p>
      <a:pPr>
        <a:defRPr>
          <a:latin typeface="Century Gothic"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Pr>
        <a:bodyPr/>
        <a:lstStyle/>
        <a:p>
          <a:pPr>
            <a:defRPr sz="1100"/>
          </a:pPr>
          <a:endParaRPr lang="en-US"/>
        </a:p>
      </c:txPr>
    </c:title>
    <c:plotArea>
      <c:layout/>
      <c:barChart>
        <c:barDir val="col"/>
        <c:grouping val="clustered"/>
        <c:ser>
          <c:idx val="0"/>
          <c:order val="0"/>
          <c:tx>
            <c:strRef>
              <c:f>Sheet1!$D$6</c:f>
              <c:strCache>
                <c:ptCount val="1"/>
                <c:pt idx="0">
                  <c:v>Total Labour Costs</c:v>
                </c:pt>
              </c:strCache>
            </c:strRef>
          </c:tx>
          <c:spPr>
            <a:solidFill>
              <a:srgbClr val="1F497D">
                <a:lumMod val="40000"/>
                <a:lumOff val="60000"/>
              </a:srgbClr>
            </a:solidFill>
          </c:spPr>
          <c:cat>
            <c:strRef>
              <c:f>Sheet1!$E$5:$H$5</c:f>
              <c:strCache>
                <c:ptCount val="4"/>
                <c:pt idx="0">
                  <c:v>2014/2015 Actual</c:v>
                </c:pt>
                <c:pt idx="1">
                  <c:v>2015/2016 APP Budget</c:v>
                </c:pt>
                <c:pt idx="2">
                  <c:v>2015/2016 Revised Budget</c:v>
                </c:pt>
                <c:pt idx="3">
                  <c:v>2015/2016  Actual</c:v>
                </c:pt>
              </c:strCache>
            </c:strRef>
          </c:cat>
          <c:val>
            <c:numRef>
              <c:f>Sheet1!$E$6:$H$6</c:f>
              <c:numCache>
                <c:formatCode>_ * #,##0,_ ;_ \(#,###,###,##0,\)_ ;_ * "-"????_ ;_ @_ </c:formatCode>
                <c:ptCount val="4"/>
                <c:pt idx="0">
                  <c:v>1530382000</c:v>
                </c:pt>
                <c:pt idx="1">
                  <c:v>1504992016.1199999</c:v>
                </c:pt>
                <c:pt idx="2">
                  <c:v>1745603953.46</c:v>
                </c:pt>
                <c:pt idx="3">
                  <c:v>1695400628.9000001</c:v>
                </c:pt>
              </c:numCache>
            </c:numRef>
          </c:val>
        </c:ser>
        <c:dLbls/>
        <c:axId val="104038784"/>
        <c:axId val="104040320"/>
      </c:barChart>
      <c:catAx>
        <c:axId val="104038784"/>
        <c:scaling>
          <c:orientation val="minMax"/>
        </c:scaling>
        <c:axPos val="b"/>
        <c:numFmt formatCode="General" sourceLinked="1"/>
        <c:majorTickMark val="none"/>
        <c:tickLblPos val="nextTo"/>
        <c:crossAx val="104040320"/>
        <c:crosses val="autoZero"/>
        <c:auto val="1"/>
        <c:lblAlgn val="ctr"/>
        <c:lblOffset val="100"/>
      </c:catAx>
      <c:valAx>
        <c:axId val="104040320"/>
        <c:scaling>
          <c:orientation val="minMax"/>
        </c:scaling>
        <c:axPos val="l"/>
        <c:majorGridlines/>
        <c:numFmt formatCode="_ * #,##0,_ ;_ \(#,###,###,##0,\)_ ;_ * &quot;-&quot;????_ ;_ @_ " sourceLinked="1"/>
        <c:majorTickMark val="none"/>
        <c:tickLblPos val="nextTo"/>
        <c:crossAx val="104038784"/>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chart>
  <c:txPr>
    <a:bodyPr/>
    <a:lstStyle/>
    <a:p>
      <a:pPr>
        <a:defRPr>
          <a:latin typeface="Century Gothic"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'Revised incl payments'!$J$3</c:f>
              <c:strCache>
                <c:ptCount val="1"/>
                <c:pt idx="0">
                  <c:v>Difference Actual vs APP</c:v>
                </c:pt>
              </c:strCache>
            </c:strRef>
          </c:tx>
          <c:spPr>
            <a:solidFill>
              <a:schemeClr val="tx2">
                <a:lumMod val="40000"/>
                <a:lumOff val="60000"/>
              </a:schemeClr>
            </a:solidFill>
          </c:spPr>
          <c:cat>
            <c:strRef>
              <c:f>('Revised incl payments'!$B$9,'Revised incl payments'!$B$11)</c:f>
              <c:strCache>
                <c:ptCount val="2"/>
                <c:pt idx="0">
                  <c:v>Agency Margin</c:v>
                </c:pt>
                <c:pt idx="1">
                  <c:v>Service Margin</c:v>
                </c:pt>
              </c:strCache>
            </c:strRef>
          </c:cat>
          <c:val>
            <c:numRef>
              <c:f>('Revised incl payments'!$J$9,'Revised incl payments'!$J$11)</c:f>
              <c:numCache>
                <c:formatCode>_ * #,##0,_ ;_ \(#,###,###,##0,\)_ ;_ * "-"????_ ;_ @_ </c:formatCode>
                <c:ptCount val="2"/>
                <c:pt idx="0">
                  <c:v>-475243729.19519186</c:v>
                </c:pt>
                <c:pt idx="1">
                  <c:v>145533313.23519135</c:v>
                </c:pt>
              </c:numCache>
            </c:numRef>
          </c:val>
        </c:ser>
        <c:ser>
          <c:idx val="1"/>
          <c:order val="1"/>
          <c:tx>
            <c:strRef>
              <c:f>'Revised incl payments'!$K$3</c:f>
              <c:strCache>
                <c:ptCount val="1"/>
                <c:pt idx="0">
                  <c:v>Difference Actual  vs Revised</c:v>
                </c:pt>
              </c:strCache>
            </c:strRef>
          </c:tx>
          <c:spPr>
            <a:solidFill>
              <a:srgbClr val="92D050"/>
            </a:solidFill>
          </c:spPr>
          <c:cat>
            <c:strRef>
              <c:f>('Revised incl payments'!$B$9,'Revised incl payments'!$B$11)</c:f>
              <c:strCache>
                <c:ptCount val="2"/>
                <c:pt idx="0">
                  <c:v>Agency Margin</c:v>
                </c:pt>
                <c:pt idx="1">
                  <c:v>Service Margin</c:v>
                </c:pt>
              </c:strCache>
            </c:strRef>
          </c:cat>
          <c:val>
            <c:numRef>
              <c:f>('Revised incl payments'!$K$9,'Revised incl payments'!$K$11)</c:f>
              <c:numCache>
                <c:formatCode>_ * #,##0,_ ;_ \(#,###,###,##0,\)_ ;_ * "-"????_ ;_ @_ </c:formatCode>
                <c:ptCount val="2"/>
                <c:pt idx="0">
                  <c:v>43053669.01480817</c:v>
                </c:pt>
                <c:pt idx="1">
                  <c:v>-510386968.2948088</c:v>
                </c:pt>
              </c:numCache>
            </c:numRef>
          </c:val>
        </c:ser>
        <c:ser>
          <c:idx val="2"/>
          <c:order val="2"/>
          <c:tx>
            <c:strRef>
              <c:f>'Revised incl payments'!$C$3</c:f>
              <c:strCache>
                <c:ptCount val="1"/>
                <c:pt idx="0">
                  <c:v>APP Budget</c:v>
                </c:pt>
              </c:strCache>
            </c:strRef>
          </c:tx>
          <c:val>
            <c:numRef>
              <c:f>('Revised incl payments'!$C$10,'Revised incl payments'!$C$12)</c:f>
              <c:numCache>
                <c:formatCode>0%</c:formatCode>
                <c:ptCount val="2"/>
                <c:pt idx="0">
                  <c:v>0.3852631696521614</c:v>
                </c:pt>
                <c:pt idx="1">
                  <c:v>0.12992134319325033</c:v>
                </c:pt>
              </c:numCache>
            </c:numRef>
          </c:val>
        </c:ser>
        <c:ser>
          <c:idx val="3"/>
          <c:order val="3"/>
          <c:tx>
            <c:strRef>
              <c:f>'Revised incl payments'!$D$3</c:f>
              <c:strCache>
                <c:ptCount val="1"/>
                <c:pt idx="0">
                  <c:v>Revised Budget</c:v>
                </c:pt>
              </c:strCache>
            </c:strRef>
          </c:tx>
          <c:val>
            <c:numRef>
              <c:f>('Revised incl payments'!$D$10,'Revised incl payments'!$D$12)</c:f>
              <c:numCache>
                <c:formatCode>0%</c:formatCode>
                <c:ptCount val="2"/>
                <c:pt idx="0">
                  <c:v>5.4097695961377021E-2</c:v>
                </c:pt>
                <c:pt idx="1">
                  <c:v>0.25096256721770488</c:v>
                </c:pt>
              </c:numCache>
            </c:numRef>
          </c:val>
        </c:ser>
        <c:ser>
          <c:idx val="4"/>
          <c:order val="4"/>
          <c:tx>
            <c:strRef>
              <c:f>'Revised incl payments'!$H$3</c:f>
              <c:strCache>
                <c:ptCount val="1"/>
                <c:pt idx="0">
                  <c:v> Actual</c:v>
                </c:pt>
              </c:strCache>
            </c:strRef>
          </c:tx>
          <c:val>
            <c:numRef>
              <c:f>('Revised incl payments'!$H$10,'Revised incl payments'!$H$12)</c:f>
              <c:numCache>
                <c:formatCode>0%</c:formatCode>
                <c:ptCount val="2"/>
                <c:pt idx="0">
                  <c:v>7.0745020690717031E-2</c:v>
                </c:pt>
                <c:pt idx="1">
                  <c:v>0.15862986764100898</c:v>
                </c:pt>
              </c:numCache>
            </c:numRef>
          </c:val>
        </c:ser>
        <c:dLbls/>
        <c:axId val="48501504"/>
        <c:axId val="48503040"/>
      </c:barChart>
      <c:catAx>
        <c:axId val="48501504"/>
        <c:scaling>
          <c:orientation val="minMax"/>
        </c:scaling>
        <c:axPos val="b"/>
        <c:numFmt formatCode="General" sourceLinked="0"/>
        <c:majorTickMark val="none"/>
        <c:tickLblPos val="nextTo"/>
        <c:crossAx val="48503040"/>
        <c:crosses val="autoZero"/>
        <c:auto val="1"/>
        <c:lblAlgn val="ctr"/>
        <c:lblOffset val="100"/>
      </c:catAx>
      <c:valAx>
        <c:axId val="48503040"/>
        <c:scaling>
          <c:orientation val="minMax"/>
        </c:scaling>
        <c:axPos val="l"/>
        <c:majorGridlines/>
        <c:title>
          <c:tx>
            <c:rich>
              <a:bodyPr/>
              <a:lstStyle/>
              <a:p>
                <a:pPr>
                  <a:defRPr/>
                </a:pPr>
                <a:r>
                  <a:rPr lang="en-US" dirty="0"/>
                  <a:t>R'000</a:t>
                </a:r>
              </a:p>
            </c:rich>
          </c:tx>
        </c:title>
        <c:numFmt formatCode="_ * #,##0,_ ;_ \(#,###,###,##0,\)_ ;_ * &quot;-&quot;????_ ;_ @_ " sourceLinked="1"/>
        <c:majorTickMark val="none"/>
        <c:tickLblPos val="nextTo"/>
        <c:crossAx val="48501504"/>
        <c:crosses val="autoZero"/>
        <c:crossBetween val="between"/>
      </c:valAx>
      <c:dTable>
        <c:showHorzBorder val="1"/>
        <c:showVertBorder val="1"/>
        <c:showOutline val="1"/>
        <c:showKeys val="1"/>
      </c:dTable>
    </c:plotArea>
    <c:plotVisOnly val="1"/>
    <c:dispBlanksAs val="gap"/>
  </c:chart>
  <c:txPr>
    <a:bodyPr/>
    <a:lstStyle/>
    <a:p>
      <a:pPr>
        <a:defRPr>
          <a:latin typeface="Century Gothic"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'Revised incl payments'!$F$3</c:f>
              <c:strCache>
                <c:ptCount val="1"/>
                <c:pt idx="0">
                  <c:v>Difference: Revised vs APP</c:v>
                </c:pt>
              </c:strCache>
            </c:strRef>
          </c:tx>
          <c:spPr>
            <a:solidFill>
              <a:schemeClr val="tx2">
                <a:lumMod val="40000"/>
                <a:lumOff val="60000"/>
              </a:schemeClr>
            </a:solidFill>
          </c:spPr>
          <c:cat>
            <c:strRef>
              <c:f>'Revised incl payments'!$B$4:$B$6</c:f>
              <c:strCache>
                <c:ptCount val="3"/>
                <c:pt idx="0">
                  <c:v>Total Revenue</c:v>
                </c:pt>
                <c:pt idx="1">
                  <c:v>Service Revenue</c:v>
                </c:pt>
                <c:pt idx="2">
                  <c:v>Agency Revenue</c:v>
                </c:pt>
              </c:strCache>
            </c:strRef>
          </c:cat>
          <c:val>
            <c:numRef>
              <c:f>'Revised incl payments'!$F$4:$F$6</c:f>
              <c:numCache>
                <c:formatCode>_ * #,##0,_ ;_ \(#,###,###,##0,\)_ ;_ * "-"????_ ;_ @_ </c:formatCode>
                <c:ptCount val="3"/>
                <c:pt idx="0">
                  <c:v>202317851.85000041</c:v>
                </c:pt>
                <c:pt idx="1">
                  <c:v>727450513.07000029</c:v>
                </c:pt>
                <c:pt idx="2">
                  <c:v>-525132661.22000003</c:v>
                </c:pt>
              </c:numCache>
            </c:numRef>
          </c:val>
        </c:ser>
        <c:ser>
          <c:idx val="1"/>
          <c:order val="1"/>
          <c:tx>
            <c:strRef>
              <c:f>'Revised incl payments'!$J$3</c:f>
              <c:strCache>
                <c:ptCount val="1"/>
                <c:pt idx="0">
                  <c:v>Difference Actual vs APP</c:v>
                </c:pt>
              </c:strCache>
            </c:strRef>
          </c:tx>
          <c:spPr>
            <a:solidFill>
              <a:srgbClr val="92D050"/>
            </a:solidFill>
          </c:spPr>
          <c:val>
            <c:numRef>
              <c:f>'Revised incl payments'!$J$4:$J$6</c:f>
              <c:numCache>
                <c:formatCode>_ * #,##0,_ ;_ \(#,###,###,##0,\)_ ;_ * "-"????_ ;_ @_ </c:formatCode>
                <c:ptCount val="3"/>
                <c:pt idx="0">
                  <c:v>68602599.409999862</c:v>
                </c:pt>
                <c:pt idx="1">
                  <c:v>209686404.11519143</c:v>
                </c:pt>
                <c:pt idx="2">
                  <c:v>-141083804.70519185</c:v>
                </c:pt>
              </c:numCache>
            </c:numRef>
          </c:val>
        </c:ser>
        <c:ser>
          <c:idx val="2"/>
          <c:order val="2"/>
          <c:tx>
            <c:strRef>
              <c:f>'Revised incl payments'!$K$3</c:f>
              <c:strCache>
                <c:ptCount val="1"/>
                <c:pt idx="0">
                  <c:v>Difference Actual  vs Revised</c:v>
                </c:pt>
              </c:strCache>
            </c:strRef>
          </c:tx>
          <c:spPr>
            <a:solidFill>
              <a:schemeClr val="accent6">
                <a:lumMod val="60000"/>
                <a:lumOff val="40000"/>
              </a:schemeClr>
            </a:solidFill>
          </c:spPr>
          <c:val>
            <c:numRef>
              <c:f>'Revised incl payments'!$K$4:$K$6</c:f>
              <c:numCache>
                <c:formatCode>_ * #,##0,_ ;_ \(#,###,###,##0,\)_ ;_ * "-"????_ ;_ @_ </c:formatCode>
                <c:ptCount val="3"/>
                <c:pt idx="0">
                  <c:v>-133715252.44000055</c:v>
                </c:pt>
                <c:pt idx="1">
                  <c:v>-517764108.95480871</c:v>
                </c:pt>
                <c:pt idx="2">
                  <c:v>384048856.51480818</c:v>
                </c:pt>
              </c:numCache>
            </c:numRef>
          </c:val>
        </c:ser>
        <c:dLbls/>
        <c:axId val="104229120"/>
        <c:axId val="104235008"/>
      </c:barChart>
      <c:catAx>
        <c:axId val="104229120"/>
        <c:scaling>
          <c:orientation val="minMax"/>
        </c:scaling>
        <c:axPos val="b"/>
        <c:numFmt formatCode="General" sourceLinked="0"/>
        <c:majorTickMark val="none"/>
        <c:tickLblPos val="nextTo"/>
        <c:crossAx val="104235008"/>
        <c:crosses val="autoZero"/>
        <c:auto val="1"/>
        <c:lblAlgn val="ctr"/>
        <c:lblOffset val="100"/>
      </c:catAx>
      <c:valAx>
        <c:axId val="104235008"/>
        <c:scaling>
          <c:orientation val="minMax"/>
        </c:scaling>
        <c:axPos val="l"/>
        <c:majorGridlines/>
        <c:title>
          <c:tx>
            <c:rich>
              <a:bodyPr/>
              <a:lstStyle/>
              <a:p>
                <a:pPr>
                  <a:defRPr/>
                </a:pPr>
                <a:r>
                  <a:rPr lang="en-US" dirty="0"/>
                  <a:t>R'000</a:t>
                </a:r>
              </a:p>
            </c:rich>
          </c:tx>
        </c:title>
        <c:numFmt formatCode="_ * #,##0,_ ;_ \(#,###,###,##0,\)_ ;_ * &quot;-&quot;????_ ;_ @_ " sourceLinked="1"/>
        <c:majorTickMark val="none"/>
        <c:tickLblPos val="nextTo"/>
        <c:crossAx val="104229120"/>
        <c:crosses val="autoZero"/>
        <c:crossBetween val="between"/>
      </c:valAx>
      <c:dTable>
        <c:showHorzBorder val="1"/>
        <c:showVertBorder val="1"/>
        <c:showOutline val="1"/>
        <c:showKeys val="1"/>
      </c:dTable>
    </c:plotArea>
    <c:plotVisOnly val="1"/>
    <c:dispBlanksAs val="gap"/>
  </c:chart>
  <c:txPr>
    <a:bodyPr/>
    <a:lstStyle/>
    <a:p>
      <a:pPr>
        <a:defRPr>
          <a:latin typeface="Century Gothic"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8F90A17-DB01-477E-99D4-04E5B2C939B7}" type="datetimeFigureOut">
              <a:rPr lang="en-ZA" smtClean="0"/>
              <a:pPr/>
              <a:t>2016/11/10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6B798A-0492-4E8D-AB2E-1BE0D21E2349}" type="slidenum">
              <a:rPr lang="en-ZA" smtClean="0"/>
              <a:pPr/>
              <a:t>‹#›</a:t>
            </a:fld>
            <a:endParaRPr lang="en-ZA" dirty="0"/>
          </a:p>
        </p:txBody>
      </p:sp>
    </p:spTree>
    <p:extLst>
      <p:ext uri="{BB962C8B-B14F-4D97-AF65-F5344CB8AC3E}">
        <p14:creationId xmlns:p14="http://schemas.microsoft.com/office/powerpoint/2010/main" xmlns="" val="293230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endParaRPr lang="en-ZA" baseline="0" dirty="0" smtClean="0"/>
          </a:p>
        </p:txBody>
      </p:sp>
      <p:sp>
        <p:nvSpPr>
          <p:cNvPr id="4" name="Slide Number Placeholder 3"/>
          <p:cNvSpPr>
            <a:spLocks noGrp="1"/>
          </p:cNvSpPr>
          <p:nvPr>
            <p:ph type="sldNum" sz="quarter" idx="10"/>
          </p:nvPr>
        </p:nvSpPr>
        <p:spPr/>
        <p:txBody>
          <a:bodyPr/>
          <a:lstStyle/>
          <a:p>
            <a:fld id="{E96B798A-0492-4E8D-AB2E-1BE0D21E2349}" type="slidenum">
              <a:rPr lang="en-ZA" smtClean="0"/>
              <a:pPr/>
              <a:t>1</a:t>
            </a:fld>
            <a:endParaRPr lang="en-ZA" dirty="0"/>
          </a:p>
        </p:txBody>
      </p:sp>
    </p:spTree>
    <p:extLst>
      <p:ext uri="{BB962C8B-B14F-4D97-AF65-F5344CB8AC3E}">
        <p14:creationId xmlns:p14="http://schemas.microsoft.com/office/powerpoint/2010/main" xmlns="" val="130937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2</a:t>
            </a:fld>
            <a:endParaRPr lang="en-ZA" dirty="0"/>
          </a:p>
        </p:txBody>
      </p:sp>
    </p:spTree>
    <p:extLst>
      <p:ext uri="{BB962C8B-B14F-4D97-AF65-F5344CB8AC3E}">
        <p14:creationId xmlns:p14="http://schemas.microsoft.com/office/powerpoint/2010/main" xmlns="" val="4377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3</a:t>
            </a:fld>
            <a:endParaRPr lang="en-ZA" dirty="0"/>
          </a:p>
        </p:txBody>
      </p:sp>
    </p:spTree>
    <p:extLst>
      <p:ext uri="{BB962C8B-B14F-4D97-AF65-F5344CB8AC3E}">
        <p14:creationId xmlns:p14="http://schemas.microsoft.com/office/powerpoint/2010/main" xmlns="" val="530105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IBM</a:t>
            </a:r>
          </a:p>
          <a:p>
            <a:r>
              <a:rPr lang="en-ZA" dirty="0" smtClean="0"/>
              <a:t>Microsoft</a:t>
            </a:r>
            <a:r>
              <a:rPr lang="en-ZA" baseline="0" dirty="0" smtClean="0"/>
              <a:t> </a:t>
            </a:r>
          </a:p>
          <a:p>
            <a:r>
              <a:rPr lang="en-ZA" baseline="0" dirty="0" smtClean="0"/>
              <a:t>Software AG  </a:t>
            </a:r>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4</a:t>
            </a:fld>
            <a:endParaRPr lang="en-ZA" dirty="0"/>
          </a:p>
        </p:txBody>
      </p:sp>
    </p:spTree>
    <p:extLst>
      <p:ext uri="{BB962C8B-B14F-4D97-AF65-F5344CB8AC3E}">
        <p14:creationId xmlns:p14="http://schemas.microsoft.com/office/powerpoint/2010/main" xmlns="" val="286709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5</a:t>
            </a:fld>
            <a:endParaRPr lang="en-ZA" dirty="0"/>
          </a:p>
        </p:txBody>
      </p:sp>
    </p:spTree>
    <p:extLst>
      <p:ext uri="{BB962C8B-B14F-4D97-AF65-F5344CB8AC3E}">
        <p14:creationId xmlns:p14="http://schemas.microsoft.com/office/powerpoint/2010/main" xmlns="" val="274054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9</a:t>
            </a:fld>
            <a:endParaRPr lang="en-ZA" dirty="0"/>
          </a:p>
        </p:txBody>
      </p:sp>
    </p:spTree>
    <p:extLst>
      <p:ext uri="{BB962C8B-B14F-4D97-AF65-F5344CB8AC3E}">
        <p14:creationId xmlns:p14="http://schemas.microsoft.com/office/powerpoint/2010/main" xmlns="" val="397037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End</a:t>
            </a:r>
            <a:r>
              <a:rPr lang="en-ZA" baseline="0" dirty="0" smtClean="0"/>
              <a:t> to end procurement process alignment to 2005 procurement regulations</a:t>
            </a:r>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12</a:t>
            </a:fld>
            <a:endParaRPr lang="en-ZA" dirty="0"/>
          </a:p>
        </p:txBody>
      </p:sp>
    </p:spTree>
    <p:extLst>
      <p:ext uri="{BB962C8B-B14F-4D97-AF65-F5344CB8AC3E}">
        <p14:creationId xmlns:p14="http://schemas.microsoft.com/office/powerpoint/2010/main" xmlns="" val="222817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6B798A-0492-4E8D-AB2E-1BE0D21E2349}" type="slidenum">
              <a:rPr lang="en-ZA" smtClean="0"/>
              <a:pPr/>
              <a:t>23</a:t>
            </a:fld>
            <a:endParaRPr lang="en-ZA" dirty="0"/>
          </a:p>
        </p:txBody>
      </p:sp>
    </p:spTree>
    <p:extLst>
      <p:ext uri="{BB962C8B-B14F-4D97-AF65-F5344CB8AC3E}">
        <p14:creationId xmlns:p14="http://schemas.microsoft.com/office/powerpoint/2010/main" xmlns="" val="289651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C6C84-E8F6-4389-9370-EC4F7B61BA51}" type="datetime1">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06433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5B28E-9F8C-43B8-9FD1-1A5A3C2BB95B}" type="datetime1">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06923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F139B7-9895-46DE-BED7-D9E2CEF4EA3B}" type="datetime1">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5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EEFF9-CB91-4794-A372-311F4502DDCC}" type="datetime1">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2775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8DC80-28E7-4C44-9467-E78E298BEE7C}" type="datetime1">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78475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B95E14-7D0C-47D6-A0D6-5DE653AAB87C}" type="datetime1">
              <a:rPr lang="en-US" smtClean="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76046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06D0B-41AF-46C2-834A-F07259F0E186}" type="datetime1">
              <a:rPr lang="en-US" smtClean="0"/>
              <a:pPr/>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3692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39738-7815-40FA-9AC2-330426C76B9E}" type="datetime1">
              <a:rPr lang="en-US" smtClean="0"/>
              <a:pPr/>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20876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DDEA-EAA0-4E73-99E5-A5D2A393D5CD}" type="datetime1">
              <a:rPr lang="en-US" smtClean="0"/>
              <a:pPr/>
              <a:t>11/10/2016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90141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4598C-8022-4055-8F44-C47D1113BA9E}" type="datetime1">
              <a:rPr lang="en-US" smtClean="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113865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2230A-0296-4407-A8B2-E2493618369E}" type="datetime1">
              <a:rPr lang="en-US" smtClean="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4728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1A037-DA81-47BB-BE91-61C2062E02B4}" type="datetime1">
              <a:rPr lang="en-US" smtClean="0"/>
              <a:pPr/>
              <a:t>11/10/2016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56227-5D48-2044-9FD7-3EAF296A177E}" type="slidenum">
              <a:rPr lang="en-US" smtClean="0"/>
              <a:pPr/>
              <a:t>‹#›</a:t>
            </a:fld>
            <a:endParaRPr lang="en-US" dirty="0"/>
          </a:p>
        </p:txBody>
      </p:sp>
    </p:spTree>
    <p:extLst>
      <p:ext uri="{BB962C8B-B14F-4D97-AF65-F5344CB8AC3E}">
        <p14:creationId xmlns:p14="http://schemas.microsoft.com/office/powerpoint/2010/main" xmlns="" val="32992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Presentation6.pptx"/></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2.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7FA56227-5D48-2044-9FD7-3EAF296A177E}" type="slidenum">
              <a:rPr lang="en-US" smtClean="0"/>
              <a:pPr/>
              <a:t>1</a:t>
            </a:fld>
            <a:endParaRPr lang="en-US" dirty="0"/>
          </a:p>
        </p:txBody>
      </p:sp>
    </p:spTree>
    <p:extLst>
      <p:ext uri="{BB962C8B-B14F-4D97-AF65-F5344CB8AC3E}">
        <p14:creationId xmlns:p14="http://schemas.microsoft.com/office/powerpoint/2010/main" xmlns="" val="275686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339591" y="248885"/>
            <a:ext cx="6388287" cy="1138773"/>
          </a:xfrm>
          <a:prstGeom prst="rect">
            <a:avLst/>
          </a:prstGeom>
        </p:spPr>
        <p:txBody>
          <a:bodyPr wrap="none">
            <a:spAutoFit/>
          </a:bodyPr>
          <a:lstStyle/>
          <a:p>
            <a:r>
              <a:rPr lang="en-US" sz="3400" b="1" baseline="30000" dirty="0">
                <a:solidFill>
                  <a:schemeClr val="tx2"/>
                </a:solidFill>
                <a:latin typeface="Century Gothic"/>
                <a:cs typeface="Century Gothic"/>
              </a:rPr>
              <a:t>The </a:t>
            </a:r>
            <a:r>
              <a:rPr lang="en-US" sz="3400" b="1" baseline="30000" dirty="0" smtClean="0">
                <a:solidFill>
                  <a:schemeClr val="tx2"/>
                </a:solidFill>
                <a:latin typeface="Century Gothic"/>
                <a:cs typeface="Century Gothic"/>
              </a:rPr>
              <a:t>internal </a:t>
            </a:r>
            <a:r>
              <a:rPr lang="en-US" sz="3400" b="1" baseline="30000" dirty="0">
                <a:solidFill>
                  <a:schemeClr val="tx2"/>
                </a:solidFill>
                <a:latin typeface="Century Gothic"/>
                <a:cs typeface="Century Gothic"/>
              </a:rPr>
              <a:t>organisational environment has </a:t>
            </a:r>
          </a:p>
          <a:p>
            <a:r>
              <a:rPr lang="en-US" sz="3400" b="1" baseline="30000" dirty="0">
                <a:solidFill>
                  <a:schemeClr val="tx2"/>
                </a:solidFill>
                <a:latin typeface="Century Gothic"/>
                <a:cs typeface="Century Gothic"/>
              </a:rPr>
              <a:t>been optimised to generate value and </a:t>
            </a:r>
            <a:endParaRPr lang="en-US" sz="3400" b="1" baseline="30000" dirty="0" smtClean="0">
              <a:solidFill>
                <a:schemeClr val="tx2"/>
              </a:solidFill>
              <a:latin typeface="Century Gothic"/>
              <a:cs typeface="Century Gothic"/>
            </a:endParaRPr>
          </a:p>
          <a:p>
            <a:r>
              <a:rPr lang="en-US" sz="3400" b="1" baseline="30000" dirty="0" smtClean="0">
                <a:solidFill>
                  <a:schemeClr val="tx2"/>
                </a:solidFill>
                <a:latin typeface="Century Gothic"/>
                <a:cs typeface="Century Gothic"/>
              </a:rPr>
              <a:t>improve </a:t>
            </a:r>
            <a:r>
              <a:rPr lang="en-US" sz="3400" b="1" baseline="30000" dirty="0">
                <a:solidFill>
                  <a:schemeClr val="tx2"/>
                </a:solidFill>
                <a:latin typeface="Century Gothic"/>
                <a:cs typeface="Century Gothic"/>
              </a:rPr>
              <a:t>service delivery</a:t>
            </a:r>
          </a:p>
        </p:txBody>
      </p:sp>
      <p:sp>
        <p:nvSpPr>
          <p:cNvPr id="6" name="TextBox 5"/>
          <p:cNvSpPr txBox="1"/>
          <p:nvPr/>
        </p:nvSpPr>
        <p:spPr>
          <a:xfrm>
            <a:off x="323824" y="1576423"/>
            <a:ext cx="8031899" cy="2554545"/>
          </a:xfrm>
          <a:prstGeom prst="rect">
            <a:avLst/>
          </a:prstGeom>
          <a:noFill/>
        </p:spPr>
        <p:txBody>
          <a:bodyPr wrap="square" rtlCol="0">
            <a:spAutoFit/>
          </a:bodyPr>
          <a:lstStyle/>
          <a:p>
            <a:pPr marL="342900" indent="-342900" algn="just">
              <a:buFont typeface="Wingdings" panose="05000000000000000000" pitchFamily="2" charset="2"/>
              <a:buChar char="§"/>
            </a:pPr>
            <a:r>
              <a:rPr lang="en-US" sz="1600" dirty="0">
                <a:latin typeface="Century Gothic" panose="020B0502020202020204" pitchFamily="34" charset="0"/>
              </a:rPr>
              <a:t>The </a:t>
            </a:r>
            <a:r>
              <a:rPr lang="en-ZA" sz="1600" dirty="0">
                <a:latin typeface="Century Gothic" panose="020B0502020202020204" pitchFamily="34" charset="0"/>
              </a:rPr>
              <a:t>macro organisational structure has been  revised to ensure high-level coordination between the service delivery functions and better coordination and monitoring and evaluation of all the strategic programs of the organisation</a:t>
            </a:r>
          </a:p>
          <a:p>
            <a:pPr marL="342900" indent="-342900" algn="just">
              <a:buFont typeface="Wingdings" panose="05000000000000000000" pitchFamily="2" charset="2"/>
              <a:buChar char="§"/>
            </a:pPr>
            <a:endParaRPr lang="en-ZA" sz="1600" dirty="0">
              <a:latin typeface="Century Gothic" panose="020B0502020202020204" pitchFamily="34" charset="0"/>
            </a:endParaRPr>
          </a:p>
          <a:p>
            <a:pPr marL="342900" indent="-342900" algn="just">
              <a:buFont typeface="Wingdings" panose="05000000000000000000" pitchFamily="2" charset="2"/>
              <a:buChar char="§"/>
            </a:pPr>
            <a:r>
              <a:rPr lang="en-ZA" sz="1600" dirty="0">
                <a:latin typeface="Century Gothic" panose="020B0502020202020204" pitchFamily="34" charset="0"/>
              </a:rPr>
              <a:t>SITA still aims to become a High Performance Organisation (HPO) and has achieved a marked improvement of 10% from the baseline of the 2014/2015 OHI results</a:t>
            </a:r>
          </a:p>
          <a:p>
            <a:pPr marL="342900" indent="-342900" algn="just">
              <a:buFont typeface="Wingdings" panose="05000000000000000000" pitchFamily="2" charset="2"/>
              <a:buChar char="§"/>
            </a:pPr>
            <a:endParaRPr lang="en-ZA" sz="1600" dirty="0">
              <a:latin typeface="Century Gothic" panose="020B0502020202020204" pitchFamily="34" charset="0"/>
            </a:endParaRPr>
          </a:p>
          <a:p>
            <a:pPr algn="just"/>
            <a:endParaRPr lang="en-US" sz="16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10</a:t>
            </a:fld>
            <a:endParaRPr lang="en-US" dirty="0"/>
          </a:p>
        </p:txBody>
      </p:sp>
    </p:spTree>
    <p:extLst>
      <p:ext uri="{BB962C8B-B14F-4D97-AF65-F5344CB8AC3E}">
        <p14:creationId xmlns:p14="http://schemas.microsoft.com/office/powerpoint/2010/main" xmlns="" val="3008991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357831" cy="789960"/>
          </a:xfrm>
          <a:prstGeom prst="rect">
            <a:avLst/>
          </a:prstGeom>
        </p:spPr>
        <p:txBody>
          <a:bodyPr wrap="none">
            <a:spAutoFit/>
          </a:bodyPr>
          <a:lstStyle/>
          <a:p>
            <a:r>
              <a:rPr lang="en-US" sz="3400" b="1" baseline="30000" dirty="0">
                <a:solidFill>
                  <a:schemeClr val="tx2"/>
                </a:solidFill>
                <a:latin typeface="Century Gothic"/>
                <a:cs typeface="Century Gothic"/>
              </a:rPr>
              <a:t>The Organisation has achieved 68% of its </a:t>
            </a:r>
          </a:p>
          <a:p>
            <a:r>
              <a:rPr lang="en-US" sz="3400" b="1" baseline="30000" dirty="0">
                <a:solidFill>
                  <a:schemeClr val="tx2"/>
                </a:solidFill>
                <a:latin typeface="Century Gothic"/>
                <a:cs typeface="Century Gothic"/>
              </a:rPr>
              <a:t>planned Annual Performance Plan Targets </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633426012"/>
              </p:ext>
            </p:extLst>
          </p:nvPr>
        </p:nvGraphicFramePr>
        <p:xfrm>
          <a:off x="475209" y="2234973"/>
          <a:ext cx="8000051" cy="3027498"/>
        </p:xfrm>
        <a:graphic>
          <a:graphicData uri="http://schemas.openxmlformats.org/drawingml/2006/table">
            <a:tbl>
              <a:tblPr/>
              <a:tblGrid>
                <a:gridCol w="2729386"/>
                <a:gridCol w="708165"/>
                <a:gridCol w="1062247"/>
                <a:gridCol w="1121261"/>
                <a:gridCol w="1139703"/>
                <a:gridCol w="1239289"/>
              </a:tblGrid>
              <a:tr h="573858">
                <a:tc>
                  <a:txBody>
                    <a:bodyPr/>
                    <a:lstStyle/>
                    <a:p>
                      <a:pPr algn="l" fontAlgn="ctr"/>
                      <a:r>
                        <a:rPr lang="en-US" sz="1100" b="1" i="0" u="none" strike="noStrike" dirty="0">
                          <a:solidFill>
                            <a:srgbClr val="FFFFFF"/>
                          </a:solidFill>
                          <a:effectLst/>
                          <a:latin typeface="Century Gothic"/>
                        </a:rPr>
                        <a:t>Strategic Program</a:t>
                      </a:r>
                    </a:p>
                  </a:txBody>
                  <a:tcPr marT="91440" marB="9144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Total</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Achieved</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Not Achieved</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 Achieved</a:t>
                      </a:r>
                    </a:p>
                  </a:txBody>
                  <a:tcPr marL="9525" marR="9525" marT="9525" marB="0" anchor="ctr">
                    <a:lnL>
                      <a:noFill/>
                    </a:lnL>
                    <a:lnR>
                      <a:noFill/>
                    </a:lnR>
                    <a:lnT>
                      <a:noFill/>
                    </a:lnT>
                    <a:lnB>
                      <a:noFill/>
                    </a:lnB>
                    <a:solidFill>
                      <a:srgbClr val="00B050"/>
                    </a:solidFill>
                  </a:tcPr>
                </a:tc>
                <a:tc>
                  <a:txBody>
                    <a:bodyPr/>
                    <a:lstStyle/>
                    <a:p>
                      <a:pPr algn="ctr" fontAlgn="ctr"/>
                      <a:r>
                        <a:rPr lang="en-US" sz="1100" b="1" i="0" u="none" strike="noStrike" dirty="0">
                          <a:solidFill>
                            <a:srgbClr val="FFFFFF"/>
                          </a:solidFill>
                          <a:effectLst/>
                          <a:latin typeface="Century Gothic"/>
                        </a:rPr>
                        <a:t>% Not Achieved</a:t>
                      </a:r>
                    </a:p>
                  </a:txBody>
                  <a:tcPr marL="9525" marR="9525" marT="9525" marB="0" anchor="ctr">
                    <a:lnL>
                      <a:noFill/>
                    </a:lnL>
                    <a:lnR>
                      <a:noFill/>
                    </a:lnR>
                    <a:lnT>
                      <a:noFill/>
                    </a:lnT>
                    <a:lnB>
                      <a:noFill/>
                    </a:lnB>
                    <a:solidFill>
                      <a:srgbClr val="00B050"/>
                    </a:solidFill>
                  </a:tcPr>
                </a:tc>
              </a:tr>
              <a:tr h="332233">
                <a:tc>
                  <a:txBody>
                    <a:bodyPr/>
                    <a:lstStyle/>
                    <a:p>
                      <a:pPr algn="l" fontAlgn="b"/>
                      <a:r>
                        <a:rPr lang="en-US" sz="1100" b="0" i="0" u="none" strike="noStrike" dirty="0">
                          <a:solidFill>
                            <a:srgbClr val="000000"/>
                          </a:solidFill>
                          <a:effectLst/>
                          <a:latin typeface="Century Gothic"/>
                        </a:rPr>
                        <a:t>Procurement</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7</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6</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86%</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14%</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a:solidFill>
                            <a:srgbClr val="000000"/>
                          </a:solidFill>
                          <a:effectLst/>
                          <a:latin typeface="Century Gothic"/>
                        </a:rPr>
                        <a:t>Service Delivery</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7</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4</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3</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57%</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43%</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smtClean="0">
                          <a:solidFill>
                            <a:srgbClr val="000000"/>
                          </a:solidFill>
                          <a:effectLst/>
                          <a:latin typeface="Century Gothic"/>
                        </a:rPr>
                        <a:t>Infrastructure</a:t>
                      </a:r>
                      <a:endParaRPr lang="en-US" sz="1100" b="0" i="0" u="none" strike="noStrike" dirty="0">
                        <a:solidFill>
                          <a:srgbClr val="000000"/>
                        </a:solidFill>
                        <a:effectLst/>
                        <a:latin typeface="Century Gothic"/>
                      </a:endParaRP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100%</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a:solidFill>
                            <a:srgbClr val="000000"/>
                          </a:solidFill>
                          <a:effectLst/>
                          <a:latin typeface="Century Gothic"/>
                        </a:rPr>
                        <a:t>Financial Sustainability</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4</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3</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75%</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25%</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a:solidFill>
                            <a:srgbClr val="000000"/>
                          </a:solidFill>
                          <a:effectLst/>
                          <a:latin typeface="Century Gothic"/>
                        </a:rPr>
                        <a:t>Organization</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100%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0%</a:t>
                      </a:r>
                    </a:p>
                  </a:txBody>
                  <a:tcPr marT="91440" marB="91440" anchor="b">
                    <a:lnL>
                      <a:noFill/>
                    </a:lnL>
                    <a:lnR>
                      <a:noFill/>
                    </a:lnR>
                    <a:lnT>
                      <a:noFill/>
                    </a:lnT>
                    <a:lnB>
                      <a:noFill/>
                    </a:lnB>
                    <a:solidFill>
                      <a:srgbClr val="FFFFFF"/>
                    </a:solidFill>
                  </a:tcPr>
                </a:tc>
              </a:tr>
              <a:tr h="332233">
                <a:tc>
                  <a:txBody>
                    <a:bodyPr/>
                    <a:lstStyle/>
                    <a:p>
                      <a:pPr algn="l" fontAlgn="b"/>
                      <a:r>
                        <a:rPr lang="en-US" sz="1100" b="0" i="0" u="none" strike="noStrike" dirty="0">
                          <a:solidFill>
                            <a:srgbClr val="000000"/>
                          </a:solidFill>
                          <a:effectLst/>
                          <a:latin typeface="Century Gothic"/>
                        </a:rPr>
                        <a:t>Governance &amp; Administration</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2</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1</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50%</a:t>
                      </a:r>
                    </a:p>
                  </a:txBody>
                  <a:tcPr marT="91440" marB="91440" anchor="b">
                    <a:lnL>
                      <a:noFill/>
                    </a:lnL>
                    <a:lnR>
                      <a:noFill/>
                    </a:lnR>
                    <a:lnT>
                      <a:noFill/>
                    </a:lnT>
                    <a:lnB>
                      <a:noFill/>
                    </a:lnB>
                    <a:solidFill>
                      <a:srgbClr val="FFFFFF"/>
                    </a:solidFill>
                  </a:tcPr>
                </a:tc>
                <a:tc>
                  <a:txBody>
                    <a:bodyPr/>
                    <a:lstStyle/>
                    <a:p>
                      <a:pPr algn="ctr" fontAlgn="b"/>
                      <a:r>
                        <a:rPr lang="en-US" sz="1100" b="0" i="0" u="none" strike="noStrike" dirty="0">
                          <a:solidFill>
                            <a:srgbClr val="000000"/>
                          </a:solidFill>
                          <a:effectLst/>
                          <a:latin typeface="Century Gothic"/>
                        </a:rPr>
                        <a:t>50%</a:t>
                      </a:r>
                    </a:p>
                  </a:txBody>
                  <a:tcPr marT="91440" marB="91440" anchor="b">
                    <a:lnL>
                      <a:noFill/>
                    </a:lnL>
                    <a:lnR>
                      <a:noFill/>
                    </a:lnR>
                    <a:lnT>
                      <a:noFill/>
                    </a:lnT>
                    <a:lnB>
                      <a:noFill/>
                    </a:lnB>
                    <a:solidFill>
                      <a:srgbClr val="FFFFFF"/>
                    </a:solidFill>
                  </a:tcPr>
                </a:tc>
              </a:tr>
              <a:tr h="302030">
                <a:tc>
                  <a:txBody>
                    <a:bodyPr/>
                    <a:lstStyle/>
                    <a:p>
                      <a:pPr algn="l" fontAlgn="b"/>
                      <a:r>
                        <a:rPr lang="en-US" sz="1100" b="1" i="0" u="none" strike="noStrike" dirty="0">
                          <a:solidFill>
                            <a:srgbClr val="FFFFFF"/>
                          </a:solidFill>
                          <a:effectLst/>
                          <a:latin typeface="Century Gothic"/>
                        </a:rPr>
                        <a:t>Total</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22</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15</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7</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68%</a:t>
                      </a:r>
                    </a:p>
                  </a:txBody>
                  <a:tcPr marT="91440" marB="9144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rgbClr val="FFFFFF"/>
                          </a:solidFill>
                          <a:effectLst/>
                          <a:latin typeface="Century Gothic"/>
                        </a:rPr>
                        <a:t>32%</a:t>
                      </a:r>
                    </a:p>
                  </a:txBody>
                  <a:tcPr marT="91440" marB="91440" anchor="b">
                    <a:lnL>
                      <a:noFill/>
                    </a:lnL>
                    <a:lnR>
                      <a:noFill/>
                    </a:lnR>
                    <a:lnT>
                      <a:noFill/>
                    </a:lnT>
                    <a:lnB>
                      <a:noFill/>
                    </a:lnB>
                    <a:solidFill>
                      <a:schemeClr val="tx2">
                        <a:lumMod val="60000"/>
                        <a:lumOff val="40000"/>
                      </a:schemeClr>
                    </a:solidFill>
                  </a:tcPr>
                </a:tc>
              </a:tr>
            </a:tbl>
          </a:graphicData>
        </a:graphic>
      </p:graphicFrame>
    </p:spTree>
    <p:extLst>
      <p:ext uri="{BB962C8B-B14F-4D97-AF65-F5344CB8AC3E}">
        <p14:creationId xmlns:p14="http://schemas.microsoft.com/office/powerpoint/2010/main" xmlns="" val="138573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4249" cy="615553"/>
          </a:xfrm>
          <a:prstGeom prst="rect">
            <a:avLst/>
          </a:prstGeom>
        </p:spPr>
        <p:txBody>
          <a:bodyPr wrap="none">
            <a:spAutoFit/>
          </a:bodyPr>
          <a:lstStyle/>
          <a:p>
            <a:r>
              <a:rPr lang="en-US" sz="3400" b="1" baseline="30000" dirty="0">
                <a:solidFill>
                  <a:schemeClr val="tx2"/>
                </a:solidFill>
                <a:latin typeface="Century Gothic"/>
                <a:cs typeface="Century Gothic"/>
              </a:rPr>
              <a:t>Organizational</a:t>
            </a:r>
            <a:r>
              <a:rPr lang="en-US" sz="3400" b="1" dirty="0">
                <a:solidFill>
                  <a:schemeClr val="tx2"/>
                </a:solidFill>
                <a:latin typeface="Century Gothic"/>
                <a:cs typeface="Century Gothic"/>
              </a:rPr>
              <a:t> </a:t>
            </a:r>
            <a:r>
              <a:rPr lang="en-US" sz="3400" b="1" baseline="30000" dirty="0">
                <a:solidFill>
                  <a:schemeClr val="tx2"/>
                </a:solidFill>
                <a:latin typeface="Century Gothic"/>
                <a:cs typeface="Century Gothic"/>
              </a:rPr>
              <a:t>Performance: Procurement</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12</a:t>
            </a:fld>
            <a:endParaRPr lang="en-US" dirty="0"/>
          </a:p>
        </p:txBody>
      </p:sp>
      <p:sp>
        <p:nvSpPr>
          <p:cNvPr id="5" name="Rectangle 4"/>
          <p:cNvSpPr/>
          <p:nvPr/>
        </p:nvSpPr>
        <p:spPr>
          <a:xfrm>
            <a:off x="126161" y="913348"/>
            <a:ext cx="7298222" cy="676339"/>
          </a:xfrm>
          <a:prstGeom prst="rect">
            <a:avLst/>
          </a:prstGeom>
        </p:spPr>
        <p:txBody>
          <a:bodyPr wrap="square">
            <a:spAutoFit/>
          </a:bodyPr>
          <a:lstStyle/>
          <a:p>
            <a:pPr algn="just">
              <a:lnSpc>
                <a:spcPct val="115000"/>
              </a:lnSpc>
              <a:spcBef>
                <a:spcPts val="1200"/>
              </a:spcBef>
              <a:spcAft>
                <a:spcPts val="1200"/>
              </a:spcAft>
            </a:pPr>
            <a:r>
              <a:rPr lang="en-US" sz="1100" dirty="0" smtClean="0">
                <a:latin typeface="Century Gothic" pitchFamily="34" charset="0"/>
                <a:ea typeface="Calibri"/>
                <a:cs typeface="Times New Roman"/>
              </a:rPr>
              <a:t>The </a:t>
            </a:r>
            <a:r>
              <a:rPr lang="en-US" sz="1100" dirty="0">
                <a:latin typeface="Century Gothic" pitchFamily="34" charset="0"/>
                <a:ea typeface="Calibri"/>
                <a:cs typeface="Times New Roman"/>
              </a:rPr>
              <a:t>purpose of this programme is to address all issues relating to delayed procurement turnaround times, removing customer pain points, and transforming the procurement function. SITA has progressively maintained a positive performance against the majority of its targets.</a:t>
            </a:r>
            <a:r>
              <a:rPr lang="en-US" sz="1100" dirty="0">
                <a:latin typeface="Century Gothic" pitchFamily="34" charset="0"/>
                <a:ea typeface="Times New Roman"/>
                <a:cs typeface="Times New Roman"/>
              </a:rPr>
              <a:t> </a:t>
            </a:r>
            <a:endParaRPr lang="en-US" sz="1100" dirty="0">
              <a:latin typeface="Century Gothic" pitchFamily="34" charset="0"/>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1399536909"/>
              </p:ext>
            </p:extLst>
          </p:nvPr>
        </p:nvGraphicFramePr>
        <p:xfrm>
          <a:off x="235341" y="2009929"/>
          <a:ext cx="8519699" cy="3901440"/>
        </p:xfrm>
        <a:graphic>
          <a:graphicData uri="http://schemas.openxmlformats.org/drawingml/2006/table">
            <a:tbl>
              <a:tblPr firstRow="1" firstCol="1" bandRow="1">
                <a:tableStyleId>{5C22544A-7EE6-4342-B048-85BDC9FD1C3A}</a:tableStyleId>
              </a:tblPr>
              <a:tblGrid>
                <a:gridCol w="1195747"/>
                <a:gridCol w="1195747"/>
                <a:gridCol w="1112652"/>
                <a:gridCol w="1173707"/>
                <a:gridCol w="1119116"/>
                <a:gridCol w="1037231"/>
                <a:gridCol w="1685499"/>
              </a:tblGrid>
              <a:tr h="261833">
                <a:tc>
                  <a:txBody>
                    <a:bodyPr/>
                    <a:lstStyle/>
                    <a:p>
                      <a:pPr marL="0" marR="0" algn="l">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673284">
                <a:tc rowSpan="2">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C3: Review and improve performance of SCM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effectLst/>
                          <a:latin typeface="Century Gothic" pitchFamily="34" charset="0"/>
                        </a:rPr>
                        <a:t>M10</a:t>
                      </a:r>
                      <a:r>
                        <a:rPr lang="en-US" sz="1050" dirty="0">
                          <a:effectLst/>
                          <a:latin typeface="Century Gothic" pitchFamily="34" charset="0"/>
                        </a:rPr>
                        <a:t>: % of tender awards completed within the targeted turnaround time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effectLst/>
                          <a:latin typeface="Century Gothic" pitchFamily="34" charset="0"/>
                        </a:rPr>
                        <a:t>-</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effectLst/>
                          <a:latin typeface="Century Gothic" pitchFamily="34" charset="0"/>
                        </a:rPr>
                        <a:t>70% of tender awards completed within the targeted turnaround time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Not achieved</a:t>
                      </a:r>
                    </a:p>
                    <a:p>
                      <a:pPr marL="0" marR="0" algn="ctr">
                        <a:lnSpc>
                          <a:spcPts val="1200"/>
                        </a:lnSpc>
                        <a:spcBef>
                          <a:spcPts val="600"/>
                        </a:spcBef>
                        <a:spcAft>
                          <a:spcPts val="600"/>
                        </a:spcAft>
                      </a:pPr>
                      <a:r>
                        <a:rPr lang="en-US" sz="1050" dirty="0">
                          <a:effectLst/>
                          <a:latin typeface="Century Gothic" pitchFamily="34" charset="0"/>
                        </a:rPr>
                        <a:t>55%</a:t>
                      </a:r>
                    </a:p>
                    <a:p>
                      <a:pPr marL="0" marR="0" algn="ctr">
                        <a:lnSpc>
                          <a:spcPts val="1200"/>
                        </a:lnSpc>
                        <a:spcBef>
                          <a:spcPts val="600"/>
                        </a:spcBef>
                        <a:spcAft>
                          <a:spcPts val="600"/>
                        </a:spcAft>
                      </a:pPr>
                      <a:r>
                        <a:rPr lang="en-US" sz="1050" dirty="0">
                          <a:effectLst/>
                          <a:latin typeface="Century Gothic" pitchFamily="34" charset="0"/>
                        </a:rPr>
                        <a:t> </a:t>
                      </a:r>
                    </a:p>
                    <a:p>
                      <a:pPr marL="0" marR="0" algn="ctr">
                        <a:lnSpc>
                          <a:spcPts val="1200"/>
                        </a:lnSpc>
                        <a:spcBef>
                          <a:spcPts val="600"/>
                        </a:spcBef>
                        <a:spcAft>
                          <a:spcPts val="600"/>
                        </a:spcAft>
                      </a:pPr>
                      <a:r>
                        <a:rPr lang="en-US" sz="1050" dirty="0">
                          <a:effectLst/>
                          <a:latin typeface="Century Gothic" pitchFamily="34" charset="0"/>
                        </a:rPr>
                        <a:t>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-15%</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GB" sz="1050" dirty="0">
                          <a:effectLst/>
                          <a:latin typeface="Century Gothic" pitchFamily="34" charset="0"/>
                        </a:rPr>
                        <a:t>Mostly due to unavailability of evaluators from client and numerous clarifications required from  bidders during </a:t>
                      </a:r>
                      <a:r>
                        <a:rPr lang="en-GB" sz="1050" dirty="0" smtClean="0">
                          <a:effectLst/>
                          <a:latin typeface="Century Gothic" pitchFamily="34" charset="0"/>
                        </a:rPr>
                        <a:t>evaluation</a:t>
                      </a:r>
                    </a:p>
                  </a:txBody>
                  <a:tcPr marT="91440" marB="91440">
                    <a:solidFill>
                      <a:schemeClr val="bg1"/>
                    </a:solidFill>
                  </a:tcPr>
                </a:tc>
              </a:tr>
              <a:tr h="972521">
                <a:tc vMerge="1">
                  <a:txBody>
                    <a:bodyPr/>
                    <a:lstStyle/>
                    <a:p>
                      <a:endParaRPr lang="en-US"/>
                    </a:p>
                  </a:txBody>
                  <a:tcPr/>
                </a:tc>
                <a:tc>
                  <a:txBody>
                    <a:bodyPr/>
                    <a:lstStyle/>
                    <a:p>
                      <a:pPr marL="0" marR="0" algn="just">
                        <a:lnSpc>
                          <a:spcPts val="1200"/>
                        </a:lnSpc>
                        <a:spcBef>
                          <a:spcPts val="600"/>
                        </a:spcBef>
                        <a:spcAft>
                          <a:spcPts val="600"/>
                        </a:spcAft>
                      </a:pPr>
                      <a:r>
                        <a:rPr lang="en-GB" sz="1050" b="1" dirty="0">
                          <a:effectLst/>
                          <a:latin typeface="Century Gothic" pitchFamily="34" charset="0"/>
                        </a:rPr>
                        <a:t>M11</a:t>
                      </a:r>
                      <a:r>
                        <a:rPr lang="en-GB" sz="1050" dirty="0">
                          <a:effectLst/>
                          <a:latin typeface="Century Gothic" pitchFamily="34" charset="0"/>
                        </a:rPr>
                        <a:t>: % of tender contracting completed within the targeted turnaround time of 30 days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effectLst/>
                          <a:latin typeface="Century Gothic" pitchFamily="34" charset="0"/>
                        </a:rPr>
                        <a:t>-</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050" dirty="0">
                          <a:effectLst/>
                          <a:latin typeface="Century Gothic" pitchFamily="34" charset="0"/>
                        </a:rPr>
                        <a:t>40% of tender contracting completed within the targeted turnaround time</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Achieved</a:t>
                      </a:r>
                    </a:p>
                    <a:p>
                      <a:pPr marL="0" marR="0" algn="ctr">
                        <a:lnSpc>
                          <a:spcPts val="1200"/>
                        </a:lnSpc>
                        <a:spcBef>
                          <a:spcPts val="600"/>
                        </a:spcBef>
                        <a:spcAft>
                          <a:spcPts val="600"/>
                        </a:spcAft>
                      </a:pPr>
                      <a:r>
                        <a:rPr lang="en-US" sz="1050" dirty="0">
                          <a:effectLst/>
                          <a:latin typeface="Century Gothic" pitchFamily="34" charset="0"/>
                        </a:rPr>
                        <a:t>58%</a:t>
                      </a:r>
                    </a:p>
                    <a:p>
                      <a:pPr marL="0" marR="0" algn="ctr">
                        <a:lnSpc>
                          <a:spcPts val="1200"/>
                        </a:lnSpc>
                        <a:spcBef>
                          <a:spcPts val="600"/>
                        </a:spcBef>
                        <a:spcAft>
                          <a:spcPts val="600"/>
                        </a:spcAft>
                      </a:pPr>
                      <a:r>
                        <a:rPr lang="en-US" sz="1050" dirty="0">
                          <a:effectLst/>
                          <a:latin typeface="Century Gothic" pitchFamily="34" charset="0"/>
                        </a:rPr>
                        <a:t> </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effectLst/>
                          <a:latin typeface="Century Gothic" pitchFamily="34" charset="0"/>
                        </a:rPr>
                        <a:t>18%</a:t>
                      </a:r>
                      <a:endParaRPr lang="en-US" sz="1050" dirty="0">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effectLst/>
                          <a:latin typeface="Century Gothic" pitchFamily="34" charset="0"/>
                        </a:rPr>
                        <a:t>a)Due to streamlined processes and the allocation of dedicated resources</a:t>
                      </a:r>
                    </a:p>
                    <a:p>
                      <a:pPr marL="0" marR="0" algn="just">
                        <a:lnSpc>
                          <a:spcPts val="1200"/>
                        </a:lnSpc>
                        <a:spcBef>
                          <a:spcPts val="600"/>
                        </a:spcBef>
                        <a:spcAft>
                          <a:spcPts val="600"/>
                        </a:spcAft>
                      </a:pPr>
                      <a:r>
                        <a:rPr lang="en-US" sz="1050" dirty="0">
                          <a:effectLst/>
                          <a:latin typeface="Century Gothic" pitchFamily="34" charset="0"/>
                        </a:rPr>
                        <a:t>b)Improved collaborative working relationship with the designated </a:t>
                      </a:r>
                      <a:r>
                        <a:rPr lang="en-US" sz="1050" dirty="0" smtClean="0">
                          <a:effectLst/>
                          <a:latin typeface="Century Gothic" pitchFamily="34" charset="0"/>
                        </a:rPr>
                        <a:t>department</a:t>
                      </a:r>
                    </a:p>
                  </a:txBody>
                  <a:tcPr marT="91440" marB="91440">
                    <a:solidFill>
                      <a:schemeClr val="bg1"/>
                    </a:solidFill>
                  </a:tcPr>
                </a:tc>
              </a:tr>
            </a:tbl>
          </a:graphicData>
        </a:graphic>
      </p:graphicFrame>
    </p:spTree>
    <p:extLst>
      <p:ext uri="{BB962C8B-B14F-4D97-AF65-F5344CB8AC3E}">
        <p14:creationId xmlns:p14="http://schemas.microsoft.com/office/powerpoint/2010/main" xmlns="" val="2657824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4249" cy="615553"/>
          </a:xfrm>
          <a:prstGeom prst="rect">
            <a:avLst/>
          </a:prstGeom>
        </p:spPr>
        <p:txBody>
          <a:bodyPr wrap="none">
            <a:spAutoFit/>
          </a:bodyPr>
          <a:lstStyle/>
          <a:p>
            <a:r>
              <a:rPr lang="en-US" sz="3400" b="1" baseline="30000" dirty="0">
                <a:solidFill>
                  <a:schemeClr val="tx2"/>
                </a:solidFill>
                <a:latin typeface="Century Gothic"/>
                <a:cs typeface="Century Gothic"/>
              </a:rPr>
              <a:t>Organizational</a:t>
            </a:r>
            <a:r>
              <a:rPr lang="en-US" sz="3400" b="1" dirty="0">
                <a:solidFill>
                  <a:schemeClr val="tx2"/>
                </a:solidFill>
                <a:latin typeface="Century Gothic"/>
                <a:cs typeface="Century Gothic"/>
              </a:rPr>
              <a:t> </a:t>
            </a:r>
            <a:r>
              <a:rPr lang="en-US" sz="3400" b="1" baseline="30000" dirty="0">
                <a:solidFill>
                  <a:schemeClr val="tx2"/>
                </a:solidFill>
                <a:latin typeface="Century Gothic"/>
                <a:cs typeface="Century Gothic"/>
              </a:rPr>
              <a:t>Performance: Procurement</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4116219058"/>
              </p:ext>
            </p:extLst>
          </p:nvPr>
        </p:nvGraphicFramePr>
        <p:xfrm>
          <a:off x="232011" y="2027277"/>
          <a:ext cx="8543498" cy="3672840"/>
        </p:xfrm>
        <a:graphic>
          <a:graphicData uri="http://schemas.openxmlformats.org/drawingml/2006/table">
            <a:tbl>
              <a:tblPr firstRow="1" firstCol="1" bandRow="1">
                <a:tableStyleId>{5C22544A-7EE6-4342-B048-85BDC9FD1C3A}</a:tableStyleId>
              </a:tblPr>
              <a:tblGrid>
                <a:gridCol w="1078174"/>
                <a:gridCol w="1320000"/>
                <a:gridCol w="1150245"/>
                <a:gridCol w="1405719"/>
                <a:gridCol w="1191186"/>
                <a:gridCol w="1199087"/>
                <a:gridCol w="1199087"/>
              </a:tblGrid>
              <a:tr h="627797">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1614335">
                <a:tc>
                  <a:txBody>
                    <a:bodyPr/>
                    <a:lstStyle/>
                    <a:p>
                      <a:pPr marL="0" marR="0" indent="0" algn="just" defTabSz="457200" rtl="0" eaLnBrk="1" fontAlgn="auto" latinLnBrk="0" hangingPunct="1">
                        <a:lnSpc>
                          <a:spcPct val="150000"/>
                        </a:lnSpc>
                        <a:spcBef>
                          <a:spcPts val="1200"/>
                        </a:spcBef>
                        <a:spcAft>
                          <a:spcPts val="1200"/>
                        </a:spcAft>
                        <a:buClrTx/>
                        <a:buSzTx/>
                        <a:buFontTx/>
                        <a:buNone/>
                        <a:tabLst/>
                        <a:defRPr/>
                      </a:pPr>
                      <a:r>
                        <a:rPr lang="en-US" sz="1050" dirty="0" smtClean="0">
                          <a:solidFill>
                            <a:schemeClr val="tx1"/>
                          </a:solidFill>
                          <a:effectLst/>
                          <a:latin typeface="Century Gothic" pitchFamily="34" charset="0"/>
                        </a:rPr>
                        <a:t>C3: Review and improve performance of SCM </a:t>
                      </a:r>
                      <a:endParaRPr lang="en-US" sz="1050" dirty="0" smtClean="0">
                        <a:solidFill>
                          <a:schemeClr val="tx1"/>
                        </a:solidFill>
                        <a:effectLst/>
                        <a:latin typeface="Century Gothic" pitchFamily="34" charset="0"/>
                        <a:ea typeface="Calibri"/>
                        <a:cs typeface="Times New Roman"/>
                      </a:endParaRPr>
                    </a:p>
                    <a:p>
                      <a:pPr marL="0" marR="0" algn="just">
                        <a:lnSpc>
                          <a:spcPct val="150000"/>
                        </a:lnSpc>
                        <a:spcBef>
                          <a:spcPts val="1200"/>
                        </a:spcBef>
                        <a:spcAft>
                          <a:spcPts val="1200"/>
                        </a:spcAft>
                      </a:pPr>
                      <a:endParaRPr lang="en-US" sz="1050" dirty="0">
                        <a:solidFill>
                          <a:schemeClr val="tx1"/>
                        </a:solidFill>
                        <a:effectLst/>
                        <a:latin typeface="Century Gothic" pitchFamily="34" charset="0"/>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M12</a:t>
                      </a:r>
                      <a:r>
                        <a:rPr lang="en-US" sz="1050" dirty="0">
                          <a:solidFill>
                            <a:schemeClr val="tx1"/>
                          </a:solidFill>
                          <a:effectLst/>
                          <a:latin typeface="Century Gothic" pitchFamily="34" charset="0"/>
                        </a:rPr>
                        <a:t>: % of tenders published completed successfully/ awarded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solidFill>
                            <a:schemeClr val="tx1"/>
                          </a:solidFill>
                          <a:effectLst/>
                          <a:latin typeface="Century Gothic" pitchFamily="34" charset="0"/>
                        </a:rPr>
                        <a:t>-</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75% of tender published completed successfully/ awarded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Achieved</a:t>
                      </a:r>
                    </a:p>
                    <a:p>
                      <a:pPr marL="0" marR="0" algn="ctr">
                        <a:lnSpc>
                          <a:spcPts val="1200"/>
                        </a:lnSpc>
                        <a:spcBef>
                          <a:spcPts val="600"/>
                        </a:spcBef>
                        <a:spcAft>
                          <a:spcPts val="600"/>
                        </a:spcAft>
                      </a:pPr>
                      <a:r>
                        <a:rPr lang="en-US" sz="1050" dirty="0">
                          <a:solidFill>
                            <a:schemeClr val="tx1"/>
                          </a:solidFill>
                          <a:effectLst/>
                          <a:latin typeface="Century Gothic" pitchFamily="34" charset="0"/>
                        </a:rPr>
                        <a:t>92%</a:t>
                      </a:r>
                    </a:p>
                    <a:p>
                      <a:pPr marL="0" marR="0" algn="ctr">
                        <a:lnSpc>
                          <a:spcPts val="1200"/>
                        </a:lnSpc>
                        <a:spcBef>
                          <a:spcPts val="600"/>
                        </a:spcBef>
                        <a:spcAft>
                          <a:spcPts val="600"/>
                        </a:spcAft>
                      </a:pPr>
                      <a:r>
                        <a:rPr lang="en-US"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17%</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Due to current work done by management to address bid specification deficiencies and improved approach to RFQ supplier engagement</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r h="896853">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C4: Drive economies of scale in the acquisition of large ICT goods and services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M13</a:t>
                      </a:r>
                      <a:r>
                        <a:rPr lang="en-US" sz="1050" dirty="0">
                          <a:solidFill>
                            <a:schemeClr val="tx1"/>
                          </a:solidFill>
                          <a:effectLst/>
                          <a:latin typeface="Century Gothic" pitchFamily="34" charset="0"/>
                        </a:rPr>
                        <a:t>: % savings on acquisition of ICT goods and services with major OEMs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16%</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12% savings on acquisition of ICT goods and services with major OEMs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Achieved</a:t>
                      </a:r>
                    </a:p>
                    <a:p>
                      <a:pPr marL="0" marR="0" algn="ctr">
                        <a:lnSpc>
                          <a:spcPts val="1200"/>
                        </a:lnSpc>
                        <a:spcBef>
                          <a:spcPts val="600"/>
                        </a:spcBef>
                        <a:spcAft>
                          <a:spcPts val="600"/>
                        </a:spcAft>
                      </a:pPr>
                      <a:r>
                        <a:rPr lang="en-US" sz="1050" dirty="0">
                          <a:solidFill>
                            <a:schemeClr val="tx1"/>
                          </a:solidFill>
                          <a:effectLst/>
                          <a:latin typeface="Century Gothic" pitchFamily="34" charset="0"/>
                        </a:rPr>
                        <a:t>24%</a:t>
                      </a:r>
                    </a:p>
                    <a:p>
                      <a:pPr marL="0" marR="0" algn="ctr">
                        <a:lnSpc>
                          <a:spcPts val="1200"/>
                        </a:lnSpc>
                        <a:spcBef>
                          <a:spcPts val="600"/>
                        </a:spcBef>
                        <a:spcAft>
                          <a:spcPts val="600"/>
                        </a:spcAft>
                      </a:pPr>
                      <a:r>
                        <a:rPr lang="en-ZA"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12%</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Due to negotiated deals and discounts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676339"/>
          </a:xfrm>
          <a:prstGeom prst="rect">
            <a:avLst/>
          </a:prstGeom>
        </p:spPr>
        <p:txBody>
          <a:bodyPr wrap="square">
            <a:spAutoFit/>
          </a:bodyPr>
          <a:lstStyle/>
          <a:p>
            <a:pPr algn="just">
              <a:lnSpc>
                <a:spcPct val="115000"/>
              </a:lnSpc>
              <a:spcBef>
                <a:spcPts val="1200"/>
              </a:spcBef>
              <a:spcAft>
                <a:spcPts val="1200"/>
              </a:spcAft>
            </a:pPr>
            <a:r>
              <a:rPr lang="en-US" sz="1100" dirty="0" smtClean="0">
                <a:latin typeface="Century Gothic" pitchFamily="34" charset="0"/>
                <a:ea typeface="Calibri"/>
                <a:cs typeface="Times New Roman"/>
              </a:rPr>
              <a:t>The </a:t>
            </a:r>
            <a:r>
              <a:rPr lang="en-US" sz="1100" dirty="0">
                <a:latin typeface="Century Gothic" pitchFamily="34" charset="0"/>
                <a:ea typeface="Calibri"/>
                <a:cs typeface="Times New Roman"/>
              </a:rPr>
              <a:t>purpose of this programme is to address all issues relating to delayed procurement turnaround times, removing customer pain points, and transforming the procurement function. SITA has progressively maintained a positive performance against the majority of its targets.</a:t>
            </a:r>
            <a:r>
              <a:rPr lang="en-US" sz="1100" dirty="0">
                <a:latin typeface="Century Gothic" pitchFamily="34" charset="0"/>
                <a:ea typeface="Times New Roman"/>
                <a:cs typeface="Times New Roman"/>
              </a:rPr>
              <a:t> </a:t>
            </a:r>
            <a:endParaRPr lang="en-US" sz="1100" dirty="0">
              <a:latin typeface="Century Gothic" pitchFamily="34" charset="0"/>
              <a:ea typeface="Calibri"/>
              <a:cs typeface="Times New Roman"/>
            </a:endParaRPr>
          </a:p>
        </p:txBody>
      </p:sp>
    </p:spTree>
    <p:extLst>
      <p:ext uri="{BB962C8B-B14F-4D97-AF65-F5344CB8AC3E}">
        <p14:creationId xmlns:p14="http://schemas.microsoft.com/office/powerpoint/2010/main" xmlns="" val="141155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4249"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Procurement</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649208131"/>
              </p:ext>
            </p:extLst>
          </p:nvPr>
        </p:nvGraphicFramePr>
        <p:xfrm>
          <a:off x="255809" y="2060656"/>
          <a:ext cx="8458287" cy="4084320"/>
        </p:xfrm>
        <a:graphic>
          <a:graphicData uri="http://schemas.openxmlformats.org/drawingml/2006/table">
            <a:tbl>
              <a:tblPr firstRow="1" firstCol="1" bandRow="1">
                <a:tableStyleId>{5C22544A-7EE6-4342-B048-85BDC9FD1C3A}</a:tableStyleId>
              </a:tblPr>
              <a:tblGrid>
                <a:gridCol w="1122615"/>
                <a:gridCol w="1576315"/>
                <a:gridCol w="1105468"/>
                <a:gridCol w="1240896"/>
                <a:gridCol w="1099697"/>
                <a:gridCol w="1126168"/>
                <a:gridCol w="1187128"/>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rowSpan="2">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C5.Drive transformation agenda </a:t>
                      </a:r>
                    </a:p>
                    <a:p>
                      <a:pPr marL="0" marR="0" algn="just">
                        <a:lnSpc>
                          <a:spcPts val="1200"/>
                        </a:lnSpc>
                        <a:spcBef>
                          <a:spcPts val="600"/>
                        </a:spcBef>
                        <a:spcAft>
                          <a:spcPts val="600"/>
                        </a:spcAft>
                      </a:pPr>
                      <a:r>
                        <a:rPr lang="en-ZA"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M14</a:t>
                      </a:r>
                      <a:r>
                        <a:rPr lang="en-US" sz="1050" dirty="0">
                          <a:solidFill>
                            <a:schemeClr val="tx1"/>
                          </a:solidFill>
                          <a:effectLst/>
                          <a:latin typeface="Century Gothic" pitchFamily="34" charset="0"/>
                        </a:rPr>
                        <a:t>: % of ICT acquisition spend through SMME entities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6%</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10% of ICT acquisitions spend through SMME entities</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Achieved</a:t>
                      </a:r>
                    </a:p>
                    <a:p>
                      <a:pPr marL="0" marR="0" algn="ctr">
                        <a:lnSpc>
                          <a:spcPts val="1200"/>
                        </a:lnSpc>
                        <a:spcBef>
                          <a:spcPts val="600"/>
                        </a:spcBef>
                        <a:spcAft>
                          <a:spcPts val="600"/>
                        </a:spcAft>
                      </a:pPr>
                      <a:r>
                        <a:rPr lang="en-US" sz="1050" dirty="0">
                          <a:solidFill>
                            <a:schemeClr val="tx1"/>
                          </a:solidFill>
                          <a:effectLst/>
                          <a:latin typeface="Century Gothic" pitchFamily="34" charset="0"/>
                        </a:rPr>
                        <a:t>11%</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1%</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More spend realised on SMME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r h="448856">
                <a:tc vMerge="1">
                  <a:txBody>
                    <a:bodyPr/>
                    <a:lstStyle/>
                    <a:p>
                      <a:endParaRPr lang="en-US"/>
                    </a:p>
                  </a:txBody>
                  <a:tcPr/>
                </a:tc>
                <a:tc>
                  <a:txBody>
                    <a:bodyPr/>
                    <a:lstStyle/>
                    <a:p>
                      <a:pPr marL="0" marR="0" algn="just">
                        <a:lnSpc>
                          <a:spcPts val="1200"/>
                        </a:lnSpc>
                        <a:spcBef>
                          <a:spcPts val="600"/>
                        </a:spcBef>
                        <a:spcAft>
                          <a:spcPts val="600"/>
                        </a:spcAft>
                      </a:pPr>
                      <a:r>
                        <a:rPr lang="en-US" sz="1050" b="1" dirty="0">
                          <a:solidFill>
                            <a:schemeClr val="tx1"/>
                          </a:solidFill>
                          <a:effectLst/>
                          <a:latin typeface="Century Gothic" pitchFamily="34" charset="0"/>
                        </a:rPr>
                        <a:t>M15</a:t>
                      </a:r>
                      <a:r>
                        <a:rPr lang="en-US" sz="1050" dirty="0">
                          <a:solidFill>
                            <a:schemeClr val="tx1"/>
                          </a:solidFill>
                          <a:effectLst/>
                          <a:latin typeface="Century Gothic" pitchFamily="34" charset="0"/>
                        </a:rPr>
                        <a:t>: % of ICT acquisition spend through BBBEE-L1-4 compliant entities</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71%</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60% of acquisitions spend through BBBEE entities.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Achieved</a:t>
                      </a:r>
                    </a:p>
                    <a:p>
                      <a:pPr marL="0" marR="0" algn="ctr">
                        <a:lnSpc>
                          <a:spcPts val="1200"/>
                        </a:lnSpc>
                        <a:spcBef>
                          <a:spcPts val="600"/>
                        </a:spcBef>
                        <a:spcAft>
                          <a:spcPts val="600"/>
                        </a:spcAft>
                      </a:pPr>
                      <a:r>
                        <a:rPr lang="en-US" sz="1050" dirty="0">
                          <a:solidFill>
                            <a:schemeClr val="tx1"/>
                          </a:solidFill>
                          <a:effectLst/>
                          <a:latin typeface="Century Gothic" pitchFamily="34" charset="0"/>
                        </a:rPr>
                        <a:t>85%</a:t>
                      </a:r>
                    </a:p>
                    <a:p>
                      <a:pPr marL="0" marR="0" algn="ctr">
                        <a:lnSpc>
                          <a:spcPts val="1200"/>
                        </a:lnSpc>
                        <a:spcBef>
                          <a:spcPts val="600"/>
                        </a:spcBef>
                        <a:spcAft>
                          <a:spcPts val="600"/>
                        </a:spcAft>
                      </a:pPr>
                      <a:r>
                        <a:rPr lang="en-US" sz="1050" dirty="0">
                          <a:solidFill>
                            <a:schemeClr val="tx1"/>
                          </a:solidFill>
                          <a:effectLst/>
                          <a:latin typeface="Century Gothic" pitchFamily="34" charset="0"/>
                        </a:rPr>
                        <a:t>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25%</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Due to the majority of suppliers who have BBBEE accreditation within level 1-4</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r h="673284">
                <a:tc>
                  <a:txBody>
                    <a:bodyPr/>
                    <a:lstStyle/>
                    <a:p>
                      <a:pPr marL="0" marR="0" algn="just">
                        <a:lnSpc>
                          <a:spcPts val="1200"/>
                        </a:lnSpc>
                        <a:spcBef>
                          <a:spcPts val="600"/>
                        </a:spcBef>
                        <a:spcAft>
                          <a:spcPts val="600"/>
                        </a:spcAft>
                      </a:pPr>
                      <a:r>
                        <a:rPr lang="en-ZA" sz="1050" dirty="0">
                          <a:solidFill>
                            <a:schemeClr val="tx1"/>
                          </a:solidFill>
                          <a:effectLst/>
                          <a:latin typeface="Century Gothic" pitchFamily="34" charset="0"/>
                        </a:rPr>
                        <a:t>P2: Curb fraud and corruption in procurement-process-related activity</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050" b="1" dirty="0">
                          <a:solidFill>
                            <a:schemeClr val="tx1"/>
                          </a:solidFill>
                          <a:effectLst/>
                          <a:latin typeface="Century Gothic" pitchFamily="34" charset="0"/>
                        </a:rPr>
                        <a:t>M18</a:t>
                      </a:r>
                      <a:r>
                        <a:rPr lang="en-ZA" sz="1050" dirty="0">
                          <a:solidFill>
                            <a:schemeClr val="tx1"/>
                          </a:solidFill>
                          <a:effectLst/>
                          <a:latin typeface="Century Gothic" pitchFamily="34" charset="0"/>
                        </a:rPr>
                        <a:t>: Number of findings per interim external audit with respect to fraud and corruption in procurement-process-related activities </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050" dirty="0">
                          <a:solidFill>
                            <a:schemeClr val="tx1"/>
                          </a:solidFill>
                          <a:effectLst/>
                          <a:latin typeface="Century Gothic" pitchFamily="34" charset="0"/>
                        </a:rPr>
                        <a:t>-</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050" dirty="0">
                          <a:solidFill>
                            <a:schemeClr val="tx1"/>
                          </a:solidFill>
                          <a:effectLst/>
                          <a:latin typeface="Century Gothic" pitchFamily="34" charset="0"/>
                        </a:rPr>
                        <a:t>0 findings</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solidFill>
                            <a:schemeClr val="tx1"/>
                          </a:solidFill>
                          <a:effectLst/>
                          <a:latin typeface="Century Gothic" pitchFamily="34" charset="0"/>
                        </a:rPr>
                        <a:t>Achieved</a:t>
                      </a:r>
                      <a:endParaRPr lang="en-US" sz="1050" dirty="0">
                        <a:solidFill>
                          <a:schemeClr val="tx1"/>
                        </a:solidFill>
                        <a:effectLst/>
                        <a:latin typeface="Century Gothic" pitchFamily="34" charset="0"/>
                      </a:endParaRPr>
                    </a:p>
                    <a:p>
                      <a:pPr marL="0" marR="0" algn="ctr">
                        <a:lnSpc>
                          <a:spcPts val="1200"/>
                        </a:lnSpc>
                        <a:spcBef>
                          <a:spcPts val="600"/>
                        </a:spcBef>
                        <a:spcAft>
                          <a:spcPts val="600"/>
                        </a:spcAft>
                      </a:pPr>
                      <a:r>
                        <a:rPr lang="en-ZA" sz="1050" dirty="0">
                          <a:solidFill>
                            <a:schemeClr val="tx1"/>
                          </a:solidFill>
                          <a:effectLst/>
                          <a:latin typeface="Century Gothic" pitchFamily="34" charset="0"/>
                        </a:rPr>
                        <a:t>0 findings</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050" dirty="0">
                          <a:solidFill>
                            <a:schemeClr val="tx1"/>
                          </a:solidFill>
                          <a:effectLst/>
                          <a:latin typeface="Century Gothic" pitchFamily="34" charset="0"/>
                        </a:rPr>
                        <a:t>None</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050" dirty="0">
                          <a:solidFill>
                            <a:schemeClr val="tx1"/>
                          </a:solidFill>
                          <a:effectLst/>
                          <a:latin typeface="Century Gothic" pitchFamily="34" charset="0"/>
                        </a:rPr>
                        <a:t>N/A</a:t>
                      </a:r>
                      <a:endParaRPr lang="en-US" sz="1050" dirty="0">
                        <a:solidFill>
                          <a:schemeClr val="tx1"/>
                        </a:solidFill>
                        <a:effectLst/>
                        <a:latin typeface="Century Gothic" pitchFamily="34" charset="0"/>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676339"/>
          </a:xfrm>
          <a:prstGeom prst="rect">
            <a:avLst/>
          </a:prstGeom>
        </p:spPr>
        <p:txBody>
          <a:bodyPr wrap="square">
            <a:spAutoFit/>
          </a:bodyPr>
          <a:lstStyle/>
          <a:p>
            <a:pPr algn="just">
              <a:lnSpc>
                <a:spcPct val="115000"/>
              </a:lnSpc>
              <a:spcBef>
                <a:spcPts val="1200"/>
              </a:spcBef>
              <a:spcAft>
                <a:spcPts val="1200"/>
              </a:spcAft>
            </a:pPr>
            <a:r>
              <a:rPr lang="en-US" sz="1100" dirty="0" smtClean="0">
                <a:latin typeface="Century Gothic" pitchFamily="34" charset="0"/>
                <a:ea typeface="Calibri"/>
                <a:cs typeface="Times New Roman"/>
              </a:rPr>
              <a:t>The </a:t>
            </a:r>
            <a:r>
              <a:rPr lang="en-US" sz="1100" dirty="0">
                <a:latin typeface="Century Gothic" pitchFamily="34" charset="0"/>
                <a:ea typeface="Calibri"/>
                <a:cs typeface="Times New Roman"/>
              </a:rPr>
              <a:t>purpose of this programme is to address all issues relating to delayed procurement turnaround times, removing customer pain points, and transforming the procurement function. SITA has progressively maintained a positive performance against the majority of its targets.</a:t>
            </a:r>
            <a:r>
              <a:rPr lang="en-US" sz="1100" dirty="0">
                <a:latin typeface="Century Gothic" pitchFamily="34" charset="0"/>
                <a:ea typeface="Times New Roman"/>
                <a:cs typeface="Times New Roman"/>
              </a:rPr>
              <a:t> </a:t>
            </a:r>
            <a:endParaRPr lang="en-US" sz="1100" dirty="0">
              <a:latin typeface="Century Gothic" pitchFamily="34" charset="0"/>
              <a:ea typeface="Calibri"/>
              <a:cs typeface="Times New Roman"/>
            </a:endParaRPr>
          </a:p>
        </p:txBody>
      </p:sp>
    </p:spTree>
    <p:extLst>
      <p:ext uri="{BB962C8B-B14F-4D97-AF65-F5344CB8AC3E}">
        <p14:creationId xmlns:p14="http://schemas.microsoft.com/office/powerpoint/2010/main" xmlns="" val="141155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60629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Service Delivery</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548246899"/>
              </p:ext>
            </p:extLst>
          </p:nvPr>
        </p:nvGraphicFramePr>
        <p:xfrm>
          <a:off x="255809" y="2060656"/>
          <a:ext cx="8458287" cy="4160520"/>
        </p:xfrm>
        <a:graphic>
          <a:graphicData uri="http://schemas.openxmlformats.org/drawingml/2006/table">
            <a:tbl>
              <a:tblPr firstRow="1" firstCol="1" bandRow="1">
                <a:tableStyleId>{5C22544A-7EE6-4342-B048-85BDC9FD1C3A}</a:tableStyleId>
              </a:tblPr>
              <a:tblGrid>
                <a:gridCol w="1122615"/>
                <a:gridCol w="1296537"/>
                <a:gridCol w="1160060"/>
                <a:gridCol w="1241946"/>
                <a:gridCol w="1078173"/>
                <a:gridCol w="1119117"/>
                <a:gridCol w="1439839"/>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rowSpan="2">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C1: Enhance efficiency of government business processes </a:t>
                      </a:r>
                      <a:endParaRPr lang="en-US" sz="1100" dirty="0">
                        <a:effectLst/>
                        <a:latin typeface="Calibri"/>
                        <a:ea typeface="Calibri"/>
                        <a:cs typeface="Times New Roman"/>
                      </a:endParaRPr>
                    </a:p>
                    <a:p>
                      <a:pPr marL="0" marR="0" algn="just">
                        <a:lnSpc>
                          <a:spcPts val="1200"/>
                        </a:lnSpc>
                        <a:spcBef>
                          <a:spcPts val="600"/>
                        </a:spcBef>
                        <a:spcAft>
                          <a:spcPts val="600"/>
                        </a:spcAft>
                      </a:pPr>
                      <a:r>
                        <a:rPr lang="en-ZA" sz="1100" b="1" dirty="0">
                          <a:effectLst/>
                          <a:latin typeface="Century Gothic"/>
                          <a:ea typeface="Calibri"/>
                          <a:cs typeface="Arial"/>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M5: </a:t>
                      </a:r>
                      <a:r>
                        <a:rPr lang="en-US" sz="1100" dirty="0">
                          <a:solidFill>
                            <a:srgbClr val="000000"/>
                          </a:solidFill>
                          <a:effectLst/>
                          <a:latin typeface="Century Gothic"/>
                          <a:ea typeface="Times New Roman"/>
                          <a:cs typeface="Calibri"/>
                        </a:rPr>
                        <a:t>No. of e-Government services implemented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97%  implementation of e-Government plan</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15 vertical integrated  e-services Implemented for 2015/16</a:t>
                      </a:r>
                      <a:r>
                        <a:rPr lang="en-US" sz="1100" dirty="0">
                          <a:effectLst/>
                          <a:latin typeface="Calibri"/>
                          <a:ea typeface="Times New Roman"/>
                          <a:cs typeface="Arial"/>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Achieved</a:t>
                      </a:r>
                      <a:endParaRPr lang="en-US" sz="1100" dirty="0">
                        <a:effectLst/>
                        <a:latin typeface="Calibri"/>
                        <a:ea typeface="Calibri"/>
                        <a:cs typeface="Times New Roman"/>
                      </a:endParaRPr>
                    </a:p>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24 e-services developed for 2015/16</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9</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Development of e-queries was fast-tracked</a:t>
                      </a:r>
                      <a:endParaRPr lang="en-US" sz="1100" dirty="0">
                        <a:effectLst/>
                        <a:latin typeface="Calibri"/>
                        <a:ea typeface="Calibri"/>
                        <a:cs typeface="Times New Roman"/>
                      </a:endParaRPr>
                    </a:p>
                  </a:txBody>
                  <a:tcPr marT="91440" marB="91440">
                    <a:solidFill>
                      <a:schemeClr val="bg1"/>
                    </a:solidFill>
                  </a:tcPr>
                </a:tc>
              </a:tr>
              <a:tr h="448856">
                <a:tc vMerge="1">
                  <a:txBody>
                    <a:bodyPr/>
                    <a:lstStyle/>
                    <a:p>
                      <a:endParaRPr lang="en-US"/>
                    </a:p>
                  </a:txBody>
                  <a:tcPr/>
                </a:tc>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M6:</a:t>
                      </a:r>
                      <a:r>
                        <a:rPr lang="en-US" sz="1100" dirty="0">
                          <a:solidFill>
                            <a:srgbClr val="000000"/>
                          </a:solidFill>
                          <a:effectLst/>
                          <a:latin typeface="Century Gothic"/>
                          <a:ea typeface="Times New Roman"/>
                          <a:cs typeface="Calibri"/>
                        </a:rPr>
                        <a:t> % implementation of e-Cabinet lead site implementation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95% implementation of e-Cabinet plan</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50% of national government departments trained on e-cabinet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Achieved</a:t>
                      </a:r>
                      <a:endParaRPr lang="en-US" sz="1100" dirty="0">
                        <a:effectLst/>
                        <a:latin typeface="Calibri"/>
                        <a:ea typeface="Calibri"/>
                        <a:cs typeface="Times New Roman"/>
                      </a:endParaRPr>
                    </a:p>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77%</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27%</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Presidency nominated more departments/ resources to be trained than initially planned</a:t>
                      </a:r>
                      <a:endParaRPr lang="en-US" sz="1100" dirty="0">
                        <a:effectLst/>
                        <a:latin typeface="Calibri"/>
                        <a:ea typeface="Calibri"/>
                        <a:cs typeface="Times New Roman"/>
                      </a:endParaRPr>
                    </a:p>
                  </a:txBody>
                  <a:tcPr marT="91440" marB="91440">
                    <a:solidFill>
                      <a:schemeClr val="bg1"/>
                    </a:solidFill>
                  </a:tcPr>
                </a:tc>
              </a:tr>
              <a:tr h="673284">
                <a:tc>
                  <a:txBody>
                    <a:bodyPr/>
                    <a:lstStyle/>
                    <a:p>
                      <a:pPr marL="0" marR="0" algn="just">
                        <a:lnSpc>
                          <a:spcPts val="1200"/>
                        </a:lnSpc>
                        <a:spcBef>
                          <a:spcPts val="600"/>
                        </a:spcBef>
                        <a:spcAft>
                          <a:spcPts val="0"/>
                        </a:spcAft>
                      </a:pPr>
                      <a:r>
                        <a:rPr lang="en-ZA" sz="1100" b="1" dirty="0">
                          <a:effectLst/>
                          <a:latin typeface="Century Gothic"/>
                          <a:ea typeface="Calibri"/>
                          <a:cs typeface="Arial"/>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b="1" dirty="0">
                          <a:solidFill>
                            <a:srgbClr val="000000"/>
                          </a:solidFill>
                          <a:effectLst/>
                          <a:latin typeface="Century Gothic"/>
                          <a:ea typeface="Times New Roman"/>
                          <a:cs typeface="Calibri"/>
                        </a:rPr>
                        <a:t>M7.1:</a:t>
                      </a:r>
                      <a:r>
                        <a:rPr lang="en-US" sz="1100" dirty="0">
                          <a:solidFill>
                            <a:srgbClr val="000000"/>
                          </a:solidFill>
                          <a:effectLst/>
                          <a:latin typeface="Century Gothic"/>
                          <a:ea typeface="Times New Roman"/>
                          <a:cs typeface="Calibri"/>
                        </a:rPr>
                        <a:t> Approval of the award recommendation for the new IFMS project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100% of award recommendation to the client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Lead site implementation</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effectLst/>
                          <a:latin typeface="Century Gothic"/>
                          <a:ea typeface="Times New Roman"/>
                          <a:cs typeface="Calibri"/>
                        </a:rPr>
                        <a:t>Not achieved</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effectLst/>
                          <a:latin typeface="Century Gothic"/>
                          <a:ea typeface="Times New Roman"/>
                          <a:cs typeface="Calibri"/>
                        </a:rPr>
                        <a:t>-100%</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The delay in awarding the tender adversely impacted this target and other APP targets related to IFMS </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ea typeface="Calibri"/>
                <a:cs typeface="Times New Roman"/>
              </a:rPr>
              <a:t>The purpose of this programme is to provide high-quality IT services to enable government to deliver efficient and convenient services through the use of ICT. </a:t>
            </a:r>
          </a:p>
        </p:txBody>
      </p:sp>
    </p:spTree>
    <p:extLst>
      <p:ext uri="{BB962C8B-B14F-4D97-AF65-F5344CB8AC3E}">
        <p14:creationId xmlns:p14="http://schemas.microsoft.com/office/powerpoint/2010/main" xmlns="" val="422200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60629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Service Delivery</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16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000249336"/>
              </p:ext>
            </p:extLst>
          </p:nvPr>
        </p:nvGraphicFramePr>
        <p:xfrm>
          <a:off x="255809" y="2060656"/>
          <a:ext cx="8458287" cy="405384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rowSpan="2">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C1: Enhance efficiency of government business processes </a:t>
                      </a:r>
                      <a:endParaRPr lang="en-US" sz="1100" dirty="0">
                        <a:effectLst/>
                        <a:latin typeface="Calibri"/>
                        <a:ea typeface="Calibri"/>
                        <a:cs typeface="Times New Roman"/>
                      </a:endParaRPr>
                    </a:p>
                    <a:p>
                      <a:pPr marL="0" marR="0" algn="just">
                        <a:lnSpc>
                          <a:spcPts val="1200"/>
                        </a:lnSpc>
                        <a:spcBef>
                          <a:spcPts val="600"/>
                        </a:spcBef>
                        <a:spcAft>
                          <a:spcPts val="600"/>
                        </a:spcAft>
                      </a:pPr>
                      <a:r>
                        <a:rPr lang="en-ZA" sz="1100" b="1" dirty="0">
                          <a:effectLst/>
                          <a:latin typeface="Century Gothic"/>
                          <a:ea typeface="Calibri"/>
                          <a:cs typeface="Arial"/>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b="1" dirty="0">
                          <a:solidFill>
                            <a:srgbClr val="000000"/>
                          </a:solidFill>
                          <a:effectLst/>
                          <a:latin typeface="Century Gothic"/>
                          <a:ea typeface="Times New Roman"/>
                          <a:cs typeface="Calibri"/>
                        </a:rPr>
                        <a:t>M7.2:</a:t>
                      </a:r>
                      <a:r>
                        <a:rPr lang="en-US" sz="1100" dirty="0">
                          <a:solidFill>
                            <a:srgbClr val="000000"/>
                          </a:solidFill>
                          <a:effectLst/>
                          <a:latin typeface="Century Gothic"/>
                          <a:ea typeface="Times New Roman"/>
                          <a:cs typeface="Calibri"/>
                        </a:rPr>
                        <a:t> Approval of the award recommendation for the new IFMS project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Configuration completed for testing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effectLst/>
                          <a:latin typeface="Century Gothic"/>
                          <a:ea typeface="Times New Roman"/>
                          <a:cs typeface="Calibri"/>
                        </a:rPr>
                        <a:t>Not achieved</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effectLst/>
                          <a:latin typeface="Century Gothic"/>
                          <a:ea typeface="Times New Roman"/>
                          <a:cs typeface="Calibri"/>
                        </a:rPr>
                        <a:t>-100%</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The delay in awarding the tender adversely impacted this target and other APP targets related to IFMS </a:t>
                      </a:r>
                      <a:r>
                        <a:rPr lang="en-US" sz="1100" dirty="0" smtClean="0">
                          <a:solidFill>
                            <a:srgbClr val="000000"/>
                          </a:solidFill>
                          <a:effectLst/>
                          <a:latin typeface="Century Gothic"/>
                          <a:ea typeface="Times New Roman"/>
                          <a:cs typeface="Calibri"/>
                        </a:rPr>
                        <a:t>.</a:t>
                      </a:r>
                    </a:p>
                  </a:txBody>
                  <a:tcPr marT="91440" marB="91440">
                    <a:solidFill>
                      <a:schemeClr val="bg1"/>
                    </a:solidFill>
                  </a:tcPr>
                </a:tc>
              </a:tr>
              <a:tr h="448856">
                <a:tc vMerge="1">
                  <a:txBody>
                    <a:bodyPr/>
                    <a:lstStyle/>
                    <a:p>
                      <a:endParaRPr lang="en-US"/>
                    </a:p>
                  </a:txBody>
                  <a:tcPr/>
                </a:tc>
                <a:tc>
                  <a:txBody>
                    <a:bodyPr/>
                    <a:lstStyle/>
                    <a:p>
                      <a:pPr marL="0" marR="0" algn="just">
                        <a:lnSpc>
                          <a:spcPts val="1200"/>
                        </a:lnSpc>
                        <a:spcBef>
                          <a:spcPts val="600"/>
                        </a:spcBef>
                        <a:spcAft>
                          <a:spcPts val="0"/>
                        </a:spcAft>
                      </a:pPr>
                      <a:r>
                        <a:rPr lang="en-ZA" sz="1100" b="1" dirty="0">
                          <a:effectLst/>
                          <a:latin typeface="Century Gothic"/>
                          <a:ea typeface="Calibri"/>
                          <a:cs typeface="Arial"/>
                        </a:rPr>
                        <a:t>M8</a:t>
                      </a:r>
                      <a:r>
                        <a:rPr lang="en-ZA" sz="1100" dirty="0">
                          <a:effectLst/>
                          <a:latin typeface="Century Gothic"/>
                          <a:ea typeface="Calibri"/>
                          <a:cs typeface="Arial"/>
                        </a:rPr>
                        <a:t>: % level of performance against signed SLA metrics contracted</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95%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95% performance against contracted SLA metrics</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Achieved</a:t>
                      </a:r>
                      <a:endParaRPr lang="en-US" sz="1100" dirty="0">
                        <a:effectLst/>
                        <a:latin typeface="Calibri"/>
                        <a:ea typeface="Calibri"/>
                        <a:cs typeface="Times New Roman"/>
                      </a:endParaRPr>
                    </a:p>
                    <a:p>
                      <a:pPr marL="0" marR="0" algn="ctr">
                        <a:lnSpc>
                          <a:spcPts val="1200"/>
                        </a:lnSpc>
                        <a:spcBef>
                          <a:spcPts val="600"/>
                        </a:spcBef>
                        <a:spcAft>
                          <a:spcPts val="0"/>
                        </a:spcAft>
                      </a:pPr>
                      <a:r>
                        <a:rPr lang="en-ZA" sz="1100" dirty="0">
                          <a:effectLst/>
                          <a:latin typeface="Calibri"/>
                          <a:ea typeface="Calibri"/>
                          <a:cs typeface="Arial"/>
                        </a:rPr>
                        <a:t>96%</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0"/>
                        </a:spcAft>
                      </a:pPr>
                      <a:r>
                        <a:rPr lang="en-US" sz="1100" dirty="0">
                          <a:solidFill>
                            <a:srgbClr val="000000"/>
                          </a:solidFill>
                          <a:effectLst/>
                          <a:latin typeface="Century Gothic"/>
                          <a:ea typeface="Times New Roman"/>
                          <a:cs typeface="Calibri"/>
                        </a:rPr>
                        <a:t>1%</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rgbClr val="000000"/>
                          </a:solidFill>
                          <a:effectLst/>
                          <a:latin typeface="Century Gothic"/>
                          <a:ea typeface="Times New Roman"/>
                          <a:cs typeface="Calibri"/>
                        </a:rPr>
                        <a:t>Positive progress is being recorded as a result of weekly SLA committee meetings and process forums tracking, monitoring, reporting and driving continual improvement</a:t>
                      </a:r>
                      <a:r>
                        <a:rPr lang="en-US" sz="1100" dirty="0">
                          <a:solidFill>
                            <a:srgbClr val="000000"/>
                          </a:solidFill>
                          <a:effectLst/>
                          <a:latin typeface="Calibri"/>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ea typeface="Calibri"/>
                <a:cs typeface="Times New Roman"/>
              </a:rPr>
              <a:t>The purpose of this programme is to provide high-quality IT services to enable government to deliver efficient and convenient services through the use of ICT. </a:t>
            </a:r>
          </a:p>
        </p:txBody>
      </p:sp>
    </p:spTree>
    <p:extLst>
      <p:ext uri="{BB962C8B-B14F-4D97-AF65-F5344CB8AC3E}">
        <p14:creationId xmlns:p14="http://schemas.microsoft.com/office/powerpoint/2010/main" xmlns="" val="1706757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60629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Service Delivery</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143927232"/>
              </p:ext>
            </p:extLst>
          </p:nvPr>
        </p:nvGraphicFramePr>
        <p:xfrm>
          <a:off x="255809" y="2060656"/>
          <a:ext cx="8458287" cy="435864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0"/>
                        </a:spcAft>
                      </a:pPr>
                      <a:r>
                        <a:rPr lang="en-GB" sz="1100" b="1" dirty="0">
                          <a:solidFill>
                            <a:schemeClr val="tx1"/>
                          </a:solidFill>
                          <a:effectLst/>
                          <a:latin typeface="Century Gothic" pitchFamily="34" charset="0"/>
                          <a:ea typeface="Times New Roman"/>
                          <a:cs typeface="Arial"/>
                        </a:rPr>
                        <a:t>C2: Improve security of government data assets</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b="1" dirty="0">
                          <a:solidFill>
                            <a:schemeClr val="tx1"/>
                          </a:solidFill>
                          <a:effectLst/>
                          <a:latin typeface="Century Gothic" pitchFamily="34" charset="0"/>
                          <a:ea typeface="Times New Roman"/>
                          <a:cs typeface="Calibri"/>
                        </a:rPr>
                        <a:t>M9:</a:t>
                      </a:r>
                      <a:r>
                        <a:rPr lang="en-US" sz="1100" dirty="0">
                          <a:solidFill>
                            <a:schemeClr val="tx1"/>
                          </a:solidFill>
                          <a:effectLst/>
                          <a:latin typeface="Century Gothic" pitchFamily="34" charset="0"/>
                          <a:ea typeface="Times New Roman"/>
                          <a:cs typeface="Calibri"/>
                        </a:rPr>
                        <a:t> % of ICT controls implemented according to plan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chemeClr val="tx1"/>
                          </a:solidFill>
                          <a:effectLst/>
                          <a:latin typeface="Century Gothic" pitchFamily="34" charset="0"/>
                          <a:ea typeface="Times New Roman"/>
                          <a:cs typeface="Calibri"/>
                        </a:rPr>
                        <a:t>97%</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chemeClr val="tx1"/>
                          </a:solidFill>
                          <a:effectLst/>
                          <a:latin typeface="Century Gothic" pitchFamily="34" charset="0"/>
                          <a:ea typeface="Times New Roman"/>
                          <a:cs typeface="Calibri"/>
                        </a:rPr>
                        <a:t>&gt;90% of security ICT controls  plan implemented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chemeClr val="tx1"/>
                          </a:solidFill>
                          <a:effectLst/>
                          <a:latin typeface="Century Gothic" pitchFamily="34" charset="0"/>
                          <a:ea typeface="Times New Roman"/>
                          <a:cs typeface="Calibri"/>
                        </a:rPr>
                        <a:t>Not achieved</a:t>
                      </a:r>
                      <a:endParaRPr lang="en-US" sz="1100" dirty="0">
                        <a:solidFill>
                          <a:schemeClr val="tx1"/>
                        </a:solidFill>
                        <a:effectLst/>
                        <a:latin typeface="Century Gothic" pitchFamily="34" charset="0"/>
                        <a:ea typeface="Calibri"/>
                        <a:cs typeface="Times New Roman"/>
                      </a:endParaRPr>
                    </a:p>
                    <a:p>
                      <a:pPr marL="0" marR="0" algn="just">
                        <a:lnSpc>
                          <a:spcPts val="1200"/>
                        </a:lnSpc>
                        <a:spcBef>
                          <a:spcPts val="600"/>
                        </a:spcBef>
                        <a:spcAft>
                          <a:spcPts val="0"/>
                        </a:spcAft>
                      </a:pPr>
                      <a:r>
                        <a:rPr lang="en-US" sz="1100" dirty="0">
                          <a:solidFill>
                            <a:schemeClr val="tx1"/>
                          </a:solidFill>
                          <a:effectLst/>
                          <a:latin typeface="Century Gothic" pitchFamily="34" charset="0"/>
                          <a:ea typeface="Times New Roman"/>
                          <a:cs typeface="Calibri"/>
                        </a:rPr>
                        <a:t>45%</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chemeClr val="tx1"/>
                          </a:solidFill>
                          <a:effectLst/>
                          <a:latin typeface="Century Gothic" pitchFamily="34" charset="0"/>
                          <a:ea typeface="Times New Roman"/>
                          <a:cs typeface="Calibri"/>
                        </a:rPr>
                        <a:t>-45%</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US" sz="1100" dirty="0">
                          <a:solidFill>
                            <a:schemeClr val="tx1"/>
                          </a:solidFill>
                          <a:effectLst/>
                          <a:latin typeface="Century Gothic" pitchFamily="34" charset="0"/>
                          <a:ea typeface="Times New Roman"/>
                          <a:cs typeface="Calibri"/>
                        </a:rPr>
                        <a:t>Cybersecurity implementation timelines were not met due to delays in the approval of business cases, tender publications and bid award process. The physical security tender had to be cancelled due to an </a:t>
                      </a:r>
                      <a:r>
                        <a:rPr lang="en-US" sz="1100" dirty="0" smtClean="0">
                          <a:solidFill>
                            <a:schemeClr val="tx1"/>
                          </a:solidFill>
                          <a:effectLst/>
                          <a:latin typeface="Century Gothic" pitchFamily="34" charset="0"/>
                          <a:ea typeface="Times New Roman"/>
                          <a:cs typeface="Calibri"/>
                        </a:rPr>
                        <a:t>unfavorable </a:t>
                      </a:r>
                      <a:r>
                        <a:rPr lang="en-US" sz="1100" dirty="0">
                          <a:solidFill>
                            <a:schemeClr val="tx1"/>
                          </a:solidFill>
                          <a:effectLst/>
                          <a:latin typeface="Century Gothic" pitchFamily="34" charset="0"/>
                          <a:ea typeface="Times New Roman"/>
                          <a:cs typeface="Calibri"/>
                        </a:rPr>
                        <a:t>audit report.</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r>
              <a:tr h="448856">
                <a:tc>
                  <a:txBody>
                    <a:bodyPr/>
                    <a:lstStyle/>
                    <a:p>
                      <a:pPr marL="0" marR="0" algn="just">
                        <a:lnSpc>
                          <a:spcPts val="1200"/>
                        </a:lnSpc>
                        <a:spcBef>
                          <a:spcPts val="600"/>
                        </a:spcBef>
                        <a:spcAft>
                          <a:spcPts val="0"/>
                        </a:spcAft>
                      </a:pPr>
                      <a:r>
                        <a:rPr lang="en-GB" sz="1100" b="1" dirty="0">
                          <a:solidFill>
                            <a:schemeClr val="tx1"/>
                          </a:solidFill>
                          <a:effectLst/>
                          <a:latin typeface="Century Gothic" pitchFamily="34" charset="0"/>
                          <a:ea typeface="Times New Roman"/>
                          <a:cs typeface="Calibri"/>
                        </a:rPr>
                        <a:t>P1: Enhance efficiency of government business processes</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b="1" dirty="0">
                          <a:solidFill>
                            <a:schemeClr val="tx1"/>
                          </a:solidFill>
                          <a:effectLst/>
                          <a:latin typeface="Century Gothic" pitchFamily="34" charset="0"/>
                          <a:ea typeface="Times New Roman"/>
                          <a:cs typeface="Calibri"/>
                        </a:rPr>
                        <a:t>M17: % </a:t>
                      </a:r>
                      <a:r>
                        <a:rPr lang="en-US" sz="1100" dirty="0">
                          <a:solidFill>
                            <a:schemeClr val="tx1"/>
                          </a:solidFill>
                          <a:effectLst/>
                          <a:latin typeface="Century Gothic" pitchFamily="34" charset="0"/>
                          <a:ea typeface="Times New Roman"/>
                          <a:cs typeface="Calibri"/>
                        </a:rPr>
                        <a:t>Implementation of Process Automation and integration</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91%</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90% milestones completed as per plan</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Achieved</a:t>
                      </a:r>
                      <a:endParaRPr lang="en-US" sz="1100" dirty="0">
                        <a:solidFill>
                          <a:schemeClr val="tx1"/>
                        </a:solidFill>
                        <a:effectLst/>
                        <a:latin typeface="Century Gothic" pitchFamily="34" charset="0"/>
                        <a:ea typeface="Calibri"/>
                        <a:cs typeface="Times New Roman"/>
                      </a:endParaRPr>
                    </a:p>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99%</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9%</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chemeClr val="tx1"/>
                          </a:solidFill>
                          <a:effectLst/>
                          <a:latin typeface="Century Gothic" pitchFamily="34" charset="0"/>
                          <a:ea typeface="Times New Roman"/>
                          <a:cs typeface="Calibri"/>
                        </a:rPr>
                        <a:t>All planned modules were developed as per plan.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ea typeface="Calibri"/>
                <a:cs typeface="Times New Roman"/>
              </a:rPr>
              <a:t>The purpose of this programme is to provide high-quality IT services to enable government to deliver efficient and convenient services through the use of ICT. </a:t>
            </a:r>
          </a:p>
        </p:txBody>
      </p:sp>
    </p:spTree>
    <p:extLst>
      <p:ext uri="{BB962C8B-B14F-4D97-AF65-F5344CB8AC3E}">
        <p14:creationId xmlns:p14="http://schemas.microsoft.com/office/powerpoint/2010/main" xmlns="" val="1900865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84706"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Infrastructure</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18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938906962"/>
              </p:ext>
            </p:extLst>
          </p:nvPr>
        </p:nvGraphicFramePr>
        <p:xfrm>
          <a:off x="255809" y="2060656"/>
          <a:ext cx="8458287" cy="234696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P1: Enhance efficiency of government business processes</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b="1" dirty="0">
                          <a:solidFill>
                            <a:srgbClr val="000000"/>
                          </a:solidFill>
                          <a:effectLst/>
                          <a:latin typeface="Century Gothic"/>
                          <a:ea typeface="Times New Roman"/>
                          <a:cs typeface="Calibri"/>
                        </a:rPr>
                        <a:t>M16:</a:t>
                      </a:r>
                      <a:r>
                        <a:rPr lang="en-US" sz="1100" dirty="0">
                          <a:solidFill>
                            <a:srgbClr val="000000"/>
                          </a:solidFill>
                          <a:effectLst/>
                          <a:latin typeface="Century Gothic"/>
                          <a:ea typeface="Times New Roman"/>
                          <a:cs typeface="Calibri"/>
                        </a:rPr>
                        <a:t> % implementation of infrastructure upgrades and modernisation plan</a:t>
                      </a:r>
                      <a:endParaRPr lang="en-US" sz="1100" dirty="0">
                        <a:effectLst/>
                        <a:latin typeface="Calibri"/>
                        <a:ea typeface="Calibri"/>
                        <a:cs typeface="Times New Roman"/>
                      </a:endParaRPr>
                    </a:p>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solidFill>
                            <a:srgbClr val="000000"/>
                          </a:solidFill>
                          <a:effectLst/>
                          <a:latin typeface="Century Gothic"/>
                          <a:ea typeface="Times New Roman"/>
                          <a:cs typeface="Calibri"/>
                        </a:rPr>
                        <a:t>100%</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90% of milestones completed as per annual plan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effectLst/>
                          <a:latin typeface="Century Gothic"/>
                          <a:ea typeface="Times New Roman"/>
                          <a:cs typeface="Calibri"/>
                        </a:rPr>
                        <a:t>Not achieved</a:t>
                      </a:r>
                      <a:endParaRPr lang="en-US" sz="1100" dirty="0">
                        <a:effectLst/>
                        <a:latin typeface="Calibri"/>
                        <a:ea typeface="Calibri"/>
                        <a:cs typeface="Times New Roman"/>
                      </a:endParaRPr>
                    </a:p>
                    <a:p>
                      <a:pPr marL="0" marR="0" algn="ctr">
                        <a:lnSpc>
                          <a:spcPts val="1200"/>
                        </a:lnSpc>
                        <a:spcBef>
                          <a:spcPts val="600"/>
                        </a:spcBef>
                        <a:spcAft>
                          <a:spcPts val="600"/>
                        </a:spcAft>
                      </a:pPr>
                      <a:r>
                        <a:rPr lang="en-US" sz="1100" dirty="0">
                          <a:effectLst/>
                          <a:latin typeface="Century Gothic"/>
                          <a:ea typeface="Times New Roman"/>
                          <a:cs typeface="Calibri"/>
                        </a:rPr>
                        <a:t>80%</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US" sz="1100" dirty="0">
                          <a:effectLst/>
                          <a:latin typeface="Century Gothic"/>
                          <a:ea typeface="Times New Roman"/>
                          <a:cs typeface="Calibri"/>
                        </a:rPr>
                        <a:t>-10%</a:t>
                      </a:r>
                      <a:endParaRPr lang="en-US" sz="1100" dirty="0">
                        <a:effectLst/>
                        <a:latin typeface="Calibri"/>
                        <a:ea typeface="Calibri"/>
                        <a:cs typeface="Times New Roman"/>
                      </a:endParaRPr>
                    </a:p>
                    <a:p>
                      <a:pPr marL="0" marR="0" algn="ctr">
                        <a:lnSpc>
                          <a:spcPts val="1200"/>
                        </a:lnSpc>
                        <a:spcBef>
                          <a:spcPts val="600"/>
                        </a:spcBef>
                        <a:spcAft>
                          <a:spcPts val="600"/>
                        </a:spcAft>
                      </a:pPr>
                      <a:r>
                        <a:rPr lang="en-US" sz="1100" dirty="0">
                          <a:effectLst/>
                          <a:latin typeface="Century Gothic"/>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US" sz="1100" dirty="0">
                          <a:solidFill>
                            <a:srgbClr val="000000"/>
                          </a:solidFill>
                          <a:effectLst/>
                          <a:latin typeface="Century Gothic"/>
                          <a:ea typeface="Times New Roman"/>
                          <a:cs typeface="Calibri"/>
                        </a:rPr>
                        <a:t>Implementation was impacted by the revised implementation approach due to </a:t>
                      </a:r>
                      <a:r>
                        <a:rPr lang="en-US" sz="1100" dirty="0" err="1" smtClean="0">
                          <a:solidFill>
                            <a:srgbClr val="000000"/>
                          </a:solidFill>
                          <a:effectLst/>
                          <a:latin typeface="Century Gothic"/>
                          <a:ea typeface="Times New Roman"/>
                          <a:cs typeface="Calibri"/>
                        </a:rPr>
                        <a:t>prioritisation</a:t>
                      </a:r>
                      <a:r>
                        <a:rPr lang="en-US" sz="1100" dirty="0" smtClean="0">
                          <a:solidFill>
                            <a:srgbClr val="000000"/>
                          </a:solidFill>
                          <a:effectLst/>
                          <a:latin typeface="Century Gothic"/>
                          <a:ea typeface="Times New Roman"/>
                          <a:cs typeface="Calibri"/>
                        </a:rPr>
                        <a:t> </a:t>
                      </a:r>
                      <a:r>
                        <a:rPr lang="en-US" sz="1100" dirty="0">
                          <a:solidFill>
                            <a:srgbClr val="000000"/>
                          </a:solidFill>
                          <a:effectLst/>
                          <a:latin typeface="Century Gothic"/>
                          <a:ea typeface="Times New Roman"/>
                          <a:cs typeface="Calibri"/>
                        </a:rPr>
                        <a:t>and reduction in Capex funding</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81670"/>
          </a:xfrm>
          <a:prstGeom prst="rect">
            <a:avLst/>
          </a:prstGeom>
        </p:spPr>
        <p:txBody>
          <a:bodyPr wrap="square">
            <a:spAutoFit/>
          </a:bodyPr>
          <a:lstStyle/>
          <a:p>
            <a:pPr algn="just">
              <a:lnSpc>
                <a:spcPct val="115000"/>
              </a:lnSpc>
              <a:spcBef>
                <a:spcPts val="1200"/>
              </a:spcBef>
              <a:spcAft>
                <a:spcPts val="1200"/>
              </a:spcAft>
            </a:pPr>
            <a:r>
              <a:rPr lang="en-US" sz="1100" dirty="0">
                <a:latin typeface="Century Gothic" pitchFamily="34" charset="0"/>
              </a:rPr>
              <a:t>The purpose of this programme is to optimise the provisioning of SITA’s IT infrastructure services in order to increase availability, flexibility, scalability, predictability and </a:t>
            </a:r>
            <a:r>
              <a:rPr lang="en-US" sz="1100" dirty="0" smtClean="0">
                <a:latin typeface="Century Gothic" pitchFamily="34" charset="0"/>
              </a:rPr>
              <a:t>security</a:t>
            </a:r>
            <a:r>
              <a:rPr lang="en-US" sz="1100" dirty="0" smtClean="0">
                <a:latin typeface="Century Gothic" pitchFamily="34" charset="0"/>
                <a:ea typeface="Calibri"/>
                <a:cs typeface="Times New Roman"/>
              </a:rPr>
              <a:t>. </a:t>
            </a:r>
            <a:endParaRPr lang="en-US" sz="1100" dirty="0">
              <a:latin typeface="Century Gothic" pitchFamily="34" charset="0"/>
              <a:ea typeface="Calibri"/>
              <a:cs typeface="Times New Roman"/>
            </a:endParaRPr>
          </a:p>
        </p:txBody>
      </p:sp>
    </p:spTree>
    <p:extLst>
      <p:ext uri="{BB962C8B-B14F-4D97-AF65-F5344CB8AC3E}">
        <p14:creationId xmlns:p14="http://schemas.microsoft.com/office/powerpoint/2010/main" xmlns="" val="805727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7563289"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Financial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Sustainability</a:t>
            </a:r>
          </a:p>
        </p:txBody>
      </p:sp>
      <p:sp>
        <p:nvSpPr>
          <p:cNvPr id="4" name="Slide Number Placeholder 3"/>
          <p:cNvSpPr>
            <a:spLocks noGrp="1"/>
          </p:cNvSpPr>
          <p:nvPr>
            <p:ph type="sldNum" sz="quarter" idx="12"/>
          </p:nvPr>
        </p:nvSpPr>
        <p:spPr/>
        <p:txBody>
          <a:bodyPr/>
          <a:lstStyle/>
          <a:p>
            <a:fld id="{7FA56227-5D48-2044-9FD7-3EAF296A177E}" type="slidenum">
              <a:rPr lang="en-US" smtClean="0"/>
              <a:pPr/>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4250009765"/>
              </p:ext>
            </p:extLst>
          </p:nvPr>
        </p:nvGraphicFramePr>
        <p:xfrm>
          <a:off x="255809" y="2060656"/>
          <a:ext cx="8458287" cy="2834640"/>
        </p:xfrm>
        <a:graphic>
          <a:graphicData uri="http://schemas.openxmlformats.org/drawingml/2006/table">
            <a:tbl>
              <a:tblPr firstRow="1" firstCol="1" bandRow="1">
                <a:tableStyleId>{5C22544A-7EE6-4342-B048-85BDC9FD1C3A}</a:tableStyleId>
              </a:tblPr>
              <a:tblGrid>
                <a:gridCol w="1122615"/>
                <a:gridCol w="1241946"/>
                <a:gridCol w="1105469"/>
                <a:gridCol w="1269242"/>
                <a:gridCol w="1160059"/>
                <a:gridCol w="1146412"/>
                <a:gridCol w="1412544"/>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0"/>
                        </a:spcAft>
                      </a:pPr>
                      <a:r>
                        <a:rPr lang="en-ZA" sz="1100" b="1" dirty="0">
                          <a:solidFill>
                            <a:schemeClr val="tx1"/>
                          </a:solidFill>
                          <a:effectLst/>
                          <a:latin typeface="Century Gothic"/>
                          <a:ea typeface="Calibri"/>
                          <a:cs typeface="Arial"/>
                        </a:rPr>
                        <a:t>F1: Achieve revenue growth</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b="1" dirty="0">
                          <a:effectLst/>
                          <a:latin typeface="Century Gothic"/>
                          <a:ea typeface="Calibri"/>
                          <a:cs typeface="Arial"/>
                        </a:rPr>
                        <a:t>M1</a:t>
                      </a:r>
                      <a:r>
                        <a:rPr lang="en-ZA" sz="1100" dirty="0">
                          <a:effectLst/>
                          <a:latin typeface="Century Gothic"/>
                          <a:ea typeface="Calibri"/>
                          <a:cs typeface="Arial"/>
                        </a:rPr>
                        <a:t>: % increase in revenue (year-on-year)</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effectLst/>
                          <a:latin typeface="Century Gothic"/>
                          <a:ea typeface="Calibri"/>
                          <a:cs typeface="Arial"/>
                        </a:rPr>
                        <a:t>8.6%</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GB" sz="1100" dirty="0">
                          <a:effectLst/>
                          <a:latin typeface="Century Gothic"/>
                          <a:ea typeface="Times New Roman"/>
                          <a:cs typeface="Arial"/>
                        </a:rPr>
                        <a:t>R5.390 m (6% of forecast revenue for 2014/15 of R5.086 m)</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effectLst/>
                          <a:latin typeface="Century Gothic"/>
                          <a:ea typeface="Calibri"/>
                          <a:cs typeface="Arial"/>
                        </a:rPr>
                        <a:t>Achieved</a:t>
                      </a:r>
                      <a:endParaRPr lang="en-US" sz="1100" dirty="0">
                        <a:effectLst/>
                        <a:latin typeface="Calibri"/>
                        <a:ea typeface="Calibri"/>
                        <a:cs typeface="Times New Roman"/>
                      </a:endParaRPr>
                    </a:p>
                    <a:p>
                      <a:pPr marL="0" marR="0" algn="just">
                        <a:lnSpc>
                          <a:spcPts val="1200"/>
                        </a:lnSpc>
                        <a:spcBef>
                          <a:spcPts val="600"/>
                        </a:spcBef>
                        <a:spcAft>
                          <a:spcPts val="0"/>
                        </a:spcAft>
                      </a:pPr>
                      <a:r>
                        <a:rPr lang="en-ZA" sz="1100" dirty="0">
                          <a:effectLst/>
                          <a:latin typeface="Century Gothic"/>
                          <a:ea typeface="Calibri"/>
                          <a:cs typeface="Arial"/>
                        </a:rPr>
                        <a:t>7.25%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effectLst/>
                          <a:latin typeface="Century Gothic"/>
                          <a:ea typeface="Calibri"/>
                          <a:cs typeface="Arial"/>
                        </a:rPr>
                        <a:t>1.25%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tabLst>
                          <a:tab pos="2637155" algn="ctr"/>
                          <a:tab pos="5274310" algn="r"/>
                        </a:tabLst>
                      </a:pPr>
                      <a:r>
                        <a:rPr lang="en-AU" sz="1100" dirty="0">
                          <a:solidFill>
                            <a:srgbClr val="000000"/>
                          </a:solidFill>
                          <a:effectLst/>
                          <a:latin typeface="Century Gothic"/>
                          <a:ea typeface="Times New Roman"/>
                          <a:cs typeface="Arial"/>
                        </a:rPr>
                        <a:t>The increase in revenue is mainly attributable in growth in the sale of licenses. </a:t>
                      </a:r>
                      <a:endParaRPr lang="en-US" sz="1100" dirty="0">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F2: Achieve sound financial management</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b="1" dirty="0">
                          <a:solidFill>
                            <a:schemeClr val="tx1"/>
                          </a:solidFill>
                          <a:effectLst/>
                          <a:latin typeface="Century Gothic"/>
                          <a:ea typeface="Calibri"/>
                          <a:cs typeface="Arial"/>
                        </a:rPr>
                        <a:t>M2:</a:t>
                      </a:r>
                      <a:r>
                        <a:rPr lang="en-ZA" sz="1100" dirty="0">
                          <a:solidFill>
                            <a:schemeClr val="tx1"/>
                          </a:solidFill>
                          <a:effectLst/>
                          <a:latin typeface="Century Gothic"/>
                          <a:ea typeface="Calibri"/>
                          <a:cs typeface="Arial"/>
                        </a:rPr>
                        <a:t> % profitability</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2.3%</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tabLst>
                          <a:tab pos="2637155" algn="ctr"/>
                          <a:tab pos="5274310" algn="r"/>
                        </a:tabLst>
                      </a:pPr>
                      <a:r>
                        <a:rPr lang="en-ZA" sz="1100" dirty="0">
                          <a:solidFill>
                            <a:schemeClr val="tx1"/>
                          </a:solidFill>
                          <a:effectLst/>
                          <a:latin typeface="Century Gothic"/>
                          <a:ea typeface="Calibri"/>
                          <a:cs typeface="Arial"/>
                        </a:rPr>
                        <a:t>3% surplus after tax </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Not achieved</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2.9% deficit</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0"/>
                        </a:spcAft>
                      </a:pPr>
                      <a:r>
                        <a:rPr lang="en-ZA" sz="1100" dirty="0">
                          <a:solidFill>
                            <a:schemeClr val="tx1"/>
                          </a:solidFill>
                          <a:effectLst/>
                          <a:latin typeface="Century Gothic"/>
                          <a:ea typeface="Calibri"/>
                          <a:cs typeface="Arial"/>
                        </a:rPr>
                        <a:t>-5.9%</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tabLst>
                          <a:tab pos="2637155" algn="ctr"/>
                          <a:tab pos="5274310" algn="r"/>
                        </a:tabLst>
                      </a:pPr>
                      <a:r>
                        <a:rPr lang="en-AU" sz="1100" dirty="0">
                          <a:solidFill>
                            <a:schemeClr val="tx1"/>
                          </a:solidFill>
                          <a:effectLst/>
                          <a:latin typeface="Century Gothic"/>
                          <a:ea typeface="Times New Roman"/>
                          <a:cs typeface="Arial"/>
                        </a:rPr>
                        <a:t>This is mainly due to the accounting impairment of the IFMS and JIG intangible assets</a:t>
                      </a:r>
                      <a:endParaRPr lang="en-US" sz="1100" dirty="0">
                        <a:solidFill>
                          <a:schemeClr val="tx1"/>
                        </a:solidFill>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programme is to ensure effective and efficient financial management and to ensure financial growth and sustainability.</a:t>
            </a:r>
          </a:p>
        </p:txBody>
      </p:sp>
    </p:spTree>
    <p:extLst>
      <p:ext uri="{BB962C8B-B14F-4D97-AF65-F5344CB8AC3E}">
        <p14:creationId xmlns:p14="http://schemas.microsoft.com/office/powerpoint/2010/main" xmlns="" val="3755203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TextBox 8"/>
          <p:cNvSpPr txBox="1"/>
          <p:nvPr/>
        </p:nvSpPr>
        <p:spPr>
          <a:xfrm>
            <a:off x="444498" y="1015189"/>
            <a:ext cx="8300359" cy="4750018"/>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CONTENTS</a:t>
            </a:r>
          </a:p>
          <a:p>
            <a:endParaRPr lang="en-US" sz="2800" b="1" baseline="30000" dirty="0" smtClean="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smtClean="0">
                <a:solidFill>
                  <a:schemeClr val="tx2"/>
                </a:solidFill>
                <a:latin typeface="Century Gothic"/>
                <a:cs typeface="Century Gothic"/>
              </a:rPr>
              <a:t>STRATEGIC</a:t>
            </a:r>
            <a:r>
              <a:rPr lang="en-US" sz="2800" b="1" dirty="0" smtClean="0">
                <a:solidFill>
                  <a:schemeClr val="tx2"/>
                </a:solidFill>
                <a:latin typeface="Century Gothic"/>
                <a:cs typeface="Century Gothic"/>
              </a:rPr>
              <a:t> </a:t>
            </a:r>
            <a:r>
              <a:rPr lang="en-US" sz="2800" b="1" baseline="30000" dirty="0" smtClean="0">
                <a:solidFill>
                  <a:schemeClr val="tx2"/>
                </a:solidFill>
                <a:latin typeface="Century Gothic"/>
                <a:cs typeface="Century Gothic"/>
              </a:rPr>
              <a:t>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a:solidFill>
                  <a:schemeClr val="tx2"/>
                </a:solidFill>
                <a:latin typeface="Century Gothic"/>
                <a:cs typeface="Century Gothic"/>
              </a:rPr>
              <a:t>PERFORMANCE </a:t>
            </a:r>
            <a:r>
              <a:rPr lang="en-US" sz="2800" b="1" baseline="30000" dirty="0" smtClean="0">
                <a:solidFill>
                  <a:schemeClr val="tx2"/>
                </a:solidFill>
                <a:latin typeface="Century Gothic"/>
                <a:cs typeface="Century Gothic"/>
              </a:rPr>
              <a:t>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a:solidFill>
                  <a:schemeClr val="tx2"/>
                </a:solidFill>
                <a:latin typeface="Century Gothic"/>
                <a:cs typeface="Century Gothic"/>
              </a:rPr>
              <a:t>FINANCIAL </a:t>
            </a:r>
            <a:r>
              <a:rPr lang="en-US" sz="2800" b="1" baseline="30000" dirty="0" smtClean="0">
                <a:solidFill>
                  <a:schemeClr val="tx2"/>
                </a:solidFill>
                <a:latin typeface="Century Gothic"/>
                <a:cs typeface="Century Gothic"/>
              </a:rPr>
              <a:t>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smtClean="0">
                <a:solidFill>
                  <a:schemeClr val="tx2"/>
                </a:solidFill>
                <a:latin typeface="Century Gothic"/>
                <a:cs typeface="Century Gothic"/>
              </a:rPr>
              <a:t>AUDIT OVERVIEW</a:t>
            </a:r>
          </a:p>
          <a:p>
            <a:pPr marL="571500" indent="-571500">
              <a:buFont typeface="Wingdings" panose="05000000000000000000" pitchFamily="2" charset="2"/>
              <a:buChar char="§"/>
            </a:pPr>
            <a:endParaRPr lang="en-US" sz="2800" b="1" baseline="30000" dirty="0">
              <a:solidFill>
                <a:schemeClr val="tx2"/>
              </a:solidFill>
              <a:latin typeface="Century Gothic"/>
              <a:cs typeface="Century Gothic"/>
            </a:endParaRPr>
          </a:p>
          <a:p>
            <a:pPr marL="571500" indent="-571500">
              <a:buFont typeface="Wingdings" panose="05000000000000000000" pitchFamily="2" charset="2"/>
              <a:buChar char="§"/>
            </a:pPr>
            <a:r>
              <a:rPr lang="en-US" sz="2800" b="1" baseline="30000" dirty="0">
                <a:solidFill>
                  <a:schemeClr val="tx2"/>
                </a:solidFill>
                <a:latin typeface="Century Gothic"/>
                <a:cs typeface="Century Gothic"/>
              </a:rPr>
              <a:t>CONCLUSION</a:t>
            </a:r>
          </a:p>
          <a:p>
            <a:endParaRPr lang="en-US" sz="3200" b="1" dirty="0" smtClean="0">
              <a:solidFill>
                <a:schemeClr val="tx2"/>
              </a:solidFill>
              <a:latin typeface="Century Gothic"/>
              <a:cs typeface="Century Gothic"/>
            </a:endParaRPr>
          </a:p>
          <a:p>
            <a:r>
              <a:rPr lang="en-US" sz="2000" b="1" baseline="30000" dirty="0">
                <a:solidFill>
                  <a:schemeClr val="tx2"/>
                </a:solidFill>
                <a:latin typeface="Century Gothic"/>
                <a:cs typeface="Century Gothic"/>
              </a:rPr>
              <a:t>	</a:t>
            </a:r>
            <a:endParaRPr lang="en-US" sz="2000" b="1" baseline="30000" dirty="0">
              <a:latin typeface="Century Gothic"/>
              <a:cs typeface="Century Gothic"/>
            </a:endParaRPr>
          </a:p>
          <a:p>
            <a:endParaRPr lang="en-US" sz="2000" b="1" baseline="30000" dirty="0">
              <a:solidFill>
                <a:schemeClr val="tx2"/>
              </a:solidFill>
              <a:latin typeface="Century Gothic"/>
              <a:cs typeface="Century Gothic"/>
            </a:endParaRPr>
          </a:p>
          <a:p>
            <a:endParaRPr lang="en-US" sz="32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2</a:t>
            </a:fld>
            <a:endParaRPr lang="en-US" dirty="0"/>
          </a:p>
        </p:txBody>
      </p:sp>
    </p:spTree>
    <p:extLst>
      <p:ext uri="{BB962C8B-B14F-4D97-AF65-F5344CB8AC3E}">
        <p14:creationId xmlns:p14="http://schemas.microsoft.com/office/powerpoint/2010/main" xmlns="" val="334590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7563289"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Financial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Sustainability</a:t>
            </a:r>
          </a:p>
        </p:txBody>
      </p:sp>
      <p:sp>
        <p:nvSpPr>
          <p:cNvPr id="4" name="Slide Number Placeholder 3"/>
          <p:cNvSpPr>
            <a:spLocks noGrp="1"/>
          </p:cNvSpPr>
          <p:nvPr>
            <p:ph type="sldNum" sz="quarter" idx="12"/>
          </p:nvPr>
        </p:nvSpPr>
        <p:spPr/>
        <p:txBody>
          <a:bodyPr/>
          <a:lstStyle/>
          <a:p>
            <a:fld id="{7FA56227-5D48-2044-9FD7-3EAF296A177E}" type="slidenum">
              <a:rPr lang="en-US" smtClean="0"/>
              <a:pPr/>
              <a:t>20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823307723"/>
              </p:ext>
            </p:extLst>
          </p:nvPr>
        </p:nvGraphicFramePr>
        <p:xfrm>
          <a:off x="255809" y="2060656"/>
          <a:ext cx="8458287" cy="4048277"/>
        </p:xfrm>
        <a:graphic>
          <a:graphicData uri="http://schemas.openxmlformats.org/drawingml/2006/table">
            <a:tbl>
              <a:tblPr firstRow="1" firstCol="1" bandRow="1">
                <a:tableStyleId>{5C22544A-7EE6-4342-B048-85BDC9FD1C3A}</a:tableStyleId>
              </a:tblPr>
              <a:tblGrid>
                <a:gridCol w="1122615"/>
                <a:gridCol w="1241946"/>
                <a:gridCol w="1105469"/>
                <a:gridCol w="1050877"/>
                <a:gridCol w="1050878"/>
                <a:gridCol w="941696"/>
                <a:gridCol w="1944806"/>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indent="0" algn="just" defTabSz="457200" rtl="0" eaLnBrk="1" fontAlgn="auto" latinLnBrk="0" hangingPunct="1">
                        <a:lnSpc>
                          <a:spcPts val="1200"/>
                        </a:lnSpc>
                        <a:spcBef>
                          <a:spcPts val="600"/>
                        </a:spcBef>
                        <a:spcAft>
                          <a:spcPts val="600"/>
                        </a:spcAft>
                        <a:buClrTx/>
                        <a:buSzTx/>
                        <a:buFontTx/>
                        <a:buNone/>
                        <a:tabLst/>
                        <a:defRPr/>
                      </a:pPr>
                      <a:r>
                        <a:rPr lang="en-ZA" sz="1100" b="1" dirty="0" smtClean="0">
                          <a:solidFill>
                            <a:schemeClr val="tx1"/>
                          </a:solidFill>
                          <a:effectLst/>
                          <a:latin typeface="Century Gothic"/>
                          <a:ea typeface="Calibri"/>
                          <a:cs typeface="Arial"/>
                        </a:rPr>
                        <a:t>F2: Achieve sound financial management</a:t>
                      </a:r>
                      <a:endParaRPr lang="en-US" sz="1100" dirty="0" smtClean="0">
                        <a:solidFill>
                          <a:schemeClr val="tx1"/>
                        </a:solidFill>
                        <a:effectLst/>
                        <a:latin typeface="+mn-lt"/>
                        <a:ea typeface="Calibri"/>
                        <a:cs typeface="Times New Roman"/>
                      </a:endParaRPr>
                    </a:p>
                    <a:p>
                      <a:pPr marL="0" marR="0" algn="just">
                        <a:lnSpc>
                          <a:spcPts val="1200"/>
                        </a:lnSpc>
                        <a:spcBef>
                          <a:spcPts val="600"/>
                        </a:spcBef>
                        <a:spcAft>
                          <a:spcPts val="600"/>
                        </a:spcAft>
                      </a:pP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M3:</a:t>
                      </a:r>
                      <a:r>
                        <a:rPr lang="en-ZA" sz="1100" dirty="0">
                          <a:solidFill>
                            <a:schemeClr val="tx1"/>
                          </a:solidFill>
                          <a:effectLst/>
                          <a:latin typeface="Century Gothic"/>
                          <a:ea typeface="Calibri"/>
                          <a:cs typeface="Arial"/>
                        </a:rPr>
                        <a:t> Liquidity ratio</a:t>
                      </a:r>
                      <a:endParaRPr lang="en-US" sz="1100" dirty="0">
                        <a:solidFill>
                          <a:schemeClr val="tx1"/>
                        </a:solidFill>
                        <a:effectLst/>
                        <a:latin typeface="Calibri"/>
                        <a:ea typeface="Calibri"/>
                        <a:cs typeface="Times New Roman"/>
                      </a:endParaRPr>
                    </a:p>
                    <a:p>
                      <a:pPr marL="0" marR="0" algn="just">
                        <a:lnSpc>
                          <a:spcPts val="1200"/>
                        </a:lnSpc>
                        <a:spcBef>
                          <a:spcPts val="600"/>
                        </a:spcBef>
                        <a:spcAft>
                          <a:spcPts val="600"/>
                        </a:spcAft>
                      </a:pPr>
                      <a:r>
                        <a:rPr lang="en-ZA" sz="1100" dirty="0">
                          <a:solidFill>
                            <a:schemeClr val="tx1"/>
                          </a:solidFill>
                          <a:effectLst/>
                          <a:latin typeface="Century Gothic"/>
                          <a:ea typeface="Calibri"/>
                          <a:cs typeface="Arial"/>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a:ea typeface="Calibri"/>
                          <a:cs typeface="Arial"/>
                        </a:rPr>
                        <a:t>3.1:1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a:ea typeface="Calibri"/>
                          <a:cs typeface="Arial"/>
                        </a:rPr>
                        <a:t>L≥1.2:1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tabLst>
                          <a:tab pos="2637155" algn="ctr"/>
                          <a:tab pos="5274310" algn="r"/>
                        </a:tabLst>
                      </a:pPr>
                      <a:r>
                        <a:rPr lang="en-ZA" sz="1100" dirty="0">
                          <a:solidFill>
                            <a:schemeClr val="tx1"/>
                          </a:solidFill>
                          <a:effectLst/>
                          <a:latin typeface="Century Gothic"/>
                          <a:ea typeface="Calibri"/>
                          <a:cs typeface="Arial"/>
                        </a:rPr>
                        <a:t>Achieved</a:t>
                      </a:r>
                      <a:endParaRPr lang="en-US" sz="1100" dirty="0">
                        <a:solidFill>
                          <a:schemeClr val="tx1"/>
                        </a:solidFill>
                        <a:effectLst/>
                        <a:latin typeface="Calibri"/>
                        <a:ea typeface="Calibri"/>
                        <a:cs typeface="Times New Roman"/>
                      </a:endParaRPr>
                    </a:p>
                    <a:p>
                      <a:pPr marL="0" marR="0" algn="ctr">
                        <a:lnSpc>
                          <a:spcPts val="1200"/>
                        </a:lnSpc>
                        <a:spcBef>
                          <a:spcPts val="600"/>
                        </a:spcBef>
                        <a:spcAft>
                          <a:spcPts val="600"/>
                        </a:spcAft>
                      </a:pPr>
                      <a:r>
                        <a:rPr lang="en-ZA" sz="1100" dirty="0">
                          <a:solidFill>
                            <a:schemeClr val="tx1"/>
                          </a:solidFill>
                          <a:effectLst/>
                          <a:latin typeface="Century Gothic"/>
                          <a:ea typeface="Calibri"/>
                          <a:cs typeface="Arial"/>
                        </a:rPr>
                        <a:t>2.3:1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a:ea typeface="Calibri"/>
                          <a:cs typeface="Arial"/>
                        </a:rPr>
                        <a:t>1.1</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AU" sz="1100" dirty="0">
                          <a:solidFill>
                            <a:schemeClr val="tx1"/>
                          </a:solidFill>
                          <a:effectLst/>
                          <a:latin typeface="Century Gothic"/>
                          <a:ea typeface="Times New Roman"/>
                          <a:cs typeface="Arial"/>
                        </a:rPr>
                        <a:t>The higher than expected liquidity ratio is mainly due to the capital expenditure budget that had not been utilised fully and cash received in advance for specific projects that is ring-fenced.</a:t>
                      </a:r>
                      <a:endParaRPr lang="en-US" sz="1100" dirty="0">
                        <a:solidFill>
                          <a:schemeClr val="tx1"/>
                        </a:solidFill>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0"/>
                        </a:spcBef>
                        <a:spcAft>
                          <a:spcPts val="0"/>
                        </a:spcAft>
                      </a:pPr>
                      <a:r>
                        <a:rPr lang="en-ZA" sz="1100" b="1" dirty="0">
                          <a:effectLst/>
                          <a:latin typeface="Century Gothic"/>
                          <a:ea typeface="Calibri"/>
                          <a:cs typeface="Arial"/>
                        </a:rPr>
                        <a:t>M4:</a:t>
                      </a:r>
                      <a:r>
                        <a:rPr lang="en-ZA" sz="1100" dirty="0">
                          <a:effectLst/>
                          <a:latin typeface="Century Gothic"/>
                          <a:ea typeface="Calibri"/>
                          <a:cs typeface="Arial"/>
                        </a:rPr>
                        <a:t> Expenditure against approved Capex budget</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0"/>
                        </a:spcBef>
                        <a:spcAft>
                          <a:spcPts val="0"/>
                        </a:spcAft>
                      </a:pPr>
                      <a:r>
                        <a:rPr lang="en-ZA" sz="1100" dirty="0">
                          <a:effectLst/>
                          <a:latin typeface="Century Gothic"/>
                          <a:ea typeface="Calibri"/>
                          <a:cs typeface="Arial"/>
                        </a:rPr>
                        <a:t>16.5%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0"/>
                        </a:spcBef>
                        <a:spcAft>
                          <a:spcPts val="0"/>
                        </a:spcAft>
                      </a:pPr>
                      <a:r>
                        <a:rPr lang="en-ZA" sz="1100" dirty="0">
                          <a:effectLst/>
                          <a:latin typeface="Century Gothic"/>
                          <a:ea typeface="Calibri"/>
                          <a:cs typeface="Arial"/>
                        </a:rPr>
                        <a:t>60% expenditure against approved Capex</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0"/>
                        </a:spcBef>
                        <a:spcAft>
                          <a:spcPts val="0"/>
                        </a:spcAft>
                        <a:tabLst>
                          <a:tab pos="2637155" algn="ctr"/>
                          <a:tab pos="5274310" algn="r"/>
                        </a:tabLst>
                      </a:pPr>
                      <a:r>
                        <a:rPr lang="en-ZA" sz="1100" dirty="0">
                          <a:effectLst/>
                          <a:latin typeface="Century Gothic"/>
                          <a:ea typeface="Calibri"/>
                          <a:cs typeface="Arial"/>
                        </a:rPr>
                        <a:t>Achieved</a:t>
                      </a:r>
                      <a:endParaRPr lang="en-US" sz="1100" dirty="0">
                        <a:effectLst/>
                        <a:latin typeface="Calibri"/>
                        <a:ea typeface="Calibri"/>
                        <a:cs typeface="Times New Roman"/>
                      </a:endParaRPr>
                    </a:p>
                    <a:p>
                      <a:pPr marL="0" marR="0" algn="ctr">
                        <a:lnSpc>
                          <a:spcPts val="1200"/>
                        </a:lnSpc>
                        <a:spcBef>
                          <a:spcPts val="0"/>
                        </a:spcBef>
                        <a:spcAft>
                          <a:spcPts val="0"/>
                        </a:spcAft>
                      </a:pPr>
                      <a:r>
                        <a:rPr lang="en-ZA" sz="1100" dirty="0">
                          <a:effectLst/>
                          <a:latin typeface="Century Gothic"/>
                          <a:ea typeface="Calibri"/>
                          <a:cs typeface="Arial"/>
                        </a:rPr>
                        <a:t>95.8%</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0"/>
                        </a:spcBef>
                        <a:spcAft>
                          <a:spcPts val="0"/>
                        </a:spcAft>
                        <a:tabLst>
                          <a:tab pos="2637155" algn="ctr"/>
                          <a:tab pos="5274310" algn="r"/>
                        </a:tabLst>
                      </a:pPr>
                      <a:r>
                        <a:rPr lang="en-ZA" sz="1100" dirty="0">
                          <a:effectLst/>
                          <a:latin typeface="Century Gothic"/>
                          <a:ea typeface="Calibri"/>
                          <a:cs typeface="Arial"/>
                        </a:rPr>
                        <a:t>35.8%</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tabLst>
                          <a:tab pos="2637155" algn="ctr"/>
                          <a:tab pos="5274310" algn="r"/>
                        </a:tabLst>
                      </a:pPr>
                      <a:r>
                        <a:rPr lang="en-US" sz="1100" dirty="0">
                          <a:solidFill>
                            <a:srgbClr val="000000"/>
                          </a:solidFill>
                          <a:effectLst/>
                          <a:latin typeface="Century Gothic"/>
                          <a:ea typeface="Times New Roman"/>
                          <a:cs typeface="Times New Roman"/>
                        </a:rPr>
                        <a:t>This is mainly due to monitoring controls put in place during the year to ensure that capital expenditure is spent on projects with the best possible impact.</a:t>
                      </a:r>
                      <a:endParaRPr lang="en-US" sz="1100" dirty="0">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600"/>
                        </a:spcAft>
                        <a:tabLst>
                          <a:tab pos="2637155" algn="ctr"/>
                          <a:tab pos="5274310" algn="r"/>
                        </a:tabLst>
                      </a:pPr>
                      <a:endParaRPr lang="en-US" sz="1100" dirty="0">
                        <a:effectLst/>
                        <a:latin typeface="Calibri"/>
                        <a:ea typeface="Calibri"/>
                        <a:cs typeface="Times New Roman"/>
                      </a:endParaRPr>
                    </a:p>
                  </a:txBody>
                  <a:tcPr marL="68580" marR="68580" marT="0" marB="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programme is to ensure effective and efficient financial management and to ensure financial growth and sustainability.</a:t>
            </a:r>
          </a:p>
        </p:txBody>
      </p:sp>
    </p:spTree>
    <p:extLst>
      <p:ext uri="{BB962C8B-B14F-4D97-AF65-F5344CB8AC3E}">
        <p14:creationId xmlns:p14="http://schemas.microsoft.com/office/powerpoint/2010/main" xmlns="" val="380349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6159058"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Organization</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740658416"/>
              </p:ext>
            </p:extLst>
          </p:nvPr>
        </p:nvGraphicFramePr>
        <p:xfrm>
          <a:off x="255809" y="2060656"/>
          <a:ext cx="8458287" cy="2341397"/>
        </p:xfrm>
        <a:graphic>
          <a:graphicData uri="http://schemas.openxmlformats.org/drawingml/2006/table">
            <a:tbl>
              <a:tblPr firstRow="1" firstCol="1" bandRow="1">
                <a:tableStyleId>{5C22544A-7EE6-4342-B048-85BDC9FD1C3A}</a:tableStyleId>
              </a:tblPr>
              <a:tblGrid>
                <a:gridCol w="1122615"/>
                <a:gridCol w="1241946"/>
                <a:gridCol w="1105469"/>
                <a:gridCol w="1050877"/>
                <a:gridCol w="1050878"/>
                <a:gridCol w="941696"/>
                <a:gridCol w="1944806"/>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600"/>
                        </a:spcAft>
                      </a:pPr>
                      <a:r>
                        <a:rPr lang="en-ZA" sz="1100" b="1" dirty="0">
                          <a:solidFill>
                            <a:schemeClr val="tx1"/>
                          </a:solidFill>
                          <a:effectLst/>
                          <a:latin typeface="Century Gothic" pitchFamily="34" charset="0"/>
                          <a:ea typeface="Calibri"/>
                          <a:cs typeface="Arial"/>
                        </a:rPr>
                        <a:t>L1: Build a performing organisation</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M21: % improvement on HPO baseline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pitchFamily="34" charset="0"/>
                          <a:ea typeface="Calibri"/>
                          <a:cs typeface="Arial"/>
                        </a:rPr>
                        <a:t>10 points increase on </a:t>
                      </a:r>
                      <a:r>
                        <a:rPr lang="en-ZA" sz="1100" b="1" dirty="0">
                          <a:solidFill>
                            <a:schemeClr val="tx1"/>
                          </a:solidFill>
                          <a:effectLst/>
                          <a:latin typeface="Century Gothic" pitchFamily="34" charset="0"/>
                          <a:ea typeface="Calibri"/>
                          <a:cs typeface="Arial"/>
                        </a:rPr>
                        <a:t>OHI</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10% improvement on HPO baseline (6 dimensions as per plan) </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solidFill>
                            <a:schemeClr val="tx1"/>
                          </a:solidFill>
                          <a:effectLst/>
                          <a:latin typeface="Century Gothic" pitchFamily="34" charset="0"/>
                          <a:ea typeface="Calibri"/>
                          <a:cs typeface="Arial"/>
                        </a:rPr>
                        <a:t>Achieved</a:t>
                      </a:r>
                      <a:endParaRPr lang="en-US" sz="1100" dirty="0">
                        <a:solidFill>
                          <a:schemeClr val="tx1"/>
                        </a:solidFill>
                        <a:effectLst/>
                        <a:latin typeface="Century Gothic" pitchFamily="34" charset="0"/>
                        <a:ea typeface="Calibri"/>
                        <a:cs typeface="Times New Roman"/>
                      </a:endParaRPr>
                    </a:p>
                    <a:p>
                      <a:pPr marL="0" marR="0" algn="ctr">
                        <a:lnSpc>
                          <a:spcPts val="1200"/>
                        </a:lnSpc>
                        <a:spcBef>
                          <a:spcPts val="600"/>
                        </a:spcBef>
                        <a:spcAft>
                          <a:spcPts val="600"/>
                        </a:spcAft>
                      </a:pPr>
                      <a:r>
                        <a:rPr lang="en-ZA" sz="1100" dirty="0">
                          <a:solidFill>
                            <a:schemeClr val="tx1"/>
                          </a:solidFill>
                          <a:effectLst/>
                          <a:latin typeface="Century Gothic" pitchFamily="34" charset="0"/>
                          <a:ea typeface="Calibri"/>
                          <a:cs typeface="Arial"/>
                        </a:rPr>
                        <a:t>10%</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None</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solidFill>
                            <a:schemeClr val="tx1"/>
                          </a:solidFill>
                          <a:effectLst/>
                          <a:latin typeface="Century Gothic" pitchFamily="34" charset="0"/>
                          <a:ea typeface="Calibri"/>
                          <a:cs typeface="Arial"/>
                        </a:rPr>
                        <a:t>N/A</a:t>
                      </a:r>
                      <a:endParaRPr lang="en-US" sz="1100" dirty="0">
                        <a:solidFill>
                          <a:schemeClr val="tx1"/>
                        </a:solidFill>
                        <a:effectLst/>
                        <a:latin typeface="Century Gothic" pitchFamily="34" charset="0"/>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0"/>
                        </a:spcAft>
                      </a:pPr>
                      <a:endParaRPr lang="en-US" sz="1100" dirty="0">
                        <a:effectLst/>
                        <a:latin typeface="Calibri"/>
                        <a:ea typeface="Calibri"/>
                        <a:cs typeface="Times New Roman"/>
                      </a:endParaRPr>
                    </a:p>
                  </a:txBody>
                  <a:tcPr marL="68580" marR="68580" marT="0" marB="0">
                    <a:solidFill>
                      <a:schemeClr val="bg1"/>
                    </a:solidFill>
                  </a:tcPr>
                </a:tc>
                <a:tc>
                  <a:txBody>
                    <a:bodyPr/>
                    <a:lstStyle/>
                    <a:p>
                      <a:pPr marL="0" marR="0" algn="just">
                        <a:lnSpc>
                          <a:spcPts val="1200"/>
                        </a:lnSpc>
                        <a:spcBef>
                          <a:spcPts val="600"/>
                        </a:spcBef>
                        <a:spcAft>
                          <a:spcPts val="600"/>
                        </a:spcAft>
                        <a:tabLst>
                          <a:tab pos="2637155" algn="ctr"/>
                          <a:tab pos="5274310" algn="r"/>
                        </a:tabLst>
                      </a:pPr>
                      <a:endParaRPr lang="en-US" sz="1100" dirty="0">
                        <a:effectLst/>
                        <a:latin typeface="Calibri"/>
                        <a:ea typeface="Calibri"/>
                        <a:cs typeface="Times New Roman"/>
                      </a:endParaRPr>
                    </a:p>
                  </a:txBody>
                  <a:tcPr marL="68580" marR="68580" marT="0" marB="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programme is to build and maintain </a:t>
            </a:r>
            <a:r>
              <a:rPr lang="en-US" sz="1100" dirty="0" smtClean="0">
                <a:latin typeface="Century Gothic" pitchFamily="34" charset="0"/>
              </a:rPr>
              <a:t>organizational </a:t>
            </a:r>
            <a:r>
              <a:rPr lang="en-US" sz="1100" dirty="0">
                <a:latin typeface="Century Gothic" pitchFamily="34" charset="0"/>
              </a:rPr>
              <a:t>capability to enable SITA to achieve its strategic imperatives.</a:t>
            </a:r>
          </a:p>
        </p:txBody>
      </p:sp>
    </p:spTree>
    <p:extLst>
      <p:ext uri="{BB962C8B-B14F-4D97-AF65-F5344CB8AC3E}">
        <p14:creationId xmlns:p14="http://schemas.microsoft.com/office/powerpoint/2010/main" xmlns="" val="856154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71569" y="264651"/>
            <a:ext cx="7422225" cy="615553"/>
          </a:xfrm>
          <a:prstGeom prst="rect">
            <a:avLst/>
          </a:prstGeom>
        </p:spPr>
        <p:txBody>
          <a:bodyPr wrap="none">
            <a:spAutoFit/>
          </a:bodyPr>
          <a:lstStyle/>
          <a:p>
            <a:r>
              <a:rPr lang="en-US" sz="3400" b="1" baseline="30000" dirty="0" smtClean="0">
                <a:solidFill>
                  <a:schemeClr val="tx2"/>
                </a:solidFill>
                <a:latin typeface="Century Gothic"/>
                <a:cs typeface="Century Gothic"/>
              </a:rPr>
              <a:t>Organizational</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t>
            </a:r>
            <a:r>
              <a:rPr lang="en-US" sz="3400" b="1" baseline="30000" dirty="0" smtClean="0">
                <a:solidFill>
                  <a:schemeClr val="tx2"/>
                </a:solidFill>
                <a:latin typeface="Century Gothic"/>
                <a:cs typeface="Century Gothic"/>
              </a:rPr>
              <a:t>Governance &amp; Admin</a:t>
            </a:r>
            <a:endParaRPr lang="en-US" sz="3400" b="1" baseline="30000" dirty="0">
              <a:solidFill>
                <a:schemeClr val="tx2"/>
              </a:solidFill>
              <a:latin typeface="Century Gothic"/>
              <a:cs typeface="Century Gothic"/>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542219152"/>
              </p:ext>
            </p:extLst>
          </p:nvPr>
        </p:nvGraphicFramePr>
        <p:xfrm>
          <a:off x="255809" y="2060656"/>
          <a:ext cx="8458287" cy="2834640"/>
        </p:xfrm>
        <a:graphic>
          <a:graphicData uri="http://schemas.openxmlformats.org/drawingml/2006/table">
            <a:tbl>
              <a:tblPr firstRow="1" firstCol="1" bandRow="1">
                <a:tableStyleId>{5C22544A-7EE6-4342-B048-85BDC9FD1C3A}</a:tableStyleId>
              </a:tblPr>
              <a:tblGrid>
                <a:gridCol w="1122615"/>
                <a:gridCol w="1241946"/>
                <a:gridCol w="1105469"/>
                <a:gridCol w="1050877"/>
                <a:gridCol w="1050878"/>
                <a:gridCol w="941696"/>
                <a:gridCol w="1944806"/>
              </a:tblGrid>
              <a:tr h="261833">
                <a:tc>
                  <a:txBody>
                    <a:bodyPr/>
                    <a:lstStyle/>
                    <a:p>
                      <a:pPr marL="0" marR="0" algn="just">
                        <a:lnSpc>
                          <a:spcPts val="1200"/>
                        </a:lnSpc>
                        <a:spcBef>
                          <a:spcPts val="600"/>
                        </a:spcBef>
                        <a:spcAft>
                          <a:spcPts val="0"/>
                        </a:spcAft>
                      </a:pPr>
                      <a:r>
                        <a:rPr lang="en-ZA" sz="1100" dirty="0">
                          <a:effectLst/>
                          <a:latin typeface="Century Gothic" pitchFamily="34" charset="0"/>
                        </a:rPr>
                        <a:t>Strategic Objectives</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Performance Indicator</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Achievement  2014/2015</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Planned Target</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Actual Achievement </a:t>
                      </a:r>
                      <a:endParaRPr lang="en-US" sz="1100" dirty="0">
                        <a:effectLst/>
                        <a:latin typeface="Century Gothic" pitchFamily="34" charset="0"/>
                      </a:endParaRPr>
                    </a:p>
                    <a:p>
                      <a:pPr marL="0" marR="0" algn="ctr">
                        <a:lnSpc>
                          <a:spcPts val="1200"/>
                        </a:lnSpc>
                        <a:spcBef>
                          <a:spcPts val="600"/>
                        </a:spcBef>
                        <a:spcAft>
                          <a:spcPts val="0"/>
                        </a:spcAft>
                      </a:pPr>
                      <a:r>
                        <a:rPr lang="en-ZA" sz="1100" dirty="0">
                          <a:effectLst/>
                          <a:latin typeface="Century Gothic" pitchFamily="34" charset="0"/>
                        </a:rPr>
                        <a:t>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Deviation from planned target for 2015/2016</a:t>
                      </a:r>
                      <a:endParaRPr lang="en-US" sz="1100" dirty="0">
                        <a:effectLst/>
                        <a:latin typeface="Century Gothic" pitchFamily="34" charset="0"/>
                        <a:ea typeface="Calibri"/>
                        <a:cs typeface="Times New Roman"/>
                      </a:endParaRPr>
                    </a:p>
                  </a:txBody>
                  <a:tcPr marT="91440" marB="91440">
                    <a:solidFill>
                      <a:srgbClr val="00B050"/>
                    </a:solidFill>
                  </a:tcPr>
                </a:tc>
                <a:tc>
                  <a:txBody>
                    <a:bodyPr/>
                    <a:lstStyle/>
                    <a:p>
                      <a:pPr marL="0" marR="0" algn="ctr">
                        <a:lnSpc>
                          <a:spcPts val="1200"/>
                        </a:lnSpc>
                        <a:spcBef>
                          <a:spcPts val="600"/>
                        </a:spcBef>
                        <a:spcAft>
                          <a:spcPts val="0"/>
                        </a:spcAft>
                      </a:pPr>
                      <a:r>
                        <a:rPr lang="en-ZA" sz="1100" dirty="0">
                          <a:effectLst/>
                          <a:latin typeface="Century Gothic" pitchFamily="34" charset="0"/>
                        </a:rPr>
                        <a:t> Reason for Variance  </a:t>
                      </a:r>
                      <a:endParaRPr lang="en-US" sz="1100" dirty="0">
                        <a:effectLst/>
                        <a:latin typeface="Century Gothic" pitchFamily="34" charset="0"/>
                        <a:ea typeface="Calibri"/>
                        <a:cs typeface="Times New Roman"/>
                      </a:endParaRPr>
                    </a:p>
                  </a:txBody>
                  <a:tcPr marT="91440" marB="91440">
                    <a:solidFill>
                      <a:srgbClr val="00B050"/>
                    </a:solidFill>
                  </a:tcPr>
                </a:tc>
              </a:tr>
              <a:tr h="299237">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P3: Establish effective governance practice</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M19:</a:t>
                      </a:r>
                      <a:r>
                        <a:rPr lang="en-ZA" sz="1100" dirty="0">
                          <a:solidFill>
                            <a:schemeClr val="tx1"/>
                          </a:solidFill>
                          <a:effectLst/>
                          <a:latin typeface="Century Gothic"/>
                          <a:ea typeface="Calibri"/>
                          <a:cs typeface="Arial"/>
                        </a:rPr>
                        <a:t> Compliance with Internal Control Framework</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Unqualified audit report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All 2014/15 MLPs resolved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Not achieved</a:t>
                      </a:r>
                      <a:endParaRPr lang="en-US" sz="1100" dirty="0">
                        <a:effectLst/>
                        <a:latin typeface="Calibri"/>
                        <a:ea typeface="Calibri"/>
                        <a:cs typeface="Times New Roman"/>
                      </a:endParaRPr>
                    </a:p>
                    <a:p>
                      <a:pPr marL="0" marR="0" algn="ctr">
                        <a:lnSpc>
                          <a:spcPts val="1200"/>
                        </a:lnSpc>
                        <a:spcBef>
                          <a:spcPts val="600"/>
                        </a:spcBef>
                        <a:spcAft>
                          <a:spcPts val="600"/>
                        </a:spcAft>
                      </a:pPr>
                      <a:r>
                        <a:rPr lang="en-ZA" sz="1100" dirty="0">
                          <a:effectLst/>
                          <a:latin typeface="Century Gothic"/>
                          <a:ea typeface="Calibri"/>
                          <a:cs typeface="Arial"/>
                        </a:rPr>
                        <a:t>81.5%</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-18.5%</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The remedial actions have been identified and will be implemented in the next financial year</a:t>
                      </a:r>
                      <a:endParaRPr lang="en-US" sz="1100" dirty="0">
                        <a:effectLst/>
                        <a:latin typeface="Calibri"/>
                        <a:ea typeface="Calibri"/>
                        <a:cs typeface="Times New Roman"/>
                      </a:endParaRPr>
                    </a:p>
                  </a:txBody>
                  <a:tcPr marT="91440" marB="91440">
                    <a:solidFill>
                      <a:schemeClr val="bg1"/>
                    </a:solidFill>
                  </a:tcPr>
                </a:tc>
              </a:tr>
              <a:tr h="299237">
                <a:tc>
                  <a:txBody>
                    <a:bodyPr/>
                    <a:lstStyle/>
                    <a:p>
                      <a:pPr marL="0" marR="0" algn="just">
                        <a:lnSpc>
                          <a:spcPts val="1200"/>
                        </a:lnSpc>
                        <a:spcBef>
                          <a:spcPts val="600"/>
                        </a:spcBef>
                        <a:spcAft>
                          <a:spcPts val="0"/>
                        </a:spcAft>
                      </a:pP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solidFill>
                            <a:schemeClr val="tx1"/>
                          </a:solidFill>
                          <a:effectLst/>
                          <a:latin typeface="Century Gothic"/>
                          <a:ea typeface="Calibri"/>
                          <a:cs typeface="Arial"/>
                        </a:rPr>
                        <a:t>M20:</a:t>
                      </a:r>
                      <a:r>
                        <a:rPr lang="en-ZA" sz="1100" dirty="0">
                          <a:solidFill>
                            <a:schemeClr val="tx1"/>
                          </a:solidFill>
                          <a:effectLst/>
                          <a:latin typeface="Century Gothic"/>
                          <a:ea typeface="Calibri"/>
                          <a:cs typeface="Arial"/>
                        </a:rPr>
                        <a:t> Maturity level of risk management implementation</a:t>
                      </a:r>
                      <a:r>
                        <a:rPr lang="en-ZA" sz="1100" dirty="0">
                          <a:solidFill>
                            <a:schemeClr val="tx1"/>
                          </a:solidFill>
                          <a:effectLst/>
                          <a:latin typeface="Calibri"/>
                          <a:ea typeface="Times New Roman"/>
                          <a:cs typeface="Calibri"/>
                        </a:rPr>
                        <a:t> </a:t>
                      </a:r>
                      <a:endParaRPr lang="en-US" sz="1100" dirty="0">
                        <a:solidFill>
                          <a:schemeClr val="tx1"/>
                        </a:solidFill>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b="1" dirty="0">
                          <a:effectLst/>
                          <a:latin typeface="Century Gothic"/>
                          <a:ea typeface="Calibri"/>
                          <a:cs typeface="Arial"/>
                        </a:rPr>
                        <a:t>-</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Maturity Level 4 </a:t>
                      </a:r>
                      <a:r>
                        <a:rPr lang="en-ZA" sz="1100" dirty="0">
                          <a:effectLst/>
                          <a:latin typeface="Calibri"/>
                          <a:ea typeface="Times New Roman"/>
                          <a:cs typeface="Calibri"/>
                        </a:rPr>
                        <a:t> </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Achieved</a:t>
                      </a:r>
                      <a:endParaRPr lang="en-US" sz="1100" dirty="0">
                        <a:effectLst/>
                        <a:latin typeface="Calibri"/>
                        <a:ea typeface="Calibri"/>
                        <a:cs typeface="Times New Roman"/>
                      </a:endParaRPr>
                    </a:p>
                    <a:p>
                      <a:pPr marL="0" marR="0" algn="ctr">
                        <a:lnSpc>
                          <a:spcPts val="1200"/>
                        </a:lnSpc>
                        <a:spcBef>
                          <a:spcPts val="600"/>
                        </a:spcBef>
                        <a:spcAft>
                          <a:spcPts val="600"/>
                        </a:spcAft>
                      </a:pPr>
                      <a:r>
                        <a:rPr lang="en-ZA" sz="1100" dirty="0">
                          <a:effectLst/>
                          <a:latin typeface="Century Gothic"/>
                          <a:ea typeface="Calibri"/>
                          <a:cs typeface="Arial"/>
                        </a:rPr>
                        <a:t>Maturity level 4</a:t>
                      </a:r>
                      <a:endParaRPr lang="en-US" sz="1100" dirty="0">
                        <a:effectLst/>
                        <a:latin typeface="Calibri"/>
                        <a:ea typeface="Calibri"/>
                        <a:cs typeface="Times New Roman"/>
                      </a:endParaRPr>
                    </a:p>
                  </a:txBody>
                  <a:tcPr marT="91440" marB="91440">
                    <a:solidFill>
                      <a:schemeClr val="bg1"/>
                    </a:solidFill>
                  </a:tcPr>
                </a:tc>
                <a:tc>
                  <a:txBody>
                    <a:bodyPr/>
                    <a:lstStyle/>
                    <a:p>
                      <a:pPr marL="0" marR="0" algn="ctr">
                        <a:lnSpc>
                          <a:spcPts val="1200"/>
                        </a:lnSpc>
                        <a:spcBef>
                          <a:spcPts val="600"/>
                        </a:spcBef>
                        <a:spcAft>
                          <a:spcPts val="600"/>
                        </a:spcAft>
                      </a:pPr>
                      <a:r>
                        <a:rPr lang="en-ZA" sz="1100" dirty="0">
                          <a:effectLst/>
                          <a:latin typeface="Century Gothic"/>
                          <a:ea typeface="Calibri"/>
                          <a:cs typeface="Arial"/>
                        </a:rPr>
                        <a:t>None</a:t>
                      </a:r>
                      <a:endParaRPr lang="en-US" sz="1100" dirty="0">
                        <a:effectLst/>
                        <a:latin typeface="Calibri"/>
                        <a:ea typeface="Calibri"/>
                        <a:cs typeface="Times New Roman"/>
                      </a:endParaRPr>
                    </a:p>
                  </a:txBody>
                  <a:tcPr marT="91440" marB="91440">
                    <a:solidFill>
                      <a:schemeClr val="bg1"/>
                    </a:solidFill>
                  </a:tcPr>
                </a:tc>
                <a:tc>
                  <a:txBody>
                    <a:bodyPr/>
                    <a:lstStyle/>
                    <a:p>
                      <a:pPr marL="0" marR="0" algn="just">
                        <a:lnSpc>
                          <a:spcPts val="1200"/>
                        </a:lnSpc>
                        <a:spcBef>
                          <a:spcPts val="600"/>
                        </a:spcBef>
                        <a:spcAft>
                          <a:spcPts val="600"/>
                        </a:spcAft>
                      </a:pPr>
                      <a:r>
                        <a:rPr lang="en-ZA" sz="1100" dirty="0">
                          <a:effectLst/>
                          <a:latin typeface="Century Gothic"/>
                          <a:ea typeface="Calibri"/>
                          <a:cs typeface="Arial"/>
                        </a:rPr>
                        <a:t>N/A</a:t>
                      </a:r>
                      <a:endParaRPr lang="en-US" sz="1100" dirty="0">
                        <a:effectLst/>
                        <a:latin typeface="Calibri"/>
                        <a:ea typeface="Calibri"/>
                        <a:cs typeface="Times New Roman"/>
                      </a:endParaRPr>
                    </a:p>
                  </a:txBody>
                  <a:tcPr marT="91440" marB="91440">
                    <a:solidFill>
                      <a:schemeClr val="bg1"/>
                    </a:solidFill>
                  </a:tcPr>
                </a:tc>
              </a:tr>
            </a:tbl>
          </a:graphicData>
        </a:graphic>
      </p:graphicFrame>
      <p:sp>
        <p:nvSpPr>
          <p:cNvPr id="8" name="Rectangle 7"/>
          <p:cNvSpPr/>
          <p:nvPr/>
        </p:nvSpPr>
        <p:spPr>
          <a:xfrm>
            <a:off x="126161" y="913348"/>
            <a:ext cx="7298222" cy="430887"/>
          </a:xfrm>
          <a:prstGeom prst="rect">
            <a:avLst/>
          </a:prstGeom>
        </p:spPr>
        <p:txBody>
          <a:bodyPr wrap="square">
            <a:spAutoFit/>
          </a:bodyPr>
          <a:lstStyle/>
          <a:p>
            <a:r>
              <a:rPr lang="en-US" sz="1100" dirty="0">
                <a:latin typeface="Century Gothic" pitchFamily="34" charset="0"/>
              </a:rPr>
              <a:t>The purpose of this programme is to provide leadership, strategic management, governance, and risk and resource management in line with government’s accepted norms and standards.</a:t>
            </a:r>
          </a:p>
        </p:txBody>
      </p:sp>
    </p:spTree>
    <p:extLst>
      <p:ext uri="{BB962C8B-B14F-4D97-AF65-F5344CB8AC3E}">
        <p14:creationId xmlns:p14="http://schemas.microsoft.com/office/powerpoint/2010/main" xmlns="" val="1560930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ectangle 1"/>
          <p:cNvSpPr/>
          <p:nvPr/>
        </p:nvSpPr>
        <p:spPr>
          <a:xfrm>
            <a:off x="24271" y="32427"/>
            <a:ext cx="7101744" cy="1313180"/>
          </a:xfrm>
          <a:prstGeom prst="rect">
            <a:avLst/>
          </a:prstGeom>
        </p:spPr>
        <p:txBody>
          <a:bodyPr wrap="square">
            <a:spAutoFit/>
          </a:bodyPr>
          <a:lstStyle/>
          <a:p>
            <a:r>
              <a:rPr lang="en-US" sz="3400" b="1" baseline="30000" dirty="0">
                <a:solidFill>
                  <a:schemeClr val="tx2"/>
                </a:solidFill>
                <a:latin typeface="Century Gothic"/>
                <a:cs typeface="Century Gothic"/>
              </a:rPr>
              <a:t>The Organisation </a:t>
            </a:r>
            <a:r>
              <a:rPr lang="en-US" sz="3400" b="1" baseline="30000" dirty="0" smtClean="0">
                <a:solidFill>
                  <a:schemeClr val="tx2"/>
                </a:solidFill>
                <a:latin typeface="Century Gothic"/>
                <a:cs typeface="Century Gothic"/>
              </a:rPr>
              <a:t>is</a:t>
            </a:r>
            <a:r>
              <a:rPr lang="en-US" sz="3400" b="1" dirty="0" smtClean="0">
                <a:solidFill>
                  <a:schemeClr val="tx2"/>
                </a:solidFill>
                <a:latin typeface="Century Gothic"/>
                <a:cs typeface="Century Gothic"/>
              </a:rPr>
              <a:t> </a:t>
            </a:r>
            <a:r>
              <a:rPr lang="en-US" sz="3400" b="1" baseline="30000" dirty="0" smtClean="0">
                <a:solidFill>
                  <a:schemeClr val="tx2"/>
                </a:solidFill>
                <a:latin typeface="Century Gothic"/>
                <a:cs typeface="Century Gothic"/>
              </a:rPr>
              <a:t>implementing </a:t>
            </a:r>
            <a:r>
              <a:rPr lang="en-US" sz="3400" b="1" baseline="30000" dirty="0">
                <a:solidFill>
                  <a:schemeClr val="tx2"/>
                </a:solidFill>
                <a:latin typeface="Century Gothic"/>
                <a:cs typeface="Century Gothic"/>
              </a:rPr>
              <a:t>the following Strategies to Overcome Areas </a:t>
            </a:r>
            <a:r>
              <a:rPr lang="en-US" sz="3400" b="1" baseline="30000" dirty="0" smtClean="0">
                <a:solidFill>
                  <a:schemeClr val="tx2"/>
                </a:solidFill>
                <a:latin typeface="Century Gothic"/>
                <a:cs typeface="Century Gothic"/>
              </a:rPr>
              <a:t>of </a:t>
            </a:r>
            <a:r>
              <a:rPr lang="en-US" sz="3400" b="1" baseline="30000" dirty="0">
                <a:solidFill>
                  <a:schemeClr val="tx2"/>
                </a:solidFill>
                <a:latin typeface="Century Gothic"/>
                <a:cs typeface="Century Gothic"/>
              </a:rPr>
              <a:t>Non-Performance</a:t>
            </a:r>
          </a:p>
        </p:txBody>
      </p:sp>
      <p:sp>
        <p:nvSpPr>
          <p:cNvPr id="6" name="TextBox 5"/>
          <p:cNvSpPr txBox="1"/>
          <p:nvPr/>
        </p:nvSpPr>
        <p:spPr>
          <a:xfrm>
            <a:off x="323824" y="1150741"/>
            <a:ext cx="8031899" cy="5262979"/>
          </a:xfrm>
          <a:prstGeom prst="rect">
            <a:avLst/>
          </a:prstGeom>
          <a:noFill/>
        </p:spPr>
        <p:txBody>
          <a:bodyPr wrap="square" rtlCol="0">
            <a:spAutoFit/>
          </a:bodyPr>
          <a:lstStyle/>
          <a:p>
            <a:pPr marL="342900" indent="-342900" algn="just">
              <a:buFont typeface="Wingdings" panose="05000000000000000000" pitchFamily="2" charset="2"/>
              <a:buChar char="§"/>
            </a:pPr>
            <a:r>
              <a:rPr lang="en-ZA" sz="1400" dirty="0">
                <a:latin typeface="Century Gothic" panose="020B0502020202020204" pitchFamily="34" charset="0"/>
              </a:rPr>
              <a:t>The bid specifications are being scrutinised more closely with “blind” evaluations being done prior to approval to ensure specifications are clear. Clients are engaged to ensure that evaluators selected will be available as part of the procurement project </a:t>
            </a:r>
            <a:r>
              <a:rPr lang="en-ZA" sz="1400" dirty="0" smtClean="0">
                <a:latin typeface="Century Gothic" panose="020B0502020202020204" pitchFamily="34" charset="0"/>
              </a:rPr>
              <a:t>plan.</a:t>
            </a:r>
            <a:endParaRPr lang="en-ZA" sz="1400" dirty="0">
              <a:latin typeface="Century Gothic" panose="020B0502020202020204" pitchFamily="34" charset="0"/>
            </a:endParaRP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Focus is being placed on an effective process of planning to ensure that procurement is done in line with set timeframes. Security implementation is prioritised in the procurement activities </a:t>
            </a:r>
            <a:r>
              <a:rPr lang="en-ZA" sz="1400" dirty="0" smtClean="0">
                <a:latin typeface="Century Gothic" panose="020B0502020202020204" pitchFamily="34" charset="0"/>
              </a:rPr>
              <a:t>. </a:t>
            </a:r>
            <a:endParaRPr lang="en-ZA" sz="1400" dirty="0">
              <a:latin typeface="Century Gothic" panose="020B0502020202020204" pitchFamily="34" charset="0"/>
            </a:endParaRP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The infrastructure approach has been revised to include business continuity requirements matched with available CAPEX funding</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We have introduced a strategic initiative to ensure effective and efficient financial management and to ensure financial growth and sustainability. </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Customer engagement process are being improved to ensure that better service offerings are delivered to customers</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The internal service delivery processes are being optimised, which will entail a new service delivery model, including pricing and innovative product lifecycle management. </a:t>
            </a:r>
          </a:p>
          <a:p>
            <a:pPr marL="342900" indent="-342900" algn="just">
              <a:buFont typeface="Wingdings" panose="05000000000000000000" pitchFamily="2" charset="2"/>
              <a:buChar char="§"/>
            </a:pPr>
            <a:endParaRPr lang="en-ZA" sz="1400" dirty="0">
              <a:latin typeface="Century Gothic" panose="020B0502020202020204" pitchFamily="34" charset="0"/>
            </a:endParaRPr>
          </a:p>
          <a:p>
            <a:pPr marL="342900" indent="-342900" algn="just">
              <a:buFont typeface="Wingdings" panose="05000000000000000000" pitchFamily="2" charset="2"/>
              <a:buChar char="§"/>
            </a:pPr>
            <a:r>
              <a:rPr lang="en-ZA" sz="1400" dirty="0">
                <a:latin typeface="Century Gothic" panose="020B0502020202020204" pitchFamily="34" charset="0"/>
              </a:rPr>
              <a:t>A renewed drive has begun to improve debt collection by engaging with debtors around reasons for non-payment and exploring alternative means of </a:t>
            </a:r>
            <a:r>
              <a:rPr lang="en-ZA" sz="1400" dirty="0" smtClean="0">
                <a:latin typeface="Century Gothic" panose="020B0502020202020204" pitchFamily="34" charset="0"/>
              </a:rPr>
              <a:t>recovery.</a:t>
            </a:r>
            <a:endParaRPr lang="en-US" sz="14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7FA56227-5D48-2044-9FD7-3EAF296A177E}" type="slidenum">
              <a:rPr lang="en-US" smtClean="0"/>
              <a:pPr/>
              <a:t>23</a:t>
            </a:fld>
            <a:endParaRPr lang="en-US" dirty="0"/>
          </a:p>
        </p:txBody>
      </p:sp>
    </p:spTree>
    <p:extLst>
      <p:ext uri="{BB962C8B-B14F-4D97-AF65-F5344CB8AC3E}">
        <p14:creationId xmlns:p14="http://schemas.microsoft.com/office/powerpoint/2010/main" xmlns="" val="2121257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155357" y="596804"/>
            <a:ext cx="3988643" cy="707886"/>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FINANCIAL</a:t>
            </a:r>
            <a:r>
              <a:rPr lang="en-US" sz="4000" b="1" dirty="0" smtClean="0">
                <a:solidFill>
                  <a:schemeClr val="tx2"/>
                </a:solidFill>
                <a:latin typeface="Century Gothic"/>
                <a:cs typeface="Century Gothic"/>
              </a:rPr>
              <a:t> </a:t>
            </a:r>
            <a:r>
              <a:rPr lang="en-US" sz="4000" b="1" baseline="30000" dirty="0" smtClean="0">
                <a:solidFill>
                  <a:schemeClr val="tx2"/>
                </a:solidFill>
                <a:latin typeface="Century Gothic"/>
                <a:cs typeface="Century Gothic"/>
              </a:rPr>
              <a:t>OVERVIEW</a:t>
            </a:r>
            <a:endParaRPr lang="en-US" sz="4000" b="1" baseline="30000" dirty="0">
              <a:solidFill>
                <a:schemeClr val="tx2"/>
              </a:solidFill>
              <a:latin typeface="Century Gothic"/>
              <a:cs typeface="Century Gothic"/>
            </a:endParaRPr>
          </a:p>
        </p:txBody>
      </p:sp>
      <p:sp>
        <p:nvSpPr>
          <p:cNvPr id="6" name="TextBox 5"/>
          <p:cNvSpPr txBox="1"/>
          <p:nvPr/>
        </p:nvSpPr>
        <p:spPr>
          <a:xfrm>
            <a:off x="4445887" y="2780981"/>
            <a:ext cx="4480399" cy="3826689"/>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Overview</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Statement of Financial Position</a:t>
            </a:r>
          </a:p>
          <a:p>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Statement of Financial Performance</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a:solidFill>
                  <a:schemeClr val="tx2"/>
                </a:solidFill>
                <a:latin typeface="Century Gothic"/>
                <a:cs typeface="Century Gothic"/>
              </a:rPr>
              <a:t>Statement of Cash </a:t>
            </a:r>
            <a:r>
              <a:rPr lang="en-US" sz="2800" b="1" baseline="30000" dirty="0" smtClean="0">
                <a:solidFill>
                  <a:schemeClr val="tx2"/>
                </a:solidFill>
                <a:latin typeface="Century Gothic"/>
                <a:cs typeface="Century Gothic"/>
              </a:rPr>
              <a:t>Flow</a:t>
            </a:r>
            <a:endParaRPr lang="en-US" sz="2800" b="1" baseline="30000" dirty="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24</a:t>
            </a:fld>
            <a:endParaRPr lang="en-US" dirty="0"/>
          </a:p>
        </p:txBody>
      </p:sp>
    </p:spTree>
    <p:extLst>
      <p:ext uri="{BB962C8B-B14F-4D97-AF65-F5344CB8AC3E}">
        <p14:creationId xmlns:p14="http://schemas.microsoft.com/office/powerpoint/2010/main" xmlns="" val="1331055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24271" y="264651"/>
            <a:ext cx="7101744" cy="789960"/>
          </a:xfrm>
          <a:prstGeom prst="rect">
            <a:avLst/>
          </a:prstGeom>
        </p:spPr>
        <p:txBody>
          <a:bodyPr wrap="square">
            <a:spAutoFit/>
          </a:bodyPr>
          <a:lstStyle/>
          <a:p>
            <a:r>
              <a:rPr lang="en-ZA" sz="3400" b="1" baseline="30000" dirty="0">
                <a:solidFill>
                  <a:schemeClr val="tx2"/>
                </a:solidFill>
                <a:latin typeface="Century Gothic"/>
                <a:cs typeface="Century Gothic"/>
              </a:rPr>
              <a:t>SITA is still working towards improved financial performance and sustainability</a:t>
            </a:r>
            <a:endParaRPr lang="en-US" sz="3400" b="1" baseline="30000" dirty="0">
              <a:solidFill>
                <a:schemeClr val="tx2"/>
              </a:solidFill>
              <a:latin typeface="Century Gothic"/>
              <a:cs typeface="Century Gothic"/>
            </a:endParaRPr>
          </a:p>
        </p:txBody>
      </p:sp>
      <p:sp>
        <p:nvSpPr>
          <p:cNvPr id="2" name="TextBox 1"/>
          <p:cNvSpPr txBox="1"/>
          <p:nvPr/>
        </p:nvSpPr>
        <p:spPr>
          <a:xfrm>
            <a:off x="148349" y="1126912"/>
            <a:ext cx="8261132" cy="5170646"/>
          </a:xfrm>
          <a:prstGeom prst="rect">
            <a:avLst/>
          </a:prstGeom>
          <a:noFill/>
        </p:spPr>
        <p:txBody>
          <a:bodyPr wrap="square" rtlCol="0">
            <a:spAutoFit/>
          </a:bodyPr>
          <a:lstStyle/>
          <a:p>
            <a:pPr marL="342900" indent="-342900" algn="just">
              <a:buFont typeface="Wingdings" panose="05000000000000000000" pitchFamily="2" charset="2"/>
              <a:buChar char="§"/>
            </a:pPr>
            <a:r>
              <a:rPr lang="en-ZA" sz="1500" dirty="0">
                <a:latin typeface="Century Gothic" panose="020B0502020202020204" pitchFamily="34" charset="0"/>
              </a:rPr>
              <a:t>The revenue for the year of R5.459bn is R133.7m (2.39%) below the revised budget of R5.592bn</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a:t>
            </a:r>
            <a:r>
              <a:rPr lang="en-ZA" sz="1500" dirty="0" smtClean="0">
                <a:latin typeface="Century Gothic" panose="020B0502020202020204" pitchFamily="34" charset="0"/>
              </a:rPr>
              <a:t>actual </a:t>
            </a:r>
            <a:r>
              <a:rPr lang="en-ZA" sz="1500" dirty="0">
                <a:latin typeface="Century Gothic" panose="020B0502020202020204" pitchFamily="34" charset="0"/>
              </a:rPr>
              <a:t>service revenue performance </a:t>
            </a:r>
            <a:r>
              <a:rPr lang="en-ZA" sz="1500" dirty="0" smtClean="0">
                <a:latin typeface="Century Gothic" panose="020B0502020202020204" pitchFamily="34" charset="0"/>
              </a:rPr>
              <a:t>for the year was below </a:t>
            </a:r>
            <a:r>
              <a:rPr lang="en-ZA" sz="1500" dirty="0">
                <a:latin typeface="Century Gothic" panose="020B0502020202020204" pitchFamily="34" charset="0"/>
              </a:rPr>
              <a:t>the revised budget by R517.8m, while the agency revenue over performed by R384.1m</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expected gross margin on services based on the revised budget was R1.164bn and represented a margin of 25% on services revenue. The actual gross margin was R653.6m or 16% of revenue. This left a gross margin shortfall on services revenue for the year of R510.4m</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expected gross margin on agency related sales according to the revised budget was R51.6m at5% of revenue. The actual margin for the year on agencies was R94.7m at 7% of agency revenue. This was a positive variance of R43.1m as per the revised budget</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actual gross surplus was R748.3m which is R467.3m below the budget gross margin of R1.216bn</a:t>
            </a: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The under performance in the finances was a combination in respect of an underachievement of labour based revenue , business opportunities that did not materialise as planned and the impairment of two discontinued projects</a:t>
            </a:r>
          </a:p>
        </p:txBody>
      </p:sp>
      <p:sp>
        <p:nvSpPr>
          <p:cNvPr id="4" name="Slide Number Placeholder 3"/>
          <p:cNvSpPr>
            <a:spLocks noGrp="1"/>
          </p:cNvSpPr>
          <p:nvPr>
            <p:ph type="sldNum" sz="quarter" idx="12"/>
          </p:nvPr>
        </p:nvSpPr>
        <p:spPr/>
        <p:txBody>
          <a:bodyPr/>
          <a:lstStyle/>
          <a:p>
            <a:fld id="{7FA56227-5D48-2044-9FD7-3EAF296A177E}" type="slidenum">
              <a:rPr lang="en-US" smtClean="0"/>
              <a:pPr/>
              <a:t>25</a:t>
            </a:fld>
            <a:endParaRPr lang="en-US" dirty="0"/>
          </a:p>
        </p:txBody>
      </p:sp>
    </p:spTree>
    <p:extLst>
      <p:ext uri="{BB962C8B-B14F-4D97-AF65-F5344CB8AC3E}">
        <p14:creationId xmlns:p14="http://schemas.microsoft.com/office/powerpoint/2010/main" xmlns="" val="790860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24271" y="91225"/>
            <a:ext cx="6502653" cy="615553"/>
          </a:xfrm>
          <a:prstGeom prst="rect">
            <a:avLst/>
          </a:prstGeom>
        </p:spPr>
        <p:txBody>
          <a:bodyPr wrap="square">
            <a:spAutoFit/>
          </a:bodyPr>
          <a:lstStyle/>
          <a:p>
            <a:r>
              <a:rPr lang="en-US" sz="3400" b="1" baseline="30000" dirty="0" smtClean="0">
                <a:solidFill>
                  <a:schemeClr val="tx2"/>
                </a:solidFill>
                <a:latin typeface="Century Gothic"/>
                <a:cs typeface="Century Gothic"/>
              </a:rPr>
              <a:t>Statement of Financial</a:t>
            </a:r>
            <a:r>
              <a:rPr lang="en-US" sz="3400" b="1" dirty="0" smtClean="0">
                <a:solidFill>
                  <a:schemeClr val="tx2"/>
                </a:solidFill>
                <a:latin typeface="Century Gothic"/>
                <a:cs typeface="Century Gothic"/>
              </a:rPr>
              <a:t> </a:t>
            </a:r>
            <a:r>
              <a:rPr lang="en-US" sz="3400" b="1" baseline="30000" dirty="0" smtClean="0">
                <a:solidFill>
                  <a:schemeClr val="tx2"/>
                </a:solidFill>
                <a:latin typeface="Century Gothic"/>
                <a:cs typeface="Century Gothic"/>
              </a:rPr>
              <a:t>Position</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202323071"/>
              </p:ext>
            </p:extLst>
          </p:nvPr>
        </p:nvGraphicFramePr>
        <p:xfrm>
          <a:off x="391238" y="1000583"/>
          <a:ext cx="4263655" cy="4525953"/>
        </p:xfrm>
        <a:graphic>
          <a:graphicData uri="http://schemas.openxmlformats.org/drawingml/2006/table">
            <a:tbl>
              <a:tblPr/>
              <a:tblGrid>
                <a:gridCol w="2209894"/>
                <a:gridCol w="1080927"/>
                <a:gridCol w="972834"/>
              </a:tblGrid>
              <a:tr h="158856">
                <a:tc>
                  <a:txBody>
                    <a:bodyPr/>
                    <a:lstStyle/>
                    <a:p>
                      <a:pPr algn="l" fontAlgn="b"/>
                      <a:r>
                        <a:rPr lang="en-ZA" sz="700" b="1" i="0" u="none" strike="noStrike" dirty="0">
                          <a:solidFill>
                            <a:srgbClr val="000000"/>
                          </a:solidFill>
                          <a:effectLst/>
                          <a:latin typeface="Century Gothic"/>
                        </a:rPr>
                        <a:t>in Rand</a:t>
                      </a:r>
                    </a:p>
                  </a:txBody>
                  <a:tcPr marL="7221" marR="7221" marT="7221" marB="0" anchor="b">
                    <a:lnL>
                      <a:noFill/>
                    </a:lnL>
                    <a:lnR>
                      <a:noFill/>
                    </a:lnR>
                    <a:lnT>
                      <a:noFill/>
                    </a:lnT>
                    <a:lnB>
                      <a:noFill/>
                    </a:lnB>
                    <a:solidFill>
                      <a:srgbClr val="00CC66"/>
                    </a:solidFill>
                  </a:tcPr>
                </a:tc>
                <a:tc>
                  <a:txBody>
                    <a:bodyPr/>
                    <a:lstStyle/>
                    <a:p>
                      <a:pPr algn="ctr" fontAlgn="b"/>
                      <a:r>
                        <a:rPr lang="en-ZA" sz="700" b="1" i="0" u="none" strike="noStrike" dirty="0">
                          <a:solidFill>
                            <a:srgbClr val="000000"/>
                          </a:solidFill>
                          <a:effectLst/>
                          <a:latin typeface="Century Gothic"/>
                        </a:rPr>
                        <a:t>2016</a:t>
                      </a:r>
                    </a:p>
                  </a:txBody>
                  <a:tcPr marL="7221" marR="7221" marT="7221" marB="0" anchor="b">
                    <a:lnL>
                      <a:noFill/>
                    </a:lnL>
                    <a:lnR>
                      <a:noFill/>
                    </a:lnR>
                    <a:lnT>
                      <a:noFill/>
                    </a:lnT>
                    <a:lnB>
                      <a:noFill/>
                    </a:lnB>
                    <a:solidFill>
                      <a:srgbClr val="00CC66"/>
                    </a:solidFill>
                  </a:tcPr>
                </a:tc>
                <a:tc>
                  <a:txBody>
                    <a:bodyPr/>
                    <a:lstStyle/>
                    <a:p>
                      <a:pPr algn="ctr" fontAlgn="b"/>
                      <a:r>
                        <a:rPr lang="en-ZA" sz="700" b="1" i="0" u="none" strike="noStrike" dirty="0">
                          <a:solidFill>
                            <a:srgbClr val="000000"/>
                          </a:solidFill>
                          <a:effectLst/>
                          <a:latin typeface="Century Gothic"/>
                        </a:rPr>
                        <a:t>2015</a:t>
                      </a:r>
                    </a:p>
                  </a:txBody>
                  <a:tcPr marL="7221" marR="7221" marT="7221" marB="0" anchor="b">
                    <a:lnL>
                      <a:noFill/>
                    </a:lnL>
                    <a:lnR>
                      <a:noFill/>
                    </a:lnR>
                    <a:lnT>
                      <a:noFill/>
                    </a:lnT>
                    <a:lnB>
                      <a:noFill/>
                    </a:lnB>
                    <a:solidFill>
                      <a:srgbClr val="00CC66"/>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Non-current 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1 249 749 321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1 008 780 868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Property, plant and equipment</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839 191 465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613 913 014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Intangible assets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331 994 474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291 785 142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Non-current portion of Prepayments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13 723 977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Deferred tax assets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64 839 405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103 082 712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Current 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2 542 430 712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2 717 061 257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Cash and cash equivalents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1 152 485 518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1 539 404 636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Trade and other receivables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1 038 188 548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1 022 868 657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Income Tax receivable</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322 622 972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140 478 942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Current portion of Prepayments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29 133 674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14 309 022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6077">
                <a:tc>
                  <a:txBody>
                    <a:bodyPr/>
                    <a:lstStyle/>
                    <a:p>
                      <a:pPr algn="l" fontAlgn="b"/>
                      <a:r>
                        <a:rPr lang="en-ZA" sz="700" b="1" i="0" u="none" strike="noStrike" dirty="0">
                          <a:solidFill>
                            <a:srgbClr val="000000"/>
                          </a:solidFill>
                          <a:effectLst/>
                          <a:latin typeface="Century Gothic"/>
                        </a:rPr>
                        <a:t>Total assets</a:t>
                      </a:r>
                    </a:p>
                  </a:txBody>
                  <a:tcPr marL="7221" marR="7221" marT="7221" marB="0" anchor="b">
                    <a:lnL>
                      <a:noFill/>
                    </a:lnL>
                    <a:lnR>
                      <a:noFill/>
                    </a:lnR>
                    <a:lnT>
                      <a:noFill/>
                    </a:lnT>
                    <a:lnB>
                      <a:noFill/>
                    </a:lnB>
                    <a:solidFill>
                      <a:srgbClr val="FFFFFF"/>
                    </a:solidFill>
                  </a:tcPr>
                </a:tc>
                <a:tc>
                  <a:txBody>
                    <a:bodyPr/>
                    <a:lstStyle/>
                    <a:p>
                      <a:pPr algn="l" fontAlgn="b"/>
                      <a:r>
                        <a:rPr lang="en-ZA" sz="700" b="1" i="0" u="none" strike="noStrike" dirty="0">
                          <a:solidFill>
                            <a:srgbClr val="000000"/>
                          </a:solidFill>
                          <a:effectLst/>
                          <a:latin typeface="Century Gothic"/>
                        </a:rPr>
                        <a:t>           3 792 180 033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ZA" sz="700" b="1" i="0" u="none" strike="noStrike" dirty="0">
                          <a:solidFill>
                            <a:srgbClr val="000000"/>
                          </a:solidFill>
                          <a:effectLst/>
                          <a:latin typeface="Century Gothic"/>
                        </a:rPr>
                        <a:t>       3 725 842 125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166077">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Net assets and liabilities</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ctr" fontAlgn="b"/>
                      <a:r>
                        <a:rPr lang="en-ZA" sz="700" b="1"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Net assets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2 573 646 745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2 730 915 672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15178">
                <a:tc>
                  <a:txBody>
                    <a:bodyPr/>
                    <a:lstStyle/>
                    <a:p>
                      <a:pPr algn="l" fontAlgn="b"/>
                      <a:r>
                        <a:rPr lang="en-ZA" sz="700" b="0" i="0" u="none" strike="noStrike" dirty="0">
                          <a:solidFill>
                            <a:srgbClr val="000000"/>
                          </a:solidFill>
                          <a:effectLst/>
                          <a:latin typeface="Century Gothic"/>
                        </a:rPr>
                        <a:t>Share capital</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1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Reserves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627 334 546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627 334 546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Accumulated surpluses</a:t>
                      </a:r>
                    </a:p>
                  </a:txBody>
                  <a:tcPr marL="7221" marR="7221" marT="722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1 946 312 198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2 103 581 125 </a:t>
                      </a:r>
                    </a:p>
                  </a:txBody>
                  <a:tcPr marL="7221" marR="7221" marT="72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Liabilities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Non-current liabilities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122 627 745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127 445 745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1" i="0" u="none" strike="noStrike" dirty="0">
                          <a:solidFill>
                            <a:srgbClr val="000000"/>
                          </a:solidFill>
                          <a:effectLst/>
                          <a:latin typeface="Century Gothic"/>
                        </a:rPr>
                        <a:t>Current Liabilities</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1 095 905 543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867 480 708 </a:t>
                      </a:r>
                    </a:p>
                  </a:txBody>
                  <a:tcPr marL="7221" marR="7221" marT="7221" marB="0" anchor="b">
                    <a:lnL>
                      <a:noFill/>
                    </a:lnL>
                    <a:lnR>
                      <a:noFill/>
                    </a:lnR>
                    <a:lnT>
                      <a:noFill/>
                    </a:lnT>
                    <a:lnB>
                      <a:noFill/>
                    </a:lnB>
                    <a:solidFill>
                      <a:srgbClr val="FFFFFF"/>
                    </a:solidFill>
                  </a:tcPr>
                </a:tc>
              </a:tr>
              <a:tr h="158856">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a:noFill/>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700" b="0" i="0" u="none" strike="noStrike" dirty="0">
                          <a:solidFill>
                            <a:srgbClr val="000000"/>
                          </a:solidFill>
                          <a:effectLst/>
                          <a:latin typeface="Century Gothic"/>
                        </a:rPr>
                        <a:t> </a:t>
                      </a:r>
                    </a:p>
                  </a:txBody>
                  <a:tcPr marL="7221" marR="7221" marT="722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66077">
                <a:tc>
                  <a:txBody>
                    <a:bodyPr/>
                    <a:lstStyle/>
                    <a:p>
                      <a:pPr algn="l" fontAlgn="b"/>
                      <a:r>
                        <a:rPr lang="en-ZA" sz="700" b="1" i="0" u="none" strike="noStrike" dirty="0">
                          <a:solidFill>
                            <a:srgbClr val="000000"/>
                          </a:solidFill>
                          <a:effectLst/>
                          <a:latin typeface="Century Gothic"/>
                        </a:rPr>
                        <a:t>Total net assets and liabilities</a:t>
                      </a:r>
                    </a:p>
                  </a:txBody>
                  <a:tcPr marL="7221" marR="7221" marT="7221" marB="0" anchor="b">
                    <a:lnL>
                      <a:noFill/>
                    </a:lnL>
                    <a:lnR>
                      <a:noFill/>
                    </a:lnR>
                    <a:lnT>
                      <a:noFill/>
                    </a:lnT>
                    <a:lnB>
                      <a:noFill/>
                    </a:lnB>
                    <a:solidFill>
                      <a:schemeClr val="tx2">
                        <a:lumMod val="40000"/>
                        <a:lumOff val="60000"/>
                      </a:schemeClr>
                    </a:solidFill>
                  </a:tcPr>
                </a:tc>
                <a:tc>
                  <a:txBody>
                    <a:bodyPr/>
                    <a:lstStyle/>
                    <a:p>
                      <a:pPr algn="l" fontAlgn="b"/>
                      <a:r>
                        <a:rPr lang="en-ZA" sz="700" b="1" i="0" u="none" strike="noStrike" dirty="0">
                          <a:solidFill>
                            <a:srgbClr val="000000"/>
                          </a:solidFill>
                          <a:effectLst/>
                          <a:latin typeface="Century Gothic"/>
                        </a:rPr>
                        <a:t>           3 792 180 033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700" b="1" i="0" u="none" strike="noStrike" dirty="0">
                          <a:solidFill>
                            <a:srgbClr val="000000"/>
                          </a:solidFill>
                          <a:effectLst/>
                          <a:latin typeface="Century Gothic"/>
                        </a:rPr>
                        <a:t>       3 725 842 125 </a:t>
                      </a:r>
                    </a:p>
                  </a:txBody>
                  <a:tcPr marL="7221" marR="7221" marT="722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7" name="TextBox 6"/>
          <p:cNvSpPr txBox="1"/>
          <p:nvPr/>
        </p:nvSpPr>
        <p:spPr>
          <a:xfrm>
            <a:off x="4935940" y="1000583"/>
            <a:ext cx="3389194" cy="5078313"/>
          </a:xfrm>
          <a:prstGeom prst="rect">
            <a:avLst/>
          </a:prstGeom>
          <a:noFill/>
        </p:spPr>
        <p:txBody>
          <a:bodyPr wrap="square" rtlCol="0">
            <a:spAutoFit/>
          </a:bodyPr>
          <a:lstStyle/>
          <a:p>
            <a:pPr marL="342900" indent="-342900" algn="just">
              <a:buFont typeface="Wingdings" panose="05000000000000000000" pitchFamily="2" charset="2"/>
              <a:buChar char="§"/>
            </a:pPr>
            <a:r>
              <a:rPr lang="en-ZA" b="1" baseline="30000" dirty="0" smtClean="0">
                <a:latin typeface="Century Gothic"/>
                <a:cs typeface="Century Gothic"/>
              </a:rPr>
              <a:t>Property, plant and equipment/ intangible assets: </a:t>
            </a:r>
          </a:p>
          <a:p>
            <a:pPr marL="742950" lvl="1" indent="-285750" algn="just">
              <a:buFont typeface="Arial" pitchFamily="34" charset="0"/>
              <a:buChar char="•"/>
            </a:pPr>
            <a:r>
              <a:rPr lang="en-ZA" baseline="30000" dirty="0" smtClean="0">
                <a:latin typeface="Century Gothic"/>
                <a:cs typeface="Century Gothic"/>
              </a:rPr>
              <a:t>Represents the infrastructure assets of the Agency. The increase is due to capital expenditure incurred to replace</a:t>
            </a:r>
            <a:r>
              <a:rPr lang="en-ZA" dirty="0" smtClean="0">
                <a:latin typeface="Century Gothic"/>
                <a:cs typeface="Century Gothic"/>
              </a:rPr>
              <a:t> </a:t>
            </a:r>
            <a:r>
              <a:rPr lang="en-ZA" baseline="30000" dirty="0" smtClean="0">
                <a:latin typeface="Century Gothic"/>
                <a:cs typeface="Century Gothic"/>
              </a:rPr>
              <a:t>and expand the </a:t>
            </a:r>
            <a:r>
              <a:rPr lang="en-ZA" baseline="30000" dirty="0">
                <a:latin typeface="Century Gothic"/>
                <a:cs typeface="Century Gothic"/>
              </a:rPr>
              <a:t>asset base</a:t>
            </a:r>
            <a:r>
              <a:rPr lang="en-ZA" baseline="30000" dirty="0" smtClean="0">
                <a:latin typeface="Century Gothic"/>
                <a:cs typeface="Century Gothic"/>
              </a:rPr>
              <a:t>.</a:t>
            </a:r>
          </a:p>
          <a:p>
            <a:pPr lvl="1" algn="just"/>
            <a:endParaRPr lang="en-ZA" baseline="30000" dirty="0" smtClean="0">
              <a:latin typeface="Century Gothic"/>
              <a:cs typeface="Century Gothic"/>
            </a:endParaRPr>
          </a:p>
          <a:p>
            <a:pPr marL="342900" indent="-342900" algn="just">
              <a:buFont typeface="Wingdings" panose="05000000000000000000" pitchFamily="2" charset="2"/>
              <a:buChar char="§"/>
            </a:pPr>
            <a:r>
              <a:rPr lang="en-ZA" b="1" baseline="30000" dirty="0">
                <a:latin typeface="Century Gothic"/>
                <a:cs typeface="Century Gothic"/>
              </a:rPr>
              <a:t>Cash and cash </a:t>
            </a:r>
            <a:r>
              <a:rPr lang="en-ZA" b="1" baseline="30000" dirty="0" smtClean="0">
                <a:latin typeface="Century Gothic"/>
                <a:cs typeface="Century Gothic"/>
              </a:rPr>
              <a:t>equivalent</a:t>
            </a:r>
          </a:p>
          <a:p>
            <a:pPr marL="742950" lvl="1" indent="-285750" algn="just">
              <a:buFont typeface="Arial" pitchFamily="34" charset="0"/>
              <a:buChar char="•"/>
            </a:pPr>
            <a:r>
              <a:rPr lang="en-ZA" baseline="30000" dirty="0">
                <a:latin typeface="Century Gothic"/>
                <a:cs typeface="Century Gothic"/>
              </a:rPr>
              <a:t>detailed explanation per cashflow statement.</a:t>
            </a:r>
          </a:p>
          <a:p>
            <a:pPr marL="800100" lvl="1"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1" baseline="30000" dirty="0">
                <a:latin typeface="Century Gothic"/>
                <a:cs typeface="Century Gothic"/>
              </a:rPr>
              <a:t>Trade and other receivable (Note 9)</a:t>
            </a:r>
          </a:p>
          <a:p>
            <a:pPr marL="742950" lvl="1" indent="-285750" algn="just">
              <a:buFont typeface="Arial" pitchFamily="34" charset="0"/>
              <a:buChar char="•"/>
            </a:pPr>
            <a:r>
              <a:rPr lang="en-ZA" baseline="30000" dirty="0">
                <a:latin typeface="Century Gothic"/>
                <a:cs typeface="Century Gothic"/>
              </a:rPr>
              <a:t>This represents the amount owed to the Agency by  departments. The agency is working with DPTS to collect the debts.</a:t>
            </a:r>
          </a:p>
          <a:p>
            <a:pPr marL="342900" indent="-342900" algn="just">
              <a:buFont typeface="Wingdings" panose="05000000000000000000" pitchFamily="2" charset="2"/>
              <a:buChar char="§"/>
            </a:pPr>
            <a:r>
              <a:rPr lang="en-ZA" b="1" baseline="30000" dirty="0" smtClean="0">
                <a:latin typeface="Century Gothic"/>
                <a:cs typeface="Century Gothic"/>
              </a:rPr>
              <a:t>Income tax</a:t>
            </a:r>
            <a:r>
              <a:rPr lang="en-ZA" b="1" dirty="0" smtClean="0">
                <a:latin typeface="Century Gothic"/>
                <a:cs typeface="Century Gothic"/>
              </a:rPr>
              <a:t> </a:t>
            </a:r>
            <a:r>
              <a:rPr lang="en-ZA" b="1" baseline="30000" dirty="0">
                <a:latin typeface="Century Gothic"/>
                <a:cs typeface="Century Gothic"/>
              </a:rPr>
              <a:t>receivable </a:t>
            </a:r>
          </a:p>
          <a:p>
            <a:pPr marL="742950" lvl="1" indent="-285750" algn="just">
              <a:buFont typeface="Arial" pitchFamily="34" charset="0"/>
              <a:buChar char="•"/>
            </a:pPr>
            <a:r>
              <a:rPr lang="en-ZA" baseline="30000" dirty="0">
                <a:latin typeface="Century Gothic"/>
                <a:cs typeface="Century Gothic"/>
              </a:rPr>
              <a:t>Amount due to the Agency from SARS. The amount for 2015 was received in 2016.</a:t>
            </a:r>
          </a:p>
          <a:p>
            <a:pPr marL="457200" lvl="2" algn="just"/>
            <a:endParaRPr lang="en-ZA" baseline="30000" dirty="0" smtClean="0">
              <a:latin typeface="Century Gothic"/>
              <a:cs typeface="Century Gothic"/>
            </a:endParaRPr>
          </a:p>
          <a:p>
            <a:pPr marL="342900" lvl="1" indent="-342900" algn="just">
              <a:buFont typeface="Wingdings" panose="05000000000000000000" pitchFamily="2" charset="2"/>
              <a:buChar char="§"/>
            </a:pPr>
            <a:r>
              <a:rPr lang="en-ZA" b="1" baseline="30000" dirty="0" smtClean="0">
                <a:latin typeface="Century Gothic"/>
                <a:cs typeface="Century Gothic"/>
              </a:rPr>
              <a:t>Trade and other payables (Note 14)</a:t>
            </a:r>
          </a:p>
          <a:p>
            <a:pPr marL="742950" lvl="1" indent="-285750" algn="just">
              <a:buFont typeface="Arial" pitchFamily="34" charset="0"/>
              <a:buChar char="•"/>
            </a:pPr>
            <a:r>
              <a:rPr lang="en-ZA" baseline="30000" dirty="0">
                <a:latin typeface="Century Gothic"/>
                <a:cs typeface="Century Gothic"/>
              </a:rPr>
              <a:t>The increase is mainly licences invoiced at year end that were subsequently paid in April.</a:t>
            </a:r>
          </a:p>
        </p:txBody>
      </p:sp>
    </p:spTree>
    <p:extLst>
      <p:ext uri="{BB962C8B-B14F-4D97-AF65-F5344CB8AC3E}">
        <p14:creationId xmlns:p14="http://schemas.microsoft.com/office/powerpoint/2010/main" xmlns="" val="809569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US" sz="3400" b="1" baseline="30000" dirty="0" smtClean="0">
                <a:solidFill>
                  <a:schemeClr val="tx2"/>
                </a:solidFill>
                <a:latin typeface="Century Gothic"/>
                <a:cs typeface="Century Gothic"/>
              </a:rPr>
              <a:t>Statement of Financial</a:t>
            </a:r>
            <a:r>
              <a:rPr lang="en-US" sz="3400" b="1" dirty="0" smtClean="0">
                <a:solidFill>
                  <a:schemeClr val="tx2"/>
                </a:solidFill>
                <a:latin typeface="Century Gothic"/>
                <a:cs typeface="Century Gothic"/>
              </a:rPr>
              <a:t> </a:t>
            </a:r>
            <a:r>
              <a:rPr lang="en-US" sz="3400" b="1" baseline="30000" dirty="0" smtClean="0">
                <a:solidFill>
                  <a:schemeClr val="tx2"/>
                </a:solidFill>
                <a:latin typeface="Century Gothic"/>
                <a:cs typeface="Century Gothic"/>
              </a:rPr>
              <a:t>Performance</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158293758"/>
              </p:ext>
            </p:extLst>
          </p:nvPr>
        </p:nvGraphicFramePr>
        <p:xfrm>
          <a:off x="1228287" y="1730989"/>
          <a:ext cx="6152580" cy="3587896"/>
        </p:xfrm>
        <a:graphic>
          <a:graphicData uri="http://schemas.openxmlformats.org/drawingml/2006/table">
            <a:tbl>
              <a:tblPr/>
              <a:tblGrid>
                <a:gridCol w="3534461"/>
                <a:gridCol w="1265424"/>
                <a:gridCol w="1352695"/>
              </a:tblGrid>
              <a:tr h="417985">
                <a:tc>
                  <a:txBody>
                    <a:bodyPr/>
                    <a:lstStyle/>
                    <a:p>
                      <a:pPr algn="l" fontAlgn="b"/>
                      <a:r>
                        <a:rPr lang="en-ZA" sz="900" b="1" i="0" u="none" strike="noStrike" dirty="0">
                          <a:solidFill>
                            <a:srgbClr val="000000"/>
                          </a:solidFill>
                          <a:effectLst/>
                          <a:latin typeface="Century Gothic"/>
                        </a:rPr>
                        <a:t>In Rand</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a:rPr>
                        <a:t>2016</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a:rPr>
                        <a:t>2015</a:t>
                      </a:r>
                    </a:p>
                  </a:txBody>
                  <a:tcPr marL="9525" marR="9525" marT="9525" marB="0" anchor="b">
                    <a:lnL>
                      <a:noFill/>
                    </a:lnL>
                    <a:lnR>
                      <a:noFill/>
                    </a:lnR>
                    <a:lnT>
                      <a:noFill/>
                    </a:lnT>
                    <a:lnB>
                      <a:noFill/>
                    </a:lnB>
                    <a:solidFill>
                      <a:srgbClr val="00CC66"/>
                    </a:solidFill>
                  </a:tcPr>
                </a:tc>
              </a:tr>
              <a:tr h="248532">
                <a:tc>
                  <a:txBody>
                    <a:bodyPr/>
                    <a:lstStyle/>
                    <a:p>
                      <a:pPr algn="l" fontAlgn="b"/>
                      <a:r>
                        <a:rPr lang="en-ZA" sz="900" b="0" i="0" u="none" strike="noStrike" dirty="0">
                          <a:solidFill>
                            <a:srgbClr val="000000"/>
                          </a:solidFill>
                          <a:effectLst/>
                          <a:latin typeface="Century Gothic"/>
                        </a:rPr>
                        <a:t>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a:t>
                      </a:r>
                    </a:p>
                  </a:txBody>
                  <a:tcPr marL="9525" marR="9525" marT="9525" marB="0" anchor="b">
                    <a:lnL>
                      <a:noFill/>
                    </a:lnL>
                    <a:lnR>
                      <a:noFill/>
                    </a:lnR>
                    <a:lnT>
                      <a:noFill/>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Revenue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5 458 602 601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5 089 678 442 </a:t>
                      </a:r>
                    </a:p>
                  </a:txBody>
                  <a:tcPr marL="9525" marR="9525" marT="9525" marB="0" anchor="b">
                    <a:lnL>
                      <a:noFill/>
                    </a:lnL>
                    <a:lnR>
                      <a:noFill/>
                    </a:lnR>
                    <a:lnT>
                      <a:noFill/>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Cost of sales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(4 710 313 016)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(3 954 846 525)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8532">
                <a:tc>
                  <a:txBody>
                    <a:bodyPr/>
                    <a:lstStyle/>
                    <a:p>
                      <a:pPr algn="l" fontAlgn="b"/>
                      <a:r>
                        <a:rPr lang="en-ZA" sz="900" b="0" i="0" u="none" strike="noStrike" dirty="0">
                          <a:solidFill>
                            <a:srgbClr val="000000"/>
                          </a:solidFill>
                          <a:effectLst/>
                          <a:latin typeface="Century Gothic"/>
                        </a:rPr>
                        <a:t>Gross surplus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748 289 585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900" b="0" i="0" u="none" strike="noStrike" dirty="0">
                          <a:solidFill>
                            <a:srgbClr val="000000"/>
                          </a:solidFill>
                          <a:effectLst/>
                          <a:latin typeface="Century Gothic"/>
                        </a:rPr>
                        <a:t>            1 134 831 917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Other income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57 419 222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34 457 302 </a:t>
                      </a:r>
                    </a:p>
                  </a:txBody>
                  <a:tcPr marL="9525" marR="9525" marT="9525" marB="0" anchor="b">
                    <a:lnL>
                      <a:noFill/>
                    </a:lnL>
                    <a:lnR>
                      <a:noFill/>
                    </a:lnR>
                    <a:lnT>
                      <a:noFill/>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Operating expenses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(1 139 152 306)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(1 083 613 962)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8532">
                <a:tc>
                  <a:txBody>
                    <a:bodyPr/>
                    <a:lstStyle/>
                    <a:p>
                      <a:pPr algn="l" fontAlgn="b"/>
                      <a:r>
                        <a:rPr lang="en-ZA" sz="900" b="0" i="0" u="none" strike="noStrike" dirty="0">
                          <a:solidFill>
                            <a:srgbClr val="000000"/>
                          </a:solidFill>
                          <a:effectLst/>
                          <a:latin typeface="Century Gothic"/>
                        </a:rPr>
                        <a:t>(Deficit)/Surplus from operating activities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(333 443 499)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900" b="0" i="0" u="none" strike="noStrike" dirty="0">
                          <a:solidFill>
                            <a:srgbClr val="000000"/>
                          </a:solidFill>
                          <a:effectLst/>
                          <a:latin typeface="Century Gothic"/>
                        </a:rPr>
                        <a:t>                  85 675 257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48532">
                <a:tc>
                  <a:txBody>
                    <a:bodyPr/>
                    <a:lstStyle/>
                    <a:p>
                      <a:pPr algn="l" fontAlgn="b"/>
                      <a:r>
                        <a:rPr lang="en-ZA" sz="900" b="0" i="0" u="none" strike="noStrike" dirty="0">
                          <a:solidFill>
                            <a:srgbClr val="000000"/>
                          </a:solidFill>
                          <a:effectLst/>
                          <a:latin typeface="Century Gothic"/>
                        </a:rPr>
                        <a:t>Finance income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169 474 785 </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160 654 579 </a:t>
                      </a:r>
                    </a:p>
                  </a:txBody>
                  <a:tcPr marL="9525" marR="9525" marT="9525" marB="0" anchor="b">
                    <a:lnL>
                      <a:noFill/>
                    </a:lnL>
                    <a:lnR>
                      <a:noFill/>
                    </a:lnR>
                    <a:lnT>
                      <a:noFill/>
                    </a:lnT>
                    <a:lnB>
                      <a:noFill/>
                    </a:lnB>
                    <a:solidFill>
                      <a:srgbClr val="FFFFFF"/>
                    </a:solidFill>
                  </a:tcPr>
                </a:tc>
              </a:tr>
              <a:tr h="336647">
                <a:tc>
                  <a:txBody>
                    <a:bodyPr/>
                    <a:lstStyle/>
                    <a:p>
                      <a:pPr algn="l" fontAlgn="b"/>
                      <a:r>
                        <a:rPr lang="en-ZA" sz="900" b="0" i="0" u="none" strike="noStrike" dirty="0">
                          <a:solidFill>
                            <a:srgbClr val="000000"/>
                          </a:solidFill>
                          <a:effectLst/>
                          <a:latin typeface="Century Gothic"/>
                        </a:rPr>
                        <a:t>Finance expenses</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(43 986 595)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(38 333 766)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8532">
                <a:tc>
                  <a:txBody>
                    <a:bodyPr/>
                    <a:lstStyle/>
                    <a:p>
                      <a:pPr algn="l" fontAlgn="b"/>
                      <a:r>
                        <a:rPr lang="en-ZA" sz="900" b="0" i="0" u="none" strike="noStrike" dirty="0">
                          <a:solidFill>
                            <a:srgbClr val="000000"/>
                          </a:solidFill>
                          <a:effectLst/>
                          <a:latin typeface="Century Gothic"/>
                        </a:rPr>
                        <a:t>(Deficit)/Surplus before income tax</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(207 955 309)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900" b="0" i="0" u="none" strike="noStrike" dirty="0">
                          <a:solidFill>
                            <a:srgbClr val="000000"/>
                          </a:solidFill>
                          <a:effectLst/>
                          <a:latin typeface="Century Gothic"/>
                        </a:rPr>
                        <a:t>               207 996 070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36647">
                <a:tc>
                  <a:txBody>
                    <a:bodyPr/>
                    <a:lstStyle/>
                    <a:p>
                      <a:pPr algn="l" fontAlgn="b"/>
                      <a:r>
                        <a:rPr lang="en-ZA" sz="900" b="0" i="0" u="none" strike="noStrike" dirty="0">
                          <a:solidFill>
                            <a:srgbClr val="000000"/>
                          </a:solidFill>
                          <a:effectLst/>
                          <a:latin typeface="Century Gothic"/>
                        </a:rPr>
                        <a:t>Income tax expense</a:t>
                      </a:r>
                    </a:p>
                  </a:txBody>
                  <a:tcPr marL="9525" marR="9525" marT="9525" marB="0" anchor="b">
                    <a:lnL>
                      <a:noFill/>
                    </a:lnL>
                    <a:lnR>
                      <a:noFill/>
                    </a:lnR>
                    <a:lnT>
                      <a:noFill/>
                    </a:lnT>
                    <a:lnB>
                      <a:noFill/>
                    </a:lnB>
                    <a:solidFill>
                      <a:srgbClr val="FFFFFF"/>
                    </a:solidFill>
                  </a:tcPr>
                </a:tc>
                <a:tc>
                  <a:txBody>
                    <a:bodyPr/>
                    <a:lstStyle/>
                    <a:p>
                      <a:pPr algn="l" fontAlgn="b"/>
                      <a:r>
                        <a:rPr lang="en-ZA" sz="900" b="0" i="0" u="none" strike="noStrike" dirty="0">
                          <a:solidFill>
                            <a:srgbClr val="000000"/>
                          </a:solidFill>
                          <a:effectLst/>
                          <a:latin typeface="Century Gothic"/>
                        </a:rPr>
                        <a:t>               50 686 382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900" b="0" i="0" u="none" strike="noStrike" dirty="0">
                          <a:solidFill>
                            <a:srgbClr val="000000"/>
                          </a:solidFill>
                          <a:effectLst/>
                          <a:latin typeface="Century Gothic"/>
                        </a:rPr>
                        <a:t>                (63 706 934)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59829">
                <a:tc>
                  <a:txBody>
                    <a:bodyPr/>
                    <a:lstStyle/>
                    <a:p>
                      <a:pPr algn="l" fontAlgn="b"/>
                      <a:r>
                        <a:rPr lang="en-ZA" sz="900" b="1" i="0" u="none" strike="noStrike" dirty="0">
                          <a:solidFill>
                            <a:srgbClr val="000000"/>
                          </a:solidFill>
                          <a:effectLst/>
                          <a:latin typeface="Century Gothic"/>
                        </a:rPr>
                        <a:t>(Deficit)/Surplus for the year attributable to shareholder</a:t>
                      </a:r>
                    </a:p>
                  </a:txBody>
                  <a:tcPr marL="9525" marR="9525" marT="9525" marB="0" anchor="b">
                    <a:lnL>
                      <a:noFill/>
                    </a:lnL>
                    <a:lnR>
                      <a:noFill/>
                    </a:lnR>
                    <a:lnT>
                      <a:noFill/>
                    </a:lnT>
                    <a:lnB>
                      <a:noFill/>
                    </a:lnB>
                    <a:solidFill>
                      <a:schemeClr val="tx2">
                        <a:lumMod val="40000"/>
                        <a:lumOff val="60000"/>
                      </a:schemeClr>
                    </a:solidFill>
                  </a:tcPr>
                </a:tc>
                <a:tc>
                  <a:txBody>
                    <a:bodyPr/>
                    <a:lstStyle/>
                    <a:p>
                      <a:pPr algn="l" fontAlgn="b"/>
                      <a:r>
                        <a:rPr lang="en-ZA" sz="900" b="1" i="0" u="none" strike="noStrike" dirty="0">
                          <a:solidFill>
                            <a:srgbClr val="000000"/>
                          </a:solidFill>
                          <a:effectLst/>
                          <a:latin typeface="Century Gothic"/>
                        </a:rPr>
                        <a:t>          (157 268 927)</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900" b="1" i="0" u="none" strike="noStrike" dirty="0">
                          <a:solidFill>
                            <a:srgbClr val="000000"/>
                          </a:solidFill>
                          <a:effectLst/>
                          <a:latin typeface="Century Gothic"/>
                        </a:rPr>
                        <a:t>               144 289 136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xmlns="" val="1621756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sp>
        <p:nvSpPr>
          <p:cNvPr id="8" name="Rectangle 7"/>
          <p:cNvSpPr/>
          <p:nvPr/>
        </p:nvSpPr>
        <p:spPr>
          <a:xfrm>
            <a:off x="40037" y="183317"/>
            <a:ext cx="6502653" cy="615553"/>
          </a:xfrm>
          <a:prstGeom prst="rect">
            <a:avLst/>
          </a:prstGeom>
        </p:spPr>
        <p:txBody>
          <a:bodyPr wrap="square">
            <a:spAutoFit/>
          </a:bodyPr>
          <a:lstStyle/>
          <a:p>
            <a:r>
              <a:rPr lang="en-US" sz="3400" b="1" baseline="30000" dirty="0" smtClean="0">
                <a:solidFill>
                  <a:srgbClr val="1F497D"/>
                </a:solidFill>
                <a:latin typeface="Century Gothic"/>
                <a:cs typeface="Century Gothic"/>
              </a:rPr>
              <a:t>Revised </a:t>
            </a:r>
            <a:r>
              <a:rPr lang="en-US" sz="3400" b="1" baseline="30000" dirty="0">
                <a:solidFill>
                  <a:srgbClr val="1F497D"/>
                </a:solidFill>
                <a:latin typeface="Century Gothic"/>
                <a:cs typeface="Century Gothic"/>
              </a:rPr>
              <a:t>Annual</a:t>
            </a:r>
            <a:r>
              <a:rPr lang="en-US" sz="3400" b="1" dirty="0">
                <a:solidFill>
                  <a:srgbClr val="1F497D"/>
                </a:solidFill>
                <a:latin typeface="Century Gothic"/>
                <a:cs typeface="Century Gothic"/>
              </a:rPr>
              <a:t> </a:t>
            </a:r>
            <a:r>
              <a:rPr lang="en-US" sz="3400" b="1" baseline="30000" dirty="0">
                <a:solidFill>
                  <a:srgbClr val="1F497D"/>
                </a:solidFill>
                <a:latin typeface="Century Gothic"/>
                <a:cs typeface="Century Gothic"/>
              </a:rPr>
              <a:t>Performance Plan Budget</a:t>
            </a:r>
          </a:p>
        </p:txBody>
      </p:sp>
      <p:sp>
        <p:nvSpPr>
          <p:cNvPr id="2" name="Slide Number Placeholder 1"/>
          <p:cNvSpPr>
            <a:spLocks noGrp="1"/>
          </p:cNvSpPr>
          <p:nvPr>
            <p:ph type="sldNum" sz="quarter" idx="12"/>
          </p:nvPr>
        </p:nvSpPr>
        <p:spPr/>
        <p:txBody>
          <a:bodyPr/>
          <a:lstStyle/>
          <a:p>
            <a:fld id="{7FA56227-5D48-2044-9FD7-3EAF296A177E}"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317900717"/>
              </p:ext>
            </p:extLst>
          </p:nvPr>
        </p:nvGraphicFramePr>
        <p:xfrm>
          <a:off x="768350" y="1236125"/>
          <a:ext cx="7607300" cy="4532056"/>
        </p:xfrm>
        <a:graphic>
          <a:graphicData uri="http://schemas.openxmlformats.org/drawingml/2006/table">
            <a:tbl>
              <a:tblPr/>
              <a:tblGrid>
                <a:gridCol w="2282190"/>
                <a:gridCol w="1093549"/>
                <a:gridCol w="1093549"/>
                <a:gridCol w="1179132"/>
                <a:gridCol w="979440"/>
                <a:gridCol w="979440"/>
              </a:tblGrid>
              <a:tr h="475865">
                <a:tc>
                  <a:txBody>
                    <a:bodyPr/>
                    <a:lstStyle/>
                    <a:p>
                      <a:pPr algn="l" fontAlgn="b"/>
                      <a:r>
                        <a:rPr lang="en-ZA" sz="900" b="1" i="0" u="none" strike="noStrike" dirty="0">
                          <a:solidFill>
                            <a:srgbClr val="000000"/>
                          </a:solidFill>
                          <a:effectLst/>
                          <a:latin typeface="Century Gothic" panose="020B0502020202020204" pitchFamily="34" charset="0"/>
                        </a:rPr>
                        <a:t>In Rand</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panose="020B0502020202020204" pitchFamily="34" charset="0"/>
                        </a:rPr>
                        <a:t>ACTUAL </a:t>
                      </a:r>
                      <a:r>
                        <a:rPr lang="en-ZA" sz="900" b="1" i="0" u="none" strike="noStrike" dirty="0" smtClean="0">
                          <a:solidFill>
                            <a:srgbClr val="000000"/>
                          </a:solidFill>
                          <a:effectLst/>
                          <a:latin typeface="Century Gothic" panose="020B0502020202020204" pitchFamily="34" charset="0"/>
                        </a:rPr>
                        <a:t>2016</a:t>
                      </a:r>
                      <a:endParaRPr lang="en-ZA" sz="900" b="1" i="0" u="none" strike="noStrike" dirty="0">
                        <a:solidFill>
                          <a:srgbClr val="000000"/>
                        </a:solidFill>
                        <a:effectLst/>
                        <a:latin typeface="Century Gothic" panose="020B0502020202020204" pitchFamily="34" charset="0"/>
                      </a:endParaRP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panose="020B0502020202020204" pitchFamily="34" charset="0"/>
                        </a:rPr>
                        <a:t>APP </a:t>
                      </a:r>
                      <a:r>
                        <a:rPr lang="en-ZA" sz="900" b="1" i="0" u="none" strike="noStrike" dirty="0" smtClean="0">
                          <a:solidFill>
                            <a:srgbClr val="000000"/>
                          </a:solidFill>
                          <a:effectLst/>
                          <a:latin typeface="Century Gothic" panose="020B0502020202020204" pitchFamily="34" charset="0"/>
                        </a:rPr>
                        <a:t>BUDGET 2016</a:t>
                      </a:r>
                      <a:endParaRPr lang="en-ZA" sz="900" b="1" i="0" u="none" strike="noStrike" dirty="0">
                        <a:solidFill>
                          <a:srgbClr val="000000"/>
                        </a:solidFill>
                        <a:effectLst/>
                        <a:latin typeface="Century Gothic" panose="020B0502020202020204" pitchFamily="34" charset="0"/>
                      </a:endParaRP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a:solidFill>
                            <a:srgbClr val="000000"/>
                          </a:solidFill>
                          <a:effectLst/>
                          <a:latin typeface="Century Gothic" panose="020B0502020202020204" pitchFamily="34" charset="0"/>
                        </a:rPr>
                        <a:t>REVISED </a:t>
                      </a:r>
                      <a:r>
                        <a:rPr lang="en-ZA" sz="900" b="1" i="0" u="none" strike="noStrike" dirty="0" smtClean="0">
                          <a:solidFill>
                            <a:srgbClr val="000000"/>
                          </a:solidFill>
                          <a:effectLst/>
                          <a:latin typeface="Century Gothic" panose="020B0502020202020204" pitchFamily="34" charset="0"/>
                        </a:rPr>
                        <a:t>BUDGET 2016</a:t>
                      </a:r>
                      <a:endParaRPr lang="en-ZA" sz="900" b="1" i="0" u="none" strike="noStrike" dirty="0">
                        <a:solidFill>
                          <a:srgbClr val="000000"/>
                        </a:solidFill>
                        <a:effectLst/>
                        <a:latin typeface="Century Gothic" panose="020B0502020202020204" pitchFamily="34" charset="0"/>
                      </a:endParaRP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VARIANCE TO </a:t>
                      </a:r>
                      <a:r>
                        <a:rPr lang="en-ZA" sz="900" b="1" i="0" u="none" strike="noStrike" dirty="0">
                          <a:solidFill>
                            <a:srgbClr val="000000"/>
                          </a:solidFill>
                          <a:effectLst/>
                          <a:latin typeface="Century Gothic" panose="020B0502020202020204" pitchFamily="34" charset="0"/>
                        </a:rPr>
                        <a:t>APP</a:t>
                      </a:r>
                    </a:p>
                  </a:txBody>
                  <a:tcPr marL="9525" marR="9525" marT="9525" marB="0" anchor="b">
                    <a:lnL>
                      <a:noFill/>
                    </a:lnL>
                    <a:lnR>
                      <a:noFill/>
                    </a:lnR>
                    <a:lnT>
                      <a:noFill/>
                    </a:lnT>
                    <a:lnB>
                      <a:noFill/>
                    </a:lnB>
                    <a:solidFill>
                      <a:srgbClr val="00CC66"/>
                    </a:solidFill>
                  </a:tcPr>
                </a:tc>
                <a:tc>
                  <a:txBody>
                    <a:bodyPr/>
                    <a:lstStyle/>
                    <a:p>
                      <a:pPr algn="ctr" fontAlgn="b"/>
                      <a:r>
                        <a:rPr lang="en-ZA" sz="900" b="1" i="0" u="none" strike="noStrike" dirty="0" smtClean="0">
                          <a:solidFill>
                            <a:srgbClr val="000000"/>
                          </a:solidFill>
                          <a:effectLst/>
                          <a:latin typeface="Century Gothic" panose="020B0502020202020204" pitchFamily="34" charset="0"/>
                        </a:rPr>
                        <a:t>VARIANCE TO </a:t>
                      </a:r>
                      <a:r>
                        <a:rPr lang="en-ZA" sz="900" b="1" i="0" u="none" strike="noStrike" dirty="0">
                          <a:solidFill>
                            <a:srgbClr val="000000"/>
                          </a:solidFill>
                          <a:effectLst/>
                          <a:latin typeface="Century Gothic" panose="020B0502020202020204" pitchFamily="34" charset="0"/>
                        </a:rPr>
                        <a:t>REVISED</a:t>
                      </a:r>
                    </a:p>
                  </a:txBody>
                  <a:tcPr marL="9525" marR="9525" marT="9525" marB="0" anchor="b">
                    <a:lnL>
                      <a:noFill/>
                    </a:lnL>
                    <a:lnR>
                      <a:noFill/>
                    </a:lnR>
                    <a:lnT>
                      <a:noFill/>
                    </a:lnT>
                    <a:lnB>
                      <a:noFill/>
                    </a:lnB>
                    <a:solidFill>
                      <a:srgbClr val="00CC66"/>
                    </a:solidFill>
                  </a:tcPr>
                </a:tc>
              </a:tr>
              <a:tr h="237933">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l" fontAlgn="b"/>
                      <a:r>
                        <a:rPr lang="en-ZA" sz="12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en-ZA" sz="1200" b="1"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en-ZA" sz="1200" b="1"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Revenue</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5 458 602 601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5 390 000 001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5 592 317 853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68 602 599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(133 715 252)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Agency revenue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1 338 203 652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1 479 287 456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954 154 795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(141 083 805)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384 048 857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Services revenue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4 120 398 949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3 910 712 545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4 638 163 058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209 686 404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(517 764 109)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Cost of sales</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(4 710 313 016)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(4 312 000 000)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(4 376 694 969)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(398 313 015)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(333 618 047)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Agency cost of sales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1 243 532 407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909 372 482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902 537 219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334 159 924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340 995 188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Services cost of sales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3 466 780 609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3 402 627 518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3 474 157 750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64 153 091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(7 377 141)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Gross surplus</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748 289 585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1 078 000 001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1 215 622 884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(329 710 416)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(467 333 299)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Agency gross surplus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94 671 245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569 914 974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51 617 576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(475 243 729)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43 053 669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 Services gross surplus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653 618 340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508 085 027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1 164 005 308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145 533 313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(510 386 968)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Other income</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57 419 222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35 268 000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29 945 000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22 151 222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27 474 222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Operating expenses</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(1 139 152 306)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(875 638 120)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(1 165 622 353)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(263 514 186)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26 470 047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US" sz="900" b="0" i="0" u="none" strike="noStrike" dirty="0">
                          <a:solidFill>
                            <a:srgbClr val="000000"/>
                          </a:solidFill>
                          <a:effectLst/>
                          <a:latin typeface="Century Gothic" panose="020B0502020202020204" pitchFamily="34" charset="0"/>
                        </a:rPr>
                        <a:t>(Deficit)/Surplus before income tax</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(333 443 499)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237 629 881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79 945 531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(571 073 380)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(413 389 030)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Net Finance income</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125 488 190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54 601 250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54 601 250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70 886 940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70 886 940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37933">
                <a:tc>
                  <a:txBody>
                    <a:bodyPr/>
                    <a:lstStyle/>
                    <a:p>
                      <a:pPr algn="l" fontAlgn="b"/>
                      <a:r>
                        <a:rPr lang="en-US" sz="900" b="0" i="0" u="none" strike="noStrike" dirty="0">
                          <a:solidFill>
                            <a:srgbClr val="000000"/>
                          </a:solidFill>
                          <a:effectLst/>
                          <a:latin typeface="Century Gothic" panose="020B0502020202020204" pitchFamily="34" charset="0"/>
                        </a:rPr>
                        <a:t>(Deficit)/Surplus before income tax</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(207 955 309)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292 231 131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134 546 781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(500 186 440)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(342 502 090)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37933">
                <a:tc>
                  <a:txBody>
                    <a:bodyPr/>
                    <a:lstStyle/>
                    <a:p>
                      <a:pPr algn="l" fontAlgn="b"/>
                      <a:r>
                        <a:rPr lang="en-ZA" sz="900" b="0" i="0" u="none" strike="noStrike" dirty="0">
                          <a:solidFill>
                            <a:srgbClr val="000000"/>
                          </a:solidFill>
                          <a:effectLst/>
                          <a:latin typeface="Century Gothic" panose="020B0502020202020204" pitchFamily="34" charset="0"/>
                        </a:rPr>
                        <a:t>Income tax</a:t>
                      </a:r>
                    </a:p>
                  </a:txBody>
                  <a:tcPr marL="9525" marR="9525" marT="9525" marB="0" anchor="b">
                    <a:lnL>
                      <a:noFill/>
                    </a:lnL>
                    <a:lnR>
                      <a:noFill/>
                    </a:lnR>
                    <a:lnT>
                      <a:noFill/>
                    </a:lnT>
                    <a:lnB>
                      <a:noFill/>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50 686 382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(81 824 717)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(37 673 099)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132 511 099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900" b="0" i="0" u="none" strike="noStrike" dirty="0">
                          <a:solidFill>
                            <a:srgbClr val="000000"/>
                          </a:solidFill>
                          <a:effectLst/>
                          <a:latin typeface="Century Gothic" panose="020B0502020202020204" pitchFamily="34" charset="0"/>
                        </a:rPr>
                        <a:t>     88 359 481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49263">
                <a:tc>
                  <a:txBody>
                    <a:bodyPr/>
                    <a:lstStyle/>
                    <a:p>
                      <a:pPr algn="l" fontAlgn="b"/>
                      <a:r>
                        <a:rPr lang="en-US" sz="900" b="1" i="0" u="none" strike="noStrike" dirty="0">
                          <a:solidFill>
                            <a:srgbClr val="000000"/>
                          </a:solidFill>
                          <a:effectLst/>
                          <a:latin typeface="Century Gothic" panose="020B0502020202020204" pitchFamily="34" charset="0"/>
                        </a:rPr>
                        <a:t>(Deficit)/Surplus for the year</a:t>
                      </a:r>
                    </a:p>
                  </a:txBody>
                  <a:tcPr marL="9525" marR="9525" marT="9525" marB="0" anchor="b">
                    <a:lnL>
                      <a:noFill/>
                    </a:lnL>
                    <a:lnR>
                      <a:noFill/>
                    </a:lnR>
                    <a:lnT>
                      <a:noFill/>
                    </a:lnT>
                    <a:lnB>
                      <a:noFill/>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(157 268 927)</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210 406 414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96 873 682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(367 675 341)</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r" fontAlgn="b"/>
                      <a:r>
                        <a:rPr lang="en-ZA" sz="900" b="1" i="0" u="none" strike="noStrike" dirty="0">
                          <a:solidFill>
                            <a:srgbClr val="000000"/>
                          </a:solidFill>
                          <a:effectLst/>
                          <a:latin typeface="Century Gothic" panose="020B0502020202020204" pitchFamily="34" charset="0"/>
                        </a:rPr>
                        <a:t>  (254 142 609)</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xmlns="" val="3479090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789960"/>
          </a:xfrm>
          <a:prstGeom prst="rect">
            <a:avLst/>
          </a:prstGeom>
        </p:spPr>
        <p:txBody>
          <a:bodyPr wrap="square">
            <a:spAutoFit/>
          </a:bodyPr>
          <a:lstStyle/>
          <a:p>
            <a:r>
              <a:rPr lang="en-US" sz="3400" b="1" baseline="30000" dirty="0">
                <a:solidFill>
                  <a:schemeClr val="tx2"/>
                </a:solidFill>
                <a:latin typeface="Century Gothic"/>
                <a:cs typeface="Century Gothic"/>
              </a:rPr>
              <a:t>Statement of Financial Performance </a:t>
            </a:r>
            <a:r>
              <a:rPr lang="en-US" sz="3400" b="1" baseline="30000" dirty="0" smtClean="0">
                <a:solidFill>
                  <a:schemeClr val="tx2"/>
                </a:solidFill>
                <a:latin typeface="Century Gothic"/>
                <a:cs typeface="Century Gothic"/>
              </a:rPr>
              <a:t>– Costs </a:t>
            </a:r>
            <a:r>
              <a:rPr lang="en-US" sz="3400" b="1" baseline="30000" dirty="0">
                <a:solidFill>
                  <a:schemeClr val="tx2"/>
                </a:solidFill>
                <a:latin typeface="Century Gothic"/>
                <a:cs typeface="Century Gothic"/>
              </a:rPr>
              <a:t>Performance Against Budgets Analysis</a:t>
            </a:r>
          </a:p>
        </p:txBody>
      </p:sp>
      <p:sp>
        <p:nvSpPr>
          <p:cNvPr id="2" name="Slide Number Placeholder 1"/>
          <p:cNvSpPr>
            <a:spLocks noGrp="1"/>
          </p:cNvSpPr>
          <p:nvPr>
            <p:ph type="sldNum" sz="quarter" idx="12"/>
          </p:nvPr>
        </p:nvSpPr>
        <p:spPr/>
        <p:txBody>
          <a:bodyPr/>
          <a:lstStyle/>
          <a:p>
            <a:fld id="{7FA56227-5D48-2044-9FD7-3EAF296A177E}" type="slidenum">
              <a:rPr lang="en-US" smtClean="0"/>
              <a:pPr/>
              <a:t>29</a:t>
            </a:fld>
            <a:endParaRPr lang="en-US" dirty="0"/>
          </a:p>
        </p:txBody>
      </p:sp>
      <p:sp>
        <p:nvSpPr>
          <p:cNvPr id="10" name="TextBox 9"/>
          <p:cNvSpPr txBox="1"/>
          <p:nvPr/>
        </p:nvSpPr>
        <p:spPr>
          <a:xfrm>
            <a:off x="251599" y="4981432"/>
            <a:ext cx="8640802" cy="1313180"/>
          </a:xfrm>
          <a:prstGeom prst="rect">
            <a:avLst/>
          </a:prstGeom>
          <a:noFill/>
        </p:spPr>
        <p:txBody>
          <a:bodyPr wrap="square" rtlCol="0">
            <a:spAutoFit/>
          </a:bodyPr>
          <a:lstStyle/>
          <a:p>
            <a:pPr marL="285750" indent="-285750" algn="just">
              <a:buFont typeface="Arial" pitchFamily="34" charset="0"/>
              <a:buChar char="•"/>
            </a:pPr>
            <a:r>
              <a:rPr lang="en-ZA" sz="1400" baseline="30000" dirty="0" smtClean="0">
                <a:latin typeface="Century Gothic" pitchFamily="34" charset="0"/>
                <a:cs typeface="Century Gothic"/>
              </a:rPr>
              <a:t>The </a:t>
            </a:r>
            <a:r>
              <a:rPr lang="en-ZA" sz="1400" baseline="30000" dirty="0">
                <a:latin typeface="Century Gothic" pitchFamily="34" charset="0"/>
                <a:cs typeface="Century Gothic"/>
              </a:rPr>
              <a:t>Agency revised its </a:t>
            </a:r>
            <a:r>
              <a:rPr lang="en-ZA" sz="1400" baseline="30000" dirty="0" smtClean="0">
                <a:latin typeface="Century Gothic" pitchFamily="34" charset="0"/>
                <a:cs typeface="Century Gothic"/>
              </a:rPr>
              <a:t>budget costs </a:t>
            </a:r>
            <a:r>
              <a:rPr lang="en-ZA" sz="1400" baseline="30000" dirty="0">
                <a:latin typeface="Century Gothic" pitchFamily="34" charset="0"/>
                <a:cs typeface="Century Gothic"/>
              </a:rPr>
              <a:t>by R354 million in order to deal with labour costs, service delivery and depreciation costs which had previously been under budgeted</a:t>
            </a:r>
          </a:p>
          <a:p>
            <a:pPr marL="285750" indent="-285750" algn="just">
              <a:buFont typeface="Arial" pitchFamily="34" charset="0"/>
              <a:buChar char="•"/>
            </a:pPr>
            <a:r>
              <a:rPr lang="en-ZA" sz="1400" baseline="30000" dirty="0" smtClean="0">
                <a:latin typeface="Century Gothic" pitchFamily="34" charset="0"/>
                <a:cs typeface="Century Gothic"/>
              </a:rPr>
              <a:t>The Actual costs versus APP </a:t>
            </a:r>
            <a:r>
              <a:rPr lang="en-ZA" sz="1400" baseline="30000" dirty="0">
                <a:latin typeface="Century Gothic" pitchFamily="34" charset="0"/>
                <a:cs typeface="Century Gothic"/>
              </a:rPr>
              <a:t>were above budget by R661 million. The reason for the variance is mainly due to the under budgeting on labour costs and </a:t>
            </a:r>
            <a:r>
              <a:rPr lang="en-ZA" sz="1400" baseline="30000" dirty="0" smtClean="0">
                <a:latin typeface="Century Gothic" pitchFamily="34" charset="0"/>
                <a:cs typeface="Century Gothic"/>
              </a:rPr>
              <a:t>over</a:t>
            </a:r>
            <a:r>
              <a:rPr lang="en-ZA" sz="1400" dirty="0" smtClean="0">
                <a:latin typeface="Century Gothic" pitchFamily="34" charset="0"/>
                <a:cs typeface="Century Gothic"/>
              </a:rPr>
              <a:t> </a:t>
            </a:r>
            <a:r>
              <a:rPr lang="en-ZA" sz="1400" baseline="30000" dirty="0">
                <a:latin typeface="Century Gothic" pitchFamily="34" charset="0"/>
                <a:cs typeface="Century Gothic"/>
              </a:rPr>
              <a:t>budgeting of </a:t>
            </a:r>
            <a:r>
              <a:rPr lang="en-ZA" sz="1400" baseline="30000" dirty="0" smtClean="0">
                <a:latin typeface="Century Gothic" pitchFamily="34" charset="0"/>
                <a:cs typeface="Century Gothic"/>
              </a:rPr>
              <a:t>procurement</a:t>
            </a:r>
            <a:r>
              <a:rPr lang="en-ZA" sz="1400" dirty="0" smtClean="0">
                <a:latin typeface="Century Gothic" pitchFamily="34" charset="0"/>
                <a:cs typeface="Century Gothic"/>
              </a:rPr>
              <a:t> </a:t>
            </a:r>
            <a:r>
              <a:rPr lang="en-ZA" sz="1400" baseline="30000" dirty="0" smtClean="0">
                <a:latin typeface="Century Gothic" pitchFamily="34" charset="0"/>
                <a:cs typeface="Century Gothic"/>
              </a:rPr>
              <a:t>agency margins due to under</a:t>
            </a:r>
            <a:r>
              <a:rPr lang="en-ZA" sz="1400" dirty="0" smtClean="0">
                <a:latin typeface="Century Gothic" pitchFamily="34" charset="0"/>
                <a:cs typeface="Century Gothic"/>
              </a:rPr>
              <a:t> </a:t>
            </a:r>
            <a:r>
              <a:rPr lang="en-ZA" sz="1400" baseline="30000" dirty="0">
                <a:latin typeface="Century Gothic" pitchFamily="34" charset="0"/>
                <a:cs typeface="Century Gothic"/>
              </a:rPr>
              <a:t>budgeting of costs.</a:t>
            </a:r>
          </a:p>
          <a:p>
            <a:pPr marL="285750" indent="-285750" algn="just">
              <a:buFont typeface="Arial" pitchFamily="34" charset="0"/>
              <a:buChar char="•"/>
            </a:pPr>
            <a:r>
              <a:rPr lang="en-ZA" sz="1400" baseline="30000" dirty="0">
                <a:latin typeface="Century Gothic" pitchFamily="34" charset="0"/>
                <a:cs typeface="Century Gothic"/>
              </a:rPr>
              <a:t>Against the revised budget, the costs were above budget by R307 million </a:t>
            </a:r>
            <a:r>
              <a:rPr lang="en-ZA" sz="1400" baseline="30000" dirty="0" smtClean="0">
                <a:latin typeface="Century Gothic" pitchFamily="34" charset="0"/>
                <a:cs typeface="Century Gothic"/>
              </a:rPr>
              <a:t>mainly </a:t>
            </a:r>
            <a:r>
              <a:rPr lang="en-ZA" sz="1400" baseline="30000" dirty="0">
                <a:latin typeface="Century Gothic" pitchFamily="34" charset="0"/>
                <a:cs typeface="Century Gothic"/>
              </a:rPr>
              <a:t>due </a:t>
            </a:r>
            <a:r>
              <a:rPr lang="en-ZA" sz="1400" baseline="30000" dirty="0" smtClean="0">
                <a:latin typeface="Century Gothic" pitchFamily="34" charset="0"/>
                <a:cs typeface="Century Gothic"/>
              </a:rPr>
              <a:t>procurement</a:t>
            </a:r>
            <a:r>
              <a:rPr lang="en-ZA" sz="1400" dirty="0" smtClean="0">
                <a:latin typeface="Century Gothic" pitchFamily="34" charset="0"/>
                <a:cs typeface="Century Gothic"/>
              </a:rPr>
              <a:t> </a:t>
            </a:r>
            <a:r>
              <a:rPr lang="en-ZA" sz="1400" baseline="30000" dirty="0" smtClean="0">
                <a:latin typeface="Century Gothic" pitchFamily="34" charset="0"/>
                <a:cs typeface="Century Gothic"/>
              </a:rPr>
              <a:t>agency costs that remained</a:t>
            </a:r>
            <a:r>
              <a:rPr lang="en-ZA" sz="1400" dirty="0" smtClean="0">
                <a:latin typeface="Century Gothic" pitchFamily="34" charset="0"/>
                <a:cs typeface="Century Gothic"/>
              </a:rPr>
              <a:t> </a:t>
            </a:r>
            <a:r>
              <a:rPr lang="en-ZA" sz="1400" baseline="30000" dirty="0">
                <a:latin typeface="Century Gothic" pitchFamily="34" charset="0"/>
                <a:cs typeface="Century Gothic"/>
              </a:rPr>
              <a:t>high</a:t>
            </a:r>
            <a:r>
              <a:rPr lang="en-ZA" sz="1400" baseline="30000" dirty="0" smtClean="0">
                <a:latin typeface="Century Gothic" pitchFamily="34" charset="0"/>
                <a:cs typeface="Century Gothic"/>
              </a:rPr>
              <a:t> and the </a:t>
            </a:r>
            <a:r>
              <a:rPr lang="en-ZA" sz="1400" baseline="30000" dirty="0">
                <a:latin typeface="Century Gothic" pitchFamily="34" charset="0"/>
                <a:cs typeface="Century Gothic"/>
              </a:rPr>
              <a:t>impairment of intangible assets amounting to R134 million. The impairment was for IFMS 1 and </a:t>
            </a:r>
            <a:r>
              <a:rPr lang="en-ZA" sz="1400" baseline="30000" dirty="0" smtClean="0">
                <a:latin typeface="Century Gothic" pitchFamily="34" charset="0"/>
                <a:cs typeface="Century Gothic"/>
              </a:rPr>
              <a:t>E-gov </a:t>
            </a:r>
            <a:r>
              <a:rPr lang="en-ZA" sz="1400" baseline="30000" dirty="0">
                <a:latin typeface="Century Gothic" pitchFamily="34" charset="0"/>
                <a:cs typeface="Century Gothic"/>
              </a:rPr>
              <a:t>software</a:t>
            </a:r>
            <a:r>
              <a:rPr lang="en-ZA" sz="1400" baseline="30000" dirty="0" smtClean="0">
                <a:latin typeface="Century Gothic" pitchFamily="34" charset="0"/>
                <a:cs typeface="Century Gothic"/>
              </a:rPr>
              <a:t>. The higher procurement agency costs were fully recovered</a:t>
            </a:r>
            <a:r>
              <a:rPr lang="en-ZA" sz="1400" dirty="0" smtClean="0">
                <a:latin typeface="Century Gothic" pitchFamily="34" charset="0"/>
                <a:cs typeface="Century Gothic"/>
              </a:rPr>
              <a:t> </a:t>
            </a:r>
            <a:r>
              <a:rPr lang="en-ZA" sz="1400" baseline="30000" dirty="0">
                <a:latin typeface="Century Gothic" pitchFamily="34" charset="0"/>
                <a:cs typeface="Century Gothic"/>
              </a:rPr>
              <a:t>in </a:t>
            </a:r>
            <a:r>
              <a:rPr lang="en-ZA" sz="1400" baseline="30000" dirty="0" smtClean="0">
                <a:latin typeface="Century Gothic" pitchFamily="34" charset="0"/>
                <a:cs typeface="Century Gothic"/>
              </a:rPr>
              <a:t>revenue.</a:t>
            </a:r>
            <a:endParaRPr lang="en-ZA" sz="1400" baseline="30000" dirty="0">
              <a:latin typeface="Century Gothic" pitchFamily="34" charset="0"/>
              <a:cs typeface="Century Gothic"/>
            </a:endParaRPr>
          </a:p>
        </p:txBody>
      </p:sp>
      <p:graphicFrame>
        <p:nvGraphicFramePr>
          <p:cNvPr id="11" name="Chart 10"/>
          <p:cNvGraphicFramePr>
            <a:graphicFrameLocks/>
          </p:cNvGraphicFramePr>
          <p:nvPr>
            <p:extLst>
              <p:ext uri="{D42A27DB-BD31-4B8C-83A1-F6EECF244321}">
                <p14:modId xmlns:p14="http://schemas.microsoft.com/office/powerpoint/2010/main" xmlns="" val="153795661"/>
              </p:ext>
            </p:extLst>
          </p:nvPr>
        </p:nvGraphicFramePr>
        <p:xfrm>
          <a:off x="0" y="1126950"/>
          <a:ext cx="8462517" cy="3704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1298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3.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41300"/>
            <a:ext cx="9144000" cy="6996942"/>
          </a:xfrm>
          <a:prstGeom prst="rect">
            <a:avLst/>
          </a:prstGeom>
        </p:spPr>
      </p:pic>
      <p:sp>
        <p:nvSpPr>
          <p:cNvPr id="9" name="TextBox 8"/>
          <p:cNvSpPr txBox="1"/>
          <p:nvPr/>
        </p:nvSpPr>
        <p:spPr>
          <a:xfrm>
            <a:off x="4398589" y="565272"/>
            <a:ext cx="4776952"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STRATEGIC </a:t>
            </a:r>
            <a:r>
              <a:rPr lang="en-US" sz="4000" b="1" baseline="30000" dirty="0">
                <a:solidFill>
                  <a:schemeClr val="tx2"/>
                </a:solidFill>
                <a:latin typeface="Century Gothic"/>
                <a:cs typeface="Century Gothic"/>
              </a:rPr>
              <a:t>OVERVIEW</a:t>
            </a:r>
          </a:p>
        </p:txBody>
      </p:sp>
      <p:sp>
        <p:nvSpPr>
          <p:cNvPr id="4" name="TextBox 3"/>
          <p:cNvSpPr txBox="1"/>
          <p:nvPr/>
        </p:nvSpPr>
        <p:spPr>
          <a:xfrm>
            <a:off x="4427618" y="2390345"/>
            <a:ext cx="4571240" cy="3395801"/>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Executive Summary </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Strategic Transformation Initiatives</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Strategic Outcome</a:t>
            </a:r>
            <a:r>
              <a:rPr lang="en-US" sz="2800" b="1" dirty="0">
                <a:solidFill>
                  <a:schemeClr val="tx2"/>
                </a:solidFill>
                <a:latin typeface="Century Gothic"/>
                <a:cs typeface="Century Gothic"/>
              </a:rPr>
              <a:t> </a:t>
            </a:r>
            <a:r>
              <a:rPr lang="en-US" sz="2800" b="1" baseline="30000" dirty="0">
                <a:solidFill>
                  <a:schemeClr val="tx2"/>
                </a:solidFill>
                <a:latin typeface="Century Gothic"/>
                <a:cs typeface="Century Gothic"/>
              </a:rPr>
              <a:t>Orientated </a:t>
            </a:r>
            <a:r>
              <a:rPr lang="en-US" sz="2800" b="1" baseline="30000" dirty="0" smtClean="0">
                <a:solidFill>
                  <a:schemeClr val="tx2"/>
                </a:solidFill>
                <a:latin typeface="Century Gothic"/>
                <a:cs typeface="Century Gothic"/>
              </a:rPr>
              <a:t>Goals</a:t>
            </a: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a:t>
            </a:fld>
            <a:endParaRPr lang="en-US" dirty="0"/>
          </a:p>
        </p:txBody>
      </p:sp>
    </p:spTree>
    <p:extLst>
      <p:ext uri="{BB962C8B-B14F-4D97-AF65-F5344CB8AC3E}">
        <p14:creationId xmlns:p14="http://schemas.microsoft.com/office/powerpoint/2010/main" xmlns="" val="3562292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789960"/>
          </a:xfrm>
          <a:prstGeom prst="rect">
            <a:avLst/>
          </a:prstGeom>
        </p:spPr>
        <p:txBody>
          <a:bodyPr wrap="square">
            <a:spAutoFit/>
          </a:bodyPr>
          <a:lstStyle/>
          <a:p>
            <a:r>
              <a:rPr lang="en-US" sz="3400" b="1" baseline="30000" dirty="0">
                <a:solidFill>
                  <a:schemeClr val="tx2"/>
                </a:solidFill>
                <a:latin typeface="Century Gothic"/>
                <a:cs typeface="Century Gothic"/>
              </a:rPr>
              <a:t>Statement of Financial Performance </a:t>
            </a:r>
            <a:r>
              <a:rPr lang="en-US" sz="3400" b="1" baseline="30000" dirty="0" smtClean="0">
                <a:solidFill>
                  <a:schemeClr val="tx2"/>
                </a:solidFill>
                <a:latin typeface="Century Gothic"/>
                <a:cs typeface="Century Gothic"/>
              </a:rPr>
              <a:t>– Costs </a:t>
            </a:r>
            <a:r>
              <a:rPr lang="en-US" sz="3400" b="1" baseline="30000" dirty="0">
                <a:solidFill>
                  <a:schemeClr val="tx2"/>
                </a:solidFill>
                <a:latin typeface="Century Gothic"/>
                <a:cs typeface="Century Gothic"/>
              </a:rPr>
              <a:t>Performance Against Budgets </a:t>
            </a:r>
            <a:r>
              <a:rPr lang="en-US" sz="3400" b="1" baseline="30000" dirty="0" smtClean="0">
                <a:solidFill>
                  <a:schemeClr val="tx2"/>
                </a:solidFill>
                <a:latin typeface="Century Gothic"/>
                <a:cs typeface="Century Gothic"/>
              </a:rPr>
              <a:t>Analysis – HR</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30</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xmlns="" val="3224845370"/>
              </p:ext>
            </p:extLst>
          </p:nvPr>
        </p:nvGraphicFramePr>
        <p:xfrm>
          <a:off x="86034" y="979222"/>
          <a:ext cx="3625250" cy="207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376886684"/>
              </p:ext>
            </p:extLst>
          </p:nvPr>
        </p:nvGraphicFramePr>
        <p:xfrm>
          <a:off x="4101152" y="976821"/>
          <a:ext cx="3814549" cy="2050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2304652979"/>
              </p:ext>
            </p:extLst>
          </p:nvPr>
        </p:nvGraphicFramePr>
        <p:xfrm>
          <a:off x="39453" y="3302118"/>
          <a:ext cx="4422585" cy="249818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681182" y="3269884"/>
            <a:ext cx="4258102" cy="2793072"/>
          </a:xfrm>
          <a:prstGeom prst="rect">
            <a:avLst/>
          </a:prstGeom>
          <a:noFill/>
        </p:spPr>
        <p:txBody>
          <a:bodyPr wrap="square" rtlCol="0">
            <a:spAutoFit/>
          </a:bodyPr>
          <a:lstStyle/>
          <a:p>
            <a:pPr marL="285750" indent="-285750" algn="just">
              <a:lnSpc>
                <a:spcPct val="150000"/>
              </a:lnSpc>
              <a:buFont typeface="Arial" pitchFamily="34" charset="0"/>
              <a:buChar char="•"/>
            </a:pPr>
            <a:r>
              <a:rPr lang="en-US" sz="1300" baseline="30000" dirty="0" smtClean="0">
                <a:latin typeface="Century Gothic" pitchFamily="34" charset="0"/>
                <a:cs typeface="Century Gothic"/>
              </a:rPr>
              <a:t>In terms of SITA Annual Reports, the net</a:t>
            </a:r>
            <a:r>
              <a:rPr lang="en-US" sz="1300" dirty="0" smtClean="0">
                <a:latin typeface="Century Gothic" pitchFamily="34" charset="0"/>
                <a:cs typeface="Century Gothic"/>
              </a:rPr>
              <a:t> </a:t>
            </a:r>
            <a:r>
              <a:rPr lang="en-US" sz="1300" baseline="30000" dirty="0">
                <a:latin typeface="Century Gothic" pitchFamily="34" charset="0"/>
                <a:cs typeface="Century Gothic"/>
              </a:rPr>
              <a:t>change in the number of employees between financial years 2013/14 and 2014/15 was 498.</a:t>
            </a:r>
          </a:p>
          <a:p>
            <a:pPr marL="285750" indent="-285750" algn="just">
              <a:lnSpc>
                <a:spcPct val="150000"/>
              </a:lnSpc>
              <a:buFont typeface="Arial" pitchFamily="34" charset="0"/>
              <a:buChar char="•"/>
            </a:pPr>
            <a:r>
              <a:rPr lang="en-US" sz="1300" baseline="30000" dirty="0">
                <a:latin typeface="Century Gothic" pitchFamily="34" charset="0"/>
                <a:cs typeface="Century Gothic"/>
              </a:rPr>
              <a:t>The distribution of the net gain could have been better aligned to enable SITA to increase its capabilities in service operations. </a:t>
            </a:r>
          </a:p>
          <a:p>
            <a:pPr marL="285750" indent="-285750" algn="just">
              <a:lnSpc>
                <a:spcPct val="150000"/>
              </a:lnSpc>
              <a:buFont typeface="Arial" pitchFamily="34" charset="0"/>
              <a:buChar char="•"/>
            </a:pPr>
            <a:r>
              <a:rPr lang="en-US" sz="1300" baseline="30000" dirty="0">
                <a:latin typeface="Century Gothic" pitchFamily="34" charset="0"/>
                <a:cs typeface="Century Gothic"/>
              </a:rPr>
              <a:t>The APP budget for 2015/2016 (R1.50bn) was also not set correctly against the actuals of 2014/15 (</a:t>
            </a:r>
            <a:r>
              <a:rPr lang="en-US" sz="1300" baseline="30000" dirty="0" smtClean="0">
                <a:latin typeface="Century Gothic" pitchFamily="34" charset="0"/>
                <a:cs typeface="Century Gothic"/>
              </a:rPr>
              <a:t>R1.53bn</a:t>
            </a:r>
            <a:r>
              <a:rPr lang="en-US" sz="1300" baseline="30000" dirty="0">
                <a:latin typeface="Century Gothic" pitchFamily="34" charset="0"/>
                <a:cs typeface="Century Gothic"/>
              </a:rPr>
              <a:t>) </a:t>
            </a:r>
            <a:r>
              <a:rPr lang="en-US" sz="1300" baseline="30000" dirty="0" smtClean="0">
                <a:latin typeface="Century Gothic" pitchFamily="34" charset="0"/>
                <a:cs typeface="Century Gothic"/>
              </a:rPr>
              <a:t>against the </a:t>
            </a:r>
            <a:r>
              <a:rPr lang="en-US" sz="1300" baseline="30000" dirty="0">
                <a:latin typeface="Century Gothic" pitchFamily="34" charset="0"/>
                <a:cs typeface="Century Gothic"/>
              </a:rPr>
              <a:t>net gain in employees during 2014/15 and inflation increases related to employee costs.</a:t>
            </a:r>
          </a:p>
          <a:p>
            <a:pPr marL="285750" indent="-285750" algn="just">
              <a:lnSpc>
                <a:spcPct val="150000"/>
              </a:lnSpc>
              <a:buFont typeface="Arial" pitchFamily="34" charset="0"/>
              <a:buChar char="•"/>
            </a:pPr>
            <a:r>
              <a:rPr lang="en-ZA" sz="1300" baseline="30000" dirty="0">
                <a:latin typeface="Century Gothic" pitchFamily="34" charset="0"/>
                <a:cs typeface="Century Gothic"/>
              </a:rPr>
              <a:t>The revised </a:t>
            </a:r>
            <a:r>
              <a:rPr lang="en-ZA" sz="1300" baseline="30000" dirty="0" smtClean="0">
                <a:latin typeface="Century Gothic" pitchFamily="34" charset="0"/>
                <a:cs typeface="Century Gothic"/>
              </a:rPr>
              <a:t>budget (R1.74bn) </a:t>
            </a:r>
            <a:r>
              <a:rPr lang="en-ZA" sz="1300" baseline="30000" dirty="0">
                <a:latin typeface="Century Gothic" pitchFamily="34" charset="0"/>
                <a:cs typeface="Century Gothic"/>
              </a:rPr>
              <a:t>corrected the error and management instituted HR costs control measures resulting in lower year end HR </a:t>
            </a:r>
            <a:r>
              <a:rPr lang="en-ZA" sz="1300" baseline="30000" dirty="0" smtClean="0">
                <a:latin typeface="Century Gothic" pitchFamily="34" charset="0"/>
                <a:cs typeface="Century Gothic"/>
              </a:rPr>
              <a:t>costs (R1.69bn) </a:t>
            </a:r>
            <a:r>
              <a:rPr lang="en-ZA" sz="1300" baseline="30000" dirty="0">
                <a:latin typeface="Century Gothic" pitchFamily="34" charset="0"/>
                <a:cs typeface="Century Gothic"/>
              </a:rPr>
              <a:t>against the revised budget. </a:t>
            </a:r>
          </a:p>
          <a:p>
            <a:pPr marL="285750" indent="-285750" algn="just">
              <a:lnSpc>
                <a:spcPct val="150000"/>
              </a:lnSpc>
              <a:buFont typeface="Arial" pitchFamily="34" charset="0"/>
              <a:buChar char="•"/>
            </a:pPr>
            <a:r>
              <a:rPr lang="en-ZA" sz="1300" baseline="30000" dirty="0">
                <a:latin typeface="Century Gothic" pitchFamily="34" charset="0"/>
                <a:cs typeface="Century Gothic"/>
              </a:rPr>
              <a:t>The HR costs control measures continue to this day and the employee numbers have further reduced by 138 as at 31 August 2016.</a:t>
            </a:r>
          </a:p>
        </p:txBody>
      </p:sp>
    </p:spTree>
    <p:extLst>
      <p:ext uri="{BB962C8B-B14F-4D97-AF65-F5344CB8AC3E}">
        <p14:creationId xmlns:p14="http://schemas.microsoft.com/office/powerpoint/2010/main" xmlns="" val="1782765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964367"/>
          </a:xfrm>
          <a:prstGeom prst="rect">
            <a:avLst/>
          </a:prstGeom>
        </p:spPr>
        <p:txBody>
          <a:bodyPr wrap="square">
            <a:spAutoFit/>
          </a:bodyPr>
          <a:lstStyle/>
          <a:p>
            <a:r>
              <a:rPr lang="en-US" sz="3400" b="1" baseline="30000" dirty="0" smtClean="0">
                <a:solidFill>
                  <a:schemeClr val="tx2"/>
                </a:solidFill>
                <a:latin typeface="Century Gothic"/>
                <a:cs typeface="Century Gothic"/>
              </a:rPr>
              <a:t>Statement</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of Financial </a:t>
            </a:r>
            <a:r>
              <a:rPr lang="en-US" sz="3400" b="1" baseline="30000" dirty="0" smtClean="0">
                <a:solidFill>
                  <a:schemeClr val="tx2"/>
                </a:solidFill>
                <a:latin typeface="Century Gothic"/>
                <a:cs typeface="Century Gothic"/>
              </a:rPr>
              <a:t>Performance – Margin Analysis</a:t>
            </a:r>
            <a:endParaRPr lang="en-US" sz="34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31</a:t>
            </a:fld>
            <a:endParaRPr lang="en-US" dirty="0"/>
          </a:p>
        </p:txBody>
      </p:sp>
      <p:sp>
        <p:nvSpPr>
          <p:cNvPr id="10" name="TextBox 9"/>
          <p:cNvSpPr txBox="1"/>
          <p:nvPr/>
        </p:nvSpPr>
        <p:spPr>
          <a:xfrm>
            <a:off x="5950424" y="1365941"/>
            <a:ext cx="2736376" cy="4801314"/>
          </a:xfrm>
          <a:prstGeom prst="rect">
            <a:avLst/>
          </a:prstGeom>
          <a:noFill/>
        </p:spPr>
        <p:txBody>
          <a:bodyPr wrap="square" rtlCol="0">
            <a:spAutoFit/>
          </a:bodyPr>
          <a:lstStyle/>
          <a:p>
            <a:pPr algn="just"/>
            <a:endParaRPr lang="en-ZA" b="1" baseline="30000" dirty="0" smtClean="0">
              <a:latin typeface="Century Gothic"/>
              <a:cs typeface="Century Gothic"/>
            </a:endParaRPr>
          </a:p>
          <a:p>
            <a:pPr marL="285750" indent="-285750" algn="just">
              <a:buFont typeface="Wingdings" pitchFamily="2" charset="2"/>
              <a:buChar char="§"/>
            </a:pPr>
            <a:r>
              <a:rPr lang="en-ZA" baseline="30000" dirty="0" smtClean="0">
                <a:latin typeface="Century Gothic"/>
                <a:cs typeface="Century Gothic"/>
              </a:rPr>
              <a:t>Gross</a:t>
            </a:r>
            <a:r>
              <a:rPr lang="en-ZA" dirty="0" smtClean="0">
                <a:latin typeface="Century Gothic"/>
                <a:cs typeface="Century Gothic"/>
              </a:rPr>
              <a:t> </a:t>
            </a:r>
            <a:r>
              <a:rPr lang="en-ZA" baseline="30000" dirty="0">
                <a:latin typeface="Century Gothic"/>
                <a:cs typeface="Century Gothic"/>
              </a:rPr>
              <a:t>margins on </a:t>
            </a:r>
            <a:r>
              <a:rPr lang="en-ZA" baseline="30000" dirty="0" smtClean="0">
                <a:latin typeface="Century Gothic"/>
                <a:cs typeface="Century Gothic"/>
              </a:rPr>
              <a:t>procurement </a:t>
            </a:r>
            <a:r>
              <a:rPr lang="en-ZA" baseline="30000" dirty="0">
                <a:latin typeface="Century Gothic"/>
                <a:cs typeface="Century Gothic"/>
              </a:rPr>
              <a:t>agency operations were unrealistically high in the APP budget. </a:t>
            </a:r>
            <a:endParaRPr lang="en-ZA" baseline="30000" dirty="0" smtClean="0">
              <a:latin typeface="Century Gothic"/>
              <a:cs typeface="Century Gothic"/>
            </a:endParaRPr>
          </a:p>
          <a:p>
            <a:pPr marL="285750" indent="-285750" algn="just">
              <a:buFont typeface="Wingdings" pitchFamily="2" charset="2"/>
              <a:buChar char="§"/>
            </a:pPr>
            <a:r>
              <a:rPr lang="en-ZA" baseline="30000" dirty="0">
                <a:latin typeface="Century Gothic"/>
                <a:cs typeface="Century Gothic"/>
              </a:rPr>
              <a:t>The revised budget reduced procurement margins to realistic levels </a:t>
            </a:r>
            <a:r>
              <a:rPr lang="en-ZA" baseline="30000" dirty="0" smtClean="0">
                <a:latin typeface="Century Gothic"/>
                <a:cs typeface="Century Gothic"/>
              </a:rPr>
              <a:t>through reduction </a:t>
            </a:r>
            <a:r>
              <a:rPr lang="en-ZA" baseline="30000" dirty="0">
                <a:latin typeface="Century Gothic"/>
                <a:cs typeface="Century Gothic"/>
              </a:rPr>
              <a:t>of </a:t>
            </a:r>
            <a:r>
              <a:rPr lang="en-ZA" baseline="30000" dirty="0" smtClean="0">
                <a:latin typeface="Century Gothic"/>
                <a:cs typeface="Century Gothic"/>
              </a:rPr>
              <a:t>procurement income targets and a strategy to redirect</a:t>
            </a:r>
            <a:r>
              <a:rPr lang="en-ZA" dirty="0" smtClean="0">
                <a:latin typeface="Century Gothic"/>
                <a:cs typeface="Century Gothic"/>
              </a:rPr>
              <a:t> </a:t>
            </a:r>
            <a:r>
              <a:rPr lang="en-ZA" baseline="30000" dirty="0">
                <a:latin typeface="Century Gothic"/>
                <a:cs typeface="Century Gothic"/>
              </a:rPr>
              <a:t>operational efforts towards </a:t>
            </a:r>
            <a:r>
              <a:rPr lang="en-ZA" baseline="30000" dirty="0" smtClean="0">
                <a:latin typeface="Century Gothic"/>
                <a:cs typeface="Century Gothic"/>
              </a:rPr>
              <a:t>services.  </a:t>
            </a:r>
            <a:endParaRPr lang="en-ZA" baseline="30000" dirty="0">
              <a:latin typeface="Century Gothic"/>
              <a:cs typeface="Century Gothic"/>
            </a:endParaRPr>
          </a:p>
          <a:p>
            <a:pPr marL="285750" indent="-285750" algn="just">
              <a:buFont typeface="Wingdings" pitchFamily="2" charset="2"/>
              <a:buChar char="§"/>
            </a:pPr>
            <a:r>
              <a:rPr lang="en-ZA" baseline="30000" dirty="0" smtClean="0">
                <a:latin typeface="Century Gothic"/>
                <a:cs typeface="Century Gothic"/>
              </a:rPr>
              <a:t>Against the revised budget,</a:t>
            </a:r>
            <a:r>
              <a:rPr lang="en-ZA" dirty="0" smtClean="0">
                <a:latin typeface="Century Gothic"/>
                <a:cs typeface="Century Gothic"/>
              </a:rPr>
              <a:t> </a:t>
            </a:r>
            <a:r>
              <a:rPr lang="en-ZA" baseline="30000" dirty="0" smtClean="0">
                <a:latin typeface="Century Gothic"/>
                <a:cs typeface="Century Gothic"/>
              </a:rPr>
              <a:t>procurement margins were as expected albeit</a:t>
            </a:r>
            <a:r>
              <a:rPr lang="en-ZA" dirty="0" smtClean="0">
                <a:latin typeface="Century Gothic"/>
                <a:cs typeface="Century Gothic"/>
              </a:rPr>
              <a:t> </a:t>
            </a:r>
            <a:r>
              <a:rPr lang="en-ZA" baseline="30000" dirty="0">
                <a:latin typeface="Century Gothic"/>
                <a:cs typeface="Century Gothic"/>
              </a:rPr>
              <a:t>on the similar larger APP scope.  T</a:t>
            </a:r>
            <a:r>
              <a:rPr lang="en-ZA" baseline="30000" dirty="0" smtClean="0">
                <a:latin typeface="Century Gothic"/>
                <a:cs typeface="Century Gothic"/>
              </a:rPr>
              <a:t>he </a:t>
            </a:r>
            <a:r>
              <a:rPr lang="en-ZA" baseline="30000" dirty="0">
                <a:latin typeface="Century Gothic"/>
                <a:cs typeface="Century Gothic"/>
              </a:rPr>
              <a:t>poor performance </a:t>
            </a:r>
            <a:r>
              <a:rPr lang="en-ZA" baseline="30000" dirty="0" smtClean="0">
                <a:latin typeface="Century Gothic"/>
                <a:cs typeface="Century Gothic"/>
              </a:rPr>
              <a:t>in </a:t>
            </a:r>
            <a:r>
              <a:rPr lang="en-ZA" baseline="30000" dirty="0">
                <a:latin typeface="Century Gothic"/>
                <a:cs typeface="Century Gothic"/>
              </a:rPr>
              <a:t>service </a:t>
            </a:r>
            <a:r>
              <a:rPr lang="en-ZA" baseline="30000" dirty="0" smtClean="0">
                <a:latin typeface="Century Gothic"/>
                <a:cs typeface="Century Gothic"/>
              </a:rPr>
              <a:t>operations meant lower margins against revised budget and insufficient funds</a:t>
            </a:r>
            <a:r>
              <a:rPr lang="en-ZA" dirty="0" smtClean="0">
                <a:latin typeface="Century Gothic"/>
                <a:cs typeface="Century Gothic"/>
              </a:rPr>
              <a:t> </a:t>
            </a:r>
            <a:r>
              <a:rPr lang="en-ZA" baseline="30000" dirty="0">
                <a:latin typeface="Century Gothic"/>
                <a:cs typeface="Century Gothic"/>
              </a:rPr>
              <a:t>to compensate for the under-budgeted and yet fixed labour costs.</a:t>
            </a:r>
          </a:p>
        </p:txBody>
      </p:sp>
      <p:graphicFrame>
        <p:nvGraphicFramePr>
          <p:cNvPr id="11" name="Chart 10"/>
          <p:cNvGraphicFramePr>
            <a:graphicFrameLocks/>
          </p:cNvGraphicFramePr>
          <p:nvPr>
            <p:extLst>
              <p:ext uri="{D42A27DB-BD31-4B8C-83A1-F6EECF244321}">
                <p14:modId xmlns:p14="http://schemas.microsoft.com/office/powerpoint/2010/main" xmlns="" val="1022092490"/>
              </p:ext>
            </p:extLst>
          </p:nvPr>
        </p:nvGraphicFramePr>
        <p:xfrm>
          <a:off x="40037" y="1667229"/>
          <a:ext cx="5910387" cy="412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12353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964367"/>
          </a:xfrm>
          <a:prstGeom prst="rect">
            <a:avLst/>
          </a:prstGeom>
        </p:spPr>
        <p:txBody>
          <a:bodyPr wrap="square">
            <a:spAutoFit/>
          </a:bodyPr>
          <a:lstStyle/>
          <a:p>
            <a:r>
              <a:rPr lang="en-US" sz="3400" b="1" baseline="30000" dirty="0">
                <a:solidFill>
                  <a:schemeClr val="tx2"/>
                </a:solidFill>
                <a:latin typeface="Century Gothic"/>
                <a:cs typeface="Century Gothic"/>
              </a:rPr>
              <a:t>Statement of Financial Performance </a:t>
            </a:r>
            <a:r>
              <a:rPr lang="en-US" sz="3400" b="1" baseline="30000" dirty="0" smtClean="0">
                <a:solidFill>
                  <a:schemeClr val="tx2"/>
                </a:solidFill>
                <a:latin typeface="Century Gothic"/>
                <a:cs typeface="Century Gothic"/>
              </a:rPr>
              <a:t>–Revenue</a:t>
            </a:r>
            <a:r>
              <a:rPr lang="en-US" sz="3400" b="1" dirty="0" smtClean="0">
                <a:solidFill>
                  <a:schemeClr val="tx2"/>
                </a:solidFill>
                <a:latin typeface="Century Gothic"/>
                <a:cs typeface="Century Gothic"/>
              </a:rPr>
              <a:t> </a:t>
            </a:r>
            <a:r>
              <a:rPr lang="en-US" sz="3400" b="1" baseline="30000" dirty="0">
                <a:solidFill>
                  <a:schemeClr val="tx2"/>
                </a:solidFill>
                <a:latin typeface="Century Gothic"/>
                <a:cs typeface="Century Gothic"/>
              </a:rPr>
              <a:t>Performance Against budgets</a:t>
            </a:r>
          </a:p>
        </p:txBody>
      </p:sp>
      <p:sp>
        <p:nvSpPr>
          <p:cNvPr id="2" name="Slide Number Placeholder 1"/>
          <p:cNvSpPr>
            <a:spLocks noGrp="1"/>
          </p:cNvSpPr>
          <p:nvPr>
            <p:ph type="sldNum" sz="quarter" idx="12"/>
          </p:nvPr>
        </p:nvSpPr>
        <p:spPr/>
        <p:txBody>
          <a:bodyPr/>
          <a:lstStyle/>
          <a:p>
            <a:fld id="{7FA56227-5D48-2044-9FD7-3EAF296A177E}" type="slidenum">
              <a:rPr lang="en-US" smtClean="0"/>
              <a:pPr/>
              <a:t>32</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xmlns="" val="961399671"/>
              </p:ext>
            </p:extLst>
          </p:nvPr>
        </p:nvGraphicFramePr>
        <p:xfrm>
          <a:off x="40037" y="1487606"/>
          <a:ext cx="6251582" cy="41216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47807" y="1689602"/>
            <a:ext cx="2238993" cy="4893647"/>
          </a:xfrm>
          <a:prstGeom prst="rect">
            <a:avLst/>
          </a:prstGeom>
          <a:noFill/>
        </p:spPr>
        <p:txBody>
          <a:bodyPr wrap="square" rtlCol="0">
            <a:spAutoFit/>
          </a:bodyPr>
          <a:lstStyle/>
          <a:p>
            <a:pPr marL="285750" indent="-285750" algn="just">
              <a:buFont typeface="Arial" pitchFamily="34" charset="0"/>
              <a:buChar char="•"/>
            </a:pPr>
            <a:r>
              <a:rPr lang="en-ZA" baseline="30000" dirty="0" smtClean="0">
                <a:latin typeface="Century Gothic" pitchFamily="34" charset="0"/>
                <a:cs typeface="Century Gothic"/>
              </a:rPr>
              <a:t>Against </a:t>
            </a:r>
            <a:r>
              <a:rPr lang="en-ZA" baseline="30000" dirty="0">
                <a:latin typeface="Century Gothic" pitchFamily="34" charset="0"/>
                <a:cs typeface="Century Gothic"/>
              </a:rPr>
              <a:t>the revised budget revenue was below </a:t>
            </a:r>
            <a:r>
              <a:rPr lang="en-ZA" baseline="30000" dirty="0" smtClean="0">
                <a:latin typeface="Century Gothic" pitchFamily="34" charset="0"/>
                <a:cs typeface="Century Gothic"/>
              </a:rPr>
              <a:t>budget </a:t>
            </a:r>
            <a:r>
              <a:rPr lang="en-ZA" baseline="30000" dirty="0">
                <a:latin typeface="Century Gothic" pitchFamily="34" charset="0"/>
                <a:cs typeface="Century Gothic"/>
              </a:rPr>
              <a:t>by R133 million. </a:t>
            </a:r>
            <a:r>
              <a:rPr lang="en-US" baseline="30000" dirty="0">
                <a:latin typeface="Century Gothic" pitchFamily="34" charset="0"/>
                <a:cs typeface="Century Gothic"/>
              </a:rPr>
              <a:t>The actual service revenue performance for the year was below the revised budget by R517.8m, while the agency revenue over performed by R384.1m</a:t>
            </a:r>
          </a:p>
          <a:p>
            <a:pPr marL="285750" indent="-285750" algn="just">
              <a:buFont typeface="Arial" pitchFamily="34" charset="0"/>
              <a:buChar char="•"/>
            </a:pPr>
            <a:endParaRPr lang="en-ZA" baseline="30000" dirty="0" smtClean="0">
              <a:latin typeface="Century Gothic" pitchFamily="34" charset="0"/>
              <a:cs typeface="Century Gothic"/>
            </a:endParaRPr>
          </a:p>
          <a:p>
            <a:pPr marL="285750" indent="-285750" algn="just">
              <a:buFont typeface="Arial" pitchFamily="34" charset="0"/>
              <a:buChar char="•"/>
            </a:pPr>
            <a:r>
              <a:rPr lang="en-ZA" baseline="30000" dirty="0" smtClean="0">
                <a:latin typeface="Century Gothic" pitchFamily="34" charset="0"/>
                <a:cs typeface="Century Gothic"/>
              </a:rPr>
              <a:t>This </a:t>
            </a:r>
            <a:r>
              <a:rPr lang="en-ZA" baseline="30000" dirty="0">
                <a:latin typeface="Century Gothic" pitchFamily="34" charset="0"/>
                <a:cs typeface="Century Gothic"/>
              </a:rPr>
              <a:t>is attributable </a:t>
            </a:r>
            <a:r>
              <a:rPr lang="en-ZA" baseline="30000" dirty="0" smtClean="0">
                <a:latin typeface="Century Gothic" pitchFamily="34" charset="0"/>
                <a:cs typeface="Century Gothic"/>
              </a:rPr>
              <a:t>to wrong</a:t>
            </a:r>
            <a:r>
              <a:rPr lang="en-ZA" dirty="0" smtClean="0">
                <a:latin typeface="Century Gothic" pitchFamily="34" charset="0"/>
                <a:cs typeface="Century Gothic"/>
              </a:rPr>
              <a:t> </a:t>
            </a:r>
            <a:r>
              <a:rPr lang="en-ZA" baseline="30000" dirty="0">
                <a:latin typeface="Century Gothic" pitchFamily="34" charset="0"/>
                <a:cs typeface="Century Gothic"/>
              </a:rPr>
              <a:t>budgeting on margins on procurement agency </a:t>
            </a:r>
            <a:r>
              <a:rPr lang="en-ZA" baseline="30000" dirty="0" smtClean="0">
                <a:latin typeface="Century Gothic" pitchFamily="34" charset="0"/>
                <a:cs typeface="Century Gothic"/>
              </a:rPr>
              <a:t>work in the APP budget </a:t>
            </a:r>
            <a:r>
              <a:rPr lang="en-ZA" baseline="30000" dirty="0">
                <a:latin typeface="Century Gothic" pitchFamily="34" charset="0"/>
                <a:cs typeface="Century Gothic"/>
              </a:rPr>
              <a:t>and execution not transferring sufficiently quickly away from procurement agency work to </a:t>
            </a:r>
            <a:r>
              <a:rPr lang="en-ZA" baseline="30000" dirty="0" smtClean="0">
                <a:latin typeface="Century Gothic" pitchFamily="34" charset="0"/>
                <a:cs typeface="Century Gothic"/>
              </a:rPr>
              <a:t>services</a:t>
            </a:r>
            <a:r>
              <a:rPr lang="en-ZA" dirty="0" smtClean="0">
                <a:latin typeface="Century Gothic" pitchFamily="34" charset="0"/>
                <a:cs typeface="Century Gothic"/>
              </a:rPr>
              <a:t> </a:t>
            </a:r>
            <a:r>
              <a:rPr lang="en-ZA" baseline="30000" dirty="0">
                <a:latin typeface="Century Gothic" pitchFamily="34" charset="0"/>
                <a:cs typeface="Century Gothic"/>
              </a:rPr>
              <a:t>in terms of the revised budget.</a:t>
            </a:r>
          </a:p>
        </p:txBody>
      </p:sp>
    </p:spTree>
    <p:extLst>
      <p:ext uri="{BB962C8B-B14F-4D97-AF65-F5344CB8AC3E}">
        <p14:creationId xmlns:p14="http://schemas.microsoft.com/office/powerpoint/2010/main" xmlns="" val="3793794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441146"/>
          </a:xfrm>
          <a:prstGeom prst="rect">
            <a:avLst/>
          </a:prstGeom>
        </p:spPr>
        <p:txBody>
          <a:bodyPr wrap="square">
            <a:spAutoFit/>
          </a:bodyPr>
          <a:lstStyle/>
          <a:p>
            <a:r>
              <a:rPr lang="en-US" sz="3400" b="1" baseline="30000" dirty="0" smtClean="0">
                <a:solidFill>
                  <a:schemeClr val="tx2"/>
                </a:solidFill>
                <a:latin typeface="Century Gothic"/>
                <a:cs typeface="Century Gothic"/>
              </a:rPr>
              <a:t>Statement of Cash Flow</a:t>
            </a:r>
            <a:endParaRPr lang="en-US" sz="3400" b="1" baseline="30000" dirty="0">
              <a:solidFill>
                <a:schemeClr val="tx2"/>
              </a:solidFill>
              <a:latin typeface="Century Gothic"/>
              <a:cs typeface="Century Gothic"/>
            </a:endParaRPr>
          </a:p>
        </p:txBody>
      </p:sp>
      <p:sp>
        <p:nvSpPr>
          <p:cNvPr id="9" name="TextBox 8"/>
          <p:cNvSpPr txBox="1"/>
          <p:nvPr/>
        </p:nvSpPr>
        <p:spPr>
          <a:xfrm>
            <a:off x="6466866" y="1366882"/>
            <a:ext cx="2219933" cy="2677656"/>
          </a:xfrm>
          <a:prstGeom prst="rect">
            <a:avLst/>
          </a:prstGeom>
          <a:noFill/>
        </p:spPr>
        <p:txBody>
          <a:bodyPr wrap="square" rtlCol="0">
            <a:spAutoFit/>
          </a:bodyPr>
          <a:lstStyle/>
          <a:p>
            <a:pPr marL="285750" indent="-285750" algn="just">
              <a:buFont typeface="Arial" pitchFamily="34" charset="0"/>
              <a:buChar char="•"/>
            </a:pPr>
            <a:endParaRPr lang="en-ZA" baseline="30000" dirty="0" smtClean="0">
              <a:latin typeface="Century Gothic"/>
              <a:cs typeface="Century Gothic"/>
            </a:endParaRPr>
          </a:p>
          <a:p>
            <a:pPr marL="285750" indent="-285750" algn="just">
              <a:buFont typeface="Arial" pitchFamily="34" charset="0"/>
              <a:buChar char="•"/>
            </a:pPr>
            <a:r>
              <a:rPr lang="en-ZA" baseline="30000" dirty="0" smtClean="0">
                <a:latin typeface="Century Gothic"/>
                <a:cs typeface="Century Gothic"/>
              </a:rPr>
              <a:t>SITA </a:t>
            </a:r>
            <a:r>
              <a:rPr lang="en-ZA" baseline="30000" dirty="0">
                <a:latin typeface="Century Gothic"/>
                <a:cs typeface="Century Gothic"/>
              </a:rPr>
              <a:t>is not generating enough cash from operations to fund capital expenditure</a:t>
            </a:r>
          </a:p>
          <a:p>
            <a:pPr marL="285750" indent="-285750" algn="just">
              <a:buFont typeface="Arial" pitchFamily="34" charset="0"/>
              <a:buChar char="•"/>
            </a:pPr>
            <a:r>
              <a:rPr lang="en-ZA" baseline="30000" dirty="0" smtClean="0">
                <a:latin typeface="Century Gothic"/>
                <a:cs typeface="Century Gothic"/>
              </a:rPr>
              <a:t>Cash </a:t>
            </a:r>
            <a:r>
              <a:rPr lang="en-ZA" baseline="30000" dirty="0">
                <a:latin typeface="Century Gothic"/>
                <a:cs typeface="Century Gothic"/>
              </a:rPr>
              <a:t>reserves are depleted to fund urgent </a:t>
            </a:r>
            <a:r>
              <a:rPr lang="en-ZA" baseline="30000" dirty="0" smtClean="0">
                <a:latin typeface="Century Gothic"/>
                <a:cs typeface="Century Gothic"/>
              </a:rPr>
              <a:t>capital expenditure procurement</a:t>
            </a:r>
            <a:endParaRPr lang="en-ZA" baseline="30000" dirty="0">
              <a:latin typeface="Century Gothic"/>
              <a:cs typeface="Century Gothic"/>
            </a:endParaRPr>
          </a:p>
          <a:p>
            <a:pPr marL="285750" indent="-285750" algn="just">
              <a:buFont typeface="Arial" pitchFamily="34" charset="0"/>
              <a:buChar char="•"/>
            </a:pPr>
            <a:r>
              <a:rPr lang="en-ZA" baseline="30000" dirty="0">
                <a:latin typeface="Century Gothic"/>
                <a:cs typeface="Century Gothic"/>
              </a:rPr>
              <a:t>SITA is developing a finance strategy which will deal with this conundrum</a:t>
            </a:r>
          </a:p>
        </p:txBody>
      </p:sp>
      <p:sp>
        <p:nvSpPr>
          <p:cNvPr id="2" name="Slide Number Placeholder 1"/>
          <p:cNvSpPr>
            <a:spLocks noGrp="1"/>
          </p:cNvSpPr>
          <p:nvPr>
            <p:ph type="sldNum" sz="quarter" idx="12"/>
          </p:nvPr>
        </p:nvSpPr>
        <p:spPr/>
        <p:txBody>
          <a:bodyPr/>
          <a:lstStyle/>
          <a:p>
            <a:fld id="{7FA56227-5D48-2044-9FD7-3EAF296A177E}" type="slidenum">
              <a:rPr lang="en-US" smtClean="0"/>
              <a:pPr/>
              <a:t>33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68161371"/>
              </p:ext>
            </p:extLst>
          </p:nvPr>
        </p:nvGraphicFramePr>
        <p:xfrm>
          <a:off x="668743" y="1328655"/>
          <a:ext cx="5405578" cy="4525970"/>
        </p:xfrm>
        <a:graphic>
          <a:graphicData uri="http://schemas.openxmlformats.org/drawingml/2006/table">
            <a:tbl>
              <a:tblPr/>
              <a:tblGrid>
                <a:gridCol w="3103848"/>
                <a:gridCol w="1150865"/>
                <a:gridCol w="1150865"/>
              </a:tblGrid>
              <a:tr h="182165">
                <a:tc>
                  <a:txBody>
                    <a:bodyPr/>
                    <a:lstStyle/>
                    <a:p>
                      <a:pPr algn="l" fontAlgn="b"/>
                      <a:r>
                        <a:rPr lang="en-ZA" sz="800" b="1" i="0" u="none" strike="noStrike" dirty="0">
                          <a:solidFill>
                            <a:srgbClr val="000000"/>
                          </a:solidFill>
                          <a:effectLst/>
                          <a:latin typeface="Century Gothic"/>
                        </a:rPr>
                        <a:t>in Rand</a:t>
                      </a:r>
                    </a:p>
                  </a:txBody>
                  <a:tcPr marL="8280" marR="8280" marT="8280" marB="0" anchor="b">
                    <a:lnL>
                      <a:noFill/>
                    </a:lnL>
                    <a:lnR>
                      <a:noFill/>
                    </a:lnR>
                    <a:lnT>
                      <a:noFill/>
                    </a:lnT>
                    <a:lnB>
                      <a:noFill/>
                    </a:lnB>
                    <a:solidFill>
                      <a:srgbClr val="00CC66"/>
                    </a:solidFill>
                  </a:tcPr>
                </a:tc>
                <a:tc>
                  <a:txBody>
                    <a:bodyPr/>
                    <a:lstStyle/>
                    <a:p>
                      <a:pPr algn="ctr" fontAlgn="b"/>
                      <a:r>
                        <a:rPr lang="en-ZA" sz="800" b="1" i="0" u="none" strike="noStrike" dirty="0">
                          <a:solidFill>
                            <a:srgbClr val="000000"/>
                          </a:solidFill>
                          <a:effectLst/>
                          <a:latin typeface="Century Gothic"/>
                        </a:rPr>
                        <a:t>2016</a:t>
                      </a:r>
                    </a:p>
                  </a:txBody>
                  <a:tcPr marL="8280" marR="8280" marT="8280" marB="0" anchor="b">
                    <a:lnL>
                      <a:noFill/>
                    </a:lnL>
                    <a:lnR>
                      <a:noFill/>
                    </a:lnR>
                    <a:lnT>
                      <a:noFill/>
                    </a:lnT>
                    <a:lnB>
                      <a:noFill/>
                    </a:lnB>
                    <a:solidFill>
                      <a:srgbClr val="00CC66"/>
                    </a:solidFill>
                  </a:tcPr>
                </a:tc>
                <a:tc>
                  <a:txBody>
                    <a:bodyPr/>
                    <a:lstStyle/>
                    <a:p>
                      <a:pPr algn="ctr" fontAlgn="b"/>
                      <a:r>
                        <a:rPr lang="en-ZA" sz="800" b="1" i="0" u="none" strike="noStrike" dirty="0">
                          <a:solidFill>
                            <a:srgbClr val="000000"/>
                          </a:solidFill>
                          <a:effectLst/>
                          <a:latin typeface="Century Gothic"/>
                        </a:rPr>
                        <a:t>2015</a:t>
                      </a:r>
                    </a:p>
                  </a:txBody>
                  <a:tcPr marL="8280" marR="8280" marT="8280" marB="0" anchor="b">
                    <a:lnL>
                      <a:noFill/>
                    </a:lnL>
                    <a:lnR>
                      <a:noFill/>
                    </a:lnR>
                    <a:lnT>
                      <a:noFill/>
                    </a:lnT>
                    <a:lnB>
                      <a:noFill/>
                    </a:lnB>
                    <a:solidFill>
                      <a:srgbClr val="00CC66"/>
                    </a:solidFill>
                  </a:tcPr>
                </a:tc>
              </a:tr>
              <a:tr h="182165">
                <a:tc>
                  <a:txBody>
                    <a:bodyPr/>
                    <a:lstStyle/>
                    <a:p>
                      <a:pPr algn="l" fontAlgn="b"/>
                      <a:r>
                        <a:rPr lang="en-ZA" sz="800" b="1" i="0" u="none" strike="noStrike" dirty="0">
                          <a:solidFill>
                            <a:srgbClr val="000000"/>
                          </a:solidFill>
                          <a:effectLst/>
                          <a:latin typeface="Century Gothic"/>
                        </a:rPr>
                        <a:t>Cash flows from operating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Receipts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5 509 063 148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5 162 983 377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0" i="0" u="none" strike="noStrike" dirty="0">
                          <a:solidFill>
                            <a:srgbClr val="000000"/>
                          </a:solidFill>
                          <a:effectLst/>
                          <a:latin typeface="Century Gothic"/>
                        </a:rPr>
                        <a:t>- Sale of goods and services</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5 440 497 384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5 088 469 135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Finance income received</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68 565 765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74 514 242 </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Payments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(5 392 784 180)</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(5 002 827 361)</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0" i="0" u="none" strike="noStrike" dirty="0">
                          <a:solidFill>
                            <a:srgbClr val="000000"/>
                          </a:solidFill>
                          <a:effectLst/>
                          <a:latin typeface="Century Gothic"/>
                        </a:rPr>
                        <a:t>- Payment to suppliers and employees</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(5 300 353 301)</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(4 863 307 114)</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46750">
                <a:tc>
                  <a:txBody>
                    <a:bodyPr/>
                    <a:lstStyle/>
                    <a:p>
                      <a:pPr algn="l" fontAlgn="b"/>
                      <a:r>
                        <a:rPr lang="en-ZA" sz="800" b="0" i="0" u="none" strike="noStrike" dirty="0">
                          <a:solidFill>
                            <a:srgbClr val="000000"/>
                          </a:solidFill>
                          <a:effectLst/>
                          <a:latin typeface="Century Gothic"/>
                        </a:rPr>
                        <a:t>- Finance costs paid</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(5 947 054)</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(13 130 037)</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Income tax paid</a:t>
                      </a:r>
                    </a:p>
                  </a:txBody>
                  <a:tcPr marL="8280" marR="8280" marT="828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(86 483 825)</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(126 390 210)</a:t>
                      </a:r>
                    </a:p>
                  </a:txBody>
                  <a:tcPr marL="8280" marR="8280" marT="82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190445">
                <a:tc>
                  <a:txBody>
                    <a:bodyPr/>
                    <a:lstStyle/>
                    <a:p>
                      <a:pPr algn="l" fontAlgn="b"/>
                      <a:r>
                        <a:rPr lang="en-ZA" sz="800" b="1" i="0" u="none" strike="noStrike" dirty="0">
                          <a:solidFill>
                            <a:srgbClr val="000000"/>
                          </a:solidFill>
                          <a:effectLst/>
                          <a:latin typeface="Century Gothic"/>
                        </a:rPr>
                        <a:t>Net Cash flows from operating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116 278 969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160 156 016 </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9044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Cash flows from investing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Purchase of property, plant and equipment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(309 733 542)</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(194 400 037)</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Purchase of intangible assets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(193 758 913)</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(59 994 211)</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Proceeds from the sale of property, plant and equipment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294 368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3 489 930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2165">
                <a:tc>
                  <a:txBody>
                    <a:bodyPr/>
                    <a:lstStyle/>
                    <a:p>
                      <a:pPr algn="l" fontAlgn="b"/>
                      <a:r>
                        <a:rPr lang="en-ZA" sz="800" b="1" i="0" u="none" strike="noStrike" dirty="0">
                          <a:solidFill>
                            <a:srgbClr val="000000"/>
                          </a:solidFill>
                          <a:effectLst/>
                          <a:latin typeface="Century Gothic"/>
                        </a:rPr>
                        <a:t>Net Cash flows from investing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(503 198 087)</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800" b="0" i="0" u="none" strike="noStrike" dirty="0">
                          <a:solidFill>
                            <a:srgbClr val="000000"/>
                          </a:solidFill>
                          <a:effectLst/>
                          <a:latin typeface="Century Gothic"/>
                        </a:rPr>
                        <a:t>                (250 904 318)</a:t>
                      </a:r>
                    </a:p>
                  </a:txBody>
                  <a:tcPr marL="8280" marR="8280" marT="828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1" i="0" u="none" strike="noStrike" dirty="0">
                          <a:solidFill>
                            <a:srgbClr val="000000"/>
                          </a:solidFill>
                          <a:effectLst/>
                          <a:latin typeface="Century Gothic"/>
                        </a:rPr>
                        <a:t>Cash flows from financing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246750">
                <a:tc>
                  <a:txBody>
                    <a:bodyPr/>
                    <a:lstStyle/>
                    <a:p>
                      <a:pPr algn="l" fontAlgn="b"/>
                      <a:r>
                        <a:rPr lang="en-ZA" sz="800" b="1" i="0" u="none" strike="noStrike" dirty="0">
                          <a:solidFill>
                            <a:srgbClr val="000000"/>
                          </a:solidFill>
                          <a:effectLst/>
                          <a:latin typeface="Century Gothic"/>
                        </a:rPr>
                        <a:t>Net Cash flows from financing activities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(Decrease) in cash and cash equivalents</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(386 919 118)</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(90 748 302)</a:t>
                      </a:r>
                    </a:p>
                  </a:txBody>
                  <a:tcPr marL="8280" marR="8280" marT="8280" marB="0" anchor="b">
                    <a:lnL>
                      <a:noFill/>
                    </a:lnL>
                    <a:lnR>
                      <a:noFill/>
                    </a:lnR>
                    <a:lnT>
                      <a:noFill/>
                    </a:lnT>
                    <a:lnB>
                      <a:noFill/>
                    </a:lnB>
                    <a:solidFill>
                      <a:srgbClr val="FFFFFF"/>
                    </a:solidFill>
                  </a:tcPr>
                </a:tc>
              </a:tr>
              <a:tr h="182165">
                <a:tc>
                  <a:txBody>
                    <a:bodyPr/>
                    <a:lstStyle/>
                    <a:p>
                      <a:pPr algn="l" fontAlgn="b"/>
                      <a:r>
                        <a:rPr lang="en-ZA" sz="800" b="0" i="0" u="none" strike="noStrike" dirty="0">
                          <a:solidFill>
                            <a:srgbClr val="000000"/>
                          </a:solidFill>
                          <a:effectLst/>
                          <a:latin typeface="Century Gothic"/>
                        </a:rPr>
                        <a:t>Cash and cash equivalents at beginning of year</a:t>
                      </a:r>
                    </a:p>
                  </a:txBody>
                  <a:tcPr marL="8280" marR="8280" marT="8280" marB="0" anchor="b">
                    <a:lnL>
                      <a:noFill/>
                    </a:lnL>
                    <a:lnR>
                      <a:noFill/>
                    </a:lnR>
                    <a:lnT>
                      <a:noFill/>
                    </a:lnT>
                    <a:lnB>
                      <a:noFill/>
                    </a:lnB>
                    <a:solidFill>
                      <a:srgbClr val="FFFFFF"/>
                    </a:solidFill>
                  </a:tcPr>
                </a:tc>
                <a:tc>
                  <a:txBody>
                    <a:bodyPr/>
                    <a:lstStyle/>
                    <a:p>
                      <a:pPr algn="l" fontAlgn="b"/>
                      <a:r>
                        <a:rPr lang="en-ZA" sz="800" b="0" i="0" u="none" strike="noStrike" dirty="0">
                          <a:solidFill>
                            <a:srgbClr val="000000"/>
                          </a:solidFill>
                          <a:effectLst/>
                          <a:latin typeface="Century Gothic"/>
                        </a:rPr>
                        <a:t>               1 539 404 636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800" b="0" i="0" u="none" strike="noStrike" dirty="0">
                          <a:solidFill>
                            <a:srgbClr val="000000"/>
                          </a:solidFill>
                          <a:effectLst/>
                          <a:latin typeface="Century Gothic"/>
                        </a:rPr>
                        <a:t>               1 630 152 938 </a:t>
                      </a:r>
                    </a:p>
                  </a:txBody>
                  <a:tcPr marL="8280" marR="8280" marT="828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90445">
                <a:tc>
                  <a:txBody>
                    <a:bodyPr/>
                    <a:lstStyle/>
                    <a:p>
                      <a:pPr algn="l" fontAlgn="b"/>
                      <a:r>
                        <a:rPr lang="en-ZA" sz="800" b="0" i="0" u="none" strike="noStrike" dirty="0">
                          <a:solidFill>
                            <a:srgbClr val="000000"/>
                          </a:solidFill>
                          <a:effectLst/>
                          <a:latin typeface="Century Gothic"/>
                        </a:rPr>
                        <a:t>Cash and cash equivalents at end of year</a:t>
                      </a:r>
                    </a:p>
                  </a:txBody>
                  <a:tcPr marL="8280" marR="8280" marT="8280" marB="0" anchor="b">
                    <a:lnL>
                      <a:noFill/>
                    </a:lnL>
                    <a:lnR>
                      <a:noFill/>
                    </a:lnR>
                    <a:lnT>
                      <a:noFill/>
                    </a:lnT>
                    <a:lnB>
                      <a:noFill/>
                    </a:lnB>
                    <a:solidFill>
                      <a:schemeClr val="tx2">
                        <a:lumMod val="40000"/>
                        <a:lumOff val="60000"/>
                      </a:schemeClr>
                    </a:solidFill>
                  </a:tcPr>
                </a:tc>
                <a:tc>
                  <a:txBody>
                    <a:bodyPr/>
                    <a:lstStyle/>
                    <a:p>
                      <a:pPr algn="l" fontAlgn="b"/>
                      <a:r>
                        <a:rPr lang="en-ZA" sz="800" b="0" i="0" u="none" strike="noStrike" dirty="0">
                          <a:solidFill>
                            <a:srgbClr val="000000"/>
                          </a:solidFill>
                          <a:effectLst/>
                          <a:latin typeface="Century Gothic"/>
                        </a:rPr>
                        <a:t>               1 152 485 518 </a:t>
                      </a:r>
                    </a:p>
                  </a:txBody>
                  <a:tcPr marL="8280" marR="8280" marT="828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n-ZA" sz="800" b="0" i="0" u="none" strike="noStrike" dirty="0">
                          <a:solidFill>
                            <a:srgbClr val="000000"/>
                          </a:solidFill>
                          <a:effectLst/>
                          <a:latin typeface="Century Gothic"/>
                        </a:rPr>
                        <a:t>               1 539 404 636 </a:t>
                      </a:r>
                    </a:p>
                  </a:txBody>
                  <a:tcPr marL="8280" marR="8280" marT="828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xmlns="" val="1998547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648"/>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83317"/>
            <a:ext cx="6502653" cy="441146"/>
          </a:xfrm>
          <a:prstGeom prst="rect">
            <a:avLst/>
          </a:prstGeom>
        </p:spPr>
        <p:txBody>
          <a:bodyPr wrap="square">
            <a:spAutoFit/>
          </a:bodyPr>
          <a:lstStyle/>
          <a:p>
            <a:r>
              <a:rPr lang="en-US" sz="3400" b="1" baseline="30000" dirty="0">
                <a:solidFill>
                  <a:schemeClr val="tx2"/>
                </a:solidFill>
                <a:latin typeface="Century Gothic"/>
                <a:cs typeface="Century Gothic"/>
              </a:rPr>
              <a:t>Statement of </a:t>
            </a:r>
            <a:r>
              <a:rPr lang="en-US" sz="3400" b="1" baseline="30000" dirty="0" smtClean="0">
                <a:solidFill>
                  <a:schemeClr val="tx2"/>
                </a:solidFill>
                <a:latin typeface="Century Gothic"/>
                <a:cs typeface="Century Gothic"/>
              </a:rPr>
              <a:t>Cash flow – Free </a:t>
            </a:r>
            <a:r>
              <a:rPr lang="en-US" sz="3400" b="1" baseline="30000" dirty="0">
                <a:solidFill>
                  <a:schemeClr val="tx2"/>
                </a:solidFill>
                <a:latin typeface="Century Gothic"/>
                <a:cs typeface="Century Gothic"/>
              </a:rPr>
              <a:t>cashflow</a:t>
            </a:r>
          </a:p>
        </p:txBody>
      </p:sp>
      <p:sp>
        <p:nvSpPr>
          <p:cNvPr id="2" name="Slide Number Placeholder 1"/>
          <p:cNvSpPr>
            <a:spLocks noGrp="1"/>
          </p:cNvSpPr>
          <p:nvPr>
            <p:ph type="sldNum" sz="quarter" idx="12"/>
          </p:nvPr>
        </p:nvSpPr>
        <p:spPr/>
        <p:txBody>
          <a:bodyPr/>
          <a:lstStyle/>
          <a:p>
            <a:fld id="{7FA56227-5D48-2044-9FD7-3EAF296A177E}" type="slidenum">
              <a:rPr lang="en-US" smtClean="0"/>
              <a:pPr/>
              <a:t>34</a:t>
            </a:fld>
            <a:endParaRPr lang="en-US" dirty="0"/>
          </a:p>
        </p:txBody>
      </p:sp>
      <p:sp>
        <p:nvSpPr>
          <p:cNvPr id="10" name="TextBox 9"/>
          <p:cNvSpPr txBox="1"/>
          <p:nvPr/>
        </p:nvSpPr>
        <p:spPr>
          <a:xfrm>
            <a:off x="7147699" y="3138353"/>
            <a:ext cx="8640802" cy="276999"/>
          </a:xfrm>
          <a:prstGeom prst="rect">
            <a:avLst/>
          </a:prstGeom>
          <a:noFill/>
        </p:spPr>
        <p:txBody>
          <a:bodyPr wrap="square" rtlCol="0">
            <a:spAutoFit/>
          </a:bodyPr>
          <a:lstStyle/>
          <a:p>
            <a:pPr algn="just"/>
            <a:endParaRPr lang="en-ZA" baseline="30000" dirty="0">
              <a:latin typeface="Century Gothic"/>
              <a:cs typeface="Century Gothic"/>
            </a:endParaRPr>
          </a:p>
        </p:txBody>
      </p:sp>
      <p:sp>
        <p:nvSpPr>
          <p:cNvPr id="14" name="TextBox 13"/>
          <p:cNvSpPr txBox="1"/>
          <p:nvPr/>
        </p:nvSpPr>
        <p:spPr>
          <a:xfrm>
            <a:off x="5365849" y="3119779"/>
            <a:ext cx="3327780" cy="3046988"/>
          </a:xfrm>
          <a:prstGeom prst="rect">
            <a:avLst/>
          </a:prstGeom>
          <a:noFill/>
        </p:spPr>
        <p:txBody>
          <a:bodyPr wrap="square" rtlCol="0">
            <a:spAutoFit/>
          </a:bodyPr>
          <a:lstStyle/>
          <a:p>
            <a:pPr marL="285750" indent="-285750" algn="just">
              <a:buFont typeface="Arial" pitchFamily="34" charset="0"/>
              <a:buChar char="•"/>
            </a:pPr>
            <a:r>
              <a:rPr lang="en-ZA" baseline="30000" dirty="0" smtClean="0">
                <a:latin typeface="Century Gothic"/>
                <a:cs typeface="Century Gothic"/>
              </a:rPr>
              <a:t>Free cashflow </a:t>
            </a:r>
            <a:r>
              <a:rPr lang="en-US" baseline="30000" dirty="0" smtClean="0">
                <a:latin typeface="Century Gothic"/>
                <a:cs typeface="Century Gothic"/>
              </a:rPr>
              <a:t>represents </a:t>
            </a:r>
            <a:r>
              <a:rPr lang="en-US" baseline="30000" dirty="0">
                <a:latin typeface="Century Gothic"/>
                <a:cs typeface="Century Gothic"/>
              </a:rPr>
              <a:t>the cash that a company is able to generate after spending the required funds to maintain and/or expand its asset base</a:t>
            </a:r>
            <a:r>
              <a:rPr lang="en-US" baseline="30000" dirty="0" smtClean="0">
                <a:latin typeface="Century Gothic"/>
                <a:cs typeface="Century Gothic"/>
              </a:rPr>
              <a:t>.</a:t>
            </a:r>
          </a:p>
          <a:p>
            <a:pPr algn="just"/>
            <a:endParaRPr lang="en-US" baseline="30000" dirty="0" smtClean="0">
              <a:latin typeface="Century Gothic"/>
              <a:cs typeface="Century Gothic"/>
            </a:endParaRPr>
          </a:p>
          <a:p>
            <a:pPr marL="285750" indent="-285750" algn="just">
              <a:buFont typeface="Arial" pitchFamily="34" charset="0"/>
              <a:buChar char="•"/>
            </a:pPr>
            <a:r>
              <a:rPr lang="en-US" baseline="30000" dirty="0">
                <a:latin typeface="Century Gothic"/>
                <a:cs typeface="Century Gothic"/>
              </a:rPr>
              <a:t>SITA over the years has been producing negative free cashflow due to low cash generated from operations. This resulted in the Agency </a:t>
            </a:r>
            <a:r>
              <a:rPr lang="en-US" baseline="30000" dirty="0" smtClean="0">
                <a:latin typeface="Century Gothic"/>
                <a:cs typeface="Century Gothic"/>
              </a:rPr>
              <a:t>utilizing </a:t>
            </a:r>
            <a:r>
              <a:rPr lang="en-US" baseline="30000" dirty="0">
                <a:latin typeface="Century Gothic"/>
                <a:cs typeface="Century Gothic"/>
              </a:rPr>
              <a:t>its </a:t>
            </a:r>
            <a:r>
              <a:rPr lang="en-US" baseline="30000" dirty="0" smtClean="0">
                <a:latin typeface="Century Gothic"/>
                <a:cs typeface="Century Gothic"/>
              </a:rPr>
              <a:t>cash </a:t>
            </a:r>
            <a:r>
              <a:rPr lang="en-US" baseline="30000" dirty="0">
                <a:latin typeface="Century Gothic"/>
                <a:cs typeface="Century Gothic"/>
              </a:rPr>
              <a:t>reserves </a:t>
            </a:r>
            <a:r>
              <a:rPr lang="en-US" baseline="30000" dirty="0" smtClean="0">
                <a:latin typeface="Century Gothic"/>
                <a:cs typeface="Century Gothic"/>
              </a:rPr>
              <a:t>to </a:t>
            </a:r>
            <a:r>
              <a:rPr lang="en-US" baseline="30000" dirty="0">
                <a:latin typeface="Century Gothic"/>
                <a:cs typeface="Century Gothic"/>
              </a:rPr>
              <a:t>fund the business operations, </a:t>
            </a:r>
            <a:endParaRPr lang="en-US" baseline="30000" dirty="0" smtClean="0">
              <a:latin typeface="Century Gothic"/>
              <a:cs typeface="Century Gothic"/>
            </a:endParaRPr>
          </a:p>
          <a:p>
            <a:pPr algn="just"/>
            <a:endParaRPr lang="en-US" baseline="30000" dirty="0" smtClean="0">
              <a:latin typeface="Century Gothic"/>
              <a:cs typeface="Century Gothic"/>
            </a:endParaRPr>
          </a:p>
          <a:p>
            <a:pPr marL="285750" indent="-285750" algn="just">
              <a:buFont typeface="Arial" pitchFamily="34" charset="0"/>
              <a:buChar char="•"/>
            </a:pPr>
            <a:r>
              <a:rPr lang="en-US" baseline="30000" dirty="0" smtClean="0">
                <a:latin typeface="Century Gothic"/>
                <a:cs typeface="Century Gothic"/>
              </a:rPr>
              <a:t>This </a:t>
            </a:r>
            <a:r>
              <a:rPr lang="en-US" baseline="30000" dirty="0">
                <a:latin typeface="Century Gothic"/>
                <a:cs typeface="Century Gothic"/>
              </a:rPr>
              <a:t>is evident when looking at the bank balance which has been depleting year on year</a:t>
            </a:r>
            <a:endParaRPr lang="en-ZA" baseline="30000" dirty="0">
              <a:latin typeface="Century Gothic"/>
              <a:cs typeface="Century Gothic"/>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3466" y="3176256"/>
            <a:ext cx="4269728" cy="2770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348" y="1123420"/>
            <a:ext cx="7556950" cy="1720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593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155357" y="596804"/>
            <a:ext cx="3988643"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AUDIT OVERVIEW</a:t>
            </a:r>
            <a:endParaRPr lang="en-US" sz="4000" b="1" baseline="30000" dirty="0">
              <a:solidFill>
                <a:schemeClr val="tx2"/>
              </a:solidFill>
              <a:latin typeface="Century Gothic"/>
              <a:cs typeface="Century Gothic"/>
            </a:endParaRPr>
          </a:p>
        </p:txBody>
      </p:sp>
      <p:sp>
        <p:nvSpPr>
          <p:cNvPr id="6" name="TextBox 5"/>
          <p:cNvSpPr txBox="1"/>
          <p:nvPr/>
        </p:nvSpPr>
        <p:spPr>
          <a:xfrm>
            <a:off x="4445887" y="2780981"/>
            <a:ext cx="4480399"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Summary of Audit Findings</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Fruitless</a:t>
            </a:r>
            <a:r>
              <a:rPr lang="en-US" sz="2800" b="1" dirty="0">
                <a:solidFill>
                  <a:schemeClr val="tx2"/>
                </a:solidFill>
                <a:latin typeface="Century Gothic"/>
                <a:cs typeface="Century Gothic"/>
              </a:rPr>
              <a:t> </a:t>
            </a:r>
            <a:r>
              <a:rPr lang="en-US" sz="2800" b="1" baseline="30000" dirty="0">
                <a:solidFill>
                  <a:schemeClr val="tx2"/>
                </a:solidFill>
                <a:latin typeface="Century Gothic"/>
                <a:cs typeface="Century Gothic"/>
              </a:rPr>
              <a:t>&amp; </a:t>
            </a:r>
            <a:r>
              <a:rPr lang="en-US" sz="2800" b="1" baseline="30000" dirty="0" smtClean="0">
                <a:solidFill>
                  <a:schemeClr val="tx2"/>
                </a:solidFill>
                <a:latin typeface="Century Gothic"/>
                <a:cs typeface="Century Gothic"/>
              </a:rPr>
              <a:t>Wasteful and Irregular </a:t>
            </a:r>
            <a:r>
              <a:rPr lang="en-US" sz="2800" b="1" baseline="30000" dirty="0">
                <a:solidFill>
                  <a:schemeClr val="tx2"/>
                </a:solidFill>
                <a:latin typeface="Century Gothic"/>
                <a:cs typeface="Century Gothic"/>
              </a:rPr>
              <a:t>Expenditure Summary</a:t>
            </a:r>
          </a:p>
          <a:p>
            <a:endParaRPr lang="en-US" sz="2800" b="1" baseline="30000" dirty="0" smtClean="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35</a:t>
            </a:fld>
            <a:endParaRPr lang="en-US" dirty="0"/>
          </a:p>
        </p:txBody>
      </p:sp>
    </p:spTree>
    <p:extLst>
      <p:ext uri="{BB962C8B-B14F-4D97-AF65-F5344CB8AC3E}">
        <p14:creationId xmlns:p14="http://schemas.microsoft.com/office/powerpoint/2010/main" xmlns="" val="3553892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Audit</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Summary</a:t>
            </a:r>
          </a:p>
        </p:txBody>
      </p:sp>
      <p:sp>
        <p:nvSpPr>
          <p:cNvPr id="6" name="Slide Number Placeholder 5"/>
          <p:cNvSpPr>
            <a:spLocks noGrp="1"/>
          </p:cNvSpPr>
          <p:nvPr>
            <p:ph type="sldNum" sz="quarter" idx="12"/>
          </p:nvPr>
        </p:nvSpPr>
        <p:spPr/>
        <p:txBody>
          <a:bodyPr/>
          <a:lstStyle/>
          <a:p>
            <a:fld id="{7FA56227-5D48-2044-9FD7-3EAF296A177E}" type="slidenum">
              <a:rPr lang="en-US" smtClean="0"/>
              <a:pPr/>
              <a:t>36</a:t>
            </a:fld>
            <a:endParaRPr lang="en-US" dirty="0"/>
          </a:p>
        </p:txBody>
      </p:sp>
      <p:sp>
        <p:nvSpPr>
          <p:cNvPr id="2" name="Rectangle 1"/>
          <p:cNvSpPr/>
          <p:nvPr/>
        </p:nvSpPr>
        <p:spPr>
          <a:xfrm>
            <a:off x="81884" y="1289674"/>
            <a:ext cx="8366079" cy="4939814"/>
          </a:xfrm>
          <a:prstGeom prst="rect">
            <a:avLst/>
          </a:prstGeom>
        </p:spPr>
        <p:txBody>
          <a:bodyPr wrap="square">
            <a:spAutoFit/>
          </a:bodyPr>
          <a:lstStyle/>
          <a:p>
            <a:pPr marL="285750" indent="-285750" algn="just">
              <a:lnSpc>
                <a:spcPct val="150000"/>
              </a:lnSpc>
              <a:buFont typeface="Wingdings" pitchFamily="2" charset="2"/>
              <a:buChar char="§"/>
            </a:pPr>
            <a:r>
              <a:rPr lang="en-US" sz="1400" dirty="0">
                <a:latin typeface="Century Gothic" pitchFamily="34" charset="0"/>
              </a:rPr>
              <a:t>The Agency received an unqualified audit opinion on both the financial statements and the predetermined objectives</a:t>
            </a:r>
            <a:r>
              <a:rPr lang="en-US" sz="1400" dirty="0" smtClean="0">
                <a:latin typeface="Century Gothic" pitchFamily="34" charset="0"/>
              </a:rPr>
              <a:t>.</a:t>
            </a:r>
          </a:p>
          <a:p>
            <a:pPr algn="just">
              <a:lnSpc>
                <a:spcPct val="150000"/>
              </a:lnSpc>
            </a:pPr>
            <a:endParaRPr lang="en-US" sz="1400" dirty="0">
              <a:latin typeface="Century Gothic" pitchFamily="34" charset="0"/>
            </a:endParaRPr>
          </a:p>
          <a:p>
            <a:pPr marL="285750" indent="-285750" algn="just">
              <a:lnSpc>
                <a:spcPct val="150000"/>
              </a:lnSpc>
              <a:buFont typeface="Wingdings" pitchFamily="2" charset="2"/>
              <a:buChar char="§"/>
            </a:pPr>
            <a:r>
              <a:rPr lang="en-US" sz="1400" dirty="0">
                <a:latin typeface="Century Gothic" pitchFamily="34" charset="0"/>
              </a:rPr>
              <a:t>There were issues relating to </a:t>
            </a:r>
            <a:r>
              <a:rPr lang="en-US" sz="1400" dirty="0" smtClean="0">
                <a:latin typeface="Century Gothic" pitchFamily="34" charset="0"/>
              </a:rPr>
              <a:t>non-compliance </a:t>
            </a:r>
            <a:r>
              <a:rPr lang="en-US" sz="1400" dirty="0">
                <a:latin typeface="Century Gothic" pitchFamily="34" charset="0"/>
              </a:rPr>
              <a:t>to legislation noted in the audit report, namely</a:t>
            </a:r>
            <a:r>
              <a:rPr lang="en-US" sz="1400" dirty="0" smtClean="0">
                <a:latin typeface="Century Gothic" pitchFamily="34" charset="0"/>
              </a:rPr>
              <a:t>:</a:t>
            </a:r>
          </a:p>
          <a:p>
            <a:pPr marL="285750" indent="-285750" algn="just">
              <a:lnSpc>
                <a:spcPct val="150000"/>
              </a:lnSpc>
              <a:buFont typeface="Wingdings" pitchFamily="2" charset="2"/>
              <a:buChar char="§"/>
            </a:pPr>
            <a:endParaRPr lang="en-US" sz="1400" dirty="0">
              <a:latin typeface="Century Gothic" pitchFamily="34" charset="0"/>
            </a:endParaRPr>
          </a:p>
          <a:p>
            <a:pPr marL="742950" lvl="1" indent="-285750" algn="just">
              <a:lnSpc>
                <a:spcPct val="150000"/>
              </a:lnSpc>
              <a:buFont typeface="Courier New" pitchFamily="49" charset="0"/>
              <a:buChar char="o"/>
            </a:pPr>
            <a:r>
              <a:rPr lang="en-US" sz="1400" dirty="0">
                <a:latin typeface="Century Gothic" pitchFamily="34" charset="0"/>
              </a:rPr>
              <a:t>The commitment disclosure to financial statements submitted on 31 May 2016 was materially adjusted. The amount presented as at 31 May 2016 was consistent with prior year. During the audit, there was discussion between the Agency and the auditor-general where the completeness of commitment figures was raised. The Agency subsequently adjusted the figures to include all future contractual obligations as at 31 March 2016 and restated prior year figures</a:t>
            </a:r>
            <a:r>
              <a:rPr lang="en-US" sz="1400" dirty="0" smtClean="0">
                <a:latin typeface="Century Gothic" pitchFamily="34" charset="0"/>
              </a:rPr>
              <a:t>.</a:t>
            </a:r>
          </a:p>
          <a:p>
            <a:pPr marL="742950" lvl="1" indent="-285750" algn="just">
              <a:lnSpc>
                <a:spcPct val="150000"/>
              </a:lnSpc>
              <a:buFont typeface="Courier New" pitchFamily="49" charset="0"/>
              <a:buChar char="o"/>
            </a:pPr>
            <a:endParaRPr lang="en-US" sz="1400" dirty="0">
              <a:latin typeface="Century Gothic" pitchFamily="34" charset="0"/>
            </a:endParaRPr>
          </a:p>
          <a:p>
            <a:pPr marL="742950" lvl="1" indent="-285750" algn="just">
              <a:lnSpc>
                <a:spcPct val="150000"/>
              </a:lnSpc>
              <a:buFont typeface="Courier New" pitchFamily="49" charset="0"/>
              <a:buChar char="o"/>
            </a:pPr>
            <a:r>
              <a:rPr lang="en-US" sz="1400" dirty="0">
                <a:latin typeface="Century Gothic" pitchFamily="34" charset="0"/>
              </a:rPr>
              <a:t>The Agency has incurred irregular expenditure and fruitless and wasteful expenditure amounting to R63.4 million and R1.3 million respectively.</a:t>
            </a:r>
          </a:p>
        </p:txBody>
      </p:sp>
    </p:spTree>
    <p:extLst>
      <p:ext uri="{BB962C8B-B14F-4D97-AF65-F5344CB8AC3E}">
        <p14:creationId xmlns:p14="http://schemas.microsoft.com/office/powerpoint/2010/main" xmlns="" val="1760344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1138773"/>
          </a:xfrm>
          <a:prstGeom prst="rect">
            <a:avLst/>
          </a:prstGeom>
        </p:spPr>
        <p:txBody>
          <a:bodyPr wrap="square">
            <a:spAutoFit/>
          </a:bodyPr>
          <a:lstStyle/>
          <a:p>
            <a:r>
              <a:rPr lang="en-ZA" sz="3400" b="1" baseline="30000" dirty="0">
                <a:solidFill>
                  <a:schemeClr val="tx2"/>
                </a:solidFill>
                <a:latin typeface="Century Gothic"/>
                <a:cs typeface="Century Gothic"/>
              </a:rPr>
              <a:t>Uncondoned unauthorised, irregular and fruitless and wasteful expenditure year </a:t>
            </a:r>
            <a:r>
              <a:rPr lang="en-ZA" sz="3400" b="1" baseline="30000" dirty="0" smtClean="0">
                <a:solidFill>
                  <a:schemeClr val="tx2"/>
                </a:solidFill>
                <a:latin typeface="Century Gothic"/>
                <a:cs typeface="Century Gothic"/>
              </a:rPr>
              <a:t>on </a:t>
            </a:r>
            <a:r>
              <a:rPr lang="en-ZA" sz="3400" b="1" baseline="30000" dirty="0">
                <a:solidFill>
                  <a:schemeClr val="tx2"/>
                </a:solidFill>
                <a:latin typeface="Century Gothic"/>
                <a:cs typeface="Century Gothic"/>
              </a:rPr>
              <a:t>year comparison</a:t>
            </a:r>
          </a:p>
        </p:txBody>
      </p:sp>
      <p:sp>
        <p:nvSpPr>
          <p:cNvPr id="6" name="Slide Number Placeholder 5"/>
          <p:cNvSpPr>
            <a:spLocks noGrp="1"/>
          </p:cNvSpPr>
          <p:nvPr>
            <p:ph type="sldNum" sz="quarter" idx="12"/>
          </p:nvPr>
        </p:nvSpPr>
        <p:spPr/>
        <p:txBody>
          <a:bodyPr/>
          <a:lstStyle/>
          <a:p>
            <a:fld id="{7FA56227-5D48-2044-9FD7-3EAF296A177E}" type="slidenum">
              <a:rPr lang="en-US" smtClean="0"/>
              <a:pPr/>
              <a:t>37</a:t>
            </a:fld>
            <a:endParaRPr lang="en-US" dirty="0"/>
          </a:p>
        </p:txBody>
      </p:sp>
      <p:pic>
        <p:nvPicPr>
          <p:cNvPr id="10342" name="Picture 1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435" y="1855327"/>
            <a:ext cx="7815263" cy="390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289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1138773"/>
          </a:xfrm>
          <a:prstGeom prst="rect">
            <a:avLst/>
          </a:prstGeom>
        </p:spPr>
        <p:txBody>
          <a:bodyPr wrap="square">
            <a:spAutoFit/>
          </a:bodyPr>
          <a:lstStyle/>
          <a:p>
            <a:r>
              <a:rPr lang="en-ZA" sz="3400" b="1" baseline="30000" dirty="0">
                <a:solidFill>
                  <a:schemeClr val="tx2"/>
                </a:solidFill>
                <a:latin typeface="Century Gothic"/>
                <a:cs typeface="Century Gothic"/>
              </a:rPr>
              <a:t>Uncondoned unauthorised, irregular and fruitless and wasteful </a:t>
            </a:r>
            <a:r>
              <a:rPr lang="en-ZA" sz="3400" b="1" baseline="30000" dirty="0" smtClean="0">
                <a:solidFill>
                  <a:schemeClr val="tx2"/>
                </a:solidFill>
                <a:latin typeface="Century Gothic"/>
                <a:cs typeface="Century Gothic"/>
              </a:rPr>
              <a:t>expenditure incurred in current and prior financial years</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38</a:t>
            </a:fld>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2393" y="1838095"/>
            <a:ext cx="5849257" cy="3793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5533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1138773"/>
          </a:xfrm>
          <a:prstGeom prst="rect">
            <a:avLst/>
          </a:prstGeom>
        </p:spPr>
        <p:txBody>
          <a:bodyPr wrap="square">
            <a:spAutoFit/>
          </a:bodyPr>
          <a:lstStyle/>
          <a:p>
            <a:r>
              <a:rPr lang="en-ZA" sz="3400" b="1" baseline="30000" dirty="0">
                <a:solidFill>
                  <a:schemeClr val="tx2"/>
                </a:solidFill>
                <a:latin typeface="Century Gothic"/>
                <a:cs typeface="Century Gothic"/>
              </a:rPr>
              <a:t>Uncondoned unauthorised, irregular and fruitless and wasteful expenditure in number of </a:t>
            </a:r>
            <a:r>
              <a:rPr lang="en-ZA" sz="3400" b="1" baseline="30000" dirty="0" smtClean="0">
                <a:solidFill>
                  <a:schemeClr val="tx2"/>
                </a:solidFill>
                <a:latin typeface="Century Gothic"/>
                <a:cs typeface="Century Gothic"/>
              </a:rPr>
              <a:t>cases incurred in 2016 financial year</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39</a:t>
            </a:fld>
            <a:endParaRPr lang="en-US" dirty="0"/>
          </a:p>
        </p:txBody>
      </p:sp>
      <p:sp>
        <p:nvSpPr>
          <p:cNvPr id="9" name="TextBox 8"/>
          <p:cNvSpPr txBox="1"/>
          <p:nvPr/>
        </p:nvSpPr>
        <p:spPr>
          <a:xfrm>
            <a:off x="5407554" y="1452380"/>
            <a:ext cx="2995472" cy="4785926"/>
          </a:xfrm>
          <a:prstGeom prst="rect">
            <a:avLst/>
          </a:prstGeom>
          <a:noFill/>
        </p:spPr>
        <p:txBody>
          <a:bodyPr wrap="square" rtlCol="0">
            <a:spAutoFit/>
          </a:bodyPr>
          <a:lstStyle/>
          <a:p>
            <a:pPr marL="342900" indent="-342900" algn="just">
              <a:buFont typeface="Wingdings" panose="05000000000000000000" pitchFamily="2" charset="2"/>
              <a:buChar char="§"/>
            </a:pPr>
            <a:r>
              <a:rPr lang="en-ZA" sz="1500" baseline="30000" dirty="0" smtClean="0">
                <a:latin typeface="Century Gothic"/>
                <a:cs typeface="Century Gothic"/>
              </a:rPr>
              <a:t>SITA</a:t>
            </a:r>
            <a:r>
              <a:rPr lang="en-ZA" sz="1500" dirty="0" smtClean="0">
                <a:latin typeface="Century Gothic"/>
                <a:cs typeface="Century Gothic"/>
              </a:rPr>
              <a:t> </a:t>
            </a:r>
            <a:r>
              <a:rPr lang="en-ZA" sz="1500" baseline="30000" dirty="0" smtClean="0">
                <a:latin typeface="Century Gothic"/>
                <a:cs typeface="Century Gothic"/>
              </a:rPr>
              <a:t> has </a:t>
            </a:r>
            <a:r>
              <a:rPr lang="en-ZA" sz="1500" baseline="30000" dirty="0">
                <a:latin typeface="Century Gothic"/>
                <a:cs typeface="Century Gothic"/>
              </a:rPr>
              <a:t>Improved </a:t>
            </a:r>
            <a:r>
              <a:rPr lang="en-ZA" sz="1500" baseline="30000" dirty="0" smtClean="0">
                <a:latin typeface="Century Gothic"/>
                <a:cs typeface="Century Gothic"/>
              </a:rPr>
              <a:t>its</a:t>
            </a:r>
            <a:r>
              <a:rPr lang="en-ZA" sz="1500" dirty="0" smtClean="0">
                <a:latin typeface="Century Gothic"/>
                <a:cs typeface="Century Gothic"/>
              </a:rPr>
              <a:t> </a:t>
            </a:r>
            <a:r>
              <a:rPr lang="en-ZA" sz="1500" baseline="30000" dirty="0" smtClean="0">
                <a:latin typeface="Century Gothic"/>
                <a:cs typeface="Century Gothic"/>
              </a:rPr>
              <a:t>system </a:t>
            </a:r>
            <a:r>
              <a:rPr lang="en-ZA" sz="1500" baseline="30000" dirty="0">
                <a:latin typeface="Century Gothic"/>
                <a:cs typeface="Century Gothic"/>
              </a:rPr>
              <a:t>of internal control resulting in a better identification of irregular </a:t>
            </a:r>
            <a:r>
              <a:rPr lang="en-ZA" sz="1500" baseline="30000" dirty="0" smtClean="0">
                <a:latin typeface="Century Gothic"/>
                <a:cs typeface="Century Gothic"/>
              </a:rPr>
              <a:t>expenditure.</a:t>
            </a:r>
            <a:endParaRPr lang="en-ZA" sz="1500" baseline="30000" dirty="0">
              <a:latin typeface="Century Gothic"/>
              <a:cs typeface="Century Gothic"/>
            </a:endParaRPr>
          </a:p>
          <a:p>
            <a:pPr marL="342900" indent="-342900" algn="just">
              <a:buFont typeface="Wingdings" panose="05000000000000000000" pitchFamily="2" charset="2"/>
              <a:buChar char="§"/>
            </a:pPr>
            <a:endParaRPr lang="en-ZA" sz="1500" baseline="30000" dirty="0">
              <a:latin typeface="Century Gothic"/>
              <a:cs typeface="Century Gothic"/>
            </a:endParaRPr>
          </a:p>
          <a:p>
            <a:pPr marL="342900" indent="-342900" algn="just">
              <a:buFont typeface="Wingdings" panose="05000000000000000000" pitchFamily="2" charset="2"/>
              <a:buChar char="§"/>
            </a:pPr>
            <a:r>
              <a:rPr lang="en-ZA" sz="1500" baseline="30000" dirty="0">
                <a:latin typeface="Century Gothic"/>
                <a:cs typeface="Century Gothic"/>
              </a:rPr>
              <a:t>Management has initiated a number of formal investigations relating to irregular expenditure </a:t>
            </a:r>
            <a:r>
              <a:rPr lang="en-ZA" sz="1500" baseline="30000" dirty="0" smtClean="0">
                <a:latin typeface="Century Gothic"/>
                <a:cs typeface="Century Gothic"/>
              </a:rPr>
              <a:t>and</a:t>
            </a:r>
            <a:r>
              <a:rPr lang="en-ZA" sz="1500" dirty="0" smtClean="0">
                <a:latin typeface="Century Gothic"/>
                <a:cs typeface="Century Gothic"/>
              </a:rPr>
              <a:t> </a:t>
            </a:r>
            <a:r>
              <a:rPr lang="en-ZA" sz="1500" baseline="30000" dirty="0" smtClean="0">
                <a:latin typeface="Century Gothic"/>
                <a:cs typeface="Century Gothic"/>
              </a:rPr>
              <a:t>fruitless </a:t>
            </a:r>
            <a:r>
              <a:rPr lang="en-ZA" sz="1500" baseline="30000" dirty="0">
                <a:latin typeface="Century Gothic"/>
                <a:cs typeface="Century Gothic"/>
              </a:rPr>
              <a:t>and wasteful </a:t>
            </a:r>
            <a:r>
              <a:rPr lang="en-ZA" sz="1500" baseline="30000" dirty="0" smtClean="0">
                <a:latin typeface="Century Gothic"/>
                <a:cs typeface="Century Gothic"/>
              </a:rPr>
              <a:t>expenditure</a:t>
            </a:r>
            <a:r>
              <a:rPr lang="en-ZA" sz="1500" dirty="0" smtClean="0">
                <a:latin typeface="Century Gothic"/>
                <a:cs typeface="Century Gothic"/>
              </a:rPr>
              <a:t>. </a:t>
            </a:r>
            <a:r>
              <a:rPr lang="en-ZA" sz="1500" baseline="30000" dirty="0">
                <a:latin typeface="Century Gothic"/>
                <a:cs typeface="Century Gothic"/>
              </a:rPr>
              <a:t>M</a:t>
            </a:r>
            <a:r>
              <a:rPr lang="en-ZA" sz="1500" baseline="30000" dirty="0" smtClean="0">
                <a:latin typeface="Century Gothic"/>
                <a:cs typeface="Century Gothic"/>
              </a:rPr>
              <a:t>ajority </a:t>
            </a:r>
            <a:r>
              <a:rPr lang="en-ZA" sz="1500" baseline="30000" dirty="0">
                <a:latin typeface="Century Gothic"/>
                <a:cs typeface="Century Gothic"/>
              </a:rPr>
              <a:t>of the cases </a:t>
            </a:r>
            <a:r>
              <a:rPr lang="en-ZA" sz="1500" baseline="30000" dirty="0" smtClean="0">
                <a:latin typeface="Century Gothic"/>
                <a:cs typeface="Century Gothic"/>
              </a:rPr>
              <a:t>were still </a:t>
            </a:r>
            <a:r>
              <a:rPr lang="en-ZA" sz="1500" baseline="30000" dirty="0">
                <a:latin typeface="Century Gothic"/>
                <a:cs typeface="Century Gothic"/>
              </a:rPr>
              <a:t>under investigation at </a:t>
            </a:r>
            <a:r>
              <a:rPr lang="en-ZA" sz="1500" baseline="30000" dirty="0" smtClean="0">
                <a:latin typeface="Century Gothic"/>
                <a:cs typeface="Century Gothic"/>
              </a:rPr>
              <a:t>year end.</a:t>
            </a:r>
          </a:p>
          <a:p>
            <a:pPr marL="342900" indent="-342900" algn="just">
              <a:buFont typeface="Wingdings" panose="05000000000000000000" pitchFamily="2" charset="2"/>
              <a:buChar char="§"/>
            </a:pPr>
            <a:endParaRPr lang="en-ZA" sz="1500" baseline="30000" dirty="0">
              <a:latin typeface="Century Gothic"/>
              <a:cs typeface="Century Gothic"/>
            </a:endParaRPr>
          </a:p>
          <a:p>
            <a:pPr marL="342900" indent="-342900" algn="just">
              <a:buFont typeface="Wingdings" panose="05000000000000000000" pitchFamily="2" charset="2"/>
              <a:buChar char="§"/>
            </a:pPr>
            <a:r>
              <a:rPr lang="en-ZA" sz="1500" baseline="30000" dirty="0">
                <a:latin typeface="Century Gothic"/>
                <a:cs typeface="Century Gothic"/>
              </a:rPr>
              <a:t>As a result no disciplinary cases were concluded during the </a:t>
            </a:r>
            <a:r>
              <a:rPr lang="en-ZA" sz="1500" baseline="30000" dirty="0" smtClean="0">
                <a:latin typeface="Century Gothic"/>
                <a:cs typeface="Century Gothic"/>
              </a:rPr>
              <a:t>year.</a:t>
            </a:r>
            <a:r>
              <a:rPr lang="en-ZA" sz="1500" dirty="0" smtClean="0">
                <a:latin typeface="Century Gothic"/>
                <a:cs typeface="Century Gothic"/>
              </a:rPr>
              <a:t> </a:t>
            </a:r>
            <a:r>
              <a:rPr lang="en-ZA" sz="1500" baseline="30000" dirty="0" smtClean="0">
                <a:latin typeface="Century Gothic"/>
                <a:cs typeface="Century Gothic"/>
              </a:rPr>
              <a:t>Appropriate </a:t>
            </a:r>
            <a:r>
              <a:rPr lang="en-ZA" sz="1500" baseline="30000" dirty="0">
                <a:latin typeface="Century Gothic"/>
                <a:cs typeface="Century Gothic"/>
              </a:rPr>
              <a:t>action will be </a:t>
            </a:r>
            <a:r>
              <a:rPr lang="en-ZA" sz="1500" baseline="30000" dirty="0" smtClean="0">
                <a:latin typeface="Century Gothic"/>
                <a:cs typeface="Century Gothic"/>
              </a:rPr>
              <a:t>taken</a:t>
            </a:r>
            <a:r>
              <a:rPr lang="en-ZA" sz="1500" dirty="0" smtClean="0">
                <a:latin typeface="Century Gothic"/>
                <a:cs typeface="Century Gothic"/>
              </a:rPr>
              <a:t> </a:t>
            </a:r>
            <a:r>
              <a:rPr lang="en-ZA" sz="1500" baseline="30000" dirty="0" smtClean="0">
                <a:latin typeface="Century Gothic"/>
                <a:cs typeface="Century Gothic"/>
              </a:rPr>
              <a:t>as </a:t>
            </a:r>
            <a:r>
              <a:rPr lang="en-ZA" sz="1500" baseline="30000" dirty="0">
                <a:latin typeface="Century Gothic"/>
                <a:cs typeface="Century Gothic"/>
              </a:rPr>
              <a:t>soon as the investigations have been </a:t>
            </a:r>
            <a:r>
              <a:rPr lang="en-ZA" sz="1500" baseline="30000" dirty="0" smtClean="0">
                <a:latin typeface="Century Gothic"/>
                <a:cs typeface="Century Gothic"/>
              </a:rPr>
              <a:t>finalised.</a:t>
            </a:r>
            <a:endParaRPr lang="en-ZA" sz="1500" baseline="30000" dirty="0">
              <a:latin typeface="Century Gothic"/>
              <a:cs typeface="Century Gothic"/>
            </a:endParaRPr>
          </a:p>
          <a:p>
            <a:pPr marL="342900" indent="-342900" algn="just">
              <a:buFont typeface="Wingdings" panose="05000000000000000000" pitchFamily="2" charset="2"/>
              <a:buChar char="§"/>
            </a:pPr>
            <a:endParaRPr lang="en-ZA" sz="1500" baseline="30000" dirty="0">
              <a:latin typeface="Century Gothic"/>
              <a:cs typeface="Century Gothic"/>
            </a:endParaRPr>
          </a:p>
          <a:p>
            <a:pPr marL="342900" indent="-342900" algn="just">
              <a:buFont typeface="Wingdings" panose="05000000000000000000" pitchFamily="2" charset="2"/>
              <a:buChar char="§"/>
            </a:pPr>
            <a:r>
              <a:rPr lang="en-ZA" sz="1500" baseline="30000" dirty="0">
                <a:latin typeface="Century Gothic"/>
                <a:cs typeface="Century Gothic"/>
              </a:rPr>
              <a:t>Once these procedures have been compiled, permission for </a:t>
            </a:r>
            <a:r>
              <a:rPr lang="en-ZA" sz="1500" baseline="30000" dirty="0" smtClean="0">
                <a:latin typeface="Century Gothic"/>
                <a:cs typeface="Century Gothic"/>
              </a:rPr>
              <a:t>condonement will </a:t>
            </a:r>
            <a:r>
              <a:rPr lang="en-ZA" sz="1500" baseline="30000" dirty="0">
                <a:latin typeface="Century Gothic"/>
                <a:cs typeface="Century Gothic"/>
              </a:rPr>
              <a:t>be sort </a:t>
            </a:r>
            <a:r>
              <a:rPr lang="en-ZA" sz="1500" baseline="30000" dirty="0" smtClean="0">
                <a:latin typeface="Century Gothic"/>
                <a:cs typeface="Century Gothic"/>
              </a:rPr>
              <a:t>in line with</a:t>
            </a:r>
            <a:r>
              <a:rPr lang="en-ZA" sz="1500" dirty="0" smtClean="0">
                <a:latin typeface="Century Gothic"/>
                <a:cs typeface="Century Gothic"/>
              </a:rPr>
              <a:t> </a:t>
            </a:r>
            <a:r>
              <a:rPr lang="en-ZA" sz="1500" baseline="30000" dirty="0" smtClean="0">
                <a:latin typeface="Century Gothic"/>
                <a:cs typeface="Century Gothic"/>
              </a:rPr>
              <a:t>the revised </a:t>
            </a:r>
            <a:r>
              <a:rPr lang="en-ZA" sz="1500" baseline="30000" dirty="0">
                <a:latin typeface="Century Gothic"/>
                <a:cs typeface="Century Gothic"/>
              </a:rPr>
              <a:t>National </a:t>
            </a:r>
            <a:r>
              <a:rPr lang="en-ZA" sz="1500" baseline="30000" dirty="0" smtClean="0">
                <a:latin typeface="Century Gothic"/>
                <a:cs typeface="Century Gothic"/>
              </a:rPr>
              <a:t>Treasury guidelines.</a:t>
            </a:r>
          </a:p>
          <a:p>
            <a:pPr algn="just"/>
            <a:endParaRPr lang="en-ZA" sz="1500" baseline="30000" dirty="0" smtClean="0">
              <a:latin typeface="Century Gothic"/>
              <a:cs typeface="Century Gothic"/>
            </a:endParaRPr>
          </a:p>
          <a:p>
            <a:pPr marL="342900" indent="-342900" algn="just">
              <a:buFont typeface="Wingdings" panose="05000000000000000000" pitchFamily="2" charset="2"/>
              <a:buChar char="§"/>
            </a:pPr>
            <a:r>
              <a:rPr lang="en-ZA" sz="1500" baseline="30000" dirty="0">
                <a:latin typeface="Century Gothic"/>
                <a:cs typeface="Century Gothic"/>
              </a:rPr>
              <a:t>A loss control committee has been established </a:t>
            </a:r>
            <a:r>
              <a:rPr lang="en-ZA" sz="1500" baseline="30000" dirty="0" smtClean="0">
                <a:latin typeface="Century Gothic"/>
                <a:cs typeface="Century Gothic"/>
              </a:rPr>
              <a:t>and is  </a:t>
            </a:r>
            <a:r>
              <a:rPr lang="en-ZA" sz="1500" baseline="30000" dirty="0">
                <a:latin typeface="Century Gothic"/>
                <a:cs typeface="Century Gothic"/>
              </a:rPr>
              <a:t>mandated to deal with all outstanding investigations. </a:t>
            </a:r>
            <a:r>
              <a:rPr lang="en-GB" sz="1500" baseline="30000" dirty="0">
                <a:latin typeface="Century Gothic"/>
                <a:cs typeface="Century Gothic"/>
              </a:rPr>
              <a:t>The committee reports to the Managing Director </a:t>
            </a:r>
            <a:r>
              <a:rPr lang="en-GB" sz="1500" baseline="30000" dirty="0" smtClean="0">
                <a:latin typeface="Century Gothic"/>
                <a:cs typeface="Century Gothic"/>
              </a:rPr>
              <a:t>and progress on </a:t>
            </a:r>
            <a:r>
              <a:rPr lang="en-GB" sz="1500" baseline="30000" dirty="0">
                <a:latin typeface="Century Gothic"/>
                <a:cs typeface="Century Gothic"/>
              </a:rPr>
              <a:t>the actions taken </a:t>
            </a:r>
            <a:r>
              <a:rPr lang="en-GB" sz="1500" baseline="30000" dirty="0" smtClean="0">
                <a:latin typeface="Century Gothic"/>
                <a:cs typeface="Century Gothic"/>
              </a:rPr>
              <a:t>is </a:t>
            </a:r>
            <a:r>
              <a:rPr lang="en-GB" sz="1500" baseline="30000" dirty="0">
                <a:latin typeface="Century Gothic"/>
                <a:cs typeface="Century Gothic"/>
              </a:rPr>
              <a:t>monitored on a monthly basis</a:t>
            </a:r>
            <a:endParaRPr lang="en-ZA" sz="1500" baseline="30000" dirty="0">
              <a:latin typeface="Century Gothic"/>
              <a:cs typeface="Century Gothic"/>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657" y="1676400"/>
            <a:ext cx="5298291" cy="3722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907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4514"/>
            <a:ext cx="9144000" cy="6858000"/>
          </a:xfrm>
          <a:prstGeom prst="rect">
            <a:avLst/>
          </a:prstGeom>
        </p:spPr>
      </p:pic>
      <p:sp>
        <p:nvSpPr>
          <p:cNvPr id="5" name="TextBox 4"/>
          <p:cNvSpPr txBox="1"/>
          <p:nvPr/>
        </p:nvSpPr>
        <p:spPr>
          <a:xfrm>
            <a:off x="355681" y="1036216"/>
            <a:ext cx="7772319" cy="5509200"/>
          </a:xfrm>
          <a:prstGeom prst="rect">
            <a:avLst/>
          </a:prstGeom>
          <a:noFill/>
        </p:spPr>
        <p:txBody>
          <a:bodyPr wrap="square" rtlCol="0">
            <a:spAutoFit/>
          </a:bodyPr>
          <a:lstStyle/>
          <a:p>
            <a:pPr marL="285750" indent="-285750" algn="just">
              <a:buFont typeface="Wingdings" panose="05000000000000000000" pitchFamily="2" charset="2"/>
              <a:buChar char="§"/>
            </a:pPr>
            <a:r>
              <a:rPr lang="en-ZA" sz="1600" dirty="0" smtClean="0">
                <a:latin typeface="Century Gothic" panose="020B0502020202020204" pitchFamily="34" charset="0"/>
              </a:rPr>
              <a:t>2015/2016 </a:t>
            </a:r>
            <a:r>
              <a:rPr lang="en-ZA" sz="1600" dirty="0">
                <a:latin typeface="Century Gothic" panose="020B0502020202020204" pitchFamily="34" charset="0"/>
              </a:rPr>
              <a:t>financial year represented a special </a:t>
            </a:r>
            <a:r>
              <a:rPr lang="en-ZA" sz="1600" dirty="0" smtClean="0">
                <a:latin typeface="Century Gothic" panose="020B0502020202020204" pitchFamily="34" charset="0"/>
              </a:rPr>
              <a:t>and positive </a:t>
            </a:r>
            <a:r>
              <a:rPr lang="en-ZA" sz="1600" dirty="0">
                <a:latin typeface="Century Gothic" panose="020B0502020202020204" pitchFamily="34" charset="0"/>
              </a:rPr>
              <a:t>turning point in </a:t>
            </a:r>
            <a:r>
              <a:rPr lang="en-ZA" sz="1600" dirty="0" smtClean="0">
                <a:latin typeface="Century Gothic" panose="020B0502020202020204" pitchFamily="34" charset="0"/>
              </a:rPr>
              <a:t>the history </a:t>
            </a:r>
            <a:r>
              <a:rPr lang="en-ZA" sz="1600" dirty="0">
                <a:latin typeface="Century Gothic" panose="020B0502020202020204" pitchFamily="34" charset="0"/>
              </a:rPr>
              <a:t>and </a:t>
            </a:r>
            <a:r>
              <a:rPr lang="en-ZA" sz="1600" dirty="0" smtClean="0">
                <a:latin typeface="Century Gothic" panose="020B0502020202020204" pitchFamily="34" charset="0"/>
              </a:rPr>
              <a:t>future of SITA. </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SITA created </a:t>
            </a:r>
            <a:r>
              <a:rPr lang="en-ZA" sz="1600" dirty="0">
                <a:latin typeface="Century Gothic" panose="020B0502020202020204" pitchFamily="34" charset="0"/>
              </a:rPr>
              <a:t>programmes that laid the </a:t>
            </a:r>
            <a:r>
              <a:rPr lang="en-ZA" sz="1600" dirty="0" smtClean="0">
                <a:latin typeface="Century Gothic" panose="020B0502020202020204" pitchFamily="34" charset="0"/>
              </a:rPr>
              <a:t>foundation for </a:t>
            </a:r>
            <a:r>
              <a:rPr lang="en-ZA" sz="1600" dirty="0">
                <a:latin typeface="Century Gothic" panose="020B0502020202020204" pitchFamily="34" charset="0"/>
              </a:rPr>
              <a:t>better insight into the operational environments </a:t>
            </a:r>
            <a:r>
              <a:rPr lang="en-ZA" sz="1600" dirty="0" smtClean="0">
                <a:latin typeface="Century Gothic" panose="020B0502020202020204" pitchFamily="34" charset="0"/>
              </a:rPr>
              <a:t>in finance</a:t>
            </a:r>
            <a:r>
              <a:rPr lang="en-ZA" sz="1600" dirty="0">
                <a:latin typeface="Century Gothic" panose="020B0502020202020204" pitchFamily="34" charset="0"/>
              </a:rPr>
              <a:t>, supply chain and certain </a:t>
            </a:r>
            <a:r>
              <a:rPr lang="en-ZA" sz="1600" dirty="0" smtClean="0">
                <a:latin typeface="Century Gothic" panose="020B0502020202020204" pitchFamily="34" charset="0"/>
              </a:rPr>
              <a:t>technical operations</a:t>
            </a:r>
            <a:r>
              <a:rPr lang="en-ZA" sz="1600" dirty="0">
                <a:latin typeface="Century Gothic" panose="020B0502020202020204" pitchFamily="34" charset="0"/>
              </a:rPr>
              <a:t>, enabling management to implement </a:t>
            </a:r>
            <a:r>
              <a:rPr lang="en-ZA" sz="1600" dirty="0" smtClean="0">
                <a:latin typeface="Century Gothic" panose="020B0502020202020204" pitchFamily="34" charset="0"/>
              </a:rPr>
              <a:t>certain improvements.</a:t>
            </a:r>
          </a:p>
          <a:p>
            <a:pPr algn="just"/>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SITA launched </a:t>
            </a:r>
            <a:r>
              <a:rPr lang="en-ZA" sz="1600" dirty="0">
                <a:latin typeface="Century Gothic" panose="020B0502020202020204" pitchFamily="34" charset="0"/>
              </a:rPr>
              <a:t>a campaign  </a:t>
            </a:r>
            <a:r>
              <a:rPr lang="en-ZA" sz="1600" dirty="0" smtClean="0">
                <a:latin typeface="Century Gothic" panose="020B0502020202020204" pitchFamily="34" charset="0"/>
              </a:rPr>
              <a:t>that </a:t>
            </a:r>
            <a:r>
              <a:rPr lang="en-ZA" sz="1600" dirty="0">
                <a:latin typeface="Century Gothic" panose="020B0502020202020204" pitchFamily="34" charset="0"/>
              </a:rPr>
              <a:t>provided an attractive and cost effective incentive for  </a:t>
            </a:r>
            <a:r>
              <a:rPr lang="en-ZA" sz="1600" dirty="0" smtClean="0">
                <a:latin typeface="Century Gothic" panose="020B0502020202020204" pitchFamily="34" charset="0"/>
              </a:rPr>
              <a:t>its customers </a:t>
            </a:r>
            <a:r>
              <a:rPr lang="en-ZA" sz="1600" dirty="0">
                <a:latin typeface="Century Gothic" panose="020B0502020202020204" pitchFamily="34" charset="0"/>
              </a:rPr>
              <a:t>to upgrade </a:t>
            </a:r>
            <a:r>
              <a:rPr lang="en-ZA" sz="1600" dirty="0" smtClean="0">
                <a:latin typeface="Century Gothic" panose="020B0502020202020204" pitchFamily="34" charset="0"/>
              </a:rPr>
              <a:t>their bandwidth</a:t>
            </a:r>
            <a:r>
              <a:rPr lang="en-ZA" sz="1600" dirty="0">
                <a:latin typeface="Century Gothic" panose="020B0502020202020204" pitchFamily="34" charset="0"/>
              </a:rPr>
              <a:t>. As at the end of the financial </a:t>
            </a:r>
            <a:r>
              <a:rPr lang="en-ZA" sz="1600" dirty="0" smtClean="0">
                <a:latin typeface="Century Gothic" panose="020B0502020202020204" pitchFamily="34" charset="0"/>
              </a:rPr>
              <a:t>year, 504 </a:t>
            </a:r>
            <a:r>
              <a:rPr lang="en-ZA" sz="1600" dirty="0">
                <a:latin typeface="Century Gothic" panose="020B0502020202020204" pitchFamily="34" charset="0"/>
              </a:rPr>
              <a:t>proposals </a:t>
            </a:r>
            <a:r>
              <a:rPr lang="en-ZA" sz="1600" dirty="0" smtClean="0">
                <a:latin typeface="Century Gothic" panose="020B0502020202020204" pitchFamily="34" charset="0"/>
              </a:rPr>
              <a:t> were sent to </a:t>
            </a:r>
            <a:r>
              <a:rPr lang="en-ZA" sz="1600" dirty="0">
                <a:latin typeface="Century Gothic" panose="020B0502020202020204" pitchFamily="34" charset="0"/>
              </a:rPr>
              <a:t>clients, of which </a:t>
            </a:r>
            <a:r>
              <a:rPr lang="en-ZA" sz="1600" dirty="0" smtClean="0">
                <a:latin typeface="Century Gothic" panose="020B0502020202020204" pitchFamily="34" charset="0"/>
              </a:rPr>
              <a:t>252 have </a:t>
            </a:r>
            <a:r>
              <a:rPr lang="en-ZA" sz="1600" dirty="0">
                <a:latin typeface="Century Gothic" panose="020B0502020202020204" pitchFamily="34" charset="0"/>
              </a:rPr>
              <a:t>been accepted</a:t>
            </a:r>
            <a:r>
              <a:rPr lang="en-ZA" sz="1600" dirty="0" smtClean="0">
                <a:latin typeface="Century Gothic" panose="020B0502020202020204" pitchFamily="34" charset="0"/>
              </a:rPr>
              <a:t>.</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The organisation assisted </a:t>
            </a:r>
            <a:r>
              <a:rPr lang="en-ZA" sz="1600" dirty="0">
                <a:latin typeface="Century Gothic" panose="020B0502020202020204" pitchFamily="34" charset="0"/>
              </a:rPr>
              <a:t>the Western Cape Government with their requirement to provide a high-speed broadband telecommunications network and provide connectivity for the transmission of data, voice and video. </a:t>
            </a:r>
            <a:r>
              <a:rPr lang="en-ZA" sz="1600" dirty="0" smtClean="0">
                <a:latin typeface="Century Gothic" panose="020B0502020202020204" pitchFamily="34" charset="0"/>
              </a:rPr>
              <a:t>1,090 </a:t>
            </a:r>
            <a:r>
              <a:rPr lang="en-ZA" sz="1600" dirty="0">
                <a:latin typeface="Century Gothic" panose="020B0502020202020204" pitchFamily="34" charset="0"/>
              </a:rPr>
              <a:t>Layer 2 sites and 1,001 Layer 3 </a:t>
            </a:r>
            <a:r>
              <a:rPr lang="en-ZA" sz="1600" dirty="0" smtClean="0">
                <a:latin typeface="Century Gothic" panose="020B0502020202020204" pitchFamily="34" charset="0"/>
              </a:rPr>
              <a:t>sites were activated.</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has successfully connected the eight (8) banking sites making it easier for the public to attain the new ID cards through the Department of Home Affairs Modernisation Project.</a:t>
            </a:r>
          </a:p>
          <a:p>
            <a:pPr marL="285750" indent="-285750" algn="just">
              <a:buFont typeface="Wingdings" panose="05000000000000000000" pitchFamily="2" charset="2"/>
              <a:buChar char="§"/>
            </a:pPr>
            <a:endParaRPr lang="en-ZA" sz="1600" dirty="0" smtClean="0">
              <a:latin typeface="Century Gothic" panose="020B0502020202020204" pitchFamily="34" charset="0"/>
            </a:endParaRPr>
          </a:p>
        </p:txBody>
      </p:sp>
      <p:sp>
        <p:nvSpPr>
          <p:cNvPr id="2" name="Rectangle 1"/>
          <p:cNvSpPr/>
          <p:nvPr/>
        </p:nvSpPr>
        <p:spPr>
          <a:xfrm>
            <a:off x="355681" y="358115"/>
            <a:ext cx="3546164" cy="502702"/>
          </a:xfrm>
          <a:prstGeom prst="rect">
            <a:avLst/>
          </a:prstGeom>
        </p:spPr>
        <p:txBody>
          <a:bodyPr wrap="none">
            <a:spAutoFit/>
          </a:bodyPr>
          <a:lstStyle/>
          <a:p>
            <a:r>
              <a:rPr lang="en-US" sz="4000" b="1" baseline="30000" dirty="0">
                <a:solidFill>
                  <a:schemeClr val="tx2"/>
                </a:solidFill>
                <a:latin typeface="Century Gothic"/>
                <a:cs typeface="Century Gothic"/>
              </a:rPr>
              <a:t>Executive Summary </a:t>
            </a:r>
          </a:p>
        </p:txBody>
      </p:sp>
      <p:sp>
        <p:nvSpPr>
          <p:cNvPr id="3" name="Slide Number Placeholder 2"/>
          <p:cNvSpPr>
            <a:spLocks noGrp="1"/>
          </p:cNvSpPr>
          <p:nvPr>
            <p:ph type="sldNum" sz="quarter" idx="12"/>
          </p:nvPr>
        </p:nvSpPr>
        <p:spPr/>
        <p:txBody>
          <a:bodyPr/>
          <a:lstStyle/>
          <a:p>
            <a:fld id="{7FA56227-5D48-2044-9FD7-3EAF296A177E}" type="slidenum">
              <a:rPr lang="en-US" smtClean="0"/>
              <a:pPr/>
              <a:t>4</a:t>
            </a:fld>
            <a:endParaRPr lang="en-US" dirty="0"/>
          </a:p>
        </p:txBody>
      </p:sp>
    </p:spTree>
    <p:extLst>
      <p:ext uri="{BB962C8B-B14F-4D97-AF65-F5344CB8AC3E}">
        <p14:creationId xmlns:p14="http://schemas.microsoft.com/office/powerpoint/2010/main" xmlns="" val="1748979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Irregular</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Expenditure </a:t>
            </a:r>
            <a:r>
              <a:rPr lang="en-ZA" sz="3400" b="1" baseline="30000" dirty="0" smtClean="0">
                <a:solidFill>
                  <a:schemeClr val="tx2"/>
                </a:solidFill>
                <a:latin typeface="Century Gothic"/>
                <a:cs typeface="Century Gothic"/>
              </a:rPr>
              <a:t>Breakdown (1)</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40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97170068"/>
              </p:ext>
            </p:extLst>
          </p:nvPr>
        </p:nvGraphicFramePr>
        <p:xfrm>
          <a:off x="204712" y="1547126"/>
          <a:ext cx="8215957" cy="3740285"/>
        </p:xfrm>
        <a:graphic>
          <a:graphicData uri="http://schemas.openxmlformats.org/drawingml/2006/table">
            <a:tbl>
              <a:tblPr firstRow="1" bandRow="1">
                <a:tableStyleId>{2D5ABB26-0587-4C30-8999-92F81FD0307C}</a:tableStyleId>
              </a:tblPr>
              <a:tblGrid>
                <a:gridCol w="503876"/>
                <a:gridCol w="839791"/>
                <a:gridCol w="813369"/>
                <a:gridCol w="2102075"/>
                <a:gridCol w="769388"/>
                <a:gridCol w="906778"/>
                <a:gridCol w="1085386"/>
                <a:gridCol w="1195294"/>
              </a:tblGrid>
              <a:tr h="308972">
                <a:tc>
                  <a:txBody>
                    <a:bodyPr/>
                    <a:lstStyle/>
                    <a:p>
                      <a:pPr algn="ctr">
                        <a:spcAft>
                          <a:spcPts val="0"/>
                        </a:spcAft>
                      </a:pPr>
                      <a:r>
                        <a:rPr lang="en-GB" sz="900" b="1" dirty="0">
                          <a:solidFill>
                            <a:schemeClr val="bg1"/>
                          </a:solidFill>
                          <a:effectLst/>
                        </a:rPr>
                        <a:t>Item No.</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Date of incident</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Name of supplier</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Incident</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Amount</a:t>
                      </a:r>
                      <a:br>
                        <a:rPr lang="en-GB" sz="900" b="1" dirty="0">
                          <a:solidFill>
                            <a:schemeClr val="bg1"/>
                          </a:solidFill>
                          <a:effectLst/>
                        </a:rPr>
                      </a:br>
                      <a:r>
                        <a:rPr lang="en-GB" sz="900" b="1" dirty="0">
                          <a:solidFill>
                            <a:schemeClr val="bg1"/>
                          </a:solidFill>
                          <a:effectLst/>
                        </a:rPr>
                        <a:t>R</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Department involved</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Investigation Status</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Action taken</a:t>
                      </a:r>
                      <a:endParaRPr lang="en-ZA" sz="900" b="1" dirty="0">
                        <a:solidFill>
                          <a:schemeClr val="bg1"/>
                        </a:solidFill>
                        <a:effectLst/>
                        <a:latin typeface="Times New Roman"/>
                        <a:ea typeface="Times New Roman"/>
                      </a:endParaRPr>
                    </a:p>
                  </a:txBody>
                  <a:tcPr marL="68580" marR="68580" marT="0" marB="0">
                    <a:solidFill>
                      <a:srgbClr val="00B050"/>
                    </a:solidFill>
                  </a:tcPr>
                </a:tc>
              </a:tr>
              <a:tr h="595131">
                <a:tc>
                  <a:txBody>
                    <a:bodyPr/>
                    <a:lstStyle/>
                    <a:p>
                      <a:pPr algn="just">
                        <a:spcAft>
                          <a:spcPts val="0"/>
                        </a:spcAft>
                      </a:pPr>
                      <a:r>
                        <a:rPr lang="en-GB" sz="900" dirty="0">
                          <a:effectLst/>
                        </a:rPr>
                        <a:t>1</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16-Apr-14</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Vodacom</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Continued procurement of systems maintenance services, including rental of the required backhaul service without a valid contract in place,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rPr>
                        <a:t>1,041,030</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Operations </a:t>
                      </a:r>
                      <a:endParaRPr lang="en-ZA" sz="900" dirty="0">
                        <a:effectLst/>
                        <a:latin typeface="Times New Roman"/>
                        <a:ea typeface="Times New Roman"/>
                      </a:endParaRPr>
                    </a:p>
                  </a:txBody>
                  <a:tcPr marL="68580" marR="68580" marT="0" marB="0"/>
                </a:tc>
                <a:tc>
                  <a:txBody>
                    <a:bodyPr/>
                    <a:lstStyle/>
                    <a:p>
                      <a:pPr algn="l">
                        <a:spcAft>
                          <a:spcPts val="0"/>
                        </a:spcAft>
                      </a:pPr>
                      <a:r>
                        <a:rPr lang="en-GB" sz="900" dirty="0">
                          <a:effectLst/>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rPr>
                        <a:t>Handed over to the Loss control committee</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rPr>
                        <a:t>2</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17-Mar-15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Mustek Ltd</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Continued leasing of Desktops and Laptops after expiry of the contract extension on 31 March 2015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rPr>
                        <a:t>6,039,805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Internal IT </a:t>
                      </a:r>
                      <a:endParaRPr lang="en-ZA" sz="900" dirty="0">
                        <a:effectLst/>
                        <a:latin typeface="Times New Roman"/>
                        <a:ea typeface="Times New Roman"/>
                      </a:endParaRPr>
                    </a:p>
                  </a:txBody>
                  <a:tcPr marL="68580" marR="68580" marT="0" marB="0"/>
                </a:tc>
                <a:tc>
                  <a:txBody>
                    <a:bodyPr/>
                    <a:lstStyle/>
                    <a:p>
                      <a:pPr algn="l">
                        <a:spcAft>
                          <a:spcPts val="0"/>
                        </a:spcAft>
                      </a:pPr>
                      <a:r>
                        <a:rPr lang="en-GB" sz="900" dirty="0">
                          <a:effectLst/>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rPr>
                        <a:t>Handed over to the Loss control committee</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rPr>
                        <a:t>3</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24-Jul-15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Telkom</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The contract for VPN services for the Department of Justice and Constitutional Development (DOJCD) expired on 31 March 2015 but continued to be utilised. There were delays in finalising the contract between SITA, DOJCD and Telkom.</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rPr>
                        <a:t>39,026,891</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Operations </a:t>
                      </a:r>
                      <a:endParaRPr lang="en-ZA" sz="900" dirty="0">
                        <a:effectLst/>
                        <a:latin typeface="Times New Roman"/>
                        <a:ea typeface="Times New Roman"/>
                      </a:endParaRPr>
                    </a:p>
                  </a:txBody>
                  <a:tcPr marL="68580" marR="68580" marT="0" marB="0"/>
                </a:tc>
                <a:tc>
                  <a:txBody>
                    <a:bodyPr/>
                    <a:lstStyle/>
                    <a:p>
                      <a:pPr algn="l">
                        <a:spcAft>
                          <a:spcPts val="0"/>
                        </a:spcAft>
                      </a:pPr>
                      <a:r>
                        <a:rPr lang="en-GB" sz="900" dirty="0">
                          <a:effectLst/>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rPr>
                        <a:t>Handed over to the Loss control committee</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rPr>
                        <a:t>4</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1-Jul-15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Prestige Cleaning Services</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Continued procurement of office cleaning services, after expiry of the initial contract extension on 30 June 2015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rPr>
                        <a:t>33,227</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EC Province </a:t>
                      </a:r>
                      <a:endParaRPr lang="en-ZA" sz="900" dirty="0">
                        <a:effectLst/>
                        <a:latin typeface="Times New Roman"/>
                        <a:ea typeface="Times New Roman"/>
                      </a:endParaRPr>
                    </a:p>
                  </a:txBody>
                  <a:tcPr marL="68580" marR="68580" marT="0" marB="0"/>
                </a:tc>
                <a:tc>
                  <a:txBody>
                    <a:bodyPr/>
                    <a:lstStyle/>
                    <a:p>
                      <a:pPr algn="l">
                        <a:spcAft>
                          <a:spcPts val="0"/>
                        </a:spcAft>
                      </a:pPr>
                      <a:r>
                        <a:rPr lang="en-GB" sz="900" dirty="0">
                          <a:effectLst/>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rPr>
                        <a:t>Handed over to the Loss control committee</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rPr>
                        <a:t>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1-Jul-15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Metro Security Services</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Continued procurement of security services, after expiry of the initial contract extension on 30 June 2015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rPr>
                        <a:t>95,388</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rPr>
                        <a:t>EC Province </a:t>
                      </a:r>
                      <a:endParaRPr lang="en-ZA" sz="900" dirty="0">
                        <a:effectLst/>
                        <a:latin typeface="Times New Roman"/>
                        <a:ea typeface="Times New Roman"/>
                      </a:endParaRPr>
                    </a:p>
                  </a:txBody>
                  <a:tcPr marL="68580" marR="68580" marT="0" marB="0"/>
                </a:tc>
                <a:tc>
                  <a:txBody>
                    <a:bodyPr/>
                    <a:lstStyle/>
                    <a:p>
                      <a:pPr algn="l">
                        <a:spcAft>
                          <a:spcPts val="0"/>
                        </a:spcAft>
                      </a:pPr>
                      <a:r>
                        <a:rPr lang="en-GB" sz="900" dirty="0">
                          <a:effectLst/>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rPr>
                        <a:t>Handed over to the Loss control committee</a:t>
                      </a:r>
                      <a:endParaRPr lang="en-ZA" sz="9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4227752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Irregular</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Expenditure </a:t>
            </a:r>
            <a:r>
              <a:rPr lang="en-ZA" sz="3400" b="1" baseline="30000" dirty="0" smtClean="0">
                <a:solidFill>
                  <a:schemeClr val="tx2"/>
                </a:solidFill>
                <a:latin typeface="Century Gothic"/>
                <a:cs typeface="Century Gothic"/>
              </a:rPr>
              <a:t>Breakdown (2)</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41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634175405"/>
              </p:ext>
            </p:extLst>
          </p:nvPr>
        </p:nvGraphicFramePr>
        <p:xfrm>
          <a:off x="177416" y="1274166"/>
          <a:ext cx="8161362" cy="5029971"/>
        </p:xfrm>
        <a:graphic>
          <a:graphicData uri="http://schemas.openxmlformats.org/drawingml/2006/table">
            <a:tbl>
              <a:tblPr firstRow="1" bandRow="1">
                <a:tableStyleId>{2D5ABB26-0587-4C30-8999-92F81FD0307C}</a:tableStyleId>
              </a:tblPr>
              <a:tblGrid>
                <a:gridCol w="500528"/>
                <a:gridCol w="834211"/>
                <a:gridCol w="917631"/>
                <a:gridCol w="1964792"/>
                <a:gridCol w="805218"/>
                <a:gridCol w="832514"/>
                <a:gridCol w="1037230"/>
                <a:gridCol w="1269238"/>
              </a:tblGrid>
              <a:tr h="308972">
                <a:tc>
                  <a:txBody>
                    <a:bodyPr/>
                    <a:lstStyle/>
                    <a:p>
                      <a:pPr algn="ctr">
                        <a:spcAft>
                          <a:spcPts val="0"/>
                        </a:spcAft>
                      </a:pPr>
                      <a:r>
                        <a:rPr lang="en-GB" sz="1050" b="1" dirty="0">
                          <a:solidFill>
                            <a:schemeClr val="bg1"/>
                          </a:solidFill>
                          <a:effectLst/>
                        </a:rPr>
                        <a:t>Item No.</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Date of incident</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Name of supplier</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Incident</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Amount</a:t>
                      </a:r>
                      <a:br>
                        <a:rPr lang="en-GB" sz="1050" b="1" dirty="0">
                          <a:solidFill>
                            <a:schemeClr val="bg1"/>
                          </a:solidFill>
                          <a:effectLst/>
                        </a:rPr>
                      </a:br>
                      <a:r>
                        <a:rPr lang="en-GB" sz="1050" b="1" dirty="0">
                          <a:solidFill>
                            <a:schemeClr val="bg1"/>
                          </a:solidFill>
                          <a:effectLst/>
                        </a:rPr>
                        <a:t>R</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Department involved</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Investigation Status</a:t>
                      </a:r>
                      <a:endParaRPr lang="en-ZA" sz="105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1050" b="1" dirty="0">
                          <a:solidFill>
                            <a:schemeClr val="bg1"/>
                          </a:solidFill>
                          <a:effectLst/>
                        </a:rPr>
                        <a:t>Action taken</a:t>
                      </a:r>
                      <a:endParaRPr lang="en-ZA" sz="1050" b="1" dirty="0">
                        <a:solidFill>
                          <a:schemeClr val="bg1"/>
                        </a:solidFill>
                        <a:effectLst/>
                        <a:latin typeface="Times New Roman"/>
                        <a:ea typeface="Times New Roman"/>
                      </a:endParaRPr>
                    </a:p>
                  </a:txBody>
                  <a:tcPr marL="68580" marR="68580" marT="0" marB="0">
                    <a:solidFill>
                      <a:srgbClr val="00B050"/>
                    </a:solidFill>
                  </a:tcPr>
                </a:tc>
              </a:tr>
              <a:tr h="595131">
                <a:tc>
                  <a:txBody>
                    <a:bodyPr/>
                    <a:lstStyle/>
                    <a:p>
                      <a:pPr algn="just">
                        <a:spcAft>
                          <a:spcPts val="0"/>
                        </a:spcAft>
                      </a:pPr>
                      <a:r>
                        <a:rPr lang="en-GB" sz="900" dirty="0">
                          <a:effectLst/>
                          <a:latin typeface="Century Gothic"/>
                          <a:ea typeface="Times New Roman"/>
                          <a:cs typeface="Arial"/>
                        </a:rPr>
                        <a:t>6</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30-Oct-15</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CHM Vuwani</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Continued procurement of systems security services due to inadequate contract management.</a:t>
                      </a:r>
                      <a:endParaRPr lang="en-ZA" sz="12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6,973,842</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Operations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Handed over to the Loss control committee</a:t>
                      </a:r>
                      <a:endParaRPr lang="en-ZA" sz="12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7</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31-Aug-15</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Infrasol (Pty) Ltd</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Emergency procurement process incorrectly utilised in respect of acquisition of diesel for DATA centres generators due to lack of proper planning.</a:t>
                      </a:r>
                      <a:endParaRPr lang="en-ZA" sz="12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166,291</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EC Province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Handed over to the Loss control committee</a:t>
                      </a:r>
                      <a:endParaRPr lang="en-ZA" sz="12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8</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20-Oct-15</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Southern Sun Hotel Interest (Pty) Ltd</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Deviation from SITA procurement process with regards to the procurement of accommodation in respect of the GovTech 2015 event.</a:t>
                      </a:r>
                      <a:endParaRPr lang="en-ZA" sz="12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1,317,555</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Corporate Services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Completed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Based on the outcome of the investigation, the case is recommended for condonement. </a:t>
                      </a:r>
                      <a:endParaRPr lang="en-ZA" sz="12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9</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1-Nov-15</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Internet Solutions</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Continued procurement of mail cleansing services from the service provider after contract expired due to inadequate contract management.</a:t>
                      </a:r>
                      <a:endParaRPr lang="en-ZA" sz="12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807,500</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Operations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Handed over to the Loss control committee </a:t>
                      </a:r>
                      <a:endParaRPr lang="en-ZA" sz="12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10</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10-Mar-15</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BCIT</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Procurement of maintenance and support services in respect of the Track and Trace System IT requirements outside the contract period due to inadequate contract management.</a:t>
                      </a:r>
                      <a:endParaRPr lang="en-ZA" sz="12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919,494</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Operations </a:t>
                      </a:r>
                      <a:endParaRPr lang="en-ZA" sz="12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Completed </a:t>
                      </a:r>
                      <a:endParaRPr lang="en-ZA" sz="1200" dirty="0">
                        <a:effectLst/>
                        <a:latin typeface="Times New Roman"/>
                        <a:ea typeface="Times New Roman"/>
                      </a:endParaRPr>
                    </a:p>
                  </a:txBody>
                  <a:tcPr marL="68580" marR="68580" marT="0" marB="0"/>
                </a:tc>
                <a:tc>
                  <a:txBody>
                    <a:bodyPr/>
                    <a:lstStyle/>
                    <a:p>
                      <a:pPr algn="l">
                        <a:spcAft>
                          <a:spcPts val="0"/>
                        </a:spcAft>
                      </a:pPr>
                      <a:r>
                        <a:rPr lang="en-GB" sz="900" dirty="0">
                          <a:effectLst/>
                          <a:latin typeface="Century Gothic"/>
                          <a:ea typeface="Times New Roman"/>
                          <a:cs typeface="Arial"/>
                        </a:rPr>
                        <a:t>Based on the outcome of the investigation, no SITA official was held liable for the irregular expenditure as it was a result of circumstances outside management control. Case is recommended for condonement. </a:t>
                      </a:r>
                      <a:endParaRPr lang="en-ZA"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1116004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Irregular</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Expenditure </a:t>
            </a:r>
            <a:r>
              <a:rPr lang="en-ZA" sz="3400" b="1" baseline="30000" dirty="0" smtClean="0">
                <a:solidFill>
                  <a:schemeClr val="tx2"/>
                </a:solidFill>
                <a:latin typeface="Century Gothic"/>
                <a:cs typeface="Century Gothic"/>
              </a:rPr>
              <a:t>Breakdown (3)</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42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634516046"/>
              </p:ext>
            </p:extLst>
          </p:nvPr>
        </p:nvGraphicFramePr>
        <p:xfrm>
          <a:off x="177416" y="1274166"/>
          <a:ext cx="8161362" cy="4516754"/>
        </p:xfrm>
        <a:graphic>
          <a:graphicData uri="http://schemas.openxmlformats.org/drawingml/2006/table">
            <a:tbl>
              <a:tblPr firstRow="1" bandRow="1">
                <a:tableStyleId>{2D5ABB26-0587-4C30-8999-92F81FD0307C}</a:tableStyleId>
              </a:tblPr>
              <a:tblGrid>
                <a:gridCol w="500528"/>
                <a:gridCol w="834211"/>
                <a:gridCol w="917631"/>
                <a:gridCol w="1964792"/>
                <a:gridCol w="750628"/>
                <a:gridCol w="941695"/>
                <a:gridCol w="982639"/>
                <a:gridCol w="1269238"/>
              </a:tblGrid>
              <a:tr h="308972">
                <a:tc>
                  <a:txBody>
                    <a:bodyPr/>
                    <a:lstStyle/>
                    <a:p>
                      <a:pPr algn="ctr">
                        <a:spcAft>
                          <a:spcPts val="0"/>
                        </a:spcAft>
                      </a:pPr>
                      <a:r>
                        <a:rPr lang="en-GB" sz="900" b="1" dirty="0">
                          <a:solidFill>
                            <a:schemeClr val="bg1"/>
                          </a:solidFill>
                          <a:effectLst/>
                        </a:rPr>
                        <a:t>Item No.</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Date of incident</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Name of supplier</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Incident</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Amount</a:t>
                      </a:r>
                      <a:br>
                        <a:rPr lang="en-GB" sz="900" b="1" dirty="0">
                          <a:solidFill>
                            <a:schemeClr val="bg1"/>
                          </a:solidFill>
                          <a:effectLst/>
                        </a:rPr>
                      </a:br>
                      <a:r>
                        <a:rPr lang="en-GB" sz="900" b="1" dirty="0">
                          <a:solidFill>
                            <a:schemeClr val="bg1"/>
                          </a:solidFill>
                          <a:effectLst/>
                        </a:rPr>
                        <a:t>R</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Department involved</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Investigation Status</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Action taken</a:t>
                      </a:r>
                      <a:endParaRPr lang="en-ZA" sz="900" b="1" dirty="0">
                        <a:solidFill>
                          <a:schemeClr val="bg1"/>
                        </a:solidFill>
                        <a:effectLst/>
                        <a:latin typeface="Times New Roman"/>
                        <a:ea typeface="Times New Roman"/>
                      </a:endParaRPr>
                    </a:p>
                  </a:txBody>
                  <a:tcPr marL="68580" marR="68580" marT="0" marB="0">
                    <a:solidFill>
                      <a:srgbClr val="00B050"/>
                    </a:solidFill>
                  </a:tcPr>
                </a:tc>
              </a:tr>
              <a:tr h="595131">
                <a:tc>
                  <a:txBody>
                    <a:bodyPr/>
                    <a:lstStyle/>
                    <a:p>
                      <a:pPr algn="just">
                        <a:spcAft>
                          <a:spcPts val="0"/>
                        </a:spcAft>
                      </a:pPr>
                      <a:r>
                        <a:rPr lang="en-GB" sz="900" dirty="0">
                          <a:effectLst/>
                          <a:latin typeface="Century Gothic"/>
                          <a:ea typeface="Times New Roman"/>
                          <a:cs typeface="Arial"/>
                        </a:rPr>
                        <a:t>11</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30-Sep-15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Garden and Home Décor CC</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Continued occupation of office premises after expiry of the lease contract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774,119</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Mpumalanga Province </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latin typeface="Century Gothic"/>
                          <a:ea typeface="Times New Roman"/>
                          <a:cs typeface="Arial"/>
                        </a:rPr>
                        <a:t>Handed over to the Loss control committee </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12</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28-Jan-16</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Quantum Leap Consulting (PTY) LTD</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Exceeding of the contract amount in respect of Provision of Business Analysis services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1,837,972</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WC Province </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latin typeface="Century Gothic"/>
                          <a:ea typeface="Times New Roman"/>
                          <a:cs typeface="Arial"/>
                        </a:rPr>
                        <a:t>Handed over to the Loss control committee </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13</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23-Mar-16</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The Hilton Durban</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Booking of accommodation at rates higher than the approved National Treasury rates in respect of GovTech 2015 event contrary to the Instruction Note on Cost Containment Measures.</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2,001,600</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Corporate Services </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Completed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latin typeface="Century Gothic"/>
                          <a:ea typeface="Times New Roman"/>
                          <a:cs typeface="Arial"/>
                        </a:rPr>
                        <a:t>Based on the outcome of the investigation, the case is recommended for condonement.</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14</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1-Mar-16</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Semax suppliers</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Quotation publication period shortened by more than specified in terms of SCM policy.</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13,242</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Mpumalanga Province </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latin typeface="Century Gothic"/>
                          <a:ea typeface="Times New Roman"/>
                          <a:cs typeface="Arial"/>
                        </a:rPr>
                        <a:t>Handed over to the Loss control committee </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31-Dec-15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Dimension Data</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The specifications of the request for quotation that was published to prospective suppliers was unclear, resulting in some bidders being irregularly disqualified.</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155,982</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Supply Chain Management </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Investigation in progress </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latin typeface="Century Gothic"/>
                          <a:ea typeface="Times New Roman"/>
                          <a:cs typeface="Arial"/>
                        </a:rPr>
                        <a:t>Handed over to the Loss control committee </a:t>
                      </a:r>
                      <a:endParaRPr lang="en-ZA" sz="900" dirty="0">
                        <a:effectLst/>
                        <a:latin typeface="Times New Roman"/>
                        <a:ea typeface="Times New Roman"/>
                      </a:endParaRPr>
                    </a:p>
                  </a:txBody>
                  <a:tcPr marL="68580" marR="68580" marT="0" marB="0"/>
                </a:tc>
              </a:tr>
              <a:tr h="595131">
                <a:tc>
                  <a:txBody>
                    <a:bodyPr/>
                    <a:lstStyle/>
                    <a:p>
                      <a:pPr algn="just">
                        <a:spcAft>
                          <a:spcPts val="0"/>
                        </a:spcAft>
                      </a:pPr>
                      <a:r>
                        <a:rPr lang="en-GB" sz="900" dirty="0">
                          <a:effectLst/>
                          <a:latin typeface="Century Gothic"/>
                          <a:ea typeface="Times New Roman"/>
                          <a:cs typeface="Arial"/>
                        </a:rPr>
                        <a:t>16</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31-Dec-15</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Storage Technology Services</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Price adjustment on the extension of the original contract being more than the allowable threshold due to inadequate contract management.</a:t>
                      </a:r>
                      <a:endParaRPr lang="en-ZA" sz="900" dirty="0">
                        <a:effectLst/>
                        <a:latin typeface="Times New Roman"/>
                        <a:ea typeface="Times New Roman"/>
                      </a:endParaRPr>
                    </a:p>
                  </a:txBody>
                  <a:tcPr marL="68580" marR="68580" marT="0" marB="0"/>
                </a:tc>
                <a:tc>
                  <a:txBody>
                    <a:bodyPr/>
                    <a:lstStyle/>
                    <a:p>
                      <a:pPr algn="ctr">
                        <a:spcAft>
                          <a:spcPts val="0"/>
                        </a:spcAft>
                      </a:pPr>
                      <a:r>
                        <a:rPr lang="en-GB" sz="900" dirty="0">
                          <a:effectLst/>
                          <a:latin typeface="Century Gothic"/>
                          <a:ea typeface="Times New Roman"/>
                          <a:cs typeface="Arial"/>
                        </a:rPr>
                        <a:t>2,214,570</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Supply Chain Management</a:t>
                      </a:r>
                      <a:endParaRPr lang="en-ZA" sz="900" dirty="0">
                        <a:effectLst/>
                        <a:latin typeface="Times New Roman"/>
                        <a:ea typeface="Times New Roman"/>
                      </a:endParaRPr>
                    </a:p>
                  </a:txBody>
                  <a:tcPr marL="68580" marR="68580" marT="0" marB="0"/>
                </a:tc>
                <a:tc>
                  <a:txBody>
                    <a:bodyPr/>
                    <a:lstStyle/>
                    <a:p>
                      <a:pPr algn="just">
                        <a:spcAft>
                          <a:spcPts val="0"/>
                        </a:spcAft>
                      </a:pPr>
                      <a:r>
                        <a:rPr lang="en-GB" sz="900" dirty="0">
                          <a:effectLst/>
                          <a:latin typeface="Century Gothic"/>
                          <a:ea typeface="Times New Roman"/>
                          <a:cs typeface="Arial"/>
                        </a:rPr>
                        <a:t>Investigation in progress</a:t>
                      </a:r>
                      <a:endParaRPr lang="en-ZA" sz="900" dirty="0">
                        <a:effectLst/>
                        <a:latin typeface="Times New Roman"/>
                        <a:ea typeface="Times New Roman"/>
                      </a:endParaRPr>
                    </a:p>
                  </a:txBody>
                  <a:tcPr marL="68580" marR="68580" marT="0" marB="0"/>
                </a:tc>
                <a:tc>
                  <a:txBody>
                    <a:bodyPr/>
                    <a:lstStyle/>
                    <a:p>
                      <a:pPr>
                        <a:spcAft>
                          <a:spcPts val="0"/>
                        </a:spcAft>
                      </a:pPr>
                      <a:r>
                        <a:rPr lang="en-GB" sz="900" dirty="0">
                          <a:effectLst/>
                          <a:latin typeface="Century Gothic"/>
                          <a:ea typeface="Times New Roman"/>
                          <a:cs typeface="Arial"/>
                        </a:rPr>
                        <a:t>Handed over to the Loss control committee</a:t>
                      </a:r>
                      <a:endParaRPr lang="en-ZA" sz="9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3141335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441146"/>
          </a:xfrm>
          <a:prstGeom prst="rect">
            <a:avLst/>
          </a:prstGeom>
        </p:spPr>
        <p:txBody>
          <a:bodyPr wrap="square">
            <a:spAutoFit/>
          </a:bodyPr>
          <a:lstStyle/>
          <a:p>
            <a:r>
              <a:rPr lang="en-ZA" sz="3400" b="1" baseline="30000" dirty="0">
                <a:solidFill>
                  <a:schemeClr val="tx2"/>
                </a:solidFill>
                <a:latin typeface="Century Gothic"/>
                <a:cs typeface="Century Gothic"/>
              </a:rPr>
              <a:t>Fruitless &amp; Wasteful </a:t>
            </a:r>
            <a:r>
              <a:rPr lang="en-ZA" sz="3400" b="1" baseline="30000" dirty="0" smtClean="0">
                <a:solidFill>
                  <a:schemeClr val="tx2"/>
                </a:solidFill>
                <a:latin typeface="Century Gothic"/>
                <a:cs typeface="Century Gothic"/>
              </a:rPr>
              <a:t>Expenditure Breakdown </a:t>
            </a:r>
            <a:endParaRPr lang="en-ZA" sz="3400" b="1" baseline="30000" dirty="0">
              <a:solidFill>
                <a:schemeClr val="tx2"/>
              </a:solidFill>
              <a:latin typeface="Century Gothic"/>
              <a:cs typeface="Century Gothic"/>
            </a:endParaRPr>
          </a:p>
        </p:txBody>
      </p:sp>
      <p:sp>
        <p:nvSpPr>
          <p:cNvPr id="6" name="Slide Number Placeholder 5"/>
          <p:cNvSpPr>
            <a:spLocks noGrp="1"/>
          </p:cNvSpPr>
          <p:nvPr>
            <p:ph type="sldNum" sz="quarter" idx="12"/>
          </p:nvPr>
        </p:nvSpPr>
        <p:spPr/>
        <p:txBody>
          <a:bodyPr/>
          <a:lstStyle/>
          <a:p>
            <a:fld id="{7FA56227-5D48-2044-9FD7-3EAF296A177E}" type="slidenum">
              <a:rPr lang="en-US" smtClean="0"/>
              <a:pPr/>
              <a:t>43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612766533"/>
              </p:ext>
            </p:extLst>
          </p:nvPr>
        </p:nvGraphicFramePr>
        <p:xfrm>
          <a:off x="300248" y="1861030"/>
          <a:ext cx="8386553" cy="3008765"/>
        </p:xfrm>
        <a:graphic>
          <a:graphicData uri="http://schemas.openxmlformats.org/drawingml/2006/table">
            <a:tbl>
              <a:tblPr firstRow="1" bandRow="1">
                <a:tableStyleId>{2D5ABB26-0587-4C30-8999-92F81FD0307C}</a:tableStyleId>
              </a:tblPr>
              <a:tblGrid>
                <a:gridCol w="514339"/>
                <a:gridCol w="857229"/>
                <a:gridCol w="1082694"/>
                <a:gridCol w="1879262"/>
                <a:gridCol w="771339"/>
                <a:gridCol w="1121945"/>
                <a:gridCol w="981703"/>
                <a:gridCol w="1178042"/>
              </a:tblGrid>
              <a:tr h="308972">
                <a:tc>
                  <a:txBody>
                    <a:bodyPr/>
                    <a:lstStyle/>
                    <a:p>
                      <a:pPr algn="ctr">
                        <a:spcAft>
                          <a:spcPts val="0"/>
                        </a:spcAft>
                      </a:pPr>
                      <a:r>
                        <a:rPr lang="en-GB" sz="900" b="1" dirty="0">
                          <a:solidFill>
                            <a:schemeClr val="bg1"/>
                          </a:solidFill>
                          <a:effectLst/>
                        </a:rPr>
                        <a:t>Item No.</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Date of incident</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Name of supplier</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Incident</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Amount</a:t>
                      </a:r>
                      <a:br>
                        <a:rPr lang="en-GB" sz="900" b="1" dirty="0">
                          <a:solidFill>
                            <a:schemeClr val="bg1"/>
                          </a:solidFill>
                          <a:effectLst/>
                        </a:rPr>
                      </a:br>
                      <a:r>
                        <a:rPr lang="en-GB" sz="900" b="1" dirty="0">
                          <a:solidFill>
                            <a:schemeClr val="bg1"/>
                          </a:solidFill>
                          <a:effectLst/>
                        </a:rPr>
                        <a:t>R</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Department involved</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Investigation Status</a:t>
                      </a:r>
                      <a:endParaRPr lang="en-ZA" sz="900" b="1" dirty="0">
                        <a:solidFill>
                          <a:schemeClr val="bg1"/>
                        </a:solidFill>
                        <a:effectLst/>
                        <a:latin typeface="Times New Roman"/>
                        <a:ea typeface="Times New Roman"/>
                      </a:endParaRPr>
                    </a:p>
                  </a:txBody>
                  <a:tcPr marL="68580" marR="68580" marT="0" marB="0">
                    <a:solidFill>
                      <a:srgbClr val="00B050"/>
                    </a:solidFill>
                  </a:tcPr>
                </a:tc>
                <a:tc>
                  <a:txBody>
                    <a:bodyPr/>
                    <a:lstStyle/>
                    <a:p>
                      <a:pPr algn="ctr">
                        <a:spcAft>
                          <a:spcPts val="0"/>
                        </a:spcAft>
                      </a:pPr>
                      <a:r>
                        <a:rPr lang="en-GB" sz="900" b="1" dirty="0">
                          <a:solidFill>
                            <a:schemeClr val="bg1"/>
                          </a:solidFill>
                          <a:effectLst/>
                        </a:rPr>
                        <a:t>Action taken</a:t>
                      </a:r>
                      <a:endParaRPr lang="en-ZA" sz="900" b="1" dirty="0">
                        <a:solidFill>
                          <a:schemeClr val="bg1"/>
                        </a:solidFill>
                        <a:effectLst/>
                        <a:latin typeface="Times New Roman"/>
                        <a:ea typeface="Times New Roman"/>
                      </a:endParaRPr>
                    </a:p>
                  </a:txBody>
                  <a:tcPr marL="68580" marR="68580" marT="0" marB="0">
                    <a:solidFill>
                      <a:srgbClr val="00B050"/>
                    </a:solidFill>
                  </a:tcPr>
                </a:tc>
              </a:tr>
              <a:tr h="595131">
                <a:tc>
                  <a:txBody>
                    <a:bodyPr/>
                    <a:lstStyle/>
                    <a:p>
                      <a:pPr algn="l">
                        <a:spcAft>
                          <a:spcPts val="0"/>
                        </a:spcAft>
                      </a:pPr>
                      <a:r>
                        <a:rPr lang="en-GB" sz="1000" dirty="0">
                          <a:effectLst/>
                          <a:latin typeface="Century Gothic"/>
                          <a:ea typeface="Times New Roman"/>
                          <a:cs typeface="Arial"/>
                        </a:rPr>
                        <a:t>1</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23-Oct-15</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City of Tshwane</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Interest charged on late payment of invoices</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14,806</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Facilities Management</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Handed over to the Loss control committee</a:t>
                      </a:r>
                      <a:endParaRPr lang="en-ZA" sz="1200" dirty="0">
                        <a:effectLst/>
                        <a:latin typeface="Times New Roman"/>
                        <a:ea typeface="Times New Roman"/>
                      </a:endParaRPr>
                    </a:p>
                  </a:txBody>
                  <a:tcPr marL="68580" marR="68580" marT="0" marB="0"/>
                </a:tc>
              </a:tr>
              <a:tr h="595131">
                <a:tc>
                  <a:txBody>
                    <a:bodyPr/>
                    <a:lstStyle/>
                    <a:p>
                      <a:pPr algn="l">
                        <a:spcAft>
                          <a:spcPts val="0"/>
                        </a:spcAft>
                      </a:pPr>
                      <a:r>
                        <a:rPr lang="en-GB" sz="1000" dirty="0">
                          <a:effectLst/>
                          <a:latin typeface="Century Gothic"/>
                          <a:ea typeface="Times New Roman"/>
                          <a:cs typeface="Arial"/>
                        </a:rPr>
                        <a:t>2</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20-Aug-15</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JHI</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Interest charged on late payment of invoices</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23,820</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Facilities Management</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Handed over to the Loss control committee</a:t>
                      </a:r>
                      <a:endParaRPr lang="en-ZA" sz="1200" dirty="0">
                        <a:effectLst/>
                        <a:latin typeface="Times New Roman"/>
                        <a:ea typeface="Times New Roman"/>
                      </a:endParaRPr>
                    </a:p>
                  </a:txBody>
                  <a:tcPr marL="68580" marR="68580" marT="0" marB="0"/>
                </a:tc>
              </a:tr>
              <a:tr h="595131">
                <a:tc>
                  <a:txBody>
                    <a:bodyPr/>
                    <a:lstStyle/>
                    <a:p>
                      <a:pPr algn="l">
                        <a:spcAft>
                          <a:spcPts val="0"/>
                        </a:spcAft>
                      </a:pPr>
                      <a:r>
                        <a:rPr lang="en-GB" sz="1000" dirty="0">
                          <a:effectLst/>
                          <a:latin typeface="Century Gothic"/>
                          <a:ea typeface="Times New Roman"/>
                          <a:cs typeface="Arial"/>
                        </a:rPr>
                        <a:t>3</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16-Mar-16</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Manto Management</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Settlement amount paid in respect of the cancellation of work awarded to the supplier (RFB 1075/2013) without notifying the supplier of the cancellation.</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450,000</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Corporate Strategy and Planning</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Handed over to the Loss control committee</a:t>
                      </a:r>
                      <a:endParaRPr lang="en-ZA" sz="1200" dirty="0">
                        <a:effectLst/>
                        <a:latin typeface="Times New Roman"/>
                        <a:ea typeface="Times New Roman"/>
                      </a:endParaRPr>
                    </a:p>
                  </a:txBody>
                  <a:tcPr marL="68580" marR="68580" marT="0" marB="0"/>
                </a:tc>
              </a:tr>
              <a:tr h="595131">
                <a:tc>
                  <a:txBody>
                    <a:bodyPr/>
                    <a:lstStyle/>
                    <a:p>
                      <a:pPr algn="l">
                        <a:spcAft>
                          <a:spcPts val="0"/>
                        </a:spcAft>
                      </a:pPr>
                      <a:r>
                        <a:rPr lang="en-GB" sz="1000" dirty="0">
                          <a:effectLst/>
                          <a:latin typeface="Century Gothic"/>
                          <a:ea typeface="Times New Roman"/>
                          <a:cs typeface="Arial"/>
                        </a:rPr>
                        <a:t>4</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24-Jul-15</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Telkom</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Interest charged on late payment of invoices</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783,781</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Operations</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Investigation in progress </a:t>
                      </a:r>
                      <a:endParaRPr lang="en-ZA" sz="1200" dirty="0">
                        <a:effectLst/>
                        <a:latin typeface="Times New Roman"/>
                        <a:ea typeface="Times New Roman"/>
                      </a:endParaRPr>
                    </a:p>
                  </a:txBody>
                  <a:tcPr marL="68580" marR="68580" marT="0" marB="0"/>
                </a:tc>
                <a:tc>
                  <a:txBody>
                    <a:bodyPr/>
                    <a:lstStyle/>
                    <a:p>
                      <a:pPr algn="l">
                        <a:spcAft>
                          <a:spcPts val="0"/>
                        </a:spcAft>
                      </a:pPr>
                      <a:r>
                        <a:rPr lang="en-GB" sz="1000" dirty="0">
                          <a:effectLst/>
                          <a:latin typeface="Century Gothic"/>
                          <a:ea typeface="Times New Roman"/>
                          <a:cs typeface="Arial"/>
                        </a:rPr>
                        <a:t>Handed over to the Loss control committee</a:t>
                      </a:r>
                      <a:endParaRPr lang="en-ZA"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xmlns="" val="25056888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643466" y="795867"/>
            <a:ext cx="1879600" cy="880533"/>
          </a:xfrm>
          <a:prstGeom prst="rect">
            <a:avLst/>
          </a:prstGeom>
          <a:solidFill>
            <a:srgbClr val="FFFF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40037" y="154289"/>
            <a:ext cx="6502653" cy="615553"/>
          </a:xfrm>
          <a:prstGeom prst="rect">
            <a:avLst/>
          </a:prstGeom>
        </p:spPr>
        <p:txBody>
          <a:bodyPr wrap="square">
            <a:spAutoFit/>
          </a:bodyPr>
          <a:lstStyle/>
          <a:p>
            <a:r>
              <a:rPr lang="en-ZA" sz="3400" b="1" baseline="30000" dirty="0" smtClean="0">
                <a:solidFill>
                  <a:schemeClr val="tx2"/>
                </a:solidFill>
                <a:latin typeface="Century Gothic"/>
                <a:cs typeface="Century Gothic"/>
              </a:rPr>
              <a:t>Audit</a:t>
            </a:r>
            <a:r>
              <a:rPr lang="en-ZA" sz="3400" b="1" dirty="0" smtClean="0">
                <a:solidFill>
                  <a:schemeClr val="tx2"/>
                </a:solidFill>
                <a:latin typeface="Century Gothic"/>
                <a:cs typeface="Century Gothic"/>
              </a:rPr>
              <a:t> </a:t>
            </a:r>
            <a:r>
              <a:rPr lang="en-ZA" sz="3400" b="1" baseline="30000" dirty="0">
                <a:solidFill>
                  <a:schemeClr val="tx2"/>
                </a:solidFill>
                <a:latin typeface="Century Gothic"/>
                <a:cs typeface="Century Gothic"/>
              </a:rPr>
              <a:t>Summary</a:t>
            </a:r>
          </a:p>
        </p:txBody>
      </p:sp>
      <p:sp>
        <p:nvSpPr>
          <p:cNvPr id="6" name="Slide Number Placeholder 5"/>
          <p:cNvSpPr>
            <a:spLocks noGrp="1"/>
          </p:cNvSpPr>
          <p:nvPr>
            <p:ph type="sldNum" sz="quarter" idx="12"/>
          </p:nvPr>
        </p:nvSpPr>
        <p:spPr/>
        <p:txBody>
          <a:bodyPr/>
          <a:lstStyle/>
          <a:p>
            <a:fld id="{7FA56227-5D48-2044-9FD7-3EAF296A177E}" type="slidenum">
              <a:rPr lang="en-US" smtClean="0"/>
              <a:pPr/>
              <a:t>44</a:t>
            </a:fld>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3953429171"/>
              </p:ext>
            </p:extLst>
          </p:nvPr>
        </p:nvGraphicFramePr>
        <p:xfrm>
          <a:off x="483089" y="1222486"/>
          <a:ext cx="7827925" cy="4859804"/>
        </p:xfrm>
        <a:graphic>
          <a:graphicData uri="http://schemas.openxmlformats.org/presentationml/2006/ole">
            <p:oleObj spid="_x0000_s3144" name="Presentation" r:id="rId4" imgW="4951650" imgH="3427618" progId="PowerPoint.Show.12">
              <p:embed/>
            </p:oleObj>
          </a:graphicData>
        </a:graphic>
      </p:graphicFrame>
    </p:spTree>
    <p:extLst>
      <p:ext uri="{BB962C8B-B14F-4D97-AF65-F5344CB8AC3E}">
        <p14:creationId xmlns:p14="http://schemas.microsoft.com/office/powerpoint/2010/main" xmlns="" val="2201328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648" y="-14514"/>
            <a:ext cx="9144000" cy="6858000"/>
          </a:xfrm>
          <a:prstGeom prst="rect">
            <a:avLst/>
          </a:prstGeom>
        </p:spPr>
      </p:pic>
      <p:sp>
        <p:nvSpPr>
          <p:cNvPr id="5" name="TextBox 4"/>
          <p:cNvSpPr txBox="1"/>
          <p:nvPr/>
        </p:nvSpPr>
        <p:spPr>
          <a:xfrm>
            <a:off x="6479212" y="945030"/>
            <a:ext cx="2651163"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CONCLUSION</a:t>
            </a:r>
            <a:endParaRPr lang="en-US" sz="4000" b="1" baseline="30000" dirty="0">
              <a:solidFill>
                <a:schemeClr val="tx2"/>
              </a:solidFill>
              <a:latin typeface="Century Gothic"/>
              <a:cs typeface="Century Gothic"/>
            </a:endParaRPr>
          </a:p>
        </p:txBody>
      </p:sp>
      <p:sp>
        <p:nvSpPr>
          <p:cNvPr id="6" name="TextBox 5"/>
          <p:cNvSpPr txBox="1"/>
          <p:nvPr/>
        </p:nvSpPr>
        <p:spPr>
          <a:xfrm>
            <a:off x="4408227" y="1386420"/>
            <a:ext cx="4517409" cy="4893647"/>
          </a:xfrm>
          <a:prstGeom prst="rect">
            <a:avLst/>
          </a:prstGeom>
          <a:noFill/>
        </p:spPr>
        <p:txBody>
          <a:bodyPr wrap="square" rtlCol="0">
            <a:spAutoFit/>
          </a:bodyPr>
          <a:lstStyle/>
          <a:p>
            <a:pPr algn="just"/>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is focused, dedicated and well-structured to deliver on </a:t>
            </a:r>
            <a:r>
              <a:rPr lang="en-ZA" baseline="30000" dirty="0" smtClean="0">
                <a:latin typeface="Century Gothic"/>
                <a:cs typeface="Century Gothic"/>
              </a:rPr>
              <a:t>its</a:t>
            </a:r>
            <a:r>
              <a:rPr lang="en-ZA" dirty="0">
                <a:latin typeface="Century Gothic"/>
                <a:cs typeface="Century Gothic"/>
              </a:rPr>
              <a:t> </a:t>
            </a:r>
            <a:r>
              <a:rPr lang="en-ZA" baseline="30000" dirty="0" smtClean="0">
                <a:latin typeface="Century Gothic"/>
                <a:cs typeface="Century Gothic"/>
              </a:rPr>
              <a:t>mandate, </a:t>
            </a:r>
            <a:r>
              <a:rPr lang="en-ZA" baseline="30000" dirty="0">
                <a:latin typeface="Century Gothic"/>
                <a:cs typeface="Century Gothic"/>
              </a:rPr>
              <a:t>to make it more successful and better equipped to thrive in a challenging </a:t>
            </a:r>
            <a:r>
              <a:rPr lang="en-ZA" baseline="30000" dirty="0" smtClean="0">
                <a:latin typeface="Century Gothic"/>
                <a:cs typeface="Century Gothic"/>
              </a:rPr>
              <a:t>future.</a:t>
            </a:r>
            <a:endParaRPr lang="en-US" baseline="30000" dirty="0">
              <a:latin typeface="Century Gothic"/>
              <a:cs typeface="Century Gothic"/>
            </a:endParaRPr>
          </a:p>
          <a:p>
            <a:pPr marL="342900" indent="-342900" algn="just">
              <a:buFont typeface="Wingdings" panose="05000000000000000000" pitchFamily="2" charset="2"/>
              <a:buChar char="§"/>
            </a:pPr>
            <a:endParaRPr lang="en-ZA" baseline="30000" dirty="0" smtClean="0">
              <a:latin typeface="Century Gothic"/>
              <a:cs typeface="Century Gothic"/>
            </a:endParaRPr>
          </a:p>
          <a:p>
            <a:pPr marL="342900" indent="-342900" algn="just">
              <a:buFont typeface="Wingdings" panose="05000000000000000000" pitchFamily="2" charset="2"/>
              <a:buChar char="§"/>
            </a:pPr>
            <a:r>
              <a:rPr lang="en-ZA" baseline="30000" dirty="0" smtClean="0">
                <a:latin typeface="Century Gothic"/>
                <a:cs typeface="Century Gothic"/>
              </a:rPr>
              <a:t>SITA </a:t>
            </a:r>
            <a:r>
              <a:rPr lang="en-ZA" baseline="30000" dirty="0">
                <a:latin typeface="Century Gothic"/>
                <a:cs typeface="Century Gothic"/>
              </a:rPr>
              <a:t>will continue to increase </a:t>
            </a:r>
            <a:r>
              <a:rPr lang="en-ZA" baseline="30000" dirty="0" smtClean="0">
                <a:latin typeface="Century Gothic"/>
                <a:cs typeface="Century Gothic"/>
              </a:rPr>
              <a:t>focus </a:t>
            </a:r>
            <a:r>
              <a:rPr lang="en-ZA" baseline="30000" dirty="0">
                <a:latin typeface="Century Gothic"/>
                <a:cs typeface="Century Gothic"/>
              </a:rPr>
              <a:t>on information technology procurement, e-Government and data security as defined in our revised 2015/19 strategic </a:t>
            </a:r>
            <a:r>
              <a:rPr lang="en-ZA" baseline="30000" dirty="0" smtClean="0">
                <a:latin typeface="Century Gothic"/>
                <a:cs typeface="Century Gothic"/>
              </a:rPr>
              <a:t>plan.</a:t>
            </a:r>
            <a:endParaRPr lang="en-ZA" baseline="30000" dirty="0">
              <a:latin typeface="Century Gothic"/>
              <a:cs typeface="Century Gothic"/>
            </a:endParaRP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will </a:t>
            </a:r>
            <a:r>
              <a:rPr lang="en-ZA" baseline="30000" dirty="0" smtClean="0">
                <a:latin typeface="Century Gothic"/>
                <a:cs typeface="Century Gothic"/>
              </a:rPr>
              <a:t>implement</a:t>
            </a:r>
            <a:r>
              <a:rPr lang="en-ZA" dirty="0">
                <a:latin typeface="Century Gothic"/>
                <a:cs typeface="Century Gothic"/>
              </a:rPr>
              <a:t> </a:t>
            </a:r>
            <a:r>
              <a:rPr lang="en-ZA" baseline="30000" dirty="0" smtClean="0">
                <a:latin typeface="Century Gothic"/>
                <a:cs typeface="Century Gothic"/>
              </a:rPr>
              <a:t>initiatives </a:t>
            </a:r>
            <a:r>
              <a:rPr lang="en-ZA" baseline="30000" dirty="0">
                <a:latin typeface="Century Gothic"/>
                <a:cs typeface="Century Gothic"/>
              </a:rPr>
              <a:t>in our customer satisfaction index to improve service delivery and meet customers’ </a:t>
            </a:r>
            <a:r>
              <a:rPr lang="en-ZA" baseline="30000" dirty="0" smtClean="0">
                <a:latin typeface="Century Gothic"/>
                <a:cs typeface="Century Gothic"/>
              </a:rPr>
              <a:t>expectations.</a:t>
            </a: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will also implement a customer relationship management strategy and a new customer centric engagement </a:t>
            </a:r>
            <a:r>
              <a:rPr lang="en-ZA" baseline="30000" dirty="0" smtClean="0">
                <a:latin typeface="Century Gothic"/>
                <a:cs typeface="Century Gothic"/>
              </a:rPr>
              <a:t>model.</a:t>
            </a: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SITA will accelerate the implementation of various </a:t>
            </a:r>
            <a:r>
              <a:rPr lang="en-ZA" baseline="30000" dirty="0" smtClean="0">
                <a:latin typeface="Century Gothic"/>
                <a:cs typeface="Century Gothic"/>
              </a:rPr>
              <a:t>initiatives  to drive financial sustainability.</a:t>
            </a:r>
            <a:endParaRPr lang="en-ZA" baseline="30000" dirty="0">
              <a:latin typeface="Century Gothic"/>
              <a:cs typeface="Century Gothic"/>
            </a:endParaRPr>
          </a:p>
          <a:p>
            <a:pPr marL="342900" indent="-342900" algn="just">
              <a:buFont typeface="Wingdings" panose="05000000000000000000" pitchFamily="2" charset="2"/>
              <a:buChar char="§"/>
            </a:pPr>
            <a:endParaRPr lang="en-ZA" baseline="30000" dirty="0">
              <a:latin typeface="Century Gothic"/>
              <a:cs typeface="Century Gothic"/>
            </a:endParaRPr>
          </a:p>
          <a:p>
            <a:pPr marL="342900" indent="-342900" algn="just">
              <a:buFont typeface="Wingdings" panose="05000000000000000000" pitchFamily="2" charset="2"/>
              <a:buChar char="§"/>
            </a:pPr>
            <a:r>
              <a:rPr lang="en-ZA" baseline="30000" dirty="0">
                <a:latin typeface="Century Gothic"/>
                <a:cs typeface="Century Gothic"/>
              </a:rPr>
              <a:t>Implementation of an integrated talent management strategy to position SITA as a premier </a:t>
            </a:r>
            <a:r>
              <a:rPr lang="en-ZA" baseline="30000" dirty="0" smtClean="0">
                <a:latin typeface="Century Gothic"/>
                <a:cs typeface="Century Gothic"/>
              </a:rPr>
              <a:t>employment </a:t>
            </a:r>
            <a:r>
              <a:rPr lang="en-ZA" baseline="30000" dirty="0">
                <a:latin typeface="Century Gothic"/>
                <a:cs typeface="Century Gothic"/>
              </a:rPr>
              <a:t>destination within the ICT </a:t>
            </a:r>
            <a:r>
              <a:rPr lang="en-ZA" baseline="30000" dirty="0" smtClean="0">
                <a:latin typeface="Century Gothic"/>
                <a:cs typeface="Century Gothic"/>
              </a:rPr>
              <a:t>industry </a:t>
            </a:r>
            <a:r>
              <a:rPr lang="en-ZA" baseline="30000" dirty="0">
                <a:latin typeface="Century Gothic"/>
                <a:cs typeface="Century Gothic"/>
              </a:rPr>
              <a:t>is our </a:t>
            </a:r>
            <a:r>
              <a:rPr lang="en-ZA" baseline="30000" dirty="0" smtClean="0">
                <a:latin typeface="Century Gothic"/>
                <a:cs typeface="Century Gothic"/>
              </a:rPr>
              <a:t>destination and </a:t>
            </a:r>
            <a:r>
              <a:rPr lang="en-ZA" baseline="30000" dirty="0">
                <a:latin typeface="Century Gothic"/>
                <a:cs typeface="Century Gothic"/>
              </a:rPr>
              <a:t>will continue as planned. </a:t>
            </a:r>
          </a:p>
        </p:txBody>
      </p:sp>
      <p:sp>
        <p:nvSpPr>
          <p:cNvPr id="2" name="Slide Number Placeholder 1"/>
          <p:cNvSpPr>
            <a:spLocks noGrp="1"/>
          </p:cNvSpPr>
          <p:nvPr>
            <p:ph type="sldNum" sz="quarter" idx="12"/>
          </p:nvPr>
        </p:nvSpPr>
        <p:spPr/>
        <p:txBody>
          <a:bodyPr/>
          <a:lstStyle/>
          <a:p>
            <a:fld id="{7FA56227-5D48-2044-9FD7-3EAF296A177E}" type="slidenum">
              <a:rPr lang="en-US" smtClean="0"/>
              <a:pPr/>
              <a:t>45</a:t>
            </a:fld>
            <a:endParaRPr lang="en-US" dirty="0"/>
          </a:p>
        </p:txBody>
      </p:sp>
    </p:spTree>
    <p:extLst>
      <p:ext uri="{BB962C8B-B14F-4D97-AF65-F5344CB8AC3E}">
        <p14:creationId xmlns:p14="http://schemas.microsoft.com/office/powerpoint/2010/main" xmlns="" val="108288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08822" y="819933"/>
            <a:ext cx="7835293" cy="6494085"/>
          </a:xfrm>
          <a:prstGeom prst="rect">
            <a:avLst/>
          </a:prstGeom>
          <a:noFill/>
        </p:spPr>
        <p:txBody>
          <a:bodyPr wrap="square" rtlCol="0">
            <a:spAutoFit/>
          </a:bodyPr>
          <a:lstStyle/>
          <a:p>
            <a:pPr marL="285750" indent="-285750" algn="just">
              <a:buFont typeface="Wingdings" panose="05000000000000000000" pitchFamily="2" charset="2"/>
              <a:buChar char="§"/>
            </a:pPr>
            <a:r>
              <a:rPr lang="en-ZA" sz="1600" dirty="0" smtClean="0">
                <a:latin typeface="Century Gothic" panose="020B0502020202020204" pitchFamily="34" charset="0"/>
              </a:rPr>
              <a:t>SITA together </a:t>
            </a:r>
            <a:r>
              <a:rPr lang="en-ZA" sz="1600" dirty="0">
                <a:latin typeface="Century Gothic" panose="020B0502020202020204" pitchFamily="34" charset="0"/>
              </a:rPr>
              <a:t>with the Department of Higher </a:t>
            </a:r>
            <a:r>
              <a:rPr lang="en-ZA" sz="1600" dirty="0" smtClean="0">
                <a:latin typeface="Century Gothic" panose="020B0502020202020204" pitchFamily="34" charset="0"/>
              </a:rPr>
              <a:t>Education and </a:t>
            </a:r>
            <a:r>
              <a:rPr lang="en-ZA" sz="1600" dirty="0">
                <a:latin typeface="Century Gothic" panose="020B0502020202020204" pitchFamily="34" charset="0"/>
              </a:rPr>
              <a:t>Training(DHET) implemented robust collaborative service delivery mechanisms to significantly reduce </a:t>
            </a:r>
            <a:r>
              <a:rPr lang="en-ZA" sz="1600" dirty="0" smtClean="0">
                <a:latin typeface="Century Gothic" panose="020B0502020202020204" pitchFamily="34" charset="0"/>
              </a:rPr>
              <a:t>the </a:t>
            </a:r>
            <a:r>
              <a:rPr lang="en-ZA" sz="1600" dirty="0">
                <a:latin typeface="Century Gothic" panose="020B0502020202020204" pitchFamily="34" charset="0"/>
              </a:rPr>
              <a:t> National Certificates </a:t>
            </a:r>
            <a:r>
              <a:rPr lang="en-ZA" sz="1600" dirty="0" smtClean="0">
                <a:latin typeface="Century Gothic" panose="020B0502020202020204" pitchFamily="34" charset="0"/>
              </a:rPr>
              <a:t> </a:t>
            </a:r>
            <a:r>
              <a:rPr lang="en-ZA" sz="1600" dirty="0">
                <a:latin typeface="Century Gothic" panose="020B0502020202020204" pitchFamily="34" charset="0"/>
              </a:rPr>
              <a:t>backlog. </a:t>
            </a:r>
            <a:endParaRPr lang="en-ZA" sz="1600" dirty="0" smtClean="0">
              <a:latin typeface="Century Gothic" panose="020B0502020202020204" pitchFamily="34" charset="0"/>
            </a:endParaRPr>
          </a:p>
          <a:p>
            <a:pPr marL="285750" indent="-285750" algn="just">
              <a:buFont typeface="Wingdings" panose="05000000000000000000" pitchFamily="2" charset="2"/>
              <a:buChar char="§"/>
            </a:pPr>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smtClean="0">
                <a:latin typeface="Century Gothic" panose="020B0502020202020204" pitchFamily="34" charset="0"/>
              </a:rPr>
              <a:t>The organisation adopted a </a:t>
            </a:r>
            <a:r>
              <a:rPr lang="en-ZA" sz="1600" dirty="0">
                <a:latin typeface="Century Gothic" panose="020B0502020202020204" pitchFamily="34" charset="0"/>
              </a:rPr>
              <a:t>new programme that will </a:t>
            </a:r>
            <a:r>
              <a:rPr lang="en-ZA" sz="1600" dirty="0" smtClean="0">
                <a:latin typeface="Century Gothic" panose="020B0502020202020204" pitchFamily="34" charset="0"/>
              </a:rPr>
              <a:t>accelerate the </a:t>
            </a:r>
            <a:r>
              <a:rPr lang="en-ZA" sz="1600" dirty="0">
                <a:latin typeface="Century Gothic" panose="020B0502020202020204" pitchFamily="34" charset="0"/>
              </a:rPr>
              <a:t>changes </a:t>
            </a:r>
            <a:r>
              <a:rPr lang="en-ZA" sz="1600" dirty="0" smtClean="0">
                <a:latin typeface="Century Gothic" panose="020B0502020202020204" pitchFamily="34" charset="0"/>
              </a:rPr>
              <a:t>in the procurement processes through </a:t>
            </a:r>
            <a:r>
              <a:rPr lang="en-ZA" sz="1600" dirty="0">
                <a:latin typeface="Century Gothic" panose="020B0502020202020204" pitchFamily="34" charset="0"/>
              </a:rPr>
              <a:t>the introduction of extensive automation in almost all aspects of the </a:t>
            </a:r>
            <a:r>
              <a:rPr lang="en-ZA" sz="1600" dirty="0" smtClean="0">
                <a:latin typeface="Century Gothic" panose="020B0502020202020204" pitchFamily="34" charset="0"/>
              </a:rPr>
              <a:t>supply chain </a:t>
            </a:r>
            <a:r>
              <a:rPr lang="en-ZA" sz="1600" dirty="0">
                <a:latin typeface="Century Gothic" panose="020B0502020202020204" pitchFamily="34" charset="0"/>
              </a:rPr>
              <a:t>of goods and services for both SITA’s internal consumption and on behalf of our </a:t>
            </a:r>
            <a:r>
              <a:rPr lang="en-ZA" sz="1600" dirty="0" smtClean="0">
                <a:latin typeface="Century Gothic" panose="020B0502020202020204" pitchFamily="34" charset="0"/>
              </a:rPr>
              <a:t>customers.</a:t>
            </a:r>
          </a:p>
          <a:p>
            <a:pPr algn="just"/>
            <a:endParaRPr lang="en-ZA" sz="1600" dirty="0" smtClean="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participated in the training and development of 210 youth. The programme emphasized women empowerment; with 60% of the learners and interns being young female candidates.</a:t>
            </a:r>
          </a:p>
          <a:p>
            <a:pPr marL="285750" indent="-285750" algn="just">
              <a:buFont typeface="Wingdings" panose="05000000000000000000" pitchFamily="2" charset="2"/>
              <a:buChar char="§"/>
            </a:pPr>
            <a:endParaRPr lang="en-ZA" sz="1600" dirty="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achieved the EE target for Africans, </a:t>
            </a:r>
            <a:r>
              <a:rPr lang="en-ZA" sz="1600" dirty="0" smtClean="0">
                <a:latin typeface="Century Gothic" panose="020B0502020202020204" pitchFamily="34" charset="0"/>
              </a:rPr>
              <a:t>where</a:t>
            </a:r>
            <a:r>
              <a:rPr lang="en-ZA" sz="1600" dirty="0" smtClean="0">
                <a:solidFill>
                  <a:srgbClr val="FF0000"/>
                </a:solidFill>
                <a:latin typeface="Century Gothic" panose="020B0502020202020204" pitchFamily="34" charset="0"/>
              </a:rPr>
              <a:t> </a:t>
            </a:r>
            <a:r>
              <a:rPr lang="en-ZA" sz="1600" dirty="0">
                <a:latin typeface="Century Gothic" panose="020B0502020202020204" pitchFamily="34" charset="0"/>
              </a:rPr>
              <a:t>the actual performance was 72.1% against a target of 70%. Programmes to address women in leadership are being initiated. </a:t>
            </a:r>
          </a:p>
          <a:p>
            <a:pPr algn="just"/>
            <a:endParaRPr lang="en-ZA" sz="1600" dirty="0">
              <a:latin typeface="Century Gothic" panose="020B0502020202020204" pitchFamily="34" charset="0"/>
            </a:endParaRPr>
          </a:p>
          <a:p>
            <a:pPr marL="285750" indent="-285750" algn="just">
              <a:buFont typeface="Wingdings" panose="05000000000000000000" pitchFamily="2" charset="2"/>
              <a:buChar char="§"/>
            </a:pPr>
            <a:r>
              <a:rPr lang="en-ZA" sz="1600" dirty="0">
                <a:latin typeface="Century Gothic" panose="020B0502020202020204" pitchFamily="34" charset="0"/>
              </a:rPr>
              <a:t>SITA has adopted a risk management approach in the prevention, detection and investigation of suspected fraudulent activities, this approach is incorporated into the business processes, management practices, internal controls and related activities.</a:t>
            </a:r>
          </a:p>
          <a:p>
            <a:pPr algn="just"/>
            <a:endParaRPr lang="en-ZA" sz="1600" dirty="0" smtClean="0">
              <a:latin typeface="Century Gothic" panose="020B0502020202020204" pitchFamily="34" charset="0"/>
            </a:endParaRPr>
          </a:p>
          <a:p>
            <a:pPr marL="285750" indent="-285750">
              <a:buFont typeface="Wingdings" panose="05000000000000000000" pitchFamily="2" charset="2"/>
              <a:buChar char="§"/>
            </a:pPr>
            <a:endParaRPr lang="en-ZA" sz="1600" dirty="0">
              <a:latin typeface="Century Gothic" panose="020B0502020202020204" pitchFamily="34" charset="0"/>
            </a:endParaRPr>
          </a:p>
          <a:p>
            <a:pPr marL="285750" indent="-285750">
              <a:buFont typeface="Wingdings" panose="05000000000000000000" pitchFamily="2" charset="2"/>
              <a:buChar char="§"/>
            </a:pPr>
            <a:endParaRPr lang="en-ZA" sz="1600" dirty="0" smtClean="0">
              <a:latin typeface="Century Gothic" panose="020B0502020202020204" pitchFamily="34" charset="0"/>
            </a:endParaRPr>
          </a:p>
          <a:p>
            <a:pPr marL="285750" indent="-285750">
              <a:buFont typeface="Wingdings" panose="05000000000000000000" pitchFamily="2" charset="2"/>
              <a:buChar char="§"/>
            </a:pPr>
            <a:endParaRPr lang="en-ZA" sz="1600" dirty="0" smtClean="0">
              <a:latin typeface="Century Gothic" panose="020B0502020202020204" pitchFamily="34" charset="0"/>
            </a:endParaRPr>
          </a:p>
        </p:txBody>
      </p:sp>
      <p:sp>
        <p:nvSpPr>
          <p:cNvPr id="2" name="Rectangle 1"/>
          <p:cNvSpPr/>
          <p:nvPr/>
        </p:nvSpPr>
        <p:spPr>
          <a:xfrm>
            <a:off x="355681" y="358115"/>
            <a:ext cx="3546164" cy="502702"/>
          </a:xfrm>
          <a:prstGeom prst="rect">
            <a:avLst/>
          </a:prstGeom>
        </p:spPr>
        <p:txBody>
          <a:bodyPr wrap="none">
            <a:spAutoFit/>
          </a:bodyPr>
          <a:lstStyle/>
          <a:p>
            <a:r>
              <a:rPr lang="en-US" sz="4000" b="1" baseline="30000" dirty="0">
                <a:solidFill>
                  <a:schemeClr val="tx2"/>
                </a:solidFill>
                <a:latin typeface="Century Gothic"/>
                <a:cs typeface="Century Gothic"/>
              </a:rPr>
              <a:t>Executive Summary </a:t>
            </a:r>
          </a:p>
        </p:txBody>
      </p:sp>
      <p:sp>
        <p:nvSpPr>
          <p:cNvPr id="3" name="Slide Number Placeholder 2"/>
          <p:cNvSpPr>
            <a:spLocks noGrp="1"/>
          </p:cNvSpPr>
          <p:nvPr>
            <p:ph type="sldNum" sz="quarter" idx="12"/>
          </p:nvPr>
        </p:nvSpPr>
        <p:spPr/>
        <p:txBody>
          <a:bodyPr/>
          <a:lstStyle/>
          <a:p>
            <a:fld id="{7FA56227-5D48-2044-9FD7-3EAF296A177E}" type="slidenum">
              <a:rPr lang="en-US" smtClean="0"/>
              <a:pPr/>
              <a:t>5</a:t>
            </a:fld>
            <a:endParaRPr lang="en-US" dirty="0"/>
          </a:p>
        </p:txBody>
      </p:sp>
    </p:spTree>
    <p:extLst>
      <p:ext uri="{BB962C8B-B14F-4D97-AF65-F5344CB8AC3E}">
        <p14:creationId xmlns:p14="http://schemas.microsoft.com/office/powerpoint/2010/main" xmlns="" val="2800878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766"/>
            <a:ext cx="9144000" cy="6858000"/>
          </a:xfrm>
          <a:prstGeom prst="rect">
            <a:avLst/>
          </a:prstGeom>
        </p:spPr>
      </p:pic>
      <p:sp>
        <p:nvSpPr>
          <p:cNvPr id="5" name="TextBox 4"/>
          <p:cNvSpPr txBox="1"/>
          <p:nvPr/>
        </p:nvSpPr>
        <p:spPr>
          <a:xfrm>
            <a:off x="367838" y="1542291"/>
            <a:ext cx="8176567" cy="4688463"/>
          </a:xfrm>
          <a:prstGeom prst="rect">
            <a:avLst/>
          </a:prstGeom>
          <a:noFill/>
        </p:spPr>
        <p:txBody>
          <a:bodyPr wrap="square" rtlCol="0">
            <a:spAutoFit/>
          </a:bodyPr>
          <a:lstStyle/>
          <a:p>
            <a:pPr algn="just"/>
            <a:endParaRPr lang="en-US" sz="1600" b="1" baseline="30000" dirty="0" smtClean="0">
              <a:latin typeface="Century Gothic"/>
              <a:cs typeface="Century Gothic"/>
            </a:endParaRPr>
          </a:p>
          <a:p>
            <a:pPr algn="just"/>
            <a:r>
              <a:rPr lang="en-US" sz="1600" b="1" dirty="0">
                <a:latin typeface="Century Gothic" panose="020B0502020202020204" pitchFamily="34" charset="0"/>
              </a:rPr>
              <a:t>Goal 1: </a:t>
            </a:r>
            <a:r>
              <a:rPr lang="en-US" sz="1600" dirty="0">
                <a:latin typeface="Century Gothic" panose="020B0502020202020204" pitchFamily="34" charset="0"/>
              </a:rPr>
              <a:t>To provide high-quality IT services to enable Government to deliver efficient and convenient services through the use of </a:t>
            </a:r>
            <a:r>
              <a:rPr lang="en-US" sz="1600" dirty="0" smtClean="0">
                <a:latin typeface="Century Gothic" panose="020B0502020202020204" pitchFamily="34" charset="0"/>
              </a:rPr>
              <a:t>ICT.</a:t>
            </a:r>
            <a:endParaRPr lang="en-US" sz="1600" dirty="0">
              <a:latin typeface="Century Gothic" panose="020B0502020202020204" pitchFamily="34" charset="0"/>
            </a:endParaRP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2: </a:t>
            </a:r>
            <a:r>
              <a:rPr lang="en-US" sz="1600" dirty="0">
                <a:latin typeface="Century Gothic" panose="020B0502020202020204" pitchFamily="34" charset="0"/>
              </a:rPr>
              <a:t>To optimise the provision of SITA’s IT infrastructure services in order increase availability, flexibility, scalability, predictability and security</a:t>
            </a: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3: </a:t>
            </a:r>
            <a:r>
              <a:rPr lang="en-US" sz="1600" dirty="0">
                <a:latin typeface="Century Gothic" panose="020B0502020202020204" pitchFamily="34" charset="0"/>
              </a:rPr>
              <a:t>To address all issues relating to delayed procurement turnaround times, removing customer pain points, and transforming the procurement function</a:t>
            </a: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4: </a:t>
            </a:r>
            <a:r>
              <a:rPr lang="en-US" sz="1600" dirty="0">
                <a:latin typeface="Century Gothic" panose="020B0502020202020204" pitchFamily="34" charset="0"/>
              </a:rPr>
              <a:t>To ensure an effective and efficient financial management and ensure financial growth and sustainability.</a:t>
            </a: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5: </a:t>
            </a:r>
            <a:r>
              <a:rPr lang="en-US" sz="1600" dirty="0">
                <a:latin typeface="Century Gothic" panose="020B0502020202020204" pitchFamily="34" charset="0"/>
              </a:rPr>
              <a:t>To build and maintain organisational capability to enable SITA to achieve its strategic imperatives and becomes an employer of choice within the ICT </a:t>
            </a:r>
            <a:r>
              <a:rPr lang="en-US" sz="1600" dirty="0" smtClean="0">
                <a:latin typeface="Century Gothic" panose="020B0502020202020204" pitchFamily="34" charset="0"/>
              </a:rPr>
              <a:t>industry.</a:t>
            </a:r>
            <a:endParaRPr lang="en-US" sz="1600" dirty="0">
              <a:latin typeface="Century Gothic" panose="020B0502020202020204" pitchFamily="34" charset="0"/>
            </a:endParaRPr>
          </a:p>
          <a:p>
            <a:pPr algn="just"/>
            <a:endParaRPr lang="en-ZA" sz="1600" dirty="0">
              <a:latin typeface="Century Gothic" panose="020B0502020202020204" pitchFamily="34" charset="0"/>
            </a:endParaRPr>
          </a:p>
          <a:p>
            <a:pPr algn="just"/>
            <a:r>
              <a:rPr lang="en-US" sz="1600" b="1" dirty="0">
                <a:latin typeface="Century Gothic" panose="020B0502020202020204" pitchFamily="34" charset="0"/>
              </a:rPr>
              <a:t>Goal 6: </a:t>
            </a:r>
            <a:r>
              <a:rPr lang="en-US" sz="1600" dirty="0">
                <a:latin typeface="Century Gothic" panose="020B0502020202020204" pitchFamily="34" charset="0"/>
              </a:rPr>
              <a:t>To provide leadership, strategic management, governance, risk and resource management in line with government-accepted norms and </a:t>
            </a:r>
            <a:r>
              <a:rPr lang="en-US" sz="1600" dirty="0" smtClean="0">
                <a:latin typeface="Century Gothic" panose="020B0502020202020204" pitchFamily="34" charset="0"/>
              </a:rPr>
              <a:t>standards.</a:t>
            </a:r>
            <a:endParaRPr lang="en-ZA" sz="1600" dirty="0">
              <a:latin typeface="Century Gothic" panose="020B0502020202020204" pitchFamily="34" charset="0"/>
            </a:endParaRPr>
          </a:p>
        </p:txBody>
      </p:sp>
      <p:sp>
        <p:nvSpPr>
          <p:cNvPr id="2" name="Rectangle 1"/>
          <p:cNvSpPr/>
          <p:nvPr/>
        </p:nvSpPr>
        <p:spPr>
          <a:xfrm>
            <a:off x="242219" y="406547"/>
            <a:ext cx="7356759" cy="1138773"/>
          </a:xfrm>
          <a:prstGeom prst="rect">
            <a:avLst/>
          </a:prstGeom>
        </p:spPr>
        <p:txBody>
          <a:bodyPr wrap="square">
            <a:spAutoFit/>
          </a:bodyPr>
          <a:lstStyle/>
          <a:p>
            <a:r>
              <a:rPr lang="en-ZA" sz="3400" b="1" baseline="30000" dirty="0">
                <a:solidFill>
                  <a:schemeClr val="tx2"/>
                </a:solidFill>
                <a:latin typeface="Century Gothic"/>
                <a:cs typeface="Century Gothic"/>
              </a:rPr>
              <a:t>The organisation has defined six strategic </a:t>
            </a:r>
            <a:endParaRPr lang="en-ZA" sz="3400" b="1" baseline="30000" dirty="0" smtClean="0">
              <a:solidFill>
                <a:schemeClr val="tx2"/>
              </a:solidFill>
              <a:latin typeface="Century Gothic"/>
              <a:cs typeface="Century Gothic"/>
            </a:endParaRPr>
          </a:p>
          <a:p>
            <a:r>
              <a:rPr lang="en-ZA" sz="3400" b="1" baseline="30000" dirty="0" smtClean="0">
                <a:solidFill>
                  <a:schemeClr val="tx2"/>
                </a:solidFill>
                <a:latin typeface="Century Gothic"/>
                <a:cs typeface="Century Gothic"/>
              </a:rPr>
              <a:t>outcome </a:t>
            </a:r>
            <a:r>
              <a:rPr lang="en-ZA" sz="3400" b="1" baseline="30000" dirty="0">
                <a:solidFill>
                  <a:schemeClr val="tx2"/>
                </a:solidFill>
                <a:latin typeface="Century Gothic"/>
                <a:cs typeface="Century Gothic"/>
              </a:rPr>
              <a:t>orientated </a:t>
            </a:r>
            <a:r>
              <a:rPr lang="en-ZA" sz="3400" b="1" baseline="30000" dirty="0" smtClean="0">
                <a:solidFill>
                  <a:schemeClr val="tx2"/>
                </a:solidFill>
                <a:latin typeface="Century Gothic"/>
                <a:cs typeface="Century Gothic"/>
              </a:rPr>
              <a:t>goals </a:t>
            </a:r>
            <a:r>
              <a:rPr lang="en-ZA" sz="3400" b="1" baseline="30000" dirty="0">
                <a:solidFill>
                  <a:schemeClr val="tx2"/>
                </a:solidFill>
                <a:latin typeface="Century Gothic"/>
                <a:cs typeface="Century Gothic"/>
              </a:rPr>
              <a:t>to be achieved within the </a:t>
            </a:r>
            <a:r>
              <a:rPr lang="en-ZA" sz="3400" b="1" baseline="30000" dirty="0" smtClean="0">
                <a:solidFill>
                  <a:schemeClr val="tx2"/>
                </a:solidFill>
                <a:latin typeface="Century Gothic"/>
                <a:cs typeface="Century Gothic"/>
              </a:rPr>
              <a:t>medium </a:t>
            </a:r>
            <a:r>
              <a:rPr lang="en-ZA" sz="3400" b="1" baseline="30000" dirty="0">
                <a:solidFill>
                  <a:schemeClr val="tx2"/>
                </a:solidFill>
                <a:latin typeface="Century Gothic"/>
                <a:cs typeface="Century Gothic"/>
              </a:rPr>
              <a:t>term strategic cycle</a:t>
            </a:r>
          </a:p>
        </p:txBody>
      </p:sp>
      <p:sp>
        <p:nvSpPr>
          <p:cNvPr id="3" name="Slide Number Placeholder 2"/>
          <p:cNvSpPr>
            <a:spLocks noGrp="1"/>
          </p:cNvSpPr>
          <p:nvPr>
            <p:ph type="sldNum" sz="quarter" idx="12"/>
          </p:nvPr>
        </p:nvSpPr>
        <p:spPr/>
        <p:txBody>
          <a:bodyPr/>
          <a:lstStyle/>
          <a:p>
            <a:fld id="{7FA56227-5D48-2044-9FD7-3EAF296A177E}" type="slidenum">
              <a:rPr lang="en-US" smtClean="0"/>
              <a:pPr/>
              <a:t>6</a:t>
            </a:fld>
            <a:endParaRPr lang="en-US" dirty="0"/>
          </a:p>
        </p:txBody>
      </p:sp>
    </p:spTree>
    <p:extLst>
      <p:ext uri="{BB962C8B-B14F-4D97-AF65-F5344CB8AC3E}">
        <p14:creationId xmlns:p14="http://schemas.microsoft.com/office/powerpoint/2010/main" xmlns="" val="3509131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6" name="Group 5"/>
          <p:cNvGrpSpPr/>
          <p:nvPr/>
        </p:nvGrpSpPr>
        <p:grpSpPr>
          <a:xfrm>
            <a:off x="326529" y="1718959"/>
            <a:ext cx="8268180" cy="4333715"/>
            <a:chOff x="0" y="1196752"/>
            <a:chExt cx="9144001" cy="4752527"/>
          </a:xfrm>
        </p:grpSpPr>
        <p:sp>
          <p:nvSpPr>
            <p:cNvPr id="7" name="Rectangle 6"/>
            <p:cNvSpPr>
              <a:spLocks/>
            </p:cNvSpPr>
            <p:nvPr/>
          </p:nvSpPr>
          <p:spPr>
            <a:xfrm>
              <a:off x="0" y="1196752"/>
              <a:ext cx="9144000" cy="4752527"/>
            </a:xfrm>
            <a:prstGeom prst="rect">
              <a:avLst/>
            </a:prstGeom>
            <a:solidFill>
              <a:sysClr val="window" lastClr="FFFFFF">
                <a:lumMod val="95000"/>
              </a:sysClr>
            </a:solidFill>
            <a:ln w="19050" cap="flat" cmpd="sng" algn="ctr">
              <a:noFill/>
              <a:prstDash val="solid"/>
            </a:ln>
            <a:effectLst/>
            <a:extLst/>
          </p:spPr>
          <p:txBody>
            <a:bodyPr wrap="none"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4185"/>
                </a:solidFill>
                <a:effectLst/>
                <a:uLnTx/>
                <a:uFillTx/>
                <a:latin typeface="Calibri"/>
                <a:ea typeface="+mn-ea"/>
                <a:cs typeface="Arial" panose="020B0604020202020204" pitchFamily="34" charset="0"/>
              </a:endParaRPr>
            </a:p>
          </p:txBody>
        </p:sp>
        <p:sp>
          <p:nvSpPr>
            <p:cNvPr id="8" name="Oval 7"/>
            <p:cNvSpPr/>
            <p:nvPr/>
          </p:nvSpPr>
          <p:spPr>
            <a:xfrm>
              <a:off x="3343275" y="4964113"/>
              <a:ext cx="2479675" cy="623887"/>
            </a:xfrm>
            <a:prstGeom prst="ellipse">
              <a:avLst/>
            </a:prstGeom>
            <a:gradFill flip="none" rotWithShape="1">
              <a:gsLst>
                <a:gs pos="0">
                  <a:srgbClr val="F79646">
                    <a:lumMod val="50000"/>
                  </a:srgb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9" name="Oval 8"/>
            <p:cNvSpPr>
              <a:spLocks/>
            </p:cNvSpPr>
            <p:nvPr/>
          </p:nvSpPr>
          <p:spPr>
            <a:xfrm>
              <a:off x="3051175" y="2157413"/>
              <a:ext cx="3055938" cy="3149600"/>
            </a:xfrm>
            <a:prstGeom prst="ellipse">
              <a:avLst/>
            </a:prstGeom>
            <a:solidFill>
              <a:srgbClr val="4F81BD">
                <a:lumMod val="20000"/>
                <a:lumOff val="80000"/>
              </a:srgbClr>
            </a:solidFill>
            <a:ln w="19050" cap="flat" cmpd="sng" algn="ctr">
              <a:solidFill>
                <a:sysClr val="window" lastClr="FFFFFF"/>
              </a:solidFill>
              <a:prstDash val="solid"/>
            </a:ln>
            <a:effectLst/>
            <a:extLst/>
          </p:spPr>
          <p:txBody>
            <a:bodyPr wrap="none"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4185"/>
                </a:solidFill>
                <a:effectLst/>
                <a:uLnTx/>
                <a:uFillTx/>
                <a:latin typeface="Calibri"/>
                <a:ea typeface="+mn-ea"/>
                <a:cs typeface="Arial" panose="020B0604020202020204" pitchFamily="34" charset="0"/>
              </a:endParaRPr>
            </a:p>
          </p:txBody>
        </p:sp>
        <p:cxnSp>
          <p:nvCxnSpPr>
            <p:cNvPr id="10" name="Straight Connector 9"/>
            <p:cNvCxnSpPr>
              <a:cxnSpLocks/>
              <a:stCxn id="7" idx="0"/>
              <a:endCxn id="7" idx="2"/>
            </p:cNvCxnSpPr>
            <p:nvPr/>
          </p:nvCxnSpPr>
          <p:spPr>
            <a:xfrm>
              <a:off x="4572000" y="1196752"/>
              <a:ext cx="0" cy="4752527"/>
            </a:xfrm>
            <a:prstGeom prst="line">
              <a:avLst/>
            </a:prstGeom>
            <a:noFill/>
            <a:ln w="28575" cap="flat" cmpd="sng" algn="ctr">
              <a:solidFill>
                <a:sysClr val="window" lastClr="FFFFFF"/>
              </a:solidFill>
              <a:prstDash val="solid"/>
            </a:ln>
            <a:effectLst/>
          </p:spPr>
        </p:cxnSp>
        <p:cxnSp>
          <p:nvCxnSpPr>
            <p:cNvPr id="11" name="Straight Connector 10"/>
            <p:cNvCxnSpPr>
              <a:cxnSpLocks/>
            </p:cNvCxnSpPr>
            <p:nvPr/>
          </p:nvCxnSpPr>
          <p:spPr>
            <a:xfrm>
              <a:off x="3051175" y="3732213"/>
              <a:ext cx="3055938" cy="0"/>
            </a:xfrm>
            <a:prstGeom prst="line">
              <a:avLst/>
            </a:prstGeom>
            <a:noFill/>
            <a:ln w="28575" cap="flat" cmpd="sng" algn="ctr">
              <a:solidFill>
                <a:sysClr val="window" lastClr="FFFFFF"/>
              </a:solidFill>
              <a:prstDash val="solid"/>
            </a:ln>
            <a:effectLst/>
          </p:spPr>
        </p:cxnSp>
        <p:grpSp>
          <p:nvGrpSpPr>
            <p:cNvPr id="12" name="Group 4"/>
            <p:cNvGrpSpPr>
              <a:grpSpLocks/>
            </p:cNvGrpSpPr>
            <p:nvPr/>
          </p:nvGrpSpPr>
          <p:grpSpPr bwMode="auto">
            <a:xfrm flipH="1">
              <a:off x="3919538" y="3073400"/>
              <a:ext cx="1319212" cy="1317625"/>
              <a:chOff x="4136949" y="3336398"/>
              <a:chExt cx="884386" cy="882780"/>
            </a:xfrm>
          </p:grpSpPr>
          <p:sp>
            <p:nvSpPr>
              <p:cNvPr id="57" name="Freeform 15"/>
              <p:cNvSpPr>
                <a:spLocks/>
              </p:cNvSpPr>
              <p:nvPr>
                <p:custDataLst>
                  <p:tags r:id="rId28"/>
                </p:custDataLst>
              </p:nvPr>
            </p:nvSpPr>
            <p:spPr bwMode="auto">
              <a:xfrm flipV="1">
                <a:off x="4594623" y="3747163"/>
                <a:ext cx="426712" cy="471453"/>
              </a:xfrm>
              <a:custGeom>
                <a:avLst/>
                <a:gdLst>
                  <a:gd name="T0" fmla="*/ 0 w 1516"/>
                  <a:gd name="T1" fmla="*/ 2147483647 h 1678"/>
                  <a:gd name="T2" fmla="*/ 2147483647 w 1516"/>
                  <a:gd name="T3" fmla="*/ 2147483647 h 1678"/>
                  <a:gd name="T4" fmla="*/ 2147483647 w 1516"/>
                  <a:gd name="T5" fmla="*/ 2147483647 h 1678"/>
                  <a:gd name="T6" fmla="*/ 2147483647 w 1516"/>
                  <a:gd name="T7" fmla="*/ 2147483647 h 1678"/>
                  <a:gd name="T8" fmla="*/ 2147483647 w 1516"/>
                  <a:gd name="T9" fmla="*/ 2147483647 h 1678"/>
                  <a:gd name="T10" fmla="*/ 2147483647 w 1516"/>
                  <a:gd name="T11" fmla="*/ 2147483647 h 1678"/>
                  <a:gd name="T12" fmla="*/ 2147483647 w 1516"/>
                  <a:gd name="T13" fmla="*/ 2147483647 h 1678"/>
                  <a:gd name="T14" fmla="*/ 2147483647 w 1516"/>
                  <a:gd name="T15" fmla="*/ 2147483647 h 1678"/>
                  <a:gd name="T16" fmla="*/ 2147483647 w 1516"/>
                  <a:gd name="T17" fmla="*/ 2147483647 h 1678"/>
                  <a:gd name="T18" fmla="*/ 2147483647 w 1516"/>
                  <a:gd name="T19" fmla="*/ 2147483647 h 1678"/>
                  <a:gd name="T20" fmla="*/ 2147483647 w 1516"/>
                  <a:gd name="T21" fmla="*/ 2147483647 h 1678"/>
                  <a:gd name="T22" fmla="*/ 2147483647 w 1516"/>
                  <a:gd name="T23" fmla="*/ 2147483647 h 1678"/>
                  <a:gd name="T24" fmla="*/ 2147483647 w 1516"/>
                  <a:gd name="T25" fmla="*/ 2147483647 h 1678"/>
                  <a:gd name="T26" fmla="*/ 2147483647 w 1516"/>
                  <a:gd name="T27" fmla="*/ 2147483647 h 1678"/>
                  <a:gd name="T28" fmla="*/ 2147483647 w 1516"/>
                  <a:gd name="T29" fmla="*/ 2147483647 h 1678"/>
                  <a:gd name="T30" fmla="*/ 2147483647 w 1516"/>
                  <a:gd name="T31" fmla="*/ 2147483647 h 1678"/>
                  <a:gd name="T32" fmla="*/ 2147483647 w 1516"/>
                  <a:gd name="T33" fmla="*/ 2147483647 h 1678"/>
                  <a:gd name="T34" fmla="*/ 2147483647 w 1516"/>
                  <a:gd name="T35" fmla="*/ 2147483647 h 1678"/>
                  <a:gd name="T36" fmla="*/ 2147483647 w 1516"/>
                  <a:gd name="T37" fmla="*/ 2147483647 h 1678"/>
                  <a:gd name="T38" fmla="*/ 2147483647 w 1516"/>
                  <a:gd name="T39" fmla="*/ 2147483647 h 1678"/>
                  <a:gd name="T40" fmla="*/ 2147483647 w 1516"/>
                  <a:gd name="T41" fmla="*/ 2147483647 h 1678"/>
                  <a:gd name="T42" fmla="*/ 2147483647 w 1516"/>
                  <a:gd name="T43" fmla="*/ 2147483647 h 1678"/>
                  <a:gd name="T44" fmla="*/ 2147483647 w 1516"/>
                  <a:gd name="T45" fmla="*/ 2147483647 h 1678"/>
                  <a:gd name="T46" fmla="*/ 2147483647 w 1516"/>
                  <a:gd name="T47" fmla="*/ 2147483647 h 1678"/>
                  <a:gd name="T48" fmla="*/ 2147483647 w 1516"/>
                  <a:gd name="T49" fmla="*/ 2147483647 h 1678"/>
                  <a:gd name="T50" fmla="*/ 2147483647 w 1516"/>
                  <a:gd name="T51" fmla="*/ 2147483647 h 1678"/>
                  <a:gd name="T52" fmla="*/ 2147483647 w 1516"/>
                  <a:gd name="T53" fmla="*/ 2147483647 h 1678"/>
                  <a:gd name="T54" fmla="*/ 2147483647 w 1516"/>
                  <a:gd name="T55" fmla="*/ 2147483647 h 1678"/>
                  <a:gd name="T56" fmla="*/ 2147483647 w 1516"/>
                  <a:gd name="T57" fmla="*/ 2147483647 h 1678"/>
                  <a:gd name="T58" fmla="*/ 2147483647 w 1516"/>
                  <a:gd name="T59" fmla="*/ 2147483647 h 1678"/>
                  <a:gd name="T60" fmla="*/ 2147483647 w 1516"/>
                  <a:gd name="T61" fmla="*/ 2147483647 h 1678"/>
                  <a:gd name="T62" fmla="*/ 2147483647 w 1516"/>
                  <a:gd name="T63" fmla="*/ 2147483647 h 1678"/>
                  <a:gd name="T64" fmla="*/ 2147483647 w 1516"/>
                  <a:gd name="T65" fmla="*/ 2147483647 h 1678"/>
                  <a:gd name="T66" fmla="*/ 2147483647 w 1516"/>
                  <a:gd name="T67" fmla="*/ 2147483647 h 1678"/>
                  <a:gd name="T68" fmla="*/ 2147483647 w 1516"/>
                  <a:gd name="T69" fmla="*/ 2147483647 h 16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6"/>
                  <a:gd name="T106" fmla="*/ 0 h 1678"/>
                  <a:gd name="T107" fmla="*/ 1516 w 1516"/>
                  <a:gd name="T108" fmla="*/ 1678 h 16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6" h="1678">
                    <a:moveTo>
                      <a:pt x="0" y="840"/>
                    </a:moveTo>
                    <a:lnTo>
                      <a:pt x="0" y="840"/>
                    </a:lnTo>
                    <a:lnTo>
                      <a:pt x="34" y="842"/>
                    </a:lnTo>
                    <a:lnTo>
                      <a:pt x="68" y="848"/>
                    </a:lnTo>
                    <a:lnTo>
                      <a:pt x="100" y="854"/>
                    </a:lnTo>
                    <a:lnTo>
                      <a:pt x="134" y="862"/>
                    </a:lnTo>
                    <a:lnTo>
                      <a:pt x="166" y="870"/>
                    </a:lnTo>
                    <a:lnTo>
                      <a:pt x="196" y="882"/>
                    </a:lnTo>
                    <a:lnTo>
                      <a:pt x="226" y="894"/>
                    </a:lnTo>
                    <a:lnTo>
                      <a:pt x="256" y="906"/>
                    </a:lnTo>
                    <a:lnTo>
                      <a:pt x="286" y="922"/>
                    </a:lnTo>
                    <a:lnTo>
                      <a:pt x="314" y="938"/>
                    </a:lnTo>
                    <a:lnTo>
                      <a:pt x="342" y="954"/>
                    </a:lnTo>
                    <a:lnTo>
                      <a:pt x="368" y="972"/>
                    </a:lnTo>
                    <a:lnTo>
                      <a:pt x="394" y="992"/>
                    </a:lnTo>
                    <a:lnTo>
                      <a:pt x="420" y="1012"/>
                    </a:lnTo>
                    <a:lnTo>
                      <a:pt x="444" y="1034"/>
                    </a:lnTo>
                    <a:lnTo>
                      <a:pt x="468" y="1056"/>
                    </a:lnTo>
                    <a:lnTo>
                      <a:pt x="490" y="1080"/>
                    </a:lnTo>
                    <a:lnTo>
                      <a:pt x="510" y="1104"/>
                    </a:lnTo>
                    <a:lnTo>
                      <a:pt x="530" y="1130"/>
                    </a:lnTo>
                    <a:lnTo>
                      <a:pt x="550" y="1156"/>
                    </a:lnTo>
                    <a:lnTo>
                      <a:pt x="568" y="1182"/>
                    </a:lnTo>
                    <a:lnTo>
                      <a:pt x="584" y="1210"/>
                    </a:lnTo>
                    <a:lnTo>
                      <a:pt x="600" y="1238"/>
                    </a:lnTo>
                    <a:lnTo>
                      <a:pt x="614" y="1268"/>
                    </a:lnTo>
                    <a:lnTo>
                      <a:pt x="626" y="1298"/>
                    </a:lnTo>
                    <a:lnTo>
                      <a:pt x="638" y="1330"/>
                    </a:lnTo>
                    <a:lnTo>
                      <a:pt x="648" y="1360"/>
                    </a:lnTo>
                    <a:lnTo>
                      <a:pt x="658" y="1392"/>
                    </a:lnTo>
                    <a:lnTo>
                      <a:pt x="664" y="1426"/>
                    </a:lnTo>
                    <a:lnTo>
                      <a:pt x="670" y="1458"/>
                    </a:lnTo>
                    <a:lnTo>
                      <a:pt x="676" y="1492"/>
                    </a:lnTo>
                    <a:lnTo>
                      <a:pt x="678" y="1526"/>
                    </a:lnTo>
                    <a:lnTo>
                      <a:pt x="1102" y="1678"/>
                    </a:lnTo>
                    <a:lnTo>
                      <a:pt x="1516" y="1536"/>
                    </a:lnTo>
                    <a:lnTo>
                      <a:pt x="1512" y="1458"/>
                    </a:lnTo>
                    <a:lnTo>
                      <a:pt x="1504" y="1382"/>
                    </a:lnTo>
                    <a:lnTo>
                      <a:pt x="1494" y="1306"/>
                    </a:lnTo>
                    <a:lnTo>
                      <a:pt x="1480" y="1232"/>
                    </a:lnTo>
                    <a:lnTo>
                      <a:pt x="1462" y="1160"/>
                    </a:lnTo>
                    <a:lnTo>
                      <a:pt x="1440" y="1088"/>
                    </a:lnTo>
                    <a:lnTo>
                      <a:pt x="1416" y="1018"/>
                    </a:lnTo>
                    <a:lnTo>
                      <a:pt x="1388" y="948"/>
                    </a:lnTo>
                    <a:lnTo>
                      <a:pt x="1358" y="882"/>
                    </a:lnTo>
                    <a:lnTo>
                      <a:pt x="1324" y="816"/>
                    </a:lnTo>
                    <a:lnTo>
                      <a:pt x="1288" y="754"/>
                    </a:lnTo>
                    <a:lnTo>
                      <a:pt x="1248" y="692"/>
                    </a:lnTo>
                    <a:lnTo>
                      <a:pt x="1206" y="632"/>
                    </a:lnTo>
                    <a:lnTo>
                      <a:pt x="1160" y="574"/>
                    </a:lnTo>
                    <a:lnTo>
                      <a:pt x="1114" y="520"/>
                    </a:lnTo>
                    <a:lnTo>
                      <a:pt x="1064" y="466"/>
                    </a:lnTo>
                    <a:lnTo>
                      <a:pt x="1012" y="416"/>
                    </a:lnTo>
                    <a:lnTo>
                      <a:pt x="956" y="368"/>
                    </a:lnTo>
                    <a:lnTo>
                      <a:pt x="900" y="322"/>
                    </a:lnTo>
                    <a:lnTo>
                      <a:pt x="840" y="280"/>
                    </a:lnTo>
                    <a:lnTo>
                      <a:pt x="780" y="238"/>
                    </a:lnTo>
                    <a:lnTo>
                      <a:pt x="718" y="202"/>
                    </a:lnTo>
                    <a:lnTo>
                      <a:pt x="652" y="166"/>
                    </a:lnTo>
                    <a:lnTo>
                      <a:pt x="586" y="136"/>
                    </a:lnTo>
                    <a:lnTo>
                      <a:pt x="518" y="106"/>
                    </a:lnTo>
                    <a:lnTo>
                      <a:pt x="448" y="80"/>
                    </a:lnTo>
                    <a:lnTo>
                      <a:pt x="378" y="58"/>
                    </a:lnTo>
                    <a:lnTo>
                      <a:pt x="304" y="40"/>
                    </a:lnTo>
                    <a:lnTo>
                      <a:pt x="230" y="24"/>
                    </a:lnTo>
                    <a:lnTo>
                      <a:pt x="156" y="12"/>
                    </a:lnTo>
                    <a:lnTo>
                      <a:pt x="80" y="4"/>
                    </a:lnTo>
                    <a:lnTo>
                      <a:pt x="2" y="0"/>
                    </a:lnTo>
                    <a:lnTo>
                      <a:pt x="160" y="420"/>
                    </a:lnTo>
                    <a:lnTo>
                      <a:pt x="0" y="840"/>
                    </a:lnTo>
                    <a:close/>
                  </a:path>
                </a:pathLst>
              </a:custGeom>
              <a:solidFill>
                <a:srgbClr val="7030A0"/>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Freeform 16"/>
              <p:cNvSpPr>
                <a:spLocks/>
              </p:cNvSpPr>
              <p:nvPr>
                <p:custDataLst>
                  <p:tags r:id="rId29"/>
                </p:custDataLst>
              </p:nvPr>
            </p:nvSpPr>
            <p:spPr bwMode="auto">
              <a:xfrm flipV="1">
                <a:off x="4136949" y="3336398"/>
                <a:ext cx="434030" cy="466957"/>
              </a:xfrm>
              <a:custGeom>
                <a:avLst/>
                <a:gdLst>
                  <a:gd name="T0" fmla="*/ 2147483647 w 1542"/>
                  <a:gd name="T1" fmla="*/ 2147483647 h 1662"/>
                  <a:gd name="T2" fmla="*/ 2147483647 w 1542"/>
                  <a:gd name="T3" fmla="*/ 2147483647 h 1662"/>
                  <a:gd name="T4" fmla="*/ 2147483647 w 1542"/>
                  <a:gd name="T5" fmla="*/ 2147483647 h 1662"/>
                  <a:gd name="T6" fmla="*/ 2147483647 w 1542"/>
                  <a:gd name="T7" fmla="*/ 2147483647 h 1662"/>
                  <a:gd name="T8" fmla="*/ 2147483647 w 1542"/>
                  <a:gd name="T9" fmla="*/ 2147483647 h 1662"/>
                  <a:gd name="T10" fmla="*/ 2147483647 w 1542"/>
                  <a:gd name="T11" fmla="*/ 2147483647 h 1662"/>
                  <a:gd name="T12" fmla="*/ 2147483647 w 1542"/>
                  <a:gd name="T13" fmla="*/ 2147483647 h 1662"/>
                  <a:gd name="T14" fmla="*/ 2147483647 w 1542"/>
                  <a:gd name="T15" fmla="*/ 2147483647 h 1662"/>
                  <a:gd name="T16" fmla="*/ 2147483647 w 1542"/>
                  <a:gd name="T17" fmla="*/ 2147483647 h 1662"/>
                  <a:gd name="T18" fmla="*/ 2147483647 w 1542"/>
                  <a:gd name="T19" fmla="*/ 2147483647 h 1662"/>
                  <a:gd name="T20" fmla="*/ 2147483647 w 1542"/>
                  <a:gd name="T21" fmla="*/ 2147483647 h 1662"/>
                  <a:gd name="T22" fmla="*/ 2147483647 w 1542"/>
                  <a:gd name="T23" fmla="*/ 2147483647 h 1662"/>
                  <a:gd name="T24" fmla="*/ 2147483647 w 1542"/>
                  <a:gd name="T25" fmla="*/ 2147483647 h 1662"/>
                  <a:gd name="T26" fmla="*/ 2147483647 w 1542"/>
                  <a:gd name="T27" fmla="*/ 2147483647 h 1662"/>
                  <a:gd name="T28" fmla="*/ 2147483647 w 1542"/>
                  <a:gd name="T29" fmla="*/ 2147483647 h 1662"/>
                  <a:gd name="T30" fmla="*/ 2147483647 w 1542"/>
                  <a:gd name="T31" fmla="*/ 2147483647 h 1662"/>
                  <a:gd name="T32" fmla="*/ 2147483647 w 1542"/>
                  <a:gd name="T33" fmla="*/ 2147483647 h 1662"/>
                  <a:gd name="T34" fmla="*/ 0 w 1542"/>
                  <a:gd name="T35" fmla="*/ 2147483647 h 1662"/>
                  <a:gd name="T36" fmla="*/ 2147483647 w 1542"/>
                  <a:gd name="T37" fmla="*/ 2147483647 h 1662"/>
                  <a:gd name="T38" fmla="*/ 2147483647 w 1542"/>
                  <a:gd name="T39" fmla="*/ 2147483647 h 1662"/>
                  <a:gd name="T40" fmla="*/ 2147483647 w 1542"/>
                  <a:gd name="T41" fmla="*/ 2147483647 h 1662"/>
                  <a:gd name="T42" fmla="*/ 2147483647 w 1542"/>
                  <a:gd name="T43" fmla="*/ 2147483647 h 1662"/>
                  <a:gd name="T44" fmla="*/ 2147483647 w 1542"/>
                  <a:gd name="T45" fmla="*/ 2147483647 h 1662"/>
                  <a:gd name="T46" fmla="*/ 2147483647 w 1542"/>
                  <a:gd name="T47" fmla="*/ 2147483647 h 1662"/>
                  <a:gd name="T48" fmla="*/ 2147483647 w 1542"/>
                  <a:gd name="T49" fmla="*/ 2147483647 h 1662"/>
                  <a:gd name="T50" fmla="*/ 2147483647 w 1542"/>
                  <a:gd name="T51" fmla="*/ 2147483647 h 1662"/>
                  <a:gd name="T52" fmla="*/ 2147483647 w 1542"/>
                  <a:gd name="T53" fmla="*/ 2147483647 h 1662"/>
                  <a:gd name="T54" fmla="*/ 2147483647 w 1542"/>
                  <a:gd name="T55" fmla="*/ 2147483647 h 1662"/>
                  <a:gd name="T56" fmla="*/ 2147483647 w 1542"/>
                  <a:gd name="T57" fmla="*/ 2147483647 h 1662"/>
                  <a:gd name="T58" fmla="*/ 2147483647 w 1542"/>
                  <a:gd name="T59" fmla="*/ 2147483647 h 1662"/>
                  <a:gd name="T60" fmla="*/ 2147483647 w 1542"/>
                  <a:gd name="T61" fmla="*/ 2147483647 h 1662"/>
                  <a:gd name="T62" fmla="*/ 2147483647 w 1542"/>
                  <a:gd name="T63" fmla="*/ 2147483647 h 1662"/>
                  <a:gd name="T64" fmla="*/ 2147483647 w 1542"/>
                  <a:gd name="T65" fmla="*/ 2147483647 h 1662"/>
                  <a:gd name="T66" fmla="*/ 2147483647 w 1542"/>
                  <a:gd name="T67" fmla="*/ 2147483647 h 1662"/>
                  <a:gd name="T68" fmla="*/ 2147483647 w 1542"/>
                  <a:gd name="T69" fmla="*/ 2147483647 h 1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2"/>
                  <a:gd name="T106" fmla="*/ 0 h 1662"/>
                  <a:gd name="T107" fmla="*/ 1542 w 1542"/>
                  <a:gd name="T108" fmla="*/ 1662 h 1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2" h="1662">
                    <a:moveTo>
                      <a:pt x="1542" y="830"/>
                    </a:moveTo>
                    <a:lnTo>
                      <a:pt x="1542" y="830"/>
                    </a:lnTo>
                    <a:lnTo>
                      <a:pt x="1506" y="828"/>
                    </a:lnTo>
                    <a:lnTo>
                      <a:pt x="1472" y="824"/>
                    </a:lnTo>
                    <a:lnTo>
                      <a:pt x="1438" y="818"/>
                    </a:lnTo>
                    <a:lnTo>
                      <a:pt x="1404" y="812"/>
                    </a:lnTo>
                    <a:lnTo>
                      <a:pt x="1370" y="804"/>
                    </a:lnTo>
                    <a:lnTo>
                      <a:pt x="1338" y="794"/>
                    </a:lnTo>
                    <a:lnTo>
                      <a:pt x="1306" y="782"/>
                    </a:lnTo>
                    <a:lnTo>
                      <a:pt x="1274" y="770"/>
                    </a:lnTo>
                    <a:lnTo>
                      <a:pt x="1244" y="756"/>
                    </a:lnTo>
                    <a:lnTo>
                      <a:pt x="1214" y="740"/>
                    </a:lnTo>
                    <a:lnTo>
                      <a:pt x="1186" y="722"/>
                    </a:lnTo>
                    <a:lnTo>
                      <a:pt x="1158" y="704"/>
                    </a:lnTo>
                    <a:lnTo>
                      <a:pt x="1130" y="686"/>
                    </a:lnTo>
                    <a:lnTo>
                      <a:pt x="1104" y="666"/>
                    </a:lnTo>
                    <a:lnTo>
                      <a:pt x="1080" y="644"/>
                    </a:lnTo>
                    <a:lnTo>
                      <a:pt x="1054" y="620"/>
                    </a:lnTo>
                    <a:lnTo>
                      <a:pt x="1032" y="598"/>
                    </a:lnTo>
                    <a:lnTo>
                      <a:pt x="1010" y="572"/>
                    </a:lnTo>
                    <a:lnTo>
                      <a:pt x="988" y="546"/>
                    </a:lnTo>
                    <a:lnTo>
                      <a:pt x="968" y="520"/>
                    </a:lnTo>
                    <a:lnTo>
                      <a:pt x="950" y="492"/>
                    </a:lnTo>
                    <a:lnTo>
                      <a:pt x="932" y="464"/>
                    </a:lnTo>
                    <a:lnTo>
                      <a:pt x="916" y="434"/>
                    </a:lnTo>
                    <a:lnTo>
                      <a:pt x="902" y="404"/>
                    </a:lnTo>
                    <a:lnTo>
                      <a:pt x="888" y="374"/>
                    </a:lnTo>
                    <a:lnTo>
                      <a:pt x="876" y="342"/>
                    </a:lnTo>
                    <a:lnTo>
                      <a:pt x="866" y="310"/>
                    </a:lnTo>
                    <a:lnTo>
                      <a:pt x="856" y="278"/>
                    </a:lnTo>
                    <a:lnTo>
                      <a:pt x="848" y="244"/>
                    </a:lnTo>
                    <a:lnTo>
                      <a:pt x="842" y="210"/>
                    </a:lnTo>
                    <a:lnTo>
                      <a:pt x="838" y="176"/>
                    </a:lnTo>
                    <a:lnTo>
                      <a:pt x="836" y="140"/>
                    </a:lnTo>
                    <a:lnTo>
                      <a:pt x="422" y="0"/>
                    </a:lnTo>
                    <a:lnTo>
                      <a:pt x="0" y="150"/>
                    </a:lnTo>
                    <a:lnTo>
                      <a:pt x="4" y="228"/>
                    </a:lnTo>
                    <a:lnTo>
                      <a:pt x="14" y="304"/>
                    </a:lnTo>
                    <a:lnTo>
                      <a:pt x="26" y="378"/>
                    </a:lnTo>
                    <a:lnTo>
                      <a:pt x="40" y="452"/>
                    </a:lnTo>
                    <a:lnTo>
                      <a:pt x="60" y="526"/>
                    </a:lnTo>
                    <a:lnTo>
                      <a:pt x="82" y="596"/>
                    </a:lnTo>
                    <a:lnTo>
                      <a:pt x="108" y="666"/>
                    </a:lnTo>
                    <a:lnTo>
                      <a:pt x="136" y="734"/>
                    </a:lnTo>
                    <a:lnTo>
                      <a:pt x="168" y="800"/>
                    </a:lnTo>
                    <a:lnTo>
                      <a:pt x="202" y="866"/>
                    </a:lnTo>
                    <a:lnTo>
                      <a:pt x="240" y="928"/>
                    </a:lnTo>
                    <a:lnTo>
                      <a:pt x="280" y="990"/>
                    </a:lnTo>
                    <a:lnTo>
                      <a:pt x="324" y="1048"/>
                    </a:lnTo>
                    <a:lnTo>
                      <a:pt x="370" y="1104"/>
                    </a:lnTo>
                    <a:lnTo>
                      <a:pt x="418" y="1160"/>
                    </a:lnTo>
                    <a:lnTo>
                      <a:pt x="468" y="1212"/>
                    </a:lnTo>
                    <a:lnTo>
                      <a:pt x="522" y="1262"/>
                    </a:lnTo>
                    <a:lnTo>
                      <a:pt x="576" y="1308"/>
                    </a:lnTo>
                    <a:lnTo>
                      <a:pt x="634" y="1354"/>
                    </a:lnTo>
                    <a:lnTo>
                      <a:pt x="694" y="1396"/>
                    </a:lnTo>
                    <a:lnTo>
                      <a:pt x="756" y="1436"/>
                    </a:lnTo>
                    <a:lnTo>
                      <a:pt x="820" y="1472"/>
                    </a:lnTo>
                    <a:lnTo>
                      <a:pt x="884" y="1506"/>
                    </a:lnTo>
                    <a:lnTo>
                      <a:pt x="952" y="1536"/>
                    </a:lnTo>
                    <a:lnTo>
                      <a:pt x="1020" y="1564"/>
                    </a:lnTo>
                    <a:lnTo>
                      <a:pt x="1090" y="1588"/>
                    </a:lnTo>
                    <a:lnTo>
                      <a:pt x="1162" y="1610"/>
                    </a:lnTo>
                    <a:lnTo>
                      <a:pt x="1236" y="1628"/>
                    </a:lnTo>
                    <a:lnTo>
                      <a:pt x="1310" y="1642"/>
                    </a:lnTo>
                    <a:lnTo>
                      <a:pt x="1386" y="1652"/>
                    </a:lnTo>
                    <a:lnTo>
                      <a:pt x="1462" y="1660"/>
                    </a:lnTo>
                    <a:lnTo>
                      <a:pt x="1540" y="1662"/>
                    </a:lnTo>
                    <a:lnTo>
                      <a:pt x="1382" y="1252"/>
                    </a:lnTo>
                    <a:lnTo>
                      <a:pt x="1542" y="830"/>
                    </a:lnTo>
                    <a:close/>
                  </a:path>
                </a:pathLst>
              </a:custGeom>
              <a:solidFill>
                <a:srgbClr val="006600"/>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Freeform 17"/>
              <p:cNvSpPr>
                <a:spLocks/>
              </p:cNvSpPr>
              <p:nvPr>
                <p:custDataLst>
                  <p:tags r:id="rId30"/>
                </p:custDataLst>
              </p:nvPr>
            </p:nvSpPr>
            <p:spPr bwMode="auto">
              <a:xfrm flipV="1">
                <a:off x="4136949" y="3786297"/>
                <a:ext cx="474653" cy="432881"/>
              </a:xfrm>
              <a:custGeom>
                <a:avLst/>
                <a:gdLst>
                  <a:gd name="T0" fmla="*/ 834 w 1686"/>
                  <a:gd name="T1" fmla="*/ 1534 h 1542"/>
                  <a:gd name="T2" fmla="*/ 842 w 1686"/>
                  <a:gd name="T3" fmla="*/ 1464 h 1542"/>
                  <a:gd name="T4" fmla="*/ 856 w 1686"/>
                  <a:gd name="T5" fmla="*/ 1396 h 1542"/>
                  <a:gd name="T6" fmla="*/ 876 w 1686"/>
                  <a:gd name="T7" fmla="*/ 1330 h 1542"/>
                  <a:gd name="T8" fmla="*/ 900 w 1686"/>
                  <a:gd name="T9" fmla="*/ 1268 h 1542"/>
                  <a:gd name="T10" fmla="*/ 932 w 1686"/>
                  <a:gd name="T11" fmla="*/ 1208 h 1542"/>
                  <a:gd name="T12" fmla="*/ 968 w 1686"/>
                  <a:gd name="T13" fmla="*/ 1152 h 1542"/>
                  <a:gd name="T14" fmla="*/ 1008 w 1686"/>
                  <a:gd name="T15" fmla="*/ 1100 h 1542"/>
                  <a:gd name="T16" fmla="*/ 1054 w 1686"/>
                  <a:gd name="T17" fmla="*/ 1050 h 1542"/>
                  <a:gd name="T18" fmla="*/ 1102 w 1686"/>
                  <a:gd name="T19" fmla="*/ 1006 h 1542"/>
                  <a:gd name="T20" fmla="*/ 1156 w 1686"/>
                  <a:gd name="T21" fmla="*/ 966 h 1542"/>
                  <a:gd name="T22" fmla="*/ 1212 w 1686"/>
                  <a:gd name="T23" fmla="*/ 932 h 1542"/>
                  <a:gd name="T24" fmla="*/ 1272 w 1686"/>
                  <a:gd name="T25" fmla="*/ 902 h 1542"/>
                  <a:gd name="T26" fmla="*/ 1336 w 1686"/>
                  <a:gd name="T27" fmla="*/ 876 h 1542"/>
                  <a:gd name="T28" fmla="*/ 1402 w 1686"/>
                  <a:gd name="T29" fmla="*/ 858 h 1542"/>
                  <a:gd name="T30" fmla="*/ 1470 w 1686"/>
                  <a:gd name="T31" fmla="*/ 846 h 1542"/>
                  <a:gd name="T32" fmla="*/ 1540 w 1686"/>
                  <a:gd name="T33" fmla="*/ 840 h 1542"/>
                  <a:gd name="T34" fmla="*/ 1540 w 1686"/>
                  <a:gd name="T35" fmla="*/ 0 h 1542"/>
                  <a:gd name="T36" fmla="*/ 1460 w 1686"/>
                  <a:gd name="T37" fmla="*/ 4 h 1542"/>
                  <a:gd name="T38" fmla="*/ 1308 w 1686"/>
                  <a:gd name="T39" fmla="*/ 22 h 1542"/>
                  <a:gd name="T40" fmla="*/ 1158 w 1686"/>
                  <a:gd name="T41" fmla="*/ 56 h 1542"/>
                  <a:gd name="T42" fmla="*/ 1014 w 1686"/>
                  <a:gd name="T43" fmla="*/ 102 h 1542"/>
                  <a:gd name="T44" fmla="*/ 878 w 1686"/>
                  <a:gd name="T45" fmla="*/ 160 h 1542"/>
                  <a:gd name="T46" fmla="*/ 748 w 1686"/>
                  <a:gd name="T47" fmla="*/ 232 h 1542"/>
                  <a:gd name="T48" fmla="*/ 626 w 1686"/>
                  <a:gd name="T49" fmla="*/ 316 h 1542"/>
                  <a:gd name="T50" fmla="*/ 512 w 1686"/>
                  <a:gd name="T51" fmla="*/ 410 h 1542"/>
                  <a:gd name="T52" fmla="*/ 408 w 1686"/>
                  <a:gd name="T53" fmla="*/ 514 h 1542"/>
                  <a:gd name="T54" fmla="*/ 314 w 1686"/>
                  <a:gd name="T55" fmla="*/ 628 h 1542"/>
                  <a:gd name="T56" fmla="*/ 230 w 1686"/>
                  <a:gd name="T57" fmla="*/ 750 h 1542"/>
                  <a:gd name="T58" fmla="*/ 160 w 1686"/>
                  <a:gd name="T59" fmla="*/ 880 h 1542"/>
                  <a:gd name="T60" fmla="*/ 100 w 1686"/>
                  <a:gd name="T61" fmla="*/ 1016 h 1542"/>
                  <a:gd name="T62" fmla="*/ 54 w 1686"/>
                  <a:gd name="T63" fmla="*/ 1160 h 1542"/>
                  <a:gd name="T64" fmla="*/ 20 w 1686"/>
                  <a:gd name="T65" fmla="*/ 1310 h 1542"/>
                  <a:gd name="T66" fmla="*/ 2 w 1686"/>
                  <a:gd name="T67" fmla="*/ 1464 h 1542"/>
                  <a:gd name="T68" fmla="*/ 418 w 1686"/>
                  <a:gd name="T69" fmla="*/ 1380 h 1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6"/>
                  <a:gd name="T106" fmla="*/ 0 h 1542"/>
                  <a:gd name="T107" fmla="*/ 1686 w 1686"/>
                  <a:gd name="T108" fmla="*/ 1542 h 15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6" h="1542">
                    <a:moveTo>
                      <a:pt x="834" y="1534"/>
                    </a:moveTo>
                    <a:lnTo>
                      <a:pt x="834" y="1534"/>
                    </a:lnTo>
                    <a:lnTo>
                      <a:pt x="838" y="1498"/>
                    </a:lnTo>
                    <a:lnTo>
                      <a:pt x="842" y="1464"/>
                    </a:lnTo>
                    <a:lnTo>
                      <a:pt x="848" y="1430"/>
                    </a:lnTo>
                    <a:lnTo>
                      <a:pt x="856" y="1396"/>
                    </a:lnTo>
                    <a:lnTo>
                      <a:pt x="864" y="1362"/>
                    </a:lnTo>
                    <a:lnTo>
                      <a:pt x="876" y="1330"/>
                    </a:lnTo>
                    <a:lnTo>
                      <a:pt x="888" y="1298"/>
                    </a:lnTo>
                    <a:lnTo>
                      <a:pt x="900" y="1268"/>
                    </a:lnTo>
                    <a:lnTo>
                      <a:pt x="916" y="1238"/>
                    </a:lnTo>
                    <a:lnTo>
                      <a:pt x="932" y="1208"/>
                    </a:lnTo>
                    <a:lnTo>
                      <a:pt x="948" y="1180"/>
                    </a:lnTo>
                    <a:lnTo>
                      <a:pt x="968" y="1152"/>
                    </a:lnTo>
                    <a:lnTo>
                      <a:pt x="988" y="1126"/>
                    </a:lnTo>
                    <a:lnTo>
                      <a:pt x="1008" y="1100"/>
                    </a:lnTo>
                    <a:lnTo>
                      <a:pt x="1030" y="1074"/>
                    </a:lnTo>
                    <a:lnTo>
                      <a:pt x="1054" y="1050"/>
                    </a:lnTo>
                    <a:lnTo>
                      <a:pt x="1078" y="1028"/>
                    </a:lnTo>
                    <a:lnTo>
                      <a:pt x="1102" y="1006"/>
                    </a:lnTo>
                    <a:lnTo>
                      <a:pt x="1128" y="986"/>
                    </a:lnTo>
                    <a:lnTo>
                      <a:pt x="1156" y="966"/>
                    </a:lnTo>
                    <a:lnTo>
                      <a:pt x="1184" y="948"/>
                    </a:lnTo>
                    <a:lnTo>
                      <a:pt x="1212" y="932"/>
                    </a:lnTo>
                    <a:lnTo>
                      <a:pt x="1242" y="916"/>
                    </a:lnTo>
                    <a:lnTo>
                      <a:pt x="1272" y="902"/>
                    </a:lnTo>
                    <a:lnTo>
                      <a:pt x="1304" y="888"/>
                    </a:lnTo>
                    <a:lnTo>
                      <a:pt x="1336" y="876"/>
                    </a:lnTo>
                    <a:lnTo>
                      <a:pt x="1368" y="866"/>
                    </a:lnTo>
                    <a:lnTo>
                      <a:pt x="1402" y="858"/>
                    </a:lnTo>
                    <a:lnTo>
                      <a:pt x="1436" y="852"/>
                    </a:lnTo>
                    <a:lnTo>
                      <a:pt x="1470" y="846"/>
                    </a:lnTo>
                    <a:lnTo>
                      <a:pt x="1504" y="842"/>
                    </a:lnTo>
                    <a:lnTo>
                      <a:pt x="1540" y="840"/>
                    </a:lnTo>
                    <a:lnTo>
                      <a:pt x="1686" y="426"/>
                    </a:lnTo>
                    <a:lnTo>
                      <a:pt x="1540" y="0"/>
                    </a:lnTo>
                    <a:lnTo>
                      <a:pt x="1460" y="4"/>
                    </a:lnTo>
                    <a:lnTo>
                      <a:pt x="1384" y="12"/>
                    </a:lnTo>
                    <a:lnTo>
                      <a:pt x="1308" y="22"/>
                    </a:lnTo>
                    <a:lnTo>
                      <a:pt x="1232" y="36"/>
                    </a:lnTo>
                    <a:lnTo>
                      <a:pt x="1158" y="56"/>
                    </a:lnTo>
                    <a:lnTo>
                      <a:pt x="1086" y="76"/>
                    </a:lnTo>
                    <a:lnTo>
                      <a:pt x="1014" y="102"/>
                    </a:lnTo>
                    <a:lnTo>
                      <a:pt x="946" y="130"/>
                    </a:lnTo>
                    <a:lnTo>
                      <a:pt x="878" y="160"/>
                    </a:lnTo>
                    <a:lnTo>
                      <a:pt x="812" y="196"/>
                    </a:lnTo>
                    <a:lnTo>
                      <a:pt x="748" y="232"/>
                    </a:lnTo>
                    <a:lnTo>
                      <a:pt x="686" y="272"/>
                    </a:lnTo>
                    <a:lnTo>
                      <a:pt x="626" y="316"/>
                    </a:lnTo>
                    <a:lnTo>
                      <a:pt x="568" y="362"/>
                    </a:lnTo>
                    <a:lnTo>
                      <a:pt x="512" y="410"/>
                    </a:lnTo>
                    <a:lnTo>
                      <a:pt x="458" y="460"/>
                    </a:lnTo>
                    <a:lnTo>
                      <a:pt x="408" y="514"/>
                    </a:lnTo>
                    <a:lnTo>
                      <a:pt x="360" y="570"/>
                    </a:lnTo>
                    <a:lnTo>
                      <a:pt x="314" y="628"/>
                    </a:lnTo>
                    <a:lnTo>
                      <a:pt x="272" y="688"/>
                    </a:lnTo>
                    <a:lnTo>
                      <a:pt x="230" y="750"/>
                    </a:lnTo>
                    <a:lnTo>
                      <a:pt x="194" y="814"/>
                    </a:lnTo>
                    <a:lnTo>
                      <a:pt x="160" y="880"/>
                    </a:lnTo>
                    <a:lnTo>
                      <a:pt x="128" y="948"/>
                    </a:lnTo>
                    <a:lnTo>
                      <a:pt x="100" y="1016"/>
                    </a:lnTo>
                    <a:lnTo>
                      <a:pt x="76" y="1088"/>
                    </a:lnTo>
                    <a:lnTo>
                      <a:pt x="54" y="1160"/>
                    </a:lnTo>
                    <a:lnTo>
                      <a:pt x="36" y="1234"/>
                    </a:lnTo>
                    <a:lnTo>
                      <a:pt x="20" y="1310"/>
                    </a:lnTo>
                    <a:lnTo>
                      <a:pt x="10" y="1386"/>
                    </a:lnTo>
                    <a:lnTo>
                      <a:pt x="2" y="1464"/>
                    </a:lnTo>
                    <a:lnTo>
                      <a:pt x="0" y="1542"/>
                    </a:lnTo>
                    <a:lnTo>
                      <a:pt x="418" y="1380"/>
                    </a:lnTo>
                    <a:lnTo>
                      <a:pt x="834" y="1534"/>
                    </a:lnTo>
                    <a:close/>
                  </a:path>
                </a:pathLst>
              </a:custGeom>
              <a:solidFill>
                <a:srgbClr val="F79646">
                  <a:lumMod val="75000"/>
                </a:srgbClr>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60" name="Freeform 18"/>
              <p:cNvSpPr>
                <a:spLocks/>
              </p:cNvSpPr>
              <p:nvPr>
                <p:custDataLst>
                  <p:tags r:id="rId31"/>
                </p:custDataLst>
              </p:nvPr>
            </p:nvSpPr>
            <p:spPr bwMode="auto">
              <a:xfrm flipV="1">
                <a:off x="4554090" y="3336398"/>
                <a:ext cx="466681" cy="428746"/>
              </a:xfrm>
              <a:custGeom>
                <a:avLst/>
                <a:gdLst>
                  <a:gd name="T0" fmla="*/ 2147483647 w 1658"/>
                  <a:gd name="T1" fmla="*/ 0 h 1526"/>
                  <a:gd name="T2" fmla="*/ 2147483647 w 1658"/>
                  <a:gd name="T3" fmla="*/ 2147483647 h 1526"/>
                  <a:gd name="T4" fmla="*/ 2147483647 w 1658"/>
                  <a:gd name="T5" fmla="*/ 2147483647 h 1526"/>
                  <a:gd name="T6" fmla="*/ 2147483647 w 1658"/>
                  <a:gd name="T7" fmla="*/ 2147483647 h 1526"/>
                  <a:gd name="T8" fmla="*/ 2147483647 w 1658"/>
                  <a:gd name="T9" fmla="*/ 2147483647 h 1526"/>
                  <a:gd name="T10" fmla="*/ 2147483647 w 1658"/>
                  <a:gd name="T11" fmla="*/ 2147483647 h 1526"/>
                  <a:gd name="T12" fmla="*/ 2147483647 w 1658"/>
                  <a:gd name="T13" fmla="*/ 2147483647 h 1526"/>
                  <a:gd name="T14" fmla="*/ 2147483647 w 1658"/>
                  <a:gd name="T15" fmla="*/ 2147483647 h 1526"/>
                  <a:gd name="T16" fmla="*/ 2147483647 w 1658"/>
                  <a:gd name="T17" fmla="*/ 2147483647 h 1526"/>
                  <a:gd name="T18" fmla="*/ 2147483647 w 1658"/>
                  <a:gd name="T19" fmla="*/ 2147483647 h 1526"/>
                  <a:gd name="T20" fmla="*/ 2147483647 w 1658"/>
                  <a:gd name="T21" fmla="*/ 2147483647 h 1526"/>
                  <a:gd name="T22" fmla="*/ 2147483647 w 1658"/>
                  <a:gd name="T23" fmla="*/ 2147483647 h 1526"/>
                  <a:gd name="T24" fmla="*/ 2147483647 w 1658"/>
                  <a:gd name="T25" fmla="*/ 2147483647 h 1526"/>
                  <a:gd name="T26" fmla="*/ 2147483647 w 1658"/>
                  <a:gd name="T27" fmla="*/ 2147483647 h 1526"/>
                  <a:gd name="T28" fmla="*/ 2147483647 w 1658"/>
                  <a:gd name="T29" fmla="*/ 2147483647 h 1526"/>
                  <a:gd name="T30" fmla="*/ 2147483647 w 1658"/>
                  <a:gd name="T31" fmla="*/ 2147483647 h 1526"/>
                  <a:gd name="T32" fmla="*/ 2147483647 w 1658"/>
                  <a:gd name="T33" fmla="*/ 2147483647 h 1526"/>
                  <a:gd name="T34" fmla="*/ 2147483647 w 1658"/>
                  <a:gd name="T35" fmla="*/ 2147483647 h 1526"/>
                  <a:gd name="T36" fmla="*/ 2147483647 w 1658"/>
                  <a:gd name="T37" fmla="*/ 2147483647 h 1526"/>
                  <a:gd name="T38" fmla="*/ 2147483647 w 1658"/>
                  <a:gd name="T39" fmla="*/ 2147483647 h 1526"/>
                  <a:gd name="T40" fmla="*/ 2147483647 w 1658"/>
                  <a:gd name="T41" fmla="*/ 2147483647 h 1526"/>
                  <a:gd name="T42" fmla="*/ 2147483647 w 1658"/>
                  <a:gd name="T43" fmla="*/ 2147483647 h 1526"/>
                  <a:gd name="T44" fmla="*/ 2147483647 w 1658"/>
                  <a:gd name="T45" fmla="*/ 2147483647 h 1526"/>
                  <a:gd name="T46" fmla="*/ 2147483647 w 1658"/>
                  <a:gd name="T47" fmla="*/ 2147483647 h 1526"/>
                  <a:gd name="T48" fmla="*/ 2147483647 w 1658"/>
                  <a:gd name="T49" fmla="*/ 2147483647 h 1526"/>
                  <a:gd name="T50" fmla="*/ 2147483647 w 1658"/>
                  <a:gd name="T51" fmla="*/ 2147483647 h 1526"/>
                  <a:gd name="T52" fmla="*/ 2147483647 w 1658"/>
                  <a:gd name="T53" fmla="*/ 2147483647 h 1526"/>
                  <a:gd name="T54" fmla="*/ 2147483647 w 1658"/>
                  <a:gd name="T55" fmla="*/ 2147483647 h 1526"/>
                  <a:gd name="T56" fmla="*/ 2147483647 w 1658"/>
                  <a:gd name="T57" fmla="*/ 2147483647 h 1526"/>
                  <a:gd name="T58" fmla="*/ 2147483647 w 1658"/>
                  <a:gd name="T59" fmla="*/ 2147483647 h 1526"/>
                  <a:gd name="T60" fmla="*/ 2147483647 w 1658"/>
                  <a:gd name="T61" fmla="*/ 2147483647 h 1526"/>
                  <a:gd name="T62" fmla="*/ 2147483647 w 1658"/>
                  <a:gd name="T63" fmla="*/ 2147483647 h 1526"/>
                  <a:gd name="T64" fmla="*/ 2147483647 w 1658"/>
                  <a:gd name="T65" fmla="*/ 2147483647 h 1526"/>
                  <a:gd name="T66" fmla="*/ 2147483647 w 1658"/>
                  <a:gd name="T67" fmla="*/ 2147483647 h 1526"/>
                  <a:gd name="T68" fmla="*/ 2147483647 w 1658"/>
                  <a:gd name="T69" fmla="*/ 2147483647 h 15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8"/>
                  <a:gd name="T106" fmla="*/ 0 h 1526"/>
                  <a:gd name="T107" fmla="*/ 1658 w 1658"/>
                  <a:gd name="T108" fmla="*/ 1526 h 15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8" h="1526">
                    <a:moveTo>
                      <a:pt x="822" y="0"/>
                    </a:moveTo>
                    <a:lnTo>
                      <a:pt x="822" y="0"/>
                    </a:lnTo>
                    <a:lnTo>
                      <a:pt x="820" y="34"/>
                    </a:lnTo>
                    <a:lnTo>
                      <a:pt x="816" y="68"/>
                    </a:lnTo>
                    <a:lnTo>
                      <a:pt x="810" y="102"/>
                    </a:lnTo>
                    <a:lnTo>
                      <a:pt x="802" y="134"/>
                    </a:lnTo>
                    <a:lnTo>
                      <a:pt x="794" y="166"/>
                    </a:lnTo>
                    <a:lnTo>
                      <a:pt x="784" y="198"/>
                    </a:lnTo>
                    <a:lnTo>
                      <a:pt x="772" y="230"/>
                    </a:lnTo>
                    <a:lnTo>
                      <a:pt x="760" y="260"/>
                    </a:lnTo>
                    <a:lnTo>
                      <a:pt x="746" y="288"/>
                    </a:lnTo>
                    <a:lnTo>
                      <a:pt x="730" y="318"/>
                    </a:lnTo>
                    <a:lnTo>
                      <a:pt x="714" y="346"/>
                    </a:lnTo>
                    <a:lnTo>
                      <a:pt x="696" y="374"/>
                    </a:lnTo>
                    <a:lnTo>
                      <a:pt x="678" y="400"/>
                    </a:lnTo>
                    <a:lnTo>
                      <a:pt x="658" y="424"/>
                    </a:lnTo>
                    <a:lnTo>
                      <a:pt x="636" y="450"/>
                    </a:lnTo>
                    <a:lnTo>
                      <a:pt x="614" y="474"/>
                    </a:lnTo>
                    <a:lnTo>
                      <a:pt x="592" y="496"/>
                    </a:lnTo>
                    <a:lnTo>
                      <a:pt x="568" y="518"/>
                    </a:lnTo>
                    <a:lnTo>
                      <a:pt x="542" y="538"/>
                    </a:lnTo>
                    <a:lnTo>
                      <a:pt x="516" y="558"/>
                    </a:lnTo>
                    <a:lnTo>
                      <a:pt x="490" y="576"/>
                    </a:lnTo>
                    <a:lnTo>
                      <a:pt x="462" y="592"/>
                    </a:lnTo>
                    <a:lnTo>
                      <a:pt x="434" y="608"/>
                    </a:lnTo>
                    <a:lnTo>
                      <a:pt x="404" y="624"/>
                    </a:lnTo>
                    <a:lnTo>
                      <a:pt x="374" y="636"/>
                    </a:lnTo>
                    <a:lnTo>
                      <a:pt x="344" y="650"/>
                    </a:lnTo>
                    <a:lnTo>
                      <a:pt x="312" y="660"/>
                    </a:lnTo>
                    <a:lnTo>
                      <a:pt x="280" y="670"/>
                    </a:lnTo>
                    <a:lnTo>
                      <a:pt x="248" y="678"/>
                    </a:lnTo>
                    <a:lnTo>
                      <a:pt x="216" y="684"/>
                    </a:lnTo>
                    <a:lnTo>
                      <a:pt x="182" y="688"/>
                    </a:lnTo>
                    <a:lnTo>
                      <a:pt x="148" y="692"/>
                    </a:lnTo>
                    <a:lnTo>
                      <a:pt x="0" y="1120"/>
                    </a:lnTo>
                    <a:lnTo>
                      <a:pt x="144" y="1526"/>
                    </a:lnTo>
                    <a:lnTo>
                      <a:pt x="222" y="1522"/>
                    </a:lnTo>
                    <a:lnTo>
                      <a:pt x="298" y="1514"/>
                    </a:lnTo>
                    <a:lnTo>
                      <a:pt x="372" y="1502"/>
                    </a:lnTo>
                    <a:lnTo>
                      <a:pt x="446" y="1486"/>
                    </a:lnTo>
                    <a:lnTo>
                      <a:pt x="518" y="1468"/>
                    </a:lnTo>
                    <a:lnTo>
                      <a:pt x="588" y="1446"/>
                    </a:lnTo>
                    <a:lnTo>
                      <a:pt x="658" y="1420"/>
                    </a:lnTo>
                    <a:lnTo>
                      <a:pt x="726" y="1392"/>
                    </a:lnTo>
                    <a:lnTo>
                      <a:pt x="792" y="1362"/>
                    </a:lnTo>
                    <a:lnTo>
                      <a:pt x="856" y="1328"/>
                    </a:lnTo>
                    <a:lnTo>
                      <a:pt x="918" y="1290"/>
                    </a:lnTo>
                    <a:lnTo>
                      <a:pt x="978" y="1250"/>
                    </a:lnTo>
                    <a:lnTo>
                      <a:pt x="1038" y="1208"/>
                    </a:lnTo>
                    <a:lnTo>
                      <a:pt x="1094" y="1164"/>
                    </a:lnTo>
                    <a:lnTo>
                      <a:pt x="1148" y="1116"/>
                    </a:lnTo>
                    <a:lnTo>
                      <a:pt x="1200" y="1066"/>
                    </a:lnTo>
                    <a:lnTo>
                      <a:pt x="1250" y="1014"/>
                    </a:lnTo>
                    <a:lnTo>
                      <a:pt x="1298" y="960"/>
                    </a:lnTo>
                    <a:lnTo>
                      <a:pt x="1342" y="902"/>
                    </a:lnTo>
                    <a:lnTo>
                      <a:pt x="1384" y="844"/>
                    </a:lnTo>
                    <a:lnTo>
                      <a:pt x="1424" y="782"/>
                    </a:lnTo>
                    <a:lnTo>
                      <a:pt x="1462" y="720"/>
                    </a:lnTo>
                    <a:lnTo>
                      <a:pt x="1496" y="656"/>
                    </a:lnTo>
                    <a:lnTo>
                      <a:pt x="1526" y="590"/>
                    </a:lnTo>
                    <a:lnTo>
                      <a:pt x="1554" y="522"/>
                    </a:lnTo>
                    <a:lnTo>
                      <a:pt x="1580" y="452"/>
                    </a:lnTo>
                    <a:lnTo>
                      <a:pt x="1600" y="382"/>
                    </a:lnTo>
                    <a:lnTo>
                      <a:pt x="1620" y="310"/>
                    </a:lnTo>
                    <a:lnTo>
                      <a:pt x="1634" y="236"/>
                    </a:lnTo>
                    <a:lnTo>
                      <a:pt x="1646" y="162"/>
                    </a:lnTo>
                    <a:lnTo>
                      <a:pt x="1654" y="86"/>
                    </a:lnTo>
                    <a:lnTo>
                      <a:pt x="1658" y="10"/>
                    </a:lnTo>
                    <a:lnTo>
                      <a:pt x="1240" y="164"/>
                    </a:lnTo>
                    <a:lnTo>
                      <a:pt x="822" y="0"/>
                    </a:lnTo>
                    <a:close/>
                  </a:path>
                </a:pathLst>
              </a:custGeom>
              <a:solidFill>
                <a:srgbClr val="1F497D"/>
              </a:solidFill>
              <a:ln w="19050">
                <a:solidFill>
                  <a:sysClr val="window" lastClr="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3" name="Oval 12"/>
            <p:cNvSpPr/>
            <p:nvPr/>
          </p:nvSpPr>
          <p:spPr>
            <a:xfrm>
              <a:off x="4273550" y="3425825"/>
              <a:ext cx="611188" cy="612775"/>
            </a:xfrm>
            <a:prstGeom prst="ellipse">
              <a:avLst/>
            </a:prstGeom>
            <a:solidFill>
              <a:srgbClr val="4F81BD">
                <a:lumMod val="20000"/>
                <a:lumOff val="80000"/>
              </a:srgbClr>
            </a:solidFill>
            <a:ln w="19050" cap="flat" cmpd="sng" algn="ctr">
              <a:solidFill>
                <a:sysClr val="window" lastClr="FFFFFF"/>
              </a:solidFill>
              <a:prstDash val="solid"/>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14" name="Rectangle 286"/>
            <p:cNvSpPr txBox="1">
              <a:spLocks noChangeArrowheads="1"/>
            </p:cNvSpPr>
            <p:nvPr/>
          </p:nvSpPr>
          <p:spPr bwMode="gray">
            <a:xfrm>
              <a:off x="4425796" y="3648677"/>
              <a:ext cx="306694" cy="16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nchorCtr="1">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9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a:ln>
                    <a:noFill/>
                  </a:ln>
                  <a:solidFill>
                    <a:srgbClr val="002060"/>
                  </a:solidFill>
                  <a:effectLst/>
                  <a:uLnTx/>
                  <a:uFillTx/>
                  <a:latin typeface="Century Gothic" panose="020B0502020202020204" pitchFamily="34" charset="0"/>
                  <a:cs typeface="Arial" panose="020B0604020202020204" pitchFamily="34" charset="0"/>
                </a:rPr>
                <a:t>SITA</a:t>
              </a:r>
            </a:p>
          </p:txBody>
        </p:sp>
        <p:sp>
          <p:nvSpPr>
            <p:cNvPr id="15" name="TextBox 9"/>
            <p:cNvSpPr txBox="1">
              <a:spLocks noChangeAspect="1"/>
            </p:cNvSpPr>
            <p:nvPr>
              <p:custDataLst>
                <p:tags r:id="rId1"/>
              </p:custDataLst>
            </p:nvPr>
          </p:nvSpPr>
          <p:spPr bwMode="auto">
            <a:xfrm>
              <a:off x="4130675" y="3262314"/>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A</a:t>
              </a:r>
              <a:endParaRPr kumimoji="0" lang="en-US" sz="110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cxnSp>
          <p:nvCxnSpPr>
            <p:cNvPr id="16" name="Straight Connector 15"/>
            <p:cNvCxnSpPr>
              <a:cxnSpLocks/>
            </p:cNvCxnSpPr>
            <p:nvPr/>
          </p:nvCxnSpPr>
          <p:spPr bwMode="auto">
            <a:xfrm>
              <a:off x="0" y="3732213"/>
              <a:ext cx="3054350" cy="0"/>
            </a:xfrm>
            <a:prstGeom prst="line">
              <a:avLst/>
            </a:prstGeom>
            <a:noFill/>
            <a:ln w="28575" cap="flat" cmpd="sng" algn="ctr">
              <a:solidFill>
                <a:sysClr val="window" lastClr="FFFFFF"/>
              </a:solidFill>
              <a:prstDash val="solid"/>
            </a:ln>
            <a:effectLst/>
          </p:spPr>
        </p:cxnSp>
        <p:grpSp>
          <p:nvGrpSpPr>
            <p:cNvPr id="17" name="Group 16"/>
            <p:cNvGrpSpPr/>
            <p:nvPr/>
          </p:nvGrpSpPr>
          <p:grpSpPr>
            <a:xfrm>
              <a:off x="103758" y="1227014"/>
              <a:ext cx="4324226" cy="1769938"/>
              <a:chOff x="103758" y="1227014"/>
              <a:chExt cx="4324226" cy="1769938"/>
            </a:xfrm>
          </p:grpSpPr>
          <p:sp>
            <p:nvSpPr>
              <p:cNvPr id="47" name="Rectangle 286"/>
              <p:cNvSpPr txBox="1">
                <a:spLocks noChangeArrowheads="1"/>
              </p:cNvSpPr>
              <p:nvPr/>
            </p:nvSpPr>
            <p:spPr bwMode="gray">
              <a:xfrm>
                <a:off x="3458937" y="2803602"/>
                <a:ext cx="969047" cy="170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Procurement</a:t>
                </a:r>
                <a:endParaRPr kumimoji="0" lang="en-US" altLang="en-US" sz="11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8" name="Rectangle 3"/>
              <p:cNvSpPr txBox="1">
                <a:spLocks/>
              </p:cNvSpPr>
              <p:nvPr/>
            </p:nvSpPr>
            <p:spPr bwMode="auto">
              <a:xfrm>
                <a:off x="411609" y="1268760"/>
                <a:ext cx="3872359" cy="1687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Implement  </a:t>
                </a: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contract tracking &amp; management system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Implement new approach to technical specifications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Launch new procurement </a:t>
                </a:r>
                <a:r>
                  <a:rPr kumimoji="0" lang="en-US" altLang="en-US" sz="1000" b="1" i="0" u="none" strike="noStrike" kern="0" cap="none" spc="0" normalizeH="0" baseline="0" noProof="0" dirty="0" smtClean="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process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Establish contract model</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Launch On-line Buying</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Introduce new organisation model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2746AB"/>
                    </a:solidFill>
                    <a:effectLst/>
                    <a:uLnTx/>
                    <a:uFillTx/>
                    <a:latin typeface="Century Gothic" panose="020B0502020202020204" pitchFamily="34" charset="0"/>
                    <a:ea typeface="ＭＳ Ｐゴシック" pitchFamily="34" charset="-128"/>
                    <a:cs typeface="Arial" panose="020B0604020202020204" pitchFamily="34" charset="0"/>
                  </a:rPr>
                  <a:t>Revise SITA’s procurement policies </a:t>
                </a:r>
              </a:p>
            </p:txBody>
          </p:sp>
          <p:sp>
            <p:nvSpPr>
              <p:cNvPr id="49" name="Rectangle 3"/>
              <p:cNvSpPr txBox="1">
                <a:spLocks/>
              </p:cNvSpPr>
              <p:nvPr/>
            </p:nvSpPr>
            <p:spPr bwMode="auto">
              <a:xfrm>
                <a:off x="164546" y="2204864"/>
                <a:ext cx="3532164" cy="170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96850" marR="0" lvl="1" indent="-195263" defTabSz="912813" eaLnBrk="1" fontAlgn="auto" latinLnBrk="0" hangingPunct="1">
                  <a:lnSpc>
                    <a:spcPct val="100000"/>
                  </a:lnSpc>
                  <a:spcBef>
                    <a:spcPct val="20000"/>
                  </a:spcBef>
                  <a:spcAft>
                    <a:spcPts val="0"/>
                  </a:spcAft>
                  <a:buClr>
                    <a:srgbClr val="004185"/>
                  </a:buClr>
                  <a:buSzPct val="125000"/>
                  <a:buFont typeface="Arial" pitchFamily="34" charset="0"/>
                  <a:buChar char="▪"/>
                  <a:tabLst/>
                  <a:defRPr/>
                </a:pPr>
                <a:endPar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sp>
            <p:nvSpPr>
              <p:cNvPr id="50" name="TextBox 6"/>
              <p:cNvSpPr txBox="1">
                <a:spLocks/>
              </p:cNvSpPr>
              <p:nvPr>
                <p:custDataLst>
                  <p:tags r:id="rId21"/>
                </p:custDataLst>
              </p:nvPr>
            </p:nvSpPr>
            <p:spPr bwMode="auto">
              <a:xfrm>
                <a:off x="103758" y="1227014"/>
                <a:ext cx="243333" cy="227012"/>
              </a:xfrm>
              <a:prstGeom prst="ellipse">
                <a:avLst/>
              </a:prstGeom>
              <a:solidFill>
                <a:srgbClr val="1F497D">
                  <a:lumMod val="20000"/>
                  <a:lumOff val="80000"/>
                </a:srgbClr>
              </a:solidFill>
              <a:ln w="12700">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1" name="TextBox 6"/>
              <p:cNvSpPr txBox="1">
                <a:spLocks/>
              </p:cNvSpPr>
              <p:nvPr>
                <p:custDataLst>
                  <p:tags r:id="rId22"/>
                </p:custDataLst>
              </p:nvPr>
            </p:nvSpPr>
            <p:spPr bwMode="auto">
              <a:xfrm>
                <a:off x="103759" y="1484169"/>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2" name="TextBox 6"/>
              <p:cNvSpPr txBox="1">
                <a:spLocks/>
              </p:cNvSpPr>
              <p:nvPr>
                <p:custDataLst>
                  <p:tags r:id="rId23"/>
                </p:custDataLst>
              </p:nvPr>
            </p:nvSpPr>
            <p:spPr bwMode="auto">
              <a:xfrm>
                <a:off x="103759" y="1741323"/>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3</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3" name="TextBox 6"/>
              <p:cNvSpPr txBox="1">
                <a:spLocks/>
              </p:cNvSpPr>
              <p:nvPr>
                <p:custDataLst>
                  <p:tags r:id="rId24"/>
                </p:custDataLst>
              </p:nvPr>
            </p:nvSpPr>
            <p:spPr bwMode="auto">
              <a:xfrm>
                <a:off x="103759" y="1998477"/>
                <a:ext cx="243332" cy="227012"/>
              </a:xfrm>
              <a:prstGeom prst="ellipse">
                <a:avLst/>
              </a:prstGeom>
              <a:solidFill>
                <a:srgbClr val="1F497D">
                  <a:lumMod val="20000"/>
                  <a:lumOff val="80000"/>
                </a:srgbClr>
              </a:solidFill>
              <a:ln w="12700">
                <a:solidFill>
                  <a:sysClr val="window" lastClr="FFFFFF"/>
                </a:solidFill>
                <a:prstDash val="sysDash"/>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4</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4" name="TextBox 6"/>
              <p:cNvSpPr txBox="1">
                <a:spLocks/>
              </p:cNvSpPr>
              <p:nvPr>
                <p:custDataLst>
                  <p:tags r:id="rId25"/>
                </p:custDataLst>
              </p:nvPr>
            </p:nvSpPr>
            <p:spPr bwMode="auto">
              <a:xfrm>
                <a:off x="103759" y="2255630"/>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5</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5" name="TextBox 6"/>
              <p:cNvSpPr txBox="1">
                <a:spLocks/>
              </p:cNvSpPr>
              <p:nvPr>
                <p:custDataLst>
                  <p:tags r:id="rId26"/>
                </p:custDataLst>
              </p:nvPr>
            </p:nvSpPr>
            <p:spPr bwMode="auto">
              <a:xfrm>
                <a:off x="103759" y="2512784"/>
                <a:ext cx="243332" cy="227012"/>
              </a:xfrm>
              <a:prstGeom prst="ellipse">
                <a:avLst/>
              </a:prstGeom>
              <a:solidFill>
                <a:srgbClr val="1F497D">
                  <a:lumMod val="20000"/>
                  <a:lumOff val="80000"/>
                </a:srgbClr>
              </a:solidFill>
              <a:ln w="12700">
                <a:solidFill>
                  <a:sysClr val="window" lastClr="FFFFFF"/>
                </a:solidFill>
                <a:prstDash val="sysDash"/>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6</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56" name="TextBox 6"/>
              <p:cNvSpPr txBox="1">
                <a:spLocks/>
              </p:cNvSpPr>
              <p:nvPr>
                <p:custDataLst>
                  <p:tags r:id="rId27"/>
                </p:custDataLst>
              </p:nvPr>
            </p:nvSpPr>
            <p:spPr bwMode="auto">
              <a:xfrm>
                <a:off x="103759" y="2769940"/>
                <a:ext cx="243332" cy="227012"/>
              </a:xfrm>
              <a:prstGeom prst="ellipse">
                <a:avLst/>
              </a:prstGeom>
              <a:solidFill>
                <a:srgbClr val="1F497D">
                  <a:lumMod val="20000"/>
                  <a:lumOff val="80000"/>
                </a:srgbClr>
              </a:solidFill>
              <a:ln w="12700">
                <a:solidFill>
                  <a:sysClr val="window" lastClr="FFFFFF"/>
                </a:solidFill>
              </a:ln>
            </p:spPr>
            <p:txBody>
              <a:bodyPr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7</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sp>
          <p:nvSpPr>
            <p:cNvPr id="18" name="TextBox 9"/>
            <p:cNvSpPr txBox="1">
              <a:spLocks noChangeAspect="1"/>
            </p:cNvSpPr>
            <p:nvPr>
              <p:custDataLst>
                <p:tags r:id="rId2"/>
              </p:custDataLst>
            </p:nvPr>
          </p:nvSpPr>
          <p:spPr bwMode="auto">
            <a:xfrm>
              <a:off x="4797426" y="3940175"/>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entury Gothic" panose="020B0502020202020204" pitchFamily="34" charset="0"/>
                  <a:ea typeface="ＭＳ Ｐゴシック"/>
                  <a:cs typeface="Arial" panose="020B0604020202020204" pitchFamily="34" charset="0"/>
                </a:rPr>
                <a:t>C</a:t>
              </a:r>
              <a:endParaRPr kumimoji="0" lang="en-US" sz="1100" b="1" i="0" u="none" strike="noStrike" kern="0" cap="none" spc="0" normalizeH="0" baseline="0" noProof="0" dirty="0">
                <a:ln>
                  <a:noFill/>
                </a:ln>
                <a:solidFill>
                  <a:srgbClr val="044F9B"/>
                </a:solidFill>
                <a:effectLst/>
                <a:uLnTx/>
                <a:uFillTx/>
                <a:latin typeface="Century Gothic" panose="020B0502020202020204" pitchFamily="34" charset="0"/>
                <a:ea typeface="ＭＳ Ｐゴシック"/>
                <a:cs typeface="Arial" panose="020B0604020202020204" pitchFamily="34" charset="0"/>
              </a:endParaRPr>
            </a:p>
          </p:txBody>
        </p:sp>
        <p:grpSp>
          <p:nvGrpSpPr>
            <p:cNvPr id="19" name="Group 18"/>
            <p:cNvGrpSpPr/>
            <p:nvPr/>
          </p:nvGrpSpPr>
          <p:grpSpPr>
            <a:xfrm>
              <a:off x="4798289" y="4005064"/>
              <a:ext cx="4345712" cy="1687602"/>
              <a:chOff x="4798289" y="4005064"/>
              <a:chExt cx="4345712" cy="1687602"/>
            </a:xfrm>
          </p:grpSpPr>
          <p:sp>
            <p:nvSpPr>
              <p:cNvPr id="41" name="Rectangle 286"/>
              <p:cNvSpPr txBox="1">
                <a:spLocks noChangeArrowheads="1"/>
              </p:cNvSpPr>
              <p:nvPr/>
            </p:nvSpPr>
            <p:spPr bwMode="gray">
              <a:xfrm>
                <a:off x="4798289" y="4323692"/>
                <a:ext cx="990998" cy="37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Organisa-</a:t>
                </a:r>
                <a:b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b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tional Health </a:t>
                </a:r>
              </a:p>
            </p:txBody>
          </p:sp>
          <p:sp>
            <p:nvSpPr>
              <p:cNvPr id="42" name="Rectangle 6"/>
              <p:cNvSpPr txBox="1">
                <a:spLocks noChangeArrowheads="1"/>
              </p:cNvSpPr>
              <p:nvPr/>
            </p:nvSpPr>
            <p:spPr bwMode="auto">
              <a:xfrm>
                <a:off x="6238869" y="4005064"/>
                <a:ext cx="2905132" cy="1687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Create a customer centric </a:t>
                </a:r>
                <a:b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br>
                <a:r>
                  <a:rPr kumimoji="0" lang="en-US" altLang="en-US" sz="1000" b="1" i="0" u="none" strike="noStrike" kern="0" cap="none" spc="0" normalizeH="0" baseline="0" noProof="0" dirty="0" smtClean="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organisation (include stakeholder)</a:t>
                </a:r>
                <a:endPar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endParaRP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Reward and recognise exceptional </a:t>
                </a:r>
                <a:r>
                  <a:rPr kumimoji="0" lang="en-US" altLang="en-US" sz="1000" b="1" i="0" u="none" strike="noStrike" kern="0" cap="none" spc="0" normalizeH="0" baseline="0" noProof="0" dirty="0" smtClean="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performance</a:t>
                </a: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smtClean="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sym typeface="Arial" pitchFamily="34" charset="0"/>
                  </a:rPr>
                  <a:t>Implement HPO across organisation</a:t>
                </a:r>
                <a:endPar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sym typeface="Arial" pitchFamily="34" charset="0"/>
                </a:endParaRPr>
              </a:p>
              <a:p>
                <a:pPr marL="196850" marR="0" lvl="1" indent="-195263" defTabSz="912813" eaLnBrk="1" fontAlgn="auto" latinLnBrk="0" hangingPunct="1">
                  <a:lnSpc>
                    <a:spcPct val="100000"/>
                  </a:lnSpc>
                  <a:spcBef>
                    <a:spcPts val="600"/>
                  </a:spcBef>
                  <a:spcAft>
                    <a:spcPts val="0"/>
                  </a:spcAft>
                  <a:buClr>
                    <a:srgbClr val="004185"/>
                  </a:buClr>
                  <a:buSzPct val="125000"/>
                  <a:buFont typeface="Arial" pitchFamily="34" charset="0"/>
                  <a:buChar char="▪"/>
                  <a:tabLst/>
                  <a:defRPr/>
                </a:pPr>
                <a:r>
                  <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rPr>
                  <a:t>Empower SITAzens to fully leverage their capabilities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endParaRPr kumimoji="0" lang="en-US" altLang="en-US" sz="1000" b="1" i="0" u="none" strike="noStrike" kern="0" cap="none" spc="0" normalizeH="0" baseline="0" noProof="0" dirty="0">
                  <a:ln>
                    <a:noFill/>
                  </a:ln>
                  <a:solidFill>
                    <a:srgbClr val="F79646">
                      <a:lumMod val="75000"/>
                    </a:srgbClr>
                  </a:solidFill>
                  <a:effectLst/>
                  <a:uLnTx/>
                  <a:uFillTx/>
                  <a:latin typeface="Century Gothic" panose="020B0502020202020204" pitchFamily="34" charset="0"/>
                  <a:ea typeface="ＭＳ Ｐゴシック" pitchFamily="34" charset="-128"/>
                  <a:cs typeface="Arial" panose="020B0604020202020204" pitchFamily="34" charset="0"/>
                </a:endParaRPr>
              </a:p>
            </p:txBody>
          </p:sp>
          <p:sp>
            <p:nvSpPr>
              <p:cNvPr id="43" name="TextBox 6"/>
              <p:cNvSpPr txBox="1">
                <a:spLocks/>
              </p:cNvSpPr>
              <p:nvPr>
                <p:custDataLst>
                  <p:tags r:id="rId17"/>
                </p:custDataLst>
              </p:nvPr>
            </p:nvSpPr>
            <p:spPr bwMode="auto">
              <a:xfrm>
                <a:off x="6145213" y="4005064"/>
                <a:ext cx="223837" cy="22701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14</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4" name="TextBox 6"/>
              <p:cNvSpPr txBox="1">
                <a:spLocks/>
              </p:cNvSpPr>
              <p:nvPr>
                <p:custDataLst>
                  <p:tags r:id="rId18"/>
                </p:custDataLst>
              </p:nvPr>
            </p:nvSpPr>
            <p:spPr bwMode="auto">
              <a:xfrm>
                <a:off x="6145213" y="4451151"/>
                <a:ext cx="223837" cy="22701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15</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5" name="TextBox 6"/>
              <p:cNvSpPr txBox="1">
                <a:spLocks/>
              </p:cNvSpPr>
              <p:nvPr>
                <p:custDataLst>
                  <p:tags r:id="rId19"/>
                </p:custDataLst>
              </p:nvPr>
            </p:nvSpPr>
            <p:spPr bwMode="auto">
              <a:xfrm>
                <a:off x="6145213" y="4864097"/>
                <a:ext cx="223837" cy="22701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16</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6" name="TextBox 6"/>
              <p:cNvSpPr txBox="1">
                <a:spLocks/>
              </p:cNvSpPr>
              <p:nvPr>
                <p:custDataLst>
                  <p:tags r:id="rId20"/>
                </p:custDataLst>
              </p:nvPr>
            </p:nvSpPr>
            <p:spPr bwMode="auto">
              <a:xfrm>
                <a:off x="6145213" y="5140593"/>
                <a:ext cx="223837" cy="227012"/>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17</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sp>
          <p:nvSpPr>
            <p:cNvPr id="20" name="TextBox 9"/>
            <p:cNvSpPr txBox="1">
              <a:spLocks noChangeAspect="1"/>
            </p:cNvSpPr>
            <p:nvPr>
              <p:custDataLst>
                <p:tags r:id="rId3"/>
              </p:custDataLst>
            </p:nvPr>
          </p:nvSpPr>
          <p:spPr bwMode="auto">
            <a:xfrm>
              <a:off x="4797425" y="3275014"/>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entury Gothic" panose="020B0502020202020204" pitchFamily="34" charset="0"/>
                  <a:ea typeface="ＭＳ Ｐゴシック"/>
                  <a:cs typeface="Arial" panose="020B0604020202020204" pitchFamily="34" charset="0"/>
                </a:rPr>
                <a:t>B</a:t>
              </a:r>
              <a:endParaRPr kumimoji="0" lang="en-US" sz="1100" b="1" i="0" u="none" strike="noStrike" kern="0" cap="none" spc="0" normalizeH="0" baseline="0" noProof="0" dirty="0">
                <a:ln>
                  <a:noFill/>
                </a:ln>
                <a:solidFill>
                  <a:srgbClr val="044F9B"/>
                </a:solidFill>
                <a:effectLst/>
                <a:uLnTx/>
                <a:uFillTx/>
                <a:latin typeface="Century Gothic" panose="020B0502020202020204" pitchFamily="34" charset="0"/>
                <a:ea typeface="ＭＳ Ｐゴシック"/>
                <a:cs typeface="Arial" panose="020B0604020202020204" pitchFamily="34" charset="0"/>
              </a:endParaRPr>
            </a:p>
          </p:txBody>
        </p:sp>
        <p:cxnSp>
          <p:nvCxnSpPr>
            <p:cNvPr id="21" name="Straight Connector 20"/>
            <p:cNvCxnSpPr>
              <a:cxnSpLocks/>
            </p:cNvCxnSpPr>
            <p:nvPr/>
          </p:nvCxnSpPr>
          <p:spPr bwMode="auto">
            <a:xfrm>
              <a:off x="6089650" y="3732214"/>
              <a:ext cx="3054350" cy="0"/>
            </a:xfrm>
            <a:prstGeom prst="line">
              <a:avLst/>
            </a:prstGeom>
            <a:noFill/>
            <a:ln w="28575" cap="flat" cmpd="sng" algn="ctr">
              <a:solidFill>
                <a:sysClr val="window" lastClr="FFFFFF"/>
              </a:solidFill>
              <a:prstDash val="solid"/>
            </a:ln>
            <a:effectLst/>
          </p:spPr>
        </p:cxnSp>
        <p:grpSp>
          <p:nvGrpSpPr>
            <p:cNvPr id="22" name="Group 21"/>
            <p:cNvGrpSpPr/>
            <p:nvPr/>
          </p:nvGrpSpPr>
          <p:grpSpPr>
            <a:xfrm>
              <a:off x="4932040" y="1268760"/>
              <a:ext cx="4211959" cy="1969759"/>
              <a:chOff x="4932040" y="1268760"/>
              <a:chExt cx="4211959" cy="1969759"/>
            </a:xfrm>
          </p:grpSpPr>
          <p:sp>
            <p:nvSpPr>
              <p:cNvPr id="33" name="Rectangle 286"/>
              <p:cNvSpPr txBox="1">
                <a:spLocks noChangeArrowheads="1"/>
              </p:cNvSpPr>
              <p:nvPr/>
            </p:nvSpPr>
            <p:spPr bwMode="gray">
              <a:xfrm>
                <a:off x="4932040" y="2681611"/>
                <a:ext cx="802277" cy="55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smtClean="0">
                    <a:ln>
                      <a:noFill/>
                    </a:ln>
                    <a:solidFill>
                      <a:srgbClr val="1F497D"/>
                    </a:solidFill>
                    <a:effectLst/>
                    <a:uLnTx/>
                    <a:uFillTx/>
                    <a:latin typeface="Century Gothic" panose="020B0502020202020204" pitchFamily="34" charset="0"/>
                    <a:cs typeface="Arial" panose="020B0604020202020204" pitchFamily="34" charset="0"/>
                  </a:rPr>
                  <a:t>E-Gov &amp;</a:t>
                </a:r>
              </a:p>
              <a:p>
                <a:pPr marL="0" marR="0" lvl="0" indent="0" algn="ct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smtClean="0">
                    <a:ln>
                      <a:noFill/>
                    </a:ln>
                    <a:solidFill>
                      <a:srgbClr val="1F497D"/>
                    </a:solidFill>
                    <a:effectLst/>
                    <a:uLnTx/>
                    <a:uFillTx/>
                    <a:latin typeface="Century Gothic" panose="020B0502020202020204" pitchFamily="34" charset="0"/>
                    <a:cs typeface="Arial" panose="020B0604020202020204" pitchFamily="34" charset="0"/>
                  </a:rPr>
                  <a:t> IT </a:t>
                </a: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Service Portfolio</a:t>
                </a:r>
              </a:p>
            </p:txBody>
          </p:sp>
          <p:sp>
            <p:nvSpPr>
              <p:cNvPr id="34" name="Rectangle 14"/>
              <p:cNvSpPr txBox="1"/>
              <p:nvPr/>
            </p:nvSpPr>
            <p:spPr bwMode="auto">
              <a:xfrm>
                <a:off x="6435725" y="1268760"/>
                <a:ext cx="2708274" cy="1940741"/>
              </a:xfrm>
              <a:prstGeom prst="rect">
                <a:avLst/>
              </a:prstGeom>
            </p:spPr>
            <p:txBody>
              <a:bodyPr wrap="square" lIns="0" tIns="0" rIns="0" bIns="0">
                <a:spAutoFit/>
              </a:bodyPr>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Consolidate &amp; modernise data centres</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rPr>
                  <a:t>Upgrade bandwidth &amp; </a:t>
                </a: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network</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rPr>
                  <a:t>Design </a:t>
                </a: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and implement security system</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New IT Service Delivery Model, System Integration &amp; e-GOV</a:t>
                </a: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Build </a:t>
                </a:r>
                <a:r>
                  <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rPr>
                  <a:t>internal </a:t>
                </a: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capabilities</a:t>
                </a:r>
                <a:endParaRPr lang="en-US" sz="1000" b="1" kern="0" dirty="0">
                  <a:solidFill>
                    <a:srgbClr val="006600"/>
                  </a:solidFill>
                  <a:latin typeface="Century Gothic" panose="020B0502020202020204" pitchFamily="34" charset="0"/>
                  <a:ea typeface="ＭＳ Ｐゴシック"/>
                  <a:cs typeface="Arial" panose="020B0604020202020204" pitchFamily="34" charset="0"/>
                </a:endParaRPr>
              </a:p>
              <a:p>
                <a:pPr marL="1620" marR="0" lvl="1" indent="0" defTabSz="913526" eaLnBrk="1" fontAlgn="auto" latinLnBrk="0" hangingPunct="1">
                  <a:lnSpc>
                    <a:spcPct val="100000"/>
                  </a:lnSpc>
                  <a:spcBef>
                    <a:spcPts val="600"/>
                  </a:spcBef>
                  <a:spcAft>
                    <a:spcPts val="0"/>
                  </a:spcAft>
                  <a:buClr>
                    <a:srgbClr val="004185"/>
                  </a:buClr>
                  <a:buSzPct val="125000"/>
                  <a:buFont typeface="Arial" charset="0"/>
                  <a:buNone/>
                  <a:tabLst/>
                  <a:defRPr/>
                </a:pPr>
                <a:r>
                  <a:rPr kumimoji="0" lang="en-US" sz="1000" b="1" i="0" u="none" strike="noStrike" kern="0" cap="none" spc="0" normalizeH="0" baseline="0" noProof="0" dirty="0" smtClean="0">
                    <a:ln>
                      <a:noFill/>
                    </a:ln>
                    <a:solidFill>
                      <a:srgbClr val="006600"/>
                    </a:solidFill>
                    <a:effectLst/>
                    <a:uLnTx/>
                    <a:uFillTx/>
                    <a:latin typeface="Century Gothic" panose="020B0502020202020204" pitchFamily="34" charset="0"/>
                    <a:ea typeface="ＭＳ Ｐゴシック"/>
                    <a:cs typeface="Arial" panose="020B0604020202020204" pitchFamily="34" charset="0"/>
                  </a:rPr>
                  <a:t>Design and implement retained organisation (contract external assistance)</a:t>
                </a:r>
                <a:endParaRPr kumimoji="0" lang="en-US" sz="1000" b="1" i="0" u="none" strike="noStrike" kern="0" cap="none" spc="0" normalizeH="0" baseline="0" noProof="0" dirty="0">
                  <a:ln>
                    <a:noFill/>
                  </a:ln>
                  <a:solidFill>
                    <a:srgbClr val="006600"/>
                  </a:solidFill>
                  <a:effectLst/>
                  <a:uLnTx/>
                  <a:uFillTx/>
                  <a:latin typeface="Century Gothic" panose="020B0502020202020204" pitchFamily="34" charset="0"/>
                  <a:ea typeface="ＭＳ Ｐゴシック"/>
                  <a:cs typeface="Arial" panose="020B0604020202020204" pitchFamily="34" charset="0"/>
                </a:endParaRPr>
              </a:p>
            </p:txBody>
          </p:sp>
          <p:sp>
            <p:nvSpPr>
              <p:cNvPr id="35" name="TextBox 6"/>
              <p:cNvSpPr txBox="1">
                <a:spLocks/>
              </p:cNvSpPr>
              <p:nvPr>
                <p:custDataLst>
                  <p:tags r:id="rId11"/>
                </p:custDataLst>
              </p:nvPr>
            </p:nvSpPr>
            <p:spPr bwMode="auto">
              <a:xfrm>
                <a:off x="6145212" y="1284859"/>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rPr>
                  <a:t>8</a:t>
                </a:r>
              </a:p>
            </p:txBody>
          </p:sp>
          <p:sp>
            <p:nvSpPr>
              <p:cNvPr id="36" name="TextBox 6"/>
              <p:cNvSpPr txBox="1">
                <a:spLocks/>
              </p:cNvSpPr>
              <p:nvPr>
                <p:custDataLst>
                  <p:tags r:id="rId12"/>
                </p:custDataLst>
              </p:nvPr>
            </p:nvSpPr>
            <p:spPr bwMode="auto">
              <a:xfrm>
                <a:off x="6145213" y="1553090"/>
                <a:ext cx="223837" cy="225425"/>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rPr>
                  <a:t>9</a:t>
                </a:r>
              </a:p>
            </p:txBody>
          </p:sp>
          <p:sp>
            <p:nvSpPr>
              <p:cNvPr id="37" name="TextBox 6"/>
              <p:cNvSpPr txBox="1">
                <a:spLocks/>
              </p:cNvSpPr>
              <p:nvPr>
                <p:custDataLst>
                  <p:tags r:id="rId13"/>
                </p:custDataLst>
              </p:nvPr>
            </p:nvSpPr>
            <p:spPr bwMode="auto">
              <a:xfrm>
                <a:off x="6145213" y="1839535"/>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10</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8" name="TextBox 6"/>
              <p:cNvSpPr txBox="1">
                <a:spLocks/>
              </p:cNvSpPr>
              <p:nvPr>
                <p:custDataLst>
                  <p:tags r:id="rId14"/>
                </p:custDataLst>
              </p:nvPr>
            </p:nvSpPr>
            <p:spPr bwMode="auto">
              <a:xfrm>
                <a:off x="6145213" y="2098686"/>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11</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9" name="TextBox 6"/>
              <p:cNvSpPr txBox="1">
                <a:spLocks/>
              </p:cNvSpPr>
              <p:nvPr>
                <p:custDataLst>
                  <p:tags r:id="rId15"/>
                </p:custDataLst>
              </p:nvPr>
            </p:nvSpPr>
            <p:spPr bwMode="auto">
              <a:xfrm>
                <a:off x="6145213" y="2418581"/>
                <a:ext cx="223837" cy="225425"/>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12</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40" name="TextBox 6"/>
              <p:cNvSpPr txBox="1">
                <a:spLocks/>
              </p:cNvSpPr>
              <p:nvPr>
                <p:custDataLst>
                  <p:tags r:id="rId16"/>
                </p:custDataLst>
              </p:nvPr>
            </p:nvSpPr>
            <p:spPr bwMode="auto">
              <a:xfrm>
                <a:off x="6145213" y="2784187"/>
                <a:ext cx="223837" cy="227012"/>
              </a:xfrm>
              <a:prstGeom prst="ellipse">
                <a:avLst/>
              </a:prstGeom>
              <a:solidFill>
                <a:srgbClr val="1F497D">
                  <a:lumMod val="20000"/>
                  <a:lumOff val="80000"/>
                </a:srgbClr>
              </a:solidFill>
              <a:ln w="9525">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13</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sp>
          <p:nvSpPr>
            <p:cNvPr id="23" name="TextBox 9"/>
            <p:cNvSpPr txBox="1">
              <a:spLocks noChangeAspect="1"/>
            </p:cNvSpPr>
            <p:nvPr>
              <p:custDataLst>
                <p:tags r:id="rId4"/>
              </p:custDataLst>
            </p:nvPr>
          </p:nvSpPr>
          <p:spPr bwMode="auto">
            <a:xfrm>
              <a:off x="4089400" y="3940175"/>
              <a:ext cx="228600" cy="228600"/>
            </a:xfrm>
            <a:prstGeom prst="ellipse">
              <a:avLst/>
            </a:prstGeom>
            <a:solidFill>
              <a:sysClr val="window" lastClr="FFFFFF"/>
            </a:solidFill>
            <a:ln w="9525">
              <a:solidFill>
                <a:srgbClr val="9BBB59"/>
              </a:solidFill>
              <a:miter lim="800000"/>
              <a:headEnd/>
              <a:tailEnd/>
            </a:ln>
            <a:effectLst>
              <a:outerShdw blurRad="63500" sx="102000" sy="102000" algn="ctr" rotWithShape="0">
                <a:prstClr val="black">
                  <a:alpha val="40000"/>
                </a:prstClr>
              </a:outerShdw>
            </a:effectLst>
          </p:spPr>
          <p:txBody>
            <a:bodyPr lIns="0" tIns="0" rIns="0" bIns="0" anchor="ctr" anchorCtr="1"/>
            <a:lstStyle>
              <a:defPPr>
                <a:defRPr lang="en-US"/>
              </a:defPPr>
              <a:lvl1pPr marL="177800" lvl="0" indent="0" defTabSz="913526" eaLnBrk="1" hangingPunct="1">
                <a:buClr>
                  <a:schemeClr val="tx2"/>
                </a:buClr>
                <a:defRPr b="1" baseline="0">
                  <a:solidFill>
                    <a:schemeClr val="bg1"/>
                  </a:solidFill>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1" i="0" u="none" strike="noStrike" kern="0" cap="none" spc="0" normalizeH="0" baseline="0" noProof="0" dirty="0" smtClean="0">
                  <a:ln>
                    <a:noFill/>
                  </a:ln>
                  <a:solidFill>
                    <a:srgbClr val="044F9B"/>
                  </a:solidFill>
                  <a:effectLst/>
                  <a:uLnTx/>
                  <a:uFillTx/>
                  <a:latin typeface="Calibri"/>
                  <a:ea typeface="ＭＳ Ｐゴシック"/>
                  <a:cs typeface="Arial" panose="020B0604020202020204" pitchFamily="34" charset="0"/>
                </a:rPr>
                <a:t>D</a:t>
              </a:r>
              <a:endParaRPr kumimoji="0" lang="en-US" sz="1100" b="1" i="0" u="none" strike="noStrike" kern="0" cap="none" spc="0" normalizeH="0" baseline="0" noProof="0" dirty="0">
                <a:ln>
                  <a:noFill/>
                </a:ln>
                <a:solidFill>
                  <a:srgbClr val="044F9B"/>
                </a:solidFill>
                <a:effectLst/>
                <a:uLnTx/>
                <a:uFillTx/>
                <a:latin typeface="Calibri"/>
                <a:ea typeface="ＭＳ Ｐゴシック"/>
                <a:cs typeface="Arial" panose="020B0604020202020204" pitchFamily="34" charset="0"/>
              </a:endParaRPr>
            </a:p>
          </p:txBody>
        </p:sp>
        <p:grpSp>
          <p:nvGrpSpPr>
            <p:cNvPr id="24" name="Group 23"/>
            <p:cNvGrpSpPr/>
            <p:nvPr/>
          </p:nvGrpSpPr>
          <p:grpSpPr>
            <a:xfrm>
              <a:off x="103758" y="3923505"/>
              <a:ext cx="4035562" cy="1857112"/>
              <a:chOff x="103758" y="3923505"/>
              <a:chExt cx="4035562" cy="1857112"/>
            </a:xfrm>
          </p:grpSpPr>
          <p:sp>
            <p:nvSpPr>
              <p:cNvPr id="25" name="Rectangle 286"/>
              <p:cNvSpPr txBox="1">
                <a:spLocks noChangeArrowheads="1"/>
              </p:cNvSpPr>
              <p:nvPr/>
            </p:nvSpPr>
            <p:spPr bwMode="gray">
              <a:xfrm>
                <a:off x="3458563" y="4237216"/>
                <a:ext cx="680757" cy="37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defTabSz="895350" eaLnBrk="0" hangingPunct="0">
                  <a:spcBef>
                    <a:spcPts val="600"/>
                  </a:spcBef>
                  <a:buSzPct val="90000"/>
                  <a:buFont typeface="Wingdings" pitchFamily="2" charset="2"/>
                  <a:buChar char="v"/>
                  <a:defRPr sz="2800">
                    <a:solidFill>
                      <a:schemeClr val="tx1"/>
                    </a:solidFill>
                    <a:latin typeface="Calibri" pitchFamily="34" charset="0"/>
                  </a:defRPr>
                </a:lvl1pPr>
                <a:lvl2pPr marL="742950" indent="-285750" defTabSz="895350"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895350" eaLnBrk="0" hangingPunct="0">
                  <a:spcBef>
                    <a:spcPts val="600"/>
                  </a:spcBef>
                  <a:buFont typeface="Wingdings" pitchFamily="2" charset="2"/>
                  <a:buChar char="§"/>
                  <a:defRPr sz="2000">
                    <a:solidFill>
                      <a:schemeClr val="tx1"/>
                    </a:solidFill>
                    <a:latin typeface="Calibri" pitchFamily="34" charset="0"/>
                  </a:defRPr>
                </a:lvl3pPr>
                <a:lvl4pPr marL="1600200" indent="-228600" defTabSz="895350" eaLnBrk="0" hangingPunct="0">
                  <a:spcBef>
                    <a:spcPts val="600"/>
                  </a:spcBef>
                  <a:buFont typeface="Arial" pitchFamily="34" charset="0"/>
                  <a:buChar char="•"/>
                  <a:defRPr>
                    <a:solidFill>
                      <a:schemeClr val="tx1"/>
                    </a:solidFill>
                    <a:latin typeface="Calibri" pitchFamily="34" charset="0"/>
                  </a:defRPr>
                </a:lvl4pPr>
                <a:lvl5pPr marL="2057400" indent="-228600" defTabSz="895350" eaLnBrk="0" hangingPunct="0">
                  <a:spcBef>
                    <a:spcPts val="600"/>
                  </a:spcBef>
                  <a:buFont typeface="Arial" pitchFamily="34" charset="0"/>
                  <a:buChar char="•"/>
                  <a:defRPr sz="1600">
                    <a:solidFill>
                      <a:schemeClr val="tx1"/>
                    </a:solidFill>
                    <a:latin typeface="Calibri" pitchFamily="34" charset="0"/>
                  </a:defRPr>
                </a:lvl5pPr>
                <a:lvl6pPr marL="25146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895350"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0" marR="0" lvl="0" indent="0" algn="r" defTabSz="895350" eaLnBrk="1" fontAlgn="auto" latinLnBrk="0" hangingPunct="1">
                  <a:lnSpc>
                    <a:spcPct val="100000"/>
                  </a:lnSpc>
                  <a:spcBef>
                    <a:spcPct val="0"/>
                  </a:spcBef>
                  <a:spcAft>
                    <a:spcPts val="0"/>
                  </a:spcAft>
                  <a:buClr>
                    <a:srgbClr val="94070A"/>
                  </a:buClr>
                  <a:buSzTx/>
                  <a:buFontTx/>
                  <a:buNone/>
                  <a:tabLst/>
                  <a:defRPr/>
                </a:pP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Business </a:t>
                </a:r>
                <a:b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br>
                <a:r>
                  <a:rPr kumimoji="0" lang="en-US" altLang="en-US" sz="1100" b="1" i="0" u="none" strike="noStrike" kern="0" cap="none" spc="0" normalizeH="0" baseline="0" noProof="0" dirty="0">
                    <a:ln>
                      <a:noFill/>
                    </a:ln>
                    <a:solidFill>
                      <a:srgbClr val="1F497D"/>
                    </a:solidFill>
                    <a:effectLst/>
                    <a:uLnTx/>
                    <a:uFillTx/>
                    <a:latin typeface="Century Gothic" panose="020B0502020202020204" pitchFamily="34" charset="0"/>
                    <a:cs typeface="Arial" panose="020B0604020202020204" pitchFamily="34" charset="0"/>
                  </a:rPr>
                  <a:t>Enablers </a:t>
                </a:r>
              </a:p>
            </p:txBody>
          </p:sp>
          <p:sp>
            <p:nvSpPr>
              <p:cNvPr id="26" name="Rectangle 3"/>
              <p:cNvSpPr txBox="1">
                <a:spLocks/>
              </p:cNvSpPr>
              <p:nvPr/>
            </p:nvSpPr>
            <p:spPr bwMode="auto">
              <a:xfrm>
                <a:off x="411609" y="3933055"/>
                <a:ext cx="2643302" cy="1771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342900" indent="-342900" defTabSz="912813" eaLnBrk="0" hangingPunct="0">
                  <a:spcBef>
                    <a:spcPts val="600"/>
                  </a:spcBef>
                  <a:buSzPct val="90000"/>
                  <a:buFont typeface="Wingdings" pitchFamily="2" charset="2"/>
                  <a:buChar char="v"/>
                  <a:defRPr sz="2800">
                    <a:solidFill>
                      <a:schemeClr val="tx1"/>
                    </a:solidFill>
                    <a:latin typeface="Calibri" pitchFamily="34" charset="0"/>
                  </a:defRPr>
                </a:lvl1pPr>
                <a:lvl2pPr marL="196850" indent="-195263" defTabSz="912813" eaLnBrk="0" hangingPunct="0">
                  <a:spcBef>
                    <a:spcPts val="600"/>
                  </a:spcBef>
                  <a:buSzPct val="90000"/>
                  <a:buFont typeface="Wingdings" pitchFamily="2" charset="2"/>
                  <a:buChar char="Ø"/>
                  <a:defRPr sz="2400">
                    <a:solidFill>
                      <a:schemeClr val="tx1"/>
                    </a:solidFill>
                    <a:latin typeface="Calibri" pitchFamily="34" charset="0"/>
                  </a:defRPr>
                </a:lvl2pPr>
                <a:lvl3pPr marL="1143000" indent="-228600" defTabSz="912813" eaLnBrk="0" hangingPunct="0">
                  <a:spcBef>
                    <a:spcPts val="600"/>
                  </a:spcBef>
                  <a:buFont typeface="Wingdings" pitchFamily="2" charset="2"/>
                  <a:buChar char="§"/>
                  <a:defRPr sz="2000">
                    <a:solidFill>
                      <a:schemeClr val="tx1"/>
                    </a:solidFill>
                    <a:latin typeface="Calibri" pitchFamily="34" charset="0"/>
                  </a:defRPr>
                </a:lvl3pPr>
                <a:lvl4pPr marL="1600200" indent="-228600" defTabSz="912813" eaLnBrk="0" hangingPunct="0">
                  <a:spcBef>
                    <a:spcPts val="600"/>
                  </a:spcBef>
                  <a:buFont typeface="Arial" pitchFamily="34" charset="0"/>
                  <a:buChar char="•"/>
                  <a:defRPr>
                    <a:solidFill>
                      <a:schemeClr val="tx1"/>
                    </a:solidFill>
                    <a:latin typeface="Calibri" pitchFamily="34" charset="0"/>
                  </a:defRPr>
                </a:lvl4pPr>
                <a:lvl5pPr marL="2057400" indent="-228600" defTabSz="912813" eaLnBrk="0" hangingPunct="0">
                  <a:spcBef>
                    <a:spcPts val="600"/>
                  </a:spcBef>
                  <a:buFont typeface="Arial" pitchFamily="34" charset="0"/>
                  <a:buChar char="•"/>
                  <a:defRPr sz="1600">
                    <a:solidFill>
                      <a:schemeClr val="tx1"/>
                    </a:solidFill>
                    <a:latin typeface="Calibri" pitchFamily="34" charset="0"/>
                  </a:defRPr>
                </a:lvl5pPr>
                <a:lvl6pPr marL="25146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6pPr>
                <a:lvl7pPr marL="29718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7pPr>
                <a:lvl8pPr marL="34290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8pPr>
                <a:lvl9pPr marL="3886200" indent="-228600" defTabSz="912813" eaLnBrk="0" fontAlgn="base" hangingPunct="0">
                  <a:spcBef>
                    <a:spcPts val="600"/>
                  </a:spcBef>
                  <a:spcAft>
                    <a:spcPct val="0"/>
                  </a:spcAft>
                  <a:buFont typeface="Arial" pitchFamily="34" charset="0"/>
                  <a:buChar char="•"/>
                  <a:defRPr sz="1600">
                    <a:solidFill>
                      <a:schemeClr val="tx1"/>
                    </a:solidFill>
                    <a:latin typeface="Calibri" pitchFamily="34" charset="0"/>
                  </a:defRPr>
                </a:lvl9pPr>
              </a:lstStyle>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Create transparency on cost</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Integrate and automate finance and procurement process</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Develop and implement new customer engagement model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Recruit top talent to SITA </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PMO Strategy </a:t>
                </a:r>
                <a:r>
                  <a:rPr kumimoji="0" lang="en-US" altLang="en-US" sz="1000" b="1" i="0" u="none" strike="noStrike" kern="0" cap="none" spc="0" normalizeH="0" baseline="0" noProof="0" dirty="0" smtClean="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Institutionalization</a:t>
                </a:r>
              </a:p>
              <a:p>
                <a:pPr marL="1587" marR="0" lvl="1" indent="0" defTabSz="912813" eaLnBrk="1" fontAlgn="auto" latinLnBrk="0" hangingPunct="1">
                  <a:lnSpc>
                    <a:spcPct val="100000"/>
                  </a:lnSpc>
                  <a:spcBef>
                    <a:spcPts val="600"/>
                  </a:spcBef>
                  <a:spcAft>
                    <a:spcPts val="0"/>
                  </a:spcAft>
                  <a:buClr>
                    <a:srgbClr val="004185"/>
                  </a:buClr>
                  <a:buSzPct val="125000"/>
                  <a:buFont typeface="Wingdings" pitchFamily="2" charset="2"/>
                  <a:buNone/>
                  <a:tabLst/>
                  <a:defRPr/>
                </a:pPr>
                <a:r>
                  <a:rPr kumimoji="0" lang="en-US" altLang="en-US" sz="1000" b="1" i="0" u="none" strike="noStrike" kern="0" cap="none" spc="0" normalizeH="0" baseline="0" noProof="0" dirty="0" smtClean="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rPr>
                  <a:t>Financial Sustainability</a:t>
                </a:r>
                <a:endParaRPr kumimoji="0" lang="en-US" altLang="en-US" sz="1000" b="1" i="0" u="none" strike="noStrike" kern="0" cap="none" spc="0" normalizeH="0" baseline="0" noProof="0" dirty="0">
                  <a:ln>
                    <a:noFill/>
                  </a:ln>
                  <a:solidFill>
                    <a:srgbClr val="7030A0"/>
                  </a:solidFill>
                  <a:effectLst/>
                  <a:uLnTx/>
                  <a:uFillTx/>
                  <a:latin typeface="Century Gothic" panose="020B0502020202020204" pitchFamily="34" charset="0"/>
                  <a:ea typeface="ＭＳ Ｐゴシック" pitchFamily="34" charset="-128"/>
                  <a:cs typeface="Arial" panose="020B0604020202020204" pitchFamily="34" charset="0"/>
                </a:endParaRPr>
              </a:p>
            </p:txBody>
          </p:sp>
          <p:sp>
            <p:nvSpPr>
              <p:cNvPr id="27" name="TextBox 6"/>
              <p:cNvSpPr txBox="1">
                <a:spLocks/>
              </p:cNvSpPr>
              <p:nvPr>
                <p:custDataLst>
                  <p:tags r:id="rId5"/>
                </p:custDataLst>
              </p:nvPr>
            </p:nvSpPr>
            <p:spPr bwMode="auto">
              <a:xfrm>
                <a:off x="103758" y="3923505"/>
                <a:ext cx="243332" cy="227010"/>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18</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28" name="TextBox 6"/>
              <p:cNvSpPr txBox="1">
                <a:spLocks/>
              </p:cNvSpPr>
              <p:nvPr>
                <p:custDataLst>
                  <p:tags r:id="rId6"/>
                </p:custDataLst>
              </p:nvPr>
            </p:nvSpPr>
            <p:spPr bwMode="auto">
              <a:xfrm>
                <a:off x="103758" y="4166392"/>
                <a:ext cx="243332" cy="225423"/>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19</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29" name="TextBox 6"/>
              <p:cNvSpPr txBox="1">
                <a:spLocks/>
              </p:cNvSpPr>
              <p:nvPr>
                <p:custDataLst>
                  <p:tags r:id="rId7"/>
                </p:custDataLst>
              </p:nvPr>
            </p:nvSpPr>
            <p:spPr bwMode="auto">
              <a:xfrm>
                <a:off x="103758" y="4597967"/>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20</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0" name="TextBox 6"/>
              <p:cNvSpPr txBox="1">
                <a:spLocks/>
              </p:cNvSpPr>
              <p:nvPr>
                <p:custDataLst>
                  <p:tags r:id="rId8"/>
                </p:custDataLst>
              </p:nvPr>
            </p:nvSpPr>
            <p:spPr bwMode="auto">
              <a:xfrm>
                <a:off x="103758" y="5027088"/>
                <a:ext cx="243332" cy="227010"/>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21</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1" name="TextBox 6"/>
              <p:cNvSpPr txBox="1">
                <a:spLocks/>
              </p:cNvSpPr>
              <p:nvPr>
                <p:custDataLst>
                  <p:tags r:id="rId9"/>
                </p:custDataLst>
              </p:nvPr>
            </p:nvSpPr>
            <p:spPr bwMode="auto">
              <a:xfrm>
                <a:off x="103758" y="5291656"/>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22</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sp>
            <p:nvSpPr>
              <p:cNvPr id="32" name="TextBox 6"/>
              <p:cNvSpPr txBox="1">
                <a:spLocks/>
              </p:cNvSpPr>
              <p:nvPr>
                <p:custDataLst>
                  <p:tags r:id="rId10"/>
                </p:custDataLst>
              </p:nvPr>
            </p:nvSpPr>
            <p:spPr bwMode="auto">
              <a:xfrm>
                <a:off x="103758" y="5553606"/>
                <a:ext cx="243332" cy="227011"/>
              </a:xfrm>
              <a:prstGeom prst="ellipse">
                <a:avLst/>
              </a:prstGeom>
              <a:solidFill>
                <a:srgbClr val="1F497D">
                  <a:lumMod val="20000"/>
                  <a:lumOff val="80000"/>
                </a:srgbClr>
              </a:solidFill>
              <a:ln>
                <a:solidFill>
                  <a:sysClr val="window" lastClr="FFFFFF"/>
                </a:solidFill>
              </a:ln>
            </p:spPr>
            <p:txBody>
              <a:bodyPr wrap="none" lIns="3810" tIns="0" rIns="3810" bIns="0" anchor="ctr" anchorCtr="1"/>
              <a:lstStyle>
                <a:lvl1pPr marL="0" lvl="0" indent="0" defTabSz="913526" eaLnBrk="1" hangingPunct="1">
                  <a:buClr>
                    <a:schemeClr val="tx2"/>
                  </a:buClr>
                  <a:defRPr baseline="0">
                    <a:latin typeface="+mn-lt"/>
                  </a:defRPr>
                </a:lvl1pPr>
                <a:lvl2pPr marL="197607" indent="-195987" defTabSz="913526" eaLnBrk="1" hangingPunct="1">
                  <a:buClr>
                    <a:schemeClr val="tx2"/>
                  </a:buClr>
                  <a:buSzPct val="125000"/>
                  <a:buFont typeface="Arial" charset="0"/>
                  <a:buChar char="▪"/>
                  <a:defRPr baseline="0">
                    <a:latin typeface="+mn-lt"/>
                  </a:defRPr>
                </a:lvl2pPr>
                <a:lvl3pPr marL="466481" indent="-267255" defTabSz="913526" eaLnBrk="1" hangingPunct="1">
                  <a:buClr>
                    <a:schemeClr val="tx2"/>
                  </a:buClr>
                  <a:buSzPct val="120000"/>
                  <a:buFont typeface="Arial" charset="0"/>
                  <a:buChar char="–"/>
                  <a:defRPr baseline="0">
                    <a:latin typeface="+mn-lt"/>
                  </a:defRPr>
                </a:lvl3pPr>
                <a:lvl4pPr marL="626835" indent="-158733" defTabSz="913526" eaLnBrk="1" hangingPunct="1">
                  <a:buClr>
                    <a:schemeClr val="tx2"/>
                  </a:buClr>
                  <a:buSzPct val="120000"/>
                  <a:buFont typeface="Arial" charset="0"/>
                  <a:buChar char="▫"/>
                  <a:defRPr baseline="0">
                    <a:latin typeface="+mn-lt"/>
                  </a:defRPr>
                </a:lvl4pPr>
                <a:lvl5pPr marL="765029"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526" eaLnBrk="1" fontAlgn="auto" latinLnBrk="0" hangingPunct="1">
                  <a:lnSpc>
                    <a:spcPct val="100000"/>
                  </a:lnSpc>
                  <a:spcBef>
                    <a:spcPts val="0"/>
                  </a:spcBef>
                  <a:spcAft>
                    <a:spcPts val="0"/>
                  </a:spcAft>
                  <a:buClr>
                    <a:srgbClr val="004185"/>
                  </a:buClr>
                  <a:buSzTx/>
                  <a:buFontTx/>
                  <a:buNone/>
                  <a:tabLst/>
                  <a:defRPr/>
                </a:pPr>
                <a:r>
                  <a:rPr kumimoji="0" lang="en-US" sz="1100" b="0" i="0" u="none" strike="noStrike" kern="0" cap="none" spc="0" normalizeH="0" baseline="0" noProof="0" dirty="0" smtClean="0">
                    <a:ln>
                      <a:noFill/>
                    </a:ln>
                    <a:solidFill>
                      <a:prstClr val="black"/>
                    </a:solidFill>
                    <a:effectLst/>
                    <a:uLnTx/>
                    <a:uFillTx/>
                    <a:latin typeface="Century Gothic" panose="020B0502020202020204" pitchFamily="34" charset="0"/>
                    <a:ea typeface="ＭＳ Ｐゴシック"/>
                    <a:cs typeface="Arial" panose="020B0604020202020204" pitchFamily="34" charset="0"/>
                  </a:rPr>
                  <a:t>23</a:t>
                </a:r>
                <a:endParaRPr kumimoji="0" lang="en-US" sz="1100" b="0" i="0" u="none" strike="noStrike" kern="0" cap="none" spc="0" normalizeH="0" baseline="0" noProof="0" dirty="0">
                  <a:ln>
                    <a:noFill/>
                  </a:ln>
                  <a:solidFill>
                    <a:prstClr val="black"/>
                  </a:solidFill>
                  <a:effectLst/>
                  <a:uLnTx/>
                  <a:uFillTx/>
                  <a:latin typeface="Century Gothic" panose="020B0502020202020204" pitchFamily="34" charset="0"/>
                  <a:ea typeface="ＭＳ Ｐゴシック"/>
                  <a:cs typeface="Arial" panose="020B0604020202020204" pitchFamily="34" charset="0"/>
                </a:endParaRPr>
              </a:p>
            </p:txBody>
          </p:sp>
        </p:grpSp>
      </p:grpSp>
      <p:sp>
        <p:nvSpPr>
          <p:cNvPr id="2" name="Rectangle 1"/>
          <p:cNvSpPr/>
          <p:nvPr/>
        </p:nvSpPr>
        <p:spPr>
          <a:xfrm>
            <a:off x="57144" y="373877"/>
            <a:ext cx="7377341" cy="1138773"/>
          </a:xfrm>
          <a:prstGeom prst="rect">
            <a:avLst/>
          </a:prstGeom>
        </p:spPr>
        <p:txBody>
          <a:bodyPr wrap="none">
            <a:spAutoFit/>
          </a:bodyPr>
          <a:lstStyle/>
          <a:p>
            <a:r>
              <a:rPr lang="en-ZA" sz="3400" b="1" baseline="30000" dirty="0">
                <a:solidFill>
                  <a:schemeClr val="tx2"/>
                </a:solidFill>
                <a:latin typeface="Century Gothic"/>
                <a:cs typeface="Century Gothic"/>
              </a:rPr>
              <a:t>Achievement of the strategic goals and objectives </a:t>
            </a:r>
            <a:endParaRPr lang="en-ZA" sz="3400" b="1" baseline="30000" dirty="0" smtClean="0">
              <a:solidFill>
                <a:schemeClr val="tx2"/>
              </a:solidFill>
              <a:latin typeface="Century Gothic"/>
              <a:cs typeface="Century Gothic"/>
            </a:endParaRPr>
          </a:p>
          <a:p>
            <a:r>
              <a:rPr lang="en-ZA" sz="3400" b="1" baseline="30000" dirty="0">
                <a:solidFill>
                  <a:schemeClr val="tx2"/>
                </a:solidFill>
                <a:latin typeface="Century Gothic"/>
                <a:cs typeface="Century Gothic"/>
              </a:rPr>
              <a:t>i</a:t>
            </a:r>
            <a:r>
              <a:rPr lang="en-ZA" sz="3400" b="1" baseline="30000" dirty="0" smtClean="0">
                <a:solidFill>
                  <a:schemeClr val="tx2"/>
                </a:solidFill>
                <a:latin typeface="Century Gothic"/>
                <a:cs typeface="Century Gothic"/>
              </a:rPr>
              <a:t>s realised </a:t>
            </a:r>
            <a:r>
              <a:rPr lang="en-ZA" sz="3400" b="1" baseline="30000" dirty="0">
                <a:solidFill>
                  <a:schemeClr val="tx2"/>
                </a:solidFill>
                <a:latin typeface="Century Gothic"/>
                <a:cs typeface="Century Gothic"/>
              </a:rPr>
              <a:t>through the implementation of the </a:t>
            </a:r>
            <a:endParaRPr lang="en-ZA" sz="3400" b="1" baseline="30000" dirty="0" smtClean="0">
              <a:solidFill>
                <a:schemeClr val="tx2"/>
              </a:solidFill>
              <a:latin typeface="Century Gothic"/>
              <a:cs typeface="Century Gothic"/>
            </a:endParaRPr>
          </a:p>
          <a:p>
            <a:r>
              <a:rPr lang="en-ZA" sz="3400" b="1" baseline="30000" dirty="0" smtClean="0">
                <a:solidFill>
                  <a:schemeClr val="tx2"/>
                </a:solidFill>
                <a:latin typeface="Century Gothic"/>
                <a:cs typeface="Century Gothic"/>
              </a:rPr>
              <a:t>23 </a:t>
            </a:r>
            <a:r>
              <a:rPr lang="en-ZA" sz="3400" b="1" baseline="30000" dirty="0">
                <a:solidFill>
                  <a:schemeClr val="tx2"/>
                </a:solidFill>
                <a:latin typeface="Century Gothic"/>
                <a:cs typeface="Century Gothic"/>
              </a:rPr>
              <a:t>strategic </a:t>
            </a:r>
            <a:r>
              <a:rPr lang="en-ZA" sz="3400" b="1" baseline="30000" dirty="0" smtClean="0">
                <a:solidFill>
                  <a:schemeClr val="tx2"/>
                </a:solidFill>
                <a:latin typeface="Century Gothic"/>
                <a:cs typeface="Century Gothic"/>
              </a:rPr>
              <a:t>initiatives</a:t>
            </a:r>
            <a:endParaRPr lang="en-ZA" sz="3400" b="1" baseline="30000" dirty="0">
              <a:solidFill>
                <a:schemeClr val="tx2"/>
              </a:solidFill>
              <a:latin typeface="Century Gothic"/>
              <a:cs typeface="Century Gothic"/>
            </a:endParaRPr>
          </a:p>
        </p:txBody>
      </p:sp>
      <p:sp>
        <p:nvSpPr>
          <p:cNvPr id="3" name="Slide Number Placeholder 2"/>
          <p:cNvSpPr>
            <a:spLocks noGrp="1"/>
          </p:cNvSpPr>
          <p:nvPr>
            <p:ph type="sldNum" sz="quarter" idx="12"/>
          </p:nvPr>
        </p:nvSpPr>
        <p:spPr/>
        <p:txBody>
          <a:bodyPr/>
          <a:lstStyle/>
          <a:p>
            <a:fld id="{7FA56227-5D48-2044-9FD7-3EAF296A177E}" type="slidenum">
              <a:rPr lang="en-US" smtClean="0"/>
              <a:pPr/>
              <a:t>7</a:t>
            </a:fld>
            <a:endParaRPr lang="en-US" dirty="0"/>
          </a:p>
        </p:txBody>
      </p:sp>
    </p:spTree>
    <p:extLst>
      <p:ext uri="{BB962C8B-B14F-4D97-AF65-F5344CB8AC3E}">
        <p14:creationId xmlns:p14="http://schemas.microsoft.com/office/powerpoint/2010/main" xmlns="" val="1782918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4398589" y="801762"/>
            <a:ext cx="4776952" cy="502702"/>
          </a:xfrm>
          <a:prstGeom prst="rect">
            <a:avLst/>
          </a:prstGeom>
          <a:noFill/>
        </p:spPr>
        <p:txBody>
          <a:bodyPr wrap="square" rtlCol="0">
            <a:spAutoFit/>
          </a:bodyPr>
          <a:lstStyle/>
          <a:p>
            <a:r>
              <a:rPr lang="en-US" sz="4000" b="1" baseline="30000" dirty="0" smtClean="0">
                <a:solidFill>
                  <a:schemeClr val="tx2"/>
                </a:solidFill>
                <a:latin typeface="Century Gothic"/>
                <a:cs typeface="Century Gothic"/>
              </a:rPr>
              <a:t>PERFORMANCE </a:t>
            </a:r>
            <a:r>
              <a:rPr lang="en-US" sz="4000" b="1" baseline="30000" dirty="0">
                <a:solidFill>
                  <a:schemeClr val="tx2"/>
                </a:solidFill>
                <a:latin typeface="Century Gothic"/>
                <a:cs typeface="Century Gothic"/>
              </a:rPr>
              <a:t>OVERVIEW</a:t>
            </a:r>
          </a:p>
        </p:txBody>
      </p:sp>
      <p:sp>
        <p:nvSpPr>
          <p:cNvPr id="6" name="TextBox 5"/>
          <p:cNvSpPr txBox="1"/>
          <p:nvPr/>
        </p:nvSpPr>
        <p:spPr>
          <a:xfrm>
            <a:off x="4445887" y="2780981"/>
            <a:ext cx="4493163" cy="3970318"/>
          </a:xfrm>
          <a:prstGeom prst="rect">
            <a:avLst/>
          </a:prstGeom>
          <a:noFill/>
        </p:spPr>
        <p:txBody>
          <a:bodyPr wrap="square" rtlCol="0">
            <a:spAutoFit/>
          </a:bodyPr>
          <a:lstStyle/>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Service</a:t>
            </a:r>
            <a:r>
              <a:rPr lang="en-US" sz="2800" b="1" dirty="0" smtClean="0">
                <a:solidFill>
                  <a:schemeClr val="tx2"/>
                </a:solidFill>
                <a:latin typeface="Century Gothic"/>
                <a:cs typeface="Century Gothic"/>
              </a:rPr>
              <a:t> </a:t>
            </a:r>
            <a:r>
              <a:rPr lang="en-US" sz="2800" b="1" baseline="30000" dirty="0">
                <a:solidFill>
                  <a:schemeClr val="tx2"/>
                </a:solidFill>
                <a:latin typeface="Century Gothic"/>
                <a:cs typeface="Century Gothic"/>
              </a:rPr>
              <a:t>D</a:t>
            </a:r>
            <a:r>
              <a:rPr lang="en-US" sz="2800" b="1" baseline="30000" dirty="0" smtClean="0">
                <a:solidFill>
                  <a:schemeClr val="tx2"/>
                </a:solidFill>
                <a:latin typeface="Century Gothic"/>
                <a:cs typeface="Century Gothic"/>
              </a:rPr>
              <a:t>elivery Environment</a:t>
            </a:r>
          </a:p>
          <a:p>
            <a:pPr marL="457200" indent="-457200">
              <a:buFont typeface="Wingdings" panose="05000000000000000000" pitchFamily="2" charset="2"/>
              <a:buChar char="§"/>
            </a:pPr>
            <a:endParaRPr lang="en-US" sz="2800" b="1" baseline="30000" dirty="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Organisation Environment</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smtClean="0">
                <a:solidFill>
                  <a:schemeClr val="tx2"/>
                </a:solidFill>
                <a:latin typeface="Century Gothic"/>
                <a:cs typeface="Century Gothic"/>
              </a:rPr>
              <a:t>Annual Performance Results</a:t>
            </a:r>
          </a:p>
          <a:p>
            <a:pPr marL="457200" indent="-457200">
              <a:buFont typeface="Wingdings" panose="05000000000000000000" pitchFamily="2" charset="2"/>
              <a:buChar char="§"/>
            </a:pPr>
            <a:endParaRPr lang="en-US" sz="2800" b="1" baseline="30000" dirty="0" smtClean="0">
              <a:solidFill>
                <a:schemeClr val="tx2"/>
              </a:solidFill>
              <a:latin typeface="Century Gothic"/>
              <a:cs typeface="Century Gothic"/>
            </a:endParaRPr>
          </a:p>
          <a:p>
            <a:pPr marL="457200" indent="-457200">
              <a:buFont typeface="Wingdings" panose="05000000000000000000" pitchFamily="2" charset="2"/>
              <a:buChar char="§"/>
            </a:pPr>
            <a:r>
              <a:rPr lang="en-US" sz="2800" b="1" baseline="30000" dirty="0">
                <a:solidFill>
                  <a:schemeClr val="tx2"/>
                </a:solidFill>
                <a:latin typeface="Century Gothic"/>
                <a:cs typeface="Century Gothic"/>
              </a:rPr>
              <a:t>Strategies to Overcome </a:t>
            </a:r>
            <a:r>
              <a:rPr lang="en-US" sz="2800" b="1" baseline="30000" dirty="0" smtClean="0">
                <a:solidFill>
                  <a:schemeClr val="tx2"/>
                </a:solidFill>
                <a:latin typeface="Century Gothic"/>
                <a:cs typeface="Century Gothic"/>
              </a:rPr>
              <a:t>Areas of Non-Performance</a:t>
            </a:r>
            <a:endParaRPr lang="en-US" sz="2800" b="1" baseline="30000" dirty="0">
              <a:solidFill>
                <a:schemeClr val="tx2"/>
              </a:solidFill>
              <a:latin typeface="Century Gothic"/>
              <a:cs typeface="Century Gothic"/>
            </a:endParaRPr>
          </a:p>
          <a:p>
            <a:endParaRPr lang="en-US" sz="2800" b="1" baseline="30000" dirty="0">
              <a:solidFill>
                <a:schemeClr val="tx2"/>
              </a:solidFill>
              <a:latin typeface="Century Gothic"/>
              <a:cs typeface="Century Gothic"/>
            </a:endParaRPr>
          </a:p>
          <a:p>
            <a:r>
              <a:rPr lang="en-US" sz="2800" b="1" baseline="30000" dirty="0">
                <a:solidFill>
                  <a:schemeClr val="tx2"/>
                </a:solidFill>
                <a:latin typeface="Century Gothic"/>
                <a:cs typeface="Century Gothic"/>
              </a:rPr>
              <a:t>				</a:t>
            </a:r>
            <a:r>
              <a:rPr lang="en-US" sz="2800" b="1" baseline="30000" dirty="0" smtClean="0">
                <a:solidFill>
                  <a:schemeClr val="tx2"/>
                </a:solidFill>
                <a:latin typeface="Century Gothic"/>
                <a:cs typeface="Century Gothic"/>
              </a:rPr>
              <a:t>			</a:t>
            </a:r>
            <a:endParaRPr lang="en-US" sz="2800" b="1" baseline="30000" dirty="0">
              <a:solidFill>
                <a:schemeClr val="tx2"/>
              </a:solidFill>
              <a:latin typeface="Century Gothic"/>
              <a:cs typeface="Century Gothic"/>
            </a:endParaRPr>
          </a:p>
          <a:p>
            <a:pPr algn="r"/>
            <a:endParaRPr lang="en-US" sz="2800" b="1" baseline="30000" dirty="0">
              <a:latin typeface="Century Gothic"/>
              <a:cs typeface="Century Gothic"/>
            </a:endParaRPr>
          </a:p>
          <a:p>
            <a:pPr algn="r"/>
            <a:endParaRPr lang="en-US" sz="2800" b="1" baseline="30000" dirty="0">
              <a:solidFill>
                <a:schemeClr val="tx2"/>
              </a:solidFill>
              <a:latin typeface="Century Gothic"/>
              <a:cs typeface="Century Gothic"/>
            </a:endParaRPr>
          </a:p>
          <a:p>
            <a:pPr algn="r"/>
            <a:endParaRPr lang="en-US" sz="2800" b="1" baseline="30000" dirty="0">
              <a:solidFill>
                <a:schemeClr val="tx2"/>
              </a:solidFill>
              <a:latin typeface="Century Gothic"/>
              <a:cs typeface="Century Gothic"/>
            </a:endParaRPr>
          </a:p>
        </p:txBody>
      </p:sp>
      <p:sp>
        <p:nvSpPr>
          <p:cNvPr id="2" name="Slide Number Placeholder 1"/>
          <p:cNvSpPr>
            <a:spLocks noGrp="1"/>
          </p:cNvSpPr>
          <p:nvPr>
            <p:ph type="sldNum" sz="quarter" idx="12"/>
          </p:nvPr>
        </p:nvSpPr>
        <p:spPr/>
        <p:txBody>
          <a:bodyPr/>
          <a:lstStyle/>
          <a:p>
            <a:fld id="{7FA56227-5D48-2044-9FD7-3EAF296A177E}" type="slidenum">
              <a:rPr lang="en-US" smtClean="0"/>
              <a:pPr/>
              <a:t>8</a:t>
            </a:fld>
            <a:endParaRPr lang="en-US" dirty="0"/>
          </a:p>
        </p:txBody>
      </p:sp>
    </p:spTree>
    <p:extLst>
      <p:ext uri="{BB962C8B-B14F-4D97-AF65-F5344CB8AC3E}">
        <p14:creationId xmlns:p14="http://schemas.microsoft.com/office/powerpoint/2010/main" xmlns="" val="93123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280282" y="1039127"/>
            <a:ext cx="8031899" cy="5709255"/>
          </a:xfrm>
          <a:prstGeom prst="rect">
            <a:avLst/>
          </a:prstGeom>
          <a:noFill/>
        </p:spPr>
        <p:txBody>
          <a:bodyPr wrap="square" rtlCol="0">
            <a:spAutoFit/>
          </a:bodyPr>
          <a:lstStyle/>
          <a:p>
            <a:pPr marL="342900" indent="-342900" algn="just">
              <a:buFont typeface="Wingdings" panose="05000000000000000000" pitchFamily="2" charset="2"/>
              <a:buChar char="§"/>
            </a:pPr>
            <a:r>
              <a:rPr lang="en-US" sz="1500" dirty="0">
                <a:latin typeface="Century Gothic" panose="020B0502020202020204" pitchFamily="34" charset="0"/>
              </a:rPr>
              <a:t>The e-Government programme has taken momentum with delivery through various </a:t>
            </a:r>
            <a:r>
              <a:rPr lang="en-US" sz="1500" dirty="0" smtClean="0">
                <a:latin typeface="Century Gothic" panose="020B0502020202020204" pitchFamily="34" charset="0"/>
              </a:rPr>
              <a:t>streams, </a:t>
            </a:r>
            <a:r>
              <a:rPr lang="en-US" sz="1500" dirty="0">
                <a:latin typeface="Century Gothic" panose="020B0502020202020204" pitchFamily="34" charset="0"/>
              </a:rPr>
              <a:t>twenty four (24) e-services were developed by the end of the financial year. </a:t>
            </a:r>
          </a:p>
          <a:p>
            <a:pPr algn="just"/>
            <a:endParaRPr lang="en-US" sz="1500" dirty="0">
              <a:latin typeface="Century Gothic" panose="020B0502020202020204" pitchFamily="34" charset="0"/>
            </a:endParaRPr>
          </a:p>
          <a:p>
            <a:pPr marL="342900" indent="-342900" algn="just">
              <a:buFont typeface="Wingdings" panose="05000000000000000000" pitchFamily="2" charset="2"/>
              <a:buChar char="§"/>
            </a:pPr>
            <a:r>
              <a:rPr lang="en-US" sz="1500" dirty="0">
                <a:latin typeface="Century Gothic" panose="020B0502020202020204" pitchFamily="34" charset="0"/>
              </a:rPr>
              <a:t>SITA has developed </a:t>
            </a:r>
            <a:r>
              <a:rPr lang="en-US" sz="1500" dirty="0" smtClean="0">
                <a:latin typeface="Century Gothic" panose="020B0502020202020204" pitchFamily="34" charset="0"/>
              </a:rPr>
              <a:t>an </a:t>
            </a:r>
            <a:r>
              <a:rPr lang="en-US" sz="1500" dirty="0">
                <a:latin typeface="Century Gothic" panose="020B0502020202020204" pitchFamily="34" charset="0"/>
              </a:rPr>
              <a:t>application architecture definition which is used for the development of all transversal e-services in alignment with the  Government MTSF </a:t>
            </a:r>
            <a:r>
              <a:rPr lang="en-US" sz="1500" dirty="0" smtClean="0">
                <a:latin typeface="Century Gothic" panose="020B0502020202020204" pitchFamily="34" charset="0"/>
              </a:rPr>
              <a:t>outcomes.</a:t>
            </a:r>
            <a:endParaRPr lang="en-US" sz="1500" dirty="0">
              <a:latin typeface="Century Gothic" panose="020B0502020202020204" pitchFamily="34" charset="0"/>
            </a:endParaRPr>
          </a:p>
          <a:p>
            <a:pPr marL="342900" indent="-342900" algn="just">
              <a:buFont typeface="Wingdings" panose="05000000000000000000" pitchFamily="2" charset="2"/>
              <a:buChar char="§"/>
            </a:pPr>
            <a:endParaRPr lang="en-US"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SITA is leading the Western cape Government broadband connectivity and has connected fifteen (15) additional sites to the targets </a:t>
            </a:r>
            <a:r>
              <a:rPr lang="en-ZA" sz="1500" dirty="0" smtClean="0">
                <a:latin typeface="Century Gothic" panose="020B0502020202020204" pitchFamily="34" charset="0"/>
              </a:rPr>
              <a:t>at </a:t>
            </a:r>
            <a:r>
              <a:rPr lang="en-ZA" sz="1500" dirty="0">
                <a:latin typeface="Century Gothic" panose="020B0502020202020204" pitchFamily="34" charset="0"/>
              </a:rPr>
              <a:t>layer three (</a:t>
            </a:r>
            <a:r>
              <a:rPr lang="en-ZA" sz="1500" dirty="0" smtClean="0">
                <a:latin typeface="Century Gothic" panose="020B0502020202020204" pitchFamily="34" charset="0"/>
              </a:rPr>
              <a:t>3).</a:t>
            </a:r>
            <a:endParaRPr lang="en-ZA" sz="1500" dirty="0">
              <a:latin typeface="Century Gothic" panose="020B0502020202020204" pitchFamily="34" charset="0"/>
            </a:endParaRP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ZA" sz="1500" dirty="0">
                <a:latin typeface="Century Gothic" panose="020B0502020202020204" pitchFamily="34" charset="0"/>
              </a:rPr>
              <a:t>SITA has deployed the Health System for the South African Military Health Service(SAMHS) which provides an offline capability for officials of the Department of Defence (DoD) involved in South African National Defence Force (SANDF) military missions to manage the clinical and health </a:t>
            </a:r>
            <a:r>
              <a:rPr lang="en-ZA" sz="1500" dirty="0" smtClean="0">
                <a:latin typeface="Century Gothic" panose="020B0502020202020204" pitchFamily="34" charset="0"/>
              </a:rPr>
              <a:t>data.</a:t>
            </a:r>
            <a:endParaRPr lang="en-ZA" sz="1500" dirty="0">
              <a:latin typeface="Century Gothic" panose="020B0502020202020204" pitchFamily="34" charset="0"/>
            </a:endParaRPr>
          </a:p>
          <a:p>
            <a:pPr marL="342900" indent="-342900" algn="just">
              <a:buFont typeface="Wingdings" panose="05000000000000000000" pitchFamily="2" charset="2"/>
              <a:buChar char="§"/>
            </a:pPr>
            <a:endParaRPr lang="en-ZA" sz="1500" dirty="0">
              <a:latin typeface="Century Gothic" panose="020B0502020202020204" pitchFamily="34" charset="0"/>
            </a:endParaRPr>
          </a:p>
          <a:p>
            <a:pPr marL="342900" indent="-342900" algn="just">
              <a:buFont typeface="Wingdings" panose="05000000000000000000" pitchFamily="2" charset="2"/>
              <a:buChar char="§"/>
            </a:pPr>
            <a:r>
              <a:rPr lang="en-US" sz="1500" dirty="0">
                <a:latin typeface="Century Gothic" panose="020B0502020202020204" pitchFamily="34" charset="0"/>
              </a:rPr>
              <a:t>The procurement environment has been re-engineered with policies, processes and procedures to ensure quicker turnaround times; reduction of backlogs and provision of qualitative bid information to enable decision </a:t>
            </a:r>
            <a:r>
              <a:rPr lang="en-US" sz="1500" dirty="0" smtClean="0">
                <a:latin typeface="Century Gothic" panose="020B0502020202020204" pitchFamily="34" charset="0"/>
              </a:rPr>
              <a:t>making.</a:t>
            </a:r>
            <a:endParaRPr lang="en-US" sz="1500" dirty="0">
              <a:latin typeface="Century Gothic" panose="020B0502020202020204" pitchFamily="34" charset="0"/>
            </a:endParaRPr>
          </a:p>
          <a:p>
            <a:pPr algn="just"/>
            <a:endParaRPr lang="en-US" sz="1500" dirty="0">
              <a:latin typeface="Century Gothic" panose="020B0502020202020204" pitchFamily="34" charset="0"/>
            </a:endParaRPr>
          </a:p>
          <a:p>
            <a:pPr marL="342900" indent="-342900" algn="just">
              <a:buFont typeface="Wingdings" panose="05000000000000000000" pitchFamily="2" charset="2"/>
              <a:buChar char="§"/>
            </a:pPr>
            <a:r>
              <a:rPr lang="en-US" sz="1500" dirty="0">
                <a:latin typeface="Century Gothic" panose="020B0502020202020204" pitchFamily="34" charset="0"/>
              </a:rPr>
              <a:t>A new SMME strategy has been adopted, this promotes the growth of ICT industry from a BEE and provincial perspective to have more dynamism in the local ICT </a:t>
            </a:r>
            <a:r>
              <a:rPr lang="en-US" sz="1500" dirty="0" smtClean="0">
                <a:latin typeface="Century Gothic" panose="020B0502020202020204" pitchFamily="34" charset="0"/>
              </a:rPr>
              <a:t>sector.</a:t>
            </a:r>
            <a:endParaRPr lang="en-US" sz="1500" dirty="0">
              <a:latin typeface="Century Gothic" panose="020B0502020202020204" pitchFamily="34" charset="0"/>
            </a:endParaRPr>
          </a:p>
          <a:p>
            <a:pPr algn="just"/>
            <a:endParaRPr lang="en-ZA" sz="1500" baseline="30000" dirty="0" smtClean="0">
              <a:latin typeface="Century Gothic"/>
              <a:cs typeface="Century Gothic"/>
            </a:endParaRPr>
          </a:p>
          <a:p>
            <a:pPr algn="just"/>
            <a:endParaRPr lang="en-US" sz="1500" baseline="30000" dirty="0">
              <a:latin typeface="Century Gothic"/>
              <a:cs typeface="Century Gothic"/>
            </a:endParaRPr>
          </a:p>
        </p:txBody>
      </p:sp>
      <p:sp>
        <p:nvSpPr>
          <p:cNvPr id="2" name="Rectangle 1"/>
          <p:cNvSpPr/>
          <p:nvPr/>
        </p:nvSpPr>
        <p:spPr>
          <a:xfrm>
            <a:off x="339591" y="248885"/>
            <a:ext cx="7218643" cy="789960"/>
          </a:xfrm>
          <a:prstGeom prst="rect">
            <a:avLst/>
          </a:prstGeom>
        </p:spPr>
        <p:txBody>
          <a:bodyPr wrap="none">
            <a:spAutoFit/>
          </a:bodyPr>
          <a:lstStyle/>
          <a:p>
            <a:r>
              <a:rPr lang="en-US" sz="3400" b="1" baseline="30000" dirty="0">
                <a:solidFill>
                  <a:schemeClr val="tx2"/>
                </a:solidFill>
                <a:latin typeface="Century Gothic"/>
                <a:cs typeface="Century Gothic"/>
              </a:rPr>
              <a:t>The service delivery environment has been </a:t>
            </a:r>
          </a:p>
          <a:p>
            <a:r>
              <a:rPr lang="en-US" sz="3400" b="1" baseline="30000" dirty="0">
                <a:solidFill>
                  <a:schemeClr val="tx2"/>
                </a:solidFill>
                <a:latin typeface="Century Gothic"/>
                <a:cs typeface="Century Gothic"/>
              </a:rPr>
              <a:t>stabilised and revitilised to improve performance  </a:t>
            </a:r>
          </a:p>
        </p:txBody>
      </p:sp>
      <p:sp>
        <p:nvSpPr>
          <p:cNvPr id="4" name="Slide Number Placeholder 3"/>
          <p:cNvSpPr>
            <a:spLocks noGrp="1"/>
          </p:cNvSpPr>
          <p:nvPr>
            <p:ph type="sldNum" sz="quarter" idx="12"/>
          </p:nvPr>
        </p:nvSpPr>
        <p:spPr/>
        <p:txBody>
          <a:bodyPr/>
          <a:lstStyle/>
          <a:p>
            <a:fld id="{7FA56227-5D48-2044-9FD7-3EAF296A177E}" type="slidenum">
              <a:rPr lang="en-US" smtClean="0"/>
              <a:pPr/>
              <a:t>9</a:t>
            </a:fld>
            <a:endParaRPr lang="en-US" dirty="0"/>
          </a:p>
        </p:txBody>
      </p:sp>
    </p:spTree>
    <p:extLst>
      <p:ext uri="{BB962C8B-B14F-4D97-AF65-F5344CB8AC3E}">
        <p14:creationId xmlns:p14="http://schemas.microsoft.com/office/powerpoint/2010/main" xmlns="" val="29141282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Oval"/>
</p:tagLst>
</file>

<file path=ppt/tags/tag10.xml><?xml version="1.0" encoding="utf-8"?>
<p:tagLst xmlns:a="http://schemas.openxmlformats.org/drawingml/2006/main" xmlns:r="http://schemas.openxmlformats.org/officeDocument/2006/relationships" xmlns:p="http://schemas.openxmlformats.org/presentationml/2006/main">
  <p:tag name="NAME" val="Oval"/>
</p:tagLst>
</file>

<file path=ppt/tags/tag11.xml><?xml version="1.0" encoding="utf-8"?>
<p:tagLst xmlns:a="http://schemas.openxmlformats.org/drawingml/2006/main" xmlns:r="http://schemas.openxmlformats.org/officeDocument/2006/relationships" xmlns:p="http://schemas.openxmlformats.org/presentationml/2006/main">
  <p:tag name="NAME" val="Oval"/>
</p:tagLst>
</file>

<file path=ppt/tags/tag12.xml><?xml version="1.0" encoding="utf-8"?>
<p:tagLst xmlns:a="http://schemas.openxmlformats.org/drawingml/2006/main" xmlns:r="http://schemas.openxmlformats.org/officeDocument/2006/relationships" xmlns:p="http://schemas.openxmlformats.org/presentationml/2006/main">
  <p:tag name="NAME" val="Oval"/>
</p:tagLst>
</file>

<file path=ppt/tags/tag13.xml><?xml version="1.0" encoding="utf-8"?>
<p:tagLst xmlns:a="http://schemas.openxmlformats.org/drawingml/2006/main" xmlns:r="http://schemas.openxmlformats.org/officeDocument/2006/relationships" xmlns:p="http://schemas.openxmlformats.org/presentationml/2006/main">
  <p:tag name="NAME" val="Oval"/>
</p:tagLst>
</file>

<file path=ppt/tags/tag14.xml><?xml version="1.0" encoding="utf-8"?>
<p:tagLst xmlns:a="http://schemas.openxmlformats.org/drawingml/2006/main" xmlns:r="http://schemas.openxmlformats.org/officeDocument/2006/relationships" xmlns:p="http://schemas.openxmlformats.org/presentationml/2006/main">
  <p:tag name="NAME" val="Oval"/>
</p:tagLst>
</file>

<file path=ppt/tags/tag15.xml><?xml version="1.0" encoding="utf-8"?>
<p:tagLst xmlns:a="http://schemas.openxmlformats.org/drawingml/2006/main" xmlns:r="http://schemas.openxmlformats.org/officeDocument/2006/relationships" xmlns:p="http://schemas.openxmlformats.org/presentationml/2006/main">
  <p:tag name="NAME" val="Oval"/>
</p:tagLst>
</file>

<file path=ppt/tags/tag16.xml><?xml version="1.0" encoding="utf-8"?>
<p:tagLst xmlns:a="http://schemas.openxmlformats.org/drawingml/2006/main" xmlns:r="http://schemas.openxmlformats.org/officeDocument/2006/relationships" xmlns:p="http://schemas.openxmlformats.org/presentationml/2006/main">
  <p:tag name="NAME" val="Oval"/>
</p:tagLst>
</file>

<file path=ppt/tags/tag17.xml><?xml version="1.0" encoding="utf-8"?>
<p:tagLst xmlns:a="http://schemas.openxmlformats.org/drawingml/2006/main" xmlns:r="http://schemas.openxmlformats.org/officeDocument/2006/relationships" xmlns:p="http://schemas.openxmlformats.org/presentationml/2006/main">
  <p:tag name="NAME" val="Oval"/>
</p:tagLst>
</file>

<file path=ppt/tags/tag18.xml><?xml version="1.0" encoding="utf-8"?>
<p:tagLst xmlns:a="http://schemas.openxmlformats.org/drawingml/2006/main" xmlns:r="http://schemas.openxmlformats.org/officeDocument/2006/relationships" xmlns:p="http://schemas.openxmlformats.org/presentationml/2006/main">
  <p:tag name="NAME" val="Oval"/>
</p:tagLst>
</file>

<file path=ppt/tags/tag19.xml><?xml version="1.0" encoding="utf-8"?>
<p:tagLst xmlns:a="http://schemas.openxmlformats.org/drawingml/2006/main" xmlns:r="http://schemas.openxmlformats.org/officeDocument/2006/relationships" xmlns:p="http://schemas.openxmlformats.org/presentationml/2006/main">
  <p:tag name="NAME" val="Oval"/>
</p:tagLst>
</file>

<file path=ppt/tags/tag2.xml><?xml version="1.0" encoding="utf-8"?>
<p:tagLst xmlns:a="http://schemas.openxmlformats.org/drawingml/2006/main" xmlns:r="http://schemas.openxmlformats.org/officeDocument/2006/relationships" xmlns:p="http://schemas.openxmlformats.org/presentationml/2006/main">
  <p:tag name="NAME" val="Oval"/>
</p:tagLst>
</file>

<file path=ppt/tags/tag20.xml><?xml version="1.0" encoding="utf-8"?>
<p:tagLst xmlns:a="http://schemas.openxmlformats.org/drawingml/2006/main" xmlns:r="http://schemas.openxmlformats.org/officeDocument/2006/relationships" xmlns:p="http://schemas.openxmlformats.org/presentationml/2006/main">
  <p:tag name="NAME" val="Oval"/>
</p:tagLst>
</file>

<file path=ppt/tags/tag21.xml><?xml version="1.0" encoding="utf-8"?>
<p:tagLst xmlns:a="http://schemas.openxmlformats.org/drawingml/2006/main" xmlns:r="http://schemas.openxmlformats.org/officeDocument/2006/relationships" xmlns:p="http://schemas.openxmlformats.org/presentationml/2006/main">
  <p:tag name="NAME" val="Oval"/>
</p:tagLst>
</file>

<file path=ppt/tags/tag22.xml><?xml version="1.0" encoding="utf-8"?>
<p:tagLst xmlns:a="http://schemas.openxmlformats.org/drawingml/2006/main" xmlns:r="http://schemas.openxmlformats.org/officeDocument/2006/relationships" xmlns:p="http://schemas.openxmlformats.org/presentationml/2006/main">
  <p:tag name="NAME" val="Oval"/>
</p:tagLst>
</file>

<file path=ppt/tags/tag23.xml><?xml version="1.0" encoding="utf-8"?>
<p:tagLst xmlns:a="http://schemas.openxmlformats.org/drawingml/2006/main" xmlns:r="http://schemas.openxmlformats.org/officeDocument/2006/relationships" xmlns:p="http://schemas.openxmlformats.org/presentationml/2006/main">
  <p:tag name="NAME" val="Oval"/>
</p:tagLst>
</file>

<file path=ppt/tags/tag24.xml><?xml version="1.0" encoding="utf-8"?>
<p:tagLst xmlns:a="http://schemas.openxmlformats.org/drawingml/2006/main" xmlns:r="http://schemas.openxmlformats.org/officeDocument/2006/relationships" xmlns:p="http://schemas.openxmlformats.org/presentationml/2006/main">
  <p:tag name="NAME" val="Oval"/>
</p:tagLst>
</file>

<file path=ppt/tags/tag25.xml><?xml version="1.0" encoding="utf-8"?>
<p:tagLst xmlns:a="http://schemas.openxmlformats.org/drawingml/2006/main" xmlns:r="http://schemas.openxmlformats.org/officeDocument/2006/relationships" xmlns:p="http://schemas.openxmlformats.org/presentationml/2006/main">
  <p:tag name="NAME" val="Oval"/>
</p:tagLst>
</file>

<file path=ppt/tags/tag26.xml><?xml version="1.0" encoding="utf-8"?>
<p:tagLst xmlns:a="http://schemas.openxmlformats.org/drawingml/2006/main" xmlns:r="http://schemas.openxmlformats.org/officeDocument/2006/relationships" xmlns:p="http://schemas.openxmlformats.org/presentationml/2006/main">
  <p:tag name="NAME" val="Oval"/>
</p:tagLst>
</file>

<file path=ppt/tags/tag27.xml><?xml version="1.0" encoding="utf-8"?>
<p:tagLst xmlns:a="http://schemas.openxmlformats.org/drawingml/2006/main" xmlns:r="http://schemas.openxmlformats.org/officeDocument/2006/relationships" xmlns:p="http://schemas.openxmlformats.org/presentationml/2006/main">
  <p:tag name="NAME" val="Oval"/>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24NF3LLZLk6O2xhcagm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xeb9O13dk66QrK2W_gmAQ"/>
</p:tagLst>
</file>

<file path=ppt/tags/tag3.xml><?xml version="1.0" encoding="utf-8"?>
<p:tagLst xmlns:a="http://schemas.openxmlformats.org/drawingml/2006/main" xmlns:r="http://schemas.openxmlformats.org/officeDocument/2006/relationships" xmlns:p="http://schemas.openxmlformats.org/presentationml/2006/main">
  <p:tag name="NAME" val="Oval"/>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b0LbIy1rkmqq9l6q.IM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CD608ZP5Uu2Y2rCmE9LLA"/>
</p:tagLst>
</file>

<file path=ppt/tags/tag4.xml><?xml version="1.0" encoding="utf-8"?>
<p:tagLst xmlns:a="http://schemas.openxmlformats.org/drawingml/2006/main" xmlns:r="http://schemas.openxmlformats.org/officeDocument/2006/relationships" xmlns:p="http://schemas.openxmlformats.org/presentationml/2006/main">
  <p:tag name="NAME" val="Oval"/>
</p:tagLst>
</file>

<file path=ppt/tags/tag5.xml><?xml version="1.0" encoding="utf-8"?>
<p:tagLst xmlns:a="http://schemas.openxmlformats.org/drawingml/2006/main" xmlns:r="http://schemas.openxmlformats.org/officeDocument/2006/relationships" xmlns:p="http://schemas.openxmlformats.org/presentationml/2006/main">
  <p:tag name="NAME" val="Oval"/>
</p:tagLst>
</file>

<file path=ppt/tags/tag6.xml><?xml version="1.0" encoding="utf-8"?>
<p:tagLst xmlns:a="http://schemas.openxmlformats.org/drawingml/2006/main" xmlns:r="http://schemas.openxmlformats.org/officeDocument/2006/relationships" xmlns:p="http://schemas.openxmlformats.org/presentationml/2006/main">
  <p:tag name="NAME" val="Oval"/>
</p:tagLst>
</file>

<file path=ppt/tags/tag7.xml><?xml version="1.0" encoding="utf-8"?>
<p:tagLst xmlns:a="http://schemas.openxmlformats.org/drawingml/2006/main" xmlns:r="http://schemas.openxmlformats.org/officeDocument/2006/relationships" xmlns:p="http://schemas.openxmlformats.org/presentationml/2006/main">
  <p:tag name="NAME" val="Oval"/>
</p:tagLst>
</file>

<file path=ppt/tags/tag8.xml><?xml version="1.0" encoding="utf-8"?>
<p:tagLst xmlns:a="http://schemas.openxmlformats.org/drawingml/2006/main" xmlns:r="http://schemas.openxmlformats.org/officeDocument/2006/relationships" xmlns:p="http://schemas.openxmlformats.org/presentationml/2006/main">
  <p:tag name="NAME" val="Oval"/>
</p:tagLst>
</file>

<file path=ppt/tags/tag9.xml><?xml version="1.0" encoding="utf-8"?>
<p:tagLst xmlns:a="http://schemas.openxmlformats.org/drawingml/2006/main" xmlns:r="http://schemas.openxmlformats.org/officeDocument/2006/relationships" xmlns:p="http://schemas.openxmlformats.org/presentationml/2006/main">
  <p:tag name="NAME" val="O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6645</TotalTime>
  <Words>6322</Words>
  <Application>Microsoft Office PowerPoint</Application>
  <PresentationFormat>On-screen Show (4:3)</PresentationFormat>
  <Paragraphs>1199</Paragraphs>
  <Slides>45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Pretoria</dc:creator>
  <cp:lastModifiedBy>PUMZA</cp:lastModifiedBy>
  <cp:revision>346</cp:revision>
  <cp:lastPrinted>2016-09-30T11:00:56Z</cp:lastPrinted>
  <dcterms:created xsi:type="dcterms:W3CDTF">2016-09-16T11:34:44Z</dcterms:created>
  <dcterms:modified xsi:type="dcterms:W3CDTF">2016-11-10T10:09:37Z</dcterms:modified>
</cp:coreProperties>
</file>