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13"/>
  </p:notesMasterIdLst>
  <p:handoutMasterIdLst>
    <p:handoutMasterId r:id="rId14"/>
  </p:handoutMasterIdLst>
  <p:sldIdLst>
    <p:sldId id="256" r:id="rId3"/>
    <p:sldId id="263" r:id="rId4"/>
    <p:sldId id="313" r:id="rId5"/>
    <p:sldId id="301" r:id="rId6"/>
    <p:sldId id="321" r:id="rId7"/>
    <p:sldId id="322" r:id="rId8"/>
    <p:sldId id="320" r:id="rId9"/>
    <p:sldId id="317" r:id="rId10"/>
    <p:sldId id="297" r:id="rId11"/>
    <p:sldId id="30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2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4669" autoAdjust="0"/>
  </p:normalViewPr>
  <p:slideViewPr>
    <p:cSldViewPr>
      <p:cViewPr>
        <p:scale>
          <a:sx n="100" d="100"/>
          <a:sy n="100" d="100"/>
        </p:scale>
        <p:origin x="-2100"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9/2/2016</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9/2/2016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2CBE94-8C95-4EB0-B201-E0D9185EB1B0}" type="datetimeFigureOut">
              <a:rPr lang="en-US" smtClean="0"/>
              <a:pPr/>
              <a:t>9/2/2016</a:t>
            </a:fld>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C21E3C-3412-4AFB-AC52-B9F64BFB8455}"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2786058"/>
            <a:ext cx="6264696" cy="1384995"/>
          </a:xfrm>
          <a:prstGeom prst="rect">
            <a:avLst/>
          </a:prstGeom>
          <a:noFill/>
        </p:spPr>
        <p:txBody>
          <a:bodyPr wrap="square" rtlCol="0">
            <a:spAutoFit/>
          </a:bodyPr>
          <a:lstStyle/>
          <a:p>
            <a:r>
              <a:rPr lang="en-ZA" sz="2800" b="1" dirty="0" smtClean="0">
                <a:solidFill>
                  <a:srgbClr val="464646"/>
                </a:solidFill>
                <a:effectLst>
                  <a:outerShdw blurRad="31750" dist="25400" dir="5400000" algn="tl" rotWithShape="0">
                    <a:srgbClr val="000000">
                      <a:alpha val="25000"/>
                    </a:srgbClr>
                  </a:outerShdw>
                </a:effectLst>
                <a:latin typeface="Arial" pitchFamily="34" charset="0"/>
                <a:ea typeface="+mj-ea"/>
                <a:cs typeface="Arial" pitchFamily="34" charset="0"/>
              </a:rPr>
              <a:t>TRADITIONAL HEALTH PRACTITIONERS ACT 2007 (Act No. 22 0f 2007)</a:t>
            </a:r>
            <a:endParaRPr lang="en-US" sz="2400" b="1" dirty="0">
              <a:solidFill>
                <a:schemeClr val="bg1">
                  <a:lumMod val="50000"/>
                </a:schemeClr>
              </a:solidFill>
              <a:latin typeface="Arial" pitchFamily="34" charset="0"/>
              <a:cs typeface="Arial" pitchFamily="34" charset="0"/>
            </a:endParaRPr>
          </a:p>
        </p:txBody>
      </p:sp>
      <p:sp>
        <p:nvSpPr>
          <p:cNvPr id="6" name="TextBox 5"/>
          <p:cNvSpPr txBox="1"/>
          <p:nvPr/>
        </p:nvSpPr>
        <p:spPr>
          <a:xfrm>
            <a:off x="2514600" y="4800600"/>
            <a:ext cx="5791200" cy="1015663"/>
          </a:xfrm>
          <a:prstGeom prst="rect">
            <a:avLst/>
          </a:prstGeom>
          <a:noFill/>
        </p:spPr>
        <p:txBody>
          <a:bodyPr wrap="square" rtlCol="0">
            <a:spAutoFit/>
          </a:bodyPr>
          <a:lstStyle/>
          <a:p>
            <a:r>
              <a:rPr lang="en-US" sz="2000" dirty="0" smtClean="0">
                <a:latin typeface="Arial" pitchFamily="34" charset="0"/>
                <a:cs typeface="Arial" pitchFamily="34" charset="0"/>
              </a:rPr>
              <a:t>Date: 31 August 2016</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Portfolio Committee on Science and Technology</a:t>
            </a:r>
          </a:p>
        </p:txBody>
      </p:sp>
      <p:sp>
        <p:nvSpPr>
          <p:cNvPr id="7" name="Rectangle 2"/>
          <p:cNvSpPr txBox="1">
            <a:spLocks noChangeArrowheads="1"/>
          </p:cNvSpPr>
          <p:nvPr/>
        </p:nvSpPr>
        <p:spPr>
          <a:xfrm>
            <a:off x="539552" y="0"/>
            <a:ext cx="8352928" cy="838200"/>
          </a:xfrm>
          <a:prstGeom prst="rect">
            <a:avLst/>
          </a:prstGeom>
        </p:spPr>
        <p:txBody>
          <a:bodyPr tIns="45720" rIns="91440" bIns="45720" anchor="b">
            <a:normAutofit/>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800" b="1" dirty="0" smtClean="0">
              <a:solidFill>
                <a:schemeClr val="bg1"/>
              </a:solidFill>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solidFill>
            <a:srgbClr val="006024"/>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sz="8800" b="1" dirty="0" smtClean="0">
              <a:solidFill>
                <a:schemeClr val="tx1"/>
              </a:solidFill>
              <a:latin typeface="Arial" pitchFamily="34" charset="0"/>
              <a:cs typeface="Arial" pitchFamily="34" charset="0"/>
            </a:endParaRPr>
          </a:p>
          <a:p>
            <a:endParaRPr lang="en-US" sz="8800" b="1" dirty="0" smtClean="0">
              <a:solidFill>
                <a:schemeClr val="tx1"/>
              </a:solidFill>
              <a:latin typeface="Arial" pitchFamily="34" charset="0"/>
              <a:cs typeface="Arial" pitchFamily="34" charset="0"/>
            </a:endParaRPr>
          </a:p>
          <a:p>
            <a:pPr algn="ctr"/>
            <a:r>
              <a:rPr lang="en-US" sz="8800" b="1" dirty="0" smtClean="0">
                <a:solidFill>
                  <a:schemeClr val="bg1"/>
                </a:solidFill>
                <a:latin typeface="Arial" pitchFamily="34" charset="0"/>
                <a:cs typeface="Arial" pitchFamily="34" charset="0"/>
              </a:rPr>
              <a:t>Thank You </a:t>
            </a:r>
          </a:p>
          <a:p>
            <a:endParaRPr lang="en-US" sz="8800" b="1" dirty="0" smtClean="0">
              <a:solidFill>
                <a:schemeClr val="tx1"/>
              </a:solidFill>
              <a:latin typeface="Arial" pitchFamily="34" charset="0"/>
              <a:cs typeface="Arial" pitchFamily="34" charset="0"/>
            </a:endParaRPr>
          </a:p>
          <a:p>
            <a:endParaRPr lang="en-US" sz="88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800" b="1" dirty="0" smtClean="0">
                <a:solidFill>
                  <a:schemeClr val="bg1"/>
                </a:solidFill>
                <a:latin typeface="Arial" pitchFamily="34" charset="0"/>
                <a:ea typeface="+mj-ea"/>
                <a:cs typeface="Arial" pitchFamily="34" charset="0"/>
              </a:rPr>
              <a:t>OVERVIEW</a:t>
            </a:r>
            <a:endParaRPr kumimoji="0" lang="en-GB" sz="4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3" name="Rectangle 2"/>
          <p:cNvSpPr/>
          <p:nvPr/>
        </p:nvSpPr>
        <p:spPr>
          <a:xfrm>
            <a:off x="357158" y="1285860"/>
            <a:ext cx="7858180" cy="369332"/>
          </a:xfrm>
          <a:prstGeom prst="rect">
            <a:avLst/>
          </a:prstGeom>
        </p:spPr>
        <p:txBody>
          <a:bodyPr wrap="square">
            <a:sp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chemeClr val="bg1"/>
                </a:solidFill>
                <a:latin typeface="Arial" pitchFamily="34" charset="0"/>
                <a:cs typeface="Arial" pitchFamily="34" charset="0"/>
              </a:rPr>
              <a:t>PURPOSE</a:t>
            </a:r>
          </a:p>
        </p:txBody>
      </p:sp>
      <p:sp>
        <p:nvSpPr>
          <p:cNvPr id="4" name="Rectangle 3"/>
          <p:cNvSpPr/>
          <p:nvPr/>
        </p:nvSpPr>
        <p:spPr>
          <a:xfrm>
            <a:off x="214282" y="1214422"/>
            <a:ext cx="8501121" cy="2800767"/>
          </a:xfrm>
          <a:prstGeom prst="rect">
            <a:avLst/>
          </a:prstGeom>
        </p:spPr>
        <p:txBody>
          <a:bodyPr wrap="square">
            <a:spAutoFit/>
          </a:bodyPr>
          <a:lstStyle/>
          <a:p>
            <a:r>
              <a:rPr lang="en-US" sz="2800" dirty="0" smtClean="0"/>
              <a:t>PURPOSE</a:t>
            </a:r>
          </a:p>
          <a:p>
            <a:r>
              <a:rPr lang="en-US" sz="2800" dirty="0" smtClean="0"/>
              <a:t>KEY PROVISIONS</a:t>
            </a:r>
          </a:p>
          <a:p>
            <a:r>
              <a:rPr lang="en-US" sz="2800" dirty="0" smtClean="0"/>
              <a:t>THP REGULATIONS</a:t>
            </a:r>
          </a:p>
          <a:p>
            <a:r>
              <a:rPr lang="en-US" sz="2800" dirty="0" smtClean="0"/>
              <a:t>COMPLIMENTS AND CONFLITS WITH THE IKS BILL</a:t>
            </a:r>
          </a:p>
          <a:p>
            <a:r>
              <a:rPr lang="en-US" sz="2800" dirty="0" smtClean="0"/>
              <a:t>CONCLUSION</a:t>
            </a:r>
          </a:p>
          <a:p>
            <a:endParaRPr lang="en-US" dirty="0" smtClean="0"/>
          </a:p>
          <a:p>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800" b="1" dirty="0" smtClean="0">
                <a:solidFill>
                  <a:schemeClr val="bg1"/>
                </a:solidFill>
                <a:latin typeface="Arial" pitchFamily="34" charset="0"/>
                <a:ea typeface="+mj-ea"/>
                <a:cs typeface="Arial" pitchFamily="34" charset="0"/>
              </a:rPr>
              <a:t>PURPOSE</a:t>
            </a:r>
            <a:endParaRPr kumimoji="0" lang="en-GB" sz="4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4" name="TextBox 3"/>
          <p:cNvSpPr txBox="1"/>
          <p:nvPr/>
        </p:nvSpPr>
        <p:spPr>
          <a:xfrm>
            <a:off x="428596" y="1214422"/>
            <a:ext cx="8244408" cy="3801041"/>
          </a:xfrm>
          <a:prstGeom prst="rect">
            <a:avLst/>
          </a:prstGeom>
          <a:noFill/>
        </p:spPr>
        <p:txBody>
          <a:bodyPr wrap="square" rtlCol="0">
            <a:spAutoFit/>
          </a:bodyPr>
          <a:lstStyle/>
          <a:p>
            <a:r>
              <a:rPr lang="en-US" dirty="0" smtClean="0">
                <a:latin typeface="Arial" pitchFamily="34" charset="0"/>
                <a:cs typeface="Arial" pitchFamily="34" charset="0"/>
              </a:rPr>
              <a:t>The purpose of this Act is to-</a:t>
            </a:r>
          </a:p>
          <a:p>
            <a:endParaRPr lang="en-ZA" dirty="0" smtClean="0">
              <a:latin typeface="Arial" pitchFamily="34" charset="0"/>
              <a:cs typeface="Arial" pitchFamily="34" charset="0"/>
            </a:endParaRPr>
          </a:p>
          <a:p>
            <a:pPr marL="447675" indent="-85725">
              <a:buFont typeface="Arial" pitchFamily="34" charset="0"/>
              <a:buChar char="•"/>
            </a:pPr>
            <a:r>
              <a:rPr lang="en-US" i="1" dirty="0" smtClean="0">
                <a:latin typeface="Arial" pitchFamily="34" charset="0"/>
                <a:cs typeface="Arial" pitchFamily="34" charset="0"/>
              </a:rPr>
              <a:t> 	</a:t>
            </a:r>
            <a:r>
              <a:rPr lang="en-US" dirty="0" smtClean="0">
                <a:latin typeface="Arial" pitchFamily="34" charset="0"/>
                <a:cs typeface="Arial" pitchFamily="34" charset="0"/>
              </a:rPr>
              <a:t>establish the Interim Traditional Health Practitioners Council of South 	Africa;</a:t>
            </a:r>
          </a:p>
          <a:p>
            <a:pPr marL="904875" lvl="1" indent="-542925">
              <a:buFont typeface="Arial" pitchFamily="34" charset="0"/>
              <a:buChar char="•"/>
            </a:pPr>
            <a:r>
              <a:rPr lang="en-US" dirty="0" smtClean="0">
                <a:latin typeface="Arial" pitchFamily="34" charset="0"/>
                <a:cs typeface="Arial" pitchFamily="34" charset="0"/>
              </a:rPr>
              <a:t>provide for the registration, training and practices of traditional health practitioners in the Republic; and</a:t>
            </a:r>
          </a:p>
          <a:p>
            <a:pPr marL="904875" lvl="1" indent="-542925">
              <a:buFont typeface="Arial" pitchFamily="34" charset="0"/>
              <a:buChar char="•"/>
            </a:pPr>
            <a:r>
              <a:rPr lang="en-US" dirty="0" smtClean="0">
                <a:latin typeface="Arial" pitchFamily="34" charset="0"/>
                <a:cs typeface="Arial" pitchFamily="34" charset="0"/>
              </a:rPr>
              <a:t>serve and protect the interests of members of the public who use the services of traditional health practitioners.</a:t>
            </a:r>
            <a:endParaRPr lang="en-ZA" dirty="0" smtClean="0">
              <a:latin typeface="Arial" pitchFamily="34" charset="0"/>
              <a:cs typeface="Arial" pitchFamily="34" charset="0"/>
            </a:endParaRPr>
          </a:p>
          <a:p>
            <a:pPr marL="895350" indent="-895350"/>
            <a:r>
              <a:rPr lang="en-US" i="1" dirty="0" smtClean="0">
                <a:latin typeface="Arial" pitchFamily="34" charset="0"/>
                <a:cs typeface="Arial" pitchFamily="34" charset="0"/>
              </a:rPr>
              <a:t>	</a:t>
            </a:r>
            <a:endParaRPr lang="en-ZA" dirty="0" smtClean="0">
              <a:latin typeface="Arial" pitchFamily="34" charset="0"/>
              <a:cs typeface="Arial" pitchFamily="34" charset="0"/>
            </a:endParaRPr>
          </a:p>
          <a:p>
            <a:pPr marL="895350" indent="-895350"/>
            <a:endParaRPr lang="en-ZA" dirty="0" smtClean="0">
              <a:latin typeface="Arial" pitchFamily="34" charset="0"/>
              <a:cs typeface="Arial" pitchFamily="34" charset="0"/>
            </a:endParaRPr>
          </a:p>
          <a:p>
            <a:pPr lvl="1" indent="-457200">
              <a:buFont typeface="Arial" pitchFamily="34" charset="0"/>
              <a:buChar char="•"/>
            </a:pPr>
            <a:endParaRPr lang="en-GB" sz="3200" dirty="0" smtClean="0"/>
          </a:p>
          <a:p>
            <a:pPr lvl="1" indent="-457200"/>
            <a:endParaRPr lang="en-US" sz="2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142984"/>
            <a:ext cx="8568952" cy="5940088"/>
          </a:xfrm>
          <a:prstGeom prst="rect">
            <a:avLst/>
          </a:prstGeom>
          <a:noFill/>
        </p:spPr>
        <p:txBody>
          <a:bodyPr wrap="square" rtlCol="0">
            <a:spAutoFit/>
          </a:bodyPr>
          <a:lstStyle/>
          <a:p>
            <a:pPr marL="361950"/>
            <a:r>
              <a:rPr lang="en-US" sz="2000" dirty="0" smtClean="0"/>
              <a:t>ESTABLISHMENT AND GOVERNANCE OF INTERIM TRADITIONAL HEALTH PRACTITIONERS COUNCIL OF SOUTH AFRICA</a:t>
            </a:r>
            <a:endParaRPr lang="en-ZA" sz="2000" dirty="0" smtClean="0"/>
          </a:p>
          <a:p>
            <a:pPr marL="361950"/>
            <a:endParaRPr lang="en-GB" sz="2000" dirty="0" smtClean="0"/>
          </a:p>
          <a:p>
            <a:r>
              <a:rPr lang="en-US" sz="2000" dirty="0" smtClean="0"/>
              <a:t>Functions of Council</a:t>
            </a:r>
          </a:p>
          <a:p>
            <a:pPr marL="895350" indent="-533400">
              <a:buFont typeface="Arial" pitchFamily="34" charset="0"/>
              <a:buChar char="•"/>
            </a:pPr>
            <a:r>
              <a:rPr lang="en-US" sz="2000" dirty="0" smtClean="0"/>
              <a:t>The Council must in the interests of the public, promote and regulate, liaison between traditional health practitioners and other health professionals registered under any law;</a:t>
            </a:r>
            <a:endParaRPr lang="en-ZA" sz="2000" dirty="0" smtClean="0"/>
          </a:p>
          <a:p>
            <a:r>
              <a:rPr lang="en-US" sz="2000" dirty="0" smtClean="0"/>
              <a:t>	</a:t>
            </a:r>
          </a:p>
          <a:p>
            <a:pPr marL="895350" indent="-533400">
              <a:buFont typeface="Arial" pitchFamily="34" charset="0"/>
              <a:buChar char="•"/>
            </a:pPr>
            <a:r>
              <a:rPr lang="en-US" sz="2000" dirty="0" smtClean="0"/>
              <a:t>implement health policies determined by the Minister concerning traditional health practice;</a:t>
            </a:r>
            <a:endParaRPr lang="en-ZA" sz="2000" dirty="0" smtClean="0"/>
          </a:p>
          <a:p>
            <a:endParaRPr lang="en-ZA" sz="2000" dirty="0" smtClean="0"/>
          </a:p>
          <a:p>
            <a:r>
              <a:rPr lang="en-US" sz="2000" dirty="0" smtClean="0"/>
              <a:t>Constitution of Council</a:t>
            </a:r>
          </a:p>
          <a:p>
            <a:endParaRPr lang="en-US" sz="2000" dirty="0" smtClean="0"/>
          </a:p>
          <a:p>
            <a:pPr marL="895350" indent="-533400">
              <a:buFont typeface="Arial" pitchFamily="34" charset="0"/>
              <a:buChar char="•"/>
            </a:pPr>
            <a:r>
              <a:rPr lang="en-US" sz="2000" dirty="0" smtClean="0"/>
              <a:t>	Council is composed of 20 members of which 13 members are THPs including the Chairperson and the Deputy Chairperson. </a:t>
            </a:r>
          </a:p>
          <a:p>
            <a:r>
              <a:rPr lang="en-ZA" sz="2000" dirty="0" smtClean="0"/>
              <a:t>	</a:t>
            </a:r>
          </a:p>
          <a:p>
            <a:pPr marL="266700">
              <a:buFont typeface="Arial" pitchFamily="34" charset="0"/>
              <a:buChar char="•"/>
            </a:pPr>
            <a:endParaRPr lang="en-GB" sz="2000" dirty="0" smtClean="0"/>
          </a:p>
          <a:p>
            <a:endParaRPr lang="en-GB" sz="2000" dirty="0" smtClean="0"/>
          </a:p>
          <a:p>
            <a:r>
              <a:rPr lang="en-US" sz="2000" dirty="0" smtClean="0"/>
              <a:t>	</a:t>
            </a:r>
          </a:p>
        </p:txBody>
      </p:sp>
      <p:sp>
        <p:nvSpPr>
          <p:cNvPr id="3" name="Rectangle 2"/>
          <p:cNvSpPr txBox="1">
            <a:spLocks noChangeArrowheads="1"/>
          </p:cNvSpPr>
          <p:nvPr/>
        </p:nvSpPr>
        <p:spPr>
          <a:xfrm>
            <a:off x="899592"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800" b="1" dirty="0" smtClean="0">
                <a:solidFill>
                  <a:schemeClr val="bg1"/>
                </a:solidFill>
                <a:latin typeface="Arial" pitchFamily="34" charset="0"/>
                <a:ea typeface="+mj-ea"/>
                <a:cs typeface="Arial" pitchFamily="34" charset="0"/>
              </a:rPr>
              <a:t>KEY PROVISIONS</a:t>
            </a:r>
            <a:endParaRPr kumimoji="0" lang="en-GB" sz="4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142984"/>
            <a:ext cx="8715436" cy="4585871"/>
          </a:xfrm>
          <a:prstGeom prst="rect">
            <a:avLst/>
          </a:prstGeom>
        </p:spPr>
        <p:txBody>
          <a:bodyPr wrap="square">
            <a:spAutoFit/>
          </a:bodyPr>
          <a:lstStyle/>
          <a:p>
            <a:r>
              <a:rPr lang="en-US" sz="2000" dirty="0" smtClean="0"/>
              <a:t>Funds of Council</a:t>
            </a:r>
          </a:p>
          <a:p>
            <a:pPr marL="361950"/>
            <a:endParaRPr lang="en-US" dirty="0" smtClean="0"/>
          </a:p>
          <a:p>
            <a:pPr indent="447675" algn="just">
              <a:buNone/>
            </a:pPr>
            <a:r>
              <a:rPr lang="en-US" sz="1400" dirty="0" smtClean="0">
                <a:latin typeface="Arial" pitchFamily="34" charset="0"/>
                <a:cs typeface="Arial" pitchFamily="34" charset="0"/>
              </a:rPr>
              <a:t>S16. (1) of the Act  provides that the funds of the Council consist of—</a:t>
            </a:r>
          </a:p>
          <a:p>
            <a:pPr marL="1481328" lvl="2" indent="-457200" algn="just">
              <a:buFont typeface="+mj-lt"/>
              <a:buAutoNum type="alphaLcParenR"/>
            </a:pPr>
            <a:r>
              <a:rPr lang="en-US" sz="1400" dirty="0" smtClean="0">
                <a:latin typeface="Arial" pitchFamily="34" charset="0"/>
                <a:cs typeface="Arial" pitchFamily="34" charset="0"/>
              </a:rPr>
              <a:t>money appropriated by Parliament;</a:t>
            </a:r>
          </a:p>
          <a:p>
            <a:pPr marL="1481328" lvl="2" indent="-457200" algn="just">
              <a:buFont typeface="+mj-lt"/>
              <a:buAutoNum type="alphaLcParenR"/>
            </a:pPr>
            <a:r>
              <a:rPr lang="en-US" sz="1400" dirty="0" smtClean="0">
                <a:latin typeface="Arial" pitchFamily="34" charset="0"/>
                <a:cs typeface="Arial" pitchFamily="34" charset="0"/>
              </a:rPr>
              <a:t>fees raised by the registrar in the performance of his or her functions under this Act;</a:t>
            </a:r>
          </a:p>
          <a:p>
            <a:pPr marL="1481328" lvl="2" indent="-457200" algn="just">
              <a:buFont typeface="+mj-lt"/>
              <a:buAutoNum type="alphaLcParenR"/>
            </a:pPr>
            <a:r>
              <a:rPr lang="en-US" sz="1400" dirty="0" smtClean="0">
                <a:latin typeface="Arial" pitchFamily="34" charset="0"/>
                <a:cs typeface="Arial" pitchFamily="34" charset="0"/>
              </a:rPr>
              <a:t>penalties  (e.g. fine for misconduct); and</a:t>
            </a:r>
          </a:p>
          <a:p>
            <a:pPr marL="1481328" lvl="2" indent="-457200" algn="just">
              <a:buFont typeface="+mj-lt"/>
              <a:buAutoNum type="alphaLcParenR"/>
            </a:pPr>
            <a:r>
              <a:rPr lang="en-US" sz="1400" dirty="0" smtClean="0">
                <a:latin typeface="Arial" pitchFamily="34" charset="0"/>
                <a:cs typeface="Arial" pitchFamily="34" charset="0"/>
              </a:rPr>
              <a:t>any other fees contemplated in the </a:t>
            </a:r>
            <a:r>
              <a:rPr lang="en-US" sz="1400" i="1" dirty="0" smtClean="0">
                <a:latin typeface="Arial" pitchFamily="34" charset="0"/>
                <a:cs typeface="Arial" pitchFamily="34" charset="0"/>
              </a:rPr>
              <a:t>Act.</a:t>
            </a:r>
          </a:p>
          <a:p>
            <a:pPr algn="just">
              <a:buNone/>
            </a:pPr>
            <a:endParaRPr lang="en-US" sz="1400" i="1" dirty="0" smtClean="0">
              <a:latin typeface="Arial" pitchFamily="34" charset="0"/>
              <a:cs typeface="Arial" pitchFamily="34" charset="0"/>
            </a:endParaRPr>
          </a:p>
          <a:p>
            <a:pPr marL="447675" algn="just"/>
            <a:r>
              <a:rPr lang="en-US" sz="1400" dirty="0" smtClean="0">
                <a:latin typeface="Arial" pitchFamily="34" charset="0"/>
                <a:cs typeface="Arial" pitchFamily="34" charset="0"/>
              </a:rPr>
              <a:t>The Council must utilise its funds to defray expenses incurred by the Council and the office of the registrar in the performance of their functions. </a:t>
            </a:r>
          </a:p>
          <a:p>
            <a:pPr marL="361950"/>
            <a:endParaRPr lang="en-US" dirty="0" smtClean="0"/>
          </a:p>
          <a:p>
            <a:pPr marL="361950"/>
            <a:r>
              <a:rPr lang="en-US" dirty="0" smtClean="0"/>
              <a:t>REGISTRAR, STAFF OF REGISTRAR AND REGISTRATION PROCEDURES</a:t>
            </a:r>
            <a:endParaRPr lang="en-GB" dirty="0" smtClean="0"/>
          </a:p>
          <a:p>
            <a:pPr marL="361950"/>
            <a:endParaRPr lang="en-ZA" dirty="0" smtClean="0"/>
          </a:p>
          <a:p>
            <a:r>
              <a:rPr lang="en-US" dirty="0" smtClean="0"/>
              <a:t>Appointment and Functions of registrar</a:t>
            </a:r>
          </a:p>
          <a:p>
            <a:pPr indent="447675"/>
            <a:r>
              <a:rPr lang="en-US" sz="1400" dirty="0" smtClean="0">
                <a:latin typeface="Arial" pitchFamily="34" charset="0"/>
                <a:cs typeface="Arial" pitchFamily="34" charset="0"/>
              </a:rPr>
              <a:t>The Minister, after consultation with the Council-</a:t>
            </a:r>
            <a:endParaRPr lang="en-ZA" sz="1400" dirty="0" smtClean="0">
              <a:latin typeface="Arial" pitchFamily="34" charset="0"/>
              <a:cs typeface="Arial" pitchFamily="34" charset="0"/>
            </a:endParaRPr>
          </a:p>
          <a:p>
            <a:r>
              <a:rPr lang="en-US" sz="1400" dirty="0" smtClean="0">
                <a:latin typeface="Arial" pitchFamily="34" charset="0"/>
                <a:cs typeface="Arial" pitchFamily="34" charset="0"/>
              </a:rPr>
              <a:t>	must appoint a registrar; and</a:t>
            </a:r>
            <a:endParaRPr lang="en-ZA" sz="1400" dirty="0" smtClean="0">
              <a:latin typeface="Arial" pitchFamily="34" charset="0"/>
              <a:cs typeface="Arial" pitchFamily="34" charset="0"/>
            </a:endParaRPr>
          </a:p>
          <a:p>
            <a:r>
              <a:rPr lang="en-US" sz="1400" dirty="0" smtClean="0">
                <a:latin typeface="Arial" pitchFamily="34" charset="0"/>
                <a:cs typeface="Arial" pitchFamily="34" charset="0"/>
              </a:rPr>
              <a:t>	may dismiss such person.</a:t>
            </a:r>
            <a:endParaRPr lang="en-ZA" sz="1400" dirty="0" smtClean="0">
              <a:latin typeface="Arial" pitchFamily="34" charset="0"/>
              <a:cs typeface="Arial" pitchFamily="34" charset="0"/>
            </a:endParaRPr>
          </a:p>
          <a:p>
            <a:pPr marL="895350" indent="-895350"/>
            <a:r>
              <a:rPr lang="en-US" sz="1400" dirty="0" smtClean="0">
                <a:latin typeface="Arial" pitchFamily="34" charset="0"/>
                <a:cs typeface="Arial" pitchFamily="34" charset="0"/>
              </a:rPr>
              <a:t>	The appointment of the registrar is subject to the conclusion of a written performance agreement entered into by the Minister and that person.</a:t>
            </a:r>
            <a:endParaRPr lang="en-GB" dirty="0" smtClean="0"/>
          </a:p>
        </p:txBody>
      </p:sp>
      <p:sp>
        <p:nvSpPr>
          <p:cNvPr id="3" name="Rectangle 2"/>
          <p:cNvSpPr/>
          <p:nvPr/>
        </p:nvSpPr>
        <p:spPr>
          <a:xfrm>
            <a:off x="928662" y="357166"/>
            <a:ext cx="6143668" cy="584775"/>
          </a:xfrm>
          <a:prstGeom prst="rect">
            <a:avLst/>
          </a:prstGeom>
        </p:spPr>
        <p:txBody>
          <a:bodyPr wrap="square">
            <a:sp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dirty="0" smtClean="0">
                <a:solidFill>
                  <a:schemeClr val="bg1"/>
                </a:solidFill>
                <a:latin typeface="Arial" pitchFamily="34" charset="0"/>
                <a:cs typeface="Arial" pitchFamily="34" charset="0"/>
              </a:rPr>
              <a:t>KEY PROVISIONS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867" y="3214686"/>
            <a:ext cx="2077831" cy="646331"/>
          </a:xfrm>
          <a:prstGeom prst="rect">
            <a:avLst/>
          </a:prstGeom>
        </p:spPr>
        <p:txBody>
          <a:bodyPr wrap="square">
            <a:sp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chemeClr val="bg1"/>
                </a:solidFill>
                <a:latin typeface="Arial" pitchFamily="34" charset="0"/>
                <a:cs typeface="Arial" pitchFamily="34" charset="0"/>
              </a:rPr>
              <a:t>KEY PROVISIONS</a:t>
            </a:r>
          </a:p>
        </p:txBody>
      </p:sp>
      <p:sp>
        <p:nvSpPr>
          <p:cNvPr id="5" name="Rectangle 4"/>
          <p:cNvSpPr/>
          <p:nvPr/>
        </p:nvSpPr>
        <p:spPr>
          <a:xfrm>
            <a:off x="857224" y="214290"/>
            <a:ext cx="6000792" cy="584775"/>
          </a:xfrm>
          <a:prstGeom prst="rect">
            <a:avLst/>
          </a:prstGeom>
        </p:spPr>
        <p:txBody>
          <a:bodyPr wrap="square">
            <a:sp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200" b="1" dirty="0" smtClean="0">
                <a:solidFill>
                  <a:schemeClr val="bg1"/>
                </a:solidFill>
                <a:latin typeface="Arial" pitchFamily="34" charset="0"/>
                <a:cs typeface="Arial" pitchFamily="34" charset="0"/>
              </a:rPr>
              <a:t>KEY PROVISIONS</a:t>
            </a:r>
          </a:p>
        </p:txBody>
      </p:sp>
      <p:sp>
        <p:nvSpPr>
          <p:cNvPr id="7" name="Rectangle 6"/>
          <p:cNvSpPr/>
          <p:nvPr/>
        </p:nvSpPr>
        <p:spPr>
          <a:xfrm>
            <a:off x="357158" y="1214423"/>
            <a:ext cx="8501122" cy="4401205"/>
          </a:xfrm>
          <a:prstGeom prst="rect">
            <a:avLst/>
          </a:prstGeom>
        </p:spPr>
        <p:txBody>
          <a:bodyPr wrap="square">
            <a:spAutoFit/>
          </a:bodyPr>
          <a:lstStyle/>
          <a:p>
            <a:pPr lvl="0" fontAlgn="base">
              <a:spcBef>
                <a:spcPct val="0"/>
              </a:spcBef>
              <a:spcAft>
                <a:spcPct val="0"/>
              </a:spcAft>
              <a:tabLst>
                <a:tab pos="274638" algn="l"/>
                <a:tab pos="457200" algn="l"/>
                <a:tab pos="549275" algn="l"/>
                <a:tab pos="914400" algn="l"/>
                <a:tab pos="1279525" algn="l"/>
                <a:tab pos="1644650" algn="l"/>
                <a:tab pos="2101850" algn="l"/>
              </a:tabLst>
            </a:pPr>
            <a:endParaRPr lang="en-US" sz="1600" dirty="0" smtClean="0">
              <a:solidFill>
                <a:srgbClr val="000000"/>
              </a:solidFill>
              <a:latin typeface="Arial" pitchFamily="34" charset="0"/>
              <a:ea typeface="Times New Roman" pitchFamily="18" charset="0"/>
              <a:cs typeface="Arial" pitchFamily="34" charset="0"/>
            </a:endParaRPr>
          </a:p>
          <a:p>
            <a:pPr lvl="0" fontAlgn="base">
              <a:spcBef>
                <a:spcPct val="0"/>
              </a:spcBef>
              <a:spcAft>
                <a:spcPct val="0"/>
              </a:spcAft>
              <a:tabLst>
                <a:tab pos="274638" algn="l"/>
                <a:tab pos="457200" algn="l"/>
                <a:tab pos="549275" algn="l"/>
                <a:tab pos="914400" algn="l"/>
                <a:tab pos="1279525" algn="l"/>
                <a:tab pos="1644650" algn="l"/>
                <a:tab pos="2101850" algn="l"/>
              </a:tabLst>
            </a:pPr>
            <a:r>
              <a:rPr lang="en-US" sz="2000" dirty="0" smtClean="0"/>
              <a:t>Application for registration to practice</a:t>
            </a:r>
          </a:p>
          <a:p>
            <a:pPr lvl="0" fontAlgn="base">
              <a:spcBef>
                <a:spcPct val="0"/>
              </a:spcBef>
              <a:spcAft>
                <a:spcPct val="0"/>
              </a:spcAft>
              <a:tabLst>
                <a:tab pos="274638" algn="l"/>
                <a:tab pos="457200" algn="l"/>
                <a:tab pos="549275" algn="l"/>
                <a:tab pos="914400" algn="l"/>
                <a:tab pos="1279525" algn="l"/>
                <a:tab pos="1644650" algn="l"/>
                <a:tab pos="2101850" algn="l"/>
              </a:tabLst>
            </a:pPr>
            <a:endParaRPr lang="en-US" sz="1600" dirty="0" smtClean="0"/>
          </a:p>
          <a:p>
            <a:pPr marL="447675" lvl="0" fontAlgn="base">
              <a:spcBef>
                <a:spcPct val="0"/>
              </a:spcBef>
              <a:spcAft>
                <a:spcPct val="0"/>
              </a:spcAft>
              <a:tabLst>
                <a:tab pos="274638" algn="l"/>
                <a:tab pos="457200" algn="l"/>
                <a:tab pos="549275" algn="l"/>
                <a:tab pos="914400" algn="l"/>
                <a:tab pos="1279525" algn="l"/>
                <a:tab pos="1644650" algn="l"/>
                <a:tab pos="2101850" algn="l"/>
              </a:tabLst>
            </a:pPr>
            <a:r>
              <a:rPr lang="en-US" sz="1600" dirty="0" smtClean="0"/>
              <a:t> </a:t>
            </a:r>
            <a:r>
              <a:rPr lang="en-US" sz="1400" dirty="0" smtClean="0">
                <a:solidFill>
                  <a:srgbClr val="000000"/>
                </a:solidFill>
                <a:latin typeface="Arial" pitchFamily="34" charset="0"/>
                <a:ea typeface="Times New Roman" pitchFamily="18" charset="0"/>
                <a:cs typeface="Arial" pitchFamily="34" charset="0"/>
              </a:rPr>
              <a:t>No person may practice as a traditional health practitioner within the Republic unless he or she is registered in terms of this Act.</a:t>
            </a:r>
          </a:p>
          <a:p>
            <a:pPr marL="447675" lvl="0" fontAlgn="base">
              <a:spcBef>
                <a:spcPct val="0"/>
              </a:spcBef>
              <a:spcAft>
                <a:spcPct val="0"/>
              </a:spcAft>
              <a:tabLst>
                <a:tab pos="274638" algn="l"/>
                <a:tab pos="457200" algn="l"/>
                <a:tab pos="549275" algn="l"/>
                <a:tab pos="914400" algn="l"/>
                <a:tab pos="1279525" algn="l"/>
                <a:tab pos="1644650" algn="l"/>
                <a:tab pos="2101850" algn="l"/>
              </a:tabLst>
            </a:pPr>
            <a:endParaRPr lang="en-ZA" sz="1400" dirty="0" smtClean="0">
              <a:latin typeface="Arial" pitchFamily="34" charset="0"/>
              <a:cs typeface="Arial" pitchFamily="34" charset="0"/>
            </a:endParaRPr>
          </a:p>
          <a:p>
            <a:pPr marL="447675" lvl="0" indent="-447675"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i="1" dirty="0" smtClean="0">
                <a:solidFill>
                  <a:srgbClr val="000000"/>
                </a:solidFill>
                <a:latin typeface="Arial" pitchFamily="34" charset="0"/>
                <a:ea typeface="Times New Roman" pitchFamily="18" charset="0"/>
                <a:cs typeface="Arial" pitchFamily="34" charset="0"/>
              </a:rPr>
              <a:t>(a)</a:t>
            </a:r>
            <a:r>
              <a:rPr lang="en-US" sz="1400" dirty="0" smtClean="0">
                <a:solidFill>
                  <a:srgbClr val="000000"/>
                </a:solidFill>
                <a:latin typeface="Arial" pitchFamily="34" charset="0"/>
                <a:ea typeface="Times New Roman" pitchFamily="18" charset="0"/>
                <a:cs typeface="Arial" pitchFamily="34" charset="0"/>
              </a:rPr>
              <a:t> Any person who wishes to register as a traditional health practitioner or a student must apply to the registrar.</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i="1" dirty="0" smtClean="0">
                <a:solidFill>
                  <a:srgbClr val="000000"/>
                </a:solidFill>
                <a:latin typeface="Arial" pitchFamily="34" charset="0"/>
                <a:ea typeface="Times New Roman" pitchFamily="18" charset="0"/>
                <a:cs typeface="Arial" pitchFamily="34" charset="0"/>
              </a:rPr>
              <a:t>(b) </a:t>
            </a:r>
            <a:r>
              <a:rPr lang="en-US" sz="1400" dirty="0" smtClean="0">
                <a:solidFill>
                  <a:srgbClr val="000000"/>
                </a:solidFill>
                <a:latin typeface="Arial" pitchFamily="34" charset="0"/>
                <a:ea typeface="Times New Roman" pitchFamily="18" charset="0"/>
                <a:cs typeface="Arial" pitchFamily="34" charset="0"/>
              </a:rPr>
              <a:t>An application contemplated in paragraph </a:t>
            </a:r>
            <a:r>
              <a:rPr lang="en-US" sz="1400" i="1" dirty="0" smtClean="0">
                <a:solidFill>
                  <a:srgbClr val="000000"/>
                </a:solidFill>
                <a:latin typeface="Arial" pitchFamily="34" charset="0"/>
                <a:ea typeface="Times New Roman" pitchFamily="18" charset="0"/>
                <a:cs typeface="Arial" pitchFamily="34" charset="0"/>
              </a:rPr>
              <a:t>(a)</a:t>
            </a:r>
            <a:r>
              <a:rPr lang="en-US" sz="1400" dirty="0" smtClean="0">
                <a:solidFill>
                  <a:srgbClr val="000000"/>
                </a:solidFill>
                <a:latin typeface="Arial" pitchFamily="34" charset="0"/>
                <a:ea typeface="Times New Roman" pitchFamily="18" charset="0"/>
                <a:cs typeface="Arial" pitchFamily="34" charset="0"/>
              </a:rPr>
              <a:t> must be accompanied by-</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a:t>
            </a:r>
            <a:r>
              <a:rPr lang="en-US" sz="1400" dirty="0" err="1" smtClean="0">
                <a:solidFill>
                  <a:srgbClr val="000000"/>
                </a:solidFill>
                <a:latin typeface="Arial" pitchFamily="34" charset="0"/>
                <a:ea typeface="Times New Roman" pitchFamily="18" charset="0"/>
                <a:cs typeface="Arial" pitchFamily="34" charset="0"/>
              </a:rPr>
              <a:t>i</a:t>
            </a:r>
            <a:r>
              <a:rPr lang="en-US" sz="1400" dirty="0" smtClean="0">
                <a:solidFill>
                  <a:srgbClr val="000000"/>
                </a:solidFill>
                <a:latin typeface="Arial" pitchFamily="34" charset="0"/>
                <a:ea typeface="Times New Roman" pitchFamily="18" charset="0"/>
                <a:cs typeface="Arial" pitchFamily="34" charset="0"/>
              </a:rPr>
              <a:t>)	proof that the applicant is a South African citizen;</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(ii)	character references by people not related to the applicant;</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(iii)	proof of the applicant's qualifications;</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(iv)	the prescribed registration fee; and</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(v)	any further information relating to the application that the Council may consider necessary.</a:t>
            </a:r>
            <a:endParaRPr lang="en-ZA" sz="14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r>
              <a:rPr lang="en-US" sz="1400" dirty="0" smtClean="0">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(3) If the registrar is satisfied that the information and documentation submitted in support of an application for registration meet the requirements of this Act and upon receipt of the prescribed registration fee, the registrar must issue a registration certificate </a:t>
            </a:r>
            <a:r>
              <a:rPr lang="en-US" sz="1400" dirty="0" smtClean="0">
                <a:latin typeface="Arial" pitchFamily="34" charset="0"/>
                <a:ea typeface="Times New Roman" pitchFamily="18" charset="0"/>
                <a:cs typeface="Arial" pitchFamily="34" charset="0"/>
              </a:rPr>
              <a:t>authorising the applicant to practice as a traditional health practitioner within the Republic.</a:t>
            </a:r>
            <a:endParaRPr lang="en-US" sz="1600" dirty="0" smtClean="0">
              <a:latin typeface="Arial" pitchFamily="34" charset="0"/>
              <a:cs typeface="Arial" pitchFamily="34" charset="0"/>
            </a:endParaRPr>
          </a:p>
          <a:p>
            <a:pPr lvl="0" eaLnBrk="0" fontAlgn="base" hangingPunct="0">
              <a:spcBef>
                <a:spcPct val="0"/>
              </a:spcBef>
              <a:spcAft>
                <a:spcPct val="0"/>
              </a:spcAft>
              <a:tabLst>
                <a:tab pos="274638" algn="l"/>
                <a:tab pos="457200" algn="l"/>
                <a:tab pos="549275" algn="l"/>
                <a:tab pos="914400" algn="l"/>
                <a:tab pos="1279525" algn="l"/>
                <a:tab pos="1644650" algn="l"/>
                <a:tab pos="2101850" algn="l"/>
              </a:tabLst>
            </a:pPr>
            <a:endParaRPr lang="en-US" sz="1600"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2436" y="3244334"/>
            <a:ext cx="2899127" cy="369332"/>
          </a:xfrm>
          <a:prstGeom prst="rect">
            <a:avLst/>
          </a:prstGeom>
        </p:spPr>
        <p:txBody>
          <a:bodyPr wrap="none">
            <a:spAutoFit/>
          </a:bodyPr>
          <a:lstStyle/>
          <a:p>
            <a:r>
              <a:rPr lang="en-GB" b="1" dirty="0" smtClean="0">
                <a:solidFill>
                  <a:schemeClr val="bg1"/>
                </a:solidFill>
                <a:latin typeface="Arial" pitchFamily="34" charset="0"/>
                <a:cs typeface="Arial" pitchFamily="34" charset="0"/>
              </a:rPr>
              <a:t>REGULATIONS THP ACT</a:t>
            </a:r>
            <a:endParaRPr lang="en-ZA" dirty="0"/>
          </a:p>
        </p:txBody>
      </p:sp>
      <p:sp>
        <p:nvSpPr>
          <p:cNvPr id="3" name="Rectangle 2"/>
          <p:cNvSpPr/>
          <p:nvPr/>
        </p:nvSpPr>
        <p:spPr>
          <a:xfrm>
            <a:off x="571472" y="285728"/>
            <a:ext cx="6357982" cy="523220"/>
          </a:xfrm>
          <a:prstGeom prst="rect">
            <a:avLst/>
          </a:prstGeom>
        </p:spPr>
        <p:txBody>
          <a:bodyPr wrap="square">
            <a:spAutoFit/>
          </a:bodyPr>
          <a:lstStyle/>
          <a:p>
            <a:r>
              <a:rPr lang="en-GB" sz="2800" b="1" dirty="0" smtClean="0">
                <a:solidFill>
                  <a:schemeClr val="bg1"/>
                </a:solidFill>
                <a:latin typeface="Arial" pitchFamily="34" charset="0"/>
                <a:cs typeface="Arial" pitchFamily="34" charset="0"/>
              </a:rPr>
              <a:t>REGULATIONS THP ACT</a:t>
            </a:r>
            <a:endParaRPr lang="en-ZA" sz="2800" dirty="0"/>
          </a:p>
        </p:txBody>
      </p:sp>
      <p:sp>
        <p:nvSpPr>
          <p:cNvPr id="5" name="Rectangle 4"/>
          <p:cNvSpPr/>
          <p:nvPr/>
        </p:nvSpPr>
        <p:spPr>
          <a:xfrm>
            <a:off x="500034" y="1357298"/>
            <a:ext cx="8501122" cy="4801314"/>
          </a:xfrm>
          <a:prstGeom prst="rect">
            <a:avLst/>
          </a:prstGeom>
        </p:spPr>
        <p:txBody>
          <a:bodyPr wrap="square">
            <a:spAutoFit/>
          </a:bodyPr>
          <a:lstStyle/>
          <a:p>
            <a:r>
              <a:rPr lang="en-US" dirty="0" smtClean="0"/>
              <a:t>Regulations relating to the appointment of members of the Interim Traditional Health Practitioners Council 2011</a:t>
            </a:r>
          </a:p>
          <a:p>
            <a:pPr marL="628650" indent="-180975">
              <a:buFont typeface="Arial" pitchFamily="34" charset="0"/>
              <a:buChar char="•"/>
            </a:pPr>
            <a:r>
              <a:rPr lang="en-US" dirty="0" smtClean="0"/>
              <a:t> The purpose of this regulations was to provide details for the nominations of members to be appointed by Minister to serve in the Interim Traditional Health Practitioners  Council</a:t>
            </a:r>
          </a:p>
          <a:p>
            <a:endParaRPr lang="en-US" dirty="0" smtClean="0"/>
          </a:p>
          <a:p>
            <a:endParaRPr lang="en-US" dirty="0" smtClean="0"/>
          </a:p>
          <a:p>
            <a:r>
              <a:rPr lang="en-US" dirty="0" smtClean="0"/>
              <a:t>Traditional Health Practitioners Regulations 2015</a:t>
            </a:r>
          </a:p>
          <a:p>
            <a:endParaRPr lang="en-US" dirty="0" smtClean="0"/>
          </a:p>
          <a:p>
            <a:pPr marL="628650" indent="-180975">
              <a:buFont typeface="Arial" pitchFamily="34" charset="0"/>
              <a:buChar char="•"/>
            </a:pPr>
            <a:r>
              <a:rPr lang="en-US" dirty="0" smtClean="0"/>
              <a:t> The purpose of this Regulations is to provide details and processes for the registration of THPs with the ITHPCSA. </a:t>
            </a:r>
          </a:p>
          <a:p>
            <a:endParaRPr lang="en-US" dirty="0" smtClean="0"/>
          </a:p>
          <a:p>
            <a:endParaRPr lang="en-US" dirty="0" smtClean="0"/>
          </a:p>
          <a:p>
            <a:endParaRPr lang="en-US" dirty="0" smtClean="0"/>
          </a:p>
          <a:p>
            <a:endParaRPr lang="en-US" dirty="0" smtClean="0"/>
          </a:p>
          <a:p>
            <a:endParaRPr lang="en-US" dirty="0" smtClean="0"/>
          </a:p>
          <a:p>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0"/>
            <a:ext cx="8229600" cy="1143000"/>
          </a:xfrm>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smtClean="0">
                <a:solidFill>
                  <a:schemeClr val="bg1"/>
                </a:solidFill>
                <a:latin typeface="Arial" pitchFamily="34" charset="0"/>
                <a:cs typeface="Arial" pitchFamily="34" charset="0"/>
              </a:rPr>
              <a:t>COMPLEMENTS / CONFLICTS WITH </a:t>
            </a:r>
            <a:br>
              <a:rPr lang="en-GB" sz="2800" b="1" dirty="0" smtClean="0">
                <a:solidFill>
                  <a:schemeClr val="bg1"/>
                </a:solidFill>
                <a:latin typeface="Arial" pitchFamily="34" charset="0"/>
                <a:cs typeface="Arial" pitchFamily="34" charset="0"/>
              </a:rPr>
            </a:br>
            <a:r>
              <a:rPr lang="en-GB" sz="2800" b="1" dirty="0" smtClean="0">
                <a:solidFill>
                  <a:schemeClr val="bg1"/>
                </a:solidFill>
                <a:latin typeface="Arial" pitchFamily="34" charset="0"/>
                <a:cs typeface="Arial" pitchFamily="34" charset="0"/>
              </a:rPr>
              <a:t>IKS BILL</a:t>
            </a:r>
            <a:r>
              <a:rPr lang="en-ZA" sz="3600" dirty="0" smtClean="0"/>
              <a:t/>
            </a:r>
            <a:br>
              <a:rPr lang="en-ZA" sz="3600" dirty="0" smtClean="0"/>
            </a:br>
            <a:endParaRPr lang="en-GB" sz="3600" b="1" dirty="0" smtClean="0">
              <a:solidFill>
                <a:schemeClr val="bg1"/>
              </a:solidFill>
              <a:latin typeface="Arial" pitchFamily="34" charset="0"/>
              <a:cs typeface="Arial" pitchFamily="34" charset="0"/>
            </a:endParaRPr>
          </a:p>
        </p:txBody>
      </p:sp>
      <p:sp>
        <p:nvSpPr>
          <p:cNvPr id="3" name="Content Placeholder 2"/>
          <p:cNvSpPr>
            <a:spLocks noGrp="1"/>
          </p:cNvSpPr>
          <p:nvPr>
            <p:ph sz="half" idx="1"/>
          </p:nvPr>
        </p:nvSpPr>
        <p:spPr>
          <a:xfrm>
            <a:off x="285720" y="1142984"/>
            <a:ext cx="4210080" cy="4983179"/>
          </a:xfrm>
        </p:spPr>
        <p:txBody>
          <a:bodyPr/>
          <a:lstStyle/>
          <a:p>
            <a:r>
              <a:rPr lang="en-ZA" sz="1800" dirty="0" smtClean="0"/>
              <a:t>IKS Bill</a:t>
            </a:r>
          </a:p>
          <a:p>
            <a:r>
              <a:rPr lang="en-ZA" sz="1800" dirty="0" smtClean="0"/>
              <a:t>Promote Public awareness (IKS) </a:t>
            </a:r>
          </a:p>
          <a:p>
            <a:r>
              <a:rPr lang="en-ZA" sz="1800" dirty="0" smtClean="0"/>
              <a:t>Promote commercial utilisation of IKS</a:t>
            </a:r>
          </a:p>
          <a:p>
            <a:endParaRPr lang="en-ZA" sz="1800" dirty="0" smtClean="0"/>
          </a:p>
          <a:p>
            <a:r>
              <a:rPr lang="en-ZA" sz="1800" dirty="0" smtClean="0">
                <a:solidFill>
                  <a:srgbClr val="FF0000"/>
                </a:solidFill>
              </a:rPr>
              <a:t>Definition of IKS Practitioner may still include THPs.  Section 14 (1) may still require all THPs to register.</a:t>
            </a:r>
          </a:p>
          <a:p>
            <a:r>
              <a:rPr lang="en-ZA" sz="1800" dirty="0" smtClean="0"/>
              <a:t>The general understanding is that the IKS Bill will accredit to put value to indigenous knowledge holder and place it within the national qualification framework or quality assurance. Therefore </a:t>
            </a:r>
            <a:r>
              <a:rPr lang="en-US" sz="1800" dirty="0" smtClean="0"/>
              <a:t>Traditional Health Practitioners and their institutions to be accredited in terms of the IKS Bill, should be registered with the ITHPCSA</a:t>
            </a:r>
          </a:p>
          <a:p>
            <a:endParaRPr lang="en-ZA" dirty="0"/>
          </a:p>
        </p:txBody>
      </p:sp>
      <p:sp>
        <p:nvSpPr>
          <p:cNvPr id="8" name="Content Placeholder 7"/>
          <p:cNvSpPr>
            <a:spLocks noGrp="1"/>
          </p:cNvSpPr>
          <p:nvPr>
            <p:ph sz="half" idx="2"/>
          </p:nvPr>
        </p:nvSpPr>
        <p:spPr>
          <a:xfrm>
            <a:off x="4572000" y="1142984"/>
            <a:ext cx="4114800" cy="4983179"/>
          </a:xfrm>
        </p:spPr>
        <p:txBody>
          <a:bodyPr/>
          <a:lstStyle/>
          <a:p>
            <a:r>
              <a:rPr lang="en-ZA" sz="1800" dirty="0" smtClean="0"/>
              <a:t>THP Act</a:t>
            </a:r>
          </a:p>
          <a:p>
            <a:r>
              <a:rPr lang="en-ZA" sz="1800" dirty="0" smtClean="0"/>
              <a:t>Promote public health awareness</a:t>
            </a:r>
          </a:p>
          <a:p>
            <a:r>
              <a:rPr lang="en-ZA" sz="1800" dirty="0" smtClean="0"/>
              <a:t>Promote commercial utilisation of TMK</a:t>
            </a:r>
          </a:p>
          <a:p>
            <a:r>
              <a:rPr lang="en-ZA" sz="1800" dirty="0" smtClean="0">
                <a:solidFill>
                  <a:srgbClr val="FF0000"/>
                </a:solidFill>
              </a:rPr>
              <a:t>Section 21 (1 &amp; 2) requires THPs to register.</a:t>
            </a:r>
          </a:p>
          <a:p>
            <a:endParaRPr lang="en-ZA" sz="1800" dirty="0" smtClean="0"/>
          </a:p>
          <a:p>
            <a:r>
              <a:rPr lang="en-ZA" sz="1800" dirty="0" smtClean="0"/>
              <a:t>Meaning and interpretation of the term accreditation should not confuse Practitioners. ITHPCSA will accredit the training institution for meeting specific professional quality, competency and academic standards.</a:t>
            </a:r>
          </a:p>
          <a:p>
            <a:endParaRPr lang="en-ZA" sz="1800" dirty="0" smtClean="0"/>
          </a:p>
          <a:p>
            <a:r>
              <a:rPr lang="en-ZA" sz="1800" b="1" dirty="0" smtClean="0"/>
              <a:t>THP Act should also be mentioned in section 32(3) although sounds to be covered in 32(2). </a:t>
            </a:r>
          </a:p>
          <a:p>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800" b="1" dirty="0" smtClean="0">
                <a:solidFill>
                  <a:schemeClr val="bg1"/>
                </a:solidFill>
                <a:latin typeface="Arial" pitchFamily="34" charset="0"/>
                <a:ea typeface="+mj-ea"/>
                <a:cs typeface="Arial" pitchFamily="34" charset="0"/>
              </a:rPr>
              <a:t>CONCLUSION</a:t>
            </a:r>
          </a:p>
        </p:txBody>
      </p:sp>
      <p:sp>
        <p:nvSpPr>
          <p:cNvPr id="4" name="Rectangle 3"/>
          <p:cNvSpPr/>
          <p:nvPr/>
        </p:nvSpPr>
        <p:spPr>
          <a:xfrm>
            <a:off x="357158" y="1285860"/>
            <a:ext cx="8643998" cy="3693319"/>
          </a:xfrm>
          <a:prstGeom prst="rect">
            <a:avLst/>
          </a:prstGeom>
        </p:spPr>
        <p:txBody>
          <a:bodyPr wrap="square">
            <a:spAutoFit/>
          </a:bodyPr>
          <a:lstStyle/>
          <a:p>
            <a:r>
              <a:rPr lang="en-US" dirty="0" smtClean="0">
                <a:latin typeface="Arial" pitchFamily="34" charset="0"/>
                <a:cs typeface="Arial" pitchFamily="34" charset="0"/>
              </a:rPr>
              <a:t>The draft Regulations and Guidelines for Registration and Accreditation of Institutions provide for registration of practitioner. It is estimated that there are over 300 000 THPs in South Africa. The THP Act requires all THPs to register with the Council.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be accredited in terms of the IKS Bill, THPs has to apply and meet certain requirements. It is also recommended that the Advisory Panel in terms of the bill, should establish a permanent relationship with the ITHPCSA.  </a:t>
            </a:r>
            <a:endParaRPr lang="en-US" dirty="0" smtClean="0"/>
          </a:p>
          <a:p>
            <a:endParaRPr lang="en-US" dirty="0" smtClean="0"/>
          </a:p>
          <a:p>
            <a:endParaRPr lang="en-US" dirty="0" smtClean="0"/>
          </a:p>
          <a:p>
            <a:endParaRPr lang="en-US" dirty="0" smtClean="0"/>
          </a:p>
          <a:p>
            <a:endParaRPr lang="en-US" dirty="0" smtClean="0"/>
          </a:p>
          <a:p>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TotalTime>
  <Words>561</Words>
  <Application>Microsoft Office PowerPoint</Application>
  <PresentationFormat>On-screen Show (4:3)</PresentationFormat>
  <Paragraphs>105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Slide 1</vt:lpstr>
      <vt:lpstr>Slide 2</vt:lpstr>
      <vt:lpstr>Slide 3</vt:lpstr>
      <vt:lpstr>Slide 4</vt:lpstr>
      <vt:lpstr>Slide 5</vt:lpstr>
      <vt:lpstr>Slide 6</vt:lpstr>
      <vt:lpstr>Slide 7</vt:lpstr>
      <vt:lpstr>COMPLEMENTS / CONFLICTS WITH  IKS BILL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290</cp:revision>
  <dcterms:created xsi:type="dcterms:W3CDTF">2013-10-17T06:13:57Z</dcterms:created>
  <dcterms:modified xsi:type="dcterms:W3CDTF">2016-09-02T07:58:12Z</dcterms:modified>
</cp:coreProperties>
</file>