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charts/colors2.xml" ContentType="application/vnd.ms-office.chartcolorstyl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9.xml" ContentType="application/vnd.openxmlformats-officedocument.presentationml.slide+xml"/>
  <Override PartName="/ppt/diagrams/layout1.xml" ContentType="application/vnd.openxmlformats-officedocument.drawingml.diagramLayout+xml"/>
  <Override PartName="/ppt/diagrams/data2.xml" ContentType="application/vnd.openxmlformats-officedocument.drawingml.diagramData+xml"/>
  <Default Extension="xlsx" ContentType="application/vnd.openxmlformats-officedocument.spreadsheetml.sheet"/>
  <Override PartName="/ppt/charts/chart3.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style3.xml" ContentType="application/vnd.ms-office.chartstyl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charts/colors3.xml" ContentType="application/vnd.ms-office.chartcolorstyle+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charts/colors1.xml" ContentType="application/vnd.ms-office.chartcolorstyle+xml"/>
  <Override PartName="/ppt/slideLayouts/slideLayout10.xml" ContentType="application/vnd.openxmlformats-officedocument.presentationml.slideLayout+xml"/>
  <Override PartName="/ppt/diagrams/layout2.xml" ContentType="application/vnd.openxmlformats-officedocument.drawingml.diagramLayout+xml"/>
  <Override PartName="/ppt/charts/chart4.xml" ContentType="application/vnd.openxmlformats-officedocument.drawingml.char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charts/style2.xml" ContentType="application/vnd.ms-office.chart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82"/>
  </p:notesMasterIdLst>
  <p:handoutMasterIdLst>
    <p:handoutMasterId r:id="rId83"/>
  </p:handoutMasterIdLst>
  <p:sldIdLst>
    <p:sldId id="256" r:id="rId2"/>
    <p:sldId id="264" r:id="rId3"/>
    <p:sldId id="520" r:id="rId4"/>
    <p:sldId id="521" r:id="rId5"/>
    <p:sldId id="511" r:id="rId6"/>
    <p:sldId id="512" r:id="rId7"/>
    <p:sldId id="513" r:id="rId8"/>
    <p:sldId id="508" r:id="rId9"/>
    <p:sldId id="509" r:id="rId10"/>
    <p:sldId id="446" r:id="rId11"/>
    <p:sldId id="523" r:id="rId12"/>
    <p:sldId id="550" r:id="rId13"/>
    <p:sldId id="544" r:id="rId14"/>
    <p:sldId id="545" r:id="rId15"/>
    <p:sldId id="546" r:id="rId16"/>
    <p:sldId id="547" r:id="rId17"/>
    <p:sldId id="551" r:id="rId18"/>
    <p:sldId id="548" r:id="rId19"/>
    <p:sldId id="549" r:id="rId20"/>
    <p:sldId id="552" r:id="rId21"/>
    <p:sldId id="541" r:id="rId22"/>
    <p:sldId id="542" r:id="rId23"/>
    <p:sldId id="543" r:id="rId24"/>
    <p:sldId id="524" r:id="rId25"/>
    <p:sldId id="428" r:id="rId26"/>
    <p:sldId id="426" r:id="rId27"/>
    <p:sldId id="443" r:id="rId28"/>
    <p:sldId id="445" r:id="rId29"/>
    <p:sldId id="444" r:id="rId30"/>
    <p:sldId id="425" r:id="rId31"/>
    <p:sldId id="473" r:id="rId32"/>
    <p:sldId id="451" r:id="rId33"/>
    <p:sldId id="452" r:id="rId34"/>
    <p:sldId id="453" r:id="rId35"/>
    <p:sldId id="402" r:id="rId36"/>
    <p:sldId id="403" r:id="rId37"/>
    <p:sldId id="455" r:id="rId38"/>
    <p:sldId id="495" r:id="rId39"/>
    <p:sldId id="496" r:id="rId40"/>
    <p:sldId id="405" r:id="rId41"/>
    <p:sldId id="406" r:id="rId42"/>
    <p:sldId id="474" r:id="rId43"/>
    <p:sldId id="491" r:id="rId44"/>
    <p:sldId id="492" r:id="rId45"/>
    <p:sldId id="407" r:id="rId46"/>
    <p:sldId id="493" r:id="rId47"/>
    <p:sldId id="408" r:id="rId48"/>
    <p:sldId id="475" r:id="rId49"/>
    <p:sldId id="499" r:id="rId50"/>
    <p:sldId id="500" r:id="rId51"/>
    <p:sldId id="501" r:id="rId52"/>
    <p:sldId id="497" r:id="rId53"/>
    <p:sldId id="498" r:id="rId54"/>
    <p:sldId id="476" r:id="rId55"/>
    <p:sldId id="478" r:id="rId56"/>
    <p:sldId id="479" r:id="rId57"/>
    <p:sldId id="480" r:id="rId58"/>
    <p:sldId id="410" r:id="rId59"/>
    <p:sldId id="411" r:id="rId60"/>
    <p:sldId id="477" r:id="rId61"/>
    <p:sldId id="414" r:id="rId62"/>
    <p:sldId id="415" r:id="rId63"/>
    <p:sldId id="528" r:id="rId64"/>
    <p:sldId id="529" r:id="rId65"/>
    <p:sldId id="530" r:id="rId66"/>
    <p:sldId id="417" r:id="rId67"/>
    <p:sldId id="420" r:id="rId68"/>
    <p:sldId id="418" r:id="rId69"/>
    <p:sldId id="421" r:id="rId70"/>
    <p:sldId id="423" r:id="rId71"/>
    <p:sldId id="534" r:id="rId72"/>
    <p:sldId id="535" r:id="rId73"/>
    <p:sldId id="536" r:id="rId74"/>
    <p:sldId id="537" r:id="rId75"/>
    <p:sldId id="538" r:id="rId76"/>
    <p:sldId id="539" r:id="rId77"/>
    <p:sldId id="540" r:id="rId78"/>
    <p:sldId id="503" r:id="rId79"/>
    <p:sldId id="504" r:id="rId80"/>
    <p:sldId id="336" r:id="rId81"/>
  </p:sldIdLst>
  <p:sldSz cx="9144000" cy="6858000" type="screen4x3"/>
  <p:notesSz cx="6797675" cy="9928225"/>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815" autoAdjust="0"/>
    <p:restoredTop sz="94660"/>
  </p:normalViewPr>
  <p:slideViewPr>
    <p:cSldViewPr>
      <p:cViewPr varScale="1">
        <p:scale>
          <a:sx n="110" d="100"/>
          <a:sy n="110" d="100"/>
        </p:scale>
        <p:origin x="-1644" y="-90"/>
      </p:cViewPr>
      <p:guideLst>
        <p:guide orient="horz" pos="2160"/>
        <p:guide pos="2880"/>
      </p:guideLst>
    </p:cSldViewPr>
  </p:slideViewPr>
  <p:notesTextViewPr>
    <p:cViewPr>
      <p:scale>
        <a:sx n="1" d="1"/>
        <a:sy n="1" d="1"/>
      </p:scale>
      <p:origin x="0" y="0"/>
    </p:cViewPr>
  </p:notesTextViewPr>
  <p:notesViewPr>
    <p:cSldViewPr>
      <p:cViewPr varScale="1">
        <p:scale>
          <a:sx n="54" d="100"/>
          <a:sy n="54" d="100"/>
        </p:scale>
        <p:origin x="2820" y="78"/>
      </p:cViewPr>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notesMaster" Target="notesMasters/notes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Office_Excel_Worksheet3.xlsx"/></Relationships>
</file>

<file path=ppt/charts/_rels/chart4.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package" Target="../embeddings/Microsoft_Office_Excel_Worksheet4.xlsx"/></Relationships>
</file>

<file path=ppt/charts/chart1.xml><?xml version="1.0" encoding="utf-8"?>
<c:chartSpace xmlns:c="http://schemas.openxmlformats.org/drawingml/2006/chart" xmlns:a="http://schemas.openxmlformats.org/drawingml/2006/main" xmlns:r="http://schemas.openxmlformats.org/officeDocument/2006/relationships">
  <c:lang val="en-ZA"/>
  <c:chart>
    <c:title>
      <c:tx>
        <c:rich>
          <a:bodyPr/>
          <a:lstStyle/>
          <a:p>
            <a:pPr>
              <a:defRPr sz="1400" b="1" i="0" u="none" strike="noStrike" baseline="0">
                <a:solidFill>
                  <a:srgbClr val="333333"/>
                </a:solidFill>
                <a:latin typeface="Calibri"/>
                <a:ea typeface="Calibri"/>
                <a:cs typeface="Calibri"/>
              </a:defRPr>
            </a:pPr>
            <a:r>
              <a:rPr lang="en-US"/>
              <a:t>GROWTH FROM 2011/12 TO 2016/17</a:t>
            </a:r>
          </a:p>
        </c:rich>
      </c:tx>
      <c:spPr>
        <a:noFill/>
        <a:ln w="25400">
          <a:noFill/>
        </a:ln>
      </c:spPr>
    </c:title>
    <c:plotArea>
      <c:layout>
        <c:manualLayout>
          <c:layoutTarget val="inner"/>
          <c:xMode val="edge"/>
          <c:yMode val="edge"/>
          <c:x val="7.6866186981402934E-2"/>
          <c:y val="0.1253504661098262"/>
          <c:w val="0.90411359522144585"/>
          <c:h val="0.73622324792194793"/>
        </c:manualLayout>
      </c:layout>
      <c:barChart>
        <c:barDir val="col"/>
        <c:grouping val="clustered"/>
        <c:ser>
          <c:idx val="0"/>
          <c:order val="0"/>
          <c:tx>
            <c:strRef>
              <c:f>Sheet2!$C$18</c:f>
              <c:strCache>
                <c:ptCount val="1"/>
                <c:pt idx="0">
                  <c:v>Grant Income</c:v>
                </c:pt>
              </c:strCache>
            </c:strRef>
          </c:tx>
          <c:spPr>
            <a:solidFill>
              <a:srgbClr val="4F81BD"/>
            </a:solidFill>
            <a:ln w="25400">
              <a:noFill/>
            </a:ln>
          </c:spPr>
          <c:dLbls>
            <c:spPr>
              <a:noFill/>
              <a:ln w="25400">
                <a:noFill/>
              </a:ln>
            </c:spPr>
            <c:txPr>
              <a:bodyPr wrap="square" lIns="38100" tIns="19050" rIns="38100" bIns="19050" anchor="ctr">
                <a:spAutoFit/>
              </a:bodyPr>
              <a:lstStyle/>
              <a:p>
                <a:pPr>
                  <a:defRPr sz="900" b="1" i="0" u="none" strike="noStrike" baseline="0">
                    <a:solidFill>
                      <a:srgbClr val="333333"/>
                    </a:solidFill>
                    <a:latin typeface="Calibri"/>
                    <a:ea typeface="Calibri"/>
                    <a:cs typeface="Calibri"/>
                  </a:defRPr>
                </a:pPr>
                <a:endParaRPr lang="en-US"/>
              </a:p>
            </c:txPr>
            <c:showVal val="1"/>
            <c:extLst>
              <c:ext xmlns:c15="http://schemas.microsoft.com/office/drawing/2012/chart" uri="{CE6537A1-D6FC-4f65-9D91-7224C49458BB}">
                <c15:layout/>
                <c15:showLeaderLines val="0"/>
              </c:ext>
            </c:extLst>
          </c:dLbls>
          <c:cat>
            <c:strRef>
              <c:f>Sheet2!$D$17:$I$17</c:f>
              <c:strCache>
                <c:ptCount val="6"/>
                <c:pt idx="0">
                  <c:v>2011 12</c:v>
                </c:pt>
                <c:pt idx="1">
                  <c:v>2012 13</c:v>
                </c:pt>
                <c:pt idx="2">
                  <c:v>2013 14</c:v>
                </c:pt>
                <c:pt idx="3">
                  <c:v>2014 15</c:v>
                </c:pt>
                <c:pt idx="4">
                  <c:v>2015 16</c:v>
                </c:pt>
                <c:pt idx="5">
                  <c:v>2016 17</c:v>
                </c:pt>
              </c:strCache>
            </c:strRef>
          </c:cat>
          <c:val>
            <c:numRef>
              <c:f>Sheet2!$D$18:$I$18</c:f>
              <c:numCache>
                <c:formatCode>#,##0</c:formatCode>
                <c:ptCount val="6"/>
                <c:pt idx="0">
                  <c:v>37475</c:v>
                </c:pt>
                <c:pt idx="1">
                  <c:v>39349</c:v>
                </c:pt>
                <c:pt idx="2">
                  <c:v>46513</c:v>
                </c:pt>
                <c:pt idx="3">
                  <c:v>51504</c:v>
                </c:pt>
                <c:pt idx="4">
                  <c:v>53379</c:v>
                </c:pt>
                <c:pt idx="5">
                  <c:v>55987</c:v>
                </c:pt>
              </c:numCache>
            </c:numRef>
          </c:val>
        </c:ser>
        <c:ser>
          <c:idx val="1"/>
          <c:order val="1"/>
          <c:tx>
            <c:strRef>
              <c:f>Sheet2!$C$19</c:f>
              <c:strCache>
                <c:ptCount val="1"/>
                <c:pt idx="0">
                  <c:v>Permit Fee</c:v>
                </c:pt>
              </c:strCache>
            </c:strRef>
          </c:tx>
          <c:spPr>
            <a:solidFill>
              <a:schemeClr val="tx2">
                <a:lumMod val="20000"/>
                <a:lumOff val="80000"/>
              </a:schemeClr>
            </a:solidFill>
            <a:ln>
              <a:noFill/>
            </a:ln>
            <a:effectLst/>
          </c:spPr>
          <c:dLbls>
            <c:dLbl>
              <c:idx val="1"/>
              <c:layout>
                <c:manualLayout>
                  <c:x val="0"/>
                  <c:y val="-8.2687325042247059E-2"/>
                </c:manualLayout>
              </c:layout>
              <c:spPr>
                <a:noFill/>
                <a:ln w="25400">
                  <a:noFill/>
                </a:ln>
              </c:spPr>
              <c:txPr>
                <a:bodyPr/>
                <a:lstStyle/>
                <a:p>
                  <a:pPr>
                    <a:defRPr sz="900" b="1" i="0" u="none" strike="noStrike" baseline="0">
                      <a:solidFill>
                        <a:srgbClr val="333333"/>
                      </a:solidFill>
                      <a:latin typeface="Calibri"/>
                      <a:ea typeface="Calibri"/>
                      <a:cs typeface="Calibri"/>
                    </a:defRPr>
                  </a:pPr>
                  <a:endParaRPr lang="en-US"/>
                </a:p>
              </c:txPr>
              <c:dLblPos val="outEnd"/>
              <c:showVal val="1"/>
              <c:extLst>
                <c:ext xmlns:c15="http://schemas.microsoft.com/office/drawing/2012/chart" uri="{CE6537A1-D6FC-4f65-9D91-7224C49458BB}">
                  <c15:layout/>
                </c:ext>
              </c:extLst>
            </c:dLbl>
            <c:spPr>
              <a:noFill/>
              <a:ln w="25400">
                <a:noFill/>
              </a:ln>
            </c:spPr>
            <c:txPr>
              <a:bodyPr wrap="square" lIns="38100" tIns="19050" rIns="38100" bIns="19050" anchor="ctr">
                <a:spAutoFit/>
              </a:bodyPr>
              <a:lstStyle/>
              <a:p>
                <a:pPr>
                  <a:defRPr sz="900" b="1" i="0" u="none" strike="noStrike" baseline="0">
                    <a:solidFill>
                      <a:srgbClr val="333333"/>
                    </a:solidFill>
                    <a:latin typeface="Calibri"/>
                    <a:ea typeface="Calibri"/>
                    <a:cs typeface="Calibri"/>
                  </a:defRPr>
                </a:pPr>
                <a:endParaRPr lang="en-US"/>
              </a:p>
            </c:txPr>
            <c:showVal val="1"/>
            <c:extLst>
              <c:ext xmlns:c15="http://schemas.microsoft.com/office/drawing/2012/chart" uri="{CE6537A1-D6FC-4f65-9D91-7224C49458BB}">
                <c15:layout/>
                <c15:showLeaderLines val="0"/>
              </c:ext>
            </c:extLst>
          </c:dLbls>
          <c:cat>
            <c:strRef>
              <c:f>Sheet2!$D$17:$I$17</c:f>
              <c:strCache>
                <c:ptCount val="6"/>
                <c:pt idx="0">
                  <c:v>2011 12</c:v>
                </c:pt>
                <c:pt idx="1">
                  <c:v>2012 13</c:v>
                </c:pt>
                <c:pt idx="2">
                  <c:v>2013 14</c:v>
                </c:pt>
                <c:pt idx="3">
                  <c:v>2014 15</c:v>
                </c:pt>
                <c:pt idx="4">
                  <c:v>2015 16</c:v>
                </c:pt>
                <c:pt idx="5">
                  <c:v>2016 17</c:v>
                </c:pt>
              </c:strCache>
            </c:strRef>
          </c:cat>
          <c:val>
            <c:numRef>
              <c:f>Sheet2!$D$19:$I$19</c:f>
              <c:numCache>
                <c:formatCode>#,##0</c:formatCode>
                <c:ptCount val="6"/>
                <c:pt idx="0">
                  <c:v>20596</c:v>
                </c:pt>
                <c:pt idx="1">
                  <c:v>38414</c:v>
                </c:pt>
                <c:pt idx="2">
                  <c:v>57919</c:v>
                </c:pt>
                <c:pt idx="3">
                  <c:v>79000</c:v>
                </c:pt>
                <c:pt idx="4">
                  <c:v>106000</c:v>
                </c:pt>
                <c:pt idx="5">
                  <c:v>131090</c:v>
                </c:pt>
              </c:numCache>
            </c:numRef>
          </c:val>
        </c:ser>
        <c:ser>
          <c:idx val="2"/>
          <c:order val="2"/>
          <c:tx>
            <c:strRef>
              <c:f>Sheet2!$C$20</c:f>
              <c:strCache>
                <c:ptCount val="1"/>
                <c:pt idx="0">
                  <c:v>New Capital Works</c:v>
                </c:pt>
              </c:strCache>
            </c:strRef>
          </c:tx>
          <c:spPr>
            <a:solidFill>
              <a:srgbClr val="1F497D"/>
            </a:solidFill>
            <a:ln w="25400">
              <a:noFill/>
            </a:ln>
          </c:spPr>
          <c:dLbls>
            <c:spPr>
              <a:noFill/>
              <a:ln w="25400">
                <a:noFill/>
              </a:ln>
            </c:spPr>
            <c:txPr>
              <a:bodyPr wrap="square" lIns="38100" tIns="19050" rIns="38100" bIns="19050" anchor="ctr">
                <a:spAutoFit/>
              </a:bodyPr>
              <a:lstStyle/>
              <a:p>
                <a:pPr>
                  <a:defRPr sz="900" b="1" i="0" u="none" strike="noStrike" baseline="0">
                    <a:solidFill>
                      <a:srgbClr val="333333"/>
                    </a:solidFill>
                    <a:latin typeface="Calibri"/>
                    <a:ea typeface="Calibri"/>
                    <a:cs typeface="Calibri"/>
                  </a:defRPr>
                </a:pPr>
                <a:endParaRPr lang="en-US"/>
              </a:p>
            </c:txPr>
            <c:showVal val="1"/>
            <c:extLst>
              <c:ext xmlns:c15="http://schemas.microsoft.com/office/drawing/2012/chart" uri="{CE6537A1-D6FC-4f65-9D91-7224C49458BB}">
                <c15:layout/>
                <c15:showLeaderLines val="0"/>
              </c:ext>
            </c:extLst>
          </c:dLbls>
          <c:cat>
            <c:strRef>
              <c:f>Sheet2!$D$17:$I$17</c:f>
              <c:strCache>
                <c:ptCount val="6"/>
                <c:pt idx="0">
                  <c:v>2011 12</c:v>
                </c:pt>
                <c:pt idx="1">
                  <c:v>2012 13</c:v>
                </c:pt>
                <c:pt idx="2">
                  <c:v>2013 14</c:v>
                </c:pt>
                <c:pt idx="3">
                  <c:v>2014 15</c:v>
                </c:pt>
                <c:pt idx="4">
                  <c:v>2015 16</c:v>
                </c:pt>
                <c:pt idx="5">
                  <c:v>2016 17</c:v>
                </c:pt>
              </c:strCache>
            </c:strRef>
          </c:cat>
          <c:val>
            <c:numRef>
              <c:f>Sheet2!$D$20:$I$20</c:f>
              <c:numCache>
                <c:formatCode>General</c:formatCode>
                <c:ptCount val="6"/>
                <c:pt idx="0">
                  <c:v>0</c:v>
                </c:pt>
                <c:pt idx="1">
                  <c:v>0</c:v>
                </c:pt>
                <c:pt idx="2">
                  <c:v>0</c:v>
                </c:pt>
                <c:pt idx="3" formatCode="#,##0">
                  <c:v>2500</c:v>
                </c:pt>
                <c:pt idx="4" formatCode="#,##0">
                  <c:v>76000</c:v>
                </c:pt>
                <c:pt idx="5" formatCode="#,##0">
                  <c:v>60400</c:v>
                </c:pt>
              </c:numCache>
            </c:numRef>
          </c:val>
        </c:ser>
        <c:dLbls/>
        <c:gapWidth val="219"/>
        <c:overlap val="-27"/>
        <c:axId val="125842560"/>
        <c:axId val="125844096"/>
      </c:barChart>
      <c:catAx>
        <c:axId val="125842560"/>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0" vert="horz"/>
          <a:lstStyle/>
          <a:p>
            <a:pPr>
              <a:defRPr sz="900" b="1" i="0" u="none" strike="noStrike" baseline="0">
                <a:solidFill>
                  <a:srgbClr val="333333"/>
                </a:solidFill>
                <a:latin typeface="Calibri"/>
                <a:ea typeface="Calibri"/>
                <a:cs typeface="Calibri"/>
              </a:defRPr>
            </a:pPr>
            <a:endParaRPr lang="en-US"/>
          </a:p>
        </c:txPr>
        <c:crossAx val="125844096"/>
        <c:crosses val="autoZero"/>
        <c:auto val="1"/>
        <c:lblAlgn val="ctr"/>
        <c:lblOffset val="100"/>
      </c:catAx>
      <c:valAx>
        <c:axId val="125844096"/>
        <c:scaling>
          <c:orientation val="minMax"/>
        </c:scaling>
        <c:axPos val="l"/>
        <c:majorGridlines>
          <c:spPr>
            <a:ln w="9525" cap="flat" cmpd="sng" algn="ctr">
              <a:solidFill>
                <a:schemeClr val="tx1">
                  <a:lumMod val="15000"/>
                  <a:lumOff val="85000"/>
                </a:schemeClr>
              </a:solidFill>
              <a:round/>
            </a:ln>
            <a:effectLst/>
          </c:spPr>
        </c:majorGridlines>
        <c:numFmt formatCode="#,##0" sourceLinked="1"/>
        <c:majorTickMark val="none"/>
        <c:tickLblPos val="nextTo"/>
        <c:spPr>
          <a:ln w="9525">
            <a:noFill/>
          </a:ln>
        </c:spPr>
        <c:txPr>
          <a:bodyPr rot="0" vert="horz"/>
          <a:lstStyle/>
          <a:p>
            <a:pPr>
              <a:defRPr sz="900" b="0" i="0" u="none" strike="noStrike" baseline="0">
                <a:solidFill>
                  <a:srgbClr val="333333"/>
                </a:solidFill>
                <a:latin typeface="Calibri"/>
                <a:ea typeface="Calibri"/>
                <a:cs typeface="Calibri"/>
              </a:defRPr>
            </a:pPr>
            <a:endParaRPr lang="en-US"/>
          </a:p>
        </c:txPr>
        <c:crossAx val="125842560"/>
        <c:crosses val="autoZero"/>
        <c:crossBetween val="between"/>
      </c:valAx>
      <c:spPr>
        <a:noFill/>
        <a:ln w="25400">
          <a:noFill/>
        </a:ln>
      </c:spPr>
    </c:plotArea>
    <c:legend>
      <c:legendPos val="b"/>
      <c:spPr>
        <a:noFill/>
        <a:ln w="25400">
          <a:noFill/>
        </a:ln>
      </c:spPr>
      <c:txPr>
        <a:bodyPr/>
        <a:lstStyle/>
        <a:p>
          <a:pPr>
            <a:defRPr sz="825" b="0" i="0" u="none" strike="noStrike" baseline="0">
              <a:solidFill>
                <a:srgbClr val="333333"/>
              </a:solidFill>
              <a:latin typeface="Calibri"/>
              <a:ea typeface="Calibri"/>
              <a:cs typeface="Calibri"/>
            </a:defRPr>
          </a:pPr>
          <a:endParaRPr lang="en-US"/>
        </a:p>
      </c:txPr>
    </c:legend>
    <c:plotVisOnly val="1"/>
    <c:dispBlanksAs val="gap"/>
  </c:chart>
  <c:spPr>
    <a:solidFill>
      <a:schemeClr val="bg1"/>
    </a:solidFill>
    <a:ln w="38100" cap="flat" cmpd="sng" algn="ctr">
      <a:solidFill>
        <a:schemeClr val="bg1">
          <a:lumMod val="85000"/>
        </a:schemeClr>
      </a:solidFill>
      <a:round/>
    </a:ln>
    <a:effectLst/>
  </c:spPr>
  <c:txPr>
    <a:bodyPr/>
    <a:lstStyle/>
    <a:p>
      <a:pPr>
        <a:defRPr sz="1000" b="0" i="0" u="none" strike="noStrike" baseline="0">
          <a:solidFill>
            <a:srgbClr val="000000"/>
          </a:solidFill>
          <a:latin typeface="Calibri"/>
          <a:ea typeface="Calibri"/>
          <a:cs typeface="Calibri"/>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ZA"/>
  <c:chart>
    <c:title>
      <c:tx>
        <c:rich>
          <a:bodyPr rot="0" spcFirstLastPara="1" vertOverflow="ellipsis" vert="horz" wrap="square" anchor="ctr" anchorCtr="1"/>
          <a:lstStyle/>
          <a:p>
            <a:pPr>
              <a:defRPr sz="1600" b="1" i="0" u="none" strike="noStrike" kern="1200" baseline="0">
                <a:solidFill>
                  <a:schemeClr val="tx2"/>
                </a:solidFill>
                <a:latin typeface="Arial" panose="020B0604020202020204" pitchFamily="34" charset="0"/>
                <a:ea typeface="+mn-ea"/>
                <a:cs typeface="Arial" panose="020B0604020202020204" pitchFamily="34" charset="0"/>
              </a:defRPr>
            </a:pPr>
            <a:r>
              <a:rPr lang="en-ZA">
                <a:latin typeface="Arial" panose="020B0604020202020204" pitchFamily="34" charset="0"/>
                <a:cs typeface="Arial" panose="020B0604020202020204" pitchFamily="34" charset="0"/>
              </a:rPr>
              <a:t>2016/17 BUDGETED REVENUE</a:t>
            </a:r>
          </a:p>
        </c:rich>
      </c:tx>
      <c:spPr>
        <a:noFill/>
        <a:ln>
          <a:noFill/>
        </a:ln>
        <a:effectLst/>
      </c:spPr>
    </c:title>
    <c:plotArea>
      <c:layout/>
      <c:pieChart>
        <c:varyColors val="1"/>
        <c:ser>
          <c:idx val="0"/>
          <c:order val="0"/>
          <c:dPt>
            <c:idx val="0"/>
            <c:spPr>
              <a:solidFill>
                <a:schemeClr val="accent1"/>
              </a:solidFill>
              <a:ln>
                <a:noFill/>
              </a:ln>
              <a:effectLst/>
            </c:spPr>
          </c:dPt>
          <c:dPt>
            <c:idx val="1"/>
            <c:spPr>
              <a:solidFill>
                <a:schemeClr val="accent1">
                  <a:lumMod val="75000"/>
                </a:schemeClr>
              </a:solidFill>
              <a:ln>
                <a:noFill/>
              </a:ln>
              <a:effectLst/>
            </c:spPr>
          </c:dPt>
          <c:dPt>
            <c:idx val="2"/>
            <c:spPr>
              <a:solidFill>
                <a:schemeClr val="accent1">
                  <a:lumMod val="60000"/>
                  <a:lumOff val="40000"/>
                </a:schemeClr>
              </a:solidFill>
              <a:ln>
                <a:noFill/>
              </a:ln>
              <a:effectLst/>
            </c:spPr>
          </c:dPt>
          <c:dPt>
            <c:idx val="3"/>
            <c:spPr>
              <a:solidFill>
                <a:schemeClr val="accent1">
                  <a:lumMod val="20000"/>
                  <a:lumOff val="80000"/>
                </a:schemeClr>
              </a:solidFill>
              <a:ln>
                <a:noFill/>
              </a:ln>
              <a:effectLst/>
            </c:spPr>
          </c:dPt>
          <c:dPt>
            <c:idx val="4"/>
            <c:spPr>
              <a:gradFill rotWithShape="1">
                <a:gsLst>
                  <a:gs pos="0">
                    <a:schemeClr val="accent5">
                      <a:lumMod val="60000"/>
                      <a:satMod val="103000"/>
                      <a:lumMod val="102000"/>
                      <a:tint val="94000"/>
                    </a:schemeClr>
                  </a:gs>
                  <a:gs pos="50000">
                    <a:schemeClr val="accent5">
                      <a:lumMod val="60000"/>
                      <a:satMod val="110000"/>
                      <a:lumMod val="100000"/>
                      <a:shade val="100000"/>
                    </a:schemeClr>
                  </a:gs>
                  <a:gs pos="100000">
                    <a:schemeClr val="accent5">
                      <a:lumMod val="60000"/>
                      <a:lumMod val="99000"/>
                      <a:satMod val="120000"/>
                      <a:shade val="78000"/>
                    </a:schemeClr>
                  </a:gs>
                </a:gsLst>
                <a:lin ang="5400000" scaled="0"/>
              </a:gradFill>
              <a:ln>
                <a:noFill/>
              </a:ln>
              <a:effectLst/>
            </c:spPr>
          </c:dPt>
          <c:dLbls>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
            <c:dLbl>
              <c:idx val="1"/>
              <c:layout>
                <c:manualLayout>
                  <c:x val="-2.331944136058416E-2"/>
                  <c:y val="-0.24831222184183502"/>
                </c:manualLayout>
              </c:layout>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CatName val="1"/>
              <c:showPercent val="1"/>
              <c:extLst>
                <c:ext xmlns:c15="http://schemas.microsoft.com/office/drawing/2012/chart" uri="{CE6537A1-D6FC-4f65-9D91-7224C49458BB}">
                  <c15:layout/>
                </c:ext>
              </c:extLst>
            </c:dLbl>
            <c:dLbl>
              <c:idx val="2"/>
              <c:layout>
                <c:manualLayout>
                  <c:x val="0.15492007926725759"/>
                  <c:y val="0.17783815924611254"/>
                </c:manualLayout>
              </c:layout>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CatName val="1"/>
              <c:showPercent val="1"/>
              <c:extLst>
                <c:ext xmlns:c15="http://schemas.microsoft.com/office/drawing/2012/chart" uri="{CE6537A1-D6FC-4f65-9D91-7224C49458BB}">
                  <c15:layout/>
                </c:ext>
              </c:extLst>
            </c:dLbl>
            <c:dLbl>
              <c:idx val="3"/>
              <c:layout>
                <c:manualLayout>
                  <c:x val="-0.10164698724962208"/>
                  <c:y val="2.113767815636319E-2"/>
                </c:manualLayout>
              </c:layout>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CatName val="1"/>
              <c:showPercent val="1"/>
              <c:extLst>
                <c:ext xmlns:c15="http://schemas.microsoft.com/office/drawing/2012/chart" uri="{CE6537A1-D6FC-4f65-9D91-7224C49458BB}">
                  <c15:layout/>
                </c:ext>
              </c:extLst>
            </c:dLbl>
            <c:dLbl>
              <c:idx val="4"/>
              <c:layout>
                <c:manualLayout>
                  <c:x val="0.19780219780219782"/>
                  <c:y val="1.7612809840417534E-2"/>
                </c:manualLayout>
              </c:layout>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CatName val="1"/>
              <c:showPercent val="1"/>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CatName val="1"/>
            <c:showPercent val="1"/>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[1]Sheet1!$A$3:$A$7</c:f>
              <c:strCache>
                <c:ptCount val="5"/>
                <c:pt idx="0">
                  <c:v>Transfers - Government Grant</c:v>
                </c:pt>
                <c:pt idx="1">
                  <c:v>Safety Permit  Fees</c:v>
                </c:pt>
                <c:pt idx="2">
                  <c:v>Technology Audit Fees</c:v>
                </c:pt>
                <c:pt idx="3">
                  <c:v>Investment Income</c:v>
                </c:pt>
                <c:pt idx="4">
                  <c:v>Investigation</c:v>
                </c:pt>
              </c:strCache>
            </c:strRef>
          </c:cat>
          <c:val>
            <c:numRef>
              <c:f>[1]Sheet1!$B$3:$B$7</c:f>
              <c:numCache>
                <c:formatCode>General</c:formatCode>
                <c:ptCount val="5"/>
                <c:pt idx="0">
                  <c:v>55987000</c:v>
                </c:pt>
                <c:pt idx="1">
                  <c:v>131090000</c:v>
                </c:pt>
                <c:pt idx="2">
                  <c:v>60400000</c:v>
                </c:pt>
                <c:pt idx="3">
                  <c:v>349000</c:v>
                </c:pt>
                <c:pt idx="4">
                  <c:v>5151000</c:v>
                </c:pt>
              </c:numCache>
            </c:numRef>
          </c:val>
        </c:ser>
        <c:dLbls>
          <c:showCatName val="1"/>
          <c:showPercent val="1"/>
        </c:dLbls>
        <c:firstSliceAng val="0"/>
      </c:pieChart>
      <c:spPr>
        <a:noFill/>
        <a:ln>
          <a:noFill/>
        </a:ln>
        <a:effectLst/>
      </c:spPr>
    </c:plotArea>
    <c:legend>
      <c:legendPos val="b"/>
      <c:layout>
        <c:manualLayout>
          <c:xMode val="edge"/>
          <c:yMode val="edge"/>
          <c:x val="5.7089863759640529E-2"/>
          <c:y val="0.90214278160353845"/>
          <c:w val="0.8999999163451069"/>
          <c:h val="5.1868369024167707E-2"/>
        </c:manualLayout>
      </c:layout>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legend>
    <c:plotVisOnly val="1"/>
    <c:dispBlanksAs val="zero"/>
  </c:chart>
  <c:spPr>
    <a:noFill/>
    <a:ln>
      <a:noFill/>
    </a:ln>
    <a:effectLst/>
  </c:spPr>
  <c:txPr>
    <a:bodyPr/>
    <a:lstStyle/>
    <a:p>
      <a:pPr>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ZA"/>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ZA" b="1">
                <a:latin typeface="Arial" panose="020B0604020202020204" pitchFamily="34" charset="0"/>
                <a:cs typeface="Arial" panose="020B0604020202020204" pitchFamily="34" charset="0"/>
              </a:rPr>
              <a:t>BUDGETED REVENUE</a:t>
            </a:r>
          </a:p>
        </c:rich>
      </c:tx>
      <c:spPr>
        <a:noFill/>
        <a:ln>
          <a:noFill/>
        </a:ln>
        <a:effectLst/>
      </c:spPr>
    </c:title>
    <c:view3D>
      <c:depthPercent val="100"/>
      <c:rAngAx val="1"/>
    </c:view3D>
    <c:floor>
      <c:spPr>
        <a:noFill/>
        <a:ln>
          <a:noFill/>
        </a:ln>
        <a:effectLst/>
        <a:sp3d/>
      </c:spPr>
    </c:floor>
    <c:sideWall>
      <c:spPr>
        <a:noFill/>
        <a:ln>
          <a:noFill/>
        </a:ln>
        <a:effectLst/>
        <a:sp3d/>
      </c:spPr>
    </c:sideWall>
    <c:backWall>
      <c:spPr>
        <a:noFill/>
        <a:ln>
          <a:noFill/>
        </a:ln>
        <a:effectLst/>
        <a:sp3d/>
      </c:spPr>
    </c:backWall>
    <c:plotArea>
      <c:layout/>
      <c:bar3DChart>
        <c:barDir val="col"/>
        <c:grouping val="clustered"/>
        <c:ser>
          <c:idx val="0"/>
          <c:order val="0"/>
          <c:tx>
            <c:strRef>
              <c:f>Sheet2!$B$2</c:f>
              <c:strCache>
                <c:ptCount val="1"/>
                <c:pt idx="0">
                  <c:v> 2016/17 </c:v>
                </c:pt>
              </c:strCache>
            </c:strRef>
          </c:tx>
          <c:spPr>
            <a:solidFill>
              <a:schemeClr val="tx2">
                <a:lumMod val="60000"/>
                <a:lumOff val="40000"/>
              </a:schemeClr>
            </a:solidFill>
            <a:ln>
              <a:solidFill>
                <a:schemeClr val="accent1"/>
              </a:solidFill>
            </a:ln>
            <a:effectLst/>
            <a:sp3d>
              <a:contourClr>
                <a:schemeClr val="accent1"/>
              </a:contourClr>
            </a:sp3d>
          </c:spPr>
          <c:cat>
            <c:strRef>
              <c:f>Sheet2!$A$3:$A$7</c:f>
              <c:strCache>
                <c:ptCount val="5"/>
                <c:pt idx="0">
                  <c:v> Government Grant</c:v>
                </c:pt>
                <c:pt idx="1">
                  <c:v>Safety Permit  Fees</c:v>
                </c:pt>
                <c:pt idx="2">
                  <c:v>Technology Audit Fees</c:v>
                </c:pt>
                <c:pt idx="3">
                  <c:v>Investment Income</c:v>
                </c:pt>
                <c:pt idx="4">
                  <c:v>Investigation</c:v>
                </c:pt>
              </c:strCache>
            </c:strRef>
          </c:cat>
          <c:val>
            <c:numRef>
              <c:f>Sheet2!$B$3:$B$7</c:f>
              <c:numCache>
                <c:formatCode>_-* #,##0_-;\-* #,##0_-;_-* "-"??_-;_-@_-</c:formatCode>
                <c:ptCount val="5"/>
                <c:pt idx="0">
                  <c:v>55987000</c:v>
                </c:pt>
                <c:pt idx="1">
                  <c:v>131090000</c:v>
                </c:pt>
                <c:pt idx="2">
                  <c:v>60400000</c:v>
                </c:pt>
                <c:pt idx="3">
                  <c:v>349000</c:v>
                </c:pt>
                <c:pt idx="4">
                  <c:v>5151000</c:v>
                </c:pt>
              </c:numCache>
            </c:numRef>
          </c:val>
        </c:ser>
        <c:ser>
          <c:idx val="1"/>
          <c:order val="1"/>
          <c:tx>
            <c:strRef>
              <c:f>Sheet2!$C$2</c:f>
              <c:strCache>
                <c:ptCount val="1"/>
                <c:pt idx="0">
                  <c:v> 2017/18 </c:v>
                </c:pt>
              </c:strCache>
            </c:strRef>
          </c:tx>
          <c:spPr>
            <a:solidFill>
              <a:schemeClr val="tx2">
                <a:lumMod val="20000"/>
                <a:lumOff val="80000"/>
              </a:schemeClr>
            </a:solidFill>
            <a:ln>
              <a:noFill/>
            </a:ln>
            <a:effectLst/>
            <a:sp3d/>
          </c:spPr>
          <c:cat>
            <c:strRef>
              <c:f>Sheet2!$A$3:$A$7</c:f>
              <c:strCache>
                <c:ptCount val="5"/>
                <c:pt idx="0">
                  <c:v> Government Grant</c:v>
                </c:pt>
                <c:pt idx="1">
                  <c:v>Safety Permit  Fees</c:v>
                </c:pt>
                <c:pt idx="2">
                  <c:v>Technology Audit Fees</c:v>
                </c:pt>
                <c:pt idx="3">
                  <c:v>Investment Income</c:v>
                </c:pt>
                <c:pt idx="4">
                  <c:v>Investigation</c:v>
                </c:pt>
              </c:strCache>
            </c:strRef>
          </c:cat>
          <c:val>
            <c:numRef>
              <c:f>Sheet2!$C$3:$C$7</c:f>
              <c:numCache>
                <c:formatCode>_-* #,##0_-;\-* #,##0_-;_-* "-"??_-;_-@_-</c:formatCode>
                <c:ptCount val="5"/>
                <c:pt idx="0">
                  <c:v>59564000</c:v>
                </c:pt>
                <c:pt idx="1">
                  <c:v>151145400</c:v>
                </c:pt>
                <c:pt idx="2">
                  <c:v>65860000</c:v>
                </c:pt>
                <c:pt idx="3">
                  <c:v>370000</c:v>
                </c:pt>
                <c:pt idx="4">
                  <c:v>4250000</c:v>
                </c:pt>
              </c:numCache>
            </c:numRef>
          </c:val>
        </c:ser>
        <c:ser>
          <c:idx val="2"/>
          <c:order val="2"/>
          <c:tx>
            <c:strRef>
              <c:f>Sheet2!$D$2</c:f>
              <c:strCache>
                <c:ptCount val="1"/>
                <c:pt idx="0">
                  <c:v> 2018/19 </c:v>
                </c:pt>
              </c:strCache>
            </c:strRef>
          </c:tx>
          <c:spPr>
            <a:solidFill>
              <a:schemeClr val="tx2">
                <a:lumMod val="40000"/>
                <a:lumOff val="60000"/>
              </a:schemeClr>
            </a:solidFill>
            <a:ln>
              <a:noFill/>
            </a:ln>
            <a:effectLst/>
            <a:sp3d/>
          </c:spPr>
          <c:cat>
            <c:strRef>
              <c:f>Sheet2!$A$3:$A$7</c:f>
              <c:strCache>
                <c:ptCount val="5"/>
                <c:pt idx="0">
                  <c:v> Government Grant</c:v>
                </c:pt>
                <c:pt idx="1">
                  <c:v>Safety Permit  Fees</c:v>
                </c:pt>
                <c:pt idx="2">
                  <c:v>Technology Audit Fees</c:v>
                </c:pt>
                <c:pt idx="3">
                  <c:v>Investment Income</c:v>
                </c:pt>
                <c:pt idx="4">
                  <c:v>Investigation</c:v>
                </c:pt>
              </c:strCache>
            </c:strRef>
          </c:cat>
          <c:val>
            <c:numRef>
              <c:f>Sheet2!$D$3:$D$7</c:f>
              <c:numCache>
                <c:formatCode>_-* #,##0_-;\-* #,##0_-;_-* "-"??_-;_-@_-</c:formatCode>
                <c:ptCount val="5"/>
                <c:pt idx="0">
                  <c:v>63018000</c:v>
                </c:pt>
                <c:pt idx="1">
                  <c:v>165938124</c:v>
                </c:pt>
                <c:pt idx="2">
                  <c:v>70470000</c:v>
                </c:pt>
                <c:pt idx="3">
                  <c:v>420000</c:v>
                </c:pt>
                <c:pt idx="4">
                  <c:v>4494400</c:v>
                </c:pt>
              </c:numCache>
            </c:numRef>
          </c:val>
        </c:ser>
        <c:dLbls/>
        <c:shape val="box"/>
        <c:axId val="126677760"/>
        <c:axId val="126679296"/>
        <c:axId val="0"/>
      </c:bar3DChart>
      <c:catAx>
        <c:axId val="126677760"/>
        <c:scaling>
          <c:orientation val="minMax"/>
        </c:scaling>
        <c:axPos val="b"/>
        <c:numFmt formatCode="General"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6679296"/>
        <c:crosses val="autoZero"/>
        <c:auto val="1"/>
        <c:lblAlgn val="ctr"/>
        <c:lblOffset val="100"/>
      </c:catAx>
      <c:valAx>
        <c:axId val="126679296"/>
        <c:scaling>
          <c:orientation val="minMax"/>
        </c:scaling>
        <c:axPos val="l"/>
        <c:majorGridlines>
          <c:spPr>
            <a:ln w="9525" cap="flat" cmpd="sng" algn="ctr">
              <a:solidFill>
                <a:schemeClr val="tx1">
                  <a:lumMod val="15000"/>
                  <a:lumOff val="85000"/>
                </a:schemeClr>
              </a:solidFill>
              <a:round/>
            </a:ln>
            <a:effectLst/>
          </c:spPr>
        </c:majorGridlines>
        <c:numFmt formatCode="_-* #,##0_-;\-* #,##0_-;_-* &quot;-&quot;??_-;_-@_-"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6677760"/>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chart>
  <c:spPr>
    <a:noFill/>
    <a:ln>
      <a:noFill/>
    </a:ln>
    <a:effectLst/>
  </c:spPr>
  <c:txPr>
    <a:bodyPr/>
    <a:lstStyle/>
    <a:p>
      <a:pPr>
        <a:defRPr/>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ZA"/>
  <c:chart>
    <c:title>
      <c:tx>
        <c:rich>
          <a:bodyPr rot="0" spcFirstLastPara="1" vertOverflow="ellipsis" vert="horz" wrap="square" anchor="ctr" anchorCtr="1"/>
          <a:lstStyle/>
          <a:p>
            <a:pPr>
              <a:defRPr sz="2000" b="0" i="0" u="none" strike="noStrike" kern="1200" cap="none" spc="0" normalizeH="0" baseline="0">
                <a:solidFill>
                  <a:schemeClr val="tx1">
                    <a:lumMod val="65000"/>
                    <a:lumOff val="35000"/>
                  </a:schemeClr>
                </a:solidFill>
                <a:latin typeface="+mj-lt"/>
                <a:ea typeface="+mj-ea"/>
                <a:cs typeface="+mj-cs"/>
              </a:defRPr>
            </a:pPr>
            <a:r>
              <a:rPr lang="en-US"/>
              <a:t>BUDGETED</a:t>
            </a:r>
            <a:r>
              <a:rPr lang="en-US" baseline="0"/>
              <a:t> </a:t>
            </a:r>
            <a:r>
              <a:rPr lang="en-US"/>
              <a:t>EXPENDITURE </a:t>
            </a:r>
          </a:p>
        </c:rich>
      </c:tx>
      <c:layout>
        <c:manualLayout>
          <c:xMode val="edge"/>
          <c:yMode val="edge"/>
          <c:x val="0.42767887121312514"/>
          <c:y val="2.6016246838872375E-3"/>
        </c:manualLayout>
      </c:layout>
      <c:spPr>
        <a:noFill/>
        <a:ln>
          <a:noFill/>
        </a:ln>
        <a:effectLst/>
      </c:spPr>
    </c:title>
    <c:view3D>
      <c:depthPercent val="100"/>
      <c:rAngAx val="1"/>
    </c:view3D>
    <c:floor>
      <c:spPr>
        <a:noFill/>
        <a:ln>
          <a:noFill/>
        </a:ln>
        <a:effectLst/>
        <a:sp3d/>
      </c:spPr>
    </c:floor>
    <c:sideWall>
      <c:spPr>
        <a:noFill/>
        <a:ln>
          <a:noFill/>
        </a:ln>
        <a:effectLst/>
        <a:sp3d/>
      </c:spPr>
    </c:sideWall>
    <c:backWall>
      <c:spPr>
        <a:noFill/>
        <a:ln>
          <a:noFill/>
        </a:ln>
        <a:effectLst/>
        <a:sp3d/>
      </c:spPr>
    </c:backWall>
    <c:plotArea>
      <c:layout>
        <c:manualLayout>
          <c:layoutTarget val="inner"/>
          <c:xMode val="edge"/>
          <c:yMode val="edge"/>
          <c:x val="0.11753584498110489"/>
          <c:y val="6.2359753735798829E-2"/>
          <c:w val="0.88246413734509799"/>
          <c:h val="0.71229518302406569"/>
        </c:manualLayout>
      </c:layout>
      <c:bar3DChart>
        <c:barDir val="col"/>
        <c:grouping val="clustered"/>
        <c:ser>
          <c:idx val="0"/>
          <c:order val="0"/>
          <c:tx>
            <c:strRef>
              <c:f>'Sheet1 (2)'!$B$2:$B$3</c:f>
              <c:strCache>
                <c:ptCount val="2"/>
                <c:pt idx="0">
                  <c:v> 2016/17 </c:v>
                </c:pt>
              </c:strCache>
            </c:strRef>
          </c:tx>
          <c:spPr>
            <a:solidFill>
              <a:schemeClr val="accent1"/>
            </a:solidFill>
            <a:ln>
              <a:noFill/>
            </a:ln>
            <a:effectLst/>
            <a:sp3d/>
          </c:spPr>
          <c:cat>
            <c:strRef>
              <c:f>'Sheet1 (2)'!$A$4:$A$11</c:f>
              <c:strCache>
                <c:ptCount val="8"/>
                <c:pt idx="0">
                  <c:v>Staff costs</c:v>
                </c:pt>
                <c:pt idx="1">
                  <c:v>Directors remuneration</c:v>
                </c:pt>
                <c:pt idx="2">
                  <c:v>Lease: Office rentals and vehicle</c:v>
                </c:pt>
                <c:pt idx="3">
                  <c:v>Regulatory Audit Fees</c:v>
                </c:pt>
                <c:pt idx="4">
                  <c:v>Professional fees</c:v>
                </c:pt>
                <c:pt idx="5">
                  <c:v>Other Admin &amp; Operational costs</c:v>
                </c:pt>
                <c:pt idx="6">
                  <c:v>NIMS </c:v>
                </c:pt>
                <c:pt idx="7">
                  <c:v>Other Capital expenditure</c:v>
                </c:pt>
              </c:strCache>
            </c:strRef>
          </c:cat>
          <c:val>
            <c:numRef>
              <c:f>'Sheet1 (2)'!$B$4:$B$11</c:f>
              <c:numCache>
                <c:formatCode>_-* #,##0_-;\-* #,##0_-;_-* "-"??_-;_-@_-</c:formatCode>
                <c:ptCount val="8"/>
                <c:pt idx="0">
                  <c:v>149032200</c:v>
                </c:pt>
                <c:pt idx="1">
                  <c:v>1080000</c:v>
                </c:pt>
                <c:pt idx="2">
                  <c:v>30507200</c:v>
                </c:pt>
                <c:pt idx="3">
                  <c:v>1300000</c:v>
                </c:pt>
                <c:pt idx="4">
                  <c:v>38719481</c:v>
                </c:pt>
                <c:pt idx="5">
                  <c:v>29838119</c:v>
                </c:pt>
                <c:pt idx="6">
                  <c:v>1500000</c:v>
                </c:pt>
                <c:pt idx="7">
                  <c:v>1000000</c:v>
                </c:pt>
              </c:numCache>
            </c:numRef>
          </c:val>
        </c:ser>
        <c:ser>
          <c:idx val="1"/>
          <c:order val="1"/>
          <c:tx>
            <c:strRef>
              <c:f>'Sheet1 (2)'!$C$2:$C$3</c:f>
              <c:strCache>
                <c:ptCount val="2"/>
                <c:pt idx="0">
                  <c:v>2017/18</c:v>
                </c:pt>
              </c:strCache>
            </c:strRef>
          </c:tx>
          <c:spPr>
            <a:solidFill>
              <a:schemeClr val="tx2">
                <a:lumMod val="40000"/>
                <a:lumOff val="60000"/>
              </a:schemeClr>
            </a:solidFill>
            <a:ln>
              <a:noFill/>
            </a:ln>
            <a:effectLst/>
            <a:sp3d/>
          </c:spPr>
          <c:cat>
            <c:strRef>
              <c:f>'Sheet1 (2)'!$A$4:$A$11</c:f>
              <c:strCache>
                <c:ptCount val="8"/>
                <c:pt idx="0">
                  <c:v>Staff costs</c:v>
                </c:pt>
                <c:pt idx="1">
                  <c:v>Directors remuneration</c:v>
                </c:pt>
                <c:pt idx="2">
                  <c:v>Lease: Office rentals and vehicle</c:v>
                </c:pt>
                <c:pt idx="3">
                  <c:v>Regulatory Audit Fees</c:v>
                </c:pt>
                <c:pt idx="4">
                  <c:v>Professional fees</c:v>
                </c:pt>
                <c:pt idx="5">
                  <c:v>Other Admin &amp; Operational costs</c:v>
                </c:pt>
                <c:pt idx="6">
                  <c:v>NIMS </c:v>
                </c:pt>
                <c:pt idx="7">
                  <c:v>Other Capital expenditure</c:v>
                </c:pt>
              </c:strCache>
            </c:strRef>
          </c:cat>
          <c:val>
            <c:numRef>
              <c:f>'Sheet1 (2)'!$C$4:$C$11</c:f>
              <c:numCache>
                <c:formatCode>_-* #,##0_-;\-* #,##0_-;_-* "-"??_-;_-@_-</c:formatCode>
                <c:ptCount val="8"/>
                <c:pt idx="0">
                  <c:v>160883617</c:v>
                </c:pt>
                <c:pt idx="1">
                  <c:v>1166400</c:v>
                </c:pt>
                <c:pt idx="2">
                  <c:v>32947776</c:v>
                </c:pt>
                <c:pt idx="3">
                  <c:v>1404000</c:v>
                </c:pt>
                <c:pt idx="4">
                  <c:v>41817039</c:v>
                </c:pt>
                <c:pt idx="5">
                  <c:v>39970568</c:v>
                </c:pt>
                <c:pt idx="6">
                  <c:v>2000000</c:v>
                </c:pt>
                <c:pt idx="7">
                  <c:v>1000000</c:v>
                </c:pt>
              </c:numCache>
            </c:numRef>
          </c:val>
        </c:ser>
        <c:ser>
          <c:idx val="2"/>
          <c:order val="2"/>
          <c:tx>
            <c:strRef>
              <c:f>'Sheet1 (2)'!$D$2:$D$3</c:f>
              <c:strCache>
                <c:ptCount val="2"/>
                <c:pt idx="0">
                  <c:v>2018/19</c:v>
                </c:pt>
              </c:strCache>
            </c:strRef>
          </c:tx>
          <c:spPr>
            <a:solidFill>
              <a:schemeClr val="tx2">
                <a:lumMod val="20000"/>
                <a:lumOff val="80000"/>
              </a:schemeClr>
            </a:solidFill>
            <a:ln>
              <a:noFill/>
            </a:ln>
            <a:effectLst/>
            <a:sp3d/>
          </c:spPr>
          <c:cat>
            <c:strRef>
              <c:f>'Sheet1 (2)'!$A$4:$A$11</c:f>
              <c:strCache>
                <c:ptCount val="8"/>
                <c:pt idx="0">
                  <c:v>Staff costs</c:v>
                </c:pt>
                <c:pt idx="1">
                  <c:v>Directors remuneration</c:v>
                </c:pt>
                <c:pt idx="2">
                  <c:v>Lease: Office rentals and vehicle</c:v>
                </c:pt>
                <c:pt idx="3">
                  <c:v>Regulatory Audit Fees</c:v>
                </c:pt>
                <c:pt idx="4">
                  <c:v>Professional fees</c:v>
                </c:pt>
                <c:pt idx="5">
                  <c:v>Other Admin &amp; Operational costs</c:v>
                </c:pt>
                <c:pt idx="6">
                  <c:v>NIMS </c:v>
                </c:pt>
                <c:pt idx="7">
                  <c:v>Other Capital expenditure</c:v>
                </c:pt>
              </c:strCache>
            </c:strRef>
          </c:cat>
          <c:val>
            <c:numRef>
              <c:f>'Sheet1 (2)'!$D$4:$D$11</c:f>
              <c:numCache>
                <c:formatCode>_-* #,##0_-;\-* #,##0_-;_-* "-"??_-;_-@_-</c:formatCode>
                <c:ptCount val="8"/>
                <c:pt idx="0">
                  <c:v>174571186</c:v>
                </c:pt>
                <c:pt idx="1">
                  <c:v>1259712</c:v>
                </c:pt>
                <c:pt idx="2">
                  <c:v>35583598</c:v>
                </c:pt>
                <c:pt idx="3">
                  <c:v>1516320</c:v>
                </c:pt>
                <c:pt idx="4">
                  <c:v>45162402</c:v>
                </c:pt>
                <c:pt idx="5">
                  <c:v>42747306</c:v>
                </c:pt>
                <c:pt idx="6">
                  <c:v>2500000</c:v>
                </c:pt>
                <c:pt idx="7">
                  <c:v>1000000</c:v>
                </c:pt>
              </c:numCache>
            </c:numRef>
          </c:val>
        </c:ser>
        <c:dLbls/>
        <c:shape val="box"/>
        <c:axId val="126472960"/>
        <c:axId val="126474496"/>
        <c:axId val="0"/>
      </c:bar3DChart>
      <c:catAx>
        <c:axId val="126472960"/>
        <c:scaling>
          <c:orientation val="minMax"/>
        </c:scaling>
        <c:axPos val="b"/>
        <c:numFmt formatCode="General"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cap="none" spc="0" normalizeH="0" baseline="0">
                <a:solidFill>
                  <a:schemeClr val="tx1">
                    <a:lumMod val="65000"/>
                    <a:lumOff val="35000"/>
                  </a:schemeClr>
                </a:solidFill>
                <a:latin typeface="+mn-lt"/>
                <a:ea typeface="+mn-ea"/>
                <a:cs typeface="+mn-cs"/>
              </a:defRPr>
            </a:pPr>
            <a:endParaRPr lang="en-US"/>
          </a:p>
        </c:txPr>
        <c:crossAx val="126474496"/>
        <c:crosses val="autoZero"/>
        <c:auto val="1"/>
        <c:lblAlgn val="ctr"/>
        <c:lblOffset val="100"/>
      </c:catAx>
      <c:valAx>
        <c:axId val="126474496"/>
        <c:scaling>
          <c:orientation val="minMax"/>
        </c:scaling>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_-* #,##0_-;\-* #,##0_-;_-* &quot;-&quot;??_-;_-@_-"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6472960"/>
        <c:crosses val="autoZero"/>
        <c:crossBetween val="between"/>
      </c:valAx>
      <c:dTable>
        <c:showHorzBorder val="1"/>
        <c:showVertBorder val="1"/>
        <c:showOutline val="1"/>
        <c:showKeys val="1"/>
        <c:spPr>
          <a:noFill/>
          <a:ln w="9525">
            <a:solidFill>
              <a:schemeClr val="tx1">
                <a:lumMod val="15000"/>
                <a:lumOff val="85000"/>
              </a:schemeClr>
            </a:solidFill>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chart>
  <c:spPr>
    <a:noFill/>
    <a:ln>
      <a:noFill/>
    </a:ln>
    <a:effectLst/>
  </c:spPr>
  <c:txPr>
    <a:bodyPr/>
    <a:lstStyle/>
    <a:p>
      <a:pPr>
        <a:defRPr/>
      </a:pPr>
      <a:endParaRPr lang="en-US"/>
    </a:p>
  </c:txPr>
  <c:externalData r:id="rId1"/>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5">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6">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0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F61B76-C487-4FA3-88E3-86C45F08181A}" type="doc">
      <dgm:prSet loTypeId="urn:microsoft.com/office/officeart/2005/8/layout/hProcess7#1" loCatId="list" qsTypeId="urn:microsoft.com/office/officeart/2005/8/quickstyle/simple3" qsCatId="simple" csTypeId="urn:microsoft.com/office/officeart/2005/8/colors/accent1_4" csCatId="accent1" phldr="1"/>
      <dgm:spPr/>
      <dgm:t>
        <a:bodyPr/>
        <a:lstStyle/>
        <a:p>
          <a:endParaRPr lang="en-GB"/>
        </a:p>
      </dgm:t>
    </dgm:pt>
    <dgm:pt modelId="{B8D85213-D1DF-4ED1-A96F-CFB9FC04F028}">
      <dgm:prSet phldrT="[Text]"/>
      <dgm:spPr>
        <a:solidFill>
          <a:schemeClr val="tx2"/>
        </a:solidFill>
      </dgm:spPr>
      <dgm:t>
        <a:bodyPr/>
        <a:lstStyle/>
        <a:p>
          <a:r>
            <a:rPr lang="en-GB" dirty="0" smtClean="0">
              <a:solidFill>
                <a:schemeClr val="bg1"/>
              </a:solidFill>
              <a:latin typeface="Arial Narrow" panose="020B0606020202030204" pitchFamily="34" charset="0"/>
            </a:rPr>
            <a:t>Vision</a:t>
          </a:r>
          <a:endParaRPr lang="en-GB" dirty="0">
            <a:solidFill>
              <a:schemeClr val="bg1"/>
            </a:solidFill>
            <a:latin typeface="Arial Narrow" panose="020B0606020202030204" pitchFamily="34" charset="0"/>
          </a:endParaRPr>
        </a:p>
      </dgm:t>
    </dgm:pt>
    <dgm:pt modelId="{5FD30076-8E07-4452-8D57-7E4D7D92CCF3}" type="parTrans" cxnId="{A8B59265-FA80-4B6B-946D-72FC534794D6}">
      <dgm:prSet/>
      <dgm:spPr/>
      <dgm:t>
        <a:bodyPr/>
        <a:lstStyle/>
        <a:p>
          <a:endParaRPr lang="en-GB"/>
        </a:p>
      </dgm:t>
    </dgm:pt>
    <dgm:pt modelId="{60C59674-213E-49F1-934F-937D9EEFD011}" type="sibTrans" cxnId="{A8B59265-FA80-4B6B-946D-72FC534794D6}">
      <dgm:prSet/>
      <dgm:spPr/>
      <dgm:t>
        <a:bodyPr/>
        <a:lstStyle/>
        <a:p>
          <a:endParaRPr lang="en-GB"/>
        </a:p>
      </dgm:t>
    </dgm:pt>
    <dgm:pt modelId="{F9B7A505-D73D-4CBF-A7A9-38BA87CCA9EA}">
      <dgm:prSet phldrT="[Text]" custT="1"/>
      <dgm:spPr/>
      <dgm:t>
        <a:bodyPr/>
        <a:lstStyle/>
        <a:p>
          <a:r>
            <a:rPr lang="en-GB" sz="2200" b="1" dirty="0" smtClean="0">
              <a:solidFill>
                <a:srgbClr val="FFFFFF"/>
              </a:solidFill>
            </a:rPr>
            <a:t> </a:t>
          </a:r>
        </a:p>
        <a:p>
          <a:endParaRPr lang="en-GB" sz="2200" b="1" dirty="0" smtClean="0">
            <a:solidFill>
              <a:srgbClr val="FFFFFF"/>
            </a:solidFill>
            <a:latin typeface="Arial Narrow" panose="020B0606020202030204" pitchFamily="34" charset="0"/>
          </a:endParaRPr>
        </a:p>
        <a:p>
          <a:r>
            <a:rPr lang="en-GB" sz="2200" b="1" dirty="0" smtClean="0">
              <a:solidFill>
                <a:srgbClr val="FFFFFF"/>
              </a:solidFill>
              <a:latin typeface="Arial Narrow" panose="020B0606020202030204" pitchFamily="34" charset="0"/>
            </a:rPr>
            <a:t>Aspire to achieve Zero Occurrences </a:t>
          </a:r>
        </a:p>
        <a:p>
          <a:endParaRPr lang="en-GB" sz="2000" dirty="0" smtClean="0">
            <a:solidFill>
              <a:srgbClr val="FFFFFF"/>
            </a:solidFill>
            <a:latin typeface="Arial Narrow" panose="020B0606020202030204" pitchFamily="34" charset="0"/>
          </a:endParaRPr>
        </a:p>
        <a:p>
          <a:r>
            <a:rPr lang="en-GB" sz="2000" dirty="0" smtClean="0">
              <a:solidFill>
                <a:srgbClr val="FFFFFF"/>
              </a:solidFill>
              <a:latin typeface="Arial Narrow" panose="020B0606020202030204" pitchFamily="34" charset="0"/>
            </a:rPr>
            <a:t>Underlying </a:t>
          </a:r>
          <a:r>
            <a:rPr lang="en-US" sz="2000" b="0" dirty="0" smtClean="0">
              <a:solidFill>
                <a:srgbClr val="FFFFFF"/>
              </a:solidFill>
              <a:latin typeface="Arial Narrow" panose="020B0606020202030204" pitchFamily="34" charset="0"/>
            </a:rPr>
            <a:t>philosophy:  </a:t>
          </a:r>
        </a:p>
        <a:p>
          <a:r>
            <a:rPr lang="en-US" sz="2000" b="0" i="1" dirty="0" smtClean="0">
              <a:solidFill>
                <a:srgbClr val="FFFFFF"/>
              </a:solidFill>
              <a:latin typeface="Arial Narrow" panose="020B0606020202030204" pitchFamily="34" charset="0"/>
            </a:rPr>
            <a:t>“Every occurrence can be avoided and every occurrence is everybody's responsibility"</a:t>
          </a:r>
          <a:endParaRPr lang="en-GB" sz="2000" b="0" i="1" dirty="0">
            <a:solidFill>
              <a:srgbClr val="FFFFFF"/>
            </a:solidFill>
            <a:latin typeface="Arial Narrow" panose="020B0606020202030204" pitchFamily="34" charset="0"/>
          </a:endParaRPr>
        </a:p>
      </dgm:t>
    </dgm:pt>
    <dgm:pt modelId="{10F93815-B2F1-4B10-83FF-D6C13BF2D888}" type="parTrans" cxnId="{CC55B38C-F87E-40EB-B21C-12F960D66130}">
      <dgm:prSet/>
      <dgm:spPr/>
      <dgm:t>
        <a:bodyPr/>
        <a:lstStyle/>
        <a:p>
          <a:endParaRPr lang="en-GB"/>
        </a:p>
      </dgm:t>
    </dgm:pt>
    <dgm:pt modelId="{718C00C3-640E-4BCE-AB7C-4DBA93EF484A}" type="sibTrans" cxnId="{CC55B38C-F87E-40EB-B21C-12F960D66130}">
      <dgm:prSet/>
      <dgm:spPr/>
      <dgm:t>
        <a:bodyPr/>
        <a:lstStyle/>
        <a:p>
          <a:endParaRPr lang="en-GB"/>
        </a:p>
      </dgm:t>
    </dgm:pt>
    <dgm:pt modelId="{84908165-E2D8-4BB2-B7B0-317E33C8C813}">
      <dgm:prSet phldrT="[Text]"/>
      <dgm:spPr>
        <a:gradFill flip="none" rotWithShape="1">
          <a:gsLst>
            <a:gs pos="0">
              <a:schemeClr val="tx2">
                <a:lumMod val="40000"/>
                <a:lumOff val="60000"/>
              </a:schemeClr>
            </a:gs>
            <a:gs pos="100000">
              <a:srgbClr val="FFFFFF"/>
            </a:gs>
          </a:gsLst>
          <a:lin ang="0" scaled="1"/>
          <a:tileRect/>
        </a:gradFill>
      </dgm:spPr>
      <dgm:t>
        <a:bodyPr/>
        <a:lstStyle/>
        <a:p>
          <a:r>
            <a:rPr lang="en-GB" dirty="0" smtClean="0">
              <a:latin typeface="Arial Narrow" panose="020B0606020202030204" pitchFamily="34" charset="0"/>
            </a:rPr>
            <a:t>Mission</a:t>
          </a:r>
          <a:endParaRPr lang="en-GB" dirty="0">
            <a:latin typeface="Arial Narrow" panose="020B0606020202030204" pitchFamily="34" charset="0"/>
          </a:endParaRPr>
        </a:p>
      </dgm:t>
    </dgm:pt>
    <dgm:pt modelId="{C10C345A-5E11-4DB6-B8CB-7AEE6CA3F30F}" type="parTrans" cxnId="{587B7F81-B7CD-4A5F-8F1B-124DFFAEC757}">
      <dgm:prSet/>
      <dgm:spPr/>
      <dgm:t>
        <a:bodyPr/>
        <a:lstStyle/>
        <a:p>
          <a:endParaRPr lang="en-GB"/>
        </a:p>
      </dgm:t>
    </dgm:pt>
    <dgm:pt modelId="{3B392E3D-6D0C-4ED8-A2CA-DE36A8B779BE}" type="sibTrans" cxnId="{587B7F81-B7CD-4A5F-8F1B-124DFFAEC757}">
      <dgm:prSet/>
      <dgm:spPr/>
      <dgm:t>
        <a:bodyPr/>
        <a:lstStyle/>
        <a:p>
          <a:endParaRPr lang="en-GB"/>
        </a:p>
      </dgm:t>
    </dgm:pt>
    <dgm:pt modelId="{4332BDCF-6B81-4A5A-923C-B1F5F80D9F48}">
      <dgm:prSet phldrT="[Text]" custT="1"/>
      <dgm:spPr/>
      <dgm:t>
        <a:bodyPr/>
        <a:lstStyle/>
        <a:p>
          <a:endParaRPr lang="en-GB" sz="2200" dirty="0" smtClean="0">
            <a:latin typeface="Arial Narrow" panose="020B0606020202030204" pitchFamily="34" charset="0"/>
          </a:endParaRPr>
        </a:p>
        <a:p>
          <a:endParaRPr lang="en-GB" sz="2200" dirty="0" smtClean="0">
            <a:latin typeface="Arial Narrow" panose="020B0606020202030204" pitchFamily="34" charset="0"/>
          </a:endParaRPr>
        </a:p>
        <a:p>
          <a:endParaRPr lang="en-GB" sz="2200" dirty="0" smtClean="0">
            <a:latin typeface="Arial Narrow" panose="020B0606020202030204" pitchFamily="34" charset="0"/>
          </a:endParaRPr>
        </a:p>
        <a:p>
          <a:r>
            <a:rPr lang="en-GB" sz="2200" dirty="0" smtClean="0">
              <a:latin typeface="Arial Narrow" panose="020B0606020202030204" pitchFamily="34" charset="0"/>
            </a:rPr>
            <a:t>To oversee and promote safe railway operations through appropriate support, monitoring and enforcement, guided by an enabling regulatory framework</a:t>
          </a:r>
          <a:endParaRPr lang="en-GB" sz="2200" dirty="0">
            <a:latin typeface="Arial Narrow" panose="020B0606020202030204" pitchFamily="34" charset="0"/>
          </a:endParaRPr>
        </a:p>
      </dgm:t>
    </dgm:pt>
    <dgm:pt modelId="{98B64B0A-A56B-47FC-9167-D37E318F655A}" type="parTrans" cxnId="{CB626A2E-A697-4AFE-9876-472E1F3077B8}">
      <dgm:prSet/>
      <dgm:spPr/>
      <dgm:t>
        <a:bodyPr/>
        <a:lstStyle/>
        <a:p>
          <a:endParaRPr lang="en-GB"/>
        </a:p>
      </dgm:t>
    </dgm:pt>
    <dgm:pt modelId="{D3F3B964-EE7F-403B-8254-A3302A12D343}" type="sibTrans" cxnId="{CB626A2E-A697-4AFE-9876-472E1F3077B8}">
      <dgm:prSet/>
      <dgm:spPr/>
      <dgm:t>
        <a:bodyPr/>
        <a:lstStyle/>
        <a:p>
          <a:endParaRPr lang="en-GB"/>
        </a:p>
      </dgm:t>
    </dgm:pt>
    <dgm:pt modelId="{DD2902A0-B779-40FA-A989-E6ADDCDF2126}">
      <dgm:prSet phldrT="[Text]"/>
      <dgm:spPr>
        <a:solidFill>
          <a:schemeClr val="bg1"/>
        </a:solidFill>
      </dgm:spPr>
      <dgm:t>
        <a:bodyPr/>
        <a:lstStyle/>
        <a:p>
          <a:r>
            <a:rPr lang="en-GB" smtClean="0">
              <a:latin typeface="Arial Narrow" panose="020B0606020202030204" pitchFamily="34" charset="0"/>
            </a:rPr>
            <a:t>Values</a:t>
          </a:r>
          <a:endParaRPr lang="en-GB" dirty="0">
            <a:latin typeface="Arial Narrow" panose="020B0606020202030204" pitchFamily="34" charset="0"/>
          </a:endParaRPr>
        </a:p>
      </dgm:t>
    </dgm:pt>
    <dgm:pt modelId="{CAF82114-F2D4-4190-ACA7-5B1162AE7686}" type="parTrans" cxnId="{4FB6A1E4-0AB8-46AF-AF27-9FC4FEFD7EE0}">
      <dgm:prSet/>
      <dgm:spPr/>
      <dgm:t>
        <a:bodyPr/>
        <a:lstStyle/>
        <a:p>
          <a:endParaRPr lang="en-GB"/>
        </a:p>
      </dgm:t>
    </dgm:pt>
    <dgm:pt modelId="{B443CF58-AA9F-44D8-A2F4-399712AABACA}" type="sibTrans" cxnId="{4FB6A1E4-0AB8-46AF-AF27-9FC4FEFD7EE0}">
      <dgm:prSet/>
      <dgm:spPr/>
      <dgm:t>
        <a:bodyPr/>
        <a:lstStyle/>
        <a:p>
          <a:endParaRPr lang="en-GB"/>
        </a:p>
      </dgm:t>
    </dgm:pt>
    <dgm:pt modelId="{48AB1EF7-89C5-4C37-9781-47D3D95F041D}">
      <dgm:prSet phldrT="[Text]" custT="1"/>
      <dgm:spPr/>
      <dgm:t>
        <a:bodyPr/>
        <a:lstStyle/>
        <a:p>
          <a:pPr algn="l">
            <a:lnSpc>
              <a:spcPct val="100000"/>
            </a:lnSpc>
            <a:spcAft>
              <a:spcPts val="0"/>
            </a:spcAft>
          </a:pPr>
          <a:endParaRPr lang="en-ZA" sz="2000" dirty="0" smtClean="0">
            <a:latin typeface="Arial Narrow" panose="020B0606020202030204" pitchFamily="34" charset="0"/>
          </a:endParaRPr>
        </a:p>
        <a:p>
          <a:pPr algn="l">
            <a:lnSpc>
              <a:spcPct val="100000"/>
            </a:lnSpc>
            <a:spcAft>
              <a:spcPts val="0"/>
            </a:spcAft>
          </a:pPr>
          <a:endParaRPr lang="en-ZA" sz="2000" dirty="0" smtClean="0">
            <a:latin typeface="Arial Narrow" panose="020B0606020202030204" pitchFamily="34" charset="0"/>
          </a:endParaRPr>
        </a:p>
        <a:p>
          <a:pPr algn="l">
            <a:lnSpc>
              <a:spcPct val="100000"/>
            </a:lnSpc>
            <a:spcAft>
              <a:spcPts val="0"/>
            </a:spcAft>
          </a:pPr>
          <a:endParaRPr lang="en-ZA" sz="2000" dirty="0" smtClean="0">
            <a:latin typeface="Arial Narrow" panose="020B0606020202030204" pitchFamily="34" charset="0"/>
          </a:endParaRPr>
        </a:p>
        <a:p>
          <a:pPr algn="just">
            <a:lnSpc>
              <a:spcPct val="200000"/>
            </a:lnSpc>
            <a:spcAft>
              <a:spcPts val="0"/>
            </a:spcAft>
          </a:pPr>
          <a:r>
            <a:rPr lang="en-ZA" sz="2000" dirty="0" smtClean="0">
              <a:latin typeface="Arial Narrow" panose="020B0606020202030204" pitchFamily="34" charset="0"/>
            </a:rPr>
            <a:t>Integrity &amp; Trust</a:t>
          </a:r>
        </a:p>
        <a:p>
          <a:pPr algn="just">
            <a:lnSpc>
              <a:spcPct val="200000"/>
            </a:lnSpc>
            <a:spcAft>
              <a:spcPts val="0"/>
            </a:spcAft>
          </a:pPr>
          <a:r>
            <a:rPr lang="en-ZA" sz="2000" dirty="0" smtClean="0">
              <a:latin typeface="Arial Narrow" panose="020B0606020202030204" pitchFamily="34" charset="0"/>
            </a:rPr>
            <a:t>Transparency </a:t>
          </a:r>
          <a:endParaRPr lang="en-GB" sz="2000" dirty="0">
            <a:latin typeface="Arial Narrow" panose="020B0606020202030204" pitchFamily="34" charset="0"/>
          </a:endParaRPr>
        </a:p>
      </dgm:t>
    </dgm:pt>
    <dgm:pt modelId="{F5E1DFB4-79E5-4A53-8A12-2C5421D8F879}" type="parTrans" cxnId="{33ECA398-56E5-49AC-8190-CBB7EF1CCAF5}">
      <dgm:prSet/>
      <dgm:spPr/>
      <dgm:t>
        <a:bodyPr/>
        <a:lstStyle/>
        <a:p>
          <a:endParaRPr lang="en-GB"/>
        </a:p>
      </dgm:t>
    </dgm:pt>
    <dgm:pt modelId="{5F7C0AD2-C79F-48F4-9BCB-4ED6860C1B11}" type="sibTrans" cxnId="{33ECA398-56E5-49AC-8190-CBB7EF1CCAF5}">
      <dgm:prSet/>
      <dgm:spPr/>
      <dgm:t>
        <a:bodyPr/>
        <a:lstStyle/>
        <a:p>
          <a:endParaRPr lang="en-GB"/>
        </a:p>
      </dgm:t>
    </dgm:pt>
    <dgm:pt modelId="{BDED883E-3DA6-41CC-BD25-1973FE3F33D3}">
      <dgm:prSet custT="1"/>
      <dgm:spPr/>
      <dgm:t>
        <a:bodyPr/>
        <a:lstStyle/>
        <a:p>
          <a:pPr algn="just">
            <a:lnSpc>
              <a:spcPct val="200000"/>
            </a:lnSpc>
            <a:spcAft>
              <a:spcPts val="0"/>
            </a:spcAft>
          </a:pPr>
          <a:r>
            <a:rPr lang="en-ZA" sz="2000" dirty="0" smtClean="0">
              <a:latin typeface="Arial Narrow" panose="020B0606020202030204" pitchFamily="34" charset="0"/>
            </a:rPr>
            <a:t>Fairness &amp; Equity</a:t>
          </a:r>
          <a:endParaRPr lang="af-ZA" sz="2000" dirty="0">
            <a:latin typeface="Arial Narrow" panose="020B0606020202030204" pitchFamily="34" charset="0"/>
          </a:endParaRPr>
        </a:p>
      </dgm:t>
    </dgm:pt>
    <dgm:pt modelId="{75432B74-C375-4FB6-9937-207F0A8DC108}" type="parTrans" cxnId="{F7EEA046-9EE3-44CA-BBA6-86B002835214}">
      <dgm:prSet/>
      <dgm:spPr/>
      <dgm:t>
        <a:bodyPr/>
        <a:lstStyle/>
        <a:p>
          <a:endParaRPr lang="en-GB"/>
        </a:p>
      </dgm:t>
    </dgm:pt>
    <dgm:pt modelId="{3FE7AC24-C6D2-4E32-9083-D90F220181E3}" type="sibTrans" cxnId="{F7EEA046-9EE3-44CA-BBA6-86B002835214}">
      <dgm:prSet/>
      <dgm:spPr/>
      <dgm:t>
        <a:bodyPr/>
        <a:lstStyle/>
        <a:p>
          <a:endParaRPr lang="en-GB"/>
        </a:p>
      </dgm:t>
    </dgm:pt>
    <dgm:pt modelId="{7F7FC1A9-80D3-47AA-A1E3-28BD13F833E6}">
      <dgm:prSet custT="1"/>
      <dgm:spPr/>
      <dgm:t>
        <a:bodyPr/>
        <a:lstStyle/>
        <a:p>
          <a:pPr algn="just">
            <a:lnSpc>
              <a:spcPct val="200000"/>
            </a:lnSpc>
            <a:spcAft>
              <a:spcPts val="0"/>
            </a:spcAft>
          </a:pPr>
          <a:r>
            <a:rPr lang="en-ZA" sz="2000" dirty="0" smtClean="0">
              <a:latin typeface="Arial Narrow" panose="020B0606020202030204" pitchFamily="34" charset="0"/>
            </a:rPr>
            <a:t>Innovation </a:t>
          </a:r>
          <a:endParaRPr lang="af-ZA" sz="2000" dirty="0">
            <a:latin typeface="Arial Narrow" panose="020B0606020202030204" pitchFamily="34" charset="0"/>
          </a:endParaRPr>
        </a:p>
      </dgm:t>
    </dgm:pt>
    <dgm:pt modelId="{AA63BAA6-3736-48AB-A312-F3E46C7B9688}" type="parTrans" cxnId="{7042EFAD-E92B-4F27-A330-91BF16C30304}">
      <dgm:prSet/>
      <dgm:spPr/>
      <dgm:t>
        <a:bodyPr/>
        <a:lstStyle/>
        <a:p>
          <a:endParaRPr lang="en-GB"/>
        </a:p>
      </dgm:t>
    </dgm:pt>
    <dgm:pt modelId="{581F7463-CF61-4A1C-B497-1BFAC0643971}" type="sibTrans" cxnId="{7042EFAD-E92B-4F27-A330-91BF16C30304}">
      <dgm:prSet/>
      <dgm:spPr/>
      <dgm:t>
        <a:bodyPr/>
        <a:lstStyle/>
        <a:p>
          <a:endParaRPr lang="en-GB"/>
        </a:p>
      </dgm:t>
    </dgm:pt>
    <dgm:pt modelId="{D911F9A6-2FA9-4C1F-A840-9ECFC2557917}">
      <dgm:prSet custT="1"/>
      <dgm:spPr/>
      <dgm:t>
        <a:bodyPr/>
        <a:lstStyle/>
        <a:p>
          <a:pPr algn="just">
            <a:lnSpc>
              <a:spcPct val="200000"/>
            </a:lnSpc>
            <a:spcAft>
              <a:spcPts val="0"/>
            </a:spcAft>
          </a:pPr>
          <a:r>
            <a:rPr lang="en-ZA" sz="2000" dirty="0" smtClean="0">
              <a:latin typeface="Arial Narrow" panose="020B0606020202030204" pitchFamily="34" charset="0"/>
            </a:rPr>
            <a:t>Speed of Execution</a:t>
          </a:r>
          <a:endParaRPr lang="af-ZA" sz="2000" dirty="0">
            <a:latin typeface="Arial Narrow" panose="020B0606020202030204" pitchFamily="34" charset="0"/>
          </a:endParaRPr>
        </a:p>
      </dgm:t>
    </dgm:pt>
    <dgm:pt modelId="{396CDCB2-FCFD-4C71-B070-016027AC76C2}" type="parTrans" cxnId="{FE2FFEBE-5487-45B0-8741-09C821C05BB0}">
      <dgm:prSet/>
      <dgm:spPr/>
      <dgm:t>
        <a:bodyPr/>
        <a:lstStyle/>
        <a:p>
          <a:endParaRPr lang="en-GB"/>
        </a:p>
      </dgm:t>
    </dgm:pt>
    <dgm:pt modelId="{8A4AC097-640E-4A5C-A919-71E7E0570B81}" type="sibTrans" cxnId="{FE2FFEBE-5487-45B0-8741-09C821C05BB0}">
      <dgm:prSet/>
      <dgm:spPr/>
      <dgm:t>
        <a:bodyPr/>
        <a:lstStyle/>
        <a:p>
          <a:endParaRPr lang="en-GB"/>
        </a:p>
      </dgm:t>
    </dgm:pt>
    <dgm:pt modelId="{17D4D5A3-57EE-43C6-9654-9643D04CF6F1}" type="pres">
      <dgm:prSet presAssocID="{83F61B76-C487-4FA3-88E3-86C45F08181A}" presName="Name0" presStyleCnt="0">
        <dgm:presLayoutVars>
          <dgm:dir/>
          <dgm:animLvl val="lvl"/>
          <dgm:resizeHandles val="exact"/>
        </dgm:presLayoutVars>
      </dgm:prSet>
      <dgm:spPr/>
      <dgm:t>
        <a:bodyPr/>
        <a:lstStyle/>
        <a:p>
          <a:endParaRPr lang="en-GB"/>
        </a:p>
      </dgm:t>
    </dgm:pt>
    <dgm:pt modelId="{B0D7E90A-F3AE-4EFC-A705-AC349B42A131}" type="pres">
      <dgm:prSet presAssocID="{B8D85213-D1DF-4ED1-A96F-CFB9FC04F028}" presName="compositeNode" presStyleCnt="0">
        <dgm:presLayoutVars>
          <dgm:bulletEnabled val="1"/>
        </dgm:presLayoutVars>
      </dgm:prSet>
      <dgm:spPr/>
    </dgm:pt>
    <dgm:pt modelId="{0B30CE2F-577F-4B85-AE58-3FA12B5D4628}" type="pres">
      <dgm:prSet presAssocID="{B8D85213-D1DF-4ED1-A96F-CFB9FC04F028}" presName="bgRect" presStyleLbl="node1" presStyleIdx="0" presStyleCnt="3" custScaleY="127184" custLinFactNeighborX="770" custLinFactNeighborY="-11539"/>
      <dgm:spPr/>
      <dgm:t>
        <a:bodyPr/>
        <a:lstStyle/>
        <a:p>
          <a:endParaRPr lang="en-GB"/>
        </a:p>
      </dgm:t>
    </dgm:pt>
    <dgm:pt modelId="{B54A070A-3D96-439E-A0BF-D90B185CBB99}" type="pres">
      <dgm:prSet presAssocID="{B8D85213-D1DF-4ED1-A96F-CFB9FC04F028}" presName="parentNode" presStyleLbl="node1" presStyleIdx="0" presStyleCnt="3">
        <dgm:presLayoutVars>
          <dgm:chMax val="0"/>
          <dgm:bulletEnabled val="1"/>
        </dgm:presLayoutVars>
      </dgm:prSet>
      <dgm:spPr/>
      <dgm:t>
        <a:bodyPr/>
        <a:lstStyle/>
        <a:p>
          <a:endParaRPr lang="en-GB"/>
        </a:p>
      </dgm:t>
    </dgm:pt>
    <dgm:pt modelId="{29593181-8F48-4BAB-9B7A-EE44CAA02963}" type="pres">
      <dgm:prSet presAssocID="{B8D85213-D1DF-4ED1-A96F-CFB9FC04F028}" presName="childNode" presStyleLbl="node1" presStyleIdx="0" presStyleCnt="3">
        <dgm:presLayoutVars>
          <dgm:bulletEnabled val="1"/>
        </dgm:presLayoutVars>
      </dgm:prSet>
      <dgm:spPr/>
      <dgm:t>
        <a:bodyPr/>
        <a:lstStyle/>
        <a:p>
          <a:endParaRPr lang="en-GB"/>
        </a:p>
      </dgm:t>
    </dgm:pt>
    <dgm:pt modelId="{E8CFC481-31F1-4767-9F58-23C5E1337F70}" type="pres">
      <dgm:prSet presAssocID="{60C59674-213E-49F1-934F-937D9EEFD011}" presName="hSp" presStyleCnt="0"/>
      <dgm:spPr/>
    </dgm:pt>
    <dgm:pt modelId="{A5216332-2460-4C67-A73C-432B937A3028}" type="pres">
      <dgm:prSet presAssocID="{60C59674-213E-49F1-934F-937D9EEFD011}" presName="vProcSp" presStyleCnt="0"/>
      <dgm:spPr/>
    </dgm:pt>
    <dgm:pt modelId="{D69B112B-3DE7-46BA-9DD6-841585EB9927}" type="pres">
      <dgm:prSet presAssocID="{60C59674-213E-49F1-934F-937D9EEFD011}" presName="vSp1" presStyleCnt="0"/>
      <dgm:spPr/>
    </dgm:pt>
    <dgm:pt modelId="{719D1C9A-CD73-4EA8-A259-C911E3543E6D}" type="pres">
      <dgm:prSet presAssocID="{60C59674-213E-49F1-934F-937D9EEFD011}" presName="simulatedConn" presStyleLbl="solidFgAcc1" presStyleIdx="0" presStyleCnt="2" custLinFactY="-126690" custLinFactNeighborX="-7051" custLinFactNeighborY="-200000"/>
      <dgm:spPr/>
    </dgm:pt>
    <dgm:pt modelId="{C94B2BCF-BDD7-4AFD-A92A-11D2F51E9280}" type="pres">
      <dgm:prSet presAssocID="{60C59674-213E-49F1-934F-937D9EEFD011}" presName="vSp2" presStyleCnt="0"/>
      <dgm:spPr/>
    </dgm:pt>
    <dgm:pt modelId="{0BCB4D13-1290-41E0-8D8F-90FDA842C6CF}" type="pres">
      <dgm:prSet presAssocID="{60C59674-213E-49F1-934F-937D9EEFD011}" presName="sibTrans" presStyleCnt="0"/>
      <dgm:spPr/>
    </dgm:pt>
    <dgm:pt modelId="{A945035D-8BAF-4222-9C01-352BBC99C0FE}" type="pres">
      <dgm:prSet presAssocID="{84908165-E2D8-4BB2-B7B0-317E33C8C813}" presName="compositeNode" presStyleCnt="0">
        <dgm:presLayoutVars>
          <dgm:bulletEnabled val="1"/>
        </dgm:presLayoutVars>
      </dgm:prSet>
      <dgm:spPr/>
    </dgm:pt>
    <dgm:pt modelId="{55432369-CF84-4A13-8A00-6B06A10D901E}" type="pres">
      <dgm:prSet presAssocID="{84908165-E2D8-4BB2-B7B0-317E33C8C813}" presName="bgRect" presStyleLbl="node1" presStyleIdx="1" presStyleCnt="3" custScaleY="127455"/>
      <dgm:spPr/>
      <dgm:t>
        <a:bodyPr/>
        <a:lstStyle/>
        <a:p>
          <a:endParaRPr lang="en-GB"/>
        </a:p>
      </dgm:t>
    </dgm:pt>
    <dgm:pt modelId="{32CFBEBD-E23B-4EBA-BB79-11D925FD578E}" type="pres">
      <dgm:prSet presAssocID="{84908165-E2D8-4BB2-B7B0-317E33C8C813}" presName="parentNode" presStyleLbl="node1" presStyleIdx="1" presStyleCnt="3">
        <dgm:presLayoutVars>
          <dgm:chMax val="0"/>
          <dgm:bulletEnabled val="1"/>
        </dgm:presLayoutVars>
      </dgm:prSet>
      <dgm:spPr/>
      <dgm:t>
        <a:bodyPr/>
        <a:lstStyle/>
        <a:p>
          <a:endParaRPr lang="en-GB"/>
        </a:p>
      </dgm:t>
    </dgm:pt>
    <dgm:pt modelId="{14BFD8FE-62F8-4FAB-910A-6976257F442D}" type="pres">
      <dgm:prSet presAssocID="{84908165-E2D8-4BB2-B7B0-317E33C8C813}" presName="childNode" presStyleLbl="node1" presStyleIdx="1" presStyleCnt="3">
        <dgm:presLayoutVars>
          <dgm:bulletEnabled val="1"/>
        </dgm:presLayoutVars>
      </dgm:prSet>
      <dgm:spPr/>
      <dgm:t>
        <a:bodyPr/>
        <a:lstStyle/>
        <a:p>
          <a:endParaRPr lang="en-GB"/>
        </a:p>
      </dgm:t>
    </dgm:pt>
    <dgm:pt modelId="{A3C1754E-64A9-403C-BCE0-37F1F807D5CC}" type="pres">
      <dgm:prSet presAssocID="{3B392E3D-6D0C-4ED8-A2CA-DE36A8B779BE}" presName="hSp" presStyleCnt="0"/>
      <dgm:spPr/>
    </dgm:pt>
    <dgm:pt modelId="{58983C19-E07C-4EB0-9720-16FB77C48A6D}" type="pres">
      <dgm:prSet presAssocID="{3B392E3D-6D0C-4ED8-A2CA-DE36A8B779BE}" presName="vProcSp" presStyleCnt="0"/>
      <dgm:spPr/>
    </dgm:pt>
    <dgm:pt modelId="{A88E35B9-40FC-4AFD-8F52-F27D174A74E9}" type="pres">
      <dgm:prSet presAssocID="{3B392E3D-6D0C-4ED8-A2CA-DE36A8B779BE}" presName="vSp1" presStyleCnt="0"/>
      <dgm:spPr/>
    </dgm:pt>
    <dgm:pt modelId="{8C4D1667-672D-4F7F-8383-8D899AC9C14A}" type="pres">
      <dgm:prSet presAssocID="{3B392E3D-6D0C-4ED8-A2CA-DE36A8B779BE}" presName="simulatedConn" presStyleLbl="solidFgAcc1" presStyleIdx="1" presStyleCnt="2"/>
      <dgm:spPr/>
    </dgm:pt>
    <dgm:pt modelId="{D43E2C37-5DCD-41F8-8275-F0E21D5FCB46}" type="pres">
      <dgm:prSet presAssocID="{3B392E3D-6D0C-4ED8-A2CA-DE36A8B779BE}" presName="vSp2" presStyleCnt="0"/>
      <dgm:spPr/>
    </dgm:pt>
    <dgm:pt modelId="{AC3E7EEF-D3AE-4D9B-852D-2769DEA64B8B}" type="pres">
      <dgm:prSet presAssocID="{3B392E3D-6D0C-4ED8-A2CA-DE36A8B779BE}" presName="sibTrans" presStyleCnt="0"/>
      <dgm:spPr/>
    </dgm:pt>
    <dgm:pt modelId="{7C94A055-A73B-46D7-B0C8-EB84787D71A8}" type="pres">
      <dgm:prSet presAssocID="{DD2902A0-B779-40FA-A989-E6ADDCDF2126}" presName="compositeNode" presStyleCnt="0">
        <dgm:presLayoutVars>
          <dgm:bulletEnabled val="1"/>
        </dgm:presLayoutVars>
      </dgm:prSet>
      <dgm:spPr/>
    </dgm:pt>
    <dgm:pt modelId="{8146409B-7869-4F43-A68E-EB43B936ADA5}" type="pres">
      <dgm:prSet presAssocID="{DD2902A0-B779-40FA-A989-E6ADDCDF2126}" presName="bgRect" presStyleLbl="node1" presStyleIdx="2" presStyleCnt="3" custScaleY="129191" custLinFactNeighborX="1026" custLinFactNeighborY="9784"/>
      <dgm:spPr/>
      <dgm:t>
        <a:bodyPr/>
        <a:lstStyle/>
        <a:p>
          <a:endParaRPr lang="en-GB"/>
        </a:p>
      </dgm:t>
    </dgm:pt>
    <dgm:pt modelId="{9C411CDA-4E33-4AF2-B2EA-B56284717400}" type="pres">
      <dgm:prSet presAssocID="{DD2902A0-B779-40FA-A989-E6ADDCDF2126}" presName="parentNode" presStyleLbl="node1" presStyleIdx="2" presStyleCnt="3">
        <dgm:presLayoutVars>
          <dgm:chMax val="0"/>
          <dgm:bulletEnabled val="1"/>
        </dgm:presLayoutVars>
      </dgm:prSet>
      <dgm:spPr/>
      <dgm:t>
        <a:bodyPr/>
        <a:lstStyle/>
        <a:p>
          <a:endParaRPr lang="en-GB"/>
        </a:p>
      </dgm:t>
    </dgm:pt>
    <dgm:pt modelId="{B82EE83F-8A68-42FB-A791-688010798E0A}" type="pres">
      <dgm:prSet presAssocID="{DD2902A0-B779-40FA-A989-E6ADDCDF2126}" presName="childNode" presStyleLbl="node1" presStyleIdx="2" presStyleCnt="3">
        <dgm:presLayoutVars>
          <dgm:bulletEnabled val="1"/>
        </dgm:presLayoutVars>
      </dgm:prSet>
      <dgm:spPr/>
      <dgm:t>
        <a:bodyPr/>
        <a:lstStyle/>
        <a:p>
          <a:endParaRPr lang="en-GB"/>
        </a:p>
      </dgm:t>
    </dgm:pt>
  </dgm:ptLst>
  <dgm:cxnLst>
    <dgm:cxn modelId="{F985B84A-9F1A-4E06-8714-D439594EDFB2}" type="presOf" srcId="{83F61B76-C487-4FA3-88E3-86C45F08181A}" destId="{17D4D5A3-57EE-43C6-9654-9643D04CF6F1}" srcOrd="0" destOrd="0" presId="urn:microsoft.com/office/officeart/2005/8/layout/hProcess7#1"/>
    <dgm:cxn modelId="{2E1BAF8C-3189-44EA-A8BA-4A526A042471}" type="presOf" srcId="{48AB1EF7-89C5-4C37-9781-47D3D95F041D}" destId="{B82EE83F-8A68-42FB-A791-688010798E0A}" srcOrd="0" destOrd="0" presId="urn:microsoft.com/office/officeart/2005/8/layout/hProcess7#1"/>
    <dgm:cxn modelId="{33ECA398-56E5-49AC-8190-CBB7EF1CCAF5}" srcId="{DD2902A0-B779-40FA-A989-E6ADDCDF2126}" destId="{48AB1EF7-89C5-4C37-9781-47D3D95F041D}" srcOrd="0" destOrd="0" parTransId="{F5E1DFB4-79E5-4A53-8A12-2C5421D8F879}" sibTransId="{5F7C0AD2-C79F-48F4-9BCB-4ED6860C1B11}"/>
    <dgm:cxn modelId="{32F224D2-E0CF-4751-9A61-AD3DC434EEDC}" type="presOf" srcId="{DD2902A0-B779-40FA-A989-E6ADDCDF2126}" destId="{9C411CDA-4E33-4AF2-B2EA-B56284717400}" srcOrd="1" destOrd="0" presId="urn:microsoft.com/office/officeart/2005/8/layout/hProcess7#1"/>
    <dgm:cxn modelId="{4FB6A1E4-0AB8-46AF-AF27-9FC4FEFD7EE0}" srcId="{83F61B76-C487-4FA3-88E3-86C45F08181A}" destId="{DD2902A0-B779-40FA-A989-E6ADDCDF2126}" srcOrd="2" destOrd="0" parTransId="{CAF82114-F2D4-4190-ACA7-5B1162AE7686}" sibTransId="{B443CF58-AA9F-44D8-A2F4-399712AABACA}"/>
    <dgm:cxn modelId="{CC55B38C-F87E-40EB-B21C-12F960D66130}" srcId="{B8D85213-D1DF-4ED1-A96F-CFB9FC04F028}" destId="{F9B7A505-D73D-4CBF-A7A9-38BA87CCA9EA}" srcOrd="0" destOrd="0" parTransId="{10F93815-B2F1-4B10-83FF-D6C13BF2D888}" sibTransId="{718C00C3-640E-4BCE-AB7C-4DBA93EF484A}"/>
    <dgm:cxn modelId="{587B7F81-B7CD-4A5F-8F1B-124DFFAEC757}" srcId="{83F61B76-C487-4FA3-88E3-86C45F08181A}" destId="{84908165-E2D8-4BB2-B7B0-317E33C8C813}" srcOrd="1" destOrd="0" parTransId="{C10C345A-5E11-4DB6-B8CB-7AEE6CA3F30F}" sibTransId="{3B392E3D-6D0C-4ED8-A2CA-DE36A8B779BE}"/>
    <dgm:cxn modelId="{7927B8A4-589D-4B5C-A006-4D63784E876F}" type="presOf" srcId="{7F7FC1A9-80D3-47AA-A1E3-28BD13F833E6}" destId="{B82EE83F-8A68-42FB-A791-688010798E0A}" srcOrd="0" destOrd="2" presId="urn:microsoft.com/office/officeart/2005/8/layout/hProcess7#1"/>
    <dgm:cxn modelId="{FA7A8992-B7A2-430D-8ADF-A3BF44E5E881}" type="presOf" srcId="{84908165-E2D8-4BB2-B7B0-317E33C8C813}" destId="{55432369-CF84-4A13-8A00-6B06A10D901E}" srcOrd="0" destOrd="0" presId="urn:microsoft.com/office/officeart/2005/8/layout/hProcess7#1"/>
    <dgm:cxn modelId="{621A9B53-C6EF-4F47-AF5C-E9F9F4A6E85C}" type="presOf" srcId="{BDED883E-3DA6-41CC-BD25-1973FE3F33D3}" destId="{B82EE83F-8A68-42FB-A791-688010798E0A}" srcOrd="0" destOrd="1" presId="urn:microsoft.com/office/officeart/2005/8/layout/hProcess7#1"/>
    <dgm:cxn modelId="{065557B4-1C5A-4291-B2F8-B8DF2F1DCD05}" type="presOf" srcId="{B8D85213-D1DF-4ED1-A96F-CFB9FC04F028}" destId="{0B30CE2F-577F-4B85-AE58-3FA12B5D4628}" srcOrd="0" destOrd="0" presId="urn:microsoft.com/office/officeart/2005/8/layout/hProcess7#1"/>
    <dgm:cxn modelId="{1AB5CC63-5E4E-42EA-957C-8EC9639DBB88}" type="presOf" srcId="{4332BDCF-6B81-4A5A-923C-B1F5F80D9F48}" destId="{14BFD8FE-62F8-4FAB-910A-6976257F442D}" srcOrd="0" destOrd="0" presId="urn:microsoft.com/office/officeart/2005/8/layout/hProcess7#1"/>
    <dgm:cxn modelId="{F7EEA046-9EE3-44CA-BBA6-86B002835214}" srcId="{DD2902A0-B779-40FA-A989-E6ADDCDF2126}" destId="{BDED883E-3DA6-41CC-BD25-1973FE3F33D3}" srcOrd="1" destOrd="0" parTransId="{75432B74-C375-4FB6-9937-207F0A8DC108}" sibTransId="{3FE7AC24-C6D2-4E32-9083-D90F220181E3}"/>
    <dgm:cxn modelId="{CB626A2E-A697-4AFE-9876-472E1F3077B8}" srcId="{84908165-E2D8-4BB2-B7B0-317E33C8C813}" destId="{4332BDCF-6B81-4A5A-923C-B1F5F80D9F48}" srcOrd="0" destOrd="0" parTransId="{98B64B0A-A56B-47FC-9167-D37E318F655A}" sibTransId="{D3F3B964-EE7F-403B-8254-A3302A12D343}"/>
    <dgm:cxn modelId="{866B3528-248B-4D92-9493-5230B7AFFBD4}" type="presOf" srcId="{F9B7A505-D73D-4CBF-A7A9-38BA87CCA9EA}" destId="{29593181-8F48-4BAB-9B7A-EE44CAA02963}" srcOrd="0" destOrd="0" presId="urn:microsoft.com/office/officeart/2005/8/layout/hProcess7#1"/>
    <dgm:cxn modelId="{3C3A5CD6-144F-4F04-A6F9-16E3BF65DB02}" type="presOf" srcId="{84908165-E2D8-4BB2-B7B0-317E33C8C813}" destId="{32CFBEBD-E23B-4EBA-BB79-11D925FD578E}" srcOrd="1" destOrd="0" presId="urn:microsoft.com/office/officeart/2005/8/layout/hProcess7#1"/>
    <dgm:cxn modelId="{FE2FFEBE-5487-45B0-8741-09C821C05BB0}" srcId="{DD2902A0-B779-40FA-A989-E6ADDCDF2126}" destId="{D911F9A6-2FA9-4C1F-A840-9ECFC2557917}" srcOrd="3" destOrd="0" parTransId="{396CDCB2-FCFD-4C71-B070-016027AC76C2}" sibTransId="{8A4AC097-640E-4A5C-A919-71E7E0570B81}"/>
    <dgm:cxn modelId="{1A67D38F-C645-4971-8F98-6C0017EF6E75}" type="presOf" srcId="{B8D85213-D1DF-4ED1-A96F-CFB9FC04F028}" destId="{B54A070A-3D96-439E-A0BF-D90B185CBB99}" srcOrd="1" destOrd="0" presId="urn:microsoft.com/office/officeart/2005/8/layout/hProcess7#1"/>
    <dgm:cxn modelId="{057F7B7A-AA68-4CD2-901A-F576974D9DA8}" type="presOf" srcId="{D911F9A6-2FA9-4C1F-A840-9ECFC2557917}" destId="{B82EE83F-8A68-42FB-A791-688010798E0A}" srcOrd="0" destOrd="3" presId="urn:microsoft.com/office/officeart/2005/8/layout/hProcess7#1"/>
    <dgm:cxn modelId="{7042EFAD-E92B-4F27-A330-91BF16C30304}" srcId="{DD2902A0-B779-40FA-A989-E6ADDCDF2126}" destId="{7F7FC1A9-80D3-47AA-A1E3-28BD13F833E6}" srcOrd="2" destOrd="0" parTransId="{AA63BAA6-3736-48AB-A312-F3E46C7B9688}" sibTransId="{581F7463-CF61-4A1C-B497-1BFAC0643971}"/>
    <dgm:cxn modelId="{BBFE1A3F-8CF7-4BCF-9113-3D17F66A22E9}" type="presOf" srcId="{DD2902A0-B779-40FA-A989-E6ADDCDF2126}" destId="{8146409B-7869-4F43-A68E-EB43B936ADA5}" srcOrd="0" destOrd="0" presId="urn:microsoft.com/office/officeart/2005/8/layout/hProcess7#1"/>
    <dgm:cxn modelId="{A8B59265-FA80-4B6B-946D-72FC534794D6}" srcId="{83F61B76-C487-4FA3-88E3-86C45F08181A}" destId="{B8D85213-D1DF-4ED1-A96F-CFB9FC04F028}" srcOrd="0" destOrd="0" parTransId="{5FD30076-8E07-4452-8D57-7E4D7D92CCF3}" sibTransId="{60C59674-213E-49F1-934F-937D9EEFD011}"/>
    <dgm:cxn modelId="{659F6EDD-CF54-4E76-8F76-137FD133CE72}" type="presParOf" srcId="{17D4D5A3-57EE-43C6-9654-9643D04CF6F1}" destId="{B0D7E90A-F3AE-4EFC-A705-AC349B42A131}" srcOrd="0" destOrd="0" presId="urn:microsoft.com/office/officeart/2005/8/layout/hProcess7#1"/>
    <dgm:cxn modelId="{DF779EA8-C8FE-4C06-BF40-3878ADA16493}" type="presParOf" srcId="{B0D7E90A-F3AE-4EFC-A705-AC349B42A131}" destId="{0B30CE2F-577F-4B85-AE58-3FA12B5D4628}" srcOrd="0" destOrd="0" presId="urn:microsoft.com/office/officeart/2005/8/layout/hProcess7#1"/>
    <dgm:cxn modelId="{AE210886-DA48-480B-A55E-1ABF17298613}" type="presParOf" srcId="{B0D7E90A-F3AE-4EFC-A705-AC349B42A131}" destId="{B54A070A-3D96-439E-A0BF-D90B185CBB99}" srcOrd="1" destOrd="0" presId="urn:microsoft.com/office/officeart/2005/8/layout/hProcess7#1"/>
    <dgm:cxn modelId="{AC59DAF1-5DE7-4F04-849A-C4529E272FFC}" type="presParOf" srcId="{B0D7E90A-F3AE-4EFC-A705-AC349B42A131}" destId="{29593181-8F48-4BAB-9B7A-EE44CAA02963}" srcOrd="2" destOrd="0" presId="urn:microsoft.com/office/officeart/2005/8/layout/hProcess7#1"/>
    <dgm:cxn modelId="{D5531CC4-C544-4144-A13B-7921A6FD4483}" type="presParOf" srcId="{17D4D5A3-57EE-43C6-9654-9643D04CF6F1}" destId="{E8CFC481-31F1-4767-9F58-23C5E1337F70}" srcOrd="1" destOrd="0" presId="urn:microsoft.com/office/officeart/2005/8/layout/hProcess7#1"/>
    <dgm:cxn modelId="{4BA8DD18-52B7-4007-BB05-F908F99ABCD2}" type="presParOf" srcId="{17D4D5A3-57EE-43C6-9654-9643D04CF6F1}" destId="{A5216332-2460-4C67-A73C-432B937A3028}" srcOrd="2" destOrd="0" presId="urn:microsoft.com/office/officeart/2005/8/layout/hProcess7#1"/>
    <dgm:cxn modelId="{C6555D1A-2B6B-4E8C-A664-42101144DAB3}" type="presParOf" srcId="{A5216332-2460-4C67-A73C-432B937A3028}" destId="{D69B112B-3DE7-46BA-9DD6-841585EB9927}" srcOrd="0" destOrd="0" presId="urn:microsoft.com/office/officeart/2005/8/layout/hProcess7#1"/>
    <dgm:cxn modelId="{5A2D1FC3-F1F0-41D5-B6B8-A0FA61194C5B}" type="presParOf" srcId="{A5216332-2460-4C67-A73C-432B937A3028}" destId="{719D1C9A-CD73-4EA8-A259-C911E3543E6D}" srcOrd="1" destOrd="0" presId="urn:microsoft.com/office/officeart/2005/8/layout/hProcess7#1"/>
    <dgm:cxn modelId="{EC20E8B4-EE77-400B-99CF-B2D0928BA685}" type="presParOf" srcId="{A5216332-2460-4C67-A73C-432B937A3028}" destId="{C94B2BCF-BDD7-4AFD-A92A-11D2F51E9280}" srcOrd="2" destOrd="0" presId="urn:microsoft.com/office/officeart/2005/8/layout/hProcess7#1"/>
    <dgm:cxn modelId="{941D86E6-1A4F-4DB0-B59D-551C4CE9E84D}" type="presParOf" srcId="{17D4D5A3-57EE-43C6-9654-9643D04CF6F1}" destId="{0BCB4D13-1290-41E0-8D8F-90FDA842C6CF}" srcOrd="3" destOrd="0" presId="urn:microsoft.com/office/officeart/2005/8/layout/hProcess7#1"/>
    <dgm:cxn modelId="{9AB16B71-E5FE-4871-A703-66B59F0CE8B6}" type="presParOf" srcId="{17D4D5A3-57EE-43C6-9654-9643D04CF6F1}" destId="{A945035D-8BAF-4222-9C01-352BBC99C0FE}" srcOrd="4" destOrd="0" presId="urn:microsoft.com/office/officeart/2005/8/layout/hProcess7#1"/>
    <dgm:cxn modelId="{2DEBA746-B0CF-4537-878F-CCAC4EB6C5F7}" type="presParOf" srcId="{A945035D-8BAF-4222-9C01-352BBC99C0FE}" destId="{55432369-CF84-4A13-8A00-6B06A10D901E}" srcOrd="0" destOrd="0" presId="urn:microsoft.com/office/officeart/2005/8/layout/hProcess7#1"/>
    <dgm:cxn modelId="{808BA8E1-E5BD-4C97-84EE-B68D1E624484}" type="presParOf" srcId="{A945035D-8BAF-4222-9C01-352BBC99C0FE}" destId="{32CFBEBD-E23B-4EBA-BB79-11D925FD578E}" srcOrd="1" destOrd="0" presId="urn:microsoft.com/office/officeart/2005/8/layout/hProcess7#1"/>
    <dgm:cxn modelId="{CDBF5924-37B0-46E8-BCF1-2E37AA11992A}" type="presParOf" srcId="{A945035D-8BAF-4222-9C01-352BBC99C0FE}" destId="{14BFD8FE-62F8-4FAB-910A-6976257F442D}" srcOrd="2" destOrd="0" presId="urn:microsoft.com/office/officeart/2005/8/layout/hProcess7#1"/>
    <dgm:cxn modelId="{C2806AFA-C969-4605-AD4D-DC0CF353EF1B}" type="presParOf" srcId="{17D4D5A3-57EE-43C6-9654-9643D04CF6F1}" destId="{A3C1754E-64A9-403C-BCE0-37F1F807D5CC}" srcOrd="5" destOrd="0" presId="urn:microsoft.com/office/officeart/2005/8/layout/hProcess7#1"/>
    <dgm:cxn modelId="{3BB0C195-9C03-44C8-882D-EBE60408C36F}" type="presParOf" srcId="{17D4D5A3-57EE-43C6-9654-9643D04CF6F1}" destId="{58983C19-E07C-4EB0-9720-16FB77C48A6D}" srcOrd="6" destOrd="0" presId="urn:microsoft.com/office/officeart/2005/8/layout/hProcess7#1"/>
    <dgm:cxn modelId="{12FF846C-0A34-463A-8168-F6D1468F752E}" type="presParOf" srcId="{58983C19-E07C-4EB0-9720-16FB77C48A6D}" destId="{A88E35B9-40FC-4AFD-8F52-F27D174A74E9}" srcOrd="0" destOrd="0" presId="urn:microsoft.com/office/officeart/2005/8/layout/hProcess7#1"/>
    <dgm:cxn modelId="{8C719E68-D58B-4794-BD3A-8D1982EBFE79}" type="presParOf" srcId="{58983C19-E07C-4EB0-9720-16FB77C48A6D}" destId="{8C4D1667-672D-4F7F-8383-8D899AC9C14A}" srcOrd="1" destOrd="0" presId="urn:microsoft.com/office/officeart/2005/8/layout/hProcess7#1"/>
    <dgm:cxn modelId="{AD91206F-697A-4C9F-B7D7-930147E0FD18}" type="presParOf" srcId="{58983C19-E07C-4EB0-9720-16FB77C48A6D}" destId="{D43E2C37-5DCD-41F8-8275-F0E21D5FCB46}" srcOrd="2" destOrd="0" presId="urn:microsoft.com/office/officeart/2005/8/layout/hProcess7#1"/>
    <dgm:cxn modelId="{043FBB81-1E6E-416C-924C-B5327EA37952}" type="presParOf" srcId="{17D4D5A3-57EE-43C6-9654-9643D04CF6F1}" destId="{AC3E7EEF-D3AE-4D9B-852D-2769DEA64B8B}" srcOrd="7" destOrd="0" presId="urn:microsoft.com/office/officeart/2005/8/layout/hProcess7#1"/>
    <dgm:cxn modelId="{B823962B-C447-4EE4-9887-8288B1583D19}" type="presParOf" srcId="{17D4D5A3-57EE-43C6-9654-9643D04CF6F1}" destId="{7C94A055-A73B-46D7-B0C8-EB84787D71A8}" srcOrd="8" destOrd="0" presId="urn:microsoft.com/office/officeart/2005/8/layout/hProcess7#1"/>
    <dgm:cxn modelId="{334607A4-E22B-440E-901D-7B372EDD117A}" type="presParOf" srcId="{7C94A055-A73B-46D7-B0C8-EB84787D71A8}" destId="{8146409B-7869-4F43-A68E-EB43B936ADA5}" srcOrd="0" destOrd="0" presId="urn:microsoft.com/office/officeart/2005/8/layout/hProcess7#1"/>
    <dgm:cxn modelId="{779AAD5A-82FE-4774-AF30-482437866F54}" type="presParOf" srcId="{7C94A055-A73B-46D7-B0C8-EB84787D71A8}" destId="{9C411CDA-4E33-4AF2-B2EA-B56284717400}" srcOrd="1" destOrd="0" presId="urn:microsoft.com/office/officeart/2005/8/layout/hProcess7#1"/>
    <dgm:cxn modelId="{DCB33176-26AC-4DEC-B232-E8DD0A1B9A06}" type="presParOf" srcId="{7C94A055-A73B-46D7-B0C8-EB84787D71A8}" destId="{B82EE83F-8A68-42FB-A791-688010798E0A}" srcOrd="2" destOrd="0" presId="urn:microsoft.com/office/officeart/2005/8/layout/hProcess7#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065E9AD-B113-468F-B7D7-CEDC89796DD9}" type="doc">
      <dgm:prSet loTypeId="urn:microsoft.com/office/officeart/2005/8/layout/orgChart1" loCatId="hierarchy" qsTypeId="urn:microsoft.com/office/officeart/2005/8/quickstyle/3d1" qsCatId="3D" csTypeId="urn:microsoft.com/office/officeart/2005/8/colors/accent1_2" csCatId="accent1" phldr="1"/>
      <dgm:spPr/>
      <dgm:t>
        <a:bodyPr/>
        <a:lstStyle/>
        <a:p>
          <a:endParaRPr lang="en-US"/>
        </a:p>
      </dgm:t>
    </dgm:pt>
    <dgm:pt modelId="{919D128C-CED9-47BA-A41E-C3A155AC5D1B}">
      <dgm:prSet phldrT="[Text]" custT="1"/>
      <dgm:spPr/>
      <dgm:t>
        <a:bodyPr/>
        <a:lstStyle/>
        <a:p>
          <a:r>
            <a:rPr lang="en-ZA" sz="700" b="1" dirty="0" smtClean="0"/>
            <a:t>CEO</a:t>
          </a:r>
          <a:endParaRPr lang="en-US" sz="700" b="1" dirty="0"/>
        </a:p>
      </dgm:t>
    </dgm:pt>
    <dgm:pt modelId="{72CD83A5-9971-4B6D-9F82-8082703C0E2F}" type="parTrans" cxnId="{B6DCC53B-6F39-4DAB-A4A5-FD3EF0BC417E}">
      <dgm:prSet/>
      <dgm:spPr/>
      <dgm:t>
        <a:bodyPr/>
        <a:lstStyle/>
        <a:p>
          <a:endParaRPr lang="en-US"/>
        </a:p>
      </dgm:t>
    </dgm:pt>
    <dgm:pt modelId="{71117E7F-4A4B-4E6C-A297-94936CFFAA4B}" type="sibTrans" cxnId="{B6DCC53B-6F39-4DAB-A4A5-FD3EF0BC417E}">
      <dgm:prSet/>
      <dgm:spPr/>
      <dgm:t>
        <a:bodyPr/>
        <a:lstStyle/>
        <a:p>
          <a:endParaRPr lang="en-US"/>
        </a:p>
      </dgm:t>
    </dgm:pt>
    <dgm:pt modelId="{71030EA3-E0BF-48DD-9714-131963DDC210}" type="asst">
      <dgm:prSet phldrT="[Text]" custT="1"/>
      <dgm:spPr/>
      <dgm:t>
        <a:bodyPr/>
        <a:lstStyle/>
        <a:p>
          <a:r>
            <a:rPr lang="en-ZA" sz="700" b="0" dirty="0" smtClean="0"/>
            <a:t>OCEO</a:t>
          </a:r>
          <a:endParaRPr lang="en-US" sz="700" b="0" dirty="0"/>
        </a:p>
      </dgm:t>
    </dgm:pt>
    <dgm:pt modelId="{E6496F3F-E7E4-421F-86BD-1051EEE5F5CD}" type="parTrans" cxnId="{900DAC4D-9832-42FD-870E-713046951FDC}">
      <dgm:prSet/>
      <dgm:spPr/>
      <dgm:t>
        <a:bodyPr/>
        <a:lstStyle/>
        <a:p>
          <a:endParaRPr lang="en-US" sz="700"/>
        </a:p>
      </dgm:t>
    </dgm:pt>
    <dgm:pt modelId="{8346F6E7-1020-44AC-B42E-DA655AB796E1}" type="sibTrans" cxnId="{900DAC4D-9832-42FD-870E-713046951FDC}">
      <dgm:prSet/>
      <dgm:spPr/>
      <dgm:t>
        <a:bodyPr/>
        <a:lstStyle/>
        <a:p>
          <a:endParaRPr lang="en-US"/>
        </a:p>
      </dgm:t>
    </dgm:pt>
    <dgm:pt modelId="{E302FE3B-28DB-4CAE-B5BA-D74CDCB3FD3C}">
      <dgm:prSet phldrT="[Text]" custT="1"/>
      <dgm:spPr/>
      <dgm:t>
        <a:bodyPr/>
        <a:lstStyle/>
        <a:p>
          <a:r>
            <a:rPr lang="en-ZA" sz="700" b="0" dirty="0" smtClean="0"/>
            <a:t>OCOO</a:t>
          </a:r>
          <a:endParaRPr lang="en-US" sz="700" b="0" dirty="0"/>
        </a:p>
      </dgm:t>
    </dgm:pt>
    <dgm:pt modelId="{A981CB62-847B-40A4-8DB9-2FD9F56B8EFB}" type="parTrans" cxnId="{3090D631-CC5E-4148-84F9-DA0D7FF44C2A}">
      <dgm:prSet/>
      <dgm:spPr/>
      <dgm:t>
        <a:bodyPr/>
        <a:lstStyle/>
        <a:p>
          <a:endParaRPr lang="en-US" sz="700"/>
        </a:p>
      </dgm:t>
    </dgm:pt>
    <dgm:pt modelId="{0D483331-54E1-4FE0-B18D-E64930EDB382}" type="sibTrans" cxnId="{3090D631-CC5E-4148-84F9-DA0D7FF44C2A}">
      <dgm:prSet/>
      <dgm:spPr/>
      <dgm:t>
        <a:bodyPr/>
        <a:lstStyle/>
        <a:p>
          <a:endParaRPr lang="en-US"/>
        </a:p>
      </dgm:t>
    </dgm:pt>
    <dgm:pt modelId="{26181D28-04D9-4B20-88A0-131FF23626C2}">
      <dgm:prSet phldrT="[Text]" custT="1"/>
      <dgm:spPr/>
      <dgm:t>
        <a:bodyPr/>
        <a:lstStyle/>
        <a:p>
          <a:r>
            <a:rPr lang="en-ZA" sz="700" b="0" dirty="0" smtClean="0"/>
            <a:t>Legal Services</a:t>
          </a:r>
          <a:endParaRPr lang="en-US" sz="700" b="0" dirty="0"/>
        </a:p>
      </dgm:t>
    </dgm:pt>
    <dgm:pt modelId="{4A62D131-0054-4CE7-9BC3-3A9EAAFD50F7}" type="parTrans" cxnId="{A314BF6F-51FC-4DE0-AF8E-C8028DBEAB0C}">
      <dgm:prSet/>
      <dgm:spPr/>
      <dgm:t>
        <a:bodyPr/>
        <a:lstStyle/>
        <a:p>
          <a:endParaRPr lang="en-US" sz="700"/>
        </a:p>
      </dgm:t>
    </dgm:pt>
    <dgm:pt modelId="{90FB1D22-51F1-4B30-8BFA-4083B1FFC253}" type="sibTrans" cxnId="{A314BF6F-51FC-4DE0-AF8E-C8028DBEAB0C}">
      <dgm:prSet/>
      <dgm:spPr/>
      <dgm:t>
        <a:bodyPr/>
        <a:lstStyle/>
        <a:p>
          <a:endParaRPr lang="en-US"/>
        </a:p>
      </dgm:t>
    </dgm:pt>
    <dgm:pt modelId="{28ACD94D-F377-42AD-B26C-BA047FE87D3B}">
      <dgm:prSet phldrT="[Text]" custT="1"/>
      <dgm:spPr/>
      <dgm:t>
        <a:bodyPr/>
        <a:lstStyle/>
        <a:p>
          <a:r>
            <a:rPr lang="en-ZA" sz="700" b="1" dirty="0" smtClean="0"/>
            <a:t> Occurrence </a:t>
          </a:r>
          <a:r>
            <a:rPr lang="en-ZA" sz="700" b="0" dirty="0" smtClean="0"/>
            <a:t>Investigations</a:t>
          </a:r>
          <a:endParaRPr lang="en-US" sz="700" b="0" dirty="0"/>
        </a:p>
      </dgm:t>
    </dgm:pt>
    <dgm:pt modelId="{F59C339C-D60B-49B6-A9EC-E5B05188C038}" type="parTrans" cxnId="{0A8A633F-E257-4545-8A41-1DEFA6BC6375}">
      <dgm:prSet/>
      <dgm:spPr/>
      <dgm:t>
        <a:bodyPr/>
        <a:lstStyle/>
        <a:p>
          <a:endParaRPr lang="en-US" sz="700"/>
        </a:p>
      </dgm:t>
    </dgm:pt>
    <dgm:pt modelId="{1E3924CC-8B7B-4B35-BB93-19753E1C936C}" type="sibTrans" cxnId="{0A8A633F-E257-4545-8A41-1DEFA6BC6375}">
      <dgm:prSet/>
      <dgm:spPr/>
      <dgm:t>
        <a:bodyPr/>
        <a:lstStyle/>
        <a:p>
          <a:endParaRPr lang="en-US"/>
        </a:p>
      </dgm:t>
    </dgm:pt>
    <dgm:pt modelId="{8A28E560-704B-4AB3-8574-87A7132B6F26}">
      <dgm:prSet custT="1"/>
      <dgm:spPr/>
      <dgm:t>
        <a:bodyPr/>
        <a:lstStyle/>
        <a:p>
          <a:r>
            <a:rPr lang="en-ZA" sz="700" b="0" dirty="0" smtClean="0"/>
            <a:t>Human Resources</a:t>
          </a:r>
          <a:endParaRPr lang="en-US" sz="700" b="0" dirty="0"/>
        </a:p>
      </dgm:t>
    </dgm:pt>
    <dgm:pt modelId="{00FE32CB-EABC-480E-BD74-365B82158F82}" type="parTrans" cxnId="{378F9F68-C4CC-4425-BD96-6574224A8804}">
      <dgm:prSet/>
      <dgm:spPr/>
      <dgm:t>
        <a:bodyPr/>
        <a:lstStyle/>
        <a:p>
          <a:endParaRPr lang="en-US" sz="700"/>
        </a:p>
      </dgm:t>
    </dgm:pt>
    <dgm:pt modelId="{E3EE1F78-A29B-45EB-B207-A69B193227EB}" type="sibTrans" cxnId="{378F9F68-C4CC-4425-BD96-6574224A8804}">
      <dgm:prSet/>
      <dgm:spPr/>
      <dgm:t>
        <a:bodyPr/>
        <a:lstStyle/>
        <a:p>
          <a:endParaRPr lang="en-US"/>
        </a:p>
      </dgm:t>
    </dgm:pt>
    <dgm:pt modelId="{958B35C9-4D37-4753-9E48-D9B33AEA67B3}" type="asst">
      <dgm:prSet custT="1"/>
      <dgm:spPr/>
      <dgm:t>
        <a:bodyPr/>
        <a:lstStyle/>
        <a:p>
          <a:r>
            <a:rPr lang="en-ZA" sz="700" b="0" dirty="0" smtClean="0"/>
            <a:t>Internal Audit</a:t>
          </a:r>
          <a:endParaRPr lang="en-US" sz="700" b="0" dirty="0"/>
        </a:p>
      </dgm:t>
    </dgm:pt>
    <dgm:pt modelId="{BEF2C0FB-78E0-4177-B49D-2D67BF1B0C2C}" type="parTrans" cxnId="{0571AC7D-E700-44ED-A663-2FA0B194EB09}">
      <dgm:prSet/>
      <dgm:spPr/>
      <dgm:t>
        <a:bodyPr/>
        <a:lstStyle/>
        <a:p>
          <a:endParaRPr lang="en-US" sz="700"/>
        </a:p>
      </dgm:t>
    </dgm:pt>
    <dgm:pt modelId="{D723619E-366E-4588-A581-3B6FF44AAC18}" type="sibTrans" cxnId="{0571AC7D-E700-44ED-A663-2FA0B194EB09}">
      <dgm:prSet/>
      <dgm:spPr/>
      <dgm:t>
        <a:bodyPr/>
        <a:lstStyle/>
        <a:p>
          <a:endParaRPr lang="en-US"/>
        </a:p>
      </dgm:t>
    </dgm:pt>
    <dgm:pt modelId="{64371960-7948-46FB-B610-BB7B776963AA}" type="asst">
      <dgm:prSet custT="1"/>
      <dgm:spPr/>
      <dgm:t>
        <a:bodyPr/>
        <a:lstStyle/>
        <a:p>
          <a:r>
            <a:rPr lang="en-ZA" sz="700" b="0" dirty="0" smtClean="0"/>
            <a:t>Company Secretary</a:t>
          </a:r>
          <a:endParaRPr lang="en-US" sz="700" b="0" dirty="0"/>
        </a:p>
      </dgm:t>
    </dgm:pt>
    <dgm:pt modelId="{9C3F9959-F458-49DA-9FEF-67977A4F9232}" type="parTrans" cxnId="{531CB181-04FA-435C-9550-597B47C2C6B9}">
      <dgm:prSet/>
      <dgm:spPr/>
      <dgm:t>
        <a:bodyPr/>
        <a:lstStyle/>
        <a:p>
          <a:endParaRPr lang="en-US" sz="700"/>
        </a:p>
      </dgm:t>
    </dgm:pt>
    <dgm:pt modelId="{07BD3A03-66D2-4F3A-9C37-B32F3BB89A07}" type="sibTrans" cxnId="{531CB181-04FA-435C-9550-597B47C2C6B9}">
      <dgm:prSet/>
      <dgm:spPr/>
      <dgm:t>
        <a:bodyPr/>
        <a:lstStyle/>
        <a:p>
          <a:endParaRPr lang="en-US"/>
        </a:p>
      </dgm:t>
    </dgm:pt>
    <dgm:pt modelId="{1F17EB15-FCC7-4D49-956A-AF878CD46DAB}">
      <dgm:prSet custT="1"/>
      <dgm:spPr/>
      <dgm:t>
        <a:bodyPr/>
        <a:lstStyle/>
        <a:p>
          <a:r>
            <a:rPr lang="en-ZA" sz="700" b="0" dirty="0" smtClean="0"/>
            <a:t>Safety Compliance</a:t>
          </a:r>
          <a:endParaRPr lang="en-US" sz="700" b="0" dirty="0"/>
        </a:p>
      </dgm:t>
    </dgm:pt>
    <dgm:pt modelId="{A2DDD770-FF7D-4FA6-BCFC-7FCD542F4641}" type="parTrans" cxnId="{AAC294E0-8949-4E1A-8298-7DA66A4E6925}">
      <dgm:prSet/>
      <dgm:spPr/>
      <dgm:t>
        <a:bodyPr/>
        <a:lstStyle/>
        <a:p>
          <a:endParaRPr lang="en-US" sz="700"/>
        </a:p>
      </dgm:t>
    </dgm:pt>
    <dgm:pt modelId="{E51F859B-FD13-4580-9FF5-73E8525607C4}" type="sibTrans" cxnId="{AAC294E0-8949-4E1A-8298-7DA66A4E6925}">
      <dgm:prSet/>
      <dgm:spPr/>
      <dgm:t>
        <a:bodyPr/>
        <a:lstStyle/>
        <a:p>
          <a:endParaRPr lang="en-US"/>
        </a:p>
      </dgm:t>
    </dgm:pt>
    <dgm:pt modelId="{2977C863-70D6-46EA-91A4-0FB139320AF9}">
      <dgm:prSet custT="1"/>
      <dgm:spPr/>
      <dgm:t>
        <a:bodyPr/>
        <a:lstStyle/>
        <a:p>
          <a:r>
            <a:rPr lang="en-ZA" sz="700" b="0" dirty="0" smtClean="0"/>
            <a:t>Media &amp; Communications</a:t>
          </a:r>
          <a:endParaRPr lang="en-US" sz="700" b="0" dirty="0"/>
        </a:p>
      </dgm:t>
    </dgm:pt>
    <dgm:pt modelId="{81056953-09AA-47AF-BD3E-36F8AED6EF9C}" type="parTrans" cxnId="{7D8DD926-7FF6-4174-A666-A3A85AB18A57}">
      <dgm:prSet/>
      <dgm:spPr/>
      <dgm:t>
        <a:bodyPr/>
        <a:lstStyle/>
        <a:p>
          <a:endParaRPr lang="en-US" sz="700"/>
        </a:p>
      </dgm:t>
    </dgm:pt>
    <dgm:pt modelId="{5AD276ED-912F-462B-A7E9-DB206C960C29}" type="sibTrans" cxnId="{7D8DD926-7FF6-4174-A666-A3A85AB18A57}">
      <dgm:prSet/>
      <dgm:spPr/>
      <dgm:t>
        <a:bodyPr/>
        <a:lstStyle/>
        <a:p>
          <a:endParaRPr lang="en-US"/>
        </a:p>
      </dgm:t>
    </dgm:pt>
    <dgm:pt modelId="{F070C1DA-187B-42E5-A8F6-A8B953A1EE92}">
      <dgm:prSet custT="1"/>
      <dgm:spPr/>
      <dgm:t>
        <a:bodyPr/>
        <a:lstStyle/>
        <a:p>
          <a:r>
            <a:rPr lang="en-ZA" sz="700" b="0" dirty="0" smtClean="0"/>
            <a:t>ICT</a:t>
          </a:r>
          <a:endParaRPr lang="en-US" sz="700" b="0" dirty="0"/>
        </a:p>
      </dgm:t>
    </dgm:pt>
    <dgm:pt modelId="{204EEF5A-3741-40FC-A7A0-91242B5D5828}" type="sibTrans" cxnId="{3FC01BDE-4ED6-4EA6-BD05-079DCD022CA5}">
      <dgm:prSet/>
      <dgm:spPr/>
      <dgm:t>
        <a:bodyPr/>
        <a:lstStyle/>
        <a:p>
          <a:endParaRPr lang="en-US"/>
        </a:p>
      </dgm:t>
    </dgm:pt>
    <dgm:pt modelId="{5BDC48BD-1D6C-4BD0-A511-D348E36E56D3}" type="parTrans" cxnId="{3FC01BDE-4ED6-4EA6-BD05-079DCD022CA5}">
      <dgm:prSet/>
      <dgm:spPr/>
      <dgm:t>
        <a:bodyPr/>
        <a:lstStyle/>
        <a:p>
          <a:endParaRPr lang="en-US" sz="700"/>
        </a:p>
      </dgm:t>
    </dgm:pt>
    <dgm:pt modelId="{5EC735ED-15FA-4FF4-AE8E-B71024C3A22A}">
      <dgm:prSet custT="1"/>
      <dgm:spPr/>
      <dgm:t>
        <a:bodyPr/>
        <a:lstStyle/>
        <a:p>
          <a:r>
            <a:rPr lang="en-ZA" sz="700" b="0" dirty="0" smtClean="0"/>
            <a:t>International Relations</a:t>
          </a:r>
          <a:endParaRPr lang="en-US" sz="700" b="0" dirty="0"/>
        </a:p>
      </dgm:t>
    </dgm:pt>
    <dgm:pt modelId="{218C4AFC-085F-4D8D-9943-99D1BAD95115}" type="sibTrans" cxnId="{A5A1BD60-34CE-447D-A14E-0DE815A137B3}">
      <dgm:prSet/>
      <dgm:spPr/>
      <dgm:t>
        <a:bodyPr/>
        <a:lstStyle/>
        <a:p>
          <a:endParaRPr lang="en-US"/>
        </a:p>
      </dgm:t>
    </dgm:pt>
    <dgm:pt modelId="{53E510AA-8012-4C31-8DF9-6E3AC9B96AC1}" type="parTrans" cxnId="{A5A1BD60-34CE-447D-A14E-0DE815A137B3}">
      <dgm:prSet/>
      <dgm:spPr/>
      <dgm:t>
        <a:bodyPr/>
        <a:lstStyle/>
        <a:p>
          <a:endParaRPr lang="en-US" sz="700"/>
        </a:p>
      </dgm:t>
    </dgm:pt>
    <dgm:pt modelId="{6452B0C6-6A4E-432C-BFA8-A1245A555144}">
      <dgm:prSet custT="1"/>
      <dgm:spPr/>
      <dgm:t>
        <a:bodyPr/>
        <a:lstStyle/>
        <a:p>
          <a:r>
            <a:rPr lang="en-ZA" sz="700" b="0" dirty="0" smtClean="0"/>
            <a:t>Finance</a:t>
          </a:r>
          <a:endParaRPr lang="en-US" sz="700" b="0" dirty="0"/>
        </a:p>
      </dgm:t>
    </dgm:pt>
    <dgm:pt modelId="{F02A9322-6426-4124-B524-60EDA51BDCB3}" type="parTrans" cxnId="{81DF6FE7-DFE4-43C1-8696-75833EFACBF3}">
      <dgm:prSet/>
      <dgm:spPr/>
      <dgm:t>
        <a:bodyPr/>
        <a:lstStyle/>
        <a:p>
          <a:endParaRPr lang="en-US" sz="700"/>
        </a:p>
      </dgm:t>
    </dgm:pt>
    <dgm:pt modelId="{65C3D90F-2727-4004-BEDD-969722ADFC97}" type="sibTrans" cxnId="{81DF6FE7-DFE4-43C1-8696-75833EFACBF3}">
      <dgm:prSet/>
      <dgm:spPr/>
      <dgm:t>
        <a:bodyPr/>
        <a:lstStyle/>
        <a:p>
          <a:endParaRPr lang="en-US"/>
        </a:p>
      </dgm:t>
    </dgm:pt>
    <dgm:pt modelId="{6DD85DF9-8507-4228-B792-5D7B4993158E}">
      <dgm:prSet custT="1"/>
      <dgm:spPr>
        <a:solidFill>
          <a:schemeClr val="accent1"/>
        </a:solidFill>
      </dgm:spPr>
      <dgm:t>
        <a:bodyPr/>
        <a:lstStyle/>
        <a:p>
          <a:r>
            <a:rPr lang="en-ZA" sz="700" b="0" dirty="0" smtClean="0"/>
            <a:t>Perway &amp;</a:t>
          </a:r>
        </a:p>
        <a:p>
          <a:r>
            <a:rPr lang="en-ZA" sz="700" b="0" dirty="0" smtClean="0"/>
            <a:t>Civil Works</a:t>
          </a:r>
          <a:endParaRPr lang="en-US" sz="700" b="0" dirty="0"/>
        </a:p>
      </dgm:t>
    </dgm:pt>
    <dgm:pt modelId="{9F4ED8F3-60D0-46C4-8CF8-56F0C08C7559}" type="parTrans" cxnId="{98D4B5CF-B992-4CB6-9ADF-8D88B6A61B40}">
      <dgm:prSet/>
      <dgm:spPr/>
      <dgm:t>
        <a:bodyPr/>
        <a:lstStyle/>
        <a:p>
          <a:endParaRPr lang="en-US" sz="700"/>
        </a:p>
      </dgm:t>
    </dgm:pt>
    <dgm:pt modelId="{17ADB943-2A27-4055-9B48-8B9BB69D79B7}" type="sibTrans" cxnId="{98D4B5CF-B992-4CB6-9ADF-8D88B6A61B40}">
      <dgm:prSet/>
      <dgm:spPr/>
      <dgm:t>
        <a:bodyPr/>
        <a:lstStyle/>
        <a:p>
          <a:endParaRPr lang="en-US"/>
        </a:p>
      </dgm:t>
    </dgm:pt>
    <dgm:pt modelId="{B1540829-AF55-4561-9161-C31CE1F81C6E}">
      <dgm:prSet custT="1"/>
      <dgm:spPr>
        <a:solidFill>
          <a:schemeClr val="accent1"/>
        </a:solidFill>
      </dgm:spPr>
      <dgm:t>
        <a:bodyPr/>
        <a:lstStyle/>
        <a:p>
          <a:r>
            <a:rPr lang="en-ZA" sz="700" b="0" dirty="0" smtClean="0"/>
            <a:t>Electrical, Signalling &amp; Telecom</a:t>
          </a:r>
          <a:endParaRPr lang="en-US" sz="700" b="0" dirty="0"/>
        </a:p>
      </dgm:t>
    </dgm:pt>
    <dgm:pt modelId="{EDFB4DF1-C1E6-4C23-BF0B-170F53D17203}" type="parTrans" cxnId="{D98E3929-84C3-4519-AD21-FF3A74CC9F45}">
      <dgm:prSet/>
      <dgm:spPr/>
      <dgm:t>
        <a:bodyPr/>
        <a:lstStyle/>
        <a:p>
          <a:endParaRPr lang="en-US" sz="700"/>
        </a:p>
      </dgm:t>
    </dgm:pt>
    <dgm:pt modelId="{A290AFD7-1FE5-415D-9D19-AC5F9B90E785}" type="sibTrans" cxnId="{D98E3929-84C3-4519-AD21-FF3A74CC9F45}">
      <dgm:prSet/>
      <dgm:spPr/>
      <dgm:t>
        <a:bodyPr/>
        <a:lstStyle/>
        <a:p>
          <a:endParaRPr lang="en-US"/>
        </a:p>
      </dgm:t>
    </dgm:pt>
    <dgm:pt modelId="{EA09DF4C-A654-45AC-AC3E-C1F256848FB3}">
      <dgm:prSet custT="1"/>
      <dgm:spPr/>
      <dgm:t>
        <a:bodyPr/>
        <a:lstStyle/>
        <a:p>
          <a:r>
            <a:rPr lang="en-ZA" sz="700" b="0" dirty="0" smtClean="0"/>
            <a:t>Rolling Stock</a:t>
          </a:r>
          <a:endParaRPr lang="en-US" sz="700" b="0" dirty="0"/>
        </a:p>
      </dgm:t>
    </dgm:pt>
    <dgm:pt modelId="{3581CE57-2606-4EB5-B363-B935B1792747}" type="parTrans" cxnId="{DB5BF7BA-3FC1-4AAE-AC31-0B083A2429AF}">
      <dgm:prSet/>
      <dgm:spPr/>
      <dgm:t>
        <a:bodyPr/>
        <a:lstStyle/>
        <a:p>
          <a:endParaRPr lang="en-US" sz="700"/>
        </a:p>
      </dgm:t>
    </dgm:pt>
    <dgm:pt modelId="{372278B6-AC49-485D-973C-97C77D824855}" type="sibTrans" cxnId="{DB5BF7BA-3FC1-4AAE-AC31-0B083A2429AF}">
      <dgm:prSet/>
      <dgm:spPr/>
      <dgm:t>
        <a:bodyPr/>
        <a:lstStyle/>
        <a:p>
          <a:endParaRPr lang="en-US"/>
        </a:p>
      </dgm:t>
    </dgm:pt>
    <dgm:pt modelId="{A1F51E8E-18AE-4471-8199-ECC12BA7F642}">
      <dgm:prSet custT="1"/>
      <dgm:spPr>
        <a:solidFill>
          <a:schemeClr val="accent1"/>
        </a:solidFill>
      </dgm:spPr>
      <dgm:t>
        <a:bodyPr/>
        <a:lstStyle/>
        <a:p>
          <a:r>
            <a:rPr lang="en-ZA" sz="700" b="0" dirty="0" smtClean="0"/>
            <a:t>Train Operations</a:t>
          </a:r>
          <a:endParaRPr lang="en-US" sz="700" b="0" dirty="0"/>
        </a:p>
      </dgm:t>
    </dgm:pt>
    <dgm:pt modelId="{D5E65787-33E6-4EE0-91EF-7E5C1E0C8330}" type="parTrans" cxnId="{B3627511-23BB-403C-8193-D4CB95ABC489}">
      <dgm:prSet/>
      <dgm:spPr/>
      <dgm:t>
        <a:bodyPr/>
        <a:lstStyle/>
        <a:p>
          <a:endParaRPr lang="en-US" sz="700"/>
        </a:p>
      </dgm:t>
    </dgm:pt>
    <dgm:pt modelId="{C045DA99-80D7-4529-84BD-B0394F501B33}" type="sibTrans" cxnId="{B3627511-23BB-403C-8193-D4CB95ABC489}">
      <dgm:prSet/>
      <dgm:spPr/>
      <dgm:t>
        <a:bodyPr/>
        <a:lstStyle/>
        <a:p>
          <a:endParaRPr lang="en-US"/>
        </a:p>
      </dgm:t>
    </dgm:pt>
    <dgm:pt modelId="{9675A7BF-141C-4CDE-A691-472D04525AB3}">
      <dgm:prSet custT="1"/>
      <dgm:spPr/>
      <dgm:t>
        <a:bodyPr/>
        <a:lstStyle/>
        <a:p>
          <a:r>
            <a:rPr lang="en-ZA" sz="700" b="0" dirty="0" smtClean="0"/>
            <a:t>Technical Services</a:t>
          </a:r>
          <a:endParaRPr lang="en-US" sz="700" b="0" dirty="0"/>
        </a:p>
      </dgm:t>
    </dgm:pt>
    <dgm:pt modelId="{E09750BA-ECCD-4E11-882C-405528C34D86}" type="sibTrans" cxnId="{40114F2E-D836-47D2-9542-24A33D7DED78}">
      <dgm:prSet/>
      <dgm:spPr/>
      <dgm:t>
        <a:bodyPr/>
        <a:lstStyle/>
        <a:p>
          <a:endParaRPr lang="en-US"/>
        </a:p>
      </dgm:t>
    </dgm:pt>
    <dgm:pt modelId="{D65D48D7-27BC-4A71-B404-069CF6B052BB}" type="parTrans" cxnId="{40114F2E-D836-47D2-9542-24A33D7DED78}">
      <dgm:prSet/>
      <dgm:spPr/>
      <dgm:t>
        <a:bodyPr/>
        <a:lstStyle/>
        <a:p>
          <a:endParaRPr lang="en-US" sz="700"/>
        </a:p>
      </dgm:t>
    </dgm:pt>
    <dgm:pt modelId="{0B4E9106-FDCB-4ABB-97CD-FBE52FA406C2}">
      <dgm:prSet custT="1"/>
      <dgm:spPr>
        <a:solidFill>
          <a:schemeClr val="accent1"/>
        </a:solidFill>
      </dgm:spPr>
      <dgm:t>
        <a:bodyPr/>
        <a:lstStyle/>
        <a:p>
          <a:r>
            <a:rPr lang="en-ZA" sz="700" b="0" dirty="0" smtClean="0"/>
            <a:t>Technical</a:t>
          </a:r>
        </a:p>
        <a:p>
          <a:r>
            <a:rPr lang="en-ZA" sz="700" b="0" dirty="0" smtClean="0"/>
            <a:t> Training</a:t>
          </a:r>
          <a:endParaRPr lang="en-US" sz="700" b="0" dirty="0"/>
        </a:p>
      </dgm:t>
    </dgm:pt>
    <dgm:pt modelId="{17A309CA-E6FF-4B31-B0EA-83E9076C1127}" type="parTrans" cxnId="{E4EE0B80-187C-42BB-88CB-169BA5551E9E}">
      <dgm:prSet/>
      <dgm:spPr/>
      <dgm:t>
        <a:bodyPr/>
        <a:lstStyle/>
        <a:p>
          <a:endParaRPr lang="en-US" sz="700"/>
        </a:p>
      </dgm:t>
    </dgm:pt>
    <dgm:pt modelId="{6BF23B05-754C-4BEC-8122-257621E8D9C9}" type="sibTrans" cxnId="{E4EE0B80-187C-42BB-88CB-169BA5551E9E}">
      <dgm:prSet/>
      <dgm:spPr/>
      <dgm:t>
        <a:bodyPr/>
        <a:lstStyle/>
        <a:p>
          <a:endParaRPr lang="en-US"/>
        </a:p>
      </dgm:t>
    </dgm:pt>
    <dgm:pt modelId="{84B6C5ED-602D-44DA-8423-1E08040C5381}">
      <dgm:prSet custT="1"/>
      <dgm:spPr/>
      <dgm:t>
        <a:bodyPr/>
        <a:lstStyle/>
        <a:p>
          <a:r>
            <a:rPr lang="en-ZA" sz="700" b="0" dirty="0" smtClean="0"/>
            <a:t>Legislation</a:t>
          </a:r>
          <a:endParaRPr lang="en-US" sz="700" b="0" dirty="0"/>
        </a:p>
      </dgm:t>
    </dgm:pt>
    <dgm:pt modelId="{F52B7D9A-1DC8-4C9B-9505-80F47FEA8A24}" type="parTrans" cxnId="{1DB0883B-CA6B-4C85-AAA3-7E97555D14BF}">
      <dgm:prSet/>
      <dgm:spPr/>
      <dgm:t>
        <a:bodyPr/>
        <a:lstStyle/>
        <a:p>
          <a:endParaRPr lang="en-US" sz="700"/>
        </a:p>
      </dgm:t>
    </dgm:pt>
    <dgm:pt modelId="{175E3E7B-863E-4765-B161-82CA5D69CAEA}" type="sibTrans" cxnId="{1DB0883B-CA6B-4C85-AAA3-7E97555D14BF}">
      <dgm:prSet/>
      <dgm:spPr/>
      <dgm:t>
        <a:bodyPr/>
        <a:lstStyle/>
        <a:p>
          <a:endParaRPr lang="en-US"/>
        </a:p>
      </dgm:t>
    </dgm:pt>
    <dgm:pt modelId="{657A6296-1857-4992-BA9D-E52AAE43FF34}">
      <dgm:prSet custT="1"/>
      <dgm:spPr>
        <a:solidFill>
          <a:schemeClr val="accent1"/>
        </a:solidFill>
        <a:ln>
          <a:solidFill>
            <a:schemeClr val="accent1"/>
          </a:solidFill>
        </a:ln>
      </dgm:spPr>
      <dgm:t>
        <a:bodyPr/>
        <a:lstStyle/>
        <a:p>
          <a:r>
            <a:rPr lang="en-ZA" sz="700" b="0" dirty="0" smtClean="0"/>
            <a:t>Litigation &amp; Dispute Resolutions</a:t>
          </a:r>
          <a:endParaRPr lang="en-US" sz="700" b="0" dirty="0"/>
        </a:p>
      </dgm:t>
    </dgm:pt>
    <dgm:pt modelId="{449EFE99-18DD-4536-8465-12A004FB59A4}" type="parTrans" cxnId="{AC866AED-CE5A-4861-8CEA-26AD8F067C37}">
      <dgm:prSet/>
      <dgm:spPr/>
      <dgm:t>
        <a:bodyPr/>
        <a:lstStyle/>
        <a:p>
          <a:endParaRPr lang="en-US" sz="700"/>
        </a:p>
      </dgm:t>
    </dgm:pt>
    <dgm:pt modelId="{092273FD-5544-4D30-A6F2-F912A9920628}" type="sibTrans" cxnId="{AC866AED-CE5A-4861-8CEA-26AD8F067C37}">
      <dgm:prSet/>
      <dgm:spPr/>
      <dgm:t>
        <a:bodyPr/>
        <a:lstStyle/>
        <a:p>
          <a:endParaRPr lang="en-US"/>
        </a:p>
      </dgm:t>
    </dgm:pt>
    <dgm:pt modelId="{0971E24F-C6AB-432F-826C-AD071E991778}">
      <dgm:prSet custT="1"/>
      <dgm:spPr/>
      <dgm:t>
        <a:bodyPr/>
        <a:lstStyle/>
        <a:p>
          <a:r>
            <a:rPr lang="en-ZA" sz="700" b="0" dirty="0" smtClean="0"/>
            <a:t>Corporate Legal Services</a:t>
          </a:r>
          <a:endParaRPr lang="en-US" sz="700" b="0" dirty="0"/>
        </a:p>
      </dgm:t>
    </dgm:pt>
    <dgm:pt modelId="{4C639108-7E00-4C8B-A449-367037173625}" type="parTrans" cxnId="{17DE8BDD-DF54-4E64-ACDD-B53148824680}">
      <dgm:prSet/>
      <dgm:spPr/>
      <dgm:t>
        <a:bodyPr/>
        <a:lstStyle/>
        <a:p>
          <a:endParaRPr lang="en-US" sz="700"/>
        </a:p>
      </dgm:t>
    </dgm:pt>
    <dgm:pt modelId="{15A68E2A-17FF-44C5-BBEE-F9FB2CD25463}" type="sibTrans" cxnId="{17DE8BDD-DF54-4E64-ACDD-B53148824680}">
      <dgm:prSet/>
      <dgm:spPr/>
      <dgm:t>
        <a:bodyPr/>
        <a:lstStyle/>
        <a:p>
          <a:endParaRPr lang="en-US"/>
        </a:p>
      </dgm:t>
    </dgm:pt>
    <dgm:pt modelId="{86D899C9-C95D-4326-B119-9A5C2B109568}">
      <dgm:prSet custT="1"/>
      <dgm:spPr/>
      <dgm:t>
        <a:bodyPr/>
        <a:lstStyle/>
        <a:p>
          <a:r>
            <a:rPr lang="en-ZA" sz="700" b="0" dirty="0" smtClean="0"/>
            <a:t>Human Factors</a:t>
          </a:r>
          <a:endParaRPr lang="en-US" sz="700" b="0" dirty="0"/>
        </a:p>
      </dgm:t>
    </dgm:pt>
    <dgm:pt modelId="{EC6A36DA-C94D-4DE1-B03D-2E839DAB0AA9}" type="parTrans" cxnId="{76EF109C-5C04-452B-9FCE-F4A65BF53A2B}">
      <dgm:prSet/>
      <dgm:spPr/>
      <dgm:t>
        <a:bodyPr/>
        <a:lstStyle/>
        <a:p>
          <a:endParaRPr lang="en-US" sz="700"/>
        </a:p>
      </dgm:t>
    </dgm:pt>
    <dgm:pt modelId="{0D3106CE-FCD6-4FD8-8A69-DF9B95ED83C5}" type="sibTrans" cxnId="{76EF109C-5C04-452B-9FCE-F4A65BF53A2B}">
      <dgm:prSet/>
      <dgm:spPr/>
      <dgm:t>
        <a:bodyPr/>
        <a:lstStyle/>
        <a:p>
          <a:endParaRPr lang="en-US"/>
        </a:p>
      </dgm:t>
    </dgm:pt>
    <dgm:pt modelId="{C6BFCA44-09AF-4DB2-BC0C-7A7D01C01953}">
      <dgm:prSet custT="1"/>
      <dgm:spPr/>
      <dgm:t>
        <a:bodyPr/>
        <a:lstStyle/>
        <a:p>
          <a:r>
            <a:rPr lang="en-ZA" sz="700" b="0" dirty="0" smtClean="0"/>
            <a:t>Board of Inquiry</a:t>
          </a:r>
          <a:endParaRPr lang="en-US" sz="700" b="0" dirty="0"/>
        </a:p>
      </dgm:t>
    </dgm:pt>
    <dgm:pt modelId="{C95BD914-DB6F-43AF-9BC8-0699E4C382FF}" type="parTrans" cxnId="{5C19B4C0-F419-44CD-8B86-D2D6B49D6D45}">
      <dgm:prSet/>
      <dgm:spPr/>
      <dgm:t>
        <a:bodyPr/>
        <a:lstStyle/>
        <a:p>
          <a:endParaRPr lang="en-US" sz="700"/>
        </a:p>
      </dgm:t>
    </dgm:pt>
    <dgm:pt modelId="{FFD51E73-6829-4558-8957-B7E20127F612}" type="sibTrans" cxnId="{5C19B4C0-F419-44CD-8B86-D2D6B49D6D45}">
      <dgm:prSet/>
      <dgm:spPr/>
      <dgm:t>
        <a:bodyPr/>
        <a:lstStyle/>
        <a:p>
          <a:endParaRPr lang="en-US"/>
        </a:p>
      </dgm:t>
    </dgm:pt>
    <dgm:pt modelId="{A208B0EA-09DA-4BAB-AA7A-09647714A832}">
      <dgm:prSet custT="1"/>
      <dgm:spPr>
        <a:solidFill>
          <a:schemeClr val="accent1"/>
        </a:solidFill>
      </dgm:spPr>
      <dgm:t>
        <a:bodyPr/>
        <a:lstStyle/>
        <a:p>
          <a:r>
            <a:rPr lang="en-ZA" sz="700" b="0" dirty="0" smtClean="0"/>
            <a:t>Railway Security</a:t>
          </a:r>
          <a:endParaRPr lang="en-US" sz="700" b="0" dirty="0"/>
        </a:p>
      </dgm:t>
    </dgm:pt>
    <dgm:pt modelId="{D713C594-7DDD-41F3-8D8F-42A1C5DC6C56}" type="parTrans" cxnId="{333FC249-3433-415F-8787-FAE3DEF7B67E}">
      <dgm:prSet/>
      <dgm:spPr/>
      <dgm:t>
        <a:bodyPr/>
        <a:lstStyle/>
        <a:p>
          <a:endParaRPr lang="en-US" sz="700"/>
        </a:p>
      </dgm:t>
    </dgm:pt>
    <dgm:pt modelId="{F2A681D8-32D6-4865-B22B-09D5DFF64FB9}" type="sibTrans" cxnId="{333FC249-3433-415F-8787-FAE3DEF7B67E}">
      <dgm:prSet/>
      <dgm:spPr/>
      <dgm:t>
        <a:bodyPr/>
        <a:lstStyle/>
        <a:p>
          <a:endParaRPr lang="en-US"/>
        </a:p>
      </dgm:t>
    </dgm:pt>
    <dgm:pt modelId="{B13B0E6D-18E7-4C86-9353-5A1D5639CC14}">
      <dgm:prSet custT="1"/>
      <dgm:spPr/>
      <dgm:t>
        <a:bodyPr/>
        <a:lstStyle/>
        <a:p>
          <a:r>
            <a:rPr lang="en-ZA" sz="700" b="0" dirty="0" smtClean="0"/>
            <a:t>Information Systems</a:t>
          </a:r>
          <a:endParaRPr lang="en-US" sz="700" b="0" dirty="0"/>
        </a:p>
      </dgm:t>
    </dgm:pt>
    <dgm:pt modelId="{91E1376B-45FE-43EE-8CAF-21CA0698C290}" type="parTrans" cxnId="{18E7DA38-F624-408F-9AD5-112C79B2CB56}">
      <dgm:prSet/>
      <dgm:spPr/>
      <dgm:t>
        <a:bodyPr/>
        <a:lstStyle/>
        <a:p>
          <a:endParaRPr lang="en-US" sz="700"/>
        </a:p>
      </dgm:t>
    </dgm:pt>
    <dgm:pt modelId="{2D6CCDEE-B641-4064-9739-385E345FAFE2}" type="sibTrans" cxnId="{18E7DA38-F624-408F-9AD5-112C79B2CB56}">
      <dgm:prSet/>
      <dgm:spPr/>
      <dgm:t>
        <a:bodyPr/>
        <a:lstStyle/>
        <a:p>
          <a:endParaRPr lang="en-US"/>
        </a:p>
      </dgm:t>
    </dgm:pt>
    <dgm:pt modelId="{B6BE8250-8EB2-4D33-B7E3-C2990C1E1F2B}">
      <dgm:prSet custT="1"/>
      <dgm:spPr/>
      <dgm:t>
        <a:bodyPr/>
        <a:lstStyle/>
        <a:p>
          <a:r>
            <a:rPr lang="en-ZA" sz="700" b="0" dirty="0" smtClean="0"/>
            <a:t>IT Infrastructure</a:t>
          </a:r>
          <a:endParaRPr lang="en-US" sz="700" b="0" dirty="0"/>
        </a:p>
      </dgm:t>
    </dgm:pt>
    <dgm:pt modelId="{41213AF9-93D8-4E64-BCA7-B4DCA007A784}" type="parTrans" cxnId="{1CC1C4C3-740E-4F3F-9641-61F97865588B}">
      <dgm:prSet/>
      <dgm:spPr/>
      <dgm:t>
        <a:bodyPr/>
        <a:lstStyle/>
        <a:p>
          <a:endParaRPr lang="en-US" sz="700"/>
        </a:p>
      </dgm:t>
    </dgm:pt>
    <dgm:pt modelId="{37759844-6460-45A2-8118-C13FB1ED8BDA}" type="sibTrans" cxnId="{1CC1C4C3-740E-4F3F-9641-61F97865588B}">
      <dgm:prSet/>
      <dgm:spPr/>
      <dgm:t>
        <a:bodyPr/>
        <a:lstStyle/>
        <a:p>
          <a:endParaRPr lang="en-US"/>
        </a:p>
      </dgm:t>
    </dgm:pt>
    <dgm:pt modelId="{F6E17B51-D7D3-44A5-84E0-EA828BAED9EE}">
      <dgm:prSet custT="1"/>
      <dgm:spPr/>
      <dgm:t>
        <a:bodyPr/>
        <a:lstStyle/>
        <a:p>
          <a:r>
            <a:rPr lang="en-ZA" sz="700" b="0" dirty="0" smtClean="0"/>
            <a:t>Remunerations &amp; Benefits</a:t>
          </a:r>
          <a:endParaRPr lang="en-US" sz="700" b="0" dirty="0"/>
        </a:p>
      </dgm:t>
    </dgm:pt>
    <dgm:pt modelId="{AF6B56A5-A3F5-43EA-8C97-D4E51B274F26}" type="parTrans" cxnId="{9F2AEF36-09D9-4283-8DA9-5CDE6B97B7D2}">
      <dgm:prSet/>
      <dgm:spPr/>
      <dgm:t>
        <a:bodyPr/>
        <a:lstStyle/>
        <a:p>
          <a:endParaRPr lang="en-US" sz="700"/>
        </a:p>
      </dgm:t>
    </dgm:pt>
    <dgm:pt modelId="{486714AD-52C9-42A9-80AD-1418A4ED1278}" type="sibTrans" cxnId="{9F2AEF36-09D9-4283-8DA9-5CDE6B97B7D2}">
      <dgm:prSet/>
      <dgm:spPr/>
      <dgm:t>
        <a:bodyPr/>
        <a:lstStyle/>
        <a:p>
          <a:endParaRPr lang="en-US"/>
        </a:p>
      </dgm:t>
    </dgm:pt>
    <dgm:pt modelId="{56638601-0E9C-44B4-B4E9-B247B4246E29}">
      <dgm:prSet custT="1"/>
      <dgm:spPr/>
      <dgm:t>
        <a:bodyPr/>
        <a:lstStyle/>
        <a:p>
          <a:r>
            <a:rPr lang="en-ZA" sz="700" b="0" dirty="0" smtClean="0"/>
            <a:t>Employee Relations</a:t>
          </a:r>
          <a:endParaRPr lang="en-US" sz="700" b="0" dirty="0"/>
        </a:p>
      </dgm:t>
    </dgm:pt>
    <dgm:pt modelId="{7814B224-6A04-47EB-96DF-758AFC8D73E3}" type="parTrans" cxnId="{F5491A70-BE20-45CF-8299-50EC015986D9}">
      <dgm:prSet/>
      <dgm:spPr/>
      <dgm:t>
        <a:bodyPr/>
        <a:lstStyle/>
        <a:p>
          <a:endParaRPr lang="en-US" sz="700"/>
        </a:p>
      </dgm:t>
    </dgm:pt>
    <dgm:pt modelId="{19A0F475-5FE8-478D-825D-1D69F5B9FAC4}" type="sibTrans" cxnId="{F5491A70-BE20-45CF-8299-50EC015986D9}">
      <dgm:prSet/>
      <dgm:spPr/>
      <dgm:t>
        <a:bodyPr/>
        <a:lstStyle/>
        <a:p>
          <a:endParaRPr lang="en-US"/>
        </a:p>
      </dgm:t>
    </dgm:pt>
    <dgm:pt modelId="{6D9F9B31-A7E1-4243-9EDC-F3BDFC7E2D25}">
      <dgm:prSet custT="1"/>
      <dgm:spPr/>
      <dgm:t>
        <a:bodyPr/>
        <a:lstStyle/>
        <a:p>
          <a:r>
            <a:rPr lang="en-ZA" sz="700" b="0" dirty="0" smtClean="0"/>
            <a:t>Performance &amp; OD</a:t>
          </a:r>
          <a:endParaRPr lang="en-US" sz="700" b="0" dirty="0"/>
        </a:p>
      </dgm:t>
    </dgm:pt>
    <dgm:pt modelId="{EB92CA05-E769-4D4B-8DC6-34DE97605041}" type="parTrans" cxnId="{C99487FF-9CAC-412F-A559-E0AD97C5CB3C}">
      <dgm:prSet/>
      <dgm:spPr/>
      <dgm:t>
        <a:bodyPr/>
        <a:lstStyle/>
        <a:p>
          <a:endParaRPr lang="en-US" sz="700"/>
        </a:p>
      </dgm:t>
    </dgm:pt>
    <dgm:pt modelId="{C03CC587-7E0D-4228-A39E-2E12DB57C40F}" type="sibTrans" cxnId="{C99487FF-9CAC-412F-A559-E0AD97C5CB3C}">
      <dgm:prSet/>
      <dgm:spPr/>
      <dgm:t>
        <a:bodyPr/>
        <a:lstStyle/>
        <a:p>
          <a:endParaRPr lang="en-US"/>
        </a:p>
      </dgm:t>
    </dgm:pt>
    <dgm:pt modelId="{81EB04B8-0CAE-4611-8EC5-7017305B1AEF}">
      <dgm:prSet custT="1"/>
      <dgm:spPr/>
      <dgm:t>
        <a:bodyPr/>
        <a:lstStyle/>
        <a:p>
          <a:r>
            <a:rPr lang="en-ZA" sz="700" b="0" dirty="0" smtClean="0"/>
            <a:t>Supply Chain Management</a:t>
          </a:r>
          <a:endParaRPr lang="en-US" sz="700" b="0" dirty="0"/>
        </a:p>
      </dgm:t>
    </dgm:pt>
    <dgm:pt modelId="{D9386FF3-8AE6-4162-B6BC-083A2EEB73C7}" type="parTrans" cxnId="{0C3DAD70-CAE2-4314-BF12-ECC5A2B62737}">
      <dgm:prSet/>
      <dgm:spPr/>
      <dgm:t>
        <a:bodyPr/>
        <a:lstStyle/>
        <a:p>
          <a:endParaRPr lang="en-US" sz="700"/>
        </a:p>
      </dgm:t>
    </dgm:pt>
    <dgm:pt modelId="{E459212B-8DA7-4B9E-89C9-4224E9BC88D3}" type="sibTrans" cxnId="{0C3DAD70-CAE2-4314-BF12-ECC5A2B62737}">
      <dgm:prSet/>
      <dgm:spPr/>
      <dgm:t>
        <a:bodyPr/>
        <a:lstStyle/>
        <a:p>
          <a:endParaRPr lang="en-US"/>
        </a:p>
      </dgm:t>
    </dgm:pt>
    <dgm:pt modelId="{20B1FE45-6F6F-4C28-91F4-D811CBB3DE9E}">
      <dgm:prSet custT="1"/>
      <dgm:spPr/>
      <dgm:t>
        <a:bodyPr/>
        <a:lstStyle/>
        <a:p>
          <a:r>
            <a:rPr lang="en-ZA" sz="700" b="0" dirty="0" smtClean="0"/>
            <a:t>Financial Management</a:t>
          </a:r>
          <a:endParaRPr lang="en-US" sz="700" b="0" dirty="0"/>
        </a:p>
      </dgm:t>
    </dgm:pt>
    <dgm:pt modelId="{18D2C23C-1128-4D6F-9F04-77DF83EA4A6D}" type="parTrans" cxnId="{1B0F24EE-F245-4F29-8169-83A0F157823A}">
      <dgm:prSet/>
      <dgm:spPr/>
      <dgm:t>
        <a:bodyPr/>
        <a:lstStyle/>
        <a:p>
          <a:endParaRPr lang="en-US" sz="700"/>
        </a:p>
      </dgm:t>
    </dgm:pt>
    <dgm:pt modelId="{863BBDC7-3343-4BD6-954B-F49748FDF10A}" type="sibTrans" cxnId="{1B0F24EE-F245-4F29-8169-83A0F157823A}">
      <dgm:prSet/>
      <dgm:spPr/>
      <dgm:t>
        <a:bodyPr/>
        <a:lstStyle/>
        <a:p>
          <a:endParaRPr lang="en-US"/>
        </a:p>
      </dgm:t>
    </dgm:pt>
    <dgm:pt modelId="{6C4B5A17-B1EA-43DB-8D85-AC91C7ED219F}">
      <dgm:prSet custT="1"/>
      <dgm:spPr/>
      <dgm:t>
        <a:bodyPr/>
        <a:lstStyle/>
        <a:p>
          <a:r>
            <a:rPr lang="en-ZA" sz="700" b="0" dirty="0" smtClean="0"/>
            <a:t>PR &amp; Events</a:t>
          </a:r>
          <a:endParaRPr lang="en-US" sz="700" b="0" dirty="0"/>
        </a:p>
      </dgm:t>
    </dgm:pt>
    <dgm:pt modelId="{BE8B7B5C-7148-466E-A0DA-314451E1D406}" type="parTrans" cxnId="{B3E4D1DA-5595-432F-9132-AA3AC36CD59B}">
      <dgm:prSet/>
      <dgm:spPr/>
      <dgm:t>
        <a:bodyPr/>
        <a:lstStyle/>
        <a:p>
          <a:endParaRPr lang="en-US" sz="700"/>
        </a:p>
      </dgm:t>
    </dgm:pt>
    <dgm:pt modelId="{AA13E9A8-DEED-4D5C-9C2F-68D2C2B6F188}" type="sibTrans" cxnId="{B3E4D1DA-5595-432F-9132-AA3AC36CD59B}">
      <dgm:prSet/>
      <dgm:spPr/>
      <dgm:t>
        <a:bodyPr/>
        <a:lstStyle/>
        <a:p>
          <a:endParaRPr lang="en-US"/>
        </a:p>
      </dgm:t>
    </dgm:pt>
    <dgm:pt modelId="{7BED1944-395B-4CD6-8A05-E957117306CD}">
      <dgm:prSet custT="1"/>
      <dgm:spPr/>
      <dgm:t>
        <a:bodyPr/>
        <a:lstStyle/>
        <a:p>
          <a:r>
            <a:rPr lang="en-ZA" sz="700" b="0" dirty="0" smtClean="0"/>
            <a:t>Corporate</a:t>
          </a:r>
        </a:p>
        <a:p>
          <a:r>
            <a:rPr lang="en-ZA" sz="700" b="0" dirty="0" smtClean="0"/>
            <a:t>Communications</a:t>
          </a:r>
          <a:endParaRPr lang="en-US" sz="700" b="0" dirty="0"/>
        </a:p>
      </dgm:t>
    </dgm:pt>
    <dgm:pt modelId="{FA685DEE-1015-447E-8657-DFBBB2E08B40}" type="parTrans" cxnId="{5AC550CE-432C-403A-AAA7-DA77260A0079}">
      <dgm:prSet/>
      <dgm:spPr/>
      <dgm:t>
        <a:bodyPr/>
        <a:lstStyle/>
        <a:p>
          <a:endParaRPr lang="en-US" sz="700"/>
        </a:p>
      </dgm:t>
    </dgm:pt>
    <dgm:pt modelId="{924ED4C8-C592-4D4C-A042-8B83617198FB}" type="sibTrans" cxnId="{5AC550CE-432C-403A-AAA7-DA77260A0079}">
      <dgm:prSet/>
      <dgm:spPr/>
      <dgm:t>
        <a:bodyPr/>
        <a:lstStyle/>
        <a:p>
          <a:endParaRPr lang="en-US"/>
        </a:p>
      </dgm:t>
    </dgm:pt>
    <dgm:pt modelId="{0FE6B413-A157-4A0D-83A6-D165EE1102F8}">
      <dgm:prSet custT="1"/>
      <dgm:spPr/>
      <dgm:t>
        <a:bodyPr/>
        <a:lstStyle/>
        <a:p>
          <a:r>
            <a:rPr lang="en-ZA" sz="700" b="0" dirty="0" smtClean="0"/>
            <a:t>Stakeholder Engagement</a:t>
          </a:r>
          <a:endParaRPr lang="en-US" sz="700" b="0" dirty="0"/>
        </a:p>
      </dgm:t>
    </dgm:pt>
    <dgm:pt modelId="{3A3CA8A2-82D5-46C2-A9CD-C934481C6357}" type="parTrans" cxnId="{5770166D-5EA2-4132-81F5-B316CA8659A6}">
      <dgm:prSet/>
      <dgm:spPr/>
      <dgm:t>
        <a:bodyPr/>
        <a:lstStyle/>
        <a:p>
          <a:endParaRPr lang="en-US" sz="700"/>
        </a:p>
      </dgm:t>
    </dgm:pt>
    <dgm:pt modelId="{4BF5C300-BB2E-4647-A470-3074F5ED73A7}" type="sibTrans" cxnId="{5770166D-5EA2-4132-81F5-B316CA8659A6}">
      <dgm:prSet/>
      <dgm:spPr/>
      <dgm:t>
        <a:bodyPr/>
        <a:lstStyle/>
        <a:p>
          <a:endParaRPr lang="en-US"/>
        </a:p>
      </dgm:t>
    </dgm:pt>
    <dgm:pt modelId="{7C8833E0-14E5-4D09-AD59-5B5E39CC35B0}">
      <dgm:prSet custT="1"/>
      <dgm:spPr/>
      <dgm:t>
        <a:bodyPr/>
        <a:lstStyle/>
        <a:p>
          <a:r>
            <a:rPr lang="en-ZA" sz="700" b="0" dirty="0" smtClean="0"/>
            <a:t> Investigations</a:t>
          </a:r>
          <a:endParaRPr lang="en-US" sz="700" b="0" dirty="0"/>
        </a:p>
      </dgm:t>
    </dgm:pt>
    <dgm:pt modelId="{95DBF59D-BA34-485F-A54E-D32456DAF3B8}" type="parTrans" cxnId="{C1013718-7CE1-42BE-9141-3E3B0A61592C}">
      <dgm:prSet/>
      <dgm:spPr/>
      <dgm:t>
        <a:bodyPr/>
        <a:lstStyle/>
        <a:p>
          <a:endParaRPr lang="en-US" sz="700"/>
        </a:p>
      </dgm:t>
    </dgm:pt>
    <dgm:pt modelId="{FA61F83F-F751-46DA-8A25-C8336F8B52D7}" type="sibTrans" cxnId="{C1013718-7CE1-42BE-9141-3E3B0A61592C}">
      <dgm:prSet/>
      <dgm:spPr/>
      <dgm:t>
        <a:bodyPr/>
        <a:lstStyle/>
        <a:p>
          <a:endParaRPr lang="en-US"/>
        </a:p>
      </dgm:t>
    </dgm:pt>
    <dgm:pt modelId="{F2DCFF20-4446-49FB-BADD-CCFC57BC2BD6}">
      <dgm:prSet custT="1"/>
      <dgm:spPr>
        <a:solidFill>
          <a:schemeClr val="accent1"/>
        </a:solidFill>
      </dgm:spPr>
      <dgm:t>
        <a:bodyPr/>
        <a:lstStyle/>
        <a:p>
          <a:r>
            <a:rPr lang="en-ZA" sz="700" b="0" dirty="0" smtClean="0"/>
            <a:t>Engineering &amp; Materials Testing Centre</a:t>
          </a:r>
          <a:endParaRPr lang="en-US" sz="700" b="0" dirty="0"/>
        </a:p>
      </dgm:t>
    </dgm:pt>
    <dgm:pt modelId="{150E6B32-CA0F-4556-99A5-5644E2369D7F}" type="parTrans" cxnId="{10ED74BC-7323-4D95-BD9F-8603635C84F9}">
      <dgm:prSet/>
      <dgm:spPr/>
      <dgm:t>
        <a:bodyPr/>
        <a:lstStyle/>
        <a:p>
          <a:endParaRPr lang="en-US" sz="700"/>
        </a:p>
      </dgm:t>
    </dgm:pt>
    <dgm:pt modelId="{175A88E1-BCDE-4242-890D-020FC6250494}" type="sibTrans" cxnId="{10ED74BC-7323-4D95-BD9F-8603635C84F9}">
      <dgm:prSet/>
      <dgm:spPr/>
      <dgm:t>
        <a:bodyPr/>
        <a:lstStyle/>
        <a:p>
          <a:endParaRPr lang="en-US"/>
        </a:p>
      </dgm:t>
    </dgm:pt>
    <dgm:pt modelId="{1E150DF6-7A1A-4623-ACCC-142D02A07A8E}">
      <dgm:prSet custT="1"/>
      <dgm:spPr/>
      <dgm:t>
        <a:bodyPr/>
        <a:lstStyle/>
        <a:p>
          <a:r>
            <a:rPr lang="en-ZA" sz="700" b="0" dirty="0" smtClean="0"/>
            <a:t>Internal</a:t>
          </a:r>
        </a:p>
        <a:p>
          <a:r>
            <a:rPr lang="en-ZA" sz="700" b="0" dirty="0" smtClean="0"/>
            <a:t> Training</a:t>
          </a:r>
          <a:endParaRPr lang="en-US" sz="700" b="0" dirty="0"/>
        </a:p>
      </dgm:t>
    </dgm:pt>
    <dgm:pt modelId="{68BDC38E-7552-4A5B-A2FC-96B94C05936A}" type="parTrans" cxnId="{F25D7FAC-F4A1-4199-A17E-E863C81A0B6A}">
      <dgm:prSet/>
      <dgm:spPr/>
      <dgm:t>
        <a:bodyPr/>
        <a:lstStyle/>
        <a:p>
          <a:endParaRPr lang="en-US" sz="700"/>
        </a:p>
      </dgm:t>
    </dgm:pt>
    <dgm:pt modelId="{C8CEAA1C-8461-47B7-AE7A-8D1B20BBDC0A}" type="sibTrans" cxnId="{F25D7FAC-F4A1-4199-A17E-E863C81A0B6A}">
      <dgm:prSet/>
      <dgm:spPr/>
      <dgm:t>
        <a:bodyPr/>
        <a:lstStyle/>
        <a:p>
          <a:endParaRPr lang="en-US"/>
        </a:p>
      </dgm:t>
    </dgm:pt>
    <dgm:pt modelId="{29F8CA98-956A-4A8C-ACD0-28C5A41A0DE4}">
      <dgm:prSet custT="1"/>
      <dgm:spPr/>
      <dgm:t>
        <a:bodyPr/>
        <a:lstStyle/>
        <a:p>
          <a:r>
            <a:rPr lang="en-ZA" sz="700" b="0" dirty="0" smtClean="0"/>
            <a:t>External</a:t>
          </a:r>
        </a:p>
        <a:p>
          <a:r>
            <a:rPr lang="en-ZA" sz="700" b="0" dirty="0" smtClean="0"/>
            <a:t> Training</a:t>
          </a:r>
          <a:endParaRPr lang="en-US" sz="700" b="0" dirty="0"/>
        </a:p>
      </dgm:t>
    </dgm:pt>
    <dgm:pt modelId="{1E7C35E9-A9A2-46BF-A0F1-E157F3C51EB9}" type="parTrans" cxnId="{4B44A9EF-0B88-497D-98CC-F6CF9992B6AF}">
      <dgm:prSet/>
      <dgm:spPr/>
      <dgm:t>
        <a:bodyPr/>
        <a:lstStyle/>
        <a:p>
          <a:endParaRPr lang="en-US" sz="700"/>
        </a:p>
      </dgm:t>
    </dgm:pt>
    <dgm:pt modelId="{6CA926A8-C115-46D7-8AAF-39D16CD3308E}" type="sibTrans" cxnId="{4B44A9EF-0B88-497D-98CC-F6CF9992B6AF}">
      <dgm:prSet/>
      <dgm:spPr/>
      <dgm:t>
        <a:bodyPr/>
        <a:lstStyle/>
        <a:p>
          <a:endParaRPr lang="en-US"/>
        </a:p>
      </dgm:t>
    </dgm:pt>
    <dgm:pt modelId="{E0C45BFB-2EA0-4758-89F4-196E4338DD95}">
      <dgm:prSet custT="1"/>
      <dgm:spPr/>
      <dgm:t>
        <a:bodyPr/>
        <a:lstStyle/>
        <a:p>
          <a:r>
            <a:rPr lang="en-ZA" sz="700" dirty="0" smtClean="0"/>
            <a:t>Facilities Management</a:t>
          </a:r>
          <a:endParaRPr lang="en-US" sz="700" dirty="0"/>
        </a:p>
      </dgm:t>
    </dgm:pt>
    <dgm:pt modelId="{7BC9FA97-B277-48AA-B867-96976EFA9573}" type="parTrans" cxnId="{4B5D22C5-8F94-4B4E-B279-111D66AA48CF}">
      <dgm:prSet/>
      <dgm:spPr/>
      <dgm:t>
        <a:bodyPr/>
        <a:lstStyle/>
        <a:p>
          <a:endParaRPr lang="en-US" sz="700"/>
        </a:p>
      </dgm:t>
    </dgm:pt>
    <dgm:pt modelId="{D9187B8F-5687-4196-A3EF-664F8AB4293A}" type="sibTrans" cxnId="{4B5D22C5-8F94-4B4E-B279-111D66AA48CF}">
      <dgm:prSet/>
      <dgm:spPr/>
      <dgm:t>
        <a:bodyPr/>
        <a:lstStyle/>
        <a:p>
          <a:endParaRPr lang="en-US"/>
        </a:p>
      </dgm:t>
    </dgm:pt>
    <dgm:pt modelId="{C37C1452-8B72-4C23-A544-4F3EB8680C93}">
      <dgm:prSet custT="1"/>
      <dgm:spPr/>
      <dgm:t>
        <a:bodyPr/>
        <a:lstStyle/>
        <a:p>
          <a:r>
            <a:rPr lang="en-ZA" sz="700" dirty="0" smtClean="0"/>
            <a:t>Regional Operations</a:t>
          </a:r>
          <a:endParaRPr lang="en-US" sz="700" dirty="0"/>
        </a:p>
      </dgm:t>
    </dgm:pt>
    <dgm:pt modelId="{3740D81F-A279-4C2B-AB16-4925A8943295}" type="parTrans" cxnId="{F9FFD13F-1252-4183-B4CA-00A2259C2ACC}">
      <dgm:prSet/>
      <dgm:spPr/>
      <dgm:t>
        <a:bodyPr/>
        <a:lstStyle/>
        <a:p>
          <a:endParaRPr lang="en-US" sz="700"/>
        </a:p>
      </dgm:t>
    </dgm:pt>
    <dgm:pt modelId="{37B043B6-407C-48C4-A1DA-C2EF95A30C48}" type="sibTrans" cxnId="{F9FFD13F-1252-4183-B4CA-00A2259C2ACC}">
      <dgm:prSet/>
      <dgm:spPr/>
      <dgm:t>
        <a:bodyPr/>
        <a:lstStyle/>
        <a:p>
          <a:endParaRPr lang="en-US"/>
        </a:p>
      </dgm:t>
    </dgm:pt>
    <dgm:pt modelId="{29E3718F-1A58-4463-B364-AB9635D32C22}">
      <dgm:prSet custT="1"/>
      <dgm:spPr>
        <a:solidFill>
          <a:schemeClr val="accent1"/>
        </a:solidFill>
      </dgm:spPr>
      <dgm:t>
        <a:bodyPr/>
        <a:lstStyle/>
        <a:p>
          <a:r>
            <a:rPr lang="en-ZA" sz="700" dirty="0" smtClean="0"/>
            <a:t>Operational Planning</a:t>
          </a:r>
          <a:endParaRPr lang="en-US" sz="700" dirty="0"/>
        </a:p>
      </dgm:t>
    </dgm:pt>
    <dgm:pt modelId="{839A17FE-96D8-49D4-8CBF-01455D82CF88}" type="parTrans" cxnId="{21188CC9-C2FC-44B2-9034-EF98D6B85156}">
      <dgm:prSet/>
      <dgm:spPr/>
      <dgm:t>
        <a:bodyPr/>
        <a:lstStyle/>
        <a:p>
          <a:endParaRPr lang="en-US" sz="700"/>
        </a:p>
      </dgm:t>
    </dgm:pt>
    <dgm:pt modelId="{6FC87534-E07A-4362-876A-4E45349B127E}" type="sibTrans" cxnId="{21188CC9-C2FC-44B2-9034-EF98D6B85156}">
      <dgm:prSet/>
      <dgm:spPr/>
      <dgm:t>
        <a:bodyPr/>
        <a:lstStyle/>
        <a:p>
          <a:endParaRPr lang="en-US"/>
        </a:p>
      </dgm:t>
    </dgm:pt>
    <dgm:pt modelId="{021AEC20-DEFC-4E5D-A5D5-C534E4C302A8}">
      <dgm:prSet custT="1"/>
      <dgm:spPr>
        <a:solidFill>
          <a:schemeClr val="accent1"/>
        </a:solidFill>
      </dgm:spPr>
      <dgm:t>
        <a:bodyPr/>
        <a:lstStyle/>
        <a:p>
          <a:r>
            <a:rPr lang="en-ZA" sz="700" dirty="0" smtClean="0"/>
            <a:t>Africa Business </a:t>
          </a:r>
          <a:endParaRPr lang="en-US" sz="700" dirty="0"/>
        </a:p>
      </dgm:t>
    </dgm:pt>
    <dgm:pt modelId="{C1CA36FF-767C-492F-B2C1-155198E0EBCF}" type="parTrans" cxnId="{E6EF3A54-48E0-4F2D-9096-56AEEE3B2BF0}">
      <dgm:prSet/>
      <dgm:spPr/>
      <dgm:t>
        <a:bodyPr/>
        <a:lstStyle/>
        <a:p>
          <a:endParaRPr lang="en-US" sz="700"/>
        </a:p>
      </dgm:t>
    </dgm:pt>
    <dgm:pt modelId="{2487F819-112B-4261-858B-1D4B260710DB}" type="sibTrans" cxnId="{E6EF3A54-48E0-4F2D-9096-56AEEE3B2BF0}">
      <dgm:prSet/>
      <dgm:spPr/>
      <dgm:t>
        <a:bodyPr/>
        <a:lstStyle/>
        <a:p>
          <a:endParaRPr lang="en-US"/>
        </a:p>
      </dgm:t>
    </dgm:pt>
    <dgm:pt modelId="{4767F3BD-A8AF-4BDF-8041-BE7C92795A01}">
      <dgm:prSet custT="1"/>
      <dgm:spPr>
        <a:solidFill>
          <a:schemeClr val="accent1"/>
        </a:solidFill>
      </dgm:spPr>
      <dgm:t>
        <a:bodyPr/>
        <a:lstStyle/>
        <a:p>
          <a:r>
            <a:rPr lang="en-ZA" sz="700" dirty="0" smtClean="0"/>
            <a:t>International Cooperation</a:t>
          </a:r>
          <a:endParaRPr lang="en-US" sz="700" dirty="0"/>
        </a:p>
      </dgm:t>
    </dgm:pt>
    <dgm:pt modelId="{7653F255-9D96-426B-9CC2-4589177B7366}" type="sibTrans" cxnId="{E1B7EF58-C601-4EA4-989F-EE2B55C03B85}">
      <dgm:prSet/>
      <dgm:spPr/>
      <dgm:t>
        <a:bodyPr/>
        <a:lstStyle/>
        <a:p>
          <a:endParaRPr lang="en-US"/>
        </a:p>
      </dgm:t>
    </dgm:pt>
    <dgm:pt modelId="{ABD630B6-C1E9-41CE-B183-5D39C0F7B369}" type="parTrans" cxnId="{E1B7EF58-C601-4EA4-989F-EE2B55C03B85}">
      <dgm:prSet/>
      <dgm:spPr/>
      <dgm:t>
        <a:bodyPr/>
        <a:lstStyle/>
        <a:p>
          <a:endParaRPr lang="en-US" sz="700"/>
        </a:p>
      </dgm:t>
    </dgm:pt>
    <dgm:pt modelId="{1C641F2C-FE52-4109-8CCF-40285C18A2D5}">
      <dgm:prSet custT="1"/>
      <dgm:spPr/>
      <dgm:t>
        <a:bodyPr/>
        <a:lstStyle/>
        <a:p>
          <a:r>
            <a:rPr lang="en-ZA" sz="700" dirty="0" smtClean="0"/>
            <a:t>Risk Management</a:t>
          </a:r>
          <a:endParaRPr lang="en-US" sz="700" dirty="0"/>
        </a:p>
      </dgm:t>
    </dgm:pt>
    <dgm:pt modelId="{0BA3C1F0-BDAB-4935-A22E-C3A207515C31}" type="parTrans" cxnId="{16A5D2A4-70D5-4DAA-AD08-7D813389721D}">
      <dgm:prSet/>
      <dgm:spPr/>
      <dgm:t>
        <a:bodyPr/>
        <a:lstStyle/>
        <a:p>
          <a:endParaRPr lang="en-US" sz="700"/>
        </a:p>
      </dgm:t>
    </dgm:pt>
    <dgm:pt modelId="{252813A8-E4CC-4F4E-86D6-218A69416B7D}" type="sibTrans" cxnId="{16A5D2A4-70D5-4DAA-AD08-7D813389721D}">
      <dgm:prSet/>
      <dgm:spPr/>
      <dgm:t>
        <a:bodyPr/>
        <a:lstStyle/>
        <a:p>
          <a:endParaRPr lang="en-US"/>
        </a:p>
      </dgm:t>
    </dgm:pt>
    <dgm:pt modelId="{80FF58C0-7CBF-4548-AA8F-591C46A1D272}">
      <dgm:prSet custT="1"/>
      <dgm:spPr/>
      <dgm:t>
        <a:bodyPr/>
        <a:lstStyle/>
        <a:p>
          <a:r>
            <a:rPr lang="en-ZA" sz="700" dirty="0" smtClean="0"/>
            <a:t>Employee Wellness &amp; Employment Equity </a:t>
          </a:r>
          <a:endParaRPr lang="en-ZA" sz="700" dirty="0"/>
        </a:p>
      </dgm:t>
    </dgm:pt>
    <dgm:pt modelId="{6D1C6C87-BF82-4F3E-BFA5-8F4556AAC4F1}" type="parTrans" cxnId="{D786839F-3D6E-4122-BE16-C668F3B3D3EA}">
      <dgm:prSet/>
      <dgm:spPr/>
      <dgm:t>
        <a:bodyPr/>
        <a:lstStyle/>
        <a:p>
          <a:endParaRPr lang="en-ZA"/>
        </a:p>
      </dgm:t>
    </dgm:pt>
    <dgm:pt modelId="{D6DE424A-5197-455F-AF0C-C0C806D6F86A}" type="sibTrans" cxnId="{D786839F-3D6E-4122-BE16-C668F3B3D3EA}">
      <dgm:prSet/>
      <dgm:spPr/>
      <dgm:t>
        <a:bodyPr/>
        <a:lstStyle/>
        <a:p>
          <a:endParaRPr lang="en-ZA"/>
        </a:p>
      </dgm:t>
    </dgm:pt>
    <dgm:pt modelId="{8BD250E8-0870-43A7-84F2-BF6FD80D4B1A}">
      <dgm:prSet custT="1"/>
      <dgm:spPr/>
      <dgm:t>
        <a:bodyPr/>
        <a:lstStyle/>
        <a:p>
          <a:r>
            <a:rPr lang="en-ZA" sz="700" dirty="0" smtClean="0"/>
            <a:t>Internal  Risk Management</a:t>
          </a:r>
          <a:endParaRPr lang="en-ZA" sz="700" dirty="0"/>
        </a:p>
      </dgm:t>
    </dgm:pt>
    <dgm:pt modelId="{345C2915-7BDC-47C1-8A74-FAFDC720F634}" type="parTrans" cxnId="{01A0A187-1E9B-4487-9729-9D1A64762147}">
      <dgm:prSet/>
      <dgm:spPr/>
      <dgm:t>
        <a:bodyPr/>
        <a:lstStyle/>
        <a:p>
          <a:endParaRPr lang="en-ZA"/>
        </a:p>
      </dgm:t>
    </dgm:pt>
    <dgm:pt modelId="{11FC7472-75B3-4078-B50D-72F673CF3934}" type="sibTrans" cxnId="{01A0A187-1E9B-4487-9729-9D1A64762147}">
      <dgm:prSet/>
      <dgm:spPr/>
      <dgm:t>
        <a:bodyPr/>
        <a:lstStyle/>
        <a:p>
          <a:endParaRPr lang="en-ZA"/>
        </a:p>
      </dgm:t>
    </dgm:pt>
    <dgm:pt modelId="{BE377847-6EDF-436B-BF2C-CDB2E1437FB4}">
      <dgm:prSet custT="1"/>
      <dgm:spPr/>
      <dgm:t>
        <a:bodyPr/>
        <a:lstStyle/>
        <a:p>
          <a:r>
            <a:rPr lang="en-ZA" sz="700" dirty="0" smtClean="0"/>
            <a:t>External  Risk Management</a:t>
          </a:r>
          <a:endParaRPr lang="en-ZA" sz="700" dirty="0"/>
        </a:p>
      </dgm:t>
    </dgm:pt>
    <dgm:pt modelId="{3D7A780C-18DC-448E-B831-0F3FF7D5F41C}" type="parTrans" cxnId="{048AE977-5F00-40DE-B526-DC7DF5C32FB8}">
      <dgm:prSet/>
      <dgm:spPr/>
      <dgm:t>
        <a:bodyPr/>
        <a:lstStyle/>
        <a:p>
          <a:endParaRPr lang="en-ZA"/>
        </a:p>
      </dgm:t>
    </dgm:pt>
    <dgm:pt modelId="{1DA14286-A19E-4030-910C-9BAC7E03D0AD}" type="sibTrans" cxnId="{048AE977-5F00-40DE-B526-DC7DF5C32FB8}">
      <dgm:prSet/>
      <dgm:spPr/>
      <dgm:t>
        <a:bodyPr/>
        <a:lstStyle/>
        <a:p>
          <a:endParaRPr lang="en-ZA"/>
        </a:p>
      </dgm:t>
    </dgm:pt>
    <dgm:pt modelId="{2764FD93-DEB4-481E-B34A-12EC4C8D8317}" type="pres">
      <dgm:prSet presAssocID="{7065E9AD-B113-468F-B7D7-CEDC89796DD9}" presName="hierChild1" presStyleCnt="0">
        <dgm:presLayoutVars>
          <dgm:orgChart val="1"/>
          <dgm:chPref val="1"/>
          <dgm:dir/>
          <dgm:animOne val="branch"/>
          <dgm:animLvl val="lvl"/>
          <dgm:resizeHandles/>
        </dgm:presLayoutVars>
      </dgm:prSet>
      <dgm:spPr/>
      <dgm:t>
        <a:bodyPr/>
        <a:lstStyle/>
        <a:p>
          <a:endParaRPr lang="en-US"/>
        </a:p>
      </dgm:t>
    </dgm:pt>
    <dgm:pt modelId="{BBABB324-A351-4D1C-BC6F-C18C22A84B22}" type="pres">
      <dgm:prSet presAssocID="{919D128C-CED9-47BA-A41E-C3A155AC5D1B}" presName="hierRoot1" presStyleCnt="0">
        <dgm:presLayoutVars>
          <dgm:hierBranch val="init"/>
        </dgm:presLayoutVars>
      </dgm:prSet>
      <dgm:spPr/>
      <dgm:t>
        <a:bodyPr/>
        <a:lstStyle/>
        <a:p>
          <a:endParaRPr lang="en-US"/>
        </a:p>
      </dgm:t>
    </dgm:pt>
    <dgm:pt modelId="{B44FE50D-9428-4A1C-9C0D-2041E79749C5}" type="pres">
      <dgm:prSet presAssocID="{919D128C-CED9-47BA-A41E-C3A155AC5D1B}" presName="rootComposite1" presStyleCnt="0"/>
      <dgm:spPr/>
      <dgm:t>
        <a:bodyPr/>
        <a:lstStyle/>
        <a:p>
          <a:endParaRPr lang="en-US"/>
        </a:p>
      </dgm:t>
    </dgm:pt>
    <dgm:pt modelId="{9D72B72E-34FD-4EEB-A55D-29A93FD6B6E3}" type="pres">
      <dgm:prSet presAssocID="{919D128C-CED9-47BA-A41E-C3A155AC5D1B}" presName="rootText1" presStyleLbl="node0" presStyleIdx="0" presStyleCnt="1" custScaleX="175272" custLinFactY="-17602" custLinFactNeighborX="-3085" custLinFactNeighborY="-100000">
        <dgm:presLayoutVars>
          <dgm:chPref val="3"/>
        </dgm:presLayoutVars>
      </dgm:prSet>
      <dgm:spPr/>
      <dgm:t>
        <a:bodyPr/>
        <a:lstStyle/>
        <a:p>
          <a:endParaRPr lang="en-US"/>
        </a:p>
      </dgm:t>
    </dgm:pt>
    <dgm:pt modelId="{BBD1D597-53BB-445F-9B69-B7F9B83415EE}" type="pres">
      <dgm:prSet presAssocID="{919D128C-CED9-47BA-A41E-C3A155AC5D1B}" presName="rootConnector1" presStyleLbl="node1" presStyleIdx="0" presStyleCnt="0"/>
      <dgm:spPr/>
      <dgm:t>
        <a:bodyPr/>
        <a:lstStyle/>
        <a:p>
          <a:endParaRPr lang="en-US"/>
        </a:p>
      </dgm:t>
    </dgm:pt>
    <dgm:pt modelId="{33646F6F-C538-4C84-BE30-84A769A44E9A}" type="pres">
      <dgm:prSet presAssocID="{919D128C-CED9-47BA-A41E-C3A155AC5D1B}" presName="hierChild2" presStyleCnt="0"/>
      <dgm:spPr/>
      <dgm:t>
        <a:bodyPr/>
        <a:lstStyle/>
        <a:p>
          <a:endParaRPr lang="en-US"/>
        </a:p>
      </dgm:t>
    </dgm:pt>
    <dgm:pt modelId="{919C2172-C80F-4A44-AD6D-3D7C4124216E}" type="pres">
      <dgm:prSet presAssocID="{A981CB62-847B-40A4-8DB9-2FD9F56B8EFB}" presName="Name37" presStyleLbl="parChTrans1D2" presStyleIdx="0" presStyleCnt="10"/>
      <dgm:spPr/>
      <dgm:t>
        <a:bodyPr/>
        <a:lstStyle/>
        <a:p>
          <a:endParaRPr lang="en-US"/>
        </a:p>
      </dgm:t>
    </dgm:pt>
    <dgm:pt modelId="{2344E721-9838-445F-8D14-F96D22718FCB}" type="pres">
      <dgm:prSet presAssocID="{E302FE3B-28DB-4CAE-B5BA-D74CDCB3FD3C}" presName="hierRoot2" presStyleCnt="0">
        <dgm:presLayoutVars>
          <dgm:hierBranch/>
        </dgm:presLayoutVars>
      </dgm:prSet>
      <dgm:spPr/>
      <dgm:t>
        <a:bodyPr/>
        <a:lstStyle/>
        <a:p>
          <a:endParaRPr lang="en-US"/>
        </a:p>
      </dgm:t>
    </dgm:pt>
    <dgm:pt modelId="{2C820ECC-E4D7-4603-A0CB-C6B051C0DD8B}" type="pres">
      <dgm:prSet presAssocID="{E302FE3B-28DB-4CAE-B5BA-D74CDCB3FD3C}" presName="rootComposite" presStyleCnt="0"/>
      <dgm:spPr/>
      <dgm:t>
        <a:bodyPr/>
        <a:lstStyle/>
        <a:p>
          <a:endParaRPr lang="en-US"/>
        </a:p>
      </dgm:t>
    </dgm:pt>
    <dgm:pt modelId="{AB966610-9D82-4627-8C11-95FE93CFD432}" type="pres">
      <dgm:prSet presAssocID="{E302FE3B-28DB-4CAE-B5BA-D74CDCB3FD3C}" presName="rootText" presStyleLbl="node2" presStyleIdx="0" presStyleCnt="7" custScaleX="518313" custLinFactNeighborX="-1668" custLinFactNeighborY="-61570">
        <dgm:presLayoutVars>
          <dgm:chPref val="3"/>
        </dgm:presLayoutVars>
      </dgm:prSet>
      <dgm:spPr/>
      <dgm:t>
        <a:bodyPr/>
        <a:lstStyle/>
        <a:p>
          <a:endParaRPr lang="en-US"/>
        </a:p>
      </dgm:t>
    </dgm:pt>
    <dgm:pt modelId="{18F7FA47-4373-423A-9D43-527C91378CDC}" type="pres">
      <dgm:prSet presAssocID="{E302FE3B-28DB-4CAE-B5BA-D74CDCB3FD3C}" presName="rootConnector" presStyleLbl="node2" presStyleIdx="0" presStyleCnt="7"/>
      <dgm:spPr/>
      <dgm:t>
        <a:bodyPr/>
        <a:lstStyle/>
        <a:p>
          <a:endParaRPr lang="en-US"/>
        </a:p>
      </dgm:t>
    </dgm:pt>
    <dgm:pt modelId="{8432C41E-8526-4268-84BE-F13989F4F4C6}" type="pres">
      <dgm:prSet presAssocID="{E302FE3B-28DB-4CAE-B5BA-D74CDCB3FD3C}" presName="hierChild4" presStyleCnt="0"/>
      <dgm:spPr/>
      <dgm:t>
        <a:bodyPr/>
        <a:lstStyle/>
        <a:p>
          <a:endParaRPr lang="en-US"/>
        </a:p>
      </dgm:t>
    </dgm:pt>
    <dgm:pt modelId="{4A3505CB-A107-4A55-983A-2AB98089DDB5}" type="pres">
      <dgm:prSet presAssocID="{A2DDD770-FF7D-4FA6-BCFC-7FCD542F4641}" presName="Name35" presStyleLbl="parChTrans1D3" presStyleIdx="0" presStyleCnt="23"/>
      <dgm:spPr/>
      <dgm:t>
        <a:bodyPr/>
        <a:lstStyle/>
        <a:p>
          <a:endParaRPr lang="en-US"/>
        </a:p>
      </dgm:t>
    </dgm:pt>
    <dgm:pt modelId="{F3664DF3-3FC9-40F3-B203-9ABC8B534F8E}" type="pres">
      <dgm:prSet presAssocID="{1F17EB15-FCC7-4D49-956A-AF878CD46DAB}" presName="hierRoot2" presStyleCnt="0">
        <dgm:presLayoutVars>
          <dgm:hierBranch val="r"/>
        </dgm:presLayoutVars>
      </dgm:prSet>
      <dgm:spPr/>
      <dgm:t>
        <a:bodyPr/>
        <a:lstStyle/>
        <a:p>
          <a:endParaRPr lang="en-US"/>
        </a:p>
      </dgm:t>
    </dgm:pt>
    <dgm:pt modelId="{8B459FE9-8D3F-4AD2-93C2-39D163C68B43}" type="pres">
      <dgm:prSet presAssocID="{1F17EB15-FCC7-4D49-956A-AF878CD46DAB}" presName="rootComposite" presStyleCnt="0"/>
      <dgm:spPr/>
      <dgm:t>
        <a:bodyPr/>
        <a:lstStyle/>
        <a:p>
          <a:endParaRPr lang="en-US"/>
        </a:p>
      </dgm:t>
    </dgm:pt>
    <dgm:pt modelId="{49CABBD7-A606-4756-BE71-C742EF634640}" type="pres">
      <dgm:prSet presAssocID="{1F17EB15-FCC7-4D49-956A-AF878CD46DAB}" presName="rootText" presStyleLbl="node3" presStyleIdx="0" presStyleCnt="23" custScaleX="92494" custLinFactNeighborX="2504" custLinFactNeighborY="-61570">
        <dgm:presLayoutVars>
          <dgm:chPref val="3"/>
        </dgm:presLayoutVars>
      </dgm:prSet>
      <dgm:spPr/>
      <dgm:t>
        <a:bodyPr/>
        <a:lstStyle/>
        <a:p>
          <a:endParaRPr lang="en-US"/>
        </a:p>
      </dgm:t>
    </dgm:pt>
    <dgm:pt modelId="{BB652FCA-5A82-403F-AA62-83BC5B9BB7E1}" type="pres">
      <dgm:prSet presAssocID="{1F17EB15-FCC7-4D49-956A-AF878CD46DAB}" presName="rootConnector" presStyleLbl="node3" presStyleIdx="0" presStyleCnt="23"/>
      <dgm:spPr/>
      <dgm:t>
        <a:bodyPr/>
        <a:lstStyle/>
        <a:p>
          <a:endParaRPr lang="en-US"/>
        </a:p>
      </dgm:t>
    </dgm:pt>
    <dgm:pt modelId="{5B4842C2-DF68-4D79-B28C-CCE919C4E751}" type="pres">
      <dgm:prSet presAssocID="{1F17EB15-FCC7-4D49-956A-AF878CD46DAB}" presName="hierChild4" presStyleCnt="0"/>
      <dgm:spPr/>
      <dgm:t>
        <a:bodyPr/>
        <a:lstStyle/>
        <a:p>
          <a:endParaRPr lang="en-US"/>
        </a:p>
      </dgm:t>
    </dgm:pt>
    <dgm:pt modelId="{265A0026-1CE9-40D5-87E3-E66DBBE78734}" type="pres">
      <dgm:prSet presAssocID="{7BC9FA97-B277-48AA-B867-96976EFA9573}" presName="Name50" presStyleLbl="parChTrans1D4" presStyleIdx="0" presStyleCnt="14"/>
      <dgm:spPr/>
      <dgm:t>
        <a:bodyPr/>
        <a:lstStyle/>
        <a:p>
          <a:endParaRPr lang="en-ZA"/>
        </a:p>
      </dgm:t>
    </dgm:pt>
    <dgm:pt modelId="{B345582D-2432-44D8-89EA-68EF60EED6C2}" type="pres">
      <dgm:prSet presAssocID="{E0C45BFB-2EA0-4758-89F4-196E4338DD95}" presName="hierRoot2" presStyleCnt="0">
        <dgm:presLayoutVars>
          <dgm:hierBranch val="init"/>
        </dgm:presLayoutVars>
      </dgm:prSet>
      <dgm:spPr/>
      <dgm:t>
        <a:bodyPr/>
        <a:lstStyle/>
        <a:p>
          <a:endParaRPr lang="en-ZA"/>
        </a:p>
      </dgm:t>
    </dgm:pt>
    <dgm:pt modelId="{DDA3F884-3EE9-491F-B0DA-504F438FF076}" type="pres">
      <dgm:prSet presAssocID="{E0C45BFB-2EA0-4758-89F4-196E4338DD95}" presName="rootComposite" presStyleCnt="0"/>
      <dgm:spPr/>
      <dgm:t>
        <a:bodyPr/>
        <a:lstStyle/>
        <a:p>
          <a:endParaRPr lang="en-ZA"/>
        </a:p>
      </dgm:t>
    </dgm:pt>
    <dgm:pt modelId="{FDDEC6F8-B57E-40F8-A9AF-ED7DCC378ACC}" type="pres">
      <dgm:prSet presAssocID="{E0C45BFB-2EA0-4758-89F4-196E4338DD95}" presName="rootText" presStyleLbl="node4" presStyleIdx="0" presStyleCnt="14" custLinFactNeighborX="-3939" custLinFactNeighborY="-61570">
        <dgm:presLayoutVars>
          <dgm:chPref val="3"/>
        </dgm:presLayoutVars>
      </dgm:prSet>
      <dgm:spPr/>
      <dgm:t>
        <a:bodyPr/>
        <a:lstStyle/>
        <a:p>
          <a:endParaRPr lang="en-US"/>
        </a:p>
      </dgm:t>
    </dgm:pt>
    <dgm:pt modelId="{394557B2-ECC0-42D1-9358-CEB4F45A81CA}" type="pres">
      <dgm:prSet presAssocID="{E0C45BFB-2EA0-4758-89F4-196E4338DD95}" presName="rootConnector" presStyleLbl="node4" presStyleIdx="0" presStyleCnt="14"/>
      <dgm:spPr/>
      <dgm:t>
        <a:bodyPr/>
        <a:lstStyle/>
        <a:p>
          <a:endParaRPr lang="en-US"/>
        </a:p>
      </dgm:t>
    </dgm:pt>
    <dgm:pt modelId="{277B2139-51B0-4F23-AC7E-CE41F55DE0B5}" type="pres">
      <dgm:prSet presAssocID="{E0C45BFB-2EA0-4758-89F4-196E4338DD95}" presName="hierChild4" presStyleCnt="0"/>
      <dgm:spPr/>
      <dgm:t>
        <a:bodyPr/>
        <a:lstStyle/>
        <a:p>
          <a:endParaRPr lang="en-ZA"/>
        </a:p>
      </dgm:t>
    </dgm:pt>
    <dgm:pt modelId="{5D2CF908-4313-4F64-96F2-2B0FD78EE467}" type="pres">
      <dgm:prSet presAssocID="{E0C45BFB-2EA0-4758-89F4-196E4338DD95}" presName="hierChild5" presStyleCnt="0"/>
      <dgm:spPr/>
      <dgm:t>
        <a:bodyPr/>
        <a:lstStyle/>
        <a:p>
          <a:endParaRPr lang="en-ZA"/>
        </a:p>
      </dgm:t>
    </dgm:pt>
    <dgm:pt modelId="{F5D4CD8C-0B05-4367-94D9-7D0689E0F5B6}" type="pres">
      <dgm:prSet presAssocID="{3740D81F-A279-4C2B-AB16-4925A8943295}" presName="Name50" presStyleLbl="parChTrans1D4" presStyleIdx="1" presStyleCnt="14"/>
      <dgm:spPr/>
      <dgm:t>
        <a:bodyPr/>
        <a:lstStyle/>
        <a:p>
          <a:endParaRPr lang="en-ZA"/>
        </a:p>
      </dgm:t>
    </dgm:pt>
    <dgm:pt modelId="{74BEB7A0-5DB4-4C98-9C3C-7A39F665EEEC}" type="pres">
      <dgm:prSet presAssocID="{C37C1452-8B72-4C23-A544-4F3EB8680C93}" presName="hierRoot2" presStyleCnt="0">
        <dgm:presLayoutVars>
          <dgm:hierBranch val="init"/>
        </dgm:presLayoutVars>
      </dgm:prSet>
      <dgm:spPr/>
      <dgm:t>
        <a:bodyPr/>
        <a:lstStyle/>
        <a:p>
          <a:endParaRPr lang="en-ZA"/>
        </a:p>
      </dgm:t>
    </dgm:pt>
    <dgm:pt modelId="{363632D9-3F51-444E-8D80-DF8F82F882BB}" type="pres">
      <dgm:prSet presAssocID="{C37C1452-8B72-4C23-A544-4F3EB8680C93}" presName="rootComposite" presStyleCnt="0"/>
      <dgm:spPr/>
      <dgm:t>
        <a:bodyPr/>
        <a:lstStyle/>
        <a:p>
          <a:endParaRPr lang="en-ZA"/>
        </a:p>
      </dgm:t>
    </dgm:pt>
    <dgm:pt modelId="{AAD495C9-96AA-4B6D-8BB8-B917E5F518C9}" type="pres">
      <dgm:prSet presAssocID="{C37C1452-8B72-4C23-A544-4F3EB8680C93}" presName="rootText" presStyleLbl="node4" presStyleIdx="1" presStyleCnt="14" custLinFactNeighborX="-4228" custLinFactNeighborY="-61570">
        <dgm:presLayoutVars>
          <dgm:chPref val="3"/>
        </dgm:presLayoutVars>
      </dgm:prSet>
      <dgm:spPr/>
      <dgm:t>
        <a:bodyPr/>
        <a:lstStyle/>
        <a:p>
          <a:endParaRPr lang="en-US"/>
        </a:p>
      </dgm:t>
    </dgm:pt>
    <dgm:pt modelId="{A8EEFDD4-72B3-463D-85FE-F754C0024ABA}" type="pres">
      <dgm:prSet presAssocID="{C37C1452-8B72-4C23-A544-4F3EB8680C93}" presName="rootConnector" presStyleLbl="node4" presStyleIdx="1" presStyleCnt="14"/>
      <dgm:spPr/>
      <dgm:t>
        <a:bodyPr/>
        <a:lstStyle/>
        <a:p>
          <a:endParaRPr lang="en-US"/>
        </a:p>
      </dgm:t>
    </dgm:pt>
    <dgm:pt modelId="{467365E6-AC3B-483F-8A2C-B72529ECB43B}" type="pres">
      <dgm:prSet presAssocID="{C37C1452-8B72-4C23-A544-4F3EB8680C93}" presName="hierChild4" presStyleCnt="0"/>
      <dgm:spPr/>
      <dgm:t>
        <a:bodyPr/>
        <a:lstStyle/>
        <a:p>
          <a:endParaRPr lang="en-ZA"/>
        </a:p>
      </dgm:t>
    </dgm:pt>
    <dgm:pt modelId="{0018DA13-9CA3-40A0-98D8-BB70F1299F00}" type="pres">
      <dgm:prSet presAssocID="{C37C1452-8B72-4C23-A544-4F3EB8680C93}" presName="hierChild5" presStyleCnt="0"/>
      <dgm:spPr/>
      <dgm:t>
        <a:bodyPr/>
        <a:lstStyle/>
        <a:p>
          <a:endParaRPr lang="en-ZA"/>
        </a:p>
      </dgm:t>
    </dgm:pt>
    <dgm:pt modelId="{C5BB5722-3396-4BE8-A2CA-9ABE18681761}" type="pres">
      <dgm:prSet presAssocID="{839A17FE-96D8-49D4-8CBF-01455D82CF88}" presName="Name50" presStyleLbl="parChTrans1D4" presStyleIdx="2" presStyleCnt="14"/>
      <dgm:spPr/>
      <dgm:t>
        <a:bodyPr/>
        <a:lstStyle/>
        <a:p>
          <a:endParaRPr lang="en-ZA"/>
        </a:p>
      </dgm:t>
    </dgm:pt>
    <dgm:pt modelId="{7392A51E-0F3F-4B3B-B80F-A19A8A43438E}" type="pres">
      <dgm:prSet presAssocID="{29E3718F-1A58-4463-B364-AB9635D32C22}" presName="hierRoot2" presStyleCnt="0">
        <dgm:presLayoutVars>
          <dgm:hierBranch val="init"/>
        </dgm:presLayoutVars>
      </dgm:prSet>
      <dgm:spPr/>
      <dgm:t>
        <a:bodyPr/>
        <a:lstStyle/>
        <a:p>
          <a:endParaRPr lang="en-ZA"/>
        </a:p>
      </dgm:t>
    </dgm:pt>
    <dgm:pt modelId="{FADB1001-2730-4A14-9849-3E1436157A60}" type="pres">
      <dgm:prSet presAssocID="{29E3718F-1A58-4463-B364-AB9635D32C22}" presName="rootComposite" presStyleCnt="0"/>
      <dgm:spPr/>
      <dgm:t>
        <a:bodyPr/>
        <a:lstStyle/>
        <a:p>
          <a:endParaRPr lang="en-ZA"/>
        </a:p>
      </dgm:t>
    </dgm:pt>
    <dgm:pt modelId="{B6C34077-D8AF-484B-813E-4E698E518988}" type="pres">
      <dgm:prSet presAssocID="{29E3718F-1A58-4463-B364-AB9635D32C22}" presName="rootText" presStyleLbl="node4" presStyleIdx="2" presStyleCnt="14" custScaleX="105670" custScaleY="92347" custLinFactNeighborX="-5645" custLinFactNeighborY="-61570">
        <dgm:presLayoutVars>
          <dgm:chPref val="3"/>
        </dgm:presLayoutVars>
      </dgm:prSet>
      <dgm:spPr/>
      <dgm:t>
        <a:bodyPr/>
        <a:lstStyle/>
        <a:p>
          <a:endParaRPr lang="en-US"/>
        </a:p>
      </dgm:t>
    </dgm:pt>
    <dgm:pt modelId="{7540E4FA-3441-4F4D-8FDA-1C24096028C3}" type="pres">
      <dgm:prSet presAssocID="{29E3718F-1A58-4463-B364-AB9635D32C22}" presName="rootConnector" presStyleLbl="node4" presStyleIdx="2" presStyleCnt="14"/>
      <dgm:spPr/>
      <dgm:t>
        <a:bodyPr/>
        <a:lstStyle/>
        <a:p>
          <a:endParaRPr lang="en-US"/>
        </a:p>
      </dgm:t>
    </dgm:pt>
    <dgm:pt modelId="{526F0590-55FE-45BC-8E03-BD211F4E3052}" type="pres">
      <dgm:prSet presAssocID="{29E3718F-1A58-4463-B364-AB9635D32C22}" presName="hierChild4" presStyleCnt="0"/>
      <dgm:spPr/>
      <dgm:t>
        <a:bodyPr/>
        <a:lstStyle/>
        <a:p>
          <a:endParaRPr lang="en-ZA"/>
        </a:p>
      </dgm:t>
    </dgm:pt>
    <dgm:pt modelId="{3A91AE48-0652-4FEB-AF43-3E4634EB69FA}" type="pres">
      <dgm:prSet presAssocID="{29E3718F-1A58-4463-B364-AB9635D32C22}" presName="hierChild5" presStyleCnt="0"/>
      <dgm:spPr/>
      <dgm:t>
        <a:bodyPr/>
        <a:lstStyle/>
        <a:p>
          <a:endParaRPr lang="en-ZA"/>
        </a:p>
      </dgm:t>
    </dgm:pt>
    <dgm:pt modelId="{9C55D16F-E0D2-4C0D-BAB0-D4BE72ADC6AA}" type="pres">
      <dgm:prSet presAssocID="{1F17EB15-FCC7-4D49-956A-AF878CD46DAB}" presName="hierChild5" presStyleCnt="0"/>
      <dgm:spPr/>
      <dgm:t>
        <a:bodyPr/>
        <a:lstStyle/>
        <a:p>
          <a:endParaRPr lang="en-US"/>
        </a:p>
      </dgm:t>
    </dgm:pt>
    <dgm:pt modelId="{48E8B2F2-1C18-4CB5-BFA0-625D374F31B4}" type="pres">
      <dgm:prSet presAssocID="{0BA3C1F0-BDAB-4935-A22E-C3A207515C31}" presName="Name35" presStyleLbl="parChTrans1D3" presStyleIdx="1" presStyleCnt="23"/>
      <dgm:spPr/>
      <dgm:t>
        <a:bodyPr/>
        <a:lstStyle/>
        <a:p>
          <a:endParaRPr lang="en-US"/>
        </a:p>
      </dgm:t>
    </dgm:pt>
    <dgm:pt modelId="{14C359B7-8EF4-4F61-8387-9C63188137F1}" type="pres">
      <dgm:prSet presAssocID="{1C641F2C-FE52-4109-8CCF-40285C18A2D5}" presName="hierRoot2" presStyleCnt="0">
        <dgm:presLayoutVars>
          <dgm:hierBranch val="init"/>
        </dgm:presLayoutVars>
      </dgm:prSet>
      <dgm:spPr/>
      <dgm:t>
        <a:bodyPr/>
        <a:lstStyle/>
        <a:p>
          <a:endParaRPr lang="en-ZA"/>
        </a:p>
      </dgm:t>
    </dgm:pt>
    <dgm:pt modelId="{97407B6A-9E3F-4D6C-A687-25A240AE6D92}" type="pres">
      <dgm:prSet presAssocID="{1C641F2C-FE52-4109-8CCF-40285C18A2D5}" presName="rootComposite" presStyleCnt="0"/>
      <dgm:spPr/>
      <dgm:t>
        <a:bodyPr/>
        <a:lstStyle/>
        <a:p>
          <a:endParaRPr lang="en-ZA"/>
        </a:p>
      </dgm:t>
    </dgm:pt>
    <dgm:pt modelId="{A2301EC9-0E73-4A82-995C-5801E9C6A38D}" type="pres">
      <dgm:prSet presAssocID="{1C641F2C-FE52-4109-8CCF-40285C18A2D5}" presName="rootText" presStyleLbl="node3" presStyleIdx="1" presStyleCnt="23" custLinFactNeighborX="-114" custLinFactNeighborY="-61570">
        <dgm:presLayoutVars>
          <dgm:chPref val="3"/>
        </dgm:presLayoutVars>
      </dgm:prSet>
      <dgm:spPr/>
      <dgm:t>
        <a:bodyPr/>
        <a:lstStyle/>
        <a:p>
          <a:endParaRPr lang="en-US"/>
        </a:p>
      </dgm:t>
    </dgm:pt>
    <dgm:pt modelId="{EC1FD643-1F86-4B40-A764-DBDF64572EEF}" type="pres">
      <dgm:prSet presAssocID="{1C641F2C-FE52-4109-8CCF-40285C18A2D5}" presName="rootConnector" presStyleLbl="node3" presStyleIdx="1" presStyleCnt="23"/>
      <dgm:spPr/>
      <dgm:t>
        <a:bodyPr/>
        <a:lstStyle/>
        <a:p>
          <a:endParaRPr lang="en-US"/>
        </a:p>
      </dgm:t>
    </dgm:pt>
    <dgm:pt modelId="{B0B0FA5C-0FDB-45D3-AC0B-991B2C32C6AC}" type="pres">
      <dgm:prSet presAssocID="{1C641F2C-FE52-4109-8CCF-40285C18A2D5}" presName="hierChild4" presStyleCnt="0"/>
      <dgm:spPr/>
      <dgm:t>
        <a:bodyPr/>
        <a:lstStyle/>
        <a:p>
          <a:endParaRPr lang="en-ZA"/>
        </a:p>
      </dgm:t>
    </dgm:pt>
    <dgm:pt modelId="{7A637030-1BB4-473B-A2FE-AFDCB8E8A2C6}" type="pres">
      <dgm:prSet presAssocID="{345C2915-7BDC-47C1-8A74-FAFDC720F634}" presName="Name37" presStyleLbl="parChTrans1D4" presStyleIdx="3" presStyleCnt="14"/>
      <dgm:spPr/>
      <dgm:t>
        <a:bodyPr/>
        <a:lstStyle/>
        <a:p>
          <a:endParaRPr lang="en-ZA"/>
        </a:p>
      </dgm:t>
    </dgm:pt>
    <dgm:pt modelId="{F849E766-8C00-42F3-8FA1-51373F997009}" type="pres">
      <dgm:prSet presAssocID="{8BD250E8-0870-43A7-84F2-BF6FD80D4B1A}" presName="hierRoot2" presStyleCnt="0">
        <dgm:presLayoutVars>
          <dgm:hierBranch val="init"/>
        </dgm:presLayoutVars>
      </dgm:prSet>
      <dgm:spPr/>
    </dgm:pt>
    <dgm:pt modelId="{0C7DF8EB-B5EF-42E1-A29A-1EE001ED20B9}" type="pres">
      <dgm:prSet presAssocID="{8BD250E8-0870-43A7-84F2-BF6FD80D4B1A}" presName="rootComposite" presStyleCnt="0"/>
      <dgm:spPr/>
    </dgm:pt>
    <dgm:pt modelId="{EC5B5D73-57B0-4E56-ACB8-07EE894F4610}" type="pres">
      <dgm:prSet presAssocID="{8BD250E8-0870-43A7-84F2-BF6FD80D4B1A}" presName="rootText" presStyleLbl="node4" presStyleIdx="3" presStyleCnt="14" custLinFactNeighborX="-7085" custLinFactNeighborY="-60154">
        <dgm:presLayoutVars>
          <dgm:chPref val="3"/>
        </dgm:presLayoutVars>
      </dgm:prSet>
      <dgm:spPr/>
      <dgm:t>
        <a:bodyPr/>
        <a:lstStyle/>
        <a:p>
          <a:endParaRPr lang="en-ZA"/>
        </a:p>
      </dgm:t>
    </dgm:pt>
    <dgm:pt modelId="{1BC3DBF2-EB9E-4B38-B33A-5B1DD022A88A}" type="pres">
      <dgm:prSet presAssocID="{8BD250E8-0870-43A7-84F2-BF6FD80D4B1A}" presName="rootConnector" presStyleLbl="node4" presStyleIdx="3" presStyleCnt="14"/>
      <dgm:spPr/>
      <dgm:t>
        <a:bodyPr/>
        <a:lstStyle/>
        <a:p>
          <a:endParaRPr lang="en-ZA"/>
        </a:p>
      </dgm:t>
    </dgm:pt>
    <dgm:pt modelId="{71FF6DD6-EA90-4806-8D4D-EA9EB7D196F7}" type="pres">
      <dgm:prSet presAssocID="{8BD250E8-0870-43A7-84F2-BF6FD80D4B1A}" presName="hierChild4" presStyleCnt="0"/>
      <dgm:spPr/>
    </dgm:pt>
    <dgm:pt modelId="{F8456B87-9414-4D5D-9697-6F009C76A58E}" type="pres">
      <dgm:prSet presAssocID="{8BD250E8-0870-43A7-84F2-BF6FD80D4B1A}" presName="hierChild5" presStyleCnt="0"/>
      <dgm:spPr/>
    </dgm:pt>
    <dgm:pt modelId="{0C69C1E4-48D7-4251-AEA6-B2075DC8293D}" type="pres">
      <dgm:prSet presAssocID="{3D7A780C-18DC-448E-B831-0F3FF7D5F41C}" presName="Name37" presStyleLbl="parChTrans1D4" presStyleIdx="4" presStyleCnt="14"/>
      <dgm:spPr/>
      <dgm:t>
        <a:bodyPr/>
        <a:lstStyle/>
        <a:p>
          <a:endParaRPr lang="en-ZA"/>
        </a:p>
      </dgm:t>
    </dgm:pt>
    <dgm:pt modelId="{C7F2F9C4-864C-4942-A432-0BFA3C5E07CF}" type="pres">
      <dgm:prSet presAssocID="{BE377847-6EDF-436B-BF2C-CDB2E1437FB4}" presName="hierRoot2" presStyleCnt="0">
        <dgm:presLayoutVars>
          <dgm:hierBranch val="init"/>
        </dgm:presLayoutVars>
      </dgm:prSet>
      <dgm:spPr/>
    </dgm:pt>
    <dgm:pt modelId="{207163D0-7F3E-4788-8178-B276F940059A}" type="pres">
      <dgm:prSet presAssocID="{BE377847-6EDF-436B-BF2C-CDB2E1437FB4}" presName="rootComposite" presStyleCnt="0"/>
      <dgm:spPr/>
    </dgm:pt>
    <dgm:pt modelId="{E3D168FC-B33D-4EF5-ACB9-55796548E314}" type="pres">
      <dgm:prSet presAssocID="{BE377847-6EDF-436B-BF2C-CDB2E1437FB4}" presName="rootText" presStyleLbl="node4" presStyleIdx="4" presStyleCnt="14" custLinFactNeighborX="-7084" custLinFactNeighborY="-62985">
        <dgm:presLayoutVars>
          <dgm:chPref val="3"/>
        </dgm:presLayoutVars>
      </dgm:prSet>
      <dgm:spPr/>
      <dgm:t>
        <a:bodyPr/>
        <a:lstStyle/>
        <a:p>
          <a:endParaRPr lang="en-ZA"/>
        </a:p>
      </dgm:t>
    </dgm:pt>
    <dgm:pt modelId="{C0294BD0-8C25-4DAF-9200-A795B3E7DE0B}" type="pres">
      <dgm:prSet presAssocID="{BE377847-6EDF-436B-BF2C-CDB2E1437FB4}" presName="rootConnector" presStyleLbl="node4" presStyleIdx="4" presStyleCnt="14"/>
      <dgm:spPr/>
      <dgm:t>
        <a:bodyPr/>
        <a:lstStyle/>
        <a:p>
          <a:endParaRPr lang="en-ZA"/>
        </a:p>
      </dgm:t>
    </dgm:pt>
    <dgm:pt modelId="{316260B4-C1B9-41D5-9C84-D13888A29435}" type="pres">
      <dgm:prSet presAssocID="{BE377847-6EDF-436B-BF2C-CDB2E1437FB4}" presName="hierChild4" presStyleCnt="0"/>
      <dgm:spPr/>
    </dgm:pt>
    <dgm:pt modelId="{DA1F8719-134B-42F7-935D-A7E84E18AF48}" type="pres">
      <dgm:prSet presAssocID="{BE377847-6EDF-436B-BF2C-CDB2E1437FB4}" presName="hierChild5" presStyleCnt="0"/>
      <dgm:spPr/>
    </dgm:pt>
    <dgm:pt modelId="{3F7EF953-369D-41D7-81A7-8E49DA02EECC}" type="pres">
      <dgm:prSet presAssocID="{1C641F2C-FE52-4109-8CCF-40285C18A2D5}" presName="hierChild5" presStyleCnt="0"/>
      <dgm:spPr/>
      <dgm:t>
        <a:bodyPr/>
        <a:lstStyle/>
        <a:p>
          <a:endParaRPr lang="en-ZA"/>
        </a:p>
      </dgm:t>
    </dgm:pt>
    <dgm:pt modelId="{EB6122D0-E593-4FD0-9034-510DE341DC19}" type="pres">
      <dgm:prSet presAssocID="{81056953-09AA-47AF-BD3E-36F8AED6EF9C}" presName="Name35" presStyleLbl="parChTrans1D3" presStyleIdx="2" presStyleCnt="23"/>
      <dgm:spPr/>
      <dgm:t>
        <a:bodyPr/>
        <a:lstStyle/>
        <a:p>
          <a:endParaRPr lang="en-US"/>
        </a:p>
      </dgm:t>
    </dgm:pt>
    <dgm:pt modelId="{95947F12-7493-47FF-95A9-37523A0D5D01}" type="pres">
      <dgm:prSet presAssocID="{2977C863-70D6-46EA-91A4-0FB139320AF9}" presName="hierRoot2" presStyleCnt="0">
        <dgm:presLayoutVars>
          <dgm:hierBranch val="r"/>
        </dgm:presLayoutVars>
      </dgm:prSet>
      <dgm:spPr/>
      <dgm:t>
        <a:bodyPr/>
        <a:lstStyle/>
        <a:p>
          <a:endParaRPr lang="en-US"/>
        </a:p>
      </dgm:t>
    </dgm:pt>
    <dgm:pt modelId="{5FCEDF4D-74AE-489F-B202-10FE42501325}" type="pres">
      <dgm:prSet presAssocID="{2977C863-70D6-46EA-91A4-0FB139320AF9}" presName="rootComposite" presStyleCnt="0"/>
      <dgm:spPr/>
      <dgm:t>
        <a:bodyPr/>
        <a:lstStyle/>
        <a:p>
          <a:endParaRPr lang="en-US"/>
        </a:p>
      </dgm:t>
    </dgm:pt>
    <dgm:pt modelId="{883AE71C-EC63-470C-8B5F-8546D57402FE}" type="pres">
      <dgm:prSet presAssocID="{2977C863-70D6-46EA-91A4-0FB139320AF9}" presName="rootText" presStyleLbl="node3" presStyleIdx="2" presStyleCnt="23" custScaleX="95763" custLinFactNeighborX="-1668" custLinFactNeighborY="-61570">
        <dgm:presLayoutVars>
          <dgm:chPref val="3"/>
        </dgm:presLayoutVars>
      </dgm:prSet>
      <dgm:spPr/>
      <dgm:t>
        <a:bodyPr/>
        <a:lstStyle/>
        <a:p>
          <a:endParaRPr lang="en-US"/>
        </a:p>
      </dgm:t>
    </dgm:pt>
    <dgm:pt modelId="{5180B925-C8B8-4F88-B0F4-E09124FC75A0}" type="pres">
      <dgm:prSet presAssocID="{2977C863-70D6-46EA-91A4-0FB139320AF9}" presName="rootConnector" presStyleLbl="node3" presStyleIdx="2" presStyleCnt="23"/>
      <dgm:spPr/>
      <dgm:t>
        <a:bodyPr/>
        <a:lstStyle/>
        <a:p>
          <a:endParaRPr lang="en-US"/>
        </a:p>
      </dgm:t>
    </dgm:pt>
    <dgm:pt modelId="{43E2A530-743D-4F07-BB43-B50E3C460899}" type="pres">
      <dgm:prSet presAssocID="{2977C863-70D6-46EA-91A4-0FB139320AF9}" presName="hierChild4" presStyleCnt="0"/>
      <dgm:spPr/>
      <dgm:t>
        <a:bodyPr/>
        <a:lstStyle/>
        <a:p>
          <a:endParaRPr lang="en-US"/>
        </a:p>
      </dgm:t>
    </dgm:pt>
    <dgm:pt modelId="{F7DA6630-2DD3-4151-B45E-D57132CA4738}" type="pres">
      <dgm:prSet presAssocID="{BE8B7B5C-7148-466E-A0DA-314451E1D406}" presName="Name50" presStyleLbl="parChTrans1D4" presStyleIdx="5" presStyleCnt="14"/>
      <dgm:spPr/>
      <dgm:t>
        <a:bodyPr/>
        <a:lstStyle/>
        <a:p>
          <a:endParaRPr lang="en-US"/>
        </a:p>
      </dgm:t>
    </dgm:pt>
    <dgm:pt modelId="{D883156B-F446-443D-A51F-33B300F8241A}" type="pres">
      <dgm:prSet presAssocID="{6C4B5A17-B1EA-43DB-8D85-AC91C7ED219F}" presName="hierRoot2" presStyleCnt="0">
        <dgm:presLayoutVars>
          <dgm:hierBranch val="init"/>
        </dgm:presLayoutVars>
      </dgm:prSet>
      <dgm:spPr/>
      <dgm:t>
        <a:bodyPr/>
        <a:lstStyle/>
        <a:p>
          <a:endParaRPr lang="en-US"/>
        </a:p>
      </dgm:t>
    </dgm:pt>
    <dgm:pt modelId="{B45B11EA-3D1E-49B5-A044-981F966216A8}" type="pres">
      <dgm:prSet presAssocID="{6C4B5A17-B1EA-43DB-8D85-AC91C7ED219F}" presName="rootComposite" presStyleCnt="0"/>
      <dgm:spPr/>
      <dgm:t>
        <a:bodyPr/>
        <a:lstStyle/>
        <a:p>
          <a:endParaRPr lang="en-US"/>
        </a:p>
      </dgm:t>
    </dgm:pt>
    <dgm:pt modelId="{2BEA7417-6338-454D-8A92-95A443AB474D}" type="pres">
      <dgm:prSet presAssocID="{6C4B5A17-B1EA-43DB-8D85-AC91C7ED219F}" presName="rootText" presStyleLbl="node4" presStyleIdx="5" presStyleCnt="14" custScaleX="80663" custLinFactNeighborX="-1668" custLinFactNeighborY="-61570">
        <dgm:presLayoutVars>
          <dgm:chPref val="3"/>
        </dgm:presLayoutVars>
      </dgm:prSet>
      <dgm:spPr/>
      <dgm:t>
        <a:bodyPr/>
        <a:lstStyle/>
        <a:p>
          <a:endParaRPr lang="en-US"/>
        </a:p>
      </dgm:t>
    </dgm:pt>
    <dgm:pt modelId="{4804548E-0CD8-436F-8998-02762F57DAFC}" type="pres">
      <dgm:prSet presAssocID="{6C4B5A17-B1EA-43DB-8D85-AC91C7ED219F}" presName="rootConnector" presStyleLbl="node4" presStyleIdx="5" presStyleCnt="14"/>
      <dgm:spPr/>
      <dgm:t>
        <a:bodyPr/>
        <a:lstStyle/>
        <a:p>
          <a:endParaRPr lang="en-US"/>
        </a:p>
      </dgm:t>
    </dgm:pt>
    <dgm:pt modelId="{94BCFC15-8B85-433A-9D27-ED48E951B11F}" type="pres">
      <dgm:prSet presAssocID="{6C4B5A17-B1EA-43DB-8D85-AC91C7ED219F}" presName="hierChild4" presStyleCnt="0"/>
      <dgm:spPr/>
      <dgm:t>
        <a:bodyPr/>
        <a:lstStyle/>
        <a:p>
          <a:endParaRPr lang="en-US"/>
        </a:p>
      </dgm:t>
    </dgm:pt>
    <dgm:pt modelId="{887AC5A1-4C0A-411F-A262-AB064BC852CC}" type="pres">
      <dgm:prSet presAssocID="{6C4B5A17-B1EA-43DB-8D85-AC91C7ED219F}" presName="hierChild5" presStyleCnt="0"/>
      <dgm:spPr/>
      <dgm:t>
        <a:bodyPr/>
        <a:lstStyle/>
        <a:p>
          <a:endParaRPr lang="en-US"/>
        </a:p>
      </dgm:t>
    </dgm:pt>
    <dgm:pt modelId="{271A1CB6-5AD3-4873-9C30-91BEDBD6E8E9}" type="pres">
      <dgm:prSet presAssocID="{FA685DEE-1015-447E-8657-DFBBB2E08B40}" presName="Name50" presStyleLbl="parChTrans1D4" presStyleIdx="6" presStyleCnt="14"/>
      <dgm:spPr/>
      <dgm:t>
        <a:bodyPr/>
        <a:lstStyle/>
        <a:p>
          <a:endParaRPr lang="en-US"/>
        </a:p>
      </dgm:t>
    </dgm:pt>
    <dgm:pt modelId="{AAABF8E8-18E2-4C64-91E6-ECAD6500AB07}" type="pres">
      <dgm:prSet presAssocID="{7BED1944-395B-4CD6-8A05-E957117306CD}" presName="hierRoot2" presStyleCnt="0">
        <dgm:presLayoutVars>
          <dgm:hierBranch val="init"/>
        </dgm:presLayoutVars>
      </dgm:prSet>
      <dgm:spPr/>
      <dgm:t>
        <a:bodyPr/>
        <a:lstStyle/>
        <a:p>
          <a:endParaRPr lang="en-US"/>
        </a:p>
      </dgm:t>
    </dgm:pt>
    <dgm:pt modelId="{B5E859FC-C382-4AD1-AEDA-2BF7D1C2E138}" type="pres">
      <dgm:prSet presAssocID="{7BED1944-395B-4CD6-8A05-E957117306CD}" presName="rootComposite" presStyleCnt="0"/>
      <dgm:spPr/>
      <dgm:t>
        <a:bodyPr/>
        <a:lstStyle/>
        <a:p>
          <a:endParaRPr lang="en-US"/>
        </a:p>
      </dgm:t>
    </dgm:pt>
    <dgm:pt modelId="{7A464957-EA77-4125-B610-726D25789B0F}" type="pres">
      <dgm:prSet presAssocID="{7BED1944-395B-4CD6-8A05-E957117306CD}" presName="rootText" presStyleLbl="node4" presStyleIdx="6" presStyleCnt="14" custScaleX="83810" custLinFactNeighborX="-1668" custLinFactNeighborY="-61570">
        <dgm:presLayoutVars>
          <dgm:chPref val="3"/>
        </dgm:presLayoutVars>
      </dgm:prSet>
      <dgm:spPr/>
      <dgm:t>
        <a:bodyPr/>
        <a:lstStyle/>
        <a:p>
          <a:endParaRPr lang="en-US"/>
        </a:p>
      </dgm:t>
    </dgm:pt>
    <dgm:pt modelId="{4FAFB2B8-9F62-48B1-B035-988B0BE9E8E2}" type="pres">
      <dgm:prSet presAssocID="{7BED1944-395B-4CD6-8A05-E957117306CD}" presName="rootConnector" presStyleLbl="node4" presStyleIdx="6" presStyleCnt="14"/>
      <dgm:spPr/>
      <dgm:t>
        <a:bodyPr/>
        <a:lstStyle/>
        <a:p>
          <a:endParaRPr lang="en-US"/>
        </a:p>
      </dgm:t>
    </dgm:pt>
    <dgm:pt modelId="{367548CF-4412-46A5-8697-5B35E6B86A0B}" type="pres">
      <dgm:prSet presAssocID="{7BED1944-395B-4CD6-8A05-E957117306CD}" presName="hierChild4" presStyleCnt="0"/>
      <dgm:spPr/>
      <dgm:t>
        <a:bodyPr/>
        <a:lstStyle/>
        <a:p>
          <a:endParaRPr lang="en-US"/>
        </a:p>
      </dgm:t>
    </dgm:pt>
    <dgm:pt modelId="{8EDF6B23-9E3C-48CF-8D22-F8DCB884D690}" type="pres">
      <dgm:prSet presAssocID="{7BED1944-395B-4CD6-8A05-E957117306CD}" presName="hierChild5" presStyleCnt="0"/>
      <dgm:spPr/>
      <dgm:t>
        <a:bodyPr/>
        <a:lstStyle/>
        <a:p>
          <a:endParaRPr lang="en-US"/>
        </a:p>
      </dgm:t>
    </dgm:pt>
    <dgm:pt modelId="{DA3E1869-5E94-4876-BA9D-DAF9A22C8DDF}" type="pres">
      <dgm:prSet presAssocID="{3A3CA8A2-82D5-46C2-A9CD-C934481C6357}" presName="Name50" presStyleLbl="parChTrans1D4" presStyleIdx="7" presStyleCnt="14"/>
      <dgm:spPr/>
      <dgm:t>
        <a:bodyPr/>
        <a:lstStyle/>
        <a:p>
          <a:endParaRPr lang="en-US"/>
        </a:p>
      </dgm:t>
    </dgm:pt>
    <dgm:pt modelId="{A6C8C77C-85E6-4AE7-9F05-4F9C60AED5D6}" type="pres">
      <dgm:prSet presAssocID="{0FE6B413-A157-4A0D-83A6-D165EE1102F8}" presName="hierRoot2" presStyleCnt="0">
        <dgm:presLayoutVars>
          <dgm:hierBranch val="init"/>
        </dgm:presLayoutVars>
      </dgm:prSet>
      <dgm:spPr/>
      <dgm:t>
        <a:bodyPr/>
        <a:lstStyle/>
        <a:p>
          <a:endParaRPr lang="en-US"/>
        </a:p>
      </dgm:t>
    </dgm:pt>
    <dgm:pt modelId="{F6BF6ABF-7132-4CE7-9640-A25BAC25CC64}" type="pres">
      <dgm:prSet presAssocID="{0FE6B413-A157-4A0D-83A6-D165EE1102F8}" presName="rootComposite" presStyleCnt="0"/>
      <dgm:spPr/>
      <dgm:t>
        <a:bodyPr/>
        <a:lstStyle/>
        <a:p>
          <a:endParaRPr lang="en-US"/>
        </a:p>
      </dgm:t>
    </dgm:pt>
    <dgm:pt modelId="{6220EBEC-5E9A-4E92-9BE4-0C62EE766AA4}" type="pres">
      <dgm:prSet presAssocID="{0FE6B413-A157-4A0D-83A6-D165EE1102F8}" presName="rootText" presStyleLbl="node4" presStyleIdx="7" presStyleCnt="14" custScaleX="86734" custLinFactNeighborX="-1668" custLinFactNeighborY="-61570">
        <dgm:presLayoutVars>
          <dgm:chPref val="3"/>
        </dgm:presLayoutVars>
      </dgm:prSet>
      <dgm:spPr/>
      <dgm:t>
        <a:bodyPr/>
        <a:lstStyle/>
        <a:p>
          <a:endParaRPr lang="en-US"/>
        </a:p>
      </dgm:t>
    </dgm:pt>
    <dgm:pt modelId="{5AF2E221-44CB-48C7-B446-B93529505866}" type="pres">
      <dgm:prSet presAssocID="{0FE6B413-A157-4A0D-83A6-D165EE1102F8}" presName="rootConnector" presStyleLbl="node4" presStyleIdx="7" presStyleCnt="14"/>
      <dgm:spPr/>
      <dgm:t>
        <a:bodyPr/>
        <a:lstStyle/>
        <a:p>
          <a:endParaRPr lang="en-US"/>
        </a:p>
      </dgm:t>
    </dgm:pt>
    <dgm:pt modelId="{A9B6E43B-07E8-41B8-AD31-FAA86739C19C}" type="pres">
      <dgm:prSet presAssocID="{0FE6B413-A157-4A0D-83A6-D165EE1102F8}" presName="hierChild4" presStyleCnt="0"/>
      <dgm:spPr/>
      <dgm:t>
        <a:bodyPr/>
        <a:lstStyle/>
        <a:p>
          <a:endParaRPr lang="en-US"/>
        </a:p>
      </dgm:t>
    </dgm:pt>
    <dgm:pt modelId="{0E0654B2-8A9A-4DC5-A396-BD51DE9C075C}" type="pres">
      <dgm:prSet presAssocID="{0FE6B413-A157-4A0D-83A6-D165EE1102F8}" presName="hierChild5" presStyleCnt="0"/>
      <dgm:spPr/>
      <dgm:t>
        <a:bodyPr/>
        <a:lstStyle/>
        <a:p>
          <a:endParaRPr lang="en-US"/>
        </a:p>
      </dgm:t>
    </dgm:pt>
    <dgm:pt modelId="{34F89DFC-E2DF-4CDB-BB71-057FEFFFF400}" type="pres">
      <dgm:prSet presAssocID="{2977C863-70D6-46EA-91A4-0FB139320AF9}" presName="hierChild5" presStyleCnt="0"/>
      <dgm:spPr/>
      <dgm:t>
        <a:bodyPr/>
        <a:lstStyle/>
        <a:p>
          <a:endParaRPr lang="en-US"/>
        </a:p>
      </dgm:t>
    </dgm:pt>
    <dgm:pt modelId="{300676F6-B5C6-4996-97B4-46FCAD226C71}" type="pres">
      <dgm:prSet presAssocID="{D65D48D7-27BC-4A71-B404-069CF6B052BB}" presName="Name35" presStyleLbl="parChTrans1D3" presStyleIdx="3" presStyleCnt="23"/>
      <dgm:spPr/>
      <dgm:t>
        <a:bodyPr/>
        <a:lstStyle/>
        <a:p>
          <a:endParaRPr lang="en-US"/>
        </a:p>
      </dgm:t>
    </dgm:pt>
    <dgm:pt modelId="{C1BF0A0F-E85D-4426-93B9-B2E29AB1BB01}" type="pres">
      <dgm:prSet presAssocID="{9675A7BF-141C-4CDE-A691-472D04525AB3}" presName="hierRoot2" presStyleCnt="0">
        <dgm:presLayoutVars>
          <dgm:hierBranch val="r"/>
        </dgm:presLayoutVars>
      </dgm:prSet>
      <dgm:spPr/>
      <dgm:t>
        <a:bodyPr/>
        <a:lstStyle/>
        <a:p>
          <a:endParaRPr lang="en-US"/>
        </a:p>
      </dgm:t>
    </dgm:pt>
    <dgm:pt modelId="{68DD41D8-2FA5-46AB-8BE0-B63788A4AB16}" type="pres">
      <dgm:prSet presAssocID="{9675A7BF-141C-4CDE-A691-472D04525AB3}" presName="rootComposite" presStyleCnt="0"/>
      <dgm:spPr/>
      <dgm:t>
        <a:bodyPr/>
        <a:lstStyle/>
        <a:p>
          <a:endParaRPr lang="en-US"/>
        </a:p>
      </dgm:t>
    </dgm:pt>
    <dgm:pt modelId="{0CA545FC-832B-4ECF-928B-1FA161D1B21E}" type="pres">
      <dgm:prSet presAssocID="{9675A7BF-141C-4CDE-A691-472D04525AB3}" presName="rootText" presStyleLbl="node3" presStyleIdx="3" presStyleCnt="23" custScaleX="87839" custLinFactNeighborX="-1668" custLinFactNeighborY="-61570">
        <dgm:presLayoutVars>
          <dgm:chPref val="3"/>
        </dgm:presLayoutVars>
      </dgm:prSet>
      <dgm:spPr/>
      <dgm:t>
        <a:bodyPr/>
        <a:lstStyle/>
        <a:p>
          <a:endParaRPr lang="en-US"/>
        </a:p>
      </dgm:t>
    </dgm:pt>
    <dgm:pt modelId="{CC09D754-AE9A-4898-971F-D70E3496D909}" type="pres">
      <dgm:prSet presAssocID="{9675A7BF-141C-4CDE-A691-472D04525AB3}" presName="rootConnector" presStyleLbl="node3" presStyleIdx="3" presStyleCnt="23"/>
      <dgm:spPr/>
      <dgm:t>
        <a:bodyPr/>
        <a:lstStyle/>
        <a:p>
          <a:endParaRPr lang="en-US"/>
        </a:p>
      </dgm:t>
    </dgm:pt>
    <dgm:pt modelId="{4F063EAA-31B2-4201-B12D-7B2446AFB7F7}" type="pres">
      <dgm:prSet presAssocID="{9675A7BF-141C-4CDE-A691-472D04525AB3}" presName="hierChild4" presStyleCnt="0"/>
      <dgm:spPr/>
      <dgm:t>
        <a:bodyPr/>
        <a:lstStyle/>
        <a:p>
          <a:endParaRPr lang="en-US"/>
        </a:p>
      </dgm:t>
    </dgm:pt>
    <dgm:pt modelId="{473C680E-08B7-4DD2-BA54-AC56F010079D}" type="pres">
      <dgm:prSet presAssocID="{3581CE57-2606-4EB5-B363-B935B1792747}" presName="Name50" presStyleLbl="parChTrans1D4" presStyleIdx="8" presStyleCnt="14"/>
      <dgm:spPr/>
      <dgm:t>
        <a:bodyPr/>
        <a:lstStyle/>
        <a:p>
          <a:endParaRPr lang="en-US"/>
        </a:p>
      </dgm:t>
    </dgm:pt>
    <dgm:pt modelId="{2169EAD1-0C52-471A-BC15-B040C98B4E1C}" type="pres">
      <dgm:prSet presAssocID="{EA09DF4C-A654-45AC-AC3E-C1F256848FB3}" presName="hierRoot2" presStyleCnt="0">
        <dgm:presLayoutVars>
          <dgm:hierBranch val="init"/>
        </dgm:presLayoutVars>
      </dgm:prSet>
      <dgm:spPr/>
      <dgm:t>
        <a:bodyPr/>
        <a:lstStyle/>
        <a:p>
          <a:endParaRPr lang="en-US"/>
        </a:p>
      </dgm:t>
    </dgm:pt>
    <dgm:pt modelId="{99C68A56-6DFA-4906-960E-B3BD46847340}" type="pres">
      <dgm:prSet presAssocID="{EA09DF4C-A654-45AC-AC3E-C1F256848FB3}" presName="rootComposite" presStyleCnt="0"/>
      <dgm:spPr/>
      <dgm:t>
        <a:bodyPr/>
        <a:lstStyle/>
        <a:p>
          <a:endParaRPr lang="en-US"/>
        </a:p>
      </dgm:t>
    </dgm:pt>
    <dgm:pt modelId="{5E64FCA2-E614-484F-B231-933CBEB0C42F}" type="pres">
      <dgm:prSet presAssocID="{EA09DF4C-A654-45AC-AC3E-C1F256848FB3}" presName="rootText" presStyleLbl="node4" presStyleIdx="8" presStyleCnt="14" custScaleX="77499" custLinFactNeighborX="-1668" custLinFactNeighborY="-61570">
        <dgm:presLayoutVars>
          <dgm:chPref val="3"/>
        </dgm:presLayoutVars>
      </dgm:prSet>
      <dgm:spPr/>
      <dgm:t>
        <a:bodyPr/>
        <a:lstStyle/>
        <a:p>
          <a:endParaRPr lang="en-US"/>
        </a:p>
      </dgm:t>
    </dgm:pt>
    <dgm:pt modelId="{394BC33C-6872-434D-8AEF-A6DA97EE284A}" type="pres">
      <dgm:prSet presAssocID="{EA09DF4C-A654-45AC-AC3E-C1F256848FB3}" presName="rootConnector" presStyleLbl="node4" presStyleIdx="8" presStyleCnt="14"/>
      <dgm:spPr/>
      <dgm:t>
        <a:bodyPr/>
        <a:lstStyle/>
        <a:p>
          <a:endParaRPr lang="en-US"/>
        </a:p>
      </dgm:t>
    </dgm:pt>
    <dgm:pt modelId="{E785F944-BD5D-44E0-8F0D-1AD1CAC34E25}" type="pres">
      <dgm:prSet presAssocID="{EA09DF4C-A654-45AC-AC3E-C1F256848FB3}" presName="hierChild4" presStyleCnt="0"/>
      <dgm:spPr/>
      <dgm:t>
        <a:bodyPr/>
        <a:lstStyle/>
        <a:p>
          <a:endParaRPr lang="en-US"/>
        </a:p>
      </dgm:t>
    </dgm:pt>
    <dgm:pt modelId="{3BC445E3-590D-4111-B729-872376BE6D8E}" type="pres">
      <dgm:prSet presAssocID="{EA09DF4C-A654-45AC-AC3E-C1F256848FB3}" presName="hierChild5" presStyleCnt="0"/>
      <dgm:spPr/>
      <dgm:t>
        <a:bodyPr/>
        <a:lstStyle/>
        <a:p>
          <a:endParaRPr lang="en-US"/>
        </a:p>
      </dgm:t>
    </dgm:pt>
    <dgm:pt modelId="{7AB919B2-3E53-446A-9DE8-1AA1ACC2B53C}" type="pres">
      <dgm:prSet presAssocID="{9F4ED8F3-60D0-46C4-8CF8-56F0C08C7559}" presName="Name50" presStyleLbl="parChTrans1D4" presStyleIdx="9" presStyleCnt="14"/>
      <dgm:spPr/>
      <dgm:t>
        <a:bodyPr/>
        <a:lstStyle/>
        <a:p>
          <a:endParaRPr lang="en-US"/>
        </a:p>
      </dgm:t>
    </dgm:pt>
    <dgm:pt modelId="{FEB5E1C1-6E4F-444A-A6A9-0E8402C5D7D7}" type="pres">
      <dgm:prSet presAssocID="{6DD85DF9-8507-4228-B792-5D7B4993158E}" presName="hierRoot2" presStyleCnt="0">
        <dgm:presLayoutVars>
          <dgm:hierBranch val="init"/>
        </dgm:presLayoutVars>
      </dgm:prSet>
      <dgm:spPr/>
      <dgm:t>
        <a:bodyPr/>
        <a:lstStyle/>
        <a:p>
          <a:endParaRPr lang="en-US"/>
        </a:p>
      </dgm:t>
    </dgm:pt>
    <dgm:pt modelId="{F615285F-CE43-4E98-8367-5E4846702F8F}" type="pres">
      <dgm:prSet presAssocID="{6DD85DF9-8507-4228-B792-5D7B4993158E}" presName="rootComposite" presStyleCnt="0"/>
      <dgm:spPr/>
      <dgm:t>
        <a:bodyPr/>
        <a:lstStyle/>
        <a:p>
          <a:endParaRPr lang="en-US"/>
        </a:p>
      </dgm:t>
    </dgm:pt>
    <dgm:pt modelId="{C84C29DC-CF1A-4BA1-994D-4A03F5351F11}" type="pres">
      <dgm:prSet presAssocID="{6DD85DF9-8507-4228-B792-5D7B4993158E}" presName="rootText" presStyleLbl="node4" presStyleIdx="9" presStyleCnt="14" custScaleX="79811" custLinFactNeighborX="-1668" custLinFactNeighborY="-61570">
        <dgm:presLayoutVars>
          <dgm:chPref val="3"/>
        </dgm:presLayoutVars>
      </dgm:prSet>
      <dgm:spPr/>
      <dgm:t>
        <a:bodyPr/>
        <a:lstStyle/>
        <a:p>
          <a:endParaRPr lang="en-US"/>
        </a:p>
      </dgm:t>
    </dgm:pt>
    <dgm:pt modelId="{A2EB20E2-1C7D-45C0-BE60-745B3588EBAB}" type="pres">
      <dgm:prSet presAssocID="{6DD85DF9-8507-4228-B792-5D7B4993158E}" presName="rootConnector" presStyleLbl="node4" presStyleIdx="9" presStyleCnt="14"/>
      <dgm:spPr/>
      <dgm:t>
        <a:bodyPr/>
        <a:lstStyle/>
        <a:p>
          <a:endParaRPr lang="en-US"/>
        </a:p>
      </dgm:t>
    </dgm:pt>
    <dgm:pt modelId="{9638B20F-8B5A-463E-8A5A-7EF726247B1C}" type="pres">
      <dgm:prSet presAssocID="{6DD85DF9-8507-4228-B792-5D7B4993158E}" presName="hierChild4" presStyleCnt="0"/>
      <dgm:spPr/>
      <dgm:t>
        <a:bodyPr/>
        <a:lstStyle/>
        <a:p>
          <a:endParaRPr lang="en-US"/>
        </a:p>
      </dgm:t>
    </dgm:pt>
    <dgm:pt modelId="{BC6AC694-6FDC-42B8-A165-A8AD91E92EEE}" type="pres">
      <dgm:prSet presAssocID="{6DD85DF9-8507-4228-B792-5D7B4993158E}" presName="hierChild5" presStyleCnt="0"/>
      <dgm:spPr/>
      <dgm:t>
        <a:bodyPr/>
        <a:lstStyle/>
        <a:p>
          <a:endParaRPr lang="en-US"/>
        </a:p>
      </dgm:t>
    </dgm:pt>
    <dgm:pt modelId="{18E7C43E-3B4D-4675-A038-38F18AE10167}" type="pres">
      <dgm:prSet presAssocID="{EDFB4DF1-C1E6-4C23-BF0B-170F53D17203}" presName="Name50" presStyleLbl="parChTrans1D4" presStyleIdx="10" presStyleCnt="14"/>
      <dgm:spPr/>
      <dgm:t>
        <a:bodyPr/>
        <a:lstStyle/>
        <a:p>
          <a:endParaRPr lang="en-US"/>
        </a:p>
      </dgm:t>
    </dgm:pt>
    <dgm:pt modelId="{41AE2132-2CE5-4EA2-B2EE-06C0B2E0FB6D}" type="pres">
      <dgm:prSet presAssocID="{B1540829-AF55-4561-9161-C31CE1F81C6E}" presName="hierRoot2" presStyleCnt="0">
        <dgm:presLayoutVars>
          <dgm:hierBranch val="init"/>
        </dgm:presLayoutVars>
      </dgm:prSet>
      <dgm:spPr/>
      <dgm:t>
        <a:bodyPr/>
        <a:lstStyle/>
        <a:p>
          <a:endParaRPr lang="en-US"/>
        </a:p>
      </dgm:t>
    </dgm:pt>
    <dgm:pt modelId="{04B2E0BC-742C-4BD1-BF95-EA5124EA4890}" type="pres">
      <dgm:prSet presAssocID="{B1540829-AF55-4561-9161-C31CE1F81C6E}" presName="rootComposite" presStyleCnt="0"/>
      <dgm:spPr/>
      <dgm:t>
        <a:bodyPr/>
        <a:lstStyle/>
        <a:p>
          <a:endParaRPr lang="en-US"/>
        </a:p>
      </dgm:t>
    </dgm:pt>
    <dgm:pt modelId="{B6C2062F-FF7A-446C-9590-70E879192030}" type="pres">
      <dgm:prSet presAssocID="{B1540829-AF55-4561-9161-C31CE1F81C6E}" presName="rootText" presStyleLbl="node4" presStyleIdx="10" presStyleCnt="14" custScaleX="82071" custLinFactNeighborX="-1668" custLinFactNeighborY="-61570">
        <dgm:presLayoutVars>
          <dgm:chPref val="3"/>
        </dgm:presLayoutVars>
      </dgm:prSet>
      <dgm:spPr/>
      <dgm:t>
        <a:bodyPr/>
        <a:lstStyle/>
        <a:p>
          <a:endParaRPr lang="en-US"/>
        </a:p>
      </dgm:t>
    </dgm:pt>
    <dgm:pt modelId="{3D98821C-7CF0-4216-B634-F6CB85BC5165}" type="pres">
      <dgm:prSet presAssocID="{B1540829-AF55-4561-9161-C31CE1F81C6E}" presName="rootConnector" presStyleLbl="node4" presStyleIdx="10" presStyleCnt="14"/>
      <dgm:spPr/>
      <dgm:t>
        <a:bodyPr/>
        <a:lstStyle/>
        <a:p>
          <a:endParaRPr lang="en-US"/>
        </a:p>
      </dgm:t>
    </dgm:pt>
    <dgm:pt modelId="{363ABDD8-872B-466C-A62C-1FF672C42B4F}" type="pres">
      <dgm:prSet presAssocID="{B1540829-AF55-4561-9161-C31CE1F81C6E}" presName="hierChild4" presStyleCnt="0"/>
      <dgm:spPr/>
      <dgm:t>
        <a:bodyPr/>
        <a:lstStyle/>
        <a:p>
          <a:endParaRPr lang="en-US"/>
        </a:p>
      </dgm:t>
    </dgm:pt>
    <dgm:pt modelId="{FA689028-4CA1-4D36-8E09-9051C2B9F153}" type="pres">
      <dgm:prSet presAssocID="{B1540829-AF55-4561-9161-C31CE1F81C6E}" presName="hierChild5" presStyleCnt="0"/>
      <dgm:spPr/>
      <dgm:t>
        <a:bodyPr/>
        <a:lstStyle/>
        <a:p>
          <a:endParaRPr lang="en-US"/>
        </a:p>
      </dgm:t>
    </dgm:pt>
    <dgm:pt modelId="{2AA552DE-C6CA-4E7F-9D67-71032391946A}" type="pres">
      <dgm:prSet presAssocID="{D5E65787-33E6-4EE0-91EF-7E5C1E0C8330}" presName="Name50" presStyleLbl="parChTrans1D4" presStyleIdx="11" presStyleCnt="14"/>
      <dgm:spPr/>
      <dgm:t>
        <a:bodyPr/>
        <a:lstStyle/>
        <a:p>
          <a:endParaRPr lang="en-US"/>
        </a:p>
      </dgm:t>
    </dgm:pt>
    <dgm:pt modelId="{084228A7-90D4-4745-A694-4977B27D415A}" type="pres">
      <dgm:prSet presAssocID="{A1F51E8E-18AE-4471-8199-ECC12BA7F642}" presName="hierRoot2" presStyleCnt="0">
        <dgm:presLayoutVars>
          <dgm:hierBranch val="init"/>
        </dgm:presLayoutVars>
      </dgm:prSet>
      <dgm:spPr/>
      <dgm:t>
        <a:bodyPr/>
        <a:lstStyle/>
        <a:p>
          <a:endParaRPr lang="en-US"/>
        </a:p>
      </dgm:t>
    </dgm:pt>
    <dgm:pt modelId="{C40A4C35-1441-4AC1-BE4E-967F9BB6BE3A}" type="pres">
      <dgm:prSet presAssocID="{A1F51E8E-18AE-4471-8199-ECC12BA7F642}" presName="rootComposite" presStyleCnt="0"/>
      <dgm:spPr/>
      <dgm:t>
        <a:bodyPr/>
        <a:lstStyle/>
        <a:p>
          <a:endParaRPr lang="en-US"/>
        </a:p>
      </dgm:t>
    </dgm:pt>
    <dgm:pt modelId="{E0A3A7C1-F621-4820-A693-F257DE8D8E40}" type="pres">
      <dgm:prSet presAssocID="{A1F51E8E-18AE-4471-8199-ECC12BA7F642}" presName="rootText" presStyleLbl="node4" presStyleIdx="11" presStyleCnt="14" custScaleX="84631" custLinFactNeighborX="-1668" custLinFactNeighborY="-61570">
        <dgm:presLayoutVars>
          <dgm:chPref val="3"/>
        </dgm:presLayoutVars>
      </dgm:prSet>
      <dgm:spPr/>
      <dgm:t>
        <a:bodyPr/>
        <a:lstStyle/>
        <a:p>
          <a:endParaRPr lang="en-US"/>
        </a:p>
      </dgm:t>
    </dgm:pt>
    <dgm:pt modelId="{380C09F2-DBC7-4D87-8021-3D0F2B0235B7}" type="pres">
      <dgm:prSet presAssocID="{A1F51E8E-18AE-4471-8199-ECC12BA7F642}" presName="rootConnector" presStyleLbl="node4" presStyleIdx="11" presStyleCnt="14"/>
      <dgm:spPr/>
      <dgm:t>
        <a:bodyPr/>
        <a:lstStyle/>
        <a:p>
          <a:endParaRPr lang="en-US"/>
        </a:p>
      </dgm:t>
    </dgm:pt>
    <dgm:pt modelId="{0FBD972B-C751-4620-879C-E06AF2A076B7}" type="pres">
      <dgm:prSet presAssocID="{A1F51E8E-18AE-4471-8199-ECC12BA7F642}" presName="hierChild4" presStyleCnt="0"/>
      <dgm:spPr/>
      <dgm:t>
        <a:bodyPr/>
        <a:lstStyle/>
        <a:p>
          <a:endParaRPr lang="en-US"/>
        </a:p>
      </dgm:t>
    </dgm:pt>
    <dgm:pt modelId="{D9B68FA4-8E6D-4AC3-8934-57A3CB92ECB2}" type="pres">
      <dgm:prSet presAssocID="{A1F51E8E-18AE-4471-8199-ECC12BA7F642}" presName="hierChild5" presStyleCnt="0"/>
      <dgm:spPr/>
      <dgm:t>
        <a:bodyPr/>
        <a:lstStyle/>
        <a:p>
          <a:endParaRPr lang="en-US"/>
        </a:p>
      </dgm:t>
    </dgm:pt>
    <dgm:pt modelId="{CD1BFF26-FE25-4BFA-B8C9-AF23060A8772}" type="pres">
      <dgm:prSet presAssocID="{9675A7BF-141C-4CDE-A691-472D04525AB3}" presName="hierChild5" presStyleCnt="0"/>
      <dgm:spPr/>
      <dgm:t>
        <a:bodyPr/>
        <a:lstStyle/>
        <a:p>
          <a:endParaRPr lang="en-US"/>
        </a:p>
      </dgm:t>
    </dgm:pt>
    <dgm:pt modelId="{33C85133-06F3-4B15-8209-7DD9A99A16E8}" type="pres">
      <dgm:prSet presAssocID="{17A309CA-E6FF-4B31-B0EA-83E9076C1127}" presName="Name35" presStyleLbl="parChTrans1D3" presStyleIdx="4" presStyleCnt="23"/>
      <dgm:spPr/>
      <dgm:t>
        <a:bodyPr/>
        <a:lstStyle/>
        <a:p>
          <a:endParaRPr lang="en-US"/>
        </a:p>
      </dgm:t>
    </dgm:pt>
    <dgm:pt modelId="{B1A97402-A918-4DB7-950B-D97CA07A54E1}" type="pres">
      <dgm:prSet presAssocID="{0B4E9106-FDCB-4ABB-97CD-FBE52FA406C2}" presName="hierRoot2" presStyleCnt="0">
        <dgm:presLayoutVars>
          <dgm:hierBranch val="init"/>
        </dgm:presLayoutVars>
      </dgm:prSet>
      <dgm:spPr/>
      <dgm:t>
        <a:bodyPr/>
        <a:lstStyle/>
        <a:p>
          <a:endParaRPr lang="en-US"/>
        </a:p>
      </dgm:t>
    </dgm:pt>
    <dgm:pt modelId="{C2DC5EA3-1EA7-412D-BE77-1AD4EABC8232}" type="pres">
      <dgm:prSet presAssocID="{0B4E9106-FDCB-4ABB-97CD-FBE52FA406C2}" presName="rootComposite" presStyleCnt="0"/>
      <dgm:spPr/>
      <dgm:t>
        <a:bodyPr/>
        <a:lstStyle/>
        <a:p>
          <a:endParaRPr lang="en-US"/>
        </a:p>
      </dgm:t>
    </dgm:pt>
    <dgm:pt modelId="{A9B74E8E-C65C-41E7-8A3D-78A4331704C6}" type="pres">
      <dgm:prSet presAssocID="{0B4E9106-FDCB-4ABB-97CD-FBE52FA406C2}" presName="rootText" presStyleLbl="node3" presStyleIdx="4" presStyleCnt="23" custScaleX="81998" custLinFactNeighborX="-1668" custLinFactNeighborY="-61570">
        <dgm:presLayoutVars>
          <dgm:chPref val="3"/>
        </dgm:presLayoutVars>
      </dgm:prSet>
      <dgm:spPr/>
      <dgm:t>
        <a:bodyPr/>
        <a:lstStyle/>
        <a:p>
          <a:endParaRPr lang="en-US"/>
        </a:p>
      </dgm:t>
    </dgm:pt>
    <dgm:pt modelId="{DA09DE63-53F1-4BFD-8F79-44250CAD7836}" type="pres">
      <dgm:prSet presAssocID="{0B4E9106-FDCB-4ABB-97CD-FBE52FA406C2}" presName="rootConnector" presStyleLbl="node3" presStyleIdx="4" presStyleCnt="23"/>
      <dgm:spPr/>
      <dgm:t>
        <a:bodyPr/>
        <a:lstStyle/>
        <a:p>
          <a:endParaRPr lang="en-US"/>
        </a:p>
      </dgm:t>
    </dgm:pt>
    <dgm:pt modelId="{62DA1BEE-6A3B-419B-B18A-ED79D5F58EBB}" type="pres">
      <dgm:prSet presAssocID="{0B4E9106-FDCB-4ABB-97CD-FBE52FA406C2}" presName="hierChild4" presStyleCnt="0"/>
      <dgm:spPr/>
      <dgm:t>
        <a:bodyPr/>
        <a:lstStyle/>
        <a:p>
          <a:endParaRPr lang="en-US"/>
        </a:p>
      </dgm:t>
    </dgm:pt>
    <dgm:pt modelId="{2CE44AD0-8B40-4F3F-9A8D-303F3F9A00A4}" type="pres">
      <dgm:prSet presAssocID="{68BDC38E-7552-4A5B-A2FC-96B94C05936A}" presName="Name37" presStyleLbl="parChTrans1D4" presStyleIdx="12" presStyleCnt="14"/>
      <dgm:spPr/>
      <dgm:t>
        <a:bodyPr/>
        <a:lstStyle/>
        <a:p>
          <a:endParaRPr lang="en-US"/>
        </a:p>
      </dgm:t>
    </dgm:pt>
    <dgm:pt modelId="{02514CA9-00AF-40F1-AF9A-97F1E16343EB}" type="pres">
      <dgm:prSet presAssocID="{1E150DF6-7A1A-4623-ACCC-142D02A07A8E}" presName="hierRoot2" presStyleCnt="0">
        <dgm:presLayoutVars>
          <dgm:hierBranch val="init"/>
        </dgm:presLayoutVars>
      </dgm:prSet>
      <dgm:spPr/>
      <dgm:t>
        <a:bodyPr/>
        <a:lstStyle/>
        <a:p>
          <a:endParaRPr lang="en-US"/>
        </a:p>
      </dgm:t>
    </dgm:pt>
    <dgm:pt modelId="{2CEE1A1E-9BE9-4FC1-804B-91807A3984D1}" type="pres">
      <dgm:prSet presAssocID="{1E150DF6-7A1A-4623-ACCC-142D02A07A8E}" presName="rootComposite" presStyleCnt="0"/>
      <dgm:spPr/>
      <dgm:t>
        <a:bodyPr/>
        <a:lstStyle/>
        <a:p>
          <a:endParaRPr lang="en-US"/>
        </a:p>
      </dgm:t>
    </dgm:pt>
    <dgm:pt modelId="{5B55F428-8143-4E21-B50C-1902B3ADD0DF}" type="pres">
      <dgm:prSet presAssocID="{1E150DF6-7A1A-4623-ACCC-142D02A07A8E}" presName="rootText" presStyleLbl="node4" presStyleIdx="12" presStyleCnt="14" custScaleX="78159" custLinFactNeighborX="-1668" custLinFactNeighborY="-61570">
        <dgm:presLayoutVars>
          <dgm:chPref val="3"/>
        </dgm:presLayoutVars>
      </dgm:prSet>
      <dgm:spPr/>
      <dgm:t>
        <a:bodyPr/>
        <a:lstStyle/>
        <a:p>
          <a:endParaRPr lang="en-US"/>
        </a:p>
      </dgm:t>
    </dgm:pt>
    <dgm:pt modelId="{09F2AF7A-F517-4FA1-A5B7-7EFEC8CCC362}" type="pres">
      <dgm:prSet presAssocID="{1E150DF6-7A1A-4623-ACCC-142D02A07A8E}" presName="rootConnector" presStyleLbl="node4" presStyleIdx="12" presStyleCnt="14"/>
      <dgm:spPr/>
      <dgm:t>
        <a:bodyPr/>
        <a:lstStyle/>
        <a:p>
          <a:endParaRPr lang="en-US"/>
        </a:p>
      </dgm:t>
    </dgm:pt>
    <dgm:pt modelId="{7E02D36C-27F5-4290-97DA-66BD18270A9D}" type="pres">
      <dgm:prSet presAssocID="{1E150DF6-7A1A-4623-ACCC-142D02A07A8E}" presName="hierChild4" presStyleCnt="0"/>
      <dgm:spPr/>
      <dgm:t>
        <a:bodyPr/>
        <a:lstStyle/>
        <a:p>
          <a:endParaRPr lang="en-US"/>
        </a:p>
      </dgm:t>
    </dgm:pt>
    <dgm:pt modelId="{8BB23E73-E278-49BC-B9CA-EF78C33D853B}" type="pres">
      <dgm:prSet presAssocID="{1E150DF6-7A1A-4623-ACCC-142D02A07A8E}" presName="hierChild5" presStyleCnt="0"/>
      <dgm:spPr/>
      <dgm:t>
        <a:bodyPr/>
        <a:lstStyle/>
        <a:p>
          <a:endParaRPr lang="en-US"/>
        </a:p>
      </dgm:t>
    </dgm:pt>
    <dgm:pt modelId="{7498A422-7B3E-4C24-8ACD-7CBEB555B3A6}" type="pres">
      <dgm:prSet presAssocID="{1E7C35E9-A9A2-46BF-A0F1-E157F3C51EB9}" presName="Name37" presStyleLbl="parChTrans1D4" presStyleIdx="13" presStyleCnt="14"/>
      <dgm:spPr/>
      <dgm:t>
        <a:bodyPr/>
        <a:lstStyle/>
        <a:p>
          <a:endParaRPr lang="en-US"/>
        </a:p>
      </dgm:t>
    </dgm:pt>
    <dgm:pt modelId="{62F56633-AA09-4885-8685-8C8615A4B979}" type="pres">
      <dgm:prSet presAssocID="{29F8CA98-956A-4A8C-ACD0-28C5A41A0DE4}" presName="hierRoot2" presStyleCnt="0">
        <dgm:presLayoutVars>
          <dgm:hierBranch val="init"/>
        </dgm:presLayoutVars>
      </dgm:prSet>
      <dgm:spPr/>
      <dgm:t>
        <a:bodyPr/>
        <a:lstStyle/>
        <a:p>
          <a:endParaRPr lang="en-US"/>
        </a:p>
      </dgm:t>
    </dgm:pt>
    <dgm:pt modelId="{ADCB1864-847A-4A24-8EDD-067FE65D6444}" type="pres">
      <dgm:prSet presAssocID="{29F8CA98-956A-4A8C-ACD0-28C5A41A0DE4}" presName="rootComposite" presStyleCnt="0"/>
      <dgm:spPr/>
      <dgm:t>
        <a:bodyPr/>
        <a:lstStyle/>
        <a:p>
          <a:endParaRPr lang="en-US"/>
        </a:p>
      </dgm:t>
    </dgm:pt>
    <dgm:pt modelId="{91D3946E-E18C-4339-B6B6-0F866AF1D076}" type="pres">
      <dgm:prSet presAssocID="{29F8CA98-956A-4A8C-ACD0-28C5A41A0DE4}" presName="rootText" presStyleLbl="node4" presStyleIdx="13" presStyleCnt="14" custScaleX="80222" custLinFactNeighborX="-1668" custLinFactNeighborY="-61570">
        <dgm:presLayoutVars>
          <dgm:chPref val="3"/>
        </dgm:presLayoutVars>
      </dgm:prSet>
      <dgm:spPr/>
      <dgm:t>
        <a:bodyPr/>
        <a:lstStyle/>
        <a:p>
          <a:endParaRPr lang="en-US"/>
        </a:p>
      </dgm:t>
    </dgm:pt>
    <dgm:pt modelId="{CAF5AAE7-6D9D-4B89-AEAD-E9F88B8C59F6}" type="pres">
      <dgm:prSet presAssocID="{29F8CA98-956A-4A8C-ACD0-28C5A41A0DE4}" presName="rootConnector" presStyleLbl="node4" presStyleIdx="13" presStyleCnt="14"/>
      <dgm:spPr/>
      <dgm:t>
        <a:bodyPr/>
        <a:lstStyle/>
        <a:p>
          <a:endParaRPr lang="en-US"/>
        </a:p>
      </dgm:t>
    </dgm:pt>
    <dgm:pt modelId="{54C41A42-03D3-468A-8C58-40ABA42843EC}" type="pres">
      <dgm:prSet presAssocID="{29F8CA98-956A-4A8C-ACD0-28C5A41A0DE4}" presName="hierChild4" presStyleCnt="0"/>
      <dgm:spPr/>
      <dgm:t>
        <a:bodyPr/>
        <a:lstStyle/>
        <a:p>
          <a:endParaRPr lang="en-US"/>
        </a:p>
      </dgm:t>
    </dgm:pt>
    <dgm:pt modelId="{EBFF7368-24AE-4CBE-BC7A-6AB4C6CD5FB5}" type="pres">
      <dgm:prSet presAssocID="{29F8CA98-956A-4A8C-ACD0-28C5A41A0DE4}" presName="hierChild5" presStyleCnt="0"/>
      <dgm:spPr/>
      <dgm:t>
        <a:bodyPr/>
        <a:lstStyle/>
        <a:p>
          <a:endParaRPr lang="en-US"/>
        </a:p>
      </dgm:t>
    </dgm:pt>
    <dgm:pt modelId="{C6191A86-52BA-4DCE-B28F-1A4958B28AAA}" type="pres">
      <dgm:prSet presAssocID="{0B4E9106-FDCB-4ABB-97CD-FBE52FA406C2}" presName="hierChild5" presStyleCnt="0"/>
      <dgm:spPr/>
      <dgm:t>
        <a:bodyPr/>
        <a:lstStyle/>
        <a:p>
          <a:endParaRPr lang="en-US"/>
        </a:p>
      </dgm:t>
    </dgm:pt>
    <dgm:pt modelId="{8AC62626-C6B0-4C26-A6E3-0C2A77BEAEE3}" type="pres">
      <dgm:prSet presAssocID="{E302FE3B-28DB-4CAE-B5BA-D74CDCB3FD3C}" presName="hierChild5" presStyleCnt="0"/>
      <dgm:spPr/>
      <dgm:t>
        <a:bodyPr/>
        <a:lstStyle/>
        <a:p>
          <a:endParaRPr lang="en-US"/>
        </a:p>
      </dgm:t>
    </dgm:pt>
    <dgm:pt modelId="{135B14D2-C97F-4D41-8AD9-661AA1614FCC}" type="pres">
      <dgm:prSet presAssocID="{4A62D131-0054-4CE7-9BC3-3A9EAAFD50F7}" presName="Name37" presStyleLbl="parChTrans1D2" presStyleIdx="1" presStyleCnt="10"/>
      <dgm:spPr/>
      <dgm:t>
        <a:bodyPr/>
        <a:lstStyle/>
        <a:p>
          <a:endParaRPr lang="en-US"/>
        </a:p>
      </dgm:t>
    </dgm:pt>
    <dgm:pt modelId="{7CDB316F-B011-4A7C-91D0-FCA7D791E722}" type="pres">
      <dgm:prSet presAssocID="{26181D28-04D9-4B20-88A0-131FF23626C2}" presName="hierRoot2" presStyleCnt="0">
        <dgm:presLayoutVars>
          <dgm:hierBranch val="r"/>
        </dgm:presLayoutVars>
      </dgm:prSet>
      <dgm:spPr/>
      <dgm:t>
        <a:bodyPr/>
        <a:lstStyle/>
        <a:p>
          <a:endParaRPr lang="en-US"/>
        </a:p>
      </dgm:t>
    </dgm:pt>
    <dgm:pt modelId="{D196F255-6CAE-4FA5-80E0-2D69A4594E9E}" type="pres">
      <dgm:prSet presAssocID="{26181D28-04D9-4B20-88A0-131FF23626C2}" presName="rootComposite" presStyleCnt="0"/>
      <dgm:spPr/>
      <dgm:t>
        <a:bodyPr/>
        <a:lstStyle/>
        <a:p>
          <a:endParaRPr lang="en-US"/>
        </a:p>
      </dgm:t>
    </dgm:pt>
    <dgm:pt modelId="{AF9E90B2-288F-47A6-9672-BF3C648B0321}" type="pres">
      <dgm:prSet presAssocID="{26181D28-04D9-4B20-88A0-131FF23626C2}" presName="rootText" presStyleLbl="node2" presStyleIdx="1" presStyleCnt="7" custLinFactNeighborX="-1668" custLinFactNeighborY="-61570">
        <dgm:presLayoutVars>
          <dgm:chPref val="3"/>
        </dgm:presLayoutVars>
      </dgm:prSet>
      <dgm:spPr/>
      <dgm:t>
        <a:bodyPr/>
        <a:lstStyle/>
        <a:p>
          <a:endParaRPr lang="en-US"/>
        </a:p>
      </dgm:t>
    </dgm:pt>
    <dgm:pt modelId="{1E831267-F816-4B40-8A0D-3661AE9DA378}" type="pres">
      <dgm:prSet presAssocID="{26181D28-04D9-4B20-88A0-131FF23626C2}" presName="rootConnector" presStyleLbl="node2" presStyleIdx="1" presStyleCnt="7"/>
      <dgm:spPr/>
      <dgm:t>
        <a:bodyPr/>
        <a:lstStyle/>
        <a:p>
          <a:endParaRPr lang="en-US"/>
        </a:p>
      </dgm:t>
    </dgm:pt>
    <dgm:pt modelId="{ADFCD8D6-D17A-497A-983C-934C1859C2BE}" type="pres">
      <dgm:prSet presAssocID="{26181D28-04D9-4B20-88A0-131FF23626C2}" presName="hierChild4" presStyleCnt="0"/>
      <dgm:spPr/>
      <dgm:t>
        <a:bodyPr/>
        <a:lstStyle/>
        <a:p>
          <a:endParaRPr lang="en-US"/>
        </a:p>
      </dgm:t>
    </dgm:pt>
    <dgm:pt modelId="{BC45FADA-235B-4B39-AB68-DFF1F567483C}" type="pres">
      <dgm:prSet presAssocID="{F52B7D9A-1DC8-4C9B-9505-80F47FEA8A24}" presName="Name50" presStyleLbl="parChTrans1D3" presStyleIdx="5" presStyleCnt="23"/>
      <dgm:spPr/>
      <dgm:t>
        <a:bodyPr/>
        <a:lstStyle/>
        <a:p>
          <a:endParaRPr lang="en-US"/>
        </a:p>
      </dgm:t>
    </dgm:pt>
    <dgm:pt modelId="{061084E2-F44D-404E-9D28-FDF870E9FD14}" type="pres">
      <dgm:prSet presAssocID="{84B6C5ED-602D-44DA-8423-1E08040C5381}" presName="hierRoot2" presStyleCnt="0">
        <dgm:presLayoutVars>
          <dgm:hierBranch val="init"/>
        </dgm:presLayoutVars>
      </dgm:prSet>
      <dgm:spPr/>
      <dgm:t>
        <a:bodyPr/>
        <a:lstStyle/>
        <a:p>
          <a:endParaRPr lang="en-US"/>
        </a:p>
      </dgm:t>
    </dgm:pt>
    <dgm:pt modelId="{B2AACC61-F592-4DB6-8E82-A31ABABF1511}" type="pres">
      <dgm:prSet presAssocID="{84B6C5ED-602D-44DA-8423-1E08040C5381}" presName="rootComposite" presStyleCnt="0"/>
      <dgm:spPr/>
      <dgm:t>
        <a:bodyPr/>
        <a:lstStyle/>
        <a:p>
          <a:endParaRPr lang="en-US"/>
        </a:p>
      </dgm:t>
    </dgm:pt>
    <dgm:pt modelId="{E06F4157-1126-4A5C-BBC4-0C331BFA7CB6}" type="pres">
      <dgm:prSet presAssocID="{84B6C5ED-602D-44DA-8423-1E08040C5381}" presName="rootText" presStyleLbl="node3" presStyleIdx="5" presStyleCnt="23" custScaleX="88554" custLinFactNeighborX="-1668" custLinFactNeighborY="-61570">
        <dgm:presLayoutVars>
          <dgm:chPref val="3"/>
        </dgm:presLayoutVars>
      </dgm:prSet>
      <dgm:spPr/>
      <dgm:t>
        <a:bodyPr/>
        <a:lstStyle/>
        <a:p>
          <a:endParaRPr lang="en-US"/>
        </a:p>
      </dgm:t>
    </dgm:pt>
    <dgm:pt modelId="{B1AF39BB-A51A-4F90-BC9E-0E6D343B0E34}" type="pres">
      <dgm:prSet presAssocID="{84B6C5ED-602D-44DA-8423-1E08040C5381}" presName="rootConnector" presStyleLbl="node3" presStyleIdx="5" presStyleCnt="23"/>
      <dgm:spPr/>
      <dgm:t>
        <a:bodyPr/>
        <a:lstStyle/>
        <a:p>
          <a:endParaRPr lang="en-US"/>
        </a:p>
      </dgm:t>
    </dgm:pt>
    <dgm:pt modelId="{13E4862C-01D7-4BD4-ABCA-6FAC2F72D756}" type="pres">
      <dgm:prSet presAssocID="{84B6C5ED-602D-44DA-8423-1E08040C5381}" presName="hierChild4" presStyleCnt="0"/>
      <dgm:spPr/>
      <dgm:t>
        <a:bodyPr/>
        <a:lstStyle/>
        <a:p>
          <a:endParaRPr lang="en-US"/>
        </a:p>
      </dgm:t>
    </dgm:pt>
    <dgm:pt modelId="{FACA575C-1A85-4FA6-BF9C-AB6F1442B124}" type="pres">
      <dgm:prSet presAssocID="{84B6C5ED-602D-44DA-8423-1E08040C5381}" presName="hierChild5" presStyleCnt="0"/>
      <dgm:spPr/>
      <dgm:t>
        <a:bodyPr/>
        <a:lstStyle/>
        <a:p>
          <a:endParaRPr lang="en-US"/>
        </a:p>
      </dgm:t>
    </dgm:pt>
    <dgm:pt modelId="{6B19B4FC-BEE2-4654-B602-40B29AE95235}" type="pres">
      <dgm:prSet presAssocID="{449EFE99-18DD-4536-8465-12A004FB59A4}" presName="Name50" presStyleLbl="parChTrans1D3" presStyleIdx="6" presStyleCnt="23"/>
      <dgm:spPr/>
      <dgm:t>
        <a:bodyPr/>
        <a:lstStyle/>
        <a:p>
          <a:endParaRPr lang="en-US"/>
        </a:p>
      </dgm:t>
    </dgm:pt>
    <dgm:pt modelId="{B9FAA1B1-1C4A-4CE3-8CFD-07B0779B6A20}" type="pres">
      <dgm:prSet presAssocID="{657A6296-1857-4992-BA9D-E52AAE43FF34}" presName="hierRoot2" presStyleCnt="0">
        <dgm:presLayoutVars>
          <dgm:hierBranch val="init"/>
        </dgm:presLayoutVars>
      </dgm:prSet>
      <dgm:spPr/>
      <dgm:t>
        <a:bodyPr/>
        <a:lstStyle/>
        <a:p>
          <a:endParaRPr lang="en-US"/>
        </a:p>
      </dgm:t>
    </dgm:pt>
    <dgm:pt modelId="{DD43EBD3-495A-42EE-A3B4-020C07412A4E}" type="pres">
      <dgm:prSet presAssocID="{657A6296-1857-4992-BA9D-E52AAE43FF34}" presName="rootComposite" presStyleCnt="0"/>
      <dgm:spPr/>
      <dgm:t>
        <a:bodyPr/>
        <a:lstStyle/>
        <a:p>
          <a:endParaRPr lang="en-US"/>
        </a:p>
      </dgm:t>
    </dgm:pt>
    <dgm:pt modelId="{251B5B90-60D4-4987-BD62-E491F9CEC0D5}" type="pres">
      <dgm:prSet presAssocID="{657A6296-1857-4992-BA9D-E52AAE43FF34}" presName="rootText" presStyleLbl="node3" presStyleIdx="6" presStyleCnt="23" custScaleX="94965" custLinFactNeighborX="-1668" custLinFactNeighborY="-61570">
        <dgm:presLayoutVars>
          <dgm:chPref val="3"/>
        </dgm:presLayoutVars>
      </dgm:prSet>
      <dgm:spPr/>
      <dgm:t>
        <a:bodyPr/>
        <a:lstStyle/>
        <a:p>
          <a:endParaRPr lang="en-US"/>
        </a:p>
      </dgm:t>
    </dgm:pt>
    <dgm:pt modelId="{5E03AE4A-689B-417E-96D7-CB499BC94C73}" type="pres">
      <dgm:prSet presAssocID="{657A6296-1857-4992-BA9D-E52AAE43FF34}" presName="rootConnector" presStyleLbl="node3" presStyleIdx="6" presStyleCnt="23"/>
      <dgm:spPr/>
      <dgm:t>
        <a:bodyPr/>
        <a:lstStyle/>
        <a:p>
          <a:endParaRPr lang="en-US"/>
        </a:p>
      </dgm:t>
    </dgm:pt>
    <dgm:pt modelId="{9B4E094E-CB0A-448D-AFDF-2C75748C16D3}" type="pres">
      <dgm:prSet presAssocID="{657A6296-1857-4992-BA9D-E52AAE43FF34}" presName="hierChild4" presStyleCnt="0"/>
      <dgm:spPr/>
      <dgm:t>
        <a:bodyPr/>
        <a:lstStyle/>
        <a:p>
          <a:endParaRPr lang="en-US"/>
        </a:p>
      </dgm:t>
    </dgm:pt>
    <dgm:pt modelId="{261CEC98-FEC0-4196-842A-2BB846286522}" type="pres">
      <dgm:prSet presAssocID="{657A6296-1857-4992-BA9D-E52AAE43FF34}" presName="hierChild5" presStyleCnt="0"/>
      <dgm:spPr/>
      <dgm:t>
        <a:bodyPr/>
        <a:lstStyle/>
        <a:p>
          <a:endParaRPr lang="en-US"/>
        </a:p>
      </dgm:t>
    </dgm:pt>
    <dgm:pt modelId="{38D9CFFE-8CF7-4852-BA7D-BA557312B339}" type="pres">
      <dgm:prSet presAssocID="{4C639108-7E00-4C8B-A449-367037173625}" presName="Name50" presStyleLbl="parChTrans1D3" presStyleIdx="7" presStyleCnt="23"/>
      <dgm:spPr/>
      <dgm:t>
        <a:bodyPr/>
        <a:lstStyle/>
        <a:p>
          <a:endParaRPr lang="en-US"/>
        </a:p>
      </dgm:t>
    </dgm:pt>
    <dgm:pt modelId="{52C2F7EE-259F-43CC-9621-456DEFEFCC15}" type="pres">
      <dgm:prSet presAssocID="{0971E24F-C6AB-432F-826C-AD071E991778}" presName="hierRoot2" presStyleCnt="0">
        <dgm:presLayoutVars>
          <dgm:hierBranch val="init"/>
        </dgm:presLayoutVars>
      </dgm:prSet>
      <dgm:spPr/>
      <dgm:t>
        <a:bodyPr/>
        <a:lstStyle/>
        <a:p>
          <a:endParaRPr lang="en-US"/>
        </a:p>
      </dgm:t>
    </dgm:pt>
    <dgm:pt modelId="{1287888B-0D41-4A4D-9B06-311FC241FCC3}" type="pres">
      <dgm:prSet presAssocID="{0971E24F-C6AB-432F-826C-AD071E991778}" presName="rootComposite" presStyleCnt="0"/>
      <dgm:spPr/>
      <dgm:t>
        <a:bodyPr/>
        <a:lstStyle/>
        <a:p>
          <a:endParaRPr lang="en-US"/>
        </a:p>
      </dgm:t>
    </dgm:pt>
    <dgm:pt modelId="{1DC4F33D-E235-48D6-9D70-56822E6454F2}" type="pres">
      <dgm:prSet presAssocID="{0971E24F-C6AB-432F-826C-AD071E991778}" presName="rootText" presStyleLbl="node3" presStyleIdx="7" presStyleCnt="23" custScaleX="94626" custLinFactNeighborX="-1668" custLinFactNeighborY="-61570">
        <dgm:presLayoutVars>
          <dgm:chPref val="3"/>
        </dgm:presLayoutVars>
      </dgm:prSet>
      <dgm:spPr/>
      <dgm:t>
        <a:bodyPr/>
        <a:lstStyle/>
        <a:p>
          <a:endParaRPr lang="en-US"/>
        </a:p>
      </dgm:t>
    </dgm:pt>
    <dgm:pt modelId="{93F01959-BC16-4F27-867A-A4F56FC62E50}" type="pres">
      <dgm:prSet presAssocID="{0971E24F-C6AB-432F-826C-AD071E991778}" presName="rootConnector" presStyleLbl="node3" presStyleIdx="7" presStyleCnt="23"/>
      <dgm:spPr/>
      <dgm:t>
        <a:bodyPr/>
        <a:lstStyle/>
        <a:p>
          <a:endParaRPr lang="en-US"/>
        </a:p>
      </dgm:t>
    </dgm:pt>
    <dgm:pt modelId="{911B9A45-3943-445A-8CDA-02FA13BE54DD}" type="pres">
      <dgm:prSet presAssocID="{0971E24F-C6AB-432F-826C-AD071E991778}" presName="hierChild4" presStyleCnt="0"/>
      <dgm:spPr/>
      <dgm:t>
        <a:bodyPr/>
        <a:lstStyle/>
        <a:p>
          <a:endParaRPr lang="en-US"/>
        </a:p>
      </dgm:t>
    </dgm:pt>
    <dgm:pt modelId="{ED4D011F-3733-4B20-8E78-A4C1955A6288}" type="pres">
      <dgm:prSet presAssocID="{0971E24F-C6AB-432F-826C-AD071E991778}" presName="hierChild5" presStyleCnt="0"/>
      <dgm:spPr/>
      <dgm:t>
        <a:bodyPr/>
        <a:lstStyle/>
        <a:p>
          <a:endParaRPr lang="en-US"/>
        </a:p>
      </dgm:t>
    </dgm:pt>
    <dgm:pt modelId="{3CBCEE00-17C7-4B1A-B27B-975D31AF2321}" type="pres">
      <dgm:prSet presAssocID="{26181D28-04D9-4B20-88A0-131FF23626C2}" presName="hierChild5" presStyleCnt="0"/>
      <dgm:spPr/>
      <dgm:t>
        <a:bodyPr/>
        <a:lstStyle/>
        <a:p>
          <a:endParaRPr lang="en-US"/>
        </a:p>
      </dgm:t>
    </dgm:pt>
    <dgm:pt modelId="{F0A7FEE0-2CEB-4529-BCE8-B59D27077F31}" type="pres">
      <dgm:prSet presAssocID="{F59C339C-D60B-49B6-A9EC-E5B05188C038}" presName="Name37" presStyleLbl="parChTrans1D2" presStyleIdx="2" presStyleCnt="10"/>
      <dgm:spPr/>
      <dgm:t>
        <a:bodyPr/>
        <a:lstStyle/>
        <a:p>
          <a:endParaRPr lang="en-US"/>
        </a:p>
      </dgm:t>
    </dgm:pt>
    <dgm:pt modelId="{045CE006-C209-4A11-9457-A09BB8A1E159}" type="pres">
      <dgm:prSet presAssocID="{28ACD94D-F377-42AD-B26C-BA047FE87D3B}" presName="hierRoot2" presStyleCnt="0">
        <dgm:presLayoutVars>
          <dgm:hierBranch val="r"/>
        </dgm:presLayoutVars>
      </dgm:prSet>
      <dgm:spPr/>
      <dgm:t>
        <a:bodyPr/>
        <a:lstStyle/>
        <a:p>
          <a:endParaRPr lang="en-US"/>
        </a:p>
      </dgm:t>
    </dgm:pt>
    <dgm:pt modelId="{A9842983-25B9-48F9-ADC5-860C32E87782}" type="pres">
      <dgm:prSet presAssocID="{28ACD94D-F377-42AD-B26C-BA047FE87D3B}" presName="rootComposite" presStyleCnt="0"/>
      <dgm:spPr/>
      <dgm:t>
        <a:bodyPr/>
        <a:lstStyle/>
        <a:p>
          <a:endParaRPr lang="en-US"/>
        </a:p>
      </dgm:t>
    </dgm:pt>
    <dgm:pt modelId="{521BEE22-C4CD-4475-99C9-F3EBCC9A5FFC}" type="pres">
      <dgm:prSet presAssocID="{28ACD94D-F377-42AD-B26C-BA047FE87D3B}" presName="rootText" presStyleLbl="node2" presStyleIdx="2" presStyleCnt="7" custLinFactNeighborX="-1668" custLinFactNeighborY="-61570">
        <dgm:presLayoutVars>
          <dgm:chPref val="3"/>
        </dgm:presLayoutVars>
      </dgm:prSet>
      <dgm:spPr/>
      <dgm:t>
        <a:bodyPr/>
        <a:lstStyle/>
        <a:p>
          <a:endParaRPr lang="en-US"/>
        </a:p>
      </dgm:t>
    </dgm:pt>
    <dgm:pt modelId="{A9B341FC-C174-4A01-AFC8-924DCEF87C37}" type="pres">
      <dgm:prSet presAssocID="{28ACD94D-F377-42AD-B26C-BA047FE87D3B}" presName="rootConnector" presStyleLbl="node2" presStyleIdx="2" presStyleCnt="7"/>
      <dgm:spPr/>
      <dgm:t>
        <a:bodyPr/>
        <a:lstStyle/>
        <a:p>
          <a:endParaRPr lang="en-US"/>
        </a:p>
      </dgm:t>
    </dgm:pt>
    <dgm:pt modelId="{5DD7B8FC-5CD9-4A3D-A805-FEC43B5C141E}" type="pres">
      <dgm:prSet presAssocID="{28ACD94D-F377-42AD-B26C-BA047FE87D3B}" presName="hierChild4" presStyleCnt="0"/>
      <dgm:spPr/>
      <dgm:t>
        <a:bodyPr/>
        <a:lstStyle/>
        <a:p>
          <a:endParaRPr lang="en-US"/>
        </a:p>
      </dgm:t>
    </dgm:pt>
    <dgm:pt modelId="{495FFEE8-202B-41BF-A081-39E7FDC17C84}" type="pres">
      <dgm:prSet presAssocID="{EC6A36DA-C94D-4DE1-B03D-2E839DAB0AA9}" presName="Name50" presStyleLbl="parChTrans1D3" presStyleIdx="8" presStyleCnt="23"/>
      <dgm:spPr/>
      <dgm:t>
        <a:bodyPr/>
        <a:lstStyle/>
        <a:p>
          <a:endParaRPr lang="en-US"/>
        </a:p>
      </dgm:t>
    </dgm:pt>
    <dgm:pt modelId="{C9348517-9A28-4C41-AE4E-BB90C12BC673}" type="pres">
      <dgm:prSet presAssocID="{86D899C9-C95D-4326-B119-9A5C2B109568}" presName="hierRoot2" presStyleCnt="0">
        <dgm:presLayoutVars>
          <dgm:hierBranch val="init"/>
        </dgm:presLayoutVars>
      </dgm:prSet>
      <dgm:spPr/>
      <dgm:t>
        <a:bodyPr/>
        <a:lstStyle/>
        <a:p>
          <a:endParaRPr lang="en-US"/>
        </a:p>
      </dgm:t>
    </dgm:pt>
    <dgm:pt modelId="{98B0D9CF-4406-4A3D-A259-1225267A07B5}" type="pres">
      <dgm:prSet presAssocID="{86D899C9-C95D-4326-B119-9A5C2B109568}" presName="rootComposite" presStyleCnt="0"/>
      <dgm:spPr/>
      <dgm:t>
        <a:bodyPr/>
        <a:lstStyle/>
        <a:p>
          <a:endParaRPr lang="en-US"/>
        </a:p>
      </dgm:t>
    </dgm:pt>
    <dgm:pt modelId="{F09638B2-5811-43EA-85D8-104C838D87C8}" type="pres">
      <dgm:prSet presAssocID="{86D899C9-C95D-4326-B119-9A5C2B109568}" presName="rootText" presStyleLbl="node3" presStyleIdx="8" presStyleCnt="23" custScaleX="97356" custLinFactNeighborX="-1668" custLinFactNeighborY="-61570">
        <dgm:presLayoutVars>
          <dgm:chPref val="3"/>
        </dgm:presLayoutVars>
      </dgm:prSet>
      <dgm:spPr/>
      <dgm:t>
        <a:bodyPr/>
        <a:lstStyle/>
        <a:p>
          <a:endParaRPr lang="en-US"/>
        </a:p>
      </dgm:t>
    </dgm:pt>
    <dgm:pt modelId="{86E52200-650B-4733-A5AA-6F8437E887A0}" type="pres">
      <dgm:prSet presAssocID="{86D899C9-C95D-4326-B119-9A5C2B109568}" presName="rootConnector" presStyleLbl="node3" presStyleIdx="8" presStyleCnt="23"/>
      <dgm:spPr/>
      <dgm:t>
        <a:bodyPr/>
        <a:lstStyle/>
        <a:p>
          <a:endParaRPr lang="en-US"/>
        </a:p>
      </dgm:t>
    </dgm:pt>
    <dgm:pt modelId="{2BC703A0-02BC-416A-873E-B45066B793A2}" type="pres">
      <dgm:prSet presAssocID="{86D899C9-C95D-4326-B119-9A5C2B109568}" presName="hierChild4" presStyleCnt="0"/>
      <dgm:spPr/>
      <dgm:t>
        <a:bodyPr/>
        <a:lstStyle/>
        <a:p>
          <a:endParaRPr lang="en-US"/>
        </a:p>
      </dgm:t>
    </dgm:pt>
    <dgm:pt modelId="{B7C38176-8F9D-45B2-BE01-134FFEFDBC71}" type="pres">
      <dgm:prSet presAssocID="{86D899C9-C95D-4326-B119-9A5C2B109568}" presName="hierChild5" presStyleCnt="0"/>
      <dgm:spPr/>
      <dgm:t>
        <a:bodyPr/>
        <a:lstStyle/>
        <a:p>
          <a:endParaRPr lang="en-US"/>
        </a:p>
      </dgm:t>
    </dgm:pt>
    <dgm:pt modelId="{963DA33A-1556-474B-AAC3-4F5FC273920E}" type="pres">
      <dgm:prSet presAssocID="{C95BD914-DB6F-43AF-9BC8-0699E4C382FF}" presName="Name50" presStyleLbl="parChTrans1D3" presStyleIdx="9" presStyleCnt="23"/>
      <dgm:spPr/>
      <dgm:t>
        <a:bodyPr/>
        <a:lstStyle/>
        <a:p>
          <a:endParaRPr lang="en-US"/>
        </a:p>
      </dgm:t>
    </dgm:pt>
    <dgm:pt modelId="{BF8553FF-77E8-4D46-AE89-B18B8776BADA}" type="pres">
      <dgm:prSet presAssocID="{C6BFCA44-09AF-4DB2-BC0C-7A7D01C01953}" presName="hierRoot2" presStyleCnt="0">
        <dgm:presLayoutVars>
          <dgm:hierBranch val="init"/>
        </dgm:presLayoutVars>
      </dgm:prSet>
      <dgm:spPr/>
      <dgm:t>
        <a:bodyPr/>
        <a:lstStyle/>
        <a:p>
          <a:endParaRPr lang="en-US"/>
        </a:p>
      </dgm:t>
    </dgm:pt>
    <dgm:pt modelId="{59D605E6-10B6-4A75-9CDF-BCAF33B757BD}" type="pres">
      <dgm:prSet presAssocID="{C6BFCA44-09AF-4DB2-BC0C-7A7D01C01953}" presName="rootComposite" presStyleCnt="0"/>
      <dgm:spPr/>
      <dgm:t>
        <a:bodyPr/>
        <a:lstStyle/>
        <a:p>
          <a:endParaRPr lang="en-US"/>
        </a:p>
      </dgm:t>
    </dgm:pt>
    <dgm:pt modelId="{64288C76-0D25-4A93-9BDA-B52D8F05074C}" type="pres">
      <dgm:prSet presAssocID="{C6BFCA44-09AF-4DB2-BC0C-7A7D01C01953}" presName="rootText" presStyleLbl="node3" presStyleIdx="9" presStyleCnt="23" custScaleX="99671" custLinFactNeighborX="-1668" custLinFactNeighborY="-61570">
        <dgm:presLayoutVars>
          <dgm:chPref val="3"/>
        </dgm:presLayoutVars>
      </dgm:prSet>
      <dgm:spPr/>
      <dgm:t>
        <a:bodyPr/>
        <a:lstStyle/>
        <a:p>
          <a:endParaRPr lang="en-US"/>
        </a:p>
      </dgm:t>
    </dgm:pt>
    <dgm:pt modelId="{11B0AFE5-C7C0-46EB-8E31-44F6B9E5F243}" type="pres">
      <dgm:prSet presAssocID="{C6BFCA44-09AF-4DB2-BC0C-7A7D01C01953}" presName="rootConnector" presStyleLbl="node3" presStyleIdx="9" presStyleCnt="23"/>
      <dgm:spPr/>
      <dgm:t>
        <a:bodyPr/>
        <a:lstStyle/>
        <a:p>
          <a:endParaRPr lang="en-US"/>
        </a:p>
      </dgm:t>
    </dgm:pt>
    <dgm:pt modelId="{B76718CD-5704-4707-9140-FF0063C03696}" type="pres">
      <dgm:prSet presAssocID="{C6BFCA44-09AF-4DB2-BC0C-7A7D01C01953}" presName="hierChild4" presStyleCnt="0"/>
      <dgm:spPr/>
      <dgm:t>
        <a:bodyPr/>
        <a:lstStyle/>
        <a:p>
          <a:endParaRPr lang="en-US"/>
        </a:p>
      </dgm:t>
    </dgm:pt>
    <dgm:pt modelId="{8C843FC8-35E8-48C4-B42A-CF77E02961D9}" type="pres">
      <dgm:prSet presAssocID="{C6BFCA44-09AF-4DB2-BC0C-7A7D01C01953}" presName="hierChild5" presStyleCnt="0"/>
      <dgm:spPr/>
      <dgm:t>
        <a:bodyPr/>
        <a:lstStyle/>
        <a:p>
          <a:endParaRPr lang="en-US"/>
        </a:p>
      </dgm:t>
    </dgm:pt>
    <dgm:pt modelId="{13A0767D-7096-4137-B491-FA17BC13BEE7}" type="pres">
      <dgm:prSet presAssocID="{D713C594-7DDD-41F3-8D8F-42A1C5DC6C56}" presName="Name50" presStyleLbl="parChTrans1D3" presStyleIdx="10" presStyleCnt="23"/>
      <dgm:spPr/>
      <dgm:t>
        <a:bodyPr/>
        <a:lstStyle/>
        <a:p>
          <a:endParaRPr lang="en-US"/>
        </a:p>
      </dgm:t>
    </dgm:pt>
    <dgm:pt modelId="{17AE6718-B3BB-4794-B77A-9F7DD7F08FAE}" type="pres">
      <dgm:prSet presAssocID="{A208B0EA-09DA-4BAB-AA7A-09647714A832}" presName="hierRoot2" presStyleCnt="0">
        <dgm:presLayoutVars>
          <dgm:hierBranch val="init"/>
        </dgm:presLayoutVars>
      </dgm:prSet>
      <dgm:spPr/>
      <dgm:t>
        <a:bodyPr/>
        <a:lstStyle/>
        <a:p>
          <a:endParaRPr lang="en-US"/>
        </a:p>
      </dgm:t>
    </dgm:pt>
    <dgm:pt modelId="{75CA2B07-20EC-4563-9222-51D685DA88F8}" type="pres">
      <dgm:prSet presAssocID="{A208B0EA-09DA-4BAB-AA7A-09647714A832}" presName="rootComposite" presStyleCnt="0"/>
      <dgm:spPr/>
      <dgm:t>
        <a:bodyPr/>
        <a:lstStyle/>
        <a:p>
          <a:endParaRPr lang="en-US"/>
        </a:p>
      </dgm:t>
    </dgm:pt>
    <dgm:pt modelId="{7CBDE61C-D68B-44DA-AEA8-F4819EF0D2F8}" type="pres">
      <dgm:prSet presAssocID="{A208B0EA-09DA-4BAB-AA7A-09647714A832}" presName="rootText" presStyleLbl="node3" presStyleIdx="10" presStyleCnt="23" custScaleX="97133" custLinFactNeighborX="-1668" custLinFactNeighborY="-61570">
        <dgm:presLayoutVars>
          <dgm:chPref val="3"/>
        </dgm:presLayoutVars>
      </dgm:prSet>
      <dgm:spPr/>
      <dgm:t>
        <a:bodyPr/>
        <a:lstStyle/>
        <a:p>
          <a:endParaRPr lang="en-US"/>
        </a:p>
      </dgm:t>
    </dgm:pt>
    <dgm:pt modelId="{49BAF1B4-916F-4127-9A2D-E886B7DEBD26}" type="pres">
      <dgm:prSet presAssocID="{A208B0EA-09DA-4BAB-AA7A-09647714A832}" presName="rootConnector" presStyleLbl="node3" presStyleIdx="10" presStyleCnt="23"/>
      <dgm:spPr/>
      <dgm:t>
        <a:bodyPr/>
        <a:lstStyle/>
        <a:p>
          <a:endParaRPr lang="en-US"/>
        </a:p>
      </dgm:t>
    </dgm:pt>
    <dgm:pt modelId="{05CCA28F-4220-459C-9F16-44E92DEF2EE2}" type="pres">
      <dgm:prSet presAssocID="{A208B0EA-09DA-4BAB-AA7A-09647714A832}" presName="hierChild4" presStyleCnt="0"/>
      <dgm:spPr/>
      <dgm:t>
        <a:bodyPr/>
        <a:lstStyle/>
        <a:p>
          <a:endParaRPr lang="en-US"/>
        </a:p>
      </dgm:t>
    </dgm:pt>
    <dgm:pt modelId="{67CA2462-30C4-430F-BD19-8AA418BA4381}" type="pres">
      <dgm:prSet presAssocID="{A208B0EA-09DA-4BAB-AA7A-09647714A832}" presName="hierChild5" presStyleCnt="0"/>
      <dgm:spPr/>
      <dgm:t>
        <a:bodyPr/>
        <a:lstStyle/>
        <a:p>
          <a:endParaRPr lang="en-US"/>
        </a:p>
      </dgm:t>
    </dgm:pt>
    <dgm:pt modelId="{EF29EFFE-899F-49AE-A7C8-C83BA6BEB208}" type="pres">
      <dgm:prSet presAssocID="{95DBF59D-BA34-485F-A54E-D32456DAF3B8}" presName="Name50" presStyleLbl="parChTrans1D3" presStyleIdx="11" presStyleCnt="23"/>
      <dgm:spPr/>
      <dgm:t>
        <a:bodyPr/>
        <a:lstStyle/>
        <a:p>
          <a:endParaRPr lang="en-US"/>
        </a:p>
      </dgm:t>
    </dgm:pt>
    <dgm:pt modelId="{9E0311F2-3513-45BA-9606-EA2B923C19C4}" type="pres">
      <dgm:prSet presAssocID="{7C8833E0-14E5-4D09-AD59-5B5E39CC35B0}" presName="hierRoot2" presStyleCnt="0">
        <dgm:presLayoutVars>
          <dgm:hierBranch val="init"/>
        </dgm:presLayoutVars>
      </dgm:prSet>
      <dgm:spPr/>
      <dgm:t>
        <a:bodyPr/>
        <a:lstStyle/>
        <a:p>
          <a:endParaRPr lang="en-US"/>
        </a:p>
      </dgm:t>
    </dgm:pt>
    <dgm:pt modelId="{C1BB5B20-56E7-4A79-8668-FFA4FD8AD6F0}" type="pres">
      <dgm:prSet presAssocID="{7C8833E0-14E5-4D09-AD59-5B5E39CC35B0}" presName="rootComposite" presStyleCnt="0"/>
      <dgm:spPr/>
      <dgm:t>
        <a:bodyPr/>
        <a:lstStyle/>
        <a:p>
          <a:endParaRPr lang="en-US"/>
        </a:p>
      </dgm:t>
    </dgm:pt>
    <dgm:pt modelId="{B816E927-8DBD-469A-B6AE-7BBB6C9F0CBD}" type="pres">
      <dgm:prSet presAssocID="{7C8833E0-14E5-4D09-AD59-5B5E39CC35B0}" presName="rootText" presStyleLbl="node3" presStyleIdx="11" presStyleCnt="23" custScaleX="96899" custLinFactNeighborX="-1668" custLinFactNeighborY="-61570">
        <dgm:presLayoutVars>
          <dgm:chPref val="3"/>
        </dgm:presLayoutVars>
      </dgm:prSet>
      <dgm:spPr/>
      <dgm:t>
        <a:bodyPr/>
        <a:lstStyle/>
        <a:p>
          <a:endParaRPr lang="en-US"/>
        </a:p>
      </dgm:t>
    </dgm:pt>
    <dgm:pt modelId="{B45A21CC-2359-4BDD-8853-88F9C71DD303}" type="pres">
      <dgm:prSet presAssocID="{7C8833E0-14E5-4D09-AD59-5B5E39CC35B0}" presName="rootConnector" presStyleLbl="node3" presStyleIdx="11" presStyleCnt="23"/>
      <dgm:spPr/>
      <dgm:t>
        <a:bodyPr/>
        <a:lstStyle/>
        <a:p>
          <a:endParaRPr lang="en-US"/>
        </a:p>
      </dgm:t>
    </dgm:pt>
    <dgm:pt modelId="{EC16CBE6-2327-4ED3-8D2F-5A2A0BDE0E85}" type="pres">
      <dgm:prSet presAssocID="{7C8833E0-14E5-4D09-AD59-5B5E39CC35B0}" presName="hierChild4" presStyleCnt="0"/>
      <dgm:spPr/>
      <dgm:t>
        <a:bodyPr/>
        <a:lstStyle/>
        <a:p>
          <a:endParaRPr lang="en-US"/>
        </a:p>
      </dgm:t>
    </dgm:pt>
    <dgm:pt modelId="{B4051878-B91F-43AD-81DC-3004FC4AAA41}" type="pres">
      <dgm:prSet presAssocID="{7C8833E0-14E5-4D09-AD59-5B5E39CC35B0}" presName="hierChild5" presStyleCnt="0"/>
      <dgm:spPr/>
      <dgm:t>
        <a:bodyPr/>
        <a:lstStyle/>
        <a:p>
          <a:endParaRPr lang="en-US"/>
        </a:p>
      </dgm:t>
    </dgm:pt>
    <dgm:pt modelId="{C1AE46CB-7814-47A1-AC3C-EB21D6F37DF5}" type="pres">
      <dgm:prSet presAssocID="{150E6B32-CA0F-4556-99A5-5644E2369D7F}" presName="Name50" presStyleLbl="parChTrans1D3" presStyleIdx="12" presStyleCnt="23"/>
      <dgm:spPr/>
      <dgm:t>
        <a:bodyPr/>
        <a:lstStyle/>
        <a:p>
          <a:endParaRPr lang="en-US"/>
        </a:p>
      </dgm:t>
    </dgm:pt>
    <dgm:pt modelId="{50D9B44E-B81E-4A84-A9B1-61FAEBDE1BE0}" type="pres">
      <dgm:prSet presAssocID="{F2DCFF20-4446-49FB-BADD-CCFC57BC2BD6}" presName="hierRoot2" presStyleCnt="0">
        <dgm:presLayoutVars>
          <dgm:hierBranch val="init"/>
        </dgm:presLayoutVars>
      </dgm:prSet>
      <dgm:spPr/>
      <dgm:t>
        <a:bodyPr/>
        <a:lstStyle/>
        <a:p>
          <a:endParaRPr lang="en-US"/>
        </a:p>
      </dgm:t>
    </dgm:pt>
    <dgm:pt modelId="{93BEEE1E-A7CE-4CCB-A765-CDFC927718D6}" type="pres">
      <dgm:prSet presAssocID="{F2DCFF20-4446-49FB-BADD-CCFC57BC2BD6}" presName="rootComposite" presStyleCnt="0"/>
      <dgm:spPr/>
      <dgm:t>
        <a:bodyPr/>
        <a:lstStyle/>
        <a:p>
          <a:endParaRPr lang="en-US"/>
        </a:p>
      </dgm:t>
    </dgm:pt>
    <dgm:pt modelId="{7DA0D19B-3E87-488E-8646-0DD05648D351}" type="pres">
      <dgm:prSet presAssocID="{F2DCFF20-4446-49FB-BADD-CCFC57BC2BD6}" presName="rootText" presStyleLbl="node3" presStyleIdx="12" presStyleCnt="23" custScaleX="103571" custLinFactNeighborX="-1668" custLinFactNeighborY="-61570">
        <dgm:presLayoutVars>
          <dgm:chPref val="3"/>
        </dgm:presLayoutVars>
      </dgm:prSet>
      <dgm:spPr/>
      <dgm:t>
        <a:bodyPr/>
        <a:lstStyle/>
        <a:p>
          <a:endParaRPr lang="en-US"/>
        </a:p>
      </dgm:t>
    </dgm:pt>
    <dgm:pt modelId="{B764E0AC-D9FB-44F9-8D9B-284DF75398CE}" type="pres">
      <dgm:prSet presAssocID="{F2DCFF20-4446-49FB-BADD-CCFC57BC2BD6}" presName="rootConnector" presStyleLbl="node3" presStyleIdx="12" presStyleCnt="23"/>
      <dgm:spPr/>
      <dgm:t>
        <a:bodyPr/>
        <a:lstStyle/>
        <a:p>
          <a:endParaRPr lang="en-US"/>
        </a:p>
      </dgm:t>
    </dgm:pt>
    <dgm:pt modelId="{A0FAC615-0F11-4A7F-9F62-470DB56112C1}" type="pres">
      <dgm:prSet presAssocID="{F2DCFF20-4446-49FB-BADD-CCFC57BC2BD6}" presName="hierChild4" presStyleCnt="0"/>
      <dgm:spPr/>
      <dgm:t>
        <a:bodyPr/>
        <a:lstStyle/>
        <a:p>
          <a:endParaRPr lang="en-US"/>
        </a:p>
      </dgm:t>
    </dgm:pt>
    <dgm:pt modelId="{63D86BB9-6FF1-468E-9B51-70A32FB7FEAA}" type="pres">
      <dgm:prSet presAssocID="{F2DCFF20-4446-49FB-BADD-CCFC57BC2BD6}" presName="hierChild5" presStyleCnt="0"/>
      <dgm:spPr/>
      <dgm:t>
        <a:bodyPr/>
        <a:lstStyle/>
        <a:p>
          <a:endParaRPr lang="en-US"/>
        </a:p>
      </dgm:t>
    </dgm:pt>
    <dgm:pt modelId="{630C454D-9AEE-4281-88D3-F48086E52465}" type="pres">
      <dgm:prSet presAssocID="{28ACD94D-F377-42AD-B26C-BA047FE87D3B}" presName="hierChild5" presStyleCnt="0"/>
      <dgm:spPr/>
      <dgm:t>
        <a:bodyPr/>
        <a:lstStyle/>
        <a:p>
          <a:endParaRPr lang="en-US"/>
        </a:p>
      </dgm:t>
    </dgm:pt>
    <dgm:pt modelId="{69D90CCF-FA62-4392-BADE-F6F9E71291F1}" type="pres">
      <dgm:prSet presAssocID="{53E510AA-8012-4C31-8DF9-6E3AC9B96AC1}" presName="Name37" presStyleLbl="parChTrans1D2" presStyleIdx="3" presStyleCnt="10"/>
      <dgm:spPr/>
      <dgm:t>
        <a:bodyPr/>
        <a:lstStyle/>
        <a:p>
          <a:endParaRPr lang="en-US"/>
        </a:p>
      </dgm:t>
    </dgm:pt>
    <dgm:pt modelId="{473CE687-17A6-4089-AB24-95F577073F73}" type="pres">
      <dgm:prSet presAssocID="{5EC735ED-15FA-4FF4-AE8E-B71024C3A22A}" presName="hierRoot2" presStyleCnt="0">
        <dgm:presLayoutVars>
          <dgm:hierBranch val="r"/>
        </dgm:presLayoutVars>
      </dgm:prSet>
      <dgm:spPr/>
      <dgm:t>
        <a:bodyPr/>
        <a:lstStyle/>
        <a:p>
          <a:endParaRPr lang="en-US"/>
        </a:p>
      </dgm:t>
    </dgm:pt>
    <dgm:pt modelId="{820A17BA-0082-4317-AEBF-1F12BB8D49D9}" type="pres">
      <dgm:prSet presAssocID="{5EC735ED-15FA-4FF4-AE8E-B71024C3A22A}" presName="rootComposite" presStyleCnt="0"/>
      <dgm:spPr/>
      <dgm:t>
        <a:bodyPr/>
        <a:lstStyle/>
        <a:p>
          <a:endParaRPr lang="en-US"/>
        </a:p>
      </dgm:t>
    </dgm:pt>
    <dgm:pt modelId="{89232445-6D50-408B-9F14-463F13E28443}" type="pres">
      <dgm:prSet presAssocID="{5EC735ED-15FA-4FF4-AE8E-B71024C3A22A}" presName="rootText" presStyleLbl="node2" presStyleIdx="3" presStyleCnt="7" custScaleX="109749" custLinFactNeighborX="-1668" custLinFactNeighborY="-61570">
        <dgm:presLayoutVars>
          <dgm:chPref val="3"/>
        </dgm:presLayoutVars>
      </dgm:prSet>
      <dgm:spPr/>
      <dgm:t>
        <a:bodyPr/>
        <a:lstStyle/>
        <a:p>
          <a:endParaRPr lang="en-US"/>
        </a:p>
      </dgm:t>
    </dgm:pt>
    <dgm:pt modelId="{1747A03A-42B9-48C4-B684-B7E070AF5842}" type="pres">
      <dgm:prSet presAssocID="{5EC735ED-15FA-4FF4-AE8E-B71024C3A22A}" presName="rootConnector" presStyleLbl="node2" presStyleIdx="3" presStyleCnt="7"/>
      <dgm:spPr/>
      <dgm:t>
        <a:bodyPr/>
        <a:lstStyle/>
        <a:p>
          <a:endParaRPr lang="en-US"/>
        </a:p>
      </dgm:t>
    </dgm:pt>
    <dgm:pt modelId="{1AF7148B-1E9F-469E-8A44-E7C1D9D62F1B}" type="pres">
      <dgm:prSet presAssocID="{5EC735ED-15FA-4FF4-AE8E-B71024C3A22A}" presName="hierChild4" presStyleCnt="0"/>
      <dgm:spPr/>
      <dgm:t>
        <a:bodyPr/>
        <a:lstStyle/>
        <a:p>
          <a:endParaRPr lang="en-US"/>
        </a:p>
      </dgm:t>
    </dgm:pt>
    <dgm:pt modelId="{F784C917-A061-48DD-8DFB-B9BACAD06CC2}" type="pres">
      <dgm:prSet presAssocID="{C1CA36FF-767C-492F-B2C1-155198E0EBCF}" presName="Name50" presStyleLbl="parChTrans1D3" presStyleIdx="13" presStyleCnt="23"/>
      <dgm:spPr/>
      <dgm:t>
        <a:bodyPr/>
        <a:lstStyle/>
        <a:p>
          <a:endParaRPr lang="en-US"/>
        </a:p>
      </dgm:t>
    </dgm:pt>
    <dgm:pt modelId="{54E68E37-6B14-45AB-9CEC-95146691F2BE}" type="pres">
      <dgm:prSet presAssocID="{021AEC20-DEFC-4E5D-A5D5-C534E4C302A8}" presName="hierRoot2" presStyleCnt="0">
        <dgm:presLayoutVars>
          <dgm:hierBranch val="init"/>
        </dgm:presLayoutVars>
      </dgm:prSet>
      <dgm:spPr/>
      <dgm:t>
        <a:bodyPr/>
        <a:lstStyle/>
        <a:p>
          <a:endParaRPr lang="en-ZA"/>
        </a:p>
      </dgm:t>
    </dgm:pt>
    <dgm:pt modelId="{F8A882FE-6EAF-4A84-82A6-3BE6D87B946C}" type="pres">
      <dgm:prSet presAssocID="{021AEC20-DEFC-4E5D-A5D5-C534E4C302A8}" presName="rootComposite" presStyleCnt="0"/>
      <dgm:spPr/>
      <dgm:t>
        <a:bodyPr/>
        <a:lstStyle/>
        <a:p>
          <a:endParaRPr lang="en-ZA"/>
        </a:p>
      </dgm:t>
    </dgm:pt>
    <dgm:pt modelId="{EC2EBEEA-F12A-4690-B673-8A64B73B7E03}" type="pres">
      <dgm:prSet presAssocID="{021AEC20-DEFC-4E5D-A5D5-C534E4C302A8}" presName="rootText" presStyleLbl="node3" presStyleIdx="13" presStyleCnt="23" custLinFactNeighborX="-1668" custLinFactNeighborY="-61570">
        <dgm:presLayoutVars>
          <dgm:chPref val="3"/>
        </dgm:presLayoutVars>
      </dgm:prSet>
      <dgm:spPr/>
      <dgm:t>
        <a:bodyPr/>
        <a:lstStyle/>
        <a:p>
          <a:endParaRPr lang="en-US"/>
        </a:p>
      </dgm:t>
    </dgm:pt>
    <dgm:pt modelId="{3E08653F-9D05-43C7-A986-F325BCC29B30}" type="pres">
      <dgm:prSet presAssocID="{021AEC20-DEFC-4E5D-A5D5-C534E4C302A8}" presName="rootConnector" presStyleLbl="node3" presStyleIdx="13" presStyleCnt="23"/>
      <dgm:spPr/>
      <dgm:t>
        <a:bodyPr/>
        <a:lstStyle/>
        <a:p>
          <a:endParaRPr lang="en-US"/>
        </a:p>
      </dgm:t>
    </dgm:pt>
    <dgm:pt modelId="{6A0CBCF6-DB5A-474D-90BD-02F182B2D09A}" type="pres">
      <dgm:prSet presAssocID="{021AEC20-DEFC-4E5D-A5D5-C534E4C302A8}" presName="hierChild4" presStyleCnt="0"/>
      <dgm:spPr/>
      <dgm:t>
        <a:bodyPr/>
        <a:lstStyle/>
        <a:p>
          <a:endParaRPr lang="en-ZA"/>
        </a:p>
      </dgm:t>
    </dgm:pt>
    <dgm:pt modelId="{104BE7A0-5695-44F1-BF88-294AA8D95316}" type="pres">
      <dgm:prSet presAssocID="{021AEC20-DEFC-4E5D-A5D5-C534E4C302A8}" presName="hierChild5" presStyleCnt="0"/>
      <dgm:spPr/>
      <dgm:t>
        <a:bodyPr/>
        <a:lstStyle/>
        <a:p>
          <a:endParaRPr lang="en-ZA"/>
        </a:p>
      </dgm:t>
    </dgm:pt>
    <dgm:pt modelId="{B296EF7A-3FA3-4511-A9FE-4383D32119B6}" type="pres">
      <dgm:prSet presAssocID="{ABD630B6-C1E9-41CE-B183-5D39C0F7B369}" presName="Name50" presStyleLbl="parChTrans1D3" presStyleIdx="14" presStyleCnt="23"/>
      <dgm:spPr/>
      <dgm:t>
        <a:bodyPr/>
        <a:lstStyle/>
        <a:p>
          <a:endParaRPr lang="en-US"/>
        </a:p>
      </dgm:t>
    </dgm:pt>
    <dgm:pt modelId="{7BF56D90-38F9-491C-8BA6-CB5F6A7E3BD7}" type="pres">
      <dgm:prSet presAssocID="{4767F3BD-A8AF-4BDF-8041-BE7C92795A01}" presName="hierRoot2" presStyleCnt="0">
        <dgm:presLayoutVars>
          <dgm:hierBranch val="init"/>
        </dgm:presLayoutVars>
      </dgm:prSet>
      <dgm:spPr/>
      <dgm:t>
        <a:bodyPr/>
        <a:lstStyle/>
        <a:p>
          <a:endParaRPr lang="en-ZA"/>
        </a:p>
      </dgm:t>
    </dgm:pt>
    <dgm:pt modelId="{1D65EF42-7967-450F-8336-9E5B0D0B06BA}" type="pres">
      <dgm:prSet presAssocID="{4767F3BD-A8AF-4BDF-8041-BE7C92795A01}" presName="rootComposite" presStyleCnt="0"/>
      <dgm:spPr/>
      <dgm:t>
        <a:bodyPr/>
        <a:lstStyle/>
        <a:p>
          <a:endParaRPr lang="en-ZA"/>
        </a:p>
      </dgm:t>
    </dgm:pt>
    <dgm:pt modelId="{B4E6AAAA-5724-4273-913F-A760C2489D3D}" type="pres">
      <dgm:prSet presAssocID="{4767F3BD-A8AF-4BDF-8041-BE7C92795A01}" presName="rootText" presStyleLbl="node3" presStyleIdx="14" presStyleCnt="23" custLinFactNeighborX="-1668" custLinFactNeighborY="-61570">
        <dgm:presLayoutVars>
          <dgm:chPref val="3"/>
        </dgm:presLayoutVars>
      </dgm:prSet>
      <dgm:spPr/>
      <dgm:t>
        <a:bodyPr/>
        <a:lstStyle/>
        <a:p>
          <a:endParaRPr lang="en-US"/>
        </a:p>
      </dgm:t>
    </dgm:pt>
    <dgm:pt modelId="{C8BDD012-C445-4616-AF91-3066F7DF8DEE}" type="pres">
      <dgm:prSet presAssocID="{4767F3BD-A8AF-4BDF-8041-BE7C92795A01}" presName="rootConnector" presStyleLbl="node3" presStyleIdx="14" presStyleCnt="23"/>
      <dgm:spPr/>
      <dgm:t>
        <a:bodyPr/>
        <a:lstStyle/>
        <a:p>
          <a:endParaRPr lang="en-US"/>
        </a:p>
      </dgm:t>
    </dgm:pt>
    <dgm:pt modelId="{4C1E6BCA-7EEC-4D30-8ADA-4E4B463D2BFB}" type="pres">
      <dgm:prSet presAssocID="{4767F3BD-A8AF-4BDF-8041-BE7C92795A01}" presName="hierChild4" presStyleCnt="0"/>
      <dgm:spPr/>
      <dgm:t>
        <a:bodyPr/>
        <a:lstStyle/>
        <a:p>
          <a:endParaRPr lang="en-ZA"/>
        </a:p>
      </dgm:t>
    </dgm:pt>
    <dgm:pt modelId="{AD5C8888-09B7-40DD-8B94-FDF77986EDF8}" type="pres">
      <dgm:prSet presAssocID="{4767F3BD-A8AF-4BDF-8041-BE7C92795A01}" presName="hierChild5" presStyleCnt="0"/>
      <dgm:spPr/>
      <dgm:t>
        <a:bodyPr/>
        <a:lstStyle/>
        <a:p>
          <a:endParaRPr lang="en-ZA"/>
        </a:p>
      </dgm:t>
    </dgm:pt>
    <dgm:pt modelId="{0EB0F6DC-5607-4F2F-84D5-BBFE6B8914E4}" type="pres">
      <dgm:prSet presAssocID="{5EC735ED-15FA-4FF4-AE8E-B71024C3A22A}" presName="hierChild5" presStyleCnt="0"/>
      <dgm:spPr/>
      <dgm:t>
        <a:bodyPr/>
        <a:lstStyle/>
        <a:p>
          <a:endParaRPr lang="en-US"/>
        </a:p>
      </dgm:t>
    </dgm:pt>
    <dgm:pt modelId="{4F0A0AFE-0FCC-48D5-801D-10D85F0C109B}" type="pres">
      <dgm:prSet presAssocID="{5BDC48BD-1D6C-4BD0-A511-D348E36E56D3}" presName="Name37" presStyleLbl="parChTrans1D2" presStyleIdx="4" presStyleCnt="10"/>
      <dgm:spPr/>
      <dgm:t>
        <a:bodyPr/>
        <a:lstStyle/>
        <a:p>
          <a:endParaRPr lang="en-US"/>
        </a:p>
      </dgm:t>
    </dgm:pt>
    <dgm:pt modelId="{9717219C-5A87-4F13-9394-1CD043ABCBEB}" type="pres">
      <dgm:prSet presAssocID="{F070C1DA-187B-42E5-A8F6-A8B953A1EE92}" presName="hierRoot2" presStyleCnt="0">
        <dgm:presLayoutVars>
          <dgm:hierBranch val="r"/>
        </dgm:presLayoutVars>
      </dgm:prSet>
      <dgm:spPr/>
      <dgm:t>
        <a:bodyPr/>
        <a:lstStyle/>
        <a:p>
          <a:endParaRPr lang="en-US"/>
        </a:p>
      </dgm:t>
    </dgm:pt>
    <dgm:pt modelId="{2FD802CB-7754-4993-BB15-2E96C2F69F28}" type="pres">
      <dgm:prSet presAssocID="{F070C1DA-187B-42E5-A8F6-A8B953A1EE92}" presName="rootComposite" presStyleCnt="0"/>
      <dgm:spPr/>
      <dgm:t>
        <a:bodyPr/>
        <a:lstStyle/>
        <a:p>
          <a:endParaRPr lang="en-US"/>
        </a:p>
      </dgm:t>
    </dgm:pt>
    <dgm:pt modelId="{56464723-087E-4019-AA0A-3DA5DBF685AF}" type="pres">
      <dgm:prSet presAssocID="{F070C1DA-187B-42E5-A8F6-A8B953A1EE92}" presName="rootText" presStyleLbl="node2" presStyleIdx="4" presStyleCnt="7" custLinFactNeighborX="-1668" custLinFactNeighborY="-61570">
        <dgm:presLayoutVars>
          <dgm:chPref val="3"/>
        </dgm:presLayoutVars>
      </dgm:prSet>
      <dgm:spPr/>
      <dgm:t>
        <a:bodyPr/>
        <a:lstStyle/>
        <a:p>
          <a:endParaRPr lang="en-US"/>
        </a:p>
      </dgm:t>
    </dgm:pt>
    <dgm:pt modelId="{9E33B0E2-4494-4B3B-B1CC-0BC189AA4EDF}" type="pres">
      <dgm:prSet presAssocID="{F070C1DA-187B-42E5-A8F6-A8B953A1EE92}" presName="rootConnector" presStyleLbl="node2" presStyleIdx="4" presStyleCnt="7"/>
      <dgm:spPr/>
      <dgm:t>
        <a:bodyPr/>
        <a:lstStyle/>
        <a:p>
          <a:endParaRPr lang="en-US"/>
        </a:p>
      </dgm:t>
    </dgm:pt>
    <dgm:pt modelId="{C557BAFD-A420-4871-BF73-42DED33A45B2}" type="pres">
      <dgm:prSet presAssocID="{F070C1DA-187B-42E5-A8F6-A8B953A1EE92}" presName="hierChild4" presStyleCnt="0"/>
      <dgm:spPr/>
      <dgm:t>
        <a:bodyPr/>
        <a:lstStyle/>
        <a:p>
          <a:endParaRPr lang="en-US"/>
        </a:p>
      </dgm:t>
    </dgm:pt>
    <dgm:pt modelId="{22D767B0-1053-4766-BA5E-8941E2316A4C}" type="pres">
      <dgm:prSet presAssocID="{91E1376B-45FE-43EE-8CAF-21CA0698C290}" presName="Name50" presStyleLbl="parChTrans1D3" presStyleIdx="15" presStyleCnt="23"/>
      <dgm:spPr/>
      <dgm:t>
        <a:bodyPr/>
        <a:lstStyle/>
        <a:p>
          <a:endParaRPr lang="en-US"/>
        </a:p>
      </dgm:t>
    </dgm:pt>
    <dgm:pt modelId="{F70AF298-6630-4283-B642-DF60EC716440}" type="pres">
      <dgm:prSet presAssocID="{B13B0E6D-18E7-4C86-9353-5A1D5639CC14}" presName="hierRoot2" presStyleCnt="0">
        <dgm:presLayoutVars>
          <dgm:hierBranch val="init"/>
        </dgm:presLayoutVars>
      </dgm:prSet>
      <dgm:spPr/>
      <dgm:t>
        <a:bodyPr/>
        <a:lstStyle/>
        <a:p>
          <a:endParaRPr lang="en-US"/>
        </a:p>
      </dgm:t>
    </dgm:pt>
    <dgm:pt modelId="{2C2EC851-8A48-489A-BE9B-3DABCE1C4F60}" type="pres">
      <dgm:prSet presAssocID="{B13B0E6D-18E7-4C86-9353-5A1D5639CC14}" presName="rootComposite" presStyleCnt="0"/>
      <dgm:spPr/>
      <dgm:t>
        <a:bodyPr/>
        <a:lstStyle/>
        <a:p>
          <a:endParaRPr lang="en-US"/>
        </a:p>
      </dgm:t>
    </dgm:pt>
    <dgm:pt modelId="{CEDD9812-AFCE-4C49-ACC4-EAA091DB0405}" type="pres">
      <dgm:prSet presAssocID="{B13B0E6D-18E7-4C86-9353-5A1D5639CC14}" presName="rootText" presStyleLbl="node3" presStyleIdx="15" presStyleCnt="23" custScaleX="77926" custLinFactNeighborX="-1668" custLinFactNeighborY="-61570">
        <dgm:presLayoutVars>
          <dgm:chPref val="3"/>
        </dgm:presLayoutVars>
      </dgm:prSet>
      <dgm:spPr/>
      <dgm:t>
        <a:bodyPr/>
        <a:lstStyle/>
        <a:p>
          <a:endParaRPr lang="en-US"/>
        </a:p>
      </dgm:t>
    </dgm:pt>
    <dgm:pt modelId="{74BED4D0-8204-436D-A0A3-959596CD92B9}" type="pres">
      <dgm:prSet presAssocID="{B13B0E6D-18E7-4C86-9353-5A1D5639CC14}" presName="rootConnector" presStyleLbl="node3" presStyleIdx="15" presStyleCnt="23"/>
      <dgm:spPr/>
      <dgm:t>
        <a:bodyPr/>
        <a:lstStyle/>
        <a:p>
          <a:endParaRPr lang="en-US"/>
        </a:p>
      </dgm:t>
    </dgm:pt>
    <dgm:pt modelId="{F5ED0957-84AC-4B0E-B14E-CC6357E1A615}" type="pres">
      <dgm:prSet presAssocID="{B13B0E6D-18E7-4C86-9353-5A1D5639CC14}" presName="hierChild4" presStyleCnt="0"/>
      <dgm:spPr/>
      <dgm:t>
        <a:bodyPr/>
        <a:lstStyle/>
        <a:p>
          <a:endParaRPr lang="en-US"/>
        </a:p>
      </dgm:t>
    </dgm:pt>
    <dgm:pt modelId="{7DD61682-BFE9-4034-8D08-25992C5DA57D}" type="pres">
      <dgm:prSet presAssocID="{B13B0E6D-18E7-4C86-9353-5A1D5639CC14}" presName="hierChild5" presStyleCnt="0"/>
      <dgm:spPr/>
      <dgm:t>
        <a:bodyPr/>
        <a:lstStyle/>
        <a:p>
          <a:endParaRPr lang="en-US"/>
        </a:p>
      </dgm:t>
    </dgm:pt>
    <dgm:pt modelId="{F810DBFF-87AF-474A-B4D4-155E298529DA}" type="pres">
      <dgm:prSet presAssocID="{41213AF9-93D8-4E64-BCA7-B4DCA007A784}" presName="Name50" presStyleLbl="parChTrans1D3" presStyleIdx="16" presStyleCnt="23"/>
      <dgm:spPr/>
      <dgm:t>
        <a:bodyPr/>
        <a:lstStyle/>
        <a:p>
          <a:endParaRPr lang="en-US"/>
        </a:p>
      </dgm:t>
    </dgm:pt>
    <dgm:pt modelId="{4735B9AF-8716-461A-B42C-F97DB5B313E8}" type="pres">
      <dgm:prSet presAssocID="{B6BE8250-8EB2-4D33-B7E3-C2990C1E1F2B}" presName="hierRoot2" presStyleCnt="0">
        <dgm:presLayoutVars>
          <dgm:hierBranch val="init"/>
        </dgm:presLayoutVars>
      </dgm:prSet>
      <dgm:spPr/>
      <dgm:t>
        <a:bodyPr/>
        <a:lstStyle/>
        <a:p>
          <a:endParaRPr lang="en-US"/>
        </a:p>
      </dgm:t>
    </dgm:pt>
    <dgm:pt modelId="{01EA2EFA-1DF2-4D1D-BF7A-FFE19233614D}" type="pres">
      <dgm:prSet presAssocID="{B6BE8250-8EB2-4D33-B7E3-C2990C1E1F2B}" presName="rootComposite" presStyleCnt="0"/>
      <dgm:spPr/>
      <dgm:t>
        <a:bodyPr/>
        <a:lstStyle/>
        <a:p>
          <a:endParaRPr lang="en-US"/>
        </a:p>
      </dgm:t>
    </dgm:pt>
    <dgm:pt modelId="{A93487D8-728B-42FE-8C67-C8BD22008FA5}" type="pres">
      <dgm:prSet presAssocID="{B6BE8250-8EB2-4D33-B7E3-C2990C1E1F2B}" presName="rootText" presStyleLbl="node3" presStyleIdx="16" presStyleCnt="23" custScaleX="81974" custLinFactNeighborX="-1668" custLinFactNeighborY="-61570">
        <dgm:presLayoutVars>
          <dgm:chPref val="3"/>
        </dgm:presLayoutVars>
      </dgm:prSet>
      <dgm:spPr/>
      <dgm:t>
        <a:bodyPr/>
        <a:lstStyle/>
        <a:p>
          <a:endParaRPr lang="en-US"/>
        </a:p>
      </dgm:t>
    </dgm:pt>
    <dgm:pt modelId="{530A043A-FF68-4E6A-91A5-9F4751055B65}" type="pres">
      <dgm:prSet presAssocID="{B6BE8250-8EB2-4D33-B7E3-C2990C1E1F2B}" presName="rootConnector" presStyleLbl="node3" presStyleIdx="16" presStyleCnt="23"/>
      <dgm:spPr/>
      <dgm:t>
        <a:bodyPr/>
        <a:lstStyle/>
        <a:p>
          <a:endParaRPr lang="en-US"/>
        </a:p>
      </dgm:t>
    </dgm:pt>
    <dgm:pt modelId="{D8E3710C-4397-4C0B-B827-B915BD0AB3FE}" type="pres">
      <dgm:prSet presAssocID="{B6BE8250-8EB2-4D33-B7E3-C2990C1E1F2B}" presName="hierChild4" presStyleCnt="0"/>
      <dgm:spPr/>
      <dgm:t>
        <a:bodyPr/>
        <a:lstStyle/>
        <a:p>
          <a:endParaRPr lang="en-US"/>
        </a:p>
      </dgm:t>
    </dgm:pt>
    <dgm:pt modelId="{5A0ECC42-2F8A-44DC-8B4A-2D0FD1D7310B}" type="pres">
      <dgm:prSet presAssocID="{B6BE8250-8EB2-4D33-B7E3-C2990C1E1F2B}" presName="hierChild5" presStyleCnt="0"/>
      <dgm:spPr/>
      <dgm:t>
        <a:bodyPr/>
        <a:lstStyle/>
        <a:p>
          <a:endParaRPr lang="en-US"/>
        </a:p>
      </dgm:t>
    </dgm:pt>
    <dgm:pt modelId="{033050FD-1F60-467A-8BD4-791D3924B73E}" type="pres">
      <dgm:prSet presAssocID="{F070C1DA-187B-42E5-A8F6-A8B953A1EE92}" presName="hierChild5" presStyleCnt="0"/>
      <dgm:spPr/>
      <dgm:t>
        <a:bodyPr/>
        <a:lstStyle/>
        <a:p>
          <a:endParaRPr lang="en-US"/>
        </a:p>
      </dgm:t>
    </dgm:pt>
    <dgm:pt modelId="{DD482C55-AD53-4E97-AE8E-7F31996940FC}" type="pres">
      <dgm:prSet presAssocID="{00FE32CB-EABC-480E-BD74-365B82158F82}" presName="Name37" presStyleLbl="parChTrans1D2" presStyleIdx="5" presStyleCnt="10"/>
      <dgm:spPr/>
      <dgm:t>
        <a:bodyPr/>
        <a:lstStyle/>
        <a:p>
          <a:endParaRPr lang="en-US"/>
        </a:p>
      </dgm:t>
    </dgm:pt>
    <dgm:pt modelId="{47A32C36-C8B8-44A9-A741-9E30C098DFAA}" type="pres">
      <dgm:prSet presAssocID="{8A28E560-704B-4AB3-8574-87A7132B6F26}" presName="hierRoot2" presStyleCnt="0">
        <dgm:presLayoutVars>
          <dgm:hierBranch val="r"/>
        </dgm:presLayoutVars>
      </dgm:prSet>
      <dgm:spPr/>
      <dgm:t>
        <a:bodyPr/>
        <a:lstStyle/>
        <a:p>
          <a:endParaRPr lang="en-US"/>
        </a:p>
      </dgm:t>
    </dgm:pt>
    <dgm:pt modelId="{B905D17E-EAC9-4127-BFE6-51C38E4B9815}" type="pres">
      <dgm:prSet presAssocID="{8A28E560-704B-4AB3-8574-87A7132B6F26}" presName="rootComposite" presStyleCnt="0"/>
      <dgm:spPr/>
      <dgm:t>
        <a:bodyPr/>
        <a:lstStyle/>
        <a:p>
          <a:endParaRPr lang="en-US"/>
        </a:p>
      </dgm:t>
    </dgm:pt>
    <dgm:pt modelId="{083248CC-EC58-45CD-A8F5-B6DE5B748DEA}" type="pres">
      <dgm:prSet presAssocID="{8A28E560-704B-4AB3-8574-87A7132B6F26}" presName="rootText" presStyleLbl="node2" presStyleIdx="5" presStyleCnt="7" custLinFactNeighborX="-1668" custLinFactNeighborY="-61570">
        <dgm:presLayoutVars>
          <dgm:chPref val="3"/>
        </dgm:presLayoutVars>
      </dgm:prSet>
      <dgm:spPr/>
      <dgm:t>
        <a:bodyPr/>
        <a:lstStyle/>
        <a:p>
          <a:endParaRPr lang="en-US"/>
        </a:p>
      </dgm:t>
    </dgm:pt>
    <dgm:pt modelId="{6EF305B4-0C40-45D0-B829-6263B39CB073}" type="pres">
      <dgm:prSet presAssocID="{8A28E560-704B-4AB3-8574-87A7132B6F26}" presName="rootConnector" presStyleLbl="node2" presStyleIdx="5" presStyleCnt="7"/>
      <dgm:spPr/>
      <dgm:t>
        <a:bodyPr/>
        <a:lstStyle/>
        <a:p>
          <a:endParaRPr lang="en-US"/>
        </a:p>
      </dgm:t>
    </dgm:pt>
    <dgm:pt modelId="{8609B78E-794D-4C4E-8560-3621EE48D7CE}" type="pres">
      <dgm:prSet presAssocID="{8A28E560-704B-4AB3-8574-87A7132B6F26}" presName="hierChild4" presStyleCnt="0"/>
      <dgm:spPr/>
      <dgm:t>
        <a:bodyPr/>
        <a:lstStyle/>
        <a:p>
          <a:endParaRPr lang="en-US"/>
        </a:p>
      </dgm:t>
    </dgm:pt>
    <dgm:pt modelId="{E9D1423B-5E8B-4BC5-9F32-33AF1EFE62CF}" type="pres">
      <dgm:prSet presAssocID="{AF6B56A5-A3F5-43EA-8C97-D4E51B274F26}" presName="Name50" presStyleLbl="parChTrans1D3" presStyleIdx="17" presStyleCnt="23"/>
      <dgm:spPr/>
      <dgm:t>
        <a:bodyPr/>
        <a:lstStyle/>
        <a:p>
          <a:endParaRPr lang="en-US"/>
        </a:p>
      </dgm:t>
    </dgm:pt>
    <dgm:pt modelId="{EF92BED6-69D4-49D2-91C7-CF502C375AAD}" type="pres">
      <dgm:prSet presAssocID="{F6E17B51-D7D3-44A5-84E0-EA828BAED9EE}" presName="hierRoot2" presStyleCnt="0">
        <dgm:presLayoutVars>
          <dgm:hierBranch val="init"/>
        </dgm:presLayoutVars>
      </dgm:prSet>
      <dgm:spPr/>
      <dgm:t>
        <a:bodyPr/>
        <a:lstStyle/>
        <a:p>
          <a:endParaRPr lang="en-US"/>
        </a:p>
      </dgm:t>
    </dgm:pt>
    <dgm:pt modelId="{84B9A59A-0EF9-491B-AD2C-36C1A1F58C9D}" type="pres">
      <dgm:prSet presAssocID="{F6E17B51-D7D3-44A5-84E0-EA828BAED9EE}" presName="rootComposite" presStyleCnt="0"/>
      <dgm:spPr/>
      <dgm:t>
        <a:bodyPr/>
        <a:lstStyle/>
        <a:p>
          <a:endParaRPr lang="en-US"/>
        </a:p>
      </dgm:t>
    </dgm:pt>
    <dgm:pt modelId="{20CE09D2-5E1F-4109-AB63-D87E99958D75}" type="pres">
      <dgm:prSet presAssocID="{F6E17B51-D7D3-44A5-84E0-EA828BAED9EE}" presName="rootText" presStyleLbl="node3" presStyleIdx="17" presStyleCnt="23" custScaleX="90256" custLinFactNeighborX="-1668" custLinFactNeighborY="-61570">
        <dgm:presLayoutVars>
          <dgm:chPref val="3"/>
        </dgm:presLayoutVars>
      </dgm:prSet>
      <dgm:spPr/>
      <dgm:t>
        <a:bodyPr/>
        <a:lstStyle/>
        <a:p>
          <a:endParaRPr lang="en-US"/>
        </a:p>
      </dgm:t>
    </dgm:pt>
    <dgm:pt modelId="{8B5CE7C6-576A-4C61-9689-F52C48187713}" type="pres">
      <dgm:prSet presAssocID="{F6E17B51-D7D3-44A5-84E0-EA828BAED9EE}" presName="rootConnector" presStyleLbl="node3" presStyleIdx="17" presStyleCnt="23"/>
      <dgm:spPr/>
      <dgm:t>
        <a:bodyPr/>
        <a:lstStyle/>
        <a:p>
          <a:endParaRPr lang="en-US"/>
        </a:p>
      </dgm:t>
    </dgm:pt>
    <dgm:pt modelId="{CECF06ED-4A81-4E0A-ADF9-A9AB92267B30}" type="pres">
      <dgm:prSet presAssocID="{F6E17B51-D7D3-44A5-84E0-EA828BAED9EE}" presName="hierChild4" presStyleCnt="0"/>
      <dgm:spPr/>
      <dgm:t>
        <a:bodyPr/>
        <a:lstStyle/>
        <a:p>
          <a:endParaRPr lang="en-US"/>
        </a:p>
      </dgm:t>
    </dgm:pt>
    <dgm:pt modelId="{9B8B6594-BDEA-4C64-A219-449F24EA38AC}" type="pres">
      <dgm:prSet presAssocID="{F6E17B51-D7D3-44A5-84E0-EA828BAED9EE}" presName="hierChild5" presStyleCnt="0"/>
      <dgm:spPr/>
      <dgm:t>
        <a:bodyPr/>
        <a:lstStyle/>
        <a:p>
          <a:endParaRPr lang="en-US"/>
        </a:p>
      </dgm:t>
    </dgm:pt>
    <dgm:pt modelId="{80664860-C825-418A-B5EB-AC6AE15DB19E}" type="pres">
      <dgm:prSet presAssocID="{7814B224-6A04-47EB-96DF-758AFC8D73E3}" presName="Name50" presStyleLbl="parChTrans1D3" presStyleIdx="18" presStyleCnt="23"/>
      <dgm:spPr/>
      <dgm:t>
        <a:bodyPr/>
        <a:lstStyle/>
        <a:p>
          <a:endParaRPr lang="en-US"/>
        </a:p>
      </dgm:t>
    </dgm:pt>
    <dgm:pt modelId="{E903C2D3-3763-4FEC-89D2-A7463E86484B}" type="pres">
      <dgm:prSet presAssocID="{56638601-0E9C-44B4-B4E9-B247B4246E29}" presName="hierRoot2" presStyleCnt="0">
        <dgm:presLayoutVars>
          <dgm:hierBranch val="init"/>
        </dgm:presLayoutVars>
      </dgm:prSet>
      <dgm:spPr/>
      <dgm:t>
        <a:bodyPr/>
        <a:lstStyle/>
        <a:p>
          <a:endParaRPr lang="en-US"/>
        </a:p>
      </dgm:t>
    </dgm:pt>
    <dgm:pt modelId="{9A819FB1-F555-439B-9385-60AE97C19643}" type="pres">
      <dgm:prSet presAssocID="{56638601-0E9C-44B4-B4E9-B247B4246E29}" presName="rootComposite" presStyleCnt="0"/>
      <dgm:spPr/>
      <dgm:t>
        <a:bodyPr/>
        <a:lstStyle/>
        <a:p>
          <a:endParaRPr lang="en-US"/>
        </a:p>
      </dgm:t>
    </dgm:pt>
    <dgm:pt modelId="{8E4C9FAC-4830-4316-8A63-A59945C8BC5F}" type="pres">
      <dgm:prSet presAssocID="{56638601-0E9C-44B4-B4E9-B247B4246E29}" presName="rootText" presStyleLbl="node3" presStyleIdx="18" presStyleCnt="23" custScaleX="89792" custLinFactNeighborX="-1668" custLinFactNeighborY="-61570">
        <dgm:presLayoutVars>
          <dgm:chPref val="3"/>
        </dgm:presLayoutVars>
      </dgm:prSet>
      <dgm:spPr/>
      <dgm:t>
        <a:bodyPr/>
        <a:lstStyle/>
        <a:p>
          <a:endParaRPr lang="en-US"/>
        </a:p>
      </dgm:t>
    </dgm:pt>
    <dgm:pt modelId="{D229A8E8-582D-479D-B7A2-78CD1459DD60}" type="pres">
      <dgm:prSet presAssocID="{56638601-0E9C-44B4-B4E9-B247B4246E29}" presName="rootConnector" presStyleLbl="node3" presStyleIdx="18" presStyleCnt="23"/>
      <dgm:spPr/>
      <dgm:t>
        <a:bodyPr/>
        <a:lstStyle/>
        <a:p>
          <a:endParaRPr lang="en-US"/>
        </a:p>
      </dgm:t>
    </dgm:pt>
    <dgm:pt modelId="{A248AC43-E1B8-4041-B9C8-BC4D7BF04254}" type="pres">
      <dgm:prSet presAssocID="{56638601-0E9C-44B4-B4E9-B247B4246E29}" presName="hierChild4" presStyleCnt="0"/>
      <dgm:spPr/>
      <dgm:t>
        <a:bodyPr/>
        <a:lstStyle/>
        <a:p>
          <a:endParaRPr lang="en-US"/>
        </a:p>
      </dgm:t>
    </dgm:pt>
    <dgm:pt modelId="{72F41FD0-74F9-415E-8025-D1C57887CE42}" type="pres">
      <dgm:prSet presAssocID="{56638601-0E9C-44B4-B4E9-B247B4246E29}" presName="hierChild5" presStyleCnt="0"/>
      <dgm:spPr/>
      <dgm:t>
        <a:bodyPr/>
        <a:lstStyle/>
        <a:p>
          <a:endParaRPr lang="en-US"/>
        </a:p>
      </dgm:t>
    </dgm:pt>
    <dgm:pt modelId="{0C59A712-B981-4E8F-A69B-E28B9C7F1176}" type="pres">
      <dgm:prSet presAssocID="{EB92CA05-E769-4D4B-8DC6-34DE97605041}" presName="Name50" presStyleLbl="parChTrans1D3" presStyleIdx="19" presStyleCnt="23"/>
      <dgm:spPr/>
      <dgm:t>
        <a:bodyPr/>
        <a:lstStyle/>
        <a:p>
          <a:endParaRPr lang="en-US"/>
        </a:p>
      </dgm:t>
    </dgm:pt>
    <dgm:pt modelId="{F4B770FF-31B4-4CED-BB22-4D4A8CBAEF75}" type="pres">
      <dgm:prSet presAssocID="{6D9F9B31-A7E1-4243-9EDC-F3BDFC7E2D25}" presName="hierRoot2" presStyleCnt="0">
        <dgm:presLayoutVars>
          <dgm:hierBranch val="init"/>
        </dgm:presLayoutVars>
      </dgm:prSet>
      <dgm:spPr/>
      <dgm:t>
        <a:bodyPr/>
        <a:lstStyle/>
        <a:p>
          <a:endParaRPr lang="en-US"/>
        </a:p>
      </dgm:t>
    </dgm:pt>
    <dgm:pt modelId="{7A178B35-7DE4-4BAB-B15C-FB3C2107D63F}" type="pres">
      <dgm:prSet presAssocID="{6D9F9B31-A7E1-4243-9EDC-F3BDFC7E2D25}" presName="rootComposite" presStyleCnt="0"/>
      <dgm:spPr/>
      <dgm:t>
        <a:bodyPr/>
        <a:lstStyle/>
        <a:p>
          <a:endParaRPr lang="en-US"/>
        </a:p>
      </dgm:t>
    </dgm:pt>
    <dgm:pt modelId="{68CCE202-320E-40FB-9301-228469073566}" type="pres">
      <dgm:prSet presAssocID="{6D9F9B31-A7E1-4243-9EDC-F3BDFC7E2D25}" presName="rootText" presStyleLbl="node3" presStyleIdx="19" presStyleCnt="23" custScaleX="92900" custLinFactNeighborX="-1668" custLinFactNeighborY="-61570">
        <dgm:presLayoutVars>
          <dgm:chPref val="3"/>
        </dgm:presLayoutVars>
      </dgm:prSet>
      <dgm:spPr/>
      <dgm:t>
        <a:bodyPr/>
        <a:lstStyle/>
        <a:p>
          <a:endParaRPr lang="en-US"/>
        </a:p>
      </dgm:t>
    </dgm:pt>
    <dgm:pt modelId="{0FF56E6F-D805-4343-B983-A58122AAFE45}" type="pres">
      <dgm:prSet presAssocID="{6D9F9B31-A7E1-4243-9EDC-F3BDFC7E2D25}" presName="rootConnector" presStyleLbl="node3" presStyleIdx="19" presStyleCnt="23"/>
      <dgm:spPr/>
      <dgm:t>
        <a:bodyPr/>
        <a:lstStyle/>
        <a:p>
          <a:endParaRPr lang="en-US"/>
        </a:p>
      </dgm:t>
    </dgm:pt>
    <dgm:pt modelId="{124B40CA-40A9-4EC0-8147-BF07BFD7B7EB}" type="pres">
      <dgm:prSet presAssocID="{6D9F9B31-A7E1-4243-9EDC-F3BDFC7E2D25}" presName="hierChild4" presStyleCnt="0"/>
      <dgm:spPr/>
      <dgm:t>
        <a:bodyPr/>
        <a:lstStyle/>
        <a:p>
          <a:endParaRPr lang="en-US"/>
        </a:p>
      </dgm:t>
    </dgm:pt>
    <dgm:pt modelId="{B1CFC161-A909-4AF9-87D5-3D6508B9A441}" type="pres">
      <dgm:prSet presAssocID="{6D9F9B31-A7E1-4243-9EDC-F3BDFC7E2D25}" presName="hierChild5" presStyleCnt="0"/>
      <dgm:spPr/>
      <dgm:t>
        <a:bodyPr/>
        <a:lstStyle/>
        <a:p>
          <a:endParaRPr lang="en-US"/>
        </a:p>
      </dgm:t>
    </dgm:pt>
    <dgm:pt modelId="{4C9BB952-3DF0-4BF7-BFFE-9056930D33B5}" type="pres">
      <dgm:prSet presAssocID="{6D1C6C87-BF82-4F3E-BFA5-8F4556AAC4F1}" presName="Name50" presStyleLbl="parChTrans1D3" presStyleIdx="20" presStyleCnt="23"/>
      <dgm:spPr/>
      <dgm:t>
        <a:bodyPr/>
        <a:lstStyle/>
        <a:p>
          <a:endParaRPr lang="en-ZA"/>
        </a:p>
      </dgm:t>
    </dgm:pt>
    <dgm:pt modelId="{3AF043F7-91C1-4926-8177-4AD133813E2C}" type="pres">
      <dgm:prSet presAssocID="{80FF58C0-7CBF-4548-AA8F-591C46A1D272}" presName="hierRoot2" presStyleCnt="0">
        <dgm:presLayoutVars>
          <dgm:hierBranch val="init"/>
        </dgm:presLayoutVars>
      </dgm:prSet>
      <dgm:spPr/>
    </dgm:pt>
    <dgm:pt modelId="{04459C51-14D2-44A6-8818-5F8CFD95B155}" type="pres">
      <dgm:prSet presAssocID="{80FF58C0-7CBF-4548-AA8F-591C46A1D272}" presName="rootComposite" presStyleCnt="0"/>
      <dgm:spPr/>
    </dgm:pt>
    <dgm:pt modelId="{F2EBA7D1-0843-401A-B93E-5D2602D5854A}" type="pres">
      <dgm:prSet presAssocID="{80FF58C0-7CBF-4548-AA8F-591C46A1D272}" presName="rootText" presStyleLbl="node3" presStyleIdx="20" presStyleCnt="23" custScaleX="93784" custLinFactNeighborX="1417" custLinFactNeighborY="-62072">
        <dgm:presLayoutVars>
          <dgm:chPref val="3"/>
        </dgm:presLayoutVars>
      </dgm:prSet>
      <dgm:spPr/>
      <dgm:t>
        <a:bodyPr/>
        <a:lstStyle/>
        <a:p>
          <a:endParaRPr lang="en-ZA"/>
        </a:p>
      </dgm:t>
    </dgm:pt>
    <dgm:pt modelId="{4C587D07-DA61-46C7-A7DD-3C011E8698CE}" type="pres">
      <dgm:prSet presAssocID="{80FF58C0-7CBF-4548-AA8F-591C46A1D272}" presName="rootConnector" presStyleLbl="node3" presStyleIdx="20" presStyleCnt="23"/>
      <dgm:spPr/>
      <dgm:t>
        <a:bodyPr/>
        <a:lstStyle/>
        <a:p>
          <a:endParaRPr lang="en-ZA"/>
        </a:p>
      </dgm:t>
    </dgm:pt>
    <dgm:pt modelId="{A663937D-4D54-45F2-8A90-D6F4F35799B8}" type="pres">
      <dgm:prSet presAssocID="{80FF58C0-7CBF-4548-AA8F-591C46A1D272}" presName="hierChild4" presStyleCnt="0"/>
      <dgm:spPr/>
    </dgm:pt>
    <dgm:pt modelId="{C2D90FC7-75C4-43DB-88FB-6880C9B463C1}" type="pres">
      <dgm:prSet presAssocID="{80FF58C0-7CBF-4548-AA8F-591C46A1D272}" presName="hierChild5" presStyleCnt="0"/>
      <dgm:spPr/>
    </dgm:pt>
    <dgm:pt modelId="{F9563834-6EAC-47B2-A16F-1CE332F501C0}" type="pres">
      <dgm:prSet presAssocID="{8A28E560-704B-4AB3-8574-87A7132B6F26}" presName="hierChild5" presStyleCnt="0"/>
      <dgm:spPr/>
      <dgm:t>
        <a:bodyPr/>
        <a:lstStyle/>
        <a:p>
          <a:endParaRPr lang="en-US"/>
        </a:p>
      </dgm:t>
    </dgm:pt>
    <dgm:pt modelId="{94F0B514-83B2-40ED-9CCF-8B481DDE00E8}" type="pres">
      <dgm:prSet presAssocID="{F02A9322-6426-4124-B524-60EDA51BDCB3}" presName="Name37" presStyleLbl="parChTrans1D2" presStyleIdx="6" presStyleCnt="10"/>
      <dgm:spPr/>
      <dgm:t>
        <a:bodyPr/>
        <a:lstStyle/>
        <a:p>
          <a:endParaRPr lang="en-US"/>
        </a:p>
      </dgm:t>
    </dgm:pt>
    <dgm:pt modelId="{2EAB4889-EF7E-4885-98D2-7EDBE117B196}" type="pres">
      <dgm:prSet presAssocID="{6452B0C6-6A4E-432C-BFA8-A1245A555144}" presName="hierRoot2" presStyleCnt="0">
        <dgm:presLayoutVars>
          <dgm:hierBranch val="init"/>
        </dgm:presLayoutVars>
      </dgm:prSet>
      <dgm:spPr/>
      <dgm:t>
        <a:bodyPr/>
        <a:lstStyle/>
        <a:p>
          <a:endParaRPr lang="en-US"/>
        </a:p>
      </dgm:t>
    </dgm:pt>
    <dgm:pt modelId="{DABB19E7-0F05-4B3D-877A-1ED88AB3AFA2}" type="pres">
      <dgm:prSet presAssocID="{6452B0C6-6A4E-432C-BFA8-A1245A555144}" presName="rootComposite" presStyleCnt="0"/>
      <dgm:spPr/>
      <dgm:t>
        <a:bodyPr/>
        <a:lstStyle/>
        <a:p>
          <a:endParaRPr lang="en-US"/>
        </a:p>
      </dgm:t>
    </dgm:pt>
    <dgm:pt modelId="{3E5658DF-FF33-4E4E-94F7-3E43F15227BF}" type="pres">
      <dgm:prSet presAssocID="{6452B0C6-6A4E-432C-BFA8-A1245A555144}" presName="rootText" presStyleLbl="node2" presStyleIdx="6" presStyleCnt="7" custLinFactNeighborX="-1668" custLinFactNeighborY="-61570">
        <dgm:presLayoutVars>
          <dgm:chPref val="3"/>
        </dgm:presLayoutVars>
      </dgm:prSet>
      <dgm:spPr/>
      <dgm:t>
        <a:bodyPr/>
        <a:lstStyle/>
        <a:p>
          <a:endParaRPr lang="en-US"/>
        </a:p>
      </dgm:t>
    </dgm:pt>
    <dgm:pt modelId="{EA5E925C-678D-47C5-9E0D-D904494B6941}" type="pres">
      <dgm:prSet presAssocID="{6452B0C6-6A4E-432C-BFA8-A1245A555144}" presName="rootConnector" presStyleLbl="node2" presStyleIdx="6" presStyleCnt="7"/>
      <dgm:spPr/>
      <dgm:t>
        <a:bodyPr/>
        <a:lstStyle/>
        <a:p>
          <a:endParaRPr lang="en-US"/>
        </a:p>
      </dgm:t>
    </dgm:pt>
    <dgm:pt modelId="{64B9BC91-7EF5-47FB-BB55-3EFDC4DA1020}" type="pres">
      <dgm:prSet presAssocID="{6452B0C6-6A4E-432C-BFA8-A1245A555144}" presName="hierChild4" presStyleCnt="0"/>
      <dgm:spPr/>
      <dgm:t>
        <a:bodyPr/>
        <a:lstStyle/>
        <a:p>
          <a:endParaRPr lang="en-US"/>
        </a:p>
      </dgm:t>
    </dgm:pt>
    <dgm:pt modelId="{961F4D7B-EF4F-4D98-A206-72AC043A8F71}" type="pres">
      <dgm:prSet presAssocID="{D9386FF3-8AE6-4162-B6BC-083A2EEB73C7}" presName="Name37" presStyleLbl="parChTrans1D3" presStyleIdx="21" presStyleCnt="23"/>
      <dgm:spPr/>
      <dgm:t>
        <a:bodyPr/>
        <a:lstStyle/>
        <a:p>
          <a:endParaRPr lang="en-US"/>
        </a:p>
      </dgm:t>
    </dgm:pt>
    <dgm:pt modelId="{E56084D7-86CF-48A6-A4E5-F3FA7D3CFD11}" type="pres">
      <dgm:prSet presAssocID="{81EB04B8-0CAE-4611-8EC5-7017305B1AEF}" presName="hierRoot2" presStyleCnt="0">
        <dgm:presLayoutVars>
          <dgm:hierBranch val="init"/>
        </dgm:presLayoutVars>
      </dgm:prSet>
      <dgm:spPr/>
      <dgm:t>
        <a:bodyPr/>
        <a:lstStyle/>
        <a:p>
          <a:endParaRPr lang="en-US"/>
        </a:p>
      </dgm:t>
    </dgm:pt>
    <dgm:pt modelId="{7FAA55E6-674E-4E38-BDF0-8D6AAD5AB22C}" type="pres">
      <dgm:prSet presAssocID="{81EB04B8-0CAE-4611-8EC5-7017305B1AEF}" presName="rootComposite" presStyleCnt="0"/>
      <dgm:spPr/>
      <dgm:t>
        <a:bodyPr/>
        <a:lstStyle/>
        <a:p>
          <a:endParaRPr lang="en-US"/>
        </a:p>
      </dgm:t>
    </dgm:pt>
    <dgm:pt modelId="{9CCA2F59-D441-466C-9ADC-A16CE996EEC9}" type="pres">
      <dgm:prSet presAssocID="{81EB04B8-0CAE-4611-8EC5-7017305B1AEF}" presName="rootText" presStyleLbl="node3" presStyleIdx="21" presStyleCnt="23" custScaleX="75715" custLinFactNeighborX="-1668" custLinFactNeighborY="-61570">
        <dgm:presLayoutVars>
          <dgm:chPref val="3"/>
        </dgm:presLayoutVars>
      </dgm:prSet>
      <dgm:spPr/>
      <dgm:t>
        <a:bodyPr/>
        <a:lstStyle/>
        <a:p>
          <a:endParaRPr lang="en-US"/>
        </a:p>
      </dgm:t>
    </dgm:pt>
    <dgm:pt modelId="{30B6A0E2-07F0-4049-8D79-2851BD190E9B}" type="pres">
      <dgm:prSet presAssocID="{81EB04B8-0CAE-4611-8EC5-7017305B1AEF}" presName="rootConnector" presStyleLbl="node3" presStyleIdx="21" presStyleCnt="23"/>
      <dgm:spPr/>
      <dgm:t>
        <a:bodyPr/>
        <a:lstStyle/>
        <a:p>
          <a:endParaRPr lang="en-US"/>
        </a:p>
      </dgm:t>
    </dgm:pt>
    <dgm:pt modelId="{97755228-AF11-4555-B561-B80B9E11A3CC}" type="pres">
      <dgm:prSet presAssocID="{81EB04B8-0CAE-4611-8EC5-7017305B1AEF}" presName="hierChild4" presStyleCnt="0"/>
      <dgm:spPr/>
      <dgm:t>
        <a:bodyPr/>
        <a:lstStyle/>
        <a:p>
          <a:endParaRPr lang="en-US"/>
        </a:p>
      </dgm:t>
    </dgm:pt>
    <dgm:pt modelId="{8BEF406C-38F8-430E-AD67-EF7905D5E80D}" type="pres">
      <dgm:prSet presAssocID="{81EB04B8-0CAE-4611-8EC5-7017305B1AEF}" presName="hierChild5" presStyleCnt="0"/>
      <dgm:spPr/>
      <dgm:t>
        <a:bodyPr/>
        <a:lstStyle/>
        <a:p>
          <a:endParaRPr lang="en-US"/>
        </a:p>
      </dgm:t>
    </dgm:pt>
    <dgm:pt modelId="{4C84B85D-4617-491F-BA8A-221A72EBDDB2}" type="pres">
      <dgm:prSet presAssocID="{18D2C23C-1128-4D6F-9F04-77DF83EA4A6D}" presName="Name37" presStyleLbl="parChTrans1D3" presStyleIdx="22" presStyleCnt="23"/>
      <dgm:spPr/>
      <dgm:t>
        <a:bodyPr/>
        <a:lstStyle/>
        <a:p>
          <a:endParaRPr lang="en-US"/>
        </a:p>
      </dgm:t>
    </dgm:pt>
    <dgm:pt modelId="{3CC8E281-A7E3-487F-ABC6-C06FA804CE0E}" type="pres">
      <dgm:prSet presAssocID="{20B1FE45-6F6F-4C28-91F4-D811CBB3DE9E}" presName="hierRoot2" presStyleCnt="0">
        <dgm:presLayoutVars>
          <dgm:hierBranch val="init"/>
        </dgm:presLayoutVars>
      </dgm:prSet>
      <dgm:spPr/>
      <dgm:t>
        <a:bodyPr/>
        <a:lstStyle/>
        <a:p>
          <a:endParaRPr lang="en-US"/>
        </a:p>
      </dgm:t>
    </dgm:pt>
    <dgm:pt modelId="{166425F7-5CF4-4D9B-BE77-35AA5AFB5D7A}" type="pres">
      <dgm:prSet presAssocID="{20B1FE45-6F6F-4C28-91F4-D811CBB3DE9E}" presName="rootComposite" presStyleCnt="0"/>
      <dgm:spPr/>
      <dgm:t>
        <a:bodyPr/>
        <a:lstStyle/>
        <a:p>
          <a:endParaRPr lang="en-US"/>
        </a:p>
      </dgm:t>
    </dgm:pt>
    <dgm:pt modelId="{DC57B384-A3B8-435D-AFB9-31868C932D9C}" type="pres">
      <dgm:prSet presAssocID="{20B1FE45-6F6F-4C28-91F4-D811CBB3DE9E}" presName="rootText" presStyleLbl="node3" presStyleIdx="22" presStyleCnt="23" custScaleX="82366" custLinFactNeighborX="-1668" custLinFactNeighborY="-61570">
        <dgm:presLayoutVars>
          <dgm:chPref val="3"/>
        </dgm:presLayoutVars>
      </dgm:prSet>
      <dgm:spPr/>
      <dgm:t>
        <a:bodyPr/>
        <a:lstStyle/>
        <a:p>
          <a:endParaRPr lang="en-US"/>
        </a:p>
      </dgm:t>
    </dgm:pt>
    <dgm:pt modelId="{039C4FB9-7734-44FC-816A-14CE8F593064}" type="pres">
      <dgm:prSet presAssocID="{20B1FE45-6F6F-4C28-91F4-D811CBB3DE9E}" presName="rootConnector" presStyleLbl="node3" presStyleIdx="22" presStyleCnt="23"/>
      <dgm:spPr/>
      <dgm:t>
        <a:bodyPr/>
        <a:lstStyle/>
        <a:p>
          <a:endParaRPr lang="en-US"/>
        </a:p>
      </dgm:t>
    </dgm:pt>
    <dgm:pt modelId="{0EE785DE-36A4-4A98-B271-0162D4D12435}" type="pres">
      <dgm:prSet presAssocID="{20B1FE45-6F6F-4C28-91F4-D811CBB3DE9E}" presName="hierChild4" presStyleCnt="0"/>
      <dgm:spPr/>
      <dgm:t>
        <a:bodyPr/>
        <a:lstStyle/>
        <a:p>
          <a:endParaRPr lang="en-US"/>
        </a:p>
      </dgm:t>
    </dgm:pt>
    <dgm:pt modelId="{025CB422-0015-42AF-B5E2-1EDDC4013046}" type="pres">
      <dgm:prSet presAssocID="{20B1FE45-6F6F-4C28-91F4-D811CBB3DE9E}" presName="hierChild5" presStyleCnt="0"/>
      <dgm:spPr/>
      <dgm:t>
        <a:bodyPr/>
        <a:lstStyle/>
        <a:p>
          <a:endParaRPr lang="en-US"/>
        </a:p>
      </dgm:t>
    </dgm:pt>
    <dgm:pt modelId="{3C9C52DF-5A1F-4039-96D7-7223EEA1660A}" type="pres">
      <dgm:prSet presAssocID="{6452B0C6-6A4E-432C-BFA8-A1245A555144}" presName="hierChild5" presStyleCnt="0"/>
      <dgm:spPr/>
      <dgm:t>
        <a:bodyPr/>
        <a:lstStyle/>
        <a:p>
          <a:endParaRPr lang="en-US"/>
        </a:p>
      </dgm:t>
    </dgm:pt>
    <dgm:pt modelId="{343BE10F-2D6D-43E3-B34A-C50E3909A743}" type="pres">
      <dgm:prSet presAssocID="{919D128C-CED9-47BA-A41E-C3A155AC5D1B}" presName="hierChild3" presStyleCnt="0"/>
      <dgm:spPr/>
      <dgm:t>
        <a:bodyPr/>
        <a:lstStyle/>
        <a:p>
          <a:endParaRPr lang="en-US"/>
        </a:p>
      </dgm:t>
    </dgm:pt>
    <dgm:pt modelId="{CD0596E3-2ED1-4D64-92A8-C433C594EB85}" type="pres">
      <dgm:prSet presAssocID="{E6496F3F-E7E4-421F-86BD-1051EEE5F5CD}" presName="Name111" presStyleLbl="parChTrans1D2" presStyleIdx="7" presStyleCnt="10"/>
      <dgm:spPr/>
      <dgm:t>
        <a:bodyPr/>
        <a:lstStyle/>
        <a:p>
          <a:endParaRPr lang="en-US"/>
        </a:p>
      </dgm:t>
    </dgm:pt>
    <dgm:pt modelId="{7FDC0577-1E18-47D3-BE4D-448233720ECE}" type="pres">
      <dgm:prSet presAssocID="{71030EA3-E0BF-48DD-9714-131963DDC210}" presName="hierRoot3" presStyleCnt="0">
        <dgm:presLayoutVars>
          <dgm:hierBranch val="init"/>
        </dgm:presLayoutVars>
      </dgm:prSet>
      <dgm:spPr/>
      <dgm:t>
        <a:bodyPr/>
        <a:lstStyle/>
        <a:p>
          <a:endParaRPr lang="en-US"/>
        </a:p>
      </dgm:t>
    </dgm:pt>
    <dgm:pt modelId="{FDD42474-4860-46DC-B6D1-5480C7FECF93}" type="pres">
      <dgm:prSet presAssocID="{71030EA3-E0BF-48DD-9714-131963DDC210}" presName="rootComposite3" presStyleCnt="0"/>
      <dgm:spPr/>
      <dgm:t>
        <a:bodyPr/>
        <a:lstStyle/>
        <a:p>
          <a:endParaRPr lang="en-US"/>
        </a:p>
      </dgm:t>
    </dgm:pt>
    <dgm:pt modelId="{BB8CCE36-A229-4651-802D-6C69D9B0B6FB}" type="pres">
      <dgm:prSet presAssocID="{71030EA3-E0BF-48DD-9714-131963DDC210}" presName="rootText3" presStyleLbl="asst1" presStyleIdx="0" presStyleCnt="3" custScaleX="128737" custLinFactNeighborX="-3085" custLinFactNeighborY="-58090">
        <dgm:presLayoutVars>
          <dgm:chPref val="3"/>
        </dgm:presLayoutVars>
      </dgm:prSet>
      <dgm:spPr/>
      <dgm:t>
        <a:bodyPr/>
        <a:lstStyle/>
        <a:p>
          <a:endParaRPr lang="en-US"/>
        </a:p>
      </dgm:t>
    </dgm:pt>
    <dgm:pt modelId="{1CDCF188-1A96-476C-8132-C422CC8FEFB6}" type="pres">
      <dgm:prSet presAssocID="{71030EA3-E0BF-48DD-9714-131963DDC210}" presName="rootConnector3" presStyleLbl="asst1" presStyleIdx="0" presStyleCnt="3"/>
      <dgm:spPr/>
      <dgm:t>
        <a:bodyPr/>
        <a:lstStyle/>
        <a:p>
          <a:endParaRPr lang="en-US"/>
        </a:p>
      </dgm:t>
    </dgm:pt>
    <dgm:pt modelId="{93308720-5630-4A8E-BBF2-463F672F281F}" type="pres">
      <dgm:prSet presAssocID="{71030EA3-E0BF-48DD-9714-131963DDC210}" presName="hierChild6" presStyleCnt="0"/>
      <dgm:spPr/>
      <dgm:t>
        <a:bodyPr/>
        <a:lstStyle/>
        <a:p>
          <a:endParaRPr lang="en-US"/>
        </a:p>
      </dgm:t>
    </dgm:pt>
    <dgm:pt modelId="{3CAC8BA5-645A-42DC-8CC5-3AB072BFA2E7}" type="pres">
      <dgm:prSet presAssocID="{71030EA3-E0BF-48DD-9714-131963DDC210}" presName="hierChild7" presStyleCnt="0"/>
      <dgm:spPr/>
      <dgm:t>
        <a:bodyPr/>
        <a:lstStyle/>
        <a:p>
          <a:endParaRPr lang="en-US"/>
        </a:p>
      </dgm:t>
    </dgm:pt>
    <dgm:pt modelId="{E48A2B2D-203E-4764-AE4F-D909E2161EE7}" type="pres">
      <dgm:prSet presAssocID="{BEF2C0FB-78E0-4177-B49D-2D67BF1B0C2C}" presName="Name111" presStyleLbl="parChTrans1D2" presStyleIdx="8" presStyleCnt="10"/>
      <dgm:spPr/>
      <dgm:t>
        <a:bodyPr/>
        <a:lstStyle/>
        <a:p>
          <a:endParaRPr lang="en-US"/>
        </a:p>
      </dgm:t>
    </dgm:pt>
    <dgm:pt modelId="{050955C5-9F62-49A2-B57D-3E7357F83CD5}" type="pres">
      <dgm:prSet presAssocID="{958B35C9-4D37-4753-9E48-D9B33AEA67B3}" presName="hierRoot3" presStyleCnt="0">
        <dgm:presLayoutVars>
          <dgm:hierBranch val="init"/>
        </dgm:presLayoutVars>
      </dgm:prSet>
      <dgm:spPr/>
      <dgm:t>
        <a:bodyPr/>
        <a:lstStyle/>
        <a:p>
          <a:endParaRPr lang="en-US"/>
        </a:p>
      </dgm:t>
    </dgm:pt>
    <dgm:pt modelId="{241B6829-2D5B-4309-A938-430F615E7F81}" type="pres">
      <dgm:prSet presAssocID="{958B35C9-4D37-4753-9E48-D9B33AEA67B3}" presName="rootComposite3" presStyleCnt="0"/>
      <dgm:spPr/>
      <dgm:t>
        <a:bodyPr/>
        <a:lstStyle/>
        <a:p>
          <a:endParaRPr lang="en-US"/>
        </a:p>
      </dgm:t>
    </dgm:pt>
    <dgm:pt modelId="{35BB9737-058D-4776-922E-6945796FC801}" type="pres">
      <dgm:prSet presAssocID="{958B35C9-4D37-4753-9E48-D9B33AEA67B3}" presName="rootText3" presStyleLbl="asst1" presStyleIdx="1" presStyleCnt="3" custScaleX="143070" custLinFactNeighborX="-1668" custLinFactNeighborY="-58090">
        <dgm:presLayoutVars>
          <dgm:chPref val="3"/>
        </dgm:presLayoutVars>
      </dgm:prSet>
      <dgm:spPr/>
      <dgm:t>
        <a:bodyPr/>
        <a:lstStyle/>
        <a:p>
          <a:endParaRPr lang="en-US"/>
        </a:p>
      </dgm:t>
    </dgm:pt>
    <dgm:pt modelId="{190A1D80-F2EA-4B7A-B243-E030A0206D8B}" type="pres">
      <dgm:prSet presAssocID="{958B35C9-4D37-4753-9E48-D9B33AEA67B3}" presName="rootConnector3" presStyleLbl="asst1" presStyleIdx="1" presStyleCnt="3"/>
      <dgm:spPr/>
      <dgm:t>
        <a:bodyPr/>
        <a:lstStyle/>
        <a:p>
          <a:endParaRPr lang="en-US"/>
        </a:p>
      </dgm:t>
    </dgm:pt>
    <dgm:pt modelId="{4F745DD6-4755-4C68-8D25-FA4CB6D6B153}" type="pres">
      <dgm:prSet presAssocID="{958B35C9-4D37-4753-9E48-D9B33AEA67B3}" presName="hierChild6" presStyleCnt="0"/>
      <dgm:spPr/>
      <dgm:t>
        <a:bodyPr/>
        <a:lstStyle/>
        <a:p>
          <a:endParaRPr lang="en-US"/>
        </a:p>
      </dgm:t>
    </dgm:pt>
    <dgm:pt modelId="{19BA29E9-3F9F-4DD8-8DF6-F39DAF931A2E}" type="pres">
      <dgm:prSet presAssocID="{958B35C9-4D37-4753-9E48-D9B33AEA67B3}" presName="hierChild7" presStyleCnt="0"/>
      <dgm:spPr/>
      <dgm:t>
        <a:bodyPr/>
        <a:lstStyle/>
        <a:p>
          <a:endParaRPr lang="en-US"/>
        </a:p>
      </dgm:t>
    </dgm:pt>
    <dgm:pt modelId="{41BED987-C321-40AC-BFEF-C300C7BB53A9}" type="pres">
      <dgm:prSet presAssocID="{9C3F9959-F458-49DA-9FEF-67977A4F9232}" presName="Name111" presStyleLbl="parChTrans1D2" presStyleIdx="9" presStyleCnt="10"/>
      <dgm:spPr/>
      <dgm:t>
        <a:bodyPr/>
        <a:lstStyle/>
        <a:p>
          <a:endParaRPr lang="en-US"/>
        </a:p>
      </dgm:t>
    </dgm:pt>
    <dgm:pt modelId="{03068E1B-E162-4A8B-AC98-B3390EF578E9}" type="pres">
      <dgm:prSet presAssocID="{64371960-7948-46FB-B610-BB7B776963AA}" presName="hierRoot3" presStyleCnt="0">
        <dgm:presLayoutVars>
          <dgm:hierBranch val="init"/>
        </dgm:presLayoutVars>
      </dgm:prSet>
      <dgm:spPr/>
      <dgm:t>
        <a:bodyPr/>
        <a:lstStyle/>
        <a:p>
          <a:endParaRPr lang="en-US"/>
        </a:p>
      </dgm:t>
    </dgm:pt>
    <dgm:pt modelId="{F19C2963-B30E-4FEA-B851-784187A805B3}" type="pres">
      <dgm:prSet presAssocID="{64371960-7948-46FB-B610-BB7B776963AA}" presName="rootComposite3" presStyleCnt="0"/>
      <dgm:spPr/>
      <dgm:t>
        <a:bodyPr/>
        <a:lstStyle/>
        <a:p>
          <a:endParaRPr lang="en-US"/>
        </a:p>
      </dgm:t>
    </dgm:pt>
    <dgm:pt modelId="{D19DB32C-CCEA-4E5B-90BF-2B63BC4215C5}" type="pres">
      <dgm:prSet presAssocID="{64371960-7948-46FB-B610-BB7B776963AA}" presName="rootText3" presStyleLbl="asst1" presStyleIdx="2" presStyleCnt="3" custScaleX="135546" custLinFactNeighborX="-3085" custLinFactNeighborY="-77929">
        <dgm:presLayoutVars>
          <dgm:chPref val="3"/>
        </dgm:presLayoutVars>
      </dgm:prSet>
      <dgm:spPr/>
      <dgm:t>
        <a:bodyPr/>
        <a:lstStyle/>
        <a:p>
          <a:endParaRPr lang="en-US"/>
        </a:p>
      </dgm:t>
    </dgm:pt>
    <dgm:pt modelId="{114D810F-187C-4C28-843A-5ED60A4A2B45}" type="pres">
      <dgm:prSet presAssocID="{64371960-7948-46FB-B610-BB7B776963AA}" presName="rootConnector3" presStyleLbl="asst1" presStyleIdx="2" presStyleCnt="3"/>
      <dgm:spPr/>
      <dgm:t>
        <a:bodyPr/>
        <a:lstStyle/>
        <a:p>
          <a:endParaRPr lang="en-US"/>
        </a:p>
      </dgm:t>
    </dgm:pt>
    <dgm:pt modelId="{F581858D-1DB6-441A-9CCE-3D76F4624EDD}" type="pres">
      <dgm:prSet presAssocID="{64371960-7948-46FB-B610-BB7B776963AA}" presName="hierChild6" presStyleCnt="0"/>
      <dgm:spPr/>
      <dgm:t>
        <a:bodyPr/>
        <a:lstStyle/>
        <a:p>
          <a:endParaRPr lang="en-US"/>
        </a:p>
      </dgm:t>
    </dgm:pt>
    <dgm:pt modelId="{1B703A94-1E1C-46C4-B536-75C010C93704}" type="pres">
      <dgm:prSet presAssocID="{64371960-7948-46FB-B610-BB7B776963AA}" presName="hierChild7" presStyleCnt="0"/>
      <dgm:spPr/>
      <dgm:t>
        <a:bodyPr/>
        <a:lstStyle/>
        <a:p>
          <a:endParaRPr lang="en-US"/>
        </a:p>
      </dgm:t>
    </dgm:pt>
  </dgm:ptLst>
  <dgm:cxnLst>
    <dgm:cxn modelId="{E251DE9E-9403-4832-89C5-CFDD430AE7DB}" type="presOf" srcId="{29F8CA98-956A-4A8C-ACD0-28C5A41A0DE4}" destId="{CAF5AAE7-6D9D-4B89-AEAD-E9F88B8C59F6}" srcOrd="1" destOrd="0" presId="urn:microsoft.com/office/officeart/2005/8/layout/orgChart1"/>
    <dgm:cxn modelId="{8B1C5D54-B6A5-442B-978E-877664DB65D4}" type="presOf" srcId="{81056953-09AA-47AF-BD3E-36F8AED6EF9C}" destId="{EB6122D0-E593-4FD0-9034-510DE341DC19}" srcOrd="0" destOrd="0" presId="urn:microsoft.com/office/officeart/2005/8/layout/orgChart1"/>
    <dgm:cxn modelId="{3FC01BDE-4ED6-4EA6-BD05-079DCD022CA5}" srcId="{919D128C-CED9-47BA-A41E-C3A155AC5D1B}" destId="{F070C1DA-187B-42E5-A8F6-A8B953A1EE92}" srcOrd="7" destOrd="0" parTransId="{5BDC48BD-1D6C-4BD0-A511-D348E36E56D3}" sibTransId="{204EEF5A-3741-40FC-A7A0-91242B5D5828}"/>
    <dgm:cxn modelId="{F25D7FAC-F4A1-4199-A17E-E863C81A0B6A}" srcId="{0B4E9106-FDCB-4ABB-97CD-FBE52FA406C2}" destId="{1E150DF6-7A1A-4623-ACCC-142D02A07A8E}" srcOrd="0" destOrd="0" parTransId="{68BDC38E-7552-4A5B-A2FC-96B94C05936A}" sibTransId="{C8CEAA1C-8461-47B7-AE7A-8D1B20BBDC0A}"/>
    <dgm:cxn modelId="{E4EE0B80-187C-42BB-88CB-169BA5551E9E}" srcId="{E302FE3B-28DB-4CAE-B5BA-D74CDCB3FD3C}" destId="{0B4E9106-FDCB-4ABB-97CD-FBE52FA406C2}" srcOrd="4" destOrd="0" parTransId="{17A309CA-E6FF-4B31-B0EA-83E9076C1127}" sibTransId="{6BF23B05-754C-4BEC-8122-257621E8D9C9}"/>
    <dgm:cxn modelId="{5770166D-5EA2-4132-81F5-B316CA8659A6}" srcId="{2977C863-70D6-46EA-91A4-0FB139320AF9}" destId="{0FE6B413-A157-4A0D-83A6-D165EE1102F8}" srcOrd="2" destOrd="0" parTransId="{3A3CA8A2-82D5-46C2-A9CD-C934481C6357}" sibTransId="{4BF5C300-BB2E-4647-A470-3074F5ED73A7}"/>
    <dgm:cxn modelId="{B3E4D1DA-5595-432F-9132-AA3AC36CD59B}" srcId="{2977C863-70D6-46EA-91A4-0FB139320AF9}" destId="{6C4B5A17-B1EA-43DB-8D85-AC91C7ED219F}" srcOrd="0" destOrd="0" parTransId="{BE8B7B5C-7148-466E-A0DA-314451E1D406}" sibTransId="{AA13E9A8-DEED-4D5C-9C2F-68D2C2B6F188}"/>
    <dgm:cxn modelId="{66B18D74-9E16-4607-90A0-29FD46BB2314}" type="presOf" srcId="{F2DCFF20-4446-49FB-BADD-CCFC57BC2BD6}" destId="{B764E0AC-D9FB-44F9-8D9B-284DF75398CE}" srcOrd="1" destOrd="0" presId="urn:microsoft.com/office/officeart/2005/8/layout/orgChart1"/>
    <dgm:cxn modelId="{5B2C2050-7901-40A0-A360-F51734BE4B1E}" type="presOf" srcId="{B1540829-AF55-4561-9161-C31CE1F81C6E}" destId="{B6C2062F-FF7A-446C-9590-70E879192030}" srcOrd="0" destOrd="0" presId="urn:microsoft.com/office/officeart/2005/8/layout/orgChart1"/>
    <dgm:cxn modelId="{EA987FDC-91C8-4E35-A5CE-E3D9D5A8ADA6}" type="presOf" srcId="{1E7C35E9-A9A2-46BF-A0F1-E157F3C51EB9}" destId="{7498A422-7B3E-4C24-8ACD-7CBEB555B3A6}" srcOrd="0" destOrd="0" presId="urn:microsoft.com/office/officeart/2005/8/layout/orgChart1"/>
    <dgm:cxn modelId="{B8F0FA27-6EA0-4F0E-95A7-9A93B0232619}" type="presOf" srcId="{A1F51E8E-18AE-4471-8199-ECC12BA7F642}" destId="{380C09F2-DBC7-4D87-8021-3D0F2B0235B7}" srcOrd="1" destOrd="0" presId="urn:microsoft.com/office/officeart/2005/8/layout/orgChart1"/>
    <dgm:cxn modelId="{E2BB07CB-9E05-405E-88AE-468E8FAC9621}" type="presOf" srcId="{20B1FE45-6F6F-4C28-91F4-D811CBB3DE9E}" destId="{039C4FB9-7734-44FC-816A-14CE8F593064}" srcOrd="1" destOrd="0" presId="urn:microsoft.com/office/officeart/2005/8/layout/orgChart1"/>
    <dgm:cxn modelId="{5C10517D-F68F-43FB-B579-B2A8C786E07D}" type="presOf" srcId="{6452B0C6-6A4E-432C-BFA8-A1245A555144}" destId="{3E5658DF-FF33-4E4E-94F7-3E43F15227BF}" srcOrd="0" destOrd="0" presId="urn:microsoft.com/office/officeart/2005/8/layout/orgChart1"/>
    <dgm:cxn modelId="{408A298D-864C-44FF-A5F1-26375082F796}" type="presOf" srcId="{80FF58C0-7CBF-4548-AA8F-591C46A1D272}" destId="{4C587D07-DA61-46C7-A7DD-3C011E8698CE}" srcOrd="1" destOrd="0" presId="urn:microsoft.com/office/officeart/2005/8/layout/orgChart1"/>
    <dgm:cxn modelId="{DAC7F430-2A3B-441A-B7AD-7DEED05C3494}" type="presOf" srcId="{BE377847-6EDF-436B-BF2C-CDB2E1437FB4}" destId="{E3D168FC-B33D-4EF5-ACB9-55796548E314}" srcOrd="0" destOrd="0" presId="urn:microsoft.com/office/officeart/2005/8/layout/orgChart1"/>
    <dgm:cxn modelId="{6C158628-4142-4C40-BCFA-10AFA0D8E4A8}" type="presOf" srcId="{6D1C6C87-BF82-4F3E-BFA5-8F4556AAC4F1}" destId="{4C9BB952-3DF0-4BF7-BFFE-9056930D33B5}" srcOrd="0" destOrd="0" presId="urn:microsoft.com/office/officeart/2005/8/layout/orgChart1"/>
    <dgm:cxn modelId="{DE95E336-9261-4B53-8371-EBA08DAC3307}" type="presOf" srcId="{B1540829-AF55-4561-9161-C31CE1F81C6E}" destId="{3D98821C-7CF0-4216-B634-F6CB85BC5165}" srcOrd="1" destOrd="0" presId="urn:microsoft.com/office/officeart/2005/8/layout/orgChart1"/>
    <dgm:cxn modelId="{8DCF40D5-154E-4ADE-AC96-3A626F858EEE}" type="presOf" srcId="{1F17EB15-FCC7-4D49-956A-AF878CD46DAB}" destId="{49CABBD7-A606-4756-BE71-C742EF634640}" srcOrd="0" destOrd="0" presId="urn:microsoft.com/office/officeart/2005/8/layout/orgChart1"/>
    <dgm:cxn modelId="{EF890813-9AC0-4F52-9D87-5E16892583C6}" type="presOf" srcId="{E0C45BFB-2EA0-4758-89F4-196E4338DD95}" destId="{394557B2-ECC0-42D1-9358-CEB4F45A81CA}" srcOrd="1" destOrd="0" presId="urn:microsoft.com/office/officeart/2005/8/layout/orgChart1"/>
    <dgm:cxn modelId="{9517976F-CE4C-444D-9A24-D8C661291995}" type="presOf" srcId="{6C4B5A17-B1EA-43DB-8D85-AC91C7ED219F}" destId="{4804548E-0CD8-436F-8998-02762F57DAFC}" srcOrd="1" destOrd="0" presId="urn:microsoft.com/office/officeart/2005/8/layout/orgChart1"/>
    <dgm:cxn modelId="{40114F2E-D836-47D2-9542-24A33D7DED78}" srcId="{E302FE3B-28DB-4CAE-B5BA-D74CDCB3FD3C}" destId="{9675A7BF-141C-4CDE-A691-472D04525AB3}" srcOrd="3" destOrd="0" parTransId="{D65D48D7-27BC-4A71-B404-069CF6B052BB}" sibTransId="{E09750BA-ECCD-4E11-882C-405528C34D86}"/>
    <dgm:cxn modelId="{A6F80FCF-40F0-4CB3-AFC3-8D8DB4D74AB8}" type="presOf" srcId="{26181D28-04D9-4B20-88A0-131FF23626C2}" destId="{AF9E90B2-288F-47A6-9672-BF3C648B0321}" srcOrd="0" destOrd="0" presId="urn:microsoft.com/office/officeart/2005/8/layout/orgChart1"/>
    <dgm:cxn modelId="{0A8A633F-E257-4545-8A41-1DEFA6BC6375}" srcId="{919D128C-CED9-47BA-A41E-C3A155AC5D1B}" destId="{28ACD94D-F377-42AD-B26C-BA047FE87D3B}" srcOrd="5" destOrd="0" parTransId="{F59C339C-D60B-49B6-A9EC-E5B05188C038}" sibTransId="{1E3924CC-8B7B-4B35-BB93-19753E1C936C}"/>
    <dgm:cxn modelId="{0F4F7B42-6809-4462-98E1-A7ED7C788EF9}" type="presOf" srcId="{7C8833E0-14E5-4D09-AD59-5B5E39CC35B0}" destId="{B45A21CC-2359-4BDD-8853-88F9C71DD303}" srcOrd="1" destOrd="0" presId="urn:microsoft.com/office/officeart/2005/8/layout/orgChart1"/>
    <dgm:cxn modelId="{367DE671-F8AA-4400-B503-532C0BF1684A}" type="presOf" srcId="{8A28E560-704B-4AB3-8574-87A7132B6F26}" destId="{6EF305B4-0C40-45D0-B829-6263B39CB073}" srcOrd="1" destOrd="0" presId="urn:microsoft.com/office/officeart/2005/8/layout/orgChart1"/>
    <dgm:cxn modelId="{1E3B0039-35C7-4D35-BCCF-1C461E18A120}" type="presOf" srcId="{86D899C9-C95D-4326-B119-9A5C2B109568}" destId="{86E52200-650B-4733-A5AA-6F8437E887A0}" srcOrd="1" destOrd="0" presId="urn:microsoft.com/office/officeart/2005/8/layout/orgChart1"/>
    <dgm:cxn modelId="{91BDAD98-9942-4879-9802-FFA7F047C076}" type="presOf" srcId="{4C639108-7E00-4C8B-A449-367037173625}" destId="{38D9CFFE-8CF7-4852-BA7D-BA557312B339}" srcOrd="0" destOrd="0" presId="urn:microsoft.com/office/officeart/2005/8/layout/orgChart1"/>
    <dgm:cxn modelId="{23D7FF04-2221-4CCE-B762-D0923B7254B3}" type="presOf" srcId="{8A28E560-704B-4AB3-8574-87A7132B6F26}" destId="{083248CC-EC58-45CD-A8F5-B6DE5B748DEA}" srcOrd="0" destOrd="0" presId="urn:microsoft.com/office/officeart/2005/8/layout/orgChart1"/>
    <dgm:cxn modelId="{531CB181-04FA-435C-9550-597B47C2C6B9}" srcId="{919D128C-CED9-47BA-A41E-C3A155AC5D1B}" destId="{64371960-7948-46FB-B610-BB7B776963AA}" srcOrd="2" destOrd="0" parTransId="{9C3F9959-F458-49DA-9FEF-67977A4F9232}" sibTransId="{07BD3A03-66D2-4F3A-9C37-B32F3BB89A07}"/>
    <dgm:cxn modelId="{A1D08487-EDA7-4532-BEBE-30F450F9DEFB}" type="presOf" srcId="{5EC735ED-15FA-4FF4-AE8E-B71024C3A22A}" destId="{1747A03A-42B9-48C4-B684-B7E070AF5842}" srcOrd="1" destOrd="0" presId="urn:microsoft.com/office/officeart/2005/8/layout/orgChart1"/>
    <dgm:cxn modelId="{C0F982EB-7186-45FC-B2D4-9CDE7DFEBCEE}" type="presOf" srcId="{71030EA3-E0BF-48DD-9714-131963DDC210}" destId="{BB8CCE36-A229-4651-802D-6C69D9B0B6FB}" srcOrd="0" destOrd="0" presId="urn:microsoft.com/office/officeart/2005/8/layout/orgChart1"/>
    <dgm:cxn modelId="{DE23BA84-9325-4E05-98E6-0DE7B28652F9}" type="presOf" srcId="{657A6296-1857-4992-BA9D-E52AAE43FF34}" destId="{251B5B90-60D4-4987-BD62-E491F9CEC0D5}" srcOrd="0" destOrd="0" presId="urn:microsoft.com/office/officeart/2005/8/layout/orgChart1"/>
    <dgm:cxn modelId="{3A8AEA81-7862-43CB-B79F-CA4FB43FFCAE}" type="presOf" srcId="{B13B0E6D-18E7-4C86-9353-5A1D5639CC14}" destId="{74BED4D0-8204-436D-A0A3-959596CD92B9}" srcOrd="1" destOrd="0" presId="urn:microsoft.com/office/officeart/2005/8/layout/orgChart1"/>
    <dgm:cxn modelId="{3D2762AB-37B1-45A6-BA4E-38AAA4D14945}" type="presOf" srcId="{B13B0E6D-18E7-4C86-9353-5A1D5639CC14}" destId="{CEDD9812-AFCE-4C49-ACC4-EAA091DB0405}" srcOrd="0" destOrd="0" presId="urn:microsoft.com/office/officeart/2005/8/layout/orgChart1"/>
    <dgm:cxn modelId="{BC543BAD-43D5-43F2-A533-DADB9DE5C597}" type="presOf" srcId="{5BDC48BD-1D6C-4BD0-A511-D348E36E56D3}" destId="{4F0A0AFE-0FCC-48D5-801D-10D85F0C109B}" srcOrd="0" destOrd="0" presId="urn:microsoft.com/office/officeart/2005/8/layout/orgChart1"/>
    <dgm:cxn modelId="{358626FB-EFC4-4549-AA1D-B219A6C4A40B}" type="presOf" srcId="{7BED1944-395B-4CD6-8A05-E957117306CD}" destId="{7A464957-EA77-4125-B610-726D25789B0F}" srcOrd="0" destOrd="0" presId="urn:microsoft.com/office/officeart/2005/8/layout/orgChart1"/>
    <dgm:cxn modelId="{A643EF72-C01C-4151-AB7F-D4C4104A4C67}" type="presOf" srcId="{0971E24F-C6AB-432F-826C-AD071E991778}" destId="{1DC4F33D-E235-48D6-9D70-56822E6454F2}" srcOrd="0" destOrd="0" presId="urn:microsoft.com/office/officeart/2005/8/layout/orgChart1"/>
    <dgm:cxn modelId="{7825412D-5295-4E6E-90E8-C4CD31BD67E9}" type="presOf" srcId="{28ACD94D-F377-42AD-B26C-BA047FE87D3B}" destId="{A9B341FC-C174-4A01-AFC8-924DCEF87C37}" srcOrd="1" destOrd="0" presId="urn:microsoft.com/office/officeart/2005/8/layout/orgChart1"/>
    <dgm:cxn modelId="{C1013718-7CE1-42BE-9141-3E3B0A61592C}" srcId="{28ACD94D-F377-42AD-B26C-BA047FE87D3B}" destId="{7C8833E0-14E5-4D09-AD59-5B5E39CC35B0}" srcOrd="3" destOrd="0" parTransId="{95DBF59D-BA34-485F-A54E-D32456DAF3B8}" sibTransId="{FA61F83F-F751-46DA-8A25-C8336F8B52D7}"/>
    <dgm:cxn modelId="{C8DA5A0A-BCE6-4B7D-894D-FDDEA558B4B2}" type="presOf" srcId="{345C2915-7BDC-47C1-8A74-FAFDC720F634}" destId="{7A637030-1BB4-473B-A2FE-AFDCB8E8A2C6}" srcOrd="0" destOrd="0" presId="urn:microsoft.com/office/officeart/2005/8/layout/orgChart1"/>
    <dgm:cxn modelId="{86C738DC-7941-440F-91CA-F3FCBF07EC4A}" type="presOf" srcId="{EA09DF4C-A654-45AC-AC3E-C1F256848FB3}" destId="{394BC33C-6872-434D-8AEF-A6DA97EE284A}" srcOrd="1" destOrd="0" presId="urn:microsoft.com/office/officeart/2005/8/layout/orgChart1"/>
    <dgm:cxn modelId="{D5012EF7-D54F-482E-9C5B-3AB86438818D}" type="presOf" srcId="{7C8833E0-14E5-4D09-AD59-5B5E39CC35B0}" destId="{B816E927-8DBD-469A-B6AE-7BBB6C9F0CBD}" srcOrd="0" destOrd="0" presId="urn:microsoft.com/office/officeart/2005/8/layout/orgChart1"/>
    <dgm:cxn modelId="{602A71C4-EC50-4CE3-97D2-E071FF7DFE7B}" type="presOf" srcId="{E6496F3F-E7E4-421F-86BD-1051EEE5F5CD}" destId="{CD0596E3-2ED1-4D64-92A8-C433C594EB85}" srcOrd="0" destOrd="0" presId="urn:microsoft.com/office/officeart/2005/8/layout/orgChart1"/>
    <dgm:cxn modelId="{B2E35DBE-E832-47C4-8985-FA1882A8C100}" type="presOf" srcId="{5EC735ED-15FA-4FF4-AE8E-B71024C3A22A}" destId="{89232445-6D50-408B-9F14-463F13E28443}" srcOrd="0" destOrd="0" presId="urn:microsoft.com/office/officeart/2005/8/layout/orgChart1"/>
    <dgm:cxn modelId="{18E7DA38-F624-408F-9AD5-112C79B2CB56}" srcId="{F070C1DA-187B-42E5-A8F6-A8B953A1EE92}" destId="{B13B0E6D-18E7-4C86-9353-5A1D5639CC14}" srcOrd="0" destOrd="0" parTransId="{91E1376B-45FE-43EE-8CAF-21CA0698C290}" sibTransId="{2D6CCDEE-B641-4064-9739-385E345FAFE2}"/>
    <dgm:cxn modelId="{CDF6A1A8-5C9A-4104-879E-2135ADAF7132}" type="presOf" srcId="{0B4E9106-FDCB-4ABB-97CD-FBE52FA406C2}" destId="{A9B74E8E-C65C-41E7-8A3D-78A4331704C6}" srcOrd="0" destOrd="0" presId="urn:microsoft.com/office/officeart/2005/8/layout/orgChart1"/>
    <dgm:cxn modelId="{D98E3929-84C3-4519-AD21-FF3A74CC9F45}" srcId="{9675A7BF-141C-4CDE-A691-472D04525AB3}" destId="{B1540829-AF55-4561-9161-C31CE1F81C6E}" srcOrd="2" destOrd="0" parTransId="{EDFB4DF1-C1E6-4C23-BF0B-170F53D17203}" sibTransId="{A290AFD7-1FE5-415D-9D19-AC5F9B90E785}"/>
    <dgm:cxn modelId="{8364D17C-D80E-4572-978D-0D2C2B684171}" type="presOf" srcId="{958B35C9-4D37-4753-9E48-D9B33AEA67B3}" destId="{35BB9737-058D-4776-922E-6945796FC801}" srcOrd="0" destOrd="0" presId="urn:microsoft.com/office/officeart/2005/8/layout/orgChart1"/>
    <dgm:cxn modelId="{4B026093-3808-4246-BA23-F073018020C2}" type="presOf" srcId="{6D9F9B31-A7E1-4243-9EDC-F3BDFC7E2D25}" destId="{68CCE202-320E-40FB-9301-228469073566}" srcOrd="0" destOrd="0" presId="urn:microsoft.com/office/officeart/2005/8/layout/orgChart1"/>
    <dgm:cxn modelId="{9EEB9630-8769-4494-A097-30EC58B32AB8}" type="presOf" srcId="{C1CA36FF-767C-492F-B2C1-155198E0EBCF}" destId="{F784C917-A061-48DD-8DFB-B9BACAD06CC2}" srcOrd="0" destOrd="0" presId="urn:microsoft.com/office/officeart/2005/8/layout/orgChart1"/>
    <dgm:cxn modelId="{D9E42F5A-D1E6-4820-A474-E690458BF80A}" type="presOf" srcId="{00FE32CB-EABC-480E-BD74-365B82158F82}" destId="{DD482C55-AD53-4E97-AE8E-7F31996940FC}" srcOrd="0" destOrd="0" presId="urn:microsoft.com/office/officeart/2005/8/layout/orgChart1"/>
    <dgm:cxn modelId="{AC64CD8D-B0D2-4D55-AE45-88D8195EFED0}" type="presOf" srcId="{4767F3BD-A8AF-4BDF-8041-BE7C92795A01}" destId="{C8BDD012-C445-4616-AF91-3066F7DF8DEE}" srcOrd="1" destOrd="0" presId="urn:microsoft.com/office/officeart/2005/8/layout/orgChart1"/>
    <dgm:cxn modelId="{D67636BD-9E26-46C1-AD7C-82D037C903EB}" type="presOf" srcId="{EA09DF4C-A654-45AC-AC3E-C1F256848FB3}" destId="{5E64FCA2-E614-484F-B231-933CBEB0C42F}" srcOrd="0" destOrd="0" presId="urn:microsoft.com/office/officeart/2005/8/layout/orgChart1"/>
    <dgm:cxn modelId="{953C111F-C462-47E5-B9AB-43A051EF5238}" type="presOf" srcId="{8BD250E8-0870-43A7-84F2-BF6FD80D4B1A}" destId="{1BC3DBF2-EB9E-4B38-B33A-5B1DD022A88A}" srcOrd="1" destOrd="0" presId="urn:microsoft.com/office/officeart/2005/8/layout/orgChart1"/>
    <dgm:cxn modelId="{EEC76219-0DA0-4AF1-9D72-A10F0BFF9C9E}" type="presOf" srcId="{9C3F9959-F458-49DA-9FEF-67977A4F9232}" destId="{41BED987-C321-40AC-BFEF-C300C7BB53A9}" srcOrd="0" destOrd="0" presId="urn:microsoft.com/office/officeart/2005/8/layout/orgChart1"/>
    <dgm:cxn modelId="{F37C2E09-30B2-46D1-AE8D-33BD41204FF4}" type="presOf" srcId="{20B1FE45-6F6F-4C28-91F4-D811CBB3DE9E}" destId="{DC57B384-A3B8-435D-AFB9-31868C932D9C}" srcOrd="0" destOrd="0" presId="urn:microsoft.com/office/officeart/2005/8/layout/orgChart1"/>
    <dgm:cxn modelId="{A7BE1C06-9D0D-4E09-9ABD-58BF6238EF9E}" type="presOf" srcId="{E0C45BFB-2EA0-4758-89F4-196E4338DD95}" destId="{FDDEC6F8-B57E-40F8-A9AF-ED7DCC378ACC}" srcOrd="0" destOrd="0" presId="urn:microsoft.com/office/officeart/2005/8/layout/orgChart1"/>
    <dgm:cxn modelId="{1DB0883B-CA6B-4C85-AAA3-7E97555D14BF}" srcId="{26181D28-04D9-4B20-88A0-131FF23626C2}" destId="{84B6C5ED-602D-44DA-8423-1E08040C5381}" srcOrd="0" destOrd="0" parTransId="{F52B7D9A-1DC8-4C9B-9505-80F47FEA8A24}" sibTransId="{175E3E7B-863E-4765-B161-82CA5D69CAEA}"/>
    <dgm:cxn modelId="{198C5DE6-257E-4D37-91AE-D49C6748D450}" type="presOf" srcId="{3A3CA8A2-82D5-46C2-A9CD-C934481C6357}" destId="{DA3E1869-5E94-4876-BA9D-DAF9A22C8DDF}" srcOrd="0" destOrd="0" presId="urn:microsoft.com/office/officeart/2005/8/layout/orgChart1"/>
    <dgm:cxn modelId="{8E151A2E-7A6C-446C-AD93-4493E0703D37}" type="presOf" srcId="{9F4ED8F3-60D0-46C4-8CF8-56F0C08C7559}" destId="{7AB919B2-3E53-446A-9DE8-1AA1ACC2B53C}" srcOrd="0" destOrd="0" presId="urn:microsoft.com/office/officeart/2005/8/layout/orgChart1"/>
    <dgm:cxn modelId="{EB596DA1-BD25-47A6-A414-A8DD0CDDFAD6}" type="presOf" srcId="{021AEC20-DEFC-4E5D-A5D5-C534E4C302A8}" destId="{EC2EBEEA-F12A-4690-B673-8A64B73B7E03}" srcOrd="0" destOrd="0" presId="urn:microsoft.com/office/officeart/2005/8/layout/orgChart1"/>
    <dgm:cxn modelId="{F5491A70-BE20-45CF-8299-50EC015986D9}" srcId="{8A28E560-704B-4AB3-8574-87A7132B6F26}" destId="{56638601-0E9C-44B4-B4E9-B247B4246E29}" srcOrd="1" destOrd="0" parTransId="{7814B224-6A04-47EB-96DF-758AFC8D73E3}" sibTransId="{19A0F475-5FE8-478D-825D-1D69F5B9FAC4}"/>
    <dgm:cxn modelId="{7BB93C27-F3F2-4B6F-8A65-349EE7C5693E}" type="presOf" srcId="{3740D81F-A279-4C2B-AB16-4925A8943295}" destId="{F5D4CD8C-0B05-4367-94D9-7D0689E0F5B6}" srcOrd="0" destOrd="0" presId="urn:microsoft.com/office/officeart/2005/8/layout/orgChart1"/>
    <dgm:cxn modelId="{7EEA96BA-C39B-40A5-8ED4-AE7757F6C8A1}" type="presOf" srcId="{F070C1DA-187B-42E5-A8F6-A8B953A1EE92}" destId="{56464723-087E-4019-AA0A-3DA5DBF685AF}" srcOrd="0" destOrd="0" presId="urn:microsoft.com/office/officeart/2005/8/layout/orgChart1"/>
    <dgm:cxn modelId="{F6C4BB4C-8C0A-415F-97D5-02CE81C72ED4}" type="presOf" srcId="{4A62D131-0054-4CE7-9BC3-3A9EAAFD50F7}" destId="{135B14D2-C97F-4D41-8AD9-661AA1614FCC}" srcOrd="0" destOrd="0" presId="urn:microsoft.com/office/officeart/2005/8/layout/orgChart1"/>
    <dgm:cxn modelId="{954C1824-C8C9-41D6-9C1E-4DCA65DFB9FB}" type="presOf" srcId="{BEF2C0FB-78E0-4177-B49D-2D67BF1B0C2C}" destId="{E48A2B2D-203E-4764-AE4F-D909E2161EE7}" srcOrd="0" destOrd="0" presId="urn:microsoft.com/office/officeart/2005/8/layout/orgChart1"/>
    <dgm:cxn modelId="{B6DCC53B-6F39-4DAB-A4A5-FD3EF0BC417E}" srcId="{7065E9AD-B113-468F-B7D7-CEDC89796DD9}" destId="{919D128C-CED9-47BA-A41E-C3A155AC5D1B}" srcOrd="0" destOrd="0" parTransId="{72CD83A5-9971-4B6D-9F82-8082703C0E2F}" sibTransId="{71117E7F-4A4B-4E6C-A297-94936CFFAA4B}"/>
    <dgm:cxn modelId="{048AE977-5F00-40DE-B526-DC7DF5C32FB8}" srcId="{1C641F2C-FE52-4109-8CCF-40285C18A2D5}" destId="{BE377847-6EDF-436B-BF2C-CDB2E1437FB4}" srcOrd="1" destOrd="0" parTransId="{3D7A780C-18DC-448E-B831-0F3FF7D5F41C}" sibTransId="{1DA14286-A19E-4030-910C-9BAC7E03D0AD}"/>
    <dgm:cxn modelId="{378F9F68-C4CC-4425-BD96-6574224A8804}" srcId="{919D128C-CED9-47BA-A41E-C3A155AC5D1B}" destId="{8A28E560-704B-4AB3-8574-87A7132B6F26}" srcOrd="8" destOrd="0" parTransId="{00FE32CB-EABC-480E-BD74-365B82158F82}" sibTransId="{E3EE1F78-A29B-45EB-B207-A69B193227EB}"/>
    <dgm:cxn modelId="{4B44A9EF-0B88-497D-98CC-F6CF9992B6AF}" srcId="{0B4E9106-FDCB-4ABB-97CD-FBE52FA406C2}" destId="{29F8CA98-956A-4A8C-ACD0-28C5A41A0DE4}" srcOrd="1" destOrd="0" parTransId="{1E7C35E9-A9A2-46BF-A0F1-E157F3C51EB9}" sibTransId="{6CA926A8-C115-46D7-8AAF-39D16CD3308E}"/>
    <dgm:cxn modelId="{90FCB6BD-082B-4C9D-8A2E-6E70437105AE}" type="presOf" srcId="{E302FE3B-28DB-4CAE-B5BA-D74CDCB3FD3C}" destId="{18F7FA47-4373-423A-9D43-527C91378CDC}" srcOrd="1" destOrd="0" presId="urn:microsoft.com/office/officeart/2005/8/layout/orgChart1"/>
    <dgm:cxn modelId="{6183FE31-BBD9-4369-A530-FDDF222207F0}" type="presOf" srcId="{D713C594-7DDD-41F3-8D8F-42A1C5DC6C56}" destId="{13A0767D-7096-4137-B491-FA17BC13BEE7}" srcOrd="0" destOrd="0" presId="urn:microsoft.com/office/officeart/2005/8/layout/orgChart1"/>
    <dgm:cxn modelId="{06070679-5651-48C7-A7C9-11678EFA2A86}" type="presOf" srcId="{F2DCFF20-4446-49FB-BADD-CCFC57BC2BD6}" destId="{7DA0D19B-3E87-488E-8646-0DD05648D351}" srcOrd="0" destOrd="0" presId="urn:microsoft.com/office/officeart/2005/8/layout/orgChart1"/>
    <dgm:cxn modelId="{1B9EB155-FA7E-45B8-BB00-7A8B03B927E8}" type="presOf" srcId="{C6BFCA44-09AF-4DB2-BC0C-7A7D01C01953}" destId="{11B0AFE5-C7C0-46EB-8E31-44F6B9E5F243}" srcOrd="1" destOrd="0" presId="urn:microsoft.com/office/officeart/2005/8/layout/orgChart1"/>
    <dgm:cxn modelId="{EC07DD30-D1F5-4CFD-BAD9-BDBD094A2D08}" type="presOf" srcId="{2977C863-70D6-46EA-91A4-0FB139320AF9}" destId="{5180B925-C8B8-4F88-B0F4-E09124FC75A0}" srcOrd="1" destOrd="0" presId="urn:microsoft.com/office/officeart/2005/8/layout/orgChart1"/>
    <dgm:cxn modelId="{D31982BC-00CE-4D4C-94F2-19E96718ACC0}" type="presOf" srcId="{29E3718F-1A58-4463-B364-AB9635D32C22}" destId="{B6C34077-D8AF-484B-813E-4E698E518988}" srcOrd="0" destOrd="0" presId="urn:microsoft.com/office/officeart/2005/8/layout/orgChart1"/>
    <dgm:cxn modelId="{C7B615FB-2B71-4EDA-ADE8-869047774C8C}" type="presOf" srcId="{64371960-7948-46FB-B610-BB7B776963AA}" destId="{114D810F-187C-4C28-843A-5ED60A4A2B45}" srcOrd="1" destOrd="0" presId="urn:microsoft.com/office/officeart/2005/8/layout/orgChart1"/>
    <dgm:cxn modelId="{9D50A944-6D7D-486E-8D34-D111DFE65CE9}" type="presOf" srcId="{3581CE57-2606-4EB5-B363-B935B1792747}" destId="{473C680E-08B7-4DD2-BA54-AC56F010079D}" srcOrd="0" destOrd="0" presId="urn:microsoft.com/office/officeart/2005/8/layout/orgChart1"/>
    <dgm:cxn modelId="{9C3F0115-CA49-4BA2-ADFA-A50D36EE6BE3}" type="presOf" srcId="{86D899C9-C95D-4326-B119-9A5C2B109568}" destId="{F09638B2-5811-43EA-85D8-104C838D87C8}" srcOrd="0" destOrd="0" presId="urn:microsoft.com/office/officeart/2005/8/layout/orgChart1"/>
    <dgm:cxn modelId="{3090D631-CC5E-4148-84F9-DA0D7FF44C2A}" srcId="{919D128C-CED9-47BA-A41E-C3A155AC5D1B}" destId="{E302FE3B-28DB-4CAE-B5BA-D74CDCB3FD3C}" srcOrd="3" destOrd="0" parTransId="{A981CB62-847B-40A4-8DB9-2FD9F56B8EFB}" sibTransId="{0D483331-54E1-4FE0-B18D-E64930EDB382}"/>
    <dgm:cxn modelId="{DAC7B1C3-8B1B-4466-B1BA-397970D435E9}" type="presOf" srcId="{84B6C5ED-602D-44DA-8423-1E08040C5381}" destId="{B1AF39BB-A51A-4F90-BC9E-0E6D343B0E34}" srcOrd="1" destOrd="0" presId="urn:microsoft.com/office/officeart/2005/8/layout/orgChart1"/>
    <dgm:cxn modelId="{DB876FB4-C8EE-4903-90E4-A0CA5EB43E10}" type="presOf" srcId="{1F17EB15-FCC7-4D49-956A-AF878CD46DAB}" destId="{BB652FCA-5A82-403F-AA62-83BC5B9BB7E1}" srcOrd="1" destOrd="0" presId="urn:microsoft.com/office/officeart/2005/8/layout/orgChart1"/>
    <dgm:cxn modelId="{F3D06AD7-ECA0-4C6E-88B4-6846ECCF6375}" type="presOf" srcId="{B6BE8250-8EB2-4D33-B7E3-C2990C1E1F2B}" destId="{530A043A-FF68-4E6A-91A5-9F4751055B65}" srcOrd="1" destOrd="0" presId="urn:microsoft.com/office/officeart/2005/8/layout/orgChart1"/>
    <dgm:cxn modelId="{21188CC9-C2FC-44B2-9034-EF98D6B85156}" srcId="{1F17EB15-FCC7-4D49-956A-AF878CD46DAB}" destId="{29E3718F-1A58-4463-B364-AB9635D32C22}" srcOrd="2" destOrd="0" parTransId="{839A17FE-96D8-49D4-8CBF-01455D82CF88}" sibTransId="{6FC87534-E07A-4362-876A-4E45349B127E}"/>
    <dgm:cxn modelId="{81DF6FE7-DFE4-43C1-8696-75833EFACBF3}" srcId="{919D128C-CED9-47BA-A41E-C3A155AC5D1B}" destId="{6452B0C6-6A4E-432C-BFA8-A1245A555144}" srcOrd="9" destOrd="0" parTransId="{F02A9322-6426-4124-B524-60EDA51BDCB3}" sibTransId="{65C3D90F-2727-4004-BEDD-969722ADFC97}"/>
    <dgm:cxn modelId="{0D85E259-737C-4B44-BB29-E9207F6D4393}" type="presOf" srcId="{919D128C-CED9-47BA-A41E-C3A155AC5D1B}" destId="{9D72B72E-34FD-4EEB-A55D-29A93FD6B6E3}" srcOrd="0" destOrd="0" presId="urn:microsoft.com/office/officeart/2005/8/layout/orgChart1"/>
    <dgm:cxn modelId="{DEC4CF80-1998-4B18-9AC4-40C1254C74CA}" type="presOf" srcId="{F6E17B51-D7D3-44A5-84E0-EA828BAED9EE}" destId="{20CE09D2-5E1F-4109-AB63-D87E99958D75}" srcOrd="0" destOrd="0" presId="urn:microsoft.com/office/officeart/2005/8/layout/orgChart1"/>
    <dgm:cxn modelId="{FC10ABE0-E639-4FF1-90DA-9B9339558AAB}" type="presOf" srcId="{C95BD914-DB6F-43AF-9BC8-0699E4C382FF}" destId="{963DA33A-1556-474B-AAC3-4F5FC273920E}" srcOrd="0" destOrd="0" presId="urn:microsoft.com/office/officeart/2005/8/layout/orgChart1"/>
    <dgm:cxn modelId="{B13C9CB6-882E-404D-84E2-6289D4456121}" type="presOf" srcId="{29F8CA98-956A-4A8C-ACD0-28C5A41A0DE4}" destId="{91D3946E-E18C-4339-B6B6-0F866AF1D076}" srcOrd="0" destOrd="0" presId="urn:microsoft.com/office/officeart/2005/8/layout/orgChart1"/>
    <dgm:cxn modelId="{88C6189C-4BF3-4CAB-955D-56E4A58C58E8}" type="presOf" srcId="{6D9F9B31-A7E1-4243-9EDC-F3BDFC7E2D25}" destId="{0FF56E6F-D805-4343-B983-A58122AAFE45}" srcOrd="1" destOrd="0" presId="urn:microsoft.com/office/officeart/2005/8/layout/orgChart1"/>
    <dgm:cxn modelId="{3FDC8A9A-0812-42E6-AA28-084DFB1EC1B5}" type="presOf" srcId="{1C641F2C-FE52-4109-8CCF-40285C18A2D5}" destId="{EC1FD643-1F86-4B40-A764-DBDF64572EEF}" srcOrd="1" destOrd="0" presId="urn:microsoft.com/office/officeart/2005/8/layout/orgChart1"/>
    <dgm:cxn modelId="{0D0F625F-2049-455C-BA2E-155C5D897F40}" type="presOf" srcId="{18D2C23C-1128-4D6F-9F04-77DF83EA4A6D}" destId="{4C84B85D-4617-491F-BA8A-221A72EBDDB2}" srcOrd="0" destOrd="0" presId="urn:microsoft.com/office/officeart/2005/8/layout/orgChart1"/>
    <dgm:cxn modelId="{10ED74BC-7323-4D95-BD9F-8603635C84F9}" srcId="{28ACD94D-F377-42AD-B26C-BA047FE87D3B}" destId="{F2DCFF20-4446-49FB-BADD-CCFC57BC2BD6}" srcOrd="4" destOrd="0" parTransId="{150E6B32-CA0F-4556-99A5-5644E2369D7F}" sibTransId="{175A88E1-BCDE-4242-890D-020FC6250494}"/>
    <dgm:cxn modelId="{FBD22B86-0539-48AF-8A1A-B5366A292A3D}" type="presOf" srcId="{A208B0EA-09DA-4BAB-AA7A-09647714A832}" destId="{7CBDE61C-D68B-44DA-AEA8-F4819EF0D2F8}" srcOrd="0" destOrd="0" presId="urn:microsoft.com/office/officeart/2005/8/layout/orgChart1"/>
    <dgm:cxn modelId="{26132582-C1C0-467E-A52E-554B8D542B1F}" type="presOf" srcId="{95DBF59D-BA34-485F-A54E-D32456DAF3B8}" destId="{EF29EFFE-899F-49AE-A7C8-C83BA6BEB208}" srcOrd="0" destOrd="0" presId="urn:microsoft.com/office/officeart/2005/8/layout/orgChart1"/>
    <dgm:cxn modelId="{B78515DF-4149-4D58-A31F-EE833B4EF2E1}" type="presOf" srcId="{9675A7BF-141C-4CDE-A691-472D04525AB3}" destId="{CC09D754-AE9A-4898-971F-D70E3496D909}" srcOrd="1" destOrd="0" presId="urn:microsoft.com/office/officeart/2005/8/layout/orgChart1"/>
    <dgm:cxn modelId="{299B06BB-320F-48DE-93A5-E8429925EA29}" type="presOf" srcId="{6C4B5A17-B1EA-43DB-8D85-AC91C7ED219F}" destId="{2BEA7417-6338-454D-8A92-95A443AB474D}" srcOrd="0" destOrd="0" presId="urn:microsoft.com/office/officeart/2005/8/layout/orgChart1"/>
    <dgm:cxn modelId="{1CC1C4C3-740E-4F3F-9641-61F97865588B}" srcId="{F070C1DA-187B-42E5-A8F6-A8B953A1EE92}" destId="{B6BE8250-8EB2-4D33-B7E3-C2990C1E1F2B}" srcOrd="1" destOrd="0" parTransId="{41213AF9-93D8-4E64-BCA7-B4DCA007A784}" sibTransId="{37759844-6460-45A2-8118-C13FB1ED8BDA}"/>
    <dgm:cxn modelId="{01A0A187-1E9B-4487-9729-9D1A64762147}" srcId="{1C641F2C-FE52-4109-8CCF-40285C18A2D5}" destId="{8BD250E8-0870-43A7-84F2-BF6FD80D4B1A}" srcOrd="0" destOrd="0" parTransId="{345C2915-7BDC-47C1-8A74-FAFDC720F634}" sibTransId="{11FC7472-75B3-4078-B50D-72F673CF3934}"/>
    <dgm:cxn modelId="{1BBE24A4-61EE-45CD-9580-F1B6AC9BB395}" type="presOf" srcId="{C6BFCA44-09AF-4DB2-BC0C-7A7D01C01953}" destId="{64288C76-0D25-4A93-9BDA-B52D8F05074C}" srcOrd="0" destOrd="0" presId="urn:microsoft.com/office/officeart/2005/8/layout/orgChart1"/>
    <dgm:cxn modelId="{C99487FF-9CAC-412F-A559-E0AD97C5CB3C}" srcId="{8A28E560-704B-4AB3-8574-87A7132B6F26}" destId="{6D9F9B31-A7E1-4243-9EDC-F3BDFC7E2D25}" srcOrd="2" destOrd="0" parTransId="{EB92CA05-E769-4D4B-8DC6-34DE97605041}" sibTransId="{C03CC587-7E0D-4228-A39E-2E12DB57C40F}"/>
    <dgm:cxn modelId="{2FA7CDDB-9907-4EB9-BC8D-0AA1C194F078}" type="presOf" srcId="{7065E9AD-B113-468F-B7D7-CEDC89796DD9}" destId="{2764FD93-DEB4-481E-B34A-12EC4C8D8317}" srcOrd="0" destOrd="0" presId="urn:microsoft.com/office/officeart/2005/8/layout/orgChart1"/>
    <dgm:cxn modelId="{D91A120B-BC1F-4B37-B903-FC1DB3317D8B}" type="presOf" srcId="{68BDC38E-7552-4A5B-A2FC-96B94C05936A}" destId="{2CE44AD0-8B40-4F3F-9A8D-303F3F9A00A4}" srcOrd="0" destOrd="0" presId="urn:microsoft.com/office/officeart/2005/8/layout/orgChart1"/>
    <dgm:cxn modelId="{F9FFD13F-1252-4183-B4CA-00A2259C2ACC}" srcId="{1F17EB15-FCC7-4D49-956A-AF878CD46DAB}" destId="{C37C1452-8B72-4C23-A544-4F3EB8680C93}" srcOrd="1" destOrd="0" parTransId="{3740D81F-A279-4C2B-AB16-4925A8943295}" sibTransId="{37B043B6-407C-48C4-A1DA-C2EF95A30C48}"/>
    <dgm:cxn modelId="{448BBDDE-92E4-462A-BCA8-D2E60BD8BBDF}" type="presOf" srcId="{64371960-7948-46FB-B610-BB7B776963AA}" destId="{D19DB32C-CCEA-4E5B-90BF-2B63BC4215C5}" srcOrd="0" destOrd="0" presId="urn:microsoft.com/office/officeart/2005/8/layout/orgChart1"/>
    <dgm:cxn modelId="{2F11B008-9688-4FEE-A3FB-2ADD1272B175}" type="presOf" srcId="{D5E65787-33E6-4EE0-91EF-7E5C1E0C8330}" destId="{2AA552DE-C6CA-4E7F-9D67-71032391946A}" srcOrd="0" destOrd="0" presId="urn:microsoft.com/office/officeart/2005/8/layout/orgChart1"/>
    <dgm:cxn modelId="{16A5D2A4-70D5-4DAA-AD08-7D813389721D}" srcId="{E302FE3B-28DB-4CAE-B5BA-D74CDCB3FD3C}" destId="{1C641F2C-FE52-4109-8CCF-40285C18A2D5}" srcOrd="1" destOrd="0" parTransId="{0BA3C1F0-BDAB-4935-A22E-C3A207515C31}" sibTransId="{252813A8-E4CC-4F4E-86D6-218A69416B7D}"/>
    <dgm:cxn modelId="{FC9BA290-88EF-4B16-ACE1-418606284A37}" type="presOf" srcId="{71030EA3-E0BF-48DD-9714-131963DDC210}" destId="{1CDCF188-1A96-476C-8132-C422CC8FEFB6}" srcOrd="1" destOrd="0" presId="urn:microsoft.com/office/officeart/2005/8/layout/orgChart1"/>
    <dgm:cxn modelId="{DB5BF7BA-3FC1-4AAE-AC31-0B083A2429AF}" srcId="{9675A7BF-141C-4CDE-A691-472D04525AB3}" destId="{EA09DF4C-A654-45AC-AC3E-C1F256848FB3}" srcOrd="0" destOrd="0" parTransId="{3581CE57-2606-4EB5-B363-B935B1792747}" sibTransId="{372278B6-AC49-485D-973C-97C77D824855}"/>
    <dgm:cxn modelId="{759F1A73-56EF-416C-BF14-B4FB81546023}" type="presOf" srcId="{AF6B56A5-A3F5-43EA-8C97-D4E51B274F26}" destId="{E9D1423B-5E8B-4BC5-9F32-33AF1EFE62CF}" srcOrd="0" destOrd="0" presId="urn:microsoft.com/office/officeart/2005/8/layout/orgChart1"/>
    <dgm:cxn modelId="{440C29C8-C2B9-4A20-987F-13E3A0215455}" type="presOf" srcId="{0FE6B413-A157-4A0D-83A6-D165EE1102F8}" destId="{5AF2E221-44CB-48C7-B446-B93529505866}" srcOrd="1" destOrd="0" presId="urn:microsoft.com/office/officeart/2005/8/layout/orgChart1"/>
    <dgm:cxn modelId="{7EA91176-D065-40FF-BC44-B39EF136E464}" type="presOf" srcId="{0971E24F-C6AB-432F-826C-AD071E991778}" destId="{93F01959-BC16-4F27-867A-A4F56FC62E50}" srcOrd="1" destOrd="0" presId="urn:microsoft.com/office/officeart/2005/8/layout/orgChart1"/>
    <dgm:cxn modelId="{C9F162C2-DAC7-43F7-BE19-1D1129CF3C8D}" type="presOf" srcId="{B6BE8250-8EB2-4D33-B7E3-C2990C1E1F2B}" destId="{A93487D8-728B-42FE-8C67-C8BD22008FA5}" srcOrd="0" destOrd="0" presId="urn:microsoft.com/office/officeart/2005/8/layout/orgChart1"/>
    <dgm:cxn modelId="{333FC249-3433-415F-8787-FAE3DEF7B67E}" srcId="{28ACD94D-F377-42AD-B26C-BA047FE87D3B}" destId="{A208B0EA-09DA-4BAB-AA7A-09647714A832}" srcOrd="2" destOrd="0" parTransId="{D713C594-7DDD-41F3-8D8F-42A1C5DC6C56}" sibTransId="{F2A681D8-32D6-4865-B22B-09D5DFF64FB9}"/>
    <dgm:cxn modelId="{5AC550CE-432C-403A-AAA7-DA77260A0079}" srcId="{2977C863-70D6-46EA-91A4-0FB139320AF9}" destId="{7BED1944-395B-4CD6-8A05-E957117306CD}" srcOrd="1" destOrd="0" parTransId="{FA685DEE-1015-447E-8657-DFBBB2E08B40}" sibTransId="{924ED4C8-C592-4D4C-A042-8B83617198FB}"/>
    <dgm:cxn modelId="{1B0F24EE-F245-4F29-8169-83A0F157823A}" srcId="{6452B0C6-6A4E-432C-BFA8-A1245A555144}" destId="{20B1FE45-6F6F-4C28-91F4-D811CBB3DE9E}" srcOrd="1" destOrd="0" parTransId="{18D2C23C-1128-4D6F-9F04-77DF83EA4A6D}" sibTransId="{863BBDC7-3343-4BD6-954B-F49748FDF10A}"/>
    <dgm:cxn modelId="{F40001A5-9BDC-4559-95E4-7E9FB6D38A03}" type="presOf" srcId="{7814B224-6A04-47EB-96DF-758AFC8D73E3}" destId="{80664860-C825-418A-B5EB-AC6AE15DB19E}" srcOrd="0" destOrd="0" presId="urn:microsoft.com/office/officeart/2005/8/layout/orgChart1"/>
    <dgm:cxn modelId="{C40B2621-B27C-41A2-AA6B-6C5957A73D43}" type="presOf" srcId="{BE377847-6EDF-436B-BF2C-CDB2E1437FB4}" destId="{C0294BD0-8C25-4DAF-9200-A795B3E7DE0B}" srcOrd="1" destOrd="0" presId="urn:microsoft.com/office/officeart/2005/8/layout/orgChart1"/>
    <dgm:cxn modelId="{BA6BDACD-A667-416C-BEB3-C503251BC5A7}" type="presOf" srcId="{150E6B32-CA0F-4556-99A5-5644E2369D7F}" destId="{C1AE46CB-7814-47A1-AC3C-EB21D6F37DF5}" srcOrd="0" destOrd="0" presId="urn:microsoft.com/office/officeart/2005/8/layout/orgChart1"/>
    <dgm:cxn modelId="{61F559F9-E7FC-40BA-B302-507E643686AE}" type="presOf" srcId="{EC6A36DA-C94D-4DE1-B03D-2E839DAB0AA9}" destId="{495FFEE8-202B-41BF-A081-39E7FDC17C84}" srcOrd="0" destOrd="0" presId="urn:microsoft.com/office/officeart/2005/8/layout/orgChart1"/>
    <dgm:cxn modelId="{B3184680-4378-41BF-ABD7-1A00E607998D}" type="presOf" srcId="{D65D48D7-27BC-4A71-B404-069CF6B052BB}" destId="{300676F6-B5C6-4996-97B4-46FCAD226C71}" srcOrd="0" destOrd="0" presId="urn:microsoft.com/office/officeart/2005/8/layout/orgChart1"/>
    <dgm:cxn modelId="{0571AC7D-E700-44ED-A663-2FA0B194EB09}" srcId="{919D128C-CED9-47BA-A41E-C3A155AC5D1B}" destId="{958B35C9-4D37-4753-9E48-D9B33AEA67B3}" srcOrd="1" destOrd="0" parTransId="{BEF2C0FB-78E0-4177-B49D-2D67BF1B0C2C}" sibTransId="{D723619E-366E-4588-A581-3B6FF44AAC18}"/>
    <dgm:cxn modelId="{D786839F-3D6E-4122-BE16-C668F3B3D3EA}" srcId="{8A28E560-704B-4AB3-8574-87A7132B6F26}" destId="{80FF58C0-7CBF-4548-AA8F-591C46A1D272}" srcOrd="3" destOrd="0" parTransId="{6D1C6C87-BF82-4F3E-BFA5-8F4556AAC4F1}" sibTransId="{D6DE424A-5197-455F-AF0C-C0C806D6F86A}"/>
    <dgm:cxn modelId="{287957ED-85D7-4F03-96EF-996E41CF317A}" type="presOf" srcId="{F070C1DA-187B-42E5-A8F6-A8B953A1EE92}" destId="{9E33B0E2-4494-4B3B-B1CC-0BC189AA4EDF}" srcOrd="1" destOrd="0" presId="urn:microsoft.com/office/officeart/2005/8/layout/orgChart1"/>
    <dgm:cxn modelId="{AC866AED-CE5A-4861-8CEA-26AD8F067C37}" srcId="{26181D28-04D9-4B20-88A0-131FF23626C2}" destId="{657A6296-1857-4992-BA9D-E52AAE43FF34}" srcOrd="1" destOrd="0" parTransId="{449EFE99-18DD-4536-8465-12A004FB59A4}" sibTransId="{092273FD-5544-4D30-A6F2-F912A9920628}"/>
    <dgm:cxn modelId="{1DA7850B-AA88-4C7F-B07A-7C4AE763D303}" type="presOf" srcId="{F59C339C-D60B-49B6-A9EC-E5B05188C038}" destId="{F0A7FEE0-2CEB-4529-BCE8-B59D27077F31}" srcOrd="0" destOrd="0" presId="urn:microsoft.com/office/officeart/2005/8/layout/orgChart1"/>
    <dgm:cxn modelId="{ACBA7722-CDD1-4078-8811-C92E7A413ED4}" type="presOf" srcId="{6DD85DF9-8507-4228-B792-5D7B4993158E}" destId="{C84C29DC-CF1A-4BA1-994D-4A03F5351F11}" srcOrd="0" destOrd="0" presId="urn:microsoft.com/office/officeart/2005/8/layout/orgChart1"/>
    <dgm:cxn modelId="{7D8DD926-7FF6-4174-A666-A3A85AB18A57}" srcId="{E302FE3B-28DB-4CAE-B5BA-D74CDCB3FD3C}" destId="{2977C863-70D6-46EA-91A4-0FB139320AF9}" srcOrd="2" destOrd="0" parTransId="{81056953-09AA-47AF-BD3E-36F8AED6EF9C}" sibTransId="{5AD276ED-912F-462B-A7E9-DB206C960C29}"/>
    <dgm:cxn modelId="{386C2128-B6DB-42CC-B26C-3CD31FC9DD23}" type="presOf" srcId="{F6E17B51-D7D3-44A5-84E0-EA828BAED9EE}" destId="{8B5CE7C6-576A-4C61-9689-F52C48187713}" srcOrd="1" destOrd="0" presId="urn:microsoft.com/office/officeart/2005/8/layout/orgChart1"/>
    <dgm:cxn modelId="{80CB2CAB-61AD-4AD6-8E6C-78D7EF54DEC3}" type="presOf" srcId="{1E150DF6-7A1A-4623-ACCC-142D02A07A8E}" destId="{09F2AF7A-F517-4FA1-A5B7-7EFEC8CCC362}" srcOrd="1" destOrd="0" presId="urn:microsoft.com/office/officeart/2005/8/layout/orgChart1"/>
    <dgm:cxn modelId="{59C83BC6-8251-4130-9492-99CCD3CBBAC6}" type="presOf" srcId="{80FF58C0-7CBF-4548-AA8F-591C46A1D272}" destId="{F2EBA7D1-0843-401A-B93E-5D2602D5854A}" srcOrd="0" destOrd="0" presId="urn:microsoft.com/office/officeart/2005/8/layout/orgChart1"/>
    <dgm:cxn modelId="{17DE8BDD-DF54-4E64-ACDD-B53148824680}" srcId="{26181D28-04D9-4B20-88A0-131FF23626C2}" destId="{0971E24F-C6AB-432F-826C-AD071E991778}" srcOrd="2" destOrd="0" parTransId="{4C639108-7E00-4C8B-A449-367037173625}" sibTransId="{15A68E2A-17FF-44C5-BBEE-F9FB2CD25463}"/>
    <dgm:cxn modelId="{C328C93D-8CAC-4E77-94F2-329442EFCC64}" type="presOf" srcId="{657A6296-1857-4992-BA9D-E52AAE43FF34}" destId="{5E03AE4A-689B-417E-96D7-CB499BC94C73}" srcOrd="1" destOrd="0" presId="urn:microsoft.com/office/officeart/2005/8/layout/orgChart1"/>
    <dgm:cxn modelId="{4B5D22C5-8F94-4B4E-B279-111D66AA48CF}" srcId="{1F17EB15-FCC7-4D49-956A-AF878CD46DAB}" destId="{E0C45BFB-2EA0-4758-89F4-196E4338DD95}" srcOrd="0" destOrd="0" parTransId="{7BC9FA97-B277-48AA-B867-96976EFA9573}" sibTransId="{D9187B8F-5687-4196-A3EF-664F8AB4293A}"/>
    <dgm:cxn modelId="{A314BF6F-51FC-4DE0-AF8E-C8028DBEAB0C}" srcId="{919D128C-CED9-47BA-A41E-C3A155AC5D1B}" destId="{26181D28-04D9-4B20-88A0-131FF23626C2}" srcOrd="4" destOrd="0" parTransId="{4A62D131-0054-4CE7-9BC3-3A9EAAFD50F7}" sibTransId="{90FB1D22-51F1-4B30-8BFA-4083B1FFC253}"/>
    <dgm:cxn modelId="{0491E912-297C-4E59-ADDF-CCFF5751B5D3}" type="presOf" srcId="{6DD85DF9-8507-4228-B792-5D7B4993158E}" destId="{A2EB20E2-1C7D-45C0-BE60-745B3588EBAB}" srcOrd="1" destOrd="0" presId="urn:microsoft.com/office/officeart/2005/8/layout/orgChart1"/>
    <dgm:cxn modelId="{FB04F258-551E-450B-A8E9-A3E09520EA1B}" type="presOf" srcId="{ABD630B6-C1E9-41CE-B183-5D39C0F7B369}" destId="{B296EF7A-3FA3-4511-A9FE-4383D32119B6}" srcOrd="0" destOrd="0" presId="urn:microsoft.com/office/officeart/2005/8/layout/orgChart1"/>
    <dgm:cxn modelId="{AAC294E0-8949-4E1A-8298-7DA66A4E6925}" srcId="{E302FE3B-28DB-4CAE-B5BA-D74CDCB3FD3C}" destId="{1F17EB15-FCC7-4D49-956A-AF878CD46DAB}" srcOrd="0" destOrd="0" parTransId="{A2DDD770-FF7D-4FA6-BCFC-7FCD542F4641}" sibTransId="{E51F859B-FD13-4580-9FF5-73E8525607C4}"/>
    <dgm:cxn modelId="{8DFE2B81-C337-4627-AC21-2D67BC3F02DE}" type="presOf" srcId="{91E1376B-45FE-43EE-8CAF-21CA0698C290}" destId="{22D767B0-1053-4766-BA5E-8941E2316A4C}" srcOrd="0" destOrd="0" presId="urn:microsoft.com/office/officeart/2005/8/layout/orgChart1"/>
    <dgm:cxn modelId="{3A626454-E206-49D7-84F5-5E7FCE5AF286}" type="presOf" srcId="{28ACD94D-F377-42AD-B26C-BA047FE87D3B}" destId="{521BEE22-C4CD-4475-99C9-F3EBCC9A5FFC}" srcOrd="0" destOrd="0" presId="urn:microsoft.com/office/officeart/2005/8/layout/orgChart1"/>
    <dgm:cxn modelId="{0EA1A7B5-1E67-4394-AE96-E6C3AFE19F17}" type="presOf" srcId="{56638601-0E9C-44B4-B4E9-B247B4246E29}" destId="{8E4C9FAC-4830-4316-8A63-A59945C8BC5F}" srcOrd="0" destOrd="0" presId="urn:microsoft.com/office/officeart/2005/8/layout/orgChart1"/>
    <dgm:cxn modelId="{2747447D-4CD9-44B1-86E7-BBFEE5C32B85}" type="presOf" srcId="{7BC9FA97-B277-48AA-B867-96976EFA9573}" destId="{265A0026-1CE9-40D5-87E3-E66DBBE78734}" srcOrd="0" destOrd="0" presId="urn:microsoft.com/office/officeart/2005/8/layout/orgChart1"/>
    <dgm:cxn modelId="{E6EF3A54-48E0-4F2D-9096-56AEEE3B2BF0}" srcId="{5EC735ED-15FA-4FF4-AE8E-B71024C3A22A}" destId="{021AEC20-DEFC-4E5D-A5D5-C534E4C302A8}" srcOrd="0" destOrd="0" parTransId="{C1CA36FF-767C-492F-B2C1-155198E0EBCF}" sibTransId="{2487F819-112B-4261-858B-1D4B260710DB}"/>
    <dgm:cxn modelId="{45D13174-2002-474F-8320-6BD154A61DE3}" type="presOf" srcId="{839A17FE-96D8-49D4-8CBF-01455D82CF88}" destId="{C5BB5722-3396-4BE8-A2CA-9ABE18681761}" srcOrd="0" destOrd="0" presId="urn:microsoft.com/office/officeart/2005/8/layout/orgChart1"/>
    <dgm:cxn modelId="{8C94F21D-B8A4-411D-BEA4-F41CF1508950}" type="presOf" srcId="{0FE6B413-A157-4A0D-83A6-D165EE1102F8}" destId="{6220EBEC-5E9A-4E92-9BE4-0C62EE766AA4}" srcOrd="0" destOrd="0" presId="urn:microsoft.com/office/officeart/2005/8/layout/orgChart1"/>
    <dgm:cxn modelId="{900DAC4D-9832-42FD-870E-713046951FDC}" srcId="{919D128C-CED9-47BA-A41E-C3A155AC5D1B}" destId="{71030EA3-E0BF-48DD-9714-131963DDC210}" srcOrd="0" destOrd="0" parTransId="{E6496F3F-E7E4-421F-86BD-1051EEE5F5CD}" sibTransId="{8346F6E7-1020-44AC-B42E-DA655AB796E1}"/>
    <dgm:cxn modelId="{4CBA368A-B9CC-45F0-8720-A90EC26BDC4A}" type="presOf" srcId="{C37C1452-8B72-4C23-A544-4F3EB8680C93}" destId="{AAD495C9-96AA-4B6D-8BB8-B917E5F518C9}" srcOrd="0" destOrd="0" presId="urn:microsoft.com/office/officeart/2005/8/layout/orgChart1"/>
    <dgm:cxn modelId="{9F2AEF36-09D9-4283-8DA9-5CDE6B97B7D2}" srcId="{8A28E560-704B-4AB3-8574-87A7132B6F26}" destId="{F6E17B51-D7D3-44A5-84E0-EA828BAED9EE}" srcOrd="0" destOrd="0" parTransId="{AF6B56A5-A3F5-43EA-8C97-D4E51B274F26}" sibTransId="{486714AD-52C9-42A9-80AD-1418A4ED1278}"/>
    <dgm:cxn modelId="{E1B7EF58-C601-4EA4-989F-EE2B55C03B85}" srcId="{5EC735ED-15FA-4FF4-AE8E-B71024C3A22A}" destId="{4767F3BD-A8AF-4BDF-8041-BE7C92795A01}" srcOrd="1" destOrd="0" parTransId="{ABD630B6-C1E9-41CE-B183-5D39C0F7B369}" sibTransId="{7653F255-9D96-426B-9CC2-4589177B7366}"/>
    <dgm:cxn modelId="{0C3DAD70-CAE2-4314-BF12-ECC5A2B62737}" srcId="{6452B0C6-6A4E-432C-BFA8-A1245A555144}" destId="{81EB04B8-0CAE-4611-8EC5-7017305B1AEF}" srcOrd="0" destOrd="0" parTransId="{D9386FF3-8AE6-4162-B6BC-083A2EEB73C7}" sibTransId="{E459212B-8DA7-4B9E-89C9-4224E9BC88D3}"/>
    <dgm:cxn modelId="{02104DCA-83BE-46AE-8DEF-C4BEF80CA8D9}" type="presOf" srcId="{EDFB4DF1-C1E6-4C23-BF0B-170F53D17203}" destId="{18E7C43E-3B4D-4675-A038-38F18AE10167}" srcOrd="0" destOrd="0" presId="urn:microsoft.com/office/officeart/2005/8/layout/orgChart1"/>
    <dgm:cxn modelId="{3234068E-94E8-404E-AFD3-9DC528A7FB1C}" type="presOf" srcId="{53E510AA-8012-4C31-8DF9-6E3AC9B96AC1}" destId="{69D90CCF-FA62-4392-BADE-F6F9E71291F1}" srcOrd="0" destOrd="0" presId="urn:microsoft.com/office/officeart/2005/8/layout/orgChart1"/>
    <dgm:cxn modelId="{4013A4C2-0B1E-4BF6-83CE-2F1B071EAFE1}" type="presOf" srcId="{81EB04B8-0CAE-4611-8EC5-7017305B1AEF}" destId="{9CCA2F59-D441-466C-9ADC-A16CE996EEC9}" srcOrd="0" destOrd="0" presId="urn:microsoft.com/office/officeart/2005/8/layout/orgChart1"/>
    <dgm:cxn modelId="{1FBEFB2D-6D9C-4EA3-B8E3-090346741E19}" type="presOf" srcId="{A1F51E8E-18AE-4471-8199-ECC12BA7F642}" destId="{E0A3A7C1-F621-4820-A693-F257DE8D8E40}" srcOrd="0" destOrd="0" presId="urn:microsoft.com/office/officeart/2005/8/layout/orgChart1"/>
    <dgm:cxn modelId="{B3F34D59-B4D8-464D-8D7F-FA2310293F0C}" type="presOf" srcId="{8BD250E8-0870-43A7-84F2-BF6FD80D4B1A}" destId="{EC5B5D73-57B0-4E56-ACB8-07EE894F4610}" srcOrd="0" destOrd="0" presId="urn:microsoft.com/office/officeart/2005/8/layout/orgChart1"/>
    <dgm:cxn modelId="{535290F4-FBEA-438B-8CFE-4F33C2F6D536}" type="presOf" srcId="{BE8B7B5C-7148-466E-A0DA-314451E1D406}" destId="{F7DA6630-2DD3-4151-B45E-D57132CA4738}" srcOrd="0" destOrd="0" presId="urn:microsoft.com/office/officeart/2005/8/layout/orgChart1"/>
    <dgm:cxn modelId="{760A6D6F-B19A-453C-A7AC-1432F4C8CC35}" type="presOf" srcId="{A208B0EA-09DA-4BAB-AA7A-09647714A832}" destId="{49BAF1B4-916F-4127-9A2D-E886B7DEBD26}" srcOrd="1" destOrd="0" presId="urn:microsoft.com/office/officeart/2005/8/layout/orgChart1"/>
    <dgm:cxn modelId="{244ABBA1-B793-4787-88CF-28852C3D9F6A}" type="presOf" srcId="{0B4E9106-FDCB-4ABB-97CD-FBE52FA406C2}" destId="{DA09DE63-53F1-4BFD-8F79-44250CAD7836}" srcOrd="1" destOrd="0" presId="urn:microsoft.com/office/officeart/2005/8/layout/orgChart1"/>
    <dgm:cxn modelId="{04BFA575-6897-4505-96B8-DCFF85803E3D}" type="presOf" srcId="{1E150DF6-7A1A-4623-ACCC-142D02A07A8E}" destId="{5B55F428-8143-4E21-B50C-1902B3ADD0DF}" srcOrd="0" destOrd="0" presId="urn:microsoft.com/office/officeart/2005/8/layout/orgChart1"/>
    <dgm:cxn modelId="{4885B409-7055-4BA2-8EEC-C8A19D186CAB}" type="presOf" srcId="{FA685DEE-1015-447E-8657-DFBBB2E08B40}" destId="{271A1CB6-5AD3-4873-9C30-91BEDBD6E8E9}" srcOrd="0" destOrd="0" presId="urn:microsoft.com/office/officeart/2005/8/layout/orgChart1"/>
    <dgm:cxn modelId="{4B396D05-76E2-4C58-AB53-0B47DD329836}" type="presOf" srcId="{A2DDD770-FF7D-4FA6-BCFC-7FCD542F4641}" destId="{4A3505CB-A107-4A55-983A-2AB98089DDB5}" srcOrd="0" destOrd="0" presId="urn:microsoft.com/office/officeart/2005/8/layout/orgChart1"/>
    <dgm:cxn modelId="{D1C6B73C-F431-47D4-8869-29FC14BB87F0}" type="presOf" srcId="{F52B7D9A-1DC8-4C9B-9505-80F47FEA8A24}" destId="{BC45FADA-235B-4B39-AB68-DFF1F567483C}" srcOrd="0" destOrd="0" presId="urn:microsoft.com/office/officeart/2005/8/layout/orgChart1"/>
    <dgm:cxn modelId="{497DB2C2-4462-4147-B588-E2C7B3E575FC}" type="presOf" srcId="{17A309CA-E6FF-4B31-B0EA-83E9076C1127}" destId="{33C85133-06F3-4B15-8209-7DD9A99A16E8}" srcOrd="0" destOrd="0" presId="urn:microsoft.com/office/officeart/2005/8/layout/orgChart1"/>
    <dgm:cxn modelId="{49C159F3-C01A-4DB6-A789-EE2A1BD5A147}" type="presOf" srcId="{9675A7BF-141C-4CDE-A691-472D04525AB3}" destId="{0CA545FC-832B-4ECF-928B-1FA161D1B21E}" srcOrd="0" destOrd="0" presId="urn:microsoft.com/office/officeart/2005/8/layout/orgChart1"/>
    <dgm:cxn modelId="{76EF109C-5C04-452B-9FCE-F4A65BF53A2B}" srcId="{28ACD94D-F377-42AD-B26C-BA047FE87D3B}" destId="{86D899C9-C95D-4326-B119-9A5C2B109568}" srcOrd="0" destOrd="0" parTransId="{EC6A36DA-C94D-4DE1-B03D-2E839DAB0AA9}" sibTransId="{0D3106CE-FCD6-4FD8-8A69-DF9B95ED83C5}"/>
    <dgm:cxn modelId="{B85D95D9-2FBA-4B7B-9002-9D54D3479BF4}" type="presOf" srcId="{A981CB62-847B-40A4-8DB9-2FD9F56B8EFB}" destId="{919C2172-C80F-4A44-AD6D-3D7C4124216E}" srcOrd="0" destOrd="0" presId="urn:microsoft.com/office/officeart/2005/8/layout/orgChart1"/>
    <dgm:cxn modelId="{1908633D-CE4D-455F-BE0C-86AA43BD03AD}" type="presOf" srcId="{81EB04B8-0CAE-4611-8EC5-7017305B1AEF}" destId="{30B6A0E2-07F0-4049-8D79-2851BD190E9B}" srcOrd="1" destOrd="0" presId="urn:microsoft.com/office/officeart/2005/8/layout/orgChart1"/>
    <dgm:cxn modelId="{C81B7F36-DFD8-44BA-B07F-C0DB8F2C5B0C}" type="presOf" srcId="{F02A9322-6426-4124-B524-60EDA51BDCB3}" destId="{94F0B514-83B2-40ED-9CCF-8B481DDE00E8}" srcOrd="0" destOrd="0" presId="urn:microsoft.com/office/officeart/2005/8/layout/orgChart1"/>
    <dgm:cxn modelId="{A5A1BD60-34CE-447D-A14E-0DE815A137B3}" srcId="{919D128C-CED9-47BA-A41E-C3A155AC5D1B}" destId="{5EC735ED-15FA-4FF4-AE8E-B71024C3A22A}" srcOrd="6" destOrd="0" parTransId="{53E510AA-8012-4C31-8DF9-6E3AC9B96AC1}" sibTransId="{218C4AFC-085F-4D8D-9943-99D1BAD95115}"/>
    <dgm:cxn modelId="{D593770C-C9B6-4ED2-B4F8-41128DB2A740}" type="presOf" srcId="{021AEC20-DEFC-4E5D-A5D5-C534E4C302A8}" destId="{3E08653F-9D05-43C7-A986-F325BCC29B30}" srcOrd="1" destOrd="0" presId="urn:microsoft.com/office/officeart/2005/8/layout/orgChart1"/>
    <dgm:cxn modelId="{FEA7BAC4-AD2D-4B12-B8D8-D7B631DA6680}" type="presOf" srcId="{D9386FF3-8AE6-4162-B6BC-083A2EEB73C7}" destId="{961F4D7B-EF4F-4D98-A206-72AC043A8F71}" srcOrd="0" destOrd="0" presId="urn:microsoft.com/office/officeart/2005/8/layout/orgChart1"/>
    <dgm:cxn modelId="{085B6ED3-83C9-4E52-A59C-5027A1BBC78D}" type="presOf" srcId="{41213AF9-93D8-4E64-BCA7-B4DCA007A784}" destId="{F810DBFF-87AF-474A-B4D4-155E298529DA}" srcOrd="0" destOrd="0" presId="urn:microsoft.com/office/officeart/2005/8/layout/orgChart1"/>
    <dgm:cxn modelId="{7F3D0023-27B4-4792-8F2B-42F622BB1C4E}" type="presOf" srcId="{919D128C-CED9-47BA-A41E-C3A155AC5D1B}" destId="{BBD1D597-53BB-445F-9B69-B7F9B83415EE}" srcOrd="1" destOrd="0" presId="urn:microsoft.com/office/officeart/2005/8/layout/orgChart1"/>
    <dgm:cxn modelId="{06C9FD92-8CC9-4C81-8C9E-DBE5F2354221}" type="presOf" srcId="{1C641F2C-FE52-4109-8CCF-40285C18A2D5}" destId="{A2301EC9-0E73-4A82-995C-5801E9C6A38D}" srcOrd="0" destOrd="0" presId="urn:microsoft.com/office/officeart/2005/8/layout/orgChart1"/>
    <dgm:cxn modelId="{B5F01378-67F0-418F-9AEA-F63E8A70D73F}" type="presOf" srcId="{56638601-0E9C-44B4-B4E9-B247B4246E29}" destId="{D229A8E8-582D-479D-B7A2-78CD1459DD60}" srcOrd="1" destOrd="0" presId="urn:microsoft.com/office/officeart/2005/8/layout/orgChart1"/>
    <dgm:cxn modelId="{825D38F4-D7D8-4232-8CDA-16E19732A985}" type="presOf" srcId="{26181D28-04D9-4B20-88A0-131FF23626C2}" destId="{1E831267-F816-4B40-8A0D-3661AE9DA378}" srcOrd="1" destOrd="0" presId="urn:microsoft.com/office/officeart/2005/8/layout/orgChart1"/>
    <dgm:cxn modelId="{D1038633-AC1C-4F69-BC41-C41B3D6AFB69}" type="presOf" srcId="{4767F3BD-A8AF-4BDF-8041-BE7C92795A01}" destId="{B4E6AAAA-5724-4273-913F-A760C2489D3D}" srcOrd="0" destOrd="0" presId="urn:microsoft.com/office/officeart/2005/8/layout/orgChart1"/>
    <dgm:cxn modelId="{3A6565FA-A7C9-4C7D-8AC3-8B35CB639E39}" type="presOf" srcId="{EB92CA05-E769-4D4B-8DC6-34DE97605041}" destId="{0C59A712-B981-4E8F-A69B-E28B9C7F1176}" srcOrd="0" destOrd="0" presId="urn:microsoft.com/office/officeart/2005/8/layout/orgChart1"/>
    <dgm:cxn modelId="{B3627511-23BB-403C-8193-D4CB95ABC489}" srcId="{9675A7BF-141C-4CDE-A691-472D04525AB3}" destId="{A1F51E8E-18AE-4471-8199-ECC12BA7F642}" srcOrd="3" destOrd="0" parTransId="{D5E65787-33E6-4EE0-91EF-7E5C1E0C8330}" sibTransId="{C045DA99-80D7-4529-84BD-B0394F501B33}"/>
    <dgm:cxn modelId="{500A4535-0FB9-473A-AD2B-2B4D2ED49FAA}" type="presOf" srcId="{7BED1944-395B-4CD6-8A05-E957117306CD}" destId="{4FAFB2B8-9F62-48B1-B035-988B0BE9E8E2}" srcOrd="1" destOrd="0" presId="urn:microsoft.com/office/officeart/2005/8/layout/orgChart1"/>
    <dgm:cxn modelId="{46FE20A4-C0E9-4E5D-8DE4-FD17FB5568AA}" type="presOf" srcId="{29E3718F-1A58-4463-B364-AB9635D32C22}" destId="{7540E4FA-3441-4F4D-8FDA-1C24096028C3}" srcOrd="1" destOrd="0" presId="urn:microsoft.com/office/officeart/2005/8/layout/orgChart1"/>
    <dgm:cxn modelId="{ACF8985D-2A4A-447F-98A2-B85B0D59DCDF}" type="presOf" srcId="{6452B0C6-6A4E-432C-BFA8-A1245A555144}" destId="{EA5E925C-678D-47C5-9E0D-D904494B6941}" srcOrd="1" destOrd="0" presId="urn:microsoft.com/office/officeart/2005/8/layout/orgChart1"/>
    <dgm:cxn modelId="{23AA5EC4-D7A2-41FC-BA42-3AC655157D27}" type="presOf" srcId="{0BA3C1F0-BDAB-4935-A22E-C3A207515C31}" destId="{48E8B2F2-1C18-4CB5-BFA0-625D374F31B4}" srcOrd="0" destOrd="0" presId="urn:microsoft.com/office/officeart/2005/8/layout/orgChart1"/>
    <dgm:cxn modelId="{C0647F77-AF32-42BE-93EA-50979EEF4F45}" type="presOf" srcId="{3D7A780C-18DC-448E-B831-0F3FF7D5F41C}" destId="{0C69C1E4-48D7-4251-AEA6-B2075DC8293D}" srcOrd="0" destOrd="0" presId="urn:microsoft.com/office/officeart/2005/8/layout/orgChart1"/>
    <dgm:cxn modelId="{135DCC94-4EA3-420B-B10C-46F8EE09AFCE}" type="presOf" srcId="{2977C863-70D6-46EA-91A4-0FB139320AF9}" destId="{883AE71C-EC63-470C-8B5F-8546D57402FE}" srcOrd="0" destOrd="0" presId="urn:microsoft.com/office/officeart/2005/8/layout/orgChart1"/>
    <dgm:cxn modelId="{A4F1EC17-27A1-41C5-92B9-792C1FB947BC}" type="presOf" srcId="{84B6C5ED-602D-44DA-8423-1E08040C5381}" destId="{E06F4157-1126-4A5C-BBC4-0C331BFA7CB6}" srcOrd="0" destOrd="0" presId="urn:microsoft.com/office/officeart/2005/8/layout/orgChart1"/>
    <dgm:cxn modelId="{5C19B4C0-F419-44CD-8B86-D2D6B49D6D45}" srcId="{28ACD94D-F377-42AD-B26C-BA047FE87D3B}" destId="{C6BFCA44-09AF-4DB2-BC0C-7A7D01C01953}" srcOrd="1" destOrd="0" parTransId="{C95BD914-DB6F-43AF-9BC8-0699E4C382FF}" sibTransId="{FFD51E73-6829-4558-8957-B7E20127F612}"/>
    <dgm:cxn modelId="{21FA33A6-B8A3-4A87-B472-45DBACAB684F}" type="presOf" srcId="{449EFE99-18DD-4536-8465-12A004FB59A4}" destId="{6B19B4FC-BEE2-4654-B602-40B29AE95235}" srcOrd="0" destOrd="0" presId="urn:microsoft.com/office/officeart/2005/8/layout/orgChart1"/>
    <dgm:cxn modelId="{F07E7725-E1B8-4DD5-AC70-7979DDFCBAEE}" type="presOf" srcId="{E302FE3B-28DB-4CAE-B5BA-D74CDCB3FD3C}" destId="{AB966610-9D82-4627-8C11-95FE93CFD432}" srcOrd="0" destOrd="0" presId="urn:microsoft.com/office/officeart/2005/8/layout/orgChart1"/>
    <dgm:cxn modelId="{98D4B5CF-B992-4CB6-9ADF-8D88B6A61B40}" srcId="{9675A7BF-141C-4CDE-A691-472D04525AB3}" destId="{6DD85DF9-8507-4228-B792-5D7B4993158E}" srcOrd="1" destOrd="0" parTransId="{9F4ED8F3-60D0-46C4-8CF8-56F0C08C7559}" sibTransId="{17ADB943-2A27-4055-9B48-8B9BB69D79B7}"/>
    <dgm:cxn modelId="{DFF2F4A7-D556-4E7F-AD92-5D82AADD958C}" type="presOf" srcId="{C37C1452-8B72-4C23-A544-4F3EB8680C93}" destId="{A8EEFDD4-72B3-463D-85FE-F754C0024ABA}" srcOrd="1" destOrd="0" presId="urn:microsoft.com/office/officeart/2005/8/layout/orgChart1"/>
    <dgm:cxn modelId="{C1BF2AA3-69AC-4F62-9BB7-B9A95ED91CB9}" type="presOf" srcId="{958B35C9-4D37-4753-9E48-D9B33AEA67B3}" destId="{190A1D80-F2EA-4B7A-B243-E030A0206D8B}" srcOrd="1" destOrd="0" presId="urn:microsoft.com/office/officeart/2005/8/layout/orgChart1"/>
    <dgm:cxn modelId="{0B80DFE0-BA90-46EB-AD72-5ED00EE7779C}" type="presParOf" srcId="{2764FD93-DEB4-481E-B34A-12EC4C8D8317}" destId="{BBABB324-A351-4D1C-BC6F-C18C22A84B22}" srcOrd="0" destOrd="0" presId="urn:microsoft.com/office/officeart/2005/8/layout/orgChart1"/>
    <dgm:cxn modelId="{3CD4E62E-4620-48B8-BCD6-6E1B1302B9D5}" type="presParOf" srcId="{BBABB324-A351-4D1C-BC6F-C18C22A84B22}" destId="{B44FE50D-9428-4A1C-9C0D-2041E79749C5}" srcOrd="0" destOrd="0" presId="urn:microsoft.com/office/officeart/2005/8/layout/orgChart1"/>
    <dgm:cxn modelId="{53FBFED2-72D8-4470-9F0D-DF62427EA7C1}" type="presParOf" srcId="{B44FE50D-9428-4A1C-9C0D-2041E79749C5}" destId="{9D72B72E-34FD-4EEB-A55D-29A93FD6B6E3}" srcOrd="0" destOrd="0" presId="urn:microsoft.com/office/officeart/2005/8/layout/orgChart1"/>
    <dgm:cxn modelId="{0C5EFDBD-B3BC-45A6-840C-E806E7BA633A}" type="presParOf" srcId="{B44FE50D-9428-4A1C-9C0D-2041E79749C5}" destId="{BBD1D597-53BB-445F-9B69-B7F9B83415EE}" srcOrd="1" destOrd="0" presId="urn:microsoft.com/office/officeart/2005/8/layout/orgChart1"/>
    <dgm:cxn modelId="{3990A0BD-AB01-4B35-87D8-91D80D61A086}" type="presParOf" srcId="{BBABB324-A351-4D1C-BC6F-C18C22A84B22}" destId="{33646F6F-C538-4C84-BE30-84A769A44E9A}" srcOrd="1" destOrd="0" presId="urn:microsoft.com/office/officeart/2005/8/layout/orgChart1"/>
    <dgm:cxn modelId="{1F4F98C8-E6EF-41D7-AD42-CB3EA7149958}" type="presParOf" srcId="{33646F6F-C538-4C84-BE30-84A769A44E9A}" destId="{919C2172-C80F-4A44-AD6D-3D7C4124216E}" srcOrd="0" destOrd="0" presId="urn:microsoft.com/office/officeart/2005/8/layout/orgChart1"/>
    <dgm:cxn modelId="{8A43B93D-A1E9-4AB3-8785-652ADB438780}" type="presParOf" srcId="{33646F6F-C538-4C84-BE30-84A769A44E9A}" destId="{2344E721-9838-445F-8D14-F96D22718FCB}" srcOrd="1" destOrd="0" presId="urn:microsoft.com/office/officeart/2005/8/layout/orgChart1"/>
    <dgm:cxn modelId="{EF3417BC-8CE9-43C8-B040-4B6A71494A15}" type="presParOf" srcId="{2344E721-9838-445F-8D14-F96D22718FCB}" destId="{2C820ECC-E4D7-4603-A0CB-C6B051C0DD8B}" srcOrd="0" destOrd="0" presId="urn:microsoft.com/office/officeart/2005/8/layout/orgChart1"/>
    <dgm:cxn modelId="{76D5B35D-8D48-4FE6-836E-3138B64FF459}" type="presParOf" srcId="{2C820ECC-E4D7-4603-A0CB-C6B051C0DD8B}" destId="{AB966610-9D82-4627-8C11-95FE93CFD432}" srcOrd="0" destOrd="0" presId="urn:microsoft.com/office/officeart/2005/8/layout/orgChart1"/>
    <dgm:cxn modelId="{F4B9F318-C72B-47F0-8975-AE5A44EA1ACA}" type="presParOf" srcId="{2C820ECC-E4D7-4603-A0CB-C6B051C0DD8B}" destId="{18F7FA47-4373-423A-9D43-527C91378CDC}" srcOrd="1" destOrd="0" presId="urn:microsoft.com/office/officeart/2005/8/layout/orgChart1"/>
    <dgm:cxn modelId="{43AB9368-F481-494A-8303-EE3014C48780}" type="presParOf" srcId="{2344E721-9838-445F-8D14-F96D22718FCB}" destId="{8432C41E-8526-4268-84BE-F13989F4F4C6}" srcOrd="1" destOrd="0" presId="urn:microsoft.com/office/officeart/2005/8/layout/orgChart1"/>
    <dgm:cxn modelId="{31D69DF9-B098-42E2-AEC0-B470998583BE}" type="presParOf" srcId="{8432C41E-8526-4268-84BE-F13989F4F4C6}" destId="{4A3505CB-A107-4A55-983A-2AB98089DDB5}" srcOrd="0" destOrd="0" presId="urn:microsoft.com/office/officeart/2005/8/layout/orgChart1"/>
    <dgm:cxn modelId="{D1EA4A54-C798-42F7-AE41-88976916BDF8}" type="presParOf" srcId="{8432C41E-8526-4268-84BE-F13989F4F4C6}" destId="{F3664DF3-3FC9-40F3-B203-9ABC8B534F8E}" srcOrd="1" destOrd="0" presId="urn:microsoft.com/office/officeart/2005/8/layout/orgChart1"/>
    <dgm:cxn modelId="{173236DB-3AE3-4C0D-8055-9096A5128EE3}" type="presParOf" srcId="{F3664DF3-3FC9-40F3-B203-9ABC8B534F8E}" destId="{8B459FE9-8D3F-4AD2-93C2-39D163C68B43}" srcOrd="0" destOrd="0" presId="urn:microsoft.com/office/officeart/2005/8/layout/orgChart1"/>
    <dgm:cxn modelId="{B1053FF3-F5D5-4003-A222-545E494A2488}" type="presParOf" srcId="{8B459FE9-8D3F-4AD2-93C2-39D163C68B43}" destId="{49CABBD7-A606-4756-BE71-C742EF634640}" srcOrd="0" destOrd="0" presId="urn:microsoft.com/office/officeart/2005/8/layout/orgChart1"/>
    <dgm:cxn modelId="{A5741135-3BEF-48D3-BB12-F1E4B140086A}" type="presParOf" srcId="{8B459FE9-8D3F-4AD2-93C2-39D163C68B43}" destId="{BB652FCA-5A82-403F-AA62-83BC5B9BB7E1}" srcOrd="1" destOrd="0" presId="urn:microsoft.com/office/officeart/2005/8/layout/orgChart1"/>
    <dgm:cxn modelId="{D079F23D-32E9-49E6-9121-0A401226F3BE}" type="presParOf" srcId="{F3664DF3-3FC9-40F3-B203-9ABC8B534F8E}" destId="{5B4842C2-DF68-4D79-B28C-CCE919C4E751}" srcOrd="1" destOrd="0" presId="urn:microsoft.com/office/officeart/2005/8/layout/orgChart1"/>
    <dgm:cxn modelId="{516F0FE5-0939-4B87-9929-7E51C3632DCB}" type="presParOf" srcId="{5B4842C2-DF68-4D79-B28C-CCE919C4E751}" destId="{265A0026-1CE9-40D5-87E3-E66DBBE78734}" srcOrd="0" destOrd="0" presId="urn:microsoft.com/office/officeart/2005/8/layout/orgChart1"/>
    <dgm:cxn modelId="{07547AF1-8848-4199-BF22-8E042609053B}" type="presParOf" srcId="{5B4842C2-DF68-4D79-B28C-CCE919C4E751}" destId="{B345582D-2432-44D8-89EA-68EF60EED6C2}" srcOrd="1" destOrd="0" presId="urn:microsoft.com/office/officeart/2005/8/layout/orgChart1"/>
    <dgm:cxn modelId="{E9F7BE26-4C0A-49F0-BB06-D96C21A9D6A5}" type="presParOf" srcId="{B345582D-2432-44D8-89EA-68EF60EED6C2}" destId="{DDA3F884-3EE9-491F-B0DA-504F438FF076}" srcOrd="0" destOrd="0" presId="urn:microsoft.com/office/officeart/2005/8/layout/orgChart1"/>
    <dgm:cxn modelId="{EF08C874-5057-4D6C-9D74-00F4D6207138}" type="presParOf" srcId="{DDA3F884-3EE9-491F-B0DA-504F438FF076}" destId="{FDDEC6F8-B57E-40F8-A9AF-ED7DCC378ACC}" srcOrd="0" destOrd="0" presId="urn:microsoft.com/office/officeart/2005/8/layout/orgChart1"/>
    <dgm:cxn modelId="{05351E55-4C7C-4155-BE8D-ACB027BD5FBF}" type="presParOf" srcId="{DDA3F884-3EE9-491F-B0DA-504F438FF076}" destId="{394557B2-ECC0-42D1-9358-CEB4F45A81CA}" srcOrd="1" destOrd="0" presId="urn:microsoft.com/office/officeart/2005/8/layout/orgChart1"/>
    <dgm:cxn modelId="{A0202A00-6206-4A68-B031-2C14A577AD4C}" type="presParOf" srcId="{B345582D-2432-44D8-89EA-68EF60EED6C2}" destId="{277B2139-51B0-4F23-AC7E-CE41F55DE0B5}" srcOrd="1" destOrd="0" presId="urn:microsoft.com/office/officeart/2005/8/layout/orgChart1"/>
    <dgm:cxn modelId="{B096BA82-C59A-4B9D-B5CE-D8ADEFD5D0D6}" type="presParOf" srcId="{B345582D-2432-44D8-89EA-68EF60EED6C2}" destId="{5D2CF908-4313-4F64-96F2-2B0FD78EE467}" srcOrd="2" destOrd="0" presId="urn:microsoft.com/office/officeart/2005/8/layout/orgChart1"/>
    <dgm:cxn modelId="{18B3DF3D-FB72-48DD-B168-28FED1CB8619}" type="presParOf" srcId="{5B4842C2-DF68-4D79-B28C-CCE919C4E751}" destId="{F5D4CD8C-0B05-4367-94D9-7D0689E0F5B6}" srcOrd="2" destOrd="0" presId="urn:microsoft.com/office/officeart/2005/8/layout/orgChart1"/>
    <dgm:cxn modelId="{FE1A3BE5-1748-43C2-A6E9-CE52F600B68A}" type="presParOf" srcId="{5B4842C2-DF68-4D79-B28C-CCE919C4E751}" destId="{74BEB7A0-5DB4-4C98-9C3C-7A39F665EEEC}" srcOrd="3" destOrd="0" presId="urn:microsoft.com/office/officeart/2005/8/layout/orgChart1"/>
    <dgm:cxn modelId="{BBB25EE0-045C-4A63-B47E-6661668F8320}" type="presParOf" srcId="{74BEB7A0-5DB4-4C98-9C3C-7A39F665EEEC}" destId="{363632D9-3F51-444E-8D80-DF8F82F882BB}" srcOrd="0" destOrd="0" presId="urn:microsoft.com/office/officeart/2005/8/layout/orgChart1"/>
    <dgm:cxn modelId="{951B2A62-567E-4659-BAE7-27DAB6769169}" type="presParOf" srcId="{363632D9-3F51-444E-8D80-DF8F82F882BB}" destId="{AAD495C9-96AA-4B6D-8BB8-B917E5F518C9}" srcOrd="0" destOrd="0" presId="urn:microsoft.com/office/officeart/2005/8/layout/orgChart1"/>
    <dgm:cxn modelId="{3C453378-F4CE-4F4D-BD77-7FF22B06BA68}" type="presParOf" srcId="{363632D9-3F51-444E-8D80-DF8F82F882BB}" destId="{A8EEFDD4-72B3-463D-85FE-F754C0024ABA}" srcOrd="1" destOrd="0" presId="urn:microsoft.com/office/officeart/2005/8/layout/orgChart1"/>
    <dgm:cxn modelId="{77201B15-0311-40AC-86E5-E0769E1D5DFA}" type="presParOf" srcId="{74BEB7A0-5DB4-4C98-9C3C-7A39F665EEEC}" destId="{467365E6-AC3B-483F-8A2C-B72529ECB43B}" srcOrd="1" destOrd="0" presId="urn:microsoft.com/office/officeart/2005/8/layout/orgChart1"/>
    <dgm:cxn modelId="{C4A5D8A2-3DC8-44C7-A00C-B9351C81870A}" type="presParOf" srcId="{74BEB7A0-5DB4-4C98-9C3C-7A39F665EEEC}" destId="{0018DA13-9CA3-40A0-98D8-BB70F1299F00}" srcOrd="2" destOrd="0" presId="urn:microsoft.com/office/officeart/2005/8/layout/orgChart1"/>
    <dgm:cxn modelId="{70F58887-304E-4481-99DD-F6E71C1B01F6}" type="presParOf" srcId="{5B4842C2-DF68-4D79-B28C-CCE919C4E751}" destId="{C5BB5722-3396-4BE8-A2CA-9ABE18681761}" srcOrd="4" destOrd="0" presId="urn:microsoft.com/office/officeart/2005/8/layout/orgChart1"/>
    <dgm:cxn modelId="{2F38FD51-AA65-4F33-808B-1A1754C0579B}" type="presParOf" srcId="{5B4842C2-DF68-4D79-B28C-CCE919C4E751}" destId="{7392A51E-0F3F-4B3B-B80F-A19A8A43438E}" srcOrd="5" destOrd="0" presId="urn:microsoft.com/office/officeart/2005/8/layout/orgChart1"/>
    <dgm:cxn modelId="{19A4F565-0DE6-4440-83B8-6FAC046928CD}" type="presParOf" srcId="{7392A51E-0F3F-4B3B-B80F-A19A8A43438E}" destId="{FADB1001-2730-4A14-9849-3E1436157A60}" srcOrd="0" destOrd="0" presId="urn:microsoft.com/office/officeart/2005/8/layout/orgChart1"/>
    <dgm:cxn modelId="{3BC7C05F-63C5-4F69-AE4F-36CC939A00B0}" type="presParOf" srcId="{FADB1001-2730-4A14-9849-3E1436157A60}" destId="{B6C34077-D8AF-484B-813E-4E698E518988}" srcOrd="0" destOrd="0" presId="urn:microsoft.com/office/officeart/2005/8/layout/orgChart1"/>
    <dgm:cxn modelId="{1792A596-E2FC-4A1F-81C9-086E19DFE84B}" type="presParOf" srcId="{FADB1001-2730-4A14-9849-3E1436157A60}" destId="{7540E4FA-3441-4F4D-8FDA-1C24096028C3}" srcOrd="1" destOrd="0" presId="urn:microsoft.com/office/officeart/2005/8/layout/orgChart1"/>
    <dgm:cxn modelId="{2C0F67A5-89B6-466E-A76D-F3A3F774672C}" type="presParOf" srcId="{7392A51E-0F3F-4B3B-B80F-A19A8A43438E}" destId="{526F0590-55FE-45BC-8E03-BD211F4E3052}" srcOrd="1" destOrd="0" presId="urn:microsoft.com/office/officeart/2005/8/layout/orgChart1"/>
    <dgm:cxn modelId="{C64C598B-1032-4666-A11D-D3859A0A9AB6}" type="presParOf" srcId="{7392A51E-0F3F-4B3B-B80F-A19A8A43438E}" destId="{3A91AE48-0652-4FEB-AF43-3E4634EB69FA}" srcOrd="2" destOrd="0" presId="urn:microsoft.com/office/officeart/2005/8/layout/orgChart1"/>
    <dgm:cxn modelId="{FD070BFE-2F2C-4AAA-A909-BE84C026A474}" type="presParOf" srcId="{F3664DF3-3FC9-40F3-B203-9ABC8B534F8E}" destId="{9C55D16F-E0D2-4C0D-BAB0-D4BE72ADC6AA}" srcOrd="2" destOrd="0" presId="urn:microsoft.com/office/officeart/2005/8/layout/orgChart1"/>
    <dgm:cxn modelId="{A27F8C6D-A16E-4B36-9A8B-C478E874FBA5}" type="presParOf" srcId="{8432C41E-8526-4268-84BE-F13989F4F4C6}" destId="{48E8B2F2-1C18-4CB5-BFA0-625D374F31B4}" srcOrd="2" destOrd="0" presId="urn:microsoft.com/office/officeart/2005/8/layout/orgChart1"/>
    <dgm:cxn modelId="{03DBBB8B-DCE0-4E45-BE54-AB2CE7458AF9}" type="presParOf" srcId="{8432C41E-8526-4268-84BE-F13989F4F4C6}" destId="{14C359B7-8EF4-4F61-8387-9C63188137F1}" srcOrd="3" destOrd="0" presId="urn:microsoft.com/office/officeart/2005/8/layout/orgChart1"/>
    <dgm:cxn modelId="{4743ED5A-F10A-4BB1-8CC2-43C766A30CE0}" type="presParOf" srcId="{14C359B7-8EF4-4F61-8387-9C63188137F1}" destId="{97407B6A-9E3F-4D6C-A687-25A240AE6D92}" srcOrd="0" destOrd="0" presId="urn:microsoft.com/office/officeart/2005/8/layout/orgChart1"/>
    <dgm:cxn modelId="{9CA09590-AA4A-45FE-A306-4EF95FB060EA}" type="presParOf" srcId="{97407B6A-9E3F-4D6C-A687-25A240AE6D92}" destId="{A2301EC9-0E73-4A82-995C-5801E9C6A38D}" srcOrd="0" destOrd="0" presId="urn:microsoft.com/office/officeart/2005/8/layout/orgChart1"/>
    <dgm:cxn modelId="{28F9EF65-512C-42AA-925E-64988D52D45A}" type="presParOf" srcId="{97407B6A-9E3F-4D6C-A687-25A240AE6D92}" destId="{EC1FD643-1F86-4B40-A764-DBDF64572EEF}" srcOrd="1" destOrd="0" presId="urn:microsoft.com/office/officeart/2005/8/layout/orgChart1"/>
    <dgm:cxn modelId="{7693CDAC-1B17-4EE3-8FF4-FCFECDC75BBC}" type="presParOf" srcId="{14C359B7-8EF4-4F61-8387-9C63188137F1}" destId="{B0B0FA5C-0FDB-45D3-AC0B-991B2C32C6AC}" srcOrd="1" destOrd="0" presId="urn:microsoft.com/office/officeart/2005/8/layout/orgChart1"/>
    <dgm:cxn modelId="{36453BB0-EEC4-4236-8C51-48093AFD259E}" type="presParOf" srcId="{B0B0FA5C-0FDB-45D3-AC0B-991B2C32C6AC}" destId="{7A637030-1BB4-473B-A2FE-AFDCB8E8A2C6}" srcOrd="0" destOrd="0" presId="urn:microsoft.com/office/officeart/2005/8/layout/orgChart1"/>
    <dgm:cxn modelId="{EEFC629F-B76C-4A91-8974-CF2B4DE7ECDD}" type="presParOf" srcId="{B0B0FA5C-0FDB-45D3-AC0B-991B2C32C6AC}" destId="{F849E766-8C00-42F3-8FA1-51373F997009}" srcOrd="1" destOrd="0" presId="urn:microsoft.com/office/officeart/2005/8/layout/orgChart1"/>
    <dgm:cxn modelId="{A961DFED-E8C2-4CA3-9890-48F3F0CEB167}" type="presParOf" srcId="{F849E766-8C00-42F3-8FA1-51373F997009}" destId="{0C7DF8EB-B5EF-42E1-A29A-1EE001ED20B9}" srcOrd="0" destOrd="0" presId="urn:microsoft.com/office/officeart/2005/8/layout/orgChart1"/>
    <dgm:cxn modelId="{8957D1D8-B71D-4518-AC9C-AABCC9364FDF}" type="presParOf" srcId="{0C7DF8EB-B5EF-42E1-A29A-1EE001ED20B9}" destId="{EC5B5D73-57B0-4E56-ACB8-07EE894F4610}" srcOrd="0" destOrd="0" presId="urn:microsoft.com/office/officeart/2005/8/layout/orgChart1"/>
    <dgm:cxn modelId="{19ADCA61-3F92-464E-A19E-77D99405268C}" type="presParOf" srcId="{0C7DF8EB-B5EF-42E1-A29A-1EE001ED20B9}" destId="{1BC3DBF2-EB9E-4B38-B33A-5B1DD022A88A}" srcOrd="1" destOrd="0" presId="urn:microsoft.com/office/officeart/2005/8/layout/orgChart1"/>
    <dgm:cxn modelId="{2EE80CC3-7278-46D7-80A3-0ADA4D6FA83B}" type="presParOf" srcId="{F849E766-8C00-42F3-8FA1-51373F997009}" destId="{71FF6DD6-EA90-4806-8D4D-EA9EB7D196F7}" srcOrd="1" destOrd="0" presId="urn:microsoft.com/office/officeart/2005/8/layout/orgChart1"/>
    <dgm:cxn modelId="{F5EB8FCD-A2BD-4A1C-8EEA-92336287AA0E}" type="presParOf" srcId="{F849E766-8C00-42F3-8FA1-51373F997009}" destId="{F8456B87-9414-4D5D-9697-6F009C76A58E}" srcOrd="2" destOrd="0" presId="urn:microsoft.com/office/officeart/2005/8/layout/orgChart1"/>
    <dgm:cxn modelId="{983F398D-5607-419F-B9AC-6F95366426A8}" type="presParOf" srcId="{B0B0FA5C-0FDB-45D3-AC0B-991B2C32C6AC}" destId="{0C69C1E4-48D7-4251-AEA6-B2075DC8293D}" srcOrd="2" destOrd="0" presId="urn:microsoft.com/office/officeart/2005/8/layout/orgChart1"/>
    <dgm:cxn modelId="{EF05C1DC-AEA5-4070-8EFB-F248B5005BB6}" type="presParOf" srcId="{B0B0FA5C-0FDB-45D3-AC0B-991B2C32C6AC}" destId="{C7F2F9C4-864C-4942-A432-0BFA3C5E07CF}" srcOrd="3" destOrd="0" presId="urn:microsoft.com/office/officeart/2005/8/layout/orgChart1"/>
    <dgm:cxn modelId="{C94F289F-1D6A-44AB-B527-F0E9BF17AAA2}" type="presParOf" srcId="{C7F2F9C4-864C-4942-A432-0BFA3C5E07CF}" destId="{207163D0-7F3E-4788-8178-B276F940059A}" srcOrd="0" destOrd="0" presId="urn:microsoft.com/office/officeart/2005/8/layout/orgChart1"/>
    <dgm:cxn modelId="{7AA4CEE1-370E-4AA2-8362-0F7765A21595}" type="presParOf" srcId="{207163D0-7F3E-4788-8178-B276F940059A}" destId="{E3D168FC-B33D-4EF5-ACB9-55796548E314}" srcOrd="0" destOrd="0" presId="urn:microsoft.com/office/officeart/2005/8/layout/orgChart1"/>
    <dgm:cxn modelId="{719CF7EF-30F7-4780-9475-479AACB4F87E}" type="presParOf" srcId="{207163D0-7F3E-4788-8178-B276F940059A}" destId="{C0294BD0-8C25-4DAF-9200-A795B3E7DE0B}" srcOrd="1" destOrd="0" presId="urn:microsoft.com/office/officeart/2005/8/layout/orgChart1"/>
    <dgm:cxn modelId="{9F4B1101-339C-47F0-96EE-3BC0FFD570B4}" type="presParOf" srcId="{C7F2F9C4-864C-4942-A432-0BFA3C5E07CF}" destId="{316260B4-C1B9-41D5-9C84-D13888A29435}" srcOrd="1" destOrd="0" presId="urn:microsoft.com/office/officeart/2005/8/layout/orgChart1"/>
    <dgm:cxn modelId="{E457A6AD-5F11-4A35-A1E6-9A87AE26A9BA}" type="presParOf" srcId="{C7F2F9C4-864C-4942-A432-0BFA3C5E07CF}" destId="{DA1F8719-134B-42F7-935D-A7E84E18AF48}" srcOrd="2" destOrd="0" presId="urn:microsoft.com/office/officeart/2005/8/layout/orgChart1"/>
    <dgm:cxn modelId="{33948F31-8CAE-48A6-8363-1EE5A691AD92}" type="presParOf" srcId="{14C359B7-8EF4-4F61-8387-9C63188137F1}" destId="{3F7EF953-369D-41D7-81A7-8E49DA02EECC}" srcOrd="2" destOrd="0" presId="urn:microsoft.com/office/officeart/2005/8/layout/orgChart1"/>
    <dgm:cxn modelId="{29BA243D-E609-4190-BB50-9301EBFBA7D1}" type="presParOf" srcId="{8432C41E-8526-4268-84BE-F13989F4F4C6}" destId="{EB6122D0-E593-4FD0-9034-510DE341DC19}" srcOrd="4" destOrd="0" presId="urn:microsoft.com/office/officeart/2005/8/layout/orgChart1"/>
    <dgm:cxn modelId="{A2F361CF-A2CE-4E0B-BDE1-428EC2AB9768}" type="presParOf" srcId="{8432C41E-8526-4268-84BE-F13989F4F4C6}" destId="{95947F12-7493-47FF-95A9-37523A0D5D01}" srcOrd="5" destOrd="0" presId="urn:microsoft.com/office/officeart/2005/8/layout/orgChart1"/>
    <dgm:cxn modelId="{DA32A4AB-8EA5-4B79-AB96-868C8BD2AC26}" type="presParOf" srcId="{95947F12-7493-47FF-95A9-37523A0D5D01}" destId="{5FCEDF4D-74AE-489F-B202-10FE42501325}" srcOrd="0" destOrd="0" presId="urn:microsoft.com/office/officeart/2005/8/layout/orgChart1"/>
    <dgm:cxn modelId="{9B3BA2F5-4899-4F6C-AEDC-169E190E5815}" type="presParOf" srcId="{5FCEDF4D-74AE-489F-B202-10FE42501325}" destId="{883AE71C-EC63-470C-8B5F-8546D57402FE}" srcOrd="0" destOrd="0" presId="urn:microsoft.com/office/officeart/2005/8/layout/orgChart1"/>
    <dgm:cxn modelId="{7186BAEF-00E7-4BAA-A184-7D98EA40F019}" type="presParOf" srcId="{5FCEDF4D-74AE-489F-B202-10FE42501325}" destId="{5180B925-C8B8-4F88-B0F4-E09124FC75A0}" srcOrd="1" destOrd="0" presId="urn:microsoft.com/office/officeart/2005/8/layout/orgChart1"/>
    <dgm:cxn modelId="{A4E69ED3-5BD5-44F4-9BCC-E52A72E79CBB}" type="presParOf" srcId="{95947F12-7493-47FF-95A9-37523A0D5D01}" destId="{43E2A530-743D-4F07-BB43-B50E3C460899}" srcOrd="1" destOrd="0" presId="urn:microsoft.com/office/officeart/2005/8/layout/orgChart1"/>
    <dgm:cxn modelId="{03C15711-FDA1-4F2B-959E-249D26525E1D}" type="presParOf" srcId="{43E2A530-743D-4F07-BB43-B50E3C460899}" destId="{F7DA6630-2DD3-4151-B45E-D57132CA4738}" srcOrd="0" destOrd="0" presId="urn:microsoft.com/office/officeart/2005/8/layout/orgChart1"/>
    <dgm:cxn modelId="{183FC242-A6C3-4147-87FB-F0318DC0EE77}" type="presParOf" srcId="{43E2A530-743D-4F07-BB43-B50E3C460899}" destId="{D883156B-F446-443D-A51F-33B300F8241A}" srcOrd="1" destOrd="0" presId="urn:microsoft.com/office/officeart/2005/8/layout/orgChart1"/>
    <dgm:cxn modelId="{ED191783-1C95-4FE7-96C0-DFA8C8486FF4}" type="presParOf" srcId="{D883156B-F446-443D-A51F-33B300F8241A}" destId="{B45B11EA-3D1E-49B5-A044-981F966216A8}" srcOrd="0" destOrd="0" presId="urn:microsoft.com/office/officeart/2005/8/layout/orgChart1"/>
    <dgm:cxn modelId="{86326519-5031-4D66-B133-E70982977E83}" type="presParOf" srcId="{B45B11EA-3D1E-49B5-A044-981F966216A8}" destId="{2BEA7417-6338-454D-8A92-95A443AB474D}" srcOrd="0" destOrd="0" presId="urn:microsoft.com/office/officeart/2005/8/layout/orgChart1"/>
    <dgm:cxn modelId="{D03EAB50-07F0-4569-B935-C8AFC106022E}" type="presParOf" srcId="{B45B11EA-3D1E-49B5-A044-981F966216A8}" destId="{4804548E-0CD8-436F-8998-02762F57DAFC}" srcOrd="1" destOrd="0" presId="urn:microsoft.com/office/officeart/2005/8/layout/orgChart1"/>
    <dgm:cxn modelId="{8F8337E8-A68A-4473-AC76-B5DF8B32B49F}" type="presParOf" srcId="{D883156B-F446-443D-A51F-33B300F8241A}" destId="{94BCFC15-8B85-433A-9D27-ED48E951B11F}" srcOrd="1" destOrd="0" presId="urn:microsoft.com/office/officeart/2005/8/layout/orgChart1"/>
    <dgm:cxn modelId="{AB9916C4-F272-4217-90A4-FCD6E7574A73}" type="presParOf" srcId="{D883156B-F446-443D-A51F-33B300F8241A}" destId="{887AC5A1-4C0A-411F-A262-AB064BC852CC}" srcOrd="2" destOrd="0" presId="urn:microsoft.com/office/officeart/2005/8/layout/orgChart1"/>
    <dgm:cxn modelId="{178FA54D-5783-4059-A7BF-2B1CFF21001D}" type="presParOf" srcId="{43E2A530-743D-4F07-BB43-B50E3C460899}" destId="{271A1CB6-5AD3-4873-9C30-91BEDBD6E8E9}" srcOrd="2" destOrd="0" presId="urn:microsoft.com/office/officeart/2005/8/layout/orgChart1"/>
    <dgm:cxn modelId="{C836C41C-5B57-4EDB-80BF-5FAC5935371C}" type="presParOf" srcId="{43E2A530-743D-4F07-BB43-B50E3C460899}" destId="{AAABF8E8-18E2-4C64-91E6-ECAD6500AB07}" srcOrd="3" destOrd="0" presId="urn:microsoft.com/office/officeart/2005/8/layout/orgChart1"/>
    <dgm:cxn modelId="{679839B1-22CF-47D4-9E9C-3D4DF350D19B}" type="presParOf" srcId="{AAABF8E8-18E2-4C64-91E6-ECAD6500AB07}" destId="{B5E859FC-C382-4AD1-AEDA-2BF7D1C2E138}" srcOrd="0" destOrd="0" presId="urn:microsoft.com/office/officeart/2005/8/layout/orgChart1"/>
    <dgm:cxn modelId="{DFE4BDF8-ED3F-438C-83AF-14D7EEBAB5DF}" type="presParOf" srcId="{B5E859FC-C382-4AD1-AEDA-2BF7D1C2E138}" destId="{7A464957-EA77-4125-B610-726D25789B0F}" srcOrd="0" destOrd="0" presId="urn:microsoft.com/office/officeart/2005/8/layout/orgChart1"/>
    <dgm:cxn modelId="{D261CDF9-1198-429E-85CC-3566EF9D23E6}" type="presParOf" srcId="{B5E859FC-C382-4AD1-AEDA-2BF7D1C2E138}" destId="{4FAFB2B8-9F62-48B1-B035-988B0BE9E8E2}" srcOrd="1" destOrd="0" presId="urn:microsoft.com/office/officeart/2005/8/layout/orgChart1"/>
    <dgm:cxn modelId="{38B38170-1EA4-4C63-BB4E-3D699350DE85}" type="presParOf" srcId="{AAABF8E8-18E2-4C64-91E6-ECAD6500AB07}" destId="{367548CF-4412-46A5-8697-5B35E6B86A0B}" srcOrd="1" destOrd="0" presId="urn:microsoft.com/office/officeart/2005/8/layout/orgChart1"/>
    <dgm:cxn modelId="{18DBFBA4-0E9C-4E06-97B1-7777DF1591AF}" type="presParOf" srcId="{AAABF8E8-18E2-4C64-91E6-ECAD6500AB07}" destId="{8EDF6B23-9E3C-48CF-8D22-F8DCB884D690}" srcOrd="2" destOrd="0" presId="urn:microsoft.com/office/officeart/2005/8/layout/orgChart1"/>
    <dgm:cxn modelId="{85CB877A-EB30-4DF5-904E-5FFEC7CADFBA}" type="presParOf" srcId="{43E2A530-743D-4F07-BB43-B50E3C460899}" destId="{DA3E1869-5E94-4876-BA9D-DAF9A22C8DDF}" srcOrd="4" destOrd="0" presId="urn:microsoft.com/office/officeart/2005/8/layout/orgChart1"/>
    <dgm:cxn modelId="{BCBACF57-8EA8-4B34-A08C-73F96BB02E03}" type="presParOf" srcId="{43E2A530-743D-4F07-BB43-B50E3C460899}" destId="{A6C8C77C-85E6-4AE7-9F05-4F9C60AED5D6}" srcOrd="5" destOrd="0" presId="urn:microsoft.com/office/officeart/2005/8/layout/orgChart1"/>
    <dgm:cxn modelId="{A28FF1E2-932C-4D32-BB87-042F7F7F5EF2}" type="presParOf" srcId="{A6C8C77C-85E6-4AE7-9F05-4F9C60AED5D6}" destId="{F6BF6ABF-7132-4CE7-9640-A25BAC25CC64}" srcOrd="0" destOrd="0" presId="urn:microsoft.com/office/officeart/2005/8/layout/orgChart1"/>
    <dgm:cxn modelId="{6115BE82-7E35-4DD2-A8D0-7528CBDE0575}" type="presParOf" srcId="{F6BF6ABF-7132-4CE7-9640-A25BAC25CC64}" destId="{6220EBEC-5E9A-4E92-9BE4-0C62EE766AA4}" srcOrd="0" destOrd="0" presId="urn:microsoft.com/office/officeart/2005/8/layout/orgChart1"/>
    <dgm:cxn modelId="{57FE0162-10D3-4CC0-AF9B-16B5D18A42AB}" type="presParOf" srcId="{F6BF6ABF-7132-4CE7-9640-A25BAC25CC64}" destId="{5AF2E221-44CB-48C7-B446-B93529505866}" srcOrd="1" destOrd="0" presId="urn:microsoft.com/office/officeart/2005/8/layout/orgChart1"/>
    <dgm:cxn modelId="{0F4E5A89-D4FC-4132-80D0-90F561263B5D}" type="presParOf" srcId="{A6C8C77C-85E6-4AE7-9F05-4F9C60AED5D6}" destId="{A9B6E43B-07E8-41B8-AD31-FAA86739C19C}" srcOrd="1" destOrd="0" presId="urn:microsoft.com/office/officeart/2005/8/layout/orgChart1"/>
    <dgm:cxn modelId="{C7B0E28E-4398-4F2B-B558-BB94559C05A4}" type="presParOf" srcId="{A6C8C77C-85E6-4AE7-9F05-4F9C60AED5D6}" destId="{0E0654B2-8A9A-4DC5-A396-BD51DE9C075C}" srcOrd="2" destOrd="0" presId="urn:microsoft.com/office/officeart/2005/8/layout/orgChart1"/>
    <dgm:cxn modelId="{FF4D8BD3-5ED5-400E-B9BC-DD64816F2ED0}" type="presParOf" srcId="{95947F12-7493-47FF-95A9-37523A0D5D01}" destId="{34F89DFC-E2DF-4CDB-BB71-057FEFFFF400}" srcOrd="2" destOrd="0" presId="urn:microsoft.com/office/officeart/2005/8/layout/orgChart1"/>
    <dgm:cxn modelId="{1F72C8C7-AE00-49D8-87D6-9694A3FDC673}" type="presParOf" srcId="{8432C41E-8526-4268-84BE-F13989F4F4C6}" destId="{300676F6-B5C6-4996-97B4-46FCAD226C71}" srcOrd="6" destOrd="0" presId="urn:microsoft.com/office/officeart/2005/8/layout/orgChart1"/>
    <dgm:cxn modelId="{9C620A3B-35A8-415A-B9C0-E0EB7368BE79}" type="presParOf" srcId="{8432C41E-8526-4268-84BE-F13989F4F4C6}" destId="{C1BF0A0F-E85D-4426-93B9-B2E29AB1BB01}" srcOrd="7" destOrd="0" presId="urn:microsoft.com/office/officeart/2005/8/layout/orgChart1"/>
    <dgm:cxn modelId="{86805E00-9B11-4023-A87A-2EE6B0A82AE7}" type="presParOf" srcId="{C1BF0A0F-E85D-4426-93B9-B2E29AB1BB01}" destId="{68DD41D8-2FA5-46AB-8BE0-B63788A4AB16}" srcOrd="0" destOrd="0" presId="urn:microsoft.com/office/officeart/2005/8/layout/orgChart1"/>
    <dgm:cxn modelId="{E10B7F44-F104-4BA3-96B9-DA82A9506F26}" type="presParOf" srcId="{68DD41D8-2FA5-46AB-8BE0-B63788A4AB16}" destId="{0CA545FC-832B-4ECF-928B-1FA161D1B21E}" srcOrd="0" destOrd="0" presId="urn:microsoft.com/office/officeart/2005/8/layout/orgChart1"/>
    <dgm:cxn modelId="{A1E6D565-6DD5-4B15-A81B-B5DF44E1DB2D}" type="presParOf" srcId="{68DD41D8-2FA5-46AB-8BE0-B63788A4AB16}" destId="{CC09D754-AE9A-4898-971F-D70E3496D909}" srcOrd="1" destOrd="0" presId="urn:microsoft.com/office/officeart/2005/8/layout/orgChart1"/>
    <dgm:cxn modelId="{CAC408A5-46C3-4A1F-883D-3DAD027E4B72}" type="presParOf" srcId="{C1BF0A0F-E85D-4426-93B9-B2E29AB1BB01}" destId="{4F063EAA-31B2-4201-B12D-7B2446AFB7F7}" srcOrd="1" destOrd="0" presId="urn:microsoft.com/office/officeart/2005/8/layout/orgChart1"/>
    <dgm:cxn modelId="{26F6FAF5-B9D1-43CB-97A0-833AE14AB56A}" type="presParOf" srcId="{4F063EAA-31B2-4201-B12D-7B2446AFB7F7}" destId="{473C680E-08B7-4DD2-BA54-AC56F010079D}" srcOrd="0" destOrd="0" presId="urn:microsoft.com/office/officeart/2005/8/layout/orgChart1"/>
    <dgm:cxn modelId="{65D8159A-5B37-4F4B-AD5E-9809F7E90640}" type="presParOf" srcId="{4F063EAA-31B2-4201-B12D-7B2446AFB7F7}" destId="{2169EAD1-0C52-471A-BC15-B040C98B4E1C}" srcOrd="1" destOrd="0" presId="urn:microsoft.com/office/officeart/2005/8/layout/orgChart1"/>
    <dgm:cxn modelId="{FC2D5596-22BF-4100-94E3-A9569229804F}" type="presParOf" srcId="{2169EAD1-0C52-471A-BC15-B040C98B4E1C}" destId="{99C68A56-6DFA-4906-960E-B3BD46847340}" srcOrd="0" destOrd="0" presId="urn:microsoft.com/office/officeart/2005/8/layout/orgChart1"/>
    <dgm:cxn modelId="{4C64BE65-1C4C-454E-9506-22CD9156313C}" type="presParOf" srcId="{99C68A56-6DFA-4906-960E-B3BD46847340}" destId="{5E64FCA2-E614-484F-B231-933CBEB0C42F}" srcOrd="0" destOrd="0" presId="urn:microsoft.com/office/officeart/2005/8/layout/orgChart1"/>
    <dgm:cxn modelId="{CA8B4FF5-EF94-4003-84A3-B04E98A330F5}" type="presParOf" srcId="{99C68A56-6DFA-4906-960E-B3BD46847340}" destId="{394BC33C-6872-434D-8AEF-A6DA97EE284A}" srcOrd="1" destOrd="0" presId="urn:microsoft.com/office/officeart/2005/8/layout/orgChart1"/>
    <dgm:cxn modelId="{6F12128D-F36C-468E-B6DD-766B68AA2231}" type="presParOf" srcId="{2169EAD1-0C52-471A-BC15-B040C98B4E1C}" destId="{E785F944-BD5D-44E0-8F0D-1AD1CAC34E25}" srcOrd="1" destOrd="0" presId="urn:microsoft.com/office/officeart/2005/8/layout/orgChart1"/>
    <dgm:cxn modelId="{4E050204-5DC5-4558-90C6-74DA6EB61BEB}" type="presParOf" srcId="{2169EAD1-0C52-471A-BC15-B040C98B4E1C}" destId="{3BC445E3-590D-4111-B729-872376BE6D8E}" srcOrd="2" destOrd="0" presId="urn:microsoft.com/office/officeart/2005/8/layout/orgChart1"/>
    <dgm:cxn modelId="{5884DF27-4AC8-46D9-9D1A-3298BD2BD184}" type="presParOf" srcId="{4F063EAA-31B2-4201-B12D-7B2446AFB7F7}" destId="{7AB919B2-3E53-446A-9DE8-1AA1ACC2B53C}" srcOrd="2" destOrd="0" presId="urn:microsoft.com/office/officeart/2005/8/layout/orgChart1"/>
    <dgm:cxn modelId="{09D16F15-952F-4342-AA46-E9B0F733EE6B}" type="presParOf" srcId="{4F063EAA-31B2-4201-B12D-7B2446AFB7F7}" destId="{FEB5E1C1-6E4F-444A-A6A9-0E8402C5D7D7}" srcOrd="3" destOrd="0" presId="urn:microsoft.com/office/officeart/2005/8/layout/orgChart1"/>
    <dgm:cxn modelId="{D9B80DEE-61E8-4F19-B422-FC8B44C51A53}" type="presParOf" srcId="{FEB5E1C1-6E4F-444A-A6A9-0E8402C5D7D7}" destId="{F615285F-CE43-4E98-8367-5E4846702F8F}" srcOrd="0" destOrd="0" presId="urn:microsoft.com/office/officeart/2005/8/layout/orgChart1"/>
    <dgm:cxn modelId="{FB5286F8-A3D9-4AB0-9C02-44B51E414908}" type="presParOf" srcId="{F615285F-CE43-4E98-8367-5E4846702F8F}" destId="{C84C29DC-CF1A-4BA1-994D-4A03F5351F11}" srcOrd="0" destOrd="0" presId="urn:microsoft.com/office/officeart/2005/8/layout/orgChart1"/>
    <dgm:cxn modelId="{E8051E66-8F38-4870-9E2F-3CFFFF32EC6F}" type="presParOf" srcId="{F615285F-CE43-4E98-8367-5E4846702F8F}" destId="{A2EB20E2-1C7D-45C0-BE60-745B3588EBAB}" srcOrd="1" destOrd="0" presId="urn:microsoft.com/office/officeart/2005/8/layout/orgChart1"/>
    <dgm:cxn modelId="{A2D67E64-29EE-465F-B8B3-41E5169D1833}" type="presParOf" srcId="{FEB5E1C1-6E4F-444A-A6A9-0E8402C5D7D7}" destId="{9638B20F-8B5A-463E-8A5A-7EF726247B1C}" srcOrd="1" destOrd="0" presId="urn:microsoft.com/office/officeart/2005/8/layout/orgChart1"/>
    <dgm:cxn modelId="{74E461B5-EAAD-466C-8D32-F3D5518F46F5}" type="presParOf" srcId="{FEB5E1C1-6E4F-444A-A6A9-0E8402C5D7D7}" destId="{BC6AC694-6FDC-42B8-A165-A8AD91E92EEE}" srcOrd="2" destOrd="0" presId="urn:microsoft.com/office/officeart/2005/8/layout/orgChart1"/>
    <dgm:cxn modelId="{6DA17976-0326-4E0C-8634-3621A91EA482}" type="presParOf" srcId="{4F063EAA-31B2-4201-B12D-7B2446AFB7F7}" destId="{18E7C43E-3B4D-4675-A038-38F18AE10167}" srcOrd="4" destOrd="0" presId="urn:microsoft.com/office/officeart/2005/8/layout/orgChart1"/>
    <dgm:cxn modelId="{4408B04D-FA7E-49C9-8A36-56A5DC564270}" type="presParOf" srcId="{4F063EAA-31B2-4201-B12D-7B2446AFB7F7}" destId="{41AE2132-2CE5-4EA2-B2EE-06C0B2E0FB6D}" srcOrd="5" destOrd="0" presId="urn:microsoft.com/office/officeart/2005/8/layout/orgChart1"/>
    <dgm:cxn modelId="{03EA1E0D-D7BF-48A8-8BC4-6D44855A9412}" type="presParOf" srcId="{41AE2132-2CE5-4EA2-B2EE-06C0B2E0FB6D}" destId="{04B2E0BC-742C-4BD1-BF95-EA5124EA4890}" srcOrd="0" destOrd="0" presId="urn:microsoft.com/office/officeart/2005/8/layout/orgChart1"/>
    <dgm:cxn modelId="{A6D53607-7C13-4ED5-9198-B3C11EA395BD}" type="presParOf" srcId="{04B2E0BC-742C-4BD1-BF95-EA5124EA4890}" destId="{B6C2062F-FF7A-446C-9590-70E879192030}" srcOrd="0" destOrd="0" presId="urn:microsoft.com/office/officeart/2005/8/layout/orgChart1"/>
    <dgm:cxn modelId="{55BB0FCA-C40B-42AD-A1F1-BC854AAC50F2}" type="presParOf" srcId="{04B2E0BC-742C-4BD1-BF95-EA5124EA4890}" destId="{3D98821C-7CF0-4216-B634-F6CB85BC5165}" srcOrd="1" destOrd="0" presId="urn:microsoft.com/office/officeart/2005/8/layout/orgChart1"/>
    <dgm:cxn modelId="{4297E6E0-45D3-4E48-B270-1307BD199DBE}" type="presParOf" srcId="{41AE2132-2CE5-4EA2-B2EE-06C0B2E0FB6D}" destId="{363ABDD8-872B-466C-A62C-1FF672C42B4F}" srcOrd="1" destOrd="0" presId="urn:microsoft.com/office/officeart/2005/8/layout/orgChart1"/>
    <dgm:cxn modelId="{80777B5C-B05C-4E9E-A714-C85319431E0E}" type="presParOf" srcId="{41AE2132-2CE5-4EA2-B2EE-06C0B2E0FB6D}" destId="{FA689028-4CA1-4D36-8E09-9051C2B9F153}" srcOrd="2" destOrd="0" presId="urn:microsoft.com/office/officeart/2005/8/layout/orgChart1"/>
    <dgm:cxn modelId="{99AD6764-1EBA-4755-9D00-49A626DF49E4}" type="presParOf" srcId="{4F063EAA-31B2-4201-B12D-7B2446AFB7F7}" destId="{2AA552DE-C6CA-4E7F-9D67-71032391946A}" srcOrd="6" destOrd="0" presId="urn:microsoft.com/office/officeart/2005/8/layout/orgChart1"/>
    <dgm:cxn modelId="{D6991F81-AB09-4EF3-B676-BFAFE2F5C17E}" type="presParOf" srcId="{4F063EAA-31B2-4201-B12D-7B2446AFB7F7}" destId="{084228A7-90D4-4745-A694-4977B27D415A}" srcOrd="7" destOrd="0" presId="urn:microsoft.com/office/officeart/2005/8/layout/orgChart1"/>
    <dgm:cxn modelId="{4E7C848C-C8BB-4239-A3F6-79DBB9C147ED}" type="presParOf" srcId="{084228A7-90D4-4745-A694-4977B27D415A}" destId="{C40A4C35-1441-4AC1-BE4E-967F9BB6BE3A}" srcOrd="0" destOrd="0" presId="urn:microsoft.com/office/officeart/2005/8/layout/orgChart1"/>
    <dgm:cxn modelId="{7A18E953-E333-4138-9940-2360DFB05B86}" type="presParOf" srcId="{C40A4C35-1441-4AC1-BE4E-967F9BB6BE3A}" destId="{E0A3A7C1-F621-4820-A693-F257DE8D8E40}" srcOrd="0" destOrd="0" presId="urn:microsoft.com/office/officeart/2005/8/layout/orgChart1"/>
    <dgm:cxn modelId="{35636D64-A15B-4CBD-9557-EF1A060D66BB}" type="presParOf" srcId="{C40A4C35-1441-4AC1-BE4E-967F9BB6BE3A}" destId="{380C09F2-DBC7-4D87-8021-3D0F2B0235B7}" srcOrd="1" destOrd="0" presId="urn:microsoft.com/office/officeart/2005/8/layout/orgChart1"/>
    <dgm:cxn modelId="{A854F7CF-13D0-4FF3-9055-D7D1A027A65A}" type="presParOf" srcId="{084228A7-90D4-4745-A694-4977B27D415A}" destId="{0FBD972B-C751-4620-879C-E06AF2A076B7}" srcOrd="1" destOrd="0" presId="urn:microsoft.com/office/officeart/2005/8/layout/orgChart1"/>
    <dgm:cxn modelId="{C5E317B8-BEA8-47D9-B861-11E78F6EB113}" type="presParOf" srcId="{084228A7-90D4-4745-A694-4977B27D415A}" destId="{D9B68FA4-8E6D-4AC3-8934-57A3CB92ECB2}" srcOrd="2" destOrd="0" presId="urn:microsoft.com/office/officeart/2005/8/layout/orgChart1"/>
    <dgm:cxn modelId="{35C2BED8-6309-4034-B340-485F78C604EE}" type="presParOf" srcId="{C1BF0A0F-E85D-4426-93B9-B2E29AB1BB01}" destId="{CD1BFF26-FE25-4BFA-B8C9-AF23060A8772}" srcOrd="2" destOrd="0" presId="urn:microsoft.com/office/officeart/2005/8/layout/orgChart1"/>
    <dgm:cxn modelId="{692FA5F5-2BD5-4D19-A345-E50CDEBF3324}" type="presParOf" srcId="{8432C41E-8526-4268-84BE-F13989F4F4C6}" destId="{33C85133-06F3-4B15-8209-7DD9A99A16E8}" srcOrd="8" destOrd="0" presId="urn:microsoft.com/office/officeart/2005/8/layout/orgChart1"/>
    <dgm:cxn modelId="{977660A3-1D5D-4AD3-94EF-7AEFDF68DFEA}" type="presParOf" srcId="{8432C41E-8526-4268-84BE-F13989F4F4C6}" destId="{B1A97402-A918-4DB7-950B-D97CA07A54E1}" srcOrd="9" destOrd="0" presId="urn:microsoft.com/office/officeart/2005/8/layout/orgChart1"/>
    <dgm:cxn modelId="{636ADD50-583C-4E4F-AE09-56DCB76CA8DB}" type="presParOf" srcId="{B1A97402-A918-4DB7-950B-D97CA07A54E1}" destId="{C2DC5EA3-1EA7-412D-BE77-1AD4EABC8232}" srcOrd="0" destOrd="0" presId="urn:microsoft.com/office/officeart/2005/8/layout/orgChart1"/>
    <dgm:cxn modelId="{E7A59C85-E759-4970-AC5B-ECE096E2EB84}" type="presParOf" srcId="{C2DC5EA3-1EA7-412D-BE77-1AD4EABC8232}" destId="{A9B74E8E-C65C-41E7-8A3D-78A4331704C6}" srcOrd="0" destOrd="0" presId="urn:microsoft.com/office/officeart/2005/8/layout/orgChart1"/>
    <dgm:cxn modelId="{455C32E4-88C7-4612-83BD-926D4778D19D}" type="presParOf" srcId="{C2DC5EA3-1EA7-412D-BE77-1AD4EABC8232}" destId="{DA09DE63-53F1-4BFD-8F79-44250CAD7836}" srcOrd="1" destOrd="0" presId="urn:microsoft.com/office/officeart/2005/8/layout/orgChart1"/>
    <dgm:cxn modelId="{EC240A13-A64F-4734-BF01-4D181D454BD3}" type="presParOf" srcId="{B1A97402-A918-4DB7-950B-D97CA07A54E1}" destId="{62DA1BEE-6A3B-419B-B18A-ED79D5F58EBB}" srcOrd="1" destOrd="0" presId="urn:microsoft.com/office/officeart/2005/8/layout/orgChart1"/>
    <dgm:cxn modelId="{FAA456A2-9D2B-4D2C-A1CC-9346CB202286}" type="presParOf" srcId="{62DA1BEE-6A3B-419B-B18A-ED79D5F58EBB}" destId="{2CE44AD0-8B40-4F3F-9A8D-303F3F9A00A4}" srcOrd="0" destOrd="0" presId="urn:microsoft.com/office/officeart/2005/8/layout/orgChart1"/>
    <dgm:cxn modelId="{698A6F2B-5EF9-4531-A75E-9E9304C4D90F}" type="presParOf" srcId="{62DA1BEE-6A3B-419B-B18A-ED79D5F58EBB}" destId="{02514CA9-00AF-40F1-AF9A-97F1E16343EB}" srcOrd="1" destOrd="0" presId="urn:microsoft.com/office/officeart/2005/8/layout/orgChart1"/>
    <dgm:cxn modelId="{397DBDA0-8F8C-446D-809E-18A27E01D2C4}" type="presParOf" srcId="{02514CA9-00AF-40F1-AF9A-97F1E16343EB}" destId="{2CEE1A1E-9BE9-4FC1-804B-91807A3984D1}" srcOrd="0" destOrd="0" presId="urn:microsoft.com/office/officeart/2005/8/layout/orgChart1"/>
    <dgm:cxn modelId="{A457B542-BFB9-41B9-983D-005A58DBFB63}" type="presParOf" srcId="{2CEE1A1E-9BE9-4FC1-804B-91807A3984D1}" destId="{5B55F428-8143-4E21-B50C-1902B3ADD0DF}" srcOrd="0" destOrd="0" presId="urn:microsoft.com/office/officeart/2005/8/layout/orgChart1"/>
    <dgm:cxn modelId="{1EFAC4FB-BCFB-406A-B517-E1FF0C29B4E6}" type="presParOf" srcId="{2CEE1A1E-9BE9-4FC1-804B-91807A3984D1}" destId="{09F2AF7A-F517-4FA1-A5B7-7EFEC8CCC362}" srcOrd="1" destOrd="0" presId="urn:microsoft.com/office/officeart/2005/8/layout/orgChart1"/>
    <dgm:cxn modelId="{8D61B875-9E5A-4B81-9F78-3EABD6A541D9}" type="presParOf" srcId="{02514CA9-00AF-40F1-AF9A-97F1E16343EB}" destId="{7E02D36C-27F5-4290-97DA-66BD18270A9D}" srcOrd="1" destOrd="0" presId="urn:microsoft.com/office/officeart/2005/8/layout/orgChart1"/>
    <dgm:cxn modelId="{CB7C5928-8AF3-4CD7-A3EC-B514822E36ED}" type="presParOf" srcId="{02514CA9-00AF-40F1-AF9A-97F1E16343EB}" destId="{8BB23E73-E278-49BC-B9CA-EF78C33D853B}" srcOrd="2" destOrd="0" presId="urn:microsoft.com/office/officeart/2005/8/layout/orgChart1"/>
    <dgm:cxn modelId="{F9E7FF0D-3E92-43CA-B694-ECFFB499AED7}" type="presParOf" srcId="{62DA1BEE-6A3B-419B-B18A-ED79D5F58EBB}" destId="{7498A422-7B3E-4C24-8ACD-7CBEB555B3A6}" srcOrd="2" destOrd="0" presId="urn:microsoft.com/office/officeart/2005/8/layout/orgChart1"/>
    <dgm:cxn modelId="{140FD360-0D86-4B78-A7BD-D902594B4FC9}" type="presParOf" srcId="{62DA1BEE-6A3B-419B-B18A-ED79D5F58EBB}" destId="{62F56633-AA09-4885-8685-8C8615A4B979}" srcOrd="3" destOrd="0" presId="urn:microsoft.com/office/officeart/2005/8/layout/orgChart1"/>
    <dgm:cxn modelId="{1C24C2D8-E1CD-460A-97DA-DCE9C6A37941}" type="presParOf" srcId="{62F56633-AA09-4885-8685-8C8615A4B979}" destId="{ADCB1864-847A-4A24-8EDD-067FE65D6444}" srcOrd="0" destOrd="0" presId="urn:microsoft.com/office/officeart/2005/8/layout/orgChart1"/>
    <dgm:cxn modelId="{31BA12C1-166D-4522-AAF9-01D3C53EA997}" type="presParOf" srcId="{ADCB1864-847A-4A24-8EDD-067FE65D6444}" destId="{91D3946E-E18C-4339-B6B6-0F866AF1D076}" srcOrd="0" destOrd="0" presId="urn:microsoft.com/office/officeart/2005/8/layout/orgChart1"/>
    <dgm:cxn modelId="{2B8E62F1-DCD0-46C9-8942-E6AD900B238A}" type="presParOf" srcId="{ADCB1864-847A-4A24-8EDD-067FE65D6444}" destId="{CAF5AAE7-6D9D-4B89-AEAD-E9F88B8C59F6}" srcOrd="1" destOrd="0" presId="urn:microsoft.com/office/officeart/2005/8/layout/orgChart1"/>
    <dgm:cxn modelId="{9EEAE03C-CA40-49DE-A004-4BC8F1F91610}" type="presParOf" srcId="{62F56633-AA09-4885-8685-8C8615A4B979}" destId="{54C41A42-03D3-468A-8C58-40ABA42843EC}" srcOrd="1" destOrd="0" presId="urn:microsoft.com/office/officeart/2005/8/layout/orgChart1"/>
    <dgm:cxn modelId="{E3F6DEFA-9B04-4ABB-9ACB-13DBB687626C}" type="presParOf" srcId="{62F56633-AA09-4885-8685-8C8615A4B979}" destId="{EBFF7368-24AE-4CBE-BC7A-6AB4C6CD5FB5}" srcOrd="2" destOrd="0" presId="urn:microsoft.com/office/officeart/2005/8/layout/orgChart1"/>
    <dgm:cxn modelId="{8AF8C866-E0F4-451E-940E-066AAF802893}" type="presParOf" srcId="{B1A97402-A918-4DB7-950B-D97CA07A54E1}" destId="{C6191A86-52BA-4DCE-B28F-1A4958B28AAA}" srcOrd="2" destOrd="0" presId="urn:microsoft.com/office/officeart/2005/8/layout/orgChart1"/>
    <dgm:cxn modelId="{1EAAC53D-FF43-4C58-96FD-ADC7EB5D666B}" type="presParOf" srcId="{2344E721-9838-445F-8D14-F96D22718FCB}" destId="{8AC62626-C6B0-4C26-A6E3-0C2A77BEAEE3}" srcOrd="2" destOrd="0" presId="urn:microsoft.com/office/officeart/2005/8/layout/orgChart1"/>
    <dgm:cxn modelId="{3F95FBAF-1CC1-4D46-B74D-7E3644A2AE43}" type="presParOf" srcId="{33646F6F-C538-4C84-BE30-84A769A44E9A}" destId="{135B14D2-C97F-4D41-8AD9-661AA1614FCC}" srcOrd="2" destOrd="0" presId="urn:microsoft.com/office/officeart/2005/8/layout/orgChart1"/>
    <dgm:cxn modelId="{A7EEBF8D-31DF-4D6D-B546-AE8C18ED5003}" type="presParOf" srcId="{33646F6F-C538-4C84-BE30-84A769A44E9A}" destId="{7CDB316F-B011-4A7C-91D0-FCA7D791E722}" srcOrd="3" destOrd="0" presId="urn:microsoft.com/office/officeart/2005/8/layout/orgChart1"/>
    <dgm:cxn modelId="{09B6BA5B-A5C8-4019-B824-9B9AA8D1E094}" type="presParOf" srcId="{7CDB316F-B011-4A7C-91D0-FCA7D791E722}" destId="{D196F255-6CAE-4FA5-80E0-2D69A4594E9E}" srcOrd="0" destOrd="0" presId="urn:microsoft.com/office/officeart/2005/8/layout/orgChart1"/>
    <dgm:cxn modelId="{A9840761-1EEA-41A3-B909-D71763C0FD7C}" type="presParOf" srcId="{D196F255-6CAE-4FA5-80E0-2D69A4594E9E}" destId="{AF9E90B2-288F-47A6-9672-BF3C648B0321}" srcOrd="0" destOrd="0" presId="urn:microsoft.com/office/officeart/2005/8/layout/orgChart1"/>
    <dgm:cxn modelId="{942C9822-E69C-415B-8549-D3C799E6B3E9}" type="presParOf" srcId="{D196F255-6CAE-4FA5-80E0-2D69A4594E9E}" destId="{1E831267-F816-4B40-8A0D-3661AE9DA378}" srcOrd="1" destOrd="0" presId="urn:microsoft.com/office/officeart/2005/8/layout/orgChart1"/>
    <dgm:cxn modelId="{67990A64-24AA-415D-9002-147F190E8511}" type="presParOf" srcId="{7CDB316F-B011-4A7C-91D0-FCA7D791E722}" destId="{ADFCD8D6-D17A-497A-983C-934C1859C2BE}" srcOrd="1" destOrd="0" presId="urn:microsoft.com/office/officeart/2005/8/layout/orgChart1"/>
    <dgm:cxn modelId="{6C9FFBAF-A348-4B91-8033-BED1E52D054F}" type="presParOf" srcId="{ADFCD8D6-D17A-497A-983C-934C1859C2BE}" destId="{BC45FADA-235B-4B39-AB68-DFF1F567483C}" srcOrd="0" destOrd="0" presId="urn:microsoft.com/office/officeart/2005/8/layout/orgChart1"/>
    <dgm:cxn modelId="{A87E51CF-D582-4C20-9323-76B4189C768E}" type="presParOf" srcId="{ADFCD8D6-D17A-497A-983C-934C1859C2BE}" destId="{061084E2-F44D-404E-9D28-FDF870E9FD14}" srcOrd="1" destOrd="0" presId="urn:microsoft.com/office/officeart/2005/8/layout/orgChart1"/>
    <dgm:cxn modelId="{9F128576-5730-4AD7-BD90-F489C9071FF4}" type="presParOf" srcId="{061084E2-F44D-404E-9D28-FDF870E9FD14}" destId="{B2AACC61-F592-4DB6-8E82-A31ABABF1511}" srcOrd="0" destOrd="0" presId="urn:microsoft.com/office/officeart/2005/8/layout/orgChart1"/>
    <dgm:cxn modelId="{CD19A804-D8FA-43CC-8378-24132D731B44}" type="presParOf" srcId="{B2AACC61-F592-4DB6-8E82-A31ABABF1511}" destId="{E06F4157-1126-4A5C-BBC4-0C331BFA7CB6}" srcOrd="0" destOrd="0" presId="urn:microsoft.com/office/officeart/2005/8/layout/orgChart1"/>
    <dgm:cxn modelId="{16A68AA0-057E-44EA-BD05-89891816A256}" type="presParOf" srcId="{B2AACC61-F592-4DB6-8E82-A31ABABF1511}" destId="{B1AF39BB-A51A-4F90-BC9E-0E6D343B0E34}" srcOrd="1" destOrd="0" presId="urn:microsoft.com/office/officeart/2005/8/layout/orgChart1"/>
    <dgm:cxn modelId="{803CD9CE-7E87-419F-A58B-FAB2248D935D}" type="presParOf" srcId="{061084E2-F44D-404E-9D28-FDF870E9FD14}" destId="{13E4862C-01D7-4BD4-ABCA-6FAC2F72D756}" srcOrd="1" destOrd="0" presId="urn:microsoft.com/office/officeart/2005/8/layout/orgChart1"/>
    <dgm:cxn modelId="{F7E447D9-0FD9-43FD-9459-FA1304EF5C13}" type="presParOf" srcId="{061084E2-F44D-404E-9D28-FDF870E9FD14}" destId="{FACA575C-1A85-4FA6-BF9C-AB6F1442B124}" srcOrd="2" destOrd="0" presId="urn:microsoft.com/office/officeart/2005/8/layout/orgChart1"/>
    <dgm:cxn modelId="{FF2B9AF1-7FA3-4A1E-8CAD-61FBA4D3B151}" type="presParOf" srcId="{ADFCD8D6-D17A-497A-983C-934C1859C2BE}" destId="{6B19B4FC-BEE2-4654-B602-40B29AE95235}" srcOrd="2" destOrd="0" presId="urn:microsoft.com/office/officeart/2005/8/layout/orgChart1"/>
    <dgm:cxn modelId="{DCBE6B03-6B60-4E86-9467-F72AA7186291}" type="presParOf" srcId="{ADFCD8D6-D17A-497A-983C-934C1859C2BE}" destId="{B9FAA1B1-1C4A-4CE3-8CFD-07B0779B6A20}" srcOrd="3" destOrd="0" presId="urn:microsoft.com/office/officeart/2005/8/layout/orgChart1"/>
    <dgm:cxn modelId="{7689B3CD-8515-4CCE-B0BF-EC2EA7D3EF72}" type="presParOf" srcId="{B9FAA1B1-1C4A-4CE3-8CFD-07B0779B6A20}" destId="{DD43EBD3-495A-42EE-A3B4-020C07412A4E}" srcOrd="0" destOrd="0" presId="urn:microsoft.com/office/officeart/2005/8/layout/orgChart1"/>
    <dgm:cxn modelId="{42E62F99-5FCB-4DA1-82DB-C6895366DF64}" type="presParOf" srcId="{DD43EBD3-495A-42EE-A3B4-020C07412A4E}" destId="{251B5B90-60D4-4987-BD62-E491F9CEC0D5}" srcOrd="0" destOrd="0" presId="urn:microsoft.com/office/officeart/2005/8/layout/orgChart1"/>
    <dgm:cxn modelId="{A9EF3F51-405A-47BA-BFC0-F240E2EC1FA0}" type="presParOf" srcId="{DD43EBD3-495A-42EE-A3B4-020C07412A4E}" destId="{5E03AE4A-689B-417E-96D7-CB499BC94C73}" srcOrd="1" destOrd="0" presId="urn:microsoft.com/office/officeart/2005/8/layout/orgChart1"/>
    <dgm:cxn modelId="{E8731BFC-53ED-45B0-A2AB-6EBAB874E3C2}" type="presParOf" srcId="{B9FAA1B1-1C4A-4CE3-8CFD-07B0779B6A20}" destId="{9B4E094E-CB0A-448D-AFDF-2C75748C16D3}" srcOrd="1" destOrd="0" presId="urn:microsoft.com/office/officeart/2005/8/layout/orgChart1"/>
    <dgm:cxn modelId="{320953A8-261E-484B-BAD0-110211612AC5}" type="presParOf" srcId="{B9FAA1B1-1C4A-4CE3-8CFD-07B0779B6A20}" destId="{261CEC98-FEC0-4196-842A-2BB846286522}" srcOrd="2" destOrd="0" presId="urn:microsoft.com/office/officeart/2005/8/layout/orgChart1"/>
    <dgm:cxn modelId="{40000514-819C-463A-B74B-52256BB28160}" type="presParOf" srcId="{ADFCD8D6-D17A-497A-983C-934C1859C2BE}" destId="{38D9CFFE-8CF7-4852-BA7D-BA557312B339}" srcOrd="4" destOrd="0" presId="urn:microsoft.com/office/officeart/2005/8/layout/orgChart1"/>
    <dgm:cxn modelId="{FA4050B9-A20F-4DDB-801F-F44E52A99474}" type="presParOf" srcId="{ADFCD8D6-D17A-497A-983C-934C1859C2BE}" destId="{52C2F7EE-259F-43CC-9621-456DEFEFCC15}" srcOrd="5" destOrd="0" presId="urn:microsoft.com/office/officeart/2005/8/layout/orgChart1"/>
    <dgm:cxn modelId="{74D69D8E-F185-44A6-A1B5-E6713B02A9D5}" type="presParOf" srcId="{52C2F7EE-259F-43CC-9621-456DEFEFCC15}" destId="{1287888B-0D41-4A4D-9B06-311FC241FCC3}" srcOrd="0" destOrd="0" presId="urn:microsoft.com/office/officeart/2005/8/layout/orgChart1"/>
    <dgm:cxn modelId="{9E250460-2B7B-48EF-93F2-61968E46FCCD}" type="presParOf" srcId="{1287888B-0D41-4A4D-9B06-311FC241FCC3}" destId="{1DC4F33D-E235-48D6-9D70-56822E6454F2}" srcOrd="0" destOrd="0" presId="urn:microsoft.com/office/officeart/2005/8/layout/orgChart1"/>
    <dgm:cxn modelId="{ADD4B693-8988-4177-ABB3-7358012DFAE7}" type="presParOf" srcId="{1287888B-0D41-4A4D-9B06-311FC241FCC3}" destId="{93F01959-BC16-4F27-867A-A4F56FC62E50}" srcOrd="1" destOrd="0" presId="urn:microsoft.com/office/officeart/2005/8/layout/orgChart1"/>
    <dgm:cxn modelId="{D9AA71B3-5DAB-4C1C-8259-8AE5F6B18C86}" type="presParOf" srcId="{52C2F7EE-259F-43CC-9621-456DEFEFCC15}" destId="{911B9A45-3943-445A-8CDA-02FA13BE54DD}" srcOrd="1" destOrd="0" presId="urn:microsoft.com/office/officeart/2005/8/layout/orgChart1"/>
    <dgm:cxn modelId="{BF4F9937-AA6B-42DF-A7CE-1CF4A3E064E4}" type="presParOf" srcId="{52C2F7EE-259F-43CC-9621-456DEFEFCC15}" destId="{ED4D011F-3733-4B20-8E78-A4C1955A6288}" srcOrd="2" destOrd="0" presId="urn:microsoft.com/office/officeart/2005/8/layout/orgChart1"/>
    <dgm:cxn modelId="{405EE735-3E82-44EE-ADA1-E6E7606ACAAA}" type="presParOf" srcId="{7CDB316F-B011-4A7C-91D0-FCA7D791E722}" destId="{3CBCEE00-17C7-4B1A-B27B-975D31AF2321}" srcOrd="2" destOrd="0" presId="urn:microsoft.com/office/officeart/2005/8/layout/orgChart1"/>
    <dgm:cxn modelId="{9E819DB5-68C1-4A21-B1AC-D04880BE101F}" type="presParOf" srcId="{33646F6F-C538-4C84-BE30-84A769A44E9A}" destId="{F0A7FEE0-2CEB-4529-BCE8-B59D27077F31}" srcOrd="4" destOrd="0" presId="urn:microsoft.com/office/officeart/2005/8/layout/orgChart1"/>
    <dgm:cxn modelId="{ED5899B5-96E2-48BC-A3C6-F4D3C3C5AC6B}" type="presParOf" srcId="{33646F6F-C538-4C84-BE30-84A769A44E9A}" destId="{045CE006-C209-4A11-9457-A09BB8A1E159}" srcOrd="5" destOrd="0" presId="urn:microsoft.com/office/officeart/2005/8/layout/orgChart1"/>
    <dgm:cxn modelId="{96C81F13-BA0E-4555-8A73-B6427470626B}" type="presParOf" srcId="{045CE006-C209-4A11-9457-A09BB8A1E159}" destId="{A9842983-25B9-48F9-ADC5-860C32E87782}" srcOrd="0" destOrd="0" presId="urn:microsoft.com/office/officeart/2005/8/layout/orgChart1"/>
    <dgm:cxn modelId="{2CBF0F3B-34B2-4AC5-891E-9C81E68ADAB4}" type="presParOf" srcId="{A9842983-25B9-48F9-ADC5-860C32E87782}" destId="{521BEE22-C4CD-4475-99C9-F3EBCC9A5FFC}" srcOrd="0" destOrd="0" presId="urn:microsoft.com/office/officeart/2005/8/layout/orgChart1"/>
    <dgm:cxn modelId="{D06ABA4B-579D-406D-973E-F80A32B62EA5}" type="presParOf" srcId="{A9842983-25B9-48F9-ADC5-860C32E87782}" destId="{A9B341FC-C174-4A01-AFC8-924DCEF87C37}" srcOrd="1" destOrd="0" presId="urn:microsoft.com/office/officeart/2005/8/layout/orgChart1"/>
    <dgm:cxn modelId="{CACDE6FD-6AC8-4832-B699-C1F9A2142F12}" type="presParOf" srcId="{045CE006-C209-4A11-9457-A09BB8A1E159}" destId="{5DD7B8FC-5CD9-4A3D-A805-FEC43B5C141E}" srcOrd="1" destOrd="0" presId="urn:microsoft.com/office/officeart/2005/8/layout/orgChart1"/>
    <dgm:cxn modelId="{2361DEE6-A389-4C95-BD7A-1DE605FD5DED}" type="presParOf" srcId="{5DD7B8FC-5CD9-4A3D-A805-FEC43B5C141E}" destId="{495FFEE8-202B-41BF-A081-39E7FDC17C84}" srcOrd="0" destOrd="0" presId="urn:microsoft.com/office/officeart/2005/8/layout/orgChart1"/>
    <dgm:cxn modelId="{5A7B960C-2E10-4489-BDFD-5D6A994D4980}" type="presParOf" srcId="{5DD7B8FC-5CD9-4A3D-A805-FEC43B5C141E}" destId="{C9348517-9A28-4C41-AE4E-BB90C12BC673}" srcOrd="1" destOrd="0" presId="urn:microsoft.com/office/officeart/2005/8/layout/orgChart1"/>
    <dgm:cxn modelId="{D2A4DA9A-7E1F-49FB-A028-623E9F611144}" type="presParOf" srcId="{C9348517-9A28-4C41-AE4E-BB90C12BC673}" destId="{98B0D9CF-4406-4A3D-A259-1225267A07B5}" srcOrd="0" destOrd="0" presId="urn:microsoft.com/office/officeart/2005/8/layout/orgChart1"/>
    <dgm:cxn modelId="{1D1A871E-784C-42F5-AD80-6BA5A1B3BA6F}" type="presParOf" srcId="{98B0D9CF-4406-4A3D-A259-1225267A07B5}" destId="{F09638B2-5811-43EA-85D8-104C838D87C8}" srcOrd="0" destOrd="0" presId="urn:microsoft.com/office/officeart/2005/8/layout/orgChart1"/>
    <dgm:cxn modelId="{03B6F773-680E-4DEF-93B6-D58D11A32C53}" type="presParOf" srcId="{98B0D9CF-4406-4A3D-A259-1225267A07B5}" destId="{86E52200-650B-4733-A5AA-6F8437E887A0}" srcOrd="1" destOrd="0" presId="urn:microsoft.com/office/officeart/2005/8/layout/orgChart1"/>
    <dgm:cxn modelId="{9067C8B8-816A-435D-B5E3-E3A11DF09B25}" type="presParOf" srcId="{C9348517-9A28-4C41-AE4E-BB90C12BC673}" destId="{2BC703A0-02BC-416A-873E-B45066B793A2}" srcOrd="1" destOrd="0" presId="urn:microsoft.com/office/officeart/2005/8/layout/orgChart1"/>
    <dgm:cxn modelId="{B3CBC112-DD08-4240-89EA-6146E217FD14}" type="presParOf" srcId="{C9348517-9A28-4C41-AE4E-BB90C12BC673}" destId="{B7C38176-8F9D-45B2-BE01-134FFEFDBC71}" srcOrd="2" destOrd="0" presId="urn:microsoft.com/office/officeart/2005/8/layout/orgChart1"/>
    <dgm:cxn modelId="{065F620F-4F0E-4484-9959-5E9E2FBA924E}" type="presParOf" srcId="{5DD7B8FC-5CD9-4A3D-A805-FEC43B5C141E}" destId="{963DA33A-1556-474B-AAC3-4F5FC273920E}" srcOrd="2" destOrd="0" presId="urn:microsoft.com/office/officeart/2005/8/layout/orgChart1"/>
    <dgm:cxn modelId="{25844557-1B7B-4BB3-9FCF-F719AAB0456D}" type="presParOf" srcId="{5DD7B8FC-5CD9-4A3D-A805-FEC43B5C141E}" destId="{BF8553FF-77E8-4D46-AE89-B18B8776BADA}" srcOrd="3" destOrd="0" presId="urn:microsoft.com/office/officeart/2005/8/layout/orgChart1"/>
    <dgm:cxn modelId="{C3CDC058-FA0D-4B34-87AC-641C9BAA93DA}" type="presParOf" srcId="{BF8553FF-77E8-4D46-AE89-B18B8776BADA}" destId="{59D605E6-10B6-4A75-9CDF-BCAF33B757BD}" srcOrd="0" destOrd="0" presId="urn:microsoft.com/office/officeart/2005/8/layout/orgChart1"/>
    <dgm:cxn modelId="{7BE0EDCF-98A0-4F9F-AE9E-FB670892E1B0}" type="presParOf" srcId="{59D605E6-10B6-4A75-9CDF-BCAF33B757BD}" destId="{64288C76-0D25-4A93-9BDA-B52D8F05074C}" srcOrd="0" destOrd="0" presId="urn:microsoft.com/office/officeart/2005/8/layout/orgChart1"/>
    <dgm:cxn modelId="{CAE9C635-FC7F-48D2-B9A7-99DA6597B0C9}" type="presParOf" srcId="{59D605E6-10B6-4A75-9CDF-BCAF33B757BD}" destId="{11B0AFE5-C7C0-46EB-8E31-44F6B9E5F243}" srcOrd="1" destOrd="0" presId="urn:microsoft.com/office/officeart/2005/8/layout/orgChart1"/>
    <dgm:cxn modelId="{A57F34A2-C10E-4557-93C5-815335B3E1C5}" type="presParOf" srcId="{BF8553FF-77E8-4D46-AE89-B18B8776BADA}" destId="{B76718CD-5704-4707-9140-FF0063C03696}" srcOrd="1" destOrd="0" presId="urn:microsoft.com/office/officeart/2005/8/layout/orgChart1"/>
    <dgm:cxn modelId="{4ED3341B-4FC0-4000-A4A8-16754E3AE388}" type="presParOf" srcId="{BF8553FF-77E8-4D46-AE89-B18B8776BADA}" destId="{8C843FC8-35E8-48C4-B42A-CF77E02961D9}" srcOrd="2" destOrd="0" presId="urn:microsoft.com/office/officeart/2005/8/layout/orgChart1"/>
    <dgm:cxn modelId="{890B28BB-CF79-4376-988A-C4655F75DDF1}" type="presParOf" srcId="{5DD7B8FC-5CD9-4A3D-A805-FEC43B5C141E}" destId="{13A0767D-7096-4137-B491-FA17BC13BEE7}" srcOrd="4" destOrd="0" presId="urn:microsoft.com/office/officeart/2005/8/layout/orgChart1"/>
    <dgm:cxn modelId="{8EAF6116-10F5-4DC9-8846-169B6959ADF3}" type="presParOf" srcId="{5DD7B8FC-5CD9-4A3D-A805-FEC43B5C141E}" destId="{17AE6718-B3BB-4794-B77A-9F7DD7F08FAE}" srcOrd="5" destOrd="0" presId="urn:microsoft.com/office/officeart/2005/8/layout/orgChart1"/>
    <dgm:cxn modelId="{2B168F28-F33B-4C0E-AF49-322F9BC19ECA}" type="presParOf" srcId="{17AE6718-B3BB-4794-B77A-9F7DD7F08FAE}" destId="{75CA2B07-20EC-4563-9222-51D685DA88F8}" srcOrd="0" destOrd="0" presId="urn:microsoft.com/office/officeart/2005/8/layout/orgChart1"/>
    <dgm:cxn modelId="{FF01122E-8A34-4875-8300-63BB043E5A0D}" type="presParOf" srcId="{75CA2B07-20EC-4563-9222-51D685DA88F8}" destId="{7CBDE61C-D68B-44DA-AEA8-F4819EF0D2F8}" srcOrd="0" destOrd="0" presId="urn:microsoft.com/office/officeart/2005/8/layout/orgChart1"/>
    <dgm:cxn modelId="{0017D390-106A-4BF8-91EC-14FB4467B9B2}" type="presParOf" srcId="{75CA2B07-20EC-4563-9222-51D685DA88F8}" destId="{49BAF1B4-916F-4127-9A2D-E886B7DEBD26}" srcOrd="1" destOrd="0" presId="urn:microsoft.com/office/officeart/2005/8/layout/orgChart1"/>
    <dgm:cxn modelId="{BFA6F41A-5B64-4481-AA06-4F2D05CE2A6A}" type="presParOf" srcId="{17AE6718-B3BB-4794-B77A-9F7DD7F08FAE}" destId="{05CCA28F-4220-459C-9F16-44E92DEF2EE2}" srcOrd="1" destOrd="0" presId="urn:microsoft.com/office/officeart/2005/8/layout/orgChart1"/>
    <dgm:cxn modelId="{952A1925-245A-4C4D-B36D-C7A57E8B1760}" type="presParOf" srcId="{17AE6718-B3BB-4794-B77A-9F7DD7F08FAE}" destId="{67CA2462-30C4-430F-BD19-8AA418BA4381}" srcOrd="2" destOrd="0" presId="urn:microsoft.com/office/officeart/2005/8/layout/orgChart1"/>
    <dgm:cxn modelId="{4B50B688-3920-4A0F-BED2-5E681D3BB891}" type="presParOf" srcId="{5DD7B8FC-5CD9-4A3D-A805-FEC43B5C141E}" destId="{EF29EFFE-899F-49AE-A7C8-C83BA6BEB208}" srcOrd="6" destOrd="0" presId="urn:microsoft.com/office/officeart/2005/8/layout/orgChart1"/>
    <dgm:cxn modelId="{9A6E1D1E-D90D-4A96-8620-459DF9AD1569}" type="presParOf" srcId="{5DD7B8FC-5CD9-4A3D-A805-FEC43B5C141E}" destId="{9E0311F2-3513-45BA-9606-EA2B923C19C4}" srcOrd="7" destOrd="0" presId="urn:microsoft.com/office/officeart/2005/8/layout/orgChart1"/>
    <dgm:cxn modelId="{59DEC490-F36F-4B35-8137-8354B4A243A5}" type="presParOf" srcId="{9E0311F2-3513-45BA-9606-EA2B923C19C4}" destId="{C1BB5B20-56E7-4A79-8668-FFA4FD8AD6F0}" srcOrd="0" destOrd="0" presId="urn:microsoft.com/office/officeart/2005/8/layout/orgChart1"/>
    <dgm:cxn modelId="{A92EAE09-4565-46D0-BA3A-9B0F154A91AA}" type="presParOf" srcId="{C1BB5B20-56E7-4A79-8668-FFA4FD8AD6F0}" destId="{B816E927-8DBD-469A-B6AE-7BBB6C9F0CBD}" srcOrd="0" destOrd="0" presId="urn:microsoft.com/office/officeart/2005/8/layout/orgChart1"/>
    <dgm:cxn modelId="{14FC836F-34CE-4816-943B-1FA8DDB4E95F}" type="presParOf" srcId="{C1BB5B20-56E7-4A79-8668-FFA4FD8AD6F0}" destId="{B45A21CC-2359-4BDD-8853-88F9C71DD303}" srcOrd="1" destOrd="0" presId="urn:microsoft.com/office/officeart/2005/8/layout/orgChart1"/>
    <dgm:cxn modelId="{9D2FCC7A-8AFF-4C55-8857-4CA44AB89E33}" type="presParOf" srcId="{9E0311F2-3513-45BA-9606-EA2B923C19C4}" destId="{EC16CBE6-2327-4ED3-8D2F-5A2A0BDE0E85}" srcOrd="1" destOrd="0" presId="urn:microsoft.com/office/officeart/2005/8/layout/orgChart1"/>
    <dgm:cxn modelId="{AE4CC774-9F2D-451E-AE56-E55561373883}" type="presParOf" srcId="{9E0311F2-3513-45BA-9606-EA2B923C19C4}" destId="{B4051878-B91F-43AD-81DC-3004FC4AAA41}" srcOrd="2" destOrd="0" presId="urn:microsoft.com/office/officeart/2005/8/layout/orgChart1"/>
    <dgm:cxn modelId="{5F7231AF-E92F-43B3-84BB-3DAB4DC5FE7B}" type="presParOf" srcId="{5DD7B8FC-5CD9-4A3D-A805-FEC43B5C141E}" destId="{C1AE46CB-7814-47A1-AC3C-EB21D6F37DF5}" srcOrd="8" destOrd="0" presId="urn:microsoft.com/office/officeart/2005/8/layout/orgChart1"/>
    <dgm:cxn modelId="{1CA6C8B9-0AA9-4198-ACC6-5C44724E31B6}" type="presParOf" srcId="{5DD7B8FC-5CD9-4A3D-A805-FEC43B5C141E}" destId="{50D9B44E-B81E-4A84-A9B1-61FAEBDE1BE0}" srcOrd="9" destOrd="0" presId="urn:microsoft.com/office/officeart/2005/8/layout/orgChart1"/>
    <dgm:cxn modelId="{80D21C4E-640B-441E-955C-6BF1A8838762}" type="presParOf" srcId="{50D9B44E-B81E-4A84-A9B1-61FAEBDE1BE0}" destId="{93BEEE1E-A7CE-4CCB-A765-CDFC927718D6}" srcOrd="0" destOrd="0" presId="urn:microsoft.com/office/officeart/2005/8/layout/orgChart1"/>
    <dgm:cxn modelId="{7C8E09B8-1E2B-40BB-924B-E0F481A89AF2}" type="presParOf" srcId="{93BEEE1E-A7CE-4CCB-A765-CDFC927718D6}" destId="{7DA0D19B-3E87-488E-8646-0DD05648D351}" srcOrd="0" destOrd="0" presId="urn:microsoft.com/office/officeart/2005/8/layout/orgChart1"/>
    <dgm:cxn modelId="{947335AA-A885-434A-B029-B6845321C447}" type="presParOf" srcId="{93BEEE1E-A7CE-4CCB-A765-CDFC927718D6}" destId="{B764E0AC-D9FB-44F9-8D9B-284DF75398CE}" srcOrd="1" destOrd="0" presId="urn:microsoft.com/office/officeart/2005/8/layout/orgChart1"/>
    <dgm:cxn modelId="{031B4E15-DB13-4902-B830-C58E55F7EB12}" type="presParOf" srcId="{50D9B44E-B81E-4A84-A9B1-61FAEBDE1BE0}" destId="{A0FAC615-0F11-4A7F-9F62-470DB56112C1}" srcOrd="1" destOrd="0" presId="urn:microsoft.com/office/officeart/2005/8/layout/orgChart1"/>
    <dgm:cxn modelId="{B3F3D932-C37B-41AC-A251-FD96A41FA67B}" type="presParOf" srcId="{50D9B44E-B81E-4A84-A9B1-61FAEBDE1BE0}" destId="{63D86BB9-6FF1-468E-9B51-70A32FB7FEAA}" srcOrd="2" destOrd="0" presId="urn:microsoft.com/office/officeart/2005/8/layout/orgChart1"/>
    <dgm:cxn modelId="{BE5547B0-E84C-44AA-8B97-EB1AE9F3208F}" type="presParOf" srcId="{045CE006-C209-4A11-9457-A09BB8A1E159}" destId="{630C454D-9AEE-4281-88D3-F48086E52465}" srcOrd="2" destOrd="0" presId="urn:microsoft.com/office/officeart/2005/8/layout/orgChart1"/>
    <dgm:cxn modelId="{2CB4E4FC-EF88-46F0-9636-2C16829FD09C}" type="presParOf" srcId="{33646F6F-C538-4C84-BE30-84A769A44E9A}" destId="{69D90CCF-FA62-4392-BADE-F6F9E71291F1}" srcOrd="6" destOrd="0" presId="urn:microsoft.com/office/officeart/2005/8/layout/orgChart1"/>
    <dgm:cxn modelId="{3B83327E-50CA-40B1-B3FA-E9FB15834CFB}" type="presParOf" srcId="{33646F6F-C538-4C84-BE30-84A769A44E9A}" destId="{473CE687-17A6-4089-AB24-95F577073F73}" srcOrd="7" destOrd="0" presId="urn:microsoft.com/office/officeart/2005/8/layout/orgChart1"/>
    <dgm:cxn modelId="{315AD437-072C-4ABF-8FEE-4EE59ABE777E}" type="presParOf" srcId="{473CE687-17A6-4089-AB24-95F577073F73}" destId="{820A17BA-0082-4317-AEBF-1F12BB8D49D9}" srcOrd="0" destOrd="0" presId="urn:microsoft.com/office/officeart/2005/8/layout/orgChart1"/>
    <dgm:cxn modelId="{57057809-0D42-4356-9349-A5539595D316}" type="presParOf" srcId="{820A17BA-0082-4317-AEBF-1F12BB8D49D9}" destId="{89232445-6D50-408B-9F14-463F13E28443}" srcOrd="0" destOrd="0" presId="urn:microsoft.com/office/officeart/2005/8/layout/orgChart1"/>
    <dgm:cxn modelId="{B0A6DC42-AE78-420D-B52B-FDA96B524ABF}" type="presParOf" srcId="{820A17BA-0082-4317-AEBF-1F12BB8D49D9}" destId="{1747A03A-42B9-48C4-B684-B7E070AF5842}" srcOrd="1" destOrd="0" presId="urn:microsoft.com/office/officeart/2005/8/layout/orgChart1"/>
    <dgm:cxn modelId="{8A59922A-4643-45DB-8136-3182D873BB53}" type="presParOf" srcId="{473CE687-17A6-4089-AB24-95F577073F73}" destId="{1AF7148B-1E9F-469E-8A44-E7C1D9D62F1B}" srcOrd="1" destOrd="0" presId="urn:microsoft.com/office/officeart/2005/8/layout/orgChart1"/>
    <dgm:cxn modelId="{E963C076-CD6B-4D5A-B9F6-E9F0FD53D44F}" type="presParOf" srcId="{1AF7148B-1E9F-469E-8A44-E7C1D9D62F1B}" destId="{F784C917-A061-48DD-8DFB-B9BACAD06CC2}" srcOrd="0" destOrd="0" presId="urn:microsoft.com/office/officeart/2005/8/layout/orgChart1"/>
    <dgm:cxn modelId="{DA18FE5C-BCB5-4648-AD01-16F3EE718840}" type="presParOf" srcId="{1AF7148B-1E9F-469E-8A44-E7C1D9D62F1B}" destId="{54E68E37-6B14-45AB-9CEC-95146691F2BE}" srcOrd="1" destOrd="0" presId="urn:microsoft.com/office/officeart/2005/8/layout/orgChart1"/>
    <dgm:cxn modelId="{2F517AB9-FDD7-454D-8301-E6C381772F64}" type="presParOf" srcId="{54E68E37-6B14-45AB-9CEC-95146691F2BE}" destId="{F8A882FE-6EAF-4A84-82A6-3BE6D87B946C}" srcOrd="0" destOrd="0" presId="urn:microsoft.com/office/officeart/2005/8/layout/orgChart1"/>
    <dgm:cxn modelId="{25D7508B-D4C2-422F-AE69-E8DDB38DF2B0}" type="presParOf" srcId="{F8A882FE-6EAF-4A84-82A6-3BE6D87B946C}" destId="{EC2EBEEA-F12A-4690-B673-8A64B73B7E03}" srcOrd="0" destOrd="0" presId="urn:microsoft.com/office/officeart/2005/8/layout/orgChart1"/>
    <dgm:cxn modelId="{6EC16A77-F50E-4982-B69A-F0846FEC99C7}" type="presParOf" srcId="{F8A882FE-6EAF-4A84-82A6-3BE6D87B946C}" destId="{3E08653F-9D05-43C7-A986-F325BCC29B30}" srcOrd="1" destOrd="0" presId="urn:microsoft.com/office/officeart/2005/8/layout/orgChart1"/>
    <dgm:cxn modelId="{51FDE6B4-0318-4D57-88B0-12995886B088}" type="presParOf" srcId="{54E68E37-6B14-45AB-9CEC-95146691F2BE}" destId="{6A0CBCF6-DB5A-474D-90BD-02F182B2D09A}" srcOrd="1" destOrd="0" presId="urn:microsoft.com/office/officeart/2005/8/layout/orgChart1"/>
    <dgm:cxn modelId="{E8269A41-762A-47BC-84FE-F542C9779D60}" type="presParOf" srcId="{54E68E37-6B14-45AB-9CEC-95146691F2BE}" destId="{104BE7A0-5695-44F1-BF88-294AA8D95316}" srcOrd="2" destOrd="0" presId="urn:microsoft.com/office/officeart/2005/8/layout/orgChart1"/>
    <dgm:cxn modelId="{F662B4CB-699B-4AC0-B704-BD7DDFC5512F}" type="presParOf" srcId="{1AF7148B-1E9F-469E-8A44-E7C1D9D62F1B}" destId="{B296EF7A-3FA3-4511-A9FE-4383D32119B6}" srcOrd="2" destOrd="0" presId="urn:microsoft.com/office/officeart/2005/8/layout/orgChart1"/>
    <dgm:cxn modelId="{AF9AECB4-FE8F-41F6-A302-B345D442D5D2}" type="presParOf" srcId="{1AF7148B-1E9F-469E-8A44-E7C1D9D62F1B}" destId="{7BF56D90-38F9-491C-8BA6-CB5F6A7E3BD7}" srcOrd="3" destOrd="0" presId="urn:microsoft.com/office/officeart/2005/8/layout/orgChart1"/>
    <dgm:cxn modelId="{3C76C8EF-5D8E-47C5-8BB5-4F074AAF0494}" type="presParOf" srcId="{7BF56D90-38F9-491C-8BA6-CB5F6A7E3BD7}" destId="{1D65EF42-7967-450F-8336-9E5B0D0B06BA}" srcOrd="0" destOrd="0" presId="urn:microsoft.com/office/officeart/2005/8/layout/orgChart1"/>
    <dgm:cxn modelId="{DDFE0EDC-A46A-40A6-90FB-513BD1FD3053}" type="presParOf" srcId="{1D65EF42-7967-450F-8336-9E5B0D0B06BA}" destId="{B4E6AAAA-5724-4273-913F-A760C2489D3D}" srcOrd="0" destOrd="0" presId="urn:microsoft.com/office/officeart/2005/8/layout/orgChart1"/>
    <dgm:cxn modelId="{DEA6DBBC-3D33-4290-A4DC-3050C98625D9}" type="presParOf" srcId="{1D65EF42-7967-450F-8336-9E5B0D0B06BA}" destId="{C8BDD012-C445-4616-AF91-3066F7DF8DEE}" srcOrd="1" destOrd="0" presId="urn:microsoft.com/office/officeart/2005/8/layout/orgChart1"/>
    <dgm:cxn modelId="{678EDD61-EA81-4DF7-9DF2-C7ADFC55FEF5}" type="presParOf" srcId="{7BF56D90-38F9-491C-8BA6-CB5F6A7E3BD7}" destId="{4C1E6BCA-7EEC-4D30-8ADA-4E4B463D2BFB}" srcOrd="1" destOrd="0" presId="urn:microsoft.com/office/officeart/2005/8/layout/orgChart1"/>
    <dgm:cxn modelId="{66D3C072-CEBE-4A37-8EC2-2EF204C5C6B7}" type="presParOf" srcId="{7BF56D90-38F9-491C-8BA6-CB5F6A7E3BD7}" destId="{AD5C8888-09B7-40DD-8B94-FDF77986EDF8}" srcOrd="2" destOrd="0" presId="urn:microsoft.com/office/officeart/2005/8/layout/orgChart1"/>
    <dgm:cxn modelId="{8C999A2D-6B3A-47BB-BBA9-0329ABABA2D5}" type="presParOf" srcId="{473CE687-17A6-4089-AB24-95F577073F73}" destId="{0EB0F6DC-5607-4F2F-84D5-BBFE6B8914E4}" srcOrd="2" destOrd="0" presId="urn:microsoft.com/office/officeart/2005/8/layout/orgChart1"/>
    <dgm:cxn modelId="{B73BD067-7F49-4F9C-B6FF-E54B562E54EB}" type="presParOf" srcId="{33646F6F-C538-4C84-BE30-84A769A44E9A}" destId="{4F0A0AFE-0FCC-48D5-801D-10D85F0C109B}" srcOrd="8" destOrd="0" presId="urn:microsoft.com/office/officeart/2005/8/layout/orgChart1"/>
    <dgm:cxn modelId="{193C10B8-20C4-4333-9B10-AB36BF2059BB}" type="presParOf" srcId="{33646F6F-C538-4C84-BE30-84A769A44E9A}" destId="{9717219C-5A87-4F13-9394-1CD043ABCBEB}" srcOrd="9" destOrd="0" presId="urn:microsoft.com/office/officeart/2005/8/layout/orgChart1"/>
    <dgm:cxn modelId="{CEF67384-F63D-437D-A4AF-2F9C22832384}" type="presParOf" srcId="{9717219C-5A87-4F13-9394-1CD043ABCBEB}" destId="{2FD802CB-7754-4993-BB15-2E96C2F69F28}" srcOrd="0" destOrd="0" presId="urn:microsoft.com/office/officeart/2005/8/layout/orgChart1"/>
    <dgm:cxn modelId="{B8D14298-DE22-47DD-98DC-1106D213C1A0}" type="presParOf" srcId="{2FD802CB-7754-4993-BB15-2E96C2F69F28}" destId="{56464723-087E-4019-AA0A-3DA5DBF685AF}" srcOrd="0" destOrd="0" presId="urn:microsoft.com/office/officeart/2005/8/layout/orgChart1"/>
    <dgm:cxn modelId="{DC456ED0-6A7B-49CA-B11B-26ED869EB194}" type="presParOf" srcId="{2FD802CB-7754-4993-BB15-2E96C2F69F28}" destId="{9E33B0E2-4494-4B3B-B1CC-0BC189AA4EDF}" srcOrd="1" destOrd="0" presId="urn:microsoft.com/office/officeart/2005/8/layout/orgChart1"/>
    <dgm:cxn modelId="{8666F225-C844-4AA1-8E92-A21DC88BD8E2}" type="presParOf" srcId="{9717219C-5A87-4F13-9394-1CD043ABCBEB}" destId="{C557BAFD-A420-4871-BF73-42DED33A45B2}" srcOrd="1" destOrd="0" presId="urn:microsoft.com/office/officeart/2005/8/layout/orgChart1"/>
    <dgm:cxn modelId="{86E6D8EF-6272-487B-B63F-85CEC0B728A6}" type="presParOf" srcId="{C557BAFD-A420-4871-BF73-42DED33A45B2}" destId="{22D767B0-1053-4766-BA5E-8941E2316A4C}" srcOrd="0" destOrd="0" presId="urn:microsoft.com/office/officeart/2005/8/layout/orgChart1"/>
    <dgm:cxn modelId="{6DCDAD2A-9BA1-42F0-9868-3BF234185F45}" type="presParOf" srcId="{C557BAFD-A420-4871-BF73-42DED33A45B2}" destId="{F70AF298-6630-4283-B642-DF60EC716440}" srcOrd="1" destOrd="0" presId="urn:microsoft.com/office/officeart/2005/8/layout/orgChart1"/>
    <dgm:cxn modelId="{46442415-1908-4F0F-AA4A-7D9D75EAC01C}" type="presParOf" srcId="{F70AF298-6630-4283-B642-DF60EC716440}" destId="{2C2EC851-8A48-489A-BE9B-3DABCE1C4F60}" srcOrd="0" destOrd="0" presId="urn:microsoft.com/office/officeart/2005/8/layout/orgChart1"/>
    <dgm:cxn modelId="{66CDA81E-C154-4FF7-A618-76DC8293348B}" type="presParOf" srcId="{2C2EC851-8A48-489A-BE9B-3DABCE1C4F60}" destId="{CEDD9812-AFCE-4C49-ACC4-EAA091DB0405}" srcOrd="0" destOrd="0" presId="urn:microsoft.com/office/officeart/2005/8/layout/orgChart1"/>
    <dgm:cxn modelId="{BD110CA0-6F2C-4DBF-9E9B-788C04A03DB5}" type="presParOf" srcId="{2C2EC851-8A48-489A-BE9B-3DABCE1C4F60}" destId="{74BED4D0-8204-436D-A0A3-959596CD92B9}" srcOrd="1" destOrd="0" presId="urn:microsoft.com/office/officeart/2005/8/layout/orgChart1"/>
    <dgm:cxn modelId="{AFB107E1-1D98-4235-876C-6D8CB275B711}" type="presParOf" srcId="{F70AF298-6630-4283-B642-DF60EC716440}" destId="{F5ED0957-84AC-4B0E-B14E-CC6357E1A615}" srcOrd="1" destOrd="0" presId="urn:microsoft.com/office/officeart/2005/8/layout/orgChart1"/>
    <dgm:cxn modelId="{296EF5AD-7A39-41D2-B631-371150CFDAAE}" type="presParOf" srcId="{F70AF298-6630-4283-B642-DF60EC716440}" destId="{7DD61682-BFE9-4034-8D08-25992C5DA57D}" srcOrd="2" destOrd="0" presId="urn:microsoft.com/office/officeart/2005/8/layout/orgChart1"/>
    <dgm:cxn modelId="{E3EAEB02-208B-402E-BCE6-7C7B320C23C9}" type="presParOf" srcId="{C557BAFD-A420-4871-BF73-42DED33A45B2}" destId="{F810DBFF-87AF-474A-B4D4-155E298529DA}" srcOrd="2" destOrd="0" presId="urn:microsoft.com/office/officeart/2005/8/layout/orgChart1"/>
    <dgm:cxn modelId="{67B0DF85-D08D-4E76-8D6E-BCE35E3AE1F2}" type="presParOf" srcId="{C557BAFD-A420-4871-BF73-42DED33A45B2}" destId="{4735B9AF-8716-461A-B42C-F97DB5B313E8}" srcOrd="3" destOrd="0" presId="urn:microsoft.com/office/officeart/2005/8/layout/orgChart1"/>
    <dgm:cxn modelId="{123E7DC4-0C7C-4D24-AD78-508CD7B736FA}" type="presParOf" srcId="{4735B9AF-8716-461A-B42C-F97DB5B313E8}" destId="{01EA2EFA-1DF2-4D1D-BF7A-FFE19233614D}" srcOrd="0" destOrd="0" presId="urn:microsoft.com/office/officeart/2005/8/layout/orgChart1"/>
    <dgm:cxn modelId="{89CE393C-7626-4C02-83E2-9708004B5321}" type="presParOf" srcId="{01EA2EFA-1DF2-4D1D-BF7A-FFE19233614D}" destId="{A93487D8-728B-42FE-8C67-C8BD22008FA5}" srcOrd="0" destOrd="0" presId="urn:microsoft.com/office/officeart/2005/8/layout/orgChart1"/>
    <dgm:cxn modelId="{FC7C0C3E-807B-4363-AB65-4616772D07FA}" type="presParOf" srcId="{01EA2EFA-1DF2-4D1D-BF7A-FFE19233614D}" destId="{530A043A-FF68-4E6A-91A5-9F4751055B65}" srcOrd="1" destOrd="0" presId="urn:microsoft.com/office/officeart/2005/8/layout/orgChart1"/>
    <dgm:cxn modelId="{33DBCFE6-317E-45F3-9DE1-B63A8A738756}" type="presParOf" srcId="{4735B9AF-8716-461A-B42C-F97DB5B313E8}" destId="{D8E3710C-4397-4C0B-B827-B915BD0AB3FE}" srcOrd="1" destOrd="0" presId="urn:microsoft.com/office/officeart/2005/8/layout/orgChart1"/>
    <dgm:cxn modelId="{0B21ABC7-7BBB-4CB8-B400-5AAE830A2C1C}" type="presParOf" srcId="{4735B9AF-8716-461A-B42C-F97DB5B313E8}" destId="{5A0ECC42-2F8A-44DC-8B4A-2D0FD1D7310B}" srcOrd="2" destOrd="0" presId="urn:microsoft.com/office/officeart/2005/8/layout/orgChart1"/>
    <dgm:cxn modelId="{C0EABF02-09B6-4638-B2F7-74EC7F1E4986}" type="presParOf" srcId="{9717219C-5A87-4F13-9394-1CD043ABCBEB}" destId="{033050FD-1F60-467A-8BD4-791D3924B73E}" srcOrd="2" destOrd="0" presId="urn:microsoft.com/office/officeart/2005/8/layout/orgChart1"/>
    <dgm:cxn modelId="{A5895A34-9286-494E-8C20-B3E5C4E630AB}" type="presParOf" srcId="{33646F6F-C538-4C84-BE30-84A769A44E9A}" destId="{DD482C55-AD53-4E97-AE8E-7F31996940FC}" srcOrd="10" destOrd="0" presId="urn:microsoft.com/office/officeart/2005/8/layout/orgChart1"/>
    <dgm:cxn modelId="{1CEA35A5-77D2-43F0-8EEE-5A4778FEBBB9}" type="presParOf" srcId="{33646F6F-C538-4C84-BE30-84A769A44E9A}" destId="{47A32C36-C8B8-44A9-A741-9E30C098DFAA}" srcOrd="11" destOrd="0" presId="urn:microsoft.com/office/officeart/2005/8/layout/orgChart1"/>
    <dgm:cxn modelId="{43DA81BF-7939-4108-B565-CD830A74CA3D}" type="presParOf" srcId="{47A32C36-C8B8-44A9-A741-9E30C098DFAA}" destId="{B905D17E-EAC9-4127-BFE6-51C38E4B9815}" srcOrd="0" destOrd="0" presId="urn:microsoft.com/office/officeart/2005/8/layout/orgChart1"/>
    <dgm:cxn modelId="{4F32C0E9-7EFB-49CB-97B7-6D8C615A3CAE}" type="presParOf" srcId="{B905D17E-EAC9-4127-BFE6-51C38E4B9815}" destId="{083248CC-EC58-45CD-A8F5-B6DE5B748DEA}" srcOrd="0" destOrd="0" presId="urn:microsoft.com/office/officeart/2005/8/layout/orgChart1"/>
    <dgm:cxn modelId="{B2E374BE-C041-40B1-ACF8-7A6B54DF5F2A}" type="presParOf" srcId="{B905D17E-EAC9-4127-BFE6-51C38E4B9815}" destId="{6EF305B4-0C40-45D0-B829-6263B39CB073}" srcOrd="1" destOrd="0" presId="urn:microsoft.com/office/officeart/2005/8/layout/orgChart1"/>
    <dgm:cxn modelId="{54E3D697-5AC6-4B2B-BFC5-8732832BBDD1}" type="presParOf" srcId="{47A32C36-C8B8-44A9-A741-9E30C098DFAA}" destId="{8609B78E-794D-4C4E-8560-3621EE48D7CE}" srcOrd="1" destOrd="0" presId="urn:microsoft.com/office/officeart/2005/8/layout/orgChart1"/>
    <dgm:cxn modelId="{9D4A3576-22DB-4B94-A2E8-433700D15DB0}" type="presParOf" srcId="{8609B78E-794D-4C4E-8560-3621EE48D7CE}" destId="{E9D1423B-5E8B-4BC5-9F32-33AF1EFE62CF}" srcOrd="0" destOrd="0" presId="urn:microsoft.com/office/officeart/2005/8/layout/orgChart1"/>
    <dgm:cxn modelId="{DB21C691-7BFE-40CF-8932-2F322A7DC016}" type="presParOf" srcId="{8609B78E-794D-4C4E-8560-3621EE48D7CE}" destId="{EF92BED6-69D4-49D2-91C7-CF502C375AAD}" srcOrd="1" destOrd="0" presId="urn:microsoft.com/office/officeart/2005/8/layout/orgChart1"/>
    <dgm:cxn modelId="{CDAD6355-E474-42E3-A6EF-95286152E740}" type="presParOf" srcId="{EF92BED6-69D4-49D2-91C7-CF502C375AAD}" destId="{84B9A59A-0EF9-491B-AD2C-36C1A1F58C9D}" srcOrd="0" destOrd="0" presId="urn:microsoft.com/office/officeart/2005/8/layout/orgChart1"/>
    <dgm:cxn modelId="{FF347D71-9EAE-4054-8EA8-C560E81869EE}" type="presParOf" srcId="{84B9A59A-0EF9-491B-AD2C-36C1A1F58C9D}" destId="{20CE09D2-5E1F-4109-AB63-D87E99958D75}" srcOrd="0" destOrd="0" presId="urn:microsoft.com/office/officeart/2005/8/layout/orgChart1"/>
    <dgm:cxn modelId="{B39C151F-4C69-4A09-8733-886BA6E2BAC2}" type="presParOf" srcId="{84B9A59A-0EF9-491B-AD2C-36C1A1F58C9D}" destId="{8B5CE7C6-576A-4C61-9689-F52C48187713}" srcOrd="1" destOrd="0" presId="urn:microsoft.com/office/officeart/2005/8/layout/orgChart1"/>
    <dgm:cxn modelId="{F2123C2B-931A-4730-9AE6-DC22A371313D}" type="presParOf" srcId="{EF92BED6-69D4-49D2-91C7-CF502C375AAD}" destId="{CECF06ED-4A81-4E0A-ADF9-A9AB92267B30}" srcOrd="1" destOrd="0" presId="urn:microsoft.com/office/officeart/2005/8/layout/orgChart1"/>
    <dgm:cxn modelId="{31F58C9C-ECD2-40EE-9611-3E67CB912DE8}" type="presParOf" srcId="{EF92BED6-69D4-49D2-91C7-CF502C375AAD}" destId="{9B8B6594-BDEA-4C64-A219-449F24EA38AC}" srcOrd="2" destOrd="0" presId="urn:microsoft.com/office/officeart/2005/8/layout/orgChart1"/>
    <dgm:cxn modelId="{28700EBC-B63D-4DF0-9FAD-7E1403A5C87E}" type="presParOf" srcId="{8609B78E-794D-4C4E-8560-3621EE48D7CE}" destId="{80664860-C825-418A-B5EB-AC6AE15DB19E}" srcOrd="2" destOrd="0" presId="urn:microsoft.com/office/officeart/2005/8/layout/orgChart1"/>
    <dgm:cxn modelId="{94FDBE86-DDAE-4C7F-BD52-9F6B7F30C02D}" type="presParOf" srcId="{8609B78E-794D-4C4E-8560-3621EE48D7CE}" destId="{E903C2D3-3763-4FEC-89D2-A7463E86484B}" srcOrd="3" destOrd="0" presId="urn:microsoft.com/office/officeart/2005/8/layout/orgChart1"/>
    <dgm:cxn modelId="{8402FFCD-B1D1-40B5-9218-B110EBBCDA4A}" type="presParOf" srcId="{E903C2D3-3763-4FEC-89D2-A7463E86484B}" destId="{9A819FB1-F555-439B-9385-60AE97C19643}" srcOrd="0" destOrd="0" presId="urn:microsoft.com/office/officeart/2005/8/layout/orgChart1"/>
    <dgm:cxn modelId="{AC849AD5-2515-4AA2-8B88-68A82CCFFE08}" type="presParOf" srcId="{9A819FB1-F555-439B-9385-60AE97C19643}" destId="{8E4C9FAC-4830-4316-8A63-A59945C8BC5F}" srcOrd="0" destOrd="0" presId="urn:microsoft.com/office/officeart/2005/8/layout/orgChart1"/>
    <dgm:cxn modelId="{9206D1D5-5FFB-4D55-BF6A-2A91A1358A54}" type="presParOf" srcId="{9A819FB1-F555-439B-9385-60AE97C19643}" destId="{D229A8E8-582D-479D-B7A2-78CD1459DD60}" srcOrd="1" destOrd="0" presId="urn:microsoft.com/office/officeart/2005/8/layout/orgChart1"/>
    <dgm:cxn modelId="{5ED7B168-2EB8-4A44-A4C7-5268DB409B11}" type="presParOf" srcId="{E903C2D3-3763-4FEC-89D2-A7463E86484B}" destId="{A248AC43-E1B8-4041-B9C8-BC4D7BF04254}" srcOrd="1" destOrd="0" presId="urn:microsoft.com/office/officeart/2005/8/layout/orgChart1"/>
    <dgm:cxn modelId="{E5999869-EAC1-4196-87DD-8ADDA76B7811}" type="presParOf" srcId="{E903C2D3-3763-4FEC-89D2-A7463E86484B}" destId="{72F41FD0-74F9-415E-8025-D1C57887CE42}" srcOrd="2" destOrd="0" presId="urn:microsoft.com/office/officeart/2005/8/layout/orgChart1"/>
    <dgm:cxn modelId="{4CF57A4E-C2B0-420D-A418-B26E8FCF0E4E}" type="presParOf" srcId="{8609B78E-794D-4C4E-8560-3621EE48D7CE}" destId="{0C59A712-B981-4E8F-A69B-E28B9C7F1176}" srcOrd="4" destOrd="0" presId="urn:microsoft.com/office/officeart/2005/8/layout/orgChart1"/>
    <dgm:cxn modelId="{EE5AD301-F149-40E4-8D99-D4D7A5D3D846}" type="presParOf" srcId="{8609B78E-794D-4C4E-8560-3621EE48D7CE}" destId="{F4B770FF-31B4-4CED-BB22-4D4A8CBAEF75}" srcOrd="5" destOrd="0" presId="urn:microsoft.com/office/officeart/2005/8/layout/orgChart1"/>
    <dgm:cxn modelId="{611109FF-0A34-49E5-A1FB-10834EB9DE4D}" type="presParOf" srcId="{F4B770FF-31B4-4CED-BB22-4D4A8CBAEF75}" destId="{7A178B35-7DE4-4BAB-B15C-FB3C2107D63F}" srcOrd="0" destOrd="0" presId="urn:microsoft.com/office/officeart/2005/8/layout/orgChart1"/>
    <dgm:cxn modelId="{00F6927D-257F-42E9-ACA4-79F1985E9F0A}" type="presParOf" srcId="{7A178B35-7DE4-4BAB-B15C-FB3C2107D63F}" destId="{68CCE202-320E-40FB-9301-228469073566}" srcOrd="0" destOrd="0" presId="urn:microsoft.com/office/officeart/2005/8/layout/orgChart1"/>
    <dgm:cxn modelId="{AB71CB1B-F446-4535-8BAD-35CC1289893F}" type="presParOf" srcId="{7A178B35-7DE4-4BAB-B15C-FB3C2107D63F}" destId="{0FF56E6F-D805-4343-B983-A58122AAFE45}" srcOrd="1" destOrd="0" presId="urn:microsoft.com/office/officeart/2005/8/layout/orgChart1"/>
    <dgm:cxn modelId="{262026CD-9290-4271-97B5-4F37D73DDDB2}" type="presParOf" srcId="{F4B770FF-31B4-4CED-BB22-4D4A8CBAEF75}" destId="{124B40CA-40A9-4EC0-8147-BF07BFD7B7EB}" srcOrd="1" destOrd="0" presId="urn:microsoft.com/office/officeart/2005/8/layout/orgChart1"/>
    <dgm:cxn modelId="{3AB94CE8-3FD0-47F4-8983-5A5A8C95753A}" type="presParOf" srcId="{F4B770FF-31B4-4CED-BB22-4D4A8CBAEF75}" destId="{B1CFC161-A909-4AF9-87D5-3D6508B9A441}" srcOrd="2" destOrd="0" presId="urn:microsoft.com/office/officeart/2005/8/layout/orgChart1"/>
    <dgm:cxn modelId="{A5818F65-11A6-4452-B5E6-D1677228A2CA}" type="presParOf" srcId="{8609B78E-794D-4C4E-8560-3621EE48D7CE}" destId="{4C9BB952-3DF0-4BF7-BFFE-9056930D33B5}" srcOrd="6" destOrd="0" presId="urn:microsoft.com/office/officeart/2005/8/layout/orgChart1"/>
    <dgm:cxn modelId="{27C6B596-489C-4466-91F0-689369752815}" type="presParOf" srcId="{8609B78E-794D-4C4E-8560-3621EE48D7CE}" destId="{3AF043F7-91C1-4926-8177-4AD133813E2C}" srcOrd="7" destOrd="0" presId="urn:microsoft.com/office/officeart/2005/8/layout/orgChart1"/>
    <dgm:cxn modelId="{C707510F-212F-434D-B95E-D19FF99E55A9}" type="presParOf" srcId="{3AF043F7-91C1-4926-8177-4AD133813E2C}" destId="{04459C51-14D2-44A6-8818-5F8CFD95B155}" srcOrd="0" destOrd="0" presId="urn:microsoft.com/office/officeart/2005/8/layout/orgChart1"/>
    <dgm:cxn modelId="{E19A0FAF-F79E-401F-A0DB-5B4B4B07EF70}" type="presParOf" srcId="{04459C51-14D2-44A6-8818-5F8CFD95B155}" destId="{F2EBA7D1-0843-401A-B93E-5D2602D5854A}" srcOrd="0" destOrd="0" presId="urn:microsoft.com/office/officeart/2005/8/layout/orgChart1"/>
    <dgm:cxn modelId="{D22F4C7D-52B5-4246-9741-5D1AFBDF6E4D}" type="presParOf" srcId="{04459C51-14D2-44A6-8818-5F8CFD95B155}" destId="{4C587D07-DA61-46C7-A7DD-3C011E8698CE}" srcOrd="1" destOrd="0" presId="urn:microsoft.com/office/officeart/2005/8/layout/orgChart1"/>
    <dgm:cxn modelId="{7C59E59B-DB11-475E-A1D9-EBCD799605E0}" type="presParOf" srcId="{3AF043F7-91C1-4926-8177-4AD133813E2C}" destId="{A663937D-4D54-45F2-8A90-D6F4F35799B8}" srcOrd="1" destOrd="0" presId="urn:microsoft.com/office/officeart/2005/8/layout/orgChart1"/>
    <dgm:cxn modelId="{35CC66C3-BA54-46BE-8D24-C85B57286D7D}" type="presParOf" srcId="{3AF043F7-91C1-4926-8177-4AD133813E2C}" destId="{C2D90FC7-75C4-43DB-88FB-6880C9B463C1}" srcOrd="2" destOrd="0" presId="urn:microsoft.com/office/officeart/2005/8/layout/orgChart1"/>
    <dgm:cxn modelId="{DFCDF0AB-CE51-4318-A829-6E49824C1150}" type="presParOf" srcId="{47A32C36-C8B8-44A9-A741-9E30C098DFAA}" destId="{F9563834-6EAC-47B2-A16F-1CE332F501C0}" srcOrd="2" destOrd="0" presId="urn:microsoft.com/office/officeart/2005/8/layout/orgChart1"/>
    <dgm:cxn modelId="{B437A5A9-316B-491E-9775-C88D3365334C}" type="presParOf" srcId="{33646F6F-C538-4C84-BE30-84A769A44E9A}" destId="{94F0B514-83B2-40ED-9CCF-8B481DDE00E8}" srcOrd="12" destOrd="0" presId="urn:microsoft.com/office/officeart/2005/8/layout/orgChart1"/>
    <dgm:cxn modelId="{9CB81523-FEDD-43D4-B2B0-D85A02E6B935}" type="presParOf" srcId="{33646F6F-C538-4C84-BE30-84A769A44E9A}" destId="{2EAB4889-EF7E-4885-98D2-7EDBE117B196}" srcOrd="13" destOrd="0" presId="urn:microsoft.com/office/officeart/2005/8/layout/orgChart1"/>
    <dgm:cxn modelId="{1422B174-3809-4D5A-BA1A-63EF41CE733D}" type="presParOf" srcId="{2EAB4889-EF7E-4885-98D2-7EDBE117B196}" destId="{DABB19E7-0F05-4B3D-877A-1ED88AB3AFA2}" srcOrd="0" destOrd="0" presId="urn:microsoft.com/office/officeart/2005/8/layout/orgChart1"/>
    <dgm:cxn modelId="{5DF98C17-BFC8-451E-8C2D-8E408CDCE5E8}" type="presParOf" srcId="{DABB19E7-0F05-4B3D-877A-1ED88AB3AFA2}" destId="{3E5658DF-FF33-4E4E-94F7-3E43F15227BF}" srcOrd="0" destOrd="0" presId="urn:microsoft.com/office/officeart/2005/8/layout/orgChart1"/>
    <dgm:cxn modelId="{2DA85601-43F4-4BD9-819F-B958ACB053D3}" type="presParOf" srcId="{DABB19E7-0F05-4B3D-877A-1ED88AB3AFA2}" destId="{EA5E925C-678D-47C5-9E0D-D904494B6941}" srcOrd="1" destOrd="0" presId="urn:microsoft.com/office/officeart/2005/8/layout/orgChart1"/>
    <dgm:cxn modelId="{51191968-A070-41D7-A528-EFEBCFA45628}" type="presParOf" srcId="{2EAB4889-EF7E-4885-98D2-7EDBE117B196}" destId="{64B9BC91-7EF5-47FB-BB55-3EFDC4DA1020}" srcOrd="1" destOrd="0" presId="urn:microsoft.com/office/officeart/2005/8/layout/orgChart1"/>
    <dgm:cxn modelId="{39CBC397-5C73-4864-9B6F-85581E8FAC54}" type="presParOf" srcId="{64B9BC91-7EF5-47FB-BB55-3EFDC4DA1020}" destId="{961F4D7B-EF4F-4D98-A206-72AC043A8F71}" srcOrd="0" destOrd="0" presId="urn:microsoft.com/office/officeart/2005/8/layout/orgChart1"/>
    <dgm:cxn modelId="{D4A53CEC-323B-4F38-A62D-E32EDEEEB087}" type="presParOf" srcId="{64B9BC91-7EF5-47FB-BB55-3EFDC4DA1020}" destId="{E56084D7-86CF-48A6-A4E5-F3FA7D3CFD11}" srcOrd="1" destOrd="0" presId="urn:microsoft.com/office/officeart/2005/8/layout/orgChart1"/>
    <dgm:cxn modelId="{F1F9F19B-8405-4584-BE8C-A3F30D41EC22}" type="presParOf" srcId="{E56084D7-86CF-48A6-A4E5-F3FA7D3CFD11}" destId="{7FAA55E6-674E-4E38-BDF0-8D6AAD5AB22C}" srcOrd="0" destOrd="0" presId="urn:microsoft.com/office/officeart/2005/8/layout/orgChart1"/>
    <dgm:cxn modelId="{7C34CAF6-F065-4732-B849-5A5FE276A38A}" type="presParOf" srcId="{7FAA55E6-674E-4E38-BDF0-8D6AAD5AB22C}" destId="{9CCA2F59-D441-466C-9ADC-A16CE996EEC9}" srcOrd="0" destOrd="0" presId="urn:microsoft.com/office/officeart/2005/8/layout/orgChart1"/>
    <dgm:cxn modelId="{BC0B209D-E205-43D0-AB98-E87B70A646D9}" type="presParOf" srcId="{7FAA55E6-674E-4E38-BDF0-8D6AAD5AB22C}" destId="{30B6A0E2-07F0-4049-8D79-2851BD190E9B}" srcOrd="1" destOrd="0" presId="urn:microsoft.com/office/officeart/2005/8/layout/orgChart1"/>
    <dgm:cxn modelId="{14442293-2DD5-4EC6-9303-F752CE2F2027}" type="presParOf" srcId="{E56084D7-86CF-48A6-A4E5-F3FA7D3CFD11}" destId="{97755228-AF11-4555-B561-B80B9E11A3CC}" srcOrd="1" destOrd="0" presId="urn:microsoft.com/office/officeart/2005/8/layout/orgChart1"/>
    <dgm:cxn modelId="{16B91948-AC0E-4826-A2B7-C42C52DF09AB}" type="presParOf" srcId="{E56084D7-86CF-48A6-A4E5-F3FA7D3CFD11}" destId="{8BEF406C-38F8-430E-AD67-EF7905D5E80D}" srcOrd="2" destOrd="0" presId="urn:microsoft.com/office/officeart/2005/8/layout/orgChart1"/>
    <dgm:cxn modelId="{3E61D890-F67A-4AAE-88DC-F4841EFD4898}" type="presParOf" srcId="{64B9BC91-7EF5-47FB-BB55-3EFDC4DA1020}" destId="{4C84B85D-4617-491F-BA8A-221A72EBDDB2}" srcOrd="2" destOrd="0" presId="urn:microsoft.com/office/officeart/2005/8/layout/orgChart1"/>
    <dgm:cxn modelId="{7A27E6A6-EEBC-4825-94B9-31775A80A248}" type="presParOf" srcId="{64B9BC91-7EF5-47FB-BB55-3EFDC4DA1020}" destId="{3CC8E281-A7E3-487F-ABC6-C06FA804CE0E}" srcOrd="3" destOrd="0" presId="urn:microsoft.com/office/officeart/2005/8/layout/orgChart1"/>
    <dgm:cxn modelId="{4412E0CA-CF68-45BA-9DB3-D01658C7C2A6}" type="presParOf" srcId="{3CC8E281-A7E3-487F-ABC6-C06FA804CE0E}" destId="{166425F7-5CF4-4D9B-BE77-35AA5AFB5D7A}" srcOrd="0" destOrd="0" presId="urn:microsoft.com/office/officeart/2005/8/layout/orgChart1"/>
    <dgm:cxn modelId="{F67DCEB9-44FA-460E-8D80-91E74BEFA6B6}" type="presParOf" srcId="{166425F7-5CF4-4D9B-BE77-35AA5AFB5D7A}" destId="{DC57B384-A3B8-435D-AFB9-31868C932D9C}" srcOrd="0" destOrd="0" presId="urn:microsoft.com/office/officeart/2005/8/layout/orgChart1"/>
    <dgm:cxn modelId="{8910FB28-F626-454F-8C8D-F77A3728C612}" type="presParOf" srcId="{166425F7-5CF4-4D9B-BE77-35AA5AFB5D7A}" destId="{039C4FB9-7734-44FC-816A-14CE8F593064}" srcOrd="1" destOrd="0" presId="urn:microsoft.com/office/officeart/2005/8/layout/orgChart1"/>
    <dgm:cxn modelId="{A7E35543-48A6-49DE-BD10-BDD6AE76B252}" type="presParOf" srcId="{3CC8E281-A7E3-487F-ABC6-C06FA804CE0E}" destId="{0EE785DE-36A4-4A98-B271-0162D4D12435}" srcOrd="1" destOrd="0" presId="urn:microsoft.com/office/officeart/2005/8/layout/orgChart1"/>
    <dgm:cxn modelId="{263A3D04-9425-4D6E-B1FA-132A83C296F8}" type="presParOf" srcId="{3CC8E281-A7E3-487F-ABC6-C06FA804CE0E}" destId="{025CB422-0015-42AF-B5E2-1EDDC4013046}" srcOrd="2" destOrd="0" presId="urn:microsoft.com/office/officeart/2005/8/layout/orgChart1"/>
    <dgm:cxn modelId="{91875073-9F16-4D8F-B2B3-4CA073792D3F}" type="presParOf" srcId="{2EAB4889-EF7E-4885-98D2-7EDBE117B196}" destId="{3C9C52DF-5A1F-4039-96D7-7223EEA1660A}" srcOrd="2" destOrd="0" presId="urn:microsoft.com/office/officeart/2005/8/layout/orgChart1"/>
    <dgm:cxn modelId="{38DCE9F8-DE35-448C-A2B2-3B1EBCDA46A6}" type="presParOf" srcId="{BBABB324-A351-4D1C-BC6F-C18C22A84B22}" destId="{343BE10F-2D6D-43E3-B34A-C50E3909A743}" srcOrd="2" destOrd="0" presId="urn:microsoft.com/office/officeart/2005/8/layout/orgChart1"/>
    <dgm:cxn modelId="{8BAC9B0C-8102-46EE-B511-1AF00244796C}" type="presParOf" srcId="{343BE10F-2D6D-43E3-B34A-C50E3909A743}" destId="{CD0596E3-2ED1-4D64-92A8-C433C594EB85}" srcOrd="0" destOrd="0" presId="urn:microsoft.com/office/officeart/2005/8/layout/orgChart1"/>
    <dgm:cxn modelId="{BD285394-6173-4239-A888-1392314F590B}" type="presParOf" srcId="{343BE10F-2D6D-43E3-B34A-C50E3909A743}" destId="{7FDC0577-1E18-47D3-BE4D-448233720ECE}" srcOrd="1" destOrd="0" presId="urn:microsoft.com/office/officeart/2005/8/layout/orgChart1"/>
    <dgm:cxn modelId="{46090193-22BA-4D22-8E7C-EC09B362FF0B}" type="presParOf" srcId="{7FDC0577-1E18-47D3-BE4D-448233720ECE}" destId="{FDD42474-4860-46DC-B6D1-5480C7FECF93}" srcOrd="0" destOrd="0" presId="urn:microsoft.com/office/officeart/2005/8/layout/orgChart1"/>
    <dgm:cxn modelId="{BD72B67F-C4CF-4391-87BE-61B30EADA3D3}" type="presParOf" srcId="{FDD42474-4860-46DC-B6D1-5480C7FECF93}" destId="{BB8CCE36-A229-4651-802D-6C69D9B0B6FB}" srcOrd="0" destOrd="0" presId="urn:microsoft.com/office/officeart/2005/8/layout/orgChart1"/>
    <dgm:cxn modelId="{33FEAF2A-2592-44E8-B520-6CE4184E277D}" type="presParOf" srcId="{FDD42474-4860-46DC-B6D1-5480C7FECF93}" destId="{1CDCF188-1A96-476C-8132-C422CC8FEFB6}" srcOrd="1" destOrd="0" presId="urn:microsoft.com/office/officeart/2005/8/layout/orgChart1"/>
    <dgm:cxn modelId="{47ED8D26-00AB-4D5B-953A-A4CABD4CA542}" type="presParOf" srcId="{7FDC0577-1E18-47D3-BE4D-448233720ECE}" destId="{93308720-5630-4A8E-BBF2-463F672F281F}" srcOrd="1" destOrd="0" presId="urn:microsoft.com/office/officeart/2005/8/layout/orgChart1"/>
    <dgm:cxn modelId="{60A8C2F8-9B3F-4091-A8C2-BBE41F318FD3}" type="presParOf" srcId="{7FDC0577-1E18-47D3-BE4D-448233720ECE}" destId="{3CAC8BA5-645A-42DC-8CC5-3AB072BFA2E7}" srcOrd="2" destOrd="0" presId="urn:microsoft.com/office/officeart/2005/8/layout/orgChart1"/>
    <dgm:cxn modelId="{D9995AB8-491D-405E-8296-BADC43441403}" type="presParOf" srcId="{343BE10F-2D6D-43E3-B34A-C50E3909A743}" destId="{E48A2B2D-203E-4764-AE4F-D909E2161EE7}" srcOrd="2" destOrd="0" presId="urn:microsoft.com/office/officeart/2005/8/layout/orgChart1"/>
    <dgm:cxn modelId="{4BC0EDD6-A541-4873-842F-C2C865EADD93}" type="presParOf" srcId="{343BE10F-2D6D-43E3-B34A-C50E3909A743}" destId="{050955C5-9F62-49A2-B57D-3E7357F83CD5}" srcOrd="3" destOrd="0" presId="urn:microsoft.com/office/officeart/2005/8/layout/orgChart1"/>
    <dgm:cxn modelId="{86FB09C2-3F80-440F-8DEC-D42C50F91BDE}" type="presParOf" srcId="{050955C5-9F62-49A2-B57D-3E7357F83CD5}" destId="{241B6829-2D5B-4309-A938-430F615E7F81}" srcOrd="0" destOrd="0" presId="urn:microsoft.com/office/officeart/2005/8/layout/orgChart1"/>
    <dgm:cxn modelId="{A00501B8-FD1D-4EA3-A232-C0D414D86057}" type="presParOf" srcId="{241B6829-2D5B-4309-A938-430F615E7F81}" destId="{35BB9737-058D-4776-922E-6945796FC801}" srcOrd="0" destOrd="0" presId="urn:microsoft.com/office/officeart/2005/8/layout/orgChart1"/>
    <dgm:cxn modelId="{4AAB6677-296F-464E-949D-0C65611790EC}" type="presParOf" srcId="{241B6829-2D5B-4309-A938-430F615E7F81}" destId="{190A1D80-F2EA-4B7A-B243-E030A0206D8B}" srcOrd="1" destOrd="0" presId="urn:microsoft.com/office/officeart/2005/8/layout/orgChart1"/>
    <dgm:cxn modelId="{0A556556-EC76-45CB-B6A7-80461576E5FD}" type="presParOf" srcId="{050955C5-9F62-49A2-B57D-3E7357F83CD5}" destId="{4F745DD6-4755-4C68-8D25-FA4CB6D6B153}" srcOrd="1" destOrd="0" presId="urn:microsoft.com/office/officeart/2005/8/layout/orgChart1"/>
    <dgm:cxn modelId="{1EB44CAC-93DD-443C-945F-C2EAE99525AB}" type="presParOf" srcId="{050955C5-9F62-49A2-B57D-3E7357F83CD5}" destId="{19BA29E9-3F9F-4DD8-8DF6-F39DAF931A2E}" srcOrd="2" destOrd="0" presId="urn:microsoft.com/office/officeart/2005/8/layout/orgChart1"/>
    <dgm:cxn modelId="{365FBD7A-C08C-49CA-92BE-4751F41D6F86}" type="presParOf" srcId="{343BE10F-2D6D-43E3-B34A-C50E3909A743}" destId="{41BED987-C321-40AC-BFEF-C300C7BB53A9}" srcOrd="4" destOrd="0" presId="urn:microsoft.com/office/officeart/2005/8/layout/orgChart1"/>
    <dgm:cxn modelId="{EA049109-0DDF-45DB-9C73-1545920C8815}" type="presParOf" srcId="{343BE10F-2D6D-43E3-B34A-C50E3909A743}" destId="{03068E1B-E162-4A8B-AC98-B3390EF578E9}" srcOrd="5" destOrd="0" presId="urn:microsoft.com/office/officeart/2005/8/layout/orgChart1"/>
    <dgm:cxn modelId="{776C0232-8527-4911-9EE2-4BD7D0F7BE89}" type="presParOf" srcId="{03068E1B-E162-4A8B-AC98-B3390EF578E9}" destId="{F19C2963-B30E-4FEA-B851-784187A805B3}" srcOrd="0" destOrd="0" presId="urn:microsoft.com/office/officeart/2005/8/layout/orgChart1"/>
    <dgm:cxn modelId="{AD3FC248-56C6-405F-9D49-D342D06899BA}" type="presParOf" srcId="{F19C2963-B30E-4FEA-B851-784187A805B3}" destId="{D19DB32C-CCEA-4E5B-90BF-2B63BC4215C5}" srcOrd="0" destOrd="0" presId="urn:microsoft.com/office/officeart/2005/8/layout/orgChart1"/>
    <dgm:cxn modelId="{226C2515-E56C-4261-A489-21EBA09CA225}" type="presParOf" srcId="{F19C2963-B30E-4FEA-B851-784187A805B3}" destId="{114D810F-187C-4C28-843A-5ED60A4A2B45}" srcOrd="1" destOrd="0" presId="urn:microsoft.com/office/officeart/2005/8/layout/orgChart1"/>
    <dgm:cxn modelId="{765655D0-DE93-4781-A152-7B1FECA8827F}" type="presParOf" srcId="{03068E1B-E162-4A8B-AC98-B3390EF578E9}" destId="{F581858D-1DB6-441A-9CCE-3D76F4624EDD}" srcOrd="1" destOrd="0" presId="urn:microsoft.com/office/officeart/2005/8/layout/orgChart1"/>
    <dgm:cxn modelId="{B68FF8E3-34A2-4203-A422-9DE67F1B5374}" type="presParOf" srcId="{03068E1B-E162-4A8B-AC98-B3390EF578E9}" destId="{1B703A94-1E1C-46C4-B536-75C010C93704}" srcOrd="2" destOrd="0" presId="urn:microsoft.com/office/officeart/2005/8/layout/orgChar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B30CE2F-577F-4B85-AE58-3FA12B5D4628}">
      <dsp:nvSpPr>
        <dsp:cNvPr id="0" name=""/>
        <dsp:cNvSpPr/>
      </dsp:nvSpPr>
      <dsp:spPr>
        <a:xfrm>
          <a:off x="22323" y="13060"/>
          <a:ext cx="2814218" cy="4295083"/>
        </a:xfrm>
        <a:prstGeom prst="roundRect">
          <a:avLst>
            <a:gd name="adj" fmla="val 5000"/>
          </a:avLst>
        </a:prstGeom>
        <a:solidFill>
          <a:schemeClr val="tx2"/>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116586" rIns="151130" bIns="0" numCol="1" spcCol="1270" anchor="t" anchorCtr="0">
          <a:noAutofit/>
        </a:bodyPr>
        <a:lstStyle/>
        <a:p>
          <a:pPr lvl="0" algn="r" defTabSz="1511300">
            <a:lnSpc>
              <a:spcPct val="90000"/>
            </a:lnSpc>
            <a:spcBef>
              <a:spcPct val="0"/>
            </a:spcBef>
            <a:spcAft>
              <a:spcPct val="35000"/>
            </a:spcAft>
          </a:pPr>
          <a:r>
            <a:rPr lang="en-GB" sz="3400" kern="1200" dirty="0" smtClean="0">
              <a:solidFill>
                <a:schemeClr val="bg1"/>
              </a:solidFill>
              <a:latin typeface="Arial Narrow" panose="020B0606020202030204" pitchFamily="34" charset="0"/>
            </a:rPr>
            <a:t>Vision</a:t>
          </a:r>
          <a:endParaRPr lang="en-GB" sz="3400" kern="1200" dirty="0">
            <a:solidFill>
              <a:schemeClr val="bg1"/>
            </a:solidFill>
            <a:latin typeface="Arial Narrow" panose="020B0606020202030204" pitchFamily="34" charset="0"/>
          </a:endParaRPr>
        </a:p>
      </dsp:txBody>
      <dsp:txXfrm rot="16200000">
        <a:off x="-1457238" y="1492622"/>
        <a:ext cx="3521968" cy="562843"/>
      </dsp:txXfrm>
    </dsp:sp>
    <dsp:sp modelId="{29593181-8F48-4BAB-9B7A-EE44CAA02963}">
      <dsp:nvSpPr>
        <dsp:cNvPr id="0" name=""/>
        <dsp:cNvSpPr/>
      </dsp:nvSpPr>
      <dsp:spPr>
        <a:xfrm>
          <a:off x="585167" y="13060"/>
          <a:ext cx="2096593" cy="4295083"/>
        </a:xfrm>
        <a:prstGeom prst="rect">
          <a:avLst/>
        </a:prstGeom>
        <a:noFill/>
        <a:ln>
          <a:noFill/>
        </a:ln>
        <a:effectLst>
          <a:outerShdw blurRad="40000" dist="20000" dir="5400000" rotWithShape="0">
            <a:srgbClr val="000000">
              <a:alpha val="38000"/>
            </a:srgbClr>
          </a:outerShdw>
        </a:effectLst>
        <a:scene3d>
          <a:camera prst="orthographicFront"/>
          <a:lightRig rig="flat" dir="t"/>
        </a:scene3d>
        <a:sp3d/>
      </dsp:spPr>
      <dsp:style>
        <a:lnRef idx="0">
          <a:scrgbClr r="0" g="0" b="0"/>
        </a:lnRef>
        <a:fillRef idx="2">
          <a:scrgbClr r="0" g="0" b="0"/>
        </a:fillRef>
        <a:effectRef idx="1">
          <a:scrgbClr r="0" g="0" b="0"/>
        </a:effectRef>
        <a:fontRef idx="minor">
          <a:schemeClr val="dk1"/>
        </a:fontRef>
      </dsp:style>
      <dsp:txBody>
        <a:bodyPr spcFirstLastPara="0" vert="horz" wrap="square" lIns="0" tIns="75438" rIns="0" bIns="0" numCol="1" spcCol="1270" anchor="t" anchorCtr="0">
          <a:noAutofit/>
        </a:bodyPr>
        <a:lstStyle/>
        <a:p>
          <a:pPr lvl="0" algn="l" defTabSz="977900">
            <a:lnSpc>
              <a:spcPct val="90000"/>
            </a:lnSpc>
            <a:spcBef>
              <a:spcPct val="0"/>
            </a:spcBef>
            <a:spcAft>
              <a:spcPct val="35000"/>
            </a:spcAft>
          </a:pPr>
          <a:r>
            <a:rPr lang="en-GB" sz="2200" b="1" kern="1200" dirty="0" smtClean="0">
              <a:solidFill>
                <a:srgbClr val="FFFFFF"/>
              </a:solidFill>
            </a:rPr>
            <a:t> </a:t>
          </a:r>
        </a:p>
        <a:p>
          <a:pPr lvl="0" algn="l" defTabSz="977900">
            <a:lnSpc>
              <a:spcPct val="90000"/>
            </a:lnSpc>
            <a:spcBef>
              <a:spcPct val="0"/>
            </a:spcBef>
            <a:spcAft>
              <a:spcPct val="35000"/>
            </a:spcAft>
          </a:pPr>
          <a:endParaRPr lang="en-GB" sz="2200" b="1" kern="1200" dirty="0" smtClean="0">
            <a:solidFill>
              <a:srgbClr val="FFFFFF"/>
            </a:solidFill>
            <a:latin typeface="Arial Narrow" panose="020B0606020202030204" pitchFamily="34" charset="0"/>
          </a:endParaRPr>
        </a:p>
        <a:p>
          <a:pPr lvl="0" algn="l" defTabSz="977900">
            <a:lnSpc>
              <a:spcPct val="90000"/>
            </a:lnSpc>
            <a:spcBef>
              <a:spcPct val="0"/>
            </a:spcBef>
            <a:spcAft>
              <a:spcPct val="35000"/>
            </a:spcAft>
          </a:pPr>
          <a:r>
            <a:rPr lang="en-GB" sz="2200" b="1" kern="1200" dirty="0" smtClean="0">
              <a:solidFill>
                <a:srgbClr val="FFFFFF"/>
              </a:solidFill>
              <a:latin typeface="Arial Narrow" panose="020B0606020202030204" pitchFamily="34" charset="0"/>
            </a:rPr>
            <a:t>Aspire to achieve Zero Occurrences </a:t>
          </a:r>
        </a:p>
        <a:p>
          <a:pPr lvl="0" algn="l" defTabSz="977900">
            <a:lnSpc>
              <a:spcPct val="90000"/>
            </a:lnSpc>
            <a:spcBef>
              <a:spcPct val="0"/>
            </a:spcBef>
            <a:spcAft>
              <a:spcPct val="35000"/>
            </a:spcAft>
          </a:pPr>
          <a:endParaRPr lang="en-GB" sz="2000" kern="1200" dirty="0" smtClean="0">
            <a:solidFill>
              <a:srgbClr val="FFFFFF"/>
            </a:solidFill>
            <a:latin typeface="Arial Narrow" panose="020B0606020202030204" pitchFamily="34" charset="0"/>
          </a:endParaRPr>
        </a:p>
        <a:p>
          <a:pPr lvl="0" algn="l" defTabSz="977900">
            <a:lnSpc>
              <a:spcPct val="90000"/>
            </a:lnSpc>
            <a:spcBef>
              <a:spcPct val="0"/>
            </a:spcBef>
            <a:spcAft>
              <a:spcPct val="35000"/>
            </a:spcAft>
          </a:pPr>
          <a:r>
            <a:rPr lang="en-GB" sz="2000" kern="1200" dirty="0" smtClean="0">
              <a:solidFill>
                <a:srgbClr val="FFFFFF"/>
              </a:solidFill>
              <a:latin typeface="Arial Narrow" panose="020B0606020202030204" pitchFamily="34" charset="0"/>
            </a:rPr>
            <a:t>Underlying </a:t>
          </a:r>
          <a:r>
            <a:rPr lang="en-US" sz="2000" b="0" kern="1200" dirty="0" smtClean="0">
              <a:solidFill>
                <a:srgbClr val="FFFFFF"/>
              </a:solidFill>
              <a:latin typeface="Arial Narrow" panose="020B0606020202030204" pitchFamily="34" charset="0"/>
            </a:rPr>
            <a:t>philosophy:  </a:t>
          </a:r>
        </a:p>
        <a:p>
          <a:pPr lvl="0" algn="l" defTabSz="977900">
            <a:lnSpc>
              <a:spcPct val="90000"/>
            </a:lnSpc>
            <a:spcBef>
              <a:spcPct val="0"/>
            </a:spcBef>
            <a:spcAft>
              <a:spcPct val="35000"/>
            </a:spcAft>
          </a:pPr>
          <a:r>
            <a:rPr lang="en-US" sz="2000" b="0" i="1" kern="1200" dirty="0" smtClean="0">
              <a:solidFill>
                <a:srgbClr val="FFFFFF"/>
              </a:solidFill>
              <a:latin typeface="Arial Narrow" panose="020B0606020202030204" pitchFamily="34" charset="0"/>
            </a:rPr>
            <a:t>“Every occurrence can be avoided and every occurrence is everybody's responsibility"</a:t>
          </a:r>
          <a:endParaRPr lang="en-GB" sz="2000" b="0" i="1" kern="1200" dirty="0">
            <a:solidFill>
              <a:srgbClr val="FFFFFF"/>
            </a:solidFill>
            <a:latin typeface="Arial Narrow" panose="020B0606020202030204" pitchFamily="34" charset="0"/>
          </a:endParaRPr>
        </a:p>
      </dsp:txBody>
      <dsp:txXfrm>
        <a:off x="585167" y="13060"/>
        <a:ext cx="2096593" cy="4295083"/>
      </dsp:txXfrm>
    </dsp:sp>
    <dsp:sp modelId="{55432369-CF84-4A13-8A00-6B06A10D901E}">
      <dsp:nvSpPr>
        <dsp:cNvPr id="0" name=""/>
        <dsp:cNvSpPr/>
      </dsp:nvSpPr>
      <dsp:spPr>
        <a:xfrm>
          <a:off x="2913370" y="402739"/>
          <a:ext cx="2814218" cy="4304235"/>
        </a:xfrm>
        <a:prstGeom prst="roundRect">
          <a:avLst>
            <a:gd name="adj" fmla="val 5000"/>
          </a:avLst>
        </a:prstGeom>
        <a:gradFill flip="none" rotWithShape="1">
          <a:gsLst>
            <a:gs pos="0">
              <a:schemeClr val="tx2">
                <a:lumMod val="40000"/>
                <a:lumOff val="60000"/>
              </a:schemeClr>
            </a:gs>
            <a:gs pos="100000">
              <a:srgbClr val="FFFFFF"/>
            </a:gs>
          </a:gsLst>
          <a:lin ang="0" scaled="1"/>
          <a:tileRect/>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116586" rIns="151130" bIns="0" numCol="1" spcCol="1270" anchor="t" anchorCtr="0">
          <a:noAutofit/>
        </a:bodyPr>
        <a:lstStyle/>
        <a:p>
          <a:pPr lvl="0" algn="r" defTabSz="1511300">
            <a:lnSpc>
              <a:spcPct val="90000"/>
            </a:lnSpc>
            <a:spcBef>
              <a:spcPct val="0"/>
            </a:spcBef>
            <a:spcAft>
              <a:spcPct val="35000"/>
            </a:spcAft>
          </a:pPr>
          <a:r>
            <a:rPr lang="en-GB" sz="3400" kern="1200" dirty="0" smtClean="0">
              <a:latin typeface="Arial Narrow" panose="020B0606020202030204" pitchFamily="34" charset="0"/>
            </a:rPr>
            <a:t>Mission</a:t>
          </a:r>
          <a:endParaRPr lang="en-GB" sz="3400" kern="1200" dirty="0">
            <a:latin typeface="Arial Narrow" panose="020B0606020202030204" pitchFamily="34" charset="0"/>
          </a:endParaRPr>
        </a:p>
      </dsp:txBody>
      <dsp:txXfrm rot="16200000">
        <a:off x="1430055" y="1886054"/>
        <a:ext cx="3529472" cy="562843"/>
      </dsp:txXfrm>
    </dsp:sp>
    <dsp:sp modelId="{719D1C9A-CD73-4EA8-A259-C911E3543E6D}">
      <dsp:nvSpPr>
        <dsp:cNvPr id="0" name=""/>
        <dsp:cNvSpPr/>
      </dsp:nvSpPr>
      <dsp:spPr>
        <a:xfrm rot="5400000">
          <a:off x="2649591" y="1994309"/>
          <a:ext cx="496170" cy="422132"/>
        </a:xfrm>
        <a:prstGeom prst="flowChartExtra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shade val="50000"/>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14BFD8FE-62F8-4FAB-910A-6976257F442D}">
      <dsp:nvSpPr>
        <dsp:cNvPr id="0" name=""/>
        <dsp:cNvSpPr/>
      </dsp:nvSpPr>
      <dsp:spPr>
        <a:xfrm>
          <a:off x="3476214" y="402739"/>
          <a:ext cx="2096593" cy="4304235"/>
        </a:xfrm>
        <a:prstGeom prst="rect">
          <a:avLst/>
        </a:prstGeom>
        <a:noFill/>
        <a:ln>
          <a:noFill/>
        </a:ln>
        <a:effectLst>
          <a:outerShdw blurRad="40000" dist="20000" dir="5400000" rotWithShape="0">
            <a:srgbClr val="000000">
              <a:alpha val="38000"/>
            </a:srgbClr>
          </a:outerShdw>
        </a:effectLst>
        <a:scene3d>
          <a:camera prst="orthographicFront"/>
          <a:lightRig rig="flat" dir="t"/>
        </a:scene3d>
        <a:sp3d/>
      </dsp:spPr>
      <dsp:style>
        <a:lnRef idx="0">
          <a:scrgbClr r="0" g="0" b="0"/>
        </a:lnRef>
        <a:fillRef idx="2">
          <a:scrgbClr r="0" g="0" b="0"/>
        </a:fillRef>
        <a:effectRef idx="1">
          <a:scrgbClr r="0" g="0" b="0"/>
        </a:effectRef>
        <a:fontRef idx="minor">
          <a:schemeClr val="dk1"/>
        </a:fontRef>
      </dsp:style>
      <dsp:txBody>
        <a:bodyPr spcFirstLastPara="0" vert="horz" wrap="square" lIns="0" tIns="75438" rIns="0" bIns="0" numCol="1" spcCol="1270" anchor="t" anchorCtr="0">
          <a:noAutofit/>
        </a:bodyPr>
        <a:lstStyle/>
        <a:p>
          <a:pPr lvl="0" algn="l" defTabSz="977900">
            <a:lnSpc>
              <a:spcPct val="90000"/>
            </a:lnSpc>
            <a:spcBef>
              <a:spcPct val="0"/>
            </a:spcBef>
            <a:spcAft>
              <a:spcPct val="35000"/>
            </a:spcAft>
          </a:pPr>
          <a:endParaRPr lang="en-GB" sz="2200" kern="1200" dirty="0" smtClean="0">
            <a:latin typeface="Arial Narrow" panose="020B0606020202030204" pitchFamily="34" charset="0"/>
          </a:endParaRPr>
        </a:p>
        <a:p>
          <a:pPr lvl="0" algn="l" defTabSz="977900">
            <a:lnSpc>
              <a:spcPct val="90000"/>
            </a:lnSpc>
            <a:spcBef>
              <a:spcPct val="0"/>
            </a:spcBef>
            <a:spcAft>
              <a:spcPct val="35000"/>
            </a:spcAft>
          </a:pPr>
          <a:endParaRPr lang="en-GB" sz="2200" kern="1200" dirty="0" smtClean="0">
            <a:latin typeface="Arial Narrow" panose="020B0606020202030204" pitchFamily="34" charset="0"/>
          </a:endParaRPr>
        </a:p>
        <a:p>
          <a:pPr lvl="0" algn="l" defTabSz="977900">
            <a:lnSpc>
              <a:spcPct val="90000"/>
            </a:lnSpc>
            <a:spcBef>
              <a:spcPct val="0"/>
            </a:spcBef>
            <a:spcAft>
              <a:spcPct val="35000"/>
            </a:spcAft>
          </a:pPr>
          <a:endParaRPr lang="en-GB" sz="2200" kern="1200" dirty="0" smtClean="0">
            <a:latin typeface="Arial Narrow" panose="020B0606020202030204" pitchFamily="34" charset="0"/>
          </a:endParaRPr>
        </a:p>
        <a:p>
          <a:pPr lvl="0" algn="l" defTabSz="977900">
            <a:lnSpc>
              <a:spcPct val="90000"/>
            </a:lnSpc>
            <a:spcBef>
              <a:spcPct val="0"/>
            </a:spcBef>
            <a:spcAft>
              <a:spcPct val="35000"/>
            </a:spcAft>
          </a:pPr>
          <a:r>
            <a:rPr lang="en-GB" sz="2200" kern="1200" dirty="0" smtClean="0">
              <a:latin typeface="Arial Narrow" panose="020B0606020202030204" pitchFamily="34" charset="0"/>
            </a:rPr>
            <a:t>To oversee and promote safe railway operations through appropriate support, monitoring and enforcement, guided by an enabling regulatory framework</a:t>
          </a:r>
          <a:endParaRPr lang="en-GB" sz="2200" kern="1200" dirty="0">
            <a:latin typeface="Arial Narrow" panose="020B0606020202030204" pitchFamily="34" charset="0"/>
          </a:endParaRPr>
        </a:p>
      </dsp:txBody>
      <dsp:txXfrm>
        <a:off x="3476214" y="402739"/>
        <a:ext cx="2096593" cy="4304235"/>
      </dsp:txXfrm>
    </dsp:sp>
    <dsp:sp modelId="{8146409B-7869-4F43-A68E-EB43B936ADA5}">
      <dsp:nvSpPr>
        <dsp:cNvPr id="0" name=""/>
        <dsp:cNvSpPr/>
      </dsp:nvSpPr>
      <dsp:spPr>
        <a:xfrm>
          <a:off x="5826741" y="733151"/>
          <a:ext cx="2814218" cy="4362861"/>
        </a:xfrm>
        <a:prstGeom prst="roundRect">
          <a:avLst>
            <a:gd name="adj" fmla="val 5000"/>
          </a:avLst>
        </a:prstGeom>
        <a:solidFill>
          <a:schemeClr val="bg1"/>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116586" rIns="151130" bIns="0" numCol="1" spcCol="1270" anchor="t" anchorCtr="0">
          <a:noAutofit/>
        </a:bodyPr>
        <a:lstStyle/>
        <a:p>
          <a:pPr lvl="0" algn="r" defTabSz="1511300">
            <a:lnSpc>
              <a:spcPct val="90000"/>
            </a:lnSpc>
            <a:spcBef>
              <a:spcPct val="0"/>
            </a:spcBef>
            <a:spcAft>
              <a:spcPct val="35000"/>
            </a:spcAft>
          </a:pPr>
          <a:r>
            <a:rPr lang="en-GB" sz="3400" kern="1200" smtClean="0">
              <a:latin typeface="Arial Narrow" panose="020B0606020202030204" pitchFamily="34" charset="0"/>
            </a:rPr>
            <a:t>Values</a:t>
          </a:r>
          <a:endParaRPr lang="en-GB" sz="3400" kern="1200" dirty="0">
            <a:latin typeface="Arial Narrow" panose="020B0606020202030204" pitchFamily="34" charset="0"/>
          </a:endParaRPr>
        </a:p>
      </dsp:txBody>
      <dsp:txXfrm rot="16200000">
        <a:off x="4319389" y="2240502"/>
        <a:ext cx="3577546" cy="562843"/>
      </dsp:txXfrm>
    </dsp:sp>
    <dsp:sp modelId="{8C4D1667-672D-4F7F-8383-8D899AC9C14A}">
      <dsp:nvSpPr>
        <dsp:cNvPr id="0" name=""/>
        <dsp:cNvSpPr/>
      </dsp:nvSpPr>
      <dsp:spPr>
        <a:xfrm rot="5400000">
          <a:off x="5592073" y="3085999"/>
          <a:ext cx="496170" cy="422132"/>
        </a:xfrm>
        <a:prstGeom prst="flowChartExtra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shade val="50000"/>
              <a:hueOff val="361437"/>
              <a:satOff val="-7560"/>
              <a:lumOff val="42063"/>
              <a:alphaOff val="0"/>
            </a:schemeClr>
          </a:solidFill>
          <a:prstDash val="solid"/>
        </a:ln>
        <a:effectLst/>
      </dsp:spPr>
      <dsp:style>
        <a:lnRef idx="1">
          <a:scrgbClr r="0" g="0" b="0"/>
        </a:lnRef>
        <a:fillRef idx="2">
          <a:scrgbClr r="0" g="0" b="0"/>
        </a:fillRef>
        <a:effectRef idx="0">
          <a:scrgbClr r="0" g="0" b="0"/>
        </a:effectRef>
        <a:fontRef idx="minor"/>
      </dsp:style>
    </dsp:sp>
    <dsp:sp modelId="{B82EE83F-8A68-42FB-A791-688010798E0A}">
      <dsp:nvSpPr>
        <dsp:cNvPr id="0" name=""/>
        <dsp:cNvSpPr/>
      </dsp:nvSpPr>
      <dsp:spPr>
        <a:xfrm>
          <a:off x="6389584" y="733151"/>
          <a:ext cx="2096593" cy="4362861"/>
        </a:xfrm>
        <a:prstGeom prst="rect">
          <a:avLst/>
        </a:prstGeom>
        <a:noFill/>
        <a:ln>
          <a:noFill/>
        </a:ln>
        <a:effectLst>
          <a:outerShdw blurRad="40000" dist="20000" dir="5400000" rotWithShape="0">
            <a:srgbClr val="000000">
              <a:alpha val="38000"/>
            </a:srgbClr>
          </a:outerShdw>
        </a:effectLst>
        <a:scene3d>
          <a:camera prst="orthographicFront"/>
          <a:lightRig rig="flat" dir="t"/>
        </a:scene3d>
        <a:sp3d/>
      </dsp:spPr>
      <dsp:style>
        <a:lnRef idx="0">
          <a:scrgbClr r="0" g="0" b="0"/>
        </a:lnRef>
        <a:fillRef idx="2">
          <a:scrgbClr r="0" g="0" b="0"/>
        </a:fillRef>
        <a:effectRef idx="1">
          <a:scrgbClr r="0" g="0" b="0"/>
        </a:effectRef>
        <a:fontRef idx="minor">
          <a:schemeClr val="dk1"/>
        </a:fontRef>
      </dsp:style>
      <dsp:txBody>
        <a:bodyPr spcFirstLastPara="0" vert="horz" wrap="square" lIns="0" tIns="68580" rIns="0" bIns="0" numCol="1" spcCol="1270" anchor="t" anchorCtr="0">
          <a:noAutofit/>
        </a:bodyPr>
        <a:lstStyle/>
        <a:p>
          <a:pPr lvl="0" algn="l" defTabSz="889000">
            <a:lnSpc>
              <a:spcPct val="100000"/>
            </a:lnSpc>
            <a:spcBef>
              <a:spcPct val="0"/>
            </a:spcBef>
            <a:spcAft>
              <a:spcPts val="0"/>
            </a:spcAft>
          </a:pPr>
          <a:endParaRPr lang="en-ZA" sz="2000" kern="1200" dirty="0" smtClean="0">
            <a:latin typeface="Arial Narrow" panose="020B0606020202030204" pitchFamily="34" charset="0"/>
          </a:endParaRPr>
        </a:p>
        <a:p>
          <a:pPr lvl="0" algn="l" defTabSz="889000">
            <a:lnSpc>
              <a:spcPct val="100000"/>
            </a:lnSpc>
            <a:spcBef>
              <a:spcPct val="0"/>
            </a:spcBef>
            <a:spcAft>
              <a:spcPts val="0"/>
            </a:spcAft>
          </a:pPr>
          <a:endParaRPr lang="en-ZA" sz="2000" kern="1200" dirty="0" smtClean="0">
            <a:latin typeface="Arial Narrow" panose="020B0606020202030204" pitchFamily="34" charset="0"/>
          </a:endParaRPr>
        </a:p>
        <a:p>
          <a:pPr lvl="0" algn="l" defTabSz="889000">
            <a:lnSpc>
              <a:spcPct val="100000"/>
            </a:lnSpc>
            <a:spcBef>
              <a:spcPct val="0"/>
            </a:spcBef>
            <a:spcAft>
              <a:spcPts val="0"/>
            </a:spcAft>
          </a:pPr>
          <a:endParaRPr lang="en-ZA" sz="2000" kern="1200" dirty="0" smtClean="0">
            <a:latin typeface="Arial Narrow" panose="020B0606020202030204" pitchFamily="34" charset="0"/>
          </a:endParaRPr>
        </a:p>
        <a:p>
          <a:pPr lvl="0" algn="just" defTabSz="889000">
            <a:lnSpc>
              <a:spcPct val="200000"/>
            </a:lnSpc>
            <a:spcBef>
              <a:spcPct val="0"/>
            </a:spcBef>
            <a:spcAft>
              <a:spcPts val="0"/>
            </a:spcAft>
          </a:pPr>
          <a:r>
            <a:rPr lang="en-ZA" sz="2000" kern="1200" dirty="0" smtClean="0">
              <a:latin typeface="Arial Narrow" panose="020B0606020202030204" pitchFamily="34" charset="0"/>
            </a:rPr>
            <a:t>Integrity &amp; Trust</a:t>
          </a:r>
        </a:p>
        <a:p>
          <a:pPr lvl="0" algn="just" defTabSz="889000">
            <a:lnSpc>
              <a:spcPct val="200000"/>
            </a:lnSpc>
            <a:spcBef>
              <a:spcPct val="0"/>
            </a:spcBef>
            <a:spcAft>
              <a:spcPts val="0"/>
            </a:spcAft>
          </a:pPr>
          <a:r>
            <a:rPr lang="en-ZA" sz="2000" kern="1200" dirty="0" smtClean="0">
              <a:latin typeface="Arial Narrow" panose="020B0606020202030204" pitchFamily="34" charset="0"/>
            </a:rPr>
            <a:t>Transparency </a:t>
          </a:r>
          <a:endParaRPr lang="en-GB" sz="2000" kern="1200" dirty="0">
            <a:latin typeface="Arial Narrow" panose="020B0606020202030204" pitchFamily="34" charset="0"/>
          </a:endParaRPr>
        </a:p>
        <a:p>
          <a:pPr lvl="0" algn="just" defTabSz="889000">
            <a:lnSpc>
              <a:spcPct val="200000"/>
            </a:lnSpc>
            <a:spcBef>
              <a:spcPct val="0"/>
            </a:spcBef>
            <a:spcAft>
              <a:spcPts val="0"/>
            </a:spcAft>
          </a:pPr>
          <a:r>
            <a:rPr lang="en-ZA" sz="2000" kern="1200" dirty="0" smtClean="0">
              <a:latin typeface="Arial Narrow" panose="020B0606020202030204" pitchFamily="34" charset="0"/>
            </a:rPr>
            <a:t>Fairness &amp; Equity</a:t>
          </a:r>
          <a:endParaRPr lang="af-ZA" sz="2000" kern="1200" dirty="0">
            <a:latin typeface="Arial Narrow" panose="020B0606020202030204" pitchFamily="34" charset="0"/>
          </a:endParaRPr>
        </a:p>
        <a:p>
          <a:pPr lvl="0" algn="just" defTabSz="889000">
            <a:lnSpc>
              <a:spcPct val="200000"/>
            </a:lnSpc>
            <a:spcBef>
              <a:spcPct val="0"/>
            </a:spcBef>
            <a:spcAft>
              <a:spcPts val="0"/>
            </a:spcAft>
          </a:pPr>
          <a:r>
            <a:rPr lang="en-ZA" sz="2000" kern="1200" dirty="0" smtClean="0">
              <a:latin typeface="Arial Narrow" panose="020B0606020202030204" pitchFamily="34" charset="0"/>
            </a:rPr>
            <a:t>Innovation </a:t>
          </a:r>
          <a:endParaRPr lang="af-ZA" sz="2000" kern="1200" dirty="0">
            <a:latin typeface="Arial Narrow" panose="020B0606020202030204" pitchFamily="34" charset="0"/>
          </a:endParaRPr>
        </a:p>
        <a:p>
          <a:pPr lvl="0" algn="just" defTabSz="889000">
            <a:lnSpc>
              <a:spcPct val="200000"/>
            </a:lnSpc>
            <a:spcBef>
              <a:spcPct val="0"/>
            </a:spcBef>
            <a:spcAft>
              <a:spcPts val="0"/>
            </a:spcAft>
          </a:pPr>
          <a:r>
            <a:rPr lang="en-ZA" sz="2000" kern="1200" dirty="0" smtClean="0">
              <a:latin typeface="Arial Narrow" panose="020B0606020202030204" pitchFamily="34" charset="0"/>
            </a:rPr>
            <a:t>Speed of Execution</a:t>
          </a:r>
          <a:endParaRPr lang="af-ZA" sz="2000" kern="1200" dirty="0">
            <a:latin typeface="Arial Narrow" panose="020B0606020202030204" pitchFamily="34" charset="0"/>
          </a:endParaRPr>
        </a:p>
      </dsp:txBody>
      <dsp:txXfrm>
        <a:off x="6389584" y="733151"/>
        <a:ext cx="2096593" cy="4362861"/>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7#1">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6F033E20-E612-4A67-A719-49BEA92BA750}" type="datetimeFigureOut">
              <a:rPr lang="en-ZA" smtClean="0"/>
              <a:pPr/>
              <a:t>2016/04/14</a:t>
            </a:fld>
            <a:endParaRPr lang="en-ZA"/>
          </a:p>
        </p:txBody>
      </p:sp>
      <p:sp>
        <p:nvSpPr>
          <p:cNvPr id="4" name="Footer Placeholder 3"/>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48EA9BAF-5049-4B51-83E3-66215A6AE256}" type="slidenum">
              <a:rPr lang="en-ZA" smtClean="0"/>
              <a:pPr/>
              <a:t>‹#›</a:t>
            </a:fld>
            <a:endParaRPr lang="en-ZA"/>
          </a:p>
        </p:txBody>
      </p:sp>
    </p:spTree>
    <p:extLst>
      <p:ext uri="{BB962C8B-B14F-4D97-AF65-F5344CB8AC3E}">
        <p14:creationId xmlns:p14="http://schemas.microsoft.com/office/powerpoint/2010/main" xmlns="" val="39481981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0336F2CF-5047-4D2C-8C1B-00A579D42E9D}" type="datetimeFigureOut">
              <a:rPr lang="en-GB" smtClean="0"/>
              <a:pPr/>
              <a:t>14/04/2016</a:t>
            </a:fld>
            <a:endParaRPr lang="en-GB" dirty="0"/>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36416DE8-9A8B-400C-B1AC-574A21381CB0}" type="slidenum">
              <a:rPr lang="en-GB" smtClean="0"/>
              <a:pPr/>
              <a:t>‹#›</a:t>
            </a:fld>
            <a:endParaRPr lang="en-GB" dirty="0"/>
          </a:p>
        </p:txBody>
      </p:sp>
    </p:spTree>
    <p:extLst>
      <p:ext uri="{BB962C8B-B14F-4D97-AF65-F5344CB8AC3E}">
        <p14:creationId xmlns:p14="http://schemas.microsoft.com/office/powerpoint/2010/main" xmlns="" val="2400162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lvl1pPr>
              <a:defRPr/>
            </a:lvl1pPr>
          </a:lstStyle>
          <a:p>
            <a:pPr>
              <a:defRPr/>
            </a:pPr>
            <a:fld id="{9248786C-B520-41C7-AEE6-ECB961FD0050}" type="datetime1">
              <a:rPr lang="en-ZA" smtClean="0"/>
              <a:pPr>
                <a:defRPr/>
              </a:pPr>
              <a:t>2016/04/14</a:t>
            </a:fld>
            <a:endParaRPr lang="en-ZA" dirty="0"/>
          </a:p>
        </p:txBody>
      </p:sp>
      <p:sp>
        <p:nvSpPr>
          <p:cNvPr id="5" name="Footer Placeholder 4"/>
          <p:cNvSpPr>
            <a:spLocks noGrp="1"/>
          </p:cNvSpPr>
          <p:nvPr>
            <p:ph type="ftr" sz="quarter" idx="11"/>
          </p:nvPr>
        </p:nvSpPr>
        <p:spPr/>
        <p:txBody>
          <a:bodyPr/>
          <a:lstStyle>
            <a:lvl1pPr>
              <a:defRPr/>
            </a:lvl1pPr>
          </a:lstStyle>
          <a:p>
            <a:pPr>
              <a:defRPr/>
            </a:pPr>
            <a:endParaRPr lang="en-ZA" dirty="0"/>
          </a:p>
        </p:txBody>
      </p:sp>
      <p:sp>
        <p:nvSpPr>
          <p:cNvPr id="6" name="Slide Number Placeholder 5"/>
          <p:cNvSpPr>
            <a:spLocks noGrp="1"/>
          </p:cNvSpPr>
          <p:nvPr>
            <p:ph type="sldNum" sz="quarter" idx="12"/>
          </p:nvPr>
        </p:nvSpPr>
        <p:spPr/>
        <p:txBody>
          <a:bodyPr/>
          <a:lstStyle>
            <a:lvl1pPr>
              <a:defRPr/>
            </a:lvl1pPr>
          </a:lstStyle>
          <a:p>
            <a:pPr>
              <a:defRPr/>
            </a:pPr>
            <a:fld id="{2E6A8BCC-8F4D-4953-88F2-3697E233FD70}" type="slidenum">
              <a:rPr lang="en-ZA"/>
              <a:pPr>
                <a:defRPr/>
              </a:pPr>
              <a:t>‹#›</a:t>
            </a:fld>
            <a:endParaRPr lang="en-ZA" dirty="0"/>
          </a:p>
        </p:txBody>
      </p:sp>
    </p:spTree>
    <p:extLst>
      <p:ext uri="{BB962C8B-B14F-4D97-AF65-F5344CB8AC3E}">
        <p14:creationId xmlns:p14="http://schemas.microsoft.com/office/powerpoint/2010/main" xmlns="" val="1465595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fld id="{07AE876E-2172-4328-ACF7-D219040C3914}" type="datetime1">
              <a:rPr lang="en-ZA" smtClean="0"/>
              <a:pPr>
                <a:defRPr/>
              </a:pPr>
              <a:t>2016/04/14</a:t>
            </a:fld>
            <a:endParaRPr lang="en-ZA" dirty="0"/>
          </a:p>
        </p:txBody>
      </p:sp>
      <p:sp>
        <p:nvSpPr>
          <p:cNvPr id="5" name="Footer Placeholder 4"/>
          <p:cNvSpPr>
            <a:spLocks noGrp="1"/>
          </p:cNvSpPr>
          <p:nvPr>
            <p:ph type="ftr" sz="quarter" idx="11"/>
          </p:nvPr>
        </p:nvSpPr>
        <p:spPr/>
        <p:txBody>
          <a:bodyPr/>
          <a:lstStyle>
            <a:lvl1pPr>
              <a:defRPr/>
            </a:lvl1pPr>
          </a:lstStyle>
          <a:p>
            <a:pPr>
              <a:defRPr/>
            </a:pPr>
            <a:endParaRPr lang="en-ZA" dirty="0"/>
          </a:p>
        </p:txBody>
      </p:sp>
      <p:sp>
        <p:nvSpPr>
          <p:cNvPr id="6" name="Slide Number Placeholder 5"/>
          <p:cNvSpPr>
            <a:spLocks noGrp="1"/>
          </p:cNvSpPr>
          <p:nvPr>
            <p:ph type="sldNum" sz="quarter" idx="12"/>
          </p:nvPr>
        </p:nvSpPr>
        <p:spPr/>
        <p:txBody>
          <a:bodyPr/>
          <a:lstStyle>
            <a:lvl1pPr>
              <a:defRPr/>
            </a:lvl1pPr>
          </a:lstStyle>
          <a:p>
            <a:pPr>
              <a:defRPr/>
            </a:pPr>
            <a:fld id="{5D4F9C7B-E201-402F-9B7F-CF923D51A7AA}" type="slidenum">
              <a:rPr lang="en-ZA"/>
              <a:pPr>
                <a:defRPr/>
              </a:pPr>
              <a:t>‹#›</a:t>
            </a:fld>
            <a:endParaRPr lang="en-ZA" dirty="0"/>
          </a:p>
        </p:txBody>
      </p:sp>
    </p:spTree>
    <p:extLst>
      <p:ext uri="{BB962C8B-B14F-4D97-AF65-F5344CB8AC3E}">
        <p14:creationId xmlns:p14="http://schemas.microsoft.com/office/powerpoint/2010/main" xmlns="" val="1807260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fld id="{894A4966-8E21-4E50-956A-5D62D466B975}" type="datetime1">
              <a:rPr lang="en-ZA" smtClean="0"/>
              <a:pPr>
                <a:defRPr/>
              </a:pPr>
              <a:t>2016/04/14</a:t>
            </a:fld>
            <a:endParaRPr lang="en-ZA" dirty="0"/>
          </a:p>
        </p:txBody>
      </p:sp>
      <p:sp>
        <p:nvSpPr>
          <p:cNvPr id="5" name="Footer Placeholder 4"/>
          <p:cNvSpPr>
            <a:spLocks noGrp="1"/>
          </p:cNvSpPr>
          <p:nvPr>
            <p:ph type="ftr" sz="quarter" idx="11"/>
          </p:nvPr>
        </p:nvSpPr>
        <p:spPr/>
        <p:txBody>
          <a:bodyPr/>
          <a:lstStyle>
            <a:lvl1pPr>
              <a:defRPr/>
            </a:lvl1pPr>
          </a:lstStyle>
          <a:p>
            <a:pPr>
              <a:defRPr/>
            </a:pPr>
            <a:endParaRPr lang="en-ZA" dirty="0"/>
          </a:p>
        </p:txBody>
      </p:sp>
      <p:sp>
        <p:nvSpPr>
          <p:cNvPr id="6" name="Slide Number Placeholder 5"/>
          <p:cNvSpPr>
            <a:spLocks noGrp="1"/>
          </p:cNvSpPr>
          <p:nvPr>
            <p:ph type="sldNum" sz="quarter" idx="12"/>
          </p:nvPr>
        </p:nvSpPr>
        <p:spPr/>
        <p:txBody>
          <a:bodyPr/>
          <a:lstStyle>
            <a:lvl1pPr>
              <a:defRPr/>
            </a:lvl1pPr>
          </a:lstStyle>
          <a:p>
            <a:pPr>
              <a:defRPr/>
            </a:pPr>
            <a:fld id="{BB3E7E15-4AC1-42E4-9A43-73A16A715517}" type="slidenum">
              <a:rPr lang="en-ZA"/>
              <a:pPr>
                <a:defRPr/>
              </a:pPr>
              <a:t>‹#›</a:t>
            </a:fld>
            <a:endParaRPr lang="en-ZA" dirty="0"/>
          </a:p>
        </p:txBody>
      </p:sp>
    </p:spTree>
    <p:extLst>
      <p:ext uri="{BB962C8B-B14F-4D97-AF65-F5344CB8AC3E}">
        <p14:creationId xmlns:p14="http://schemas.microsoft.com/office/powerpoint/2010/main" xmlns="" val="31699906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51" name="Rectangle 166"/>
          <p:cNvSpPr>
            <a:spLocks noChangeArrowheads="1"/>
          </p:cNvSpPr>
          <p:nvPr userDrawn="1"/>
        </p:nvSpPr>
        <p:spPr bwMode="auto">
          <a:xfrm rot="5400000">
            <a:off x="5922291" y="3421246"/>
            <a:ext cx="6478588" cy="23446"/>
          </a:xfrm>
          <a:prstGeom prst="rect">
            <a:avLst/>
          </a:prstGeom>
          <a:solidFill>
            <a:srgbClr val="339966"/>
          </a:solidFill>
          <a:ln w="9525">
            <a:noFill/>
            <a:miter lim="800000"/>
            <a:headEnd/>
            <a:tailEnd/>
          </a:ln>
          <a:effectLst/>
        </p:spPr>
        <p:txBody>
          <a:bodyPr wrap="none" anchor="ctr"/>
          <a:lstStyle/>
          <a:p>
            <a:endParaRPr lang="en-ZA" dirty="0"/>
          </a:p>
        </p:txBody>
      </p:sp>
      <p:sp>
        <p:nvSpPr>
          <p:cNvPr id="91" name="AutoShape 347"/>
          <p:cNvSpPr>
            <a:spLocks noChangeAspect="1" noChangeArrowheads="1" noTextEdit="1"/>
          </p:cNvSpPr>
          <p:nvPr userDrawn="1"/>
        </p:nvSpPr>
        <p:spPr bwMode="auto">
          <a:xfrm>
            <a:off x="183174" y="7089776"/>
            <a:ext cx="6516565" cy="227013"/>
          </a:xfrm>
          <a:prstGeom prst="rect">
            <a:avLst/>
          </a:prstGeom>
          <a:noFill/>
          <a:ln w="9525">
            <a:noFill/>
            <a:miter lim="800000"/>
            <a:headEnd/>
            <a:tailEnd/>
          </a:ln>
        </p:spPr>
        <p:txBody>
          <a:bodyPr/>
          <a:lstStyle/>
          <a:p>
            <a:endParaRPr lang="en-ZA" dirty="0"/>
          </a:p>
        </p:txBody>
      </p:sp>
      <p:sp>
        <p:nvSpPr>
          <p:cNvPr id="100" name="Line 187"/>
          <p:cNvSpPr>
            <a:spLocks noChangeShapeType="1"/>
          </p:cNvSpPr>
          <p:nvPr userDrawn="1"/>
        </p:nvSpPr>
        <p:spPr bwMode="auto">
          <a:xfrm>
            <a:off x="177312" y="7321550"/>
            <a:ext cx="9969231" cy="0"/>
          </a:xfrm>
          <a:prstGeom prst="line">
            <a:avLst/>
          </a:prstGeom>
          <a:noFill/>
          <a:ln w="9525">
            <a:solidFill>
              <a:schemeClr val="tx1"/>
            </a:solidFill>
            <a:round/>
            <a:headEnd/>
            <a:tailEnd/>
          </a:ln>
          <a:effectLst/>
        </p:spPr>
        <p:txBody>
          <a:bodyPr/>
          <a:lstStyle/>
          <a:p>
            <a:pPr defTabSz="914400">
              <a:defRPr/>
            </a:pPr>
            <a:endParaRPr lang="en-ZA" sz="1000" dirty="0">
              <a:latin typeface="Arial" charset="0"/>
            </a:endParaRPr>
          </a:p>
        </p:txBody>
      </p:sp>
      <p:sp>
        <p:nvSpPr>
          <p:cNvPr id="101" name="Line 188"/>
          <p:cNvSpPr>
            <a:spLocks noChangeShapeType="1"/>
          </p:cNvSpPr>
          <p:nvPr userDrawn="1"/>
        </p:nvSpPr>
        <p:spPr bwMode="auto">
          <a:xfrm>
            <a:off x="420176" y="7186614"/>
            <a:ext cx="0" cy="288925"/>
          </a:xfrm>
          <a:prstGeom prst="line">
            <a:avLst/>
          </a:prstGeom>
          <a:noFill/>
          <a:ln w="9525">
            <a:solidFill>
              <a:schemeClr val="tx1"/>
            </a:solidFill>
            <a:round/>
            <a:headEnd/>
            <a:tailEnd/>
          </a:ln>
          <a:effectLst/>
        </p:spPr>
        <p:txBody>
          <a:bodyPr/>
          <a:lstStyle/>
          <a:p>
            <a:pPr defTabSz="914400">
              <a:defRPr/>
            </a:pPr>
            <a:endParaRPr lang="en-ZA" sz="1000" dirty="0">
              <a:latin typeface="Arial" charset="0"/>
            </a:endParaRPr>
          </a:p>
        </p:txBody>
      </p:sp>
      <p:sp>
        <p:nvSpPr>
          <p:cNvPr id="102" name="Line 189"/>
          <p:cNvSpPr>
            <a:spLocks noChangeShapeType="1"/>
          </p:cNvSpPr>
          <p:nvPr userDrawn="1"/>
        </p:nvSpPr>
        <p:spPr bwMode="auto">
          <a:xfrm>
            <a:off x="593881" y="7186614"/>
            <a:ext cx="0" cy="288925"/>
          </a:xfrm>
          <a:prstGeom prst="line">
            <a:avLst/>
          </a:prstGeom>
          <a:noFill/>
          <a:ln w="9525">
            <a:solidFill>
              <a:schemeClr val="tx1"/>
            </a:solidFill>
            <a:round/>
            <a:headEnd/>
            <a:tailEnd/>
          </a:ln>
          <a:effectLst/>
        </p:spPr>
        <p:txBody>
          <a:bodyPr/>
          <a:lstStyle/>
          <a:p>
            <a:pPr defTabSz="914400">
              <a:defRPr/>
            </a:pPr>
            <a:endParaRPr lang="en-ZA" sz="1000" dirty="0">
              <a:latin typeface="Arial" charset="0"/>
            </a:endParaRPr>
          </a:p>
        </p:txBody>
      </p:sp>
      <p:sp>
        <p:nvSpPr>
          <p:cNvPr id="103" name="Line 190"/>
          <p:cNvSpPr>
            <a:spLocks noChangeShapeType="1"/>
          </p:cNvSpPr>
          <p:nvPr userDrawn="1"/>
        </p:nvSpPr>
        <p:spPr bwMode="auto">
          <a:xfrm>
            <a:off x="767585" y="7186614"/>
            <a:ext cx="0" cy="288925"/>
          </a:xfrm>
          <a:prstGeom prst="line">
            <a:avLst/>
          </a:prstGeom>
          <a:noFill/>
          <a:ln w="9525">
            <a:solidFill>
              <a:schemeClr val="tx1"/>
            </a:solidFill>
            <a:round/>
            <a:headEnd/>
            <a:tailEnd/>
          </a:ln>
          <a:effectLst/>
        </p:spPr>
        <p:txBody>
          <a:bodyPr/>
          <a:lstStyle/>
          <a:p>
            <a:pPr defTabSz="914400">
              <a:defRPr/>
            </a:pPr>
            <a:endParaRPr lang="en-ZA" sz="1000" dirty="0">
              <a:latin typeface="Arial" charset="0"/>
            </a:endParaRPr>
          </a:p>
        </p:txBody>
      </p:sp>
      <p:sp>
        <p:nvSpPr>
          <p:cNvPr id="104" name="Line 191"/>
          <p:cNvSpPr>
            <a:spLocks noChangeShapeType="1"/>
          </p:cNvSpPr>
          <p:nvPr userDrawn="1"/>
        </p:nvSpPr>
        <p:spPr bwMode="auto">
          <a:xfrm>
            <a:off x="942897" y="7186614"/>
            <a:ext cx="0" cy="288925"/>
          </a:xfrm>
          <a:prstGeom prst="line">
            <a:avLst/>
          </a:prstGeom>
          <a:noFill/>
          <a:ln w="9525">
            <a:solidFill>
              <a:schemeClr val="tx1"/>
            </a:solidFill>
            <a:round/>
            <a:headEnd/>
            <a:tailEnd/>
          </a:ln>
          <a:effectLst/>
        </p:spPr>
        <p:txBody>
          <a:bodyPr/>
          <a:lstStyle/>
          <a:p>
            <a:pPr defTabSz="914400">
              <a:defRPr/>
            </a:pPr>
            <a:endParaRPr lang="en-ZA" sz="1000" dirty="0">
              <a:latin typeface="Arial" charset="0"/>
            </a:endParaRPr>
          </a:p>
        </p:txBody>
      </p:sp>
      <p:sp>
        <p:nvSpPr>
          <p:cNvPr id="105" name="Line 192"/>
          <p:cNvSpPr>
            <a:spLocks noChangeShapeType="1"/>
          </p:cNvSpPr>
          <p:nvPr userDrawn="1"/>
        </p:nvSpPr>
        <p:spPr bwMode="auto">
          <a:xfrm>
            <a:off x="1114993" y="7186614"/>
            <a:ext cx="0" cy="288925"/>
          </a:xfrm>
          <a:prstGeom prst="line">
            <a:avLst/>
          </a:prstGeom>
          <a:noFill/>
          <a:ln w="9525">
            <a:solidFill>
              <a:schemeClr val="tx1"/>
            </a:solidFill>
            <a:round/>
            <a:headEnd/>
            <a:tailEnd/>
          </a:ln>
          <a:effectLst/>
        </p:spPr>
        <p:txBody>
          <a:bodyPr/>
          <a:lstStyle/>
          <a:p>
            <a:pPr defTabSz="914400">
              <a:defRPr/>
            </a:pPr>
            <a:endParaRPr lang="en-ZA" sz="1000" dirty="0">
              <a:latin typeface="Arial" charset="0"/>
            </a:endParaRPr>
          </a:p>
        </p:txBody>
      </p:sp>
      <p:sp>
        <p:nvSpPr>
          <p:cNvPr id="106" name="Line 193"/>
          <p:cNvSpPr>
            <a:spLocks noChangeShapeType="1"/>
          </p:cNvSpPr>
          <p:nvPr userDrawn="1"/>
        </p:nvSpPr>
        <p:spPr bwMode="auto">
          <a:xfrm>
            <a:off x="1288698" y="7186614"/>
            <a:ext cx="0" cy="288925"/>
          </a:xfrm>
          <a:prstGeom prst="line">
            <a:avLst/>
          </a:prstGeom>
          <a:noFill/>
          <a:ln w="9525">
            <a:solidFill>
              <a:schemeClr val="tx1"/>
            </a:solidFill>
            <a:round/>
            <a:headEnd/>
            <a:tailEnd/>
          </a:ln>
          <a:effectLst/>
        </p:spPr>
        <p:txBody>
          <a:bodyPr/>
          <a:lstStyle/>
          <a:p>
            <a:pPr defTabSz="914400">
              <a:defRPr/>
            </a:pPr>
            <a:endParaRPr lang="en-ZA" sz="1000" dirty="0">
              <a:latin typeface="Arial" charset="0"/>
            </a:endParaRPr>
          </a:p>
        </p:txBody>
      </p:sp>
      <p:sp>
        <p:nvSpPr>
          <p:cNvPr id="107" name="Line 194"/>
          <p:cNvSpPr>
            <a:spLocks noChangeShapeType="1"/>
          </p:cNvSpPr>
          <p:nvPr userDrawn="1"/>
        </p:nvSpPr>
        <p:spPr bwMode="auto">
          <a:xfrm>
            <a:off x="1465618" y="7186614"/>
            <a:ext cx="0" cy="288925"/>
          </a:xfrm>
          <a:prstGeom prst="line">
            <a:avLst/>
          </a:prstGeom>
          <a:noFill/>
          <a:ln w="9525">
            <a:solidFill>
              <a:schemeClr val="tx1"/>
            </a:solidFill>
            <a:round/>
            <a:headEnd/>
            <a:tailEnd/>
          </a:ln>
          <a:effectLst/>
        </p:spPr>
        <p:txBody>
          <a:bodyPr/>
          <a:lstStyle/>
          <a:p>
            <a:pPr defTabSz="914400">
              <a:defRPr/>
            </a:pPr>
            <a:endParaRPr lang="en-ZA" sz="1000" dirty="0">
              <a:latin typeface="Arial" charset="0"/>
            </a:endParaRPr>
          </a:p>
        </p:txBody>
      </p:sp>
      <p:sp>
        <p:nvSpPr>
          <p:cNvPr id="108" name="Line 195"/>
          <p:cNvSpPr>
            <a:spLocks noChangeShapeType="1"/>
          </p:cNvSpPr>
          <p:nvPr userDrawn="1"/>
        </p:nvSpPr>
        <p:spPr bwMode="auto">
          <a:xfrm>
            <a:off x="1636106" y="7186614"/>
            <a:ext cx="0" cy="288925"/>
          </a:xfrm>
          <a:prstGeom prst="line">
            <a:avLst/>
          </a:prstGeom>
          <a:noFill/>
          <a:ln w="9525">
            <a:solidFill>
              <a:schemeClr val="tx1"/>
            </a:solidFill>
            <a:round/>
            <a:headEnd/>
            <a:tailEnd/>
          </a:ln>
          <a:effectLst/>
        </p:spPr>
        <p:txBody>
          <a:bodyPr/>
          <a:lstStyle/>
          <a:p>
            <a:pPr defTabSz="914400">
              <a:defRPr/>
            </a:pPr>
            <a:endParaRPr lang="en-ZA" sz="1000" dirty="0">
              <a:latin typeface="Arial" charset="0"/>
            </a:endParaRPr>
          </a:p>
        </p:txBody>
      </p:sp>
      <p:sp>
        <p:nvSpPr>
          <p:cNvPr id="109" name="Line 196"/>
          <p:cNvSpPr>
            <a:spLocks noChangeShapeType="1"/>
          </p:cNvSpPr>
          <p:nvPr userDrawn="1"/>
        </p:nvSpPr>
        <p:spPr bwMode="auto">
          <a:xfrm>
            <a:off x="1811418" y="7186614"/>
            <a:ext cx="0" cy="288925"/>
          </a:xfrm>
          <a:prstGeom prst="line">
            <a:avLst/>
          </a:prstGeom>
          <a:noFill/>
          <a:ln w="9525">
            <a:solidFill>
              <a:schemeClr val="tx1"/>
            </a:solidFill>
            <a:round/>
            <a:headEnd/>
            <a:tailEnd/>
          </a:ln>
          <a:effectLst/>
        </p:spPr>
        <p:txBody>
          <a:bodyPr/>
          <a:lstStyle/>
          <a:p>
            <a:pPr defTabSz="914400">
              <a:defRPr/>
            </a:pPr>
            <a:endParaRPr lang="en-ZA" sz="1000" dirty="0">
              <a:latin typeface="Arial" charset="0"/>
            </a:endParaRPr>
          </a:p>
        </p:txBody>
      </p:sp>
      <p:sp>
        <p:nvSpPr>
          <p:cNvPr id="110" name="Line 197"/>
          <p:cNvSpPr>
            <a:spLocks noChangeShapeType="1"/>
          </p:cNvSpPr>
          <p:nvPr userDrawn="1"/>
        </p:nvSpPr>
        <p:spPr bwMode="auto">
          <a:xfrm>
            <a:off x="1983514" y="7205664"/>
            <a:ext cx="0" cy="269875"/>
          </a:xfrm>
          <a:prstGeom prst="line">
            <a:avLst/>
          </a:prstGeom>
          <a:noFill/>
          <a:ln w="25400">
            <a:solidFill>
              <a:schemeClr val="tx1"/>
            </a:solidFill>
            <a:round/>
            <a:headEnd/>
            <a:tailEnd/>
          </a:ln>
          <a:effectLst/>
        </p:spPr>
        <p:txBody>
          <a:bodyPr/>
          <a:lstStyle/>
          <a:p>
            <a:pPr defTabSz="914400">
              <a:defRPr/>
            </a:pPr>
            <a:endParaRPr lang="en-ZA" sz="1000" dirty="0">
              <a:latin typeface="Arial" charset="0"/>
            </a:endParaRPr>
          </a:p>
        </p:txBody>
      </p:sp>
      <p:sp>
        <p:nvSpPr>
          <p:cNvPr id="111" name="Line 198"/>
          <p:cNvSpPr>
            <a:spLocks noChangeShapeType="1"/>
          </p:cNvSpPr>
          <p:nvPr userDrawn="1"/>
        </p:nvSpPr>
        <p:spPr bwMode="auto">
          <a:xfrm>
            <a:off x="248081" y="7186614"/>
            <a:ext cx="0" cy="288925"/>
          </a:xfrm>
          <a:prstGeom prst="line">
            <a:avLst/>
          </a:prstGeom>
          <a:noFill/>
          <a:ln w="9525">
            <a:solidFill>
              <a:schemeClr val="tx1"/>
            </a:solidFill>
            <a:round/>
            <a:headEnd/>
            <a:tailEnd/>
          </a:ln>
          <a:effectLst/>
        </p:spPr>
        <p:txBody>
          <a:bodyPr/>
          <a:lstStyle/>
          <a:p>
            <a:pPr defTabSz="914400">
              <a:defRPr/>
            </a:pPr>
            <a:endParaRPr lang="en-ZA" sz="1000" dirty="0">
              <a:latin typeface="Arial" charset="0"/>
            </a:endParaRPr>
          </a:p>
        </p:txBody>
      </p:sp>
      <p:sp>
        <p:nvSpPr>
          <p:cNvPr id="112" name="Line 200"/>
          <p:cNvSpPr>
            <a:spLocks noChangeShapeType="1"/>
          </p:cNvSpPr>
          <p:nvPr userDrawn="1"/>
        </p:nvSpPr>
        <p:spPr bwMode="auto">
          <a:xfrm>
            <a:off x="2330922" y="7186614"/>
            <a:ext cx="0" cy="288925"/>
          </a:xfrm>
          <a:prstGeom prst="line">
            <a:avLst/>
          </a:prstGeom>
          <a:noFill/>
          <a:ln w="9525">
            <a:solidFill>
              <a:schemeClr val="tx1"/>
            </a:solidFill>
            <a:round/>
            <a:headEnd/>
            <a:tailEnd/>
          </a:ln>
          <a:effectLst/>
        </p:spPr>
        <p:txBody>
          <a:bodyPr/>
          <a:lstStyle/>
          <a:p>
            <a:pPr defTabSz="914400">
              <a:defRPr/>
            </a:pPr>
            <a:endParaRPr lang="en-ZA" sz="1000" dirty="0">
              <a:latin typeface="Arial" charset="0"/>
            </a:endParaRPr>
          </a:p>
        </p:txBody>
      </p:sp>
      <p:sp>
        <p:nvSpPr>
          <p:cNvPr id="113" name="Line 201"/>
          <p:cNvSpPr>
            <a:spLocks noChangeShapeType="1"/>
          </p:cNvSpPr>
          <p:nvPr userDrawn="1"/>
        </p:nvSpPr>
        <p:spPr bwMode="auto">
          <a:xfrm>
            <a:off x="2504627" y="7186614"/>
            <a:ext cx="0" cy="288925"/>
          </a:xfrm>
          <a:prstGeom prst="line">
            <a:avLst/>
          </a:prstGeom>
          <a:noFill/>
          <a:ln w="9525">
            <a:solidFill>
              <a:schemeClr val="tx1"/>
            </a:solidFill>
            <a:round/>
            <a:headEnd/>
            <a:tailEnd/>
          </a:ln>
          <a:effectLst/>
        </p:spPr>
        <p:txBody>
          <a:bodyPr/>
          <a:lstStyle/>
          <a:p>
            <a:pPr defTabSz="914400">
              <a:defRPr/>
            </a:pPr>
            <a:endParaRPr lang="en-ZA" sz="1000" dirty="0">
              <a:latin typeface="Arial" charset="0"/>
            </a:endParaRPr>
          </a:p>
        </p:txBody>
      </p:sp>
      <p:sp>
        <p:nvSpPr>
          <p:cNvPr id="114" name="Line 202"/>
          <p:cNvSpPr>
            <a:spLocks noChangeShapeType="1"/>
          </p:cNvSpPr>
          <p:nvPr userDrawn="1"/>
        </p:nvSpPr>
        <p:spPr bwMode="auto">
          <a:xfrm>
            <a:off x="2678332" y="7186614"/>
            <a:ext cx="0" cy="288925"/>
          </a:xfrm>
          <a:prstGeom prst="line">
            <a:avLst/>
          </a:prstGeom>
          <a:noFill/>
          <a:ln w="9525">
            <a:solidFill>
              <a:schemeClr val="tx1"/>
            </a:solidFill>
            <a:round/>
            <a:headEnd/>
            <a:tailEnd/>
          </a:ln>
          <a:effectLst/>
        </p:spPr>
        <p:txBody>
          <a:bodyPr/>
          <a:lstStyle/>
          <a:p>
            <a:pPr defTabSz="914400">
              <a:defRPr/>
            </a:pPr>
            <a:endParaRPr lang="en-ZA" sz="1000" dirty="0">
              <a:latin typeface="Arial" charset="0"/>
            </a:endParaRPr>
          </a:p>
        </p:txBody>
      </p:sp>
      <p:sp>
        <p:nvSpPr>
          <p:cNvPr id="115" name="Line 203"/>
          <p:cNvSpPr>
            <a:spLocks noChangeShapeType="1"/>
          </p:cNvSpPr>
          <p:nvPr userDrawn="1"/>
        </p:nvSpPr>
        <p:spPr bwMode="auto">
          <a:xfrm>
            <a:off x="2852035" y="7186614"/>
            <a:ext cx="0" cy="288925"/>
          </a:xfrm>
          <a:prstGeom prst="line">
            <a:avLst/>
          </a:prstGeom>
          <a:noFill/>
          <a:ln w="9525">
            <a:solidFill>
              <a:schemeClr val="tx1"/>
            </a:solidFill>
            <a:round/>
            <a:headEnd/>
            <a:tailEnd/>
          </a:ln>
          <a:effectLst/>
        </p:spPr>
        <p:txBody>
          <a:bodyPr/>
          <a:lstStyle/>
          <a:p>
            <a:pPr defTabSz="914400">
              <a:defRPr/>
            </a:pPr>
            <a:endParaRPr lang="en-ZA" sz="1000" dirty="0">
              <a:latin typeface="Arial" charset="0"/>
            </a:endParaRPr>
          </a:p>
        </p:txBody>
      </p:sp>
      <p:sp>
        <p:nvSpPr>
          <p:cNvPr id="116" name="Line 204"/>
          <p:cNvSpPr>
            <a:spLocks noChangeShapeType="1"/>
          </p:cNvSpPr>
          <p:nvPr userDrawn="1"/>
        </p:nvSpPr>
        <p:spPr bwMode="auto">
          <a:xfrm>
            <a:off x="3025740" y="7186614"/>
            <a:ext cx="0" cy="288925"/>
          </a:xfrm>
          <a:prstGeom prst="line">
            <a:avLst/>
          </a:prstGeom>
          <a:noFill/>
          <a:ln w="9525">
            <a:solidFill>
              <a:schemeClr val="tx1"/>
            </a:solidFill>
            <a:round/>
            <a:headEnd/>
            <a:tailEnd/>
          </a:ln>
          <a:effectLst/>
        </p:spPr>
        <p:txBody>
          <a:bodyPr/>
          <a:lstStyle/>
          <a:p>
            <a:pPr defTabSz="914400">
              <a:defRPr/>
            </a:pPr>
            <a:endParaRPr lang="en-ZA" sz="1000" dirty="0">
              <a:latin typeface="Arial" charset="0"/>
            </a:endParaRPr>
          </a:p>
        </p:txBody>
      </p:sp>
      <p:sp>
        <p:nvSpPr>
          <p:cNvPr id="117" name="Line 205"/>
          <p:cNvSpPr>
            <a:spLocks noChangeShapeType="1"/>
          </p:cNvSpPr>
          <p:nvPr userDrawn="1"/>
        </p:nvSpPr>
        <p:spPr bwMode="auto">
          <a:xfrm>
            <a:off x="3199444" y="7186614"/>
            <a:ext cx="0" cy="288925"/>
          </a:xfrm>
          <a:prstGeom prst="line">
            <a:avLst/>
          </a:prstGeom>
          <a:noFill/>
          <a:ln w="9525">
            <a:solidFill>
              <a:schemeClr val="tx1"/>
            </a:solidFill>
            <a:round/>
            <a:headEnd/>
            <a:tailEnd/>
          </a:ln>
          <a:effectLst/>
        </p:spPr>
        <p:txBody>
          <a:bodyPr/>
          <a:lstStyle/>
          <a:p>
            <a:pPr defTabSz="914400">
              <a:defRPr/>
            </a:pPr>
            <a:endParaRPr lang="en-ZA" sz="1000" dirty="0">
              <a:latin typeface="Arial" charset="0"/>
            </a:endParaRPr>
          </a:p>
        </p:txBody>
      </p:sp>
      <p:sp>
        <p:nvSpPr>
          <p:cNvPr id="118" name="Line 206"/>
          <p:cNvSpPr>
            <a:spLocks noChangeShapeType="1"/>
          </p:cNvSpPr>
          <p:nvPr userDrawn="1"/>
        </p:nvSpPr>
        <p:spPr bwMode="auto">
          <a:xfrm>
            <a:off x="3373148" y="7186614"/>
            <a:ext cx="0" cy="288925"/>
          </a:xfrm>
          <a:prstGeom prst="line">
            <a:avLst/>
          </a:prstGeom>
          <a:noFill/>
          <a:ln w="9525">
            <a:solidFill>
              <a:schemeClr val="tx1"/>
            </a:solidFill>
            <a:round/>
            <a:headEnd/>
            <a:tailEnd/>
          </a:ln>
          <a:effectLst/>
        </p:spPr>
        <p:txBody>
          <a:bodyPr/>
          <a:lstStyle/>
          <a:p>
            <a:pPr defTabSz="914400">
              <a:defRPr/>
            </a:pPr>
            <a:endParaRPr lang="en-ZA" sz="1000" dirty="0">
              <a:latin typeface="Arial" charset="0"/>
            </a:endParaRPr>
          </a:p>
        </p:txBody>
      </p:sp>
      <p:sp>
        <p:nvSpPr>
          <p:cNvPr id="119" name="Line 207"/>
          <p:cNvSpPr>
            <a:spLocks noChangeShapeType="1"/>
          </p:cNvSpPr>
          <p:nvPr userDrawn="1"/>
        </p:nvSpPr>
        <p:spPr bwMode="auto">
          <a:xfrm>
            <a:off x="3546853" y="7186614"/>
            <a:ext cx="0" cy="288925"/>
          </a:xfrm>
          <a:prstGeom prst="line">
            <a:avLst/>
          </a:prstGeom>
          <a:noFill/>
          <a:ln w="9525">
            <a:solidFill>
              <a:schemeClr val="tx1"/>
            </a:solidFill>
            <a:round/>
            <a:headEnd/>
            <a:tailEnd/>
          </a:ln>
          <a:effectLst/>
        </p:spPr>
        <p:txBody>
          <a:bodyPr/>
          <a:lstStyle/>
          <a:p>
            <a:pPr defTabSz="914400">
              <a:defRPr/>
            </a:pPr>
            <a:endParaRPr lang="en-ZA" sz="1000" dirty="0">
              <a:latin typeface="Arial" charset="0"/>
            </a:endParaRPr>
          </a:p>
        </p:txBody>
      </p:sp>
      <p:sp>
        <p:nvSpPr>
          <p:cNvPr id="120" name="Line 208"/>
          <p:cNvSpPr>
            <a:spLocks noChangeShapeType="1"/>
          </p:cNvSpPr>
          <p:nvPr userDrawn="1"/>
        </p:nvSpPr>
        <p:spPr bwMode="auto">
          <a:xfrm>
            <a:off x="3722166" y="7186614"/>
            <a:ext cx="0" cy="288925"/>
          </a:xfrm>
          <a:prstGeom prst="line">
            <a:avLst/>
          </a:prstGeom>
          <a:noFill/>
          <a:ln w="9525">
            <a:solidFill>
              <a:schemeClr val="tx1"/>
            </a:solidFill>
            <a:round/>
            <a:headEnd/>
            <a:tailEnd/>
          </a:ln>
          <a:effectLst/>
        </p:spPr>
        <p:txBody>
          <a:bodyPr/>
          <a:lstStyle/>
          <a:p>
            <a:pPr defTabSz="914400">
              <a:defRPr/>
            </a:pPr>
            <a:endParaRPr lang="en-ZA" sz="1000" dirty="0">
              <a:latin typeface="Arial" charset="0"/>
            </a:endParaRPr>
          </a:p>
        </p:txBody>
      </p:sp>
      <p:sp>
        <p:nvSpPr>
          <p:cNvPr id="121" name="Line 209"/>
          <p:cNvSpPr>
            <a:spLocks noChangeShapeType="1"/>
          </p:cNvSpPr>
          <p:nvPr userDrawn="1"/>
        </p:nvSpPr>
        <p:spPr bwMode="auto">
          <a:xfrm>
            <a:off x="2157219" y="7186614"/>
            <a:ext cx="0" cy="288925"/>
          </a:xfrm>
          <a:prstGeom prst="line">
            <a:avLst/>
          </a:prstGeom>
          <a:noFill/>
          <a:ln w="9525">
            <a:solidFill>
              <a:schemeClr val="tx1"/>
            </a:solidFill>
            <a:round/>
            <a:headEnd/>
            <a:tailEnd/>
          </a:ln>
          <a:effectLst/>
        </p:spPr>
        <p:txBody>
          <a:bodyPr/>
          <a:lstStyle/>
          <a:p>
            <a:pPr defTabSz="914400">
              <a:defRPr/>
            </a:pPr>
            <a:endParaRPr lang="en-ZA" sz="1000" dirty="0">
              <a:latin typeface="Arial" charset="0"/>
            </a:endParaRPr>
          </a:p>
        </p:txBody>
      </p:sp>
      <p:sp>
        <p:nvSpPr>
          <p:cNvPr id="122" name="Line 211"/>
          <p:cNvSpPr>
            <a:spLocks noChangeShapeType="1"/>
          </p:cNvSpPr>
          <p:nvPr userDrawn="1"/>
        </p:nvSpPr>
        <p:spPr bwMode="auto">
          <a:xfrm>
            <a:off x="4056706" y="7186614"/>
            <a:ext cx="0" cy="288925"/>
          </a:xfrm>
          <a:prstGeom prst="line">
            <a:avLst/>
          </a:prstGeom>
          <a:noFill/>
          <a:ln w="9525">
            <a:solidFill>
              <a:schemeClr val="tx1"/>
            </a:solidFill>
            <a:round/>
            <a:headEnd/>
            <a:tailEnd/>
          </a:ln>
          <a:effectLst/>
        </p:spPr>
        <p:txBody>
          <a:bodyPr/>
          <a:lstStyle/>
          <a:p>
            <a:pPr defTabSz="914400">
              <a:defRPr/>
            </a:pPr>
            <a:endParaRPr lang="en-ZA" sz="1000" dirty="0">
              <a:latin typeface="Arial" charset="0"/>
            </a:endParaRPr>
          </a:p>
        </p:txBody>
      </p:sp>
      <p:sp>
        <p:nvSpPr>
          <p:cNvPr id="123" name="Line 212"/>
          <p:cNvSpPr>
            <a:spLocks noChangeShapeType="1"/>
          </p:cNvSpPr>
          <p:nvPr userDrawn="1"/>
        </p:nvSpPr>
        <p:spPr bwMode="auto">
          <a:xfrm>
            <a:off x="4230411" y="7186614"/>
            <a:ext cx="0" cy="288925"/>
          </a:xfrm>
          <a:prstGeom prst="line">
            <a:avLst/>
          </a:prstGeom>
          <a:noFill/>
          <a:ln w="9525">
            <a:solidFill>
              <a:schemeClr val="tx1"/>
            </a:solidFill>
            <a:round/>
            <a:headEnd/>
            <a:tailEnd/>
          </a:ln>
          <a:effectLst/>
        </p:spPr>
        <p:txBody>
          <a:bodyPr/>
          <a:lstStyle/>
          <a:p>
            <a:pPr defTabSz="914400">
              <a:defRPr/>
            </a:pPr>
            <a:endParaRPr lang="en-ZA" sz="1000" dirty="0">
              <a:latin typeface="Arial" charset="0"/>
            </a:endParaRPr>
          </a:p>
        </p:txBody>
      </p:sp>
      <p:sp>
        <p:nvSpPr>
          <p:cNvPr id="124" name="Line 213"/>
          <p:cNvSpPr>
            <a:spLocks noChangeShapeType="1"/>
          </p:cNvSpPr>
          <p:nvPr userDrawn="1"/>
        </p:nvSpPr>
        <p:spPr bwMode="auto">
          <a:xfrm>
            <a:off x="4404115" y="7186614"/>
            <a:ext cx="0" cy="288925"/>
          </a:xfrm>
          <a:prstGeom prst="line">
            <a:avLst/>
          </a:prstGeom>
          <a:noFill/>
          <a:ln w="9525">
            <a:solidFill>
              <a:schemeClr val="tx1"/>
            </a:solidFill>
            <a:round/>
            <a:headEnd/>
            <a:tailEnd/>
          </a:ln>
          <a:effectLst/>
        </p:spPr>
        <p:txBody>
          <a:bodyPr/>
          <a:lstStyle/>
          <a:p>
            <a:pPr defTabSz="914400">
              <a:defRPr/>
            </a:pPr>
            <a:endParaRPr lang="en-ZA" sz="1000" dirty="0">
              <a:latin typeface="Arial" charset="0"/>
            </a:endParaRPr>
          </a:p>
        </p:txBody>
      </p:sp>
      <p:sp>
        <p:nvSpPr>
          <p:cNvPr id="125" name="Line 214"/>
          <p:cNvSpPr>
            <a:spLocks noChangeShapeType="1"/>
          </p:cNvSpPr>
          <p:nvPr userDrawn="1"/>
        </p:nvSpPr>
        <p:spPr bwMode="auto">
          <a:xfrm>
            <a:off x="4576211" y="7186614"/>
            <a:ext cx="0" cy="288925"/>
          </a:xfrm>
          <a:prstGeom prst="line">
            <a:avLst/>
          </a:prstGeom>
          <a:noFill/>
          <a:ln w="9525">
            <a:solidFill>
              <a:schemeClr val="tx1"/>
            </a:solidFill>
            <a:round/>
            <a:headEnd/>
            <a:tailEnd/>
          </a:ln>
          <a:effectLst/>
        </p:spPr>
        <p:txBody>
          <a:bodyPr/>
          <a:lstStyle/>
          <a:p>
            <a:pPr defTabSz="914400">
              <a:defRPr/>
            </a:pPr>
            <a:endParaRPr lang="en-ZA" sz="1000" dirty="0">
              <a:latin typeface="Arial" charset="0"/>
            </a:endParaRPr>
          </a:p>
        </p:txBody>
      </p:sp>
      <p:sp>
        <p:nvSpPr>
          <p:cNvPr id="126" name="Line 215"/>
          <p:cNvSpPr>
            <a:spLocks noChangeShapeType="1"/>
          </p:cNvSpPr>
          <p:nvPr userDrawn="1"/>
        </p:nvSpPr>
        <p:spPr bwMode="auto">
          <a:xfrm>
            <a:off x="4751524" y="7186614"/>
            <a:ext cx="0" cy="288925"/>
          </a:xfrm>
          <a:prstGeom prst="line">
            <a:avLst/>
          </a:prstGeom>
          <a:noFill/>
          <a:ln w="9525">
            <a:solidFill>
              <a:schemeClr val="tx1"/>
            </a:solidFill>
            <a:round/>
            <a:headEnd/>
            <a:tailEnd/>
          </a:ln>
          <a:effectLst/>
        </p:spPr>
        <p:txBody>
          <a:bodyPr/>
          <a:lstStyle/>
          <a:p>
            <a:pPr defTabSz="914400">
              <a:defRPr/>
            </a:pPr>
            <a:endParaRPr lang="en-ZA" sz="1000" dirty="0">
              <a:latin typeface="Arial" charset="0"/>
            </a:endParaRPr>
          </a:p>
        </p:txBody>
      </p:sp>
      <p:sp>
        <p:nvSpPr>
          <p:cNvPr id="127" name="Line 216"/>
          <p:cNvSpPr>
            <a:spLocks noChangeShapeType="1"/>
          </p:cNvSpPr>
          <p:nvPr userDrawn="1"/>
        </p:nvSpPr>
        <p:spPr bwMode="auto">
          <a:xfrm>
            <a:off x="4925227" y="7186614"/>
            <a:ext cx="0" cy="288925"/>
          </a:xfrm>
          <a:prstGeom prst="line">
            <a:avLst/>
          </a:prstGeom>
          <a:noFill/>
          <a:ln w="9525">
            <a:solidFill>
              <a:schemeClr val="tx1"/>
            </a:solidFill>
            <a:round/>
            <a:headEnd/>
            <a:tailEnd/>
          </a:ln>
          <a:effectLst/>
        </p:spPr>
        <p:txBody>
          <a:bodyPr/>
          <a:lstStyle/>
          <a:p>
            <a:pPr defTabSz="914400">
              <a:defRPr/>
            </a:pPr>
            <a:endParaRPr lang="en-ZA" sz="1000" dirty="0">
              <a:latin typeface="Arial" charset="0"/>
            </a:endParaRPr>
          </a:p>
        </p:txBody>
      </p:sp>
      <p:sp>
        <p:nvSpPr>
          <p:cNvPr id="128" name="Line 217"/>
          <p:cNvSpPr>
            <a:spLocks noChangeShapeType="1"/>
          </p:cNvSpPr>
          <p:nvPr userDrawn="1"/>
        </p:nvSpPr>
        <p:spPr bwMode="auto">
          <a:xfrm>
            <a:off x="5098932" y="7186614"/>
            <a:ext cx="0" cy="288925"/>
          </a:xfrm>
          <a:prstGeom prst="line">
            <a:avLst/>
          </a:prstGeom>
          <a:noFill/>
          <a:ln w="9525">
            <a:solidFill>
              <a:schemeClr val="tx1"/>
            </a:solidFill>
            <a:round/>
            <a:headEnd/>
            <a:tailEnd/>
          </a:ln>
          <a:effectLst/>
        </p:spPr>
        <p:txBody>
          <a:bodyPr/>
          <a:lstStyle/>
          <a:p>
            <a:pPr defTabSz="914400">
              <a:defRPr/>
            </a:pPr>
            <a:endParaRPr lang="en-ZA" sz="1000" dirty="0">
              <a:latin typeface="Arial" charset="0"/>
            </a:endParaRPr>
          </a:p>
        </p:txBody>
      </p:sp>
      <p:sp>
        <p:nvSpPr>
          <p:cNvPr id="129" name="Line 218"/>
          <p:cNvSpPr>
            <a:spLocks noChangeShapeType="1"/>
          </p:cNvSpPr>
          <p:nvPr userDrawn="1"/>
        </p:nvSpPr>
        <p:spPr bwMode="auto">
          <a:xfrm>
            <a:off x="5274245" y="7186614"/>
            <a:ext cx="0" cy="288925"/>
          </a:xfrm>
          <a:prstGeom prst="line">
            <a:avLst/>
          </a:prstGeom>
          <a:noFill/>
          <a:ln w="9525">
            <a:solidFill>
              <a:schemeClr val="tx1"/>
            </a:solidFill>
            <a:round/>
            <a:headEnd/>
            <a:tailEnd/>
          </a:ln>
          <a:effectLst/>
        </p:spPr>
        <p:txBody>
          <a:bodyPr/>
          <a:lstStyle/>
          <a:p>
            <a:pPr defTabSz="914400">
              <a:defRPr/>
            </a:pPr>
            <a:endParaRPr lang="en-ZA" sz="1000" dirty="0">
              <a:latin typeface="Arial" charset="0"/>
            </a:endParaRPr>
          </a:p>
        </p:txBody>
      </p:sp>
      <p:sp>
        <p:nvSpPr>
          <p:cNvPr id="130" name="Line 219"/>
          <p:cNvSpPr>
            <a:spLocks noChangeShapeType="1"/>
          </p:cNvSpPr>
          <p:nvPr userDrawn="1"/>
        </p:nvSpPr>
        <p:spPr bwMode="auto">
          <a:xfrm>
            <a:off x="5446340" y="7186614"/>
            <a:ext cx="0" cy="288925"/>
          </a:xfrm>
          <a:prstGeom prst="line">
            <a:avLst/>
          </a:prstGeom>
          <a:noFill/>
          <a:ln w="9525">
            <a:solidFill>
              <a:schemeClr val="tx1"/>
            </a:solidFill>
            <a:round/>
            <a:headEnd/>
            <a:tailEnd/>
          </a:ln>
          <a:effectLst/>
        </p:spPr>
        <p:txBody>
          <a:bodyPr/>
          <a:lstStyle/>
          <a:p>
            <a:pPr defTabSz="914400">
              <a:defRPr/>
            </a:pPr>
            <a:endParaRPr lang="en-ZA" sz="1000" dirty="0">
              <a:latin typeface="Arial" charset="0"/>
            </a:endParaRPr>
          </a:p>
        </p:txBody>
      </p:sp>
      <p:sp>
        <p:nvSpPr>
          <p:cNvPr id="131" name="Line 220"/>
          <p:cNvSpPr>
            <a:spLocks noChangeShapeType="1"/>
          </p:cNvSpPr>
          <p:nvPr userDrawn="1"/>
        </p:nvSpPr>
        <p:spPr bwMode="auto">
          <a:xfrm>
            <a:off x="3883002" y="7186614"/>
            <a:ext cx="0" cy="288925"/>
          </a:xfrm>
          <a:prstGeom prst="line">
            <a:avLst/>
          </a:prstGeom>
          <a:noFill/>
          <a:ln w="9525">
            <a:solidFill>
              <a:schemeClr val="tx1"/>
            </a:solidFill>
            <a:round/>
            <a:headEnd/>
            <a:tailEnd/>
          </a:ln>
          <a:effectLst/>
        </p:spPr>
        <p:txBody>
          <a:bodyPr/>
          <a:lstStyle/>
          <a:p>
            <a:pPr defTabSz="914400">
              <a:defRPr/>
            </a:pPr>
            <a:endParaRPr lang="en-ZA" sz="1000" dirty="0">
              <a:latin typeface="Arial" charset="0"/>
            </a:endParaRPr>
          </a:p>
        </p:txBody>
      </p:sp>
      <p:sp>
        <p:nvSpPr>
          <p:cNvPr id="132" name="Line 222"/>
          <p:cNvSpPr>
            <a:spLocks noChangeShapeType="1"/>
          </p:cNvSpPr>
          <p:nvPr userDrawn="1"/>
        </p:nvSpPr>
        <p:spPr bwMode="auto">
          <a:xfrm>
            <a:off x="5816266" y="7186614"/>
            <a:ext cx="0" cy="288925"/>
          </a:xfrm>
          <a:prstGeom prst="line">
            <a:avLst/>
          </a:prstGeom>
          <a:noFill/>
          <a:ln w="9525">
            <a:solidFill>
              <a:schemeClr val="tx1"/>
            </a:solidFill>
            <a:round/>
            <a:headEnd/>
            <a:tailEnd/>
          </a:ln>
          <a:effectLst/>
        </p:spPr>
        <p:txBody>
          <a:bodyPr/>
          <a:lstStyle/>
          <a:p>
            <a:pPr defTabSz="914400">
              <a:defRPr/>
            </a:pPr>
            <a:endParaRPr lang="en-ZA" sz="1000" dirty="0">
              <a:latin typeface="Arial" charset="0"/>
            </a:endParaRPr>
          </a:p>
        </p:txBody>
      </p:sp>
      <p:sp>
        <p:nvSpPr>
          <p:cNvPr id="133" name="Line 223"/>
          <p:cNvSpPr>
            <a:spLocks noChangeShapeType="1"/>
          </p:cNvSpPr>
          <p:nvPr userDrawn="1"/>
        </p:nvSpPr>
        <p:spPr bwMode="auto">
          <a:xfrm>
            <a:off x="5981929" y="7186614"/>
            <a:ext cx="0" cy="288925"/>
          </a:xfrm>
          <a:prstGeom prst="line">
            <a:avLst/>
          </a:prstGeom>
          <a:noFill/>
          <a:ln w="9525">
            <a:solidFill>
              <a:schemeClr val="tx1"/>
            </a:solidFill>
            <a:round/>
            <a:headEnd/>
            <a:tailEnd/>
          </a:ln>
          <a:effectLst/>
        </p:spPr>
        <p:txBody>
          <a:bodyPr/>
          <a:lstStyle/>
          <a:p>
            <a:pPr defTabSz="914400">
              <a:defRPr/>
            </a:pPr>
            <a:endParaRPr lang="en-ZA" sz="1000" dirty="0">
              <a:latin typeface="Arial" charset="0"/>
            </a:endParaRPr>
          </a:p>
        </p:txBody>
      </p:sp>
      <p:sp>
        <p:nvSpPr>
          <p:cNvPr id="134" name="Line 224"/>
          <p:cNvSpPr>
            <a:spLocks noChangeShapeType="1"/>
          </p:cNvSpPr>
          <p:nvPr userDrawn="1"/>
        </p:nvSpPr>
        <p:spPr bwMode="auto">
          <a:xfrm>
            <a:off x="6155633" y="7186614"/>
            <a:ext cx="0" cy="288925"/>
          </a:xfrm>
          <a:prstGeom prst="line">
            <a:avLst/>
          </a:prstGeom>
          <a:noFill/>
          <a:ln w="9525">
            <a:solidFill>
              <a:schemeClr val="tx1"/>
            </a:solidFill>
            <a:round/>
            <a:headEnd/>
            <a:tailEnd/>
          </a:ln>
          <a:effectLst/>
        </p:spPr>
        <p:txBody>
          <a:bodyPr/>
          <a:lstStyle/>
          <a:p>
            <a:pPr defTabSz="914400">
              <a:defRPr/>
            </a:pPr>
            <a:endParaRPr lang="en-ZA" sz="1000" dirty="0">
              <a:latin typeface="Arial" charset="0"/>
            </a:endParaRPr>
          </a:p>
        </p:txBody>
      </p:sp>
      <p:sp>
        <p:nvSpPr>
          <p:cNvPr id="135" name="Line 225"/>
          <p:cNvSpPr>
            <a:spLocks noChangeShapeType="1"/>
          </p:cNvSpPr>
          <p:nvPr userDrawn="1"/>
        </p:nvSpPr>
        <p:spPr bwMode="auto">
          <a:xfrm>
            <a:off x="6327728" y="7186614"/>
            <a:ext cx="0" cy="288925"/>
          </a:xfrm>
          <a:prstGeom prst="line">
            <a:avLst/>
          </a:prstGeom>
          <a:noFill/>
          <a:ln w="9525">
            <a:solidFill>
              <a:schemeClr val="tx1"/>
            </a:solidFill>
            <a:round/>
            <a:headEnd/>
            <a:tailEnd/>
          </a:ln>
          <a:effectLst/>
        </p:spPr>
        <p:txBody>
          <a:bodyPr/>
          <a:lstStyle/>
          <a:p>
            <a:pPr defTabSz="914400">
              <a:defRPr/>
            </a:pPr>
            <a:endParaRPr lang="en-ZA" sz="1000" dirty="0">
              <a:latin typeface="Arial" charset="0"/>
            </a:endParaRPr>
          </a:p>
        </p:txBody>
      </p:sp>
      <p:sp>
        <p:nvSpPr>
          <p:cNvPr id="136" name="Line 226"/>
          <p:cNvSpPr>
            <a:spLocks noChangeShapeType="1"/>
          </p:cNvSpPr>
          <p:nvPr userDrawn="1"/>
        </p:nvSpPr>
        <p:spPr bwMode="auto">
          <a:xfrm>
            <a:off x="6503041" y="7186614"/>
            <a:ext cx="0" cy="288925"/>
          </a:xfrm>
          <a:prstGeom prst="line">
            <a:avLst/>
          </a:prstGeom>
          <a:noFill/>
          <a:ln w="9525">
            <a:solidFill>
              <a:schemeClr val="tx1"/>
            </a:solidFill>
            <a:round/>
            <a:headEnd/>
            <a:tailEnd/>
          </a:ln>
          <a:effectLst/>
        </p:spPr>
        <p:txBody>
          <a:bodyPr/>
          <a:lstStyle/>
          <a:p>
            <a:pPr defTabSz="914400">
              <a:defRPr/>
            </a:pPr>
            <a:endParaRPr lang="en-ZA" sz="1000" dirty="0">
              <a:latin typeface="Arial" charset="0"/>
            </a:endParaRPr>
          </a:p>
        </p:txBody>
      </p:sp>
      <p:sp>
        <p:nvSpPr>
          <p:cNvPr id="137" name="Line 227"/>
          <p:cNvSpPr>
            <a:spLocks noChangeShapeType="1"/>
          </p:cNvSpPr>
          <p:nvPr userDrawn="1"/>
        </p:nvSpPr>
        <p:spPr bwMode="auto">
          <a:xfrm>
            <a:off x="6675138" y="7186614"/>
            <a:ext cx="0" cy="288925"/>
          </a:xfrm>
          <a:prstGeom prst="line">
            <a:avLst/>
          </a:prstGeom>
          <a:noFill/>
          <a:ln w="9525">
            <a:solidFill>
              <a:schemeClr val="tx1"/>
            </a:solidFill>
            <a:round/>
            <a:headEnd/>
            <a:tailEnd/>
          </a:ln>
          <a:effectLst/>
        </p:spPr>
        <p:txBody>
          <a:bodyPr/>
          <a:lstStyle/>
          <a:p>
            <a:pPr defTabSz="914400">
              <a:defRPr/>
            </a:pPr>
            <a:endParaRPr lang="en-ZA" sz="1000" dirty="0">
              <a:latin typeface="Arial" charset="0"/>
            </a:endParaRPr>
          </a:p>
        </p:txBody>
      </p:sp>
      <p:sp>
        <p:nvSpPr>
          <p:cNvPr id="138" name="Line 228"/>
          <p:cNvSpPr>
            <a:spLocks noChangeShapeType="1"/>
          </p:cNvSpPr>
          <p:nvPr userDrawn="1"/>
        </p:nvSpPr>
        <p:spPr bwMode="auto">
          <a:xfrm>
            <a:off x="6983945" y="7186614"/>
            <a:ext cx="0" cy="288925"/>
          </a:xfrm>
          <a:prstGeom prst="line">
            <a:avLst/>
          </a:prstGeom>
          <a:noFill/>
          <a:ln w="9525">
            <a:solidFill>
              <a:schemeClr val="tx1"/>
            </a:solidFill>
            <a:round/>
            <a:headEnd/>
            <a:tailEnd/>
          </a:ln>
          <a:effectLst/>
        </p:spPr>
        <p:txBody>
          <a:bodyPr/>
          <a:lstStyle/>
          <a:p>
            <a:pPr defTabSz="914400">
              <a:defRPr/>
            </a:pPr>
            <a:endParaRPr lang="en-ZA" sz="1000" dirty="0">
              <a:latin typeface="Arial" charset="0"/>
            </a:endParaRPr>
          </a:p>
        </p:txBody>
      </p:sp>
      <p:sp>
        <p:nvSpPr>
          <p:cNvPr id="139" name="Line 231"/>
          <p:cNvSpPr>
            <a:spLocks noChangeShapeType="1"/>
          </p:cNvSpPr>
          <p:nvPr userDrawn="1"/>
        </p:nvSpPr>
        <p:spPr bwMode="auto">
          <a:xfrm>
            <a:off x="5623262" y="7186614"/>
            <a:ext cx="0" cy="288925"/>
          </a:xfrm>
          <a:prstGeom prst="line">
            <a:avLst/>
          </a:prstGeom>
          <a:noFill/>
          <a:ln w="9525">
            <a:solidFill>
              <a:schemeClr val="tx1"/>
            </a:solidFill>
            <a:round/>
            <a:headEnd/>
            <a:tailEnd/>
          </a:ln>
          <a:effectLst/>
        </p:spPr>
        <p:txBody>
          <a:bodyPr/>
          <a:lstStyle/>
          <a:p>
            <a:pPr defTabSz="914400">
              <a:defRPr/>
            </a:pPr>
            <a:endParaRPr lang="en-ZA" sz="1000" dirty="0">
              <a:latin typeface="Arial" charset="0"/>
            </a:endParaRPr>
          </a:p>
        </p:txBody>
      </p:sp>
      <p:sp>
        <p:nvSpPr>
          <p:cNvPr id="140" name="Line 233"/>
          <p:cNvSpPr>
            <a:spLocks noChangeShapeType="1"/>
          </p:cNvSpPr>
          <p:nvPr userDrawn="1"/>
        </p:nvSpPr>
        <p:spPr bwMode="auto">
          <a:xfrm>
            <a:off x="3722166" y="7186614"/>
            <a:ext cx="0" cy="269875"/>
          </a:xfrm>
          <a:prstGeom prst="line">
            <a:avLst/>
          </a:prstGeom>
          <a:noFill/>
          <a:ln w="25400">
            <a:solidFill>
              <a:schemeClr val="tx1"/>
            </a:solidFill>
            <a:round/>
            <a:headEnd/>
            <a:tailEnd/>
          </a:ln>
          <a:effectLst/>
        </p:spPr>
        <p:txBody>
          <a:bodyPr/>
          <a:lstStyle/>
          <a:p>
            <a:pPr defTabSz="914400">
              <a:defRPr/>
            </a:pPr>
            <a:endParaRPr lang="en-ZA" sz="1000" dirty="0">
              <a:latin typeface="Arial" charset="0"/>
            </a:endParaRPr>
          </a:p>
        </p:txBody>
      </p:sp>
      <p:sp>
        <p:nvSpPr>
          <p:cNvPr id="141" name="Line 234"/>
          <p:cNvSpPr>
            <a:spLocks noChangeShapeType="1"/>
          </p:cNvSpPr>
          <p:nvPr userDrawn="1"/>
        </p:nvSpPr>
        <p:spPr bwMode="auto">
          <a:xfrm>
            <a:off x="5451165" y="7186614"/>
            <a:ext cx="0" cy="269875"/>
          </a:xfrm>
          <a:prstGeom prst="line">
            <a:avLst/>
          </a:prstGeom>
          <a:noFill/>
          <a:ln w="25400">
            <a:solidFill>
              <a:schemeClr val="tx1"/>
            </a:solidFill>
            <a:round/>
            <a:headEnd/>
            <a:tailEnd/>
          </a:ln>
          <a:effectLst/>
        </p:spPr>
        <p:txBody>
          <a:bodyPr/>
          <a:lstStyle/>
          <a:p>
            <a:pPr defTabSz="914400">
              <a:defRPr/>
            </a:pPr>
            <a:endParaRPr lang="en-ZA" sz="1000" dirty="0">
              <a:latin typeface="Arial" charset="0"/>
            </a:endParaRPr>
          </a:p>
        </p:txBody>
      </p:sp>
      <p:sp>
        <p:nvSpPr>
          <p:cNvPr id="142" name="Line 236"/>
          <p:cNvSpPr>
            <a:spLocks noChangeShapeType="1"/>
          </p:cNvSpPr>
          <p:nvPr userDrawn="1"/>
        </p:nvSpPr>
        <p:spPr bwMode="auto">
          <a:xfrm>
            <a:off x="244864" y="7186614"/>
            <a:ext cx="0" cy="269875"/>
          </a:xfrm>
          <a:prstGeom prst="line">
            <a:avLst/>
          </a:prstGeom>
          <a:noFill/>
          <a:ln w="25400">
            <a:solidFill>
              <a:schemeClr val="tx1"/>
            </a:solidFill>
            <a:round/>
            <a:headEnd/>
            <a:tailEnd/>
          </a:ln>
          <a:effectLst/>
        </p:spPr>
        <p:txBody>
          <a:bodyPr/>
          <a:lstStyle/>
          <a:p>
            <a:pPr defTabSz="914400">
              <a:defRPr/>
            </a:pPr>
            <a:endParaRPr lang="en-ZA" sz="1000" dirty="0">
              <a:latin typeface="Arial" charset="0"/>
            </a:endParaRPr>
          </a:p>
        </p:txBody>
      </p:sp>
      <p:sp>
        <p:nvSpPr>
          <p:cNvPr id="143" name="Line 188"/>
          <p:cNvSpPr>
            <a:spLocks noChangeShapeType="1"/>
          </p:cNvSpPr>
          <p:nvPr userDrawn="1"/>
        </p:nvSpPr>
        <p:spPr bwMode="auto">
          <a:xfrm>
            <a:off x="341366" y="7326313"/>
            <a:ext cx="0" cy="144462"/>
          </a:xfrm>
          <a:prstGeom prst="line">
            <a:avLst/>
          </a:prstGeom>
          <a:noFill/>
          <a:ln w="9525">
            <a:solidFill>
              <a:schemeClr val="tx1"/>
            </a:solidFill>
            <a:round/>
            <a:headEnd/>
            <a:tailEnd/>
          </a:ln>
          <a:effectLst/>
        </p:spPr>
        <p:txBody>
          <a:bodyPr/>
          <a:lstStyle/>
          <a:p>
            <a:pPr defTabSz="914400">
              <a:defRPr/>
            </a:pPr>
            <a:endParaRPr lang="en-ZA" sz="1000" dirty="0">
              <a:latin typeface="Arial" charset="0"/>
            </a:endParaRPr>
          </a:p>
        </p:txBody>
      </p:sp>
      <p:sp>
        <p:nvSpPr>
          <p:cNvPr id="144" name="Line 189"/>
          <p:cNvSpPr>
            <a:spLocks noChangeShapeType="1"/>
          </p:cNvSpPr>
          <p:nvPr userDrawn="1"/>
        </p:nvSpPr>
        <p:spPr bwMode="auto">
          <a:xfrm>
            <a:off x="515070" y="7326313"/>
            <a:ext cx="0" cy="144462"/>
          </a:xfrm>
          <a:prstGeom prst="line">
            <a:avLst/>
          </a:prstGeom>
          <a:noFill/>
          <a:ln w="9525">
            <a:solidFill>
              <a:schemeClr val="tx1"/>
            </a:solidFill>
            <a:round/>
            <a:headEnd/>
            <a:tailEnd/>
          </a:ln>
          <a:effectLst/>
        </p:spPr>
        <p:txBody>
          <a:bodyPr/>
          <a:lstStyle/>
          <a:p>
            <a:pPr defTabSz="914400">
              <a:defRPr/>
            </a:pPr>
            <a:endParaRPr lang="en-ZA" sz="1000" dirty="0">
              <a:latin typeface="Arial" charset="0"/>
            </a:endParaRPr>
          </a:p>
        </p:txBody>
      </p:sp>
      <p:sp>
        <p:nvSpPr>
          <p:cNvPr id="145" name="Line 190"/>
          <p:cNvSpPr>
            <a:spLocks noChangeShapeType="1"/>
          </p:cNvSpPr>
          <p:nvPr userDrawn="1"/>
        </p:nvSpPr>
        <p:spPr bwMode="auto">
          <a:xfrm>
            <a:off x="688774" y="7326313"/>
            <a:ext cx="0" cy="144462"/>
          </a:xfrm>
          <a:prstGeom prst="line">
            <a:avLst/>
          </a:prstGeom>
          <a:noFill/>
          <a:ln w="9525">
            <a:solidFill>
              <a:schemeClr val="tx1"/>
            </a:solidFill>
            <a:round/>
            <a:headEnd/>
            <a:tailEnd/>
          </a:ln>
          <a:effectLst/>
        </p:spPr>
        <p:txBody>
          <a:bodyPr/>
          <a:lstStyle/>
          <a:p>
            <a:pPr defTabSz="914400">
              <a:defRPr/>
            </a:pPr>
            <a:endParaRPr lang="en-ZA" sz="1000" dirty="0">
              <a:latin typeface="Arial" charset="0"/>
            </a:endParaRPr>
          </a:p>
        </p:txBody>
      </p:sp>
      <p:sp>
        <p:nvSpPr>
          <p:cNvPr id="146" name="Line 191"/>
          <p:cNvSpPr>
            <a:spLocks noChangeShapeType="1"/>
          </p:cNvSpPr>
          <p:nvPr userDrawn="1"/>
        </p:nvSpPr>
        <p:spPr bwMode="auto">
          <a:xfrm>
            <a:off x="864087" y="7326313"/>
            <a:ext cx="0" cy="144462"/>
          </a:xfrm>
          <a:prstGeom prst="line">
            <a:avLst/>
          </a:prstGeom>
          <a:noFill/>
          <a:ln w="9525">
            <a:solidFill>
              <a:schemeClr val="tx1"/>
            </a:solidFill>
            <a:round/>
            <a:headEnd/>
            <a:tailEnd/>
          </a:ln>
          <a:effectLst/>
        </p:spPr>
        <p:txBody>
          <a:bodyPr/>
          <a:lstStyle/>
          <a:p>
            <a:pPr defTabSz="914400">
              <a:defRPr/>
            </a:pPr>
            <a:endParaRPr lang="en-ZA" sz="1000" dirty="0">
              <a:latin typeface="Arial" charset="0"/>
            </a:endParaRPr>
          </a:p>
        </p:txBody>
      </p:sp>
      <p:sp>
        <p:nvSpPr>
          <p:cNvPr id="147" name="Line 192"/>
          <p:cNvSpPr>
            <a:spLocks noChangeShapeType="1"/>
          </p:cNvSpPr>
          <p:nvPr userDrawn="1"/>
        </p:nvSpPr>
        <p:spPr bwMode="auto">
          <a:xfrm>
            <a:off x="1036183" y="7326313"/>
            <a:ext cx="0" cy="144462"/>
          </a:xfrm>
          <a:prstGeom prst="line">
            <a:avLst/>
          </a:prstGeom>
          <a:noFill/>
          <a:ln w="9525">
            <a:solidFill>
              <a:schemeClr val="tx1"/>
            </a:solidFill>
            <a:round/>
            <a:headEnd/>
            <a:tailEnd/>
          </a:ln>
          <a:effectLst/>
        </p:spPr>
        <p:txBody>
          <a:bodyPr/>
          <a:lstStyle/>
          <a:p>
            <a:pPr defTabSz="914400">
              <a:defRPr/>
            </a:pPr>
            <a:endParaRPr lang="en-ZA" sz="1000" dirty="0">
              <a:latin typeface="Arial" charset="0"/>
            </a:endParaRPr>
          </a:p>
        </p:txBody>
      </p:sp>
      <p:sp>
        <p:nvSpPr>
          <p:cNvPr id="148" name="Line 193"/>
          <p:cNvSpPr>
            <a:spLocks noChangeShapeType="1"/>
          </p:cNvSpPr>
          <p:nvPr userDrawn="1"/>
        </p:nvSpPr>
        <p:spPr bwMode="auto">
          <a:xfrm>
            <a:off x="1209887" y="7326313"/>
            <a:ext cx="0" cy="144462"/>
          </a:xfrm>
          <a:prstGeom prst="line">
            <a:avLst/>
          </a:prstGeom>
          <a:noFill/>
          <a:ln w="9525">
            <a:solidFill>
              <a:schemeClr val="tx1"/>
            </a:solidFill>
            <a:round/>
            <a:headEnd/>
            <a:tailEnd/>
          </a:ln>
          <a:effectLst/>
        </p:spPr>
        <p:txBody>
          <a:bodyPr/>
          <a:lstStyle/>
          <a:p>
            <a:pPr defTabSz="914400">
              <a:defRPr/>
            </a:pPr>
            <a:endParaRPr lang="en-ZA" sz="1000" dirty="0">
              <a:latin typeface="Arial" charset="0"/>
            </a:endParaRPr>
          </a:p>
        </p:txBody>
      </p:sp>
      <p:sp>
        <p:nvSpPr>
          <p:cNvPr id="149" name="Line 194"/>
          <p:cNvSpPr>
            <a:spLocks noChangeShapeType="1"/>
          </p:cNvSpPr>
          <p:nvPr userDrawn="1"/>
        </p:nvSpPr>
        <p:spPr bwMode="auto">
          <a:xfrm>
            <a:off x="1386809" y="7326313"/>
            <a:ext cx="0" cy="144462"/>
          </a:xfrm>
          <a:prstGeom prst="line">
            <a:avLst/>
          </a:prstGeom>
          <a:noFill/>
          <a:ln w="9525">
            <a:solidFill>
              <a:schemeClr val="tx1"/>
            </a:solidFill>
            <a:round/>
            <a:headEnd/>
            <a:tailEnd/>
          </a:ln>
          <a:effectLst/>
        </p:spPr>
        <p:txBody>
          <a:bodyPr/>
          <a:lstStyle/>
          <a:p>
            <a:pPr defTabSz="914400">
              <a:defRPr/>
            </a:pPr>
            <a:endParaRPr lang="en-ZA" sz="1000" dirty="0">
              <a:latin typeface="Arial" charset="0"/>
            </a:endParaRPr>
          </a:p>
        </p:txBody>
      </p:sp>
      <p:sp>
        <p:nvSpPr>
          <p:cNvPr id="150" name="Line 195"/>
          <p:cNvSpPr>
            <a:spLocks noChangeShapeType="1"/>
          </p:cNvSpPr>
          <p:nvPr userDrawn="1"/>
        </p:nvSpPr>
        <p:spPr bwMode="auto">
          <a:xfrm>
            <a:off x="1557295" y="7326313"/>
            <a:ext cx="0" cy="144462"/>
          </a:xfrm>
          <a:prstGeom prst="line">
            <a:avLst/>
          </a:prstGeom>
          <a:noFill/>
          <a:ln w="9525">
            <a:solidFill>
              <a:schemeClr val="tx1"/>
            </a:solidFill>
            <a:round/>
            <a:headEnd/>
            <a:tailEnd/>
          </a:ln>
          <a:effectLst/>
        </p:spPr>
        <p:txBody>
          <a:bodyPr/>
          <a:lstStyle/>
          <a:p>
            <a:pPr defTabSz="914400">
              <a:defRPr/>
            </a:pPr>
            <a:endParaRPr lang="en-ZA" sz="1000" dirty="0">
              <a:latin typeface="Arial" charset="0"/>
            </a:endParaRPr>
          </a:p>
        </p:txBody>
      </p:sp>
      <p:sp>
        <p:nvSpPr>
          <p:cNvPr id="151" name="Line 196"/>
          <p:cNvSpPr>
            <a:spLocks noChangeShapeType="1"/>
          </p:cNvSpPr>
          <p:nvPr userDrawn="1"/>
        </p:nvSpPr>
        <p:spPr bwMode="auto">
          <a:xfrm>
            <a:off x="1732608" y="7326313"/>
            <a:ext cx="0" cy="144462"/>
          </a:xfrm>
          <a:prstGeom prst="line">
            <a:avLst/>
          </a:prstGeom>
          <a:noFill/>
          <a:ln w="9525">
            <a:solidFill>
              <a:schemeClr val="tx1"/>
            </a:solidFill>
            <a:round/>
            <a:headEnd/>
            <a:tailEnd/>
          </a:ln>
          <a:effectLst/>
        </p:spPr>
        <p:txBody>
          <a:bodyPr/>
          <a:lstStyle/>
          <a:p>
            <a:pPr defTabSz="914400">
              <a:defRPr/>
            </a:pPr>
            <a:endParaRPr lang="en-ZA" sz="1000" dirty="0">
              <a:latin typeface="Arial" charset="0"/>
            </a:endParaRPr>
          </a:p>
        </p:txBody>
      </p:sp>
      <p:sp>
        <p:nvSpPr>
          <p:cNvPr id="152" name="Line 188"/>
          <p:cNvSpPr>
            <a:spLocks noChangeShapeType="1"/>
          </p:cNvSpPr>
          <p:nvPr userDrawn="1"/>
        </p:nvSpPr>
        <p:spPr bwMode="auto">
          <a:xfrm>
            <a:off x="1903096" y="7299325"/>
            <a:ext cx="0" cy="144462"/>
          </a:xfrm>
          <a:prstGeom prst="line">
            <a:avLst/>
          </a:prstGeom>
          <a:noFill/>
          <a:ln w="9525">
            <a:solidFill>
              <a:schemeClr val="tx1"/>
            </a:solidFill>
            <a:round/>
            <a:headEnd/>
            <a:tailEnd/>
          </a:ln>
          <a:effectLst/>
        </p:spPr>
        <p:txBody>
          <a:bodyPr/>
          <a:lstStyle/>
          <a:p>
            <a:pPr defTabSz="914400">
              <a:defRPr/>
            </a:pPr>
            <a:endParaRPr lang="en-ZA" sz="1000" dirty="0">
              <a:latin typeface="Arial" charset="0"/>
            </a:endParaRPr>
          </a:p>
        </p:txBody>
      </p:sp>
      <p:sp>
        <p:nvSpPr>
          <p:cNvPr id="153" name="Line 189"/>
          <p:cNvSpPr>
            <a:spLocks noChangeShapeType="1"/>
          </p:cNvSpPr>
          <p:nvPr userDrawn="1"/>
        </p:nvSpPr>
        <p:spPr bwMode="auto">
          <a:xfrm>
            <a:off x="2076800" y="7299325"/>
            <a:ext cx="0" cy="144462"/>
          </a:xfrm>
          <a:prstGeom prst="line">
            <a:avLst/>
          </a:prstGeom>
          <a:noFill/>
          <a:ln w="9525">
            <a:solidFill>
              <a:schemeClr val="tx1"/>
            </a:solidFill>
            <a:round/>
            <a:headEnd/>
            <a:tailEnd/>
          </a:ln>
          <a:effectLst/>
        </p:spPr>
        <p:txBody>
          <a:bodyPr/>
          <a:lstStyle/>
          <a:p>
            <a:pPr defTabSz="914400">
              <a:defRPr/>
            </a:pPr>
            <a:endParaRPr lang="en-ZA" sz="1000" dirty="0">
              <a:latin typeface="Arial" charset="0"/>
            </a:endParaRPr>
          </a:p>
        </p:txBody>
      </p:sp>
      <p:sp>
        <p:nvSpPr>
          <p:cNvPr id="154" name="Line 190"/>
          <p:cNvSpPr>
            <a:spLocks noChangeShapeType="1"/>
          </p:cNvSpPr>
          <p:nvPr userDrawn="1"/>
        </p:nvSpPr>
        <p:spPr bwMode="auto">
          <a:xfrm>
            <a:off x="2248896" y="7299325"/>
            <a:ext cx="0" cy="144462"/>
          </a:xfrm>
          <a:prstGeom prst="line">
            <a:avLst/>
          </a:prstGeom>
          <a:noFill/>
          <a:ln w="9525">
            <a:solidFill>
              <a:schemeClr val="tx1"/>
            </a:solidFill>
            <a:round/>
            <a:headEnd/>
            <a:tailEnd/>
          </a:ln>
          <a:effectLst/>
        </p:spPr>
        <p:txBody>
          <a:bodyPr/>
          <a:lstStyle/>
          <a:p>
            <a:pPr defTabSz="914400">
              <a:defRPr/>
            </a:pPr>
            <a:endParaRPr lang="en-ZA" sz="1000" dirty="0">
              <a:latin typeface="Arial" charset="0"/>
            </a:endParaRPr>
          </a:p>
        </p:txBody>
      </p:sp>
      <p:sp>
        <p:nvSpPr>
          <p:cNvPr id="155" name="Line 191"/>
          <p:cNvSpPr>
            <a:spLocks noChangeShapeType="1"/>
          </p:cNvSpPr>
          <p:nvPr userDrawn="1"/>
        </p:nvSpPr>
        <p:spPr bwMode="auto">
          <a:xfrm>
            <a:off x="2425817" y="7299325"/>
            <a:ext cx="0" cy="144462"/>
          </a:xfrm>
          <a:prstGeom prst="line">
            <a:avLst/>
          </a:prstGeom>
          <a:noFill/>
          <a:ln w="9525">
            <a:solidFill>
              <a:schemeClr val="tx1"/>
            </a:solidFill>
            <a:round/>
            <a:headEnd/>
            <a:tailEnd/>
          </a:ln>
          <a:effectLst/>
        </p:spPr>
        <p:txBody>
          <a:bodyPr/>
          <a:lstStyle/>
          <a:p>
            <a:pPr defTabSz="914400">
              <a:defRPr/>
            </a:pPr>
            <a:endParaRPr lang="en-ZA" sz="1000" dirty="0">
              <a:latin typeface="Arial" charset="0"/>
            </a:endParaRPr>
          </a:p>
        </p:txBody>
      </p:sp>
      <p:sp>
        <p:nvSpPr>
          <p:cNvPr id="156" name="Line 192"/>
          <p:cNvSpPr>
            <a:spLocks noChangeShapeType="1"/>
          </p:cNvSpPr>
          <p:nvPr userDrawn="1"/>
        </p:nvSpPr>
        <p:spPr bwMode="auto">
          <a:xfrm>
            <a:off x="2596304" y="7299325"/>
            <a:ext cx="0" cy="144462"/>
          </a:xfrm>
          <a:prstGeom prst="line">
            <a:avLst/>
          </a:prstGeom>
          <a:noFill/>
          <a:ln w="9525">
            <a:solidFill>
              <a:schemeClr val="tx1"/>
            </a:solidFill>
            <a:round/>
            <a:headEnd/>
            <a:tailEnd/>
          </a:ln>
          <a:effectLst/>
        </p:spPr>
        <p:txBody>
          <a:bodyPr/>
          <a:lstStyle/>
          <a:p>
            <a:pPr defTabSz="914400">
              <a:defRPr/>
            </a:pPr>
            <a:endParaRPr lang="en-ZA" sz="1000" dirty="0">
              <a:latin typeface="Arial" charset="0"/>
            </a:endParaRPr>
          </a:p>
        </p:txBody>
      </p:sp>
      <p:sp>
        <p:nvSpPr>
          <p:cNvPr id="157" name="Line 193"/>
          <p:cNvSpPr>
            <a:spLocks noChangeShapeType="1"/>
          </p:cNvSpPr>
          <p:nvPr userDrawn="1"/>
        </p:nvSpPr>
        <p:spPr bwMode="auto">
          <a:xfrm>
            <a:off x="2770009" y="7299325"/>
            <a:ext cx="0" cy="144462"/>
          </a:xfrm>
          <a:prstGeom prst="line">
            <a:avLst/>
          </a:prstGeom>
          <a:noFill/>
          <a:ln w="9525">
            <a:solidFill>
              <a:schemeClr val="tx1"/>
            </a:solidFill>
            <a:round/>
            <a:headEnd/>
            <a:tailEnd/>
          </a:ln>
          <a:effectLst/>
        </p:spPr>
        <p:txBody>
          <a:bodyPr/>
          <a:lstStyle/>
          <a:p>
            <a:pPr defTabSz="914400">
              <a:defRPr/>
            </a:pPr>
            <a:endParaRPr lang="en-ZA" sz="1000" dirty="0">
              <a:latin typeface="Arial" charset="0"/>
            </a:endParaRPr>
          </a:p>
        </p:txBody>
      </p:sp>
      <p:sp>
        <p:nvSpPr>
          <p:cNvPr id="158" name="Line 194"/>
          <p:cNvSpPr>
            <a:spLocks noChangeShapeType="1"/>
          </p:cNvSpPr>
          <p:nvPr userDrawn="1"/>
        </p:nvSpPr>
        <p:spPr bwMode="auto">
          <a:xfrm>
            <a:off x="2946930" y="7299325"/>
            <a:ext cx="0" cy="144462"/>
          </a:xfrm>
          <a:prstGeom prst="line">
            <a:avLst/>
          </a:prstGeom>
          <a:noFill/>
          <a:ln w="9525">
            <a:solidFill>
              <a:schemeClr val="tx1"/>
            </a:solidFill>
            <a:round/>
            <a:headEnd/>
            <a:tailEnd/>
          </a:ln>
          <a:effectLst/>
        </p:spPr>
        <p:txBody>
          <a:bodyPr/>
          <a:lstStyle/>
          <a:p>
            <a:pPr defTabSz="914400">
              <a:defRPr/>
            </a:pPr>
            <a:endParaRPr lang="en-ZA" sz="1000" dirty="0">
              <a:latin typeface="Arial" charset="0"/>
            </a:endParaRPr>
          </a:p>
        </p:txBody>
      </p:sp>
      <p:sp>
        <p:nvSpPr>
          <p:cNvPr id="159" name="Line 195"/>
          <p:cNvSpPr>
            <a:spLocks noChangeShapeType="1"/>
          </p:cNvSpPr>
          <p:nvPr userDrawn="1"/>
        </p:nvSpPr>
        <p:spPr bwMode="auto">
          <a:xfrm>
            <a:off x="3119025" y="7299325"/>
            <a:ext cx="0" cy="144462"/>
          </a:xfrm>
          <a:prstGeom prst="line">
            <a:avLst/>
          </a:prstGeom>
          <a:noFill/>
          <a:ln w="9525">
            <a:solidFill>
              <a:schemeClr val="tx1"/>
            </a:solidFill>
            <a:round/>
            <a:headEnd/>
            <a:tailEnd/>
          </a:ln>
          <a:effectLst/>
        </p:spPr>
        <p:txBody>
          <a:bodyPr/>
          <a:lstStyle/>
          <a:p>
            <a:pPr defTabSz="914400">
              <a:defRPr/>
            </a:pPr>
            <a:endParaRPr lang="en-ZA" sz="1000" dirty="0">
              <a:latin typeface="Arial" charset="0"/>
            </a:endParaRPr>
          </a:p>
        </p:txBody>
      </p:sp>
      <p:sp>
        <p:nvSpPr>
          <p:cNvPr id="160" name="Line 196"/>
          <p:cNvSpPr>
            <a:spLocks noChangeShapeType="1"/>
          </p:cNvSpPr>
          <p:nvPr userDrawn="1"/>
        </p:nvSpPr>
        <p:spPr bwMode="auto">
          <a:xfrm>
            <a:off x="3294338" y="7299325"/>
            <a:ext cx="0" cy="144462"/>
          </a:xfrm>
          <a:prstGeom prst="line">
            <a:avLst/>
          </a:prstGeom>
          <a:noFill/>
          <a:ln w="9525">
            <a:solidFill>
              <a:schemeClr val="tx1"/>
            </a:solidFill>
            <a:round/>
            <a:headEnd/>
            <a:tailEnd/>
          </a:ln>
          <a:effectLst/>
        </p:spPr>
        <p:txBody>
          <a:bodyPr/>
          <a:lstStyle/>
          <a:p>
            <a:pPr defTabSz="914400">
              <a:defRPr/>
            </a:pPr>
            <a:endParaRPr lang="en-ZA" sz="1000" dirty="0">
              <a:latin typeface="Arial" charset="0"/>
            </a:endParaRPr>
          </a:p>
        </p:txBody>
      </p:sp>
      <p:sp>
        <p:nvSpPr>
          <p:cNvPr id="161" name="Line 188"/>
          <p:cNvSpPr>
            <a:spLocks noChangeShapeType="1"/>
          </p:cNvSpPr>
          <p:nvPr userDrawn="1"/>
        </p:nvSpPr>
        <p:spPr bwMode="auto">
          <a:xfrm>
            <a:off x="3640138" y="7304088"/>
            <a:ext cx="0" cy="144462"/>
          </a:xfrm>
          <a:prstGeom prst="line">
            <a:avLst/>
          </a:prstGeom>
          <a:noFill/>
          <a:ln w="9525">
            <a:solidFill>
              <a:schemeClr val="tx1"/>
            </a:solidFill>
            <a:round/>
            <a:headEnd/>
            <a:tailEnd/>
          </a:ln>
          <a:effectLst/>
        </p:spPr>
        <p:txBody>
          <a:bodyPr/>
          <a:lstStyle/>
          <a:p>
            <a:pPr defTabSz="914400">
              <a:defRPr/>
            </a:pPr>
            <a:endParaRPr lang="en-ZA" sz="1000" dirty="0">
              <a:latin typeface="Arial" charset="0"/>
            </a:endParaRPr>
          </a:p>
        </p:txBody>
      </p:sp>
      <p:sp>
        <p:nvSpPr>
          <p:cNvPr id="162" name="Line 189"/>
          <p:cNvSpPr>
            <a:spLocks noChangeShapeType="1"/>
          </p:cNvSpPr>
          <p:nvPr userDrawn="1"/>
        </p:nvSpPr>
        <p:spPr bwMode="auto">
          <a:xfrm>
            <a:off x="3813843" y="7304088"/>
            <a:ext cx="0" cy="144462"/>
          </a:xfrm>
          <a:prstGeom prst="line">
            <a:avLst/>
          </a:prstGeom>
          <a:noFill/>
          <a:ln w="9525">
            <a:solidFill>
              <a:schemeClr val="tx1"/>
            </a:solidFill>
            <a:round/>
            <a:headEnd/>
            <a:tailEnd/>
          </a:ln>
          <a:effectLst/>
        </p:spPr>
        <p:txBody>
          <a:bodyPr/>
          <a:lstStyle/>
          <a:p>
            <a:pPr defTabSz="914400">
              <a:defRPr/>
            </a:pPr>
            <a:endParaRPr lang="en-ZA" sz="1000" dirty="0">
              <a:latin typeface="Arial" charset="0"/>
            </a:endParaRPr>
          </a:p>
        </p:txBody>
      </p:sp>
      <p:sp>
        <p:nvSpPr>
          <p:cNvPr id="163" name="Line 190"/>
          <p:cNvSpPr>
            <a:spLocks noChangeShapeType="1"/>
          </p:cNvSpPr>
          <p:nvPr userDrawn="1"/>
        </p:nvSpPr>
        <p:spPr bwMode="auto">
          <a:xfrm>
            <a:off x="3985938" y="7304088"/>
            <a:ext cx="0" cy="144462"/>
          </a:xfrm>
          <a:prstGeom prst="line">
            <a:avLst/>
          </a:prstGeom>
          <a:noFill/>
          <a:ln w="9525">
            <a:solidFill>
              <a:schemeClr val="tx1"/>
            </a:solidFill>
            <a:round/>
            <a:headEnd/>
            <a:tailEnd/>
          </a:ln>
          <a:effectLst/>
        </p:spPr>
        <p:txBody>
          <a:bodyPr/>
          <a:lstStyle/>
          <a:p>
            <a:pPr defTabSz="914400">
              <a:defRPr/>
            </a:pPr>
            <a:endParaRPr lang="en-ZA" sz="1000" dirty="0">
              <a:latin typeface="Arial" charset="0"/>
            </a:endParaRPr>
          </a:p>
        </p:txBody>
      </p:sp>
      <p:sp>
        <p:nvSpPr>
          <p:cNvPr id="164" name="Line 191"/>
          <p:cNvSpPr>
            <a:spLocks noChangeShapeType="1"/>
          </p:cNvSpPr>
          <p:nvPr userDrawn="1"/>
        </p:nvSpPr>
        <p:spPr bwMode="auto">
          <a:xfrm>
            <a:off x="4161251" y="7304088"/>
            <a:ext cx="0" cy="144462"/>
          </a:xfrm>
          <a:prstGeom prst="line">
            <a:avLst/>
          </a:prstGeom>
          <a:noFill/>
          <a:ln w="9525">
            <a:solidFill>
              <a:schemeClr val="tx1"/>
            </a:solidFill>
            <a:round/>
            <a:headEnd/>
            <a:tailEnd/>
          </a:ln>
          <a:effectLst/>
        </p:spPr>
        <p:txBody>
          <a:bodyPr/>
          <a:lstStyle/>
          <a:p>
            <a:pPr defTabSz="914400">
              <a:defRPr/>
            </a:pPr>
            <a:endParaRPr lang="en-ZA" sz="1000" dirty="0">
              <a:latin typeface="Arial" charset="0"/>
            </a:endParaRPr>
          </a:p>
        </p:txBody>
      </p:sp>
      <p:sp>
        <p:nvSpPr>
          <p:cNvPr id="165" name="Line 192"/>
          <p:cNvSpPr>
            <a:spLocks noChangeShapeType="1"/>
          </p:cNvSpPr>
          <p:nvPr userDrawn="1"/>
        </p:nvSpPr>
        <p:spPr bwMode="auto">
          <a:xfrm>
            <a:off x="4333347" y="7304088"/>
            <a:ext cx="0" cy="144462"/>
          </a:xfrm>
          <a:prstGeom prst="line">
            <a:avLst/>
          </a:prstGeom>
          <a:noFill/>
          <a:ln w="9525">
            <a:solidFill>
              <a:schemeClr val="tx1"/>
            </a:solidFill>
            <a:round/>
            <a:headEnd/>
            <a:tailEnd/>
          </a:ln>
          <a:effectLst/>
        </p:spPr>
        <p:txBody>
          <a:bodyPr/>
          <a:lstStyle/>
          <a:p>
            <a:pPr defTabSz="914400">
              <a:defRPr/>
            </a:pPr>
            <a:endParaRPr lang="en-ZA" sz="1000" dirty="0">
              <a:latin typeface="Arial" charset="0"/>
            </a:endParaRPr>
          </a:p>
        </p:txBody>
      </p:sp>
      <p:sp>
        <p:nvSpPr>
          <p:cNvPr id="166" name="Line 193"/>
          <p:cNvSpPr>
            <a:spLocks noChangeShapeType="1"/>
          </p:cNvSpPr>
          <p:nvPr userDrawn="1"/>
        </p:nvSpPr>
        <p:spPr bwMode="auto">
          <a:xfrm>
            <a:off x="4507050" y="7304088"/>
            <a:ext cx="0" cy="144462"/>
          </a:xfrm>
          <a:prstGeom prst="line">
            <a:avLst/>
          </a:prstGeom>
          <a:noFill/>
          <a:ln w="9525">
            <a:solidFill>
              <a:schemeClr val="tx1"/>
            </a:solidFill>
            <a:round/>
            <a:headEnd/>
            <a:tailEnd/>
          </a:ln>
          <a:effectLst/>
        </p:spPr>
        <p:txBody>
          <a:bodyPr/>
          <a:lstStyle/>
          <a:p>
            <a:pPr defTabSz="914400">
              <a:defRPr/>
            </a:pPr>
            <a:endParaRPr lang="en-ZA" sz="1000" dirty="0">
              <a:latin typeface="Arial" charset="0"/>
            </a:endParaRPr>
          </a:p>
        </p:txBody>
      </p:sp>
      <p:sp>
        <p:nvSpPr>
          <p:cNvPr id="167" name="Line 194"/>
          <p:cNvSpPr>
            <a:spLocks noChangeShapeType="1"/>
          </p:cNvSpPr>
          <p:nvPr userDrawn="1"/>
        </p:nvSpPr>
        <p:spPr bwMode="auto">
          <a:xfrm>
            <a:off x="4683972" y="7304088"/>
            <a:ext cx="0" cy="144462"/>
          </a:xfrm>
          <a:prstGeom prst="line">
            <a:avLst/>
          </a:prstGeom>
          <a:noFill/>
          <a:ln w="9525">
            <a:solidFill>
              <a:schemeClr val="tx1"/>
            </a:solidFill>
            <a:round/>
            <a:headEnd/>
            <a:tailEnd/>
          </a:ln>
          <a:effectLst/>
        </p:spPr>
        <p:txBody>
          <a:bodyPr/>
          <a:lstStyle/>
          <a:p>
            <a:pPr defTabSz="914400">
              <a:defRPr/>
            </a:pPr>
            <a:endParaRPr lang="en-ZA" sz="1000" dirty="0">
              <a:latin typeface="Arial" charset="0"/>
            </a:endParaRPr>
          </a:p>
        </p:txBody>
      </p:sp>
      <p:sp>
        <p:nvSpPr>
          <p:cNvPr id="168" name="Line 195"/>
          <p:cNvSpPr>
            <a:spLocks noChangeShapeType="1"/>
          </p:cNvSpPr>
          <p:nvPr userDrawn="1"/>
        </p:nvSpPr>
        <p:spPr bwMode="auto">
          <a:xfrm>
            <a:off x="4856068" y="7304088"/>
            <a:ext cx="0" cy="144462"/>
          </a:xfrm>
          <a:prstGeom prst="line">
            <a:avLst/>
          </a:prstGeom>
          <a:noFill/>
          <a:ln w="9525">
            <a:solidFill>
              <a:schemeClr val="tx1"/>
            </a:solidFill>
            <a:round/>
            <a:headEnd/>
            <a:tailEnd/>
          </a:ln>
          <a:effectLst/>
        </p:spPr>
        <p:txBody>
          <a:bodyPr/>
          <a:lstStyle/>
          <a:p>
            <a:pPr defTabSz="914400">
              <a:defRPr/>
            </a:pPr>
            <a:endParaRPr lang="en-ZA" sz="1000" dirty="0">
              <a:latin typeface="Arial" charset="0"/>
            </a:endParaRPr>
          </a:p>
        </p:txBody>
      </p:sp>
      <p:sp>
        <p:nvSpPr>
          <p:cNvPr id="169" name="Line 196"/>
          <p:cNvSpPr>
            <a:spLocks noChangeShapeType="1"/>
          </p:cNvSpPr>
          <p:nvPr userDrawn="1"/>
        </p:nvSpPr>
        <p:spPr bwMode="auto">
          <a:xfrm>
            <a:off x="5029772" y="7304088"/>
            <a:ext cx="0" cy="144462"/>
          </a:xfrm>
          <a:prstGeom prst="line">
            <a:avLst/>
          </a:prstGeom>
          <a:noFill/>
          <a:ln w="9525">
            <a:solidFill>
              <a:schemeClr val="tx1"/>
            </a:solidFill>
            <a:round/>
            <a:headEnd/>
            <a:tailEnd/>
          </a:ln>
          <a:effectLst/>
        </p:spPr>
        <p:txBody>
          <a:bodyPr/>
          <a:lstStyle/>
          <a:p>
            <a:pPr defTabSz="914400">
              <a:defRPr/>
            </a:pPr>
            <a:endParaRPr lang="en-ZA" sz="1000" dirty="0">
              <a:latin typeface="Arial" charset="0"/>
            </a:endParaRPr>
          </a:p>
        </p:txBody>
      </p:sp>
      <p:sp>
        <p:nvSpPr>
          <p:cNvPr id="170" name="Line 227"/>
          <p:cNvSpPr>
            <a:spLocks noChangeShapeType="1"/>
          </p:cNvSpPr>
          <p:nvPr userDrawn="1"/>
        </p:nvSpPr>
        <p:spPr bwMode="auto">
          <a:xfrm>
            <a:off x="6829541" y="7194551"/>
            <a:ext cx="0" cy="288925"/>
          </a:xfrm>
          <a:prstGeom prst="line">
            <a:avLst/>
          </a:prstGeom>
          <a:noFill/>
          <a:ln w="9525">
            <a:solidFill>
              <a:schemeClr val="tx1"/>
            </a:solidFill>
            <a:round/>
            <a:headEnd/>
            <a:tailEnd/>
          </a:ln>
          <a:effectLst/>
        </p:spPr>
        <p:txBody>
          <a:bodyPr/>
          <a:lstStyle/>
          <a:p>
            <a:pPr defTabSz="914400">
              <a:defRPr/>
            </a:pPr>
            <a:endParaRPr lang="en-ZA" sz="1000" dirty="0">
              <a:latin typeface="Arial" charset="0"/>
            </a:endParaRPr>
          </a:p>
        </p:txBody>
      </p:sp>
      <p:sp>
        <p:nvSpPr>
          <p:cNvPr id="171" name="Line 196"/>
          <p:cNvSpPr>
            <a:spLocks noChangeShapeType="1"/>
          </p:cNvSpPr>
          <p:nvPr userDrawn="1"/>
        </p:nvSpPr>
        <p:spPr bwMode="auto">
          <a:xfrm>
            <a:off x="3445525" y="7283450"/>
            <a:ext cx="0" cy="144462"/>
          </a:xfrm>
          <a:prstGeom prst="line">
            <a:avLst/>
          </a:prstGeom>
          <a:noFill/>
          <a:ln w="9525">
            <a:solidFill>
              <a:schemeClr val="tx1"/>
            </a:solidFill>
            <a:round/>
            <a:headEnd/>
            <a:tailEnd/>
          </a:ln>
          <a:effectLst/>
        </p:spPr>
        <p:txBody>
          <a:bodyPr/>
          <a:lstStyle/>
          <a:p>
            <a:pPr defTabSz="914400">
              <a:defRPr/>
            </a:pPr>
            <a:endParaRPr lang="en-ZA" sz="1000" dirty="0">
              <a:latin typeface="Arial" charset="0"/>
            </a:endParaRPr>
          </a:p>
        </p:txBody>
      </p:sp>
      <p:sp>
        <p:nvSpPr>
          <p:cNvPr id="172" name="Line 188"/>
          <p:cNvSpPr>
            <a:spLocks noChangeShapeType="1"/>
          </p:cNvSpPr>
          <p:nvPr userDrawn="1"/>
        </p:nvSpPr>
        <p:spPr bwMode="auto">
          <a:xfrm>
            <a:off x="5187392" y="7288213"/>
            <a:ext cx="0" cy="144462"/>
          </a:xfrm>
          <a:prstGeom prst="line">
            <a:avLst/>
          </a:prstGeom>
          <a:noFill/>
          <a:ln w="9525">
            <a:solidFill>
              <a:schemeClr val="tx1"/>
            </a:solidFill>
            <a:round/>
            <a:headEnd/>
            <a:tailEnd/>
          </a:ln>
          <a:effectLst/>
        </p:spPr>
        <p:txBody>
          <a:bodyPr/>
          <a:lstStyle/>
          <a:p>
            <a:pPr defTabSz="914400">
              <a:defRPr/>
            </a:pPr>
            <a:endParaRPr lang="en-ZA" sz="1000" dirty="0">
              <a:latin typeface="Arial" charset="0"/>
            </a:endParaRPr>
          </a:p>
        </p:txBody>
      </p:sp>
      <p:sp>
        <p:nvSpPr>
          <p:cNvPr id="173" name="Line 189"/>
          <p:cNvSpPr>
            <a:spLocks noChangeShapeType="1"/>
          </p:cNvSpPr>
          <p:nvPr userDrawn="1"/>
        </p:nvSpPr>
        <p:spPr bwMode="auto">
          <a:xfrm>
            <a:off x="5361097" y="7288213"/>
            <a:ext cx="0" cy="144462"/>
          </a:xfrm>
          <a:prstGeom prst="line">
            <a:avLst/>
          </a:prstGeom>
          <a:noFill/>
          <a:ln w="9525">
            <a:solidFill>
              <a:schemeClr val="tx1"/>
            </a:solidFill>
            <a:round/>
            <a:headEnd/>
            <a:tailEnd/>
          </a:ln>
          <a:effectLst/>
        </p:spPr>
        <p:txBody>
          <a:bodyPr/>
          <a:lstStyle/>
          <a:p>
            <a:pPr defTabSz="914400">
              <a:defRPr/>
            </a:pPr>
            <a:endParaRPr lang="en-ZA" sz="1000" dirty="0">
              <a:latin typeface="Arial" charset="0"/>
            </a:endParaRPr>
          </a:p>
        </p:txBody>
      </p:sp>
      <p:sp>
        <p:nvSpPr>
          <p:cNvPr id="174" name="Line 190"/>
          <p:cNvSpPr>
            <a:spLocks noChangeShapeType="1"/>
          </p:cNvSpPr>
          <p:nvPr userDrawn="1"/>
        </p:nvSpPr>
        <p:spPr bwMode="auto">
          <a:xfrm>
            <a:off x="5533193" y="7288213"/>
            <a:ext cx="0" cy="144462"/>
          </a:xfrm>
          <a:prstGeom prst="line">
            <a:avLst/>
          </a:prstGeom>
          <a:noFill/>
          <a:ln w="9525">
            <a:solidFill>
              <a:schemeClr val="tx1"/>
            </a:solidFill>
            <a:round/>
            <a:headEnd/>
            <a:tailEnd/>
          </a:ln>
          <a:effectLst/>
        </p:spPr>
        <p:txBody>
          <a:bodyPr/>
          <a:lstStyle/>
          <a:p>
            <a:pPr defTabSz="914400">
              <a:defRPr/>
            </a:pPr>
            <a:endParaRPr lang="en-ZA" sz="1000" dirty="0">
              <a:latin typeface="Arial" charset="0"/>
            </a:endParaRPr>
          </a:p>
        </p:txBody>
      </p:sp>
      <p:sp>
        <p:nvSpPr>
          <p:cNvPr id="175" name="Line 191"/>
          <p:cNvSpPr>
            <a:spLocks noChangeShapeType="1"/>
          </p:cNvSpPr>
          <p:nvPr userDrawn="1"/>
        </p:nvSpPr>
        <p:spPr bwMode="auto">
          <a:xfrm>
            <a:off x="5708505" y="7288213"/>
            <a:ext cx="0" cy="144462"/>
          </a:xfrm>
          <a:prstGeom prst="line">
            <a:avLst/>
          </a:prstGeom>
          <a:noFill/>
          <a:ln w="9525">
            <a:solidFill>
              <a:schemeClr val="tx1"/>
            </a:solidFill>
            <a:round/>
            <a:headEnd/>
            <a:tailEnd/>
          </a:ln>
          <a:effectLst/>
        </p:spPr>
        <p:txBody>
          <a:bodyPr/>
          <a:lstStyle/>
          <a:p>
            <a:pPr defTabSz="914400">
              <a:defRPr/>
            </a:pPr>
            <a:endParaRPr lang="en-ZA" sz="1000" dirty="0">
              <a:latin typeface="Arial" charset="0"/>
            </a:endParaRPr>
          </a:p>
        </p:txBody>
      </p:sp>
      <p:sp>
        <p:nvSpPr>
          <p:cNvPr id="176" name="Line 192"/>
          <p:cNvSpPr>
            <a:spLocks noChangeShapeType="1"/>
          </p:cNvSpPr>
          <p:nvPr userDrawn="1"/>
        </p:nvSpPr>
        <p:spPr bwMode="auto">
          <a:xfrm>
            <a:off x="5880601" y="7288213"/>
            <a:ext cx="0" cy="144462"/>
          </a:xfrm>
          <a:prstGeom prst="line">
            <a:avLst/>
          </a:prstGeom>
          <a:noFill/>
          <a:ln w="9525">
            <a:solidFill>
              <a:schemeClr val="tx1"/>
            </a:solidFill>
            <a:round/>
            <a:headEnd/>
            <a:tailEnd/>
          </a:ln>
          <a:effectLst/>
        </p:spPr>
        <p:txBody>
          <a:bodyPr/>
          <a:lstStyle/>
          <a:p>
            <a:pPr defTabSz="914400">
              <a:defRPr/>
            </a:pPr>
            <a:endParaRPr lang="en-ZA" sz="1000" dirty="0">
              <a:latin typeface="Arial" charset="0"/>
            </a:endParaRPr>
          </a:p>
        </p:txBody>
      </p:sp>
      <p:sp>
        <p:nvSpPr>
          <p:cNvPr id="177" name="Line 193"/>
          <p:cNvSpPr>
            <a:spLocks noChangeShapeType="1"/>
          </p:cNvSpPr>
          <p:nvPr userDrawn="1"/>
        </p:nvSpPr>
        <p:spPr bwMode="auto">
          <a:xfrm>
            <a:off x="6054306" y="7288213"/>
            <a:ext cx="0" cy="144462"/>
          </a:xfrm>
          <a:prstGeom prst="line">
            <a:avLst/>
          </a:prstGeom>
          <a:noFill/>
          <a:ln w="9525">
            <a:solidFill>
              <a:schemeClr val="tx1"/>
            </a:solidFill>
            <a:round/>
            <a:headEnd/>
            <a:tailEnd/>
          </a:ln>
          <a:effectLst/>
        </p:spPr>
        <p:txBody>
          <a:bodyPr/>
          <a:lstStyle/>
          <a:p>
            <a:pPr defTabSz="914400">
              <a:defRPr/>
            </a:pPr>
            <a:endParaRPr lang="en-ZA" sz="1000" dirty="0">
              <a:latin typeface="Arial" charset="0"/>
            </a:endParaRPr>
          </a:p>
        </p:txBody>
      </p:sp>
      <p:sp>
        <p:nvSpPr>
          <p:cNvPr id="178" name="Line 194"/>
          <p:cNvSpPr>
            <a:spLocks noChangeShapeType="1"/>
          </p:cNvSpPr>
          <p:nvPr userDrawn="1"/>
        </p:nvSpPr>
        <p:spPr bwMode="auto">
          <a:xfrm>
            <a:off x="6231226" y="7288213"/>
            <a:ext cx="0" cy="144462"/>
          </a:xfrm>
          <a:prstGeom prst="line">
            <a:avLst/>
          </a:prstGeom>
          <a:noFill/>
          <a:ln w="9525">
            <a:solidFill>
              <a:schemeClr val="tx1"/>
            </a:solidFill>
            <a:round/>
            <a:headEnd/>
            <a:tailEnd/>
          </a:ln>
          <a:effectLst/>
        </p:spPr>
        <p:txBody>
          <a:bodyPr/>
          <a:lstStyle/>
          <a:p>
            <a:pPr defTabSz="914400">
              <a:defRPr/>
            </a:pPr>
            <a:endParaRPr lang="en-ZA" sz="1000" dirty="0">
              <a:latin typeface="Arial" charset="0"/>
            </a:endParaRPr>
          </a:p>
        </p:txBody>
      </p:sp>
      <p:sp>
        <p:nvSpPr>
          <p:cNvPr id="179" name="Line 195"/>
          <p:cNvSpPr>
            <a:spLocks noChangeShapeType="1"/>
          </p:cNvSpPr>
          <p:nvPr userDrawn="1"/>
        </p:nvSpPr>
        <p:spPr bwMode="auto">
          <a:xfrm>
            <a:off x="6403322" y="7288213"/>
            <a:ext cx="0" cy="144462"/>
          </a:xfrm>
          <a:prstGeom prst="line">
            <a:avLst/>
          </a:prstGeom>
          <a:noFill/>
          <a:ln w="9525">
            <a:solidFill>
              <a:schemeClr val="tx1"/>
            </a:solidFill>
            <a:round/>
            <a:headEnd/>
            <a:tailEnd/>
          </a:ln>
          <a:effectLst/>
        </p:spPr>
        <p:txBody>
          <a:bodyPr/>
          <a:lstStyle/>
          <a:p>
            <a:pPr defTabSz="914400">
              <a:defRPr/>
            </a:pPr>
            <a:endParaRPr lang="en-ZA" sz="1000" dirty="0">
              <a:latin typeface="Arial" charset="0"/>
            </a:endParaRPr>
          </a:p>
        </p:txBody>
      </p:sp>
      <p:sp>
        <p:nvSpPr>
          <p:cNvPr id="180" name="Line 196"/>
          <p:cNvSpPr>
            <a:spLocks noChangeShapeType="1"/>
          </p:cNvSpPr>
          <p:nvPr userDrawn="1"/>
        </p:nvSpPr>
        <p:spPr bwMode="auto">
          <a:xfrm>
            <a:off x="6577026" y="7288213"/>
            <a:ext cx="0" cy="144462"/>
          </a:xfrm>
          <a:prstGeom prst="line">
            <a:avLst/>
          </a:prstGeom>
          <a:noFill/>
          <a:ln w="9525">
            <a:solidFill>
              <a:schemeClr val="tx1"/>
            </a:solidFill>
            <a:round/>
            <a:headEnd/>
            <a:tailEnd/>
          </a:ln>
          <a:effectLst/>
        </p:spPr>
        <p:txBody>
          <a:bodyPr/>
          <a:lstStyle/>
          <a:p>
            <a:pPr defTabSz="914400">
              <a:defRPr/>
            </a:pPr>
            <a:endParaRPr lang="en-ZA" sz="1000" dirty="0">
              <a:latin typeface="Arial" charset="0"/>
            </a:endParaRPr>
          </a:p>
        </p:txBody>
      </p:sp>
      <p:sp>
        <p:nvSpPr>
          <p:cNvPr id="181" name="Line 188"/>
          <p:cNvSpPr>
            <a:spLocks noChangeShapeType="1"/>
          </p:cNvSpPr>
          <p:nvPr userDrawn="1"/>
        </p:nvSpPr>
        <p:spPr bwMode="auto">
          <a:xfrm>
            <a:off x="6924435" y="7292975"/>
            <a:ext cx="0" cy="144462"/>
          </a:xfrm>
          <a:prstGeom prst="line">
            <a:avLst/>
          </a:prstGeom>
          <a:noFill/>
          <a:ln w="9525">
            <a:solidFill>
              <a:schemeClr val="tx1"/>
            </a:solidFill>
            <a:round/>
            <a:headEnd/>
            <a:tailEnd/>
          </a:ln>
          <a:effectLst/>
        </p:spPr>
        <p:txBody>
          <a:bodyPr/>
          <a:lstStyle/>
          <a:p>
            <a:pPr defTabSz="914400">
              <a:defRPr/>
            </a:pPr>
            <a:endParaRPr lang="en-ZA" sz="1000" dirty="0">
              <a:latin typeface="Arial" charset="0"/>
            </a:endParaRPr>
          </a:p>
        </p:txBody>
      </p:sp>
      <p:sp>
        <p:nvSpPr>
          <p:cNvPr id="182" name="Line 196"/>
          <p:cNvSpPr>
            <a:spLocks noChangeShapeType="1"/>
          </p:cNvSpPr>
          <p:nvPr userDrawn="1"/>
        </p:nvSpPr>
        <p:spPr bwMode="auto">
          <a:xfrm>
            <a:off x="6729822" y="7272338"/>
            <a:ext cx="0" cy="144462"/>
          </a:xfrm>
          <a:prstGeom prst="line">
            <a:avLst/>
          </a:prstGeom>
          <a:noFill/>
          <a:ln w="9525">
            <a:solidFill>
              <a:schemeClr val="tx1"/>
            </a:solidFill>
            <a:round/>
            <a:headEnd/>
            <a:tailEnd/>
          </a:ln>
          <a:effectLst/>
        </p:spPr>
        <p:txBody>
          <a:bodyPr/>
          <a:lstStyle/>
          <a:p>
            <a:pPr defTabSz="914400">
              <a:defRPr/>
            </a:pPr>
            <a:endParaRPr lang="en-ZA" sz="1000" dirty="0">
              <a:latin typeface="Arial" charset="0"/>
            </a:endParaRPr>
          </a:p>
        </p:txBody>
      </p:sp>
      <p:sp>
        <p:nvSpPr>
          <p:cNvPr id="183" name="Line 188"/>
          <p:cNvSpPr>
            <a:spLocks noChangeShapeType="1"/>
          </p:cNvSpPr>
          <p:nvPr userDrawn="1"/>
        </p:nvSpPr>
        <p:spPr bwMode="auto">
          <a:xfrm>
            <a:off x="7059538" y="7292975"/>
            <a:ext cx="0" cy="144462"/>
          </a:xfrm>
          <a:prstGeom prst="line">
            <a:avLst/>
          </a:prstGeom>
          <a:noFill/>
          <a:ln w="9525">
            <a:solidFill>
              <a:schemeClr val="tx1"/>
            </a:solidFill>
            <a:round/>
            <a:headEnd/>
            <a:tailEnd/>
          </a:ln>
          <a:effectLst/>
        </p:spPr>
        <p:txBody>
          <a:bodyPr/>
          <a:lstStyle/>
          <a:p>
            <a:pPr defTabSz="914400">
              <a:defRPr/>
            </a:pPr>
            <a:endParaRPr lang="en-ZA" sz="1000" dirty="0">
              <a:latin typeface="Arial" charset="0"/>
            </a:endParaRPr>
          </a:p>
        </p:txBody>
      </p:sp>
      <p:sp>
        <p:nvSpPr>
          <p:cNvPr id="184" name="Line 222"/>
          <p:cNvSpPr>
            <a:spLocks noChangeShapeType="1"/>
          </p:cNvSpPr>
          <p:nvPr userDrawn="1"/>
        </p:nvSpPr>
        <p:spPr bwMode="auto">
          <a:xfrm>
            <a:off x="7493799" y="7161214"/>
            <a:ext cx="0" cy="288925"/>
          </a:xfrm>
          <a:prstGeom prst="line">
            <a:avLst/>
          </a:prstGeom>
          <a:noFill/>
          <a:ln w="9525">
            <a:solidFill>
              <a:schemeClr val="tx1"/>
            </a:solidFill>
            <a:round/>
            <a:headEnd/>
            <a:tailEnd/>
          </a:ln>
          <a:effectLst/>
        </p:spPr>
        <p:txBody>
          <a:bodyPr/>
          <a:lstStyle/>
          <a:p>
            <a:pPr defTabSz="914400">
              <a:defRPr/>
            </a:pPr>
            <a:endParaRPr lang="en-ZA" sz="1000" dirty="0">
              <a:latin typeface="Arial" charset="0"/>
            </a:endParaRPr>
          </a:p>
        </p:txBody>
      </p:sp>
      <p:sp>
        <p:nvSpPr>
          <p:cNvPr id="185" name="Line 223"/>
          <p:cNvSpPr>
            <a:spLocks noChangeShapeType="1"/>
          </p:cNvSpPr>
          <p:nvPr userDrawn="1"/>
        </p:nvSpPr>
        <p:spPr bwMode="auto">
          <a:xfrm>
            <a:off x="7659462" y="7161214"/>
            <a:ext cx="0" cy="288925"/>
          </a:xfrm>
          <a:prstGeom prst="line">
            <a:avLst/>
          </a:prstGeom>
          <a:noFill/>
          <a:ln w="9525">
            <a:solidFill>
              <a:schemeClr val="tx1"/>
            </a:solidFill>
            <a:round/>
            <a:headEnd/>
            <a:tailEnd/>
          </a:ln>
          <a:effectLst/>
        </p:spPr>
        <p:txBody>
          <a:bodyPr/>
          <a:lstStyle/>
          <a:p>
            <a:pPr defTabSz="914400">
              <a:defRPr/>
            </a:pPr>
            <a:endParaRPr lang="en-ZA" sz="1000" dirty="0">
              <a:latin typeface="Arial" charset="0"/>
            </a:endParaRPr>
          </a:p>
        </p:txBody>
      </p:sp>
      <p:sp>
        <p:nvSpPr>
          <p:cNvPr id="186" name="Line 224"/>
          <p:cNvSpPr>
            <a:spLocks noChangeShapeType="1"/>
          </p:cNvSpPr>
          <p:nvPr userDrawn="1"/>
        </p:nvSpPr>
        <p:spPr bwMode="auto">
          <a:xfrm>
            <a:off x="7833165" y="7161214"/>
            <a:ext cx="0" cy="288925"/>
          </a:xfrm>
          <a:prstGeom prst="line">
            <a:avLst/>
          </a:prstGeom>
          <a:noFill/>
          <a:ln w="9525">
            <a:solidFill>
              <a:schemeClr val="tx1"/>
            </a:solidFill>
            <a:round/>
            <a:headEnd/>
            <a:tailEnd/>
          </a:ln>
          <a:effectLst/>
        </p:spPr>
        <p:txBody>
          <a:bodyPr/>
          <a:lstStyle/>
          <a:p>
            <a:pPr defTabSz="914400">
              <a:defRPr/>
            </a:pPr>
            <a:endParaRPr lang="en-ZA" sz="1000" dirty="0">
              <a:latin typeface="Arial" charset="0"/>
            </a:endParaRPr>
          </a:p>
        </p:txBody>
      </p:sp>
      <p:sp>
        <p:nvSpPr>
          <p:cNvPr id="187" name="Line 225"/>
          <p:cNvSpPr>
            <a:spLocks noChangeShapeType="1"/>
          </p:cNvSpPr>
          <p:nvPr userDrawn="1"/>
        </p:nvSpPr>
        <p:spPr bwMode="auto">
          <a:xfrm>
            <a:off x="8005261" y="7161214"/>
            <a:ext cx="0" cy="288925"/>
          </a:xfrm>
          <a:prstGeom prst="line">
            <a:avLst/>
          </a:prstGeom>
          <a:noFill/>
          <a:ln w="9525">
            <a:solidFill>
              <a:schemeClr val="tx1"/>
            </a:solidFill>
            <a:round/>
            <a:headEnd/>
            <a:tailEnd/>
          </a:ln>
          <a:effectLst/>
        </p:spPr>
        <p:txBody>
          <a:bodyPr/>
          <a:lstStyle/>
          <a:p>
            <a:pPr defTabSz="914400">
              <a:defRPr/>
            </a:pPr>
            <a:endParaRPr lang="en-ZA" sz="1000" dirty="0">
              <a:latin typeface="Arial" charset="0"/>
            </a:endParaRPr>
          </a:p>
        </p:txBody>
      </p:sp>
      <p:sp>
        <p:nvSpPr>
          <p:cNvPr id="188" name="Line 226"/>
          <p:cNvSpPr>
            <a:spLocks noChangeShapeType="1"/>
          </p:cNvSpPr>
          <p:nvPr userDrawn="1"/>
        </p:nvSpPr>
        <p:spPr bwMode="auto">
          <a:xfrm>
            <a:off x="8180574" y="7161214"/>
            <a:ext cx="0" cy="288925"/>
          </a:xfrm>
          <a:prstGeom prst="line">
            <a:avLst/>
          </a:prstGeom>
          <a:noFill/>
          <a:ln w="9525">
            <a:solidFill>
              <a:schemeClr val="tx1"/>
            </a:solidFill>
            <a:round/>
            <a:headEnd/>
            <a:tailEnd/>
          </a:ln>
          <a:effectLst/>
        </p:spPr>
        <p:txBody>
          <a:bodyPr/>
          <a:lstStyle/>
          <a:p>
            <a:pPr defTabSz="914400">
              <a:defRPr/>
            </a:pPr>
            <a:endParaRPr lang="en-ZA" sz="1000" dirty="0">
              <a:latin typeface="Arial" charset="0"/>
            </a:endParaRPr>
          </a:p>
        </p:txBody>
      </p:sp>
      <p:sp>
        <p:nvSpPr>
          <p:cNvPr id="189" name="Line 227"/>
          <p:cNvSpPr>
            <a:spLocks noChangeShapeType="1"/>
          </p:cNvSpPr>
          <p:nvPr userDrawn="1"/>
        </p:nvSpPr>
        <p:spPr bwMode="auto">
          <a:xfrm>
            <a:off x="8352670" y="7161214"/>
            <a:ext cx="0" cy="288925"/>
          </a:xfrm>
          <a:prstGeom prst="line">
            <a:avLst/>
          </a:prstGeom>
          <a:noFill/>
          <a:ln w="9525">
            <a:solidFill>
              <a:schemeClr val="tx1"/>
            </a:solidFill>
            <a:round/>
            <a:headEnd/>
            <a:tailEnd/>
          </a:ln>
          <a:effectLst/>
        </p:spPr>
        <p:txBody>
          <a:bodyPr/>
          <a:lstStyle/>
          <a:p>
            <a:pPr defTabSz="914400">
              <a:defRPr/>
            </a:pPr>
            <a:endParaRPr lang="en-ZA" sz="1000" dirty="0">
              <a:latin typeface="Arial" charset="0"/>
            </a:endParaRPr>
          </a:p>
        </p:txBody>
      </p:sp>
      <p:sp>
        <p:nvSpPr>
          <p:cNvPr id="190" name="Line 228"/>
          <p:cNvSpPr>
            <a:spLocks noChangeShapeType="1"/>
          </p:cNvSpPr>
          <p:nvPr userDrawn="1"/>
        </p:nvSpPr>
        <p:spPr bwMode="auto">
          <a:xfrm>
            <a:off x="8661477" y="7161214"/>
            <a:ext cx="0" cy="288925"/>
          </a:xfrm>
          <a:prstGeom prst="line">
            <a:avLst/>
          </a:prstGeom>
          <a:noFill/>
          <a:ln w="9525">
            <a:solidFill>
              <a:schemeClr val="tx1"/>
            </a:solidFill>
            <a:round/>
            <a:headEnd/>
            <a:tailEnd/>
          </a:ln>
          <a:effectLst/>
        </p:spPr>
        <p:txBody>
          <a:bodyPr/>
          <a:lstStyle/>
          <a:p>
            <a:pPr defTabSz="914400">
              <a:defRPr/>
            </a:pPr>
            <a:endParaRPr lang="en-ZA" sz="1000" dirty="0">
              <a:latin typeface="Arial" charset="0"/>
            </a:endParaRPr>
          </a:p>
        </p:txBody>
      </p:sp>
      <p:sp>
        <p:nvSpPr>
          <p:cNvPr id="191" name="Line 231"/>
          <p:cNvSpPr>
            <a:spLocks noChangeShapeType="1"/>
          </p:cNvSpPr>
          <p:nvPr userDrawn="1"/>
        </p:nvSpPr>
        <p:spPr bwMode="auto">
          <a:xfrm>
            <a:off x="7300794" y="7161214"/>
            <a:ext cx="0" cy="288925"/>
          </a:xfrm>
          <a:prstGeom prst="line">
            <a:avLst/>
          </a:prstGeom>
          <a:noFill/>
          <a:ln w="9525">
            <a:solidFill>
              <a:schemeClr val="tx1"/>
            </a:solidFill>
            <a:round/>
            <a:headEnd/>
            <a:tailEnd/>
          </a:ln>
          <a:effectLst/>
        </p:spPr>
        <p:txBody>
          <a:bodyPr/>
          <a:lstStyle/>
          <a:p>
            <a:pPr defTabSz="914400">
              <a:defRPr/>
            </a:pPr>
            <a:endParaRPr lang="en-ZA" sz="1000" dirty="0">
              <a:latin typeface="Arial" charset="0"/>
            </a:endParaRPr>
          </a:p>
        </p:txBody>
      </p:sp>
      <p:sp>
        <p:nvSpPr>
          <p:cNvPr id="192" name="Line 234"/>
          <p:cNvSpPr>
            <a:spLocks noChangeShapeType="1"/>
          </p:cNvSpPr>
          <p:nvPr userDrawn="1"/>
        </p:nvSpPr>
        <p:spPr bwMode="auto">
          <a:xfrm>
            <a:off x="7141566" y="7178675"/>
            <a:ext cx="0" cy="269875"/>
          </a:xfrm>
          <a:prstGeom prst="line">
            <a:avLst/>
          </a:prstGeom>
          <a:noFill/>
          <a:ln w="25400">
            <a:solidFill>
              <a:schemeClr val="tx1"/>
            </a:solidFill>
            <a:round/>
            <a:headEnd/>
            <a:tailEnd/>
          </a:ln>
          <a:effectLst/>
        </p:spPr>
        <p:txBody>
          <a:bodyPr/>
          <a:lstStyle/>
          <a:p>
            <a:pPr defTabSz="914400">
              <a:defRPr/>
            </a:pPr>
            <a:endParaRPr lang="en-ZA" sz="1000" dirty="0">
              <a:latin typeface="Arial" charset="0"/>
            </a:endParaRPr>
          </a:p>
        </p:txBody>
      </p:sp>
      <p:sp>
        <p:nvSpPr>
          <p:cNvPr id="193" name="Line 227"/>
          <p:cNvSpPr>
            <a:spLocks noChangeShapeType="1"/>
          </p:cNvSpPr>
          <p:nvPr userDrawn="1"/>
        </p:nvSpPr>
        <p:spPr bwMode="auto">
          <a:xfrm>
            <a:off x="8507073" y="7169150"/>
            <a:ext cx="0" cy="288925"/>
          </a:xfrm>
          <a:prstGeom prst="line">
            <a:avLst/>
          </a:prstGeom>
          <a:noFill/>
          <a:ln w="9525">
            <a:solidFill>
              <a:schemeClr val="tx1"/>
            </a:solidFill>
            <a:round/>
            <a:headEnd/>
            <a:tailEnd/>
          </a:ln>
          <a:effectLst/>
        </p:spPr>
        <p:txBody>
          <a:bodyPr/>
          <a:lstStyle/>
          <a:p>
            <a:pPr defTabSz="914400">
              <a:defRPr/>
            </a:pPr>
            <a:endParaRPr lang="en-ZA" sz="1000" dirty="0">
              <a:latin typeface="Arial" charset="0"/>
            </a:endParaRPr>
          </a:p>
        </p:txBody>
      </p:sp>
      <p:sp>
        <p:nvSpPr>
          <p:cNvPr id="194" name="Line 189"/>
          <p:cNvSpPr>
            <a:spLocks noChangeShapeType="1"/>
          </p:cNvSpPr>
          <p:nvPr userDrawn="1"/>
        </p:nvSpPr>
        <p:spPr bwMode="auto">
          <a:xfrm>
            <a:off x="7059538" y="7253288"/>
            <a:ext cx="0" cy="144462"/>
          </a:xfrm>
          <a:prstGeom prst="line">
            <a:avLst/>
          </a:prstGeom>
          <a:noFill/>
          <a:ln w="9525">
            <a:solidFill>
              <a:schemeClr val="tx1"/>
            </a:solidFill>
            <a:round/>
            <a:headEnd/>
            <a:tailEnd/>
          </a:ln>
          <a:effectLst/>
        </p:spPr>
        <p:txBody>
          <a:bodyPr/>
          <a:lstStyle/>
          <a:p>
            <a:pPr defTabSz="914400">
              <a:defRPr/>
            </a:pPr>
            <a:endParaRPr lang="en-ZA" sz="1000" dirty="0">
              <a:latin typeface="Arial" charset="0"/>
            </a:endParaRPr>
          </a:p>
        </p:txBody>
      </p:sp>
      <p:sp>
        <p:nvSpPr>
          <p:cNvPr id="195" name="Line 190"/>
          <p:cNvSpPr>
            <a:spLocks noChangeShapeType="1"/>
          </p:cNvSpPr>
          <p:nvPr userDrawn="1"/>
        </p:nvSpPr>
        <p:spPr bwMode="auto">
          <a:xfrm>
            <a:off x="7210725" y="7262813"/>
            <a:ext cx="0" cy="144462"/>
          </a:xfrm>
          <a:prstGeom prst="line">
            <a:avLst/>
          </a:prstGeom>
          <a:noFill/>
          <a:ln w="9525">
            <a:solidFill>
              <a:schemeClr val="tx1"/>
            </a:solidFill>
            <a:round/>
            <a:headEnd/>
            <a:tailEnd/>
          </a:ln>
          <a:effectLst/>
        </p:spPr>
        <p:txBody>
          <a:bodyPr/>
          <a:lstStyle/>
          <a:p>
            <a:pPr defTabSz="914400">
              <a:defRPr/>
            </a:pPr>
            <a:endParaRPr lang="en-ZA" sz="1000" dirty="0">
              <a:latin typeface="Arial" charset="0"/>
            </a:endParaRPr>
          </a:p>
        </p:txBody>
      </p:sp>
      <p:sp>
        <p:nvSpPr>
          <p:cNvPr id="196" name="Line 191"/>
          <p:cNvSpPr>
            <a:spLocks noChangeShapeType="1"/>
          </p:cNvSpPr>
          <p:nvPr userDrawn="1"/>
        </p:nvSpPr>
        <p:spPr bwMode="auto">
          <a:xfrm>
            <a:off x="7386038" y="7262813"/>
            <a:ext cx="0" cy="144462"/>
          </a:xfrm>
          <a:prstGeom prst="line">
            <a:avLst/>
          </a:prstGeom>
          <a:noFill/>
          <a:ln w="9525">
            <a:solidFill>
              <a:schemeClr val="tx1"/>
            </a:solidFill>
            <a:round/>
            <a:headEnd/>
            <a:tailEnd/>
          </a:ln>
          <a:effectLst/>
        </p:spPr>
        <p:txBody>
          <a:bodyPr/>
          <a:lstStyle/>
          <a:p>
            <a:pPr defTabSz="914400">
              <a:defRPr/>
            </a:pPr>
            <a:endParaRPr lang="en-ZA" sz="1000" dirty="0">
              <a:latin typeface="Arial" charset="0"/>
            </a:endParaRPr>
          </a:p>
        </p:txBody>
      </p:sp>
      <p:sp>
        <p:nvSpPr>
          <p:cNvPr id="197" name="Line 192"/>
          <p:cNvSpPr>
            <a:spLocks noChangeShapeType="1"/>
          </p:cNvSpPr>
          <p:nvPr userDrawn="1"/>
        </p:nvSpPr>
        <p:spPr bwMode="auto">
          <a:xfrm>
            <a:off x="7558134" y="7262813"/>
            <a:ext cx="0" cy="144462"/>
          </a:xfrm>
          <a:prstGeom prst="line">
            <a:avLst/>
          </a:prstGeom>
          <a:noFill/>
          <a:ln w="9525">
            <a:solidFill>
              <a:schemeClr val="tx1"/>
            </a:solidFill>
            <a:round/>
            <a:headEnd/>
            <a:tailEnd/>
          </a:ln>
          <a:effectLst/>
        </p:spPr>
        <p:txBody>
          <a:bodyPr/>
          <a:lstStyle/>
          <a:p>
            <a:pPr defTabSz="914400">
              <a:defRPr/>
            </a:pPr>
            <a:endParaRPr lang="en-ZA" sz="1000" dirty="0">
              <a:latin typeface="Arial" charset="0"/>
            </a:endParaRPr>
          </a:p>
        </p:txBody>
      </p:sp>
      <p:sp>
        <p:nvSpPr>
          <p:cNvPr id="198" name="Line 193"/>
          <p:cNvSpPr>
            <a:spLocks noChangeShapeType="1"/>
          </p:cNvSpPr>
          <p:nvPr userDrawn="1"/>
        </p:nvSpPr>
        <p:spPr bwMode="auto">
          <a:xfrm>
            <a:off x="7731838" y="7262813"/>
            <a:ext cx="0" cy="144462"/>
          </a:xfrm>
          <a:prstGeom prst="line">
            <a:avLst/>
          </a:prstGeom>
          <a:noFill/>
          <a:ln w="9525">
            <a:solidFill>
              <a:schemeClr val="tx1"/>
            </a:solidFill>
            <a:round/>
            <a:headEnd/>
            <a:tailEnd/>
          </a:ln>
          <a:effectLst/>
        </p:spPr>
        <p:txBody>
          <a:bodyPr/>
          <a:lstStyle/>
          <a:p>
            <a:pPr defTabSz="914400">
              <a:defRPr/>
            </a:pPr>
            <a:endParaRPr lang="en-ZA" sz="1000" dirty="0">
              <a:latin typeface="Arial" charset="0"/>
            </a:endParaRPr>
          </a:p>
        </p:txBody>
      </p:sp>
      <p:sp>
        <p:nvSpPr>
          <p:cNvPr id="199" name="Line 194"/>
          <p:cNvSpPr>
            <a:spLocks noChangeShapeType="1"/>
          </p:cNvSpPr>
          <p:nvPr userDrawn="1"/>
        </p:nvSpPr>
        <p:spPr bwMode="auto">
          <a:xfrm>
            <a:off x="7908759" y="7262813"/>
            <a:ext cx="0" cy="144462"/>
          </a:xfrm>
          <a:prstGeom prst="line">
            <a:avLst/>
          </a:prstGeom>
          <a:noFill/>
          <a:ln w="9525">
            <a:solidFill>
              <a:schemeClr val="tx1"/>
            </a:solidFill>
            <a:round/>
            <a:headEnd/>
            <a:tailEnd/>
          </a:ln>
          <a:effectLst/>
        </p:spPr>
        <p:txBody>
          <a:bodyPr/>
          <a:lstStyle/>
          <a:p>
            <a:pPr defTabSz="914400">
              <a:defRPr/>
            </a:pPr>
            <a:endParaRPr lang="en-ZA" sz="1000" dirty="0">
              <a:latin typeface="Arial" charset="0"/>
            </a:endParaRPr>
          </a:p>
        </p:txBody>
      </p:sp>
      <p:sp>
        <p:nvSpPr>
          <p:cNvPr id="200" name="Line 195"/>
          <p:cNvSpPr>
            <a:spLocks noChangeShapeType="1"/>
          </p:cNvSpPr>
          <p:nvPr userDrawn="1"/>
        </p:nvSpPr>
        <p:spPr bwMode="auto">
          <a:xfrm>
            <a:off x="8080854" y="7262813"/>
            <a:ext cx="0" cy="144462"/>
          </a:xfrm>
          <a:prstGeom prst="line">
            <a:avLst/>
          </a:prstGeom>
          <a:noFill/>
          <a:ln w="9525">
            <a:solidFill>
              <a:schemeClr val="tx1"/>
            </a:solidFill>
            <a:round/>
            <a:headEnd/>
            <a:tailEnd/>
          </a:ln>
          <a:effectLst/>
        </p:spPr>
        <p:txBody>
          <a:bodyPr/>
          <a:lstStyle/>
          <a:p>
            <a:pPr defTabSz="914400">
              <a:defRPr/>
            </a:pPr>
            <a:endParaRPr lang="en-ZA" sz="1000" dirty="0">
              <a:latin typeface="Arial" charset="0"/>
            </a:endParaRPr>
          </a:p>
        </p:txBody>
      </p:sp>
      <p:sp>
        <p:nvSpPr>
          <p:cNvPr id="201" name="Line 196"/>
          <p:cNvSpPr>
            <a:spLocks noChangeShapeType="1"/>
          </p:cNvSpPr>
          <p:nvPr userDrawn="1"/>
        </p:nvSpPr>
        <p:spPr bwMode="auto">
          <a:xfrm>
            <a:off x="8254559" y="7262813"/>
            <a:ext cx="0" cy="144462"/>
          </a:xfrm>
          <a:prstGeom prst="line">
            <a:avLst/>
          </a:prstGeom>
          <a:noFill/>
          <a:ln w="9525">
            <a:solidFill>
              <a:schemeClr val="tx1"/>
            </a:solidFill>
            <a:round/>
            <a:headEnd/>
            <a:tailEnd/>
          </a:ln>
          <a:effectLst/>
        </p:spPr>
        <p:txBody>
          <a:bodyPr/>
          <a:lstStyle/>
          <a:p>
            <a:pPr defTabSz="914400">
              <a:defRPr/>
            </a:pPr>
            <a:endParaRPr lang="en-ZA" sz="1000" dirty="0">
              <a:latin typeface="Arial" charset="0"/>
            </a:endParaRPr>
          </a:p>
        </p:txBody>
      </p:sp>
      <p:sp>
        <p:nvSpPr>
          <p:cNvPr id="202" name="Line 188"/>
          <p:cNvSpPr>
            <a:spLocks noChangeShapeType="1"/>
          </p:cNvSpPr>
          <p:nvPr userDrawn="1"/>
        </p:nvSpPr>
        <p:spPr bwMode="auto">
          <a:xfrm>
            <a:off x="8601967" y="7267575"/>
            <a:ext cx="0" cy="144462"/>
          </a:xfrm>
          <a:prstGeom prst="line">
            <a:avLst/>
          </a:prstGeom>
          <a:noFill/>
          <a:ln w="9525">
            <a:solidFill>
              <a:schemeClr val="tx1"/>
            </a:solidFill>
            <a:round/>
            <a:headEnd/>
            <a:tailEnd/>
          </a:ln>
          <a:effectLst/>
        </p:spPr>
        <p:txBody>
          <a:bodyPr/>
          <a:lstStyle/>
          <a:p>
            <a:pPr defTabSz="914400">
              <a:defRPr/>
            </a:pPr>
            <a:endParaRPr lang="en-ZA" sz="1000" dirty="0">
              <a:latin typeface="Arial" charset="0"/>
            </a:endParaRPr>
          </a:p>
        </p:txBody>
      </p:sp>
      <p:sp>
        <p:nvSpPr>
          <p:cNvPr id="203" name="Line 196"/>
          <p:cNvSpPr>
            <a:spLocks noChangeShapeType="1"/>
          </p:cNvSpPr>
          <p:nvPr userDrawn="1"/>
        </p:nvSpPr>
        <p:spPr bwMode="auto">
          <a:xfrm>
            <a:off x="8407354" y="7246938"/>
            <a:ext cx="0" cy="144462"/>
          </a:xfrm>
          <a:prstGeom prst="line">
            <a:avLst/>
          </a:prstGeom>
          <a:noFill/>
          <a:ln w="9525">
            <a:solidFill>
              <a:schemeClr val="tx1"/>
            </a:solidFill>
            <a:round/>
            <a:headEnd/>
            <a:tailEnd/>
          </a:ln>
          <a:effectLst/>
        </p:spPr>
        <p:txBody>
          <a:bodyPr/>
          <a:lstStyle/>
          <a:p>
            <a:pPr defTabSz="914400">
              <a:defRPr/>
            </a:pPr>
            <a:endParaRPr lang="en-ZA" sz="1000" dirty="0">
              <a:latin typeface="Arial" charset="0"/>
            </a:endParaRPr>
          </a:p>
        </p:txBody>
      </p:sp>
      <p:sp>
        <p:nvSpPr>
          <p:cNvPr id="204" name="Line 234"/>
          <p:cNvSpPr>
            <a:spLocks noChangeShapeType="1"/>
          </p:cNvSpPr>
          <p:nvPr userDrawn="1"/>
        </p:nvSpPr>
        <p:spPr bwMode="auto">
          <a:xfrm>
            <a:off x="8823923" y="7189789"/>
            <a:ext cx="0" cy="269875"/>
          </a:xfrm>
          <a:prstGeom prst="line">
            <a:avLst/>
          </a:prstGeom>
          <a:noFill/>
          <a:ln w="25400">
            <a:solidFill>
              <a:schemeClr val="tx1"/>
            </a:solidFill>
            <a:round/>
            <a:headEnd/>
            <a:tailEnd/>
          </a:ln>
          <a:effectLst/>
        </p:spPr>
        <p:txBody>
          <a:bodyPr/>
          <a:lstStyle/>
          <a:p>
            <a:pPr defTabSz="914400">
              <a:defRPr/>
            </a:pPr>
            <a:endParaRPr lang="en-ZA" sz="1000" dirty="0">
              <a:latin typeface="Arial" charset="0"/>
            </a:endParaRPr>
          </a:p>
        </p:txBody>
      </p:sp>
      <p:sp>
        <p:nvSpPr>
          <p:cNvPr id="205" name="Line 188"/>
          <p:cNvSpPr>
            <a:spLocks noChangeShapeType="1"/>
          </p:cNvSpPr>
          <p:nvPr userDrawn="1"/>
        </p:nvSpPr>
        <p:spPr bwMode="auto">
          <a:xfrm>
            <a:off x="8737071" y="7267575"/>
            <a:ext cx="0" cy="144462"/>
          </a:xfrm>
          <a:prstGeom prst="line">
            <a:avLst/>
          </a:prstGeom>
          <a:noFill/>
          <a:ln w="9525">
            <a:solidFill>
              <a:schemeClr val="tx1"/>
            </a:solidFill>
            <a:round/>
            <a:headEnd/>
            <a:tailEnd/>
          </a:ln>
          <a:effectLst/>
        </p:spPr>
        <p:txBody>
          <a:bodyPr/>
          <a:lstStyle/>
          <a:p>
            <a:pPr defTabSz="914400">
              <a:defRPr/>
            </a:pPr>
            <a:endParaRPr lang="en-ZA" sz="1000" dirty="0">
              <a:latin typeface="Arial" charset="0"/>
            </a:endParaRPr>
          </a:p>
        </p:txBody>
      </p:sp>
      <p:grpSp>
        <p:nvGrpSpPr>
          <p:cNvPr id="94" name="Group 384"/>
          <p:cNvGrpSpPr>
            <a:grpSpLocks/>
          </p:cNvGrpSpPr>
          <p:nvPr userDrawn="1"/>
        </p:nvGrpSpPr>
        <p:grpSpPr bwMode="auto">
          <a:xfrm>
            <a:off x="238105" y="6996086"/>
            <a:ext cx="9152979" cy="130174"/>
            <a:chOff x="162" y="4575"/>
            <a:chExt cx="6173" cy="82"/>
          </a:xfrm>
        </p:grpSpPr>
        <p:sp>
          <p:nvSpPr>
            <p:cNvPr id="95" name="Rectangle 349"/>
            <p:cNvSpPr>
              <a:spLocks noChangeArrowheads="1"/>
            </p:cNvSpPr>
            <p:nvPr userDrawn="1"/>
          </p:nvSpPr>
          <p:spPr bwMode="auto">
            <a:xfrm>
              <a:off x="162" y="4575"/>
              <a:ext cx="1289" cy="78"/>
            </a:xfrm>
            <a:prstGeom prst="rect">
              <a:avLst/>
            </a:prstGeom>
            <a:noFill/>
            <a:ln w="9525">
              <a:noFill/>
              <a:miter lim="800000"/>
              <a:headEnd/>
              <a:tailEnd/>
            </a:ln>
          </p:spPr>
          <p:txBody>
            <a:bodyPr wrap="none" lIns="0" tIns="0" rIns="0" bIns="0">
              <a:spAutoFit/>
            </a:bodyPr>
            <a:lstStyle/>
            <a:p>
              <a:pPr defTabSz="804863"/>
              <a:r>
                <a:rPr lang="en-US" sz="800" dirty="0">
                  <a:solidFill>
                    <a:srgbClr val="40458C"/>
                  </a:solidFill>
                </a:rPr>
                <a:t>0    2     4    6     8   10   12   14  16  18  20  </a:t>
              </a:r>
              <a:endParaRPr lang="en-US" b="1" dirty="0"/>
            </a:p>
          </p:txBody>
        </p:sp>
        <p:sp>
          <p:nvSpPr>
            <p:cNvPr id="96" name="Rectangle 379"/>
            <p:cNvSpPr>
              <a:spLocks noChangeArrowheads="1"/>
            </p:cNvSpPr>
            <p:nvPr userDrawn="1"/>
          </p:nvSpPr>
          <p:spPr bwMode="auto">
            <a:xfrm>
              <a:off x="1418" y="4575"/>
              <a:ext cx="1193" cy="78"/>
            </a:xfrm>
            <a:prstGeom prst="rect">
              <a:avLst/>
            </a:prstGeom>
            <a:noFill/>
            <a:ln w="9525">
              <a:noFill/>
              <a:miter lim="800000"/>
              <a:headEnd/>
              <a:tailEnd/>
            </a:ln>
          </p:spPr>
          <p:txBody>
            <a:bodyPr wrap="none" lIns="0" tIns="0" rIns="0" bIns="0">
              <a:spAutoFit/>
            </a:bodyPr>
            <a:lstStyle/>
            <a:p>
              <a:pPr defTabSz="804863"/>
              <a:r>
                <a:rPr lang="en-US" sz="800" dirty="0">
                  <a:solidFill>
                    <a:srgbClr val="40458C"/>
                  </a:solidFill>
                </a:rPr>
                <a:t>22   24   26  28  30   32   34  36  38  40  </a:t>
              </a:r>
              <a:endParaRPr lang="en-US" b="1" dirty="0"/>
            </a:p>
          </p:txBody>
        </p:sp>
        <p:sp>
          <p:nvSpPr>
            <p:cNvPr id="97" name="Rectangle 380"/>
            <p:cNvSpPr>
              <a:spLocks noChangeArrowheads="1"/>
            </p:cNvSpPr>
            <p:nvPr userDrawn="1"/>
          </p:nvSpPr>
          <p:spPr bwMode="auto">
            <a:xfrm>
              <a:off x="2606" y="4579"/>
              <a:ext cx="1212" cy="78"/>
            </a:xfrm>
            <a:prstGeom prst="rect">
              <a:avLst/>
            </a:prstGeom>
            <a:noFill/>
            <a:ln w="9525">
              <a:noFill/>
              <a:miter lim="800000"/>
              <a:headEnd/>
              <a:tailEnd/>
            </a:ln>
          </p:spPr>
          <p:txBody>
            <a:bodyPr wrap="none" lIns="0" tIns="0" rIns="0" bIns="0">
              <a:spAutoFit/>
            </a:bodyPr>
            <a:lstStyle/>
            <a:p>
              <a:pPr defTabSz="804863"/>
              <a:r>
                <a:rPr lang="en-US" sz="800" dirty="0">
                  <a:solidFill>
                    <a:srgbClr val="40458C"/>
                  </a:solidFill>
                </a:rPr>
                <a:t>42   44   46  48   50   52   54  56  58  60  </a:t>
              </a:r>
              <a:endParaRPr lang="en-US" b="1" dirty="0"/>
            </a:p>
          </p:txBody>
        </p:sp>
        <p:sp>
          <p:nvSpPr>
            <p:cNvPr id="98" name="Rectangle 381"/>
            <p:cNvSpPr>
              <a:spLocks noChangeArrowheads="1"/>
            </p:cNvSpPr>
            <p:nvPr userDrawn="1"/>
          </p:nvSpPr>
          <p:spPr bwMode="auto">
            <a:xfrm>
              <a:off x="3764" y="4579"/>
              <a:ext cx="1154" cy="78"/>
            </a:xfrm>
            <a:prstGeom prst="rect">
              <a:avLst/>
            </a:prstGeom>
            <a:noFill/>
            <a:ln w="9525">
              <a:noFill/>
              <a:miter lim="800000"/>
              <a:headEnd/>
              <a:tailEnd/>
            </a:ln>
          </p:spPr>
          <p:txBody>
            <a:bodyPr wrap="none" lIns="0" tIns="0" rIns="0" bIns="0">
              <a:spAutoFit/>
            </a:bodyPr>
            <a:lstStyle/>
            <a:p>
              <a:pPr defTabSz="804863"/>
              <a:r>
                <a:rPr lang="en-US" sz="800" dirty="0">
                  <a:solidFill>
                    <a:srgbClr val="40458C"/>
                  </a:solidFill>
                </a:rPr>
                <a:t>62   64   66  68  70  72  74  76  78  80  </a:t>
              </a:r>
              <a:endParaRPr lang="en-US" b="1" dirty="0"/>
            </a:p>
          </p:txBody>
        </p:sp>
        <p:sp>
          <p:nvSpPr>
            <p:cNvPr id="99" name="Rectangle 383"/>
            <p:cNvSpPr>
              <a:spLocks noChangeArrowheads="1"/>
            </p:cNvSpPr>
            <p:nvPr userDrawn="1"/>
          </p:nvSpPr>
          <p:spPr bwMode="auto">
            <a:xfrm>
              <a:off x="4892" y="4576"/>
              <a:ext cx="1443" cy="78"/>
            </a:xfrm>
            <a:prstGeom prst="rect">
              <a:avLst/>
            </a:prstGeom>
            <a:noFill/>
            <a:ln w="9525">
              <a:noFill/>
              <a:miter lim="800000"/>
              <a:headEnd/>
              <a:tailEnd/>
            </a:ln>
          </p:spPr>
          <p:txBody>
            <a:bodyPr wrap="none" lIns="0" tIns="0" rIns="0" bIns="0">
              <a:spAutoFit/>
            </a:bodyPr>
            <a:lstStyle/>
            <a:p>
              <a:pPr defTabSz="804863"/>
              <a:r>
                <a:rPr lang="en-US" sz="800" dirty="0">
                  <a:solidFill>
                    <a:srgbClr val="40458C"/>
                  </a:solidFill>
                </a:rPr>
                <a:t>82   84   86  88  90   92  </a:t>
              </a:r>
              <a:r>
                <a:rPr lang="en-US" sz="800" dirty="0" smtClean="0">
                  <a:solidFill>
                    <a:srgbClr val="40458C"/>
                  </a:solidFill>
                </a:rPr>
                <a:t>94  96  </a:t>
              </a:r>
              <a:r>
                <a:rPr lang="en-US" sz="800" dirty="0">
                  <a:solidFill>
                    <a:srgbClr val="40458C"/>
                  </a:solidFill>
                </a:rPr>
                <a:t>98 </a:t>
              </a:r>
              <a:r>
                <a:rPr lang="en-US" sz="800" dirty="0" smtClean="0">
                  <a:solidFill>
                    <a:srgbClr val="40458C"/>
                  </a:solidFill>
                </a:rPr>
                <a:t> 00   02   04</a:t>
              </a:r>
              <a:endParaRPr lang="en-US" b="1" dirty="0"/>
            </a:p>
          </p:txBody>
        </p:sp>
      </p:grpSp>
      <p:sp>
        <p:nvSpPr>
          <p:cNvPr id="211" name="Text Box 82"/>
          <p:cNvSpPr txBox="1">
            <a:spLocks noChangeArrowheads="1"/>
          </p:cNvSpPr>
          <p:nvPr userDrawn="1"/>
        </p:nvSpPr>
        <p:spPr bwMode="auto">
          <a:xfrm>
            <a:off x="-7034" y="-13177"/>
            <a:ext cx="9144000" cy="169277"/>
          </a:xfrm>
          <a:prstGeom prst="rect">
            <a:avLst/>
          </a:prstGeom>
          <a:solidFill>
            <a:schemeClr val="tx1"/>
          </a:solidFill>
          <a:ln w="9525">
            <a:noFill/>
            <a:miter lim="800000"/>
            <a:headEnd/>
            <a:tailEnd/>
          </a:ln>
        </p:spPr>
        <p:txBody>
          <a:bodyPr wrap="square" lIns="80467" tIns="0" rIns="80467" bIns="0" anchor="ctr">
            <a:spAutoFit/>
          </a:bodyPr>
          <a:lstStyle/>
          <a:p>
            <a:pPr algn="ctr" defTabSz="804863">
              <a:spcBef>
                <a:spcPct val="50000"/>
              </a:spcBef>
            </a:pPr>
            <a:r>
              <a:rPr lang="en-US" sz="1100" b="1" i="1" baseline="0" dirty="0">
                <a:solidFill>
                  <a:srgbClr val="00B0F0"/>
                </a:solidFill>
              </a:rPr>
              <a:t>    </a:t>
            </a:r>
            <a:r>
              <a:rPr lang="en-US" sz="1100" b="1" i="1" baseline="0" dirty="0" smtClean="0">
                <a:solidFill>
                  <a:srgbClr val="00B0F0"/>
                </a:solidFill>
              </a:rPr>
              <a:t>Management Quality System for Operational Excellence </a:t>
            </a:r>
            <a:endParaRPr lang="en-GB" sz="1100" b="1" i="1" baseline="0" dirty="0">
              <a:solidFill>
                <a:srgbClr val="00B0F0"/>
              </a:solidFill>
            </a:endParaRPr>
          </a:p>
        </p:txBody>
      </p:sp>
      <p:sp>
        <p:nvSpPr>
          <p:cNvPr id="212" name="Text Box 82"/>
          <p:cNvSpPr txBox="1">
            <a:spLocks noChangeArrowheads="1"/>
          </p:cNvSpPr>
          <p:nvPr userDrawn="1"/>
        </p:nvSpPr>
        <p:spPr bwMode="auto">
          <a:xfrm rot="16200000">
            <a:off x="5449122" y="3656059"/>
            <a:ext cx="7315200" cy="92333"/>
          </a:xfrm>
          <a:prstGeom prst="rect">
            <a:avLst/>
          </a:prstGeom>
          <a:solidFill>
            <a:schemeClr val="tx1"/>
          </a:solidFill>
          <a:ln w="9525">
            <a:noFill/>
            <a:miter lim="800000"/>
            <a:headEnd/>
            <a:tailEnd/>
          </a:ln>
        </p:spPr>
        <p:txBody>
          <a:bodyPr wrap="square" lIns="80467" tIns="0" rIns="80467" bIns="0" anchor="ctr">
            <a:spAutoFit/>
          </a:bodyPr>
          <a:lstStyle/>
          <a:p>
            <a:pPr algn="ctr" defTabSz="804863">
              <a:spcBef>
                <a:spcPct val="50000"/>
              </a:spcBef>
            </a:pPr>
            <a:r>
              <a:rPr lang="en-US" sz="600" b="1" dirty="0">
                <a:solidFill>
                  <a:srgbClr val="00B0F0"/>
                </a:solidFill>
              </a:rPr>
              <a:t>    </a:t>
            </a:r>
            <a:r>
              <a:rPr lang="en-US" sz="600" b="1" dirty="0" smtClean="0">
                <a:solidFill>
                  <a:srgbClr val="00B0F0"/>
                </a:solidFill>
              </a:rPr>
              <a:t>User</a:t>
            </a:r>
            <a:r>
              <a:rPr lang="en-US" sz="600" b="1" baseline="0" dirty="0" smtClean="0">
                <a:solidFill>
                  <a:srgbClr val="00B0F0"/>
                </a:solidFill>
              </a:rPr>
              <a:t> Rights RSR</a:t>
            </a:r>
            <a:r>
              <a:rPr lang="en-US" sz="600" b="1" dirty="0" smtClean="0">
                <a:solidFill>
                  <a:srgbClr val="00B0F0"/>
                </a:solidFill>
              </a:rPr>
              <a:t> </a:t>
            </a:r>
            <a:r>
              <a:rPr lang="en-US" sz="600" b="1" dirty="0">
                <a:solidFill>
                  <a:srgbClr val="00B0F0"/>
                </a:solidFill>
              </a:rPr>
              <a:t>© </a:t>
            </a:r>
            <a:r>
              <a:rPr lang="en-US" sz="600" b="1" dirty="0" smtClean="0">
                <a:solidFill>
                  <a:srgbClr val="00B0F0"/>
                </a:solidFill>
              </a:rPr>
              <a:t> 2014-2016                                                         </a:t>
            </a:r>
          </a:p>
        </p:txBody>
      </p:sp>
      <p:grpSp>
        <p:nvGrpSpPr>
          <p:cNvPr id="215" name="Group 214"/>
          <p:cNvGrpSpPr/>
          <p:nvPr userDrawn="1"/>
        </p:nvGrpSpPr>
        <p:grpSpPr>
          <a:xfrm>
            <a:off x="8513681" y="226358"/>
            <a:ext cx="465282" cy="504056"/>
            <a:chOff x="10906514" y="2625337"/>
            <a:chExt cx="1440000" cy="1440160"/>
          </a:xfrm>
        </p:grpSpPr>
        <p:sp>
          <p:nvSpPr>
            <p:cNvPr id="216" name="Rounded Rectangle 215"/>
            <p:cNvSpPr/>
            <p:nvPr/>
          </p:nvSpPr>
          <p:spPr bwMode="auto">
            <a:xfrm>
              <a:off x="10906514" y="2625337"/>
              <a:ext cx="1440000" cy="1440160"/>
            </a:xfrm>
            <a:prstGeom prst="roundRect">
              <a:avLst/>
            </a:prstGeom>
            <a:solidFill>
              <a:schemeClr val="bg1"/>
            </a:solidFill>
            <a:ln w="25400">
              <a:solidFill>
                <a:schemeClr val="accent1">
                  <a:lumMod val="75000"/>
                </a:schemeClr>
              </a:solidFill>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ctr"/>
              <a:endParaRPr lang="en-ZA" dirty="0"/>
            </a:p>
          </p:txBody>
        </p:sp>
        <p:pic>
          <p:nvPicPr>
            <p:cNvPr id="217" name="Picture 216" descr="Logos and Front page.jpg"/>
            <p:cNvPicPr>
              <a:picLocks noChangeAspect="1"/>
            </p:cNvPicPr>
            <p:nvPr/>
          </p:nvPicPr>
          <p:blipFill>
            <a:blip r:embed="rId2" cstate="print"/>
            <a:stretch>
              <a:fillRect/>
            </a:stretch>
          </p:blipFill>
          <p:spPr>
            <a:xfrm>
              <a:off x="10992655" y="2708920"/>
              <a:ext cx="1290411" cy="1275551"/>
            </a:xfrm>
            <a:prstGeom prst="rect">
              <a:avLst/>
            </a:prstGeom>
          </p:spPr>
        </p:pic>
      </p:grpSp>
      <p:sp>
        <p:nvSpPr>
          <p:cNvPr id="206" name="Line 222"/>
          <p:cNvSpPr>
            <a:spLocks noChangeShapeType="1"/>
          </p:cNvSpPr>
          <p:nvPr userDrawn="1"/>
        </p:nvSpPr>
        <p:spPr bwMode="auto">
          <a:xfrm>
            <a:off x="9175554" y="7173417"/>
            <a:ext cx="0" cy="288925"/>
          </a:xfrm>
          <a:prstGeom prst="line">
            <a:avLst/>
          </a:prstGeom>
          <a:noFill/>
          <a:ln w="9525">
            <a:solidFill>
              <a:schemeClr val="tx1"/>
            </a:solidFill>
            <a:round/>
            <a:headEnd/>
            <a:tailEnd/>
          </a:ln>
          <a:effectLst/>
        </p:spPr>
        <p:txBody>
          <a:bodyPr/>
          <a:lstStyle/>
          <a:p>
            <a:pPr defTabSz="914400">
              <a:defRPr/>
            </a:pPr>
            <a:endParaRPr lang="en-ZA" sz="1000" dirty="0">
              <a:latin typeface="Arial" charset="0"/>
            </a:endParaRPr>
          </a:p>
        </p:txBody>
      </p:sp>
      <p:sp>
        <p:nvSpPr>
          <p:cNvPr id="207" name="Line 231"/>
          <p:cNvSpPr>
            <a:spLocks noChangeShapeType="1"/>
          </p:cNvSpPr>
          <p:nvPr userDrawn="1"/>
        </p:nvSpPr>
        <p:spPr bwMode="auto">
          <a:xfrm>
            <a:off x="8982549" y="7173417"/>
            <a:ext cx="0" cy="288925"/>
          </a:xfrm>
          <a:prstGeom prst="line">
            <a:avLst/>
          </a:prstGeom>
          <a:noFill/>
          <a:ln w="9525">
            <a:solidFill>
              <a:schemeClr val="tx1"/>
            </a:solidFill>
            <a:round/>
            <a:headEnd/>
            <a:tailEnd/>
          </a:ln>
          <a:effectLst/>
        </p:spPr>
        <p:txBody>
          <a:bodyPr/>
          <a:lstStyle/>
          <a:p>
            <a:pPr defTabSz="914400">
              <a:defRPr/>
            </a:pPr>
            <a:endParaRPr lang="en-ZA" sz="1000" dirty="0">
              <a:latin typeface="Arial" charset="0"/>
            </a:endParaRPr>
          </a:p>
        </p:txBody>
      </p:sp>
      <p:sp>
        <p:nvSpPr>
          <p:cNvPr id="209" name="Line 190"/>
          <p:cNvSpPr>
            <a:spLocks noChangeShapeType="1"/>
          </p:cNvSpPr>
          <p:nvPr userDrawn="1"/>
        </p:nvSpPr>
        <p:spPr bwMode="auto">
          <a:xfrm>
            <a:off x="8892480" y="7275016"/>
            <a:ext cx="0" cy="144462"/>
          </a:xfrm>
          <a:prstGeom prst="line">
            <a:avLst/>
          </a:prstGeom>
          <a:noFill/>
          <a:ln w="9525">
            <a:solidFill>
              <a:schemeClr val="tx1"/>
            </a:solidFill>
            <a:round/>
            <a:headEnd/>
            <a:tailEnd/>
          </a:ln>
          <a:effectLst/>
        </p:spPr>
        <p:txBody>
          <a:bodyPr/>
          <a:lstStyle/>
          <a:p>
            <a:pPr defTabSz="914400">
              <a:defRPr/>
            </a:pPr>
            <a:endParaRPr lang="en-ZA" sz="1000" dirty="0">
              <a:latin typeface="Arial" charset="0"/>
            </a:endParaRPr>
          </a:p>
        </p:txBody>
      </p:sp>
      <p:sp>
        <p:nvSpPr>
          <p:cNvPr id="210" name="Line 191"/>
          <p:cNvSpPr>
            <a:spLocks noChangeShapeType="1"/>
          </p:cNvSpPr>
          <p:nvPr userDrawn="1"/>
        </p:nvSpPr>
        <p:spPr bwMode="auto">
          <a:xfrm>
            <a:off x="9067793" y="7275016"/>
            <a:ext cx="0" cy="144462"/>
          </a:xfrm>
          <a:prstGeom prst="line">
            <a:avLst/>
          </a:prstGeom>
          <a:noFill/>
          <a:ln w="9525">
            <a:solidFill>
              <a:schemeClr val="tx1"/>
            </a:solidFill>
            <a:round/>
            <a:headEnd/>
            <a:tailEnd/>
          </a:ln>
          <a:effectLst/>
        </p:spPr>
        <p:txBody>
          <a:bodyPr/>
          <a:lstStyle/>
          <a:p>
            <a:pPr defTabSz="914400">
              <a:defRPr/>
            </a:pPr>
            <a:endParaRPr lang="en-ZA" sz="1000" dirty="0">
              <a:latin typeface="Arial" charset="0"/>
            </a:endParaRPr>
          </a:p>
        </p:txBody>
      </p:sp>
      <p:sp>
        <p:nvSpPr>
          <p:cNvPr id="213" name="Rounded Rectangle 212"/>
          <p:cNvSpPr/>
          <p:nvPr userDrawn="1"/>
        </p:nvSpPr>
        <p:spPr bwMode="auto">
          <a:xfrm>
            <a:off x="83413" y="6420192"/>
            <a:ext cx="598220" cy="360040"/>
          </a:xfrm>
          <a:prstGeom prst="roundRect">
            <a:avLst/>
          </a:prstGeom>
          <a:solidFill>
            <a:schemeClr val="tx1"/>
          </a:solidFill>
          <a:ln>
            <a:noFill/>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ctr"/>
            <a:endParaRPr lang="en-ZA"/>
          </a:p>
        </p:txBody>
      </p:sp>
      <p:pic>
        <p:nvPicPr>
          <p:cNvPr id="208" name="Picture 7" descr="Click to show &quot;Bee&quot; result 13"/>
          <p:cNvPicPr>
            <a:picLocks noChangeAspect="1" noChangeArrowheads="1"/>
          </p:cNvPicPr>
          <p:nvPr userDrawn="1"/>
        </p:nvPicPr>
        <p:blipFill>
          <a:blip r:embed="rId3" cstate="print"/>
          <a:srcRect/>
          <a:stretch>
            <a:fillRect/>
          </a:stretch>
        </p:blipFill>
        <p:spPr>
          <a:xfrm rot="21581428" flipH="1">
            <a:off x="202814" y="6493243"/>
            <a:ext cx="356580" cy="214273"/>
          </a:xfrm>
          <a:prstGeom prst="rect">
            <a:avLst/>
          </a:prstGeom>
          <a:noFill/>
        </p:spPr>
      </p:pic>
    </p:spTree>
    <p:extLst>
      <p:ext uri="{BB962C8B-B14F-4D97-AF65-F5344CB8AC3E}">
        <p14:creationId xmlns:p14="http://schemas.microsoft.com/office/powerpoint/2010/main" xmlns="" val="16691005"/>
      </p:ext>
    </p:extLst>
  </p:cSld>
  <p:clrMapOvr>
    <a:masterClrMapping/>
  </p:clrMapOvr>
  <p:transition spd="med">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ZA" sz="3600" b="1" kern="1200" dirty="0">
                <a:solidFill>
                  <a:schemeClr val="tx2"/>
                </a:solidFill>
                <a:latin typeface="+mn-lt"/>
                <a:ea typeface="ＭＳ Ｐゴシック" charset="-128"/>
                <a:cs typeface="Arial" charset="0"/>
              </a:defRPr>
            </a:lvl1pPr>
          </a:lstStyle>
          <a:p>
            <a:r>
              <a:rPr lang="en-US" dirty="0" smtClean="0"/>
              <a:t>Click to edit Master title style</a:t>
            </a:r>
            <a:endParaRPr lang="en-ZA" dirty="0"/>
          </a:p>
        </p:txBody>
      </p:sp>
      <p:sp>
        <p:nvSpPr>
          <p:cNvPr id="3" name="Content Placeholder 2"/>
          <p:cNvSpPr>
            <a:spLocks noGrp="1"/>
          </p:cNvSpPr>
          <p:nvPr>
            <p:ph idx="1"/>
          </p:nvPr>
        </p:nvSpPr>
        <p:spPr/>
        <p:txBody>
          <a:bodyPr/>
          <a:lstStyle>
            <a:lvl1pPr marL="342900" indent="-342900" algn="l" rtl="0" eaLnBrk="1" fontAlgn="base" hangingPunct="1">
              <a:lnSpc>
                <a:spcPct val="200000"/>
              </a:lnSpc>
              <a:spcBef>
                <a:spcPct val="20000"/>
              </a:spcBef>
              <a:spcAft>
                <a:spcPct val="0"/>
              </a:spcAft>
              <a:buFont typeface="Arial" panose="020B0604020202020204" pitchFamily="34" charset="0"/>
              <a:buChar char="•"/>
              <a:defRPr lang="en-US" sz="2400" kern="1200" dirty="0" smtClean="0">
                <a:solidFill>
                  <a:schemeClr val="tx1"/>
                </a:solidFill>
                <a:latin typeface="Arial Narrow" panose="020B0606020202030204" pitchFamily="34" charset="0"/>
                <a:ea typeface="ＭＳ Ｐゴシック" panose="020B0600070205080204" pitchFamily="34" charset="-128"/>
                <a:cs typeface="Arial" panose="020B0604020202020204" pitchFamily="34" charset="0"/>
              </a:defRPr>
            </a:lvl1pPr>
            <a:lvl2pPr marL="742950" indent="-285750">
              <a:defRPr lang="en-US" sz="2000" kern="1200" dirty="0" smtClean="0">
                <a:solidFill>
                  <a:schemeClr val="tx1"/>
                </a:solidFill>
                <a:latin typeface="Arial Narrow" panose="020B0606020202030204" pitchFamily="34" charset="0"/>
                <a:ea typeface="ＭＳ Ｐゴシック" panose="020B0600070205080204" pitchFamily="34" charset="-128"/>
                <a:cs typeface="Arial" panose="020B0604020202020204" pitchFamily="34" charset="0"/>
              </a:defRPr>
            </a:lvl2pPr>
            <a:lvl3pPr marL="1143000" indent="-228600">
              <a:defRPr lang="en-US" sz="1600" kern="1200" dirty="0" smtClean="0">
                <a:solidFill>
                  <a:schemeClr val="tx1"/>
                </a:solidFill>
                <a:latin typeface="Arial Narrow" panose="020B0606020202030204" pitchFamily="34" charset="0"/>
                <a:ea typeface="ＭＳ Ｐゴシック" panose="020B0600070205080204" pitchFamily="34" charset="-128"/>
                <a:cs typeface="Arial" panose="020B0604020202020204" pitchFamily="34" charset="0"/>
              </a:defRPr>
            </a:lvl3pPr>
          </a:lstStyle>
          <a:p>
            <a:pPr lvl="0"/>
            <a:r>
              <a:rPr lang="en-US" dirty="0" smtClean="0"/>
              <a:t>Click to edit Master text styles</a:t>
            </a:r>
          </a:p>
          <a:p>
            <a:pPr marL="742950" lvl="1" indent="-285750" algn="l" rtl="0" eaLnBrk="1" fontAlgn="base" hangingPunct="1">
              <a:spcBef>
                <a:spcPct val="20000"/>
              </a:spcBef>
              <a:spcAft>
                <a:spcPct val="0"/>
              </a:spcAft>
              <a:buFont typeface="Arial" panose="020B0604020202020204" pitchFamily="34" charset="0"/>
              <a:buChar char="•"/>
            </a:pPr>
            <a:r>
              <a:rPr lang="en-US" dirty="0" smtClean="0"/>
              <a:t>Second level</a:t>
            </a:r>
          </a:p>
          <a:p>
            <a:pPr marL="1143000" lvl="2" indent="-228600" algn="l" rtl="0" eaLnBrk="1" fontAlgn="base" hangingPunct="1">
              <a:spcBef>
                <a:spcPct val="20000"/>
              </a:spcBef>
              <a:spcAft>
                <a:spcPct val="0"/>
              </a:spcAft>
              <a:buFont typeface="Arial" panose="020B0604020202020204" pitchFamily="34" charset="0"/>
              <a:buChar char="•"/>
            </a:pPr>
            <a:r>
              <a:rPr lang="en-US" dirty="0" smtClean="0"/>
              <a:t>Third level</a:t>
            </a:r>
          </a:p>
          <a:p>
            <a:pPr lvl="3"/>
            <a:r>
              <a:rPr lang="en-US" dirty="0" smtClean="0"/>
              <a:t>Fourth level</a:t>
            </a:r>
          </a:p>
          <a:p>
            <a:pPr lvl="4"/>
            <a:r>
              <a:rPr lang="en-US" dirty="0" smtClean="0"/>
              <a:t>Fifth level</a:t>
            </a:r>
            <a:endParaRPr lang="en-ZA" dirty="0"/>
          </a:p>
        </p:txBody>
      </p:sp>
      <p:sp>
        <p:nvSpPr>
          <p:cNvPr id="4" name="Date Placeholder 3"/>
          <p:cNvSpPr>
            <a:spLocks noGrp="1"/>
          </p:cNvSpPr>
          <p:nvPr>
            <p:ph type="dt" sz="half" idx="10"/>
          </p:nvPr>
        </p:nvSpPr>
        <p:spPr/>
        <p:txBody>
          <a:bodyPr/>
          <a:lstStyle>
            <a:lvl1pPr>
              <a:defRPr/>
            </a:lvl1pPr>
          </a:lstStyle>
          <a:p>
            <a:pPr>
              <a:defRPr/>
            </a:pPr>
            <a:fld id="{3D82BD07-21D8-4286-ACA7-FDC923DB2954}" type="datetime1">
              <a:rPr lang="en-ZA" smtClean="0"/>
              <a:pPr>
                <a:defRPr/>
              </a:pPr>
              <a:t>2016/04/14</a:t>
            </a:fld>
            <a:endParaRPr lang="en-ZA" dirty="0"/>
          </a:p>
        </p:txBody>
      </p:sp>
      <p:sp>
        <p:nvSpPr>
          <p:cNvPr id="5" name="Footer Placeholder 4"/>
          <p:cNvSpPr>
            <a:spLocks noGrp="1"/>
          </p:cNvSpPr>
          <p:nvPr>
            <p:ph type="ftr" sz="quarter" idx="11"/>
          </p:nvPr>
        </p:nvSpPr>
        <p:spPr/>
        <p:txBody>
          <a:bodyPr/>
          <a:lstStyle>
            <a:lvl1pPr>
              <a:defRPr/>
            </a:lvl1pPr>
          </a:lstStyle>
          <a:p>
            <a:pPr>
              <a:defRPr/>
            </a:pPr>
            <a:endParaRPr lang="en-ZA" dirty="0"/>
          </a:p>
        </p:txBody>
      </p:sp>
      <p:sp>
        <p:nvSpPr>
          <p:cNvPr id="6" name="Slide Number Placeholder 5"/>
          <p:cNvSpPr>
            <a:spLocks noGrp="1"/>
          </p:cNvSpPr>
          <p:nvPr>
            <p:ph type="sldNum" sz="quarter" idx="12"/>
          </p:nvPr>
        </p:nvSpPr>
        <p:spPr/>
        <p:txBody>
          <a:bodyPr/>
          <a:lstStyle>
            <a:lvl1pPr>
              <a:defRPr/>
            </a:lvl1pPr>
          </a:lstStyle>
          <a:p>
            <a:pPr>
              <a:defRPr/>
            </a:pPr>
            <a:fld id="{860CFDAE-8565-4D03-8A68-635A0920E9BE}" type="slidenum">
              <a:rPr lang="en-ZA"/>
              <a:pPr>
                <a:defRPr/>
              </a:pPr>
              <a:t>‹#›</a:t>
            </a:fld>
            <a:endParaRPr lang="en-ZA" dirty="0"/>
          </a:p>
        </p:txBody>
      </p:sp>
    </p:spTree>
    <p:extLst>
      <p:ext uri="{BB962C8B-B14F-4D97-AF65-F5344CB8AC3E}">
        <p14:creationId xmlns:p14="http://schemas.microsoft.com/office/powerpoint/2010/main" xmlns="" val="3465500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BF01237-A58E-4731-93B2-D1DDE19B0B22}" type="datetime1">
              <a:rPr lang="en-ZA" smtClean="0"/>
              <a:pPr>
                <a:defRPr/>
              </a:pPr>
              <a:t>2016/04/14</a:t>
            </a:fld>
            <a:endParaRPr lang="en-ZA" dirty="0"/>
          </a:p>
        </p:txBody>
      </p:sp>
      <p:sp>
        <p:nvSpPr>
          <p:cNvPr id="5" name="Footer Placeholder 4"/>
          <p:cNvSpPr>
            <a:spLocks noGrp="1"/>
          </p:cNvSpPr>
          <p:nvPr>
            <p:ph type="ftr" sz="quarter" idx="11"/>
          </p:nvPr>
        </p:nvSpPr>
        <p:spPr/>
        <p:txBody>
          <a:bodyPr/>
          <a:lstStyle>
            <a:lvl1pPr>
              <a:defRPr/>
            </a:lvl1pPr>
          </a:lstStyle>
          <a:p>
            <a:pPr>
              <a:defRPr/>
            </a:pPr>
            <a:endParaRPr lang="en-ZA" dirty="0"/>
          </a:p>
        </p:txBody>
      </p:sp>
      <p:sp>
        <p:nvSpPr>
          <p:cNvPr id="6" name="Slide Number Placeholder 5"/>
          <p:cNvSpPr>
            <a:spLocks noGrp="1"/>
          </p:cNvSpPr>
          <p:nvPr>
            <p:ph type="sldNum" sz="quarter" idx="12"/>
          </p:nvPr>
        </p:nvSpPr>
        <p:spPr/>
        <p:txBody>
          <a:bodyPr/>
          <a:lstStyle>
            <a:lvl1pPr>
              <a:defRPr/>
            </a:lvl1pPr>
          </a:lstStyle>
          <a:p>
            <a:pPr>
              <a:defRPr/>
            </a:pPr>
            <a:fld id="{B0F13D3F-CDED-47D7-B57F-6D667A7EDFF8}" type="slidenum">
              <a:rPr lang="en-ZA"/>
              <a:pPr>
                <a:defRPr/>
              </a:pPr>
              <a:t>‹#›</a:t>
            </a:fld>
            <a:endParaRPr lang="en-ZA" dirty="0"/>
          </a:p>
        </p:txBody>
      </p:sp>
    </p:spTree>
    <p:extLst>
      <p:ext uri="{BB962C8B-B14F-4D97-AF65-F5344CB8AC3E}">
        <p14:creationId xmlns:p14="http://schemas.microsoft.com/office/powerpoint/2010/main" xmlns="" val="3236632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ZA" sz="3600" b="1" kern="1200" dirty="0">
                <a:solidFill>
                  <a:schemeClr val="tx2"/>
                </a:solidFill>
                <a:latin typeface="+mn-lt"/>
                <a:ea typeface="ＭＳ Ｐゴシック" charset="-128"/>
                <a:cs typeface="Arial" charset="0"/>
              </a:defRPr>
            </a:lvl1pPr>
          </a:lstStyle>
          <a:p>
            <a:r>
              <a:rPr lang="en-US" dirty="0" smtClean="0"/>
              <a:t>Click to edit Master title style</a:t>
            </a:r>
            <a:endParaRPr lang="en-ZA"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3"/>
          <p:cNvSpPr>
            <a:spLocks noGrp="1"/>
          </p:cNvSpPr>
          <p:nvPr>
            <p:ph type="dt" sz="half" idx="10"/>
          </p:nvPr>
        </p:nvSpPr>
        <p:spPr/>
        <p:txBody>
          <a:bodyPr/>
          <a:lstStyle>
            <a:lvl1pPr>
              <a:defRPr/>
            </a:lvl1pPr>
          </a:lstStyle>
          <a:p>
            <a:pPr>
              <a:defRPr/>
            </a:pPr>
            <a:fld id="{FBDEDCB0-D80C-4A96-8FD7-6B69DB29036B}" type="datetime1">
              <a:rPr lang="en-ZA" smtClean="0"/>
              <a:pPr>
                <a:defRPr/>
              </a:pPr>
              <a:t>2016/04/14</a:t>
            </a:fld>
            <a:endParaRPr lang="en-ZA" dirty="0"/>
          </a:p>
        </p:txBody>
      </p:sp>
      <p:sp>
        <p:nvSpPr>
          <p:cNvPr id="6" name="Footer Placeholder 4"/>
          <p:cNvSpPr>
            <a:spLocks noGrp="1"/>
          </p:cNvSpPr>
          <p:nvPr>
            <p:ph type="ftr" sz="quarter" idx="11"/>
          </p:nvPr>
        </p:nvSpPr>
        <p:spPr/>
        <p:txBody>
          <a:bodyPr/>
          <a:lstStyle>
            <a:lvl1pPr>
              <a:defRPr/>
            </a:lvl1pPr>
          </a:lstStyle>
          <a:p>
            <a:pPr>
              <a:defRPr/>
            </a:pPr>
            <a:endParaRPr lang="en-ZA" dirty="0"/>
          </a:p>
        </p:txBody>
      </p:sp>
      <p:sp>
        <p:nvSpPr>
          <p:cNvPr id="7" name="Slide Number Placeholder 5"/>
          <p:cNvSpPr>
            <a:spLocks noGrp="1"/>
          </p:cNvSpPr>
          <p:nvPr>
            <p:ph type="sldNum" sz="quarter" idx="12"/>
          </p:nvPr>
        </p:nvSpPr>
        <p:spPr/>
        <p:txBody>
          <a:bodyPr/>
          <a:lstStyle>
            <a:lvl1pPr>
              <a:defRPr/>
            </a:lvl1pPr>
          </a:lstStyle>
          <a:p>
            <a:pPr>
              <a:defRPr/>
            </a:pPr>
            <a:fld id="{D9918A80-8053-47D4-AB19-12B23A34AB7D}" type="slidenum">
              <a:rPr lang="en-ZA"/>
              <a:pPr>
                <a:defRPr/>
              </a:pPr>
              <a:t>‹#›</a:t>
            </a:fld>
            <a:endParaRPr lang="en-ZA" dirty="0"/>
          </a:p>
        </p:txBody>
      </p:sp>
    </p:spTree>
    <p:extLst>
      <p:ext uri="{BB962C8B-B14F-4D97-AF65-F5344CB8AC3E}">
        <p14:creationId xmlns:p14="http://schemas.microsoft.com/office/powerpoint/2010/main" xmlns="" val="567191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ZA" sz="3600" b="1" kern="1200" dirty="0">
                <a:solidFill>
                  <a:schemeClr val="tx2"/>
                </a:solidFill>
                <a:latin typeface="+mn-lt"/>
                <a:ea typeface="ＭＳ Ｐゴシック" charset="-128"/>
                <a:cs typeface="Arial" charset="0"/>
              </a:defRPr>
            </a:lvl1pPr>
          </a:lstStyle>
          <a:p>
            <a:r>
              <a:rPr lang="en-US" dirty="0" smtClean="0"/>
              <a:t>Click to edit Master title style</a:t>
            </a:r>
            <a:endParaRPr lang="en-ZA"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3"/>
          <p:cNvSpPr>
            <a:spLocks noGrp="1"/>
          </p:cNvSpPr>
          <p:nvPr>
            <p:ph type="dt" sz="half" idx="10"/>
          </p:nvPr>
        </p:nvSpPr>
        <p:spPr/>
        <p:txBody>
          <a:bodyPr/>
          <a:lstStyle>
            <a:lvl1pPr>
              <a:defRPr/>
            </a:lvl1pPr>
          </a:lstStyle>
          <a:p>
            <a:pPr>
              <a:defRPr/>
            </a:pPr>
            <a:fld id="{1365FE66-1D5C-4804-86F5-D4F9BF94D245}" type="datetime1">
              <a:rPr lang="en-ZA" smtClean="0"/>
              <a:pPr>
                <a:defRPr/>
              </a:pPr>
              <a:t>2016/04/14</a:t>
            </a:fld>
            <a:endParaRPr lang="en-ZA" dirty="0"/>
          </a:p>
        </p:txBody>
      </p:sp>
      <p:sp>
        <p:nvSpPr>
          <p:cNvPr id="8" name="Footer Placeholder 4"/>
          <p:cNvSpPr>
            <a:spLocks noGrp="1"/>
          </p:cNvSpPr>
          <p:nvPr>
            <p:ph type="ftr" sz="quarter" idx="11"/>
          </p:nvPr>
        </p:nvSpPr>
        <p:spPr/>
        <p:txBody>
          <a:bodyPr/>
          <a:lstStyle>
            <a:lvl1pPr>
              <a:defRPr/>
            </a:lvl1pPr>
          </a:lstStyle>
          <a:p>
            <a:pPr>
              <a:defRPr/>
            </a:pPr>
            <a:endParaRPr lang="en-ZA" dirty="0"/>
          </a:p>
        </p:txBody>
      </p:sp>
      <p:sp>
        <p:nvSpPr>
          <p:cNvPr id="9" name="Slide Number Placeholder 5"/>
          <p:cNvSpPr>
            <a:spLocks noGrp="1"/>
          </p:cNvSpPr>
          <p:nvPr>
            <p:ph type="sldNum" sz="quarter" idx="12"/>
          </p:nvPr>
        </p:nvSpPr>
        <p:spPr/>
        <p:txBody>
          <a:bodyPr/>
          <a:lstStyle>
            <a:lvl1pPr>
              <a:defRPr/>
            </a:lvl1pPr>
          </a:lstStyle>
          <a:p>
            <a:pPr>
              <a:defRPr/>
            </a:pPr>
            <a:fld id="{F4421896-F48B-413B-84E3-61D25C226624}" type="slidenum">
              <a:rPr lang="en-ZA"/>
              <a:pPr>
                <a:defRPr/>
              </a:pPr>
              <a:t>‹#›</a:t>
            </a:fld>
            <a:endParaRPr lang="en-ZA" dirty="0"/>
          </a:p>
        </p:txBody>
      </p:sp>
    </p:spTree>
    <p:extLst>
      <p:ext uri="{BB962C8B-B14F-4D97-AF65-F5344CB8AC3E}">
        <p14:creationId xmlns:p14="http://schemas.microsoft.com/office/powerpoint/2010/main" xmlns="" val="796708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ZA" sz="3600" b="1" kern="1200" dirty="0">
                <a:solidFill>
                  <a:schemeClr val="tx2"/>
                </a:solidFill>
                <a:latin typeface="+mn-lt"/>
                <a:ea typeface="ＭＳ Ｐゴシック" charset="-128"/>
                <a:cs typeface="Arial" charset="0"/>
              </a:defRPr>
            </a:lvl1pPr>
          </a:lstStyle>
          <a:p>
            <a:r>
              <a:rPr lang="en-US" dirty="0" smtClean="0"/>
              <a:t>Click to edit Master title style</a:t>
            </a:r>
            <a:endParaRPr lang="en-ZA" dirty="0"/>
          </a:p>
        </p:txBody>
      </p:sp>
      <p:sp>
        <p:nvSpPr>
          <p:cNvPr id="3" name="Date Placeholder 3"/>
          <p:cNvSpPr>
            <a:spLocks noGrp="1"/>
          </p:cNvSpPr>
          <p:nvPr>
            <p:ph type="dt" sz="half" idx="10"/>
          </p:nvPr>
        </p:nvSpPr>
        <p:spPr/>
        <p:txBody>
          <a:bodyPr/>
          <a:lstStyle>
            <a:lvl1pPr>
              <a:defRPr/>
            </a:lvl1pPr>
          </a:lstStyle>
          <a:p>
            <a:pPr>
              <a:defRPr/>
            </a:pPr>
            <a:fld id="{C137E98A-B7A1-4769-B26D-43C83C7B7F0B}" type="datetime1">
              <a:rPr lang="en-ZA" smtClean="0"/>
              <a:pPr>
                <a:defRPr/>
              </a:pPr>
              <a:t>2016/04/14</a:t>
            </a:fld>
            <a:endParaRPr lang="en-ZA" dirty="0"/>
          </a:p>
        </p:txBody>
      </p:sp>
      <p:sp>
        <p:nvSpPr>
          <p:cNvPr id="4" name="Footer Placeholder 4"/>
          <p:cNvSpPr>
            <a:spLocks noGrp="1"/>
          </p:cNvSpPr>
          <p:nvPr>
            <p:ph type="ftr" sz="quarter" idx="11"/>
          </p:nvPr>
        </p:nvSpPr>
        <p:spPr/>
        <p:txBody>
          <a:bodyPr/>
          <a:lstStyle>
            <a:lvl1pPr>
              <a:defRPr/>
            </a:lvl1pPr>
          </a:lstStyle>
          <a:p>
            <a:pPr>
              <a:defRPr/>
            </a:pPr>
            <a:endParaRPr lang="en-ZA" dirty="0"/>
          </a:p>
        </p:txBody>
      </p:sp>
      <p:sp>
        <p:nvSpPr>
          <p:cNvPr id="5" name="Slide Number Placeholder 5"/>
          <p:cNvSpPr>
            <a:spLocks noGrp="1"/>
          </p:cNvSpPr>
          <p:nvPr>
            <p:ph type="sldNum" sz="quarter" idx="12"/>
          </p:nvPr>
        </p:nvSpPr>
        <p:spPr/>
        <p:txBody>
          <a:bodyPr/>
          <a:lstStyle>
            <a:lvl1pPr>
              <a:defRPr/>
            </a:lvl1pPr>
          </a:lstStyle>
          <a:p>
            <a:pPr>
              <a:defRPr/>
            </a:pPr>
            <a:fld id="{94809726-6A3F-42D1-82A2-323CDBDB1D6C}" type="slidenum">
              <a:rPr lang="en-ZA"/>
              <a:pPr>
                <a:defRPr/>
              </a:pPr>
              <a:t>‹#›</a:t>
            </a:fld>
            <a:endParaRPr lang="en-ZA" dirty="0"/>
          </a:p>
        </p:txBody>
      </p:sp>
    </p:spTree>
    <p:extLst>
      <p:ext uri="{BB962C8B-B14F-4D97-AF65-F5344CB8AC3E}">
        <p14:creationId xmlns:p14="http://schemas.microsoft.com/office/powerpoint/2010/main" xmlns="" val="399841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F185968-25AA-4225-8045-E127268A3CBB}" type="datetime1">
              <a:rPr lang="en-ZA" smtClean="0"/>
              <a:pPr>
                <a:defRPr/>
              </a:pPr>
              <a:t>2016/04/14</a:t>
            </a:fld>
            <a:endParaRPr lang="en-ZA" dirty="0"/>
          </a:p>
        </p:txBody>
      </p:sp>
      <p:sp>
        <p:nvSpPr>
          <p:cNvPr id="3" name="Footer Placeholder 4"/>
          <p:cNvSpPr>
            <a:spLocks noGrp="1"/>
          </p:cNvSpPr>
          <p:nvPr>
            <p:ph type="ftr" sz="quarter" idx="11"/>
          </p:nvPr>
        </p:nvSpPr>
        <p:spPr/>
        <p:txBody>
          <a:bodyPr/>
          <a:lstStyle>
            <a:lvl1pPr>
              <a:defRPr/>
            </a:lvl1pPr>
          </a:lstStyle>
          <a:p>
            <a:pPr>
              <a:defRPr/>
            </a:pPr>
            <a:endParaRPr lang="en-ZA" dirty="0"/>
          </a:p>
        </p:txBody>
      </p:sp>
      <p:sp>
        <p:nvSpPr>
          <p:cNvPr id="4" name="Slide Number Placeholder 5"/>
          <p:cNvSpPr>
            <a:spLocks noGrp="1"/>
          </p:cNvSpPr>
          <p:nvPr>
            <p:ph type="sldNum" sz="quarter" idx="12"/>
          </p:nvPr>
        </p:nvSpPr>
        <p:spPr/>
        <p:txBody>
          <a:bodyPr/>
          <a:lstStyle>
            <a:lvl1pPr>
              <a:defRPr/>
            </a:lvl1pPr>
          </a:lstStyle>
          <a:p>
            <a:pPr>
              <a:defRPr/>
            </a:pPr>
            <a:fld id="{D882D28B-1ECF-4562-9DA7-A455EEDBC75A}" type="slidenum">
              <a:rPr lang="en-ZA"/>
              <a:pPr>
                <a:defRPr/>
              </a:pPr>
              <a:t>‹#›</a:t>
            </a:fld>
            <a:endParaRPr lang="en-ZA" dirty="0"/>
          </a:p>
        </p:txBody>
      </p:sp>
    </p:spTree>
    <p:extLst>
      <p:ext uri="{BB962C8B-B14F-4D97-AF65-F5344CB8AC3E}">
        <p14:creationId xmlns:p14="http://schemas.microsoft.com/office/powerpoint/2010/main" xmlns="" val="1231452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351FAB2-CE2D-4662-AB00-DFE6EB7F7D57}" type="datetime1">
              <a:rPr lang="en-ZA" smtClean="0"/>
              <a:pPr>
                <a:defRPr/>
              </a:pPr>
              <a:t>2016/04/14</a:t>
            </a:fld>
            <a:endParaRPr lang="en-ZA" dirty="0"/>
          </a:p>
        </p:txBody>
      </p:sp>
      <p:sp>
        <p:nvSpPr>
          <p:cNvPr id="6" name="Footer Placeholder 4"/>
          <p:cNvSpPr>
            <a:spLocks noGrp="1"/>
          </p:cNvSpPr>
          <p:nvPr>
            <p:ph type="ftr" sz="quarter" idx="11"/>
          </p:nvPr>
        </p:nvSpPr>
        <p:spPr/>
        <p:txBody>
          <a:bodyPr/>
          <a:lstStyle>
            <a:lvl1pPr>
              <a:defRPr/>
            </a:lvl1pPr>
          </a:lstStyle>
          <a:p>
            <a:pPr>
              <a:defRPr/>
            </a:pPr>
            <a:endParaRPr lang="en-ZA" dirty="0"/>
          </a:p>
        </p:txBody>
      </p:sp>
      <p:sp>
        <p:nvSpPr>
          <p:cNvPr id="7" name="Slide Number Placeholder 5"/>
          <p:cNvSpPr>
            <a:spLocks noGrp="1"/>
          </p:cNvSpPr>
          <p:nvPr>
            <p:ph type="sldNum" sz="quarter" idx="12"/>
          </p:nvPr>
        </p:nvSpPr>
        <p:spPr/>
        <p:txBody>
          <a:bodyPr/>
          <a:lstStyle>
            <a:lvl1pPr>
              <a:defRPr/>
            </a:lvl1pPr>
          </a:lstStyle>
          <a:p>
            <a:pPr>
              <a:defRPr/>
            </a:pPr>
            <a:fld id="{7585606F-F8F4-48FC-85CE-8B869D93D481}" type="slidenum">
              <a:rPr lang="en-ZA"/>
              <a:pPr>
                <a:defRPr/>
              </a:pPr>
              <a:t>‹#›</a:t>
            </a:fld>
            <a:endParaRPr lang="en-ZA" dirty="0"/>
          </a:p>
        </p:txBody>
      </p:sp>
    </p:spTree>
    <p:extLst>
      <p:ext uri="{BB962C8B-B14F-4D97-AF65-F5344CB8AC3E}">
        <p14:creationId xmlns:p14="http://schemas.microsoft.com/office/powerpoint/2010/main" xmlns="" val="3850226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04F5F1A-B5CA-4537-A207-8D924724E5C1}" type="datetime1">
              <a:rPr lang="en-ZA" smtClean="0"/>
              <a:pPr>
                <a:defRPr/>
              </a:pPr>
              <a:t>2016/04/14</a:t>
            </a:fld>
            <a:endParaRPr lang="en-ZA" dirty="0"/>
          </a:p>
        </p:txBody>
      </p:sp>
      <p:sp>
        <p:nvSpPr>
          <p:cNvPr id="6" name="Footer Placeholder 4"/>
          <p:cNvSpPr>
            <a:spLocks noGrp="1"/>
          </p:cNvSpPr>
          <p:nvPr>
            <p:ph type="ftr" sz="quarter" idx="11"/>
          </p:nvPr>
        </p:nvSpPr>
        <p:spPr/>
        <p:txBody>
          <a:bodyPr/>
          <a:lstStyle>
            <a:lvl1pPr>
              <a:defRPr/>
            </a:lvl1pPr>
          </a:lstStyle>
          <a:p>
            <a:pPr>
              <a:defRPr/>
            </a:pPr>
            <a:endParaRPr lang="en-ZA" dirty="0"/>
          </a:p>
        </p:txBody>
      </p:sp>
      <p:sp>
        <p:nvSpPr>
          <p:cNvPr id="7" name="Slide Number Placeholder 5"/>
          <p:cNvSpPr>
            <a:spLocks noGrp="1"/>
          </p:cNvSpPr>
          <p:nvPr>
            <p:ph type="sldNum" sz="quarter" idx="12"/>
          </p:nvPr>
        </p:nvSpPr>
        <p:spPr/>
        <p:txBody>
          <a:bodyPr/>
          <a:lstStyle>
            <a:lvl1pPr>
              <a:defRPr/>
            </a:lvl1pPr>
          </a:lstStyle>
          <a:p>
            <a:pPr>
              <a:defRPr/>
            </a:pPr>
            <a:fld id="{3C68FB43-7924-4C53-8A0D-A00BA444E5FF}" type="slidenum">
              <a:rPr lang="en-ZA"/>
              <a:pPr>
                <a:defRPr/>
              </a:pPr>
              <a:t>‹#›</a:t>
            </a:fld>
            <a:endParaRPr lang="en-ZA" dirty="0"/>
          </a:p>
        </p:txBody>
      </p:sp>
    </p:spTree>
    <p:extLst>
      <p:ext uri="{BB962C8B-B14F-4D97-AF65-F5344CB8AC3E}">
        <p14:creationId xmlns:p14="http://schemas.microsoft.com/office/powerpoint/2010/main" xmlns="" val="705788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6" descr="RSR_PPT2.jpg"/>
          <p:cNvPicPr>
            <a:picLocks noChangeAspect="1"/>
          </p:cNvPicPr>
          <p:nvPr userDrawn="1"/>
        </p:nvPicPr>
        <p:blipFill>
          <a:blip r:embed="rId14"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7"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ZA" dirty="0" smtClean="0"/>
          </a:p>
        </p:txBody>
      </p:sp>
      <p:sp>
        <p:nvSpPr>
          <p:cNvPr id="1028"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charset="0"/>
                <a:ea typeface="ＭＳ Ｐゴシック" charset="-128"/>
              </a:defRPr>
            </a:lvl1pPr>
          </a:lstStyle>
          <a:p>
            <a:pPr>
              <a:defRPr/>
            </a:pPr>
            <a:fld id="{C913C1D4-7C5C-4360-8CE7-8EC5A59E84D4}" type="datetime1">
              <a:rPr lang="en-ZA" smtClean="0"/>
              <a:pPr>
                <a:defRPr/>
              </a:pPr>
              <a:t>2016/04/14</a:t>
            </a:fld>
            <a:endParaRPr lang="en-Z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charset="0"/>
                <a:ea typeface="ＭＳ Ｐゴシック" charset="-128"/>
              </a:defRPr>
            </a:lvl1pPr>
          </a:lstStyle>
          <a:p>
            <a:pPr>
              <a:defRPr/>
            </a:pPr>
            <a:endParaRPr lang="en-ZA"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a:defRPr/>
            </a:pPr>
            <a:fld id="{5114E516-B75B-4E21-9164-50A6A112B4E3}" type="slidenum">
              <a:rPr lang="en-ZA"/>
              <a:pPr>
                <a:defRPr/>
              </a:pPr>
              <a:t>‹#›</a:t>
            </a:fld>
            <a:endParaRPr lang="en-ZA"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rtl="0" eaLnBrk="0" fontAlgn="base" hangingPunct="0">
        <a:spcBef>
          <a:spcPct val="0"/>
        </a:spcBef>
        <a:spcAft>
          <a:spcPct val="0"/>
        </a:spcAft>
        <a:defRPr lang="en-ZA" sz="3600" b="1" kern="1200" dirty="0" smtClean="0">
          <a:solidFill>
            <a:schemeClr val="tx2"/>
          </a:solidFill>
          <a:latin typeface="+mn-lt"/>
          <a:ea typeface="ＭＳ Ｐゴシック" charset="-128"/>
          <a:cs typeface="Arial" charset="0"/>
        </a:defRPr>
      </a:lvl1pPr>
      <a:lvl2pPr algn="ctr" rtl="0" eaLnBrk="0" fontAlgn="base" hangingPunct="0">
        <a:spcBef>
          <a:spcPct val="0"/>
        </a:spcBef>
        <a:spcAft>
          <a:spcPct val="0"/>
        </a:spcAft>
        <a:defRPr sz="4400">
          <a:solidFill>
            <a:schemeClr val="tx1"/>
          </a:solidFill>
          <a:latin typeface="Calibri" charset="0"/>
          <a:ea typeface="ＭＳ Ｐゴシック" charset="-128"/>
        </a:defRPr>
      </a:lvl2pPr>
      <a:lvl3pPr algn="ctr" rtl="0" eaLnBrk="0" fontAlgn="base" hangingPunct="0">
        <a:spcBef>
          <a:spcPct val="0"/>
        </a:spcBef>
        <a:spcAft>
          <a:spcPct val="0"/>
        </a:spcAft>
        <a:defRPr sz="4400">
          <a:solidFill>
            <a:schemeClr val="tx1"/>
          </a:solidFill>
          <a:latin typeface="Calibri" charset="0"/>
          <a:ea typeface="ＭＳ Ｐゴシック" charset="-128"/>
        </a:defRPr>
      </a:lvl3pPr>
      <a:lvl4pPr algn="ctr" rtl="0" eaLnBrk="0" fontAlgn="base" hangingPunct="0">
        <a:spcBef>
          <a:spcPct val="0"/>
        </a:spcBef>
        <a:spcAft>
          <a:spcPct val="0"/>
        </a:spcAft>
        <a:defRPr sz="4400">
          <a:solidFill>
            <a:schemeClr val="tx1"/>
          </a:solidFill>
          <a:latin typeface="Calibri" charset="0"/>
          <a:ea typeface="ＭＳ Ｐゴシック" charset="-128"/>
        </a:defRPr>
      </a:lvl4pPr>
      <a:lvl5pPr algn="ctr" rtl="0" eaLnBrk="0" fontAlgn="base" hangingPunct="0">
        <a:spcBef>
          <a:spcPct val="0"/>
        </a:spcBef>
        <a:spcAft>
          <a:spcPct val="0"/>
        </a:spcAft>
        <a:defRPr sz="4400">
          <a:solidFill>
            <a:schemeClr val="tx1"/>
          </a:solidFill>
          <a:latin typeface="Calibri" charset="0"/>
          <a:ea typeface="ＭＳ Ｐゴシック" charset="-128"/>
        </a:defRPr>
      </a:lvl5pPr>
      <a:lvl6pPr marL="457200" algn="ctr" rtl="0" fontAlgn="base">
        <a:spcBef>
          <a:spcPct val="0"/>
        </a:spcBef>
        <a:spcAft>
          <a:spcPct val="0"/>
        </a:spcAft>
        <a:defRPr sz="4400">
          <a:solidFill>
            <a:schemeClr val="tx1"/>
          </a:solidFill>
          <a:latin typeface="Calibri" charset="0"/>
          <a:ea typeface="ＭＳ Ｐゴシック" charset="-128"/>
        </a:defRPr>
      </a:lvl6pPr>
      <a:lvl7pPr marL="914400" algn="ctr" rtl="0" fontAlgn="base">
        <a:spcBef>
          <a:spcPct val="0"/>
        </a:spcBef>
        <a:spcAft>
          <a:spcPct val="0"/>
        </a:spcAft>
        <a:defRPr sz="4400">
          <a:solidFill>
            <a:schemeClr val="tx1"/>
          </a:solidFill>
          <a:latin typeface="Calibri" charset="0"/>
          <a:ea typeface="ＭＳ Ｐゴシック" charset="-128"/>
        </a:defRPr>
      </a:lvl7pPr>
      <a:lvl8pPr marL="1371600" algn="ctr" rtl="0" fontAlgn="base">
        <a:spcBef>
          <a:spcPct val="0"/>
        </a:spcBef>
        <a:spcAft>
          <a:spcPct val="0"/>
        </a:spcAft>
        <a:defRPr sz="4400">
          <a:solidFill>
            <a:schemeClr val="tx1"/>
          </a:solidFill>
          <a:latin typeface="Calibri" charset="0"/>
          <a:ea typeface="ＭＳ Ｐゴシック" charset="-128"/>
        </a:defRPr>
      </a:lvl8pPr>
      <a:lvl9pPr marL="1828800" algn="ctr" rtl="0" fontAlgn="base">
        <a:spcBef>
          <a:spcPct val="0"/>
        </a:spcBef>
        <a:spcAft>
          <a:spcPct val="0"/>
        </a:spcAft>
        <a:defRPr sz="4400">
          <a:solidFill>
            <a:schemeClr val="tx1"/>
          </a:solidFill>
          <a:latin typeface="Calibri" charset="0"/>
          <a:ea typeface="ＭＳ Ｐゴシック"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128"/>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25.jpeg"/></Relationships>
</file>

<file path=ppt/slides/_rels/slide3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31.jpeg"/></Relationships>
</file>

<file path=ppt/slides/_rels/slide44.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2.jpeg"/><Relationship Id="rId4" Type="http://schemas.openxmlformats.org/officeDocument/2006/relationships/image" Target="../media/image41.jpeg"/></Relationships>
</file>

<file path=ppt/slides/_rels/slide5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8.jpeg"/><Relationship Id="rId4" Type="http://schemas.openxmlformats.org/officeDocument/2006/relationships/image" Target="../media/image47.jpeg"/></Relationships>
</file>

<file path=ppt/slides/_rels/slide5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5.png"/><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5" descr="RSR_PPT1.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4"/>
          <p:cNvSpPr txBox="1">
            <a:spLocks noChangeArrowheads="1"/>
          </p:cNvSpPr>
          <p:nvPr/>
        </p:nvSpPr>
        <p:spPr bwMode="auto">
          <a:xfrm>
            <a:off x="468313" y="188913"/>
            <a:ext cx="3527425" cy="461962"/>
          </a:xfrm>
          <a:prstGeom prst="rect">
            <a:avLst/>
          </a:prstGeom>
          <a:noFill/>
          <a:ln w="9525">
            <a:noFill/>
            <a:miter lim="800000"/>
            <a:headEnd/>
            <a:tailEnd/>
          </a:ln>
        </p:spPr>
        <p:txBody>
          <a:bodyPr>
            <a:spAutoFit/>
          </a:bodyPr>
          <a:lstStyle/>
          <a:p>
            <a:pPr eaLnBrk="1" hangingPunct="1">
              <a:defRPr/>
            </a:pPr>
            <a:r>
              <a:rPr lang="en-ZA" sz="2400" b="1" dirty="0" smtClean="0">
                <a:solidFill>
                  <a:schemeClr val="tx2"/>
                </a:solidFill>
                <a:latin typeface="+mj-lt"/>
                <a:ea typeface="ＭＳ Ｐゴシック" charset="-128"/>
              </a:rPr>
              <a:t>12 April 2016</a:t>
            </a:r>
            <a:endParaRPr lang="en-ZA" sz="2400" b="1" dirty="0">
              <a:solidFill>
                <a:schemeClr val="tx2"/>
              </a:solidFill>
              <a:latin typeface="+mj-lt"/>
              <a:ea typeface="ＭＳ Ｐゴシック" charset="-128"/>
            </a:endParaRPr>
          </a:p>
        </p:txBody>
      </p:sp>
      <p:sp>
        <p:nvSpPr>
          <p:cNvPr id="6" name="Rectangle 2"/>
          <p:cNvSpPr txBox="1">
            <a:spLocks noChangeArrowheads="1"/>
          </p:cNvSpPr>
          <p:nvPr/>
        </p:nvSpPr>
        <p:spPr bwMode="auto">
          <a:xfrm>
            <a:off x="250825" y="2349500"/>
            <a:ext cx="8066088" cy="3743325"/>
          </a:xfrm>
          <a:prstGeom prst="rect">
            <a:avLst/>
          </a:prstGeom>
          <a:noFill/>
          <a:ln w="9525">
            <a:noFill/>
            <a:miter lim="800000"/>
            <a:headEnd/>
            <a:tailEnd/>
          </a:ln>
        </p:spPr>
        <p:txBody>
          <a:bodyPr anchor="ctr"/>
          <a:lstStyle/>
          <a:p>
            <a:pPr eaLnBrk="1" hangingPunct="1">
              <a:defRPr/>
            </a:pPr>
            <a:r>
              <a:rPr lang="en-US" sz="4400" b="1" dirty="0">
                <a:solidFill>
                  <a:schemeClr val="accent2"/>
                </a:solidFill>
                <a:latin typeface="Arial Narrow" pitchFamily="34" charset="0"/>
                <a:ea typeface="ＭＳ Ｐゴシック" charset="-128"/>
                <a:cs typeface="+mj-cs"/>
              </a:rPr>
              <a:t/>
            </a:r>
            <a:br>
              <a:rPr lang="en-US" sz="4400" b="1" dirty="0">
                <a:solidFill>
                  <a:schemeClr val="accent2"/>
                </a:solidFill>
                <a:latin typeface="Arial Narrow" pitchFamily="34" charset="0"/>
                <a:ea typeface="ＭＳ Ｐゴシック" charset="-128"/>
                <a:cs typeface="+mj-cs"/>
              </a:rPr>
            </a:br>
            <a:r>
              <a:rPr lang="en-US" sz="4400" b="1" dirty="0">
                <a:solidFill>
                  <a:schemeClr val="accent2"/>
                </a:solidFill>
                <a:latin typeface="Arial Narrow" pitchFamily="34" charset="0"/>
                <a:ea typeface="ＭＳ Ｐゴシック" charset="-128"/>
                <a:cs typeface="+mj-cs"/>
              </a:rPr>
              <a:t/>
            </a:r>
            <a:br>
              <a:rPr lang="en-US" sz="4400" b="1" dirty="0">
                <a:solidFill>
                  <a:schemeClr val="accent2"/>
                </a:solidFill>
                <a:latin typeface="Arial Narrow" pitchFamily="34" charset="0"/>
                <a:ea typeface="ＭＳ Ｐゴシック" charset="-128"/>
                <a:cs typeface="+mj-cs"/>
              </a:rPr>
            </a:br>
            <a:r>
              <a:rPr lang="en-US" sz="4400" b="1" dirty="0">
                <a:solidFill>
                  <a:schemeClr val="accent2"/>
                </a:solidFill>
                <a:latin typeface="Arial Narrow" pitchFamily="34" charset="0"/>
                <a:ea typeface="ＭＳ Ｐゴシック" charset="-128"/>
                <a:cs typeface="+mj-cs"/>
              </a:rPr>
              <a:t/>
            </a:r>
            <a:br>
              <a:rPr lang="en-US" sz="4400" b="1" dirty="0">
                <a:solidFill>
                  <a:schemeClr val="accent2"/>
                </a:solidFill>
                <a:latin typeface="Arial Narrow" pitchFamily="34" charset="0"/>
                <a:ea typeface="ＭＳ Ｐゴシック" charset="-128"/>
                <a:cs typeface="+mj-cs"/>
              </a:rPr>
            </a:br>
            <a:endParaRPr lang="en-US" sz="4400" b="1" dirty="0">
              <a:solidFill>
                <a:schemeClr val="accent2"/>
              </a:solidFill>
              <a:latin typeface="Arial Narrow" pitchFamily="34" charset="0"/>
              <a:ea typeface="ＭＳ Ｐゴシック" charset="-128"/>
              <a:cs typeface="+mj-cs"/>
            </a:endParaRPr>
          </a:p>
          <a:p>
            <a:pPr eaLnBrk="1" hangingPunct="1">
              <a:defRPr/>
            </a:pPr>
            <a:r>
              <a:rPr lang="en-US" sz="4000" b="1" dirty="0" smtClean="0">
                <a:solidFill>
                  <a:schemeClr val="tx2"/>
                </a:solidFill>
                <a:latin typeface="Calibri" pitchFamily="34" charset="0"/>
                <a:ea typeface="Batang" pitchFamily="18" charset="-127"/>
                <a:cs typeface="Calibri" pitchFamily="34" charset="0"/>
              </a:rPr>
              <a:t>RSR Strategic Plan</a:t>
            </a:r>
            <a:endParaRPr lang="en-US" sz="4000" b="1" dirty="0">
              <a:solidFill>
                <a:schemeClr val="tx2"/>
              </a:solidFill>
              <a:latin typeface="Calibri" pitchFamily="34" charset="0"/>
              <a:ea typeface="Batang" pitchFamily="18" charset="-127"/>
              <a:cs typeface="Calibri" pitchFamily="34" charset="0"/>
            </a:endParaRPr>
          </a:p>
          <a:p>
            <a:pPr eaLnBrk="1" hangingPunct="1">
              <a:defRPr/>
            </a:pPr>
            <a:r>
              <a:rPr lang="en-ZA" sz="2800" b="1" dirty="0" smtClean="0">
                <a:solidFill>
                  <a:schemeClr val="accent1"/>
                </a:solidFill>
                <a:latin typeface="+mn-lt"/>
                <a:ea typeface="ＭＳ Ｐゴシック" charset="-128"/>
                <a:cs typeface="Arial" charset="0"/>
              </a:rPr>
              <a:t>2016-2021</a:t>
            </a:r>
          </a:p>
          <a:p>
            <a:pPr marL="0" lvl="2" eaLnBrk="1" hangingPunct="1">
              <a:defRPr/>
            </a:pPr>
            <a:r>
              <a:rPr lang="en-US" sz="4000" b="1" dirty="0">
                <a:latin typeface="Calibri" pitchFamily="34" charset="0"/>
                <a:ea typeface="ＭＳ Ｐゴシック" charset="-128"/>
                <a:cs typeface="Calibri" pitchFamily="34" charset="0"/>
              </a:rPr>
              <a:t/>
            </a:r>
            <a:br>
              <a:rPr lang="en-US" sz="4000" b="1" dirty="0">
                <a:latin typeface="Calibri" pitchFamily="34" charset="0"/>
                <a:ea typeface="ＭＳ Ｐゴシック" charset="-128"/>
                <a:cs typeface="Calibri" pitchFamily="34" charset="0"/>
              </a:rPr>
            </a:br>
            <a:r>
              <a:rPr lang="en-ZA" b="1" dirty="0" smtClean="0">
                <a:latin typeface="+mn-lt"/>
                <a:ea typeface="ＭＳ Ｐゴシック" charset="-128"/>
              </a:rPr>
              <a:t>PRESENTATION BY: NKULULEKO POYA</a:t>
            </a:r>
            <a:endParaRPr lang="en-US" sz="4400" dirty="0">
              <a:latin typeface="Calibri" pitchFamily="34" charset="0"/>
              <a:ea typeface="ＭＳ Ｐゴシック" charset="-128"/>
              <a:cs typeface="Calibri" pitchFamily="34" charset="0"/>
            </a:endParaRPr>
          </a:p>
        </p:txBody>
      </p:sp>
      <p:sp>
        <p:nvSpPr>
          <p:cNvPr id="2" name="Slide Number Placeholder 1"/>
          <p:cNvSpPr>
            <a:spLocks noGrp="1"/>
          </p:cNvSpPr>
          <p:nvPr>
            <p:ph type="sldNum" sz="quarter" idx="12"/>
          </p:nvPr>
        </p:nvSpPr>
        <p:spPr/>
        <p:txBody>
          <a:bodyPr/>
          <a:lstStyle/>
          <a:p>
            <a:pPr>
              <a:defRPr/>
            </a:pPr>
            <a:fld id="{2E6A8BCC-8F4D-4953-88F2-3697E233FD70}" type="slidenum">
              <a:rPr lang="en-ZA" smtClean="0"/>
              <a:pPr>
                <a:defRPr/>
              </a:pPr>
              <a:t>1</a:t>
            </a:fld>
            <a:endParaRPr lang="en-ZA" dirty="0"/>
          </a:p>
        </p:txBody>
      </p:sp>
      <p:pic>
        <p:nvPicPr>
          <p:cNvPr id="7" name="Picture 6"/>
          <p:cNvPicPr>
            <a:picLocks noChangeAspect="1"/>
          </p:cNvPicPr>
          <p:nvPr/>
        </p:nvPicPr>
        <p:blipFill>
          <a:blip r:embed="rId3" cstate="print"/>
          <a:stretch>
            <a:fillRect/>
          </a:stretch>
        </p:blipFill>
        <p:spPr>
          <a:xfrm>
            <a:off x="6516216" y="4221088"/>
            <a:ext cx="765572" cy="757967"/>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60CFDAE-8565-4D03-8A68-635A0920E9BE}" type="slidenum">
              <a:rPr lang="en-ZA" smtClean="0"/>
              <a:pPr>
                <a:defRPr/>
              </a:pPr>
              <a:t>10</a:t>
            </a:fld>
            <a:endParaRPr lang="en-ZA" dirty="0"/>
          </a:p>
        </p:txBody>
      </p:sp>
      <p:sp>
        <p:nvSpPr>
          <p:cNvPr id="7" name="Title 6"/>
          <p:cNvSpPr txBox="1">
            <a:spLocks/>
          </p:cNvSpPr>
          <p:nvPr/>
        </p:nvSpPr>
        <p:spPr bwMode="auto">
          <a:xfrm>
            <a:off x="467544" y="32048"/>
            <a:ext cx="8229600" cy="7326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lang="en-ZA" sz="4000" b="1" kern="1200" cap="all">
                <a:solidFill>
                  <a:schemeClr val="tx2"/>
                </a:solidFill>
                <a:latin typeface="+mn-lt"/>
                <a:ea typeface="ＭＳ Ｐゴシック" charset="-128"/>
                <a:cs typeface="Arial" charset="0"/>
              </a:defRPr>
            </a:lvl1pPr>
            <a:lvl2pPr algn="ctr" rtl="0" eaLnBrk="0" fontAlgn="base" hangingPunct="0">
              <a:spcBef>
                <a:spcPct val="0"/>
              </a:spcBef>
              <a:spcAft>
                <a:spcPct val="0"/>
              </a:spcAft>
              <a:defRPr sz="4400">
                <a:solidFill>
                  <a:schemeClr val="tx1"/>
                </a:solidFill>
                <a:latin typeface="Calibri" charset="0"/>
                <a:ea typeface="ＭＳ Ｐゴシック" charset="-128"/>
              </a:defRPr>
            </a:lvl2pPr>
            <a:lvl3pPr algn="ctr" rtl="0" eaLnBrk="0" fontAlgn="base" hangingPunct="0">
              <a:spcBef>
                <a:spcPct val="0"/>
              </a:spcBef>
              <a:spcAft>
                <a:spcPct val="0"/>
              </a:spcAft>
              <a:defRPr sz="4400">
                <a:solidFill>
                  <a:schemeClr val="tx1"/>
                </a:solidFill>
                <a:latin typeface="Calibri" charset="0"/>
                <a:ea typeface="ＭＳ Ｐゴシック" charset="-128"/>
              </a:defRPr>
            </a:lvl3pPr>
            <a:lvl4pPr algn="ctr" rtl="0" eaLnBrk="0" fontAlgn="base" hangingPunct="0">
              <a:spcBef>
                <a:spcPct val="0"/>
              </a:spcBef>
              <a:spcAft>
                <a:spcPct val="0"/>
              </a:spcAft>
              <a:defRPr sz="4400">
                <a:solidFill>
                  <a:schemeClr val="tx1"/>
                </a:solidFill>
                <a:latin typeface="Calibri" charset="0"/>
                <a:ea typeface="ＭＳ Ｐゴシック" charset="-128"/>
              </a:defRPr>
            </a:lvl4pPr>
            <a:lvl5pPr algn="ctr" rtl="0" eaLnBrk="0" fontAlgn="base" hangingPunct="0">
              <a:spcBef>
                <a:spcPct val="0"/>
              </a:spcBef>
              <a:spcAft>
                <a:spcPct val="0"/>
              </a:spcAft>
              <a:defRPr sz="4400">
                <a:solidFill>
                  <a:schemeClr val="tx1"/>
                </a:solidFill>
                <a:latin typeface="Calibri" charset="0"/>
                <a:ea typeface="ＭＳ Ｐゴシック" charset="-128"/>
              </a:defRPr>
            </a:lvl5pPr>
            <a:lvl6pPr marL="457200" algn="ctr" rtl="0" fontAlgn="base">
              <a:spcBef>
                <a:spcPct val="0"/>
              </a:spcBef>
              <a:spcAft>
                <a:spcPct val="0"/>
              </a:spcAft>
              <a:defRPr sz="4400">
                <a:solidFill>
                  <a:schemeClr val="tx1"/>
                </a:solidFill>
                <a:latin typeface="Calibri" charset="0"/>
                <a:ea typeface="ＭＳ Ｐゴシック" charset="-128"/>
              </a:defRPr>
            </a:lvl6pPr>
            <a:lvl7pPr marL="914400" algn="ctr" rtl="0" fontAlgn="base">
              <a:spcBef>
                <a:spcPct val="0"/>
              </a:spcBef>
              <a:spcAft>
                <a:spcPct val="0"/>
              </a:spcAft>
              <a:defRPr sz="4400">
                <a:solidFill>
                  <a:schemeClr val="tx1"/>
                </a:solidFill>
                <a:latin typeface="Calibri" charset="0"/>
                <a:ea typeface="ＭＳ Ｐゴシック" charset="-128"/>
              </a:defRPr>
            </a:lvl7pPr>
            <a:lvl8pPr marL="1371600" algn="ctr" rtl="0" fontAlgn="base">
              <a:spcBef>
                <a:spcPct val="0"/>
              </a:spcBef>
              <a:spcAft>
                <a:spcPct val="0"/>
              </a:spcAft>
              <a:defRPr sz="4400">
                <a:solidFill>
                  <a:schemeClr val="tx1"/>
                </a:solidFill>
                <a:latin typeface="Calibri" charset="0"/>
                <a:ea typeface="ＭＳ Ｐゴシック" charset="-128"/>
              </a:defRPr>
            </a:lvl8pPr>
            <a:lvl9pPr marL="1828800" algn="ctr" rtl="0" fontAlgn="base">
              <a:spcBef>
                <a:spcPct val="0"/>
              </a:spcBef>
              <a:spcAft>
                <a:spcPct val="0"/>
              </a:spcAft>
              <a:defRPr sz="4400">
                <a:solidFill>
                  <a:schemeClr val="tx1"/>
                </a:solidFill>
                <a:latin typeface="Calibri" charset="0"/>
                <a:ea typeface="ＭＳ Ｐゴシック" charset="-128"/>
              </a:defRPr>
            </a:lvl9pPr>
          </a:lstStyle>
          <a:p>
            <a:pPr algn="ctr"/>
            <a:r>
              <a:rPr lang="en-ZA" sz="3200" smtClean="0"/>
              <a:t>ORGANISATIONAL STRUCTURE</a:t>
            </a:r>
            <a:endParaRPr lang="en-ZA" sz="3200" dirty="0"/>
          </a:p>
        </p:txBody>
      </p:sp>
      <p:pic>
        <p:nvPicPr>
          <p:cNvPr id="9" name="Picture 8"/>
          <p:cNvPicPr>
            <a:picLocks noChangeAspect="1"/>
          </p:cNvPicPr>
          <p:nvPr/>
        </p:nvPicPr>
        <p:blipFill>
          <a:blip r:embed="rId2" cstate="print"/>
          <a:stretch>
            <a:fillRect/>
          </a:stretch>
        </p:blipFill>
        <p:spPr>
          <a:xfrm>
            <a:off x="8378428" y="0"/>
            <a:ext cx="765572" cy="757967"/>
          </a:xfrm>
          <a:prstGeom prst="rect">
            <a:avLst/>
          </a:prstGeom>
        </p:spPr>
      </p:pic>
      <p:graphicFrame>
        <p:nvGraphicFramePr>
          <p:cNvPr id="6" name="Diagram 5"/>
          <p:cNvGraphicFramePr/>
          <p:nvPr>
            <p:extLst>
              <p:ext uri="{D42A27DB-BD31-4B8C-83A1-F6EECF244321}">
                <p14:modId xmlns:p14="http://schemas.microsoft.com/office/powerpoint/2010/main" xmlns="" val="1937860243"/>
              </p:ext>
            </p:extLst>
          </p:nvPr>
        </p:nvGraphicFramePr>
        <p:xfrm>
          <a:off x="195468" y="708330"/>
          <a:ext cx="8697012" cy="56480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40098201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Arial Narrow" panose="020B0606020202030204" pitchFamily="34" charset="0"/>
              </a:rPr>
              <a:t>ANNUAL PERFORMANCE</a:t>
            </a:r>
            <a:endParaRPr lang="en-GB" dirty="0">
              <a:latin typeface="Arial Narrow" panose="020B0606020202030204" pitchFamily="34" charset="0"/>
            </a:endParaRPr>
          </a:p>
        </p:txBody>
      </p:sp>
      <p:sp>
        <p:nvSpPr>
          <p:cNvPr id="4" name="Slide Number Placeholder 3"/>
          <p:cNvSpPr>
            <a:spLocks noGrp="1"/>
          </p:cNvSpPr>
          <p:nvPr>
            <p:ph type="sldNum" sz="quarter" idx="12"/>
          </p:nvPr>
        </p:nvSpPr>
        <p:spPr/>
        <p:txBody>
          <a:bodyPr/>
          <a:lstStyle/>
          <a:p>
            <a:pPr>
              <a:defRPr/>
            </a:pPr>
            <a:fld id="{860CFDAE-8565-4D03-8A68-635A0920E9BE}" type="slidenum">
              <a:rPr lang="en-ZA" smtClean="0"/>
              <a:pPr>
                <a:defRPr/>
              </a:pPr>
              <a:t>11</a:t>
            </a:fld>
            <a:endParaRPr lang="en-ZA" dirty="0"/>
          </a:p>
        </p:txBody>
      </p:sp>
      <p:pic>
        <p:nvPicPr>
          <p:cNvPr id="3" name="Picture 2"/>
          <p:cNvPicPr>
            <a:picLocks noChangeAspect="1"/>
          </p:cNvPicPr>
          <p:nvPr/>
        </p:nvPicPr>
        <p:blipFill>
          <a:blip r:embed="rId2" cstate="print"/>
          <a:stretch>
            <a:fillRect/>
          </a:stretch>
        </p:blipFill>
        <p:spPr>
          <a:xfrm>
            <a:off x="755577" y="1369410"/>
            <a:ext cx="7819354" cy="4219830"/>
          </a:xfrm>
          <a:prstGeom prst="rect">
            <a:avLst/>
          </a:prstGeom>
        </p:spPr>
      </p:pic>
    </p:spTree>
    <p:extLst>
      <p:ext uri="{BB962C8B-B14F-4D97-AF65-F5344CB8AC3E}">
        <p14:creationId xmlns:p14="http://schemas.microsoft.com/office/powerpoint/2010/main" xmlns="" val="36633752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Arial Narrow" panose="020B0606020202030204" pitchFamily="34" charset="0"/>
              </a:rPr>
              <a:t>RSR REGULATORY IMPACT ASSESSMENT</a:t>
            </a:r>
            <a:endParaRPr lang="en-GB" dirty="0">
              <a:latin typeface="Arial Narrow" panose="020B0606020202030204" pitchFamily="34" charset="0"/>
            </a:endParaRPr>
          </a:p>
        </p:txBody>
      </p:sp>
      <p:sp>
        <p:nvSpPr>
          <p:cNvPr id="4" name="Slide Number Placeholder 3"/>
          <p:cNvSpPr>
            <a:spLocks noGrp="1"/>
          </p:cNvSpPr>
          <p:nvPr>
            <p:ph type="sldNum" sz="quarter" idx="12"/>
          </p:nvPr>
        </p:nvSpPr>
        <p:spPr/>
        <p:txBody>
          <a:bodyPr/>
          <a:lstStyle/>
          <a:p>
            <a:pPr>
              <a:defRPr/>
            </a:pPr>
            <a:fld id="{860CFDAE-8565-4D03-8A68-635A0920E9BE}" type="slidenum">
              <a:rPr lang="en-ZA" smtClean="0"/>
              <a:pPr>
                <a:defRPr/>
              </a:pPr>
              <a:t>12</a:t>
            </a:fld>
            <a:endParaRPr lang="en-ZA" dirty="0"/>
          </a:p>
        </p:txBody>
      </p:sp>
      <p:pic>
        <p:nvPicPr>
          <p:cNvPr id="8" name="Picture 7"/>
          <p:cNvPicPr>
            <a:picLocks noChangeAspect="1"/>
          </p:cNvPicPr>
          <p:nvPr/>
        </p:nvPicPr>
        <p:blipFill rotWithShape="1">
          <a:blip r:embed="rId2" cstate="print"/>
          <a:srcRect t="2822" b="-153"/>
          <a:stretch/>
        </p:blipFill>
        <p:spPr>
          <a:xfrm>
            <a:off x="899592" y="1417638"/>
            <a:ext cx="6984776" cy="4521022"/>
          </a:xfrm>
          <a:prstGeom prst="rect">
            <a:avLst/>
          </a:prstGeom>
          <a:noFill/>
          <a:ln w="25400">
            <a:solidFill>
              <a:schemeClr val="accent1"/>
            </a:solidFill>
          </a:ln>
        </p:spPr>
      </p:pic>
    </p:spTree>
    <p:extLst>
      <p:ext uri="{BB962C8B-B14F-4D97-AF65-F5344CB8AC3E}">
        <p14:creationId xmlns:p14="http://schemas.microsoft.com/office/powerpoint/2010/main" xmlns="" val="22152058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Arial Narrow" panose="020B0606020202030204" pitchFamily="34" charset="0"/>
              </a:rPr>
              <a:t>RSR REGULATORY IMPACT ASSESSMENT</a:t>
            </a:r>
            <a:endParaRPr lang="en-GB" dirty="0">
              <a:latin typeface="Arial Narrow" panose="020B0606020202030204" pitchFamily="34" charset="0"/>
            </a:endParaRPr>
          </a:p>
        </p:txBody>
      </p:sp>
      <p:sp>
        <p:nvSpPr>
          <p:cNvPr id="7" name="Content Placeholder 6"/>
          <p:cNvSpPr>
            <a:spLocks noGrp="1"/>
          </p:cNvSpPr>
          <p:nvPr>
            <p:ph idx="1"/>
          </p:nvPr>
        </p:nvSpPr>
        <p:spPr/>
        <p:txBody>
          <a:bodyPr/>
          <a:lstStyle/>
          <a:p>
            <a:pPr>
              <a:lnSpc>
                <a:spcPct val="100000"/>
              </a:lnSpc>
            </a:pPr>
            <a:r>
              <a:rPr lang="en-US" sz="1800" dirty="0" smtClean="0"/>
              <a:t>Cost-Benefit analysis of TFR and Prasa over period 2010/11 to 2014/15</a:t>
            </a:r>
          </a:p>
          <a:p>
            <a:pPr>
              <a:lnSpc>
                <a:spcPct val="100000"/>
              </a:lnSpc>
            </a:pPr>
            <a:r>
              <a:rPr lang="en-US" sz="1800" dirty="0" smtClean="0"/>
              <a:t>Cost of occurrences (costs) versus Value Add of transported goods (benefits)</a:t>
            </a:r>
          </a:p>
          <a:p>
            <a:pPr>
              <a:lnSpc>
                <a:spcPct val="100000"/>
              </a:lnSpc>
            </a:pPr>
            <a:r>
              <a:rPr lang="en-US" sz="1800" dirty="0" smtClean="0"/>
              <a:t>Findings :</a:t>
            </a:r>
          </a:p>
          <a:p>
            <a:pPr lvl="1"/>
            <a:r>
              <a:rPr lang="en-US" sz="1800" dirty="0"/>
              <a:t>Gaps in terms of RSR Regulatory Framework identified:</a:t>
            </a:r>
          </a:p>
          <a:p>
            <a:pPr lvl="2"/>
            <a:r>
              <a:rPr lang="en-US" sz="1800" dirty="0"/>
              <a:t>Rail Reserve / access control </a:t>
            </a:r>
          </a:p>
          <a:p>
            <a:pPr lvl="2"/>
            <a:r>
              <a:rPr lang="en-US" sz="1800" dirty="0"/>
              <a:t>Security issues regarding theft and vandalism</a:t>
            </a:r>
          </a:p>
          <a:p>
            <a:pPr lvl="1"/>
            <a:r>
              <a:rPr lang="en-US" sz="1800" dirty="0" smtClean="0"/>
              <a:t>Collisions main cost driver for TFR</a:t>
            </a:r>
          </a:p>
          <a:p>
            <a:pPr lvl="1"/>
            <a:r>
              <a:rPr lang="en-US" sz="1800" dirty="0" smtClean="0"/>
              <a:t>Train fires (arson and electrical) main cost driver for PRASA</a:t>
            </a:r>
          </a:p>
          <a:p>
            <a:pPr marL="342900" lvl="1" indent="-342900" eaLnBrk="1" hangingPunct="1">
              <a:buFont typeface="Arial" panose="020B0604020202020204" pitchFamily="34" charset="0"/>
              <a:buChar char="•"/>
            </a:pPr>
            <a:r>
              <a:rPr lang="en-US" sz="1800" dirty="0" smtClean="0"/>
              <a:t>0.1% Cost of Risk discriminator introduced to identify </a:t>
            </a:r>
            <a:r>
              <a:rPr lang="en-US" sz="1800" dirty="0"/>
              <a:t>High risk railway lines / </a:t>
            </a:r>
            <a:r>
              <a:rPr lang="en-US" sz="1800" dirty="0" err="1" smtClean="0"/>
              <a:t>corridorrs</a:t>
            </a:r>
            <a:endParaRPr lang="en-US" sz="1800" dirty="0" smtClean="0"/>
          </a:p>
          <a:p>
            <a:pPr>
              <a:lnSpc>
                <a:spcPct val="100000"/>
              </a:lnSpc>
            </a:pPr>
            <a:r>
              <a:rPr lang="en-US" sz="1800" dirty="0" smtClean="0"/>
              <a:t>Outcomes will inform RSR Regulatory Framework development and focus of planning of RSR Interventions</a:t>
            </a:r>
            <a:endParaRPr lang="en-US" sz="1800" dirty="0"/>
          </a:p>
        </p:txBody>
      </p:sp>
      <p:sp>
        <p:nvSpPr>
          <p:cNvPr id="4" name="Slide Number Placeholder 3"/>
          <p:cNvSpPr>
            <a:spLocks noGrp="1"/>
          </p:cNvSpPr>
          <p:nvPr>
            <p:ph type="sldNum" sz="quarter" idx="12"/>
          </p:nvPr>
        </p:nvSpPr>
        <p:spPr/>
        <p:txBody>
          <a:bodyPr/>
          <a:lstStyle/>
          <a:p>
            <a:pPr>
              <a:defRPr/>
            </a:pPr>
            <a:fld id="{860CFDAE-8565-4D03-8A68-635A0920E9BE}" type="slidenum">
              <a:rPr lang="en-ZA" smtClean="0"/>
              <a:pPr>
                <a:defRPr/>
              </a:pPr>
              <a:t>13</a:t>
            </a:fld>
            <a:endParaRPr lang="en-ZA" dirty="0"/>
          </a:p>
        </p:txBody>
      </p:sp>
    </p:spTree>
    <p:extLst>
      <p:ext uri="{BB962C8B-B14F-4D97-AF65-F5344CB8AC3E}">
        <p14:creationId xmlns:p14="http://schemas.microsoft.com/office/powerpoint/2010/main" xmlns="" val="448934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Arial Narrow" panose="020B0606020202030204" pitchFamily="34" charset="0"/>
              </a:rPr>
              <a:t>RSR REGULATORY IMPACT ASSESSMENT</a:t>
            </a:r>
            <a:endParaRPr lang="en-GB" dirty="0">
              <a:latin typeface="Arial Narrow" panose="020B0606020202030204" pitchFamily="34" charset="0"/>
            </a:endParaRPr>
          </a:p>
        </p:txBody>
      </p:sp>
      <p:sp>
        <p:nvSpPr>
          <p:cNvPr id="4" name="Slide Number Placeholder 3"/>
          <p:cNvSpPr>
            <a:spLocks noGrp="1"/>
          </p:cNvSpPr>
          <p:nvPr>
            <p:ph type="sldNum" sz="quarter" idx="12"/>
          </p:nvPr>
        </p:nvSpPr>
        <p:spPr/>
        <p:txBody>
          <a:bodyPr/>
          <a:lstStyle/>
          <a:p>
            <a:pPr>
              <a:defRPr/>
            </a:pPr>
            <a:fld id="{860CFDAE-8565-4D03-8A68-635A0920E9BE}" type="slidenum">
              <a:rPr lang="en-ZA" smtClean="0"/>
              <a:pPr>
                <a:defRPr/>
              </a:pPr>
              <a:t>14</a:t>
            </a:fld>
            <a:endParaRPr lang="en-ZA" dirty="0"/>
          </a:p>
        </p:txBody>
      </p:sp>
      <p:pic>
        <p:nvPicPr>
          <p:cNvPr id="6" name="Picture 5"/>
          <p:cNvPicPr>
            <a:picLocks noChangeAspect="1"/>
          </p:cNvPicPr>
          <p:nvPr/>
        </p:nvPicPr>
        <p:blipFill rotWithShape="1">
          <a:blip r:embed="rId2" cstate="print"/>
          <a:srcRect b="19237"/>
          <a:stretch/>
        </p:blipFill>
        <p:spPr>
          <a:xfrm>
            <a:off x="251520" y="1268760"/>
            <a:ext cx="8247419" cy="4584849"/>
          </a:xfrm>
          <a:prstGeom prst="rect">
            <a:avLst/>
          </a:prstGeom>
        </p:spPr>
      </p:pic>
    </p:spTree>
    <p:extLst>
      <p:ext uri="{BB962C8B-B14F-4D97-AF65-F5344CB8AC3E}">
        <p14:creationId xmlns:p14="http://schemas.microsoft.com/office/powerpoint/2010/main" xmlns="" val="22000655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200" y="274638"/>
            <a:ext cx="8229600" cy="1143000"/>
          </a:xfrm>
        </p:spPr>
        <p:txBody>
          <a:bodyPr/>
          <a:lstStyle/>
          <a:p>
            <a:r>
              <a:rPr lang="en-GB" dirty="0" smtClean="0">
                <a:latin typeface="Arial Narrow" panose="020B0606020202030204" pitchFamily="34" charset="0"/>
              </a:rPr>
              <a:t>TFR OCCURRENCE COSTS</a:t>
            </a:r>
            <a:endParaRPr lang="en-GB" dirty="0">
              <a:latin typeface="Arial Narrow" panose="020B0606020202030204" pitchFamily="34" charset="0"/>
            </a:endParaRPr>
          </a:p>
        </p:txBody>
      </p:sp>
      <p:sp>
        <p:nvSpPr>
          <p:cNvPr id="2" name="TextBox 1"/>
          <p:cNvSpPr txBox="1"/>
          <p:nvPr/>
        </p:nvSpPr>
        <p:spPr>
          <a:xfrm>
            <a:off x="251520" y="5301208"/>
            <a:ext cx="3536546" cy="261610"/>
          </a:xfrm>
          <a:prstGeom prst="rect">
            <a:avLst/>
          </a:prstGeom>
          <a:noFill/>
        </p:spPr>
        <p:txBody>
          <a:bodyPr wrap="none" rtlCol="0">
            <a:spAutoFit/>
          </a:bodyPr>
          <a:lstStyle/>
          <a:p>
            <a:r>
              <a:rPr lang="en-US" sz="1100" dirty="0" smtClean="0"/>
              <a:t>Note : as per State of Safety report for period 2014/15</a:t>
            </a:r>
            <a:endParaRPr lang="en-US" sz="1100" dirty="0"/>
          </a:p>
        </p:txBody>
      </p:sp>
      <p:pic>
        <p:nvPicPr>
          <p:cNvPr id="4" name="Picture 3"/>
          <p:cNvPicPr>
            <a:picLocks noChangeAspect="1"/>
          </p:cNvPicPr>
          <p:nvPr/>
        </p:nvPicPr>
        <p:blipFill>
          <a:blip r:embed="rId2" cstate="print"/>
          <a:stretch>
            <a:fillRect/>
          </a:stretch>
        </p:blipFill>
        <p:spPr>
          <a:xfrm>
            <a:off x="268680" y="1340768"/>
            <a:ext cx="8355065" cy="3856184"/>
          </a:xfrm>
          <a:prstGeom prst="rect">
            <a:avLst/>
          </a:prstGeom>
        </p:spPr>
      </p:pic>
    </p:spTree>
    <p:extLst>
      <p:ext uri="{BB962C8B-B14F-4D97-AF65-F5344CB8AC3E}">
        <p14:creationId xmlns:p14="http://schemas.microsoft.com/office/powerpoint/2010/main" xmlns="" val="14661486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79512" y="404664"/>
            <a:ext cx="8496656" cy="6070364"/>
            <a:chOff x="251520" y="327702"/>
            <a:chExt cx="8496656" cy="6070364"/>
          </a:xfrm>
        </p:grpSpPr>
        <p:pic>
          <p:nvPicPr>
            <p:cNvPr id="4" name="Picture 3"/>
            <p:cNvPicPr>
              <a:picLocks noChangeAspect="1"/>
            </p:cNvPicPr>
            <p:nvPr/>
          </p:nvPicPr>
          <p:blipFill>
            <a:blip r:embed="rId2" cstate="print"/>
            <a:stretch>
              <a:fillRect/>
            </a:stretch>
          </p:blipFill>
          <p:spPr>
            <a:xfrm>
              <a:off x="251520" y="332656"/>
              <a:ext cx="8496656" cy="6065410"/>
            </a:xfrm>
            <a:prstGeom prst="rect">
              <a:avLst/>
            </a:prstGeom>
          </p:spPr>
        </p:pic>
        <p:sp>
          <p:nvSpPr>
            <p:cNvPr id="5" name="TextBox 4"/>
            <p:cNvSpPr txBox="1"/>
            <p:nvPr/>
          </p:nvSpPr>
          <p:spPr>
            <a:xfrm>
              <a:off x="683568" y="327702"/>
              <a:ext cx="4032448" cy="369332"/>
            </a:xfrm>
            <a:prstGeom prst="rect">
              <a:avLst/>
            </a:prstGeom>
            <a:solidFill>
              <a:schemeClr val="bg1"/>
            </a:solidFill>
          </p:spPr>
          <p:txBody>
            <a:bodyPr wrap="square" rtlCol="0">
              <a:spAutoFit/>
            </a:bodyPr>
            <a:lstStyle/>
            <a:p>
              <a:r>
                <a:rPr lang="en-US" dirty="0" smtClean="0"/>
                <a:t>TFR Occurrence Costs 2010-2014</a:t>
              </a:r>
              <a:endParaRPr lang="en-US" dirty="0"/>
            </a:p>
          </p:txBody>
        </p:sp>
      </p:grpSp>
    </p:spTree>
    <p:extLst>
      <p:ext uri="{BB962C8B-B14F-4D97-AF65-F5344CB8AC3E}">
        <p14:creationId xmlns:p14="http://schemas.microsoft.com/office/powerpoint/2010/main" xmlns="" val="36635191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stretch>
            <a:fillRect/>
          </a:stretch>
        </p:blipFill>
        <p:spPr>
          <a:xfrm>
            <a:off x="251520" y="1124744"/>
            <a:ext cx="8365657" cy="5568444"/>
          </a:xfrm>
          <a:prstGeom prst="rect">
            <a:avLst/>
          </a:prstGeom>
        </p:spPr>
      </p:pic>
      <p:sp>
        <p:nvSpPr>
          <p:cNvPr id="3" name="Title 2"/>
          <p:cNvSpPr>
            <a:spLocks noGrp="1"/>
          </p:cNvSpPr>
          <p:nvPr>
            <p:ph type="title"/>
          </p:nvPr>
        </p:nvSpPr>
        <p:spPr>
          <a:xfrm>
            <a:off x="387577" y="188640"/>
            <a:ext cx="8229600" cy="1143000"/>
          </a:xfrm>
        </p:spPr>
        <p:txBody>
          <a:bodyPr/>
          <a:lstStyle/>
          <a:p>
            <a:r>
              <a:rPr lang="en-US" dirty="0" smtClean="0"/>
              <a:t>TFR COST OF RISK PROFILE </a:t>
            </a:r>
            <a:endParaRPr lang="en-US" dirty="0"/>
          </a:p>
        </p:txBody>
      </p:sp>
    </p:spTree>
    <p:extLst>
      <p:ext uri="{BB962C8B-B14F-4D97-AF65-F5344CB8AC3E}">
        <p14:creationId xmlns:p14="http://schemas.microsoft.com/office/powerpoint/2010/main" xmlns="" val="40015237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stretch>
            <a:fillRect/>
          </a:stretch>
        </p:blipFill>
        <p:spPr>
          <a:xfrm>
            <a:off x="359532" y="1430778"/>
            <a:ext cx="8388285" cy="3649284"/>
          </a:xfrm>
          <a:prstGeom prst="rect">
            <a:avLst/>
          </a:prstGeom>
        </p:spPr>
      </p:pic>
      <p:sp>
        <p:nvSpPr>
          <p:cNvPr id="3" name="Title 1"/>
          <p:cNvSpPr>
            <a:spLocks noGrp="1"/>
          </p:cNvSpPr>
          <p:nvPr>
            <p:ph type="title"/>
          </p:nvPr>
        </p:nvSpPr>
        <p:spPr>
          <a:xfrm>
            <a:off x="457200" y="274638"/>
            <a:ext cx="8229600" cy="1143000"/>
          </a:xfrm>
        </p:spPr>
        <p:txBody>
          <a:bodyPr/>
          <a:lstStyle/>
          <a:p>
            <a:r>
              <a:rPr lang="en-GB" dirty="0" smtClean="0">
                <a:latin typeface="Arial Narrow" panose="020B0606020202030204" pitchFamily="34" charset="0"/>
              </a:rPr>
              <a:t>PRASA OCCURRENCE COSTS</a:t>
            </a:r>
            <a:endParaRPr lang="en-GB" dirty="0">
              <a:latin typeface="Arial Narrow" panose="020B0606020202030204" pitchFamily="34" charset="0"/>
            </a:endParaRPr>
          </a:p>
        </p:txBody>
      </p:sp>
      <p:sp>
        <p:nvSpPr>
          <p:cNvPr id="2" name="TextBox 1"/>
          <p:cNvSpPr txBox="1"/>
          <p:nvPr/>
        </p:nvSpPr>
        <p:spPr>
          <a:xfrm>
            <a:off x="251520" y="5301208"/>
            <a:ext cx="3536546" cy="261610"/>
          </a:xfrm>
          <a:prstGeom prst="rect">
            <a:avLst/>
          </a:prstGeom>
          <a:noFill/>
        </p:spPr>
        <p:txBody>
          <a:bodyPr wrap="none" rtlCol="0">
            <a:spAutoFit/>
          </a:bodyPr>
          <a:lstStyle/>
          <a:p>
            <a:r>
              <a:rPr lang="en-US" sz="1100" dirty="0" smtClean="0"/>
              <a:t>Note : as per State of Safety report for period 2014/15</a:t>
            </a:r>
            <a:endParaRPr lang="en-US" sz="1100" dirty="0"/>
          </a:p>
        </p:txBody>
      </p:sp>
    </p:spTree>
    <p:extLst>
      <p:ext uri="{BB962C8B-B14F-4D97-AF65-F5344CB8AC3E}">
        <p14:creationId xmlns:p14="http://schemas.microsoft.com/office/powerpoint/2010/main" xmlns="" val="29278525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srcRect l="6822" r="4821" b="2222"/>
          <a:stretch/>
        </p:blipFill>
        <p:spPr>
          <a:xfrm>
            <a:off x="611560" y="116632"/>
            <a:ext cx="7920880" cy="6337004"/>
          </a:xfrm>
          <a:prstGeom prst="rect">
            <a:avLst/>
          </a:prstGeom>
        </p:spPr>
      </p:pic>
    </p:spTree>
    <p:extLst>
      <p:ext uri="{BB962C8B-B14F-4D97-AF65-F5344CB8AC3E}">
        <p14:creationId xmlns:p14="http://schemas.microsoft.com/office/powerpoint/2010/main" xmlns="" val="21327861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60CFDAE-8565-4D03-8A68-635A0920E9BE}" type="slidenum">
              <a:rPr lang="en-ZA" smtClean="0"/>
              <a:pPr>
                <a:defRPr/>
              </a:pPr>
              <a:t>2</a:t>
            </a:fld>
            <a:endParaRPr lang="en-ZA" dirty="0"/>
          </a:p>
        </p:txBody>
      </p:sp>
      <p:sp>
        <p:nvSpPr>
          <p:cNvPr id="5" name="Rectangle 4"/>
          <p:cNvSpPr/>
          <p:nvPr/>
        </p:nvSpPr>
        <p:spPr>
          <a:xfrm>
            <a:off x="909936" y="710532"/>
            <a:ext cx="7344816" cy="6109365"/>
          </a:xfrm>
          <a:prstGeom prst="rect">
            <a:avLst/>
          </a:prstGeom>
        </p:spPr>
        <p:txBody>
          <a:bodyPr wrap="square">
            <a:spAutoFit/>
          </a:bodyPr>
          <a:lstStyle/>
          <a:p>
            <a:pPr marL="342900" lvl="2" indent="-342900" algn="just">
              <a:spcBef>
                <a:spcPts val="600"/>
              </a:spcBef>
              <a:spcAft>
                <a:spcPts val="1200"/>
              </a:spcAft>
              <a:buFont typeface="Arial"/>
              <a:buChar char="•"/>
            </a:pPr>
            <a:r>
              <a:rPr lang="en-ZA" sz="1400" b="1" dirty="0" smtClean="0">
                <a:latin typeface="+mn-lt"/>
              </a:rPr>
              <a:t>INTRODUCTION</a:t>
            </a:r>
          </a:p>
          <a:p>
            <a:pPr marL="800100" lvl="3" indent="-342900" algn="just">
              <a:spcBef>
                <a:spcPts val="600"/>
              </a:spcBef>
              <a:spcAft>
                <a:spcPts val="1200"/>
              </a:spcAft>
              <a:buFont typeface="Arial"/>
              <a:buChar char="•"/>
            </a:pPr>
            <a:r>
              <a:rPr lang="en-ZA" sz="1400" b="1" dirty="0" smtClean="0">
                <a:latin typeface="+mn-lt"/>
              </a:rPr>
              <a:t>9-POINT PLAN</a:t>
            </a:r>
          </a:p>
          <a:p>
            <a:pPr marL="800100" lvl="3" indent="-342900" algn="just">
              <a:spcBef>
                <a:spcPts val="600"/>
              </a:spcBef>
              <a:spcAft>
                <a:spcPts val="1200"/>
              </a:spcAft>
              <a:buFont typeface="Arial"/>
              <a:buChar char="•"/>
            </a:pPr>
            <a:r>
              <a:rPr lang="en-ZA" sz="1400" b="1" dirty="0" smtClean="0">
                <a:latin typeface="+mn-lt"/>
              </a:rPr>
              <a:t>SONA CONTRIBUTION</a:t>
            </a:r>
            <a:endParaRPr lang="en-ZA" sz="1400" dirty="0" smtClean="0">
              <a:latin typeface="+mn-lt"/>
            </a:endParaRPr>
          </a:p>
          <a:p>
            <a:pPr marL="342900" lvl="2" indent="-342900" algn="just">
              <a:spcBef>
                <a:spcPts val="600"/>
              </a:spcBef>
              <a:spcAft>
                <a:spcPts val="1200"/>
              </a:spcAft>
              <a:buFont typeface="Arial"/>
              <a:buChar char="•"/>
            </a:pPr>
            <a:r>
              <a:rPr lang="en-ZA" sz="1400" b="1" dirty="0" smtClean="0">
                <a:latin typeface="+mn-lt"/>
              </a:rPr>
              <a:t>HISTORICAL BACKGROUND</a:t>
            </a:r>
            <a:r>
              <a:rPr lang="en-ZA" sz="1400" dirty="0" smtClean="0">
                <a:latin typeface="+mn-lt"/>
              </a:rPr>
              <a:t> </a:t>
            </a:r>
          </a:p>
          <a:p>
            <a:pPr marL="342900" lvl="2" indent="-342900" algn="just">
              <a:spcBef>
                <a:spcPts val="600"/>
              </a:spcBef>
              <a:spcAft>
                <a:spcPts val="1200"/>
              </a:spcAft>
              <a:buFont typeface="Arial"/>
              <a:buChar char="•"/>
            </a:pPr>
            <a:r>
              <a:rPr lang="en-ZA" sz="1400" b="1" dirty="0" smtClean="0">
                <a:latin typeface="+mn-lt"/>
              </a:rPr>
              <a:t>STRATEGIC OVERVIEW</a:t>
            </a:r>
          </a:p>
          <a:p>
            <a:pPr marL="342900" lvl="2" indent="-342900" algn="just">
              <a:spcBef>
                <a:spcPts val="600"/>
              </a:spcBef>
              <a:spcAft>
                <a:spcPts val="1200"/>
              </a:spcAft>
              <a:buFont typeface="Arial"/>
              <a:buChar char="•"/>
            </a:pPr>
            <a:r>
              <a:rPr lang="en-ZA" sz="1400" b="1" dirty="0" smtClean="0">
                <a:latin typeface="+mn-lt"/>
              </a:rPr>
              <a:t>ORGANISATIONAL STRUCTURE</a:t>
            </a:r>
          </a:p>
          <a:p>
            <a:pPr marL="342900" lvl="2" indent="-342900" algn="just">
              <a:spcBef>
                <a:spcPts val="600"/>
              </a:spcBef>
              <a:spcAft>
                <a:spcPts val="1200"/>
              </a:spcAft>
              <a:buFont typeface="Arial"/>
              <a:buChar char="•"/>
            </a:pPr>
            <a:r>
              <a:rPr lang="en-ZA" sz="1400" b="1" dirty="0" smtClean="0">
                <a:latin typeface="+mn-lt"/>
              </a:rPr>
              <a:t>ANNUAL PERFORMANCE</a:t>
            </a:r>
            <a:endParaRPr lang="en-ZA" sz="1400" dirty="0" smtClean="0">
              <a:latin typeface="+mn-lt"/>
            </a:endParaRPr>
          </a:p>
          <a:p>
            <a:pPr marL="342900" lvl="2" indent="-342900" algn="just">
              <a:spcBef>
                <a:spcPts val="600"/>
              </a:spcBef>
              <a:spcAft>
                <a:spcPts val="1200"/>
              </a:spcAft>
              <a:buFont typeface="Arial"/>
              <a:buChar char="•"/>
            </a:pPr>
            <a:r>
              <a:rPr lang="en-ZA" sz="1400" b="1" dirty="0" smtClean="0">
                <a:latin typeface="+mn-lt"/>
              </a:rPr>
              <a:t>STRATEGIC ALIGNMENT TO SIP 7 </a:t>
            </a:r>
          </a:p>
          <a:p>
            <a:pPr marL="342900" lvl="2" indent="-342900" algn="just">
              <a:spcBef>
                <a:spcPts val="600"/>
              </a:spcBef>
              <a:spcAft>
                <a:spcPts val="1200"/>
              </a:spcAft>
              <a:buFont typeface="Arial"/>
              <a:buChar char="•"/>
            </a:pPr>
            <a:r>
              <a:rPr lang="en-ZA" sz="1400" b="1" dirty="0" smtClean="0">
                <a:latin typeface="+mn-lt"/>
              </a:rPr>
              <a:t>CHANGES TO THE RSR 2015/16 MTSF</a:t>
            </a:r>
          </a:p>
          <a:p>
            <a:pPr marL="342900" lvl="2" indent="-342900" algn="just">
              <a:spcBef>
                <a:spcPts val="600"/>
              </a:spcBef>
              <a:spcAft>
                <a:spcPts val="1200"/>
              </a:spcAft>
              <a:buFont typeface="Arial"/>
              <a:buChar char="•"/>
            </a:pPr>
            <a:r>
              <a:rPr lang="en-ZA" sz="1400" b="1" dirty="0" smtClean="0">
                <a:latin typeface="+mn-lt"/>
              </a:rPr>
              <a:t>RSR 2016/17 – 2020/21 MTSF</a:t>
            </a:r>
          </a:p>
          <a:p>
            <a:pPr marL="342900" lvl="2" indent="-342900" algn="just">
              <a:spcBef>
                <a:spcPts val="600"/>
              </a:spcBef>
              <a:spcAft>
                <a:spcPts val="1200"/>
              </a:spcAft>
              <a:buFont typeface="Arial"/>
              <a:buChar char="•"/>
            </a:pPr>
            <a:r>
              <a:rPr lang="en-ZA" sz="1400" b="1" dirty="0" smtClean="0">
                <a:latin typeface="+mn-lt"/>
              </a:rPr>
              <a:t>STRATEGIC RISK REGISTER</a:t>
            </a:r>
          </a:p>
          <a:p>
            <a:pPr marL="342900" lvl="2" indent="-342900" algn="just">
              <a:spcBef>
                <a:spcPts val="600"/>
              </a:spcBef>
              <a:spcAft>
                <a:spcPts val="1200"/>
              </a:spcAft>
              <a:buFont typeface="Arial"/>
              <a:buChar char="•"/>
            </a:pPr>
            <a:r>
              <a:rPr lang="en-ZA" sz="1400" b="1" dirty="0" smtClean="0">
                <a:latin typeface="+mn-lt"/>
              </a:rPr>
              <a:t>BUDGET INFORMATION</a:t>
            </a:r>
          </a:p>
          <a:p>
            <a:pPr marL="342900" lvl="2" indent="-342900" algn="just">
              <a:spcBef>
                <a:spcPts val="600"/>
              </a:spcBef>
              <a:spcAft>
                <a:spcPts val="1200"/>
              </a:spcAft>
              <a:buFont typeface="Arial"/>
              <a:buChar char="•"/>
            </a:pPr>
            <a:r>
              <a:rPr lang="en-ZA" sz="1400" b="1" dirty="0" smtClean="0">
                <a:latin typeface="+mn-lt"/>
              </a:rPr>
              <a:t>STRATEGIC PROJECTS</a:t>
            </a:r>
          </a:p>
          <a:p>
            <a:pPr marL="342900" lvl="2" indent="-342900" algn="just">
              <a:spcBef>
                <a:spcPts val="600"/>
              </a:spcBef>
              <a:spcAft>
                <a:spcPts val="1200"/>
              </a:spcAft>
              <a:buFont typeface="Arial"/>
              <a:buChar char="•"/>
            </a:pPr>
            <a:r>
              <a:rPr lang="en-ZA" sz="1400" b="1" dirty="0" smtClean="0">
                <a:latin typeface="+mn-lt"/>
              </a:rPr>
              <a:t>CHALLENGES</a:t>
            </a:r>
          </a:p>
        </p:txBody>
      </p:sp>
      <p:sp>
        <p:nvSpPr>
          <p:cNvPr id="6" name="Title 6"/>
          <p:cNvSpPr>
            <a:spLocks noGrp="1"/>
          </p:cNvSpPr>
          <p:nvPr>
            <p:ph type="title"/>
          </p:nvPr>
        </p:nvSpPr>
        <p:spPr>
          <a:xfrm>
            <a:off x="467544" y="260648"/>
            <a:ext cx="8229600" cy="871240"/>
          </a:xfrm>
        </p:spPr>
        <p:txBody>
          <a:bodyPr vert="horz"/>
          <a:lstStyle/>
          <a:p>
            <a:pPr algn="ctr"/>
            <a:r>
              <a:rPr lang="en-ZA" sz="3200" cap="all" dirty="0" smtClean="0"/>
              <a:t>CONTENT</a:t>
            </a:r>
            <a:endParaRPr lang="en-GB" sz="3200" cap="all" dirty="0"/>
          </a:p>
        </p:txBody>
      </p:sp>
      <p:pic>
        <p:nvPicPr>
          <p:cNvPr id="7" name="Picture 6"/>
          <p:cNvPicPr>
            <a:picLocks noChangeAspect="1"/>
          </p:cNvPicPr>
          <p:nvPr/>
        </p:nvPicPr>
        <p:blipFill>
          <a:blip r:embed="rId2" cstate="print"/>
          <a:stretch>
            <a:fillRect/>
          </a:stretch>
        </p:blipFill>
        <p:spPr>
          <a:xfrm>
            <a:off x="8378428" y="0"/>
            <a:ext cx="765572" cy="757967"/>
          </a:xfrm>
          <a:prstGeom prst="rect">
            <a:avLst/>
          </a:prstGeom>
        </p:spPr>
      </p:pic>
    </p:spTree>
    <p:extLst>
      <p:ext uri="{BB962C8B-B14F-4D97-AF65-F5344CB8AC3E}">
        <p14:creationId xmlns:p14="http://schemas.microsoft.com/office/powerpoint/2010/main" xmlns="" val="36098362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7577" y="188640"/>
            <a:ext cx="8229600" cy="1143000"/>
          </a:xfrm>
        </p:spPr>
        <p:txBody>
          <a:bodyPr/>
          <a:lstStyle/>
          <a:p>
            <a:r>
              <a:rPr lang="en-US" dirty="0" smtClean="0"/>
              <a:t>PRASA COST OF RISK PROFILE </a:t>
            </a:r>
            <a:endParaRPr lang="en-US" dirty="0"/>
          </a:p>
        </p:txBody>
      </p:sp>
      <p:pic>
        <p:nvPicPr>
          <p:cNvPr id="4" name="Picture 3"/>
          <p:cNvPicPr>
            <a:picLocks noChangeAspect="1"/>
          </p:cNvPicPr>
          <p:nvPr/>
        </p:nvPicPr>
        <p:blipFill>
          <a:blip r:embed="rId2" cstate="print"/>
          <a:stretch>
            <a:fillRect/>
          </a:stretch>
        </p:blipFill>
        <p:spPr>
          <a:xfrm>
            <a:off x="50647" y="1124744"/>
            <a:ext cx="8903460" cy="5248161"/>
          </a:xfrm>
          <a:prstGeom prst="rect">
            <a:avLst/>
          </a:prstGeom>
        </p:spPr>
      </p:pic>
    </p:spTree>
    <p:extLst>
      <p:ext uri="{BB962C8B-B14F-4D97-AF65-F5344CB8AC3E}">
        <p14:creationId xmlns:p14="http://schemas.microsoft.com/office/powerpoint/2010/main" xmlns="" val="24760626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Arial Narrow" panose="020B0606020202030204" pitchFamily="34" charset="0"/>
              </a:rPr>
              <a:t>COMPLIANCE AND RISK INTERVENTIONS</a:t>
            </a:r>
            <a:endParaRPr lang="en-GB" dirty="0">
              <a:latin typeface="Arial Narrow" panose="020B0606020202030204" pitchFamily="34" charset="0"/>
            </a:endParaRPr>
          </a:p>
        </p:txBody>
      </p:sp>
      <p:sp>
        <p:nvSpPr>
          <p:cNvPr id="4" name="Slide Number Placeholder 3"/>
          <p:cNvSpPr>
            <a:spLocks noGrp="1"/>
          </p:cNvSpPr>
          <p:nvPr>
            <p:ph type="sldNum" sz="quarter" idx="12"/>
          </p:nvPr>
        </p:nvSpPr>
        <p:spPr/>
        <p:txBody>
          <a:bodyPr/>
          <a:lstStyle/>
          <a:p>
            <a:pPr>
              <a:defRPr/>
            </a:pPr>
            <a:fld id="{860CFDAE-8565-4D03-8A68-635A0920E9BE}" type="slidenum">
              <a:rPr lang="en-ZA" smtClean="0"/>
              <a:pPr>
                <a:defRPr/>
              </a:pPr>
              <a:t>21</a:t>
            </a:fld>
            <a:endParaRPr lang="en-ZA" dirty="0"/>
          </a:p>
        </p:txBody>
      </p:sp>
      <p:pic>
        <p:nvPicPr>
          <p:cNvPr id="6" name="Picture 5"/>
          <p:cNvPicPr>
            <a:picLocks noChangeAspect="1"/>
          </p:cNvPicPr>
          <p:nvPr/>
        </p:nvPicPr>
        <p:blipFill>
          <a:blip r:embed="rId2" cstate="print"/>
          <a:stretch>
            <a:fillRect/>
          </a:stretch>
        </p:blipFill>
        <p:spPr>
          <a:xfrm>
            <a:off x="970250" y="1417638"/>
            <a:ext cx="7203499" cy="4417393"/>
          </a:xfrm>
          <a:prstGeom prst="rect">
            <a:avLst/>
          </a:prstGeom>
        </p:spPr>
      </p:pic>
    </p:spTree>
    <p:extLst>
      <p:ext uri="{BB962C8B-B14F-4D97-AF65-F5344CB8AC3E}">
        <p14:creationId xmlns:p14="http://schemas.microsoft.com/office/powerpoint/2010/main" xmlns="" val="28237417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0648"/>
            <a:ext cx="8686800" cy="1143000"/>
          </a:xfrm>
        </p:spPr>
        <p:txBody>
          <a:bodyPr/>
          <a:lstStyle/>
          <a:p>
            <a:r>
              <a:rPr lang="en-GB" dirty="0" smtClean="0">
                <a:latin typeface="Arial Narrow" panose="020B0606020202030204" pitchFamily="34" charset="0"/>
              </a:rPr>
              <a:t>RSR INSPECTORATE vs. RSR INTERVENTIONS</a:t>
            </a:r>
            <a:endParaRPr lang="en-GB" dirty="0">
              <a:latin typeface="Arial Narrow" panose="020B0606020202030204" pitchFamily="34" charset="0"/>
            </a:endParaRPr>
          </a:p>
        </p:txBody>
      </p:sp>
      <p:sp>
        <p:nvSpPr>
          <p:cNvPr id="4" name="Slide Number Placeholder 3"/>
          <p:cNvSpPr>
            <a:spLocks noGrp="1"/>
          </p:cNvSpPr>
          <p:nvPr>
            <p:ph type="sldNum" sz="quarter" idx="12"/>
          </p:nvPr>
        </p:nvSpPr>
        <p:spPr/>
        <p:txBody>
          <a:bodyPr/>
          <a:lstStyle/>
          <a:p>
            <a:pPr>
              <a:defRPr/>
            </a:pPr>
            <a:fld id="{860CFDAE-8565-4D03-8A68-635A0920E9BE}" type="slidenum">
              <a:rPr lang="en-ZA" smtClean="0"/>
              <a:pPr>
                <a:defRPr/>
              </a:pPr>
              <a:t>22</a:t>
            </a:fld>
            <a:endParaRPr lang="en-ZA" dirty="0"/>
          </a:p>
        </p:txBody>
      </p:sp>
      <p:sp>
        <p:nvSpPr>
          <p:cNvPr id="5" name="TextBox 4"/>
          <p:cNvSpPr txBox="1"/>
          <p:nvPr/>
        </p:nvSpPr>
        <p:spPr>
          <a:xfrm>
            <a:off x="928763" y="6009089"/>
            <a:ext cx="4616970" cy="246221"/>
          </a:xfrm>
          <a:prstGeom prst="rect">
            <a:avLst/>
          </a:prstGeom>
          <a:noFill/>
        </p:spPr>
        <p:txBody>
          <a:bodyPr wrap="none" rtlCol="0">
            <a:spAutoFit/>
          </a:bodyPr>
          <a:lstStyle/>
          <a:p>
            <a:r>
              <a:rPr lang="en-US" sz="1000" dirty="0" smtClean="0">
                <a:latin typeface="+mj-lt"/>
              </a:rPr>
              <a:t>Note : Inspectorate calculated as number of inspectors as % of total staff compliment</a:t>
            </a:r>
            <a:endParaRPr lang="en-US" sz="1000" dirty="0">
              <a:latin typeface="+mj-lt"/>
            </a:endParaRPr>
          </a:p>
        </p:txBody>
      </p:sp>
      <p:pic>
        <p:nvPicPr>
          <p:cNvPr id="8" name="Picture 7"/>
          <p:cNvPicPr>
            <a:picLocks noChangeAspect="1"/>
          </p:cNvPicPr>
          <p:nvPr/>
        </p:nvPicPr>
        <p:blipFill>
          <a:blip r:embed="rId2" cstate="print"/>
          <a:stretch>
            <a:fillRect/>
          </a:stretch>
        </p:blipFill>
        <p:spPr>
          <a:xfrm>
            <a:off x="928763" y="1532355"/>
            <a:ext cx="7027613" cy="4014757"/>
          </a:xfrm>
          <a:prstGeom prst="rect">
            <a:avLst/>
          </a:prstGeom>
        </p:spPr>
      </p:pic>
    </p:spTree>
    <p:extLst>
      <p:ext uri="{BB962C8B-B14F-4D97-AF65-F5344CB8AC3E}">
        <p14:creationId xmlns:p14="http://schemas.microsoft.com/office/powerpoint/2010/main" xmlns="" val="17454414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011"/>
            <a:ext cx="8686800" cy="1143000"/>
          </a:xfrm>
        </p:spPr>
        <p:txBody>
          <a:bodyPr/>
          <a:lstStyle/>
          <a:p>
            <a:r>
              <a:rPr lang="en-GB" dirty="0" smtClean="0">
                <a:latin typeface="Arial Narrow" panose="020B0606020202030204" pitchFamily="34" charset="0"/>
              </a:rPr>
              <a:t>RSR INSPECTORATE vs. RSR INTERVENTIONS</a:t>
            </a:r>
            <a:endParaRPr lang="en-GB" dirty="0">
              <a:latin typeface="Arial Narrow" panose="020B0606020202030204" pitchFamily="34" charset="0"/>
            </a:endParaRPr>
          </a:p>
        </p:txBody>
      </p:sp>
      <p:sp>
        <p:nvSpPr>
          <p:cNvPr id="4" name="Slide Number Placeholder 3"/>
          <p:cNvSpPr>
            <a:spLocks noGrp="1"/>
          </p:cNvSpPr>
          <p:nvPr>
            <p:ph type="sldNum" sz="quarter" idx="12"/>
          </p:nvPr>
        </p:nvSpPr>
        <p:spPr/>
        <p:txBody>
          <a:bodyPr/>
          <a:lstStyle/>
          <a:p>
            <a:pPr>
              <a:defRPr/>
            </a:pPr>
            <a:fld id="{860CFDAE-8565-4D03-8A68-635A0920E9BE}" type="slidenum">
              <a:rPr lang="en-ZA" smtClean="0"/>
              <a:pPr>
                <a:defRPr/>
              </a:pPr>
              <a:t>23</a:t>
            </a:fld>
            <a:endParaRPr lang="en-ZA" dirty="0"/>
          </a:p>
        </p:txBody>
      </p:sp>
      <p:sp>
        <p:nvSpPr>
          <p:cNvPr id="5" name="TextBox 4"/>
          <p:cNvSpPr txBox="1"/>
          <p:nvPr/>
        </p:nvSpPr>
        <p:spPr>
          <a:xfrm>
            <a:off x="928763" y="6009089"/>
            <a:ext cx="4616970" cy="246221"/>
          </a:xfrm>
          <a:prstGeom prst="rect">
            <a:avLst/>
          </a:prstGeom>
          <a:noFill/>
        </p:spPr>
        <p:txBody>
          <a:bodyPr wrap="none" rtlCol="0">
            <a:spAutoFit/>
          </a:bodyPr>
          <a:lstStyle/>
          <a:p>
            <a:r>
              <a:rPr lang="en-US" sz="1000" dirty="0" smtClean="0">
                <a:latin typeface="+mj-lt"/>
              </a:rPr>
              <a:t>Note : Inspectorate calculated as number of inspectors as % of total staff compliment</a:t>
            </a:r>
            <a:endParaRPr lang="en-US" sz="1000" dirty="0">
              <a:latin typeface="+mj-lt"/>
            </a:endParaRPr>
          </a:p>
        </p:txBody>
      </p:sp>
      <p:pic>
        <p:nvPicPr>
          <p:cNvPr id="3" name="Picture 2"/>
          <p:cNvPicPr>
            <a:picLocks noChangeAspect="1"/>
          </p:cNvPicPr>
          <p:nvPr/>
        </p:nvPicPr>
        <p:blipFill>
          <a:blip r:embed="rId2" cstate="print"/>
          <a:stretch>
            <a:fillRect/>
          </a:stretch>
        </p:blipFill>
        <p:spPr>
          <a:xfrm>
            <a:off x="928763" y="1609394"/>
            <a:ext cx="6883597" cy="4207312"/>
          </a:xfrm>
          <a:prstGeom prst="rect">
            <a:avLst/>
          </a:prstGeom>
        </p:spPr>
      </p:pic>
    </p:spTree>
    <p:extLst>
      <p:ext uri="{BB962C8B-B14F-4D97-AF65-F5344CB8AC3E}">
        <p14:creationId xmlns:p14="http://schemas.microsoft.com/office/powerpoint/2010/main" xmlns="" val="42624776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Arial Narrow" panose="020B0606020202030204" pitchFamily="34" charset="0"/>
              </a:rPr>
              <a:t>NON ACHIEVED KPA’S</a:t>
            </a:r>
            <a:endParaRPr lang="en-GB" dirty="0">
              <a:latin typeface="Arial Narrow" panose="020B0606020202030204" pitchFamily="34" charset="0"/>
            </a:endParaRPr>
          </a:p>
        </p:txBody>
      </p:sp>
      <p:sp>
        <p:nvSpPr>
          <p:cNvPr id="4" name="Slide Number Placeholder 3"/>
          <p:cNvSpPr>
            <a:spLocks noGrp="1"/>
          </p:cNvSpPr>
          <p:nvPr>
            <p:ph type="sldNum" sz="quarter" idx="12"/>
          </p:nvPr>
        </p:nvSpPr>
        <p:spPr/>
        <p:txBody>
          <a:bodyPr/>
          <a:lstStyle/>
          <a:p>
            <a:pPr>
              <a:defRPr/>
            </a:pPr>
            <a:fld id="{860CFDAE-8565-4D03-8A68-635A0920E9BE}" type="slidenum">
              <a:rPr lang="en-ZA" smtClean="0"/>
              <a:pPr>
                <a:defRPr/>
              </a:pPr>
              <a:t>24</a:t>
            </a:fld>
            <a:endParaRPr lang="en-ZA" dirty="0"/>
          </a:p>
        </p:txBody>
      </p:sp>
      <p:graphicFrame>
        <p:nvGraphicFramePr>
          <p:cNvPr id="9" name="Table 8"/>
          <p:cNvGraphicFramePr>
            <a:graphicFrameLocks noGrp="1"/>
          </p:cNvGraphicFramePr>
          <p:nvPr>
            <p:extLst>
              <p:ext uri="{D42A27DB-BD31-4B8C-83A1-F6EECF244321}">
                <p14:modId xmlns:p14="http://schemas.microsoft.com/office/powerpoint/2010/main" xmlns="" val="1207857077"/>
              </p:ext>
            </p:extLst>
          </p:nvPr>
        </p:nvGraphicFramePr>
        <p:xfrm>
          <a:off x="457200" y="1397000"/>
          <a:ext cx="8229600" cy="3834678"/>
        </p:xfrm>
        <a:graphic>
          <a:graphicData uri="http://schemas.openxmlformats.org/drawingml/2006/table">
            <a:tbl>
              <a:tblPr firstRow="1" bandRow="1">
                <a:tableStyleId>{5C22544A-7EE6-4342-B048-85BDC9FD1C3A}</a:tableStyleId>
              </a:tblPr>
              <a:tblGrid>
                <a:gridCol w="4114800"/>
                <a:gridCol w="4114800"/>
              </a:tblGrid>
              <a:tr h="446679">
                <a:tc>
                  <a:txBody>
                    <a:bodyPr/>
                    <a:lstStyle/>
                    <a:p>
                      <a:r>
                        <a:rPr lang="en-ZA" dirty="0" smtClean="0"/>
                        <a:t>2015/16 TARGET</a:t>
                      </a:r>
                      <a:endParaRPr lang="en-ZA" dirty="0"/>
                    </a:p>
                  </a:txBody>
                  <a:tcPr/>
                </a:tc>
                <a:tc>
                  <a:txBody>
                    <a:bodyPr/>
                    <a:lstStyle/>
                    <a:p>
                      <a:r>
                        <a:rPr lang="en-ZA" dirty="0" smtClean="0"/>
                        <a:t>INTERVENTIONS </a:t>
                      </a:r>
                      <a:endParaRPr lang="en-ZA" dirty="0"/>
                    </a:p>
                  </a:txBody>
                  <a:tcPr/>
                </a:tc>
              </a:tr>
              <a:tr h="446679">
                <a:tc>
                  <a:txBody>
                    <a:bodyPr/>
                    <a:lstStyle/>
                    <a:p>
                      <a:r>
                        <a:rPr lang="en-ZA" dirty="0" smtClean="0">
                          <a:latin typeface="+mn-lt"/>
                        </a:rPr>
                        <a:t>1000</a:t>
                      </a:r>
                      <a:r>
                        <a:rPr lang="en-ZA" baseline="0" dirty="0" smtClean="0">
                          <a:latin typeface="+mn-lt"/>
                        </a:rPr>
                        <a:t> Train Drivers Certified</a:t>
                      </a:r>
                      <a:endParaRPr lang="en-ZA" dirty="0">
                        <a:latin typeface="+mn-lt"/>
                      </a:endParaRPr>
                    </a:p>
                  </a:txBody>
                  <a:tcPr/>
                </a:tc>
                <a:tc>
                  <a:txBody>
                    <a:bodyPr/>
                    <a:lstStyle/>
                    <a:p>
                      <a:r>
                        <a:rPr lang="en-ZA" baseline="0" dirty="0" smtClean="0">
                          <a:latin typeface="+mn-lt"/>
                        </a:rPr>
                        <a:t>A pilot project with PRASA to licence train drivers is underway</a:t>
                      </a:r>
                      <a:endParaRPr lang="en-ZA" dirty="0" smtClean="0">
                        <a:latin typeface="+mn-lt"/>
                      </a:endParaRPr>
                    </a:p>
                  </a:txBody>
                  <a:tcPr/>
                </a:tc>
              </a:tr>
              <a:tr h="446679">
                <a:tc gridSpan="2">
                  <a:txBody>
                    <a:bodyPr/>
                    <a:lstStyle/>
                    <a:p>
                      <a:r>
                        <a:rPr lang="en-ZA" b="1" dirty="0" smtClean="0">
                          <a:latin typeface="+mn-lt"/>
                        </a:rPr>
                        <a:t>PERFORMANCE MONITORING MECHANISMS</a:t>
                      </a:r>
                      <a:endParaRPr lang="en-ZA" b="1" dirty="0">
                        <a:latin typeface="+mn-lt"/>
                      </a:endParaRPr>
                    </a:p>
                  </a:txBody>
                  <a:tcPr/>
                </a:tc>
                <a:tc hMerge="1">
                  <a:txBody>
                    <a:bodyPr/>
                    <a:lstStyle/>
                    <a:p>
                      <a:endParaRPr lang="en-ZA" dirty="0"/>
                    </a:p>
                  </a:txBody>
                  <a:tcPr/>
                </a:tc>
              </a:tr>
              <a:tr h="446679">
                <a:tc gridSpan="2">
                  <a:txBody>
                    <a:bodyPr/>
                    <a:lstStyle/>
                    <a:p>
                      <a:pPr marL="342900" lvl="2" indent="-342900" algn="just">
                        <a:spcBef>
                          <a:spcPts val="600"/>
                        </a:spcBef>
                        <a:spcAft>
                          <a:spcPts val="1200"/>
                        </a:spcAft>
                        <a:buFont typeface="Arial"/>
                        <a:buChar char="•"/>
                      </a:pPr>
                      <a:r>
                        <a:rPr lang="en-ZA" b="0" dirty="0" smtClean="0">
                          <a:latin typeface="+mn-lt"/>
                        </a:rPr>
                        <a:t>Quarterly Internal Audits conducted</a:t>
                      </a:r>
                    </a:p>
                    <a:p>
                      <a:pPr marL="342900" lvl="2" indent="-342900" algn="just">
                        <a:spcBef>
                          <a:spcPts val="600"/>
                        </a:spcBef>
                        <a:spcAft>
                          <a:spcPts val="1200"/>
                        </a:spcAft>
                        <a:buFont typeface="Arial"/>
                        <a:buChar char="•"/>
                      </a:pPr>
                      <a:r>
                        <a:rPr lang="en-ZA" b="0" dirty="0" smtClean="0">
                          <a:latin typeface="+mn-lt"/>
                        </a:rPr>
                        <a:t>Interim Audit by the Auditor General</a:t>
                      </a:r>
                    </a:p>
                    <a:p>
                      <a:pPr marL="342900" lvl="2" indent="-342900" algn="just">
                        <a:spcBef>
                          <a:spcPts val="600"/>
                        </a:spcBef>
                        <a:spcAft>
                          <a:spcPts val="1200"/>
                        </a:spcAft>
                        <a:buFont typeface="Arial"/>
                        <a:buChar char="•"/>
                      </a:pPr>
                      <a:r>
                        <a:rPr lang="en-ZA" b="0" dirty="0" smtClean="0">
                          <a:latin typeface="+mn-lt"/>
                        </a:rPr>
                        <a:t>Submission of quarterly</a:t>
                      </a:r>
                      <a:r>
                        <a:rPr lang="en-ZA" b="0" baseline="0" dirty="0" smtClean="0">
                          <a:latin typeface="+mn-lt"/>
                        </a:rPr>
                        <a:t> performance information reports to Board Committees </a:t>
                      </a:r>
                      <a:endParaRPr lang="en-ZA" b="0" dirty="0" smtClean="0">
                        <a:latin typeface="+mn-lt"/>
                      </a:endParaRPr>
                    </a:p>
                    <a:p>
                      <a:pPr marL="342900" lvl="2" indent="-342900" algn="just">
                        <a:spcBef>
                          <a:spcPts val="600"/>
                        </a:spcBef>
                        <a:spcAft>
                          <a:spcPts val="1200"/>
                        </a:spcAft>
                        <a:buFont typeface="Arial"/>
                        <a:buChar char="•"/>
                      </a:pPr>
                      <a:r>
                        <a:rPr lang="en-ZA" b="0" dirty="0" smtClean="0">
                          <a:latin typeface="+mn-lt"/>
                        </a:rPr>
                        <a:t>DoT Rail Branch Quarterly reporting (performance oversight)</a:t>
                      </a:r>
                    </a:p>
                    <a:p>
                      <a:endParaRPr lang="en-ZA" dirty="0">
                        <a:latin typeface="+mn-lt"/>
                      </a:endParaRPr>
                    </a:p>
                  </a:txBody>
                  <a:tcPr/>
                </a:tc>
                <a:tc hMerge="1">
                  <a:txBody>
                    <a:bodyPr/>
                    <a:lstStyle/>
                    <a:p>
                      <a:endParaRPr lang="en-ZA" dirty="0"/>
                    </a:p>
                  </a:txBody>
                  <a:tcPr/>
                </a:tc>
              </a:tr>
            </a:tbl>
          </a:graphicData>
        </a:graphic>
      </p:graphicFrame>
    </p:spTree>
    <p:extLst>
      <p:ext uri="{BB962C8B-B14F-4D97-AF65-F5344CB8AC3E}">
        <p14:creationId xmlns:p14="http://schemas.microsoft.com/office/powerpoint/2010/main" xmlns="" val="1221201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9348"/>
            <a:ext cx="8229600" cy="1105396"/>
          </a:xfrm>
        </p:spPr>
        <p:txBody>
          <a:bodyPr/>
          <a:lstStyle/>
          <a:p>
            <a:r>
              <a:rPr lang="en-ZA" sz="3200" cap="all" dirty="0" smtClean="0"/>
              <a:t>Strategic ALIGNMENT</a:t>
            </a:r>
            <a:endParaRPr lang="en-GB" sz="3200" cap="all" dirty="0"/>
          </a:p>
        </p:txBody>
      </p:sp>
      <p:sp>
        <p:nvSpPr>
          <p:cNvPr id="3" name="Slide Number Placeholder 2"/>
          <p:cNvSpPr>
            <a:spLocks noGrp="1"/>
          </p:cNvSpPr>
          <p:nvPr>
            <p:ph type="sldNum" sz="quarter" idx="12"/>
          </p:nvPr>
        </p:nvSpPr>
        <p:spPr>
          <a:xfrm>
            <a:off x="6588224" y="6381328"/>
            <a:ext cx="2133600" cy="365125"/>
          </a:xfrm>
        </p:spPr>
        <p:txBody>
          <a:bodyPr/>
          <a:lstStyle/>
          <a:p>
            <a:pPr>
              <a:defRPr/>
            </a:pPr>
            <a:fld id="{94809726-6A3F-42D1-82A2-323CDBDB1D6C}" type="slidenum">
              <a:rPr lang="en-ZA" smtClean="0"/>
              <a:pPr>
                <a:defRPr/>
              </a:pPr>
              <a:t>25</a:t>
            </a:fld>
            <a:endParaRPr lang="en-ZA" dirty="0"/>
          </a:p>
        </p:txBody>
      </p:sp>
      <p:sp>
        <p:nvSpPr>
          <p:cNvPr id="6" name="Rectangle 5"/>
          <p:cNvSpPr/>
          <p:nvPr/>
        </p:nvSpPr>
        <p:spPr>
          <a:xfrm>
            <a:off x="755576" y="980728"/>
            <a:ext cx="7848872" cy="5970866"/>
          </a:xfrm>
          <a:prstGeom prst="rect">
            <a:avLst/>
          </a:prstGeom>
        </p:spPr>
        <p:txBody>
          <a:bodyPr wrap="square">
            <a:spAutoFit/>
          </a:bodyPr>
          <a:lstStyle/>
          <a:p>
            <a:r>
              <a:rPr lang="en-GB" sz="2000" b="1" dirty="0" smtClean="0">
                <a:solidFill>
                  <a:schemeClr val="tx2"/>
                </a:solidFill>
              </a:rPr>
              <a:t>MTSF Outcome 6 Supports SIP 7</a:t>
            </a:r>
            <a:endParaRPr lang="en-GB" sz="2000" b="1" i="1" dirty="0">
              <a:solidFill>
                <a:schemeClr val="tx2"/>
              </a:solidFill>
            </a:endParaRPr>
          </a:p>
          <a:p>
            <a:r>
              <a:rPr lang="en-GB" b="1" i="1" dirty="0" smtClean="0"/>
              <a:t>An </a:t>
            </a:r>
            <a:r>
              <a:rPr lang="en-GB" b="1" i="1" dirty="0"/>
              <a:t>efficient, competitive and responsive economic infrastructure </a:t>
            </a:r>
            <a:r>
              <a:rPr lang="en-GB" b="1" i="1" dirty="0" smtClean="0"/>
              <a:t>network</a:t>
            </a:r>
          </a:p>
          <a:p>
            <a:endParaRPr lang="en-GB" dirty="0" smtClean="0"/>
          </a:p>
          <a:p>
            <a:r>
              <a:rPr lang="en-GB" sz="2000" b="1" dirty="0" smtClean="0">
                <a:solidFill>
                  <a:srgbClr val="1F497D"/>
                </a:solidFill>
              </a:rPr>
              <a:t>DoT </a:t>
            </a:r>
            <a:r>
              <a:rPr lang="en-GB" sz="2000" b="1" dirty="0">
                <a:solidFill>
                  <a:srgbClr val="1F497D"/>
                </a:solidFill>
              </a:rPr>
              <a:t>Strategic Outcome Goal </a:t>
            </a:r>
            <a:r>
              <a:rPr lang="en-GB" sz="2000" b="1" dirty="0" smtClean="0">
                <a:solidFill>
                  <a:srgbClr val="1F497D"/>
                </a:solidFill>
              </a:rPr>
              <a:t>1</a:t>
            </a:r>
            <a:endParaRPr lang="en-GB" sz="2000" b="1" i="1" dirty="0">
              <a:solidFill>
                <a:srgbClr val="1F497D"/>
              </a:solidFill>
            </a:endParaRPr>
          </a:p>
          <a:p>
            <a:r>
              <a:rPr lang="en-GB" b="1" i="1" dirty="0" smtClean="0"/>
              <a:t>Ensure </a:t>
            </a:r>
            <a:r>
              <a:rPr lang="en-GB" b="1" i="1" dirty="0"/>
              <a:t>a</a:t>
            </a:r>
            <a:r>
              <a:rPr lang="en-GB" b="1" i="1" dirty="0" smtClean="0"/>
              <a:t>n </a:t>
            </a:r>
            <a:r>
              <a:rPr lang="en-GB" b="1" i="1" dirty="0"/>
              <a:t>efficient and integrated infrastructure network that serves as a catalyst for social and economic development </a:t>
            </a:r>
            <a:endParaRPr lang="en-GB" dirty="0" smtClean="0"/>
          </a:p>
          <a:p>
            <a:pPr marL="285750" indent="-285750">
              <a:spcBef>
                <a:spcPts val="1200"/>
              </a:spcBef>
              <a:spcAft>
                <a:spcPts val="1200"/>
              </a:spcAft>
              <a:buFont typeface="Arial"/>
              <a:buChar char="•"/>
            </a:pPr>
            <a:r>
              <a:rPr lang="en-GB" dirty="0" smtClean="0"/>
              <a:t>Oversee the </a:t>
            </a:r>
            <a:r>
              <a:rPr lang="en-GB" dirty="0"/>
              <a:t>safe expansion of rail as a mode of both passenger and freight </a:t>
            </a:r>
            <a:r>
              <a:rPr lang="en-GB" dirty="0" smtClean="0"/>
              <a:t>transport</a:t>
            </a:r>
            <a:endParaRPr lang="en-ZA" dirty="0"/>
          </a:p>
          <a:p>
            <a:pPr marL="285750" lvl="0" indent="-285750">
              <a:spcBef>
                <a:spcPts val="1200"/>
              </a:spcBef>
              <a:spcAft>
                <a:spcPts val="1200"/>
              </a:spcAft>
              <a:buFont typeface="Arial"/>
              <a:buChar char="•"/>
            </a:pPr>
            <a:r>
              <a:rPr lang="en-GB" dirty="0" smtClean="0"/>
              <a:t>Enforce </a:t>
            </a:r>
            <a:r>
              <a:rPr lang="en-GB" dirty="0"/>
              <a:t>sector-wide </a:t>
            </a:r>
            <a:r>
              <a:rPr lang="en-GB" dirty="0" smtClean="0"/>
              <a:t>safety compliance </a:t>
            </a:r>
            <a:endParaRPr lang="en-GB" dirty="0"/>
          </a:p>
          <a:p>
            <a:pPr marL="285750" lvl="0" indent="-285750">
              <a:spcBef>
                <a:spcPts val="1200"/>
              </a:spcBef>
              <a:spcAft>
                <a:spcPts val="1200"/>
              </a:spcAft>
              <a:buFont typeface="Arial"/>
              <a:buChar char="•"/>
            </a:pPr>
            <a:r>
              <a:rPr lang="en-GB" dirty="0" smtClean="0"/>
              <a:t>Encourage </a:t>
            </a:r>
            <a:r>
              <a:rPr lang="en-GB" dirty="0"/>
              <a:t>contracted operators and independent service providers to invest </a:t>
            </a:r>
            <a:r>
              <a:rPr lang="en-GB" dirty="0" smtClean="0"/>
              <a:t>in, and provide, safer and more commuter-friendly experiences</a:t>
            </a:r>
            <a:endParaRPr lang="en-ZA" dirty="0"/>
          </a:p>
          <a:p>
            <a:pPr marL="285750" lvl="0" indent="-285750">
              <a:spcBef>
                <a:spcPts val="1200"/>
              </a:spcBef>
              <a:spcAft>
                <a:spcPts val="1200"/>
              </a:spcAft>
              <a:buFont typeface="Arial"/>
              <a:buChar char="•"/>
            </a:pPr>
            <a:r>
              <a:rPr lang="en-GB" dirty="0" smtClean="0"/>
              <a:t>Encourage investments in safe technologies (e.g. ATP systems), components and systems</a:t>
            </a:r>
          </a:p>
          <a:p>
            <a:pPr marL="285750" lvl="0" indent="-285750">
              <a:spcBef>
                <a:spcPts val="1200"/>
              </a:spcBef>
              <a:spcAft>
                <a:spcPts val="1200"/>
              </a:spcAft>
              <a:buFont typeface="Arial"/>
              <a:buChar char="•"/>
            </a:pPr>
            <a:r>
              <a:rPr lang="en-GB" dirty="0" smtClean="0"/>
              <a:t>Educate the public (commuters, pedestrians and motorists) on safe railway behaviour </a:t>
            </a:r>
            <a:endParaRPr lang="en-ZA" dirty="0"/>
          </a:p>
        </p:txBody>
      </p:sp>
      <p:pic>
        <p:nvPicPr>
          <p:cNvPr id="5" name="Picture 4"/>
          <p:cNvPicPr>
            <a:picLocks noChangeAspect="1"/>
          </p:cNvPicPr>
          <p:nvPr/>
        </p:nvPicPr>
        <p:blipFill>
          <a:blip r:embed="rId2" cstate="print"/>
          <a:stretch>
            <a:fillRect/>
          </a:stretch>
        </p:blipFill>
        <p:spPr>
          <a:xfrm>
            <a:off x="8378428" y="0"/>
            <a:ext cx="765572" cy="757967"/>
          </a:xfrm>
          <a:prstGeom prst="rect">
            <a:avLst/>
          </a:prstGeom>
        </p:spPr>
      </p:pic>
    </p:spTree>
    <p:extLst>
      <p:ext uri="{BB962C8B-B14F-4D97-AF65-F5344CB8AC3E}">
        <p14:creationId xmlns:p14="http://schemas.microsoft.com/office/powerpoint/2010/main" xmlns="" val="35193129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60CFDAE-8565-4D03-8A68-635A0920E9BE}" type="slidenum">
              <a:rPr lang="en-ZA" smtClean="0"/>
              <a:pPr>
                <a:defRPr/>
              </a:pPr>
              <a:t>26</a:t>
            </a:fld>
            <a:endParaRPr lang="en-ZA" dirty="0"/>
          </a:p>
        </p:txBody>
      </p:sp>
      <p:sp>
        <p:nvSpPr>
          <p:cNvPr id="6" name="Title 6"/>
          <p:cNvSpPr>
            <a:spLocks noGrp="1"/>
          </p:cNvSpPr>
          <p:nvPr>
            <p:ph type="title"/>
          </p:nvPr>
        </p:nvSpPr>
        <p:spPr>
          <a:xfrm>
            <a:off x="467544" y="260648"/>
            <a:ext cx="8229600" cy="871240"/>
          </a:xfrm>
        </p:spPr>
        <p:txBody>
          <a:bodyPr vert="horz"/>
          <a:lstStyle/>
          <a:p>
            <a:pPr algn="ctr"/>
            <a:r>
              <a:rPr lang="en-ZA" sz="3200" cap="all" dirty="0" smtClean="0"/>
              <a:t>CHANGES to the strategic plan</a:t>
            </a:r>
            <a:endParaRPr lang="en-GB" sz="3200" cap="all" dirty="0"/>
          </a:p>
        </p:txBody>
      </p:sp>
      <p:sp>
        <p:nvSpPr>
          <p:cNvPr id="2" name="TextBox 1"/>
          <p:cNvSpPr txBox="1"/>
          <p:nvPr/>
        </p:nvSpPr>
        <p:spPr>
          <a:xfrm>
            <a:off x="251520" y="1052736"/>
            <a:ext cx="4145223" cy="923330"/>
          </a:xfrm>
          <a:prstGeom prst="rect">
            <a:avLst/>
          </a:prstGeom>
          <a:noFill/>
        </p:spPr>
        <p:txBody>
          <a:bodyPr wrap="none" rtlCol="0">
            <a:spAutoFit/>
          </a:bodyPr>
          <a:lstStyle/>
          <a:p>
            <a:r>
              <a:rPr lang="en-US" b="1" dirty="0" smtClean="0"/>
              <a:t>2015/16 – 2019/20 STRATEGIC PLAN</a:t>
            </a:r>
          </a:p>
          <a:p>
            <a:endParaRPr lang="en-US" dirty="0"/>
          </a:p>
          <a:p>
            <a:pPr algn="ctr"/>
            <a:r>
              <a:rPr lang="en-US" dirty="0" smtClean="0"/>
              <a:t>Strategic Outcomes</a:t>
            </a:r>
            <a:endParaRPr lang="en-US" dirty="0"/>
          </a:p>
        </p:txBody>
      </p:sp>
      <p:sp>
        <p:nvSpPr>
          <p:cNvPr id="7" name="TextBox 6"/>
          <p:cNvSpPr txBox="1"/>
          <p:nvPr/>
        </p:nvSpPr>
        <p:spPr>
          <a:xfrm>
            <a:off x="4788024" y="1052736"/>
            <a:ext cx="4145223" cy="923330"/>
          </a:xfrm>
          <a:prstGeom prst="rect">
            <a:avLst/>
          </a:prstGeom>
          <a:noFill/>
        </p:spPr>
        <p:txBody>
          <a:bodyPr wrap="none" rtlCol="0">
            <a:spAutoFit/>
          </a:bodyPr>
          <a:lstStyle/>
          <a:p>
            <a:r>
              <a:rPr lang="en-US" b="1" dirty="0" smtClean="0"/>
              <a:t>2016/17 – 2020/21 STRATEGIC PLAN</a:t>
            </a:r>
          </a:p>
          <a:p>
            <a:endParaRPr lang="en-US" b="1" dirty="0"/>
          </a:p>
          <a:p>
            <a:r>
              <a:rPr lang="en-US" dirty="0" smtClean="0"/>
              <a:t>Strategic Outcomes</a:t>
            </a:r>
            <a:endParaRPr lang="en-US" dirty="0"/>
          </a:p>
        </p:txBody>
      </p:sp>
      <p:cxnSp>
        <p:nvCxnSpPr>
          <p:cNvPr id="9" name="Straight Connector 8"/>
          <p:cNvCxnSpPr/>
          <p:nvPr/>
        </p:nvCxnSpPr>
        <p:spPr>
          <a:xfrm flipH="1">
            <a:off x="4499992" y="1124744"/>
            <a:ext cx="10344" cy="5256584"/>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251520" y="1556792"/>
            <a:ext cx="8753735" cy="0"/>
          </a:xfrm>
          <a:prstGeom prst="line">
            <a:avLst/>
          </a:prstGeom>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4860032" y="2852936"/>
            <a:ext cx="4032448" cy="1569660"/>
          </a:xfrm>
          <a:prstGeom prst="rect">
            <a:avLst/>
          </a:prstGeom>
          <a:noFill/>
          <a:ln>
            <a:solidFill>
              <a:schemeClr val="tx2"/>
            </a:solidFill>
          </a:ln>
        </p:spPr>
        <p:txBody>
          <a:bodyPr wrap="square" rtlCol="0">
            <a:spAutoFit/>
          </a:bodyPr>
          <a:lstStyle/>
          <a:p>
            <a:r>
              <a:rPr lang="en-US" sz="1600" b="1" dirty="0" smtClean="0"/>
              <a:t>Integration of Engineering, Enforcement and Education initiatives:</a:t>
            </a:r>
          </a:p>
          <a:p>
            <a:endParaRPr lang="en-US" sz="1600" dirty="0" smtClean="0"/>
          </a:p>
          <a:p>
            <a:r>
              <a:rPr lang="en-US" sz="1600" dirty="0" smtClean="0"/>
              <a:t>Risks in the railway landscape have been mitigated – Focus on five main occurrence categories</a:t>
            </a:r>
          </a:p>
        </p:txBody>
      </p:sp>
      <p:sp>
        <p:nvSpPr>
          <p:cNvPr id="14" name="TextBox 13"/>
          <p:cNvSpPr txBox="1"/>
          <p:nvPr/>
        </p:nvSpPr>
        <p:spPr>
          <a:xfrm>
            <a:off x="4860032" y="5157192"/>
            <a:ext cx="4032448" cy="584776"/>
          </a:xfrm>
          <a:prstGeom prst="rect">
            <a:avLst/>
          </a:prstGeom>
          <a:noFill/>
          <a:ln>
            <a:solidFill>
              <a:schemeClr val="tx2"/>
            </a:solidFill>
          </a:ln>
        </p:spPr>
        <p:txBody>
          <a:bodyPr wrap="square" rtlCol="0">
            <a:spAutoFit/>
          </a:bodyPr>
          <a:lstStyle/>
          <a:p>
            <a:r>
              <a:rPr lang="en-US" sz="1600" dirty="0" smtClean="0"/>
              <a:t>Sustainable institutional growth and development</a:t>
            </a:r>
          </a:p>
        </p:txBody>
      </p:sp>
      <p:sp>
        <p:nvSpPr>
          <p:cNvPr id="15" name="TextBox 14"/>
          <p:cNvSpPr txBox="1"/>
          <p:nvPr/>
        </p:nvSpPr>
        <p:spPr>
          <a:xfrm>
            <a:off x="323528" y="2348880"/>
            <a:ext cx="3744416" cy="2277547"/>
          </a:xfrm>
          <a:prstGeom prst="rect">
            <a:avLst/>
          </a:prstGeom>
          <a:noFill/>
          <a:ln>
            <a:solidFill>
              <a:schemeClr val="tx2"/>
            </a:solidFill>
          </a:ln>
        </p:spPr>
        <p:txBody>
          <a:bodyPr wrap="square" rtlCol="0">
            <a:spAutoFit/>
          </a:bodyPr>
          <a:lstStyle/>
          <a:p>
            <a:pPr>
              <a:spcBef>
                <a:spcPts val="600"/>
              </a:spcBef>
              <a:spcAft>
                <a:spcPts val="1200"/>
              </a:spcAft>
            </a:pPr>
            <a:r>
              <a:rPr lang="en-US" sz="1600" b="1" dirty="0" smtClean="0"/>
              <a:t>Enforcement</a:t>
            </a:r>
            <a:r>
              <a:rPr lang="en-US" sz="1600" dirty="0" smtClean="0"/>
              <a:t>: Risks in the railway landscape have been mitigated</a:t>
            </a:r>
          </a:p>
          <a:p>
            <a:pPr>
              <a:spcBef>
                <a:spcPts val="600"/>
              </a:spcBef>
              <a:spcAft>
                <a:spcPts val="1200"/>
              </a:spcAft>
            </a:pPr>
            <a:r>
              <a:rPr lang="en-US" sz="1600" b="1" dirty="0" smtClean="0"/>
              <a:t>Education</a:t>
            </a:r>
            <a:r>
              <a:rPr lang="en-US" sz="1600" dirty="0" smtClean="0"/>
              <a:t>: Railway safety effectively promoted</a:t>
            </a:r>
          </a:p>
          <a:p>
            <a:pPr>
              <a:spcBef>
                <a:spcPts val="600"/>
              </a:spcBef>
              <a:spcAft>
                <a:spcPts val="1200"/>
              </a:spcAft>
            </a:pPr>
            <a:r>
              <a:rPr lang="en-US" sz="1600" b="1" dirty="0" smtClean="0"/>
              <a:t>Engineering</a:t>
            </a:r>
            <a:r>
              <a:rPr lang="en-US" sz="1600" dirty="0" smtClean="0"/>
              <a:t>: New investments in rail infrastructure and technology impact positively on railway safety</a:t>
            </a:r>
          </a:p>
        </p:txBody>
      </p:sp>
      <p:sp>
        <p:nvSpPr>
          <p:cNvPr id="16" name="TextBox 15"/>
          <p:cNvSpPr txBox="1"/>
          <p:nvPr/>
        </p:nvSpPr>
        <p:spPr>
          <a:xfrm>
            <a:off x="323528" y="5157192"/>
            <a:ext cx="3744416" cy="584776"/>
          </a:xfrm>
          <a:prstGeom prst="rect">
            <a:avLst/>
          </a:prstGeom>
          <a:noFill/>
          <a:ln>
            <a:solidFill>
              <a:schemeClr val="tx2"/>
            </a:solidFill>
          </a:ln>
        </p:spPr>
        <p:txBody>
          <a:bodyPr wrap="square" rtlCol="0">
            <a:spAutoFit/>
          </a:bodyPr>
          <a:lstStyle/>
          <a:p>
            <a:r>
              <a:rPr lang="en-US" sz="1600" dirty="0" smtClean="0"/>
              <a:t>Sustainable institutional growth and development</a:t>
            </a:r>
          </a:p>
        </p:txBody>
      </p:sp>
      <p:cxnSp>
        <p:nvCxnSpPr>
          <p:cNvPr id="20" name="Straight Arrow Connector 19"/>
          <p:cNvCxnSpPr/>
          <p:nvPr/>
        </p:nvCxnSpPr>
        <p:spPr>
          <a:xfrm>
            <a:off x="4067944" y="3573016"/>
            <a:ext cx="720080"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4067944" y="5445224"/>
            <a:ext cx="720080"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pic>
        <p:nvPicPr>
          <p:cNvPr id="17" name="Picture 16"/>
          <p:cNvPicPr>
            <a:picLocks noChangeAspect="1"/>
          </p:cNvPicPr>
          <p:nvPr/>
        </p:nvPicPr>
        <p:blipFill>
          <a:blip r:embed="rId2" cstate="print"/>
          <a:stretch>
            <a:fillRect/>
          </a:stretch>
        </p:blipFill>
        <p:spPr>
          <a:xfrm>
            <a:off x="8378428" y="0"/>
            <a:ext cx="765572" cy="757967"/>
          </a:xfrm>
          <a:prstGeom prst="rect">
            <a:avLst/>
          </a:prstGeom>
        </p:spPr>
      </p:pic>
    </p:spTree>
    <p:extLst>
      <p:ext uri="{BB962C8B-B14F-4D97-AF65-F5344CB8AC3E}">
        <p14:creationId xmlns:p14="http://schemas.microsoft.com/office/powerpoint/2010/main" xmlns="" val="1094389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60CFDAE-8565-4D03-8A68-635A0920E9BE}" type="slidenum">
              <a:rPr lang="en-ZA" smtClean="0"/>
              <a:pPr>
                <a:defRPr/>
              </a:pPr>
              <a:t>27</a:t>
            </a:fld>
            <a:endParaRPr lang="en-ZA" dirty="0"/>
          </a:p>
        </p:txBody>
      </p:sp>
      <p:sp>
        <p:nvSpPr>
          <p:cNvPr id="6" name="Title 6"/>
          <p:cNvSpPr>
            <a:spLocks noGrp="1"/>
          </p:cNvSpPr>
          <p:nvPr>
            <p:ph type="title"/>
          </p:nvPr>
        </p:nvSpPr>
        <p:spPr>
          <a:xfrm>
            <a:off x="467544" y="260648"/>
            <a:ext cx="8229600" cy="871240"/>
          </a:xfrm>
        </p:spPr>
        <p:txBody>
          <a:bodyPr vert="horz"/>
          <a:lstStyle/>
          <a:p>
            <a:pPr algn="ctr"/>
            <a:r>
              <a:rPr lang="en-ZA" sz="3200" cap="all" dirty="0" smtClean="0"/>
              <a:t>CHANGES to the strategic plan</a:t>
            </a:r>
            <a:endParaRPr lang="en-GB" sz="3200" cap="all" dirty="0"/>
          </a:p>
        </p:txBody>
      </p:sp>
      <p:sp>
        <p:nvSpPr>
          <p:cNvPr id="2" name="TextBox 1"/>
          <p:cNvSpPr txBox="1"/>
          <p:nvPr/>
        </p:nvSpPr>
        <p:spPr>
          <a:xfrm>
            <a:off x="251520" y="1052736"/>
            <a:ext cx="3926225" cy="369332"/>
          </a:xfrm>
          <a:prstGeom prst="rect">
            <a:avLst/>
          </a:prstGeom>
          <a:noFill/>
        </p:spPr>
        <p:txBody>
          <a:bodyPr wrap="none" rtlCol="0">
            <a:spAutoFit/>
          </a:bodyPr>
          <a:lstStyle/>
          <a:p>
            <a:r>
              <a:rPr lang="en-US" b="1" dirty="0" smtClean="0"/>
              <a:t>2015/16 STRATEGIC OBJECTIVES</a:t>
            </a:r>
          </a:p>
        </p:txBody>
      </p:sp>
      <p:sp>
        <p:nvSpPr>
          <p:cNvPr id="7" name="TextBox 6"/>
          <p:cNvSpPr txBox="1"/>
          <p:nvPr/>
        </p:nvSpPr>
        <p:spPr>
          <a:xfrm>
            <a:off x="4788024" y="1052736"/>
            <a:ext cx="3926225" cy="369332"/>
          </a:xfrm>
          <a:prstGeom prst="rect">
            <a:avLst/>
          </a:prstGeom>
          <a:noFill/>
        </p:spPr>
        <p:txBody>
          <a:bodyPr wrap="none" rtlCol="0">
            <a:spAutoFit/>
          </a:bodyPr>
          <a:lstStyle/>
          <a:p>
            <a:r>
              <a:rPr lang="en-US" b="1" dirty="0" smtClean="0"/>
              <a:t>2016/17 STRATEGIC OBJECTIVES</a:t>
            </a:r>
          </a:p>
        </p:txBody>
      </p:sp>
      <p:cxnSp>
        <p:nvCxnSpPr>
          <p:cNvPr id="9" name="Straight Connector 8"/>
          <p:cNvCxnSpPr/>
          <p:nvPr/>
        </p:nvCxnSpPr>
        <p:spPr>
          <a:xfrm flipH="1">
            <a:off x="4716016" y="1124744"/>
            <a:ext cx="10344" cy="5256584"/>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251520" y="1556792"/>
            <a:ext cx="8753735" cy="0"/>
          </a:xfrm>
          <a:prstGeom prst="line">
            <a:avLst/>
          </a:prstGeom>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4932040" y="1700808"/>
            <a:ext cx="3888432" cy="4616648"/>
          </a:xfrm>
          <a:prstGeom prst="rect">
            <a:avLst/>
          </a:prstGeom>
          <a:noFill/>
          <a:ln>
            <a:solidFill>
              <a:schemeClr val="tx2"/>
            </a:solidFill>
          </a:ln>
        </p:spPr>
        <p:txBody>
          <a:bodyPr wrap="square" rtlCol="0">
            <a:spAutoFit/>
          </a:bodyPr>
          <a:lstStyle/>
          <a:p>
            <a:pPr algn="ctr">
              <a:spcBef>
                <a:spcPts val="600"/>
              </a:spcBef>
              <a:spcAft>
                <a:spcPts val="0"/>
              </a:spcAft>
            </a:pPr>
            <a:r>
              <a:rPr lang="en-US" sz="1400" b="1" dirty="0"/>
              <a:t>OUTCOME </a:t>
            </a:r>
            <a:r>
              <a:rPr lang="en-US" sz="1400" b="1" dirty="0" smtClean="0"/>
              <a:t>1: Risks </a:t>
            </a:r>
            <a:r>
              <a:rPr lang="en-US" sz="1400" b="1" dirty="0"/>
              <a:t>in the railway landscape have been </a:t>
            </a:r>
            <a:r>
              <a:rPr lang="en-US" sz="1400" b="1" dirty="0" smtClean="0"/>
              <a:t>mitigated</a:t>
            </a:r>
          </a:p>
          <a:p>
            <a:pPr>
              <a:spcBef>
                <a:spcPts val="600"/>
              </a:spcBef>
              <a:spcAft>
                <a:spcPts val="0"/>
              </a:spcAft>
            </a:pPr>
            <a:endParaRPr lang="en-US" sz="1400" i="1" dirty="0" smtClean="0"/>
          </a:p>
          <a:p>
            <a:pPr>
              <a:spcBef>
                <a:spcPts val="600"/>
              </a:spcBef>
              <a:spcAft>
                <a:spcPts val="0"/>
              </a:spcAft>
            </a:pPr>
            <a:r>
              <a:rPr lang="en-US" sz="1400" i="1" dirty="0" smtClean="0"/>
              <a:t>Objective 1.1</a:t>
            </a:r>
          </a:p>
          <a:p>
            <a:pPr>
              <a:spcBef>
                <a:spcPts val="0"/>
              </a:spcBef>
              <a:spcAft>
                <a:spcPts val="1200"/>
              </a:spcAft>
            </a:pPr>
            <a:r>
              <a:rPr lang="en-GB" sz="1400" dirty="0" smtClean="0">
                <a:latin typeface="Arial"/>
                <a:ea typeface="Calibri" panose="020F0502020204030204" pitchFamily="34" charset="0"/>
                <a:cs typeface="Arial"/>
              </a:rPr>
              <a:t>To reduce </a:t>
            </a:r>
            <a:r>
              <a:rPr lang="en-GB" sz="1400" dirty="0">
                <a:latin typeface="Arial"/>
                <a:ea typeface="Calibri" panose="020F0502020204030204" pitchFamily="34" charset="0"/>
                <a:cs typeface="Arial"/>
              </a:rPr>
              <a:t>the number of level crossing occurrences </a:t>
            </a:r>
            <a:endParaRPr lang="en-US" sz="1400" dirty="0" smtClean="0">
              <a:latin typeface="Arial"/>
              <a:cs typeface="Arial"/>
            </a:endParaRPr>
          </a:p>
          <a:p>
            <a:pPr>
              <a:spcBef>
                <a:spcPts val="600"/>
              </a:spcBef>
              <a:spcAft>
                <a:spcPts val="0"/>
              </a:spcAft>
            </a:pPr>
            <a:r>
              <a:rPr lang="en-US" sz="1400" i="1" dirty="0" smtClean="0"/>
              <a:t>Objective 1.2</a:t>
            </a:r>
          </a:p>
          <a:p>
            <a:pPr>
              <a:spcBef>
                <a:spcPts val="0"/>
              </a:spcBef>
              <a:spcAft>
                <a:spcPts val="1200"/>
              </a:spcAft>
            </a:pPr>
            <a:r>
              <a:rPr lang="en-GB" sz="1400" dirty="0">
                <a:latin typeface="Arial"/>
                <a:ea typeface="Calibri" panose="020F0502020204030204" pitchFamily="34" charset="0"/>
                <a:cs typeface="Arial"/>
              </a:rPr>
              <a:t>To reduce the number </a:t>
            </a:r>
            <a:r>
              <a:rPr lang="en-GB" sz="1400" dirty="0" smtClean="0">
                <a:latin typeface="Arial"/>
                <a:ea typeface="Calibri" panose="020F0502020204030204" pitchFamily="34" charset="0"/>
                <a:cs typeface="Arial"/>
              </a:rPr>
              <a:t>of people struck by trains </a:t>
            </a:r>
            <a:endParaRPr lang="en-US" sz="1400" dirty="0" smtClean="0"/>
          </a:p>
          <a:p>
            <a:pPr>
              <a:spcBef>
                <a:spcPts val="600"/>
              </a:spcBef>
              <a:spcAft>
                <a:spcPts val="0"/>
              </a:spcAft>
            </a:pPr>
            <a:r>
              <a:rPr lang="en-US" sz="1400" i="1" dirty="0" smtClean="0"/>
              <a:t>Objective 1.3</a:t>
            </a:r>
          </a:p>
          <a:p>
            <a:pPr>
              <a:spcBef>
                <a:spcPts val="0"/>
              </a:spcBef>
              <a:spcAft>
                <a:spcPts val="1200"/>
              </a:spcAft>
            </a:pPr>
            <a:r>
              <a:rPr lang="en-GB" sz="1400" dirty="0">
                <a:latin typeface="Arial"/>
                <a:ea typeface="Calibri" panose="020F0502020204030204" pitchFamily="34" charset="0"/>
                <a:cs typeface="Arial"/>
              </a:rPr>
              <a:t>To reduce the number </a:t>
            </a:r>
            <a:r>
              <a:rPr lang="en-GB" sz="1400" dirty="0" smtClean="0">
                <a:latin typeface="Arial"/>
                <a:ea typeface="Calibri" panose="020F0502020204030204" pitchFamily="34" charset="0"/>
                <a:cs typeface="Arial"/>
              </a:rPr>
              <a:t>of mainline derailments</a:t>
            </a:r>
            <a:endParaRPr lang="en-US" sz="1400" dirty="0" smtClean="0"/>
          </a:p>
          <a:p>
            <a:pPr>
              <a:spcBef>
                <a:spcPts val="600"/>
              </a:spcBef>
              <a:spcAft>
                <a:spcPts val="0"/>
              </a:spcAft>
            </a:pPr>
            <a:r>
              <a:rPr lang="en-US" sz="1400" i="1" dirty="0" smtClean="0"/>
              <a:t>Objective 1.4</a:t>
            </a:r>
          </a:p>
          <a:p>
            <a:pPr>
              <a:spcBef>
                <a:spcPts val="0"/>
              </a:spcBef>
              <a:spcAft>
                <a:spcPts val="1200"/>
              </a:spcAft>
            </a:pPr>
            <a:r>
              <a:rPr lang="en-GB" sz="1400" dirty="0">
                <a:latin typeface="Arial"/>
                <a:ea typeface="Calibri" panose="020F0502020204030204" pitchFamily="34" charset="0"/>
                <a:cs typeface="Arial"/>
              </a:rPr>
              <a:t>To reduce the number of </a:t>
            </a:r>
            <a:r>
              <a:rPr lang="en-GB" sz="1400" dirty="0" smtClean="0">
                <a:latin typeface="Arial"/>
                <a:ea typeface="Calibri" panose="020F0502020204030204" pitchFamily="34" charset="0"/>
                <a:cs typeface="Arial"/>
              </a:rPr>
              <a:t>mainline collisions between rolling stock</a:t>
            </a:r>
            <a:endParaRPr lang="en-US" sz="1400" i="1" dirty="0" smtClean="0"/>
          </a:p>
          <a:p>
            <a:pPr>
              <a:spcBef>
                <a:spcPts val="600"/>
              </a:spcBef>
              <a:spcAft>
                <a:spcPts val="0"/>
              </a:spcAft>
            </a:pPr>
            <a:r>
              <a:rPr lang="en-US" sz="1400" i="1" dirty="0" smtClean="0"/>
              <a:t>Objective 1.5</a:t>
            </a:r>
          </a:p>
          <a:p>
            <a:pPr>
              <a:spcBef>
                <a:spcPts val="0"/>
              </a:spcBef>
              <a:spcAft>
                <a:spcPts val="1200"/>
              </a:spcAft>
            </a:pPr>
            <a:r>
              <a:rPr lang="en-GB" sz="1400" dirty="0">
                <a:latin typeface="Arial"/>
                <a:ea typeface="Calibri" panose="020F0502020204030204" pitchFamily="34" charset="0"/>
                <a:cs typeface="Arial"/>
              </a:rPr>
              <a:t>To reduce the number of </a:t>
            </a:r>
            <a:r>
              <a:rPr lang="en-GB" sz="1400" dirty="0" smtClean="0">
                <a:latin typeface="Arial"/>
                <a:ea typeface="Calibri" panose="020F0502020204030204" pitchFamily="34" charset="0"/>
                <a:cs typeface="Arial"/>
              </a:rPr>
              <a:t>PTI occurrences</a:t>
            </a:r>
            <a:endParaRPr lang="en-US" sz="1400" i="1" dirty="0"/>
          </a:p>
        </p:txBody>
      </p:sp>
      <p:sp>
        <p:nvSpPr>
          <p:cNvPr id="15" name="TextBox 14"/>
          <p:cNvSpPr txBox="1"/>
          <p:nvPr/>
        </p:nvSpPr>
        <p:spPr>
          <a:xfrm>
            <a:off x="251520" y="1700808"/>
            <a:ext cx="4248472" cy="4401204"/>
          </a:xfrm>
          <a:prstGeom prst="rect">
            <a:avLst/>
          </a:prstGeom>
          <a:noFill/>
          <a:ln>
            <a:solidFill>
              <a:schemeClr val="tx2"/>
            </a:solidFill>
          </a:ln>
        </p:spPr>
        <p:txBody>
          <a:bodyPr wrap="square" rtlCol="0">
            <a:spAutoFit/>
          </a:bodyPr>
          <a:lstStyle/>
          <a:p>
            <a:pPr algn="ctr">
              <a:spcBef>
                <a:spcPts val="600"/>
              </a:spcBef>
              <a:spcAft>
                <a:spcPts val="0"/>
              </a:spcAft>
            </a:pPr>
            <a:r>
              <a:rPr lang="en-US" sz="1400" b="1" dirty="0"/>
              <a:t>OUTCOME 1: Risks in the railway landscape have been mitigated</a:t>
            </a:r>
          </a:p>
          <a:p>
            <a:pPr>
              <a:spcBef>
                <a:spcPts val="600"/>
              </a:spcBef>
              <a:spcAft>
                <a:spcPts val="0"/>
              </a:spcAft>
            </a:pPr>
            <a:endParaRPr lang="en-US" sz="1400" i="1" dirty="0" smtClean="0"/>
          </a:p>
          <a:p>
            <a:pPr>
              <a:spcBef>
                <a:spcPts val="600"/>
              </a:spcBef>
              <a:spcAft>
                <a:spcPts val="0"/>
              </a:spcAft>
            </a:pPr>
            <a:r>
              <a:rPr lang="en-US" sz="1400" i="1" dirty="0" smtClean="0"/>
              <a:t>Objective 1.1</a:t>
            </a:r>
          </a:p>
          <a:p>
            <a:pPr>
              <a:spcBef>
                <a:spcPts val="0"/>
              </a:spcBef>
              <a:spcAft>
                <a:spcPts val="1200"/>
              </a:spcAft>
            </a:pPr>
            <a:r>
              <a:rPr lang="en-GB" sz="1400" dirty="0"/>
              <a:t>To secure the sufficiency of safety related and safety critical competencies in the rail industry</a:t>
            </a:r>
            <a:r>
              <a:rPr lang="en-ZA" sz="1400" dirty="0"/>
              <a:t> </a:t>
            </a:r>
            <a:endParaRPr lang="en-ZA" sz="1400" dirty="0" smtClean="0"/>
          </a:p>
          <a:p>
            <a:pPr>
              <a:spcBef>
                <a:spcPts val="600"/>
              </a:spcBef>
              <a:spcAft>
                <a:spcPts val="0"/>
              </a:spcAft>
            </a:pPr>
            <a:r>
              <a:rPr lang="en-US" sz="1400" i="1" dirty="0"/>
              <a:t>Objective </a:t>
            </a:r>
            <a:r>
              <a:rPr lang="en-US" sz="1400" i="1" dirty="0" smtClean="0"/>
              <a:t>1.2</a:t>
            </a:r>
            <a:endParaRPr lang="en-US" sz="1400" i="1" dirty="0"/>
          </a:p>
          <a:p>
            <a:pPr>
              <a:spcBef>
                <a:spcPts val="0"/>
              </a:spcBef>
              <a:spcAft>
                <a:spcPts val="1200"/>
              </a:spcAft>
            </a:pPr>
            <a:r>
              <a:rPr lang="en-GB" sz="1400" dirty="0"/>
              <a:t>To mitigate human factor risks</a:t>
            </a:r>
            <a:r>
              <a:rPr lang="en-ZA" sz="1400" dirty="0"/>
              <a:t> </a:t>
            </a:r>
            <a:endParaRPr lang="en-ZA" sz="1400" dirty="0" smtClean="0"/>
          </a:p>
          <a:p>
            <a:pPr>
              <a:spcBef>
                <a:spcPts val="600"/>
              </a:spcBef>
              <a:spcAft>
                <a:spcPts val="0"/>
              </a:spcAft>
            </a:pPr>
            <a:r>
              <a:rPr lang="en-US" sz="1400" i="1" dirty="0"/>
              <a:t>Objective </a:t>
            </a:r>
            <a:r>
              <a:rPr lang="en-US" sz="1400" i="1" dirty="0" smtClean="0"/>
              <a:t>1.3</a:t>
            </a:r>
            <a:endParaRPr lang="en-US" sz="1400" i="1" dirty="0"/>
          </a:p>
          <a:p>
            <a:pPr>
              <a:spcBef>
                <a:spcPts val="0"/>
              </a:spcBef>
              <a:spcAft>
                <a:spcPts val="1200"/>
              </a:spcAft>
            </a:pPr>
            <a:r>
              <a:rPr lang="en-GB" sz="1400" dirty="0" smtClean="0"/>
              <a:t>To enable </a:t>
            </a:r>
            <a:r>
              <a:rPr lang="en-GB" sz="1400" dirty="0"/>
              <a:t>people and rail to co-exist safely</a:t>
            </a:r>
            <a:r>
              <a:rPr lang="en-ZA" sz="1400" dirty="0"/>
              <a:t> </a:t>
            </a:r>
            <a:endParaRPr lang="en-ZA" sz="1400" dirty="0" smtClean="0"/>
          </a:p>
          <a:p>
            <a:pPr>
              <a:spcBef>
                <a:spcPts val="600"/>
              </a:spcBef>
              <a:spcAft>
                <a:spcPts val="0"/>
              </a:spcAft>
            </a:pPr>
            <a:r>
              <a:rPr lang="en-US" sz="1400" i="1" dirty="0"/>
              <a:t>Objective </a:t>
            </a:r>
            <a:r>
              <a:rPr lang="en-US" sz="1400" i="1" dirty="0" smtClean="0"/>
              <a:t>1.4</a:t>
            </a:r>
            <a:endParaRPr lang="en-US" sz="1400" i="1" dirty="0"/>
          </a:p>
          <a:p>
            <a:pPr>
              <a:spcBef>
                <a:spcPts val="0"/>
              </a:spcBef>
              <a:spcAft>
                <a:spcPts val="1200"/>
              </a:spcAft>
            </a:pPr>
            <a:r>
              <a:rPr lang="en-GB" sz="1400" dirty="0" smtClean="0"/>
              <a:t>To strengthen </a:t>
            </a:r>
            <a:r>
              <a:rPr lang="en-GB" sz="1400" dirty="0"/>
              <a:t>the regulatory approach on asset maintenance</a:t>
            </a:r>
            <a:r>
              <a:rPr lang="en-ZA" sz="1400" dirty="0"/>
              <a:t> </a:t>
            </a:r>
            <a:endParaRPr lang="en-ZA" sz="1400" dirty="0" smtClean="0"/>
          </a:p>
          <a:p>
            <a:pPr>
              <a:spcBef>
                <a:spcPts val="600"/>
              </a:spcBef>
              <a:spcAft>
                <a:spcPts val="0"/>
              </a:spcAft>
            </a:pPr>
            <a:r>
              <a:rPr lang="en-US" sz="1400" i="1" dirty="0" smtClean="0"/>
              <a:t>Objective 1.5</a:t>
            </a:r>
            <a:endParaRPr lang="en-US" sz="1400" i="1" dirty="0"/>
          </a:p>
          <a:p>
            <a:pPr>
              <a:spcBef>
                <a:spcPts val="0"/>
              </a:spcBef>
              <a:spcAft>
                <a:spcPts val="1200"/>
              </a:spcAft>
            </a:pPr>
            <a:r>
              <a:rPr lang="en-GB" sz="1400" dirty="0"/>
              <a:t>To enable people and rail to co-exist safely</a:t>
            </a:r>
            <a:r>
              <a:rPr lang="en-ZA" sz="1400" dirty="0"/>
              <a:t> </a:t>
            </a:r>
            <a:endParaRPr lang="en-US" sz="1400" dirty="0"/>
          </a:p>
        </p:txBody>
      </p:sp>
      <p:cxnSp>
        <p:nvCxnSpPr>
          <p:cNvPr id="20" name="Straight Arrow Connector 19"/>
          <p:cNvCxnSpPr/>
          <p:nvPr/>
        </p:nvCxnSpPr>
        <p:spPr>
          <a:xfrm>
            <a:off x="4499992" y="3573016"/>
            <a:ext cx="360040"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p:nvPicPr>
        <p:blipFill>
          <a:blip r:embed="rId2" cstate="print"/>
          <a:stretch>
            <a:fillRect/>
          </a:stretch>
        </p:blipFill>
        <p:spPr>
          <a:xfrm>
            <a:off x="8378428" y="0"/>
            <a:ext cx="765572" cy="757967"/>
          </a:xfrm>
          <a:prstGeom prst="rect">
            <a:avLst/>
          </a:prstGeom>
        </p:spPr>
      </p:pic>
    </p:spTree>
    <p:extLst>
      <p:ext uri="{BB962C8B-B14F-4D97-AF65-F5344CB8AC3E}">
        <p14:creationId xmlns:p14="http://schemas.microsoft.com/office/powerpoint/2010/main" xmlns="" val="42279093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60CFDAE-8565-4D03-8A68-635A0920E9BE}" type="slidenum">
              <a:rPr lang="en-ZA" smtClean="0"/>
              <a:pPr>
                <a:defRPr/>
              </a:pPr>
              <a:t>28</a:t>
            </a:fld>
            <a:endParaRPr lang="en-ZA" dirty="0"/>
          </a:p>
        </p:txBody>
      </p:sp>
      <p:sp>
        <p:nvSpPr>
          <p:cNvPr id="6" name="Title 6"/>
          <p:cNvSpPr>
            <a:spLocks noGrp="1"/>
          </p:cNvSpPr>
          <p:nvPr>
            <p:ph type="title"/>
          </p:nvPr>
        </p:nvSpPr>
        <p:spPr>
          <a:xfrm>
            <a:off x="467544" y="260648"/>
            <a:ext cx="8229600" cy="871240"/>
          </a:xfrm>
        </p:spPr>
        <p:txBody>
          <a:bodyPr vert="horz"/>
          <a:lstStyle/>
          <a:p>
            <a:pPr algn="ctr"/>
            <a:r>
              <a:rPr lang="en-ZA" sz="3200" cap="all" dirty="0" smtClean="0"/>
              <a:t>CHANGES to the strategic plan</a:t>
            </a:r>
            <a:endParaRPr lang="en-GB" sz="3200" cap="all" dirty="0"/>
          </a:p>
        </p:txBody>
      </p:sp>
      <p:sp>
        <p:nvSpPr>
          <p:cNvPr id="2" name="TextBox 1"/>
          <p:cNvSpPr txBox="1"/>
          <p:nvPr/>
        </p:nvSpPr>
        <p:spPr>
          <a:xfrm>
            <a:off x="251520" y="1052736"/>
            <a:ext cx="3926225" cy="369332"/>
          </a:xfrm>
          <a:prstGeom prst="rect">
            <a:avLst/>
          </a:prstGeom>
          <a:noFill/>
        </p:spPr>
        <p:txBody>
          <a:bodyPr wrap="none" rtlCol="0">
            <a:spAutoFit/>
          </a:bodyPr>
          <a:lstStyle/>
          <a:p>
            <a:r>
              <a:rPr lang="en-US" b="1" dirty="0" smtClean="0"/>
              <a:t>2015/16 STRATEGIC OBJECTIVES</a:t>
            </a:r>
          </a:p>
        </p:txBody>
      </p:sp>
      <p:sp>
        <p:nvSpPr>
          <p:cNvPr id="7" name="TextBox 6"/>
          <p:cNvSpPr txBox="1"/>
          <p:nvPr/>
        </p:nvSpPr>
        <p:spPr>
          <a:xfrm>
            <a:off x="4788024" y="1052736"/>
            <a:ext cx="3926225" cy="369332"/>
          </a:xfrm>
          <a:prstGeom prst="rect">
            <a:avLst/>
          </a:prstGeom>
          <a:noFill/>
        </p:spPr>
        <p:txBody>
          <a:bodyPr wrap="none" rtlCol="0">
            <a:spAutoFit/>
          </a:bodyPr>
          <a:lstStyle/>
          <a:p>
            <a:r>
              <a:rPr lang="en-US" b="1" dirty="0" smtClean="0"/>
              <a:t>2016/17 STRATEGIC OBJECTIVES</a:t>
            </a:r>
          </a:p>
        </p:txBody>
      </p:sp>
      <p:cxnSp>
        <p:nvCxnSpPr>
          <p:cNvPr id="9" name="Straight Connector 8"/>
          <p:cNvCxnSpPr/>
          <p:nvPr/>
        </p:nvCxnSpPr>
        <p:spPr>
          <a:xfrm flipH="1">
            <a:off x="4716016" y="1124744"/>
            <a:ext cx="10344" cy="5616624"/>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251520" y="1556792"/>
            <a:ext cx="8753735" cy="0"/>
          </a:xfrm>
          <a:prstGeom prst="line">
            <a:avLst/>
          </a:prstGeom>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4932040" y="1700808"/>
            <a:ext cx="3888432" cy="4616648"/>
          </a:xfrm>
          <a:prstGeom prst="rect">
            <a:avLst/>
          </a:prstGeom>
          <a:noFill/>
          <a:ln>
            <a:solidFill>
              <a:schemeClr val="tx2"/>
            </a:solidFill>
          </a:ln>
        </p:spPr>
        <p:txBody>
          <a:bodyPr wrap="square" rtlCol="0">
            <a:spAutoFit/>
          </a:bodyPr>
          <a:lstStyle/>
          <a:p>
            <a:pPr algn="ctr">
              <a:spcBef>
                <a:spcPts val="600"/>
              </a:spcBef>
              <a:spcAft>
                <a:spcPts val="0"/>
              </a:spcAft>
            </a:pPr>
            <a:r>
              <a:rPr lang="en-US" sz="1400" b="1" dirty="0"/>
              <a:t>OUTCOME </a:t>
            </a:r>
            <a:r>
              <a:rPr lang="en-US" sz="1400" b="1" dirty="0" smtClean="0"/>
              <a:t>1: Risks </a:t>
            </a:r>
            <a:r>
              <a:rPr lang="en-US" sz="1400" b="1" dirty="0"/>
              <a:t>in the railway landscape have been </a:t>
            </a:r>
            <a:r>
              <a:rPr lang="en-US" sz="1400" b="1" dirty="0" smtClean="0"/>
              <a:t>mitigated</a:t>
            </a:r>
          </a:p>
          <a:p>
            <a:pPr>
              <a:spcBef>
                <a:spcPts val="600"/>
              </a:spcBef>
              <a:spcAft>
                <a:spcPts val="0"/>
              </a:spcAft>
            </a:pPr>
            <a:endParaRPr lang="en-US" sz="1400" i="1" dirty="0" smtClean="0"/>
          </a:p>
          <a:p>
            <a:pPr>
              <a:spcBef>
                <a:spcPts val="600"/>
              </a:spcBef>
              <a:spcAft>
                <a:spcPts val="0"/>
              </a:spcAft>
            </a:pPr>
            <a:r>
              <a:rPr lang="en-US" sz="1400" i="1" dirty="0" smtClean="0"/>
              <a:t>Objective 1.1</a:t>
            </a:r>
          </a:p>
          <a:p>
            <a:pPr>
              <a:spcBef>
                <a:spcPts val="0"/>
              </a:spcBef>
              <a:spcAft>
                <a:spcPts val="1200"/>
              </a:spcAft>
            </a:pPr>
            <a:r>
              <a:rPr lang="en-GB" sz="1400" dirty="0" smtClean="0">
                <a:latin typeface="Arial"/>
                <a:ea typeface="Calibri" panose="020F0502020204030204" pitchFamily="34" charset="0"/>
                <a:cs typeface="Arial"/>
              </a:rPr>
              <a:t>To reduce </a:t>
            </a:r>
            <a:r>
              <a:rPr lang="en-GB" sz="1400" dirty="0">
                <a:latin typeface="Arial"/>
                <a:ea typeface="Calibri" panose="020F0502020204030204" pitchFamily="34" charset="0"/>
                <a:cs typeface="Arial"/>
              </a:rPr>
              <a:t>the number of level crossing occurrences </a:t>
            </a:r>
            <a:endParaRPr lang="en-US" sz="1400" dirty="0" smtClean="0">
              <a:latin typeface="Arial"/>
              <a:cs typeface="Arial"/>
            </a:endParaRPr>
          </a:p>
          <a:p>
            <a:pPr>
              <a:spcBef>
                <a:spcPts val="600"/>
              </a:spcBef>
              <a:spcAft>
                <a:spcPts val="0"/>
              </a:spcAft>
            </a:pPr>
            <a:r>
              <a:rPr lang="en-US" sz="1400" i="1" dirty="0" smtClean="0"/>
              <a:t>Objective 1.2</a:t>
            </a:r>
          </a:p>
          <a:p>
            <a:pPr>
              <a:spcBef>
                <a:spcPts val="0"/>
              </a:spcBef>
              <a:spcAft>
                <a:spcPts val="1200"/>
              </a:spcAft>
            </a:pPr>
            <a:r>
              <a:rPr lang="en-GB" sz="1400" dirty="0">
                <a:latin typeface="Arial"/>
                <a:ea typeface="Calibri" panose="020F0502020204030204" pitchFamily="34" charset="0"/>
                <a:cs typeface="Arial"/>
              </a:rPr>
              <a:t>To reduce the number </a:t>
            </a:r>
            <a:r>
              <a:rPr lang="en-GB" sz="1400" dirty="0" smtClean="0">
                <a:latin typeface="Arial"/>
                <a:ea typeface="Calibri" panose="020F0502020204030204" pitchFamily="34" charset="0"/>
                <a:cs typeface="Arial"/>
              </a:rPr>
              <a:t>of people struck by trains </a:t>
            </a:r>
            <a:endParaRPr lang="en-US" sz="1400" dirty="0" smtClean="0"/>
          </a:p>
          <a:p>
            <a:pPr>
              <a:spcBef>
                <a:spcPts val="600"/>
              </a:spcBef>
              <a:spcAft>
                <a:spcPts val="0"/>
              </a:spcAft>
            </a:pPr>
            <a:r>
              <a:rPr lang="en-US" sz="1400" i="1" dirty="0" smtClean="0"/>
              <a:t>Objective 1.3</a:t>
            </a:r>
          </a:p>
          <a:p>
            <a:pPr>
              <a:spcBef>
                <a:spcPts val="0"/>
              </a:spcBef>
              <a:spcAft>
                <a:spcPts val="1200"/>
              </a:spcAft>
            </a:pPr>
            <a:r>
              <a:rPr lang="en-GB" sz="1400" dirty="0">
                <a:latin typeface="Arial"/>
                <a:ea typeface="Calibri" panose="020F0502020204030204" pitchFamily="34" charset="0"/>
                <a:cs typeface="Arial"/>
              </a:rPr>
              <a:t>To reduce the number </a:t>
            </a:r>
            <a:r>
              <a:rPr lang="en-GB" sz="1400" dirty="0" smtClean="0">
                <a:latin typeface="Arial"/>
                <a:ea typeface="Calibri" panose="020F0502020204030204" pitchFamily="34" charset="0"/>
                <a:cs typeface="Arial"/>
              </a:rPr>
              <a:t>of mainline derailments</a:t>
            </a:r>
            <a:endParaRPr lang="en-US" sz="1400" dirty="0" smtClean="0"/>
          </a:p>
          <a:p>
            <a:pPr>
              <a:spcBef>
                <a:spcPts val="600"/>
              </a:spcBef>
              <a:spcAft>
                <a:spcPts val="0"/>
              </a:spcAft>
            </a:pPr>
            <a:r>
              <a:rPr lang="en-US" sz="1400" i="1" dirty="0" smtClean="0"/>
              <a:t>Objective 1.4</a:t>
            </a:r>
          </a:p>
          <a:p>
            <a:pPr>
              <a:spcBef>
                <a:spcPts val="0"/>
              </a:spcBef>
              <a:spcAft>
                <a:spcPts val="1200"/>
              </a:spcAft>
            </a:pPr>
            <a:r>
              <a:rPr lang="en-GB" sz="1400" dirty="0">
                <a:latin typeface="Arial"/>
                <a:ea typeface="Calibri" panose="020F0502020204030204" pitchFamily="34" charset="0"/>
                <a:cs typeface="Arial"/>
              </a:rPr>
              <a:t>To reduce the number of </a:t>
            </a:r>
            <a:r>
              <a:rPr lang="en-GB" sz="1400" dirty="0" smtClean="0">
                <a:latin typeface="Arial"/>
                <a:ea typeface="Calibri" panose="020F0502020204030204" pitchFamily="34" charset="0"/>
                <a:cs typeface="Arial"/>
              </a:rPr>
              <a:t>mainline collisions between rolling stock</a:t>
            </a:r>
            <a:endParaRPr lang="en-US" sz="1400" i="1" dirty="0" smtClean="0"/>
          </a:p>
          <a:p>
            <a:pPr>
              <a:spcBef>
                <a:spcPts val="600"/>
              </a:spcBef>
              <a:spcAft>
                <a:spcPts val="0"/>
              </a:spcAft>
            </a:pPr>
            <a:r>
              <a:rPr lang="en-US" sz="1400" i="1" dirty="0" smtClean="0"/>
              <a:t>Objective 1.5</a:t>
            </a:r>
          </a:p>
          <a:p>
            <a:pPr>
              <a:spcBef>
                <a:spcPts val="0"/>
              </a:spcBef>
              <a:spcAft>
                <a:spcPts val="1200"/>
              </a:spcAft>
            </a:pPr>
            <a:r>
              <a:rPr lang="en-GB" sz="1400" dirty="0">
                <a:latin typeface="Arial"/>
                <a:ea typeface="Calibri" panose="020F0502020204030204" pitchFamily="34" charset="0"/>
                <a:cs typeface="Arial"/>
              </a:rPr>
              <a:t>To reduce the number of </a:t>
            </a:r>
            <a:r>
              <a:rPr lang="en-GB" sz="1400" dirty="0" smtClean="0">
                <a:latin typeface="Arial"/>
                <a:ea typeface="Calibri" panose="020F0502020204030204" pitchFamily="34" charset="0"/>
                <a:cs typeface="Arial"/>
              </a:rPr>
              <a:t>PTI occurrences</a:t>
            </a:r>
            <a:endParaRPr lang="en-US" sz="1400" i="1" dirty="0"/>
          </a:p>
        </p:txBody>
      </p:sp>
      <p:sp>
        <p:nvSpPr>
          <p:cNvPr id="15" name="TextBox 14"/>
          <p:cNvSpPr txBox="1"/>
          <p:nvPr/>
        </p:nvSpPr>
        <p:spPr>
          <a:xfrm>
            <a:off x="251520" y="1700808"/>
            <a:ext cx="4248472" cy="4909036"/>
          </a:xfrm>
          <a:prstGeom prst="rect">
            <a:avLst/>
          </a:prstGeom>
          <a:noFill/>
          <a:ln>
            <a:solidFill>
              <a:schemeClr val="tx2"/>
            </a:solidFill>
          </a:ln>
        </p:spPr>
        <p:txBody>
          <a:bodyPr wrap="square" rtlCol="0">
            <a:spAutoFit/>
          </a:bodyPr>
          <a:lstStyle/>
          <a:p>
            <a:pPr algn="ctr">
              <a:spcBef>
                <a:spcPts val="600"/>
              </a:spcBef>
              <a:spcAft>
                <a:spcPts val="1200"/>
              </a:spcAft>
            </a:pPr>
            <a:r>
              <a:rPr lang="en-US" sz="1400" b="1" dirty="0"/>
              <a:t>OUTCOME 2: Railway safety effectively promoted</a:t>
            </a:r>
          </a:p>
          <a:p>
            <a:pPr>
              <a:spcBef>
                <a:spcPts val="600"/>
              </a:spcBef>
              <a:spcAft>
                <a:spcPts val="0"/>
              </a:spcAft>
            </a:pPr>
            <a:r>
              <a:rPr lang="en-US" sz="1400" i="1" dirty="0" smtClean="0"/>
              <a:t>Objective 2.1</a:t>
            </a:r>
            <a:endParaRPr lang="en-US" sz="1400" i="1" dirty="0"/>
          </a:p>
          <a:p>
            <a:pPr>
              <a:spcBef>
                <a:spcPts val="0"/>
              </a:spcBef>
              <a:spcAft>
                <a:spcPts val="1200"/>
              </a:spcAft>
            </a:pPr>
            <a:r>
              <a:rPr lang="en-GB" sz="1400" dirty="0"/>
              <a:t>Create awareness that can lead to a culture of safety</a:t>
            </a:r>
            <a:r>
              <a:rPr lang="en-ZA" sz="1400" dirty="0"/>
              <a:t> </a:t>
            </a:r>
            <a:endParaRPr lang="en-ZA" sz="1400" dirty="0" smtClean="0"/>
          </a:p>
          <a:p>
            <a:pPr>
              <a:spcBef>
                <a:spcPts val="600"/>
              </a:spcBef>
              <a:spcAft>
                <a:spcPts val="0"/>
              </a:spcAft>
            </a:pPr>
            <a:r>
              <a:rPr lang="en-US" sz="1400" i="1" dirty="0" smtClean="0"/>
              <a:t>Objective </a:t>
            </a:r>
            <a:r>
              <a:rPr lang="en-US" sz="1400" i="1" dirty="0"/>
              <a:t>2.2</a:t>
            </a:r>
          </a:p>
          <a:p>
            <a:pPr>
              <a:spcBef>
                <a:spcPts val="0"/>
              </a:spcBef>
              <a:spcAft>
                <a:spcPts val="1200"/>
              </a:spcAft>
            </a:pPr>
            <a:r>
              <a:rPr lang="en-GB" sz="1400" dirty="0"/>
              <a:t>Create and Promote awareness of the financial impact of unsafe railway operations </a:t>
            </a:r>
            <a:endParaRPr lang="en-GB" sz="1400" dirty="0" smtClean="0"/>
          </a:p>
          <a:p>
            <a:pPr algn="ctr">
              <a:spcBef>
                <a:spcPts val="600"/>
              </a:spcBef>
              <a:spcAft>
                <a:spcPts val="1200"/>
              </a:spcAft>
            </a:pPr>
            <a:r>
              <a:rPr lang="en-US" sz="1400" b="1" dirty="0" smtClean="0"/>
              <a:t>OUTCOME 3: New investments in rail infrastructure and technology impact positively on railway safety</a:t>
            </a:r>
          </a:p>
          <a:p>
            <a:pPr>
              <a:spcBef>
                <a:spcPts val="600"/>
              </a:spcBef>
              <a:spcAft>
                <a:spcPts val="0"/>
              </a:spcAft>
            </a:pPr>
            <a:r>
              <a:rPr lang="en-US" sz="1400" i="1" dirty="0"/>
              <a:t>Objective </a:t>
            </a:r>
            <a:r>
              <a:rPr lang="en-US" sz="1400" i="1" dirty="0" smtClean="0"/>
              <a:t>3.1</a:t>
            </a:r>
            <a:endParaRPr lang="en-US" sz="1400" i="1" dirty="0"/>
          </a:p>
          <a:p>
            <a:pPr>
              <a:spcBef>
                <a:spcPts val="0"/>
              </a:spcBef>
              <a:spcAft>
                <a:spcPts val="1200"/>
              </a:spcAft>
            </a:pPr>
            <a:r>
              <a:rPr lang="en-GB" sz="1400" dirty="0"/>
              <a:t>Manage the risks of new works and technology developments</a:t>
            </a:r>
            <a:r>
              <a:rPr lang="en-ZA" sz="1400" dirty="0"/>
              <a:t> </a:t>
            </a:r>
            <a:endParaRPr lang="en-ZA" sz="1400" dirty="0" smtClean="0"/>
          </a:p>
          <a:p>
            <a:pPr>
              <a:spcBef>
                <a:spcPts val="600"/>
              </a:spcBef>
              <a:spcAft>
                <a:spcPts val="0"/>
              </a:spcAft>
            </a:pPr>
            <a:r>
              <a:rPr lang="en-US" sz="1400" i="1" dirty="0"/>
              <a:t>Objective </a:t>
            </a:r>
            <a:r>
              <a:rPr lang="en-US" sz="1400" i="1" dirty="0" smtClean="0"/>
              <a:t>3.2</a:t>
            </a:r>
            <a:endParaRPr lang="en-US" sz="1400" i="1" dirty="0"/>
          </a:p>
          <a:p>
            <a:pPr>
              <a:spcBef>
                <a:spcPts val="0"/>
              </a:spcBef>
              <a:spcAft>
                <a:spcPts val="1200"/>
              </a:spcAft>
            </a:pPr>
            <a:r>
              <a:rPr lang="en-GB" sz="1400" dirty="0"/>
              <a:t>Eliminate Platform-Train Interface (PTI) occurrences on commuter railway lines</a:t>
            </a:r>
            <a:r>
              <a:rPr lang="en-ZA" sz="1400" dirty="0"/>
              <a:t> </a:t>
            </a:r>
            <a:endParaRPr lang="en-US" sz="1400" dirty="0" smtClean="0"/>
          </a:p>
        </p:txBody>
      </p:sp>
      <p:cxnSp>
        <p:nvCxnSpPr>
          <p:cNvPr id="20" name="Straight Arrow Connector 19"/>
          <p:cNvCxnSpPr/>
          <p:nvPr/>
        </p:nvCxnSpPr>
        <p:spPr>
          <a:xfrm>
            <a:off x="4499992" y="4365104"/>
            <a:ext cx="432048"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p:nvPicPr>
        <p:blipFill>
          <a:blip r:embed="rId2" cstate="print"/>
          <a:stretch>
            <a:fillRect/>
          </a:stretch>
        </p:blipFill>
        <p:spPr>
          <a:xfrm>
            <a:off x="8378428" y="0"/>
            <a:ext cx="765572" cy="757967"/>
          </a:xfrm>
          <a:prstGeom prst="rect">
            <a:avLst/>
          </a:prstGeom>
        </p:spPr>
      </p:pic>
    </p:spTree>
    <p:extLst>
      <p:ext uri="{BB962C8B-B14F-4D97-AF65-F5344CB8AC3E}">
        <p14:creationId xmlns:p14="http://schemas.microsoft.com/office/powerpoint/2010/main" xmlns="" val="33239017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60CFDAE-8565-4D03-8A68-635A0920E9BE}" type="slidenum">
              <a:rPr lang="en-ZA" smtClean="0"/>
              <a:pPr>
                <a:defRPr/>
              </a:pPr>
              <a:t>29</a:t>
            </a:fld>
            <a:endParaRPr lang="en-ZA" dirty="0"/>
          </a:p>
        </p:txBody>
      </p:sp>
      <p:sp>
        <p:nvSpPr>
          <p:cNvPr id="6" name="Title 6"/>
          <p:cNvSpPr>
            <a:spLocks noGrp="1"/>
          </p:cNvSpPr>
          <p:nvPr>
            <p:ph type="title"/>
          </p:nvPr>
        </p:nvSpPr>
        <p:spPr>
          <a:xfrm>
            <a:off x="467544" y="260648"/>
            <a:ext cx="8229600" cy="871240"/>
          </a:xfrm>
        </p:spPr>
        <p:txBody>
          <a:bodyPr vert="horz"/>
          <a:lstStyle/>
          <a:p>
            <a:pPr algn="ctr"/>
            <a:r>
              <a:rPr lang="en-ZA" sz="3200" cap="all" dirty="0" smtClean="0"/>
              <a:t>CHANGES to the strategic plan</a:t>
            </a:r>
            <a:endParaRPr lang="en-GB" sz="3200" cap="all" dirty="0"/>
          </a:p>
        </p:txBody>
      </p:sp>
      <p:sp>
        <p:nvSpPr>
          <p:cNvPr id="2" name="TextBox 1"/>
          <p:cNvSpPr txBox="1"/>
          <p:nvPr/>
        </p:nvSpPr>
        <p:spPr>
          <a:xfrm>
            <a:off x="611560" y="1052736"/>
            <a:ext cx="3926225" cy="369332"/>
          </a:xfrm>
          <a:prstGeom prst="rect">
            <a:avLst/>
          </a:prstGeom>
          <a:noFill/>
        </p:spPr>
        <p:txBody>
          <a:bodyPr wrap="none" rtlCol="0">
            <a:spAutoFit/>
          </a:bodyPr>
          <a:lstStyle/>
          <a:p>
            <a:r>
              <a:rPr lang="en-US" b="1" dirty="0" smtClean="0"/>
              <a:t>2015/16 STRATEGIC OBJECTIVES</a:t>
            </a:r>
          </a:p>
        </p:txBody>
      </p:sp>
      <p:sp>
        <p:nvSpPr>
          <p:cNvPr id="7" name="TextBox 6"/>
          <p:cNvSpPr txBox="1"/>
          <p:nvPr/>
        </p:nvSpPr>
        <p:spPr>
          <a:xfrm>
            <a:off x="4788024" y="1052736"/>
            <a:ext cx="3926225" cy="369332"/>
          </a:xfrm>
          <a:prstGeom prst="rect">
            <a:avLst/>
          </a:prstGeom>
          <a:noFill/>
        </p:spPr>
        <p:txBody>
          <a:bodyPr wrap="none" rtlCol="0">
            <a:spAutoFit/>
          </a:bodyPr>
          <a:lstStyle/>
          <a:p>
            <a:r>
              <a:rPr lang="en-US" b="1" dirty="0" smtClean="0"/>
              <a:t>2016/17 STRATEGIC OBJECTIVES</a:t>
            </a:r>
          </a:p>
        </p:txBody>
      </p:sp>
      <p:cxnSp>
        <p:nvCxnSpPr>
          <p:cNvPr id="9" name="Straight Connector 8"/>
          <p:cNvCxnSpPr/>
          <p:nvPr/>
        </p:nvCxnSpPr>
        <p:spPr>
          <a:xfrm flipH="1">
            <a:off x="4716016" y="1124744"/>
            <a:ext cx="10344" cy="5256584"/>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251520" y="1556792"/>
            <a:ext cx="8753735" cy="0"/>
          </a:xfrm>
          <a:prstGeom prst="line">
            <a:avLst/>
          </a:prstGeom>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4932040" y="2492896"/>
            <a:ext cx="3888432" cy="2862322"/>
          </a:xfrm>
          <a:prstGeom prst="rect">
            <a:avLst/>
          </a:prstGeom>
          <a:noFill/>
          <a:ln>
            <a:solidFill>
              <a:schemeClr val="tx2"/>
            </a:solidFill>
          </a:ln>
        </p:spPr>
        <p:txBody>
          <a:bodyPr wrap="square" rtlCol="0">
            <a:spAutoFit/>
          </a:bodyPr>
          <a:lstStyle/>
          <a:p>
            <a:pPr algn="ctr"/>
            <a:r>
              <a:rPr lang="en-US" sz="1400" b="1" dirty="0"/>
              <a:t>OUTCOME 2</a:t>
            </a:r>
            <a:r>
              <a:rPr lang="en-US" sz="1400" b="1" dirty="0" smtClean="0"/>
              <a:t>: </a:t>
            </a:r>
            <a:r>
              <a:rPr lang="en-US" sz="1400" b="1" dirty="0"/>
              <a:t>Sustainable institutional growth and development</a:t>
            </a:r>
          </a:p>
          <a:p>
            <a:pPr>
              <a:spcBef>
                <a:spcPts val="600"/>
              </a:spcBef>
              <a:spcAft>
                <a:spcPts val="0"/>
              </a:spcAft>
            </a:pPr>
            <a:endParaRPr lang="en-US" sz="1400" i="1" dirty="0" smtClean="0"/>
          </a:p>
          <a:p>
            <a:pPr>
              <a:spcBef>
                <a:spcPts val="600"/>
              </a:spcBef>
              <a:spcAft>
                <a:spcPts val="0"/>
              </a:spcAft>
            </a:pPr>
            <a:endParaRPr lang="en-US" sz="1400" i="1" dirty="0" smtClean="0"/>
          </a:p>
          <a:p>
            <a:pPr>
              <a:spcBef>
                <a:spcPts val="600"/>
              </a:spcBef>
              <a:spcAft>
                <a:spcPts val="0"/>
              </a:spcAft>
            </a:pPr>
            <a:endParaRPr lang="en-US" sz="1400" i="1" dirty="0"/>
          </a:p>
          <a:p>
            <a:pPr>
              <a:spcBef>
                <a:spcPts val="600"/>
              </a:spcBef>
              <a:spcAft>
                <a:spcPts val="0"/>
              </a:spcAft>
            </a:pPr>
            <a:endParaRPr lang="en-US" sz="1400" i="1" dirty="0" smtClean="0"/>
          </a:p>
          <a:p>
            <a:pPr>
              <a:spcBef>
                <a:spcPts val="600"/>
              </a:spcBef>
              <a:spcAft>
                <a:spcPts val="0"/>
              </a:spcAft>
            </a:pPr>
            <a:r>
              <a:rPr lang="en-US" sz="1400" i="1" dirty="0" smtClean="0"/>
              <a:t>Objective </a:t>
            </a:r>
            <a:r>
              <a:rPr lang="en-US" sz="1400" i="1" dirty="0"/>
              <a:t>2</a:t>
            </a:r>
            <a:r>
              <a:rPr lang="en-US" sz="1400" i="1" dirty="0" smtClean="0"/>
              <a:t>.1</a:t>
            </a:r>
          </a:p>
          <a:p>
            <a:pPr>
              <a:spcBef>
                <a:spcPts val="0"/>
              </a:spcBef>
              <a:spcAft>
                <a:spcPts val="1200"/>
              </a:spcAft>
            </a:pPr>
            <a:r>
              <a:rPr lang="en-GB" sz="1400" dirty="0"/>
              <a:t>To secure a sustainable financial environment</a:t>
            </a:r>
            <a:r>
              <a:rPr lang="en-ZA" sz="1400" dirty="0"/>
              <a:t> </a:t>
            </a:r>
          </a:p>
          <a:p>
            <a:pPr>
              <a:spcBef>
                <a:spcPts val="600"/>
              </a:spcBef>
              <a:spcAft>
                <a:spcPts val="0"/>
              </a:spcAft>
            </a:pPr>
            <a:r>
              <a:rPr lang="en-US" sz="1400" i="1" dirty="0" smtClean="0"/>
              <a:t>Objective 2.2</a:t>
            </a:r>
          </a:p>
          <a:p>
            <a:pPr>
              <a:spcBef>
                <a:spcPts val="0"/>
              </a:spcBef>
              <a:spcAft>
                <a:spcPts val="1200"/>
              </a:spcAft>
            </a:pPr>
            <a:r>
              <a:rPr lang="en-GB" sz="1400" dirty="0"/>
              <a:t>To </a:t>
            </a:r>
            <a:r>
              <a:rPr lang="en-GB" sz="1400" dirty="0" smtClean="0"/>
              <a:t>ensure </a:t>
            </a:r>
            <a:r>
              <a:rPr lang="en-GB" sz="1400" dirty="0"/>
              <a:t>Performance Excellence</a:t>
            </a:r>
            <a:r>
              <a:rPr lang="en-ZA" sz="1400" dirty="0"/>
              <a:t> </a:t>
            </a:r>
            <a:endParaRPr lang="en-US" sz="1400" dirty="0"/>
          </a:p>
        </p:txBody>
      </p:sp>
      <p:sp>
        <p:nvSpPr>
          <p:cNvPr id="15" name="TextBox 14"/>
          <p:cNvSpPr txBox="1"/>
          <p:nvPr/>
        </p:nvSpPr>
        <p:spPr>
          <a:xfrm>
            <a:off x="251520" y="2492896"/>
            <a:ext cx="4248472" cy="2862322"/>
          </a:xfrm>
          <a:prstGeom prst="rect">
            <a:avLst/>
          </a:prstGeom>
          <a:noFill/>
          <a:ln>
            <a:solidFill>
              <a:schemeClr val="tx2"/>
            </a:solidFill>
          </a:ln>
        </p:spPr>
        <p:txBody>
          <a:bodyPr wrap="square" rtlCol="0">
            <a:spAutoFit/>
          </a:bodyPr>
          <a:lstStyle/>
          <a:p>
            <a:pPr algn="ctr"/>
            <a:r>
              <a:rPr lang="en-US" sz="1400" b="1" dirty="0" smtClean="0"/>
              <a:t>OUTCOME 4: Sustainable </a:t>
            </a:r>
            <a:r>
              <a:rPr lang="en-US" sz="1400" b="1" dirty="0"/>
              <a:t>institutional growth and development</a:t>
            </a:r>
          </a:p>
          <a:p>
            <a:pPr>
              <a:spcBef>
                <a:spcPts val="600"/>
              </a:spcBef>
              <a:spcAft>
                <a:spcPts val="0"/>
              </a:spcAft>
            </a:pPr>
            <a:endParaRPr lang="en-US" sz="1400" i="1" dirty="0" smtClean="0"/>
          </a:p>
          <a:p>
            <a:pPr>
              <a:spcBef>
                <a:spcPts val="600"/>
              </a:spcBef>
              <a:spcAft>
                <a:spcPts val="0"/>
              </a:spcAft>
            </a:pPr>
            <a:r>
              <a:rPr lang="en-US" sz="1400" i="1" dirty="0" smtClean="0"/>
              <a:t>Objective 4.1</a:t>
            </a:r>
            <a:endParaRPr lang="en-US" sz="1400" i="1" dirty="0"/>
          </a:p>
          <a:p>
            <a:pPr>
              <a:spcBef>
                <a:spcPts val="0"/>
              </a:spcBef>
              <a:spcAft>
                <a:spcPts val="1200"/>
              </a:spcAft>
            </a:pPr>
            <a:r>
              <a:rPr lang="en-GB" sz="1400" dirty="0">
                <a:latin typeface="Arial"/>
                <a:ea typeface="Calibri" panose="020F0502020204030204" pitchFamily="34" charset="0"/>
                <a:cs typeface="Arial"/>
              </a:rPr>
              <a:t>To </a:t>
            </a:r>
            <a:r>
              <a:rPr lang="en-GB" sz="1400" dirty="0"/>
              <a:t>i</a:t>
            </a:r>
            <a:r>
              <a:rPr lang="en-GB" sz="1400" dirty="0" smtClean="0"/>
              <a:t>nstitute </a:t>
            </a:r>
            <a:r>
              <a:rPr lang="en-GB" sz="1400" dirty="0"/>
              <a:t>effective governance and internal control systems</a:t>
            </a:r>
            <a:r>
              <a:rPr lang="en-ZA" sz="1400" dirty="0"/>
              <a:t> </a:t>
            </a:r>
            <a:endParaRPr lang="en-ZA" sz="1400" dirty="0" smtClean="0"/>
          </a:p>
          <a:p>
            <a:pPr>
              <a:spcBef>
                <a:spcPts val="600"/>
              </a:spcBef>
              <a:spcAft>
                <a:spcPts val="0"/>
              </a:spcAft>
            </a:pPr>
            <a:r>
              <a:rPr lang="en-US" sz="1400" i="1" dirty="0"/>
              <a:t>Objective </a:t>
            </a:r>
            <a:r>
              <a:rPr lang="en-US" sz="1400" i="1" dirty="0" smtClean="0"/>
              <a:t>4.2</a:t>
            </a:r>
            <a:endParaRPr lang="en-US" sz="1400" i="1" dirty="0"/>
          </a:p>
          <a:p>
            <a:pPr>
              <a:spcBef>
                <a:spcPts val="0"/>
              </a:spcBef>
              <a:spcAft>
                <a:spcPts val="1200"/>
              </a:spcAft>
            </a:pPr>
            <a:r>
              <a:rPr lang="en-GB" sz="1400" dirty="0"/>
              <a:t>To secure a sustainable financial environment</a:t>
            </a:r>
            <a:r>
              <a:rPr lang="en-ZA" sz="1400" dirty="0"/>
              <a:t> </a:t>
            </a:r>
            <a:endParaRPr lang="en-ZA" sz="1400" dirty="0" smtClean="0"/>
          </a:p>
          <a:p>
            <a:pPr>
              <a:spcBef>
                <a:spcPts val="600"/>
              </a:spcBef>
              <a:spcAft>
                <a:spcPts val="0"/>
              </a:spcAft>
            </a:pPr>
            <a:r>
              <a:rPr lang="en-US" sz="1400" i="1" dirty="0"/>
              <a:t>Objective </a:t>
            </a:r>
            <a:r>
              <a:rPr lang="en-US" sz="1400" i="1" dirty="0" smtClean="0"/>
              <a:t>4.3</a:t>
            </a:r>
            <a:endParaRPr lang="en-US" sz="1400" i="1" dirty="0"/>
          </a:p>
          <a:p>
            <a:pPr>
              <a:spcBef>
                <a:spcPts val="0"/>
              </a:spcBef>
              <a:spcAft>
                <a:spcPts val="1200"/>
              </a:spcAft>
            </a:pPr>
            <a:r>
              <a:rPr lang="en-GB" sz="1400" dirty="0" smtClean="0"/>
              <a:t>To ensure </a:t>
            </a:r>
            <a:r>
              <a:rPr lang="en-GB" sz="1400" dirty="0"/>
              <a:t>Performance Excellence</a:t>
            </a:r>
            <a:r>
              <a:rPr lang="en-ZA" sz="1400" dirty="0"/>
              <a:t> </a:t>
            </a:r>
            <a:endParaRPr lang="en-US" sz="1400" dirty="0" smtClean="0"/>
          </a:p>
        </p:txBody>
      </p:sp>
      <p:cxnSp>
        <p:nvCxnSpPr>
          <p:cNvPr id="20" name="Straight Arrow Connector 19"/>
          <p:cNvCxnSpPr/>
          <p:nvPr/>
        </p:nvCxnSpPr>
        <p:spPr>
          <a:xfrm>
            <a:off x="4499992" y="3717032"/>
            <a:ext cx="360040"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p:nvPicPr>
        <p:blipFill>
          <a:blip r:embed="rId2" cstate="print"/>
          <a:stretch>
            <a:fillRect/>
          </a:stretch>
        </p:blipFill>
        <p:spPr>
          <a:xfrm>
            <a:off x="8378428" y="0"/>
            <a:ext cx="765572" cy="757967"/>
          </a:xfrm>
          <a:prstGeom prst="rect">
            <a:avLst/>
          </a:prstGeom>
        </p:spPr>
      </p:pic>
    </p:spTree>
    <p:extLst>
      <p:ext uri="{BB962C8B-B14F-4D97-AF65-F5344CB8AC3E}">
        <p14:creationId xmlns:p14="http://schemas.microsoft.com/office/powerpoint/2010/main" xmlns="" val="39827532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60CFDAE-8565-4D03-8A68-635A0920E9BE}" type="slidenum">
              <a:rPr lang="en-ZA" smtClean="0"/>
              <a:pPr>
                <a:defRPr/>
              </a:pPr>
              <a:t>3</a:t>
            </a:fld>
            <a:endParaRPr lang="en-ZA" dirty="0"/>
          </a:p>
        </p:txBody>
      </p:sp>
      <p:sp>
        <p:nvSpPr>
          <p:cNvPr id="5" name="Title 6"/>
          <p:cNvSpPr>
            <a:spLocks noGrp="1"/>
          </p:cNvSpPr>
          <p:nvPr>
            <p:ph type="title"/>
          </p:nvPr>
        </p:nvSpPr>
        <p:spPr>
          <a:xfrm>
            <a:off x="467544" y="260648"/>
            <a:ext cx="8229600" cy="871240"/>
          </a:xfrm>
        </p:spPr>
        <p:txBody>
          <a:bodyPr vert="horz"/>
          <a:lstStyle/>
          <a:p>
            <a:pPr algn="ctr"/>
            <a:r>
              <a:rPr lang="en-ZA" sz="3200" cap="all" dirty="0" smtClean="0"/>
              <a:t>INTRODUCTION</a:t>
            </a:r>
            <a:br>
              <a:rPr lang="en-ZA" sz="3200" cap="all" dirty="0" smtClean="0"/>
            </a:br>
            <a:r>
              <a:rPr lang="en-ZA" sz="3200" cap="all" dirty="0" smtClean="0"/>
              <a:t>9-point plan contribution</a:t>
            </a:r>
            <a:endParaRPr lang="en-GB" sz="3200" cap="all" dirty="0"/>
          </a:p>
        </p:txBody>
      </p:sp>
      <p:pic>
        <p:nvPicPr>
          <p:cNvPr id="6" name="Picture 5"/>
          <p:cNvPicPr>
            <a:picLocks noChangeAspect="1"/>
          </p:cNvPicPr>
          <p:nvPr/>
        </p:nvPicPr>
        <p:blipFill>
          <a:blip r:embed="rId2" cstate="print"/>
          <a:stretch>
            <a:fillRect/>
          </a:stretch>
        </p:blipFill>
        <p:spPr>
          <a:xfrm>
            <a:off x="8378428" y="0"/>
            <a:ext cx="765572" cy="757967"/>
          </a:xfrm>
          <a:prstGeom prst="rect">
            <a:avLst/>
          </a:prstGeom>
        </p:spPr>
      </p:pic>
      <p:sp>
        <p:nvSpPr>
          <p:cNvPr id="2" name="TextBox 1"/>
          <p:cNvSpPr txBox="1"/>
          <p:nvPr/>
        </p:nvSpPr>
        <p:spPr>
          <a:xfrm>
            <a:off x="827584" y="1484784"/>
            <a:ext cx="7869560" cy="4955203"/>
          </a:xfrm>
          <a:prstGeom prst="rect">
            <a:avLst/>
          </a:prstGeom>
          <a:noFill/>
        </p:spPr>
        <p:txBody>
          <a:bodyPr wrap="square" rtlCol="0">
            <a:spAutoFit/>
          </a:bodyPr>
          <a:lstStyle/>
          <a:p>
            <a:pPr marL="342900" indent="-342900">
              <a:buFont typeface="+mj-lt"/>
              <a:buAutoNum type="arabicPeriod"/>
            </a:pPr>
            <a:r>
              <a:rPr lang="en-ZA" sz="2000" b="1" dirty="0" smtClean="0">
                <a:latin typeface="+mn-lt"/>
              </a:rPr>
              <a:t>State reform and boosting the role of state-owned companies, information and communication technology infrastructure or broadband roll-out, water, sanitation and transport infrastructure</a:t>
            </a:r>
          </a:p>
          <a:p>
            <a:endParaRPr lang="en-ZA" sz="2000" dirty="0" smtClean="0">
              <a:latin typeface="+mn-lt"/>
            </a:endParaRPr>
          </a:p>
          <a:p>
            <a:pPr marL="742950" lvl="1" indent="-285750">
              <a:buFont typeface="Arial" panose="020B0604020202020204" pitchFamily="34" charset="0"/>
              <a:buChar char="•"/>
            </a:pPr>
            <a:r>
              <a:rPr lang="en-ZA" sz="2000" dirty="0">
                <a:latin typeface="+mn-lt"/>
              </a:rPr>
              <a:t>Conducting Technology Reviews on all new technology introduced in support of the PRASA modernisation project and TFR’s market demand strategy.</a:t>
            </a:r>
          </a:p>
          <a:p>
            <a:pPr marL="742950" lvl="1" indent="-285750">
              <a:buFont typeface="Arial" panose="020B0604020202020204" pitchFamily="34" charset="0"/>
              <a:buChar char="•"/>
            </a:pPr>
            <a:r>
              <a:rPr lang="en-ZA" sz="2000" dirty="0">
                <a:latin typeface="+mn-lt"/>
              </a:rPr>
              <a:t>Support Operators in mitigating risks within the railway landscape to ensure safe and efficient railway operations.</a:t>
            </a:r>
          </a:p>
          <a:p>
            <a:pPr marL="342900" indent="-342900">
              <a:buFont typeface="+mj-lt"/>
              <a:buAutoNum type="arabicPeriod"/>
            </a:pPr>
            <a:endParaRPr lang="en-ZA" sz="2000" i="1" dirty="0">
              <a:latin typeface="+mn-lt"/>
            </a:endParaRPr>
          </a:p>
          <a:p>
            <a:r>
              <a:rPr lang="en-ZA" sz="2000" dirty="0" smtClean="0">
                <a:latin typeface="+mn-lt"/>
              </a:rPr>
              <a:t>2.  </a:t>
            </a:r>
            <a:r>
              <a:rPr lang="en-ZA" sz="2000" b="1" dirty="0" smtClean="0">
                <a:latin typeface="+mn-lt"/>
              </a:rPr>
              <a:t>Encourage private sector investment</a:t>
            </a:r>
          </a:p>
          <a:p>
            <a:endParaRPr lang="en-ZA" sz="2000" i="1" dirty="0">
              <a:latin typeface="+mn-lt"/>
            </a:endParaRPr>
          </a:p>
          <a:p>
            <a:pPr marL="800100" lvl="1" indent="-342900">
              <a:buFont typeface="Arial" panose="020B0604020202020204" pitchFamily="34" charset="0"/>
              <a:buChar char="•"/>
            </a:pPr>
            <a:r>
              <a:rPr lang="en-ZA" sz="2000" dirty="0" smtClean="0">
                <a:latin typeface="+mn-lt"/>
              </a:rPr>
              <a:t>Development of Regulations</a:t>
            </a:r>
          </a:p>
          <a:p>
            <a:pPr marL="285750" indent="-285750">
              <a:buFont typeface="Arial" panose="020B0604020202020204" pitchFamily="34" charset="0"/>
              <a:buChar char="•"/>
            </a:pPr>
            <a:endParaRPr lang="en-ZA" sz="2000" dirty="0" smtClean="0">
              <a:latin typeface="+mn-lt"/>
            </a:endParaRPr>
          </a:p>
          <a:p>
            <a:endParaRPr lang="en-ZA" dirty="0" smtClean="0">
              <a:latin typeface="+mn-lt"/>
            </a:endParaRPr>
          </a:p>
          <a:p>
            <a:pPr marL="285750" indent="-285750">
              <a:buFont typeface="Arial" panose="020B0604020202020204" pitchFamily="34" charset="0"/>
              <a:buChar char="•"/>
            </a:pPr>
            <a:endParaRPr lang="en-ZA" dirty="0"/>
          </a:p>
        </p:txBody>
      </p:sp>
    </p:spTree>
    <p:extLst>
      <p:ext uri="{BB962C8B-B14F-4D97-AF65-F5344CB8AC3E}">
        <p14:creationId xmlns:p14="http://schemas.microsoft.com/office/powerpoint/2010/main" xmlns="" val="3778249614"/>
      </p:ext>
    </p:extLst>
  </p:cSld>
  <p:clrMapOvr>
    <a:masterClrMapping/>
  </p:clrMapOvr>
  <p:transition>
    <p:dissolv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4653136"/>
            <a:ext cx="7772400" cy="1008112"/>
          </a:xfrm>
        </p:spPr>
        <p:txBody>
          <a:bodyPr/>
          <a:lstStyle/>
          <a:p>
            <a:r>
              <a:rPr lang="en-GB" dirty="0" smtClean="0"/>
              <a:t>RSR Strategic Plan 2016 – 2021</a:t>
            </a:r>
            <a:endParaRPr lang="en-GB" dirty="0"/>
          </a:p>
        </p:txBody>
      </p:sp>
      <p:sp>
        <p:nvSpPr>
          <p:cNvPr id="4" name="Slide Number Placeholder 3"/>
          <p:cNvSpPr>
            <a:spLocks noGrp="1"/>
          </p:cNvSpPr>
          <p:nvPr>
            <p:ph type="sldNum" sz="quarter" idx="12"/>
          </p:nvPr>
        </p:nvSpPr>
        <p:spPr/>
        <p:txBody>
          <a:bodyPr/>
          <a:lstStyle/>
          <a:p>
            <a:pPr>
              <a:defRPr/>
            </a:pPr>
            <a:fld id="{860CFDAE-8565-4D03-8A68-635A0920E9BE}" type="slidenum">
              <a:rPr lang="en-ZA" smtClean="0"/>
              <a:pPr>
                <a:defRPr/>
              </a:pPr>
              <a:t>30</a:t>
            </a:fld>
            <a:endParaRPr lang="en-ZA" dirty="0"/>
          </a:p>
        </p:txBody>
      </p:sp>
      <p:pic>
        <p:nvPicPr>
          <p:cNvPr id="5" name="Picture 4"/>
          <p:cNvPicPr>
            <a:picLocks noChangeAspect="1"/>
          </p:cNvPicPr>
          <p:nvPr/>
        </p:nvPicPr>
        <p:blipFill>
          <a:blip r:embed="rId2" cstate="print"/>
          <a:stretch>
            <a:fillRect/>
          </a:stretch>
        </p:blipFill>
        <p:spPr>
          <a:xfrm>
            <a:off x="8378428" y="0"/>
            <a:ext cx="765572" cy="757967"/>
          </a:xfrm>
          <a:prstGeom prst="rect">
            <a:avLst/>
          </a:prstGeom>
        </p:spPr>
      </p:pic>
    </p:spTree>
    <p:extLst>
      <p:ext uri="{BB962C8B-B14F-4D97-AF65-F5344CB8AC3E}">
        <p14:creationId xmlns:p14="http://schemas.microsoft.com/office/powerpoint/2010/main" xmlns="" val="142272765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3573016"/>
            <a:ext cx="7772400" cy="1362075"/>
          </a:xfrm>
        </p:spPr>
        <p:txBody>
          <a:bodyPr/>
          <a:lstStyle/>
          <a:p>
            <a:pPr>
              <a:lnSpc>
                <a:spcPct val="200000"/>
              </a:lnSpc>
            </a:pPr>
            <a:r>
              <a:rPr lang="en-GB" dirty="0" smtClean="0"/>
              <a:t>STRATEGIC OUTCOME 1</a:t>
            </a:r>
            <a:br>
              <a:rPr lang="en-GB" dirty="0" smtClean="0"/>
            </a:br>
            <a:r>
              <a:rPr lang="en-GB" sz="2800" dirty="0" smtClean="0"/>
              <a:t>risks In the landscape have been mitigated</a:t>
            </a:r>
            <a:endParaRPr lang="en-GB" sz="2800" dirty="0"/>
          </a:p>
        </p:txBody>
      </p:sp>
      <p:sp>
        <p:nvSpPr>
          <p:cNvPr id="4" name="Slide Number Placeholder 3"/>
          <p:cNvSpPr>
            <a:spLocks noGrp="1"/>
          </p:cNvSpPr>
          <p:nvPr>
            <p:ph type="sldNum" sz="quarter" idx="12"/>
          </p:nvPr>
        </p:nvSpPr>
        <p:spPr/>
        <p:txBody>
          <a:bodyPr/>
          <a:lstStyle/>
          <a:p>
            <a:pPr>
              <a:defRPr/>
            </a:pPr>
            <a:fld id="{B0F13D3F-CDED-47D7-B57F-6D667A7EDFF8}" type="slidenum">
              <a:rPr lang="en-ZA" smtClean="0"/>
              <a:pPr>
                <a:defRPr/>
              </a:pPr>
              <a:t>31</a:t>
            </a:fld>
            <a:endParaRPr lang="en-ZA" dirty="0"/>
          </a:p>
        </p:txBody>
      </p:sp>
      <p:pic>
        <p:nvPicPr>
          <p:cNvPr id="5" name="Picture 4"/>
          <p:cNvPicPr>
            <a:picLocks noChangeAspect="1"/>
          </p:cNvPicPr>
          <p:nvPr/>
        </p:nvPicPr>
        <p:blipFill>
          <a:blip r:embed="rId2" cstate="print"/>
          <a:stretch>
            <a:fillRect/>
          </a:stretch>
        </p:blipFill>
        <p:spPr>
          <a:xfrm>
            <a:off x="8378428" y="44624"/>
            <a:ext cx="765572" cy="757967"/>
          </a:xfrm>
          <a:prstGeom prst="rect">
            <a:avLst/>
          </a:prstGeom>
        </p:spPr>
      </p:pic>
    </p:spTree>
    <p:extLst>
      <p:ext uri="{BB962C8B-B14F-4D97-AF65-F5344CB8AC3E}">
        <p14:creationId xmlns:p14="http://schemas.microsoft.com/office/powerpoint/2010/main" xmlns="" val="158619820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3717032"/>
            <a:ext cx="7772400" cy="1944216"/>
          </a:xfrm>
        </p:spPr>
        <p:txBody>
          <a:bodyPr/>
          <a:lstStyle/>
          <a:p>
            <a:pPr>
              <a:lnSpc>
                <a:spcPct val="200000"/>
              </a:lnSpc>
            </a:pPr>
            <a:r>
              <a:rPr lang="en-GB" dirty="0" smtClean="0"/>
              <a:t>FOCAL AREA 1:</a:t>
            </a:r>
            <a:br>
              <a:rPr lang="en-GB" dirty="0" smtClean="0"/>
            </a:br>
            <a:r>
              <a:rPr lang="en-GB" sz="2800" dirty="0" smtClean="0"/>
              <a:t>LEVEL CROSSING OCCURRENCES</a:t>
            </a:r>
            <a:endParaRPr lang="en-GB" sz="2800" dirty="0"/>
          </a:p>
        </p:txBody>
      </p:sp>
      <p:sp>
        <p:nvSpPr>
          <p:cNvPr id="4" name="Slide Number Placeholder 3"/>
          <p:cNvSpPr>
            <a:spLocks noGrp="1"/>
          </p:cNvSpPr>
          <p:nvPr>
            <p:ph type="sldNum" sz="quarter" idx="12"/>
          </p:nvPr>
        </p:nvSpPr>
        <p:spPr/>
        <p:txBody>
          <a:bodyPr/>
          <a:lstStyle/>
          <a:p>
            <a:pPr>
              <a:defRPr/>
            </a:pPr>
            <a:fld id="{860CFDAE-8565-4D03-8A68-635A0920E9BE}" type="slidenum">
              <a:rPr lang="en-ZA" smtClean="0"/>
              <a:pPr>
                <a:defRPr/>
              </a:pPr>
              <a:t>32</a:t>
            </a:fld>
            <a:endParaRPr lang="en-ZA" dirty="0"/>
          </a:p>
        </p:txBody>
      </p:sp>
      <p:pic>
        <p:nvPicPr>
          <p:cNvPr id="5" name="Picture 4"/>
          <p:cNvPicPr>
            <a:picLocks noChangeAspect="1"/>
          </p:cNvPicPr>
          <p:nvPr/>
        </p:nvPicPr>
        <p:blipFill>
          <a:blip r:embed="rId2" cstate="print"/>
          <a:stretch>
            <a:fillRect/>
          </a:stretch>
        </p:blipFill>
        <p:spPr>
          <a:xfrm>
            <a:off x="8378428" y="44624"/>
            <a:ext cx="765572" cy="757967"/>
          </a:xfrm>
          <a:prstGeom prst="rect">
            <a:avLst/>
          </a:prstGeom>
        </p:spPr>
      </p:pic>
    </p:spTree>
    <p:extLst>
      <p:ext uri="{BB962C8B-B14F-4D97-AF65-F5344CB8AC3E}">
        <p14:creationId xmlns:p14="http://schemas.microsoft.com/office/powerpoint/2010/main" xmlns="" val="82504637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882D28B-1ECF-4562-9DA7-A455EEDBC75A}" type="slidenum">
              <a:rPr lang="en-ZA" smtClean="0"/>
              <a:pPr>
                <a:defRPr/>
              </a:pPr>
              <a:t>33</a:t>
            </a:fld>
            <a:endParaRPr lang="en-ZA" dirty="0"/>
          </a:p>
        </p:txBody>
      </p:sp>
      <p:sp>
        <p:nvSpPr>
          <p:cNvPr id="4" name="Title 1"/>
          <p:cNvSpPr txBox="1">
            <a:spLocks/>
          </p:cNvSpPr>
          <p:nvPr/>
        </p:nvSpPr>
        <p:spPr>
          <a:xfrm>
            <a:off x="467544" y="260648"/>
            <a:ext cx="8229600" cy="864096"/>
          </a:xfrm>
          <a:prstGeom prst="rect">
            <a:avLst/>
          </a:prstGeom>
        </p:spPr>
        <p:txBody>
          <a:bodyPr/>
          <a:lstStyle>
            <a:lvl1pPr algn="ctr" rtl="0" eaLnBrk="0" fontAlgn="base" hangingPunct="0">
              <a:spcBef>
                <a:spcPct val="0"/>
              </a:spcBef>
              <a:spcAft>
                <a:spcPct val="0"/>
              </a:spcAft>
              <a:defRPr lang="en-ZA" sz="3600" b="1" kern="1200" dirty="0" smtClean="0">
                <a:solidFill>
                  <a:schemeClr val="tx2"/>
                </a:solidFill>
                <a:latin typeface="+mn-lt"/>
                <a:ea typeface="ＭＳ Ｐゴシック" charset="-128"/>
                <a:cs typeface="Arial" charset="0"/>
              </a:defRPr>
            </a:lvl1pPr>
            <a:lvl2pPr algn="ctr" rtl="0" eaLnBrk="0" fontAlgn="base" hangingPunct="0">
              <a:spcBef>
                <a:spcPct val="0"/>
              </a:spcBef>
              <a:spcAft>
                <a:spcPct val="0"/>
              </a:spcAft>
              <a:defRPr sz="4400">
                <a:solidFill>
                  <a:schemeClr val="tx1"/>
                </a:solidFill>
                <a:latin typeface="Calibri" charset="0"/>
                <a:ea typeface="ＭＳ Ｐゴシック" charset="-128"/>
              </a:defRPr>
            </a:lvl2pPr>
            <a:lvl3pPr algn="ctr" rtl="0" eaLnBrk="0" fontAlgn="base" hangingPunct="0">
              <a:spcBef>
                <a:spcPct val="0"/>
              </a:spcBef>
              <a:spcAft>
                <a:spcPct val="0"/>
              </a:spcAft>
              <a:defRPr sz="4400">
                <a:solidFill>
                  <a:schemeClr val="tx1"/>
                </a:solidFill>
                <a:latin typeface="Calibri" charset="0"/>
                <a:ea typeface="ＭＳ Ｐゴシック" charset="-128"/>
              </a:defRPr>
            </a:lvl3pPr>
            <a:lvl4pPr algn="ctr" rtl="0" eaLnBrk="0" fontAlgn="base" hangingPunct="0">
              <a:spcBef>
                <a:spcPct val="0"/>
              </a:spcBef>
              <a:spcAft>
                <a:spcPct val="0"/>
              </a:spcAft>
              <a:defRPr sz="4400">
                <a:solidFill>
                  <a:schemeClr val="tx1"/>
                </a:solidFill>
                <a:latin typeface="Calibri" charset="0"/>
                <a:ea typeface="ＭＳ Ｐゴシック" charset="-128"/>
              </a:defRPr>
            </a:lvl4pPr>
            <a:lvl5pPr algn="ctr" rtl="0" eaLnBrk="0" fontAlgn="base" hangingPunct="0">
              <a:spcBef>
                <a:spcPct val="0"/>
              </a:spcBef>
              <a:spcAft>
                <a:spcPct val="0"/>
              </a:spcAft>
              <a:defRPr sz="4400">
                <a:solidFill>
                  <a:schemeClr val="tx1"/>
                </a:solidFill>
                <a:latin typeface="Calibri" charset="0"/>
                <a:ea typeface="ＭＳ Ｐゴシック" charset="-128"/>
              </a:defRPr>
            </a:lvl5pPr>
            <a:lvl6pPr marL="457200" algn="ctr" rtl="0" fontAlgn="base">
              <a:spcBef>
                <a:spcPct val="0"/>
              </a:spcBef>
              <a:spcAft>
                <a:spcPct val="0"/>
              </a:spcAft>
              <a:defRPr sz="4400">
                <a:solidFill>
                  <a:schemeClr val="tx1"/>
                </a:solidFill>
                <a:latin typeface="Calibri" charset="0"/>
                <a:ea typeface="ＭＳ Ｐゴシック" charset="-128"/>
              </a:defRPr>
            </a:lvl6pPr>
            <a:lvl7pPr marL="914400" algn="ctr" rtl="0" fontAlgn="base">
              <a:spcBef>
                <a:spcPct val="0"/>
              </a:spcBef>
              <a:spcAft>
                <a:spcPct val="0"/>
              </a:spcAft>
              <a:defRPr sz="4400">
                <a:solidFill>
                  <a:schemeClr val="tx1"/>
                </a:solidFill>
                <a:latin typeface="Calibri" charset="0"/>
                <a:ea typeface="ＭＳ Ｐゴシック" charset="-128"/>
              </a:defRPr>
            </a:lvl7pPr>
            <a:lvl8pPr marL="1371600" algn="ctr" rtl="0" fontAlgn="base">
              <a:spcBef>
                <a:spcPct val="0"/>
              </a:spcBef>
              <a:spcAft>
                <a:spcPct val="0"/>
              </a:spcAft>
              <a:defRPr sz="4400">
                <a:solidFill>
                  <a:schemeClr val="tx1"/>
                </a:solidFill>
                <a:latin typeface="Calibri" charset="0"/>
                <a:ea typeface="ＭＳ Ｐゴシック" charset="-128"/>
              </a:defRPr>
            </a:lvl8pPr>
            <a:lvl9pPr marL="1828800" algn="ctr" rtl="0" fontAlgn="base">
              <a:spcBef>
                <a:spcPct val="0"/>
              </a:spcBef>
              <a:spcAft>
                <a:spcPct val="0"/>
              </a:spcAft>
              <a:defRPr sz="4400">
                <a:solidFill>
                  <a:schemeClr val="tx1"/>
                </a:solidFill>
                <a:latin typeface="Calibri" charset="0"/>
                <a:ea typeface="ＭＳ Ｐゴシック" charset="-128"/>
              </a:defRPr>
            </a:lvl9pPr>
          </a:lstStyle>
          <a:p>
            <a:r>
              <a:rPr lang="en-ZA" sz="3200" cap="all" dirty="0" smtClean="0"/>
              <a:t>PROFILING THE RISK LANDSCAPE</a:t>
            </a:r>
          </a:p>
          <a:p>
            <a:pPr>
              <a:lnSpc>
                <a:spcPct val="50000"/>
              </a:lnSpc>
              <a:spcAft>
                <a:spcPts val="0"/>
              </a:spcAft>
            </a:pPr>
            <a:endParaRPr lang="en-ZA" sz="1400" cap="all" dirty="0" smtClean="0"/>
          </a:p>
          <a:p>
            <a:r>
              <a:rPr lang="en-ZA" sz="2400" cap="all" dirty="0" smtClean="0"/>
              <a:t>LEVEL CROSSING OCCURRENCES</a:t>
            </a:r>
            <a:endParaRPr lang="en-ZA" sz="2400" cap="all" dirty="0"/>
          </a:p>
        </p:txBody>
      </p:sp>
      <p:pic>
        <p:nvPicPr>
          <p:cNvPr id="8" name="Grafik 20"/>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3528" y="2204865"/>
            <a:ext cx="4104456" cy="3312368"/>
          </a:xfrm>
          <a:prstGeom prst="rect">
            <a:avLst/>
          </a:prstGeom>
          <a:noFill/>
        </p:spPr>
      </p:pic>
      <p:pic>
        <p:nvPicPr>
          <p:cNvPr id="9" name="Grafik 2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716016" y="2204864"/>
            <a:ext cx="3956417" cy="3312368"/>
          </a:xfrm>
          <a:prstGeom prst="rect">
            <a:avLst/>
          </a:prstGeom>
          <a:noFill/>
        </p:spPr>
      </p:pic>
      <p:pic>
        <p:nvPicPr>
          <p:cNvPr id="6" name="Picture 5"/>
          <p:cNvPicPr>
            <a:picLocks noChangeAspect="1"/>
          </p:cNvPicPr>
          <p:nvPr/>
        </p:nvPicPr>
        <p:blipFill>
          <a:blip r:embed="rId4" cstate="print"/>
          <a:stretch>
            <a:fillRect/>
          </a:stretch>
        </p:blipFill>
        <p:spPr>
          <a:xfrm>
            <a:off x="8378428" y="0"/>
            <a:ext cx="765572" cy="757967"/>
          </a:xfrm>
          <a:prstGeom prst="rect">
            <a:avLst/>
          </a:prstGeom>
        </p:spPr>
      </p:pic>
    </p:spTree>
    <p:extLst>
      <p:ext uri="{BB962C8B-B14F-4D97-AF65-F5344CB8AC3E}">
        <p14:creationId xmlns:p14="http://schemas.microsoft.com/office/powerpoint/2010/main" xmlns="" val="201739784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882D28B-1ECF-4562-9DA7-A455EEDBC75A}" type="slidenum">
              <a:rPr lang="en-ZA" smtClean="0"/>
              <a:pPr>
                <a:defRPr/>
              </a:pPr>
              <a:t>34</a:t>
            </a:fld>
            <a:endParaRPr lang="en-ZA" dirty="0"/>
          </a:p>
        </p:txBody>
      </p:sp>
      <p:sp>
        <p:nvSpPr>
          <p:cNvPr id="3" name="Title 1"/>
          <p:cNvSpPr txBox="1">
            <a:spLocks/>
          </p:cNvSpPr>
          <p:nvPr/>
        </p:nvSpPr>
        <p:spPr>
          <a:xfrm>
            <a:off x="467544" y="260648"/>
            <a:ext cx="8229600" cy="864096"/>
          </a:xfrm>
          <a:prstGeom prst="rect">
            <a:avLst/>
          </a:prstGeom>
        </p:spPr>
        <p:txBody>
          <a:bodyPr/>
          <a:lstStyle>
            <a:lvl1pPr algn="ctr" rtl="0" eaLnBrk="0" fontAlgn="base" hangingPunct="0">
              <a:spcBef>
                <a:spcPct val="0"/>
              </a:spcBef>
              <a:spcAft>
                <a:spcPct val="0"/>
              </a:spcAft>
              <a:defRPr lang="en-ZA" sz="3600" b="1" kern="1200" dirty="0" smtClean="0">
                <a:solidFill>
                  <a:schemeClr val="tx2"/>
                </a:solidFill>
                <a:latin typeface="+mn-lt"/>
                <a:ea typeface="ＭＳ Ｐゴシック" charset="-128"/>
                <a:cs typeface="Arial" charset="0"/>
              </a:defRPr>
            </a:lvl1pPr>
            <a:lvl2pPr algn="ctr" rtl="0" eaLnBrk="0" fontAlgn="base" hangingPunct="0">
              <a:spcBef>
                <a:spcPct val="0"/>
              </a:spcBef>
              <a:spcAft>
                <a:spcPct val="0"/>
              </a:spcAft>
              <a:defRPr sz="4400">
                <a:solidFill>
                  <a:schemeClr val="tx1"/>
                </a:solidFill>
                <a:latin typeface="Calibri" charset="0"/>
                <a:ea typeface="ＭＳ Ｐゴシック" charset="-128"/>
              </a:defRPr>
            </a:lvl2pPr>
            <a:lvl3pPr algn="ctr" rtl="0" eaLnBrk="0" fontAlgn="base" hangingPunct="0">
              <a:spcBef>
                <a:spcPct val="0"/>
              </a:spcBef>
              <a:spcAft>
                <a:spcPct val="0"/>
              </a:spcAft>
              <a:defRPr sz="4400">
                <a:solidFill>
                  <a:schemeClr val="tx1"/>
                </a:solidFill>
                <a:latin typeface="Calibri" charset="0"/>
                <a:ea typeface="ＭＳ Ｐゴシック" charset="-128"/>
              </a:defRPr>
            </a:lvl3pPr>
            <a:lvl4pPr algn="ctr" rtl="0" eaLnBrk="0" fontAlgn="base" hangingPunct="0">
              <a:spcBef>
                <a:spcPct val="0"/>
              </a:spcBef>
              <a:spcAft>
                <a:spcPct val="0"/>
              </a:spcAft>
              <a:defRPr sz="4400">
                <a:solidFill>
                  <a:schemeClr val="tx1"/>
                </a:solidFill>
                <a:latin typeface="Calibri" charset="0"/>
                <a:ea typeface="ＭＳ Ｐゴシック" charset="-128"/>
              </a:defRPr>
            </a:lvl4pPr>
            <a:lvl5pPr algn="ctr" rtl="0" eaLnBrk="0" fontAlgn="base" hangingPunct="0">
              <a:spcBef>
                <a:spcPct val="0"/>
              </a:spcBef>
              <a:spcAft>
                <a:spcPct val="0"/>
              </a:spcAft>
              <a:defRPr sz="4400">
                <a:solidFill>
                  <a:schemeClr val="tx1"/>
                </a:solidFill>
                <a:latin typeface="Calibri" charset="0"/>
                <a:ea typeface="ＭＳ Ｐゴシック" charset="-128"/>
              </a:defRPr>
            </a:lvl5pPr>
            <a:lvl6pPr marL="457200" algn="ctr" rtl="0" fontAlgn="base">
              <a:spcBef>
                <a:spcPct val="0"/>
              </a:spcBef>
              <a:spcAft>
                <a:spcPct val="0"/>
              </a:spcAft>
              <a:defRPr sz="4400">
                <a:solidFill>
                  <a:schemeClr val="tx1"/>
                </a:solidFill>
                <a:latin typeface="Calibri" charset="0"/>
                <a:ea typeface="ＭＳ Ｐゴシック" charset="-128"/>
              </a:defRPr>
            </a:lvl6pPr>
            <a:lvl7pPr marL="914400" algn="ctr" rtl="0" fontAlgn="base">
              <a:spcBef>
                <a:spcPct val="0"/>
              </a:spcBef>
              <a:spcAft>
                <a:spcPct val="0"/>
              </a:spcAft>
              <a:defRPr sz="4400">
                <a:solidFill>
                  <a:schemeClr val="tx1"/>
                </a:solidFill>
                <a:latin typeface="Calibri" charset="0"/>
                <a:ea typeface="ＭＳ Ｐゴシック" charset="-128"/>
              </a:defRPr>
            </a:lvl7pPr>
            <a:lvl8pPr marL="1371600" algn="ctr" rtl="0" fontAlgn="base">
              <a:spcBef>
                <a:spcPct val="0"/>
              </a:spcBef>
              <a:spcAft>
                <a:spcPct val="0"/>
              </a:spcAft>
              <a:defRPr sz="4400">
                <a:solidFill>
                  <a:schemeClr val="tx1"/>
                </a:solidFill>
                <a:latin typeface="Calibri" charset="0"/>
                <a:ea typeface="ＭＳ Ｐゴシック" charset="-128"/>
              </a:defRPr>
            </a:lvl8pPr>
            <a:lvl9pPr marL="1828800" algn="ctr" rtl="0" fontAlgn="base">
              <a:spcBef>
                <a:spcPct val="0"/>
              </a:spcBef>
              <a:spcAft>
                <a:spcPct val="0"/>
              </a:spcAft>
              <a:defRPr sz="4400">
                <a:solidFill>
                  <a:schemeClr val="tx1"/>
                </a:solidFill>
                <a:latin typeface="Calibri" charset="0"/>
                <a:ea typeface="ＭＳ Ｐゴシック" charset="-128"/>
              </a:defRPr>
            </a:lvl9pPr>
          </a:lstStyle>
          <a:p>
            <a:r>
              <a:rPr lang="en-ZA" sz="3200" cap="all" dirty="0" smtClean="0"/>
              <a:t>PROFILING THE RISK LANDSCAPE</a:t>
            </a:r>
          </a:p>
          <a:p>
            <a:pPr>
              <a:lnSpc>
                <a:spcPct val="50000"/>
              </a:lnSpc>
              <a:spcAft>
                <a:spcPts val="0"/>
              </a:spcAft>
            </a:pPr>
            <a:endParaRPr lang="en-ZA" sz="1400" cap="all" dirty="0" smtClean="0"/>
          </a:p>
          <a:p>
            <a:r>
              <a:rPr lang="en-ZA" sz="2400" cap="all" dirty="0" smtClean="0"/>
              <a:t>LEVEL CROSSING OCCURRENCES</a:t>
            </a:r>
            <a:endParaRPr lang="en-ZA" sz="2400" cap="all" dirty="0"/>
          </a:p>
        </p:txBody>
      </p:sp>
      <p:pic>
        <p:nvPicPr>
          <p:cNvPr id="4" name="Grafik 30"/>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9552" y="2924944"/>
            <a:ext cx="4176464" cy="3024336"/>
          </a:xfrm>
          <a:prstGeom prst="rect">
            <a:avLst/>
          </a:prstGeom>
          <a:noFill/>
        </p:spPr>
      </p:pic>
      <p:pic>
        <p:nvPicPr>
          <p:cNvPr id="5" name="Grafik 35"/>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004048" y="2924944"/>
            <a:ext cx="3744416" cy="3024336"/>
          </a:xfrm>
          <a:prstGeom prst="rect">
            <a:avLst/>
          </a:prstGeom>
          <a:noFill/>
        </p:spPr>
      </p:pic>
      <p:sp>
        <p:nvSpPr>
          <p:cNvPr id="6" name="Rectangle 5"/>
          <p:cNvSpPr/>
          <p:nvPr/>
        </p:nvSpPr>
        <p:spPr>
          <a:xfrm>
            <a:off x="467544" y="1844824"/>
            <a:ext cx="4248472" cy="830997"/>
          </a:xfrm>
          <a:prstGeom prst="rect">
            <a:avLst/>
          </a:prstGeom>
        </p:spPr>
        <p:txBody>
          <a:bodyPr wrap="square">
            <a:spAutoFit/>
          </a:bodyPr>
          <a:lstStyle/>
          <a:p>
            <a:pPr lvl="0" algn="just"/>
            <a:r>
              <a:rPr lang="en-US" sz="1200" b="1" dirty="0"/>
              <a:t>Collision between rolling stock and a road vehicle(s) (including motor vehicles, bicycle or animal-drawn vehicles) at a recognized level crossing on a running line</a:t>
            </a:r>
            <a:endParaRPr lang="en-ZA" sz="1200" b="1" dirty="0"/>
          </a:p>
        </p:txBody>
      </p:sp>
      <p:sp>
        <p:nvSpPr>
          <p:cNvPr id="7" name="Rectangle 6"/>
          <p:cNvSpPr/>
          <p:nvPr/>
        </p:nvSpPr>
        <p:spPr>
          <a:xfrm>
            <a:off x="4860032" y="1844824"/>
            <a:ext cx="3960440" cy="830997"/>
          </a:xfrm>
          <a:prstGeom prst="rect">
            <a:avLst/>
          </a:prstGeom>
        </p:spPr>
        <p:txBody>
          <a:bodyPr wrap="square">
            <a:spAutoFit/>
          </a:bodyPr>
          <a:lstStyle/>
          <a:p>
            <a:pPr algn="just"/>
            <a:r>
              <a:rPr lang="en-US" sz="1200" b="1" dirty="0"/>
              <a:t>Collision between rolling stock and a road vehicle(s</a:t>
            </a:r>
            <a:r>
              <a:rPr lang="en-US" sz="1200" b="1" dirty="0" smtClean="0"/>
              <a:t>) on </a:t>
            </a:r>
            <a:r>
              <a:rPr lang="en-US" sz="1200" b="1" dirty="0"/>
              <a:t>any line other than a running line (including yards, sidings and private sidings) at a recognized level crossing</a:t>
            </a:r>
            <a:r>
              <a:rPr lang="en-ZA" sz="1200" b="1" dirty="0"/>
              <a:t> </a:t>
            </a:r>
            <a:endParaRPr lang="en-US" sz="1200" b="1" dirty="0"/>
          </a:p>
        </p:txBody>
      </p:sp>
      <p:pic>
        <p:nvPicPr>
          <p:cNvPr id="8" name="Picture 7"/>
          <p:cNvPicPr>
            <a:picLocks noChangeAspect="1"/>
          </p:cNvPicPr>
          <p:nvPr/>
        </p:nvPicPr>
        <p:blipFill>
          <a:blip r:embed="rId4" cstate="print"/>
          <a:stretch>
            <a:fillRect/>
          </a:stretch>
        </p:blipFill>
        <p:spPr>
          <a:xfrm>
            <a:off x="8378428" y="0"/>
            <a:ext cx="765572" cy="757967"/>
          </a:xfrm>
          <a:prstGeom prst="rect">
            <a:avLst/>
          </a:prstGeom>
        </p:spPr>
      </p:pic>
    </p:spTree>
    <p:extLst>
      <p:ext uri="{BB962C8B-B14F-4D97-AF65-F5344CB8AC3E}">
        <p14:creationId xmlns:p14="http://schemas.microsoft.com/office/powerpoint/2010/main" xmlns="" val="2932227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882D28B-1ECF-4562-9DA7-A455EEDBC75A}" type="slidenum">
              <a:rPr lang="en-ZA" smtClean="0"/>
              <a:pPr>
                <a:defRPr/>
              </a:pPr>
              <a:t>35</a:t>
            </a:fld>
            <a:endParaRPr lang="en-ZA" dirty="0"/>
          </a:p>
        </p:txBody>
      </p:sp>
      <p:graphicFrame>
        <p:nvGraphicFramePr>
          <p:cNvPr id="9" name="Table 8"/>
          <p:cNvGraphicFramePr>
            <a:graphicFrameLocks noGrp="1"/>
          </p:cNvGraphicFramePr>
          <p:nvPr>
            <p:extLst>
              <p:ext uri="{D42A27DB-BD31-4B8C-83A1-F6EECF244321}">
                <p14:modId xmlns:p14="http://schemas.microsoft.com/office/powerpoint/2010/main" xmlns="" val="2473939794"/>
              </p:ext>
            </p:extLst>
          </p:nvPr>
        </p:nvGraphicFramePr>
        <p:xfrm>
          <a:off x="179512" y="404664"/>
          <a:ext cx="8507286" cy="5435208"/>
        </p:xfrm>
        <a:graphic>
          <a:graphicData uri="http://schemas.openxmlformats.org/drawingml/2006/table">
            <a:tbl>
              <a:tblPr firstRow="1" firstCol="1" bandRow="1"/>
              <a:tblGrid>
                <a:gridCol w="1417881"/>
                <a:gridCol w="1417881"/>
                <a:gridCol w="1417881"/>
                <a:gridCol w="1417881"/>
                <a:gridCol w="1417881"/>
                <a:gridCol w="1417881"/>
              </a:tblGrid>
              <a:tr h="288032">
                <a:tc gridSpan="6">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GB" sz="1400" b="1" dirty="0" smtClean="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rPr>
                        <a:t>Strategic Outcome 1 : Risks in the Railway landscape have been</a:t>
                      </a:r>
                      <a:r>
                        <a:rPr lang="en-GB" sz="1400" b="1" baseline="0" dirty="0" smtClean="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rPr>
                        <a:t> </a:t>
                      </a:r>
                      <a:r>
                        <a:rPr lang="en-GB" sz="1400" b="1" dirty="0" smtClean="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rPr>
                        <a:t>Mitigated</a:t>
                      </a:r>
                      <a:endParaRPr lang="af-ZA" sz="1400" dirty="0" smtClean="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3508" marR="6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337546">
                <a:tc gridSpan="6">
                  <a:txBody>
                    <a:bodyPr/>
                    <a:lstStyle/>
                    <a:p>
                      <a:pPr>
                        <a:lnSpc>
                          <a:spcPct val="115000"/>
                        </a:lnSpc>
                        <a:spcAft>
                          <a:spcPts val="1000"/>
                        </a:spcAft>
                      </a:pPr>
                      <a:r>
                        <a:rPr lang="en-GB" sz="1400" b="1" kern="1200" dirty="0" smtClean="0">
                          <a:solidFill>
                            <a:schemeClr val="tx1"/>
                          </a:solidFill>
                          <a:effectLst/>
                          <a:latin typeface="Arial Narrow" panose="020B0606020202030204" pitchFamily="34" charset="0"/>
                          <a:ea typeface="+mn-ea"/>
                          <a:cs typeface="+mn-cs"/>
                        </a:rPr>
                        <a:t>Objective statement:  Increase level of compliance at level crossings and change the public attitude and behaviour through collaboration with all relevant role-players, stakeholders, affected parties and the introduction of modern technologies aimed at eliminating opportunities for destruction of infrastructure</a:t>
                      </a:r>
                      <a:endParaRPr lang="af-Z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3508" marR="6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hMerge="1">
                  <a:txBody>
                    <a:bodyPr/>
                    <a:lstStyle/>
                    <a:p>
                      <a:endParaRPr lang="en-GB"/>
                    </a:p>
                  </a:txBody>
                  <a:tcPr/>
                </a:tc>
                <a:tc hMerge="1">
                  <a:txBody>
                    <a:bodyPr/>
                    <a:lstStyle/>
                    <a:p>
                      <a:pPr>
                        <a:lnSpc>
                          <a:spcPct val="115000"/>
                        </a:lnSpc>
                        <a:spcAft>
                          <a:spcPts val="1000"/>
                        </a:spcAft>
                      </a:pPr>
                      <a:endParaRPr lang="af-Z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3508" marR="6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hMerge="1">
                  <a:txBody>
                    <a:bodyPr/>
                    <a:lstStyle/>
                    <a:p>
                      <a:pPr>
                        <a:lnSpc>
                          <a:spcPct val="115000"/>
                        </a:lnSpc>
                        <a:spcAft>
                          <a:spcPts val="1000"/>
                        </a:spcAft>
                      </a:pPr>
                      <a:endParaRPr lang="af-Z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3508" marR="6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hMerge="1">
                  <a:txBody>
                    <a:bodyPr/>
                    <a:lstStyle/>
                    <a:p>
                      <a:pPr>
                        <a:lnSpc>
                          <a:spcPct val="115000"/>
                        </a:lnSpc>
                        <a:spcAft>
                          <a:spcPts val="1000"/>
                        </a:spcAft>
                      </a:pPr>
                      <a:endParaRPr lang="af-Z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3508" marR="6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hMerge="1">
                  <a:txBody>
                    <a:bodyPr/>
                    <a:lstStyle/>
                    <a:p>
                      <a:pPr>
                        <a:lnSpc>
                          <a:spcPct val="115000"/>
                        </a:lnSpc>
                        <a:spcAft>
                          <a:spcPts val="1000"/>
                        </a:spcAft>
                      </a:pPr>
                      <a:endParaRPr lang="af-Z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3508" marR="6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487994">
                <a:tc rowSpan="2">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GB" sz="1400" b="1" dirty="0" smtClean="0">
                          <a:effectLst/>
                          <a:latin typeface="Arial Narrow" panose="020B0606020202030204" pitchFamily="34" charset="0"/>
                          <a:ea typeface="Calibri" panose="020F0502020204030204" pitchFamily="34" charset="0"/>
                          <a:cs typeface="Times New Roman" panose="02020603050405020304" pitchFamily="18" charset="0"/>
                        </a:rPr>
                        <a:t>Strategic Objective 1.1</a:t>
                      </a:r>
                      <a:endParaRPr lang="af-ZA" sz="1400" b="1" dirty="0" smtClean="0">
                        <a:effectLst/>
                        <a:latin typeface="Arial Narrow" panose="020B0606020202030204" pitchFamily="34" charset="0"/>
                        <a:ea typeface="Calibri" panose="020F0502020204030204" pitchFamily="34" charset="0"/>
                        <a:cs typeface="Times New Roman" panose="02020603050405020304" pitchFamily="18" charset="0"/>
                      </a:endParaRPr>
                    </a:p>
                    <a:p>
                      <a:pPr>
                        <a:lnSpc>
                          <a:spcPct val="115000"/>
                        </a:lnSpc>
                        <a:spcAft>
                          <a:spcPts val="1000"/>
                        </a:spcAft>
                      </a:pPr>
                      <a:endParaRPr lang="af-ZA" sz="14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3508" marR="6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gridSpan="5">
                  <a:txBody>
                    <a:bodyPr/>
                    <a:lstStyle/>
                    <a:p>
                      <a:pPr>
                        <a:lnSpc>
                          <a:spcPct val="115000"/>
                        </a:lnSpc>
                        <a:spcAft>
                          <a:spcPts val="1000"/>
                        </a:spcAft>
                      </a:pPr>
                      <a:r>
                        <a:rPr lang="af-ZA" sz="1400" b="1" dirty="0" smtClean="0">
                          <a:effectLst/>
                          <a:latin typeface="Arial Narrow" panose="020B0606020202030204" pitchFamily="34" charset="0"/>
                          <a:ea typeface="Calibri" panose="020F0502020204030204" pitchFamily="34" charset="0"/>
                          <a:cs typeface="Times New Roman" panose="02020603050405020304" pitchFamily="18" charset="0"/>
                        </a:rPr>
                        <a:t>Medium-Term Targets</a:t>
                      </a:r>
                      <a:endParaRPr lang="af-ZA" sz="14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3508" marR="6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hMerge="1">
                  <a:txBody>
                    <a:bodyPr/>
                    <a:lstStyle/>
                    <a:p>
                      <a:pPr>
                        <a:lnSpc>
                          <a:spcPct val="115000"/>
                        </a:lnSpc>
                        <a:spcAft>
                          <a:spcPts val="1000"/>
                        </a:spcAft>
                      </a:pPr>
                      <a:endParaRPr lang="af-Z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3508" marR="6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hMerge="1">
                  <a:txBody>
                    <a:bodyPr/>
                    <a:lstStyle/>
                    <a:p>
                      <a:pPr>
                        <a:lnSpc>
                          <a:spcPct val="115000"/>
                        </a:lnSpc>
                        <a:spcAft>
                          <a:spcPts val="1000"/>
                        </a:spcAft>
                      </a:pPr>
                      <a:endParaRPr lang="af-Z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3508" marR="6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hMerge="1">
                  <a:txBody>
                    <a:bodyPr/>
                    <a:lstStyle/>
                    <a:p>
                      <a:pPr>
                        <a:lnSpc>
                          <a:spcPct val="115000"/>
                        </a:lnSpc>
                        <a:spcAft>
                          <a:spcPts val="1000"/>
                        </a:spcAft>
                      </a:pPr>
                      <a:endParaRPr lang="af-Z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3508" marR="6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hMerge="1">
                  <a:txBody>
                    <a:bodyPr/>
                    <a:lstStyle/>
                    <a:p>
                      <a:pPr>
                        <a:lnSpc>
                          <a:spcPct val="115000"/>
                        </a:lnSpc>
                        <a:spcAft>
                          <a:spcPts val="1000"/>
                        </a:spcAft>
                      </a:pPr>
                      <a:endParaRPr lang="af-Z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3508" marR="6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487994">
                <a:tc vMerge="1">
                  <a:txBody>
                    <a:bodyPr/>
                    <a:lstStyle/>
                    <a:p>
                      <a:pPr>
                        <a:lnSpc>
                          <a:spcPct val="115000"/>
                        </a:lnSpc>
                        <a:spcAft>
                          <a:spcPts val="1000"/>
                        </a:spcAft>
                      </a:pPr>
                      <a:endParaRPr lang="af-Z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3508" marR="6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nSpc>
                          <a:spcPct val="115000"/>
                        </a:lnSpc>
                        <a:spcAft>
                          <a:spcPts val="1000"/>
                        </a:spcAft>
                      </a:pPr>
                      <a:r>
                        <a:rPr lang="af-ZA" sz="1400" b="1" dirty="0" smtClean="0">
                          <a:effectLst/>
                          <a:latin typeface="Arial Narrow" panose="020B0606020202030204" pitchFamily="34" charset="0"/>
                          <a:ea typeface="Calibri" panose="020F0502020204030204" pitchFamily="34" charset="0"/>
                          <a:cs typeface="Times New Roman" panose="02020603050405020304" pitchFamily="18" charset="0"/>
                        </a:rPr>
                        <a:t>2016/17</a:t>
                      </a:r>
                      <a:endParaRPr lang="af-ZA" sz="14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3508" marR="6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nSpc>
                          <a:spcPct val="115000"/>
                        </a:lnSpc>
                        <a:spcAft>
                          <a:spcPts val="1000"/>
                        </a:spcAft>
                      </a:pPr>
                      <a:r>
                        <a:rPr lang="af-ZA" sz="1400" b="1" dirty="0" smtClean="0">
                          <a:effectLst/>
                          <a:latin typeface="Arial Narrow" panose="020B0606020202030204" pitchFamily="34" charset="0"/>
                          <a:ea typeface="Calibri" panose="020F0502020204030204" pitchFamily="34" charset="0"/>
                          <a:cs typeface="Times New Roman" panose="02020603050405020304" pitchFamily="18" charset="0"/>
                        </a:rPr>
                        <a:t>2017/18</a:t>
                      </a:r>
                      <a:endParaRPr lang="af-ZA" sz="14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3508" marR="6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nSpc>
                          <a:spcPct val="115000"/>
                        </a:lnSpc>
                        <a:spcAft>
                          <a:spcPts val="1000"/>
                        </a:spcAft>
                      </a:pPr>
                      <a:r>
                        <a:rPr lang="af-ZA" sz="1400" b="1" dirty="0" smtClean="0">
                          <a:effectLst/>
                          <a:latin typeface="Arial Narrow" panose="020B0606020202030204" pitchFamily="34" charset="0"/>
                          <a:ea typeface="Calibri" panose="020F0502020204030204" pitchFamily="34" charset="0"/>
                          <a:cs typeface="Times New Roman" panose="02020603050405020304" pitchFamily="18" charset="0"/>
                        </a:rPr>
                        <a:t>2018/19</a:t>
                      </a:r>
                      <a:endParaRPr lang="af-ZA" sz="14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3508" marR="6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nSpc>
                          <a:spcPct val="115000"/>
                        </a:lnSpc>
                        <a:spcAft>
                          <a:spcPts val="1000"/>
                        </a:spcAft>
                      </a:pPr>
                      <a:r>
                        <a:rPr lang="af-ZA" sz="1400" b="1" dirty="0" smtClean="0">
                          <a:effectLst/>
                          <a:latin typeface="Arial Narrow" panose="020B0606020202030204" pitchFamily="34" charset="0"/>
                          <a:ea typeface="Calibri" panose="020F0502020204030204" pitchFamily="34" charset="0"/>
                          <a:cs typeface="Times New Roman" panose="02020603050405020304" pitchFamily="18" charset="0"/>
                        </a:rPr>
                        <a:t>2019/20</a:t>
                      </a:r>
                      <a:endParaRPr lang="af-ZA" sz="14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3508" marR="6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nSpc>
                          <a:spcPct val="115000"/>
                        </a:lnSpc>
                        <a:spcAft>
                          <a:spcPts val="1000"/>
                        </a:spcAft>
                      </a:pPr>
                      <a:r>
                        <a:rPr lang="af-ZA" sz="1400" b="1" dirty="0" smtClean="0">
                          <a:effectLst/>
                          <a:latin typeface="Arial Narrow" panose="020B0606020202030204" pitchFamily="34" charset="0"/>
                          <a:ea typeface="Calibri" panose="020F0502020204030204" pitchFamily="34" charset="0"/>
                          <a:cs typeface="Times New Roman" panose="02020603050405020304" pitchFamily="18" charset="0"/>
                        </a:rPr>
                        <a:t>2020/21</a:t>
                      </a:r>
                      <a:endParaRPr lang="af-ZA" sz="14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3508" marR="6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731993">
                <a:tc rowSpan="3">
                  <a:txBody>
                    <a:bodyPr/>
                    <a:lstStyle/>
                    <a:p>
                      <a:pPr>
                        <a:lnSpc>
                          <a:spcPct val="115000"/>
                        </a:lnSpc>
                        <a:spcAft>
                          <a:spcPts val="1000"/>
                        </a:spcAft>
                      </a:pPr>
                      <a:r>
                        <a:rPr lang="en-GB" sz="1400" b="1" dirty="0">
                          <a:effectLst/>
                          <a:latin typeface="Arial Narrow" panose="020B0606020202030204" pitchFamily="34" charset="0"/>
                          <a:ea typeface="Calibri" panose="020F0502020204030204" pitchFamily="34" charset="0"/>
                          <a:cs typeface="MyriadPro-Light"/>
                        </a:rPr>
                        <a:t>Reduction in the number of level crossing occurrences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000"/>
                        </a:spcAft>
                      </a:pPr>
                      <a:r>
                        <a:rPr lang="en-GB" sz="1400">
                          <a:effectLst/>
                          <a:latin typeface="Arial Narrow"/>
                          <a:ea typeface="Calibri"/>
                          <a:cs typeface="Times New Roman"/>
                        </a:rPr>
                        <a:t>New Level and Pedestrian Crossing Standard developed</a:t>
                      </a:r>
                      <a:endParaRPr lang="en-ZA"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000"/>
                        </a:spcAft>
                      </a:pPr>
                      <a:r>
                        <a:rPr lang="en-GB" sz="1400">
                          <a:effectLst/>
                          <a:latin typeface="Arial Narrow"/>
                          <a:ea typeface="Calibri"/>
                          <a:cs typeface="Times New Roman"/>
                        </a:rPr>
                        <a:t>Level and Pedestrian Crossing Standard Implemented</a:t>
                      </a:r>
                      <a:endParaRPr lang="en-ZA"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000"/>
                        </a:spcAft>
                      </a:pPr>
                      <a:r>
                        <a:rPr lang="en-GB" sz="1400" kern="1200">
                          <a:solidFill>
                            <a:srgbClr val="000000"/>
                          </a:solidFill>
                          <a:effectLst/>
                          <a:latin typeface="Arial Narrow"/>
                          <a:ea typeface="Calibri"/>
                          <a:cs typeface="Times New Roman"/>
                        </a:rPr>
                        <a:t>5 % Reduction in the number of Level Crossing occurrences</a:t>
                      </a:r>
                      <a:endParaRPr lang="en-ZA"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000"/>
                        </a:spcAft>
                      </a:pPr>
                      <a:r>
                        <a:rPr lang="en-GB" sz="1400" kern="1200">
                          <a:solidFill>
                            <a:srgbClr val="000000"/>
                          </a:solidFill>
                          <a:effectLst/>
                          <a:latin typeface="Arial Narrow"/>
                          <a:ea typeface="Calibri"/>
                          <a:cs typeface="Times New Roman"/>
                        </a:rPr>
                        <a:t>8 % Reduction in the number of Level Crossing occurrences</a:t>
                      </a:r>
                      <a:endParaRPr lang="en-ZA"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000"/>
                        </a:spcAft>
                      </a:pPr>
                      <a:r>
                        <a:rPr lang="en-GB" sz="1400" kern="1200" dirty="0">
                          <a:solidFill>
                            <a:srgbClr val="000000"/>
                          </a:solidFill>
                          <a:effectLst/>
                          <a:latin typeface="Arial Narrow"/>
                          <a:ea typeface="Calibri"/>
                          <a:cs typeface="Times New Roman"/>
                        </a:rPr>
                        <a:t>10 % Reduction in the number of level crossing occurrences</a:t>
                      </a:r>
                      <a:endParaRPr lang="en-ZA"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731993">
                <a:tc vMerge="1">
                  <a:txBody>
                    <a:bodyPr/>
                    <a:lstStyle/>
                    <a:p>
                      <a:endParaRPr lang="en-ZA"/>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000"/>
                        </a:spcAft>
                      </a:pPr>
                      <a:r>
                        <a:rPr lang="en-GB" sz="1400" dirty="0">
                          <a:effectLst/>
                          <a:latin typeface="Arial Narrow"/>
                          <a:ea typeface="Calibri"/>
                          <a:cs typeface="Times New Roman"/>
                        </a:rPr>
                        <a:t>100 % Implementation of all Level Crossing Improvement Directives due for closure in </a:t>
                      </a:r>
                      <a:r>
                        <a:rPr lang="en-GB" sz="1400" dirty="0" smtClean="0">
                          <a:effectLst/>
                          <a:latin typeface="Arial Narrow"/>
                          <a:ea typeface="Calibri"/>
                          <a:cs typeface="Times New Roman"/>
                        </a:rPr>
                        <a:t>2016/17</a:t>
                      </a:r>
                      <a:endParaRPr lang="en-ZA"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000"/>
                        </a:spcAft>
                      </a:pPr>
                      <a:r>
                        <a:rPr lang="en-GB" sz="1400" dirty="0">
                          <a:effectLst/>
                          <a:latin typeface="Arial Narrow"/>
                          <a:ea typeface="Calibri"/>
                          <a:cs typeface="Times New Roman"/>
                        </a:rPr>
                        <a:t>100 % Implementation of all Level Crossing Improvement Directives due for closure in </a:t>
                      </a:r>
                      <a:r>
                        <a:rPr lang="en-GB" sz="1400" dirty="0" smtClean="0">
                          <a:effectLst/>
                          <a:latin typeface="Arial Narrow"/>
                          <a:ea typeface="Calibri"/>
                          <a:cs typeface="Times New Roman"/>
                        </a:rPr>
                        <a:t>2017/18</a:t>
                      </a:r>
                      <a:endParaRPr lang="en-ZA"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000"/>
                        </a:spcAft>
                      </a:pPr>
                      <a:r>
                        <a:rPr lang="en-GB" sz="1400" dirty="0">
                          <a:effectLst/>
                          <a:latin typeface="Arial Narrow"/>
                          <a:ea typeface="Calibri"/>
                          <a:cs typeface="Times New Roman"/>
                        </a:rPr>
                        <a:t>100 % Implementation of all Level Crossing Improvement Directives due for closure in 2018/19</a:t>
                      </a:r>
                      <a:endParaRPr lang="en-ZA"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000"/>
                        </a:spcAft>
                      </a:pPr>
                      <a:r>
                        <a:rPr lang="en-GB" sz="1400" kern="1200">
                          <a:solidFill>
                            <a:srgbClr val="000000"/>
                          </a:solidFill>
                          <a:effectLst/>
                          <a:latin typeface="Arial Narrow"/>
                          <a:ea typeface="Calibri"/>
                          <a:cs typeface="Times New Roman"/>
                        </a:rPr>
                        <a:t>8 % Reduction in the number of Level Crossing occurrences</a:t>
                      </a:r>
                      <a:endParaRPr lang="en-ZA"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000"/>
                        </a:spcAft>
                      </a:pPr>
                      <a:r>
                        <a:rPr lang="en-GB" sz="1400" kern="1200">
                          <a:solidFill>
                            <a:srgbClr val="000000"/>
                          </a:solidFill>
                          <a:effectLst/>
                          <a:latin typeface="Arial Narrow"/>
                          <a:ea typeface="Calibri"/>
                          <a:cs typeface="Times New Roman"/>
                        </a:rPr>
                        <a:t>10 % Reduction in the number of level crossing occurrences</a:t>
                      </a:r>
                      <a:endParaRPr lang="en-ZA"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731993">
                <a:tc vMerge="1">
                  <a:txBody>
                    <a:bodyPr/>
                    <a:lstStyle/>
                    <a:p>
                      <a:endParaRPr lang="en-ZA"/>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000"/>
                        </a:spcAft>
                      </a:pPr>
                      <a:r>
                        <a:rPr lang="en-GB" sz="1400">
                          <a:effectLst/>
                          <a:latin typeface="Arial Narrow"/>
                          <a:ea typeface="Calibri"/>
                          <a:cs typeface="Times New Roman"/>
                        </a:rPr>
                        <a:t>100 % Compliance to 50 % (5) of Directives issued in 2016/17</a:t>
                      </a:r>
                      <a:endParaRPr lang="en-ZA"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000"/>
                        </a:spcAft>
                      </a:pPr>
                      <a:r>
                        <a:rPr lang="en-GB" sz="1400">
                          <a:effectLst/>
                          <a:latin typeface="Arial Narrow"/>
                          <a:ea typeface="Calibri"/>
                          <a:cs typeface="Times New Roman"/>
                        </a:rPr>
                        <a:t>100 % Compliance to 60 % of all Directives issued in 2016-18</a:t>
                      </a:r>
                      <a:endParaRPr lang="en-ZA"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000"/>
                        </a:spcAft>
                      </a:pPr>
                      <a:r>
                        <a:rPr lang="en-GB" sz="1400" dirty="0">
                          <a:effectLst/>
                          <a:latin typeface="Arial Narrow"/>
                          <a:ea typeface="Calibri"/>
                          <a:cs typeface="Times New Roman"/>
                        </a:rPr>
                        <a:t>100 % Compliance to 70 % of all Directives issued in 2016-19</a:t>
                      </a:r>
                      <a:endParaRPr lang="en-ZA"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000"/>
                        </a:spcAft>
                      </a:pPr>
                      <a:r>
                        <a:rPr lang="en-GB" sz="1400" kern="1200" dirty="0">
                          <a:solidFill>
                            <a:srgbClr val="000000"/>
                          </a:solidFill>
                          <a:effectLst/>
                          <a:latin typeface="Arial Narrow"/>
                          <a:ea typeface="Calibri"/>
                          <a:cs typeface="Times New Roman"/>
                        </a:rPr>
                        <a:t>8 % Reduction in the number of Level Crossing occurrences</a:t>
                      </a:r>
                      <a:endParaRPr lang="en-ZA"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000"/>
                        </a:spcAft>
                      </a:pPr>
                      <a:r>
                        <a:rPr lang="en-GB" sz="1400" kern="1200" dirty="0">
                          <a:solidFill>
                            <a:srgbClr val="000000"/>
                          </a:solidFill>
                          <a:effectLst/>
                          <a:latin typeface="Arial Narrow"/>
                          <a:ea typeface="Calibri"/>
                          <a:cs typeface="Times New Roman"/>
                        </a:rPr>
                        <a:t>10 % Reduction in the number of level crossing occurrences</a:t>
                      </a:r>
                      <a:endParaRPr lang="en-ZA"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xmlns="" val="13302837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882D28B-1ECF-4562-9DA7-A455EEDBC75A}" type="slidenum">
              <a:rPr lang="en-ZA" smtClean="0"/>
              <a:pPr>
                <a:defRPr/>
              </a:pPr>
              <a:t>36</a:t>
            </a:fld>
            <a:endParaRPr lang="en-ZA" dirty="0"/>
          </a:p>
        </p:txBody>
      </p:sp>
      <p:graphicFrame>
        <p:nvGraphicFramePr>
          <p:cNvPr id="9" name="Table 8"/>
          <p:cNvGraphicFramePr>
            <a:graphicFrameLocks noGrp="1"/>
          </p:cNvGraphicFramePr>
          <p:nvPr>
            <p:extLst>
              <p:ext uri="{D42A27DB-BD31-4B8C-83A1-F6EECF244321}">
                <p14:modId xmlns:p14="http://schemas.microsoft.com/office/powerpoint/2010/main" xmlns="" val="1986863951"/>
              </p:ext>
            </p:extLst>
          </p:nvPr>
        </p:nvGraphicFramePr>
        <p:xfrm>
          <a:off x="179512" y="386589"/>
          <a:ext cx="8507286" cy="5883268"/>
        </p:xfrm>
        <a:graphic>
          <a:graphicData uri="http://schemas.openxmlformats.org/drawingml/2006/table">
            <a:tbl>
              <a:tblPr firstRow="1" firstCol="1" bandRow="1"/>
              <a:tblGrid>
                <a:gridCol w="1417881"/>
                <a:gridCol w="1417881"/>
                <a:gridCol w="1417881"/>
                <a:gridCol w="1417881"/>
                <a:gridCol w="1417881"/>
                <a:gridCol w="1417881"/>
              </a:tblGrid>
              <a:tr h="337546">
                <a:tc gridSpan="6">
                  <a:txBody>
                    <a:bodyPr/>
                    <a:lstStyle/>
                    <a:p>
                      <a:pPr>
                        <a:lnSpc>
                          <a:spcPct val="115000"/>
                        </a:lnSpc>
                        <a:spcAft>
                          <a:spcPts val="1000"/>
                        </a:spcAft>
                      </a:pPr>
                      <a:r>
                        <a:rPr lang="en-GB" sz="1400" b="1" kern="1200" dirty="0" smtClean="0">
                          <a:solidFill>
                            <a:schemeClr val="tx1"/>
                          </a:solidFill>
                          <a:effectLst/>
                          <a:latin typeface="Arial Narrow" panose="020B0606020202030204" pitchFamily="34" charset="0"/>
                          <a:ea typeface="+mn-ea"/>
                          <a:cs typeface="+mn-cs"/>
                        </a:rPr>
                        <a:t>Objective statement:  Increase level of compliance at level crossings and change the public attitude and behaviour through collaboration with all relevant role-players, stakeholders, and affected parties and to ensure the application of suitable engineering</a:t>
                      </a:r>
                      <a:r>
                        <a:rPr lang="en-GB" sz="1400" b="1" kern="1200" baseline="0" dirty="0" smtClean="0">
                          <a:solidFill>
                            <a:schemeClr val="tx1"/>
                          </a:solidFill>
                          <a:effectLst/>
                          <a:latin typeface="Arial Narrow" panose="020B0606020202030204" pitchFamily="34" charset="0"/>
                          <a:ea typeface="+mn-ea"/>
                          <a:cs typeface="+mn-cs"/>
                        </a:rPr>
                        <a:t> solutions</a:t>
                      </a:r>
                      <a:endParaRPr lang="af-Z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3508" marR="6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hMerge="1">
                  <a:txBody>
                    <a:bodyPr/>
                    <a:lstStyle/>
                    <a:p>
                      <a:endParaRPr lang="en-GB"/>
                    </a:p>
                  </a:txBody>
                  <a:tcPr/>
                </a:tc>
                <a:tc hMerge="1">
                  <a:txBody>
                    <a:bodyPr/>
                    <a:lstStyle/>
                    <a:p>
                      <a:pPr>
                        <a:lnSpc>
                          <a:spcPct val="115000"/>
                        </a:lnSpc>
                        <a:spcAft>
                          <a:spcPts val="1000"/>
                        </a:spcAft>
                      </a:pPr>
                      <a:endParaRPr lang="af-Z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3508" marR="6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hMerge="1">
                  <a:txBody>
                    <a:bodyPr/>
                    <a:lstStyle/>
                    <a:p>
                      <a:pPr>
                        <a:lnSpc>
                          <a:spcPct val="115000"/>
                        </a:lnSpc>
                        <a:spcAft>
                          <a:spcPts val="1000"/>
                        </a:spcAft>
                      </a:pPr>
                      <a:endParaRPr lang="af-Z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3508" marR="6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hMerge="1">
                  <a:txBody>
                    <a:bodyPr/>
                    <a:lstStyle/>
                    <a:p>
                      <a:pPr>
                        <a:lnSpc>
                          <a:spcPct val="115000"/>
                        </a:lnSpc>
                        <a:spcAft>
                          <a:spcPts val="1000"/>
                        </a:spcAft>
                      </a:pPr>
                      <a:endParaRPr lang="af-Z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3508" marR="6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hMerge="1">
                  <a:txBody>
                    <a:bodyPr/>
                    <a:lstStyle/>
                    <a:p>
                      <a:pPr>
                        <a:lnSpc>
                          <a:spcPct val="115000"/>
                        </a:lnSpc>
                        <a:spcAft>
                          <a:spcPts val="1000"/>
                        </a:spcAft>
                      </a:pPr>
                      <a:endParaRPr lang="af-Z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3508" marR="6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487994">
                <a:tc rowSpan="2">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GB" sz="1400" b="1" dirty="0" smtClean="0">
                          <a:effectLst/>
                          <a:latin typeface="Arial Narrow" panose="020B0606020202030204" pitchFamily="34" charset="0"/>
                          <a:ea typeface="Calibri" panose="020F0502020204030204" pitchFamily="34" charset="0"/>
                          <a:cs typeface="Times New Roman" panose="02020603050405020304" pitchFamily="18" charset="0"/>
                        </a:rPr>
                        <a:t>Strategic Objective 1.1</a:t>
                      </a:r>
                      <a:endParaRPr lang="af-ZA" sz="1400" b="1" dirty="0" smtClean="0">
                        <a:effectLst/>
                        <a:latin typeface="Arial Narrow" panose="020B0606020202030204" pitchFamily="34" charset="0"/>
                        <a:ea typeface="Calibri" panose="020F0502020204030204" pitchFamily="34" charset="0"/>
                        <a:cs typeface="Times New Roman" panose="02020603050405020304" pitchFamily="18" charset="0"/>
                      </a:endParaRPr>
                    </a:p>
                    <a:p>
                      <a:pPr>
                        <a:lnSpc>
                          <a:spcPct val="115000"/>
                        </a:lnSpc>
                        <a:spcAft>
                          <a:spcPts val="1000"/>
                        </a:spcAft>
                      </a:pPr>
                      <a:endParaRPr lang="af-ZA" sz="14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3508" marR="6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gridSpan="5">
                  <a:txBody>
                    <a:bodyPr/>
                    <a:lstStyle/>
                    <a:p>
                      <a:pPr>
                        <a:lnSpc>
                          <a:spcPct val="115000"/>
                        </a:lnSpc>
                        <a:spcAft>
                          <a:spcPts val="1000"/>
                        </a:spcAft>
                      </a:pPr>
                      <a:r>
                        <a:rPr lang="af-ZA" sz="1400" b="1" dirty="0" smtClean="0">
                          <a:effectLst/>
                          <a:latin typeface="Arial Narrow" panose="020B0606020202030204" pitchFamily="34" charset="0"/>
                          <a:ea typeface="Calibri" panose="020F0502020204030204" pitchFamily="34" charset="0"/>
                          <a:cs typeface="Times New Roman" panose="02020603050405020304" pitchFamily="18" charset="0"/>
                        </a:rPr>
                        <a:t>Medium-Term Targets</a:t>
                      </a:r>
                      <a:endParaRPr lang="af-ZA" sz="14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3508" marR="6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hMerge="1">
                  <a:txBody>
                    <a:bodyPr/>
                    <a:lstStyle/>
                    <a:p>
                      <a:pPr>
                        <a:lnSpc>
                          <a:spcPct val="115000"/>
                        </a:lnSpc>
                        <a:spcAft>
                          <a:spcPts val="1000"/>
                        </a:spcAft>
                      </a:pPr>
                      <a:endParaRPr lang="af-Z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3508" marR="6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hMerge="1">
                  <a:txBody>
                    <a:bodyPr/>
                    <a:lstStyle/>
                    <a:p>
                      <a:pPr>
                        <a:lnSpc>
                          <a:spcPct val="115000"/>
                        </a:lnSpc>
                        <a:spcAft>
                          <a:spcPts val="1000"/>
                        </a:spcAft>
                      </a:pPr>
                      <a:endParaRPr lang="af-Z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3508" marR="6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hMerge="1">
                  <a:txBody>
                    <a:bodyPr/>
                    <a:lstStyle/>
                    <a:p>
                      <a:pPr>
                        <a:lnSpc>
                          <a:spcPct val="115000"/>
                        </a:lnSpc>
                        <a:spcAft>
                          <a:spcPts val="1000"/>
                        </a:spcAft>
                      </a:pPr>
                      <a:endParaRPr lang="af-Z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3508" marR="6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hMerge="1">
                  <a:txBody>
                    <a:bodyPr/>
                    <a:lstStyle/>
                    <a:p>
                      <a:pPr>
                        <a:lnSpc>
                          <a:spcPct val="115000"/>
                        </a:lnSpc>
                        <a:spcAft>
                          <a:spcPts val="1000"/>
                        </a:spcAft>
                      </a:pPr>
                      <a:endParaRPr lang="af-Z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3508" marR="6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487994">
                <a:tc vMerge="1">
                  <a:txBody>
                    <a:bodyPr/>
                    <a:lstStyle/>
                    <a:p>
                      <a:pPr>
                        <a:lnSpc>
                          <a:spcPct val="115000"/>
                        </a:lnSpc>
                        <a:spcAft>
                          <a:spcPts val="1000"/>
                        </a:spcAft>
                      </a:pPr>
                      <a:endParaRPr lang="af-Z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3508" marR="6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nSpc>
                          <a:spcPct val="115000"/>
                        </a:lnSpc>
                        <a:spcAft>
                          <a:spcPts val="1000"/>
                        </a:spcAft>
                      </a:pPr>
                      <a:r>
                        <a:rPr lang="af-ZA" sz="1400" b="1" dirty="0" smtClean="0">
                          <a:effectLst/>
                          <a:latin typeface="Arial Narrow" panose="020B0606020202030204" pitchFamily="34" charset="0"/>
                          <a:ea typeface="Calibri" panose="020F0502020204030204" pitchFamily="34" charset="0"/>
                          <a:cs typeface="Times New Roman" panose="02020603050405020304" pitchFamily="18" charset="0"/>
                        </a:rPr>
                        <a:t>2016/17</a:t>
                      </a:r>
                      <a:endParaRPr lang="af-ZA" sz="14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3508" marR="6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nSpc>
                          <a:spcPct val="115000"/>
                        </a:lnSpc>
                        <a:spcAft>
                          <a:spcPts val="1000"/>
                        </a:spcAft>
                      </a:pPr>
                      <a:r>
                        <a:rPr lang="af-ZA" sz="1400" b="1" dirty="0" smtClean="0">
                          <a:effectLst/>
                          <a:latin typeface="Arial Narrow" panose="020B0606020202030204" pitchFamily="34" charset="0"/>
                          <a:ea typeface="Calibri" panose="020F0502020204030204" pitchFamily="34" charset="0"/>
                          <a:cs typeface="Times New Roman" panose="02020603050405020304" pitchFamily="18" charset="0"/>
                        </a:rPr>
                        <a:t>2017/18</a:t>
                      </a:r>
                      <a:endParaRPr lang="af-ZA" sz="14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3508" marR="6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nSpc>
                          <a:spcPct val="115000"/>
                        </a:lnSpc>
                        <a:spcAft>
                          <a:spcPts val="1000"/>
                        </a:spcAft>
                      </a:pPr>
                      <a:r>
                        <a:rPr lang="af-ZA" sz="1400" b="1" dirty="0" smtClean="0">
                          <a:effectLst/>
                          <a:latin typeface="Arial Narrow" panose="020B0606020202030204" pitchFamily="34" charset="0"/>
                          <a:ea typeface="Calibri" panose="020F0502020204030204" pitchFamily="34" charset="0"/>
                          <a:cs typeface="Times New Roman" panose="02020603050405020304" pitchFamily="18" charset="0"/>
                        </a:rPr>
                        <a:t>2018/19</a:t>
                      </a:r>
                      <a:endParaRPr lang="af-ZA" sz="14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3508" marR="6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nSpc>
                          <a:spcPct val="115000"/>
                        </a:lnSpc>
                        <a:spcAft>
                          <a:spcPts val="1000"/>
                        </a:spcAft>
                      </a:pPr>
                      <a:r>
                        <a:rPr lang="af-ZA" sz="1400" b="1" dirty="0" smtClean="0">
                          <a:effectLst/>
                          <a:latin typeface="Arial Narrow" panose="020B0606020202030204" pitchFamily="34" charset="0"/>
                          <a:ea typeface="Calibri" panose="020F0502020204030204" pitchFamily="34" charset="0"/>
                          <a:cs typeface="Times New Roman" panose="02020603050405020304" pitchFamily="18" charset="0"/>
                        </a:rPr>
                        <a:t>2019/20</a:t>
                      </a:r>
                      <a:endParaRPr lang="af-ZA" sz="14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3508" marR="6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nSpc>
                          <a:spcPct val="115000"/>
                        </a:lnSpc>
                        <a:spcAft>
                          <a:spcPts val="1000"/>
                        </a:spcAft>
                      </a:pPr>
                      <a:r>
                        <a:rPr lang="af-ZA" sz="1400" b="1" dirty="0" smtClean="0">
                          <a:effectLst/>
                          <a:latin typeface="Arial Narrow" panose="020B0606020202030204" pitchFamily="34" charset="0"/>
                          <a:ea typeface="Calibri" panose="020F0502020204030204" pitchFamily="34" charset="0"/>
                          <a:cs typeface="Times New Roman" panose="02020603050405020304" pitchFamily="18" charset="0"/>
                        </a:rPr>
                        <a:t>2020/21</a:t>
                      </a:r>
                      <a:endParaRPr lang="af-ZA" sz="14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3508" marR="6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731993">
                <a:tc rowSpan="3">
                  <a:txBody>
                    <a:bodyPr/>
                    <a:lstStyle/>
                    <a:p>
                      <a:pPr>
                        <a:lnSpc>
                          <a:spcPct val="115000"/>
                        </a:lnSpc>
                        <a:spcAft>
                          <a:spcPts val="1000"/>
                        </a:spcAft>
                      </a:pPr>
                      <a:r>
                        <a:rPr lang="en-GB" sz="1400" b="1" dirty="0">
                          <a:effectLst/>
                          <a:latin typeface="Arial Narrow" panose="020B0606020202030204" pitchFamily="34" charset="0"/>
                          <a:ea typeface="Calibri" panose="020F0502020204030204" pitchFamily="34" charset="0"/>
                          <a:cs typeface="MyriadPro-Light"/>
                        </a:rPr>
                        <a:t>Reduction in the number of level crossing occurrences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000"/>
                        </a:spcAft>
                      </a:pPr>
                      <a:r>
                        <a:rPr lang="en-GB" sz="1400">
                          <a:effectLst/>
                          <a:latin typeface="Arial Narrow"/>
                          <a:ea typeface="Calibri"/>
                          <a:cs typeface="Times New Roman"/>
                        </a:rPr>
                        <a:t>10 % of Level Crossing occurrences investigated</a:t>
                      </a:r>
                      <a:endParaRPr lang="en-ZA"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000"/>
                        </a:spcAft>
                      </a:pPr>
                      <a:r>
                        <a:rPr lang="en-GB" sz="1400">
                          <a:effectLst/>
                          <a:latin typeface="Arial Narrow"/>
                          <a:ea typeface="Calibri"/>
                          <a:cs typeface="Times New Roman"/>
                        </a:rPr>
                        <a:t>20 % of Level Crossing occurrences investigated</a:t>
                      </a:r>
                      <a:endParaRPr lang="en-ZA"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000"/>
                        </a:spcAft>
                      </a:pPr>
                      <a:r>
                        <a:rPr lang="en-GB" sz="1400">
                          <a:effectLst/>
                          <a:latin typeface="Arial Narrow"/>
                          <a:ea typeface="Calibri"/>
                          <a:cs typeface="Times New Roman"/>
                        </a:rPr>
                        <a:t>30 % of Level Crossing occurrences investigated</a:t>
                      </a:r>
                      <a:endParaRPr lang="en-ZA"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000"/>
                        </a:spcAft>
                      </a:pPr>
                      <a:r>
                        <a:rPr lang="en-GB" sz="1400">
                          <a:effectLst/>
                          <a:latin typeface="Arial Narrow"/>
                          <a:ea typeface="Calibri"/>
                          <a:cs typeface="Times New Roman"/>
                        </a:rPr>
                        <a:t>40 % of Level Crossing occurrences investigated</a:t>
                      </a:r>
                      <a:endParaRPr lang="en-ZA"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000"/>
                        </a:spcAft>
                      </a:pPr>
                      <a:r>
                        <a:rPr lang="en-GB" sz="1400" dirty="0">
                          <a:effectLst/>
                          <a:latin typeface="Arial Narrow"/>
                          <a:ea typeface="Calibri"/>
                          <a:cs typeface="Times New Roman"/>
                        </a:rPr>
                        <a:t>50 % of Level Crossing occurrences investigated</a:t>
                      </a:r>
                      <a:endParaRPr lang="en-ZA"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731993">
                <a:tc vMerge="1">
                  <a:txBody>
                    <a:bodyPr/>
                    <a:lstStyle/>
                    <a:p>
                      <a:endParaRPr lang="en-ZA"/>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000"/>
                        </a:spcAft>
                      </a:pPr>
                      <a:r>
                        <a:rPr lang="en-GB" sz="1400">
                          <a:effectLst/>
                          <a:latin typeface="Arial Narrow"/>
                          <a:ea typeface="Calibri"/>
                          <a:cs typeface="Times New Roman"/>
                        </a:rPr>
                        <a:t>Behavioural risks of pedestrians and motorists interacting with the railway network researched </a:t>
                      </a:r>
                      <a:endParaRPr lang="en-ZA"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000"/>
                        </a:spcAft>
                      </a:pPr>
                      <a:r>
                        <a:rPr lang="en-GB" sz="1400">
                          <a:effectLst/>
                          <a:latin typeface="Arial Narrow"/>
                          <a:ea typeface="Calibri"/>
                          <a:cs typeface="Arial"/>
                        </a:rPr>
                        <a:t>Behavioural change strategy in association with stakeholders developed</a:t>
                      </a:r>
                      <a:endParaRPr lang="en-ZA"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000"/>
                        </a:spcAft>
                      </a:pPr>
                      <a:r>
                        <a:rPr lang="en-GB" sz="1400">
                          <a:effectLst/>
                          <a:latin typeface="Arial Narrow"/>
                          <a:ea typeface="Calibri"/>
                          <a:cs typeface="Times New Roman"/>
                        </a:rPr>
                        <a:t>Risk relevant promotional material developed</a:t>
                      </a:r>
                      <a:endParaRPr lang="en-ZA"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000"/>
                        </a:spcAft>
                      </a:pPr>
                      <a:r>
                        <a:rPr lang="en-GB" sz="1400">
                          <a:effectLst/>
                          <a:latin typeface="Arial Narrow"/>
                          <a:ea typeface="Calibri"/>
                          <a:cs typeface="Times New Roman"/>
                        </a:rPr>
                        <a:t>Public Awareness created of the risks associated with man-machine interface at Level Crossings</a:t>
                      </a:r>
                      <a:endParaRPr lang="en-ZA"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000"/>
                        </a:spcAft>
                      </a:pPr>
                      <a:r>
                        <a:rPr lang="en-GB" sz="1400">
                          <a:effectLst/>
                          <a:latin typeface="Arial Narrow"/>
                          <a:ea typeface="Calibri"/>
                          <a:cs typeface="Times New Roman"/>
                        </a:rPr>
                        <a:t>100 % Public compliance to rail-road interface rules</a:t>
                      </a:r>
                      <a:endParaRPr lang="en-ZA"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731993">
                <a:tc vMerge="1">
                  <a:txBody>
                    <a:bodyPr/>
                    <a:lstStyle/>
                    <a:p>
                      <a:pPr>
                        <a:lnSpc>
                          <a:spcPct val="115000"/>
                        </a:lnSpc>
                        <a:spcAft>
                          <a:spcPts val="1000"/>
                        </a:spcAft>
                      </a:pP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000"/>
                        </a:spcAft>
                      </a:pPr>
                      <a:r>
                        <a:rPr lang="en-GB" sz="1400" kern="1200" dirty="0">
                          <a:solidFill>
                            <a:srgbClr val="000000"/>
                          </a:solidFill>
                          <a:effectLst/>
                          <a:latin typeface="Arial Narrow"/>
                          <a:ea typeface="Calibri"/>
                          <a:cs typeface="Times New Roman"/>
                        </a:rPr>
                        <a:t>Level crossing training course developed </a:t>
                      </a:r>
                      <a:endParaRPr lang="en-ZA"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000"/>
                        </a:spcAft>
                      </a:pPr>
                      <a:r>
                        <a:rPr lang="en-GB" sz="1400" kern="1200" dirty="0">
                          <a:solidFill>
                            <a:srgbClr val="000000"/>
                          </a:solidFill>
                          <a:effectLst/>
                          <a:latin typeface="Arial Narrow"/>
                          <a:ea typeface="Calibri"/>
                          <a:cs typeface="Times New Roman"/>
                        </a:rPr>
                        <a:t>Level Crossing Training Course Accredited</a:t>
                      </a:r>
                      <a:endParaRPr lang="en-ZA"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000"/>
                        </a:spcAft>
                      </a:pPr>
                      <a:r>
                        <a:rPr lang="en-GB" sz="1400" kern="1200" dirty="0">
                          <a:solidFill>
                            <a:srgbClr val="000000"/>
                          </a:solidFill>
                          <a:effectLst/>
                          <a:latin typeface="Arial Narrow"/>
                          <a:ea typeface="Calibri"/>
                          <a:cs typeface="Times New Roman"/>
                        </a:rPr>
                        <a:t>Operator awareness of the risks associated with the public interfacing with Level Crossings created</a:t>
                      </a:r>
                      <a:endParaRPr lang="en-ZA"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000"/>
                        </a:spcAft>
                      </a:pPr>
                      <a:r>
                        <a:rPr lang="en-GB" sz="1400" kern="1200" dirty="0">
                          <a:solidFill>
                            <a:srgbClr val="000000"/>
                          </a:solidFill>
                          <a:effectLst/>
                          <a:latin typeface="Arial Narrow"/>
                          <a:ea typeface="Calibri"/>
                          <a:cs typeface="Times New Roman"/>
                        </a:rPr>
                        <a:t>100 % Operator compliance to rail-road interface rules </a:t>
                      </a:r>
                      <a:endParaRPr lang="en-ZA"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000"/>
                        </a:spcAft>
                      </a:pPr>
                      <a:r>
                        <a:rPr lang="en-GB" sz="1400" kern="1200" dirty="0">
                          <a:solidFill>
                            <a:srgbClr val="000000"/>
                          </a:solidFill>
                          <a:effectLst/>
                          <a:latin typeface="Arial Narrow"/>
                          <a:ea typeface="Calibri"/>
                          <a:cs typeface="Times New Roman"/>
                        </a:rPr>
                        <a:t>100 % Operator compliance to rail-road interface rules </a:t>
                      </a:r>
                      <a:endParaRPr lang="en-ZA"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xmlns="" val="414517275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60CFDAE-8565-4D03-8A68-635A0920E9BE}" type="slidenum">
              <a:rPr lang="en-ZA" smtClean="0"/>
              <a:pPr>
                <a:defRPr/>
              </a:pPr>
              <a:t>37</a:t>
            </a:fld>
            <a:endParaRPr lang="en-ZA" dirty="0"/>
          </a:p>
        </p:txBody>
      </p:sp>
      <p:pic>
        <p:nvPicPr>
          <p:cNvPr id="5" name="Picture 4"/>
          <p:cNvPicPr>
            <a:picLocks noChangeAspect="1"/>
          </p:cNvPicPr>
          <p:nvPr/>
        </p:nvPicPr>
        <p:blipFill>
          <a:blip r:embed="rId2" cstate="print"/>
          <a:stretch>
            <a:fillRect/>
          </a:stretch>
        </p:blipFill>
        <p:spPr>
          <a:xfrm>
            <a:off x="8378428" y="0"/>
            <a:ext cx="765572" cy="757967"/>
          </a:xfrm>
          <a:prstGeom prst="rect">
            <a:avLst/>
          </a:prstGeom>
        </p:spPr>
      </p:pic>
      <p:sp>
        <p:nvSpPr>
          <p:cNvPr id="6" name="Title 1"/>
          <p:cNvSpPr>
            <a:spLocks noGrp="1"/>
          </p:cNvSpPr>
          <p:nvPr>
            <p:ph type="title"/>
          </p:nvPr>
        </p:nvSpPr>
        <p:spPr>
          <a:xfrm>
            <a:off x="755576" y="3717032"/>
            <a:ext cx="7772400" cy="1944216"/>
          </a:xfrm>
        </p:spPr>
        <p:txBody>
          <a:bodyPr/>
          <a:lstStyle/>
          <a:p>
            <a:pPr>
              <a:lnSpc>
                <a:spcPct val="200000"/>
              </a:lnSpc>
            </a:pPr>
            <a:r>
              <a:rPr lang="en-GB" dirty="0" smtClean="0"/>
              <a:t>FOCAL AREA 2:</a:t>
            </a:r>
            <a:br>
              <a:rPr lang="en-GB" dirty="0" smtClean="0"/>
            </a:br>
            <a:r>
              <a:rPr lang="en-GB" sz="2800" dirty="0" smtClean="0"/>
              <a:t>PEOPLE STRUCK BY TRAINS</a:t>
            </a:r>
            <a:endParaRPr lang="en-GB" sz="2800" dirty="0"/>
          </a:p>
        </p:txBody>
      </p:sp>
    </p:spTree>
    <p:extLst>
      <p:ext uri="{BB962C8B-B14F-4D97-AF65-F5344CB8AC3E}">
        <p14:creationId xmlns:p14="http://schemas.microsoft.com/office/powerpoint/2010/main" xmlns="" val="132586303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60CFDAE-8565-4D03-8A68-635A0920E9BE}" type="slidenum">
              <a:rPr lang="en-ZA" smtClean="0"/>
              <a:pPr>
                <a:defRPr/>
              </a:pPr>
              <a:t>38</a:t>
            </a:fld>
            <a:endParaRPr lang="en-ZA" dirty="0"/>
          </a:p>
        </p:txBody>
      </p:sp>
      <p:pic>
        <p:nvPicPr>
          <p:cNvPr id="5" name="Picture 4"/>
          <p:cNvPicPr>
            <a:picLocks noChangeAspect="1"/>
          </p:cNvPicPr>
          <p:nvPr/>
        </p:nvPicPr>
        <p:blipFill>
          <a:blip r:embed="rId2" cstate="print"/>
          <a:stretch>
            <a:fillRect/>
          </a:stretch>
        </p:blipFill>
        <p:spPr>
          <a:xfrm>
            <a:off x="8378428" y="0"/>
            <a:ext cx="765572" cy="757967"/>
          </a:xfrm>
          <a:prstGeom prst="rect">
            <a:avLst/>
          </a:prstGeom>
        </p:spPr>
      </p:pic>
      <p:sp>
        <p:nvSpPr>
          <p:cNvPr id="6" name="Title 1"/>
          <p:cNvSpPr txBox="1">
            <a:spLocks/>
          </p:cNvSpPr>
          <p:nvPr/>
        </p:nvSpPr>
        <p:spPr>
          <a:xfrm>
            <a:off x="467544" y="260648"/>
            <a:ext cx="8229600" cy="864096"/>
          </a:xfrm>
          <a:prstGeom prst="rect">
            <a:avLst/>
          </a:prstGeom>
        </p:spPr>
        <p:txBody>
          <a:bodyPr/>
          <a:lstStyle>
            <a:lvl1pPr algn="ctr" rtl="0" eaLnBrk="0" fontAlgn="base" hangingPunct="0">
              <a:spcBef>
                <a:spcPct val="0"/>
              </a:spcBef>
              <a:spcAft>
                <a:spcPct val="0"/>
              </a:spcAft>
              <a:defRPr lang="en-ZA" sz="3600" b="1" kern="1200" dirty="0" smtClean="0">
                <a:solidFill>
                  <a:schemeClr val="tx2"/>
                </a:solidFill>
                <a:latin typeface="+mn-lt"/>
                <a:ea typeface="ＭＳ Ｐゴシック" charset="-128"/>
                <a:cs typeface="Arial" charset="0"/>
              </a:defRPr>
            </a:lvl1pPr>
            <a:lvl2pPr algn="ctr" rtl="0" eaLnBrk="0" fontAlgn="base" hangingPunct="0">
              <a:spcBef>
                <a:spcPct val="0"/>
              </a:spcBef>
              <a:spcAft>
                <a:spcPct val="0"/>
              </a:spcAft>
              <a:defRPr sz="4400">
                <a:solidFill>
                  <a:schemeClr val="tx1"/>
                </a:solidFill>
                <a:latin typeface="Calibri" charset="0"/>
                <a:ea typeface="ＭＳ Ｐゴシック" charset="-128"/>
              </a:defRPr>
            </a:lvl2pPr>
            <a:lvl3pPr algn="ctr" rtl="0" eaLnBrk="0" fontAlgn="base" hangingPunct="0">
              <a:spcBef>
                <a:spcPct val="0"/>
              </a:spcBef>
              <a:spcAft>
                <a:spcPct val="0"/>
              </a:spcAft>
              <a:defRPr sz="4400">
                <a:solidFill>
                  <a:schemeClr val="tx1"/>
                </a:solidFill>
                <a:latin typeface="Calibri" charset="0"/>
                <a:ea typeface="ＭＳ Ｐゴシック" charset="-128"/>
              </a:defRPr>
            </a:lvl3pPr>
            <a:lvl4pPr algn="ctr" rtl="0" eaLnBrk="0" fontAlgn="base" hangingPunct="0">
              <a:spcBef>
                <a:spcPct val="0"/>
              </a:spcBef>
              <a:spcAft>
                <a:spcPct val="0"/>
              </a:spcAft>
              <a:defRPr sz="4400">
                <a:solidFill>
                  <a:schemeClr val="tx1"/>
                </a:solidFill>
                <a:latin typeface="Calibri" charset="0"/>
                <a:ea typeface="ＭＳ Ｐゴシック" charset="-128"/>
              </a:defRPr>
            </a:lvl4pPr>
            <a:lvl5pPr algn="ctr" rtl="0" eaLnBrk="0" fontAlgn="base" hangingPunct="0">
              <a:spcBef>
                <a:spcPct val="0"/>
              </a:spcBef>
              <a:spcAft>
                <a:spcPct val="0"/>
              </a:spcAft>
              <a:defRPr sz="4400">
                <a:solidFill>
                  <a:schemeClr val="tx1"/>
                </a:solidFill>
                <a:latin typeface="Calibri" charset="0"/>
                <a:ea typeface="ＭＳ Ｐゴシック" charset="-128"/>
              </a:defRPr>
            </a:lvl5pPr>
            <a:lvl6pPr marL="457200" algn="ctr" rtl="0" fontAlgn="base">
              <a:spcBef>
                <a:spcPct val="0"/>
              </a:spcBef>
              <a:spcAft>
                <a:spcPct val="0"/>
              </a:spcAft>
              <a:defRPr sz="4400">
                <a:solidFill>
                  <a:schemeClr val="tx1"/>
                </a:solidFill>
                <a:latin typeface="Calibri" charset="0"/>
                <a:ea typeface="ＭＳ Ｐゴシック" charset="-128"/>
              </a:defRPr>
            </a:lvl6pPr>
            <a:lvl7pPr marL="914400" algn="ctr" rtl="0" fontAlgn="base">
              <a:spcBef>
                <a:spcPct val="0"/>
              </a:spcBef>
              <a:spcAft>
                <a:spcPct val="0"/>
              </a:spcAft>
              <a:defRPr sz="4400">
                <a:solidFill>
                  <a:schemeClr val="tx1"/>
                </a:solidFill>
                <a:latin typeface="Calibri" charset="0"/>
                <a:ea typeface="ＭＳ Ｐゴシック" charset="-128"/>
              </a:defRPr>
            </a:lvl7pPr>
            <a:lvl8pPr marL="1371600" algn="ctr" rtl="0" fontAlgn="base">
              <a:spcBef>
                <a:spcPct val="0"/>
              </a:spcBef>
              <a:spcAft>
                <a:spcPct val="0"/>
              </a:spcAft>
              <a:defRPr sz="4400">
                <a:solidFill>
                  <a:schemeClr val="tx1"/>
                </a:solidFill>
                <a:latin typeface="Calibri" charset="0"/>
                <a:ea typeface="ＭＳ Ｐゴシック" charset="-128"/>
              </a:defRPr>
            </a:lvl8pPr>
            <a:lvl9pPr marL="1828800" algn="ctr" rtl="0" fontAlgn="base">
              <a:spcBef>
                <a:spcPct val="0"/>
              </a:spcBef>
              <a:spcAft>
                <a:spcPct val="0"/>
              </a:spcAft>
              <a:defRPr sz="4400">
                <a:solidFill>
                  <a:schemeClr val="tx1"/>
                </a:solidFill>
                <a:latin typeface="Calibri" charset="0"/>
                <a:ea typeface="ＭＳ Ｐゴシック" charset="-128"/>
              </a:defRPr>
            </a:lvl9pPr>
          </a:lstStyle>
          <a:p>
            <a:r>
              <a:rPr lang="en-ZA" sz="3200" cap="all" dirty="0" smtClean="0"/>
              <a:t>PROFILING THE RISK LANDSCAPE</a:t>
            </a:r>
          </a:p>
          <a:p>
            <a:pPr>
              <a:lnSpc>
                <a:spcPct val="50000"/>
              </a:lnSpc>
              <a:spcAft>
                <a:spcPts val="0"/>
              </a:spcAft>
            </a:pPr>
            <a:endParaRPr lang="en-ZA" sz="1400" cap="all" dirty="0" smtClean="0"/>
          </a:p>
          <a:p>
            <a:r>
              <a:rPr lang="en-ZA" sz="2400" cap="all" dirty="0" smtClean="0"/>
              <a:t>PEOPLE STRUCK BY TRAINS</a:t>
            </a:r>
            <a:endParaRPr lang="en-ZA" sz="2400" cap="all" dirty="0"/>
          </a:p>
        </p:txBody>
      </p:sp>
      <p:pic>
        <p:nvPicPr>
          <p:cNvPr id="7" name="Grafik 2"/>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9552" y="1988840"/>
            <a:ext cx="4248472" cy="3384376"/>
          </a:xfrm>
          <a:prstGeom prst="rect">
            <a:avLst/>
          </a:prstGeom>
          <a:noFill/>
        </p:spPr>
      </p:pic>
      <p:pic>
        <p:nvPicPr>
          <p:cNvPr id="8" name="Grafik 4"/>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004048" y="1988840"/>
            <a:ext cx="3888432" cy="3384376"/>
          </a:xfrm>
          <a:prstGeom prst="rect">
            <a:avLst/>
          </a:prstGeom>
          <a:noFill/>
        </p:spPr>
      </p:pic>
    </p:spTree>
    <p:extLst>
      <p:ext uri="{BB962C8B-B14F-4D97-AF65-F5344CB8AC3E}">
        <p14:creationId xmlns:p14="http://schemas.microsoft.com/office/powerpoint/2010/main" xmlns="" val="203092627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60CFDAE-8565-4D03-8A68-635A0920E9BE}" type="slidenum">
              <a:rPr lang="en-ZA" smtClean="0"/>
              <a:pPr>
                <a:defRPr/>
              </a:pPr>
              <a:t>39</a:t>
            </a:fld>
            <a:endParaRPr lang="en-ZA" dirty="0"/>
          </a:p>
        </p:txBody>
      </p:sp>
      <p:pic>
        <p:nvPicPr>
          <p:cNvPr id="5" name="Picture 4"/>
          <p:cNvPicPr>
            <a:picLocks noChangeAspect="1"/>
          </p:cNvPicPr>
          <p:nvPr/>
        </p:nvPicPr>
        <p:blipFill>
          <a:blip r:embed="rId2" cstate="print"/>
          <a:stretch>
            <a:fillRect/>
          </a:stretch>
        </p:blipFill>
        <p:spPr>
          <a:xfrm>
            <a:off x="8378428" y="0"/>
            <a:ext cx="765572" cy="757967"/>
          </a:xfrm>
          <a:prstGeom prst="rect">
            <a:avLst/>
          </a:prstGeom>
        </p:spPr>
      </p:pic>
      <p:sp>
        <p:nvSpPr>
          <p:cNvPr id="6" name="Title 1"/>
          <p:cNvSpPr txBox="1">
            <a:spLocks/>
          </p:cNvSpPr>
          <p:nvPr/>
        </p:nvSpPr>
        <p:spPr>
          <a:xfrm>
            <a:off x="467544" y="260648"/>
            <a:ext cx="8229600" cy="864096"/>
          </a:xfrm>
          <a:prstGeom prst="rect">
            <a:avLst/>
          </a:prstGeom>
        </p:spPr>
        <p:txBody>
          <a:bodyPr/>
          <a:lstStyle>
            <a:lvl1pPr algn="ctr" rtl="0" eaLnBrk="0" fontAlgn="base" hangingPunct="0">
              <a:spcBef>
                <a:spcPct val="0"/>
              </a:spcBef>
              <a:spcAft>
                <a:spcPct val="0"/>
              </a:spcAft>
              <a:defRPr lang="en-ZA" sz="3600" b="1" kern="1200" dirty="0" smtClean="0">
                <a:solidFill>
                  <a:schemeClr val="tx2"/>
                </a:solidFill>
                <a:latin typeface="+mn-lt"/>
                <a:ea typeface="ＭＳ Ｐゴシック" charset="-128"/>
                <a:cs typeface="Arial" charset="0"/>
              </a:defRPr>
            </a:lvl1pPr>
            <a:lvl2pPr algn="ctr" rtl="0" eaLnBrk="0" fontAlgn="base" hangingPunct="0">
              <a:spcBef>
                <a:spcPct val="0"/>
              </a:spcBef>
              <a:spcAft>
                <a:spcPct val="0"/>
              </a:spcAft>
              <a:defRPr sz="4400">
                <a:solidFill>
                  <a:schemeClr val="tx1"/>
                </a:solidFill>
                <a:latin typeface="Calibri" charset="0"/>
                <a:ea typeface="ＭＳ Ｐゴシック" charset="-128"/>
              </a:defRPr>
            </a:lvl2pPr>
            <a:lvl3pPr algn="ctr" rtl="0" eaLnBrk="0" fontAlgn="base" hangingPunct="0">
              <a:spcBef>
                <a:spcPct val="0"/>
              </a:spcBef>
              <a:spcAft>
                <a:spcPct val="0"/>
              </a:spcAft>
              <a:defRPr sz="4400">
                <a:solidFill>
                  <a:schemeClr val="tx1"/>
                </a:solidFill>
                <a:latin typeface="Calibri" charset="0"/>
                <a:ea typeface="ＭＳ Ｐゴシック" charset="-128"/>
              </a:defRPr>
            </a:lvl3pPr>
            <a:lvl4pPr algn="ctr" rtl="0" eaLnBrk="0" fontAlgn="base" hangingPunct="0">
              <a:spcBef>
                <a:spcPct val="0"/>
              </a:spcBef>
              <a:spcAft>
                <a:spcPct val="0"/>
              </a:spcAft>
              <a:defRPr sz="4400">
                <a:solidFill>
                  <a:schemeClr val="tx1"/>
                </a:solidFill>
                <a:latin typeface="Calibri" charset="0"/>
                <a:ea typeface="ＭＳ Ｐゴシック" charset="-128"/>
              </a:defRPr>
            </a:lvl4pPr>
            <a:lvl5pPr algn="ctr" rtl="0" eaLnBrk="0" fontAlgn="base" hangingPunct="0">
              <a:spcBef>
                <a:spcPct val="0"/>
              </a:spcBef>
              <a:spcAft>
                <a:spcPct val="0"/>
              </a:spcAft>
              <a:defRPr sz="4400">
                <a:solidFill>
                  <a:schemeClr val="tx1"/>
                </a:solidFill>
                <a:latin typeface="Calibri" charset="0"/>
                <a:ea typeface="ＭＳ Ｐゴシック" charset="-128"/>
              </a:defRPr>
            </a:lvl5pPr>
            <a:lvl6pPr marL="457200" algn="ctr" rtl="0" fontAlgn="base">
              <a:spcBef>
                <a:spcPct val="0"/>
              </a:spcBef>
              <a:spcAft>
                <a:spcPct val="0"/>
              </a:spcAft>
              <a:defRPr sz="4400">
                <a:solidFill>
                  <a:schemeClr val="tx1"/>
                </a:solidFill>
                <a:latin typeface="Calibri" charset="0"/>
                <a:ea typeface="ＭＳ Ｐゴシック" charset="-128"/>
              </a:defRPr>
            </a:lvl6pPr>
            <a:lvl7pPr marL="914400" algn="ctr" rtl="0" fontAlgn="base">
              <a:spcBef>
                <a:spcPct val="0"/>
              </a:spcBef>
              <a:spcAft>
                <a:spcPct val="0"/>
              </a:spcAft>
              <a:defRPr sz="4400">
                <a:solidFill>
                  <a:schemeClr val="tx1"/>
                </a:solidFill>
                <a:latin typeface="Calibri" charset="0"/>
                <a:ea typeface="ＭＳ Ｐゴシック" charset="-128"/>
              </a:defRPr>
            </a:lvl7pPr>
            <a:lvl8pPr marL="1371600" algn="ctr" rtl="0" fontAlgn="base">
              <a:spcBef>
                <a:spcPct val="0"/>
              </a:spcBef>
              <a:spcAft>
                <a:spcPct val="0"/>
              </a:spcAft>
              <a:defRPr sz="4400">
                <a:solidFill>
                  <a:schemeClr val="tx1"/>
                </a:solidFill>
                <a:latin typeface="Calibri" charset="0"/>
                <a:ea typeface="ＭＳ Ｐゴシック" charset="-128"/>
              </a:defRPr>
            </a:lvl8pPr>
            <a:lvl9pPr marL="1828800" algn="ctr" rtl="0" fontAlgn="base">
              <a:spcBef>
                <a:spcPct val="0"/>
              </a:spcBef>
              <a:spcAft>
                <a:spcPct val="0"/>
              </a:spcAft>
              <a:defRPr sz="4400">
                <a:solidFill>
                  <a:schemeClr val="tx1"/>
                </a:solidFill>
                <a:latin typeface="Calibri" charset="0"/>
                <a:ea typeface="ＭＳ Ｐゴシック" charset="-128"/>
              </a:defRPr>
            </a:lvl9pPr>
          </a:lstStyle>
          <a:p>
            <a:r>
              <a:rPr lang="en-ZA" sz="3200" cap="all" dirty="0" smtClean="0"/>
              <a:t>PROFILING THE RISK LANDSCAPE</a:t>
            </a:r>
          </a:p>
          <a:p>
            <a:pPr>
              <a:lnSpc>
                <a:spcPct val="50000"/>
              </a:lnSpc>
              <a:spcAft>
                <a:spcPts val="0"/>
              </a:spcAft>
            </a:pPr>
            <a:endParaRPr lang="en-ZA" sz="1400" cap="all" dirty="0" smtClean="0"/>
          </a:p>
          <a:p>
            <a:r>
              <a:rPr lang="en-ZA" sz="2400" cap="all" dirty="0" smtClean="0"/>
              <a:t>People struck by trains</a:t>
            </a:r>
            <a:endParaRPr lang="en-ZA" sz="2400" cap="all" dirty="0"/>
          </a:p>
        </p:txBody>
      </p:sp>
      <p:pic>
        <p:nvPicPr>
          <p:cNvPr id="9" name="Grafik 5"/>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1560" y="1916832"/>
            <a:ext cx="3888432" cy="2232248"/>
          </a:xfrm>
          <a:prstGeom prst="rect">
            <a:avLst/>
          </a:prstGeom>
          <a:noFill/>
        </p:spPr>
      </p:pic>
      <p:pic>
        <p:nvPicPr>
          <p:cNvPr id="10" name="Grafik 8"/>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716016" y="1916832"/>
            <a:ext cx="3744416" cy="2232248"/>
          </a:xfrm>
          <a:prstGeom prst="rect">
            <a:avLst/>
          </a:prstGeom>
          <a:noFill/>
        </p:spPr>
      </p:pic>
      <p:pic>
        <p:nvPicPr>
          <p:cNvPr id="11" name="Grafik 6"/>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11560" y="4509120"/>
            <a:ext cx="3888432" cy="2016224"/>
          </a:xfrm>
          <a:prstGeom prst="rect">
            <a:avLst/>
          </a:prstGeom>
          <a:noFill/>
        </p:spPr>
      </p:pic>
      <p:pic>
        <p:nvPicPr>
          <p:cNvPr id="12" name="Grafik 7"/>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716016" y="4509120"/>
            <a:ext cx="3744416" cy="2016224"/>
          </a:xfrm>
          <a:prstGeom prst="rect">
            <a:avLst/>
          </a:prstGeom>
          <a:noFill/>
        </p:spPr>
      </p:pic>
      <p:sp>
        <p:nvSpPr>
          <p:cNvPr id="2" name="Rectangle 1"/>
          <p:cNvSpPr/>
          <p:nvPr/>
        </p:nvSpPr>
        <p:spPr>
          <a:xfrm>
            <a:off x="4716016" y="1484784"/>
            <a:ext cx="3744416" cy="461665"/>
          </a:xfrm>
          <a:prstGeom prst="rect">
            <a:avLst/>
          </a:prstGeom>
        </p:spPr>
        <p:txBody>
          <a:bodyPr wrap="square">
            <a:spAutoFit/>
          </a:bodyPr>
          <a:lstStyle/>
          <a:p>
            <a:r>
              <a:rPr lang="en-US" sz="1200" b="1" dirty="0"/>
              <a:t>Occurrence where a member of the public is struck by rolling stock on a running line</a:t>
            </a:r>
            <a:r>
              <a:rPr lang="en-ZA" sz="1200" b="1" dirty="0"/>
              <a:t> </a:t>
            </a:r>
            <a:endParaRPr lang="en-US" sz="1200" b="1" dirty="0"/>
          </a:p>
        </p:txBody>
      </p:sp>
      <p:sp>
        <p:nvSpPr>
          <p:cNvPr id="13" name="Rectangle 12"/>
          <p:cNvSpPr/>
          <p:nvPr/>
        </p:nvSpPr>
        <p:spPr>
          <a:xfrm>
            <a:off x="683568" y="1484784"/>
            <a:ext cx="3816424" cy="276999"/>
          </a:xfrm>
          <a:prstGeom prst="rect">
            <a:avLst/>
          </a:prstGeom>
        </p:spPr>
        <p:txBody>
          <a:bodyPr wrap="square">
            <a:spAutoFit/>
          </a:bodyPr>
          <a:lstStyle/>
          <a:p>
            <a:r>
              <a:rPr lang="en-GB" sz="1200" b="1" dirty="0" smtClean="0"/>
              <a:t>Occurrence categories combined</a:t>
            </a:r>
            <a:endParaRPr lang="en-US" sz="1200" b="1" dirty="0"/>
          </a:p>
        </p:txBody>
      </p:sp>
    </p:spTree>
    <p:extLst>
      <p:ext uri="{BB962C8B-B14F-4D97-AF65-F5344CB8AC3E}">
        <p14:creationId xmlns:p14="http://schemas.microsoft.com/office/powerpoint/2010/main" xmlns="" val="5630640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60CFDAE-8565-4D03-8A68-635A0920E9BE}" type="slidenum">
              <a:rPr lang="en-ZA" smtClean="0"/>
              <a:pPr>
                <a:defRPr/>
              </a:pPr>
              <a:t>4</a:t>
            </a:fld>
            <a:endParaRPr lang="en-ZA" dirty="0"/>
          </a:p>
        </p:txBody>
      </p:sp>
      <p:sp>
        <p:nvSpPr>
          <p:cNvPr id="5" name="Title 6"/>
          <p:cNvSpPr>
            <a:spLocks noGrp="1"/>
          </p:cNvSpPr>
          <p:nvPr>
            <p:ph type="title"/>
          </p:nvPr>
        </p:nvSpPr>
        <p:spPr>
          <a:xfrm>
            <a:off x="457200" y="322347"/>
            <a:ext cx="8229600" cy="871240"/>
          </a:xfrm>
        </p:spPr>
        <p:txBody>
          <a:bodyPr vert="horz"/>
          <a:lstStyle/>
          <a:p>
            <a:pPr algn="ctr"/>
            <a:r>
              <a:rPr lang="en-ZA" sz="3200" cap="all" dirty="0" smtClean="0"/>
              <a:t>INTRODUCTION (Cont.)</a:t>
            </a:r>
            <a:br>
              <a:rPr lang="en-ZA" sz="3200" cap="all" dirty="0" smtClean="0"/>
            </a:br>
            <a:r>
              <a:rPr lang="en-ZA" sz="3200" cap="all" dirty="0" err="1" smtClean="0"/>
              <a:t>Sona</a:t>
            </a:r>
            <a:r>
              <a:rPr lang="en-ZA" sz="3200" cap="all" dirty="0" smtClean="0"/>
              <a:t> contribution</a:t>
            </a:r>
            <a:endParaRPr lang="en-GB" sz="3200" cap="all" dirty="0"/>
          </a:p>
        </p:txBody>
      </p:sp>
      <p:pic>
        <p:nvPicPr>
          <p:cNvPr id="6" name="Picture 5"/>
          <p:cNvPicPr>
            <a:picLocks noChangeAspect="1"/>
          </p:cNvPicPr>
          <p:nvPr/>
        </p:nvPicPr>
        <p:blipFill>
          <a:blip r:embed="rId2" cstate="print"/>
          <a:stretch>
            <a:fillRect/>
          </a:stretch>
        </p:blipFill>
        <p:spPr>
          <a:xfrm>
            <a:off x="8378428" y="0"/>
            <a:ext cx="765572" cy="757967"/>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xmlns="" val="222044443"/>
              </p:ext>
            </p:extLst>
          </p:nvPr>
        </p:nvGraphicFramePr>
        <p:xfrm>
          <a:off x="467544" y="1332928"/>
          <a:ext cx="8219256" cy="5004612"/>
        </p:xfrm>
        <a:graphic>
          <a:graphicData uri="http://schemas.openxmlformats.org/drawingml/2006/table">
            <a:tbl>
              <a:tblPr firstRow="1" bandRow="1">
                <a:tableStyleId>{5C22544A-7EE6-4342-B048-85BDC9FD1C3A}</a:tableStyleId>
              </a:tblPr>
              <a:tblGrid>
                <a:gridCol w="3672408"/>
                <a:gridCol w="4546848"/>
              </a:tblGrid>
              <a:tr h="393978">
                <a:tc>
                  <a:txBody>
                    <a:bodyPr/>
                    <a:lstStyle/>
                    <a:p>
                      <a:r>
                        <a:rPr lang="en-ZA" sz="1600" dirty="0" smtClean="0"/>
                        <a:t>SONA </a:t>
                      </a:r>
                      <a:endParaRPr lang="en-ZA" sz="1600" dirty="0"/>
                    </a:p>
                  </a:txBody>
                  <a:tcPr/>
                </a:tc>
                <a:tc>
                  <a:txBody>
                    <a:bodyPr/>
                    <a:lstStyle/>
                    <a:p>
                      <a:r>
                        <a:rPr lang="en-ZA" sz="1600" dirty="0" smtClean="0"/>
                        <a:t>RSR Intervention</a:t>
                      </a:r>
                      <a:endParaRPr lang="en-ZA" sz="1600" dirty="0"/>
                    </a:p>
                  </a:txBody>
                  <a:tcPr/>
                </a:tc>
              </a:tr>
              <a:tr h="1562634">
                <a:tc>
                  <a:txBody>
                    <a:bodyPr/>
                    <a:lstStyle/>
                    <a:p>
                      <a:r>
                        <a:rPr lang="en-ZA" sz="1600" b="1" dirty="0" smtClean="0"/>
                        <a:t>Performance by State Owned Entities</a:t>
                      </a:r>
                      <a:endParaRPr lang="en-ZA" sz="1600" b="1" dirty="0"/>
                    </a:p>
                  </a:txBody>
                  <a:tcPr/>
                </a:tc>
                <a:tc>
                  <a:txBody>
                    <a:bodyPr/>
                    <a:lstStyle/>
                    <a:p>
                      <a:pPr marL="285750" indent="-285750">
                        <a:buFont typeface="Arial" panose="020B0604020202020204" pitchFamily="34" charset="0"/>
                        <a:buChar char="•"/>
                      </a:pPr>
                      <a:r>
                        <a:rPr lang="en-ZA" sz="1600" dirty="0" smtClean="0"/>
                        <a:t>Ensure that Strategic Objectives are achieved</a:t>
                      </a:r>
                    </a:p>
                    <a:p>
                      <a:pPr marL="285750" indent="-285750">
                        <a:buFont typeface="Arial" panose="020B0604020202020204" pitchFamily="34" charset="0"/>
                        <a:buChar char="•"/>
                      </a:pPr>
                      <a:r>
                        <a:rPr lang="en-ZA" sz="1600" dirty="0" smtClean="0"/>
                        <a:t>Ensure that RSR maintains its unqualified</a:t>
                      </a:r>
                      <a:r>
                        <a:rPr lang="en-ZA" sz="1600" baseline="0" dirty="0" smtClean="0"/>
                        <a:t> audit status and moves towards a clean audit</a:t>
                      </a:r>
                    </a:p>
                    <a:p>
                      <a:pPr marL="285750" indent="-285750">
                        <a:buFont typeface="Arial" panose="020B0604020202020204" pitchFamily="34" charset="0"/>
                        <a:buChar char="•"/>
                      </a:pPr>
                      <a:r>
                        <a:rPr lang="en-ZA" sz="1600" baseline="0" dirty="0" smtClean="0"/>
                        <a:t>Ensure increased revenue to fund RSR’s activities</a:t>
                      </a:r>
                      <a:endParaRPr lang="en-ZA" sz="1600" dirty="0"/>
                    </a:p>
                  </a:txBody>
                  <a:tcPr/>
                </a:tc>
              </a:tr>
              <a:tr h="393978">
                <a:tc>
                  <a:txBody>
                    <a:bodyPr/>
                    <a:lstStyle/>
                    <a:p>
                      <a:r>
                        <a:rPr lang="en-ZA" sz="1600" b="1" dirty="0" smtClean="0"/>
                        <a:t>Continuous rail infrastructure</a:t>
                      </a:r>
                      <a:r>
                        <a:rPr lang="en-ZA" sz="1600" b="1" baseline="0" dirty="0" smtClean="0"/>
                        <a:t> development</a:t>
                      </a:r>
                      <a:endParaRPr lang="en-ZA" sz="1600" b="1" dirty="0"/>
                    </a:p>
                  </a:txBody>
                  <a:tcPr/>
                </a:tc>
                <a:tc>
                  <a:txBody>
                    <a:bodyPr/>
                    <a:lstStyle/>
                    <a:p>
                      <a:pPr marL="285750" indent="-285750">
                        <a:buFont typeface="Arial" panose="020B0604020202020204" pitchFamily="34" charset="0"/>
                        <a:buChar char="•"/>
                      </a:pPr>
                      <a:r>
                        <a:rPr lang="en-ZA" sz="1600" dirty="0" smtClean="0"/>
                        <a:t>Support introduction</a:t>
                      </a:r>
                      <a:r>
                        <a:rPr lang="en-ZA" sz="1600" baseline="0" dirty="0" smtClean="0"/>
                        <a:t> of new technology through technology reviews</a:t>
                      </a:r>
                    </a:p>
                    <a:p>
                      <a:pPr marL="285750" indent="-285750">
                        <a:buFont typeface="Arial" panose="020B0604020202020204" pitchFamily="34" charset="0"/>
                        <a:buChar char="•"/>
                      </a:pPr>
                      <a:r>
                        <a:rPr lang="en-ZA" sz="1600" baseline="0" dirty="0" smtClean="0"/>
                        <a:t>Development of the Asset Management Regulation</a:t>
                      </a:r>
                      <a:endParaRPr lang="en-ZA" sz="1600" dirty="0" smtClean="0"/>
                    </a:p>
                  </a:txBody>
                  <a:tcPr/>
                </a:tc>
              </a:tr>
              <a:tr h="393978">
                <a:tc>
                  <a:txBody>
                    <a:bodyPr/>
                    <a:lstStyle/>
                    <a:p>
                      <a:r>
                        <a:rPr lang="en-ZA" sz="1600" b="1" dirty="0" smtClean="0"/>
                        <a:t>Empowerment</a:t>
                      </a:r>
                      <a:r>
                        <a:rPr lang="en-ZA" sz="1600" b="1" baseline="0" dirty="0" smtClean="0"/>
                        <a:t> of SMME’s</a:t>
                      </a:r>
                      <a:endParaRPr lang="en-ZA" sz="1600" b="1" dirty="0"/>
                    </a:p>
                  </a:txBody>
                  <a:tcPr/>
                </a:tc>
                <a:tc>
                  <a:txBody>
                    <a:bodyPr/>
                    <a:lstStyle/>
                    <a:p>
                      <a:pPr marL="285750" indent="-285750">
                        <a:buFont typeface="Arial" panose="020B0604020202020204" pitchFamily="34" charset="0"/>
                        <a:buChar char="•"/>
                      </a:pPr>
                      <a:r>
                        <a:rPr lang="en-ZA" sz="1600" dirty="0" smtClean="0">
                          <a:solidFill>
                            <a:schemeClr val="tx1"/>
                          </a:solidFill>
                        </a:rPr>
                        <a:t>More than 80 % of new procurement if from BBBEE companies </a:t>
                      </a:r>
                      <a:endParaRPr lang="en-ZA" sz="1600" dirty="0">
                        <a:solidFill>
                          <a:schemeClr val="tx1"/>
                        </a:solidFill>
                      </a:endParaRPr>
                    </a:p>
                  </a:txBody>
                  <a:tcPr/>
                </a:tc>
              </a:tr>
              <a:tr h="393978">
                <a:tc>
                  <a:txBody>
                    <a:bodyPr/>
                    <a:lstStyle/>
                    <a:p>
                      <a:r>
                        <a:rPr lang="en-ZA" sz="1600" b="1" dirty="0" smtClean="0"/>
                        <a:t>Empowerment of Youth</a:t>
                      </a:r>
                      <a:endParaRPr lang="en-ZA" sz="1600" b="1" dirty="0"/>
                    </a:p>
                  </a:txBody>
                  <a:tcPr/>
                </a:tc>
                <a:tc>
                  <a:txBody>
                    <a:bodyPr/>
                    <a:lstStyle/>
                    <a:p>
                      <a:pPr marL="285750" indent="-285750">
                        <a:buFont typeface="Arial" panose="020B0604020202020204" pitchFamily="34" charset="0"/>
                        <a:buChar char="•"/>
                      </a:pPr>
                      <a:r>
                        <a:rPr lang="en-ZA" sz="1600" dirty="0" smtClean="0"/>
                        <a:t>Internship Program</a:t>
                      </a:r>
                    </a:p>
                    <a:p>
                      <a:pPr marL="285750" indent="-285750">
                        <a:buFont typeface="Arial" panose="020B0604020202020204" pitchFamily="34" charset="0"/>
                        <a:buChar char="•"/>
                      </a:pPr>
                      <a:r>
                        <a:rPr lang="en-ZA" sz="1600" dirty="0" smtClean="0"/>
                        <a:t>Junior Inspector Training Program</a:t>
                      </a:r>
                      <a:endParaRPr lang="en-ZA" sz="1600" dirty="0"/>
                    </a:p>
                  </a:txBody>
                  <a:tcPr/>
                </a:tc>
              </a:tr>
              <a:tr h="393978">
                <a:tc>
                  <a:txBody>
                    <a:bodyPr/>
                    <a:lstStyle/>
                    <a:p>
                      <a:r>
                        <a:rPr lang="en-ZA" sz="1600" b="1" dirty="0" smtClean="0"/>
                        <a:t>International Travel</a:t>
                      </a:r>
                      <a:endParaRPr lang="en-ZA" sz="1600" b="1" dirty="0"/>
                    </a:p>
                  </a:txBody>
                  <a:tcPr/>
                </a:tc>
                <a:tc>
                  <a:txBody>
                    <a:bodyPr/>
                    <a:lstStyle/>
                    <a:p>
                      <a:pPr marL="285750" indent="-285750">
                        <a:buFont typeface="Arial" panose="020B0604020202020204" pitchFamily="34" charset="0"/>
                        <a:buChar char="•"/>
                      </a:pPr>
                      <a:r>
                        <a:rPr lang="en-ZA" sz="1600" dirty="0" smtClean="0"/>
                        <a:t>Reduction in delegation size </a:t>
                      </a:r>
                    </a:p>
                    <a:p>
                      <a:pPr marL="285750" indent="-285750">
                        <a:buFont typeface="Arial" panose="020B0604020202020204" pitchFamily="34" charset="0"/>
                        <a:buChar char="•"/>
                      </a:pPr>
                      <a:r>
                        <a:rPr lang="en-ZA" sz="1600" dirty="0" smtClean="0"/>
                        <a:t>Strong</a:t>
                      </a:r>
                      <a:r>
                        <a:rPr lang="en-ZA" sz="1600" baseline="0" dirty="0" smtClean="0"/>
                        <a:t> motivations on the benefits derived by the country as a whole</a:t>
                      </a:r>
                      <a:endParaRPr lang="en-ZA" sz="1600" dirty="0"/>
                    </a:p>
                  </a:txBody>
                  <a:tcPr/>
                </a:tc>
              </a:tr>
            </a:tbl>
          </a:graphicData>
        </a:graphic>
      </p:graphicFrame>
    </p:spTree>
    <p:extLst>
      <p:ext uri="{BB962C8B-B14F-4D97-AF65-F5344CB8AC3E}">
        <p14:creationId xmlns:p14="http://schemas.microsoft.com/office/powerpoint/2010/main" xmlns="" val="3163362903"/>
      </p:ext>
    </p:extLst>
  </p:cSld>
  <p:clrMapOvr>
    <a:masterClrMapping/>
  </p:clrMapOvr>
  <p:transition>
    <p:dissolv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882D28B-1ECF-4562-9DA7-A455EEDBC75A}" type="slidenum">
              <a:rPr lang="en-ZA" smtClean="0"/>
              <a:pPr>
                <a:defRPr/>
              </a:pPr>
              <a:t>40</a:t>
            </a:fld>
            <a:endParaRPr lang="en-ZA" dirty="0"/>
          </a:p>
        </p:txBody>
      </p:sp>
      <p:graphicFrame>
        <p:nvGraphicFramePr>
          <p:cNvPr id="9" name="Table 8"/>
          <p:cNvGraphicFramePr>
            <a:graphicFrameLocks noGrp="1"/>
          </p:cNvGraphicFramePr>
          <p:nvPr>
            <p:extLst>
              <p:ext uri="{D42A27DB-BD31-4B8C-83A1-F6EECF244321}">
                <p14:modId xmlns:p14="http://schemas.microsoft.com/office/powerpoint/2010/main" xmlns="" val="84982363"/>
              </p:ext>
            </p:extLst>
          </p:nvPr>
        </p:nvGraphicFramePr>
        <p:xfrm>
          <a:off x="179512" y="404664"/>
          <a:ext cx="8507286" cy="5392540"/>
        </p:xfrm>
        <a:graphic>
          <a:graphicData uri="http://schemas.openxmlformats.org/drawingml/2006/table">
            <a:tbl>
              <a:tblPr firstRow="1" firstCol="1" bandRow="1"/>
              <a:tblGrid>
                <a:gridCol w="1417881"/>
                <a:gridCol w="1417881"/>
                <a:gridCol w="1417881"/>
                <a:gridCol w="1417881"/>
                <a:gridCol w="1417881"/>
                <a:gridCol w="1417881"/>
              </a:tblGrid>
              <a:tr h="337546">
                <a:tc gridSpan="6">
                  <a:txBody>
                    <a:bodyPr/>
                    <a:lstStyle/>
                    <a:p>
                      <a:pPr>
                        <a:lnSpc>
                          <a:spcPct val="115000"/>
                        </a:lnSpc>
                        <a:spcAft>
                          <a:spcPts val="1000"/>
                        </a:spcAft>
                      </a:pPr>
                      <a:r>
                        <a:rPr lang="en-GB" sz="1400" b="1" kern="1200" dirty="0" smtClean="0">
                          <a:solidFill>
                            <a:schemeClr val="tx1"/>
                          </a:solidFill>
                          <a:effectLst/>
                          <a:latin typeface="Arial Narrow" panose="020B0606020202030204" pitchFamily="34" charset="0"/>
                          <a:ea typeface="+mn-ea"/>
                          <a:cs typeface="+mn-cs"/>
                        </a:rPr>
                        <a:t>Objective</a:t>
                      </a:r>
                      <a:r>
                        <a:rPr lang="en-GB" sz="1400" b="1" kern="1200" baseline="0" dirty="0" smtClean="0">
                          <a:solidFill>
                            <a:schemeClr val="tx1"/>
                          </a:solidFill>
                          <a:effectLst/>
                          <a:latin typeface="Arial Narrow" panose="020B0606020202030204" pitchFamily="34" charset="0"/>
                          <a:ea typeface="+mn-ea"/>
                          <a:cs typeface="+mn-cs"/>
                        </a:rPr>
                        <a:t> Statement:  </a:t>
                      </a:r>
                      <a:r>
                        <a:rPr lang="en-GB" sz="1400" b="1" kern="1200" dirty="0" smtClean="0">
                          <a:solidFill>
                            <a:schemeClr val="tx1"/>
                          </a:solidFill>
                          <a:effectLst/>
                          <a:latin typeface="Arial Narrow" panose="020B0606020202030204" pitchFamily="34" charset="0"/>
                          <a:ea typeface="+mn-ea"/>
                          <a:cs typeface="+mn-cs"/>
                        </a:rPr>
                        <a:t>To substantially reduce the number of people struck by trains by securing the rail reserve, ensuring its integrity while providing alternate access across railway tracks, and educating communities, within the constraints of financial resources and regulatory framework</a:t>
                      </a:r>
                      <a:endParaRPr lang="af-ZA" sz="14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3508" marR="6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hMerge="1">
                  <a:txBody>
                    <a:bodyPr/>
                    <a:lstStyle/>
                    <a:p>
                      <a:endParaRPr lang="en-GB"/>
                    </a:p>
                  </a:txBody>
                  <a:tcPr/>
                </a:tc>
                <a:tc hMerge="1">
                  <a:txBody>
                    <a:bodyPr/>
                    <a:lstStyle/>
                    <a:p>
                      <a:pPr>
                        <a:lnSpc>
                          <a:spcPct val="115000"/>
                        </a:lnSpc>
                        <a:spcAft>
                          <a:spcPts val="1000"/>
                        </a:spcAft>
                      </a:pPr>
                      <a:endParaRPr lang="af-Z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3508" marR="6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hMerge="1">
                  <a:txBody>
                    <a:bodyPr/>
                    <a:lstStyle/>
                    <a:p>
                      <a:pPr>
                        <a:lnSpc>
                          <a:spcPct val="115000"/>
                        </a:lnSpc>
                        <a:spcAft>
                          <a:spcPts val="1000"/>
                        </a:spcAft>
                      </a:pPr>
                      <a:endParaRPr lang="af-Z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3508" marR="6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hMerge="1">
                  <a:txBody>
                    <a:bodyPr/>
                    <a:lstStyle/>
                    <a:p>
                      <a:pPr>
                        <a:lnSpc>
                          <a:spcPct val="115000"/>
                        </a:lnSpc>
                        <a:spcAft>
                          <a:spcPts val="1000"/>
                        </a:spcAft>
                      </a:pPr>
                      <a:endParaRPr lang="af-Z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3508" marR="6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hMerge="1">
                  <a:txBody>
                    <a:bodyPr/>
                    <a:lstStyle/>
                    <a:p>
                      <a:pPr>
                        <a:lnSpc>
                          <a:spcPct val="115000"/>
                        </a:lnSpc>
                        <a:spcAft>
                          <a:spcPts val="1000"/>
                        </a:spcAft>
                      </a:pPr>
                      <a:endParaRPr lang="af-Z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3508" marR="6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487994">
                <a:tc rowSpan="2">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GB" sz="1400" b="1" dirty="0" smtClean="0">
                          <a:effectLst/>
                          <a:latin typeface="Arial Narrow" panose="020B0606020202030204" pitchFamily="34" charset="0"/>
                          <a:ea typeface="Calibri" panose="020F0502020204030204" pitchFamily="34" charset="0"/>
                          <a:cs typeface="Times New Roman" panose="02020603050405020304" pitchFamily="18" charset="0"/>
                        </a:rPr>
                        <a:t>Strategic Objective 1.2</a:t>
                      </a:r>
                      <a:endParaRPr lang="af-ZA" sz="1400" b="1" dirty="0" smtClean="0">
                        <a:effectLst/>
                        <a:latin typeface="Arial Narrow" panose="020B0606020202030204" pitchFamily="34" charset="0"/>
                        <a:ea typeface="Calibri" panose="020F0502020204030204" pitchFamily="34" charset="0"/>
                        <a:cs typeface="Times New Roman" panose="02020603050405020304" pitchFamily="18" charset="0"/>
                      </a:endParaRPr>
                    </a:p>
                  </a:txBody>
                  <a:tcPr marL="63508" marR="6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gridSpan="5">
                  <a:txBody>
                    <a:bodyPr/>
                    <a:lstStyle/>
                    <a:p>
                      <a:pPr>
                        <a:lnSpc>
                          <a:spcPct val="115000"/>
                        </a:lnSpc>
                        <a:spcAft>
                          <a:spcPts val="1000"/>
                        </a:spcAft>
                      </a:pPr>
                      <a:r>
                        <a:rPr lang="af-ZA" sz="1400" b="1" dirty="0" smtClean="0">
                          <a:effectLst/>
                          <a:latin typeface="Arial Narrow" panose="020B0606020202030204" pitchFamily="34" charset="0"/>
                          <a:ea typeface="Calibri" panose="020F0502020204030204" pitchFamily="34" charset="0"/>
                          <a:cs typeface="Times New Roman" panose="02020603050405020304" pitchFamily="18" charset="0"/>
                        </a:rPr>
                        <a:t>Medium-Term Targets</a:t>
                      </a:r>
                      <a:endParaRPr lang="af-ZA" sz="14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3508" marR="6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hMerge="1">
                  <a:txBody>
                    <a:bodyPr/>
                    <a:lstStyle/>
                    <a:p>
                      <a:pPr>
                        <a:lnSpc>
                          <a:spcPct val="115000"/>
                        </a:lnSpc>
                        <a:spcAft>
                          <a:spcPts val="1000"/>
                        </a:spcAft>
                      </a:pPr>
                      <a:endParaRPr lang="af-Z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3508" marR="6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hMerge="1">
                  <a:txBody>
                    <a:bodyPr/>
                    <a:lstStyle/>
                    <a:p>
                      <a:pPr>
                        <a:lnSpc>
                          <a:spcPct val="115000"/>
                        </a:lnSpc>
                        <a:spcAft>
                          <a:spcPts val="1000"/>
                        </a:spcAft>
                      </a:pPr>
                      <a:endParaRPr lang="af-Z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3508" marR="6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hMerge="1">
                  <a:txBody>
                    <a:bodyPr/>
                    <a:lstStyle/>
                    <a:p>
                      <a:pPr>
                        <a:lnSpc>
                          <a:spcPct val="115000"/>
                        </a:lnSpc>
                        <a:spcAft>
                          <a:spcPts val="1000"/>
                        </a:spcAft>
                      </a:pPr>
                      <a:endParaRPr lang="af-Z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3508" marR="6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hMerge="1">
                  <a:txBody>
                    <a:bodyPr/>
                    <a:lstStyle/>
                    <a:p>
                      <a:pPr>
                        <a:lnSpc>
                          <a:spcPct val="115000"/>
                        </a:lnSpc>
                        <a:spcAft>
                          <a:spcPts val="1000"/>
                        </a:spcAft>
                      </a:pPr>
                      <a:endParaRPr lang="af-Z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3508" marR="6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487994">
                <a:tc vMerge="1">
                  <a:txBody>
                    <a:bodyPr/>
                    <a:lstStyle/>
                    <a:p>
                      <a:pPr>
                        <a:lnSpc>
                          <a:spcPct val="115000"/>
                        </a:lnSpc>
                        <a:spcAft>
                          <a:spcPts val="1000"/>
                        </a:spcAft>
                      </a:pPr>
                      <a:endParaRPr lang="af-Z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3508" marR="6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nSpc>
                          <a:spcPct val="115000"/>
                        </a:lnSpc>
                        <a:spcAft>
                          <a:spcPts val="1000"/>
                        </a:spcAft>
                      </a:pPr>
                      <a:r>
                        <a:rPr lang="af-ZA" sz="1400" b="1" dirty="0" smtClean="0">
                          <a:effectLst/>
                          <a:latin typeface="Arial Narrow" panose="020B0606020202030204" pitchFamily="34" charset="0"/>
                          <a:ea typeface="Calibri" panose="020F0502020204030204" pitchFamily="34" charset="0"/>
                          <a:cs typeface="Times New Roman" panose="02020603050405020304" pitchFamily="18" charset="0"/>
                        </a:rPr>
                        <a:t>2016/17</a:t>
                      </a:r>
                      <a:endParaRPr lang="af-ZA" sz="14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3508" marR="6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nSpc>
                          <a:spcPct val="115000"/>
                        </a:lnSpc>
                        <a:spcAft>
                          <a:spcPts val="1000"/>
                        </a:spcAft>
                      </a:pPr>
                      <a:r>
                        <a:rPr lang="af-ZA" sz="1400" b="1" dirty="0" smtClean="0">
                          <a:effectLst/>
                          <a:latin typeface="Arial Narrow" panose="020B0606020202030204" pitchFamily="34" charset="0"/>
                          <a:ea typeface="Calibri" panose="020F0502020204030204" pitchFamily="34" charset="0"/>
                          <a:cs typeface="Times New Roman" panose="02020603050405020304" pitchFamily="18" charset="0"/>
                        </a:rPr>
                        <a:t>2017/18</a:t>
                      </a:r>
                      <a:endParaRPr lang="af-ZA" sz="14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3508" marR="6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nSpc>
                          <a:spcPct val="115000"/>
                        </a:lnSpc>
                        <a:spcAft>
                          <a:spcPts val="1000"/>
                        </a:spcAft>
                      </a:pPr>
                      <a:r>
                        <a:rPr lang="af-ZA" sz="1400" b="1" dirty="0" smtClean="0">
                          <a:effectLst/>
                          <a:latin typeface="Arial Narrow" panose="020B0606020202030204" pitchFamily="34" charset="0"/>
                          <a:ea typeface="Calibri" panose="020F0502020204030204" pitchFamily="34" charset="0"/>
                          <a:cs typeface="Times New Roman" panose="02020603050405020304" pitchFamily="18" charset="0"/>
                        </a:rPr>
                        <a:t>2018/19</a:t>
                      </a:r>
                      <a:endParaRPr lang="af-ZA" sz="14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3508" marR="6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nSpc>
                          <a:spcPct val="115000"/>
                        </a:lnSpc>
                        <a:spcAft>
                          <a:spcPts val="1000"/>
                        </a:spcAft>
                      </a:pPr>
                      <a:r>
                        <a:rPr lang="af-ZA" sz="1400" b="1" dirty="0" smtClean="0">
                          <a:effectLst/>
                          <a:latin typeface="Arial Narrow" panose="020B0606020202030204" pitchFamily="34" charset="0"/>
                          <a:ea typeface="Calibri" panose="020F0502020204030204" pitchFamily="34" charset="0"/>
                          <a:cs typeface="Times New Roman" panose="02020603050405020304" pitchFamily="18" charset="0"/>
                        </a:rPr>
                        <a:t>2019/20</a:t>
                      </a:r>
                      <a:endParaRPr lang="af-ZA" sz="14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3508" marR="6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nSpc>
                          <a:spcPct val="115000"/>
                        </a:lnSpc>
                        <a:spcAft>
                          <a:spcPts val="1000"/>
                        </a:spcAft>
                      </a:pPr>
                      <a:r>
                        <a:rPr lang="af-ZA" sz="1400" b="1" dirty="0" smtClean="0">
                          <a:effectLst/>
                          <a:latin typeface="Arial Narrow" panose="020B0606020202030204" pitchFamily="34" charset="0"/>
                          <a:ea typeface="Calibri" panose="020F0502020204030204" pitchFamily="34" charset="0"/>
                          <a:cs typeface="Times New Roman" panose="02020603050405020304" pitchFamily="18" charset="0"/>
                        </a:rPr>
                        <a:t>2020/21</a:t>
                      </a:r>
                      <a:endParaRPr lang="af-ZA" sz="14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3508" marR="6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731993">
                <a:tc rowSpan="3">
                  <a:txBody>
                    <a:bodyPr/>
                    <a:lstStyle/>
                    <a:p>
                      <a:pPr>
                        <a:lnSpc>
                          <a:spcPct val="115000"/>
                        </a:lnSpc>
                        <a:spcAft>
                          <a:spcPts val="1000"/>
                        </a:spcAft>
                      </a:pPr>
                      <a:r>
                        <a:rPr lang="en-GB" sz="1400" b="1" dirty="0">
                          <a:effectLst/>
                          <a:latin typeface="Arial Narrow" panose="020B0606020202030204" pitchFamily="34" charset="0"/>
                          <a:ea typeface="Calibri" panose="020F0502020204030204" pitchFamily="34" charset="0"/>
                          <a:cs typeface="MyriadPro-Light"/>
                        </a:rPr>
                        <a:t>Reduction in the number of people struck by trains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000"/>
                        </a:spcAft>
                      </a:pPr>
                      <a:r>
                        <a:rPr lang="en-GB" sz="1400" kern="1200" dirty="0">
                          <a:solidFill>
                            <a:srgbClr val="000000"/>
                          </a:solidFill>
                          <a:effectLst/>
                          <a:latin typeface="Arial Narrow"/>
                          <a:ea typeface="Calibri"/>
                          <a:cs typeface="Times New Roman"/>
                        </a:rPr>
                        <a:t>100 % Implementation of all Improvement Directives in high risk corridors due for closure in 2016/17</a:t>
                      </a:r>
                      <a:endParaRPr lang="en-ZA"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000"/>
                        </a:spcAft>
                      </a:pPr>
                      <a:r>
                        <a:rPr lang="en-GB" sz="1400" kern="1200">
                          <a:solidFill>
                            <a:srgbClr val="000000"/>
                          </a:solidFill>
                          <a:effectLst/>
                          <a:latin typeface="Arial Narrow"/>
                          <a:ea typeface="Calibri"/>
                          <a:cs typeface="Times New Roman"/>
                        </a:rPr>
                        <a:t>100 % Implementation of all Improvement Directives in high risk corridors due for closure in 2017/18</a:t>
                      </a:r>
                      <a:endParaRPr lang="en-ZA"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000"/>
                        </a:spcAft>
                      </a:pPr>
                      <a:r>
                        <a:rPr lang="en-GB" sz="1400" kern="1200">
                          <a:solidFill>
                            <a:srgbClr val="000000"/>
                          </a:solidFill>
                          <a:effectLst/>
                          <a:latin typeface="Arial Narrow"/>
                          <a:ea typeface="Calibri"/>
                          <a:cs typeface="Times New Roman"/>
                        </a:rPr>
                        <a:t>20 % Reduction in the number of people struck by train</a:t>
                      </a:r>
                      <a:endParaRPr lang="en-ZA"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000"/>
                        </a:spcAft>
                      </a:pPr>
                      <a:r>
                        <a:rPr lang="en-GB" sz="1400" kern="1200">
                          <a:solidFill>
                            <a:srgbClr val="000000"/>
                          </a:solidFill>
                          <a:effectLst/>
                          <a:latin typeface="Arial Narrow"/>
                          <a:ea typeface="Calibri"/>
                          <a:cs typeface="Times New Roman"/>
                        </a:rPr>
                        <a:t>30 % Reduction in the number of people struck by train</a:t>
                      </a:r>
                      <a:endParaRPr lang="en-ZA"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000"/>
                        </a:spcAft>
                      </a:pPr>
                      <a:r>
                        <a:rPr lang="en-GB" sz="1400" kern="1200">
                          <a:solidFill>
                            <a:srgbClr val="000000"/>
                          </a:solidFill>
                          <a:effectLst/>
                          <a:latin typeface="Arial Narrow"/>
                          <a:ea typeface="Calibri"/>
                          <a:cs typeface="Times New Roman"/>
                        </a:rPr>
                        <a:t>40 % Reduction in the number of people struck by train</a:t>
                      </a:r>
                      <a:endParaRPr lang="en-ZA"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731993">
                <a:tc vMerge="1">
                  <a:txBody>
                    <a:bodyPr/>
                    <a:lstStyle/>
                    <a:p>
                      <a:endParaRPr lang="en-ZA"/>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000"/>
                        </a:spcAft>
                      </a:pPr>
                      <a:r>
                        <a:rPr lang="en-GB" sz="1400" kern="1200" dirty="0">
                          <a:solidFill>
                            <a:srgbClr val="000000"/>
                          </a:solidFill>
                          <a:effectLst/>
                          <a:latin typeface="Arial Narrow"/>
                          <a:ea typeface="Calibri"/>
                          <a:cs typeface="Times New Roman"/>
                        </a:rPr>
                        <a:t>100 % Compliance to 50 % of all Directives issued in 2016/17</a:t>
                      </a:r>
                      <a:endParaRPr lang="en-ZA"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000"/>
                        </a:spcAft>
                      </a:pPr>
                      <a:r>
                        <a:rPr lang="en-GB" sz="1400" kern="1200">
                          <a:solidFill>
                            <a:srgbClr val="000000"/>
                          </a:solidFill>
                          <a:effectLst/>
                          <a:latin typeface="Arial Narrow"/>
                          <a:ea typeface="Calibri"/>
                          <a:cs typeface="Times New Roman"/>
                        </a:rPr>
                        <a:t>100 % Compliance to 60 % of all Directives issued in 2016-18</a:t>
                      </a:r>
                      <a:endParaRPr lang="en-ZA"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000"/>
                        </a:spcAft>
                      </a:pPr>
                      <a:r>
                        <a:rPr lang="en-GB" sz="1400" kern="1200">
                          <a:solidFill>
                            <a:srgbClr val="000000"/>
                          </a:solidFill>
                          <a:effectLst/>
                          <a:latin typeface="Arial Narrow"/>
                          <a:ea typeface="Calibri"/>
                          <a:cs typeface="Times New Roman"/>
                        </a:rPr>
                        <a:t>20 % Reduction in the number of people struck by train</a:t>
                      </a:r>
                      <a:endParaRPr lang="en-ZA"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000"/>
                        </a:spcAft>
                      </a:pPr>
                      <a:r>
                        <a:rPr lang="en-GB" sz="1400" kern="1200">
                          <a:solidFill>
                            <a:srgbClr val="000000"/>
                          </a:solidFill>
                          <a:effectLst/>
                          <a:latin typeface="Arial Narrow"/>
                          <a:ea typeface="Calibri"/>
                          <a:cs typeface="Times New Roman"/>
                        </a:rPr>
                        <a:t>30 % Reduction in the number of people struck by train</a:t>
                      </a:r>
                      <a:endParaRPr lang="en-ZA"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000"/>
                        </a:spcAft>
                      </a:pPr>
                      <a:r>
                        <a:rPr lang="en-GB" sz="1400" kern="1200">
                          <a:solidFill>
                            <a:srgbClr val="000000"/>
                          </a:solidFill>
                          <a:effectLst/>
                          <a:latin typeface="Arial Narrow"/>
                          <a:ea typeface="Calibri"/>
                          <a:cs typeface="Times New Roman"/>
                        </a:rPr>
                        <a:t>40 % Reduction in the number of people struck by train</a:t>
                      </a:r>
                      <a:endParaRPr lang="en-ZA"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731993">
                <a:tc vMerge="1">
                  <a:txBody>
                    <a:bodyPr/>
                    <a:lstStyle/>
                    <a:p>
                      <a:endParaRPr lang="en-ZA"/>
                    </a:p>
                  </a:txBody>
                  <a:tcPr/>
                </a:tc>
                <a:tc>
                  <a:txBody>
                    <a:bodyPr/>
                    <a:lstStyle/>
                    <a:p>
                      <a:pPr marL="0" marR="0">
                        <a:lnSpc>
                          <a:spcPct val="115000"/>
                        </a:lnSpc>
                        <a:spcBef>
                          <a:spcPts val="0"/>
                        </a:spcBef>
                        <a:spcAft>
                          <a:spcPts val="1000"/>
                        </a:spcAft>
                      </a:pPr>
                      <a:r>
                        <a:rPr lang="en-GB" sz="1400" kern="1200" dirty="0">
                          <a:solidFill>
                            <a:srgbClr val="000000"/>
                          </a:solidFill>
                          <a:effectLst/>
                          <a:latin typeface="Arial Narrow"/>
                          <a:ea typeface="Calibri"/>
                          <a:cs typeface="Times New Roman"/>
                        </a:rPr>
                        <a:t>Railway Reserve Regulation implemented</a:t>
                      </a:r>
                      <a:endParaRPr lang="en-ZA"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000"/>
                        </a:spcAft>
                      </a:pPr>
                      <a:r>
                        <a:rPr lang="en-GB" sz="1400" kern="1200" dirty="0">
                          <a:solidFill>
                            <a:srgbClr val="000000"/>
                          </a:solidFill>
                          <a:effectLst/>
                          <a:latin typeface="Arial Narrow"/>
                          <a:ea typeface="Calibri"/>
                          <a:cs typeface="Times New Roman"/>
                        </a:rPr>
                        <a:t>Implementation of the Railway Reserve Regulation monitored</a:t>
                      </a:r>
                      <a:endParaRPr lang="en-ZA"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000"/>
                        </a:spcAft>
                      </a:pPr>
                      <a:r>
                        <a:rPr lang="en-GB" sz="1400" kern="1200" dirty="0">
                          <a:solidFill>
                            <a:srgbClr val="000000"/>
                          </a:solidFill>
                          <a:effectLst/>
                          <a:latin typeface="Arial Narrow"/>
                          <a:ea typeface="Calibri"/>
                          <a:cs typeface="Times New Roman"/>
                        </a:rPr>
                        <a:t>100 % Operator Compliance to the Railway Reserve Regulation</a:t>
                      </a:r>
                      <a:endParaRPr lang="en-ZA"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000"/>
                        </a:spcAft>
                      </a:pPr>
                      <a:r>
                        <a:rPr lang="en-GB" sz="1400" kern="1200" dirty="0">
                          <a:solidFill>
                            <a:srgbClr val="000000"/>
                          </a:solidFill>
                          <a:effectLst/>
                          <a:latin typeface="Arial Narrow"/>
                          <a:ea typeface="Calibri"/>
                          <a:cs typeface="Times New Roman"/>
                        </a:rPr>
                        <a:t>30 % Reduction in the number of people struck by train</a:t>
                      </a:r>
                      <a:endParaRPr lang="en-ZA"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000"/>
                        </a:spcAft>
                      </a:pPr>
                      <a:r>
                        <a:rPr lang="en-GB" sz="1400" kern="1200" dirty="0">
                          <a:solidFill>
                            <a:srgbClr val="000000"/>
                          </a:solidFill>
                          <a:effectLst/>
                          <a:latin typeface="Arial Narrow"/>
                          <a:ea typeface="Calibri"/>
                          <a:cs typeface="Times New Roman"/>
                        </a:rPr>
                        <a:t>40 % Reduction in the number of people struck by train</a:t>
                      </a:r>
                      <a:endParaRPr lang="en-ZA"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xmlns="" val="109343128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882D28B-1ECF-4562-9DA7-A455EEDBC75A}" type="slidenum">
              <a:rPr lang="en-ZA" smtClean="0"/>
              <a:pPr>
                <a:defRPr/>
              </a:pPr>
              <a:t>41</a:t>
            </a:fld>
            <a:endParaRPr lang="en-ZA" dirty="0"/>
          </a:p>
        </p:txBody>
      </p:sp>
      <p:graphicFrame>
        <p:nvGraphicFramePr>
          <p:cNvPr id="9" name="Table 8"/>
          <p:cNvGraphicFramePr>
            <a:graphicFrameLocks noGrp="1"/>
          </p:cNvGraphicFramePr>
          <p:nvPr>
            <p:extLst>
              <p:ext uri="{D42A27DB-BD31-4B8C-83A1-F6EECF244321}">
                <p14:modId xmlns:p14="http://schemas.microsoft.com/office/powerpoint/2010/main" xmlns="" val="2274405801"/>
              </p:ext>
            </p:extLst>
          </p:nvPr>
        </p:nvGraphicFramePr>
        <p:xfrm>
          <a:off x="179512" y="404664"/>
          <a:ext cx="8507286" cy="4411084"/>
        </p:xfrm>
        <a:graphic>
          <a:graphicData uri="http://schemas.openxmlformats.org/drawingml/2006/table">
            <a:tbl>
              <a:tblPr firstRow="1" firstCol="1" bandRow="1"/>
              <a:tblGrid>
                <a:gridCol w="1417881"/>
                <a:gridCol w="1417881"/>
                <a:gridCol w="1417881"/>
                <a:gridCol w="1417881"/>
                <a:gridCol w="1417881"/>
                <a:gridCol w="1417881"/>
              </a:tblGrid>
              <a:tr h="337546">
                <a:tc gridSpan="6">
                  <a:txBody>
                    <a:bodyPr/>
                    <a:lstStyle/>
                    <a:p>
                      <a:pPr>
                        <a:lnSpc>
                          <a:spcPct val="115000"/>
                        </a:lnSpc>
                        <a:spcAft>
                          <a:spcPts val="1000"/>
                        </a:spcAft>
                      </a:pPr>
                      <a:r>
                        <a:rPr lang="en-GB" sz="1400" b="1" kern="1200" dirty="0" smtClean="0">
                          <a:solidFill>
                            <a:schemeClr val="tx1"/>
                          </a:solidFill>
                          <a:effectLst/>
                          <a:latin typeface="Arial Narrow" panose="020B0606020202030204" pitchFamily="34" charset="0"/>
                          <a:ea typeface="+mn-ea"/>
                          <a:cs typeface="+mn-cs"/>
                        </a:rPr>
                        <a:t>Objective</a:t>
                      </a:r>
                      <a:r>
                        <a:rPr lang="en-GB" sz="1400" b="1" kern="1200" baseline="0" dirty="0" smtClean="0">
                          <a:solidFill>
                            <a:schemeClr val="tx1"/>
                          </a:solidFill>
                          <a:effectLst/>
                          <a:latin typeface="Arial Narrow" panose="020B0606020202030204" pitchFamily="34" charset="0"/>
                          <a:ea typeface="+mn-ea"/>
                          <a:cs typeface="+mn-cs"/>
                        </a:rPr>
                        <a:t> Statement:  </a:t>
                      </a:r>
                      <a:r>
                        <a:rPr lang="en-GB" sz="1400" b="1" kern="1200" dirty="0" smtClean="0">
                          <a:solidFill>
                            <a:schemeClr val="tx1"/>
                          </a:solidFill>
                          <a:effectLst/>
                          <a:latin typeface="Arial Narrow" panose="020B0606020202030204" pitchFamily="34" charset="0"/>
                          <a:ea typeface="+mn-ea"/>
                          <a:cs typeface="+mn-cs"/>
                        </a:rPr>
                        <a:t>To substantially reduce the number of people struck by trains by securing the rail reserve, ensuring its integrity while providing alternate access across railway tracks, and educating communities, within the constraints of financial resources and regulatory framework</a:t>
                      </a:r>
                      <a:endParaRPr lang="af-ZA" sz="14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3508" marR="6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hMerge="1">
                  <a:txBody>
                    <a:bodyPr/>
                    <a:lstStyle/>
                    <a:p>
                      <a:endParaRPr lang="en-GB"/>
                    </a:p>
                  </a:txBody>
                  <a:tcPr/>
                </a:tc>
                <a:tc hMerge="1">
                  <a:txBody>
                    <a:bodyPr/>
                    <a:lstStyle/>
                    <a:p>
                      <a:pPr>
                        <a:lnSpc>
                          <a:spcPct val="115000"/>
                        </a:lnSpc>
                        <a:spcAft>
                          <a:spcPts val="1000"/>
                        </a:spcAft>
                      </a:pPr>
                      <a:endParaRPr lang="af-Z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3508" marR="6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hMerge="1">
                  <a:txBody>
                    <a:bodyPr/>
                    <a:lstStyle/>
                    <a:p>
                      <a:pPr>
                        <a:lnSpc>
                          <a:spcPct val="115000"/>
                        </a:lnSpc>
                        <a:spcAft>
                          <a:spcPts val="1000"/>
                        </a:spcAft>
                      </a:pPr>
                      <a:endParaRPr lang="af-Z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3508" marR="6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hMerge="1">
                  <a:txBody>
                    <a:bodyPr/>
                    <a:lstStyle/>
                    <a:p>
                      <a:pPr>
                        <a:lnSpc>
                          <a:spcPct val="115000"/>
                        </a:lnSpc>
                        <a:spcAft>
                          <a:spcPts val="1000"/>
                        </a:spcAft>
                      </a:pPr>
                      <a:endParaRPr lang="af-Z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3508" marR="6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hMerge="1">
                  <a:txBody>
                    <a:bodyPr/>
                    <a:lstStyle/>
                    <a:p>
                      <a:pPr>
                        <a:lnSpc>
                          <a:spcPct val="115000"/>
                        </a:lnSpc>
                        <a:spcAft>
                          <a:spcPts val="1000"/>
                        </a:spcAft>
                      </a:pPr>
                      <a:endParaRPr lang="af-Z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3508" marR="6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487994">
                <a:tc rowSpan="2">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GB" sz="1400" b="1" dirty="0" smtClean="0">
                          <a:effectLst/>
                          <a:latin typeface="Arial Narrow" panose="020B0606020202030204" pitchFamily="34" charset="0"/>
                          <a:ea typeface="Calibri" panose="020F0502020204030204" pitchFamily="34" charset="0"/>
                          <a:cs typeface="Times New Roman" panose="02020603050405020304" pitchFamily="18" charset="0"/>
                        </a:rPr>
                        <a:t>Strategic Objective 1.2</a:t>
                      </a:r>
                      <a:endParaRPr lang="af-ZA" sz="1400" b="1" dirty="0" smtClean="0">
                        <a:effectLst/>
                        <a:latin typeface="Arial Narrow" panose="020B0606020202030204" pitchFamily="34" charset="0"/>
                        <a:ea typeface="Calibri" panose="020F0502020204030204" pitchFamily="34" charset="0"/>
                        <a:cs typeface="Times New Roman" panose="02020603050405020304" pitchFamily="18" charset="0"/>
                      </a:endParaRPr>
                    </a:p>
                    <a:p>
                      <a:pPr>
                        <a:lnSpc>
                          <a:spcPct val="115000"/>
                        </a:lnSpc>
                        <a:spcAft>
                          <a:spcPts val="1000"/>
                        </a:spcAft>
                      </a:pPr>
                      <a:endParaRPr lang="af-ZA" sz="14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3508" marR="6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gridSpan="5">
                  <a:txBody>
                    <a:bodyPr/>
                    <a:lstStyle/>
                    <a:p>
                      <a:pPr>
                        <a:lnSpc>
                          <a:spcPct val="115000"/>
                        </a:lnSpc>
                        <a:spcAft>
                          <a:spcPts val="1000"/>
                        </a:spcAft>
                      </a:pPr>
                      <a:r>
                        <a:rPr lang="af-ZA" sz="1400" b="1" dirty="0" smtClean="0">
                          <a:effectLst/>
                          <a:latin typeface="Arial Narrow" panose="020B0606020202030204" pitchFamily="34" charset="0"/>
                          <a:ea typeface="Calibri" panose="020F0502020204030204" pitchFamily="34" charset="0"/>
                          <a:cs typeface="Times New Roman" panose="02020603050405020304" pitchFamily="18" charset="0"/>
                        </a:rPr>
                        <a:t>Medium-Term Targets</a:t>
                      </a:r>
                      <a:endParaRPr lang="af-ZA" sz="14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3508" marR="6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hMerge="1">
                  <a:txBody>
                    <a:bodyPr/>
                    <a:lstStyle/>
                    <a:p>
                      <a:pPr>
                        <a:lnSpc>
                          <a:spcPct val="115000"/>
                        </a:lnSpc>
                        <a:spcAft>
                          <a:spcPts val="1000"/>
                        </a:spcAft>
                      </a:pPr>
                      <a:endParaRPr lang="af-Z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3508" marR="6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hMerge="1">
                  <a:txBody>
                    <a:bodyPr/>
                    <a:lstStyle/>
                    <a:p>
                      <a:pPr>
                        <a:lnSpc>
                          <a:spcPct val="115000"/>
                        </a:lnSpc>
                        <a:spcAft>
                          <a:spcPts val="1000"/>
                        </a:spcAft>
                      </a:pPr>
                      <a:endParaRPr lang="af-Z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3508" marR="6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hMerge="1">
                  <a:txBody>
                    <a:bodyPr/>
                    <a:lstStyle/>
                    <a:p>
                      <a:pPr>
                        <a:lnSpc>
                          <a:spcPct val="115000"/>
                        </a:lnSpc>
                        <a:spcAft>
                          <a:spcPts val="1000"/>
                        </a:spcAft>
                      </a:pPr>
                      <a:endParaRPr lang="af-Z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3508" marR="6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hMerge="1">
                  <a:txBody>
                    <a:bodyPr/>
                    <a:lstStyle/>
                    <a:p>
                      <a:pPr>
                        <a:lnSpc>
                          <a:spcPct val="115000"/>
                        </a:lnSpc>
                        <a:spcAft>
                          <a:spcPts val="1000"/>
                        </a:spcAft>
                      </a:pPr>
                      <a:endParaRPr lang="af-Z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3508" marR="6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487994">
                <a:tc vMerge="1">
                  <a:txBody>
                    <a:bodyPr/>
                    <a:lstStyle/>
                    <a:p>
                      <a:pPr>
                        <a:lnSpc>
                          <a:spcPct val="115000"/>
                        </a:lnSpc>
                        <a:spcAft>
                          <a:spcPts val="1000"/>
                        </a:spcAft>
                      </a:pPr>
                      <a:endParaRPr lang="af-Z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3508" marR="6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nSpc>
                          <a:spcPct val="115000"/>
                        </a:lnSpc>
                        <a:spcAft>
                          <a:spcPts val="1000"/>
                        </a:spcAft>
                      </a:pPr>
                      <a:r>
                        <a:rPr lang="af-ZA" sz="1400" b="1" dirty="0" smtClean="0">
                          <a:effectLst/>
                          <a:latin typeface="Arial Narrow" panose="020B0606020202030204" pitchFamily="34" charset="0"/>
                          <a:ea typeface="Calibri" panose="020F0502020204030204" pitchFamily="34" charset="0"/>
                          <a:cs typeface="Times New Roman" panose="02020603050405020304" pitchFamily="18" charset="0"/>
                        </a:rPr>
                        <a:t>2016/17</a:t>
                      </a:r>
                      <a:endParaRPr lang="af-ZA" sz="14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3508" marR="6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nSpc>
                          <a:spcPct val="115000"/>
                        </a:lnSpc>
                        <a:spcAft>
                          <a:spcPts val="1000"/>
                        </a:spcAft>
                      </a:pPr>
                      <a:r>
                        <a:rPr lang="af-ZA" sz="1400" b="1" dirty="0" smtClean="0">
                          <a:effectLst/>
                          <a:latin typeface="Arial Narrow" panose="020B0606020202030204" pitchFamily="34" charset="0"/>
                          <a:ea typeface="Calibri" panose="020F0502020204030204" pitchFamily="34" charset="0"/>
                          <a:cs typeface="Times New Roman" panose="02020603050405020304" pitchFamily="18" charset="0"/>
                        </a:rPr>
                        <a:t>2017/18</a:t>
                      </a:r>
                      <a:endParaRPr lang="af-ZA" sz="14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3508" marR="6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nSpc>
                          <a:spcPct val="115000"/>
                        </a:lnSpc>
                        <a:spcAft>
                          <a:spcPts val="1000"/>
                        </a:spcAft>
                      </a:pPr>
                      <a:r>
                        <a:rPr lang="af-ZA" sz="1400" b="1" dirty="0" smtClean="0">
                          <a:effectLst/>
                          <a:latin typeface="Arial Narrow" panose="020B0606020202030204" pitchFamily="34" charset="0"/>
                          <a:ea typeface="Calibri" panose="020F0502020204030204" pitchFamily="34" charset="0"/>
                          <a:cs typeface="Times New Roman" panose="02020603050405020304" pitchFamily="18" charset="0"/>
                        </a:rPr>
                        <a:t>2018/19</a:t>
                      </a:r>
                      <a:endParaRPr lang="af-ZA" sz="14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3508" marR="6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nSpc>
                          <a:spcPct val="115000"/>
                        </a:lnSpc>
                        <a:spcAft>
                          <a:spcPts val="1000"/>
                        </a:spcAft>
                      </a:pPr>
                      <a:r>
                        <a:rPr lang="af-ZA" sz="1400" b="1" dirty="0" smtClean="0">
                          <a:effectLst/>
                          <a:latin typeface="Arial Narrow" panose="020B0606020202030204" pitchFamily="34" charset="0"/>
                          <a:ea typeface="Calibri" panose="020F0502020204030204" pitchFamily="34" charset="0"/>
                          <a:cs typeface="Times New Roman" panose="02020603050405020304" pitchFamily="18" charset="0"/>
                        </a:rPr>
                        <a:t>2019/20</a:t>
                      </a:r>
                      <a:endParaRPr lang="af-ZA" sz="14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3508" marR="6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nSpc>
                          <a:spcPct val="115000"/>
                        </a:lnSpc>
                        <a:spcAft>
                          <a:spcPts val="1000"/>
                        </a:spcAft>
                      </a:pPr>
                      <a:r>
                        <a:rPr lang="af-ZA" sz="1400" b="1" dirty="0" smtClean="0">
                          <a:effectLst/>
                          <a:latin typeface="Arial Narrow" panose="020B0606020202030204" pitchFamily="34" charset="0"/>
                          <a:ea typeface="Calibri" panose="020F0502020204030204" pitchFamily="34" charset="0"/>
                          <a:cs typeface="Times New Roman" panose="02020603050405020304" pitchFamily="18" charset="0"/>
                        </a:rPr>
                        <a:t>2020/21</a:t>
                      </a:r>
                      <a:endParaRPr lang="af-ZA" sz="14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3508" marR="6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731993">
                <a:tc rowSpan="2">
                  <a:txBody>
                    <a:bodyPr/>
                    <a:lstStyle/>
                    <a:p>
                      <a:pPr>
                        <a:lnSpc>
                          <a:spcPct val="115000"/>
                        </a:lnSpc>
                        <a:spcAft>
                          <a:spcPts val="1000"/>
                        </a:spcAft>
                      </a:pPr>
                      <a:r>
                        <a:rPr lang="en-GB" sz="1400" b="1" dirty="0">
                          <a:effectLst/>
                          <a:latin typeface="Arial Narrow" panose="020B0606020202030204" pitchFamily="34" charset="0"/>
                          <a:ea typeface="Calibri" panose="020F0502020204030204" pitchFamily="34" charset="0"/>
                          <a:cs typeface="MyriadPro-Light"/>
                        </a:rPr>
                        <a:t>Reduction in the number of people struck by trains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000"/>
                        </a:spcAft>
                      </a:pPr>
                      <a:r>
                        <a:rPr lang="en-GB" sz="1400" dirty="0">
                          <a:effectLst/>
                          <a:latin typeface="Arial Narrow"/>
                          <a:ea typeface="Calibri"/>
                          <a:cs typeface="Times New Roman"/>
                        </a:rPr>
                        <a:t>5 % of people struck by train occurrences investigated</a:t>
                      </a:r>
                      <a:endParaRPr lang="en-ZA"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000"/>
                        </a:spcAft>
                      </a:pPr>
                      <a:r>
                        <a:rPr lang="en-GB" sz="1400" dirty="0">
                          <a:effectLst/>
                          <a:latin typeface="Arial Narrow"/>
                          <a:ea typeface="Calibri"/>
                          <a:cs typeface="Times New Roman"/>
                        </a:rPr>
                        <a:t>10 % of people struck by train occurrences investigated</a:t>
                      </a:r>
                      <a:endParaRPr lang="en-ZA"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000"/>
                        </a:spcAft>
                      </a:pPr>
                      <a:r>
                        <a:rPr lang="en-GB" sz="1400" dirty="0">
                          <a:effectLst/>
                          <a:latin typeface="Arial Narrow"/>
                          <a:ea typeface="Calibri"/>
                          <a:cs typeface="Times New Roman"/>
                        </a:rPr>
                        <a:t>15 % of people struck by train occurrences investigated</a:t>
                      </a:r>
                      <a:endParaRPr lang="en-ZA"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000"/>
                        </a:spcAft>
                      </a:pPr>
                      <a:r>
                        <a:rPr lang="en-GB" sz="1400" dirty="0">
                          <a:effectLst/>
                          <a:latin typeface="Arial Narrow"/>
                          <a:ea typeface="Calibri"/>
                          <a:cs typeface="Times New Roman"/>
                        </a:rPr>
                        <a:t>20 % of people struck by train occurrences investigated</a:t>
                      </a:r>
                      <a:endParaRPr lang="en-ZA"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000"/>
                        </a:spcAft>
                      </a:pPr>
                      <a:r>
                        <a:rPr lang="en-GB" sz="1400" dirty="0">
                          <a:effectLst/>
                          <a:latin typeface="Arial Narrow"/>
                          <a:ea typeface="Calibri"/>
                          <a:cs typeface="Times New Roman"/>
                        </a:rPr>
                        <a:t>30 % of people struck by train occurrences investigated</a:t>
                      </a:r>
                      <a:endParaRPr lang="en-ZA"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731993">
                <a:tc vMerge="1">
                  <a:txBody>
                    <a:bodyPr/>
                    <a:lstStyle/>
                    <a:p>
                      <a:pPr>
                        <a:lnSpc>
                          <a:spcPct val="115000"/>
                        </a:lnSpc>
                        <a:spcAft>
                          <a:spcPts val="1000"/>
                        </a:spcAft>
                      </a:pP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000"/>
                        </a:spcAft>
                      </a:pPr>
                      <a:r>
                        <a:rPr lang="en-GB" sz="1400" kern="1200" dirty="0">
                          <a:solidFill>
                            <a:srgbClr val="000000"/>
                          </a:solidFill>
                          <a:effectLst/>
                          <a:latin typeface="Arial Narrow"/>
                          <a:ea typeface="Calibri"/>
                          <a:cs typeface="Times New Roman"/>
                        </a:rPr>
                        <a:t>Psychological and physiological risk factors associated with train drivers and assistants who have struck people identified</a:t>
                      </a:r>
                      <a:endParaRPr lang="en-ZA"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000"/>
                        </a:spcAft>
                      </a:pPr>
                      <a:r>
                        <a:rPr lang="en-GB" sz="1400" kern="1200">
                          <a:solidFill>
                            <a:srgbClr val="000000"/>
                          </a:solidFill>
                          <a:effectLst/>
                          <a:latin typeface="Arial Narrow"/>
                          <a:ea typeface="Calibri"/>
                          <a:cs typeface="Times New Roman"/>
                        </a:rPr>
                        <a:t>Human Factors program to address identified risk factors developed and implemented</a:t>
                      </a:r>
                      <a:endParaRPr lang="en-ZA"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000"/>
                        </a:spcAft>
                      </a:pPr>
                      <a:r>
                        <a:rPr lang="en-GB" sz="1400" kern="1200" dirty="0">
                          <a:solidFill>
                            <a:srgbClr val="000000"/>
                          </a:solidFill>
                          <a:effectLst/>
                          <a:latin typeface="Arial Narrow"/>
                          <a:ea typeface="Calibri"/>
                          <a:cs typeface="Times New Roman"/>
                        </a:rPr>
                        <a:t>Public Awareness created of the risks associated with People Struck by train</a:t>
                      </a:r>
                      <a:endParaRPr lang="en-ZA"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000"/>
                        </a:spcAft>
                      </a:pPr>
                      <a:r>
                        <a:rPr lang="en-GB" sz="1400" kern="1200" dirty="0">
                          <a:solidFill>
                            <a:srgbClr val="000000"/>
                          </a:solidFill>
                          <a:effectLst/>
                          <a:latin typeface="Arial Narrow"/>
                          <a:ea typeface="Calibri"/>
                          <a:cs typeface="Times New Roman"/>
                        </a:rPr>
                        <a:t>Effectiveness of the human factors program monitored and evaluated</a:t>
                      </a:r>
                      <a:endParaRPr lang="en-ZA"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000"/>
                        </a:spcAft>
                      </a:pPr>
                      <a:r>
                        <a:rPr lang="en-GB" sz="1400" kern="1200" dirty="0">
                          <a:solidFill>
                            <a:srgbClr val="000000"/>
                          </a:solidFill>
                          <a:effectLst/>
                          <a:latin typeface="Arial Narrow"/>
                          <a:ea typeface="Calibri"/>
                          <a:cs typeface="Times New Roman"/>
                        </a:rPr>
                        <a:t>Psycho-sociological and physiologically fitness of train drivers and train driver assistants ensured</a:t>
                      </a:r>
                      <a:endParaRPr lang="en-ZA"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xmlns="" val="333811219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60CFDAE-8565-4D03-8A68-635A0920E9BE}" type="slidenum">
              <a:rPr lang="en-ZA" smtClean="0"/>
              <a:pPr>
                <a:defRPr/>
              </a:pPr>
              <a:t>42</a:t>
            </a:fld>
            <a:endParaRPr lang="en-ZA" dirty="0"/>
          </a:p>
        </p:txBody>
      </p:sp>
      <p:pic>
        <p:nvPicPr>
          <p:cNvPr id="5" name="Picture 4"/>
          <p:cNvPicPr>
            <a:picLocks noChangeAspect="1"/>
          </p:cNvPicPr>
          <p:nvPr/>
        </p:nvPicPr>
        <p:blipFill>
          <a:blip r:embed="rId2" cstate="print"/>
          <a:stretch>
            <a:fillRect/>
          </a:stretch>
        </p:blipFill>
        <p:spPr>
          <a:xfrm>
            <a:off x="8378428" y="0"/>
            <a:ext cx="765572" cy="757967"/>
          </a:xfrm>
          <a:prstGeom prst="rect">
            <a:avLst/>
          </a:prstGeom>
        </p:spPr>
      </p:pic>
      <p:sp>
        <p:nvSpPr>
          <p:cNvPr id="6" name="Title 1"/>
          <p:cNvSpPr>
            <a:spLocks noGrp="1"/>
          </p:cNvSpPr>
          <p:nvPr>
            <p:ph type="title"/>
          </p:nvPr>
        </p:nvSpPr>
        <p:spPr>
          <a:xfrm>
            <a:off x="755576" y="3717032"/>
            <a:ext cx="7772400" cy="1944216"/>
          </a:xfrm>
        </p:spPr>
        <p:txBody>
          <a:bodyPr/>
          <a:lstStyle/>
          <a:p>
            <a:pPr>
              <a:lnSpc>
                <a:spcPct val="200000"/>
              </a:lnSpc>
            </a:pPr>
            <a:r>
              <a:rPr lang="en-GB" dirty="0" smtClean="0"/>
              <a:t>FOCAL AREA 3:</a:t>
            </a:r>
            <a:br>
              <a:rPr lang="en-GB" dirty="0" smtClean="0"/>
            </a:br>
            <a:r>
              <a:rPr lang="en-GB" sz="2800" dirty="0" smtClean="0"/>
              <a:t>MAINLINE DERAILMENTS</a:t>
            </a:r>
            <a:endParaRPr lang="en-GB" sz="2800" dirty="0"/>
          </a:p>
        </p:txBody>
      </p:sp>
    </p:spTree>
    <p:extLst>
      <p:ext uri="{BB962C8B-B14F-4D97-AF65-F5344CB8AC3E}">
        <p14:creationId xmlns:p14="http://schemas.microsoft.com/office/powerpoint/2010/main" xmlns="" val="31729988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60CFDAE-8565-4D03-8A68-635A0920E9BE}" type="slidenum">
              <a:rPr lang="en-ZA" smtClean="0"/>
              <a:pPr>
                <a:defRPr/>
              </a:pPr>
              <a:t>43</a:t>
            </a:fld>
            <a:endParaRPr lang="en-ZA" dirty="0"/>
          </a:p>
        </p:txBody>
      </p:sp>
      <p:pic>
        <p:nvPicPr>
          <p:cNvPr id="5" name="Picture 4"/>
          <p:cNvPicPr>
            <a:picLocks noChangeAspect="1"/>
          </p:cNvPicPr>
          <p:nvPr/>
        </p:nvPicPr>
        <p:blipFill>
          <a:blip r:embed="rId2" cstate="print"/>
          <a:stretch>
            <a:fillRect/>
          </a:stretch>
        </p:blipFill>
        <p:spPr>
          <a:xfrm>
            <a:off x="8378428" y="0"/>
            <a:ext cx="765572" cy="757967"/>
          </a:xfrm>
          <a:prstGeom prst="rect">
            <a:avLst/>
          </a:prstGeom>
        </p:spPr>
      </p:pic>
      <p:sp>
        <p:nvSpPr>
          <p:cNvPr id="6" name="Title 1"/>
          <p:cNvSpPr txBox="1">
            <a:spLocks/>
          </p:cNvSpPr>
          <p:nvPr/>
        </p:nvSpPr>
        <p:spPr>
          <a:xfrm>
            <a:off x="467544" y="260648"/>
            <a:ext cx="8229600" cy="864096"/>
          </a:xfrm>
          <a:prstGeom prst="rect">
            <a:avLst/>
          </a:prstGeom>
        </p:spPr>
        <p:txBody>
          <a:bodyPr/>
          <a:lstStyle>
            <a:lvl1pPr algn="ctr" rtl="0" eaLnBrk="0" fontAlgn="base" hangingPunct="0">
              <a:spcBef>
                <a:spcPct val="0"/>
              </a:spcBef>
              <a:spcAft>
                <a:spcPct val="0"/>
              </a:spcAft>
              <a:defRPr lang="en-ZA" sz="3600" b="1" kern="1200" dirty="0" smtClean="0">
                <a:solidFill>
                  <a:schemeClr val="tx2"/>
                </a:solidFill>
                <a:latin typeface="+mn-lt"/>
                <a:ea typeface="ＭＳ Ｐゴシック" charset="-128"/>
                <a:cs typeface="Arial" charset="0"/>
              </a:defRPr>
            </a:lvl1pPr>
            <a:lvl2pPr algn="ctr" rtl="0" eaLnBrk="0" fontAlgn="base" hangingPunct="0">
              <a:spcBef>
                <a:spcPct val="0"/>
              </a:spcBef>
              <a:spcAft>
                <a:spcPct val="0"/>
              </a:spcAft>
              <a:defRPr sz="4400">
                <a:solidFill>
                  <a:schemeClr val="tx1"/>
                </a:solidFill>
                <a:latin typeface="Calibri" charset="0"/>
                <a:ea typeface="ＭＳ Ｐゴシック" charset="-128"/>
              </a:defRPr>
            </a:lvl2pPr>
            <a:lvl3pPr algn="ctr" rtl="0" eaLnBrk="0" fontAlgn="base" hangingPunct="0">
              <a:spcBef>
                <a:spcPct val="0"/>
              </a:spcBef>
              <a:spcAft>
                <a:spcPct val="0"/>
              </a:spcAft>
              <a:defRPr sz="4400">
                <a:solidFill>
                  <a:schemeClr val="tx1"/>
                </a:solidFill>
                <a:latin typeface="Calibri" charset="0"/>
                <a:ea typeface="ＭＳ Ｐゴシック" charset="-128"/>
              </a:defRPr>
            </a:lvl3pPr>
            <a:lvl4pPr algn="ctr" rtl="0" eaLnBrk="0" fontAlgn="base" hangingPunct="0">
              <a:spcBef>
                <a:spcPct val="0"/>
              </a:spcBef>
              <a:spcAft>
                <a:spcPct val="0"/>
              </a:spcAft>
              <a:defRPr sz="4400">
                <a:solidFill>
                  <a:schemeClr val="tx1"/>
                </a:solidFill>
                <a:latin typeface="Calibri" charset="0"/>
                <a:ea typeface="ＭＳ Ｐゴシック" charset="-128"/>
              </a:defRPr>
            </a:lvl4pPr>
            <a:lvl5pPr algn="ctr" rtl="0" eaLnBrk="0" fontAlgn="base" hangingPunct="0">
              <a:spcBef>
                <a:spcPct val="0"/>
              </a:spcBef>
              <a:spcAft>
                <a:spcPct val="0"/>
              </a:spcAft>
              <a:defRPr sz="4400">
                <a:solidFill>
                  <a:schemeClr val="tx1"/>
                </a:solidFill>
                <a:latin typeface="Calibri" charset="0"/>
                <a:ea typeface="ＭＳ Ｐゴシック" charset="-128"/>
              </a:defRPr>
            </a:lvl5pPr>
            <a:lvl6pPr marL="457200" algn="ctr" rtl="0" fontAlgn="base">
              <a:spcBef>
                <a:spcPct val="0"/>
              </a:spcBef>
              <a:spcAft>
                <a:spcPct val="0"/>
              </a:spcAft>
              <a:defRPr sz="4400">
                <a:solidFill>
                  <a:schemeClr val="tx1"/>
                </a:solidFill>
                <a:latin typeface="Calibri" charset="0"/>
                <a:ea typeface="ＭＳ Ｐゴシック" charset="-128"/>
              </a:defRPr>
            </a:lvl6pPr>
            <a:lvl7pPr marL="914400" algn="ctr" rtl="0" fontAlgn="base">
              <a:spcBef>
                <a:spcPct val="0"/>
              </a:spcBef>
              <a:spcAft>
                <a:spcPct val="0"/>
              </a:spcAft>
              <a:defRPr sz="4400">
                <a:solidFill>
                  <a:schemeClr val="tx1"/>
                </a:solidFill>
                <a:latin typeface="Calibri" charset="0"/>
                <a:ea typeface="ＭＳ Ｐゴシック" charset="-128"/>
              </a:defRPr>
            </a:lvl7pPr>
            <a:lvl8pPr marL="1371600" algn="ctr" rtl="0" fontAlgn="base">
              <a:spcBef>
                <a:spcPct val="0"/>
              </a:spcBef>
              <a:spcAft>
                <a:spcPct val="0"/>
              </a:spcAft>
              <a:defRPr sz="4400">
                <a:solidFill>
                  <a:schemeClr val="tx1"/>
                </a:solidFill>
                <a:latin typeface="Calibri" charset="0"/>
                <a:ea typeface="ＭＳ Ｐゴシック" charset="-128"/>
              </a:defRPr>
            </a:lvl8pPr>
            <a:lvl9pPr marL="1828800" algn="ctr" rtl="0" fontAlgn="base">
              <a:spcBef>
                <a:spcPct val="0"/>
              </a:spcBef>
              <a:spcAft>
                <a:spcPct val="0"/>
              </a:spcAft>
              <a:defRPr sz="4400">
                <a:solidFill>
                  <a:schemeClr val="tx1"/>
                </a:solidFill>
                <a:latin typeface="Calibri" charset="0"/>
                <a:ea typeface="ＭＳ Ｐゴシック" charset="-128"/>
              </a:defRPr>
            </a:lvl9pPr>
          </a:lstStyle>
          <a:p>
            <a:r>
              <a:rPr lang="en-ZA" sz="3200" cap="all" dirty="0" smtClean="0"/>
              <a:t>PROFILING THE RISK LANDSCAPE</a:t>
            </a:r>
          </a:p>
          <a:p>
            <a:pPr>
              <a:lnSpc>
                <a:spcPct val="50000"/>
              </a:lnSpc>
              <a:spcAft>
                <a:spcPts val="0"/>
              </a:spcAft>
            </a:pPr>
            <a:endParaRPr lang="en-ZA" sz="1400" cap="all" dirty="0" smtClean="0"/>
          </a:p>
          <a:p>
            <a:r>
              <a:rPr lang="en-ZA" sz="2400" cap="all" dirty="0" smtClean="0"/>
              <a:t>DERAILMENTS</a:t>
            </a:r>
            <a:endParaRPr lang="en-ZA" sz="2400" cap="all" dirty="0"/>
          </a:p>
        </p:txBody>
      </p:sp>
      <p:pic>
        <p:nvPicPr>
          <p:cNvPr id="14" name="Grafik 10"/>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3528" y="2132856"/>
            <a:ext cx="4176464" cy="3384376"/>
          </a:xfrm>
          <a:prstGeom prst="rect">
            <a:avLst/>
          </a:prstGeom>
          <a:noFill/>
        </p:spPr>
      </p:pic>
      <p:pic>
        <p:nvPicPr>
          <p:cNvPr id="15" name="Grafik 1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716016" y="2132856"/>
            <a:ext cx="4176886" cy="3384376"/>
          </a:xfrm>
          <a:prstGeom prst="rect">
            <a:avLst/>
          </a:prstGeom>
          <a:noFill/>
        </p:spPr>
      </p:pic>
    </p:spTree>
    <p:extLst>
      <p:ext uri="{BB962C8B-B14F-4D97-AF65-F5344CB8AC3E}">
        <p14:creationId xmlns:p14="http://schemas.microsoft.com/office/powerpoint/2010/main" xmlns="" val="90335663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60CFDAE-8565-4D03-8A68-635A0920E9BE}" type="slidenum">
              <a:rPr lang="en-ZA" smtClean="0"/>
              <a:pPr>
                <a:defRPr/>
              </a:pPr>
              <a:t>44</a:t>
            </a:fld>
            <a:endParaRPr lang="en-ZA" dirty="0"/>
          </a:p>
        </p:txBody>
      </p:sp>
      <p:pic>
        <p:nvPicPr>
          <p:cNvPr id="5" name="Picture 4"/>
          <p:cNvPicPr>
            <a:picLocks noChangeAspect="1"/>
          </p:cNvPicPr>
          <p:nvPr/>
        </p:nvPicPr>
        <p:blipFill>
          <a:blip r:embed="rId2" cstate="print"/>
          <a:stretch>
            <a:fillRect/>
          </a:stretch>
        </p:blipFill>
        <p:spPr>
          <a:xfrm>
            <a:off x="8378428" y="0"/>
            <a:ext cx="765572" cy="757967"/>
          </a:xfrm>
          <a:prstGeom prst="rect">
            <a:avLst/>
          </a:prstGeom>
        </p:spPr>
      </p:pic>
      <p:sp>
        <p:nvSpPr>
          <p:cNvPr id="6" name="Title 1"/>
          <p:cNvSpPr txBox="1">
            <a:spLocks/>
          </p:cNvSpPr>
          <p:nvPr/>
        </p:nvSpPr>
        <p:spPr>
          <a:xfrm>
            <a:off x="467544" y="260648"/>
            <a:ext cx="8229600" cy="864096"/>
          </a:xfrm>
          <a:prstGeom prst="rect">
            <a:avLst/>
          </a:prstGeom>
        </p:spPr>
        <p:txBody>
          <a:bodyPr/>
          <a:lstStyle>
            <a:lvl1pPr algn="ctr" rtl="0" eaLnBrk="0" fontAlgn="base" hangingPunct="0">
              <a:spcBef>
                <a:spcPct val="0"/>
              </a:spcBef>
              <a:spcAft>
                <a:spcPct val="0"/>
              </a:spcAft>
              <a:defRPr lang="en-ZA" sz="3600" b="1" kern="1200" dirty="0" smtClean="0">
                <a:solidFill>
                  <a:schemeClr val="tx2"/>
                </a:solidFill>
                <a:latin typeface="+mn-lt"/>
                <a:ea typeface="ＭＳ Ｐゴシック" charset="-128"/>
                <a:cs typeface="Arial" charset="0"/>
              </a:defRPr>
            </a:lvl1pPr>
            <a:lvl2pPr algn="ctr" rtl="0" eaLnBrk="0" fontAlgn="base" hangingPunct="0">
              <a:spcBef>
                <a:spcPct val="0"/>
              </a:spcBef>
              <a:spcAft>
                <a:spcPct val="0"/>
              </a:spcAft>
              <a:defRPr sz="4400">
                <a:solidFill>
                  <a:schemeClr val="tx1"/>
                </a:solidFill>
                <a:latin typeface="Calibri" charset="0"/>
                <a:ea typeface="ＭＳ Ｐゴシック" charset="-128"/>
              </a:defRPr>
            </a:lvl2pPr>
            <a:lvl3pPr algn="ctr" rtl="0" eaLnBrk="0" fontAlgn="base" hangingPunct="0">
              <a:spcBef>
                <a:spcPct val="0"/>
              </a:spcBef>
              <a:spcAft>
                <a:spcPct val="0"/>
              </a:spcAft>
              <a:defRPr sz="4400">
                <a:solidFill>
                  <a:schemeClr val="tx1"/>
                </a:solidFill>
                <a:latin typeface="Calibri" charset="0"/>
                <a:ea typeface="ＭＳ Ｐゴシック" charset="-128"/>
              </a:defRPr>
            </a:lvl3pPr>
            <a:lvl4pPr algn="ctr" rtl="0" eaLnBrk="0" fontAlgn="base" hangingPunct="0">
              <a:spcBef>
                <a:spcPct val="0"/>
              </a:spcBef>
              <a:spcAft>
                <a:spcPct val="0"/>
              </a:spcAft>
              <a:defRPr sz="4400">
                <a:solidFill>
                  <a:schemeClr val="tx1"/>
                </a:solidFill>
                <a:latin typeface="Calibri" charset="0"/>
                <a:ea typeface="ＭＳ Ｐゴシック" charset="-128"/>
              </a:defRPr>
            </a:lvl4pPr>
            <a:lvl5pPr algn="ctr" rtl="0" eaLnBrk="0" fontAlgn="base" hangingPunct="0">
              <a:spcBef>
                <a:spcPct val="0"/>
              </a:spcBef>
              <a:spcAft>
                <a:spcPct val="0"/>
              </a:spcAft>
              <a:defRPr sz="4400">
                <a:solidFill>
                  <a:schemeClr val="tx1"/>
                </a:solidFill>
                <a:latin typeface="Calibri" charset="0"/>
                <a:ea typeface="ＭＳ Ｐゴシック" charset="-128"/>
              </a:defRPr>
            </a:lvl5pPr>
            <a:lvl6pPr marL="457200" algn="ctr" rtl="0" fontAlgn="base">
              <a:spcBef>
                <a:spcPct val="0"/>
              </a:spcBef>
              <a:spcAft>
                <a:spcPct val="0"/>
              </a:spcAft>
              <a:defRPr sz="4400">
                <a:solidFill>
                  <a:schemeClr val="tx1"/>
                </a:solidFill>
                <a:latin typeface="Calibri" charset="0"/>
                <a:ea typeface="ＭＳ Ｐゴシック" charset="-128"/>
              </a:defRPr>
            </a:lvl6pPr>
            <a:lvl7pPr marL="914400" algn="ctr" rtl="0" fontAlgn="base">
              <a:spcBef>
                <a:spcPct val="0"/>
              </a:spcBef>
              <a:spcAft>
                <a:spcPct val="0"/>
              </a:spcAft>
              <a:defRPr sz="4400">
                <a:solidFill>
                  <a:schemeClr val="tx1"/>
                </a:solidFill>
                <a:latin typeface="Calibri" charset="0"/>
                <a:ea typeface="ＭＳ Ｐゴシック" charset="-128"/>
              </a:defRPr>
            </a:lvl7pPr>
            <a:lvl8pPr marL="1371600" algn="ctr" rtl="0" fontAlgn="base">
              <a:spcBef>
                <a:spcPct val="0"/>
              </a:spcBef>
              <a:spcAft>
                <a:spcPct val="0"/>
              </a:spcAft>
              <a:defRPr sz="4400">
                <a:solidFill>
                  <a:schemeClr val="tx1"/>
                </a:solidFill>
                <a:latin typeface="Calibri" charset="0"/>
                <a:ea typeface="ＭＳ Ｐゴシック" charset="-128"/>
              </a:defRPr>
            </a:lvl8pPr>
            <a:lvl9pPr marL="1828800" algn="ctr" rtl="0" fontAlgn="base">
              <a:spcBef>
                <a:spcPct val="0"/>
              </a:spcBef>
              <a:spcAft>
                <a:spcPct val="0"/>
              </a:spcAft>
              <a:defRPr sz="4400">
                <a:solidFill>
                  <a:schemeClr val="tx1"/>
                </a:solidFill>
                <a:latin typeface="Calibri" charset="0"/>
                <a:ea typeface="ＭＳ Ｐゴシック" charset="-128"/>
              </a:defRPr>
            </a:lvl9pPr>
          </a:lstStyle>
          <a:p>
            <a:r>
              <a:rPr lang="en-ZA" sz="3200" cap="all" dirty="0" smtClean="0"/>
              <a:t>PROFILING THE RISK LANDSCAPE</a:t>
            </a:r>
          </a:p>
          <a:p>
            <a:pPr>
              <a:lnSpc>
                <a:spcPct val="50000"/>
              </a:lnSpc>
              <a:spcAft>
                <a:spcPts val="0"/>
              </a:spcAft>
            </a:pPr>
            <a:endParaRPr lang="en-ZA" sz="1400" cap="all" dirty="0" smtClean="0"/>
          </a:p>
          <a:p>
            <a:r>
              <a:rPr lang="en-ZA" sz="2400" cap="all" dirty="0" smtClean="0"/>
              <a:t>DERAILMENTS</a:t>
            </a:r>
            <a:endParaRPr lang="en-ZA" sz="2400" cap="all" dirty="0"/>
          </a:p>
        </p:txBody>
      </p:sp>
      <p:pic>
        <p:nvPicPr>
          <p:cNvPr id="7" name="Grafik 24"/>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55576" y="1412776"/>
            <a:ext cx="2781300" cy="1668780"/>
          </a:xfrm>
          <a:prstGeom prst="rect">
            <a:avLst/>
          </a:prstGeom>
          <a:noFill/>
        </p:spPr>
      </p:pic>
      <p:pic>
        <p:nvPicPr>
          <p:cNvPr id="8" name="Grafik 25"/>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796136" y="1412776"/>
            <a:ext cx="2838450" cy="1703070"/>
          </a:xfrm>
          <a:prstGeom prst="rect">
            <a:avLst/>
          </a:prstGeom>
          <a:noFill/>
        </p:spPr>
      </p:pic>
      <p:pic>
        <p:nvPicPr>
          <p:cNvPr id="9" name="Grafik 26"/>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55576" y="3284984"/>
            <a:ext cx="2808312" cy="1626870"/>
          </a:xfrm>
          <a:prstGeom prst="rect">
            <a:avLst/>
          </a:prstGeom>
          <a:noFill/>
        </p:spPr>
      </p:pic>
      <p:pic>
        <p:nvPicPr>
          <p:cNvPr id="10" name="Grafik 27"/>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940152" y="3284984"/>
            <a:ext cx="2717800" cy="1656184"/>
          </a:xfrm>
          <a:prstGeom prst="rect">
            <a:avLst/>
          </a:prstGeom>
          <a:noFill/>
        </p:spPr>
      </p:pic>
      <p:pic>
        <p:nvPicPr>
          <p:cNvPr id="11" name="Grafik 28"/>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755576" y="5085184"/>
            <a:ext cx="2808312" cy="1645920"/>
          </a:xfrm>
          <a:prstGeom prst="rect">
            <a:avLst/>
          </a:prstGeom>
          <a:noFill/>
        </p:spPr>
      </p:pic>
      <p:sp>
        <p:nvSpPr>
          <p:cNvPr id="2" name="Rectangle 1"/>
          <p:cNvSpPr/>
          <p:nvPr/>
        </p:nvSpPr>
        <p:spPr>
          <a:xfrm>
            <a:off x="3707904" y="1988840"/>
            <a:ext cx="2016224" cy="461665"/>
          </a:xfrm>
          <a:prstGeom prst="rect">
            <a:avLst/>
          </a:prstGeom>
        </p:spPr>
        <p:txBody>
          <a:bodyPr wrap="square">
            <a:spAutoFit/>
          </a:bodyPr>
          <a:lstStyle/>
          <a:p>
            <a:pPr lvl="0" algn="just"/>
            <a:r>
              <a:rPr lang="en-US" sz="1200" b="1" dirty="0"/>
              <a:t>B-a Derailment of rolling stock on a running line</a:t>
            </a:r>
            <a:endParaRPr lang="en-ZA" sz="1200" b="1" dirty="0"/>
          </a:p>
        </p:txBody>
      </p:sp>
      <p:sp>
        <p:nvSpPr>
          <p:cNvPr id="3" name="Rectangle 2"/>
          <p:cNvSpPr/>
          <p:nvPr/>
        </p:nvSpPr>
        <p:spPr>
          <a:xfrm>
            <a:off x="3707904" y="3717032"/>
            <a:ext cx="2016224" cy="646331"/>
          </a:xfrm>
          <a:prstGeom prst="rect">
            <a:avLst/>
          </a:prstGeom>
        </p:spPr>
        <p:txBody>
          <a:bodyPr wrap="square">
            <a:spAutoFit/>
          </a:bodyPr>
          <a:lstStyle/>
          <a:p>
            <a:pPr lvl="0" algn="just"/>
            <a:r>
              <a:rPr lang="en-US" sz="1200" b="1" dirty="0"/>
              <a:t>B-b Derailment of rolling stock on a line other than a running line</a:t>
            </a:r>
            <a:endParaRPr lang="en-ZA" sz="1200" b="1" dirty="0"/>
          </a:p>
        </p:txBody>
      </p:sp>
      <p:sp>
        <p:nvSpPr>
          <p:cNvPr id="12" name="TextBox 11"/>
          <p:cNvSpPr txBox="1"/>
          <p:nvPr/>
        </p:nvSpPr>
        <p:spPr>
          <a:xfrm>
            <a:off x="3779913" y="5805265"/>
            <a:ext cx="1944216" cy="461665"/>
          </a:xfrm>
          <a:prstGeom prst="rect">
            <a:avLst/>
          </a:prstGeom>
          <a:noFill/>
        </p:spPr>
        <p:txBody>
          <a:bodyPr wrap="square" rtlCol="0">
            <a:spAutoFit/>
          </a:bodyPr>
          <a:lstStyle/>
          <a:p>
            <a:pPr algn="just"/>
            <a:r>
              <a:rPr lang="en-US" sz="1200" b="1" dirty="0"/>
              <a:t>B-c Derailment during tippler activities</a:t>
            </a:r>
            <a:r>
              <a:rPr lang="en-ZA" sz="1200" b="1" dirty="0"/>
              <a:t> </a:t>
            </a:r>
            <a:endParaRPr lang="en-US" sz="1200" b="1" dirty="0"/>
          </a:p>
        </p:txBody>
      </p:sp>
    </p:spTree>
    <p:extLst>
      <p:ext uri="{BB962C8B-B14F-4D97-AF65-F5344CB8AC3E}">
        <p14:creationId xmlns:p14="http://schemas.microsoft.com/office/powerpoint/2010/main" xmlns="" val="78202459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882D28B-1ECF-4562-9DA7-A455EEDBC75A}" type="slidenum">
              <a:rPr lang="en-ZA" smtClean="0"/>
              <a:pPr>
                <a:defRPr/>
              </a:pPr>
              <a:t>45</a:t>
            </a:fld>
            <a:endParaRPr lang="en-ZA" dirty="0"/>
          </a:p>
        </p:txBody>
      </p:sp>
      <p:graphicFrame>
        <p:nvGraphicFramePr>
          <p:cNvPr id="9" name="Table 8"/>
          <p:cNvGraphicFramePr>
            <a:graphicFrameLocks noGrp="1"/>
          </p:cNvGraphicFramePr>
          <p:nvPr>
            <p:extLst>
              <p:ext uri="{D42A27DB-BD31-4B8C-83A1-F6EECF244321}">
                <p14:modId xmlns:p14="http://schemas.microsoft.com/office/powerpoint/2010/main" xmlns="" val="2604839703"/>
              </p:ext>
            </p:extLst>
          </p:nvPr>
        </p:nvGraphicFramePr>
        <p:xfrm>
          <a:off x="179512" y="404664"/>
          <a:ext cx="8507286" cy="4955152"/>
        </p:xfrm>
        <a:graphic>
          <a:graphicData uri="http://schemas.openxmlformats.org/drawingml/2006/table">
            <a:tbl>
              <a:tblPr firstRow="1" firstCol="1" bandRow="1"/>
              <a:tblGrid>
                <a:gridCol w="1417881"/>
                <a:gridCol w="1417881"/>
                <a:gridCol w="1417881"/>
                <a:gridCol w="1417881"/>
                <a:gridCol w="1417881"/>
                <a:gridCol w="1417881"/>
              </a:tblGrid>
              <a:tr h="337546">
                <a:tc gridSpan="6">
                  <a:txBody>
                    <a:bodyPr/>
                    <a:lstStyle/>
                    <a:p>
                      <a:r>
                        <a:rPr lang="en-GB" sz="1400" b="1" kern="1200" dirty="0" smtClean="0">
                          <a:solidFill>
                            <a:schemeClr val="tx1"/>
                          </a:solidFill>
                          <a:effectLst/>
                          <a:latin typeface="Arial Narrow" panose="020B0606020202030204" pitchFamily="34" charset="0"/>
                          <a:ea typeface="+mn-ea"/>
                          <a:cs typeface="+mn-cs"/>
                        </a:rPr>
                        <a:t>Objective statement: To strengthen the regulation of railway asset management by:  </a:t>
                      </a:r>
                      <a:endParaRPr lang="en-ZA" sz="1400" kern="1200" dirty="0" smtClean="0">
                        <a:solidFill>
                          <a:schemeClr val="tx1"/>
                        </a:solidFill>
                        <a:effectLst/>
                        <a:latin typeface="Arial Narrow" panose="020B0606020202030204" pitchFamily="34" charset="0"/>
                        <a:ea typeface="+mn-ea"/>
                        <a:cs typeface="+mn-cs"/>
                      </a:endParaRPr>
                    </a:p>
                    <a:p>
                      <a:pPr marL="285750" lvl="0" indent="-285750">
                        <a:buFont typeface="Arial" panose="020B0604020202020204" pitchFamily="34" charset="0"/>
                        <a:buChar char="•"/>
                      </a:pPr>
                      <a:r>
                        <a:rPr lang="en-GB" sz="1400" kern="1200" dirty="0" smtClean="0">
                          <a:solidFill>
                            <a:schemeClr val="tx1"/>
                          </a:solidFill>
                          <a:effectLst/>
                          <a:latin typeface="Arial Narrow" panose="020B0606020202030204" pitchFamily="34" charset="0"/>
                          <a:ea typeface="+mn-ea"/>
                          <a:cs typeface="+mn-cs"/>
                        </a:rPr>
                        <a:t>Supplementing the existing reactive (i.e. identifying and fixing) maintenance approach by developing a more proactive (predictive and preventative) approach </a:t>
                      </a:r>
                      <a:endParaRPr lang="en-ZA" sz="1400" kern="1200" dirty="0" smtClean="0">
                        <a:solidFill>
                          <a:schemeClr val="tx1"/>
                        </a:solidFill>
                        <a:effectLst/>
                        <a:latin typeface="Arial Narrow" panose="020B0606020202030204" pitchFamily="34" charset="0"/>
                        <a:ea typeface="+mn-ea"/>
                        <a:cs typeface="+mn-cs"/>
                      </a:endParaRPr>
                    </a:p>
                    <a:p>
                      <a:pPr marL="285750" lvl="0" indent="-285750">
                        <a:buFont typeface="Arial" panose="020B0604020202020204" pitchFamily="34" charset="0"/>
                        <a:buChar char="•"/>
                      </a:pPr>
                      <a:r>
                        <a:rPr lang="en-GB" sz="1400" kern="1200" dirty="0" smtClean="0">
                          <a:solidFill>
                            <a:schemeClr val="tx1"/>
                          </a:solidFill>
                          <a:effectLst/>
                          <a:latin typeface="Arial Narrow" panose="020B0606020202030204" pitchFamily="34" charset="0"/>
                          <a:ea typeface="+mn-ea"/>
                          <a:cs typeface="+mn-cs"/>
                        </a:rPr>
                        <a:t>Influencing the quality of maintenance suppliers for safety critical systems and components, </a:t>
                      </a:r>
                      <a:endParaRPr lang="en-ZA" sz="1400" kern="1200" dirty="0" smtClean="0">
                        <a:solidFill>
                          <a:schemeClr val="tx1"/>
                        </a:solidFill>
                        <a:effectLst/>
                        <a:latin typeface="Arial Narrow" panose="020B0606020202030204" pitchFamily="34" charset="0"/>
                        <a:ea typeface="+mn-ea"/>
                        <a:cs typeface="+mn-cs"/>
                      </a:endParaRPr>
                    </a:p>
                    <a:p>
                      <a:pPr marL="285750" lvl="0" indent="-285750">
                        <a:buFont typeface="Arial" panose="020B0604020202020204" pitchFamily="34" charset="0"/>
                        <a:buChar char="•"/>
                      </a:pPr>
                      <a:r>
                        <a:rPr lang="en-GB" sz="1400" kern="1200" dirty="0" smtClean="0">
                          <a:solidFill>
                            <a:schemeClr val="tx1"/>
                          </a:solidFill>
                          <a:effectLst/>
                          <a:latin typeface="Arial Narrow" panose="020B0606020202030204" pitchFamily="34" charset="0"/>
                          <a:ea typeface="+mn-ea"/>
                          <a:cs typeface="+mn-cs"/>
                        </a:rPr>
                        <a:t>Improving the maintenance regulatory framework and </a:t>
                      </a:r>
                      <a:endParaRPr lang="en-ZA" sz="1400" kern="1200" dirty="0" smtClean="0">
                        <a:solidFill>
                          <a:schemeClr val="tx1"/>
                        </a:solidFill>
                        <a:effectLst/>
                        <a:latin typeface="Arial Narrow" panose="020B0606020202030204" pitchFamily="34" charset="0"/>
                        <a:ea typeface="+mn-ea"/>
                        <a:cs typeface="+mn-cs"/>
                      </a:endParaRPr>
                    </a:p>
                    <a:p>
                      <a:pPr marL="285750" lvl="0" indent="-285750">
                        <a:buFont typeface="Arial" panose="020B0604020202020204" pitchFamily="34" charset="0"/>
                        <a:buChar char="•"/>
                      </a:pPr>
                      <a:r>
                        <a:rPr lang="en-GB" sz="1400" kern="1200" dirty="0" smtClean="0">
                          <a:solidFill>
                            <a:schemeClr val="tx1"/>
                          </a:solidFill>
                          <a:effectLst/>
                          <a:latin typeface="Arial Narrow" panose="020B0606020202030204" pitchFamily="34" charset="0"/>
                          <a:ea typeface="+mn-ea"/>
                          <a:cs typeface="+mn-cs"/>
                        </a:rPr>
                        <a:t>Implementing best practice maintenance standards.</a:t>
                      </a:r>
                      <a:endParaRPr lang="af-Z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3508" marR="6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hMerge="1">
                  <a:txBody>
                    <a:bodyPr/>
                    <a:lstStyle/>
                    <a:p>
                      <a:endParaRPr lang="en-GB"/>
                    </a:p>
                  </a:txBody>
                  <a:tcPr/>
                </a:tc>
                <a:tc hMerge="1">
                  <a:txBody>
                    <a:bodyPr/>
                    <a:lstStyle/>
                    <a:p>
                      <a:pPr>
                        <a:lnSpc>
                          <a:spcPct val="115000"/>
                        </a:lnSpc>
                        <a:spcAft>
                          <a:spcPts val="1000"/>
                        </a:spcAft>
                      </a:pPr>
                      <a:endParaRPr lang="af-Z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3508" marR="6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hMerge="1">
                  <a:txBody>
                    <a:bodyPr/>
                    <a:lstStyle/>
                    <a:p>
                      <a:pPr>
                        <a:lnSpc>
                          <a:spcPct val="115000"/>
                        </a:lnSpc>
                        <a:spcAft>
                          <a:spcPts val="1000"/>
                        </a:spcAft>
                      </a:pPr>
                      <a:endParaRPr lang="af-Z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3508" marR="6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hMerge="1">
                  <a:txBody>
                    <a:bodyPr/>
                    <a:lstStyle/>
                    <a:p>
                      <a:pPr>
                        <a:lnSpc>
                          <a:spcPct val="115000"/>
                        </a:lnSpc>
                        <a:spcAft>
                          <a:spcPts val="1000"/>
                        </a:spcAft>
                      </a:pPr>
                      <a:endParaRPr lang="af-Z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3508" marR="6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hMerge="1">
                  <a:txBody>
                    <a:bodyPr/>
                    <a:lstStyle/>
                    <a:p>
                      <a:pPr>
                        <a:lnSpc>
                          <a:spcPct val="115000"/>
                        </a:lnSpc>
                        <a:spcAft>
                          <a:spcPts val="1000"/>
                        </a:spcAft>
                      </a:pPr>
                      <a:endParaRPr lang="af-Z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3508" marR="6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487994">
                <a:tc rowSpan="2">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GB" sz="1400" b="1" dirty="0" smtClean="0">
                          <a:effectLst/>
                          <a:latin typeface="Arial Narrow" panose="020B0606020202030204" pitchFamily="34" charset="0"/>
                          <a:ea typeface="Calibri" panose="020F0502020204030204" pitchFamily="34" charset="0"/>
                          <a:cs typeface="Times New Roman" panose="02020603050405020304" pitchFamily="18" charset="0"/>
                        </a:rPr>
                        <a:t>Strategic Objective 1.3</a:t>
                      </a:r>
                      <a:endParaRPr lang="af-ZA" sz="1400" b="1" dirty="0" smtClean="0">
                        <a:effectLst/>
                        <a:latin typeface="Arial Narrow" panose="020B0606020202030204" pitchFamily="34" charset="0"/>
                        <a:ea typeface="Calibri" panose="020F0502020204030204" pitchFamily="34" charset="0"/>
                        <a:cs typeface="Times New Roman" panose="02020603050405020304" pitchFamily="18" charset="0"/>
                      </a:endParaRPr>
                    </a:p>
                    <a:p>
                      <a:pPr>
                        <a:lnSpc>
                          <a:spcPct val="115000"/>
                        </a:lnSpc>
                        <a:spcAft>
                          <a:spcPts val="1000"/>
                        </a:spcAft>
                      </a:pPr>
                      <a:endParaRPr lang="af-ZA" sz="14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3508" marR="6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gridSpan="5">
                  <a:txBody>
                    <a:bodyPr/>
                    <a:lstStyle/>
                    <a:p>
                      <a:pPr>
                        <a:lnSpc>
                          <a:spcPct val="115000"/>
                        </a:lnSpc>
                        <a:spcAft>
                          <a:spcPts val="1000"/>
                        </a:spcAft>
                      </a:pPr>
                      <a:r>
                        <a:rPr lang="af-ZA" sz="1400" b="1" dirty="0" smtClean="0">
                          <a:effectLst/>
                          <a:latin typeface="Arial Narrow" panose="020B0606020202030204" pitchFamily="34" charset="0"/>
                          <a:ea typeface="Calibri" panose="020F0502020204030204" pitchFamily="34" charset="0"/>
                          <a:cs typeface="Times New Roman" panose="02020603050405020304" pitchFamily="18" charset="0"/>
                        </a:rPr>
                        <a:t>Medium-Term Targets</a:t>
                      </a:r>
                      <a:endParaRPr lang="af-ZA" sz="14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3508" marR="6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hMerge="1">
                  <a:txBody>
                    <a:bodyPr/>
                    <a:lstStyle/>
                    <a:p>
                      <a:pPr>
                        <a:lnSpc>
                          <a:spcPct val="115000"/>
                        </a:lnSpc>
                        <a:spcAft>
                          <a:spcPts val="1000"/>
                        </a:spcAft>
                      </a:pPr>
                      <a:endParaRPr lang="af-Z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3508" marR="6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hMerge="1">
                  <a:txBody>
                    <a:bodyPr/>
                    <a:lstStyle/>
                    <a:p>
                      <a:pPr>
                        <a:lnSpc>
                          <a:spcPct val="115000"/>
                        </a:lnSpc>
                        <a:spcAft>
                          <a:spcPts val="1000"/>
                        </a:spcAft>
                      </a:pPr>
                      <a:endParaRPr lang="af-Z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3508" marR="6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hMerge="1">
                  <a:txBody>
                    <a:bodyPr/>
                    <a:lstStyle/>
                    <a:p>
                      <a:pPr>
                        <a:lnSpc>
                          <a:spcPct val="115000"/>
                        </a:lnSpc>
                        <a:spcAft>
                          <a:spcPts val="1000"/>
                        </a:spcAft>
                      </a:pPr>
                      <a:endParaRPr lang="af-Z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3508" marR="6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hMerge="1">
                  <a:txBody>
                    <a:bodyPr/>
                    <a:lstStyle/>
                    <a:p>
                      <a:pPr>
                        <a:lnSpc>
                          <a:spcPct val="115000"/>
                        </a:lnSpc>
                        <a:spcAft>
                          <a:spcPts val="1000"/>
                        </a:spcAft>
                      </a:pPr>
                      <a:endParaRPr lang="af-Z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3508" marR="6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487994">
                <a:tc vMerge="1">
                  <a:txBody>
                    <a:bodyPr/>
                    <a:lstStyle/>
                    <a:p>
                      <a:pPr>
                        <a:lnSpc>
                          <a:spcPct val="115000"/>
                        </a:lnSpc>
                        <a:spcAft>
                          <a:spcPts val="1000"/>
                        </a:spcAft>
                      </a:pPr>
                      <a:endParaRPr lang="af-Z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3508" marR="6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nSpc>
                          <a:spcPct val="115000"/>
                        </a:lnSpc>
                        <a:spcAft>
                          <a:spcPts val="1000"/>
                        </a:spcAft>
                      </a:pPr>
                      <a:r>
                        <a:rPr lang="af-ZA" sz="1400" b="1" dirty="0" smtClean="0">
                          <a:effectLst/>
                          <a:latin typeface="Arial Narrow" panose="020B0606020202030204" pitchFamily="34" charset="0"/>
                          <a:ea typeface="Calibri" panose="020F0502020204030204" pitchFamily="34" charset="0"/>
                          <a:cs typeface="Times New Roman" panose="02020603050405020304" pitchFamily="18" charset="0"/>
                        </a:rPr>
                        <a:t>2016/17</a:t>
                      </a:r>
                      <a:endParaRPr lang="af-ZA" sz="14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3508" marR="6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nSpc>
                          <a:spcPct val="115000"/>
                        </a:lnSpc>
                        <a:spcAft>
                          <a:spcPts val="1000"/>
                        </a:spcAft>
                      </a:pPr>
                      <a:r>
                        <a:rPr lang="af-ZA" sz="1400" b="1" dirty="0" smtClean="0">
                          <a:effectLst/>
                          <a:latin typeface="Arial Narrow" panose="020B0606020202030204" pitchFamily="34" charset="0"/>
                          <a:ea typeface="Calibri" panose="020F0502020204030204" pitchFamily="34" charset="0"/>
                          <a:cs typeface="Times New Roman" panose="02020603050405020304" pitchFamily="18" charset="0"/>
                        </a:rPr>
                        <a:t>2017/18</a:t>
                      </a:r>
                      <a:endParaRPr lang="af-ZA" sz="14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3508" marR="6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nSpc>
                          <a:spcPct val="115000"/>
                        </a:lnSpc>
                        <a:spcAft>
                          <a:spcPts val="1000"/>
                        </a:spcAft>
                      </a:pPr>
                      <a:r>
                        <a:rPr lang="af-ZA" sz="1400" b="1" dirty="0" smtClean="0">
                          <a:effectLst/>
                          <a:latin typeface="Arial Narrow" panose="020B0606020202030204" pitchFamily="34" charset="0"/>
                          <a:ea typeface="Calibri" panose="020F0502020204030204" pitchFamily="34" charset="0"/>
                          <a:cs typeface="Times New Roman" panose="02020603050405020304" pitchFamily="18" charset="0"/>
                        </a:rPr>
                        <a:t>2018/19</a:t>
                      </a:r>
                      <a:endParaRPr lang="af-ZA" sz="14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3508" marR="6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nSpc>
                          <a:spcPct val="115000"/>
                        </a:lnSpc>
                        <a:spcAft>
                          <a:spcPts val="1000"/>
                        </a:spcAft>
                      </a:pPr>
                      <a:r>
                        <a:rPr lang="af-ZA" sz="1400" b="1" dirty="0" smtClean="0">
                          <a:effectLst/>
                          <a:latin typeface="Arial Narrow" panose="020B0606020202030204" pitchFamily="34" charset="0"/>
                          <a:ea typeface="Calibri" panose="020F0502020204030204" pitchFamily="34" charset="0"/>
                          <a:cs typeface="Times New Roman" panose="02020603050405020304" pitchFamily="18" charset="0"/>
                        </a:rPr>
                        <a:t>2019/20</a:t>
                      </a:r>
                      <a:endParaRPr lang="af-ZA" sz="14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3508" marR="6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nSpc>
                          <a:spcPct val="115000"/>
                        </a:lnSpc>
                        <a:spcAft>
                          <a:spcPts val="1000"/>
                        </a:spcAft>
                      </a:pPr>
                      <a:r>
                        <a:rPr lang="af-ZA" sz="1400" b="1" dirty="0" smtClean="0">
                          <a:effectLst/>
                          <a:latin typeface="Arial Narrow" panose="020B0606020202030204" pitchFamily="34" charset="0"/>
                          <a:ea typeface="Calibri" panose="020F0502020204030204" pitchFamily="34" charset="0"/>
                          <a:cs typeface="Times New Roman" panose="02020603050405020304" pitchFamily="18" charset="0"/>
                        </a:rPr>
                        <a:t>2020/21</a:t>
                      </a:r>
                      <a:endParaRPr lang="af-ZA" sz="14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3508" marR="6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731993">
                <a:tc rowSpan="2">
                  <a:txBody>
                    <a:bodyPr/>
                    <a:lstStyle/>
                    <a:p>
                      <a:pPr>
                        <a:lnSpc>
                          <a:spcPct val="115000"/>
                        </a:lnSpc>
                        <a:spcAft>
                          <a:spcPts val="1000"/>
                        </a:spcAft>
                      </a:pPr>
                      <a:r>
                        <a:rPr lang="en-GB" sz="1400" b="1" dirty="0">
                          <a:effectLst/>
                          <a:latin typeface="Arial Narrow" panose="020B0606020202030204" pitchFamily="34" charset="0"/>
                          <a:ea typeface="Calibri" panose="020F0502020204030204" pitchFamily="34" charset="0"/>
                          <a:cs typeface="MyriadPro-Light"/>
                        </a:rPr>
                        <a:t>Reduction in the number of mainline derailments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000"/>
                        </a:spcAft>
                      </a:pPr>
                      <a:r>
                        <a:rPr lang="en-GB" sz="1400" kern="1200" dirty="0">
                          <a:solidFill>
                            <a:srgbClr val="000000"/>
                          </a:solidFill>
                          <a:effectLst/>
                          <a:latin typeface="Arial Narrow"/>
                          <a:ea typeface="Calibri"/>
                          <a:cs typeface="Times New Roman"/>
                        </a:rPr>
                        <a:t>100 % Implementation of all maintenance related Improvement Directives due for closure in 2016/17</a:t>
                      </a:r>
                      <a:endParaRPr lang="en-ZA"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000"/>
                        </a:spcAft>
                      </a:pPr>
                      <a:r>
                        <a:rPr lang="en-GB" sz="1400" kern="1200" dirty="0">
                          <a:solidFill>
                            <a:srgbClr val="000000"/>
                          </a:solidFill>
                          <a:effectLst/>
                          <a:latin typeface="Arial Narrow"/>
                          <a:ea typeface="Calibri"/>
                          <a:cs typeface="Times New Roman"/>
                        </a:rPr>
                        <a:t>100 % Implementation of all maintenance related Improvement Directives due for closure in 2017/18</a:t>
                      </a:r>
                      <a:endParaRPr lang="en-ZA"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000"/>
                        </a:spcAft>
                      </a:pPr>
                      <a:r>
                        <a:rPr lang="en-GB" sz="1400" kern="1200" dirty="0">
                          <a:solidFill>
                            <a:srgbClr val="000000"/>
                          </a:solidFill>
                          <a:effectLst/>
                          <a:latin typeface="Arial Narrow"/>
                          <a:ea typeface="Calibri"/>
                          <a:cs typeface="Times New Roman"/>
                        </a:rPr>
                        <a:t>15 % Reduction in the number of mainline derailments</a:t>
                      </a:r>
                      <a:endParaRPr lang="en-ZA"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000"/>
                        </a:spcAft>
                      </a:pPr>
                      <a:r>
                        <a:rPr lang="en-GB" sz="1400" kern="1200">
                          <a:solidFill>
                            <a:srgbClr val="000000"/>
                          </a:solidFill>
                          <a:effectLst/>
                          <a:latin typeface="Arial Narrow"/>
                          <a:ea typeface="Calibri"/>
                          <a:cs typeface="Times New Roman"/>
                        </a:rPr>
                        <a:t>20 % Reduction in mainline derailments</a:t>
                      </a:r>
                      <a:endParaRPr lang="en-ZA"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000"/>
                        </a:spcAft>
                      </a:pPr>
                      <a:r>
                        <a:rPr lang="en-GB" sz="1400" kern="1200">
                          <a:solidFill>
                            <a:srgbClr val="000000"/>
                          </a:solidFill>
                          <a:effectLst/>
                          <a:latin typeface="Arial Narrow"/>
                          <a:ea typeface="Calibri"/>
                          <a:cs typeface="Times New Roman"/>
                        </a:rPr>
                        <a:t>30 % Reduction in mainline derailments</a:t>
                      </a:r>
                      <a:endParaRPr lang="en-ZA"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731993">
                <a:tc vMerge="1">
                  <a:txBody>
                    <a:bodyPr/>
                    <a:lstStyle/>
                    <a:p>
                      <a:endParaRPr lang="en-ZA"/>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000"/>
                        </a:spcAft>
                      </a:pPr>
                      <a:r>
                        <a:rPr lang="en-GB" sz="1400" kern="1200">
                          <a:solidFill>
                            <a:srgbClr val="000000"/>
                          </a:solidFill>
                          <a:effectLst/>
                          <a:latin typeface="Arial Narrow"/>
                          <a:ea typeface="Calibri"/>
                          <a:cs typeface="Times New Roman"/>
                        </a:rPr>
                        <a:t>100 % Compliance to 50 % of all Directives issued in 2016/17</a:t>
                      </a:r>
                      <a:endParaRPr lang="en-ZA"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000"/>
                        </a:spcAft>
                      </a:pPr>
                      <a:r>
                        <a:rPr lang="en-GB" sz="1400" kern="1200">
                          <a:solidFill>
                            <a:srgbClr val="000000"/>
                          </a:solidFill>
                          <a:effectLst/>
                          <a:latin typeface="Arial Narrow"/>
                          <a:ea typeface="Calibri"/>
                          <a:cs typeface="Times New Roman"/>
                        </a:rPr>
                        <a:t>100 % Compliance to 60 % of all Directives issued in 2016-18</a:t>
                      </a:r>
                      <a:endParaRPr lang="en-ZA"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000"/>
                        </a:spcAft>
                      </a:pPr>
                      <a:r>
                        <a:rPr lang="en-GB" sz="1400" kern="1200" dirty="0">
                          <a:solidFill>
                            <a:srgbClr val="000000"/>
                          </a:solidFill>
                          <a:effectLst/>
                          <a:latin typeface="Arial Narrow"/>
                          <a:ea typeface="Calibri"/>
                          <a:cs typeface="Times New Roman"/>
                        </a:rPr>
                        <a:t>15 % Reduction in the number of mainline derailments</a:t>
                      </a:r>
                      <a:endParaRPr lang="en-ZA"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000"/>
                        </a:spcAft>
                      </a:pPr>
                      <a:r>
                        <a:rPr lang="en-GB" sz="1400" kern="1200" dirty="0">
                          <a:solidFill>
                            <a:srgbClr val="000000"/>
                          </a:solidFill>
                          <a:effectLst/>
                          <a:latin typeface="Arial Narrow"/>
                          <a:ea typeface="Calibri"/>
                          <a:cs typeface="Times New Roman"/>
                        </a:rPr>
                        <a:t>20 % Reduction in mainline derailments</a:t>
                      </a:r>
                      <a:endParaRPr lang="en-ZA"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000"/>
                        </a:spcAft>
                      </a:pPr>
                      <a:r>
                        <a:rPr lang="en-GB" sz="1400" kern="1200" dirty="0">
                          <a:solidFill>
                            <a:srgbClr val="000000"/>
                          </a:solidFill>
                          <a:effectLst/>
                          <a:latin typeface="Arial Narrow"/>
                          <a:ea typeface="Calibri"/>
                          <a:cs typeface="Times New Roman"/>
                        </a:rPr>
                        <a:t>30 % Reduction in mainline derailments</a:t>
                      </a:r>
                      <a:endParaRPr lang="en-ZA"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xmlns="" val="260586949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60CFDAE-8565-4D03-8A68-635A0920E9BE}" type="slidenum">
              <a:rPr lang="en-ZA" smtClean="0"/>
              <a:pPr>
                <a:defRPr/>
              </a:pPr>
              <a:t>46</a:t>
            </a:fld>
            <a:endParaRPr lang="en-ZA" dirty="0"/>
          </a:p>
        </p:txBody>
      </p:sp>
      <p:pic>
        <p:nvPicPr>
          <p:cNvPr id="5" name="Picture 4"/>
          <p:cNvPicPr>
            <a:picLocks noChangeAspect="1"/>
          </p:cNvPicPr>
          <p:nvPr/>
        </p:nvPicPr>
        <p:blipFill>
          <a:blip r:embed="rId2" cstate="print"/>
          <a:stretch>
            <a:fillRect/>
          </a:stretch>
        </p:blipFill>
        <p:spPr>
          <a:xfrm>
            <a:off x="8378428" y="0"/>
            <a:ext cx="765572" cy="757967"/>
          </a:xfrm>
          <a:prstGeom prst="rect">
            <a:avLst/>
          </a:prstGeom>
        </p:spPr>
      </p:pic>
      <p:sp>
        <p:nvSpPr>
          <p:cNvPr id="6" name="Title 1"/>
          <p:cNvSpPr txBox="1">
            <a:spLocks/>
          </p:cNvSpPr>
          <p:nvPr/>
        </p:nvSpPr>
        <p:spPr>
          <a:xfrm>
            <a:off x="467544" y="260648"/>
            <a:ext cx="8229600" cy="864096"/>
          </a:xfrm>
          <a:prstGeom prst="rect">
            <a:avLst/>
          </a:prstGeom>
        </p:spPr>
        <p:txBody>
          <a:bodyPr/>
          <a:lstStyle>
            <a:lvl1pPr algn="ctr" rtl="0" eaLnBrk="0" fontAlgn="base" hangingPunct="0">
              <a:spcBef>
                <a:spcPct val="0"/>
              </a:spcBef>
              <a:spcAft>
                <a:spcPct val="0"/>
              </a:spcAft>
              <a:defRPr lang="en-ZA" sz="3600" b="1" kern="1200" dirty="0" smtClean="0">
                <a:solidFill>
                  <a:schemeClr val="tx2"/>
                </a:solidFill>
                <a:latin typeface="+mn-lt"/>
                <a:ea typeface="ＭＳ Ｐゴシック" charset="-128"/>
                <a:cs typeface="Arial" charset="0"/>
              </a:defRPr>
            </a:lvl1pPr>
            <a:lvl2pPr algn="ctr" rtl="0" eaLnBrk="0" fontAlgn="base" hangingPunct="0">
              <a:spcBef>
                <a:spcPct val="0"/>
              </a:spcBef>
              <a:spcAft>
                <a:spcPct val="0"/>
              </a:spcAft>
              <a:defRPr sz="4400">
                <a:solidFill>
                  <a:schemeClr val="tx1"/>
                </a:solidFill>
                <a:latin typeface="Calibri" charset="0"/>
                <a:ea typeface="ＭＳ Ｐゴシック" charset="-128"/>
              </a:defRPr>
            </a:lvl2pPr>
            <a:lvl3pPr algn="ctr" rtl="0" eaLnBrk="0" fontAlgn="base" hangingPunct="0">
              <a:spcBef>
                <a:spcPct val="0"/>
              </a:spcBef>
              <a:spcAft>
                <a:spcPct val="0"/>
              </a:spcAft>
              <a:defRPr sz="4400">
                <a:solidFill>
                  <a:schemeClr val="tx1"/>
                </a:solidFill>
                <a:latin typeface="Calibri" charset="0"/>
                <a:ea typeface="ＭＳ Ｐゴシック" charset="-128"/>
              </a:defRPr>
            </a:lvl3pPr>
            <a:lvl4pPr algn="ctr" rtl="0" eaLnBrk="0" fontAlgn="base" hangingPunct="0">
              <a:spcBef>
                <a:spcPct val="0"/>
              </a:spcBef>
              <a:spcAft>
                <a:spcPct val="0"/>
              </a:spcAft>
              <a:defRPr sz="4400">
                <a:solidFill>
                  <a:schemeClr val="tx1"/>
                </a:solidFill>
                <a:latin typeface="Calibri" charset="0"/>
                <a:ea typeface="ＭＳ Ｐゴシック" charset="-128"/>
              </a:defRPr>
            </a:lvl4pPr>
            <a:lvl5pPr algn="ctr" rtl="0" eaLnBrk="0" fontAlgn="base" hangingPunct="0">
              <a:spcBef>
                <a:spcPct val="0"/>
              </a:spcBef>
              <a:spcAft>
                <a:spcPct val="0"/>
              </a:spcAft>
              <a:defRPr sz="4400">
                <a:solidFill>
                  <a:schemeClr val="tx1"/>
                </a:solidFill>
                <a:latin typeface="Calibri" charset="0"/>
                <a:ea typeface="ＭＳ Ｐゴシック" charset="-128"/>
              </a:defRPr>
            </a:lvl5pPr>
            <a:lvl6pPr marL="457200" algn="ctr" rtl="0" fontAlgn="base">
              <a:spcBef>
                <a:spcPct val="0"/>
              </a:spcBef>
              <a:spcAft>
                <a:spcPct val="0"/>
              </a:spcAft>
              <a:defRPr sz="4400">
                <a:solidFill>
                  <a:schemeClr val="tx1"/>
                </a:solidFill>
                <a:latin typeface="Calibri" charset="0"/>
                <a:ea typeface="ＭＳ Ｐゴシック" charset="-128"/>
              </a:defRPr>
            </a:lvl6pPr>
            <a:lvl7pPr marL="914400" algn="ctr" rtl="0" fontAlgn="base">
              <a:spcBef>
                <a:spcPct val="0"/>
              </a:spcBef>
              <a:spcAft>
                <a:spcPct val="0"/>
              </a:spcAft>
              <a:defRPr sz="4400">
                <a:solidFill>
                  <a:schemeClr val="tx1"/>
                </a:solidFill>
                <a:latin typeface="Calibri" charset="0"/>
                <a:ea typeface="ＭＳ Ｐゴシック" charset="-128"/>
              </a:defRPr>
            </a:lvl7pPr>
            <a:lvl8pPr marL="1371600" algn="ctr" rtl="0" fontAlgn="base">
              <a:spcBef>
                <a:spcPct val="0"/>
              </a:spcBef>
              <a:spcAft>
                <a:spcPct val="0"/>
              </a:spcAft>
              <a:defRPr sz="4400">
                <a:solidFill>
                  <a:schemeClr val="tx1"/>
                </a:solidFill>
                <a:latin typeface="Calibri" charset="0"/>
                <a:ea typeface="ＭＳ Ｐゴシック" charset="-128"/>
              </a:defRPr>
            </a:lvl8pPr>
            <a:lvl9pPr marL="1828800" algn="ctr" rtl="0" fontAlgn="base">
              <a:spcBef>
                <a:spcPct val="0"/>
              </a:spcBef>
              <a:spcAft>
                <a:spcPct val="0"/>
              </a:spcAft>
              <a:defRPr sz="4400">
                <a:solidFill>
                  <a:schemeClr val="tx1"/>
                </a:solidFill>
                <a:latin typeface="Calibri" charset="0"/>
                <a:ea typeface="ＭＳ Ｐゴシック" charset="-128"/>
              </a:defRPr>
            </a:lvl9pPr>
          </a:lstStyle>
          <a:p>
            <a:r>
              <a:rPr lang="en-ZA" sz="3200" cap="all" dirty="0" smtClean="0"/>
              <a:t>PROFILING THE RISK LANDSCAPE</a:t>
            </a:r>
          </a:p>
          <a:p>
            <a:pPr>
              <a:lnSpc>
                <a:spcPct val="50000"/>
              </a:lnSpc>
              <a:spcAft>
                <a:spcPts val="0"/>
              </a:spcAft>
            </a:pPr>
            <a:endParaRPr lang="en-ZA" sz="1400" cap="all" dirty="0" smtClean="0"/>
          </a:p>
          <a:p>
            <a:r>
              <a:rPr lang="en-ZA" sz="2400" cap="all" dirty="0" smtClean="0"/>
              <a:t>DERAILMENTS</a:t>
            </a:r>
            <a:endParaRPr lang="en-ZA" sz="2400" cap="all" dirty="0"/>
          </a:p>
        </p:txBody>
      </p:sp>
      <p:sp>
        <p:nvSpPr>
          <p:cNvPr id="2" name="Rectangle 1"/>
          <p:cNvSpPr/>
          <p:nvPr/>
        </p:nvSpPr>
        <p:spPr>
          <a:xfrm>
            <a:off x="611560" y="1700808"/>
            <a:ext cx="7992888" cy="4141134"/>
          </a:xfrm>
          <a:prstGeom prst="rect">
            <a:avLst/>
          </a:prstGeom>
        </p:spPr>
        <p:txBody>
          <a:bodyPr wrap="square">
            <a:spAutoFit/>
          </a:bodyPr>
          <a:lstStyle/>
          <a:p>
            <a:pPr marL="285750" lvl="0" indent="-285750" algn="just">
              <a:lnSpc>
                <a:spcPct val="130000"/>
              </a:lnSpc>
              <a:spcBef>
                <a:spcPts val="600"/>
              </a:spcBef>
              <a:spcAft>
                <a:spcPts val="1200"/>
              </a:spcAft>
              <a:buFont typeface="Arial"/>
              <a:buChar char="•"/>
            </a:pPr>
            <a:r>
              <a:rPr lang="en-US" b="1" dirty="0" smtClean="0"/>
              <a:t>“Derailment </a:t>
            </a:r>
            <a:r>
              <a:rPr lang="en-US" b="1" dirty="0"/>
              <a:t>of rolling stock on a line other than a running </a:t>
            </a:r>
            <a:r>
              <a:rPr lang="en-US" b="1" dirty="0" smtClean="0"/>
              <a:t>line”</a:t>
            </a:r>
            <a:r>
              <a:rPr lang="en-ZA" b="1" dirty="0" smtClean="0"/>
              <a:t> </a:t>
            </a:r>
            <a:r>
              <a:rPr lang="en-US" dirty="0" smtClean="0"/>
              <a:t>accounts </a:t>
            </a:r>
            <a:r>
              <a:rPr lang="en-US" dirty="0"/>
              <a:t>for over 70 % of </a:t>
            </a:r>
            <a:r>
              <a:rPr lang="en-US" dirty="0" smtClean="0"/>
              <a:t>all Derailments. </a:t>
            </a:r>
            <a:r>
              <a:rPr lang="en-US" dirty="0"/>
              <a:t>The respective time series (on a monthly and a yearly basis) show comparable patterns, indicating a decreasing linear tendency. </a:t>
            </a:r>
            <a:endParaRPr lang="en-ZA" dirty="0"/>
          </a:p>
          <a:p>
            <a:pPr marL="285750" lvl="0" indent="-285750" algn="just">
              <a:lnSpc>
                <a:spcPct val="130000"/>
              </a:lnSpc>
              <a:spcBef>
                <a:spcPts val="600"/>
              </a:spcBef>
              <a:spcAft>
                <a:spcPts val="1200"/>
              </a:spcAft>
              <a:buFont typeface="Arial"/>
              <a:buChar char="•"/>
            </a:pPr>
            <a:r>
              <a:rPr lang="en-US" b="1" dirty="0" smtClean="0"/>
              <a:t>“Derailment </a:t>
            </a:r>
            <a:r>
              <a:rPr lang="en-US" b="1" dirty="0"/>
              <a:t>of rolling stock on a running </a:t>
            </a:r>
            <a:r>
              <a:rPr lang="en-US" b="1" dirty="0" smtClean="0"/>
              <a:t>line”</a:t>
            </a:r>
            <a:r>
              <a:rPr lang="en-ZA" b="1" dirty="0" smtClean="0"/>
              <a:t> </a:t>
            </a:r>
            <a:r>
              <a:rPr lang="en-US" dirty="0" smtClean="0"/>
              <a:t>indicates </a:t>
            </a:r>
            <a:r>
              <a:rPr lang="en-US" dirty="0"/>
              <a:t>a less significant decreasing tendency probably superposed by variations if monthly values are taken into consideration.  </a:t>
            </a:r>
            <a:endParaRPr lang="en-ZA" dirty="0"/>
          </a:p>
          <a:p>
            <a:pPr marL="285750" indent="-285750" algn="just">
              <a:lnSpc>
                <a:spcPct val="130000"/>
              </a:lnSpc>
              <a:spcBef>
                <a:spcPts val="600"/>
              </a:spcBef>
              <a:spcAft>
                <a:spcPts val="1200"/>
              </a:spcAft>
              <a:buFont typeface="Arial"/>
              <a:buChar char="•"/>
            </a:pPr>
            <a:r>
              <a:rPr lang="en-US" dirty="0"/>
              <a:t>The time series of derailments per day or per daytime </a:t>
            </a:r>
            <a:r>
              <a:rPr lang="en-US" dirty="0" smtClean="0"/>
              <a:t>do </a:t>
            </a:r>
            <a:r>
              <a:rPr lang="en-US" dirty="0"/>
              <a:t>not show distinctive patterns, except expected clusters of elevated derailment frequencies between 8 am and 5 pm, due to operation activity.</a:t>
            </a:r>
            <a:endParaRPr lang="en-ZA" dirty="0"/>
          </a:p>
        </p:txBody>
      </p:sp>
    </p:spTree>
    <p:extLst>
      <p:ext uri="{BB962C8B-B14F-4D97-AF65-F5344CB8AC3E}">
        <p14:creationId xmlns:p14="http://schemas.microsoft.com/office/powerpoint/2010/main" xmlns="" val="165153411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882D28B-1ECF-4562-9DA7-A455EEDBC75A}" type="slidenum">
              <a:rPr lang="en-ZA" smtClean="0"/>
              <a:pPr>
                <a:defRPr/>
              </a:pPr>
              <a:t>47</a:t>
            </a:fld>
            <a:endParaRPr lang="en-ZA" dirty="0"/>
          </a:p>
        </p:txBody>
      </p:sp>
      <p:graphicFrame>
        <p:nvGraphicFramePr>
          <p:cNvPr id="9" name="Table 8"/>
          <p:cNvGraphicFramePr>
            <a:graphicFrameLocks noGrp="1"/>
          </p:cNvGraphicFramePr>
          <p:nvPr>
            <p:extLst>
              <p:ext uri="{D42A27DB-BD31-4B8C-83A1-F6EECF244321}">
                <p14:modId xmlns:p14="http://schemas.microsoft.com/office/powerpoint/2010/main" xmlns="" val="2630750342"/>
              </p:ext>
            </p:extLst>
          </p:nvPr>
        </p:nvGraphicFramePr>
        <p:xfrm>
          <a:off x="179512" y="404664"/>
          <a:ext cx="8507286" cy="4219060"/>
        </p:xfrm>
        <a:graphic>
          <a:graphicData uri="http://schemas.openxmlformats.org/drawingml/2006/table">
            <a:tbl>
              <a:tblPr firstRow="1" firstCol="1" bandRow="1"/>
              <a:tblGrid>
                <a:gridCol w="1417881"/>
                <a:gridCol w="1417881"/>
                <a:gridCol w="1417881"/>
                <a:gridCol w="1417881"/>
                <a:gridCol w="1417881"/>
                <a:gridCol w="1417881"/>
              </a:tblGrid>
              <a:tr h="337546">
                <a:tc gridSpan="6">
                  <a:txBody>
                    <a:bodyPr/>
                    <a:lstStyle/>
                    <a:p>
                      <a:r>
                        <a:rPr lang="en-GB" sz="1400" b="1" kern="1200" dirty="0" smtClean="0">
                          <a:solidFill>
                            <a:schemeClr val="tx1"/>
                          </a:solidFill>
                          <a:effectLst/>
                          <a:latin typeface="Arial Narrow" panose="020B0606020202030204" pitchFamily="34" charset="0"/>
                          <a:ea typeface="+mn-ea"/>
                          <a:cs typeface="+mn-cs"/>
                        </a:rPr>
                        <a:t>Objective statement: To strengthen the regulation of railway asset management by:  </a:t>
                      </a:r>
                      <a:endParaRPr lang="en-ZA" sz="1400" kern="1200" dirty="0" smtClean="0">
                        <a:solidFill>
                          <a:schemeClr val="tx1"/>
                        </a:solidFill>
                        <a:effectLst/>
                        <a:latin typeface="Arial Narrow" panose="020B0606020202030204" pitchFamily="34" charset="0"/>
                        <a:ea typeface="+mn-ea"/>
                        <a:cs typeface="+mn-cs"/>
                      </a:endParaRPr>
                    </a:p>
                    <a:p>
                      <a:pPr marL="285750" lvl="0" indent="-285750">
                        <a:buFont typeface="Arial" panose="020B0604020202020204" pitchFamily="34" charset="0"/>
                        <a:buChar char="•"/>
                      </a:pPr>
                      <a:r>
                        <a:rPr lang="en-GB" sz="1400" kern="1200" dirty="0" smtClean="0">
                          <a:solidFill>
                            <a:schemeClr val="tx1"/>
                          </a:solidFill>
                          <a:effectLst/>
                          <a:latin typeface="Arial Narrow" panose="020B0606020202030204" pitchFamily="34" charset="0"/>
                          <a:ea typeface="+mn-ea"/>
                          <a:cs typeface="+mn-cs"/>
                        </a:rPr>
                        <a:t>Supplementing the existing reactive (i.e. identifying and fixing) maintenance approach by developing a more proactive (predictive and preventative) approach </a:t>
                      </a:r>
                      <a:endParaRPr lang="en-ZA" sz="1400" kern="1200" dirty="0" smtClean="0">
                        <a:solidFill>
                          <a:schemeClr val="tx1"/>
                        </a:solidFill>
                        <a:effectLst/>
                        <a:latin typeface="Arial Narrow" panose="020B0606020202030204" pitchFamily="34" charset="0"/>
                        <a:ea typeface="+mn-ea"/>
                        <a:cs typeface="+mn-cs"/>
                      </a:endParaRPr>
                    </a:p>
                    <a:p>
                      <a:pPr marL="285750" lvl="0" indent="-285750">
                        <a:buFont typeface="Arial" panose="020B0604020202020204" pitchFamily="34" charset="0"/>
                        <a:buChar char="•"/>
                      </a:pPr>
                      <a:r>
                        <a:rPr lang="en-GB" sz="1400" kern="1200" dirty="0" smtClean="0">
                          <a:solidFill>
                            <a:schemeClr val="tx1"/>
                          </a:solidFill>
                          <a:effectLst/>
                          <a:latin typeface="Arial Narrow" panose="020B0606020202030204" pitchFamily="34" charset="0"/>
                          <a:ea typeface="+mn-ea"/>
                          <a:cs typeface="+mn-cs"/>
                        </a:rPr>
                        <a:t>Influencing the quality of maintenance suppliers for safety critical systems and components, </a:t>
                      </a:r>
                      <a:endParaRPr lang="en-ZA" sz="1400" kern="1200" dirty="0" smtClean="0">
                        <a:solidFill>
                          <a:schemeClr val="tx1"/>
                        </a:solidFill>
                        <a:effectLst/>
                        <a:latin typeface="Arial Narrow" panose="020B0606020202030204" pitchFamily="34" charset="0"/>
                        <a:ea typeface="+mn-ea"/>
                        <a:cs typeface="+mn-cs"/>
                      </a:endParaRPr>
                    </a:p>
                    <a:p>
                      <a:pPr marL="285750" lvl="0" indent="-285750">
                        <a:buFont typeface="Arial" panose="020B0604020202020204" pitchFamily="34" charset="0"/>
                        <a:buChar char="•"/>
                      </a:pPr>
                      <a:r>
                        <a:rPr lang="en-GB" sz="1400" kern="1200" dirty="0" smtClean="0">
                          <a:solidFill>
                            <a:schemeClr val="tx1"/>
                          </a:solidFill>
                          <a:effectLst/>
                          <a:latin typeface="Arial Narrow" panose="020B0606020202030204" pitchFamily="34" charset="0"/>
                          <a:ea typeface="+mn-ea"/>
                          <a:cs typeface="+mn-cs"/>
                        </a:rPr>
                        <a:t>Improving the maintenance regulatory framework and </a:t>
                      </a:r>
                      <a:endParaRPr lang="en-ZA" sz="1400" kern="1200" dirty="0" smtClean="0">
                        <a:solidFill>
                          <a:schemeClr val="tx1"/>
                        </a:solidFill>
                        <a:effectLst/>
                        <a:latin typeface="Arial Narrow" panose="020B0606020202030204" pitchFamily="34" charset="0"/>
                        <a:ea typeface="+mn-ea"/>
                        <a:cs typeface="+mn-cs"/>
                      </a:endParaRPr>
                    </a:p>
                    <a:p>
                      <a:pPr marL="285750" lvl="0" indent="-285750">
                        <a:buFont typeface="Arial" panose="020B0604020202020204" pitchFamily="34" charset="0"/>
                        <a:buChar char="•"/>
                      </a:pPr>
                      <a:r>
                        <a:rPr lang="en-GB" sz="1400" kern="1200" dirty="0" smtClean="0">
                          <a:solidFill>
                            <a:schemeClr val="tx1"/>
                          </a:solidFill>
                          <a:effectLst/>
                          <a:latin typeface="Arial Narrow" panose="020B0606020202030204" pitchFamily="34" charset="0"/>
                          <a:ea typeface="+mn-ea"/>
                          <a:cs typeface="+mn-cs"/>
                        </a:rPr>
                        <a:t>Implementing best practice maintenance standards.</a:t>
                      </a:r>
                      <a:endParaRPr lang="af-Z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3508" marR="6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hMerge="1">
                  <a:txBody>
                    <a:bodyPr/>
                    <a:lstStyle/>
                    <a:p>
                      <a:endParaRPr lang="en-GB"/>
                    </a:p>
                  </a:txBody>
                  <a:tcPr/>
                </a:tc>
                <a:tc hMerge="1">
                  <a:txBody>
                    <a:bodyPr/>
                    <a:lstStyle/>
                    <a:p>
                      <a:pPr>
                        <a:lnSpc>
                          <a:spcPct val="115000"/>
                        </a:lnSpc>
                        <a:spcAft>
                          <a:spcPts val="1000"/>
                        </a:spcAft>
                      </a:pPr>
                      <a:endParaRPr lang="af-Z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3508" marR="6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hMerge="1">
                  <a:txBody>
                    <a:bodyPr/>
                    <a:lstStyle/>
                    <a:p>
                      <a:pPr>
                        <a:lnSpc>
                          <a:spcPct val="115000"/>
                        </a:lnSpc>
                        <a:spcAft>
                          <a:spcPts val="1000"/>
                        </a:spcAft>
                      </a:pPr>
                      <a:endParaRPr lang="af-Z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3508" marR="6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hMerge="1">
                  <a:txBody>
                    <a:bodyPr/>
                    <a:lstStyle/>
                    <a:p>
                      <a:pPr>
                        <a:lnSpc>
                          <a:spcPct val="115000"/>
                        </a:lnSpc>
                        <a:spcAft>
                          <a:spcPts val="1000"/>
                        </a:spcAft>
                      </a:pPr>
                      <a:endParaRPr lang="af-Z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3508" marR="6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hMerge="1">
                  <a:txBody>
                    <a:bodyPr/>
                    <a:lstStyle/>
                    <a:p>
                      <a:pPr>
                        <a:lnSpc>
                          <a:spcPct val="115000"/>
                        </a:lnSpc>
                        <a:spcAft>
                          <a:spcPts val="1000"/>
                        </a:spcAft>
                      </a:pPr>
                      <a:endParaRPr lang="af-Z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3508" marR="6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487994">
                <a:tc rowSpan="2">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GB" sz="1400" b="1" dirty="0" smtClean="0">
                          <a:effectLst/>
                          <a:latin typeface="Arial Narrow" panose="020B0606020202030204" pitchFamily="34" charset="0"/>
                          <a:ea typeface="Calibri" panose="020F0502020204030204" pitchFamily="34" charset="0"/>
                          <a:cs typeface="Times New Roman" panose="02020603050405020304" pitchFamily="18" charset="0"/>
                        </a:rPr>
                        <a:t>Strategic Objective 1.3</a:t>
                      </a:r>
                      <a:endParaRPr lang="af-ZA" sz="1400" b="1" dirty="0" smtClean="0">
                        <a:effectLst/>
                        <a:latin typeface="Arial Narrow" panose="020B0606020202030204" pitchFamily="34" charset="0"/>
                        <a:ea typeface="Calibri" panose="020F0502020204030204" pitchFamily="34" charset="0"/>
                        <a:cs typeface="Times New Roman" panose="02020603050405020304" pitchFamily="18" charset="0"/>
                      </a:endParaRPr>
                    </a:p>
                    <a:p>
                      <a:pPr>
                        <a:lnSpc>
                          <a:spcPct val="115000"/>
                        </a:lnSpc>
                        <a:spcAft>
                          <a:spcPts val="1000"/>
                        </a:spcAft>
                      </a:pPr>
                      <a:endParaRPr lang="af-ZA" sz="14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3508" marR="6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gridSpan="5">
                  <a:txBody>
                    <a:bodyPr/>
                    <a:lstStyle/>
                    <a:p>
                      <a:pPr>
                        <a:lnSpc>
                          <a:spcPct val="115000"/>
                        </a:lnSpc>
                        <a:spcAft>
                          <a:spcPts val="1000"/>
                        </a:spcAft>
                      </a:pPr>
                      <a:r>
                        <a:rPr lang="af-ZA" sz="1400" b="1" dirty="0" smtClean="0">
                          <a:effectLst/>
                          <a:latin typeface="Arial Narrow" panose="020B0606020202030204" pitchFamily="34" charset="0"/>
                          <a:ea typeface="Calibri" panose="020F0502020204030204" pitchFamily="34" charset="0"/>
                          <a:cs typeface="Times New Roman" panose="02020603050405020304" pitchFamily="18" charset="0"/>
                        </a:rPr>
                        <a:t>Medium-Term Targets</a:t>
                      </a:r>
                      <a:endParaRPr lang="af-ZA" sz="14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3508" marR="6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hMerge="1">
                  <a:txBody>
                    <a:bodyPr/>
                    <a:lstStyle/>
                    <a:p>
                      <a:pPr>
                        <a:lnSpc>
                          <a:spcPct val="115000"/>
                        </a:lnSpc>
                        <a:spcAft>
                          <a:spcPts val="1000"/>
                        </a:spcAft>
                      </a:pPr>
                      <a:endParaRPr lang="af-Z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3508" marR="6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hMerge="1">
                  <a:txBody>
                    <a:bodyPr/>
                    <a:lstStyle/>
                    <a:p>
                      <a:pPr>
                        <a:lnSpc>
                          <a:spcPct val="115000"/>
                        </a:lnSpc>
                        <a:spcAft>
                          <a:spcPts val="1000"/>
                        </a:spcAft>
                      </a:pPr>
                      <a:endParaRPr lang="af-Z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3508" marR="6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hMerge="1">
                  <a:txBody>
                    <a:bodyPr/>
                    <a:lstStyle/>
                    <a:p>
                      <a:pPr>
                        <a:lnSpc>
                          <a:spcPct val="115000"/>
                        </a:lnSpc>
                        <a:spcAft>
                          <a:spcPts val="1000"/>
                        </a:spcAft>
                      </a:pPr>
                      <a:endParaRPr lang="af-Z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3508" marR="6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hMerge="1">
                  <a:txBody>
                    <a:bodyPr/>
                    <a:lstStyle/>
                    <a:p>
                      <a:pPr>
                        <a:lnSpc>
                          <a:spcPct val="115000"/>
                        </a:lnSpc>
                        <a:spcAft>
                          <a:spcPts val="1000"/>
                        </a:spcAft>
                      </a:pPr>
                      <a:endParaRPr lang="af-Z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3508" marR="6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487994">
                <a:tc vMerge="1">
                  <a:txBody>
                    <a:bodyPr/>
                    <a:lstStyle/>
                    <a:p>
                      <a:pPr>
                        <a:lnSpc>
                          <a:spcPct val="115000"/>
                        </a:lnSpc>
                        <a:spcAft>
                          <a:spcPts val="1000"/>
                        </a:spcAft>
                      </a:pPr>
                      <a:endParaRPr lang="af-Z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3508" marR="6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nSpc>
                          <a:spcPct val="115000"/>
                        </a:lnSpc>
                        <a:spcAft>
                          <a:spcPts val="1000"/>
                        </a:spcAft>
                      </a:pPr>
                      <a:r>
                        <a:rPr lang="af-ZA" sz="1400" b="1" dirty="0" smtClean="0">
                          <a:effectLst/>
                          <a:latin typeface="Arial Narrow" panose="020B0606020202030204" pitchFamily="34" charset="0"/>
                          <a:ea typeface="Calibri" panose="020F0502020204030204" pitchFamily="34" charset="0"/>
                          <a:cs typeface="Times New Roman" panose="02020603050405020304" pitchFamily="18" charset="0"/>
                        </a:rPr>
                        <a:t>2016/17</a:t>
                      </a:r>
                      <a:endParaRPr lang="af-ZA" sz="14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3508" marR="6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nSpc>
                          <a:spcPct val="115000"/>
                        </a:lnSpc>
                        <a:spcAft>
                          <a:spcPts val="1000"/>
                        </a:spcAft>
                      </a:pPr>
                      <a:r>
                        <a:rPr lang="af-ZA" sz="1400" b="1" dirty="0" smtClean="0">
                          <a:effectLst/>
                          <a:latin typeface="Arial Narrow" panose="020B0606020202030204" pitchFamily="34" charset="0"/>
                          <a:ea typeface="Calibri" panose="020F0502020204030204" pitchFamily="34" charset="0"/>
                          <a:cs typeface="Times New Roman" panose="02020603050405020304" pitchFamily="18" charset="0"/>
                        </a:rPr>
                        <a:t>2017/18</a:t>
                      </a:r>
                      <a:endParaRPr lang="af-ZA" sz="14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3508" marR="6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nSpc>
                          <a:spcPct val="115000"/>
                        </a:lnSpc>
                        <a:spcAft>
                          <a:spcPts val="1000"/>
                        </a:spcAft>
                      </a:pPr>
                      <a:r>
                        <a:rPr lang="af-ZA" sz="1400" b="1" dirty="0" smtClean="0">
                          <a:effectLst/>
                          <a:latin typeface="Arial Narrow" panose="020B0606020202030204" pitchFamily="34" charset="0"/>
                          <a:ea typeface="Calibri" panose="020F0502020204030204" pitchFamily="34" charset="0"/>
                          <a:cs typeface="Times New Roman" panose="02020603050405020304" pitchFamily="18" charset="0"/>
                        </a:rPr>
                        <a:t>2018/19</a:t>
                      </a:r>
                      <a:endParaRPr lang="af-ZA" sz="14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3508" marR="6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nSpc>
                          <a:spcPct val="115000"/>
                        </a:lnSpc>
                        <a:spcAft>
                          <a:spcPts val="1000"/>
                        </a:spcAft>
                      </a:pPr>
                      <a:r>
                        <a:rPr lang="af-ZA" sz="1400" b="1" dirty="0" smtClean="0">
                          <a:effectLst/>
                          <a:latin typeface="Arial Narrow" panose="020B0606020202030204" pitchFamily="34" charset="0"/>
                          <a:ea typeface="Calibri" panose="020F0502020204030204" pitchFamily="34" charset="0"/>
                          <a:cs typeface="Times New Roman" panose="02020603050405020304" pitchFamily="18" charset="0"/>
                        </a:rPr>
                        <a:t>2019/20</a:t>
                      </a:r>
                      <a:endParaRPr lang="af-ZA" sz="14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3508" marR="6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nSpc>
                          <a:spcPct val="115000"/>
                        </a:lnSpc>
                        <a:spcAft>
                          <a:spcPts val="1000"/>
                        </a:spcAft>
                      </a:pPr>
                      <a:r>
                        <a:rPr lang="af-ZA" sz="1400" b="1" dirty="0" smtClean="0">
                          <a:effectLst/>
                          <a:latin typeface="Arial Narrow" panose="020B0606020202030204" pitchFamily="34" charset="0"/>
                          <a:ea typeface="Calibri" panose="020F0502020204030204" pitchFamily="34" charset="0"/>
                          <a:cs typeface="Times New Roman" panose="02020603050405020304" pitchFamily="18" charset="0"/>
                        </a:rPr>
                        <a:t>2020/21</a:t>
                      </a:r>
                      <a:endParaRPr lang="af-ZA" sz="14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3508" marR="6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731993">
                <a:tc rowSpan="2">
                  <a:txBody>
                    <a:bodyPr/>
                    <a:lstStyle/>
                    <a:p>
                      <a:pPr>
                        <a:lnSpc>
                          <a:spcPct val="115000"/>
                        </a:lnSpc>
                        <a:spcAft>
                          <a:spcPts val="1000"/>
                        </a:spcAft>
                      </a:pPr>
                      <a:r>
                        <a:rPr lang="en-GB" sz="1400" b="1" dirty="0">
                          <a:effectLst/>
                          <a:latin typeface="Arial Narrow" panose="020B0606020202030204" pitchFamily="34" charset="0"/>
                          <a:ea typeface="Calibri" panose="020F0502020204030204" pitchFamily="34" charset="0"/>
                          <a:cs typeface="MyriadPro-Light"/>
                        </a:rPr>
                        <a:t>Reduction in the number of mainline derailments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000"/>
                        </a:spcAft>
                      </a:pPr>
                      <a:r>
                        <a:rPr lang="en-GB" sz="1400" spc="-10" dirty="0">
                          <a:effectLst/>
                          <a:latin typeface="Arial Narrow"/>
                          <a:ea typeface="Calibri"/>
                          <a:cs typeface="Times New Roman"/>
                        </a:rPr>
                        <a:t>10 % of </a:t>
                      </a:r>
                      <a:r>
                        <a:rPr lang="en-GB" sz="1400" spc="-10" dirty="0" err="1">
                          <a:effectLst/>
                          <a:latin typeface="Arial Narrow"/>
                          <a:ea typeface="Calibri"/>
                          <a:cs typeface="Times New Roman"/>
                        </a:rPr>
                        <a:t>Perway</a:t>
                      </a:r>
                      <a:r>
                        <a:rPr lang="en-GB" sz="1400" spc="-10" dirty="0">
                          <a:effectLst/>
                          <a:latin typeface="Arial Narrow"/>
                          <a:ea typeface="Calibri"/>
                          <a:cs typeface="Times New Roman"/>
                        </a:rPr>
                        <a:t> and Rolling Stock related derailments investigated </a:t>
                      </a:r>
                      <a:endParaRPr lang="en-ZA"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000"/>
                        </a:spcAft>
                      </a:pPr>
                      <a:r>
                        <a:rPr lang="en-GB" sz="1400" spc="-10">
                          <a:effectLst/>
                          <a:latin typeface="Arial Narrow"/>
                          <a:ea typeface="Calibri"/>
                          <a:cs typeface="Times New Roman"/>
                        </a:rPr>
                        <a:t>15 % of Perway and Rolling Stock related derailments investigated </a:t>
                      </a:r>
                      <a:endParaRPr lang="en-ZA"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000"/>
                        </a:spcAft>
                      </a:pPr>
                      <a:r>
                        <a:rPr lang="en-GB" sz="1400" spc="-10">
                          <a:effectLst/>
                          <a:latin typeface="Arial Narrow"/>
                          <a:ea typeface="Calibri"/>
                          <a:cs typeface="Times New Roman"/>
                        </a:rPr>
                        <a:t>20 % of Perway and Rolling Stock related derailments investigated </a:t>
                      </a:r>
                      <a:endParaRPr lang="en-ZA"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000"/>
                        </a:spcAft>
                      </a:pPr>
                      <a:r>
                        <a:rPr lang="en-GB" sz="1400" spc="-10">
                          <a:effectLst/>
                          <a:latin typeface="Arial Narrow"/>
                          <a:ea typeface="Calibri"/>
                          <a:cs typeface="Times New Roman"/>
                        </a:rPr>
                        <a:t>25 % of Perway and Rolling Stock related derailments investigated </a:t>
                      </a:r>
                      <a:endParaRPr lang="en-ZA"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000"/>
                        </a:spcAft>
                      </a:pPr>
                      <a:r>
                        <a:rPr lang="en-GB" sz="1400" spc="-10" dirty="0">
                          <a:effectLst/>
                          <a:latin typeface="Arial Narrow"/>
                          <a:ea typeface="Calibri"/>
                          <a:cs typeface="Times New Roman"/>
                        </a:rPr>
                        <a:t>30 % of </a:t>
                      </a:r>
                      <a:r>
                        <a:rPr lang="en-GB" sz="1400" spc="-10" dirty="0" err="1">
                          <a:effectLst/>
                          <a:latin typeface="Arial Narrow"/>
                          <a:ea typeface="Calibri"/>
                          <a:cs typeface="Times New Roman"/>
                        </a:rPr>
                        <a:t>Perway</a:t>
                      </a:r>
                      <a:r>
                        <a:rPr lang="en-GB" sz="1400" spc="-10" dirty="0">
                          <a:effectLst/>
                          <a:latin typeface="Arial Narrow"/>
                          <a:ea typeface="Calibri"/>
                          <a:cs typeface="Times New Roman"/>
                        </a:rPr>
                        <a:t> and Rolling Stock related derailments investigated </a:t>
                      </a:r>
                      <a:endParaRPr lang="en-ZA"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731993">
                <a:tc vMerge="1">
                  <a:txBody>
                    <a:bodyPr/>
                    <a:lstStyle/>
                    <a:p>
                      <a:endParaRPr lang="en-ZA"/>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000"/>
                        </a:spcAft>
                      </a:pPr>
                      <a:r>
                        <a:rPr lang="en-GB" sz="1400" kern="1200" dirty="0">
                          <a:solidFill>
                            <a:srgbClr val="000000"/>
                          </a:solidFill>
                          <a:effectLst/>
                          <a:latin typeface="Arial Narrow"/>
                          <a:ea typeface="Calibri"/>
                          <a:cs typeface="Times New Roman"/>
                        </a:rPr>
                        <a:t>Asset Management Regulation developed</a:t>
                      </a:r>
                      <a:endParaRPr lang="en-ZA"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000"/>
                        </a:spcAft>
                      </a:pPr>
                      <a:r>
                        <a:rPr lang="en-GB" sz="1400" kern="1200" dirty="0">
                          <a:solidFill>
                            <a:srgbClr val="000000"/>
                          </a:solidFill>
                          <a:effectLst/>
                          <a:latin typeface="Arial Narrow"/>
                          <a:ea typeface="Calibri"/>
                          <a:cs typeface="Times New Roman"/>
                        </a:rPr>
                        <a:t>Asset Management Regulation implemented</a:t>
                      </a:r>
                      <a:endParaRPr lang="en-ZA"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000"/>
                        </a:spcAft>
                      </a:pPr>
                      <a:r>
                        <a:rPr lang="en-GB" sz="1400" kern="1200" dirty="0">
                          <a:solidFill>
                            <a:srgbClr val="000000"/>
                          </a:solidFill>
                          <a:effectLst/>
                          <a:latin typeface="Arial Narrow"/>
                          <a:ea typeface="Calibri"/>
                          <a:cs typeface="Times New Roman"/>
                        </a:rPr>
                        <a:t>100 % Operator Compliance to the Asset Management Regulation </a:t>
                      </a:r>
                      <a:endParaRPr lang="en-ZA"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000"/>
                        </a:spcAft>
                      </a:pPr>
                      <a:r>
                        <a:rPr lang="en-GB" sz="1400" kern="1200" dirty="0">
                          <a:solidFill>
                            <a:srgbClr val="000000"/>
                          </a:solidFill>
                          <a:effectLst/>
                          <a:latin typeface="Arial Narrow"/>
                          <a:ea typeface="Calibri"/>
                          <a:cs typeface="Times New Roman"/>
                        </a:rPr>
                        <a:t>20 % Reduction in Mainline Derailments</a:t>
                      </a:r>
                      <a:endParaRPr lang="en-ZA"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000"/>
                        </a:spcAft>
                      </a:pPr>
                      <a:r>
                        <a:rPr lang="en-GB" sz="1400" kern="1200" dirty="0">
                          <a:solidFill>
                            <a:srgbClr val="000000"/>
                          </a:solidFill>
                          <a:effectLst/>
                          <a:latin typeface="Arial Narrow"/>
                          <a:ea typeface="Calibri"/>
                          <a:cs typeface="Times New Roman"/>
                        </a:rPr>
                        <a:t>30 % Reduction in Mainline Derailments</a:t>
                      </a:r>
                      <a:endParaRPr lang="en-ZA"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xmlns="" val="272456602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60CFDAE-8565-4D03-8A68-635A0920E9BE}" type="slidenum">
              <a:rPr lang="en-ZA" smtClean="0"/>
              <a:pPr>
                <a:defRPr/>
              </a:pPr>
              <a:t>48</a:t>
            </a:fld>
            <a:endParaRPr lang="en-ZA" dirty="0"/>
          </a:p>
        </p:txBody>
      </p:sp>
      <p:pic>
        <p:nvPicPr>
          <p:cNvPr id="5" name="Picture 4"/>
          <p:cNvPicPr>
            <a:picLocks noChangeAspect="1"/>
          </p:cNvPicPr>
          <p:nvPr/>
        </p:nvPicPr>
        <p:blipFill>
          <a:blip r:embed="rId2" cstate="print"/>
          <a:stretch>
            <a:fillRect/>
          </a:stretch>
        </p:blipFill>
        <p:spPr>
          <a:xfrm>
            <a:off x="8378428" y="0"/>
            <a:ext cx="765572" cy="757967"/>
          </a:xfrm>
          <a:prstGeom prst="rect">
            <a:avLst/>
          </a:prstGeom>
        </p:spPr>
      </p:pic>
      <p:sp>
        <p:nvSpPr>
          <p:cNvPr id="6" name="Title 1"/>
          <p:cNvSpPr>
            <a:spLocks noGrp="1"/>
          </p:cNvSpPr>
          <p:nvPr>
            <p:ph type="title"/>
          </p:nvPr>
        </p:nvSpPr>
        <p:spPr>
          <a:xfrm>
            <a:off x="755576" y="3717032"/>
            <a:ext cx="7772400" cy="1944216"/>
          </a:xfrm>
        </p:spPr>
        <p:txBody>
          <a:bodyPr/>
          <a:lstStyle/>
          <a:p>
            <a:pPr>
              <a:lnSpc>
                <a:spcPct val="200000"/>
              </a:lnSpc>
            </a:pPr>
            <a:r>
              <a:rPr lang="en-GB" dirty="0" smtClean="0"/>
              <a:t>FOCAL AREA 4:</a:t>
            </a:r>
            <a:br>
              <a:rPr lang="en-GB" dirty="0" smtClean="0"/>
            </a:br>
            <a:r>
              <a:rPr lang="en-GB" sz="2800" dirty="0" smtClean="0"/>
              <a:t>MAINLINE COLLISIONS</a:t>
            </a:r>
            <a:endParaRPr lang="en-GB" sz="2800" dirty="0"/>
          </a:p>
        </p:txBody>
      </p:sp>
    </p:spTree>
    <p:extLst>
      <p:ext uri="{BB962C8B-B14F-4D97-AF65-F5344CB8AC3E}">
        <p14:creationId xmlns:p14="http://schemas.microsoft.com/office/powerpoint/2010/main" xmlns="" val="84664109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882D28B-1ECF-4562-9DA7-A455EEDBC75A}" type="slidenum">
              <a:rPr lang="en-ZA" smtClean="0"/>
              <a:pPr>
                <a:defRPr/>
              </a:pPr>
              <a:t>49</a:t>
            </a:fld>
            <a:endParaRPr lang="en-ZA" dirty="0"/>
          </a:p>
        </p:txBody>
      </p:sp>
      <p:sp>
        <p:nvSpPr>
          <p:cNvPr id="4" name="Title 1"/>
          <p:cNvSpPr txBox="1">
            <a:spLocks/>
          </p:cNvSpPr>
          <p:nvPr/>
        </p:nvSpPr>
        <p:spPr>
          <a:xfrm>
            <a:off x="467544" y="260648"/>
            <a:ext cx="8229600" cy="864096"/>
          </a:xfrm>
          <a:prstGeom prst="rect">
            <a:avLst/>
          </a:prstGeom>
        </p:spPr>
        <p:txBody>
          <a:bodyPr/>
          <a:lstStyle>
            <a:lvl1pPr algn="ctr" rtl="0" eaLnBrk="0" fontAlgn="base" hangingPunct="0">
              <a:spcBef>
                <a:spcPct val="0"/>
              </a:spcBef>
              <a:spcAft>
                <a:spcPct val="0"/>
              </a:spcAft>
              <a:defRPr lang="en-ZA" sz="3600" b="1" kern="1200" dirty="0" smtClean="0">
                <a:solidFill>
                  <a:schemeClr val="tx2"/>
                </a:solidFill>
                <a:latin typeface="+mn-lt"/>
                <a:ea typeface="ＭＳ Ｐゴシック" charset="-128"/>
                <a:cs typeface="Arial" charset="0"/>
              </a:defRPr>
            </a:lvl1pPr>
            <a:lvl2pPr algn="ctr" rtl="0" eaLnBrk="0" fontAlgn="base" hangingPunct="0">
              <a:spcBef>
                <a:spcPct val="0"/>
              </a:spcBef>
              <a:spcAft>
                <a:spcPct val="0"/>
              </a:spcAft>
              <a:defRPr sz="4400">
                <a:solidFill>
                  <a:schemeClr val="tx1"/>
                </a:solidFill>
                <a:latin typeface="Calibri" charset="0"/>
                <a:ea typeface="ＭＳ Ｐゴシック" charset="-128"/>
              </a:defRPr>
            </a:lvl2pPr>
            <a:lvl3pPr algn="ctr" rtl="0" eaLnBrk="0" fontAlgn="base" hangingPunct="0">
              <a:spcBef>
                <a:spcPct val="0"/>
              </a:spcBef>
              <a:spcAft>
                <a:spcPct val="0"/>
              </a:spcAft>
              <a:defRPr sz="4400">
                <a:solidFill>
                  <a:schemeClr val="tx1"/>
                </a:solidFill>
                <a:latin typeface="Calibri" charset="0"/>
                <a:ea typeface="ＭＳ Ｐゴシック" charset="-128"/>
              </a:defRPr>
            </a:lvl3pPr>
            <a:lvl4pPr algn="ctr" rtl="0" eaLnBrk="0" fontAlgn="base" hangingPunct="0">
              <a:spcBef>
                <a:spcPct val="0"/>
              </a:spcBef>
              <a:spcAft>
                <a:spcPct val="0"/>
              </a:spcAft>
              <a:defRPr sz="4400">
                <a:solidFill>
                  <a:schemeClr val="tx1"/>
                </a:solidFill>
                <a:latin typeface="Calibri" charset="0"/>
                <a:ea typeface="ＭＳ Ｐゴシック" charset="-128"/>
              </a:defRPr>
            </a:lvl4pPr>
            <a:lvl5pPr algn="ctr" rtl="0" eaLnBrk="0" fontAlgn="base" hangingPunct="0">
              <a:spcBef>
                <a:spcPct val="0"/>
              </a:spcBef>
              <a:spcAft>
                <a:spcPct val="0"/>
              </a:spcAft>
              <a:defRPr sz="4400">
                <a:solidFill>
                  <a:schemeClr val="tx1"/>
                </a:solidFill>
                <a:latin typeface="Calibri" charset="0"/>
                <a:ea typeface="ＭＳ Ｐゴシック" charset="-128"/>
              </a:defRPr>
            </a:lvl5pPr>
            <a:lvl6pPr marL="457200" algn="ctr" rtl="0" fontAlgn="base">
              <a:spcBef>
                <a:spcPct val="0"/>
              </a:spcBef>
              <a:spcAft>
                <a:spcPct val="0"/>
              </a:spcAft>
              <a:defRPr sz="4400">
                <a:solidFill>
                  <a:schemeClr val="tx1"/>
                </a:solidFill>
                <a:latin typeface="Calibri" charset="0"/>
                <a:ea typeface="ＭＳ Ｐゴシック" charset="-128"/>
              </a:defRPr>
            </a:lvl6pPr>
            <a:lvl7pPr marL="914400" algn="ctr" rtl="0" fontAlgn="base">
              <a:spcBef>
                <a:spcPct val="0"/>
              </a:spcBef>
              <a:spcAft>
                <a:spcPct val="0"/>
              </a:spcAft>
              <a:defRPr sz="4400">
                <a:solidFill>
                  <a:schemeClr val="tx1"/>
                </a:solidFill>
                <a:latin typeface="Calibri" charset="0"/>
                <a:ea typeface="ＭＳ Ｐゴシック" charset="-128"/>
              </a:defRPr>
            </a:lvl7pPr>
            <a:lvl8pPr marL="1371600" algn="ctr" rtl="0" fontAlgn="base">
              <a:spcBef>
                <a:spcPct val="0"/>
              </a:spcBef>
              <a:spcAft>
                <a:spcPct val="0"/>
              </a:spcAft>
              <a:defRPr sz="4400">
                <a:solidFill>
                  <a:schemeClr val="tx1"/>
                </a:solidFill>
                <a:latin typeface="Calibri" charset="0"/>
                <a:ea typeface="ＭＳ Ｐゴシック" charset="-128"/>
              </a:defRPr>
            </a:lvl8pPr>
            <a:lvl9pPr marL="1828800" algn="ctr" rtl="0" fontAlgn="base">
              <a:spcBef>
                <a:spcPct val="0"/>
              </a:spcBef>
              <a:spcAft>
                <a:spcPct val="0"/>
              </a:spcAft>
              <a:defRPr sz="4400">
                <a:solidFill>
                  <a:schemeClr val="tx1"/>
                </a:solidFill>
                <a:latin typeface="Calibri" charset="0"/>
                <a:ea typeface="ＭＳ Ｐゴシック" charset="-128"/>
              </a:defRPr>
            </a:lvl9pPr>
          </a:lstStyle>
          <a:p>
            <a:r>
              <a:rPr lang="en-ZA" sz="3200" cap="all" dirty="0" smtClean="0"/>
              <a:t>PROFILING THE RISK LANDSCAPE</a:t>
            </a:r>
          </a:p>
          <a:p>
            <a:pPr>
              <a:lnSpc>
                <a:spcPct val="50000"/>
              </a:lnSpc>
              <a:spcAft>
                <a:spcPts val="0"/>
              </a:spcAft>
            </a:pPr>
            <a:endParaRPr lang="en-ZA" sz="1400" cap="all" dirty="0" smtClean="0"/>
          </a:p>
          <a:p>
            <a:r>
              <a:rPr lang="en-ZA" sz="2400" cap="all" dirty="0" smtClean="0"/>
              <a:t>COLLISIONS</a:t>
            </a:r>
            <a:endParaRPr lang="en-ZA" sz="2400" cap="all" dirty="0"/>
          </a:p>
        </p:txBody>
      </p:sp>
      <p:pic>
        <p:nvPicPr>
          <p:cNvPr id="6" name="Grafik 1"/>
          <p:cNvPicPr/>
          <p:nvPr/>
        </p:nvPicPr>
        <p:blipFill>
          <a:blip r:embed="rId2" cstate="print"/>
          <a:stretch>
            <a:fillRect/>
          </a:stretch>
        </p:blipFill>
        <p:spPr>
          <a:xfrm>
            <a:off x="323528" y="2132856"/>
            <a:ext cx="4104455" cy="2880319"/>
          </a:xfrm>
          <a:prstGeom prst="rect">
            <a:avLst/>
          </a:prstGeom>
        </p:spPr>
      </p:pic>
      <p:pic>
        <p:nvPicPr>
          <p:cNvPr id="7" name="Grafik 13"/>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788024" y="2132856"/>
            <a:ext cx="4028554" cy="2880320"/>
          </a:xfrm>
          <a:prstGeom prst="rect">
            <a:avLst/>
          </a:prstGeom>
          <a:noFill/>
        </p:spPr>
      </p:pic>
      <p:pic>
        <p:nvPicPr>
          <p:cNvPr id="8" name="Picture 7"/>
          <p:cNvPicPr>
            <a:picLocks noChangeAspect="1"/>
          </p:cNvPicPr>
          <p:nvPr/>
        </p:nvPicPr>
        <p:blipFill>
          <a:blip r:embed="rId4" cstate="print"/>
          <a:stretch>
            <a:fillRect/>
          </a:stretch>
        </p:blipFill>
        <p:spPr>
          <a:xfrm>
            <a:off x="8378428" y="0"/>
            <a:ext cx="765572" cy="757967"/>
          </a:xfrm>
          <a:prstGeom prst="rect">
            <a:avLst/>
          </a:prstGeom>
        </p:spPr>
      </p:pic>
    </p:spTree>
    <p:extLst>
      <p:ext uri="{BB962C8B-B14F-4D97-AF65-F5344CB8AC3E}">
        <p14:creationId xmlns:p14="http://schemas.microsoft.com/office/powerpoint/2010/main" xmlns="" val="32815270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94809726-6A3F-42D1-82A2-323CDBDB1D6C}" type="slidenum">
              <a:rPr lang="en-ZA" smtClean="0"/>
              <a:pPr>
                <a:defRPr/>
              </a:pPr>
              <a:t>5</a:t>
            </a:fld>
            <a:endParaRPr lang="en-ZA" dirty="0"/>
          </a:p>
        </p:txBody>
      </p:sp>
      <p:grpSp>
        <p:nvGrpSpPr>
          <p:cNvPr id="5" name="Group 4"/>
          <p:cNvGrpSpPr/>
          <p:nvPr/>
        </p:nvGrpSpPr>
        <p:grpSpPr>
          <a:xfrm>
            <a:off x="456447" y="980728"/>
            <a:ext cx="8039357" cy="5481900"/>
            <a:chOff x="319365" y="92790"/>
            <a:chExt cx="8553356" cy="6374621"/>
          </a:xfrm>
        </p:grpSpPr>
        <p:pic>
          <p:nvPicPr>
            <p:cNvPr id="7"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52982" y="678931"/>
              <a:ext cx="6530454" cy="520850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8" name="Straight Arrow Connector 7"/>
            <p:cNvCxnSpPr/>
            <p:nvPr/>
          </p:nvCxnSpPr>
          <p:spPr>
            <a:xfrm flipH="1" flipV="1">
              <a:off x="790843" y="92790"/>
              <a:ext cx="14376" cy="5884927"/>
            </a:xfrm>
            <a:prstGeom prst="straightConnector1">
              <a:avLst/>
            </a:prstGeom>
            <a:ln>
              <a:solidFill>
                <a:srgbClr val="0070C0"/>
              </a:solidFill>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a:off x="805219" y="5977717"/>
              <a:ext cx="6782937" cy="0"/>
            </a:xfrm>
            <a:prstGeom prst="straightConnector1">
              <a:avLst/>
            </a:prstGeom>
            <a:ln>
              <a:solidFill>
                <a:srgbClr val="0070C0"/>
              </a:solidFill>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rot="16200000">
              <a:off x="95308" y="1142166"/>
              <a:ext cx="841059" cy="392945"/>
            </a:xfrm>
            <a:prstGeom prst="rect">
              <a:avLst/>
            </a:prstGeom>
            <a:noFill/>
          </p:spPr>
          <p:txBody>
            <a:bodyPr wrap="none" rtlCol="0">
              <a:spAutoFit/>
            </a:bodyPr>
            <a:lstStyle/>
            <a:p>
              <a:r>
                <a:rPr lang="en-US" b="1" dirty="0" smtClean="0"/>
                <a:t>Time</a:t>
              </a:r>
              <a:endParaRPr lang="en-US" b="1" dirty="0"/>
            </a:p>
          </p:txBody>
        </p:sp>
        <p:sp>
          <p:nvSpPr>
            <p:cNvPr id="11" name="TextBox 10"/>
            <p:cNvSpPr txBox="1"/>
            <p:nvPr/>
          </p:nvSpPr>
          <p:spPr>
            <a:xfrm>
              <a:off x="5387555" y="6037934"/>
              <a:ext cx="2202451" cy="429477"/>
            </a:xfrm>
            <a:prstGeom prst="rect">
              <a:avLst/>
            </a:prstGeom>
            <a:noFill/>
          </p:spPr>
          <p:txBody>
            <a:bodyPr wrap="none" rtlCol="0">
              <a:spAutoFit/>
            </a:bodyPr>
            <a:lstStyle/>
            <a:p>
              <a:r>
                <a:rPr lang="en-US" b="1" dirty="0" smtClean="0"/>
                <a:t>Impact &amp; Change</a:t>
              </a:r>
              <a:endParaRPr lang="en-US" b="1" dirty="0"/>
            </a:p>
          </p:txBody>
        </p:sp>
        <p:sp>
          <p:nvSpPr>
            <p:cNvPr id="12" name="TextBox 11"/>
            <p:cNvSpPr txBox="1"/>
            <p:nvPr/>
          </p:nvSpPr>
          <p:spPr>
            <a:xfrm>
              <a:off x="7383436" y="1427608"/>
              <a:ext cx="1316141" cy="751585"/>
            </a:xfrm>
            <a:prstGeom prst="rect">
              <a:avLst/>
            </a:prstGeom>
            <a:noFill/>
          </p:spPr>
          <p:txBody>
            <a:bodyPr wrap="none" rtlCol="0">
              <a:spAutoFit/>
            </a:bodyPr>
            <a:lstStyle/>
            <a:p>
              <a:r>
                <a:rPr lang="en-US" dirty="0" smtClean="0"/>
                <a:t>Risk </a:t>
              </a:r>
            </a:p>
            <a:p>
              <a:r>
                <a:rPr lang="en-US" dirty="0" smtClean="0"/>
                <a:t>landscape</a:t>
              </a:r>
              <a:endParaRPr lang="en-US" dirty="0"/>
            </a:p>
          </p:txBody>
        </p:sp>
        <p:sp>
          <p:nvSpPr>
            <p:cNvPr id="13" name="TextBox 12"/>
            <p:cNvSpPr txBox="1"/>
            <p:nvPr/>
          </p:nvSpPr>
          <p:spPr>
            <a:xfrm>
              <a:off x="7379464" y="3358433"/>
              <a:ext cx="1451653" cy="646331"/>
            </a:xfrm>
            <a:prstGeom prst="rect">
              <a:avLst/>
            </a:prstGeom>
            <a:noFill/>
          </p:spPr>
          <p:txBody>
            <a:bodyPr wrap="none" rtlCol="0">
              <a:spAutoFit/>
            </a:bodyPr>
            <a:lstStyle/>
            <a:p>
              <a:r>
                <a:rPr lang="en-US" dirty="0" smtClean="0"/>
                <a:t>Collaboration</a:t>
              </a:r>
            </a:p>
            <a:p>
              <a:r>
                <a:rPr lang="en-US" dirty="0" smtClean="0"/>
                <a:t>landscape</a:t>
              </a:r>
              <a:endParaRPr lang="en-US" dirty="0"/>
            </a:p>
          </p:txBody>
        </p:sp>
        <p:sp>
          <p:nvSpPr>
            <p:cNvPr id="14" name="TextBox 13"/>
            <p:cNvSpPr txBox="1"/>
            <p:nvPr/>
          </p:nvSpPr>
          <p:spPr>
            <a:xfrm>
              <a:off x="7379462" y="4865651"/>
              <a:ext cx="1493259" cy="751585"/>
            </a:xfrm>
            <a:prstGeom prst="rect">
              <a:avLst/>
            </a:prstGeom>
            <a:noFill/>
          </p:spPr>
          <p:txBody>
            <a:bodyPr wrap="none" rtlCol="0">
              <a:spAutoFit/>
            </a:bodyPr>
            <a:lstStyle/>
            <a:p>
              <a:r>
                <a:rPr lang="en-US" dirty="0" smtClean="0"/>
                <a:t>Compliance</a:t>
              </a:r>
            </a:p>
            <a:p>
              <a:r>
                <a:rPr lang="en-US" dirty="0" smtClean="0"/>
                <a:t>landscape</a:t>
              </a:r>
              <a:endParaRPr lang="en-US" dirty="0"/>
            </a:p>
          </p:txBody>
        </p:sp>
      </p:grpSp>
      <p:sp>
        <p:nvSpPr>
          <p:cNvPr id="15" name="TextBox 14"/>
          <p:cNvSpPr txBox="1"/>
          <p:nvPr/>
        </p:nvSpPr>
        <p:spPr>
          <a:xfrm>
            <a:off x="971600" y="5229200"/>
            <a:ext cx="770275" cy="369332"/>
          </a:xfrm>
          <a:prstGeom prst="rect">
            <a:avLst/>
          </a:prstGeom>
          <a:noFill/>
        </p:spPr>
        <p:txBody>
          <a:bodyPr wrap="none" rtlCol="0">
            <a:spAutoFit/>
          </a:bodyPr>
          <a:lstStyle/>
          <a:p>
            <a:r>
              <a:rPr lang="en-US" dirty="0" smtClean="0"/>
              <a:t>PAST</a:t>
            </a:r>
            <a:endParaRPr lang="en-US" dirty="0"/>
          </a:p>
        </p:txBody>
      </p:sp>
      <p:sp>
        <p:nvSpPr>
          <p:cNvPr id="16" name="TextBox 15"/>
          <p:cNvSpPr txBox="1"/>
          <p:nvPr/>
        </p:nvSpPr>
        <p:spPr>
          <a:xfrm>
            <a:off x="971600" y="3933056"/>
            <a:ext cx="1019067" cy="369332"/>
          </a:xfrm>
          <a:prstGeom prst="rect">
            <a:avLst/>
          </a:prstGeom>
          <a:noFill/>
        </p:spPr>
        <p:txBody>
          <a:bodyPr wrap="none" rtlCol="0">
            <a:spAutoFit/>
          </a:bodyPr>
          <a:lstStyle/>
          <a:p>
            <a:r>
              <a:rPr lang="en-US" dirty="0" smtClean="0"/>
              <a:t>2014/15</a:t>
            </a:r>
            <a:endParaRPr lang="en-US" dirty="0"/>
          </a:p>
        </p:txBody>
      </p:sp>
      <p:sp>
        <p:nvSpPr>
          <p:cNvPr id="17" name="TextBox 16"/>
          <p:cNvSpPr txBox="1"/>
          <p:nvPr/>
        </p:nvSpPr>
        <p:spPr>
          <a:xfrm>
            <a:off x="971600" y="1772816"/>
            <a:ext cx="1223412" cy="369332"/>
          </a:xfrm>
          <a:prstGeom prst="rect">
            <a:avLst/>
          </a:prstGeom>
          <a:noFill/>
        </p:spPr>
        <p:txBody>
          <a:bodyPr wrap="none" rtlCol="0">
            <a:spAutoFit/>
          </a:bodyPr>
          <a:lstStyle/>
          <a:p>
            <a:r>
              <a:rPr lang="en-US" dirty="0" smtClean="0"/>
              <a:t>2015/16 +</a:t>
            </a:r>
            <a:endParaRPr lang="en-US" dirty="0"/>
          </a:p>
        </p:txBody>
      </p:sp>
      <p:pic>
        <p:nvPicPr>
          <p:cNvPr id="18" name="Picture 17"/>
          <p:cNvPicPr>
            <a:picLocks noChangeAspect="1"/>
          </p:cNvPicPr>
          <p:nvPr/>
        </p:nvPicPr>
        <p:blipFill>
          <a:blip r:embed="rId3" cstate="print"/>
          <a:stretch>
            <a:fillRect/>
          </a:stretch>
        </p:blipFill>
        <p:spPr>
          <a:xfrm>
            <a:off x="8378428" y="0"/>
            <a:ext cx="765572" cy="757967"/>
          </a:xfrm>
          <a:prstGeom prst="rect">
            <a:avLst/>
          </a:prstGeom>
        </p:spPr>
      </p:pic>
      <p:sp>
        <p:nvSpPr>
          <p:cNvPr id="19" name="Title 6"/>
          <p:cNvSpPr>
            <a:spLocks noGrp="1"/>
          </p:cNvSpPr>
          <p:nvPr>
            <p:ph type="title"/>
          </p:nvPr>
        </p:nvSpPr>
        <p:spPr>
          <a:xfrm>
            <a:off x="467544" y="0"/>
            <a:ext cx="8229600" cy="1124744"/>
          </a:xfrm>
        </p:spPr>
        <p:txBody>
          <a:bodyPr/>
          <a:lstStyle/>
          <a:p>
            <a:r>
              <a:rPr lang="en-ZA" sz="3200" cap="all" dirty="0" smtClean="0"/>
              <a:t>HISTORICAL BACKGROUND</a:t>
            </a:r>
            <a:endParaRPr lang="en-GB" sz="3200" cap="all" dirty="0"/>
          </a:p>
        </p:txBody>
      </p:sp>
    </p:spTree>
    <p:extLst>
      <p:ext uri="{BB962C8B-B14F-4D97-AF65-F5344CB8AC3E}">
        <p14:creationId xmlns:p14="http://schemas.microsoft.com/office/powerpoint/2010/main" xmlns="" val="416884864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882D28B-1ECF-4562-9DA7-A455EEDBC75A}" type="slidenum">
              <a:rPr lang="en-ZA" smtClean="0"/>
              <a:pPr>
                <a:defRPr/>
              </a:pPr>
              <a:t>50</a:t>
            </a:fld>
            <a:endParaRPr lang="en-ZA" dirty="0"/>
          </a:p>
        </p:txBody>
      </p:sp>
      <p:sp>
        <p:nvSpPr>
          <p:cNvPr id="4" name="Title 1"/>
          <p:cNvSpPr txBox="1">
            <a:spLocks/>
          </p:cNvSpPr>
          <p:nvPr/>
        </p:nvSpPr>
        <p:spPr>
          <a:xfrm>
            <a:off x="467544" y="260648"/>
            <a:ext cx="8229600" cy="1152128"/>
          </a:xfrm>
          <a:prstGeom prst="rect">
            <a:avLst/>
          </a:prstGeom>
        </p:spPr>
        <p:txBody>
          <a:bodyPr/>
          <a:lstStyle>
            <a:lvl1pPr algn="ctr" rtl="0" eaLnBrk="0" fontAlgn="base" hangingPunct="0">
              <a:spcBef>
                <a:spcPct val="0"/>
              </a:spcBef>
              <a:spcAft>
                <a:spcPct val="0"/>
              </a:spcAft>
              <a:defRPr lang="en-ZA" sz="3600" b="1" kern="1200" dirty="0" smtClean="0">
                <a:solidFill>
                  <a:schemeClr val="tx2"/>
                </a:solidFill>
                <a:latin typeface="+mn-lt"/>
                <a:ea typeface="ＭＳ Ｐゴシック" charset="-128"/>
                <a:cs typeface="Arial" charset="0"/>
              </a:defRPr>
            </a:lvl1pPr>
            <a:lvl2pPr algn="ctr" rtl="0" eaLnBrk="0" fontAlgn="base" hangingPunct="0">
              <a:spcBef>
                <a:spcPct val="0"/>
              </a:spcBef>
              <a:spcAft>
                <a:spcPct val="0"/>
              </a:spcAft>
              <a:defRPr sz="4400">
                <a:solidFill>
                  <a:schemeClr val="tx1"/>
                </a:solidFill>
                <a:latin typeface="Calibri" charset="0"/>
                <a:ea typeface="ＭＳ Ｐゴシック" charset="-128"/>
              </a:defRPr>
            </a:lvl2pPr>
            <a:lvl3pPr algn="ctr" rtl="0" eaLnBrk="0" fontAlgn="base" hangingPunct="0">
              <a:spcBef>
                <a:spcPct val="0"/>
              </a:spcBef>
              <a:spcAft>
                <a:spcPct val="0"/>
              </a:spcAft>
              <a:defRPr sz="4400">
                <a:solidFill>
                  <a:schemeClr val="tx1"/>
                </a:solidFill>
                <a:latin typeface="Calibri" charset="0"/>
                <a:ea typeface="ＭＳ Ｐゴシック" charset="-128"/>
              </a:defRPr>
            </a:lvl3pPr>
            <a:lvl4pPr algn="ctr" rtl="0" eaLnBrk="0" fontAlgn="base" hangingPunct="0">
              <a:spcBef>
                <a:spcPct val="0"/>
              </a:spcBef>
              <a:spcAft>
                <a:spcPct val="0"/>
              </a:spcAft>
              <a:defRPr sz="4400">
                <a:solidFill>
                  <a:schemeClr val="tx1"/>
                </a:solidFill>
                <a:latin typeface="Calibri" charset="0"/>
                <a:ea typeface="ＭＳ Ｐゴシック" charset="-128"/>
              </a:defRPr>
            </a:lvl4pPr>
            <a:lvl5pPr algn="ctr" rtl="0" eaLnBrk="0" fontAlgn="base" hangingPunct="0">
              <a:spcBef>
                <a:spcPct val="0"/>
              </a:spcBef>
              <a:spcAft>
                <a:spcPct val="0"/>
              </a:spcAft>
              <a:defRPr sz="4400">
                <a:solidFill>
                  <a:schemeClr val="tx1"/>
                </a:solidFill>
                <a:latin typeface="Calibri" charset="0"/>
                <a:ea typeface="ＭＳ Ｐゴシック" charset="-128"/>
              </a:defRPr>
            </a:lvl5pPr>
            <a:lvl6pPr marL="457200" algn="ctr" rtl="0" fontAlgn="base">
              <a:spcBef>
                <a:spcPct val="0"/>
              </a:spcBef>
              <a:spcAft>
                <a:spcPct val="0"/>
              </a:spcAft>
              <a:defRPr sz="4400">
                <a:solidFill>
                  <a:schemeClr val="tx1"/>
                </a:solidFill>
                <a:latin typeface="Calibri" charset="0"/>
                <a:ea typeface="ＭＳ Ｐゴシック" charset="-128"/>
              </a:defRPr>
            </a:lvl6pPr>
            <a:lvl7pPr marL="914400" algn="ctr" rtl="0" fontAlgn="base">
              <a:spcBef>
                <a:spcPct val="0"/>
              </a:spcBef>
              <a:spcAft>
                <a:spcPct val="0"/>
              </a:spcAft>
              <a:defRPr sz="4400">
                <a:solidFill>
                  <a:schemeClr val="tx1"/>
                </a:solidFill>
                <a:latin typeface="Calibri" charset="0"/>
                <a:ea typeface="ＭＳ Ｐゴシック" charset="-128"/>
              </a:defRPr>
            </a:lvl7pPr>
            <a:lvl8pPr marL="1371600" algn="ctr" rtl="0" fontAlgn="base">
              <a:spcBef>
                <a:spcPct val="0"/>
              </a:spcBef>
              <a:spcAft>
                <a:spcPct val="0"/>
              </a:spcAft>
              <a:defRPr sz="4400">
                <a:solidFill>
                  <a:schemeClr val="tx1"/>
                </a:solidFill>
                <a:latin typeface="Calibri" charset="0"/>
                <a:ea typeface="ＭＳ Ｐゴシック" charset="-128"/>
              </a:defRPr>
            </a:lvl8pPr>
            <a:lvl9pPr marL="1828800" algn="ctr" rtl="0" fontAlgn="base">
              <a:spcBef>
                <a:spcPct val="0"/>
              </a:spcBef>
              <a:spcAft>
                <a:spcPct val="0"/>
              </a:spcAft>
              <a:defRPr sz="4400">
                <a:solidFill>
                  <a:schemeClr val="tx1"/>
                </a:solidFill>
                <a:latin typeface="Calibri" charset="0"/>
                <a:ea typeface="ＭＳ Ｐゴシック" charset="-128"/>
              </a:defRPr>
            </a:lvl9pPr>
          </a:lstStyle>
          <a:p>
            <a:r>
              <a:rPr lang="en-ZA" sz="3200" cap="all" dirty="0" smtClean="0"/>
              <a:t>PROFILING THE RISK LANDSCAPE</a:t>
            </a:r>
          </a:p>
          <a:p>
            <a:pPr>
              <a:lnSpc>
                <a:spcPct val="50000"/>
              </a:lnSpc>
              <a:spcAft>
                <a:spcPts val="0"/>
              </a:spcAft>
            </a:pPr>
            <a:endParaRPr lang="en-ZA" sz="1400" cap="all" dirty="0" smtClean="0"/>
          </a:p>
          <a:p>
            <a:r>
              <a:rPr lang="en-ZA" sz="2400" cap="all" dirty="0" smtClean="0"/>
              <a:t>COLLISIONS</a:t>
            </a:r>
            <a:endParaRPr lang="en-ZA" sz="2400" cap="all" dirty="0"/>
          </a:p>
        </p:txBody>
      </p:sp>
      <p:pic>
        <p:nvPicPr>
          <p:cNvPr id="5" name="Grafik 14"/>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11560" y="1844824"/>
            <a:ext cx="3600400" cy="2160240"/>
          </a:xfrm>
          <a:prstGeom prst="rect">
            <a:avLst/>
          </a:prstGeom>
          <a:noFill/>
        </p:spPr>
      </p:pic>
      <p:pic>
        <p:nvPicPr>
          <p:cNvPr id="6" name="Grafik 15"/>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932040" y="1844824"/>
            <a:ext cx="3456384" cy="2160240"/>
          </a:xfrm>
          <a:prstGeom prst="rect">
            <a:avLst/>
          </a:prstGeom>
          <a:noFill/>
        </p:spPr>
      </p:pic>
      <p:sp>
        <p:nvSpPr>
          <p:cNvPr id="3" name="TextBox 2"/>
          <p:cNvSpPr txBox="1"/>
          <p:nvPr/>
        </p:nvSpPr>
        <p:spPr>
          <a:xfrm>
            <a:off x="611560" y="1556792"/>
            <a:ext cx="3141517" cy="246221"/>
          </a:xfrm>
          <a:prstGeom prst="rect">
            <a:avLst/>
          </a:prstGeom>
          <a:noFill/>
        </p:spPr>
        <p:txBody>
          <a:bodyPr wrap="none" rtlCol="0">
            <a:spAutoFit/>
          </a:bodyPr>
          <a:lstStyle/>
          <a:p>
            <a:r>
              <a:rPr lang="en-US" sz="1000" b="1" dirty="0"/>
              <a:t>Collision between rolling stock on a running line</a:t>
            </a:r>
            <a:r>
              <a:rPr lang="en-ZA" sz="1000" b="1" dirty="0"/>
              <a:t> </a:t>
            </a:r>
            <a:endParaRPr lang="en-US" sz="1000" b="1" dirty="0"/>
          </a:p>
        </p:txBody>
      </p:sp>
      <p:sp>
        <p:nvSpPr>
          <p:cNvPr id="7" name="Rectangle 6"/>
          <p:cNvSpPr/>
          <p:nvPr/>
        </p:nvSpPr>
        <p:spPr>
          <a:xfrm>
            <a:off x="4932040" y="1556792"/>
            <a:ext cx="4104456" cy="246221"/>
          </a:xfrm>
          <a:prstGeom prst="rect">
            <a:avLst/>
          </a:prstGeom>
        </p:spPr>
        <p:txBody>
          <a:bodyPr wrap="square">
            <a:spAutoFit/>
          </a:bodyPr>
          <a:lstStyle/>
          <a:p>
            <a:r>
              <a:rPr lang="en-US" sz="1000" b="1" dirty="0"/>
              <a:t>Collision of rolling stock with an obstruction on a running line</a:t>
            </a:r>
            <a:r>
              <a:rPr lang="en-ZA" sz="1000" b="1" dirty="0"/>
              <a:t> </a:t>
            </a:r>
            <a:endParaRPr lang="en-US" sz="1000" b="1" dirty="0"/>
          </a:p>
        </p:txBody>
      </p:sp>
      <p:pic>
        <p:nvPicPr>
          <p:cNvPr id="8" name="Grafik 16"/>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11560" y="4581128"/>
            <a:ext cx="3600400" cy="2085588"/>
          </a:xfrm>
          <a:prstGeom prst="rect">
            <a:avLst/>
          </a:prstGeom>
          <a:noFill/>
        </p:spPr>
      </p:pic>
      <p:pic>
        <p:nvPicPr>
          <p:cNvPr id="9" name="Grafik 17"/>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932040" y="4581128"/>
            <a:ext cx="3456384" cy="2088232"/>
          </a:xfrm>
          <a:prstGeom prst="rect">
            <a:avLst/>
          </a:prstGeom>
          <a:noFill/>
        </p:spPr>
      </p:pic>
      <p:sp>
        <p:nvSpPr>
          <p:cNvPr id="10" name="Rectangle 9"/>
          <p:cNvSpPr/>
          <p:nvPr/>
        </p:nvSpPr>
        <p:spPr>
          <a:xfrm>
            <a:off x="611560" y="4293096"/>
            <a:ext cx="2870635" cy="246221"/>
          </a:xfrm>
          <a:prstGeom prst="rect">
            <a:avLst/>
          </a:prstGeom>
        </p:spPr>
        <p:txBody>
          <a:bodyPr wrap="none">
            <a:spAutoFit/>
          </a:bodyPr>
          <a:lstStyle/>
          <a:p>
            <a:r>
              <a:rPr lang="en-US" sz="1000" b="1" dirty="0"/>
              <a:t>Collision with a stop block on a running line</a:t>
            </a:r>
            <a:r>
              <a:rPr lang="en-ZA" sz="1000" b="1" dirty="0"/>
              <a:t> </a:t>
            </a:r>
            <a:endParaRPr lang="en-US" sz="1000" b="1" dirty="0"/>
          </a:p>
        </p:txBody>
      </p:sp>
      <p:sp>
        <p:nvSpPr>
          <p:cNvPr id="11" name="Rectangle 10"/>
          <p:cNvSpPr/>
          <p:nvPr/>
        </p:nvSpPr>
        <p:spPr>
          <a:xfrm>
            <a:off x="4932040" y="4293096"/>
            <a:ext cx="4572000" cy="246221"/>
          </a:xfrm>
          <a:prstGeom prst="rect">
            <a:avLst/>
          </a:prstGeom>
        </p:spPr>
        <p:txBody>
          <a:bodyPr>
            <a:spAutoFit/>
          </a:bodyPr>
          <a:lstStyle/>
          <a:p>
            <a:r>
              <a:rPr lang="en-US" sz="1000" b="1" dirty="0"/>
              <a:t>Collision between rolling stock other than on a running line</a:t>
            </a:r>
            <a:r>
              <a:rPr lang="en-ZA" sz="1000" b="1" dirty="0"/>
              <a:t> </a:t>
            </a:r>
            <a:endParaRPr lang="en-US" sz="1000" b="1" dirty="0"/>
          </a:p>
        </p:txBody>
      </p:sp>
      <p:pic>
        <p:nvPicPr>
          <p:cNvPr id="12" name="Picture 11"/>
          <p:cNvPicPr>
            <a:picLocks noChangeAspect="1"/>
          </p:cNvPicPr>
          <p:nvPr/>
        </p:nvPicPr>
        <p:blipFill>
          <a:blip r:embed="rId6" cstate="print"/>
          <a:stretch>
            <a:fillRect/>
          </a:stretch>
        </p:blipFill>
        <p:spPr>
          <a:xfrm>
            <a:off x="8378428" y="0"/>
            <a:ext cx="765572" cy="757967"/>
          </a:xfrm>
          <a:prstGeom prst="rect">
            <a:avLst/>
          </a:prstGeom>
        </p:spPr>
      </p:pic>
    </p:spTree>
    <p:extLst>
      <p:ext uri="{BB962C8B-B14F-4D97-AF65-F5344CB8AC3E}">
        <p14:creationId xmlns:p14="http://schemas.microsoft.com/office/powerpoint/2010/main" xmlns="" val="274406568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882D28B-1ECF-4562-9DA7-A455EEDBC75A}" type="slidenum">
              <a:rPr lang="en-ZA" smtClean="0"/>
              <a:pPr>
                <a:defRPr/>
              </a:pPr>
              <a:t>51</a:t>
            </a:fld>
            <a:endParaRPr lang="en-ZA" dirty="0"/>
          </a:p>
        </p:txBody>
      </p:sp>
      <p:sp>
        <p:nvSpPr>
          <p:cNvPr id="4" name="Title 1"/>
          <p:cNvSpPr txBox="1">
            <a:spLocks/>
          </p:cNvSpPr>
          <p:nvPr/>
        </p:nvSpPr>
        <p:spPr>
          <a:xfrm>
            <a:off x="467544" y="260648"/>
            <a:ext cx="8229600" cy="864096"/>
          </a:xfrm>
          <a:prstGeom prst="rect">
            <a:avLst/>
          </a:prstGeom>
        </p:spPr>
        <p:txBody>
          <a:bodyPr/>
          <a:lstStyle>
            <a:lvl1pPr algn="ctr" rtl="0" eaLnBrk="0" fontAlgn="base" hangingPunct="0">
              <a:spcBef>
                <a:spcPct val="0"/>
              </a:spcBef>
              <a:spcAft>
                <a:spcPct val="0"/>
              </a:spcAft>
              <a:defRPr lang="en-ZA" sz="3600" b="1" kern="1200" dirty="0" smtClean="0">
                <a:solidFill>
                  <a:schemeClr val="tx2"/>
                </a:solidFill>
                <a:latin typeface="+mn-lt"/>
                <a:ea typeface="ＭＳ Ｐゴシック" charset="-128"/>
                <a:cs typeface="Arial" charset="0"/>
              </a:defRPr>
            </a:lvl1pPr>
            <a:lvl2pPr algn="ctr" rtl="0" eaLnBrk="0" fontAlgn="base" hangingPunct="0">
              <a:spcBef>
                <a:spcPct val="0"/>
              </a:spcBef>
              <a:spcAft>
                <a:spcPct val="0"/>
              </a:spcAft>
              <a:defRPr sz="4400">
                <a:solidFill>
                  <a:schemeClr val="tx1"/>
                </a:solidFill>
                <a:latin typeface="Calibri" charset="0"/>
                <a:ea typeface="ＭＳ Ｐゴシック" charset="-128"/>
              </a:defRPr>
            </a:lvl2pPr>
            <a:lvl3pPr algn="ctr" rtl="0" eaLnBrk="0" fontAlgn="base" hangingPunct="0">
              <a:spcBef>
                <a:spcPct val="0"/>
              </a:spcBef>
              <a:spcAft>
                <a:spcPct val="0"/>
              </a:spcAft>
              <a:defRPr sz="4400">
                <a:solidFill>
                  <a:schemeClr val="tx1"/>
                </a:solidFill>
                <a:latin typeface="Calibri" charset="0"/>
                <a:ea typeface="ＭＳ Ｐゴシック" charset="-128"/>
              </a:defRPr>
            </a:lvl3pPr>
            <a:lvl4pPr algn="ctr" rtl="0" eaLnBrk="0" fontAlgn="base" hangingPunct="0">
              <a:spcBef>
                <a:spcPct val="0"/>
              </a:spcBef>
              <a:spcAft>
                <a:spcPct val="0"/>
              </a:spcAft>
              <a:defRPr sz="4400">
                <a:solidFill>
                  <a:schemeClr val="tx1"/>
                </a:solidFill>
                <a:latin typeface="Calibri" charset="0"/>
                <a:ea typeface="ＭＳ Ｐゴシック" charset="-128"/>
              </a:defRPr>
            </a:lvl4pPr>
            <a:lvl5pPr algn="ctr" rtl="0" eaLnBrk="0" fontAlgn="base" hangingPunct="0">
              <a:spcBef>
                <a:spcPct val="0"/>
              </a:spcBef>
              <a:spcAft>
                <a:spcPct val="0"/>
              </a:spcAft>
              <a:defRPr sz="4400">
                <a:solidFill>
                  <a:schemeClr val="tx1"/>
                </a:solidFill>
                <a:latin typeface="Calibri" charset="0"/>
                <a:ea typeface="ＭＳ Ｐゴシック" charset="-128"/>
              </a:defRPr>
            </a:lvl5pPr>
            <a:lvl6pPr marL="457200" algn="ctr" rtl="0" fontAlgn="base">
              <a:spcBef>
                <a:spcPct val="0"/>
              </a:spcBef>
              <a:spcAft>
                <a:spcPct val="0"/>
              </a:spcAft>
              <a:defRPr sz="4400">
                <a:solidFill>
                  <a:schemeClr val="tx1"/>
                </a:solidFill>
                <a:latin typeface="Calibri" charset="0"/>
                <a:ea typeface="ＭＳ Ｐゴシック" charset="-128"/>
              </a:defRPr>
            </a:lvl6pPr>
            <a:lvl7pPr marL="914400" algn="ctr" rtl="0" fontAlgn="base">
              <a:spcBef>
                <a:spcPct val="0"/>
              </a:spcBef>
              <a:spcAft>
                <a:spcPct val="0"/>
              </a:spcAft>
              <a:defRPr sz="4400">
                <a:solidFill>
                  <a:schemeClr val="tx1"/>
                </a:solidFill>
                <a:latin typeface="Calibri" charset="0"/>
                <a:ea typeface="ＭＳ Ｐゴシック" charset="-128"/>
              </a:defRPr>
            </a:lvl7pPr>
            <a:lvl8pPr marL="1371600" algn="ctr" rtl="0" fontAlgn="base">
              <a:spcBef>
                <a:spcPct val="0"/>
              </a:spcBef>
              <a:spcAft>
                <a:spcPct val="0"/>
              </a:spcAft>
              <a:defRPr sz="4400">
                <a:solidFill>
                  <a:schemeClr val="tx1"/>
                </a:solidFill>
                <a:latin typeface="Calibri" charset="0"/>
                <a:ea typeface="ＭＳ Ｐゴシック" charset="-128"/>
              </a:defRPr>
            </a:lvl8pPr>
            <a:lvl9pPr marL="1828800" algn="ctr" rtl="0" fontAlgn="base">
              <a:spcBef>
                <a:spcPct val="0"/>
              </a:spcBef>
              <a:spcAft>
                <a:spcPct val="0"/>
              </a:spcAft>
              <a:defRPr sz="4400">
                <a:solidFill>
                  <a:schemeClr val="tx1"/>
                </a:solidFill>
                <a:latin typeface="Calibri" charset="0"/>
                <a:ea typeface="ＭＳ Ｐゴシック" charset="-128"/>
              </a:defRPr>
            </a:lvl9pPr>
          </a:lstStyle>
          <a:p>
            <a:r>
              <a:rPr lang="en-ZA" sz="3200" cap="all" dirty="0" smtClean="0"/>
              <a:t>PROFILING THE RISK LANDSCAPE</a:t>
            </a:r>
          </a:p>
          <a:p>
            <a:pPr>
              <a:lnSpc>
                <a:spcPct val="50000"/>
              </a:lnSpc>
              <a:spcAft>
                <a:spcPts val="0"/>
              </a:spcAft>
            </a:pPr>
            <a:endParaRPr lang="en-ZA" sz="1400" cap="all" dirty="0" smtClean="0"/>
          </a:p>
          <a:p>
            <a:r>
              <a:rPr lang="en-ZA" sz="2400" cap="all" dirty="0" smtClean="0"/>
              <a:t>COLLISIONS</a:t>
            </a:r>
            <a:endParaRPr lang="en-ZA" sz="2400" cap="all" dirty="0"/>
          </a:p>
        </p:txBody>
      </p:sp>
      <p:pic>
        <p:nvPicPr>
          <p:cNvPr id="5" name="Grafik 18"/>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3528" y="2276872"/>
            <a:ext cx="4248472" cy="3240360"/>
          </a:xfrm>
          <a:prstGeom prst="rect">
            <a:avLst/>
          </a:prstGeom>
          <a:noFill/>
        </p:spPr>
      </p:pic>
      <p:pic>
        <p:nvPicPr>
          <p:cNvPr id="6" name="Grafik 19"/>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860032" y="2276872"/>
            <a:ext cx="4104456" cy="3240360"/>
          </a:xfrm>
          <a:prstGeom prst="rect">
            <a:avLst/>
          </a:prstGeom>
          <a:noFill/>
        </p:spPr>
      </p:pic>
      <p:sp>
        <p:nvSpPr>
          <p:cNvPr id="3" name="Rectangle 2"/>
          <p:cNvSpPr/>
          <p:nvPr/>
        </p:nvSpPr>
        <p:spPr>
          <a:xfrm>
            <a:off x="323528" y="1772816"/>
            <a:ext cx="4572000" cy="400110"/>
          </a:xfrm>
          <a:prstGeom prst="rect">
            <a:avLst/>
          </a:prstGeom>
        </p:spPr>
        <p:txBody>
          <a:bodyPr>
            <a:spAutoFit/>
          </a:bodyPr>
          <a:lstStyle/>
          <a:p>
            <a:pPr algn="ctr"/>
            <a:r>
              <a:rPr lang="en-US" sz="1000" b="1" dirty="0"/>
              <a:t>Collision of rolling stock with an obstruction other than on a running line</a:t>
            </a:r>
            <a:r>
              <a:rPr lang="en-ZA" sz="1000" b="1" dirty="0"/>
              <a:t> </a:t>
            </a:r>
            <a:endParaRPr lang="en-US" sz="1000" b="1" dirty="0"/>
          </a:p>
        </p:txBody>
      </p:sp>
      <p:sp>
        <p:nvSpPr>
          <p:cNvPr id="7" name="Rectangle 6"/>
          <p:cNvSpPr/>
          <p:nvPr/>
        </p:nvSpPr>
        <p:spPr>
          <a:xfrm>
            <a:off x="4860032" y="1772816"/>
            <a:ext cx="4104456" cy="246221"/>
          </a:xfrm>
          <a:prstGeom prst="rect">
            <a:avLst/>
          </a:prstGeom>
        </p:spPr>
        <p:txBody>
          <a:bodyPr wrap="square">
            <a:spAutoFit/>
          </a:bodyPr>
          <a:lstStyle/>
          <a:p>
            <a:pPr algn="ctr"/>
            <a:r>
              <a:rPr lang="en-US" sz="1000" b="1" dirty="0"/>
              <a:t>Collision with a stop block (other than on a running line)</a:t>
            </a:r>
            <a:r>
              <a:rPr lang="en-ZA" sz="1000" b="1" dirty="0"/>
              <a:t> </a:t>
            </a:r>
            <a:endParaRPr lang="en-US" sz="1000" b="1" dirty="0"/>
          </a:p>
        </p:txBody>
      </p:sp>
      <p:pic>
        <p:nvPicPr>
          <p:cNvPr id="8" name="Picture 7"/>
          <p:cNvPicPr>
            <a:picLocks noChangeAspect="1"/>
          </p:cNvPicPr>
          <p:nvPr/>
        </p:nvPicPr>
        <p:blipFill>
          <a:blip r:embed="rId4" cstate="print"/>
          <a:stretch>
            <a:fillRect/>
          </a:stretch>
        </p:blipFill>
        <p:spPr>
          <a:xfrm>
            <a:off x="8378428" y="0"/>
            <a:ext cx="765572" cy="757967"/>
          </a:xfrm>
          <a:prstGeom prst="rect">
            <a:avLst/>
          </a:prstGeom>
        </p:spPr>
      </p:pic>
    </p:spTree>
    <p:extLst>
      <p:ext uri="{BB962C8B-B14F-4D97-AF65-F5344CB8AC3E}">
        <p14:creationId xmlns:p14="http://schemas.microsoft.com/office/powerpoint/2010/main" xmlns="" val="314805377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882D28B-1ECF-4562-9DA7-A455EEDBC75A}" type="slidenum">
              <a:rPr lang="en-ZA" smtClean="0"/>
              <a:pPr>
                <a:defRPr/>
              </a:pPr>
              <a:t>52</a:t>
            </a:fld>
            <a:endParaRPr lang="en-ZA" dirty="0"/>
          </a:p>
        </p:txBody>
      </p:sp>
      <p:graphicFrame>
        <p:nvGraphicFramePr>
          <p:cNvPr id="9" name="Table 8"/>
          <p:cNvGraphicFramePr>
            <a:graphicFrameLocks noGrp="1"/>
          </p:cNvGraphicFramePr>
          <p:nvPr>
            <p:extLst>
              <p:ext uri="{D42A27DB-BD31-4B8C-83A1-F6EECF244321}">
                <p14:modId xmlns:p14="http://schemas.microsoft.com/office/powerpoint/2010/main" xmlns="" val="350980564"/>
              </p:ext>
            </p:extLst>
          </p:nvPr>
        </p:nvGraphicFramePr>
        <p:xfrm>
          <a:off x="251520" y="404664"/>
          <a:ext cx="8435280" cy="5611348"/>
        </p:xfrm>
        <a:graphic>
          <a:graphicData uri="http://schemas.openxmlformats.org/drawingml/2006/table">
            <a:tbl>
              <a:tblPr firstRow="1" firstCol="1" bandRow="1"/>
              <a:tblGrid>
                <a:gridCol w="1405880"/>
                <a:gridCol w="1405880"/>
                <a:gridCol w="1405880"/>
                <a:gridCol w="1405880"/>
                <a:gridCol w="1405880"/>
                <a:gridCol w="1405880"/>
              </a:tblGrid>
              <a:tr h="337546">
                <a:tc gridSpan="6">
                  <a:txBody>
                    <a:bodyPr/>
                    <a:lstStyle/>
                    <a:p>
                      <a:r>
                        <a:rPr lang="en-GB" sz="1400" b="1" kern="1200" dirty="0" smtClean="0">
                          <a:solidFill>
                            <a:schemeClr val="tx1"/>
                          </a:solidFill>
                          <a:effectLst/>
                          <a:latin typeface="Arial Narrow" panose="020B0606020202030204" pitchFamily="34" charset="0"/>
                          <a:ea typeface="+mn-ea"/>
                          <a:cs typeface="+mn-cs"/>
                        </a:rPr>
                        <a:t>Objective statement: To work towards a Zero Tolerance culture by implementing a proactive risk management process that allows for the early identification and assessment of human factors and technical risks and by promoting a safety culture that would be embraced by all railway Operators.</a:t>
                      </a:r>
                      <a:endParaRPr lang="af-ZA" sz="14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3508" marR="6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hMerge="1">
                  <a:txBody>
                    <a:bodyPr/>
                    <a:lstStyle/>
                    <a:p>
                      <a:endParaRPr lang="en-GB"/>
                    </a:p>
                  </a:txBody>
                  <a:tcPr/>
                </a:tc>
                <a:tc hMerge="1">
                  <a:txBody>
                    <a:bodyPr/>
                    <a:lstStyle/>
                    <a:p>
                      <a:pPr>
                        <a:lnSpc>
                          <a:spcPct val="115000"/>
                        </a:lnSpc>
                        <a:spcAft>
                          <a:spcPts val="1000"/>
                        </a:spcAft>
                      </a:pPr>
                      <a:endParaRPr lang="af-Z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3508" marR="6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hMerge="1">
                  <a:txBody>
                    <a:bodyPr/>
                    <a:lstStyle/>
                    <a:p>
                      <a:pPr>
                        <a:lnSpc>
                          <a:spcPct val="115000"/>
                        </a:lnSpc>
                        <a:spcAft>
                          <a:spcPts val="1000"/>
                        </a:spcAft>
                      </a:pPr>
                      <a:endParaRPr lang="af-Z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3508" marR="6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hMerge="1">
                  <a:txBody>
                    <a:bodyPr/>
                    <a:lstStyle/>
                    <a:p>
                      <a:pPr>
                        <a:lnSpc>
                          <a:spcPct val="115000"/>
                        </a:lnSpc>
                        <a:spcAft>
                          <a:spcPts val="1000"/>
                        </a:spcAft>
                      </a:pPr>
                      <a:endParaRPr lang="af-Z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3508" marR="6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hMerge="1">
                  <a:txBody>
                    <a:bodyPr/>
                    <a:lstStyle/>
                    <a:p>
                      <a:pPr>
                        <a:lnSpc>
                          <a:spcPct val="115000"/>
                        </a:lnSpc>
                        <a:spcAft>
                          <a:spcPts val="1000"/>
                        </a:spcAft>
                      </a:pPr>
                      <a:endParaRPr lang="af-Z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3508" marR="6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296024">
                <a:tc rowSpan="2">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GB" sz="1400" b="1" dirty="0" smtClean="0">
                          <a:effectLst/>
                          <a:latin typeface="Arial Narrow" panose="020B0606020202030204" pitchFamily="34" charset="0"/>
                          <a:ea typeface="Calibri" panose="020F0502020204030204" pitchFamily="34" charset="0"/>
                          <a:cs typeface="Times New Roman" panose="02020603050405020304" pitchFamily="18" charset="0"/>
                        </a:rPr>
                        <a:t>Strategic Objective 1.4</a:t>
                      </a:r>
                      <a:endParaRPr lang="af-ZA" sz="1400" b="1" dirty="0" smtClean="0">
                        <a:effectLst/>
                        <a:latin typeface="Arial Narrow" panose="020B0606020202030204" pitchFamily="34" charset="0"/>
                        <a:ea typeface="Calibri" panose="020F0502020204030204" pitchFamily="34" charset="0"/>
                        <a:cs typeface="Times New Roman" panose="02020603050405020304" pitchFamily="18" charset="0"/>
                      </a:endParaRPr>
                    </a:p>
                  </a:txBody>
                  <a:tcPr marL="63508" marR="6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gridSpan="5">
                  <a:txBody>
                    <a:bodyPr/>
                    <a:lstStyle/>
                    <a:p>
                      <a:pPr>
                        <a:lnSpc>
                          <a:spcPct val="115000"/>
                        </a:lnSpc>
                        <a:spcAft>
                          <a:spcPts val="1000"/>
                        </a:spcAft>
                      </a:pPr>
                      <a:r>
                        <a:rPr lang="af-ZA" sz="1400" b="1" dirty="0" smtClean="0">
                          <a:effectLst/>
                          <a:latin typeface="Arial Narrow" panose="020B0606020202030204" pitchFamily="34" charset="0"/>
                          <a:ea typeface="Calibri" panose="020F0502020204030204" pitchFamily="34" charset="0"/>
                          <a:cs typeface="Times New Roman" panose="02020603050405020304" pitchFamily="18" charset="0"/>
                        </a:rPr>
                        <a:t>Medium-Term Targets</a:t>
                      </a:r>
                      <a:endParaRPr lang="af-ZA" sz="14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3508" marR="6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hMerge="1">
                  <a:txBody>
                    <a:bodyPr/>
                    <a:lstStyle/>
                    <a:p>
                      <a:pPr>
                        <a:lnSpc>
                          <a:spcPct val="115000"/>
                        </a:lnSpc>
                        <a:spcAft>
                          <a:spcPts val="1000"/>
                        </a:spcAft>
                      </a:pPr>
                      <a:endParaRPr lang="af-Z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3508" marR="6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hMerge="1">
                  <a:txBody>
                    <a:bodyPr/>
                    <a:lstStyle/>
                    <a:p>
                      <a:pPr>
                        <a:lnSpc>
                          <a:spcPct val="115000"/>
                        </a:lnSpc>
                        <a:spcAft>
                          <a:spcPts val="1000"/>
                        </a:spcAft>
                      </a:pPr>
                      <a:endParaRPr lang="af-Z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3508" marR="6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hMerge="1">
                  <a:txBody>
                    <a:bodyPr/>
                    <a:lstStyle/>
                    <a:p>
                      <a:pPr>
                        <a:lnSpc>
                          <a:spcPct val="115000"/>
                        </a:lnSpc>
                        <a:spcAft>
                          <a:spcPts val="1000"/>
                        </a:spcAft>
                      </a:pPr>
                      <a:endParaRPr lang="af-Z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3508" marR="6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hMerge="1">
                  <a:txBody>
                    <a:bodyPr/>
                    <a:lstStyle/>
                    <a:p>
                      <a:pPr>
                        <a:lnSpc>
                          <a:spcPct val="115000"/>
                        </a:lnSpc>
                        <a:spcAft>
                          <a:spcPts val="1000"/>
                        </a:spcAft>
                      </a:pPr>
                      <a:endParaRPr lang="af-Z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3508" marR="6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504056">
                <a:tc vMerge="1">
                  <a:txBody>
                    <a:bodyPr/>
                    <a:lstStyle/>
                    <a:p>
                      <a:endParaRPr lang="en-ZA"/>
                    </a:p>
                  </a:txBody>
                  <a:tcPr/>
                </a:tc>
                <a:tc>
                  <a:txBody>
                    <a:bodyPr/>
                    <a:lstStyle/>
                    <a:p>
                      <a:pPr>
                        <a:lnSpc>
                          <a:spcPct val="115000"/>
                        </a:lnSpc>
                        <a:spcAft>
                          <a:spcPts val="1000"/>
                        </a:spcAft>
                      </a:pPr>
                      <a:r>
                        <a:rPr lang="af-ZA" sz="1400" b="1" dirty="0" smtClean="0">
                          <a:effectLst/>
                          <a:latin typeface="Arial Narrow" panose="020B0606020202030204" pitchFamily="34" charset="0"/>
                          <a:ea typeface="Calibri" panose="020F0502020204030204" pitchFamily="34" charset="0"/>
                          <a:cs typeface="Times New Roman" panose="02020603050405020304" pitchFamily="18" charset="0"/>
                        </a:rPr>
                        <a:t>2016/17</a:t>
                      </a:r>
                      <a:endParaRPr lang="af-ZA" sz="14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3508" marR="6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nSpc>
                          <a:spcPct val="115000"/>
                        </a:lnSpc>
                        <a:spcAft>
                          <a:spcPts val="1000"/>
                        </a:spcAft>
                      </a:pPr>
                      <a:r>
                        <a:rPr lang="af-ZA" sz="1400" b="1" dirty="0" smtClean="0">
                          <a:effectLst/>
                          <a:latin typeface="Arial Narrow" panose="020B0606020202030204" pitchFamily="34" charset="0"/>
                          <a:ea typeface="Calibri" panose="020F0502020204030204" pitchFamily="34" charset="0"/>
                          <a:cs typeface="Times New Roman" panose="02020603050405020304" pitchFamily="18" charset="0"/>
                        </a:rPr>
                        <a:t>2017/18</a:t>
                      </a:r>
                      <a:endParaRPr lang="af-ZA" sz="14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3508" marR="6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nSpc>
                          <a:spcPct val="115000"/>
                        </a:lnSpc>
                        <a:spcAft>
                          <a:spcPts val="1000"/>
                        </a:spcAft>
                      </a:pPr>
                      <a:r>
                        <a:rPr lang="af-ZA" sz="1400" b="1" dirty="0" smtClean="0">
                          <a:effectLst/>
                          <a:latin typeface="Arial Narrow" panose="020B0606020202030204" pitchFamily="34" charset="0"/>
                          <a:ea typeface="Calibri" panose="020F0502020204030204" pitchFamily="34" charset="0"/>
                          <a:cs typeface="Times New Roman" panose="02020603050405020304" pitchFamily="18" charset="0"/>
                        </a:rPr>
                        <a:t>2018/19</a:t>
                      </a:r>
                      <a:endParaRPr lang="af-ZA" sz="14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3508" marR="6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nSpc>
                          <a:spcPct val="115000"/>
                        </a:lnSpc>
                        <a:spcAft>
                          <a:spcPts val="1000"/>
                        </a:spcAft>
                      </a:pPr>
                      <a:r>
                        <a:rPr lang="af-ZA" sz="1400" b="1" dirty="0" smtClean="0">
                          <a:effectLst/>
                          <a:latin typeface="Arial Narrow" panose="020B0606020202030204" pitchFamily="34" charset="0"/>
                          <a:ea typeface="Calibri" panose="020F0502020204030204" pitchFamily="34" charset="0"/>
                          <a:cs typeface="Times New Roman" panose="02020603050405020304" pitchFamily="18" charset="0"/>
                        </a:rPr>
                        <a:t>2019/20</a:t>
                      </a:r>
                      <a:endParaRPr lang="af-ZA" sz="14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3508" marR="6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nSpc>
                          <a:spcPct val="115000"/>
                        </a:lnSpc>
                        <a:spcAft>
                          <a:spcPts val="1000"/>
                        </a:spcAft>
                      </a:pPr>
                      <a:r>
                        <a:rPr lang="af-ZA" sz="1400" b="1" dirty="0" smtClean="0">
                          <a:effectLst/>
                          <a:latin typeface="Arial Narrow" panose="020B0606020202030204" pitchFamily="34" charset="0"/>
                          <a:ea typeface="Calibri" panose="020F0502020204030204" pitchFamily="34" charset="0"/>
                          <a:cs typeface="Times New Roman" panose="02020603050405020304" pitchFamily="18" charset="0"/>
                        </a:rPr>
                        <a:t>2020/21</a:t>
                      </a:r>
                      <a:endParaRPr lang="af-ZA" sz="14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3508" marR="6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731993">
                <a:tc rowSpan="3">
                  <a:txBody>
                    <a:bodyPr/>
                    <a:lstStyle/>
                    <a:p>
                      <a:pPr>
                        <a:lnSpc>
                          <a:spcPct val="115000"/>
                        </a:lnSpc>
                        <a:spcAft>
                          <a:spcPts val="1000"/>
                        </a:spcAft>
                      </a:pPr>
                      <a:r>
                        <a:rPr lang="en-GB" sz="1400" b="1" dirty="0">
                          <a:effectLst/>
                          <a:latin typeface="Arial Narrow" panose="020B0606020202030204" pitchFamily="34" charset="0"/>
                          <a:ea typeface="Calibri" panose="020F0502020204030204" pitchFamily="34" charset="0"/>
                          <a:cs typeface="Times New Roman" panose="02020603050405020304" pitchFamily="18" charset="0"/>
                        </a:rPr>
                        <a:t>Reduction in the number of mainline collisions between rolling stock</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000"/>
                        </a:spcAft>
                      </a:pPr>
                      <a:r>
                        <a:rPr lang="en-GB" sz="1400" kern="1200" dirty="0">
                          <a:solidFill>
                            <a:srgbClr val="000000"/>
                          </a:solidFill>
                          <a:effectLst/>
                          <a:latin typeface="Arial Narrow"/>
                          <a:ea typeface="Calibri"/>
                          <a:cs typeface="Times New Roman"/>
                        </a:rPr>
                        <a:t>100 % Implementation of all Telecoms and Signalling Improvement Directives due for closure in 2016/17</a:t>
                      </a:r>
                      <a:endParaRPr lang="en-ZA"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000"/>
                        </a:spcAft>
                      </a:pPr>
                      <a:r>
                        <a:rPr lang="en-GB" sz="1400" kern="1200">
                          <a:solidFill>
                            <a:srgbClr val="000000"/>
                          </a:solidFill>
                          <a:effectLst/>
                          <a:latin typeface="Arial Narrow"/>
                          <a:ea typeface="Calibri"/>
                          <a:cs typeface="Times New Roman"/>
                        </a:rPr>
                        <a:t>100 % Implementation of all Telecoms and Signalling Improvement Directives due for closure in 2017/18</a:t>
                      </a:r>
                      <a:endParaRPr lang="en-ZA"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000"/>
                        </a:spcAft>
                      </a:pPr>
                      <a:r>
                        <a:rPr lang="en-GB" sz="1400" kern="1200">
                          <a:solidFill>
                            <a:srgbClr val="000000"/>
                          </a:solidFill>
                          <a:effectLst/>
                          <a:latin typeface="Arial Narrow"/>
                          <a:ea typeface="Calibri"/>
                          <a:cs typeface="Times New Roman"/>
                        </a:rPr>
                        <a:t>100 % Implementation of all Telecoms and Signalling Improvement Directives due for closure in 2018/19</a:t>
                      </a:r>
                      <a:endParaRPr lang="en-ZA"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000"/>
                        </a:spcAft>
                      </a:pPr>
                      <a:r>
                        <a:rPr lang="en-GB" sz="1400" kern="1200" dirty="0">
                          <a:solidFill>
                            <a:srgbClr val="000000"/>
                          </a:solidFill>
                          <a:effectLst/>
                          <a:latin typeface="Arial Narrow"/>
                          <a:ea typeface="Calibri"/>
                          <a:cs typeface="Times New Roman"/>
                        </a:rPr>
                        <a:t>100 % Implementation of all Telecoms and Signalling Improvement Directives due for closure in 2019/20</a:t>
                      </a:r>
                      <a:endParaRPr lang="en-ZA"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000"/>
                        </a:spcAft>
                      </a:pPr>
                      <a:r>
                        <a:rPr lang="en-GB" sz="1400" kern="1200">
                          <a:solidFill>
                            <a:srgbClr val="000000"/>
                          </a:solidFill>
                          <a:effectLst/>
                          <a:latin typeface="Arial Narrow"/>
                          <a:ea typeface="Calibri"/>
                          <a:cs typeface="Times New Roman"/>
                        </a:rPr>
                        <a:t>0 Collisions between rolling stock</a:t>
                      </a:r>
                      <a:endParaRPr lang="en-ZA"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731993">
                <a:tc vMerge="1">
                  <a:txBody>
                    <a:bodyPr/>
                    <a:lstStyle/>
                    <a:p>
                      <a:endParaRPr lang="en-ZA"/>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000"/>
                        </a:spcAft>
                      </a:pPr>
                      <a:r>
                        <a:rPr lang="en-GB" sz="1400" kern="1200" dirty="0">
                          <a:solidFill>
                            <a:srgbClr val="000000"/>
                          </a:solidFill>
                          <a:effectLst/>
                          <a:latin typeface="Arial Narrow"/>
                          <a:ea typeface="Calibri"/>
                          <a:cs typeface="Times New Roman"/>
                        </a:rPr>
                        <a:t>100 % Compliance to 50 % of Telecoms and Signalling Directives issued during 2016/2017</a:t>
                      </a:r>
                      <a:endParaRPr lang="en-ZA"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000"/>
                        </a:spcAft>
                      </a:pPr>
                      <a:r>
                        <a:rPr lang="en-GB" sz="1400" kern="1200" dirty="0">
                          <a:solidFill>
                            <a:srgbClr val="000000"/>
                          </a:solidFill>
                          <a:effectLst/>
                          <a:latin typeface="Arial Narrow"/>
                          <a:ea typeface="Calibri"/>
                          <a:cs typeface="Times New Roman"/>
                        </a:rPr>
                        <a:t>100 % Compliance to 50 % of Telecoms and Signalling Directives issued during 2016-2018</a:t>
                      </a:r>
                      <a:endParaRPr lang="en-ZA"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000"/>
                        </a:spcAft>
                      </a:pPr>
                      <a:r>
                        <a:rPr lang="en-GB" sz="1400" kern="1200" dirty="0">
                          <a:solidFill>
                            <a:srgbClr val="000000"/>
                          </a:solidFill>
                          <a:effectLst/>
                          <a:latin typeface="Arial Narrow"/>
                          <a:ea typeface="Calibri"/>
                          <a:cs typeface="Times New Roman"/>
                        </a:rPr>
                        <a:t>100 % Compliance to 50 % of Telecoms and Signalling Directives issued during 2016-2019</a:t>
                      </a:r>
                      <a:endParaRPr lang="en-ZA"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000"/>
                        </a:spcAft>
                      </a:pPr>
                      <a:r>
                        <a:rPr lang="en-GB" sz="1400" kern="1200" dirty="0">
                          <a:solidFill>
                            <a:srgbClr val="000000"/>
                          </a:solidFill>
                          <a:effectLst/>
                          <a:latin typeface="Arial Narrow"/>
                          <a:ea typeface="Calibri"/>
                          <a:cs typeface="Times New Roman"/>
                        </a:rPr>
                        <a:t>100 % Compliance to 50 % of Telecoms and Signalling Directives issued during 2016-2020</a:t>
                      </a:r>
                      <a:endParaRPr lang="en-ZA"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000"/>
                        </a:spcAft>
                      </a:pPr>
                      <a:r>
                        <a:rPr lang="en-GB" sz="1400" kern="1200">
                          <a:solidFill>
                            <a:srgbClr val="000000"/>
                          </a:solidFill>
                          <a:effectLst/>
                          <a:latin typeface="Arial Narrow"/>
                          <a:ea typeface="Calibri"/>
                          <a:cs typeface="Times New Roman"/>
                        </a:rPr>
                        <a:t>0 Collisions between rolling stock</a:t>
                      </a:r>
                      <a:endParaRPr lang="en-ZA"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581970">
                <a:tc vMerge="1">
                  <a:txBody>
                    <a:bodyPr/>
                    <a:lstStyle/>
                    <a:p>
                      <a:endParaRPr lang="en-ZA"/>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000"/>
                        </a:spcAft>
                      </a:pPr>
                      <a:r>
                        <a:rPr lang="en-GB" sz="1400" spc="-10">
                          <a:effectLst/>
                          <a:latin typeface="Arial Narrow"/>
                          <a:ea typeface="Calibri"/>
                          <a:cs typeface="Times New Roman"/>
                        </a:rPr>
                        <a:t>100 % of mainline collisions between rolling stock investigated</a:t>
                      </a:r>
                      <a:endParaRPr lang="en-ZA"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000"/>
                        </a:spcAft>
                      </a:pPr>
                      <a:r>
                        <a:rPr lang="en-GB" sz="1400" spc="-10">
                          <a:effectLst/>
                          <a:latin typeface="Arial Narrow"/>
                          <a:ea typeface="Calibri"/>
                          <a:cs typeface="Times New Roman"/>
                        </a:rPr>
                        <a:t>100 % of mainline collisions between rolling stock investigated</a:t>
                      </a:r>
                      <a:endParaRPr lang="en-ZA"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000"/>
                        </a:spcAft>
                      </a:pPr>
                      <a:r>
                        <a:rPr lang="en-GB" sz="1400" spc="-10">
                          <a:effectLst/>
                          <a:latin typeface="Arial Narrow"/>
                          <a:ea typeface="Calibri"/>
                          <a:cs typeface="Times New Roman"/>
                        </a:rPr>
                        <a:t>100 % of mainline collisions between rolling stock investigated</a:t>
                      </a:r>
                      <a:endParaRPr lang="en-ZA"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000"/>
                        </a:spcAft>
                      </a:pPr>
                      <a:r>
                        <a:rPr lang="en-GB" sz="1400" spc="-10">
                          <a:effectLst/>
                          <a:latin typeface="Arial Narrow"/>
                          <a:ea typeface="Calibri"/>
                          <a:cs typeface="Times New Roman"/>
                        </a:rPr>
                        <a:t>100 % of mainline collisions between rolling stock investigated</a:t>
                      </a:r>
                      <a:endParaRPr lang="en-ZA"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000"/>
                        </a:spcAft>
                      </a:pPr>
                      <a:r>
                        <a:rPr lang="en-GB" sz="1400" kern="1200" dirty="0">
                          <a:solidFill>
                            <a:srgbClr val="000000"/>
                          </a:solidFill>
                          <a:effectLst/>
                          <a:latin typeface="Arial Narrow"/>
                          <a:ea typeface="Calibri"/>
                          <a:cs typeface="Times New Roman"/>
                        </a:rPr>
                        <a:t>0 Collisions between rolling stock</a:t>
                      </a:r>
                      <a:endParaRPr lang="en-ZA"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xmlns="" val="307177711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882D28B-1ECF-4562-9DA7-A455EEDBC75A}" type="slidenum">
              <a:rPr lang="en-ZA" smtClean="0"/>
              <a:pPr>
                <a:defRPr/>
              </a:pPr>
              <a:t>53</a:t>
            </a:fld>
            <a:endParaRPr lang="en-ZA" dirty="0"/>
          </a:p>
        </p:txBody>
      </p:sp>
      <p:graphicFrame>
        <p:nvGraphicFramePr>
          <p:cNvPr id="9" name="Table 8"/>
          <p:cNvGraphicFramePr>
            <a:graphicFrameLocks noGrp="1"/>
          </p:cNvGraphicFramePr>
          <p:nvPr>
            <p:extLst>
              <p:ext uri="{D42A27DB-BD31-4B8C-83A1-F6EECF244321}">
                <p14:modId xmlns:p14="http://schemas.microsoft.com/office/powerpoint/2010/main" xmlns="" val="1845298695"/>
              </p:ext>
            </p:extLst>
          </p:nvPr>
        </p:nvGraphicFramePr>
        <p:xfrm>
          <a:off x="251520" y="404664"/>
          <a:ext cx="8435280" cy="4629892"/>
        </p:xfrm>
        <a:graphic>
          <a:graphicData uri="http://schemas.openxmlformats.org/drawingml/2006/table">
            <a:tbl>
              <a:tblPr firstRow="1" firstCol="1" bandRow="1"/>
              <a:tblGrid>
                <a:gridCol w="1405880"/>
                <a:gridCol w="1405880"/>
                <a:gridCol w="1405880"/>
                <a:gridCol w="1405880"/>
                <a:gridCol w="1405880"/>
                <a:gridCol w="1405880"/>
              </a:tblGrid>
              <a:tr h="337546">
                <a:tc gridSpan="6">
                  <a:txBody>
                    <a:bodyPr/>
                    <a:lstStyle/>
                    <a:p>
                      <a:r>
                        <a:rPr lang="en-GB" sz="1400" b="1" kern="1200" dirty="0" smtClean="0">
                          <a:solidFill>
                            <a:schemeClr val="tx1"/>
                          </a:solidFill>
                          <a:effectLst/>
                          <a:latin typeface="Arial Narrow" panose="020B0606020202030204" pitchFamily="34" charset="0"/>
                          <a:ea typeface="+mn-ea"/>
                          <a:cs typeface="+mn-cs"/>
                        </a:rPr>
                        <a:t>Objective statement: To work towards a Zero Tolerance culture by implementing a proactive risk management process that allows for the early identification and assessment of human factors and technical risks and by promoting a safety culture that would be embraced by all railway Operators.</a:t>
                      </a:r>
                      <a:endParaRPr lang="af-ZA" sz="14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3508" marR="6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hMerge="1">
                  <a:txBody>
                    <a:bodyPr/>
                    <a:lstStyle/>
                    <a:p>
                      <a:endParaRPr lang="en-GB"/>
                    </a:p>
                  </a:txBody>
                  <a:tcPr/>
                </a:tc>
                <a:tc hMerge="1">
                  <a:txBody>
                    <a:bodyPr/>
                    <a:lstStyle/>
                    <a:p>
                      <a:pPr>
                        <a:lnSpc>
                          <a:spcPct val="115000"/>
                        </a:lnSpc>
                        <a:spcAft>
                          <a:spcPts val="1000"/>
                        </a:spcAft>
                      </a:pPr>
                      <a:endParaRPr lang="af-Z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3508" marR="6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hMerge="1">
                  <a:txBody>
                    <a:bodyPr/>
                    <a:lstStyle/>
                    <a:p>
                      <a:pPr>
                        <a:lnSpc>
                          <a:spcPct val="115000"/>
                        </a:lnSpc>
                        <a:spcAft>
                          <a:spcPts val="1000"/>
                        </a:spcAft>
                      </a:pPr>
                      <a:endParaRPr lang="af-Z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3508" marR="6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hMerge="1">
                  <a:txBody>
                    <a:bodyPr/>
                    <a:lstStyle/>
                    <a:p>
                      <a:pPr>
                        <a:lnSpc>
                          <a:spcPct val="115000"/>
                        </a:lnSpc>
                        <a:spcAft>
                          <a:spcPts val="1000"/>
                        </a:spcAft>
                      </a:pPr>
                      <a:endParaRPr lang="af-Z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3508" marR="6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hMerge="1">
                  <a:txBody>
                    <a:bodyPr/>
                    <a:lstStyle/>
                    <a:p>
                      <a:pPr>
                        <a:lnSpc>
                          <a:spcPct val="115000"/>
                        </a:lnSpc>
                        <a:spcAft>
                          <a:spcPts val="1000"/>
                        </a:spcAft>
                      </a:pPr>
                      <a:endParaRPr lang="af-Z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3508" marR="6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296024">
                <a:tc rowSpan="2">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GB" sz="1400" b="1" dirty="0" smtClean="0">
                          <a:effectLst/>
                          <a:latin typeface="Arial Narrow" panose="020B0606020202030204" pitchFamily="34" charset="0"/>
                          <a:ea typeface="Calibri" panose="020F0502020204030204" pitchFamily="34" charset="0"/>
                          <a:cs typeface="Times New Roman" panose="02020603050405020304" pitchFamily="18" charset="0"/>
                        </a:rPr>
                        <a:t>Strategic Objective 1.4</a:t>
                      </a:r>
                      <a:endParaRPr lang="af-ZA" sz="1400" b="1" dirty="0" smtClean="0">
                        <a:effectLst/>
                        <a:latin typeface="Arial Narrow" panose="020B0606020202030204" pitchFamily="34" charset="0"/>
                        <a:ea typeface="Calibri" panose="020F0502020204030204" pitchFamily="34" charset="0"/>
                        <a:cs typeface="Times New Roman" panose="02020603050405020304" pitchFamily="18" charset="0"/>
                      </a:endParaRPr>
                    </a:p>
                  </a:txBody>
                  <a:tcPr marL="63508" marR="6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gridSpan="5">
                  <a:txBody>
                    <a:bodyPr/>
                    <a:lstStyle/>
                    <a:p>
                      <a:pPr>
                        <a:lnSpc>
                          <a:spcPct val="115000"/>
                        </a:lnSpc>
                        <a:spcAft>
                          <a:spcPts val="1000"/>
                        </a:spcAft>
                      </a:pPr>
                      <a:r>
                        <a:rPr lang="af-ZA" sz="1400" b="1" dirty="0" smtClean="0">
                          <a:effectLst/>
                          <a:latin typeface="Arial Narrow" panose="020B0606020202030204" pitchFamily="34" charset="0"/>
                          <a:ea typeface="Calibri" panose="020F0502020204030204" pitchFamily="34" charset="0"/>
                          <a:cs typeface="Times New Roman" panose="02020603050405020304" pitchFamily="18" charset="0"/>
                        </a:rPr>
                        <a:t>Medium-Term Targets</a:t>
                      </a:r>
                      <a:endParaRPr lang="af-ZA" sz="14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3508" marR="6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hMerge="1">
                  <a:txBody>
                    <a:bodyPr/>
                    <a:lstStyle/>
                    <a:p>
                      <a:pPr>
                        <a:lnSpc>
                          <a:spcPct val="115000"/>
                        </a:lnSpc>
                        <a:spcAft>
                          <a:spcPts val="1000"/>
                        </a:spcAft>
                      </a:pPr>
                      <a:endParaRPr lang="af-Z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3508" marR="6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hMerge="1">
                  <a:txBody>
                    <a:bodyPr/>
                    <a:lstStyle/>
                    <a:p>
                      <a:pPr>
                        <a:lnSpc>
                          <a:spcPct val="115000"/>
                        </a:lnSpc>
                        <a:spcAft>
                          <a:spcPts val="1000"/>
                        </a:spcAft>
                      </a:pPr>
                      <a:endParaRPr lang="af-Z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3508" marR="6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hMerge="1">
                  <a:txBody>
                    <a:bodyPr/>
                    <a:lstStyle/>
                    <a:p>
                      <a:pPr>
                        <a:lnSpc>
                          <a:spcPct val="115000"/>
                        </a:lnSpc>
                        <a:spcAft>
                          <a:spcPts val="1000"/>
                        </a:spcAft>
                      </a:pPr>
                      <a:endParaRPr lang="af-Z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3508" marR="6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hMerge="1">
                  <a:txBody>
                    <a:bodyPr/>
                    <a:lstStyle/>
                    <a:p>
                      <a:pPr>
                        <a:lnSpc>
                          <a:spcPct val="115000"/>
                        </a:lnSpc>
                        <a:spcAft>
                          <a:spcPts val="1000"/>
                        </a:spcAft>
                      </a:pPr>
                      <a:endParaRPr lang="af-Z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3508" marR="6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504056">
                <a:tc vMerge="1">
                  <a:txBody>
                    <a:bodyPr/>
                    <a:lstStyle/>
                    <a:p>
                      <a:endParaRPr lang="en-ZA"/>
                    </a:p>
                  </a:txBody>
                  <a:tcPr/>
                </a:tc>
                <a:tc>
                  <a:txBody>
                    <a:bodyPr/>
                    <a:lstStyle/>
                    <a:p>
                      <a:pPr>
                        <a:lnSpc>
                          <a:spcPct val="115000"/>
                        </a:lnSpc>
                        <a:spcAft>
                          <a:spcPts val="1000"/>
                        </a:spcAft>
                      </a:pPr>
                      <a:r>
                        <a:rPr lang="af-ZA" sz="1400" b="1" dirty="0" smtClean="0">
                          <a:effectLst/>
                          <a:latin typeface="Arial Narrow" panose="020B0606020202030204" pitchFamily="34" charset="0"/>
                          <a:ea typeface="Calibri" panose="020F0502020204030204" pitchFamily="34" charset="0"/>
                          <a:cs typeface="Times New Roman" panose="02020603050405020304" pitchFamily="18" charset="0"/>
                        </a:rPr>
                        <a:t>2016/17</a:t>
                      </a:r>
                      <a:endParaRPr lang="af-ZA" sz="14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3508" marR="6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nSpc>
                          <a:spcPct val="115000"/>
                        </a:lnSpc>
                        <a:spcAft>
                          <a:spcPts val="1000"/>
                        </a:spcAft>
                      </a:pPr>
                      <a:r>
                        <a:rPr lang="af-ZA" sz="1400" b="1" dirty="0" smtClean="0">
                          <a:effectLst/>
                          <a:latin typeface="Arial Narrow" panose="020B0606020202030204" pitchFamily="34" charset="0"/>
                          <a:ea typeface="Calibri" panose="020F0502020204030204" pitchFamily="34" charset="0"/>
                          <a:cs typeface="Times New Roman" panose="02020603050405020304" pitchFamily="18" charset="0"/>
                        </a:rPr>
                        <a:t>2017/18</a:t>
                      </a:r>
                      <a:endParaRPr lang="af-ZA" sz="14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3508" marR="6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nSpc>
                          <a:spcPct val="115000"/>
                        </a:lnSpc>
                        <a:spcAft>
                          <a:spcPts val="1000"/>
                        </a:spcAft>
                      </a:pPr>
                      <a:r>
                        <a:rPr lang="af-ZA" sz="1400" b="1" dirty="0" smtClean="0">
                          <a:effectLst/>
                          <a:latin typeface="Arial Narrow" panose="020B0606020202030204" pitchFamily="34" charset="0"/>
                          <a:ea typeface="Calibri" panose="020F0502020204030204" pitchFamily="34" charset="0"/>
                          <a:cs typeface="Times New Roman" panose="02020603050405020304" pitchFamily="18" charset="0"/>
                        </a:rPr>
                        <a:t>2018/19</a:t>
                      </a:r>
                      <a:endParaRPr lang="af-ZA" sz="14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3508" marR="6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nSpc>
                          <a:spcPct val="115000"/>
                        </a:lnSpc>
                        <a:spcAft>
                          <a:spcPts val="1000"/>
                        </a:spcAft>
                      </a:pPr>
                      <a:r>
                        <a:rPr lang="af-ZA" sz="1400" b="1" dirty="0" smtClean="0">
                          <a:effectLst/>
                          <a:latin typeface="Arial Narrow" panose="020B0606020202030204" pitchFamily="34" charset="0"/>
                          <a:ea typeface="Calibri" panose="020F0502020204030204" pitchFamily="34" charset="0"/>
                          <a:cs typeface="Times New Roman" panose="02020603050405020304" pitchFamily="18" charset="0"/>
                        </a:rPr>
                        <a:t>2019/20</a:t>
                      </a:r>
                      <a:endParaRPr lang="af-ZA" sz="14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3508" marR="6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nSpc>
                          <a:spcPct val="115000"/>
                        </a:lnSpc>
                        <a:spcAft>
                          <a:spcPts val="1000"/>
                        </a:spcAft>
                      </a:pPr>
                      <a:r>
                        <a:rPr lang="af-ZA" sz="1400" b="1" dirty="0" smtClean="0">
                          <a:effectLst/>
                          <a:latin typeface="Arial Narrow" panose="020B0606020202030204" pitchFamily="34" charset="0"/>
                          <a:ea typeface="Calibri" panose="020F0502020204030204" pitchFamily="34" charset="0"/>
                          <a:cs typeface="Times New Roman" panose="02020603050405020304" pitchFamily="18" charset="0"/>
                        </a:rPr>
                        <a:t>2020/21</a:t>
                      </a:r>
                      <a:endParaRPr lang="af-ZA" sz="14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3508" marR="6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731993">
                <a:tc rowSpan="2">
                  <a:txBody>
                    <a:bodyPr/>
                    <a:lstStyle/>
                    <a:p>
                      <a:pPr>
                        <a:lnSpc>
                          <a:spcPct val="115000"/>
                        </a:lnSpc>
                        <a:spcAft>
                          <a:spcPts val="1000"/>
                        </a:spcAft>
                      </a:pPr>
                      <a:r>
                        <a:rPr lang="en-GB" sz="1400" b="1" dirty="0">
                          <a:effectLst/>
                          <a:latin typeface="Arial Narrow" panose="020B0606020202030204" pitchFamily="34" charset="0"/>
                          <a:ea typeface="Calibri" panose="020F0502020204030204" pitchFamily="34" charset="0"/>
                          <a:cs typeface="Times New Roman" panose="02020603050405020304" pitchFamily="18" charset="0"/>
                        </a:rPr>
                        <a:t>Reduction in the number of mainline collisions between rolling stock</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000"/>
                        </a:spcAft>
                      </a:pPr>
                      <a:r>
                        <a:rPr lang="en-GB" sz="1400" kern="1200" dirty="0">
                          <a:effectLst/>
                          <a:latin typeface="Arial Narrow"/>
                          <a:ea typeface="Calibri"/>
                          <a:cs typeface="Times New Roman"/>
                        </a:rPr>
                        <a:t>Human Factor Regulation implemented</a:t>
                      </a:r>
                      <a:endParaRPr lang="en-ZA"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000"/>
                        </a:spcAft>
                      </a:pPr>
                      <a:r>
                        <a:rPr lang="en-GB" sz="1400" kern="1200" dirty="0">
                          <a:effectLst/>
                          <a:latin typeface="Arial Narrow"/>
                          <a:ea typeface="Calibri"/>
                          <a:cs typeface="Times New Roman"/>
                        </a:rPr>
                        <a:t>Implementation of the Human Factor Regulation monitored</a:t>
                      </a:r>
                      <a:endParaRPr lang="en-ZA"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000"/>
                        </a:spcAft>
                      </a:pPr>
                      <a:r>
                        <a:rPr lang="en-GB" sz="1400" kern="1200">
                          <a:effectLst/>
                          <a:latin typeface="Arial Narrow"/>
                          <a:ea typeface="Calibri"/>
                          <a:cs typeface="Times New Roman"/>
                        </a:rPr>
                        <a:t>Implementation of the Human Factor Regulation evaluated</a:t>
                      </a:r>
                      <a:endParaRPr lang="en-ZA"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000"/>
                        </a:spcAft>
                      </a:pPr>
                      <a:r>
                        <a:rPr lang="en-GB" sz="1400" kern="1200">
                          <a:effectLst/>
                          <a:latin typeface="Arial Narrow"/>
                          <a:ea typeface="Calibri"/>
                          <a:cs typeface="Times New Roman"/>
                        </a:rPr>
                        <a:t>Human Factor Regulation reviewed</a:t>
                      </a:r>
                      <a:endParaRPr lang="en-ZA"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000"/>
                        </a:spcAft>
                      </a:pPr>
                      <a:r>
                        <a:rPr lang="en-GB" sz="1400" kern="1200">
                          <a:effectLst/>
                          <a:latin typeface="Arial Narrow"/>
                          <a:ea typeface="Calibri"/>
                          <a:cs typeface="Times New Roman"/>
                        </a:rPr>
                        <a:t>100 % Compliance to the Human Factor Regulation</a:t>
                      </a:r>
                      <a:endParaRPr lang="en-ZA"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731993">
                <a:tc vMerge="1">
                  <a:txBody>
                    <a:bodyPr/>
                    <a:lstStyle/>
                    <a:p>
                      <a:endParaRPr lang="en-ZA"/>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000"/>
                        </a:spcAft>
                      </a:pPr>
                      <a:r>
                        <a:rPr lang="en-GB" sz="1400" kern="1200">
                          <a:solidFill>
                            <a:srgbClr val="000000"/>
                          </a:solidFill>
                          <a:effectLst/>
                          <a:latin typeface="Arial Narrow"/>
                          <a:ea typeface="Calibri"/>
                          <a:cs typeface="Times New Roman"/>
                        </a:rPr>
                        <a:t>Human Factors causality analysis for mainline collisions conducted </a:t>
                      </a:r>
                      <a:endParaRPr lang="en-ZA"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000"/>
                        </a:spcAft>
                      </a:pPr>
                      <a:r>
                        <a:rPr lang="en-GB" sz="1400" kern="1200" dirty="0">
                          <a:solidFill>
                            <a:srgbClr val="000000"/>
                          </a:solidFill>
                          <a:effectLst/>
                          <a:latin typeface="Arial Narrow"/>
                          <a:ea typeface="Calibri"/>
                          <a:cs typeface="Times New Roman"/>
                        </a:rPr>
                        <a:t>Human Factors intervention training course for Operators developed and implemented</a:t>
                      </a:r>
                      <a:endParaRPr lang="en-ZA"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000"/>
                        </a:spcAft>
                      </a:pPr>
                      <a:r>
                        <a:rPr lang="en-GB" sz="1400" kern="1200" dirty="0">
                          <a:solidFill>
                            <a:srgbClr val="000000"/>
                          </a:solidFill>
                          <a:effectLst/>
                          <a:latin typeface="Arial Narrow"/>
                          <a:ea typeface="Calibri"/>
                          <a:cs typeface="Times New Roman"/>
                        </a:rPr>
                        <a:t>Operator awareness of the  man-machine-organisational interface risks associated with collisions between rolling stock created</a:t>
                      </a:r>
                      <a:endParaRPr lang="en-ZA"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000"/>
                        </a:spcAft>
                      </a:pPr>
                      <a:r>
                        <a:rPr lang="en-GB" sz="1400" kern="1200" dirty="0">
                          <a:solidFill>
                            <a:srgbClr val="000000"/>
                          </a:solidFill>
                          <a:effectLst/>
                          <a:latin typeface="Arial Narrow"/>
                          <a:ea typeface="Calibri"/>
                          <a:cs typeface="Times New Roman"/>
                        </a:rPr>
                        <a:t>70 % Reduction in human factor contribution to mainline collisions between rolling stock</a:t>
                      </a:r>
                      <a:endParaRPr lang="en-ZA"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000"/>
                        </a:spcAft>
                      </a:pPr>
                      <a:r>
                        <a:rPr lang="en-GB" sz="1400" kern="1200" dirty="0">
                          <a:solidFill>
                            <a:srgbClr val="000000"/>
                          </a:solidFill>
                          <a:effectLst/>
                          <a:latin typeface="Arial Narrow"/>
                          <a:ea typeface="Calibri"/>
                          <a:cs typeface="Times New Roman"/>
                        </a:rPr>
                        <a:t>0 Collisions between rolling stock</a:t>
                      </a:r>
                      <a:endParaRPr lang="en-ZA"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xmlns="" val="319258253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60CFDAE-8565-4D03-8A68-635A0920E9BE}" type="slidenum">
              <a:rPr lang="en-ZA" smtClean="0"/>
              <a:pPr>
                <a:defRPr/>
              </a:pPr>
              <a:t>54</a:t>
            </a:fld>
            <a:endParaRPr lang="en-ZA" dirty="0"/>
          </a:p>
        </p:txBody>
      </p:sp>
      <p:pic>
        <p:nvPicPr>
          <p:cNvPr id="5" name="Picture 4"/>
          <p:cNvPicPr>
            <a:picLocks noChangeAspect="1"/>
          </p:cNvPicPr>
          <p:nvPr/>
        </p:nvPicPr>
        <p:blipFill>
          <a:blip r:embed="rId2" cstate="print"/>
          <a:stretch>
            <a:fillRect/>
          </a:stretch>
        </p:blipFill>
        <p:spPr>
          <a:xfrm>
            <a:off x="8378428" y="0"/>
            <a:ext cx="765572" cy="757967"/>
          </a:xfrm>
          <a:prstGeom prst="rect">
            <a:avLst/>
          </a:prstGeom>
        </p:spPr>
      </p:pic>
      <p:sp>
        <p:nvSpPr>
          <p:cNvPr id="6" name="Title 1"/>
          <p:cNvSpPr>
            <a:spLocks noGrp="1"/>
          </p:cNvSpPr>
          <p:nvPr>
            <p:ph type="title"/>
          </p:nvPr>
        </p:nvSpPr>
        <p:spPr>
          <a:xfrm>
            <a:off x="755576" y="3717032"/>
            <a:ext cx="7772400" cy="1944216"/>
          </a:xfrm>
        </p:spPr>
        <p:txBody>
          <a:bodyPr/>
          <a:lstStyle/>
          <a:p>
            <a:pPr>
              <a:lnSpc>
                <a:spcPct val="200000"/>
              </a:lnSpc>
            </a:pPr>
            <a:r>
              <a:rPr lang="en-GB" dirty="0" smtClean="0"/>
              <a:t>FOCAL AREA 5:</a:t>
            </a:r>
            <a:br>
              <a:rPr lang="en-GB" dirty="0" smtClean="0"/>
            </a:br>
            <a:r>
              <a:rPr lang="en-GB" sz="2800" dirty="0" smtClean="0"/>
              <a:t>PLATFORM-TRAIN INTERFACE OCCURRENCES</a:t>
            </a:r>
            <a:endParaRPr lang="en-GB" sz="2800" dirty="0"/>
          </a:p>
        </p:txBody>
      </p:sp>
    </p:spTree>
    <p:extLst>
      <p:ext uri="{BB962C8B-B14F-4D97-AF65-F5344CB8AC3E}">
        <p14:creationId xmlns:p14="http://schemas.microsoft.com/office/powerpoint/2010/main" xmlns="" val="255862781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882D28B-1ECF-4562-9DA7-A455EEDBC75A}" type="slidenum">
              <a:rPr lang="en-ZA" smtClean="0"/>
              <a:pPr>
                <a:defRPr/>
              </a:pPr>
              <a:t>55</a:t>
            </a:fld>
            <a:endParaRPr lang="en-ZA" dirty="0"/>
          </a:p>
        </p:txBody>
      </p:sp>
      <p:sp>
        <p:nvSpPr>
          <p:cNvPr id="4" name="Title 1"/>
          <p:cNvSpPr txBox="1">
            <a:spLocks/>
          </p:cNvSpPr>
          <p:nvPr/>
        </p:nvSpPr>
        <p:spPr>
          <a:xfrm>
            <a:off x="467544" y="260648"/>
            <a:ext cx="8229600" cy="864096"/>
          </a:xfrm>
          <a:prstGeom prst="rect">
            <a:avLst/>
          </a:prstGeom>
        </p:spPr>
        <p:txBody>
          <a:bodyPr/>
          <a:lstStyle>
            <a:lvl1pPr algn="ctr" rtl="0" eaLnBrk="0" fontAlgn="base" hangingPunct="0">
              <a:spcBef>
                <a:spcPct val="0"/>
              </a:spcBef>
              <a:spcAft>
                <a:spcPct val="0"/>
              </a:spcAft>
              <a:defRPr lang="en-ZA" sz="3600" b="1" kern="1200" dirty="0" smtClean="0">
                <a:solidFill>
                  <a:schemeClr val="tx2"/>
                </a:solidFill>
                <a:latin typeface="+mn-lt"/>
                <a:ea typeface="ＭＳ Ｐゴシック" charset="-128"/>
                <a:cs typeface="Arial" charset="0"/>
              </a:defRPr>
            </a:lvl1pPr>
            <a:lvl2pPr algn="ctr" rtl="0" eaLnBrk="0" fontAlgn="base" hangingPunct="0">
              <a:spcBef>
                <a:spcPct val="0"/>
              </a:spcBef>
              <a:spcAft>
                <a:spcPct val="0"/>
              </a:spcAft>
              <a:defRPr sz="4400">
                <a:solidFill>
                  <a:schemeClr val="tx1"/>
                </a:solidFill>
                <a:latin typeface="Calibri" charset="0"/>
                <a:ea typeface="ＭＳ Ｐゴシック" charset="-128"/>
              </a:defRPr>
            </a:lvl2pPr>
            <a:lvl3pPr algn="ctr" rtl="0" eaLnBrk="0" fontAlgn="base" hangingPunct="0">
              <a:spcBef>
                <a:spcPct val="0"/>
              </a:spcBef>
              <a:spcAft>
                <a:spcPct val="0"/>
              </a:spcAft>
              <a:defRPr sz="4400">
                <a:solidFill>
                  <a:schemeClr val="tx1"/>
                </a:solidFill>
                <a:latin typeface="Calibri" charset="0"/>
                <a:ea typeface="ＭＳ Ｐゴシック" charset="-128"/>
              </a:defRPr>
            </a:lvl3pPr>
            <a:lvl4pPr algn="ctr" rtl="0" eaLnBrk="0" fontAlgn="base" hangingPunct="0">
              <a:spcBef>
                <a:spcPct val="0"/>
              </a:spcBef>
              <a:spcAft>
                <a:spcPct val="0"/>
              </a:spcAft>
              <a:defRPr sz="4400">
                <a:solidFill>
                  <a:schemeClr val="tx1"/>
                </a:solidFill>
                <a:latin typeface="Calibri" charset="0"/>
                <a:ea typeface="ＭＳ Ｐゴシック" charset="-128"/>
              </a:defRPr>
            </a:lvl4pPr>
            <a:lvl5pPr algn="ctr" rtl="0" eaLnBrk="0" fontAlgn="base" hangingPunct="0">
              <a:spcBef>
                <a:spcPct val="0"/>
              </a:spcBef>
              <a:spcAft>
                <a:spcPct val="0"/>
              </a:spcAft>
              <a:defRPr sz="4400">
                <a:solidFill>
                  <a:schemeClr val="tx1"/>
                </a:solidFill>
                <a:latin typeface="Calibri" charset="0"/>
                <a:ea typeface="ＭＳ Ｐゴシック" charset="-128"/>
              </a:defRPr>
            </a:lvl5pPr>
            <a:lvl6pPr marL="457200" algn="ctr" rtl="0" fontAlgn="base">
              <a:spcBef>
                <a:spcPct val="0"/>
              </a:spcBef>
              <a:spcAft>
                <a:spcPct val="0"/>
              </a:spcAft>
              <a:defRPr sz="4400">
                <a:solidFill>
                  <a:schemeClr val="tx1"/>
                </a:solidFill>
                <a:latin typeface="Calibri" charset="0"/>
                <a:ea typeface="ＭＳ Ｐゴシック" charset="-128"/>
              </a:defRPr>
            </a:lvl6pPr>
            <a:lvl7pPr marL="914400" algn="ctr" rtl="0" fontAlgn="base">
              <a:spcBef>
                <a:spcPct val="0"/>
              </a:spcBef>
              <a:spcAft>
                <a:spcPct val="0"/>
              </a:spcAft>
              <a:defRPr sz="4400">
                <a:solidFill>
                  <a:schemeClr val="tx1"/>
                </a:solidFill>
                <a:latin typeface="Calibri" charset="0"/>
                <a:ea typeface="ＭＳ Ｐゴシック" charset="-128"/>
              </a:defRPr>
            </a:lvl7pPr>
            <a:lvl8pPr marL="1371600" algn="ctr" rtl="0" fontAlgn="base">
              <a:spcBef>
                <a:spcPct val="0"/>
              </a:spcBef>
              <a:spcAft>
                <a:spcPct val="0"/>
              </a:spcAft>
              <a:defRPr sz="4400">
                <a:solidFill>
                  <a:schemeClr val="tx1"/>
                </a:solidFill>
                <a:latin typeface="Calibri" charset="0"/>
                <a:ea typeface="ＭＳ Ｐゴシック" charset="-128"/>
              </a:defRPr>
            </a:lvl8pPr>
            <a:lvl9pPr marL="1828800" algn="ctr" rtl="0" fontAlgn="base">
              <a:spcBef>
                <a:spcPct val="0"/>
              </a:spcBef>
              <a:spcAft>
                <a:spcPct val="0"/>
              </a:spcAft>
              <a:defRPr sz="4400">
                <a:solidFill>
                  <a:schemeClr val="tx1"/>
                </a:solidFill>
                <a:latin typeface="Calibri" charset="0"/>
                <a:ea typeface="ＭＳ Ｐゴシック" charset="-128"/>
              </a:defRPr>
            </a:lvl9pPr>
          </a:lstStyle>
          <a:p>
            <a:r>
              <a:rPr lang="en-ZA" sz="3200" cap="all" dirty="0" smtClean="0"/>
              <a:t>PROFILING THE RISK LANDSCAPE</a:t>
            </a:r>
          </a:p>
          <a:p>
            <a:pPr>
              <a:lnSpc>
                <a:spcPct val="50000"/>
              </a:lnSpc>
              <a:spcAft>
                <a:spcPts val="0"/>
              </a:spcAft>
            </a:pPr>
            <a:endParaRPr lang="en-ZA" sz="1400" cap="all" dirty="0" smtClean="0"/>
          </a:p>
          <a:p>
            <a:r>
              <a:rPr lang="en-ZA" sz="2400" cap="all" dirty="0" smtClean="0"/>
              <a:t>PLATFORM-TRAIN INTERFACE OCCURRENCES</a:t>
            </a:r>
            <a:endParaRPr lang="en-ZA" sz="2400" cap="all" dirty="0"/>
          </a:p>
        </p:txBody>
      </p:sp>
      <p:pic>
        <p:nvPicPr>
          <p:cNvPr id="8" name="Grafik 9"/>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7544" y="1988840"/>
            <a:ext cx="4248472" cy="2009135"/>
          </a:xfrm>
          <a:prstGeom prst="rect">
            <a:avLst/>
          </a:prstGeom>
          <a:noFill/>
        </p:spPr>
      </p:pic>
      <p:pic>
        <p:nvPicPr>
          <p:cNvPr id="9" name="Grafik 38"/>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932040" y="1988840"/>
            <a:ext cx="3744416" cy="2016224"/>
          </a:xfrm>
          <a:prstGeom prst="rect">
            <a:avLst/>
          </a:prstGeom>
          <a:noFill/>
        </p:spPr>
      </p:pic>
      <p:pic>
        <p:nvPicPr>
          <p:cNvPr id="10" name="Grafik 32"/>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67544" y="4869160"/>
            <a:ext cx="4248472" cy="1880994"/>
          </a:xfrm>
          <a:prstGeom prst="rect">
            <a:avLst/>
          </a:prstGeom>
          <a:noFill/>
        </p:spPr>
      </p:pic>
      <p:pic>
        <p:nvPicPr>
          <p:cNvPr id="11" name="Grafik 37"/>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932040" y="4869160"/>
            <a:ext cx="3744416" cy="1880994"/>
          </a:xfrm>
          <a:prstGeom prst="rect">
            <a:avLst/>
          </a:prstGeom>
          <a:noFill/>
        </p:spPr>
      </p:pic>
      <p:sp>
        <p:nvSpPr>
          <p:cNvPr id="3" name="Rectangle 2"/>
          <p:cNvSpPr/>
          <p:nvPr/>
        </p:nvSpPr>
        <p:spPr>
          <a:xfrm>
            <a:off x="2411760" y="1700808"/>
            <a:ext cx="4572000" cy="276999"/>
          </a:xfrm>
          <a:prstGeom prst="rect">
            <a:avLst/>
          </a:prstGeom>
        </p:spPr>
        <p:txBody>
          <a:bodyPr>
            <a:spAutoFit/>
          </a:bodyPr>
          <a:lstStyle/>
          <a:p>
            <a:pPr algn="ctr"/>
            <a:r>
              <a:rPr lang="en-GB" sz="1200" b="1" dirty="0" smtClean="0"/>
              <a:t>Collective PTI Occurrences</a:t>
            </a:r>
            <a:endParaRPr lang="en-US" sz="1200" b="1" dirty="0"/>
          </a:p>
        </p:txBody>
      </p:sp>
      <p:sp>
        <p:nvSpPr>
          <p:cNvPr id="5" name="Rectangle 4"/>
          <p:cNvSpPr/>
          <p:nvPr/>
        </p:nvSpPr>
        <p:spPr>
          <a:xfrm>
            <a:off x="2267744" y="4365104"/>
            <a:ext cx="4572000" cy="461665"/>
          </a:xfrm>
          <a:prstGeom prst="rect">
            <a:avLst/>
          </a:prstGeom>
        </p:spPr>
        <p:txBody>
          <a:bodyPr>
            <a:spAutoFit/>
          </a:bodyPr>
          <a:lstStyle/>
          <a:p>
            <a:pPr algn="ctr"/>
            <a:r>
              <a:rPr lang="en-US" sz="1200" b="1" dirty="0"/>
              <a:t>Occurrence where a passenger fell on the platform whilst entraining/detraining a stationary or moving train</a:t>
            </a:r>
            <a:r>
              <a:rPr lang="en-ZA" sz="1200" b="1" dirty="0"/>
              <a:t> </a:t>
            </a:r>
            <a:endParaRPr lang="en-US" sz="1200" b="1" dirty="0"/>
          </a:p>
        </p:txBody>
      </p:sp>
      <p:pic>
        <p:nvPicPr>
          <p:cNvPr id="12" name="Picture 11"/>
          <p:cNvPicPr>
            <a:picLocks noChangeAspect="1"/>
          </p:cNvPicPr>
          <p:nvPr/>
        </p:nvPicPr>
        <p:blipFill>
          <a:blip r:embed="rId6" cstate="print"/>
          <a:stretch>
            <a:fillRect/>
          </a:stretch>
        </p:blipFill>
        <p:spPr>
          <a:xfrm>
            <a:off x="8378428" y="0"/>
            <a:ext cx="765572" cy="757967"/>
          </a:xfrm>
          <a:prstGeom prst="rect">
            <a:avLst/>
          </a:prstGeom>
        </p:spPr>
      </p:pic>
    </p:spTree>
    <p:extLst>
      <p:ext uri="{BB962C8B-B14F-4D97-AF65-F5344CB8AC3E}">
        <p14:creationId xmlns:p14="http://schemas.microsoft.com/office/powerpoint/2010/main" xmlns="" val="422362844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882D28B-1ECF-4562-9DA7-A455EEDBC75A}" type="slidenum">
              <a:rPr lang="en-ZA" smtClean="0"/>
              <a:pPr>
                <a:defRPr/>
              </a:pPr>
              <a:t>56</a:t>
            </a:fld>
            <a:endParaRPr lang="en-ZA" dirty="0"/>
          </a:p>
        </p:txBody>
      </p:sp>
      <p:sp>
        <p:nvSpPr>
          <p:cNvPr id="4" name="Title 1"/>
          <p:cNvSpPr txBox="1">
            <a:spLocks/>
          </p:cNvSpPr>
          <p:nvPr/>
        </p:nvSpPr>
        <p:spPr>
          <a:xfrm>
            <a:off x="467544" y="260648"/>
            <a:ext cx="8229600" cy="864096"/>
          </a:xfrm>
          <a:prstGeom prst="rect">
            <a:avLst/>
          </a:prstGeom>
        </p:spPr>
        <p:txBody>
          <a:bodyPr/>
          <a:lstStyle>
            <a:lvl1pPr algn="ctr" rtl="0" eaLnBrk="0" fontAlgn="base" hangingPunct="0">
              <a:spcBef>
                <a:spcPct val="0"/>
              </a:spcBef>
              <a:spcAft>
                <a:spcPct val="0"/>
              </a:spcAft>
              <a:defRPr lang="en-ZA" sz="3600" b="1" kern="1200" dirty="0" smtClean="0">
                <a:solidFill>
                  <a:schemeClr val="tx2"/>
                </a:solidFill>
                <a:latin typeface="+mn-lt"/>
                <a:ea typeface="ＭＳ Ｐゴシック" charset="-128"/>
                <a:cs typeface="Arial" charset="0"/>
              </a:defRPr>
            </a:lvl1pPr>
            <a:lvl2pPr algn="ctr" rtl="0" eaLnBrk="0" fontAlgn="base" hangingPunct="0">
              <a:spcBef>
                <a:spcPct val="0"/>
              </a:spcBef>
              <a:spcAft>
                <a:spcPct val="0"/>
              </a:spcAft>
              <a:defRPr sz="4400">
                <a:solidFill>
                  <a:schemeClr val="tx1"/>
                </a:solidFill>
                <a:latin typeface="Calibri" charset="0"/>
                <a:ea typeface="ＭＳ Ｐゴシック" charset="-128"/>
              </a:defRPr>
            </a:lvl2pPr>
            <a:lvl3pPr algn="ctr" rtl="0" eaLnBrk="0" fontAlgn="base" hangingPunct="0">
              <a:spcBef>
                <a:spcPct val="0"/>
              </a:spcBef>
              <a:spcAft>
                <a:spcPct val="0"/>
              </a:spcAft>
              <a:defRPr sz="4400">
                <a:solidFill>
                  <a:schemeClr val="tx1"/>
                </a:solidFill>
                <a:latin typeface="Calibri" charset="0"/>
                <a:ea typeface="ＭＳ Ｐゴシック" charset="-128"/>
              </a:defRPr>
            </a:lvl3pPr>
            <a:lvl4pPr algn="ctr" rtl="0" eaLnBrk="0" fontAlgn="base" hangingPunct="0">
              <a:spcBef>
                <a:spcPct val="0"/>
              </a:spcBef>
              <a:spcAft>
                <a:spcPct val="0"/>
              </a:spcAft>
              <a:defRPr sz="4400">
                <a:solidFill>
                  <a:schemeClr val="tx1"/>
                </a:solidFill>
                <a:latin typeface="Calibri" charset="0"/>
                <a:ea typeface="ＭＳ Ｐゴシック" charset="-128"/>
              </a:defRPr>
            </a:lvl4pPr>
            <a:lvl5pPr algn="ctr" rtl="0" eaLnBrk="0" fontAlgn="base" hangingPunct="0">
              <a:spcBef>
                <a:spcPct val="0"/>
              </a:spcBef>
              <a:spcAft>
                <a:spcPct val="0"/>
              </a:spcAft>
              <a:defRPr sz="4400">
                <a:solidFill>
                  <a:schemeClr val="tx1"/>
                </a:solidFill>
                <a:latin typeface="Calibri" charset="0"/>
                <a:ea typeface="ＭＳ Ｐゴシック" charset="-128"/>
              </a:defRPr>
            </a:lvl5pPr>
            <a:lvl6pPr marL="457200" algn="ctr" rtl="0" fontAlgn="base">
              <a:spcBef>
                <a:spcPct val="0"/>
              </a:spcBef>
              <a:spcAft>
                <a:spcPct val="0"/>
              </a:spcAft>
              <a:defRPr sz="4400">
                <a:solidFill>
                  <a:schemeClr val="tx1"/>
                </a:solidFill>
                <a:latin typeface="Calibri" charset="0"/>
                <a:ea typeface="ＭＳ Ｐゴシック" charset="-128"/>
              </a:defRPr>
            </a:lvl6pPr>
            <a:lvl7pPr marL="914400" algn="ctr" rtl="0" fontAlgn="base">
              <a:spcBef>
                <a:spcPct val="0"/>
              </a:spcBef>
              <a:spcAft>
                <a:spcPct val="0"/>
              </a:spcAft>
              <a:defRPr sz="4400">
                <a:solidFill>
                  <a:schemeClr val="tx1"/>
                </a:solidFill>
                <a:latin typeface="Calibri" charset="0"/>
                <a:ea typeface="ＭＳ Ｐゴシック" charset="-128"/>
              </a:defRPr>
            </a:lvl7pPr>
            <a:lvl8pPr marL="1371600" algn="ctr" rtl="0" fontAlgn="base">
              <a:spcBef>
                <a:spcPct val="0"/>
              </a:spcBef>
              <a:spcAft>
                <a:spcPct val="0"/>
              </a:spcAft>
              <a:defRPr sz="4400">
                <a:solidFill>
                  <a:schemeClr val="tx1"/>
                </a:solidFill>
                <a:latin typeface="Calibri" charset="0"/>
                <a:ea typeface="ＭＳ Ｐゴシック" charset="-128"/>
              </a:defRPr>
            </a:lvl8pPr>
            <a:lvl9pPr marL="1828800" algn="ctr" rtl="0" fontAlgn="base">
              <a:spcBef>
                <a:spcPct val="0"/>
              </a:spcBef>
              <a:spcAft>
                <a:spcPct val="0"/>
              </a:spcAft>
              <a:defRPr sz="4400">
                <a:solidFill>
                  <a:schemeClr val="tx1"/>
                </a:solidFill>
                <a:latin typeface="Calibri" charset="0"/>
                <a:ea typeface="ＭＳ Ｐゴシック" charset="-128"/>
              </a:defRPr>
            </a:lvl9pPr>
          </a:lstStyle>
          <a:p>
            <a:r>
              <a:rPr lang="en-ZA" sz="3200" cap="all" dirty="0" smtClean="0"/>
              <a:t>PROFILING THE RISK LANDSCAPE</a:t>
            </a:r>
          </a:p>
          <a:p>
            <a:pPr>
              <a:lnSpc>
                <a:spcPct val="50000"/>
              </a:lnSpc>
              <a:spcAft>
                <a:spcPts val="0"/>
              </a:spcAft>
            </a:pPr>
            <a:endParaRPr lang="en-ZA" sz="1400" cap="all" dirty="0" smtClean="0"/>
          </a:p>
          <a:p>
            <a:r>
              <a:rPr lang="en-ZA" sz="2400" cap="all" dirty="0" smtClean="0"/>
              <a:t>PLATFORM-TRAIN INTERFACE OCCURRENCES</a:t>
            </a:r>
            <a:endParaRPr lang="en-ZA" sz="2400" cap="all" dirty="0"/>
          </a:p>
        </p:txBody>
      </p:sp>
      <p:pic>
        <p:nvPicPr>
          <p:cNvPr id="12" name="Grafik 34"/>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5536" y="2780928"/>
            <a:ext cx="4176464" cy="3312368"/>
          </a:xfrm>
          <a:prstGeom prst="rect">
            <a:avLst/>
          </a:prstGeom>
          <a:noFill/>
        </p:spPr>
      </p:pic>
      <p:pic>
        <p:nvPicPr>
          <p:cNvPr id="13" name="Grafik 36"/>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860032" y="2780928"/>
            <a:ext cx="4104456" cy="3312368"/>
          </a:xfrm>
          <a:prstGeom prst="rect">
            <a:avLst/>
          </a:prstGeom>
          <a:noFill/>
        </p:spPr>
      </p:pic>
      <p:sp>
        <p:nvSpPr>
          <p:cNvPr id="6" name="Rectangle 5"/>
          <p:cNvSpPr/>
          <p:nvPr/>
        </p:nvSpPr>
        <p:spPr>
          <a:xfrm>
            <a:off x="2483768" y="1772816"/>
            <a:ext cx="4572000" cy="646331"/>
          </a:xfrm>
          <a:prstGeom prst="rect">
            <a:avLst/>
          </a:prstGeom>
        </p:spPr>
        <p:txBody>
          <a:bodyPr>
            <a:spAutoFit/>
          </a:bodyPr>
          <a:lstStyle/>
          <a:p>
            <a:pPr algn="ctr"/>
            <a:r>
              <a:rPr lang="en-US" sz="1200" b="1" dirty="0"/>
              <a:t>Occurrence where a passenger fell between the train and the platform whilst entraining/detraining a stationary or moving train</a:t>
            </a:r>
            <a:r>
              <a:rPr lang="en-ZA" sz="1200" b="1" dirty="0"/>
              <a:t> </a:t>
            </a:r>
            <a:endParaRPr lang="en-US" sz="1200" b="1" dirty="0"/>
          </a:p>
        </p:txBody>
      </p:sp>
      <p:pic>
        <p:nvPicPr>
          <p:cNvPr id="7" name="Picture 6"/>
          <p:cNvPicPr>
            <a:picLocks noChangeAspect="1"/>
          </p:cNvPicPr>
          <p:nvPr/>
        </p:nvPicPr>
        <p:blipFill>
          <a:blip r:embed="rId4" cstate="print"/>
          <a:stretch>
            <a:fillRect/>
          </a:stretch>
        </p:blipFill>
        <p:spPr>
          <a:xfrm>
            <a:off x="8378428" y="0"/>
            <a:ext cx="765572" cy="757967"/>
          </a:xfrm>
          <a:prstGeom prst="rect">
            <a:avLst/>
          </a:prstGeom>
        </p:spPr>
      </p:pic>
    </p:spTree>
    <p:extLst>
      <p:ext uri="{BB962C8B-B14F-4D97-AF65-F5344CB8AC3E}">
        <p14:creationId xmlns:p14="http://schemas.microsoft.com/office/powerpoint/2010/main" xmlns="" val="229183939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882D28B-1ECF-4562-9DA7-A455EEDBC75A}" type="slidenum">
              <a:rPr lang="en-ZA" smtClean="0"/>
              <a:pPr>
                <a:defRPr/>
              </a:pPr>
              <a:t>57</a:t>
            </a:fld>
            <a:endParaRPr lang="en-ZA" dirty="0"/>
          </a:p>
        </p:txBody>
      </p:sp>
      <p:sp>
        <p:nvSpPr>
          <p:cNvPr id="4" name="Title 1"/>
          <p:cNvSpPr txBox="1">
            <a:spLocks/>
          </p:cNvSpPr>
          <p:nvPr/>
        </p:nvSpPr>
        <p:spPr>
          <a:xfrm>
            <a:off x="467544" y="260648"/>
            <a:ext cx="8229600" cy="864096"/>
          </a:xfrm>
          <a:prstGeom prst="rect">
            <a:avLst/>
          </a:prstGeom>
        </p:spPr>
        <p:txBody>
          <a:bodyPr/>
          <a:lstStyle>
            <a:lvl1pPr algn="ctr" rtl="0" eaLnBrk="0" fontAlgn="base" hangingPunct="0">
              <a:spcBef>
                <a:spcPct val="0"/>
              </a:spcBef>
              <a:spcAft>
                <a:spcPct val="0"/>
              </a:spcAft>
              <a:defRPr lang="en-ZA" sz="3600" b="1" kern="1200" dirty="0" smtClean="0">
                <a:solidFill>
                  <a:schemeClr val="tx2"/>
                </a:solidFill>
                <a:latin typeface="+mn-lt"/>
                <a:ea typeface="ＭＳ Ｐゴシック" charset="-128"/>
                <a:cs typeface="Arial" charset="0"/>
              </a:defRPr>
            </a:lvl1pPr>
            <a:lvl2pPr algn="ctr" rtl="0" eaLnBrk="0" fontAlgn="base" hangingPunct="0">
              <a:spcBef>
                <a:spcPct val="0"/>
              </a:spcBef>
              <a:spcAft>
                <a:spcPct val="0"/>
              </a:spcAft>
              <a:defRPr sz="4400">
                <a:solidFill>
                  <a:schemeClr val="tx1"/>
                </a:solidFill>
                <a:latin typeface="Calibri" charset="0"/>
                <a:ea typeface="ＭＳ Ｐゴシック" charset="-128"/>
              </a:defRPr>
            </a:lvl2pPr>
            <a:lvl3pPr algn="ctr" rtl="0" eaLnBrk="0" fontAlgn="base" hangingPunct="0">
              <a:spcBef>
                <a:spcPct val="0"/>
              </a:spcBef>
              <a:spcAft>
                <a:spcPct val="0"/>
              </a:spcAft>
              <a:defRPr sz="4400">
                <a:solidFill>
                  <a:schemeClr val="tx1"/>
                </a:solidFill>
                <a:latin typeface="Calibri" charset="0"/>
                <a:ea typeface="ＭＳ Ｐゴシック" charset="-128"/>
              </a:defRPr>
            </a:lvl3pPr>
            <a:lvl4pPr algn="ctr" rtl="0" eaLnBrk="0" fontAlgn="base" hangingPunct="0">
              <a:spcBef>
                <a:spcPct val="0"/>
              </a:spcBef>
              <a:spcAft>
                <a:spcPct val="0"/>
              </a:spcAft>
              <a:defRPr sz="4400">
                <a:solidFill>
                  <a:schemeClr val="tx1"/>
                </a:solidFill>
                <a:latin typeface="Calibri" charset="0"/>
                <a:ea typeface="ＭＳ Ｐゴシック" charset="-128"/>
              </a:defRPr>
            </a:lvl4pPr>
            <a:lvl5pPr algn="ctr" rtl="0" eaLnBrk="0" fontAlgn="base" hangingPunct="0">
              <a:spcBef>
                <a:spcPct val="0"/>
              </a:spcBef>
              <a:spcAft>
                <a:spcPct val="0"/>
              </a:spcAft>
              <a:defRPr sz="4400">
                <a:solidFill>
                  <a:schemeClr val="tx1"/>
                </a:solidFill>
                <a:latin typeface="Calibri" charset="0"/>
                <a:ea typeface="ＭＳ Ｐゴシック" charset="-128"/>
              </a:defRPr>
            </a:lvl5pPr>
            <a:lvl6pPr marL="457200" algn="ctr" rtl="0" fontAlgn="base">
              <a:spcBef>
                <a:spcPct val="0"/>
              </a:spcBef>
              <a:spcAft>
                <a:spcPct val="0"/>
              </a:spcAft>
              <a:defRPr sz="4400">
                <a:solidFill>
                  <a:schemeClr val="tx1"/>
                </a:solidFill>
                <a:latin typeface="Calibri" charset="0"/>
                <a:ea typeface="ＭＳ Ｐゴシック" charset="-128"/>
              </a:defRPr>
            </a:lvl6pPr>
            <a:lvl7pPr marL="914400" algn="ctr" rtl="0" fontAlgn="base">
              <a:spcBef>
                <a:spcPct val="0"/>
              </a:spcBef>
              <a:spcAft>
                <a:spcPct val="0"/>
              </a:spcAft>
              <a:defRPr sz="4400">
                <a:solidFill>
                  <a:schemeClr val="tx1"/>
                </a:solidFill>
                <a:latin typeface="Calibri" charset="0"/>
                <a:ea typeface="ＭＳ Ｐゴシック" charset="-128"/>
              </a:defRPr>
            </a:lvl7pPr>
            <a:lvl8pPr marL="1371600" algn="ctr" rtl="0" fontAlgn="base">
              <a:spcBef>
                <a:spcPct val="0"/>
              </a:spcBef>
              <a:spcAft>
                <a:spcPct val="0"/>
              </a:spcAft>
              <a:defRPr sz="4400">
                <a:solidFill>
                  <a:schemeClr val="tx1"/>
                </a:solidFill>
                <a:latin typeface="Calibri" charset="0"/>
                <a:ea typeface="ＭＳ Ｐゴシック" charset="-128"/>
              </a:defRPr>
            </a:lvl8pPr>
            <a:lvl9pPr marL="1828800" algn="ctr" rtl="0" fontAlgn="base">
              <a:spcBef>
                <a:spcPct val="0"/>
              </a:spcBef>
              <a:spcAft>
                <a:spcPct val="0"/>
              </a:spcAft>
              <a:defRPr sz="4400">
                <a:solidFill>
                  <a:schemeClr val="tx1"/>
                </a:solidFill>
                <a:latin typeface="Calibri" charset="0"/>
                <a:ea typeface="ＭＳ Ｐゴシック" charset="-128"/>
              </a:defRPr>
            </a:lvl9pPr>
          </a:lstStyle>
          <a:p>
            <a:r>
              <a:rPr lang="en-ZA" sz="3200" cap="all" dirty="0" smtClean="0"/>
              <a:t>PROFILING THE RISK LANDSCAPE</a:t>
            </a:r>
          </a:p>
          <a:p>
            <a:pPr>
              <a:lnSpc>
                <a:spcPct val="50000"/>
              </a:lnSpc>
              <a:spcAft>
                <a:spcPts val="0"/>
              </a:spcAft>
            </a:pPr>
            <a:endParaRPr lang="en-ZA" sz="1000" cap="all" dirty="0" smtClean="0"/>
          </a:p>
          <a:p>
            <a:r>
              <a:rPr lang="en-ZA" sz="2400" cap="all" dirty="0" smtClean="0"/>
              <a:t>PLATFORM-TRAIN INTERFACE OCCURRENCES</a:t>
            </a:r>
            <a:endParaRPr lang="en-ZA" sz="2400" cap="all" dirty="0"/>
          </a:p>
        </p:txBody>
      </p:sp>
      <p:pic>
        <p:nvPicPr>
          <p:cNvPr id="7" name="Grafik 3"/>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11560" y="3140968"/>
            <a:ext cx="7776864" cy="3568412"/>
          </a:xfrm>
          <a:prstGeom prst="rect">
            <a:avLst/>
          </a:prstGeom>
          <a:noFill/>
        </p:spPr>
      </p:pic>
      <p:sp>
        <p:nvSpPr>
          <p:cNvPr id="3" name="Rectangle 2"/>
          <p:cNvSpPr/>
          <p:nvPr/>
        </p:nvSpPr>
        <p:spPr>
          <a:xfrm>
            <a:off x="611560" y="1628800"/>
            <a:ext cx="7758608" cy="1400383"/>
          </a:xfrm>
          <a:prstGeom prst="rect">
            <a:avLst/>
          </a:prstGeom>
        </p:spPr>
        <p:txBody>
          <a:bodyPr wrap="square">
            <a:spAutoFit/>
          </a:bodyPr>
          <a:lstStyle/>
          <a:p>
            <a:pPr marL="285750" indent="-285750" algn="just">
              <a:spcAft>
                <a:spcPts val="600"/>
              </a:spcAft>
              <a:buFont typeface="Arial"/>
              <a:buChar char="•"/>
            </a:pPr>
            <a:r>
              <a:rPr lang="en-US" sz="1600" dirty="0"/>
              <a:t>E</a:t>
            </a:r>
            <a:r>
              <a:rPr lang="en-US" sz="1600" dirty="0" smtClean="0"/>
              <a:t>stimation </a:t>
            </a:r>
            <a:r>
              <a:rPr lang="en-US" sz="1600" dirty="0"/>
              <a:t>of collective risks is not appropriate for this category and its subcategories. </a:t>
            </a:r>
            <a:endParaRPr lang="en-US" sz="1600" dirty="0" smtClean="0"/>
          </a:p>
          <a:p>
            <a:pPr marL="285750" indent="-285750" algn="just">
              <a:spcAft>
                <a:spcPts val="600"/>
              </a:spcAft>
              <a:buFont typeface="Arial"/>
              <a:buChar char="•"/>
            </a:pPr>
            <a:r>
              <a:rPr lang="en-US" sz="1600" dirty="0" smtClean="0"/>
              <a:t>An </a:t>
            </a:r>
            <a:r>
              <a:rPr lang="en-US" sz="1600" dirty="0"/>
              <a:t>analysis of the individual risk would be of interest to be able to give evidence, whether only the number of passengers (linear proportionality) or also the density (exponential proportionality) influences the risk</a:t>
            </a:r>
            <a:r>
              <a:rPr lang="en-US" sz="1600" dirty="0" smtClean="0"/>
              <a:t>.</a:t>
            </a:r>
            <a:endParaRPr lang="en-US" sz="1600" dirty="0"/>
          </a:p>
        </p:txBody>
      </p:sp>
      <p:pic>
        <p:nvPicPr>
          <p:cNvPr id="6" name="Picture 5"/>
          <p:cNvPicPr>
            <a:picLocks noChangeAspect="1"/>
          </p:cNvPicPr>
          <p:nvPr/>
        </p:nvPicPr>
        <p:blipFill>
          <a:blip r:embed="rId3" cstate="print"/>
          <a:stretch>
            <a:fillRect/>
          </a:stretch>
        </p:blipFill>
        <p:spPr>
          <a:xfrm>
            <a:off x="8378428" y="0"/>
            <a:ext cx="765572" cy="757967"/>
          </a:xfrm>
          <a:prstGeom prst="rect">
            <a:avLst/>
          </a:prstGeom>
        </p:spPr>
      </p:pic>
    </p:spTree>
    <p:extLst>
      <p:ext uri="{BB962C8B-B14F-4D97-AF65-F5344CB8AC3E}">
        <p14:creationId xmlns:p14="http://schemas.microsoft.com/office/powerpoint/2010/main" xmlns="" val="149503886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882D28B-1ECF-4562-9DA7-A455EEDBC75A}" type="slidenum">
              <a:rPr lang="en-ZA" smtClean="0"/>
              <a:pPr>
                <a:defRPr/>
              </a:pPr>
              <a:t>58</a:t>
            </a:fld>
            <a:endParaRPr lang="en-ZA" dirty="0"/>
          </a:p>
        </p:txBody>
      </p:sp>
      <p:graphicFrame>
        <p:nvGraphicFramePr>
          <p:cNvPr id="9" name="Table 8"/>
          <p:cNvGraphicFramePr>
            <a:graphicFrameLocks noGrp="1"/>
          </p:cNvGraphicFramePr>
          <p:nvPr>
            <p:extLst>
              <p:ext uri="{D42A27DB-BD31-4B8C-83A1-F6EECF244321}">
                <p14:modId xmlns:p14="http://schemas.microsoft.com/office/powerpoint/2010/main" xmlns="" val="897832636"/>
              </p:ext>
            </p:extLst>
          </p:nvPr>
        </p:nvGraphicFramePr>
        <p:xfrm>
          <a:off x="179512" y="404664"/>
          <a:ext cx="8507286" cy="5264524"/>
        </p:xfrm>
        <a:graphic>
          <a:graphicData uri="http://schemas.openxmlformats.org/drawingml/2006/table">
            <a:tbl>
              <a:tblPr firstRow="1" firstCol="1" bandRow="1"/>
              <a:tblGrid>
                <a:gridCol w="1417881"/>
                <a:gridCol w="1417881"/>
                <a:gridCol w="1417881"/>
                <a:gridCol w="1417881"/>
                <a:gridCol w="1417881"/>
                <a:gridCol w="1417881"/>
              </a:tblGrid>
              <a:tr h="337546">
                <a:tc gridSpan="6">
                  <a:txBody>
                    <a:bodyPr/>
                    <a:lstStyle/>
                    <a:p>
                      <a:r>
                        <a:rPr lang="en-GB" sz="1400" b="1" kern="1200" dirty="0" smtClean="0">
                          <a:solidFill>
                            <a:schemeClr val="tx1"/>
                          </a:solidFill>
                          <a:effectLst/>
                          <a:latin typeface="Arial Narrow" panose="020B0606020202030204" pitchFamily="34" charset="0"/>
                          <a:ea typeface="+mn-ea"/>
                          <a:cs typeface="+mn-cs"/>
                        </a:rPr>
                        <a:t>Objective statement: To reduce Platform Train Interface occurrences by identifying the causal factors associated with train delays and PTI occurrences;  identifying and recommending applicable and financially feasible engineering solutions; influencing the introduction of new technologies, and by encouraging safety behaviours, attitudes and practices among operators and commuters</a:t>
                      </a:r>
                      <a:r>
                        <a:rPr lang="en-GB" sz="1400" kern="1200" dirty="0" smtClean="0">
                          <a:solidFill>
                            <a:schemeClr val="tx1"/>
                          </a:solidFill>
                          <a:effectLst/>
                          <a:latin typeface="Arial Narrow" panose="020B0606020202030204" pitchFamily="34" charset="0"/>
                          <a:ea typeface="+mn-ea"/>
                          <a:cs typeface="+mn-cs"/>
                        </a:rPr>
                        <a:t>. </a:t>
                      </a:r>
                      <a:endParaRPr lang="en-ZA" sz="1400" kern="1200" dirty="0">
                        <a:solidFill>
                          <a:schemeClr val="tx1"/>
                        </a:solidFill>
                        <a:effectLst/>
                        <a:latin typeface="Arial Narrow" panose="020B0606020202030204" pitchFamily="34" charset="0"/>
                        <a:ea typeface="+mn-ea"/>
                        <a:cs typeface="+mn-cs"/>
                      </a:endParaRPr>
                    </a:p>
                  </a:txBody>
                  <a:tcPr marL="63508" marR="6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hMerge="1">
                  <a:txBody>
                    <a:bodyPr/>
                    <a:lstStyle/>
                    <a:p>
                      <a:endParaRPr lang="en-GB"/>
                    </a:p>
                  </a:txBody>
                  <a:tcPr/>
                </a:tc>
                <a:tc hMerge="1">
                  <a:txBody>
                    <a:bodyPr/>
                    <a:lstStyle/>
                    <a:p>
                      <a:pPr>
                        <a:lnSpc>
                          <a:spcPct val="115000"/>
                        </a:lnSpc>
                        <a:spcAft>
                          <a:spcPts val="1000"/>
                        </a:spcAft>
                      </a:pPr>
                      <a:endParaRPr lang="af-Z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3508" marR="6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hMerge="1">
                  <a:txBody>
                    <a:bodyPr/>
                    <a:lstStyle/>
                    <a:p>
                      <a:pPr>
                        <a:lnSpc>
                          <a:spcPct val="115000"/>
                        </a:lnSpc>
                        <a:spcAft>
                          <a:spcPts val="1000"/>
                        </a:spcAft>
                      </a:pPr>
                      <a:endParaRPr lang="af-Z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3508" marR="6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hMerge="1">
                  <a:txBody>
                    <a:bodyPr/>
                    <a:lstStyle/>
                    <a:p>
                      <a:pPr>
                        <a:lnSpc>
                          <a:spcPct val="115000"/>
                        </a:lnSpc>
                        <a:spcAft>
                          <a:spcPts val="1000"/>
                        </a:spcAft>
                      </a:pPr>
                      <a:endParaRPr lang="af-Z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3508" marR="6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hMerge="1">
                  <a:txBody>
                    <a:bodyPr/>
                    <a:lstStyle/>
                    <a:p>
                      <a:pPr>
                        <a:lnSpc>
                          <a:spcPct val="115000"/>
                        </a:lnSpc>
                        <a:spcAft>
                          <a:spcPts val="1000"/>
                        </a:spcAft>
                      </a:pPr>
                      <a:endParaRPr lang="af-Z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3508" marR="6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487994">
                <a:tc rowSpan="2">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GB" sz="1400" b="1" dirty="0" smtClean="0">
                          <a:effectLst/>
                          <a:latin typeface="Arial Narrow" panose="020B0606020202030204" pitchFamily="34" charset="0"/>
                          <a:ea typeface="Calibri" panose="020F0502020204030204" pitchFamily="34" charset="0"/>
                          <a:cs typeface="Times New Roman" panose="02020603050405020304" pitchFamily="18" charset="0"/>
                        </a:rPr>
                        <a:t>Strategic Objective 1.5</a:t>
                      </a:r>
                      <a:endParaRPr lang="af-ZA" sz="1400" b="1" dirty="0" smtClean="0">
                        <a:effectLst/>
                        <a:latin typeface="Arial Narrow" panose="020B0606020202030204" pitchFamily="34" charset="0"/>
                        <a:ea typeface="Calibri" panose="020F0502020204030204" pitchFamily="34" charset="0"/>
                        <a:cs typeface="Times New Roman" panose="02020603050405020304" pitchFamily="18" charset="0"/>
                      </a:endParaRPr>
                    </a:p>
                    <a:p>
                      <a:pPr>
                        <a:lnSpc>
                          <a:spcPct val="115000"/>
                        </a:lnSpc>
                        <a:spcAft>
                          <a:spcPts val="1000"/>
                        </a:spcAft>
                      </a:pPr>
                      <a:endParaRPr lang="af-ZA" sz="14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3508" marR="6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gridSpan="5">
                  <a:txBody>
                    <a:bodyPr/>
                    <a:lstStyle/>
                    <a:p>
                      <a:pPr>
                        <a:lnSpc>
                          <a:spcPct val="115000"/>
                        </a:lnSpc>
                        <a:spcAft>
                          <a:spcPts val="1000"/>
                        </a:spcAft>
                      </a:pPr>
                      <a:r>
                        <a:rPr lang="af-ZA" sz="1400" b="1" dirty="0" smtClean="0">
                          <a:effectLst/>
                          <a:latin typeface="Arial Narrow" panose="020B0606020202030204" pitchFamily="34" charset="0"/>
                          <a:ea typeface="Calibri" panose="020F0502020204030204" pitchFamily="34" charset="0"/>
                          <a:cs typeface="Times New Roman" panose="02020603050405020304" pitchFamily="18" charset="0"/>
                        </a:rPr>
                        <a:t>Medium-Term Targets</a:t>
                      </a:r>
                      <a:endParaRPr lang="af-ZA" sz="14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3508" marR="6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hMerge="1">
                  <a:txBody>
                    <a:bodyPr/>
                    <a:lstStyle/>
                    <a:p>
                      <a:pPr>
                        <a:lnSpc>
                          <a:spcPct val="115000"/>
                        </a:lnSpc>
                        <a:spcAft>
                          <a:spcPts val="1000"/>
                        </a:spcAft>
                      </a:pPr>
                      <a:endParaRPr lang="af-Z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3508" marR="6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hMerge="1">
                  <a:txBody>
                    <a:bodyPr/>
                    <a:lstStyle/>
                    <a:p>
                      <a:pPr>
                        <a:lnSpc>
                          <a:spcPct val="115000"/>
                        </a:lnSpc>
                        <a:spcAft>
                          <a:spcPts val="1000"/>
                        </a:spcAft>
                      </a:pPr>
                      <a:endParaRPr lang="af-Z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3508" marR="6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hMerge="1">
                  <a:txBody>
                    <a:bodyPr/>
                    <a:lstStyle/>
                    <a:p>
                      <a:pPr>
                        <a:lnSpc>
                          <a:spcPct val="115000"/>
                        </a:lnSpc>
                        <a:spcAft>
                          <a:spcPts val="1000"/>
                        </a:spcAft>
                      </a:pPr>
                      <a:endParaRPr lang="af-Z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3508" marR="6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hMerge="1">
                  <a:txBody>
                    <a:bodyPr/>
                    <a:lstStyle/>
                    <a:p>
                      <a:pPr>
                        <a:lnSpc>
                          <a:spcPct val="115000"/>
                        </a:lnSpc>
                        <a:spcAft>
                          <a:spcPts val="1000"/>
                        </a:spcAft>
                      </a:pPr>
                      <a:endParaRPr lang="af-Z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3508" marR="6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487994">
                <a:tc vMerge="1">
                  <a:txBody>
                    <a:bodyPr/>
                    <a:lstStyle/>
                    <a:p>
                      <a:pPr>
                        <a:lnSpc>
                          <a:spcPct val="115000"/>
                        </a:lnSpc>
                        <a:spcAft>
                          <a:spcPts val="1000"/>
                        </a:spcAft>
                      </a:pPr>
                      <a:endParaRPr lang="af-Z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3508" marR="6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nSpc>
                          <a:spcPct val="115000"/>
                        </a:lnSpc>
                        <a:spcAft>
                          <a:spcPts val="1000"/>
                        </a:spcAft>
                      </a:pPr>
                      <a:r>
                        <a:rPr lang="af-ZA" sz="1400" b="1" dirty="0" smtClean="0">
                          <a:effectLst/>
                          <a:latin typeface="Arial Narrow" panose="020B0606020202030204" pitchFamily="34" charset="0"/>
                          <a:ea typeface="Calibri" panose="020F0502020204030204" pitchFamily="34" charset="0"/>
                          <a:cs typeface="Times New Roman" panose="02020603050405020304" pitchFamily="18" charset="0"/>
                        </a:rPr>
                        <a:t>2016/17</a:t>
                      </a:r>
                      <a:endParaRPr lang="af-ZA" sz="14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3508" marR="6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nSpc>
                          <a:spcPct val="115000"/>
                        </a:lnSpc>
                        <a:spcAft>
                          <a:spcPts val="1000"/>
                        </a:spcAft>
                      </a:pPr>
                      <a:r>
                        <a:rPr lang="af-ZA" sz="1400" b="1" dirty="0" smtClean="0">
                          <a:effectLst/>
                          <a:latin typeface="Arial Narrow" panose="020B0606020202030204" pitchFamily="34" charset="0"/>
                          <a:ea typeface="Calibri" panose="020F0502020204030204" pitchFamily="34" charset="0"/>
                          <a:cs typeface="Times New Roman" panose="02020603050405020304" pitchFamily="18" charset="0"/>
                        </a:rPr>
                        <a:t>2017/18</a:t>
                      </a:r>
                      <a:endParaRPr lang="af-ZA" sz="14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3508" marR="6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nSpc>
                          <a:spcPct val="115000"/>
                        </a:lnSpc>
                        <a:spcAft>
                          <a:spcPts val="1000"/>
                        </a:spcAft>
                      </a:pPr>
                      <a:r>
                        <a:rPr lang="af-ZA" sz="1400" b="1" dirty="0" smtClean="0">
                          <a:effectLst/>
                          <a:latin typeface="Arial Narrow" panose="020B0606020202030204" pitchFamily="34" charset="0"/>
                          <a:ea typeface="Calibri" panose="020F0502020204030204" pitchFamily="34" charset="0"/>
                          <a:cs typeface="Times New Roman" panose="02020603050405020304" pitchFamily="18" charset="0"/>
                        </a:rPr>
                        <a:t>2018/19</a:t>
                      </a:r>
                      <a:endParaRPr lang="af-ZA" sz="14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3508" marR="6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nSpc>
                          <a:spcPct val="115000"/>
                        </a:lnSpc>
                        <a:spcAft>
                          <a:spcPts val="1000"/>
                        </a:spcAft>
                      </a:pPr>
                      <a:r>
                        <a:rPr lang="af-ZA" sz="1400" b="1" dirty="0" smtClean="0">
                          <a:effectLst/>
                          <a:latin typeface="Arial Narrow" panose="020B0606020202030204" pitchFamily="34" charset="0"/>
                          <a:ea typeface="Calibri" panose="020F0502020204030204" pitchFamily="34" charset="0"/>
                          <a:cs typeface="Times New Roman" panose="02020603050405020304" pitchFamily="18" charset="0"/>
                        </a:rPr>
                        <a:t>2019/20</a:t>
                      </a:r>
                      <a:endParaRPr lang="af-ZA" sz="14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3508" marR="6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nSpc>
                          <a:spcPct val="115000"/>
                        </a:lnSpc>
                        <a:spcAft>
                          <a:spcPts val="1000"/>
                        </a:spcAft>
                      </a:pPr>
                      <a:r>
                        <a:rPr lang="af-ZA" sz="1400" b="1" dirty="0" smtClean="0">
                          <a:effectLst/>
                          <a:latin typeface="Arial Narrow" panose="020B0606020202030204" pitchFamily="34" charset="0"/>
                          <a:ea typeface="Calibri" panose="020F0502020204030204" pitchFamily="34" charset="0"/>
                          <a:cs typeface="Times New Roman" panose="02020603050405020304" pitchFamily="18" charset="0"/>
                        </a:rPr>
                        <a:t>2020/21</a:t>
                      </a:r>
                      <a:endParaRPr lang="af-ZA" sz="14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3508" marR="6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731993">
                <a:tc rowSpan="3">
                  <a:txBody>
                    <a:bodyPr/>
                    <a:lstStyle/>
                    <a:p>
                      <a:pPr>
                        <a:lnSpc>
                          <a:spcPct val="115000"/>
                        </a:lnSpc>
                        <a:spcAft>
                          <a:spcPts val="1000"/>
                        </a:spcAft>
                      </a:pPr>
                      <a:r>
                        <a:rPr lang="en-GB" sz="1400" b="1" dirty="0">
                          <a:effectLst/>
                          <a:latin typeface="Arial Narrow" panose="020B0606020202030204" pitchFamily="34" charset="0"/>
                          <a:ea typeface="Calibri" panose="020F0502020204030204" pitchFamily="34" charset="0"/>
                          <a:cs typeface="MyriadPro-Light"/>
                        </a:rPr>
                        <a:t>Reduction in the number of PTI Occurrences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000"/>
                        </a:spcAft>
                      </a:pPr>
                      <a:r>
                        <a:rPr lang="en-GB" sz="1400" kern="1200">
                          <a:solidFill>
                            <a:srgbClr val="000000"/>
                          </a:solidFill>
                          <a:effectLst/>
                          <a:latin typeface="Arial Narrow"/>
                          <a:ea typeface="Calibri"/>
                          <a:cs typeface="Times New Roman"/>
                        </a:rPr>
                        <a:t>100 % Implementation of all PTI Improvement Directives due for closure in 2016/17 </a:t>
                      </a:r>
                      <a:endParaRPr lang="en-ZA"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000"/>
                        </a:spcAft>
                      </a:pPr>
                      <a:r>
                        <a:rPr lang="en-GB" sz="1400" kern="1200">
                          <a:solidFill>
                            <a:srgbClr val="000000"/>
                          </a:solidFill>
                          <a:effectLst/>
                          <a:latin typeface="Arial Narrow"/>
                          <a:ea typeface="Calibri"/>
                          <a:cs typeface="Times New Roman"/>
                        </a:rPr>
                        <a:t>100 % Implementation of all PTI Improvement Directives due for closure in 2017/18 </a:t>
                      </a:r>
                      <a:endParaRPr lang="en-ZA"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000"/>
                        </a:spcAft>
                      </a:pPr>
                      <a:r>
                        <a:rPr lang="en-GB" sz="1400" kern="1200">
                          <a:solidFill>
                            <a:srgbClr val="000000"/>
                          </a:solidFill>
                          <a:effectLst/>
                          <a:latin typeface="Arial Narrow"/>
                          <a:ea typeface="Calibri"/>
                          <a:cs typeface="Times New Roman"/>
                        </a:rPr>
                        <a:t>30 % Reduction in the number of PTI Occurrences</a:t>
                      </a:r>
                      <a:endParaRPr lang="en-ZA"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000"/>
                        </a:spcAft>
                      </a:pPr>
                      <a:r>
                        <a:rPr lang="en-GB" sz="1400" kern="1200">
                          <a:solidFill>
                            <a:srgbClr val="000000"/>
                          </a:solidFill>
                          <a:effectLst/>
                          <a:latin typeface="Arial Narrow"/>
                          <a:ea typeface="Calibri"/>
                          <a:cs typeface="Times New Roman"/>
                        </a:rPr>
                        <a:t>40 % Reduction in the number of PTI Occurrences</a:t>
                      </a:r>
                      <a:endParaRPr lang="en-ZA"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000"/>
                        </a:spcAft>
                      </a:pPr>
                      <a:r>
                        <a:rPr lang="en-GB" sz="1400" kern="1200">
                          <a:solidFill>
                            <a:srgbClr val="000000"/>
                          </a:solidFill>
                          <a:effectLst/>
                          <a:latin typeface="Arial Narrow"/>
                          <a:ea typeface="Calibri"/>
                          <a:cs typeface="Times New Roman"/>
                        </a:rPr>
                        <a:t>50 % Reduction in the number of PTI Occurrences</a:t>
                      </a:r>
                      <a:endParaRPr lang="en-ZA"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731993">
                <a:tc vMerge="1">
                  <a:txBody>
                    <a:bodyPr/>
                    <a:lstStyle/>
                    <a:p>
                      <a:endParaRPr lang="en-ZA"/>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000"/>
                        </a:spcAft>
                      </a:pPr>
                      <a:r>
                        <a:rPr lang="en-GB" sz="1400" kern="1200" dirty="0">
                          <a:solidFill>
                            <a:srgbClr val="000000"/>
                          </a:solidFill>
                          <a:effectLst/>
                          <a:latin typeface="Arial Narrow"/>
                          <a:ea typeface="Calibri"/>
                          <a:cs typeface="Times New Roman"/>
                        </a:rPr>
                        <a:t>100 % Compliance to 50 % of all PTI Improvement Directives issued during 2016/17</a:t>
                      </a:r>
                      <a:endParaRPr lang="en-ZA"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000"/>
                        </a:spcAft>
                      </a:pPr>
                      <a:r>
                        <a:rPr lang="en-GB" sz="1400" kern="1200" dirty="0">
                          <a:solidFill>
                            <a:srgbClr val="000000"/>
                          </a:solidFill>
                          <a:effectLst/>
                          <a:latin typeface="Arial Narrow"/>
                          <a:ea typeface="Calibri"/>
                          <a:cs typeface="Times New Roman"/>
                        </a:rPr>
                        <a:t>100 % Compliance to 60 % of all PTI Improvement Directives issued during 2016-2018</a:t>
                      </a:r>
                      <a:endParaRPr lang="en-ZA"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000"/>
                        </a:spcAft>
                      </a:pPr>
                      <a:r>
                        <a:rPr lang="en-GB" sz="1400" kern="1200" dirty="0">
                          <a:solidFill>
                            <a:srgbClr val="000000"/>
                          </a:solidFill>
                          <a:effectLst/>
                          <a:latin typeface="Arial Narrow"/>
                          <a:ea typeface="Calibri"/>
                          <a:cs typeface="Times New Roman"/>
                        </a:rPr>
                        <a:t>100 % Compliance to 70 % of all PTI Improvement Directives issued during 2016-2019</a:t>
                      </a:r>
                      <a:endParaRPr lang="en-ZA"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000"/>
                        </a:spcAft>
                      </a:pPr>
                      <a:r>
                        <a:rPr lang="en-GB" sz="1400" kern="1200">
                          <a:solidFill>
                            <a:srgbClr val="000000"/>
                          </a:solidFill>
                          <a:effectLst/>
                          <a:latin typeface="Arial Narrow"/>
                          <a:ea typeface="Calibri"/>
                          <a:cs typeface="Times New Roman"/>
                        </a:rPr>
                        <a:t>40 % Reduction in the number of PTI Occurrences</a:t>
                      </a:r>
                      <a:endParaRPr lang="en-ZA"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000"/>
                        </a:spcAft>
                      </a:pPr>
                      <a:r>
                        <a:rPr lang="en-GB" sz="1400" kern="1200">
                          <a:solidFill>
                            <a:srgbClr val="000000"/>
                          </a:solidFill>
                          <a:effectLst/>
                          <a:latin typeface="Arial Narrow"/>
                          <a:ea typeface="Calibri"/>
                          <a:cs typeface="Times New Roman"/>
                        </a:rPr>
                        <a:t>50 % Reduction in the number of PTI Occurrences</a:t>
                      </a:r>
                      <a:endParaRPr lang="en-ZA"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731993">
                <a:tc vMerge="1">
                  <a:txBody>
                    <a:bodyPr/>
                    <a:lstStyle/>
                    <a:p>
                      <a:endParaRPr lang="en-ZA"/>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000"/>
                        </a:spcAft>
                      </a:pPr>
                      <a:r>
                        <a:rPr lang="en-GB" sz="1400">
                          <a:effectLst/>
                          <a:latin typeface="Arial Narrow"/>
                          <a:ea typeface="Calibri"/>
                          <a:cs typeface="Times New Roman"/>
                        </a:rPr>
                        <a:t>2 % of PTI occurrences investigated</a:t>
                      </a:r>
                      <a:endParaRPr lang="en-ZA"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000"/>
                        </a:spcAft>
                      </a:pPr>
                      <a:r>
                        <a:rPr lang="en-GB" sz="1400">
                          <a:effectLst/>
                          <a:latin typeface="Arial Narrow"/>
                          <a:ea typeface="Calibri"/>
                          <a:cs typeface="Times New Roman"/>
                        </a:rPr>
                        <a:t>5 % of PTI occurrences investigated</a:t>
                      </a:r>
                      <a:endParaRPr lang="en-ZA"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000"/>
                        </a:spcAft>
                      </a:pPr>
                      <a:r>
                        <a:rPr lang="en-GB" sz="1400">
                          <a:effectLst/>
                          <a:latin typeface="Arial Narrow"/>
                          <a:ea typeface="Calibri"/>
                          <a:cs typeface="Times New Roman"/>
                        </a:rPr>
                        <a:t>8 % of PTI occurrences investigated</a:t>
                      </a:r>
                      <a:endParaRPr lang="en-ZA"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000"/>
                        </a:spcAft>
                      </a:pPr>
                      <a:r>
                        <a:rPr lang="en-GB" sz="1400" dirty="0">
                          <a:effectLst/>
                          <a:latin typeface="Arial Narrow"/>
                          <a:ea typeface="Calibri"/>
                          <a:cs typeface="Times New Roman"/>
                        </a:rPr>
                        <a:t>10 % of PTI occurrences investigated</a:t>
                      </a:r>
                      <a:endParaRPr lang="en-ZA"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000"/>
                        </a:spcAft>
                      </a:pPr>
                      <a:r>
                        <a:rPr lang="en-GB" sz="1400" dirty="0">
                          <a:effectLst/>
                          <a:latin typeface="Arial Narrow"/>
                          <a:ea typeface="Calibri"/>
                          <a:cs typeface="Times New Roman"/>
                        </a:rPr>
                        <a:t>12 % of PTI occurrences investigated</a:t>
                      </a:r>
                      <a:endParaRPr lang="en-ZA"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xmlns="" val="396501614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882D28B-1ECF-4562-9DA7-A455EEDBC75A}" type="slidenum">
              <a:rPr lang="en-ZA" smtClean="0"/>
              <a:pPr>
                <a:defRPr/>
              </a:pPr>
              <a:t>59</a:t>
            </a:fld>
            <a:endParaRPr lang="en-ZA" dirty="0"/>
          </a:p>
        </p:txBody>
      </p:sp>
      <p:graphicFrame>
        <p:nvGraphicFramePr>
          <p:cNvPr id="9" name="Table 8"/>
          <p:cNvGraphicFramePr>
            <a:graphicFrameLocks noGrp="1"/>
          </p:cNvGraphicFramePr>
          <p:nvPr>
            <p:extLst>
              <p:ext uri="{D42A27DB-BD31-4B8C-83A1-F6EECF244321}">
                <p14:modId xmlns:p14="http://schemas.microsoft.com/office/powerpoint/2010/main" xmlns="" val="4131613480"/>
              </p:ext>
            </p:extLst>
          </p:nvPr>
        </p:nvGraphicFramePr>
        <p:xfrm>
          <a:off x="179512" y="246297"/>
          <a:ext cx="8507289" cy="6491344"/>
        </p:xfrm>
        <a:graphic>
          <a:graphicData uri="http://schemas.openxmlformats.org/drawingml/2006/table">
            <a:tbl>
              <a:tblPr firstRow="1" firstCol="1" bandRow="1"/>
              <a:tblGrid>
                <a:gridCol w="1344020"/>
                <a:gridCol w="1455039"/>
                <a:gridCol w="1455039"/>
                <a:gridCol w="1678891"/>
                <a:gridCol w="1343113"/>
                <a:gridCol w="1231187"/>
              </a:tblGrid>
              <a:tr h="337546">
                <a:tc gridSpan="6">
                  <a:txBody>
                    <a:bodyPr/>
                    <a:lstStyle/>
                    <a:p>
                      <a:r>
                        <a:rPr lang="en-GB" sz="1400" b="1" kern="1200" dirty="0" smtClean="0">
                          <a:solidFill>
                            <a:schemeClr val="tx1"/>
                          </a:solidFill>
                          <a:effectLst/>
                          <a:latin typeface="Arial Narrow" panose="020B0606020202030204" pitchFamily="34" charset="0"/>
                          <a:ea typeface="+mn-ea"/>
                          <a:cs typeface="+mn-cs"/>
                        </a:rPr>
                        <a:t>Objective statement: To reduce Platform Train Interface occurrences by identifying the causal factors associated with train delays and PTI occurrences;  identifying and recommending applicable and financially feasible engineering solutions; influencing the introduction of new technologies, and by encouraging safety behaviours, attitudes and practices amongst operators and commuters</a:t>
                      </a:r>
                      <a:r>
                        <a:rPr lang="en-GB" sz="1400" kern="1200" dirty="0" smtClean="0">
                          <a:solidFill>
                            <a:schemeClr val="tx1"/>
                          </a:solidFill>
                          <a:effectLst/>
                          <a:latin typeface="Arial Narrow" panose="020B0606020202030204" pitchFamily="34" charset="0"/>
                          <a:ea typeface="+mn-ea"/>
                          <a:cs typeface="+mn-cs"/>
                        </a:rPr>
                        <a:t>. </a:t>
                      </a:r>
                      <a:endParaRPr lang="en-ZA" sz="1400" kern="1200" dirty="0">
                        <a:solidFill>
                          <a:schemeClr val="tx1"/>
                        </a:solidFill>
                        <a:effectLst/>
                        <a:latin typeface="Arial Narrow" panose="020B0606020202030204" pitchFamily="34" charset="0"/>
                        <a:ea typeface="+mn-ea"/>
                        <a:cs typeface="+mn-cs"/>
                      </a:endParaRPr>
                    </a:p>
                  </a:txBody>
                  <a:tcPr marL="63508" marR="6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hMerge="1">
                  <a:txBody>
                    <a:bodyPr/>
                    <a:lstStyle/>
                    <a:p>
                      <a:endParaRPr lang="en-GB"/>
                    </a:p>
                  </a:txBody>
                  <a:tcPr/>
                </a:tc>
                <a:tc hMerge="1">
                  <a:txBody>
                    <a:bodyPr/>
                    <a:lstStyle/>
                    <a:p>
                      <a:pPr>
                        <a:lnSpc>
                          <a:spcPct val="115000"/>
                        </a:lnSpc>
                        <a:spcAft>
                          <a:spcPts val="1000"/>
                        </a:spcAft>
                      </a:pPr>
                      <a:endParaRPr lang="af-Z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3508" marR="6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hMerge="1">
                  <a:txBody>
                    <a:bodyPr/>
                    <a:lstStyle/>
                    <a:p>
                      <a:pPr>
                        <a:lnSpc>
                          <a:spcPct val="115000"/>
                        </a:lnSpc>
                        <a:spcAft>
                          <a:spcPts val="1000"/>
                        </a:spcAft>
                      </a:pPr>
                      <a:endParaRPr lang="af-Z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3508" marR="6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hMerge="1">
                  <a:txBody>
                    <a:bodyPr/>
                    <a:lstStyle/>
                    <a:p>
                      <a:pPr>
                        <a:lnSpc>
                          <a:spcPct val="115000"/>
                        </a:lnSpc>
                        <a:spcAft>
                          <a:spcPts val="1000"/>
                        </a:spcAft>
                      </a:pPr>
                      <a:endParaRPr lang="af-Z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3508" marR="6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hMerge="1">
                  <a:txBody>
                    <a:bodyPr/>
                    <a:lstStyle/>
                    <a:p>
                      <a:pPr>
                        <a:lnSpc>
                          <a:spcPct val="115000"/>
                        </a:lnSpc>
                        <a:spcAft>
                          <a:spcPts val="1000"/>
                        </a:spcAft>
                      </a:pPr>
                      <a:endParaRPr lang="af-Z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3508" marR="6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487994">
                <a:tc rowSpan="2">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GB" sz="1400" b="1" dirty="0" smtClean="0">
                          <a:effectLst/>
                          <a:latin typeface="Arial Narrow" panose="020B0606020202030204" pitchFamily="34" charset="0"/>
                          <a:ea typeface="Calibri" panose="020F0502020204030204" pitchFamily="34" charset="0"/>
                          <a:cs typeface="Times New Roman" panose="02020603050405020304" pitchFamily="18" charset="0"/>
                        </a:rPr>
                        <a:t>Strategic Objective 1.5</a:t>
                      </a:r>
                      <a:endParaRPr lang="af-ZA" sz="1400" b="1" dirty="0" smtClean="0">
                        <a:effectLst/>
                        <a:latin typeface="Arial Narrow" panose="020B0606020202030204" pitchFamily="34" charset="0"/>
                        <a:ea typeface="Calibri" panose="020F0502020204030204" pitchFamily="34" charset="0"/>
                        <a:cs typeface="Times New Roman" panose="02020603050405020304" pitchFamily="18" charset="0"/>
                      </a:endParaRPr>
                    </a:p>
                    <a:p>
                      <a:pPr>
                        <a:lnSpc>
                          <a:spcPct val="115000"/>
                        </a:lnSpc>
                        <a:spcAft>
                          <a:spcPts val="1000"/>
                        </a:spcAft>
                      </a:pPr>
                      <a:endParaRPr lang="af-ZA" sz="14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3508" marR="6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gridSpan="5">
                  <a:txBody>
                    <a:bodyPr/>
                    <a:lstStyle/>
                    <a:p>
                      <a:pPr>
                        <a:lnSpc>
                          <a:spcPct val="115000"/>
                        </a:lnSpc>
                        <a:spcAft>
                          <a:spcPts val="1000"/>
                        </a:spcAft>
                      </a:pPr>
                      <a:r>
                        <a:rPr lang="af-ZA" sz="1400" b="1" dirty="0" smtClean="0">
                          <a:effectLst/>
                          <a:latin typeface="Arial Narrow" panose="020B0606020202030204" pitchFamily="34" charset="0"/>
                          <a:ea typeface="Calibri" panose="020F0502020204030204" pitchFamily="34" charset="0"/>
                          <a:cs typeface="Times New Roman" panose="02020603050405020304" pitchFamily="18" charset="0"/>
                        </a:rPr>
                        <a:t>Medium-Term Targets</a:t>
                      </a:r>
                      <a:endParaRPr lang="af-ZA" sz="14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3508" marR="6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hMerge="1">
                  <a:txBody>
                    <a:bodyPr/>
                    <a:lstStyle/>
                    <a:p>
                      <a:pPr>
                        <a:lnSpc>
                          <a:spcPct val="115000"/>
                        </a:lnSpc>
                        <a:spcAft>
                          <a:spcPts val="1000"/>
                        </a:spcAft>
                      </a:pPr>
                      <a:endParaRPr lang="af-Z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3508" marR="6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hMerge="1">
                  <a:txBody>
                    <a:bodyPr/>
                    <a:lstStyle/>
                    <a:p>
                      <a:pPr>
                        <a:lnSpc>
                          <a:spcPct val="115000"/>
                        </a:lnSpc>
                        <a:spcAft>
                          <a:spcPts val="1000"/>
                        </a:spcAft>
                      </a:pPr>
                      <a:endParaRPr lang="af-Z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3508" marR="6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hMerge="1">
                  <a:txBody>
                    <a:bodyPr/>
                    <a:lstStyle/>
                    <a:p>
                      <a:pPr>
                        <a:lnSpc>
                          <a:spcPct val="115000"/>
                        </a:lnSpc>
                        <a:spcAft>
                          <a:spcPts val="1000"/>
                        </a:spcAft>
                      </a:pPr>
                      <a:endParaRPr lang="af-Z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3508" marR="6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hMerge="1">
                  <a:txBody>
                    <a:bodyPr/>
                    <a:lstStyle/>
                    <a:p>
                      <a:pPr>
                        <a:lnSpc>
                          <a:spcPct val="115000"/>
                        </a:lnSpc>
                        <a:spcAft>
                          <a:spcPts val="1000"/>
                        </a:spcAft>
                      </a:pPr>
                      <a:endParaRPr lang="af-Z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3508" marR="6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487994">
                <a:tc vMerge="1">
                  <a:txBody>
                    <a:bodyPr/>
                    <a:lstStyle/>
                    <a:p>
                      <a:pPr>
                        <a:lnSpc>
                          <a:spcPct val="115000"/>
                        </a:lnSpc>
                        <a:spcAft>
                          <a:spcPts val="1000"/>
                        </a:spcAft>
                      </a:pPr>
                      <a:endParaRPr lang="af-Z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3508" marR="6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nSpc>
                          <a:spcPct val="115000"/>
                        </a:lnSpc>
                        <a:spcAft>
                          <a:spcPts val="1000"/>
                        </a:spcAft>
                      </a:pPr>
                      <a:r>
                        <a:rPr lang="af-ZA" sz="1400" b="1" dirty="0" smtClean="0">
                          <a:effectLst/>
                          <a:latin typeface="Arial Narrow" panose="020B0606020202030204" pitchFamily="34" charset="0"/>
                          <a:ea typeface="Calibri" panose="020F0502020204030204" pitchFamily="34" charset="0"/>
                          <a:cs typeface="Times New Roman" panose="02020603050405020304" pitchFamily="18" charset="0"/>
                        </a:rPr>
                        <a:t>2016/17</a:t>
                      </a:r>
                      <a:endParaRPr lang="af-ZA" sz="14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3508" marR="6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nSpc>
                          <a:spcPct val="115000"/>
                        </a:lnSpc>
                        <a:spcAft>
                          <a:spcPts val="1000"/>
                        </a:spcAft>
                      </a:pPr>
                      <a:r>
                        <a:rPr lang="af-ZA" sz="1400" b="1" dirty="0" smtClean="0">
                          <a:effectLst/>
                          <a:latin typeface="Arial Narrow" panose="020B0606020202030204" pitchFamily="34" charset="0"/>
                          <a:ea typeface="Calibri" panose="020F0502020204030204" pitchFamily="34" charset="0"/>
                          <a:cs typeface="Times New Roman" panose="02020603050405020304" pitchFamily="18" charset="0"/>
                        </a:rPr>
                        <a:t>2017/18</a:t>
                      </a:r>
                      <a:endParaRPr lang="af-ZA" sz="14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3508" marR="6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nSpc>
                          <a:spcPct val="115000"/>
                        </a:lnSpc>
                        <a:spcAft>
                          <a:spcPts val="1000"/>
                        </a:spcAft>
                      </a:pPr>
                      <a:r>
                        <a:rPr lang="af-ZA" sz="1400" b="1" dirty="0" smtClean="0">
                          <a:effectLst/>
                          <a:latin typeface="Arial Narrow" panose="020B0606020202030204" pitchFamily="34" charset="0"/>
                          <a:ea typeface="Calibri" panose="020F0502020204030204" pitchFamily="34" charset="0"/>
                          <a:cs typeface="Times New Roman" panose="02020603050405020304" pitchFamily="18" charset="0"/>
                        </a:rPr>
                        <a:t>2018/19</a:t>
                      </a:r>
                      <a:endParaRPr lang="af-ZA" sz="14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3508" marR="6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nSpc>
                          <a:spcPct val="115000"/>
                        </a:lnSpc>
                        <a:spcAft>
                          <a:spcPts val="1000"/>
                        </a:spcAft>
                      </a:pPr>
                      <a:r>
                        <a:rPr lang="af-ZA" sz="1400" b="1" dirty="0" smtClean="0">
                          <a:effectLst/>
                          <a:latin typeface="Arial Narrow" panose="020B0606020202030204" pitchFamily="34" charset="0"/>
                          <a:ea typeface="Calibri" panose="020F0502020204030204" pitchFamily="34" charset="0"/>
                          <a:cs typeface="Times New Roman" panose="02020603050405020304" pitchFamily="18" charset="0"/>
                        </a:rPr>
                        <a:t>2019/20</a:t>
                      </a:r>
                      <a:endParaRPr lang="af-ZA" sz="14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3508" marR="6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nSpc>
                          <a:spcPct val="115000"/>
                        </a:lnSpc>
                        <a:spcAft>
                          <a:spcPts val="1000"/>
                        </a:spcAft>
                      </a:pPr>
                      <a:r>
                        <a:rPr lang="af-ZA" sz="1400" b="1" dirty="0" smtClean="0">
                          <a:effectLst/>
                          <a:latin typeface="Arial Narrow" panose="020B0606020202030204" pitchFamily="34" charset="0"/>
                          <a:ea typeface="Calibri" panose="020F0502020204030204" pitchFamily="34" charset="0"/>
                          <a:cs typeface="Times New Roman" panose="02020603050405020304" pitchFamily="18" charset="0"/>
                        </a:rPr>
                        <a:t>2020/21</a:t>
                      </a:r>
                      <a:endParaRPr lang="af-ZA" sz="14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3508" marR="6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731993">
                <a:tc rowSpan="3">
                  <a:txBody>
                    <a:bodyPr/>
                    <a:lstStyle/>
                    <a:p>
                      <a:pPr>
                        <a:lnSpc>
                          <a:spcPct val="115000"/>
                        </a:lnSpc>
                        <a:spcAft>
                          <a:spcPts val="1000"/>
                        </a:spcAft>
                      </a:pPr>
                      <a:r>
                        <a:rPr lang="en-GB" sz="1400" b="1" dirty="0">
                          <a:effectLst/>
                          <a:latin typeface="Arial Narrow" panose="020B0606020202030204" pitchFamily="34" charset="0"/>
                          <a:ea typeface="Calibri" panose="020F0502020204030204" pitchFamily="34" charset="0"/>
                          <a:cs typeface="MyriadPro-Light"/>
                        </a:rPr>
                        <a:t>Reduction in the number of PTI Occurrences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000"/>
                        </a:spcAft>
                      </a:pPr>
                      <a:r>
                        <a:rPr lang="en-GB" sz="1400" kern="1200">
                          <a:solidFill>
                            <a:srgbClr val="000000"/>
                          </a:solidFill>
                          <a:effectLst/>
                          <a:latin typeface="Arial Narrow"/>
                          <a:ea typeface="Calibri"/>
                          <a:cs typeface="Times New Roman"/>
                        </a:rPr>
                        <a:t>100 % Audits conducted on high risk Stations</a:t>
                      </a:r>
                      <a:endParaRPr lang="en-ZA"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000"/>
                        </a:spcAft>
                      </a:pPr>
                      <a:r>
                        <a:rPr lang="en-GB" sz="1400" kern="1200">
                          <a:solidFill>
                            <a:srgbClr val="000000"/>
                          </a:solidFill>
                          <a:effectLst/>
                          <a:latin typeface="Arial Narrow"/>
                          <a:ea typeface="Calibri"/>
                          <a:cs typeface="Times New Roman"/>
                        </a:rPr>
                        <a:t>100 % Audits conducted on high risk Stations</a:t>
                      </a:r>
                      <a:endParaRPr lang="en-ZA"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000"/>
                        </a:spcAft>
                      </a:pPr>
                      <a:r>
                        <a:rPr lang="en-GB" sz="1400" kern="1200">
                          <a:solidFill>
                            <a:srgbClr val="000000"/>
                          </a:solidFill>
                          <a:effectLst/>
                          <a:latin typeface="Arial Narrow"/>
                          <a:ea typeface="Calibri"/>
                          <a:cs typeface="Times New Roman"/>
                        </a:rPr>
                        <a:t>100 % Audits conducted on high risk Stations</a:t>
                      </a:r>
                      <a:endParaRPr lang="en-ZA"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000"/>
                        </a:spcAft>
                      </a:pPr>
                      <a:r>
                        <a:rPr lang="en-GB" sz="1400" kern="1200">
                          <a:solidFill>
                            <a:srgbClr val="000000"/>
                          </a:solidFill>
                          <a:effectLst/>
                          <a:latin typeface="Arial Narrow"/>
                          <a:ea typeface="Calibri"/>
                          <a:cs typeface="Times New Roman"/>
                        </a:rPr>
                        <a:t>100 % Audits conducted on high risk Stations</a:t>
                      </a:r>
                      <a:endParaRPr lang="en-ZA"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000"/>
                        </a:spcAft>
                      </a:pPr>
                      <a:r>
                        <a:rPr lang="en-GB" sz="1400" kern="1200" dirty="0">
                          <a:solidFill>
                            <a:srgbClr val="000000"/>
                          </a:solidFill>
                          <a:effectLst/>
                          <a:latin typeface="Arial Narrow"/>
                          <a:ea typeface="Calibri"/>
                          <a:cs typeface="Times New Roman"/>
                        </a:rPr>
                        <a:t>100 % Audits conducted on high risk Stations</a:t>
                      </a:r>
                      <a:endParaRPr lang="en-ZA"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731993">
                <a:tc vMerge="1">
                  <a:txBody>
                    <a:bodyPr/>
                    <a:lstStyle/>
                    <a:p>
                      <a:endParaRPr lang="en-ZA"/>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000"/>
                        </a:spcAft>
                      </a:pPr>
                      <a:r>
                        <a:rPr lang="en-GB" sz="1400" dirty="0">
                          <a:effectLst/>
                          <a:latin typeface="Arial Narrow"/>
                          <a:ea typeface="Calibri"/>
                          <a:cs typeface="Arial"/>
                        </a:rPr>
                        <a:t>-</a:t>
                      </a:r>
                      <a:endParaRPr lang="en-ZA"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000"/>
                        </a:spcAft>
                      </a:pPr>
                      <a:r>
                        <a:rPr lang="en-GB" sz="1400" kern="1200">
                          <a:solidFill>
                            <a:srgbClr val="000000"/>
                          </a:solidFill>
                          <a:effectLst/>
                          <a:latin typeface="Arial Narrow"/>
                          <a:ea typeface="Calibri"/>
                          <a:cs typeface="Times New Roman"/>
                        </a:rPr>
                        <a:t>RSR-PRASA PTI safety culture awareness intervention program developed </a:t>
                      </a:r>
                      <a:endParaRPr lang="en-ZA"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000"/>
                        </a:spcAft>
                      </a:pPr>
                      <a:r>
                        <a:rPr lang="en-GB" sz="1400" kern="1200">
                          <a:solidFill>
                            <a:srgbClr val="000000"/>
                          </a:solidFill>
                          <a:effectLst/>
                          <a:latin typeface="Arial Narrow"/>
                          <a:ea typeface="Calibri"/>
                          <a:cs typeface="Times New Roman"/>
                        </a:rPr>
                        <a:t>RSR-PRASA PTI safety culture awareness intervention program implemented and monitored </a:t>
                      </a:r>
                      <a:endParaRPr lang="en-ZA"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000"/>
                        </a:spcAft>
                      </a:pPr>
                      <a:r>
                        <a:rPr lang="en-GB" sz="1400" kern="1200">
                          <a:solidFill>
                            <a:srgbClr val="000000"/>
                          </a:solidFill>
                          <a:effectLst/>
                          <a:latin typeface="Arial Narrow"/>
                          <a:ea typeface="Calibri"/>
                          <a:cs typeface="Times New Roman"/>
                        </a:rPr>
                        <a:t>Commuter awareness created of the risks associated with unsafe behaviours at Stations</a:t>
                      </a:r>
                      <a:endParaRPr lang="en-ZA"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000"/>
                        </a:spcAft>
                      </a:pPr>
                      <a:r>
                        <a:rPr lang="en-GB" sz="1400" kern="1200">
                          <a:solidFill>
                            <a:srgbClr val="000000"/>
                          </a:solidFill>
                          <a:effectLst/>
                          <a:latin typeface="Arial Narrow"/>
                          <a:ea typeface="Calibri"/>
                          <a:cs typeface="Times New Roman"/>
                        </a:rPr>
                        <a:t>Safe commuter behaviour at Stations</a:t>
                      </a:r>
                      <a:endParaRPr lang="en-ZA"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731993">
                <a:tc vMerge="1">
                  <a:txBody>
                    <a:bodyPr/>
                    <a:lstStyle/>
                    <a:p>
                      <a:pPr>
                        <a:lnSpc>
                          <a:spcPct val="115000"/>
                        </a:lnSpc>
                        <a:spcAft>
                          <a:spcPts val="1000"/>
                        </a:spcAft>
                      </a:pP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000"/>
                        </a:spcAft>
                      </a:pPr>
                      <a:r>
                        <a:rPr lang="en-GB" sz="1400" kern="1200" dirty="0" smtClean="0">
                          <a:solidFill>
                            <a:srgbClr val="000000"/>
                          </a:solidFill>
                          <a:effectLst/>
                          <a:latin typeface="Arial Narrow"/>
                          <a:ea typeface="Calibri"/>
                          <a:cs typeface="Times New Roman"/>
                        </a:rPr>
                        <a:t>Anthropometric </a:t>
                      </a:r>
                      <a:r>
                        <a:rPr lang="en-GB" sz="1400" kern="1200" dirty="0" smtClean="0">
                          <a:effectLst/>
                          <a:latin typeface="Arial Narrow"/>
                          <a:ea typeface="Calibri"/>
                          <a:cs typeface="Times New Roman"/>
                        </a:rPr>
                        <a:t>(study of the human body and its movement)</a:t>
                      </a:r>
                      <a:r>
                        <a:rPr lang="en-GB" sz="1400" kern="1200" dirty="0" smtClean="0">
                          <a:solidFill>
                            <a:srgbClr val="000000"/>
                          </a:solidFill>
                          <a:effectLst/>
                          <a:latin typeface="Arial Narrow"/>
                          <a:ea typeface="Calibri"/>
                          <a:cs typeface="Times New Roman"/>
                        </a:rPr>
                        <a:t>  </a:t>
                      </a:r>
                      <a:r>
                        <a:rPr lang="en-GB" sz="1400" kern="1200" dirty="0">
                          <a:solidFill>
                            <a:srgbClr val="000000"/>
                          </a:solidFill>
                          <a:effectLst/>
                          <a:latin typeface="Arial Narrow"/>
                          <a:ea typeface="Calibri"/>
                          <a:cs typeface="Times New Roman"/>
                        </a:rPr>
                        <a:t>and biomechanical guidelines for railway technologies developed</a:t>
                      </a:r>
                      <a:endParaRPr lang="en-ZA"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000"/>
                        </a:spcAft>
                      </a:pPr>
                      <a:r>
                        <a:rPr lang="en-GB" sz="1400" kern="1200" dirty="0" smtClean="0">
                          <a:solidFill>
                            <a:srgbClr val="000000"/>
                          </a:solidFill>
                          <a:effectLst/>
                          <a:latin typeface="Arial Narrow"/>
                          <a:ea typeface="Calibri"/>
                          <a:cs typeface="Times New Roman"/>
                        </a:rPr>
                        <a:t>Anthropometric </a:t>
                      </a:r>
                      <a:r>
                        <a:rPr lang="en-GB" sz="1400" kern="1200" dirty="0" smtClean="0">
                          <a:effectLst/>
                          <a:latin typeface="Arial Narrow"/>
                          <a:ea typeface="Calibri"/>
                          <a:cs typeface="Times New Roman"/>
                        </a:rPr>
                        <a:t>(study of the human body and its movement)</a:t>
                      </a:r>
                      <a:r>
                        <a:rPr lang="en-GB" sz="1400" kern="1200" dirty="0" smtClean="0">
                          <a:solidFill>
                            <a:srgbClr val="000000"/>
                          </a:solidFill>
                          <a:effectLst/>
                          <a:latin typeface="Arial Narrow"/>
                          <a:ea typeface="Calibri"/>
                          <a:cs typeface="Times New Roman"/>
                        </a:rPr>
                        <a:t>  </a:t>
                      </a:r>
                      <a:r>
                        <a:rPr lang="en-GB" sz="1400" kern="1200" dirty="0">
                          <a:solidFill>
                            <a:srgbClr val="000000"/>
                          </a:solidFill>
                          <a:effectLst/>
                          <a:latin typeface="Arial Narrow"/>
                          <a:ea typeface="Calibri"/>
                          <a:cs typeface="Times New Roman"/>
                        </a:rPr>
                        <a:t>and biomechanical guidelines for railway technologies implemented</a:t>
                      </a:r>
                      <a:endParaRPr lang="en-ZA"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000"/>
                        </a:spcAft>
                      </a:pPr>
                      <a:r>
                        <a:rPr lang="en-GB" sz="1400" kern="1200" dirty="0">
                          <a:solidFill>
                            <a:srgbClr val="000000"/>
                          </a:solidFill>
                          <a:effectLst/>
                          <a:latin typeface="Arial Narrow"/>
                          <a:ea typeface="Calibri"/>
                          <a:cs typeface="Times New Roman"/>
                        </a:rPr>
                        <a:t>100 % Compliance to the Anthropometric </a:t>
                      </a:r>
                      <a:r>
                        <a:rPr lang="en-GB" sz="1400" kern="1200" dirty="0" smtClean="0">
                          <a:effectLst/>
                          <a:latin typeface="Arial Narrow"/>
                          <a:ea typeface="Calibri"/>
                          <a:cs typeface="Times New Roman"/>
                        </a:rPr>
                        <a:t>(study of the human body and its movement)</a:t>
                      </a:r>
                      <a:r>
                        <a:rPr lang="en-GB" sz="1400" kern="1200" dirty="0" smtClean="0">
                          <a:solidFill>
                            <a:srgbClr val="000000"/>
                          </a:solidFill>
                          <a:effectLst/>
                          <a:latin typeface="Arial Narrow"/>
                          <a:ea typeface="Calibri"/>
                          <a:cs typeface="Times New Roman"/>
                        </a:rPr>
                        <a:t> and </a:t>
                      </a:r>
                      <a:r>
                        <a:rPr lang="en-GB" sz="1400" kern="1200" dirty="0">
                          <a:solidFill>
                            <a:srgbClr val="000000"/>
                          </a:solidFill>
                          <a:effectLst/>
                          <a:latin typeface="Arial Narrow"/>
                          <a:ea typeface="Calibri"/>
                          <a:cs typeface="Times New Roman"/>
                        </a:rPr>
                        <a:t>biomechanical guidelines of all new railway technologies</a:t>
                      </a:r>
                      <a:endParaRPr lang="en-ZA"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000"/>
                        </a:spcAft>
                      </a:pPr>
                      <a:r>
                        <a:rPr lang="en-GB" sz="1400" kern="1200" dirty="0">
                          <a:solidFill>
                            <a:srgbClr val="000000"/>
                          </a:solidFill>
                          <a:effectLst/>
                          <a:latin typeface="Arial Narrow"/>
                          <a:ea typeface="Calibri"/>
                          <a:cs typeface="Times New Roman"/>
                        </a:rPr>
                        <a:t>40 % Reduction in the number of PTI Occurrences</a:t>
                      </a:r>
                      <a:endParaRPr lang="en-ZA"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000"/>
                        </a:spcAft>
                      </a:pPr>
                      <a:r>
                        <a:rPr lang="en-GB" sz="1400" kern="1200" dirty="0">
                          <a:solidFill>
                            <a:srgbClr val="000000"/>
                          </a:solidFill>
                          <a:effectLst/>
                          <a:latin typeface="Arial Narrow"/>
                          <a:ea typeface="Calibri"/>
                          <a:cs typeface="Times New Roman"/>
                        </a:rPr>
                        <a:t>50 % Reduction in the number of PTI Occurrences</a:t>
                      </a:r>
                      <a:endParaRPr lang="en-ZA"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xmlns="" val="34661995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67544" y="0"/>
            <a:ext cx="8229600" cy="1124744"/>
          </a:xfrm>
        </p:spPr>
        <p:txBody>
          <a:bodyPr/>
          <a:lstStyle/>
          <a:p>
            <a:r>
              <a:rPr lang="en-ZA" sz="3200" cap="all" dirty="0" smtClean="0"/>
              <a:t>Strategic </a:t>
            </a:r>
            <a:r>
              <a:rPr lang="en-ZA" sz="3200" cap="all" dirty="0"/>
              <a:t>Overview</a:t>
            </a:r>
            <a:endParaRPr lang="en-GB" sz="3200" cap="all" dirty="0"/>
          </a:p>
        </p:txBody>
      </p:sp>
      <p:sp>
        <p:nvSpPr>
          <p:cNvPr id="3" name="Slide Number Placeholder 2"/>
          <p:cNvSpPr>
            <a:spLocks noGrp="1"/>
          </p:cNvSpPr>
          <p:nvPr>
            <p:ph type="sldNum" sz="quarter" idx="12"/>
          </p:nvPr>
        </p:nvSpPr>
        <p:spPr/>
        <p:txBody>
          <a:bodyPr/>
          <a:lstStyle/>
          <a:p>
            <a:pPr>
              <a:defRPr/>
            </a:pPr>
            <a:fld id="{94809726-6A3F-42D1-82A2-323CDBDB1D6C}" type="slidenum">
              <a:rPr lang="en-ZA" smtClean="0"/>
              <a:pPr>
                <a:defRPr/>
              </a:pPr>
              <a:t>6</a:t>
            </a:fld>
            <a:endParaRPr lang="en-ZA" dirty="0"/>
          </a:p>
        </p:txBody>
      </p:sp>
      <p:graphicFrame>
        <p:nvGraphicFramePr>
          <p:cNvPr id="6" name="Content Placeholder 1"/>
          <p:cNvGraphicFramePr>
            <a:graphicFrameLocks/>
          </p:cNvGraphicFramePr>
          <p:nvPr>
            <p:extLst/>
          </p:nvPr>
        </p:nvGraphicFramePr>
        <p:xfrm>
          <a:off x="301215" y="1399704"/>
          <a:ext cx="8640960" cy="51683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p:cNvPicPr>
            <a:picLocks noChangeAspect="1"/>
          </p:cNvPicPr>
          <p:nvPr/>
        </p:nvPicPr>
        <p:blipFill>
          <a:blip r:embed="rId7" cstate="print"/>
          <a:stretch>
            <a:fillRect/>
          </a:stretch>
        </p:blipFill>
        <p:spPr>
          <a:xfrm>
            <a:off x="8378428" y="0"/>
            <a:ext cx="765572" cy="757967"/>
          </a:xfrm>
          <a:prstGeom prst="rect">
            <a:avLst/>
          </a:prstGeom>
        </p:spPr>
      </p:pic>
    </p:spTree>
    <p:extLst>
      <p:ext uri="{BB962C8B-B14F-4D97-AF65-F5344CB8AC3E}">
        <p14:creationId xmlns:p14="http://schemas.microsoft.com/office/powerpoint/2010/main" xmlns="" val="10781738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B0F13D3F-CDED-47D7-B57F-6D667A7EDFF8}" type="slidenum">
              <a:rPr lang="en-ZA" smtClean="0"/>
              <a:pPr>
                <a:defRPr/>
              </a:pPr>
              <a:t>60</a:t>
            </a:fld>
            <a:endParaRPr lang="en-ZA" dirty="0"/>
          </a:p>
        </p:txBody>
      </p:sp>
      <p:sp>
        <p:nvSpPr>
          <p:cNvPr id="6" name="Title 1"/>
          <p:cNvSpPr>
            <a:spLocks noGrp="1"/>
          </p:cNvSpPr>
          <p:nvPr>
            <p:ph type="title"/>
          </p:nvPr>
        </p:nvSpPr>
        <p:spPr>
          <a:xfrm>
            <a:off x="755576" y="3717032"/>
            <a:ext cx="7772400" cy="1944216"/>
          </a:xfrm>
        </p:spPr>
        <p:txBody>
          <a:bodyPr/>
          <a:lstStyle/>
          <a:p>
            <a:pPr>
              <a:lnSpc>
                <a:spcPct val="110000"/>
              </a:lnSpc>
            </a:pPr>
            <a:r>
              <a:rPr lang="en-GB" dirty="0" smtClean="0"/>
              <a:t>STRATEGIC OUTCOME 2:</a:t>
            </a:r>
            <a:br>
              <a:rPr lang="en-GB" dirty="0" smtClean="0"/>
            </a:br>
            <a:r>
              <a:rPr lang="en-GB" dirty="0" smtClean="0"/>
              <a:t/>
            </a:r>
            <a:br>
              <a:rPr lang="en-GB" dirty="0" smtClean="0"/>
            </a:br>
            <a:r>
              <a:rPr lang="en-GB" sz="2800" dirty="0" smtClean="0"/>
              <a:t>SUSTAINABLE INSTITUTIONAL GROWTH &amp; DEVELOPMENT </a:t>
            </a:r>
            <a:endParaRPr lang="en-GB" sz="2800" dirty="0"/>
          </a:p>
        </p:txBody>
      </p:sp>
    </p:spTree>
    <p:extLst>
      <p:ext uri="{BB962C8B-B14F-4D97-AF65-F5344CB8AC3E}">
        <p14:creationId xmlns:p14="http://schemas.microsoft.com/office/powerpoint/2010/main" xmlns="" val="160177003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882D28B-1ECF-4562-9DA7-A455EEDBC75A}" type="slidenum">
              <a:rPr lang="en-ZA" smtClean="0"/>
              <a:pPr>
                <a:defRPr/>
              </a:pPr>
              <a:t>61</a:t>
            </a:fld>
            <a:endParaRPr lang="en-ZA" dirty="0"/>
          </a:p>
        </p:txBody>
      </p:sp>
      <p:graphicFrame>
        <p:nvGraphicFramePr>
          <p:cNvPr id="9" name="Table 8"/>
          <p:cNvGraphicFramePr>
            <a:graphicFrameLocks noGrp="1"/>
          </p:cNvGraphicFramePr>
          <p:nvPr>
            <p:extLst>
              <p:ext uri="{D42A27DB-BD31-4B8C-83A1-F6EECF244321}">
                <p14:modId xmlns:p14="http://schemas.microsoft.com/office/powerpoint/2010/main" xmlns="" val="2517448858"/>
              </p:ext>
            </p:extLst>
          </p:nvPr>
        </p:nvGraphicFramePr>
        <p:xfrm>
          <a:off x="323528" y="404664"/>
          <a:ext cx="8363274" cy="2877900"/>
        </p:xfrm>
        <a:graphic>
          <a:graphicData uri="http://schemas.openxmlformats.org/drawingml/2006/table">
            <a:tbl>
              <a:tblPr firstRow="1" firstCol="1" bandRow="1"/>
              <a:tblGrid>
                <a:gridCol w="1393879"/>
                <a:gridCol w="1393879"/>
                <a:gridCol w="1393879"/>
                <a:gridCol w="1393879"/>
                <a:gridCol w="1393879"/>
                <a:gridCol w="1393879"/>
              </a:tblGrid>
              <a:tr h="337546">
                <a:tc gridSpan="6">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GB" sz="1400" b="1" dirty="0" smtClean="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rPr>
                        <a:t>Strategic Outcome 2 : Sustainable</a:t>
                      </a:r>
                      <a:r>
                        <a:rPr lang="en-GB" sz="1400" b="1" baseline="0" dirty="0" smtClean="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rPr>
                        <a:t> Institutional Growth and Development</a:t>
                      </a:r>
                      <a:endParaRPr lang="af-ZA" sz="1400" dirty="0" smtClean="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3508" marR="6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337546">
                <a:tc gridSpan="6">
                  <a:txBody>
                    <a:bodyPr/>
                    <a:lstStyle/>
                    <a:p>
                      <a:pPr>
                        <a:lnSpc>
                          <a:spcPct val="115000"/>
                        </a:lnSpc>
                        <a:spcAft>
                          <a:spcPts val="1000"/>
                        </a:spcAft>
                      </a:pPr>
                      <a:r>
                        <a:rPr lang="en-GB" sz="1400" b="1" kern="1200" dirty="0" smtClean="0">
                          <a:solidFill>
                            <a:schemeClr val="tx1"/>
                          </a:solidFill>
                          <a:effectLst/>
                          <a:latin typeface="Arial Narrow" panose="020B0606020202030204" pitchFamily="34" charset="0"/>
                          <a:ea typeface="+mn-ea"/>
                          <a:cs typeface="+mn-cs"/>
                        </a:rPr>
                        <a:t>Objective statement:  To generate revenue by providing safety services to the industry </a:t>
                      </a:r>
                      <a:endParaRPr lang="af-Z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3508" marR="6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hMerge="1">
                  <a:txBody>
                    <a:bodyPr/>
                    <a:lstStyle/>
                    <a:p>
                      <a:endParaRPr lang="en-GB"/>
                    </a:p>
                  </a:txBody>
                  <a:tcPr/>
                </a:tc>
                <a:tc hMerge="1">
                  <a:txBody>
                    <a:bodyPr/>
                    <a:lstStyle/>
                    <a:p>
                      <a:pPr>
                        <a:lnSpc>
                          <a:spcPct val="115000"/>
                        </a:lnSpc>
                        <a:spcAft>
                          <a:spcPts val="1000"/>
                        </a:spcAft>
                      </a:pPr>
                      <a:endParaRPr lang="af-Z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3508" marR="6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hMerge="1">
                  <a:txBody>
                    <a:bodyPr/>
                    <a:lstStyle/>
                    <a:p>
                      <a:pPr>
                        <a:lnSpc>
                          <a:spcPct val="115000"/>
                        </a:lnSpc>
                        <a:spcAft>
                          <a:spcPts val="1000"/>
                        </a:spcAft>
                      </a:pPr>
                      <a:endParaRPr lang="af-Z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3508" marR="6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hMerge="1">
                  <a:txBody>
                    <a:bodyPr/>
                    <a:lstStyle/>
                    <a:p>
                      <a:pPr>
                        <a:lnSpc>
                          <a:spcPct val="115000"/>
                        </a:lnSpc>
                        <a:spcAft>
                          <a:spcPts val="1000"/>
                        </a:spcAft>
                      </a:pPr>
                      <a:endParaRPr lang="af-Z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3508" marR="6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hMerge="1">
                  <a:txBody>
                    <a:bodyPr/>
                    <a:lstStyle/>
                    <a:p>
                      <a:pPr>
                        <a:lnSpc>
                          <a:spcPct val="115000"/>
                        </a:lnSpc>
                        <a:spcAft>
                          <a:spcPts val="1000"/>
                        </a:spcAft>
                      </a:pPr>
                      <a:endParaRPr lang="af-Z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3508" marR="6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487994">
                <a:tc rowSpan="2">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GB" sz="1400" b="1" dirty="0" smtClean="0">
                          <a:effectLst/>
                          <a:latin typeface="Arial Narrow" panose="020B0606020202030204" pitchFamily="34" charset="0"/>
                          <a:ea typeface="Calibri" panose="020F0502020204030204" pitchFamily="34" charset="0"/>
                          <a:cs typeface="Times New Roman" panose="02020603050405020304" pitchFamily="18" charset="0"/>
                        </a:rPr>
                        <a:t>Strategic Objective 2.1</a:t>
                      </a:r>
                      <a:endParaRPr lang="af-ZA" sz="1400" b="1" dirty="0" smtClean="0">
                        <a:effectLst/>
                        <a:latin typeface="Arial Narrow" panose="020B0606020202030204" pitchFamily="34" charset="0"/>
                        <a:ea typeface="Calibri" panose="020F0502020204030204" pitchFamily="34" charset="0"/>
                        <a:cs typeface="Times New Roman" panose="02020603050405020304" pitchFamily="18" charset="0"/>
                      </a:endParaRPr>
                    </a:p>
                    <a:p>
                      <a:pPr>
                        <a:lnSpc>
                          <a:spcPct val="115000"/>
                        </a:lnSpc>
                        <a:spcAft>
                          <a:spcPts val="1000"/>
                        </a:spcAft>
                      </a:pPr>
                      <a:endParaRPr lang="af-ZA" sz="14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3508" marR="6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gridSpan="5">
                  <a:txBody>
                    <a:bodyPr/>
                    <a:lstStyle/>
                    <a:p>
                      <a:pPr>
                        <a:lnSpc>
                          <a:spcPct val="115000"/>
                        </a:lnSpc>
                        <a:spcAft>
                          <a:spcPts val="1000"/>
                        </a:spcAft>
                      </a:pPr>
                      <a:r>
                        <a:rPr lang="af-ZA" sz="1400" b="1" dirty="0" smtClean="0">
                          <a:effectLst/>
                          <a:latin typeface="Arial Narrow" panose="020B0606020202030204" pitchFamily="34" charset="0"/>
                          <a:ea typeface="Calibri" panose="020F0502020204030204" pitchFamily="34" charset="0"/>
                          <a:cs typeface="Times New Roman" panose="02020603050405020304" pitchFamily="18" charset="0"/>
                        </a:rPr>
                        <a:t>Medium-Term Targets</a:t>
                      </a:r>
                      <a:endParaRPr lang="af-ZA" sz="14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3508" marR="6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hMerge="1">
                  <a:txBody>
                    <a:bodyPr/>
                    <a:lstStyle/>
                    <a:p>
                      <a:pPr>
                        <a:lnSpc>
                          <a:spcPct val="115000"/>
                        </a:lnSpc>
                        <a:spcAft>
                          <a:spcPts val="1000"/>
                        </a:spcAft>
                      </a:pPr>
                      <a:endParaRPr lang="af-Z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3508" marR="6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hMerge="1">
                  <a:txBody>
                    <a:bodyPr/>
                    <a:lstStyle/>
                    <a:p>
                      <a:pPr>
                        <a:lnSpc>
                          <a:spcPct val="115000"/>
                        </a:lnSpc>
                        <a:spcAft>
                          <a:spcPts val="1000"/>
                        </a:spcAft>
                      </a:pPr>
                      <a:endParaRPr lang="af-Z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3508" marR="6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hMerge="1">
                  <a:txBody>
                    <a:bodyPr/>
                    <a:lstStyle/>
                    <a:p>
                      <a:pPr>
                        <a:lnSpc>
                          <a:spcPct val="115000"/>
                        </a:lnSpc>
                        <a:spcAft>
                          <a:spcPts val="1000"/>
                        </a:spcAft>
                      </a:pPr>
                      <a:endParaRPr lang="af-Z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3508" marR="6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hMerge="1">
                  <a:txBody>
                    <a:bodyPr/>
                    <a:lstStyle/>
                    <a:p>
                      <a:pPr>
                        <a:lnSpc>
                          <a:spcPct val="115000"/>
                        </a:lnSpc>
                        <a:spcAft>
                          <a:spcPts val="1000"/>
                        </a:spcAft>
                      </a:pPr>
                      <a:endParaRPr lang="af-Z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3508" marR="6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487994">
                <a:tc vMerge="1">
                  <a:txBody>
                    <a:bodyPr/>
                    <a:lstStyle/>
                    <a:p>
                      <a:pPr>
                        <a:lnSpc>
                          <a:spcPct val="115000"/>
                        </a:lnSpc>
                        <a:spcAft>
                          <a:spcPts val="1000"/>
                        </a:spcAft>
                      </a:pPr>
                      <a:endParaRPr lang="af-Z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3508" marR="6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nSpc>
                          <a:spcPct val="115000"/>
                        </a:lnSpc>
                        <a:spcAft>
                          <a:spcPts val="1000"/>
                        </a:spcAft>
                      </a:pPr>
                      <a:r>
                        <a:rPr lang="af-ZA" sz="1400" b="1" dirty="0" smtClean="0">
                          <a:effectLst/>
                          <a:latin typeface="Arial Narrow" panose="020B0606020202030204" pitchFamily="34" charset="0"/>
                          <a:ea typeface="Calibri" panose="020F0502020204030204" pitchFamily="34" charset="0"/>
                          <a:cs typeface="Times New Roman" panose="02020603050405020304" pitchFamily="18" charset="0"/>
                        </a:rPr>
                        <a:t>2016/17</a:t>
                      </a:r>
                      <a:endParaRPr lang="af-ZA" sz="14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3508" marR="6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nSpc>
                          <a:spcPct val="115000"/>
                        </a:lnSpc>
                        <a:spcAft>
                          <a:spcPts val="1000"/>
                        </a:spcAft>
                      </a:pPr>
                      <a:r>
                        <a:rPr lang="af-ZA" sz="1400" b="1" dirty="0" smtClean="0">
                          <a:effectLst/>
                          <a:latin typeface="Arial Narrow" panose="020B0606020202030204" pitchFamily="34" charset="0"/>
                          <a:ea typeface="Calibri" panose="020F0502020204030204" pitchFamily="34" charset="0"/>
                          <a:cs typeface="Times New Roman" panose="02020603050405020304" pitchFamily="18" charset="0"/>
                        </a:rPr>
                        <a:t>2017/18</a:t>
                      </a:r>
                      <a:endParaRPr lang="af-ZA" sz="14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3508" marR="6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nSpc>
                          <a:spcPct val="115000"/>
                        </a:lnSpc>
                        <a:spcAft>
                          <a:spcPts val="1000"/>
                        </a:spcAft>
                      </a:pPr>
                      <a:r>
                        <a:rPr lang="af-ZA" sz="1400" b="1" dirty="0" smtClean="0">
                          <a:effectLst/>
                          <a:latin typeface="Arial Narrow" panose="020B0606020202030204" pitchFamily="34" charset="0"/>
                          <a:ea typeface="Calibri" panose="020F0502020204030204" pitchFamily="34" charset="0"/>
                          <a:cs typeface="Times New Roman" panose="02020603050405020304" pitchFamily="18" charset="0"/>
                        </a:rPr>
                        <a:t>2018/19</a:t>
                      </a:r>
                      <a:endParaRPr lang="af-ZA" sz="14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3508" marR="6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nSpc>
                          <a:spcPct val="115000"/>
                        </a:lnSpc>
                        <a:spcAft>
                          <a:spcPts val="1000"/>
                        </a:spcAft>
                      </a:pPr>
                      <a:r>
                        <a:rPr lang="af-ZA" sz="1400" b="1" dirty="0" smtClean="0">
                          <a:effectLst/>
                          <a:latin typeface="Arial Narrow" panose="020B0606020202030204" pitchFamily="34" charset="0"/>
                          <a:ea typeface="Calibri" panose="020F0502020204030204" pitchFamily="34" charset="0"/>
                          <a:cs typeface="Times New Roman" panose="02020603050405020304" pitchFamily="18" charset="0"/>
                        </a:rPr>
                        <a:t>2019/20</a:t>
                      </a:r>
                      <a:endParaRPr lang="af-ZA" sz="14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3508" marR="6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nSpc>
                          <a:spcPct val="115000"/>
                        </a:lnSpc>
                        <a:spcAft>
                          <a:spcPts val="1000"/>
                        </a:spcAft>
                      </a:pPr>
                      <a:r>
                        <a:rPr lang="af-ZA" sz="1400" b="1" dirty="0" smtClean="0">
                          <a:effectLst/>
                          <a:latin typeface="Arial Narrow" panose="020B0606020202030204" pitchFamily="34" charset="0"/>
                          <a:ea typeface="Calibri" panose="020F0502020204030204" pitchFamily="34" charset="0"/>
                          <a:cs typeface="Times New Roman" panose="02020603050405020304" pitchFamily="18" charset="0"/>
                        </a:rPr>
                        <a:t>2020/21</a:t>
                      </a:r>
                      <a:endParaRPr lang="af-ZA" sz="14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3508" marR="6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731993">
                <a:tc>
                  <a:txBody>
                    <a:bodyPr/>
                    <a:lstStyle/>
                    <a:p>
                      <a:pPr marL="0" marR="0">
                        <a:lnSpc>
                          <a:spcPct val="115000"/>
                        </a:lnSpc>
                        <a:spcBef>
                          <a:spcPts val="0"/>
                        </a:spcBef>
                        <a:spcAft>
                          <a:spcPts val="1000"/>
                        </a:spcAft>
                      </a:pPr>
                      <a:r>
                        <a:rPr lang="en-GB" sz="1400" b="1" dirty="0">
                          <a:effectLst/>
                          <a:latin typeface="Arial Narrow"/>
                          <a:ea typeface="Calibri"/>
                          <a:cs typeface="Times New Roman"/>
                        </a:rPr>
                        <a:t>To secure a sustainable financial </a:t>
                      </a:r>
                      <a:r>
                        <a:rPr lang="en-GB" sz="1400" b="1" dirty="0" smtClean="0">
                          <a:effectLst/>
                          <a:latin typeface="Arial Narrow"/>
                          <a:ea typeface="Calibri"/>
                          <a:cs typeface="Times New Roman"/>
                        </a:rPr>
                        <a:t>environment</a:t>
                      </a:r>
                      <a:endParaRPr lang="en-ZA" sz="14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000"/>
                        </a:spcAft>
                      </a:pPr>
                      <a:r>
                        <a:rPr lang="en-GB" sz="1400" dirty="0">
                          <a:effectLst/>
                          <a:latin typeface="Arial Narrow"/>
                          <a:ea typeface="Calibri"/>
                          <a:cs typeface="Times New Roman"/>
                        </a:rPr>
                        <a:t>R123 500 000 of Revenue generated from </a:t>
                      </a:r>
                      <a:r>
                        <a:rPr lang="en-GB" sz="1400" dirty="0" smtClean="0">
                          <a:effectLst/>
                          <a:latin typeface="Arial Narrow"/>
                          <a:ea typeface="Calibri"/>
                          <a:cs typeface="Times New Roman"/>
                        </a:rPr>
                        <a:t>the main revenue</a:t>
                      </a:r>
                      <a:r>
                        <a:rPr lang="en-GB" sz="1400" baseline="0" dirty="0" smtClean="0">
                          <a:effectLst/>
                          <a:latin typeface="Arial Narrow"/>
                          <a:ea typeface="Calibri"/>
                          <a:cs typeface="Times New Roman"/>
                        </a:rPr>
                        <a:t> stream</a:t>
                      </a:r>
                      <a:endParaRPr lang="en-ZA"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000"/>
                        </a:spcAft>
                      </a:pPr>
                      <a:r>
                        <a:rPr lang="en-GB" sz="1400" dirty="0">
                          <a:effectLst/>
                          <a:latin typeface="Arial Narrow"/>
                          <a:ea typeface="Calibri"/>
                          <a:cs typeface="Times New Roman"/>
                        </a:rPr>
                        <a:t>R143 100 000 of Revenue generated from </a:t>
                      </a:r>
                      <a:r>
                        <a:rPr lang="en-GB" sz="1400" dirty="0" smtClean="0">
                          <a:effectLst/>
                          <a:latin typeface="Arial Narrow"/>
                          <a:ea typeface="Calibri"/>
                          <a:cs typeface="Times New Roman"/>
                        </a:rPr>
                        <a:t>the</a:t>
                      </a:r>
                      <a:r>
                        <a:rPr lang="en-GB" sz="1400" baseline="0" dirty="0" smtClean="0">
                          <a:effectLst/>
                          <a:latin typeface="Arial Narrow"/>
                          <a:ea typeface="Calibri"/>
                          <a:cs typeface="Times New Roman"/>
                        </a:rPr>
                        <a:t> main revenue stream</a:t>
                      </a:r>
                      <a:endParaRPr lang="en-ZA"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000"/>
                        </a:spcAft>
                      </a:pPr>
                      <a:r>
                        <a:rPr lang="en-GB" sz="1400" dirty="0">
                          <a:effectLst/>
                          <a:latin typeface="Arial Narrow"/>
                          <a:ea typeface="Calibri"/>
                          <a:cs typeface="Times New Roman"/>
                        </a:rPr>
                        <a:t>R161 650 000 of Revenue generated from </a:t>
                      </a:r>
                      <a:r>
                        <a:rPr lang="en-GB" sz="1400" dirty="0" smtClean="0">
                          <a:effectLst/>
                          <a:latin typeface="Arial Narrow"/>
                          <a:ea typeface="Calibri"/>
                          <a:cs typeface="Times New Roman"/>
                        </a:rPr>
                        <a:t>the main revenue stream</a:t>
                      </a:r>
                      <a:endParaRPr lang="en-ZA"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000"/>
                        </a:spcAft>
                      </a:pPr>
                      <a:r>
                        <a:rPr lang="en-GB" sz="1400" dirty="0">
                          <a:effectLst/>
                          <a:latin typeface="Arial Narrow"/>
                          <a:ea typeface="Calibri"/>
                          <a:cs typeface="Times New Roman"/>
                        </a:rPr>
                        <a:t> R180 200 000 of Revenue generated from </a:t>
                      </a:r>
                      <a:r>
                        <a:rPr lang="en-GB" sz="1400" dirty="0" smtClean="0">
                          <a:effectLst/>
                          <a:latin typeface="Arial Narrow"/>
                          <a:ea typeface="Calibri"/>
                          <a:cs typeface="Times New Roman"/>
                        </a:rPr>
                        <a:t>the main revenue stream</a:t>
                      </a:r>
                      <a:endParaRPr lang="en-ZA"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000"/>
                        </a:spcAft>
                      </a:pPr>
                      <a:r>
                        <a:rPr lang="en-GB" sz="1400" dirty="0">
                          <a:effectLst/>
                          <a:latin typeface="Arial Narrow"/>
                          <a:ea typeface="Calibri"/>
                          <a:cs typeface="Times New Roman"/>
                        </a:rPr>
                        <a:t>% of Revenue generated from </a:t>
                      </a:r>
                      <a:r>
                        <a:rPr lang="en-GB" sz="1400" dirty="0" smtClean="0">
                          <a:effectLst/>
                          <a:latin typeface="Arial Narrow"/>
                          <a:ea typeface="Calibri"/>
                          <a:cs typeface="Times New Roman"/>
                        </a:rPr>
                        <a:t>the main revenue stream</a:t>
                      </a:r>
                      <a:endParaRPr lang="en-ZA"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xmlns="" val="21508062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882D28B-1ECF-4562-9DA7-A455EEDBC75A}" type="slidenum">
              <a:rPr lang="en-ZA" smtClean="0"/>
              <a:pPr>
                <a:defRPr/>
              </a:pPr>
              <a:t>62</a:t>
            </a:fld>
            <a:endParaRPr lang="en-ZA" dirty="0"/>
          </a:p>
        </p:txBody>
      </p:sp>
      <p:graphicFrame>
        <p:nvGraphicFramePr>
          <p:cNvPr id="9" name="Table 8"/>
          <p:cNvGraphicFramePr>
            <a:graphicFrameLocks noGrp="1"/>
          </p:cNvGraphicFramePr>
          <p:nvPr>
            <p:extLst>
              <p:ext uri="{D42A27DB-BD31-4B8C-83A1-F6EECF244321}">
                <p14:modId xmlns:p14="http://schemas.microsoft.com/office/powerpoint/2010/main" xmlns="" val="2936438176"/>
              </p:ext>
            </p:extLst>
          </p:nvPr>
        </p:nvGraphicFramePr>
        <p:xfrm>
          <a:off x="251520" y="404664"/>
          <a:ext cx="8435280" cy="4406985"/>
        </p:xfrm>
        <a:graphic>
          <a:graphicData uri="http://schemas.openxmlformats.org/drawingml/2006/table">
            <a:tbl>
              <a:tblPr firstRow="1" firstCol="1" bandRow="1"/>
              <a:tblGrid>
                <a:gridCol w="1405880"/>
                <a:gridCol w="1405880"/>
                <a:gridCol w="1405880"/>
                <a:gridCol w="1405880"/>
                <a:gridCol w="1405880"/>
                <a:gridCol w="1405880"/>
              </a:tblGrid>
              <a:tr h="337546">
                <a:tc gridSpan="6">
                  <a:txBody>
                    <a:bodyPr/>
                    <a:lstStyle/>
                    <a:p>
                      <a:pPr>
                        <a:lnSpc>
                          <a:spcPct val="115000"/>
                        </a:lnSpc>
                        <a:spcAft>
                          <a:spcPts val="1000"/>
                        </a:spcAft>
                      </a:pPr>
                      <a:r>
                        <a:rPr lang="en-GB" sz="1400" b="1" kern="1200" dirty="0" smtClean="0">
                          <a:solidFill>
                            <a:schemeClr val="tx1"/>
                          </a:solidFill>
                          <a:effectLst/>
                          <a:latin typeface="Arial Narrow" panose="020B0606020202030204" pitchFamily="34" charset="0"/>
                          <a:ea typeface="+mn-ea"/>
                          <a:cs typeface="+mn-cs"/>
                        </a:rPr>
                        <a:t>Objective statement:  Sustained performance can be achieved by the effective management of the organisation, through awareness of the organisation’s environment, by learning, and by the appropriate application of either improvement, or innovations, or both. This requires a robust, integrated and objective performance management system i.e. a Management Quality System (MQS) that can evaluate the maturity level of the organisation – covering its leadership, strategy, management systems, resources and core business processes – to identify areas of strengths and weaknesses and opportunities for either improvement, or innovations, or both. </a:t>
                      </a:r>
                      <a:endParaRPr lang="af-ZA" sz="14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3508" marR="6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hMerge="1">
                  <a:txBody>
                    <a:bodyPr/>
                    <a:lstStyle/>
                    <a:p>
                      <a:endParaRPr lang="en-GB"/>
                    </a:p>
                  </a:txBody>
                  <a:tcPr/>
                </a:tc>
                <a:tc hMerge="1">
                  <a:txBody>
                    <a:bodyPr/>
                    <a:lstStyle/>
                    <a:p>
                      <a:pPr>
                        <a:lnSpc>
                          <a:spcPct val="115000"/>
                        </a:lnSpc>
                        <a:spcAft>
                          <a:spcPts val="1000"/>
                        </a:spcAft>
                      </a:pPr>
                      <a:endParaRPr lang="af-Z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3508" marR="6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hMerge="1">
                  <a:txBody>
                    <a:bodyPr/>
                    <a:lstStyle/>
                    <a:p>
                      <a:pPr>
                        <a:lnSpc>
                          <a:spcPct val="115000"/>
                        </a:lnSpc>
                        <a:spcAft>
                          <a:spcPts val="1000"/>
                        </a:spcAft>
                      </a:pPr>
                      <a:endParaRPr lang="af-Z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3508" marR="6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hMerge="1">
                  <a:txBody>
                    <a:bodyPr/>
                    <a:lstStyle/>
                    <a:p>
                      <a:pPr>
                        <a:lnSpc>
                          <a:spcPct val="115000"/>
                        </a:lnSpc>
                        <a:spcAft>
                          <a:spcPts val="1000"/>
                        </a:spcAft>
                      </a:pPr>
                      <a:endParaRPr lang="af-Z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3508" marR="6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hMerge="1">
                  <a:txBody>
                    <a:bodyPr/>
                    <a:lstStyle/>
                    <a:p>
                      <a:pPr>
                        <a:lnSpc>
                          <a:spcPct val="115000"/>
                        </a:lnSpc>
                        <a:spcAft>
                          <a:spcPts val="1000"/>
                        </a:spcAft>
                      </a:pPr>
                      <a:endParaRPr lang="af-Z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3508" marR="6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487994">
                <a:tc rowSpan="2">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GB" sz="1400" b="1" dirty="0" smtClean="0">
                          <a:effectLst/>
                          <a:latin typeface="Arial Narrow" panose="020B0606020202030204" pitchFamily="34" charset="0"/>
                          <a:ea typeface="Calibri" panose="020F0502020204030204" pitchFamily="34" charset="0"/>
                          <a:cs typeface="Times New Roman" panose="02020603050405020304" pitchFamily="18" charset="0"/>
                        </a:rPr>
                        <a:t>Strategic Objective 2.2</a:t>
                      </a:r>
                      <a:endParaRPr lang="af-ZA" sz="1400" b="1" dirty="0" smtClean="0">
                        <a:effectLst/>
                        <a:latin typeface="Arial Narrow" panose="020B0606020202030204" pitchFamily="34" charset="0"/>
                        <a:ea typeface="Calibri" panose="020F0502020204030204" pitchFamily="34" charset="0"/>
                        <a:cs typeface="Times New Roman" panose="02020603050405020304" pitchFamily="18" charset="0"/>
                      </a:endParaRPr>
                    </a:p>
                    <a:p>
                      <a:pPr>
                        <a:lnSpc>
                          <a:spcPct val="115000"/>
                        </a:lnSpc>
                        <a:spcAft>
                          <a:spcPts val="1000"/>
                        </a:spcAft>
                      </a:pPr>
                      <a:endParaRPr lang="af-ZA" sz="14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3508" marR="6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gridSpan="5">
                  <a:txBody>
                    <a:bodyPr/>
                    <a:lstStyle/>
                    <a:p>
                      <a:pPr>
                        <a:lnSpc>
                          <a:spcPct val="115000"/>
                        </a:lnSpc>
                        <a:spcAft>
                          <a:spcPts val="1000"/>
                        </a:spcAft>
                      </a:pPr>
                      <a:r>
                        <a:rPr lang="af-ZA" sz="1400" b="1" dirty="0" smtClean="0">
                          <a:effectLst/>
                          <a:latin typeface="Arial Narrow" panose="020B0606020202030204" pitchFamily="34" charset="0"/>
                          <a:ea typeface="Calibri" panose="020F0502020204030204" pitchFamily="34" charset="0"/>
                          <a:cs typeface="Times New Roman" panose="02020603050405020304" pitchFamily="18" charset="0"/>
                        </a:rPr>
                        <a:t>Medium-Term Targets</a:t>
                      </a:r>
                      <a:endParaRPr lang="af-ZA" sz="14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3508" marR="6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hMerge="1">
                  <a:txBody>
                    <a:bodyPr/>
                    <a:lstStyle/>
                    <a:p>
                      <a:pPr>
                        <a:lnSpc>
                          <a:spcPct val="115000"/>
                        </a:lnSpc>
                        <a:spcAft>
                          <a:spcPts val="1000"/>
                        </a:spcAft>
                      </a:pPr>
                      <a:endParaRPr lang="af-Z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3508" marR="6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hMerge="1">
                  <a:txBody>
                    <a:bodyPr/>
                    <a:lstStyle/>
                    <a:p>
                      <a:pPr>
                        <a:lnSpc>
                          <a:spcPct val="115000"/>
                        </a:lnSpc>
                        <a:spcAft>
                          <a:spcPts val="1000"/>
                        </a:spcAft>
                      </a:pPr>
                      <a:endParaRPr lang="af-Z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3508" marR="6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hMerge="1">
                  <a:txBody>
                    <a:bodyPr/>
                    <a:lstStyle/>
                    <a:p>
                      <a:pPr>
                        <a:lnSpc>
                          <a:spcPct val="115000"/>
                        </a:lnSpc>
                        <a:spcAft>
                          <a:spcPts val="1000"/>
                        </a:spcAft>
                      </a:pPr>
                      <a:endParaRPr lang="af-Z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3508" marR="6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hMerge="1">
                  <a:txBody>
                    <a:bodyPr/>
                    <a:lstStyle/>
                    <a:p>
                      <a:pPr>
                        <a:lnSpc>
                          <a:spcPct val="115000"/>
                        </a:lnSpc>
                        <a:spcAft>
                          <a:spcPts val="1000"/>
                        </a:spcAft>
                      </a:pPr>
                      <a:endParaRPr lang="af-Z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3508" marR="6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487994">
                <a:tc vMerge="1">
                  <a:txBody>
                    <a:bodyPr/>
                    <a:lstStyle/>
                    <a:p>
                      <a:pPr>
                        <a:lnSpc>
                          <a:spcPct val="115000"/>
                        </a:lnSpc>
                        <a:spcAft>
                          <a:spcPts val="1000"/>
                        </a:spcAft>
                      </a:pPr>
                      <a:endParaRPr lang="af-Z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3508" marR="6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nSpc>
                          <a:spcPct val="115000"/>
                        </a:lnSpc>
                        <a:spcAft>
                          <a:spcPts val="1000"/>
                        </a:spcAft>
                      </a:pPr>
                      <a:r>
                        <a:rPr lang="af-ZA" sz="1400" b="1" dirty="0" smtClean="0">
                          <a:effectLst/>
                          <a:latin typeface="Arial Narrow" panose="020B0606020202030204" pitchFamily="34" charset="0"/>
                          <a:ea typeface="Calibri" panose="020F0502020204030204" pitchFamily="34" charset="0"/>
                          <a:cs typeface="Times New Roman" panose="02020603050405020304" pitchFamily="18" charset="0"/>
                        </a:rPr>
                        <a:t>2016/17</a:t>
                      </a:r>
                      <a:endParaRPr lang="af-ZA" sz="14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3508" marR="6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nSpc>
                          <a:spcPct val="115000"/>
                        </a:lnSpc>
                        <a:spcAft>
                          <a:spcPts val="1000"/>
                        </a:spcAft>
                      </a:pPr>
                      <a:r>
                        <a:rPr lang="af-ZA" sz="1400" b="1" dirty="0" smtClean="0">
                          <a:effectLst/>
                          <a:latin typeface="Arial Narrow" panose="020B0606020202030204" pitchFamily="34" charset="0"/>
                          <a:ea typeface="Calibri" panose="020F0502020204030204" pitchFamily="34" charset="0"/>
                          <a:cs typeface="Times New Roman" panose="02020603050405020304" pitchFamily="18" charset="0"/>
                        </a:rPr>
                        <a:t>2017/18</a:t>
                      </a:r>
                      <a:endParaRPr lang="af-ZA" sz="14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3508" marR="6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nSpc>
                          <a:spcPct val="115000"/>
                        </a:lnSpc>
                        <a:spcAft>
                          <a:spcPts val="1000"/>
                        </a:spcAft>
                      </a:pPr>
                      <a:r>
                        <a:rPr lang="af-ZA" sz="1400" b="1" dirty="0" smtClean="0">
                          <a:effectLst/>
                          <a:latin typeface="Arial Narrow" panose="020B0606020202030204" pitchFamily="34" charset="0"/>
                          <a:ea typeface="Calibri" panose="020F0502020204030204" pitchFamily="34" charset="0"/>
                          <a:cs typeface="Times New Roman" panose="02020603050405020304" pitchFamily="18" charset="0"/>
                        </a:rPr>
                        <a:t>2018/19</a:t>
                      </a:r>
                      <a:endParaRPr lang="af-ZA" sz="14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3508" marR="6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nSpc>
                          <a:spcPct val="115000"/>
                        </a:lnSpc>
                        <a:spcAft>
                          <a:spcPts val="1000"/>
                        </a:spcAft>
                      </a:pPr>
                      <a:r>
                        <a:rPr lang="af-ZA" sz="1400" b="1" dirty="0" smtClean="0">
                          <a:effectLst/>
                          <a:latin typeface="Arial Narrow" panose="020B0606020202030204" pitchFamily="34" charset="0"/>
                          <a:ea typeface="Calibri" panose="020F0502020204030204" pitchFamily="34" charset="0"/>
                          <a:cs typeface="Times New Roman" panose="02020603050405020304" pitchFamily="18" charset="0"/>
                        </a:rPr>
                        <a:t>2019/20</a:t>
                      </a:r>
                      <a:endParaRPr lang="af-ZA" sz="14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3508" marR="6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nSpc>
                          <a:spcPct val="115000"/>
                        </a:lnSpc>
                        <a:spcAft>
                          <a:spcPts val="1000"/>
                        </a:spcAft>
                      </a:pPr>
                      <a:r>
                        <a:rPr lang="af-ZA" sz="1400" b="1" dirty="0" smtClean="0">
                          <a:effectLst/>
                          <a:latin typeface="Arial Narrow" panose="020B0606020202030204" pitchFamily="34" charset="0"/>
                          <a:ea typeface="Calibri" panose="020F0502020204030204" pitchFamily="34" charset="0"/>
                          <a:cs typeface="Times New Roman" panose="02020603050405020304" pitchFamily="18" charset="0"/>
                        </a:rPr>
                        <a:t>2020/21</a:t>
                      </a:r>
                      <a:endParaRPr lang="af-ZA" sz="14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3508" marR="63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731993">
                <a:tc rowSpan="2">
                  <a:txBody>
                    <a:bodyPr/>
                    <a:lstStyle/>
                    <a:p>
                      <a:pPr>
                        <a:lnSpc>
                          <a:spcPct val="115000"/>
                        </a:lnSpc>
                        <a:spcAft>
                          <a:spcPts val="1000"/>
                        </a:spcAft>
                      </a:pPr>
                      <a:r>
                        <a:rPr lang="en-GB" sz="1400" b="1" dirty="0">
                          <a:effectLst/>
                          <a:latin typeface="Arial Narrow" panose="020B0606020202030204" pitchFamily="34" charset="0"/>
                          <a:ea typeface="Calibri" panose="020F0502020204030204" pitchFamily="34" charset="0"/>
                          <a:cs typeface="MyriadPro-Light"/>
                        </a:rPr>
                        <a:t>Ensuring Performance Excellence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000"/>
                        </a:spcAft>
                      </a:pPr>
                      <a:r>
                        <a:rPr lang="en-GB" sz="1400" dirty="0">
                          <a:effectLst/>
                          <a:latin typeface="Arial Narrow"/>
                          <a:ea typeface="Calibri"/>
                          <a:cs typeface="Times New Roman"/>
                        </a:rPr>
                        <a:t>RSR SDIX = 46</a:t>
                      </a:r>
                      <a:endParaRPr lang="en-ZA"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000"/>
                        </a:spcAft>
                      </a:pPr>
                      <a:r>
                        <a:rPr lang="en-GB" sz="1400">
                          <a:effectLst/>
                          <a:latin typeface="Arial Narrow"/>
                          <a:ea typeface="Calibri"/>
                          <a:cs typeface="Times New Roman"/>
                        </a:rPr>
                        <a:t>RSR SDIX=51</a:t>
                      </a:r>
                      <a:endParaRPr lang="en-ZA"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000"/>
                        </a:spcAft>
                      </a:pPr>
                      <a:r>
                        <a:rPr lang="en-GB" sz="1400">
                          <a:effectLst/>
                          <a:latin typeface="Arial Narrow"/>
                          <a:ea typeface="Calibri"/>
                          <a:cs typeface="Times New Roman"/>
                        </a:rPr>
                        <a:t>RSR SDIX=55 </a:t>
                      </a:r>
                      <a:endParaRPr lang="en-ZA"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000"/>
                        </a:spcAft>
                      </a:pPr>
                      <a:r>
                        <a:rPr lang="en-GB" sz="1400">
                          <a:effectLst/>
                          <a:latin typeface="Arial Narrow"/>
                          <a:ea typeface="Calibri"/>
                          <a:cs typeface="Times New Roman"/>
                        </a:rPr>
                        <a:t>RSR SDIX = 58</a:t>
                      </a:r>
                      <a:endParaRPr lang="en-ZA"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000"/>
                        </a:spcAft>
                      </a:pPr>
                      <a:r>
                        <a:rPr lang="en-GB" sz="1400">
                          <a:effectLst/>
                          <a:latin typeface="Arial Narrow"/>
                          <a:ea typeface="Calibri"/>
                          <a:cs typeface="Times New Roman"/>
                        </a:rPr>
                        <a:t>RSR SDIX = 60</a:t>
                      </a:r>
                      <a:endParaRPr lang="en-ZA"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731993">
                <a:tc vMerge="1">
                  <a:txBody>
                    <a:bodyPr/>
                    <a:lstStyle/>
                    <a:p>
                      <a:endParaRPr lang="en-ZA"/>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000"/>
                        </a:spcAft>
                      </a:pPr>
                      <a:r>
                        <a:rPr lang="en-GB" sz="1400" dirty="0">
                          <a:effectLst/>
                          <a:latin typeface="Arial Narrow"/>
                          <a:ea typeface="Calibri"/>
                          <a:cs typeface="Times New Roman"/>
                        </a:rPr>
                        <a:t>RSR Profiling and Stakeholder Engagement Strategy developed and implemented</a:t>
                      </a:r>
                      <a:endParaRPr lang="en-ZA"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000"/>
                        </a:spcAft>
                      </a:pPr>
                      <a:r>
                        <a:rPr lang="en-GB" sz="1400" dirty="0">
                          <a:effectLst/>
                          <a:latin typeface="Arial Narrow"/>
                          <a:ea typeface="Calibri"/>
                          <a:cs typeface="Times New Roman"/>
                        </a:rPr>
                        <a:t>Implementation of the RSR Profiling and stakeholder engagement Strategy monitored</a:t>
                      </a:r>
                      <a:endParaRPr lang="en-ZA"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000"/>
                        </a:spcAft>
                      </a:pPr>
                      <a:r>
                        <a:rPr lang="en-GB" sz="1400" dirty="0">
                          <a:effectLst/>
                          <a:latin typeface="Arial Narrow"/>
                          <a:ea typeface="Calibri"/>
                          <a:cs typeface="Times New Roman"/>
                        </a:rPr>
                        <a:t>Implementation of the RSR Profiling and stakeholder engagement Strategy monitored</a:t>
                      </a:r>
                      <a:endParaRPr lang="en-ZA"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000"/>
                        </a:spcAft>
                      </a:pPr>
                      <a:r>
                        <a:rPr lang="en-GB" sz="1400" dirty="0">
                          <a:effectLst/>
                          <a:latin typeface="Arial Narrow"/>
                          <a:ea typeface="Calibri"/>
                          <a:cs typeface="Times New Roman"/>
                        </a:rPr>
                        <a:t>RSR Profiling and stakeholder engagement Strategy evaluated and amended</a:t>
                      </a:r>
                      <a:endParaRPr lang="en-ZA"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000"/>
                        </a:spcAft>
                      </a:pPr>
                      <a:r>
                        <a:rPr lang="en-GB" sz="1400" dirty="0">
                          <a:effectLst/>
                          <a:latin typeface="Arial Narrow"/>
                          <a:ea typeface="Calibri"/>
                          <a:cs typeface="Times New Roman"/>
                        </a:rPr>
                        <a:t>RSR recognised as the authority on railway safety</a:t>
                      </a:r>
                      <a:endParaRPr lang="en-ZA"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xmlns="" val="383703041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p:cNvSpPr/>
          <p:nvPr/>
        </p:nvSpPr>
        <p:spPr bwMode="auto">
          <a:xfrm>
            <a:off x="384458" y="836712"/>
            <a:ext cx="8242146" cy="5400600"/>
          </a:xfrm>
          <a:prstGeom prst="roundRect">
            <a:avLst/>
          </a:prstGeom>
          <a:gradFill flip="none" rotWithShape="1">
            <a:gsLst>
              <a:gs pos="0">
                <a:schemeClr val="tx1">
                  <a:lumMod val="75000"/>
                  <a:lumOff val="25000"/>
                </a:schemeClr>
              </a:gs>
              <a:gs pos="100000">
                <a:schemeClr val="tx1">
                  <a:lumMod val="95000"/>
                  <a:lumOff val="5000"/>
                </a:schemeClr>
              </a:gs>
            </a:gsLst>
            <a:lin ang="2700000" scaled="1"/>
            <a:tileRect/>
          </a:gradFill>
          <a:ln>
            <a:noFill/>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ctr"/>
            <a:endParaRPr lang="en-ZA"/>
          </a:p>
        </p:txBody>
      </p:sp>
      <p:sp>
        <p:nvSpPr>
          <p:cNvPr id="46" name="AutoShape 19"/>
          <p:cNvSpPr>
            <a:spLocks noChangeArrowheads="1"/>
          </p:cNvSpPr>
          <p:nvPr/>
        </p:nvSpPr>
        <p:spPr bwMode="auto">
          <a:xfrm>
            <a:off x="1090368" y="980729"/>
            <a:ext cx="6377955" cy="1902481"/>
          </a:xfrm>
          <a:custGeom>
            <a:avLst/>
            <a:gdLst>
              <a:gd name="T0" fmla="*/ 106 w 21600"/>
              <a:gd name="T1" fmla="*/ 0 h 21600"/>
              <a:gd name="T2" fmla="*/ 5 w 21600"/>
              <a:gd name="T3" fmla="*/ 3 h 21600"/>
              <a:gd name="T4" fmla="*/ 106 w 21600"/>
              <a:gd name="T5" fmla="*/ 0 h 21600"/>
              <a:gd name="T6" fmla="*/ 207 w 21600"/>
              <a:gd name="T7" fmla="*/ 3 h 21600"/>
              <a:gd name="T8" fmla="*/ 0 60000 65536"/>
              <a:gd name="T9" fmla="*/ 0 60000 65536"/>
              <a:gd name="T10" fmla="*/ 0 60000 65536"/>
              <a:gd name="T11" fmla="*/ 0 60000 65536"/>
              <a:gd name="T12" fmla="*/ 425 w 21600"/>
              <a:gd name="T13" fmla="*/ 0 h 21600"/>
              <a:gd name="T14" fmla="*/ 21175 w 21600"/>
              <a:gd name="T15" fmla="*/ 13510 h 21600"/>
            </a:gdLst>
            <a:ahLst/>
            <a:cxnLst>
              <a:cxn ang="T8">
                <a:pos x="T0" y="T1"/>
              </a:cxn>
              <a:cxn ang="T9">
                <a:pos x="T2" y="T3"/>
              </a:cxn>
              <a:cxn ang="T10">
                <a:pos x="T4" y="T5"/>
              </a:cxn>
              <a:cxn ang="T11">
                <a:pos x="T6" y="T7"/>
              </a:cxn>
            </a:cxnLst>
            <a:rect l="T12" t="T13" r="T14" b="T15"/>
            <a:pathLst>
              <a:path w="21600" h="21600">
                <a:moveTo>
                  <a:pt x="1014" y="10718"/>
                </a:moveTo>
                <a:cubicBezTo>
                  <a:pt x="1059" y="5345"/>
                  <a:pt x="5427" y="1013"/>
                  <a:pt x="10800" y="1014"/>
                </a:cubicBezTo>
                <a:cubicBezTo>
                  <a:pt x="16172" y="1014"/>
                  <a:pt x="20540" y="5345"/>
                  <a:pt x="20585" y="10718"/>
                </a:cubicBezTo>
                <a:lnTo>
                  <a:pt x="21599" y="10709"/>
                </a:lnTo>
                <a:cubicBezTo>
                  <a:pt x="21549" y="4780"/>
                  <a:pt x="16729" y="-1"/>
                  <a:pt x="10799" y="0"/>
                </a:cubicBezTo>
                <a:cubicBezTo>
                  <a:pt x="4870" y="0"/>
                  <a:pt x="50" y="4780"/>
                  <a:pt x="0" y="10709"/>
                </a:cubicBezTo>
                <a:close/>
              </a:path>
            </a:pathLst>
          </a:custGeom>
          <a:solidFill>
            <a:srgbClr val="FF0000">
              <a:alpha val="29019"/>
            </a:srgbClr>
          </a:solidFill>
          <a:ln w="9525">
            <a:noFill/>
            <a:miter lim="800000"/>
            <a:headEnd/>
            <a:tailEnd/>
          </a:ln>
        </p:spPr>
        <p:txBody>
          <a:bodyPr wrap="none" anchor="ctr"/>
          <a:lstStyle/>
          <a:p>
            <a:endParaRPr lang="en-ZA" dirty="0"/>
          </a:p>
        </p:txBody>
      </p:sp>
      <p:sp>
        <p:nvSpPr>
          <p:cNvPr id="47" name="AutoShape 20"/>
          <p:cNvSpPr>
            <a:spLocks noChangeArrowheads="1"/>
          </p:cNvSpPr>
          <p:nvPr/>
        </p:nvSpPr>
        <p:spPr bwMode="auto">
          <a:xfrm rot="10800000">
            <a:off x="1153775" y="4222402"/>
            <a:ext cx="6314548" cy="1779434"/>
          </a:xfrm>
          <a:custGeom>
            <a:avLst/>
            <a:gdLst>
              <a:gd name="T0" fmla="*/ 103 w 21600"/>
              <a:gd name="T1" fmla="*/ 0 h 21600"/>
              <a:gd name="T2" fmla="*/ 5 w 21600"/>
              <a:gd name="T3" fmla="*/ 2 h 21600"/>
              <a:gd name="T4" fmla="*/ 103 w 21600"/>
              <a:gd name="T5" fmla="*/ 0 h 21600"/>
              <a:gd name="T6" fmla="*/ 201 w 21600"/>
              <a:gd name="T7" fmla="*/ 2 h 21600"/>
              <a:gd name="T8" fmla="*/ 0 60000 65536"/>
              <a:gd name="T9" fmla="*/ 0 60000 65536"/>
              <a:gd name="T10" fmla="*/ 0 60000 65536"/>
              <a:gd name="T11" fmla="*/ 0 60000 65536"/>
              <a:gd name="T12" fmla="*/ 424 w 21600"/>
              <a:gd name="T13" fmla="*/ 0 h 21600"/>
              <a:gd name="T14" fmla="*/ 21176 w 21600"/>
              <a:gd name="T15" fmla="*/ 13508 h 21600"/>
            </a:gdLst>
            <a:ahLst/>
            <a:cxnLst>
              <a:cxn ang="T8">
                <a:pos x="T0" y="T1"/>
              </a:cxn>
              <a:cxn ang="T9">
                <a:pos x="T2" y="T3"/>
              </a:cxn>
              <a:cxn ang="T10">
                <a:pos x="T4" y="T5"/>
              </a:cxn>
              <a:cxn ang="T11">
                <a:pos x="T6" y="T7"/>
              </a:cxn>
            </a:cxnLst>
            <a:rect l="T12" t="T13" r="T14" b="T15"/>
            <a:pathLst>
              <a:path w="21600" h="21600">
                <a:moveTo>
                  <a:pt x="1014" y="10718"/>
                </a:moveTo>
                <a:cubicBezTo>
                  <a:pt x="1059" y="5345"/>
                  <a:pt x="5427" y="1013"/>
                  <a:pt x="10800" y="1014"/>
                </a:cubicBezTo>
                <a:cubicBezTo>
                  <a:pt x="16172" y="1014"/>
                  <a:pt x="20540" y="5345"/>
                  <a:pt x="20585" y="10718"/>
                </a:cubicBezTo>
                <a:lnTo>
                  <a:pt x="21599" y="10709"/>
                </a:lnTo>
                <a:cubicBezTo>
                  <a:pt x="21549" y="4780"/>
                  <a:pt x="16729" y="-1"/>
                  <a:pt x="10799" y="0"/>
                </a:cubicBezTo>
                <a:cubicBezTo>
                  <a:pt x="4870" y="0"/>
                  <a:pt x="50" y="4780"/>
                  <a:pt x="0" y="10709"/>
                </a:cubicBezTo>
                <a:close/>
              </a:path>
            </a:pathLst>
          </a:custGeom>
          <a:solidFill>
            <a:srgbClr val="0000FF">
              <a:alpha val="39999"/>
            </a:srgbClr>
          </a:solidFill>
          <a:ln w="9525">
            <a:noFill/>
            <a:miter lim="800000"/>
            <a:headEnd/>
            <a:tailEnd/>
          </a:ln>
        </p:spPr>
        <p:txBody>
          <a:bodyPr wrap="none" anchor="ctr"/>
          <a:lstStyle/>
          <a:p>
            <a:endParaRPr lang="en-ZA" dirty="0"/>
          </a:p>
        </p:txBody>
      </p:sp>
      <p:sp>
        <p:nvSpPr>
          <p:cNvPr id="48" name="AutoShape 35"/>
          <p:cNvSpPr>
            <a:spLocks noChangeArrowheads="1"/>
          </p:cNvSpPr>
          <p:nvPr/>
        </p:nvSpPr>
        <p:spPr bwMode="auto">
          <a:xfrm>
            <a:off x="2159383" y="1471267"/>
            <a:ext cx="1512129" cy="1519821"/>
          </a:xfrm>
          <a:prstGeom prst="octagon">
            <a:avLst>
              <a:gd name="adj" fmla="val 29287"/>
            </a:avLst>
          </a:prstGeom>
          <a:gradFill rotWithShape="1">
            <a:gsLst>
              <a:gs pos="0">
                <a:schemeClr val="tx1">
                  <a:alpha val="50000"/>
                </a:schemeClr>
              </a:gs>
              <a:gs pos="100000">
                <a:srgbClr val="FF3300"/>
              </a:gs>
            </a:gsLst>
            <a:lin ang="18900000" scaled="1"/>
          </a:gradFill>
          <a:ln w="9525">
            <a:noFill/>
            <a:miter lim="800000"/>
            <a:headEnd/>
            <a:tailEnd/>
          </a:ln>
        </p:spPr>
        <p:txBody>
          <a:bodyPr wrap="none" anchor="ctr"/>
          <a:lstStyle/>
          <a:p>
            <a:pPr algn="ctr"/>
            <a:r>
              <a:rPr lang="en-ZA" sz="1400" b="1" dirty="0">
                <a:solidFill>
                  <a:schemeClr val="bg1"/>
                </a:solidFill>
              </a:rPr>
              <a:t>Strategy and </a:t>
            </a:r>
          </a:p>
          <a:p>
            <a:pPr algn="ctr"/>
            <a:r>
              <a:rPr lang="en-ZA" sz="1400" b="1" dirty="0">
                <a:solidFill>
                  <a:schemeClr val="bg1"/>
                </a:solidFill>
              </a:rPr>
              <a:t>Planning</a:t>
            </a:r>
            <a:endParaRPr lang="en-US" sz="1400" b="1" dirty="0">
              <a:solidFill>
                <a:schemeClr val="bg1"/>
              </a:solidFill>
            </a:endParaRPr>
          </a:p>
        </p:txBody>
      </p:sp>
      <p:sp>
        <p:nvSpPr>
          <p:cNvPr id="49" name="AutoShape 36"/>
          <p:cNvSpPr>
            <a:spLocks noChangeArrowheads="1"/>
          </p:cNvSpPr>
          <p:nvPr/>
        </p:nvSpPr>
        <p:spPr bwMode="auto">
          <a:xfrm>
            <a:off x="4514255" y="1471267"/>
            <a:ext cx="1512129" cy="1519821"/>
          </a:xfrm>
          <a:prstGeom prst="octagon">
            <a:avLst>
              <a:gd name="adj" fmla="val 29287"/>
            </a:avLst>
          </a:prstGeom>
          <a:gradFill rotWithShape="1">
            <a:gsLst>
              <a:gs pos="0">
                <a:srgbClr val="FF0000">
                  <a:alpha val="50000"/>
                </a:srgbClr>
              </a:gs>
              <a:gs pos="100000">
                <a:srgbClr val="008000"/>
              </a:gs>
            </a:gsLst>
            <a:lin ang="5400000" scaled="1"/>
          </a:gradFill>
          <a:ln w="9525">
            <a:noFill/>
            <a:miter lim="800000"/>
            <a:headEnd/>
            <a:tailEnd/>
          </a:ln>
        </p:spPr>
        <p:txBody>
          <a:bodyPr wrap="none" anchor="ctr"/>
          <a:lstStyle/>
          <a:p>
            <a:pPr algn="ctr"/>
            <a:r>
              <a:rPr lang="en-ZA" sz="1400" b="1" dirty="0">
                <a:solidFill>
                  <a:schemeClr val="bg1"/>
                </a:solidFill>
              </a:rPr>
              <a:t>Customer</a:t>
            </a:r>
          </a:p>
          <a:p>
            <a:pPr algn="ctr"/>
            <a:r>
              <a:rPr lang="en-ZA" sz="1400" b="1" dirty="0">
                <a:solidFill>
                  <a:schemeClr val="bg1"/>
                </a:solidFill>
              </a:rPr>
              <a:t>Focus</a:t>
            </a:r>
            <a:endParaRPr lang="en-US" sz="1400" b="1" dirty="0">
              <a:solidFill>
                <a:schemeClr val="bg1"/>
              </a:solidFill>
            </a:endParaRPr>
          </a:p>
        </p:txBody>
      </p:sp>
      <p:sp>
        <p:nvSpPr>
          <p:cNvPr id="50" name="AutoShape 37"/>
          <p:cNvSpPr>
            <a:spLocks noChangeArrowheads="1"/>
          </p:cNvSpPr>
          <p:nvPr/>
        </p:nvSpPr>
        <p:spPr bwMode="auto">
          <a:xfrm>
            <a:off x="2159383" y="4079529"/>
            <a:ext cx="1512129" cy="1519821"/>
          </a:xfrm>
          <a:prstGeom prst="octagon">
            <a:avLst>
              <a:gd name="adj" fmla="val 29287"/>
            </a:avLst>
          </a:prstGeom>
          <a:gradFill rotWithShape="1">
            <a:gsLst>
              <a:gs pos="0">
                <a:schemeClr val="tx1">
                  <a:alpha val="50000"/>
                </a:schemeClr>
              </a:gs>
              <a:gs pos="100000">
                <a:srgbClr val="0000FF"/>
              </a:gs>
            </a:gsLst>
            <a:lin ang="2700000" scaled="1"/>
          </a:gradFill>
          <a:ln w="9525">
            <a:noFill/>
            <a:miter lim="800000"/>
            <a:headEnd/>
            <a:tailEnd/>
          </a:ln>
        </p:spPr>
        <p:txBody>
          <a:bodyPr wrap="none" anchor="ctr"/>
          <a:lstStyle/>
          <a:p>
            <a:pPr algn="ctr"/>
            <a:r>
              <a:rPr lang="en-ZA" sz="1400" b="1" dirty="0">
                <a:solidFill>
                  <a:schemeClr val="bg1"/>
                </a:solidFill>
              </a:rPr>
              <a:t>Resources </a:t>
            </a:r>
          </a:p>
          <a:p>
            <a:pPr algn="ctr"/>
            <a:r>
              <a:rPr lang="en-ZA" sz="1400" b="1" dirty="0">
                <a:solidFill>
                  <a:schemeClr val="bg1"/>
                </a:solidFill>
              </a:rPr>
              <a:t>Management</a:t>
            </a:r>
            <a:endParaRPr lang="en-US" sz="1400" b="1" dirty="0">
              <a:solidFill>
                <a:schemeClr val="bg1"/>
              </a:solidFill>
            </a:endParaRPr>
          </a:p>
        </p:txBody>
      </p:sp>
      <p:sp>
        <p:nvSpPr>
          <p:cNvPr id="51" name="AutoShape 38"/>
          <p:cNvSpPr>
            <a:spLocks noChangeArrowheads="1"/>
          </p:cNvSpPr>
          <p:nvPr/>
        </p:nvSpPr>
        <p:spPr bwMode="auto">
          <a:xfrm>
            <a:off x="4514255" y="4079529"/>
            <a:ext cx="1512129" cy="1519821"/>
          </a:xfrm>
          <a:prstGeom prst="octagon">
            <a:avLst>
              <a:gd name="adj" fmla="val 29287"/>
            </a:avLst>
          </a:prstGeom>
          <a:gradFill rotWithShape="1">
            <a:gsLst>
              <a:gs pos="0">
                <a:srgbClr val="008000"/>
              </a:gs>
              <a:gs pos="100000">
                <a:srgbClr val="0000FF">
                  <a:alpha val="50000"/>
                </a:srgbClr>
              </a:gs>
            </a:gsLst>
            <a:lin ang="5400000" scaled="1"/>
          </a:gradFill>
          <a:ln w="9525">
            <a:noFill/>
            <a:miter lim="800000"/>
            <a:headEnd/>
            <a:tailEnd/>
          </a:ln>
        </p:spPr>
        <p:txBody>
          <a:bodyPr wrap="none" anchor="ctr"/>
          <a:lstStyle/>
          <a:p>
            <a:pPr algn="ctr"/>
            <a:r>
              <a:rPr lang="en-ZA" sz="1400" b="1" dirty="0">
                <a:solidFill>
                  <a:schemeClr val="bg1"/>
                </a:solidFill>
              </a:rPr>
              <a:t>Employee </a:t>
            </a:r>
          </a:p>
          <a:p>
            <a:pPr algn="ctr"/>
            <a:r>
              <a:rPr lang="en-ZA" sz="1400" b="1" dirty="0">
                <a:solidFill>
                  <a:schemeClr val="bg1"/>
                </a:solidFill>
              </a:rPr>
              <a:t>Management</a:t>
            </a:r>
            <a:endParaRPr lang="en-US" sz="1400" b="1" dirty="0">
              <a:solidFill>
                <a:schemeClr val="bg1"/>
              </a:solidFill>
            </a:endParaRPr>
          </a:p>
        </p:txBody>
      </p:sp>
      <p:sp>
        <p:nvSpPr>
          <p:cNvPr id="52" name="AutoShape 39"/>
          <p:cNvSpPr>
            <a:spLocks noChangeArrowheads="1"/>
          </p:cNvSpPr>
          <p:nvPr/>
        </p:nvSpPr>
        <p:spPr bwMode="auto">
          <a:xfrm>
            <a:off x="982678" y="2773017"/>
            <a:ext cx="1512129" cy="1519821"/>
          </a:xfrm>
          <a:prstGeom prst="octagon">
            <a:avLst>
              <a:gd name="adj" fmla="val 29287"/>
            </a:avLst>
          </a:prstGeom>
          <a:gradFill rotWithShape="1">
            <a:gsLst>
              <a:gs pos="0">
                <a:schemeClr val="tx1">
                  <a:alpha val="50000"/>
                </a:schemeClr>
              </a:gs>
              <a:gs pos="100000">
                <a:schemeClr val="tx1">
                  <a:gamma/>
                  <a:shade val="46275"/>
                  <a:invGamma/>
                </a:schemeClr>
              </a:gs>
            </a:gsLst>
            <a:lin ang="5400000" scaled="1"/>
          </a:gradFill>
          <a:ln w="9525">
            <a:solidFill>
              <a:schemeClr val="tx1"/>
            </a:solidFill>
            <a:miter lim="800000"/>
            <a:headEnd/>
            <a:tailEnd/>
          </a:ln>
          <a:effectLst/>
        </p:spPr>
        <p:txBody>
          <a:bodyPr wrap="none" anchor="ctr"/>
          <a:lstStyle/>
          <a:p>
            <a:pPr algn="ctr">
              <a:defRPr/>
            </a:pPr>
            <a:r>
              <a:rPr lang="en-ZA" sz="1400" b="1" dirty="0">
                <a:solidFill>
                  <a:schemeClr val="bg1"/>
                </a:solidFill>
              </a:rPr>
              <a:t>Leadership</a:t>
            </a:r>
            <a:endParaRPr lang="en-US" sz="1400" b="1" dirty="0">
              <a:solidFill>
                <a:schemeClr val="bg1"/>
              </a:solidFill>
            </a:endParaRPr>
          </a:p>
        </p:txBody>
      </p:sp>
      <p:sp>
        <p:nvSpPr>
          <p:cNvPr id="53" name="AutoShape 40"/>
          <p:cNvSpPr>
            <a:spLocks noChangeArrowheads="1"/>
          </p:cNvSpPr>
          <p:nvPr/>
        </p:nvSpPr>
        <p:spPr bwMode="auto">
          <a:xfrm>
            <a:off x="3336175" y="2773017"/>
            <a:ext cx="1513506" cy="1519821"/>
          </a:xfrm>
          <a:prstGeom prst="octagon">
            <a:avLst>
              <a:gd name="adj" fmla="val 29287"/>
            </a:avLst>
          </a:prstGeom>
          <a:gradFill rotWithShape="1">
            <a:gsLst>
              <a:gs pos="0">
                <a:srgbClr val="008000">
                  <a:alpha val="49001"/>
                </a:srgbClr>
              </a:gs>
              <a:gs pos="100000">
                <a:srgbClr val="008000"/>
              </a:gs>
            </a:gsLst>
            <a:lin ang="0" scaled="1"/>
          </a:gradFill>
          <a:ln w="12700">
            <a:solidFill>
              <a:srgbClr val="FFFF00"/>
            </a:solidFill>
            <a:miter lim="800000"/>
            <a:headEnd/>
            <a:tailEnd/>
          </a:ln>
        </p:spPr>
        <p:txBody>
          <a:bodyPr wrap="none" anchor="ctr"/>
          <a:lstStyle/>
          <a:p>
            <a:pPr algn="ctr"/>
            <a:r>
              <a:rPr lang="en-ZA" sz="1400" b="1" dirty="0">
                <a:solidFill>
                  <a:schemeClr val="bg1"/>
                </a:solidFill>
              </a:rPr>
              <a:t>Core </a:t>
            </a:r>
          </a:p>
          <a:p>
            <a:pPr algn="ctr"/>
            <a:r>
              <a:rPr lang="en-ZA" sz="1400" b="1" dirty="0">
                <a:solidFill>
                  <a:schemeClr val="bg1"/>
                </a:solidFill>
              </a:rPr>
              <a:t>Processes</a:t>
            </a:r>
            <a:endParaRPr lang="en-US" sz="1400" b="1" dirty="0">
              <a:solidFill>
                <a:schemeClr val="bg1"/>
              </a:solidFill>
            </a:endParaRPr>
          </a:p>
        </p:txBody>
      </p:sp>
      <p:sp>
        <p:nvSpPr>
          <p:cNvPr id="54" name="AutoShape 41"/>
          <p:cNvSpPr>
            <a:spLocks noChangeArrowheads="1"/>
          </p:cNvSpPr>
          <p:nvPr/>
        </p:nvSpPr>
        <p:spPr bwMode="auto">
          <a:xfrm>
            <a:off x="5690960" y="2773017"/>
            <a:ext cx="1512129" cy="1519821"/>
          </a:xfrm>
          <a:prstGeom prst="octagon">
            <a:avLst>
              <a:gd name="adj" fmla="val 29287"/>
            </a:avLst>
          </a:prstGeom>
          <a:solidFill>
            <a:srgbClr val="008000">
              <a:alpha val="50195"/>
            </a:srgbClr>
          </a:solidFill>
          <a:ln w="9525">
            <a:noFill/>
            <a:miter lim="800000"/>
            <a:headEnd/>
            <a:tailEnd/>
          </a:ln>
        </p:spPr>
        <p:txBody>
          <a:bodyPr wrap="none" anchor="ctr"/>
          <a:lstStyle/>
          <a:p>
            <a:pPr algn="ctr"/>
            <a:r>
              <a:rPr lang="en-ZA" sz="1400" b="1" dirty="0">
                <a:solidFill>
                  <a:schemeClr val="bg1"/>
                </a:solidFill>
              </a:rPr>
              <a:t> Organisational</a:t>
            </a:r>
          </a:p>
          <a:p>
            <a:pPr algn="ctr"/>
            <a:r>
              <a:rPr lang="en-ZA" sz="1400" b="1" dirty="0">
                <a:solidFill>
                  <a:schemeClr val="bg1"/>
                </a:solidFill>
              </a:rPr>
              <a:t>Results</a:t>
            </a:r>
            <a:endParaRPr lang="en-US" sz="1400" b="1" dirty="0">
              <a:solidFill>
                <a:schemeClr val="bg1"/>
              </a:solidFill>
            </a:endParaRPr>
          </a:p>
        </p:txBody>
      </p:sp>
      <p:sp>
        <p:nvSpPr>
          <p:cNvPr id="55" name="Rectangle 42"/>
          <p:cNvSpPr>
            <a:spLocks noChangeArrowheads="1"/>
          </p:cNvSpPr>
          <p:nvPr/>
        </p:nvSpPr>
        <p:spPr bwMode="auto">
          <a:xfrm>
            <a:off x="2593139" y="3322291"/>
            <a:ext cx="583073" cy="588188"/>
          </a:xfrm>
          <a:prstGeom prst="rect">
            <a:avLst/>
          </a:prstGeom>
          <a:gradFill rotWithShape="1">
            <a:gsLst>
              <a:gs pos="0">
                <a:srgbClr val="FFFF00"/>
              </a:gs>
              <a:gs pos="100000">
                <a:srgbClr val="008000"/>
              </a:gs>
            </a:gsLst>
            <a:lin ang="0" scaled="1"/>
          </a:gradFill>
          <a:ln w="25400">
            <a:solidFill>
              <a:srgbClr val="FFFF00"/>
            </a:solidFill>
            <a:miter lim="800000"/>
            <a:headEnd/>
            <a:tailEnd/>
          </a:ln>
        </p:spPr>
        <p:txBody>
          <a:bodyPr wrap="none" anchor="ctr"/>
          <a:lstStyle/>
          <a:p>
            <a:pPr algn="ctr"/>
            <a:r>
              <a:rPr lang="en-ZA" sz="2000" b="1" dirty="0"/>
              <a:t>P</a:t>
            </a:r>
            <a:endParaRPr lang="en-US" sz="2000" b="1" dirty="0"/>
          </a:p>
        </p:txBody>
      </p:sp>
      <p:sp>
        <p:nvSpPr>
          <p:cNvPr id="56" name="Rectangle 43"/>
          <p:cNvSpPr>
            <a:spLocks noChangeArrowheads="1"/>
          </p:cNvSpPr>
          <p:nvPr/>
        </p:nvSpPr>
        <p:spPr bwMode="auto">
          <a:xfrm>
            <a:off x="3771395" y="2026892"/>
            <a:ext cx="584451" cy="585483"/>
          </a:xfrm>
          <a:prstGeom prst="rect">
            <a:avLst/>
          </a:prstGeom>
          <a:solidFill>
            <a:srgbClr val="FF0000">
              <a:alpha val="45097"/>
            </a:srgbClr>
          </a:solidFill>
          <a:ln w="9525">
            <a:solidFill>
              <a:schemeClr val="tx1"/>
            </a:solidFill>
            <a:miter lim="800000"/>
            <a:headEnd/>
            <a:tailEnd/>
          </a:ln>
        </p:spPr>
        <p:txBody>
          <a:bodyPr wrap="none" anchor="ctr"/>
          <a:lstStyle/>
          <a:p>
            <a:pPr algn="ctr"/>
            <a:r>
              <a:rPr lang="en-ZA" sz="2000" b="1" dirty="0">
                <a:solidFill>
                  <a:schemeClr val="bg1"/>
                </a:solidFill>
              </a:rPr>
              <a:t>C</a:t>
            </a:r>
            <a:endParaRPr lang="en-US" sz="2000" b="1" dirty="0">
              <a:solidFill>
                <a:schemeClr val="bg1"/>
              </a:solidFill>
            </a:endParaRPr>
          </a:p>
        </p:txBody>
      </p:sp>
      <p:sp>
        <p:nvSpPr>
          <p:cNvPr id="57" name="Rectangle 44"/>
          <p:cNvSpPr>
            <a:spLocks noChangeArrowheads="1"/>
          </p:cNvSpPr>
          <p:nvPr/>
        </p:nvSpPr>
        <p:spPr bwMode="auto">
          <a:xfrm>
            <a:off x="4949477" y="3322292"/>
            <a:ext cx="583073" cy="585483"/>
          </a:xfrm>
          <a:prstGeom prst="rect">
            <a:avLst/>
          </a:prstGeom>
          <a:solidFill>
            <a:srgbClr val="008000">
              <a:alpha val="50980"/>
            </a:srgbClr>
          </a:solidFill>
          <a:ln w="12700">
            <a:solidFill>
              <a:srgbClr val="FFFF00"/>
            </a:solidFill>
            <a:miter lim="800000"/>
            <a:headEnd/>
            <a:tailEnd/>
          </a:ln>
        </p:spPr>
        <p:txBody>
          <a:bodyPr wrap="none" anchor="ctr"/>
          <a:lstStyle/>
          <a:p>
            <a:pPr algn="ctr"/>
            <a:r>
              <a:rPr lang="en-ZA" sz="2000" b="1" dirty="0">
                <a:solidFill>
                  <a:schemeClr val="bg1"/>
                </a:solidFill>
              </a:rPr>
              <a:t>A</a:t>
            </a:r>
            <a:endParaRPr lang="en-US" sz="2000" b="1" dirty="0">
              <a:solidFill>
                <a:schemeClr val="bg1"/>
              </a:solidFill>
            </a:endParaRPr>
          </a:p>
        </p:txBody>
      </p:sp>
      <p:sp>
        <p:nvSpPr>
          <p:cNvPr id="58" name="Rectangle 45"/>
          <p:cNvSpPr>
            <a:spLocks noChangeArrowheads="1"/>
          </p:cNvSpPr>
          <p:nvPr/>
        </p:nvSpPr>
        <p:spPr bwMode="auto">
          <a:xfrm>
            <a:off x="3771395" y="4625628"/>
            <a:ext cx="584451" cy="584131"/>
          </a:xfrm>
          <a:prstGeom prst="rect">
            <a:avLst/>
          </a:prstGeom>
          <a:solidFill>
            <a:srgbClr val="0000FF">
              <a:alpha val="47842"/>
            </a:srgbClr>
          </a:solidFill>
          <a:ln w="9525">
            <a:solidFill>
              <a:schemeClr val="tx1"/>
            </a:solidFill>
            <a:miter lim="800000"/>
            <a:headEnd/>
            <a:tailEnd/>
          </a:ln>
        </p:spPr>
        <p:txBody>
          <a:bodyPr wrap="none" anchor="ctr"/>
          <a:lstStyle/>
          <a:p>
            <a:pPr algn="ctr"/>
            <a:r>
              <a:rPr lang="en-ZA" sz="2000" b="1" dirty="0">
                <a:solidFill>
                  <a:schemeClr val="bg1"/>
                </a:solidFill>
              </a:rPr>
              <a:t>D</a:t>
            </a:r>
            <a:endParaRPr lang="en-US" sz="2000" b="1" dirty="0">
              <a:solidFill>
                <a:schemeClr val="bg1"/>
              </a:solidFill>
            </a:endParaRPr>
          </a:p>
        </p:txBody>
      </p:sp>
      <p:sp>
        <p:nvSpPr>
          <p:cNvPr id="59" name="Text Box 48"/>
          <p:cNvSpPr txBox="1">
            <a:spLocks noChangeArrowheads="1"/>
          </p:cNvSpPr>
          <p:nvPr/>
        </p:nvSpPr>
        <p:spPr bwMode="auto">
          <a:xfrm>
            <a:off x="3280781" y="5519267"/>
            <a:ext cx="1594111" cy="284950"/>
          </a:xfrm>
          <a:prstGeom prst="rect">
            <a:avLst/>
          </a:prstGeom>
          <a:noFill/>
          <a:ln w="9525">
            <a:noFill/>
            <a:miter lim="800000"/>
            <a:headEnd/>
            <a:tailEnd/>
          </a:ln>
        </p:spPr>
        <p:txBody>
          <a:bodyPr wrap="square">
            <a:spAutoFit/>
          </a:bodyPr>
          <a:lstStyle/>
          <a:p>
            <a:pPr algn="ctr">
              <a:lnSpc>
                <a:spcPct val="50000"/>
              </a:lnSpc>
              <a:spcBef>
                <a:spcPct val="50000"/>
              </a:spcBef>
            </a:pPr>
            <a:r>
              <a:rPr lang="en-ZA" sz="800" b="1" dirty="0">
                <a:solidFill>
                  <a:schemeClr val="bg1"/>
                </a:solidFill>
              </a:rPr>
              <a:t>South African </a:t>
            </a:r>
          </a:p>
          <a:p>
            <a:pPr algn="ctr">
              <a:lnSpc>
                <a:spcPct val="50000"/>
              </a:lnSpc>
              <a:spcBef>
                <a:spcPct val="50000"/>
              </a:spcBef>
            </a:pPr>
            <a:r>
              <a:rPr lang="en-ZA" sz="800" b="1" dirty="0">
                <a:solidFill>
                  <a:schemeClr val="bg1"/>
                </a:solidFill>
              </a:rPr>
              <a:t>Excellence Model XIII</a:t>
            </a:r>
            <a:endParaRPr lang="en-US" sz="800" b="1" dirty="0">
              <a:solidFill>
                <a:schemeClr val="bg1"/>
              </a:solidFill>
            </a:endParaRPr>
          </a:p>
        </p:txBody>
      </p:sp>
      <p:sp>
        <p:nvSpPr>
          <p:cNvPr id="17" name="Oval 16"/>
          <p:cNvSpPr/>
          <p:nvPr/>
        </p:nvSpPr>
        <p:spPr bwMode="auto">
          <a:xfrm>
            <a:off x="3774373" y="6767656"/>
            <a:ext cx="66469" cy="72008"/>
          </a:xfrm>
          <a:prstGeom prst="ellipse">
            <a:avLst/>
          </a:prstGeom>
          <a:solidFill>
            <a:schemeClr val="bg2">
              <a:lumMod val="50000"/>
            </a:schemeClr>
          </a:solidFill>
          <a:ln>
            <a:noFill/>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ctr"/>
            <a:endParaRPr lang="en-ZA"/>
          </a:p>
        </p:txBody>
      </p:sp>
    </p:spTree>
    <p:extLst>
      <p:ext uri="{BB962C8B-B14F-4D97-AF65-F5344CB8AC3E}">
        <p14:creationId xmlns:p14="http://schemas.microsoft.com/office/powerpoint/2010/main" xmlns="" val="137991215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bwMode="auto">
          <a:xfrm>
            <a:off x="384458" y="980728"/>
            <a:ext cx="8242146" cy="5112568"/>
          </a:xfrm>
          <a:prstGeom prst="roundRect">
            <a:avLst/>
          </a:prstGeom>
          <a:gradFill flip="none" rotWithShape="1">
            <a:gsLst>
              <a:gs pos="0">
                <a:schemeClr val="tx1">
                  <a:lumMod val="75000"/>
                  <a:lumOff val="25000"/>
                </a:schemeClr>
              </a:gs>
              <a:gs pos="100000">
                <a:schemeClr val="tx1">
                  <a:lumMod val="95000"/>
                  <a:lumOff val="5000"/>
                </a:schemeClr>
              </a:gs>
            </a:gsLst>
            <a:lin ang="2700000" scaled="1"/>
            <a:tileRect/>
          </a:gradFill>
          <a:ln>
            <a:noFill/>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ctr"/>
            <a:endParaRPr lang="en-ZA"/>
          </a:p>
        </p:txBody>
      </p:sp>
      <p:graphicFrame>
        <p:nvGraphicFramePr>
          <p:cNvPr id="2" name="Table 1"/>
          <p:cNvGraphicFramePr>
            <a:graphicFrameLocks noGrp="1"/>
          </p:cNvGraphicFramePr>
          <p:nvPr>
            <p:extLst/>
          </p:nvPr>
        </p:nvGraphicFramePr>
        <p:xfrm>
          <a:off x="583865" y="1124745"/>
          <a:ext cx="7643926" cy="4925888"/>
        </p:xfrm>
        <a:graphic>
          <a:graphicData uri="http://schemas.openxmlformats.org/drawingml/2006/table">
            <a:tbl>
              <a:tblPr/>
              <a:tblGrid>
                <a:gridCol w="3045820"/>
                <a:gridCol w="1577875"/>
                <a:gridCol w="1538072"/>
                <a:gridCol w="1482159"/>
              </a:tblGrid>
              <a:tr h="258202">
                <a:tc gridSpan="4">
                  <a:txBody>
                    <a:bodyPr/>
                    <a:lstStyle/>
                    <a:p>
                      <a:pPr>
                        <a:spcAft>
                          <a:spcPts val="300"/>
                        </a:spcAft>
                        <a:tabLst>
                          <a:tab pos="540385" algn="l"/>
                        </a:tabLst>
                      </a:pPr>
                      <a:r>
                        <a:rPr lang="en-ZA" sz="1600" dirty="0">
                          <a:solidFill>
                            <a:schemeClr val="bg1"/>
                          </a:solidFill>
                          <a:latin typeface="Lucida Sans Unicode"/>
                          <a:ea typeface="Times New Roman"/>
                        </a:rPr>
                        <a:t>Actual SDIX  2014 / 2015 Scores and 2015/ 2016 Goals</a:t>
                      </a:r>
                    </a:p>
                  </a:txBody>
                  <a:tcPr marL="63305" marR="63305" marT="0" marB="0" anchor="ctr">
                    <a:lnL>
                      <a:noFill/>
                    </a:lnL>
                    <a:lnR>
                      <a:noFill/>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noFill/>
                  </a:tcPr>
                </a:tc>
                <a:tc hMerge="1">
                  <a:txBody>
                    <a:bodyPr/>
                    <a:lstStyle/>
                    <a:p>
                      <a:endParaRPr lang="en-ZA"/>
                    </a:p>
                  </a:txBody>
                  <a:tcPr/>
                </a:tc>
                <a:tc hMerge="1">
                  <a:txBody>
                    <a:bodyPr/>
                    <a:lstStyle/>
                    <a:p>
                      <a:endParaRPr lang="en-ZA"/>
                    </a:p>
                  </a:txBody>
                  <a:tcPr/>
                </a:tc>
                <a:tc hMerge="1">
                  <a:txBody>
                    <a:bodyPr/>
                    <a:lstStyle/>
                    <a:p>
                      <a:endParaRPr lang="en-ZA"/>
                    </a:p>
                  </a:txBody>
                  <a:tcPr/>
                </a:tc>
              </a:tr>
              <a:tr h="774608">
                <a:tc>
                  <a:txBody>
                    <a:bodyPr/>
                    <a:lstStyle/>
                    <a:p>
                      <a:pPr>
                        <a:spcAft>
                          <a:spcPts val="0"/>
                        </a:spcAft>
                      </a:pPr>
                      <a:r>
                        <a:rPr lang="en-US" sz="1600" dirty="0">
                          <a:solidFill>
                            <a:schemeClr val="bg1"/>
                          </a:solidFill>
                          <a:latin typeface="Calibri"/>
                          <a:ea typeface="Times New Roman"/>
                        </a:rPr>
                        <a:t>Criterion</a:t>
                      </a:r>
                      <a:endParaRPr lang="en-ZA" sz="1600" dirty="0">
                        <a:solidFill>
                          <a:schemeClr val="bg1"/>
                        </a:solidFill>
                        <a:latin typeface="Lucida Sans Unicode"/>
                        <a:ea typeface="Times New Roman"/>
                      </a:endParaRPr>
                    </a:p>
                  </a:txBody>
                  <a:tcPr marL="63305" marR="63305" marT="0" marB="0" anchor="ctr">
                    <a:lnL>
                      <a:noFill/>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noFill/>
                  </a:tcPr>
                </a:tc>
                <a:tc>
                  <a:txBody>
                    <a:bodyPr/>
                    <a:lstStyle/>
                    <a:p>
                      <a:pPr>
                        <a:spcAft>
                          <a:spcPts val="0"/>
                        </a:spcAft>
                      </a:pPr>
                      <a:r>
                        <a:rPr lang="en-US" sz="1600">
                          <a:solidFill>
                            <a:schemeClr val="bg1"/>
                          </a:solidFill>
                          <a:latin typeface="Calibri"/>
                          <a:ea typeface="Times New Roman"/>
                        </a:rPr>
                        <a:t>Actual </a:t>
                      </a:r>
                      <a:endParaRPr lang="en-ZA" sz="1600">
                        <a:solidFill>
                          <a:schemeClr val="bg1"/>
                        </a:solidFill>
                        <a:latin typeface="Lucida Sans Unicode"/>
                        <a:ea typeface="Times New Roman"/>
                      </a:endParaRPr>
                    </a:p>
                    <a:p>
                      <a:pPr>
                        <a:spcAft>
                          <a:spcPts val="0"/>
                        </a:spcAft>
                      </a:pPr>
                      <a:r>
                        <a:rPr lang="en-US" sz="1600">
                          <a:solidFill>
                            <a:schemeClr val="bg1"/>
                          </a:solidFill>
                          <a:latin typeface="Calibri"/>
                          <a:ea typeface="Times New Roman"/>
                        </a:rPr>
                        <a:t>SDIX Scores</a:t>
                      </a:r>
                      <a:endParaRPr lang="en-ZA" sz="1600">
                        <a:solidFill>
                          <a:schemeClr val="bg1"/>
                        </a:solidFill>
                        <a:latin typeface="Lucida Sans Unicode"/>
                        <a:ea typeface="Times New Roman"/>
                      </a:endParaRPr>
                    </a:p>
                    <a:p>
                      <a:pPr>
                        <a:spcAft>
                          <a:spcPts val="0"/>
                        </a:spcAft>
                      </a:pPr>
                      <a:r>
                        <a:rPr lang="en-US" sz="1600">
                          <a:solidFill>
                            <a:schemeClr val="bg1"/>
                          </a:solidFill>
                          <a:latin typeface="Calibri"/>
                          <a:ea typeface="Times New Roman"/>
                        </a:rPr>
                        <a:t>2014</a:t>
                      </a:r>
                      <a:endParaRPr lang="en-ZA" sz="1600">
                        <a:solidFill>
                          <a:schemeClr val="bg1"/>
                        </a:solidFill>
                        <a:latin typeface="Lucida Sans Unicode"/>
                        <a:ea typeface="Times New Roman"/>
                      </a:endParaRPr>
                    </a:p>
                  </a:txBody>
                  <a:tcPr marL="63305" marR="6330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noFill/>
                  </a:tcPr>
                </a:tc>
                <a:tc>
                  <a:txBody>
                    <a:bodyPr/>
                    <a:lstStyle/>
                    <a:p>
                      <a:pPr>
                        <a:spcAft>
                          <a:spcPts val="0"/>
                        </a:spcAft>
                      </a:pPr>
                      <a:r>
                        <a:rPr lang="en-US" sz="1600" dirty="0">
                          <a:solidFill>
                            <a:srgbClr val="FFFF00"/>
                          </a:solidFill>
                          <a:latin typeface="Calibri"/>
                          <a:ea typeface="Times New Roman"/>
                        </a:rPr>
                        <a:t>Actual </a:t>
                      </a:r>
                      <a:endParaRPr lang="en-ZA" sz="1600" dirty="0">
                        <a:solidFill>
                          <a:srgbClr val="FFFF00"/>
                        </a:solidFill>
                        <a:latin typeface="Lucida Sans Unicode"/>
                        <a:ea typeface="Times New Roman"/>
                      </a:endParaRPr>
                    </a:p>
                    <a:p>
                      <a:pPr>
                        <a:spcAft>
                          <a:spcPts val="0"/>
                        </a:spcAft>
                      </a:pPr>
                      <a:r>
                        <a:rPr lang="en-US" sz="1600" dirty="0">
                          <a:solidFill>
                            <a:srgbClr val="FFFF00"/>
                          </a:solidFill>
                          <a:latin typeface="Calibri"/>
                          <a:ea typeface="Times New Roman"/>
                        </a:rPr>
                        <a:t>SDIX Scores</a:t>
                      </a:r>
                      <a:endParaRPr lang="en-ZA" sz="1600" dirty="0">
                        <a:solidFill>
                          <a:srgbClr val="FFFF00"/>
                        </a:solidFill>
                        <a:latin typeface="Lucida Sans Unicode"/>
                        <a:ea typeface="Times New Roman"/>
                      </a:endParaRPr>
                    </a:p>
                    <a:p>
                      <a:pPr>
                        <a:spcAft>
                          <a:spcPts val="0"/>
                        </a:spcAft>
                      </a:pPr>
                      <a:r>
                        <a:rPr lang="en-US" sz="1600" dirty="0">
                          <a:solidFill>
                            <a:srgbClr val="FFFF00"/>
                          </a:solidFill>
                          <a:latin typeface="Calibri"/>
                          <a:ea typeface="Times New Roman"/>
                        </a:rPr>
                        <a:t>2015</a:t>
                      </a:r>
                      <a:endParaRPr lang="en-ZA" sz="1600" dirty="0">
                        <a:solidFill>
                          <a:srgbClr val="FFFF00"/>
                        </a:solidFill>
                        <a:latin typeface="Lucida Sans Unicode"/>
                        <a:ea typeface="Times New Roman"/>
                      </a:endParaRPr>
                    </a:p>
                  </a:txBody>
                  <a:tcPr marL="63305" marR="6330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noFill/>
                  </a:tcPr>
                </a:tc>
                <a:tc>
                  <a:txBody>
                    <a:bodyPr/>
                    <a:lstStyle/>
                    <a:p>
                      <a:pPr>
                        <a:spcAft>
                          <a:spcPts val="0"/>
                        </a:spcAft>
                      </a:pPr>
                      <a:r>
                        <a:rPr lang="en-US" sz="1600">
                          <a:solidFill>
                            <a:schemeClr val="bg1"/>
                          </a:solidFill>
                          <a:latin typeface="Calibri"/>
                          <a:ea typeface="Times New Roman"/>
                        </a:rPr>
                        <a:t>SDIX Goals</a:t>
                      </a:r>
                      <a:endParaRPr lang="en-ZA" sz="1600">
                        <a:solidFill>
                          <a:schemeClr val="bg1"/>
                        </a:solidFill>
                        <a:latin typeface="Lucida Sans Unicode"/>
                        <a:ea typeface="Times New Roman"/>
                      </a:endParaRPr>
                    </a:p>
                    <a:p>
                      <a:pPr>
                        <a:spcAft>
                          <a:spcPts val="0"/>
                        </a:spcAft>
                      </a:pPr>
                      <a:r>
                        <a:rPr lang="en-US" sz="1600">
                          <a:solidFill>
                            <a:schemeClr val="bg1"/>
                          </a:solidFill>
                          <a:latin typeface="Calibri"/>
                          <a:ea typeface="Times New Roman"/>
                        </a:rPr>
                        <a:t>2016</a:t>
                      </a:r>
                      <a:endParaRPr lang="en-ZA" sz="1600">
                        <a:solidFill>
                          <a:schemeClr val="bg1"/>
                        </a:solidFill>
                        <a:latin typeface="Lucida Sans Unicode"/>
                        <a:ea typeface="Times New Roman"/>
                      </a:endParaRPr>
                    </a:p>
                  </a:txBody>
                  <a:tcPr marL="63305" marR="63305" marT="0" marB="0" anchor="ctr">
                    <a:lnL w="12700" cap="flat" cmpd="sng" algn="ctr">
                      <a:solidFill>
                        <a:srgbClr val="C6D9F1"/>
                      </a:solidFill>
                      <a:prstDash val="solid"/>
                      <a:round/>
                      <a:headEnd type="none" w="med" len="med"/>
                      <a:tailEnd type="none" w="med" len="med"/>
                    </a:lnL>
                    <a:lnR>
                      <a:noFill/>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noFill/>
                  </a:tcPr>
                </a:tc>
              </a:tr>
              <a:tr h="381925">
                <a:tc>
                  <a:txBody>
                    <a:bodyPr/>
                    <a:lstStyle/>
                    <a:p>
                      <a:pPr marL="270510" indent="-270510">
                        <a:spcAft>
                          <a:spcPts val="0"/>
                        </a:spcAft>
                      </a:pPr>
                      <a:r>
                        <a:rPr lang="en-US" sz="1800" b="1" dirty="0">
                          <a:solidFill>
                            <a:schemeClr val="bg1"/>
                          </a:solidFill>
                          <a:latin typeface="Calibri"/>
                          <a:ea typeface="Times New Roman"/>
                        </a:rPr>
                        <a:t>1 - Leadership</a:t>
                      </a:r>
                      <a:endParaRPr lang="en-ZA" sz="1800" dirty="0">
                        <a:solidFill>
                          <a:schemeClr val="bg1"/>
                        </a:solidFill>
                        <a:latin typeface="Lucida Sans Unicode"/>
                        <a:ea typeface="Times New Roman"/>
                      </a:endParaRPr>
                    </a:p>
                  </a:txBody>
                  <a:tcPr marL="63305" marR="63305" marT="0" marB="0" anchor="ctr">
                    <a:lnL>
                      <a:noFill/>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noFill/>
                  </a:tcPr>
                </a:tc>
                <a:tc>
                  <a:txBody>
                    <a:bodyPr/>
                    <a:lstStyle/>
                    <a:p>
                      <a:pPr algn="ctr">
                        <a:spcAft>
                          <a:spcPts val="0"/>
                        </a:spcAft>
                      </a:pPr>
                      <a:r>
                        <a:rPr lang="en-US" sz="1800" b="1" dirty="0">
                          <a:solidFill>
                            <a:schemeClr val="bg1"/>
                          </a:solidFill>
                          <a:latin typeface="Calibri"/>
                          <a:ea typeface="Times New Roman"/>
                          <a:cs typeface="Lucida Sans Unicode"/>
                        </a:rPr>
                        <a:t>38</a:t>
                      </a:r>
                      <a:endParaRPr lang="en-ZA" sz="1800" dirty="0">
                        <a:solidFill>
                          <a:schemeClr val="bg1"/>
                        </a:solidFill>
                        <a:latin typeface="Lucida Sans Unicode"/>
                        <a:ea typeface="Times New Roman"/>
                        <a:cs typeface="Times New Roman"/>
                      </a:endParaRPr>
                    </a:p>
                  </a:txBody>
                  <a:tcPr marL="63305" marR="6330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noFill/>
                  </a:tcPr>
                </a:tc>
                <a:tc>
                  <a:txBody>
                    <a:bodyPr/>
                    <a:lstStyle/>
                    <a:p>
                      <a:pPr algn="ctr">
                        <a:spcAft>
                          <a:spcPts val="0"/>
                        </a:spcAft>
                      </a:pPr>
                      <a:r>
                        <a:rPr lang="en-US" sz="2400" b="1" dirty="0">
                          <a:solidFill>
                            <a:srgbClr val="FFFF00"/>
                          </a:solidFill>
                          <a:latin typeface="Calibri"/>
                          <a:ea typeface="Times New Roman"/>
                          <a:cs typeface="Lucida Sans Unicode"/>
                        </a:rPr>
                        <a:t>45</a:t>
                      </a:r>
                      <a:endParaRPr lang="en-ZA" sz="2400" dirty="0">
                        <a:solidFill>
                          <a:srgbClr val="FFFF00"/>
                        </a:solidFill>
                        <a:latin typeface="Lucida Sans Unicode"/>
                        <a:ea typeface="Times New Roman"/>
                        <a:cs typeface="Times New Roman"/>
                      </a:endParaRPr>
                    </a:p>
                  </a:txBody>
                  <a:tcPr marL="63305" marR="6330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noFill/>
                  </a:tcPr>
                </a:tc>
                <a:tc>
                  <a:txBody>
                    <a:bodyPr/>
                    <a:lstStyle/>
                    <a:p>
                      <a:pPr algn="ctr">
                        <a:spcAft>
                          <a:spcPts val="0"/>
                        </a:spcAft>
                      </a:pPr>
                      <a:r>
                        <a:rPr lang="en-US" sz="2400" b="1" dirty="0">
                          <a:solidFill>
                            <a:schemeClr val="bg2">
                              <a:lumMod val="50000"/>
                            </a:schemeClr>
                          </a:solidFill>
                          <a:latin typeface="Calibri"/>
                          <a:ea typeface="Times New Roman"/>
                          <a:cs typeface="Lucida Sans Unicode"/>
                        </a:rPr>
                        <a:t>52</a:t>
                      </a:r>
                      <a:endParaRPr lang="en-ZA" sz="2400" dirty="0">
                        <a:solidFill>
                          <a:schemeClr val="bg2">
                            <a:lumMod val="50000"/>
                          </a:schemeClr>
                        </a:solidFill>
                        <a:latin typeface="Lucida Sans Unicode"/>
                        <a:ea typeface="Times New Roman"/>
                        <a:cs typeface="Times New Roman"/>
                      </a:endParaRPr>
                    </a:p>
                  </a:txBody>
                  <a:tcPr marL="63305" marR="63305" marT="0" marB="0" anchor="ctr">
                    <a:lnL w="12700" cap="flat" cmpd="sng" algn="ctr">
                      <a:solidFill>
                        <a:srgbClr val="C6D9F1"/>
                      </a:solidFill>
                      <a:prstDash val="solid"/>
                      <a:round/>
                      <a:headEnd type="none" w="med" len="med"/>
                      <a:tailEnd type="none" w="med" len="med"/>
                    </a:lnL>
                    <a:lnR>
                      <a:noFill/>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noFill/>
                  </a:tcPr>
                </a:tc>
              </a:tr>
              <a:tr h="381925">
                <a:tc>
                  <a:txBody>
                    <a:bodyPr/>
                    <a:lstStyle/>
                    <a:p>
                      <a:pPr marL="270510" indent="-270510">
                        <a:spcAft>
                          <a:spcPts val="0"/>
                        </a:spcAft>
                      </a:pPr>
                      <a:r>
                        <a:rPr lang="en-US" sz="1800" b="1" dirty="0">
                          <a:solidFill>
                            <a:schemeClr val="bg1"/>
                          </a:solidFill>
                          <a:latin typeface="Calibri"/>
                          <a:ea typeface="Times New Roman"/>
                        </a:rPr>
                        <a:t>2 - Strategy and Planning</a:t>
                      </a:r>
                      <a:endParaRPr lang="en-ZA" sz="1800" dirty="0">
                        <a:solidFill>
                          <a:schemeClr val="bg1"/>
                        </a:solidFill>
                        <a:latin typeface="Lucida Sans Unicode"/>
                        <a:ea typeface="Times New Roman"/>
                      </a:endParaRPr>
                    </a:p>
                  </a:txBody>
                  <a:tcPr marL="63305" marR="63305" marT="0" marB="0" anchor="ctr">
                    <a:lnL>
                      <a:noFill/>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noFill/>
                  </a:tcPr>
                </a:tc>
                <a:tc>
                  <a:txBody>
                    <a:bodyPr/>
                    <a:lstStyle/>
                    <a:p>
                      <a:pPr algn="ctr">
                        <a:spcAft>
                          <a:spcPts val="0"/>
                        </a:spcAft>
                      </a:pPr>
                      <a:r>
                        <a:rPr lang="en-US" sz="1800" b="1">
                          <a:solidFill>
                            <a:schemeClr val="bg1"/>
                          </a:solidFill>
                          <a:latin typeface="Calibri"/>
                          <a:ea typeface="Times New Roman"/>
                          <a:cs typeface="Lucida Sans Unicode"/>
                        </a:rPr>
                        <a:t>29</a:t>
                      </a:r>
                      <a:endParaRPr lang="en-ZA" sz="1800">
                        <a:solidFill>
                          <a:schemeClr val="bg1"/>
                        </a:solidFill>
                        <a:latin typeface="Lucida Sans Unicode"/>
                        <a:ea typeface="Times New Roman"/>
                        <a:cs typeface="Times New Roman"/>
                      </a:endParaRPr>
                    </a:p>
                  </a:txBody>
                  <a:tcPr marL="63305" marR="6330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noFill/>
                  </a:tcPr>
                </a:tc>
                <a:tc>
                  <a:txBody>
                    <a:bodyPr/>
                    <a:lstStyle/>
                    <a:p>
                      <a:pPr algn="ctr">
                        <a:spcAft>
                          <a:spcPts val="0"/>
                        </a:spcAft>
                      </a:pPr>
                      <a:r>
                        <a:rPr lang="en-US" sz="2400" b="1" dirty="0">
                          <a:solidFill>
                            <a:srgbClr val="FFFF00"/>
                          </a:solidFill>
                          <a:latin typeface="Calibri"/>
                          <a:ea typeface="Times New Roman"/>
                          <a:cs typeface="Lucida Sans Unicode"/>
                        </a:rPr>
                        <a:t>42</a:t>
                      </a:r>
                      <a:endParaRPr lang="en-ZA" sz="2400" dirty="0">
                        <a:solidFill>
                          <a:srgbClr val="FFFF00"/>
                        </a:solidFill>
                        <a:latin typeface="Lucida Sans Unicode"/>
                        <a:ea typeface="Times New Roman"/>
                        <a:cs typeface="Times New Roman"/>
                      </a:endParaRPr>
                    </a:p>
                  </a:txBody>
                  <a:tcPr marL="63305" marR="6330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noFill/>
                  </a:tcPr>
                </a:tc>
                <a:tc>
                  <a:txBody>
                    <a:bodyPr/>
                    <a:lstStyle/>
                    <a:p>
                      <a:pPr algn="ctr">
                        <a:spcAft>
                          <a:spcPts val="0"/>
                        </a:spcAft>
                      </a:pPr>
                      <a:r>
                        <a:rPr lang="en-US" sz="2400" b="1" dirty="0">
                          <a:solidFill>
                            <a:schemeClr val="bg2">
                              <a:lumMod val="50000"/>
                            </a:schemeClr>
                          </a:solidFill>
                          <a:latin typeface="Calibri"/>
                          <a:ea typeface="Times New Roman"/>
                          <a:cs typeface="Lucida Sans Unicode"/>
                        </a:rPr>
                        <a:t>46</a:t>
                      </a:r>
                      <a:endParaRPr lang="en-ZA" sz="2400" dirty="0">
                        <a:solidFill>
                          <a:schemeClr val="bg2">
                            <a:lumMod val="50000"/>
                          </a:schemeClr>
                        </a:solidFill>
                        <a:latin typeface="Lucida Sans Unicode"/>
                        <a:ea typeface="Times New Roman"/>
                        <a:cs typeface="Times New Roman"/>
                      </a:endParaRPr>
                    </a:p>
                  </a:txBody>
                  <a:tcPr marL="63305" marR="63305" marT="0" marB="0" anchor="ctr">
                    <a:lnL w="12700" cap="flat" cmpd="sng" algn="ctr">
                      <a:solidFill>
                        <a:srgbClr val="C6D9F1"/>
                      </a:solidFill>
                      <a:prstDash val="solid"/>
                      <a:round/>
                      <a:headEnd type="none" w="med" len="med"/>
                      <a:tailEnd type="none" w="med" len="med"/>
                    </a:lnL>
                    <a:lnR>
                      <a:noFill/>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noFill/>
                  </a:tcPr>
                </a:tc>
              </a:tr>
              <a:tr h="381925">
                <a:tc>
                  <a:txBody>
                    <a:bodyPr/>
                    <a:lstStyle/>
                    <a:p>
                      <a:pPr marL="270510" indent="-270510">
                        <a:spcAft>
                          <a:spcPts val="0"/>
                        </a:spcAft>
                      </a:pPr>
                      <a:r>
                        <a:rPr lang="en-US" sz="1800" b="1" dirty="0">
                          <a:solidFill>
                            <a:schemeClr val="bg1"/>
                          </a:solidFill>
                          <a:latin typeface="Calibri"/>
                          <a:ea typeface="Times New Roman"/>
                        </a:rPr>
                        <a:t>3 - Customer Focus	</a:t>
                      </a:r>
                      <a:endParaRPr lang="en-ZA" sz="1800" dirty="0">
                        <a:solidFill>
                          <a:schemeClr val="bg1"/>
                        </a:solidFill>
                        <a:latin typeface="Lucida Sans Unicode"/>
                        <a:ea typeface="Times New Roman"/>
                      </a:endParaRPr>
                    </a:p>
                  </a:txBody>
                  <a:tcPr marL="63305" marR="63305" marT="0" marB="0" anchor="ctr">
                    <a:lnL>
                      <a:noFill/>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noFill/>
                  </a:tcPr>
                </a:tc>
                <a:tc>
                  <a:txBody>
                    <a:bodyPr/>
                    <a:lstStyle/>
                    <a:p>
                      <a:pPr algn="ctr">
                        <a:spcAft>
                          <a:spcPts val="0"/>
                        </a:spcAft>
                      </a:pPr>
                      <a:r>
                        <a:rPr lang="en-US" sz="1800" b="1" dirty="0">
                          <a:solidFill>
                            <a:schemeClr val="bg1"/>
                          </a:solidFill>
                          <a:latin typeface="Calibri"/>
                          <a:ea typeface="Times New Roman"/>
                          <a:cs typeface="Lucida Sans Unicode"/>
                        </a:rPr>
                        <a:t>9</a:t>
                      </a:r>
                      <a:endParaRPr lang="en-ZA" sz="1800" dirty="0">
                        <a:solidFill>
                          <a:schemeClr val="bg1"/>
                        </a:solidFill>
                        <a:latin typeface="Lucida Sans Unicode"/>
                        <a:ea typeface="Times New Roman"/>
                        <a:cs typeface="Times New Roman"/>
                      </a:endParaRPr>
                    </a:p>
                  </a:txBody>
                  <a:tcPr marL="63305" marR="6330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noFill/>
                  </a:tcPr>
                </a:tc>
                <a:tc>
                  <a:txBody>
                    <a:bodyPr/>
                    <a:lstStyle/>
                    <a:p>
                      <a:pPr algn="ctr">
                        <a:spcAft>
                          <a:spcPts val="0"/>
                        </a:spcAft>
                      </a:pPr>
                      <a:r>
                        <a:rPr lang="en-US" sz="2400" b="1" dirty="0">
                          <a:solidFill>
                            <a:srgbClr val="FFFF00"/>
                          </a:solidFill>
                          <a:latin typeface="Calibri"/>
                          <a:ea typeface="Times New Roman"/>
                          <a:cs typeface="Lucida Sans Unicode"/>
                        </a:rPr>
                        <a:t>33</a:t>
                      </a:r>
                      <a:endParaRPr lang="en-ZA" sz="2400" dirty="0">
                        <a:solidFill>
                          <a:srgbClr val="FFFF00"/>
                        </a:solidFill>
                        <a:latin typeface="Lucida Sans Unicode"/>
                        <a:ea typeface="Times New Roman"/>
                        <a:cs typeface="Times New Roman"/>
                      </a:endParaRPr>
                    </a:p>
                  </a:txBody>
                  <a:tcPr marL="63305" marR="6330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noFill/>
                  </a:tcPr>
                </a:tc>
                <a:tc>
                  <a:txBody>
                    <a:bodyPr/>
                    <a:lstStyle/>
                    <a:p>
                      <a:pPr algn="ctr">
                        <a:spcAft>
                          <a:spcPts val="0"/>
                        </a:spcAft>
                      </a:pPr>
                      <a:r>
                        <a:rPr lang="en-US" sz="2400" b="1" dirty="0">
                          <a:solidFill>
                            <a:schemeClr val="bg2">
                              <a:lumMod val="50000"/>
                            </a:schemeClr>
                          </a:solidFill>
                          <a:latin typeface="Calibri"/>
                          <a:ea typeface="Times New Roman"/>
                          <a:cs typeface="Lucida Sans Unicode"/>
                        </a:rPr>
                        <a:t>42</a:t>
                      </a:r>
                      <a:endParaRPr lang="en-ZA" sz="2400" dirty="0">
                        <a:solidFill>
                          <a:schemeClr val="bg2">
                            <a:lumMod val="50000"/>
                          </a:schemeClr>
                        </a:solidFill>
                        <a:latin typeface="Lucida Sans Unicode"/>
                        <a:ea typeface="Times New Roman"/>
                        <a:cs typeface="Times New Roman"/>
                      </a:endParaRPr>
                    </a:p>
                  </a:txBody>
                  <a:tcPr marL="63305" marR="63305" marT="0" marB="0" anchor="ctr">
                    <a:lnL w="12700" cap="flat" cmpd="sng" algn="ctr">
                      <a:solidFill>
                        <a:srgbClr val="C6D9F1"/>
                      </a:solidFill>
                      <a:prstDash val="solid"/>
                      <a:round/>
                      <a:headEnd type="none" w="med" len="med"/>
                      <a:tailEnd type="none" w="med" len="med"/>
                    </a:lnL>
                    <a:lnR>
                      <a:noFill/>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noFill/>
                  </a:tcPr>
                </a:tc>
              </a:tr>
              <a:tr h="565164">
                <a:tc>
                  <a:txBody>
                    <a:bodyPr/>
                    <a:lstStyle/>
                    <a:p>
                      <a:pPr marL="270510" indent="-270510">
                        <a:spcAft>
                          <a:spcPts val="0"/>
                        </a:spcAft>
                      </a:pPr>
                      <a:r>
                        <a:rPr lang="en-US" sz="1800" b="1" dirty="0">
                          <a:solidFill>
                            <a:schemeClr val="bg1"/>
                          </a:solidFill>
                          <a:latin typeface="Calibri"/>
                          <a:ea typeface="Times New Roman"/>
                        </a:rPr>
                        <a:t>4 - Human Resource Management</a:t>
                      </a:r>
                      <a:endParaRPr lang="en-ZA" sz="1800" dirty="0">
                        <a:solidFill>
                          <a:schemeClr val="bg1"/>
                        </a:solidFill>
                        <a:latin typeface="Lucida Sans Unicode"/>
                        <a:ea typeface="Times New Roman"/>
                      </a:endParaRPr>
                    </a:p>
                  </a:txBody>
                  <a:tcPr marL="63305" marR="63305" marT="0" marB="0" anchor="ctr">
                    <a:lnL>
                      <a:noFill/>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noFill/>
                  </a:tcPr>
                </a:tc>
                <a:tc>
                  <a:txBody>
                    <a:bodyPr/>
                    <a:lstStyle/>
                    <a:p>
                      <a:pPr algn="ctr">
                        <a:spcAft>
                          <a:spcPts val="0"/>
                        </a:spcAft>
                      </a:pPr>
                      <a:r>
                        <a:rPr lang="en-US" sz="1800" b="1" dirty="0">
                          <a:solidFill>
                            <a:schemeClr val="bg1"/>
                          </a:solidFill>
                          <a:latin typeface="Calibri"/>
                          <a:ea typeface="Times New Roman"/>
                          <a:cs typeface="Lucida Sans Unicode"/>
                        </a:rPr>
                        <a:t>44</a:t>
                      </a:r>
                      <a:endParaRPr lang="en-ZA" sz="1800" dirty="0">
                        <a:solidFill>
                          <a:schemeClr val="bg1"/>
                        </a:solidFill>
                        <a:latin typeface="Lucida Sans Unicode"/>
                        <a:ea typeface="Times New Roman"/>
                        <a:cs typeface="Times New Roman"/>
                      </a:endParaRPr>
                    </a:p>
                  </a:txBody>
                  <a:tcPr marL="63305" marR="6330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noFill/>
                  </a:tcPr>
                </a:tc>
                <a:tc>
                  <a:txBody>
                    <a:bodyPr/>
                    <a:lstStyle/>
                    <a:p>
                      <a:pPr algn="ctr">
                        <a:spcAft>
                          <a:spcPts val="0"/>
                        </a:spcAft>
                      </a:pPr>
                      <a:r>
                        <a:rPr lang="en-US" sz="2400" b="1" dirty="0">
                          <a:solidFill>
                            <a:srgbClr val="FFFF00"/>
                          </a:solidFill>
                          <a:latin typeface="Calibri"/>
                          <a:ea typeface="Times New Roman"/>
                          <a:cs typeface="Lucida Sans Unicode"/>
                        </a:rPr>
                        <a:t>39</a:t>
                      </a:r>
                      <a:endParaRPr lang="en-ZA" sz="2400" dirty="0">
                        <a:solidFill>
                          <a:srgbClr val="FFFF00"/>
                        </a:solidFill>
                        <a:latin typeface="Lucida Sans Unicode"/>
                        <a:ea typeface="Times New Roman"/>
                        <a:cs typeface="Times New Roman"/>
                      </a:endParaRPr>
                    </a:p>
                  </a:txBody>
                  <a:tcPr marL="63305" marR="6330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noFill/>
                  </a:tcPr>
                </a:tc>
                <a:tc>
                  <a:txBody>
                    <a:bodyPr/>
                    <a:lstStyle/>
                    <a:p>
                      <a:pPr algn="ctr">
                        <a:spcAft>
                          <a:spcPts val="0"/>
                        </a:spcAft>
                      </a:pPr>
                      <a:r>
                        <a:rPr lang="en-US" sz="2400" b="1" dirty="0">
                          <a:solidFill>
                            <a:schemeClr val="bg2">
                              <a:lumMod val="50000"/>
                            </a:schemeClr>
                          </a:solidFill>
                          <a:latin typeface="Calibri"/>
                          <a:ea typeface="Times New Roman"/>
                          <a:cs typeface="Lucida Sans Unicode"/>
                        </a:rPr>
                        <a:t>41</a:t>
                      </a:r>
                      <a:endParaRPr lang="en-ZA" sz="2400" dirty="0">
                        <a:solidFill>
                          <a:schemeClr val="bg2">
                            <a:lumMod val="50000"/>
                          </a:schemeClr>
                        </a:solidFill>
                        <a:latin typeface="Lucida Sans Unicode"/>
                        <a:ea typeface="Times New Roman"/>
                        <a:cs typeface="Times New Roman"/>
                      </a:endParaRPr>
                    </a:p>
                  </a:txBody>
                  <a:tcPr marL="63305" marR="63305" marT="0" marB="0" anchor="ctr">
                    <a:lnL w="12700" cap="flat" cmpd="sng" algn="ctr">
                      <a:solidFill>
                        <a:srgbClr val="C6D9F1"/>
                      </a:solidFill>
                      <a:prstDash val="solid"/>
                      <a:round/>
                      <a:headEnd type="none" w="med" len="med"/>
                      <a:tailEnd type="none" w="med" len="med"/>
                    </a:lnL>
                    <a:lnR>
                      <a:noFill/>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noFill/>
                  </a:tcPr>
                </a:tc>
              </a:tr>
              <a:tr h="381925">
                <a:tc>
                  <a:txBody>
                    <a:bodyPr/>
                    <a:lstStyle/>
                    <a:p>
                      <a:pPr marL="270510" indent="-270510">
                        <a:spcAft>
                          <a:spcPts val="0"/>
                        </a:spcAft>
                      </a:pPr>
                      <a:r>
                        <a:rPr lang="en-US" sz="1800" b="1">
                          <a:solidFill>
                            <a:schemeClr val="bg1"/>
                          </a:solidFill>
                          <a:latin typeface="Calibri"/>
                          <a:ea typeface="Times New Roman"/>
                        </a:rPr>
                        <a:t>5 - Financial Management</a:t>
                      </a:r>
                      <a:endParaRPr lang="en-ZA" sz="1800">
                        <a:solidFill>
                          <a:schemeClr val="bg1"/>
                        </a:solidFill>
                        <a:latin typeface="Lucida Sans Unicode"/>
                        <a:ea typeface="Times New Roman"/>
                      </a:endParaRPr>
                    </a:p>
                  </a:txBody>
                  <a:tcPr marL="63305" marR="63305" marT="0" marB="0" anchor="ctr">
                    <a:lnL>
                      <a:noFill/>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noFill/>
                  </a:tcPr>
                </a:tc>
                <a:tc>
                  <a:txBody>
                    <a:bodyPr/>
                    <a:lstStyle/>
                    <a:p>
                      <a:pPr algn="ctr">
                        <a:spcAft>
                          <a:spcPts val="0"/>
                        </a:spcAft>
                      </a:pPr>
                      <a:r>
                        <a:rPr lang="en-US" sz="1800" b="1" dirty="0">
                          <a:solidFill>
                            <a:schemeClr val="bg1"/>
                          </a:solidFill>
                          <a:latin typeface="Calibri"/>
                          <a:ea typeface="Times New Roman"/>
                          <a:cs typeface="Lucida Sans Unicode"/>
                        </a:rPr>
                        <a:t>29</a:t>
                      </a:r>
                      <a:endParaRPr lang="en-ZA" sz="1800" dirty="0">
                        <a:solidFill>
                          <a:schemeClr val="bg1"/>
                        </a:solidFill>
                        <a:latin typeface="Lucida Sans Unicode"/>
                        <a:ea typeface="Times New Roman"/>
                        <a:cs typeface="Times New Roman"/>
                      </a:endParaRPr>
                    </a:p>
                  </a:txBody>
                  <a:tcPr marL="63305" marR="6330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noFill/>
                  </a:tcPr>
                </a:tc>
                <a:tc>
                  <a:txBody>
                    <a:bodyPr/>
                    <a:lstStyle/>
                    <a:p>
                      <a:pPr algn="ctr">
                        <a:spcAft>
                          <a:spcPts val="0"/>
                        </a:spcAft>
                      </a:pPr>
                      <a:r>
                        <a:rPr lang="en-US" sz="2400" b="1" dirty="0">
                          <a:solidFill>
                            <a:srgbClr val="FFFF00"/>
                          </a:solidFill>
                          <a:latin typeface="Calibri"/>
                          <a:ea typeface="Times New Roman"/>
                          <a:cs typeface="Lucida Sans Unicode"/>
                        </a:rPr>
                        <a:t>26</a:t>
                      </a:r>
                      <a:endParaRPr lang="en-ZA" sz="2400" dirty="0">
                        <a:solidFill>
                          <a:srgbClr val="FFFF00"/>
                        </a:solidFill>
                        <a:latin typeface="Lucida Sans Unicode"/>
                        <a:ea typeface="Times New Roman"/>
                        <a:cs typeface="Times New Roman"/>
                      </a:endParaRPr>
                    </a:p>
                  </a:txBody>
                  <a:tcPr marL="63305" marR="6330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noFill/>
                  </a:tcPr>
                </a:tc>
                <a:tc>
                  <a:txBody>
                    <a:bodyPr/>
                    <a:lstStyle/>
                    <a:p>
                      <a:pPr algn="ctr">
                        <a:spcAft>
                          <a:spcPts val="0"/>
                        </a:spcAft>
                      </a:pPr>
                      <a:r>
                        <a:rPr lang="en-US" sz="2400" b="1" dirty="0">
                          <a:solidFill>
                            <a:schemeClr val="bg2">
                              <a:lumMod val="50000"/>
                            </a:schemeClr>
                          </a:solidFill>
                          <a:latin typeface="Calibri"/>
                          <a:ea typeface="Times New Roman"/>
                          <a:cs typeface="Lucida Sans Unicode"/>
                        </a:rPr>
                        <a:t>40</a:t>
                      </a:r>
                      <a:endParaRPr lang="en-ZA" sz="2400" dirty="0">
                        <a:solidFill>
                          <a:schemeClr val="bg2">
                            <a:lumMod val="50000"/>
                          </a:schemeClr>
                        </a:solidFill>
                        <a:latin typeface="Lucida Sans Unicode"/>
                        <a:ea typeface="Times New Roman"/>
                        <a:cs typeface="Times New Roman"/>
                      </a:endParaRPr>
                    </a:p>
                  </a:txBody>
                  <a:tcPr marL="63305" marR="63305" marT="0" marB="0" anchor="ctr">
                    <a:lnL w="12700" cap="flat" cmpd="sng" algn="ctr">
                      <a:solidFill>
                        <a:srgbClr val="C6D9F1"/>
                      </a:solidFill>
                      <a:prstDash val="solid"/>
                      <a:round/>
                      <a:headEnd type="none" w="med" len="med"/>
                      <a:tailEnd type="none" w="med" len="med"/>
                    </a:lnL>
                    <a:lnR>
                      <a:noFill/>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noFill/>
                  </a:tcPr>
                </a:tc>
              </a:tr>
              <a:tr h="847745">
                <a:tc>
                  <a:txBody>
                    <a:bodyPr/>
                    <a:lstStyle/>
                    <a:p>
                      <a:pPr marL="270510" indent="-270510">
                        <a:spcAft>
                          <a:spcPts val="0"/>
                        </a:spcAft>
                      </a:pPr>
                      <a:r>
                        <a:rPr lang="en-US" sz="1800" b="1">
                          <a:solidFill>
                            <a:schemeClr val="bg1"/>
                          </a:solidFill>
                          <a:latin typeface="Calibri"/>
                          <a:ea typeface="Times New Roman"/>
                        </a:rPr>
                        <a:t>6 - Operational and Technical Support	</a:t>
                      </a:r>
                      <a:endParaRPr lang="en-ZA" sz="1800">
                        <a:solidFill>
                          <a:schemeClr val="bg1"/>
                        </a:solidFill>
                        <a:latin typeface="Lucida Sans Unicode"/>
                        <a:ea typeface="Times New Roman"/>
                      </a:endParaRPr>
                    </a:p>
                  </a:txBody>
                  <a:tcPr marL="63305" marR="63305" marT="0" marB="0" anchor="ctr">
                    <a:lnL>
                      <a:noFill/>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noFill/>
                  </a:tcPr>
                </a:tc>
                <a:tc>
                  <a:txBody>
                    <a:bodyPr/>
                    <a:lstStyle/>
                    <a:p>
                      <a:pPr algn="ctr">
                        <a:spcAft>
                          <a:spcPts val="0"/>
                        </a:spcAft>
                      </a:pPr>
                      <a:r>
                        <a:rPr lang="en-US" sz="1800" b="1">
                          <a:solidFill>
                            <a:schemeClr val="bg1"/>
                          </a:solidFill>
                          <a:latin typeface="Calibri"/>
                          <a:ea typeface="Times New Roman"/>
                          <a:cs typeface="Lucida Sans Unicode"/>
                        </a:rPr>
                        <a:t>35</a:t>
                      </a:r>
                      <a:endParaRPr lang="en-ZA" sz="1800">
                        <a:solidFill>
                          <a:schemeClr val="bg1"/>
                        </a:solidFill>
                        <a:latin typeface="Lucida Sans Unicode"/>
                        <a:ea typeface="Times New Roman"/>
                        <a:cs typeface="Times New Roman"/>
                      </a:endParaRPr>
                    </a:p>
                  </a:txBody>
                  <a:tcPr marL="63305" marR="6330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noFill/>
                  </a:tcPr>
                </a:tc>
                <a:tc>
                  <a:txBody>
                    <a:bodyPr/>
                    <a:lstStyle/>
                    <a:p>
                      <a:pPr algn="ctr">
                        <a:spcAft>
                          <a:spcPts val="0"/>
                        </a:spcAft>
                      </a:pPr>
                      <a:r>
                        <a:rPr lang="en-US" sz="2400" b="1" dirty="0">
                          <a:solidFill>
                            <a:srgbClr val="FFFF00"/>
                          </a:solidFill>
                          <a:latin typeface="Calibri"/>
                          <a:ea typeface="Times New Roman"/>
                          <a:cs typeface="Lucida Sans Unicode"/>
                        </a:rPr>
                        <a:t>41</a:t>
                      </a:r>
                      <a:endParaRPr lang="en-ZA" sz="2400" dirty="0">
                        <a:solidFill>
                          <a:srgbClr val="FFFF00"/>
                        </a:solidFill>
                        <a:latin typeface="Lucida Sans Unicode"/>
                        <a:ea typeface="Times New Roman"/>
                        <a:cs typeface="Times New Roman"/>
                      </a:endParaRPr>
                    </a:p>
                  </a:txBody>
                  <a:tcPr marL="63305" marR="6330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noFill/>
                  </a:tcPr>
                </a:tc>
                <a:tc>
                  <a:txBody>
                    <a:bodyPr/>
                    <a:lstStyle/>
                    <a:p>
                      <a:pPr algn="ctr">
                        <a:spcAft>
                          <a:spcPts val="0"/>
                        </a:spcAft>
                      </a:pPr>
                      <a:r>
                        <a:rPr lang="en-US" sz="2400" b="1" dirty="0">
                          <a:solidFill>
                            <a:schemeClr val="bg2">
                              <a:lumMod val="50000"/>
                            </a:schemeClr>
                          </a:solidFill>
                          <a:latin typeface="Calibri"/>
                          <a:ea typeface="Times New Roman"/>
                          <a:cs typeface="Lucida Sans Unicode"/>
                        </a:rPr>
                        <a:t>50</a:t>
                      </a:r>
                      <a:endParaRPr lang="en-ZA" sz="2400" dirty="0">
                        <a:solidFill>
                          <a:schemeClr val="bg2">
                            <a:lumMod val="50000"/>
                          </a:schemeClr>
                        </a:solidFill>
                        <a:latin typeface="Lucida Sans Unicode"/>
                        <a:ea typeface="Times New Roman"/>
                        <a:cs typeface="Times New Roman"/>
                      </a:endParaRPr>
                    </a:p>
                  </a:txBody>
                  <a:tcPr marL="63305" marR="63305" marT="0" marB="0" anchor="ctr">
                    <a:lnL w="12700" cap="flat" cmpd="sng" algn="ctr">
                      <a:solidFill>
                        <a:srgbClr val="C6D9F1"/>
                      </a:solidFill>
                      <a:prstDash val="solid"/>
                      <a:round/>
                      <a:headEnd type="none" w="med" len="med"/>
                      <a:tailEnd type="none" w="med" len="med"/>
                    </a:lnL>
                    <a:lnR>
                      <a:noFill/>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noFill/>
                  </a:tcPr>
                </a:tc>
              </a:tr>
              <a:tr h="565164">
                <a:tc>
                  <a:txBody>
                    <a:bodyPr/>
                    <a:lstStyle/>
                    <a:p>
                      <a:pPr>
                        <a:spcAft>
                          <a:spcPts val="0"/>
                        </a:spcAft>
                      </a:pPr>
                      <a:r>
                        <a:rPr lang="en-US" sz="1800" b="1">
                          <a:solidFill>
                            <a:schemeClr val="bg1"/>
                          </a:solidFill>
                          <a:latin typeface="Calibri"/>
                          <a:ea typeface="Times New Roman"/>
                          <a:cs typeface="Lucida Sans Unicode"/>
                        </a:rPr>
                        <a:t>Overall SDIX  (PDCA based)</a:t>
                      </a:r>
                      <a:endParaRPr lang="en-ZA" sz="1800">
                        <a:solidFill>
                          <a:schemeClr val="bg1"/>
                        </a:solidFill>
                        <a:latin typeface="Lucida Sans Unicode"/>
                        <a:ea typeface="Times New Roman"/>
                        <a:cs typeface="Times New Roman"/>
                      </a:endParaRPr>
                    </a:p>
                  </a:txBody>
                  <a:tcPr marL="63305" marR="63305" marT="0" marB="0" anchor="ctr">
                    <a:lnL>
                      <a:noFill/>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noFill/>
                  </a:tcPr>
                </a:tc>
                <a:tc>
                  <a:txBody>
                    <a:bodyPr/>
                    <a:lstStyle/>
                    <a:p>
                      <a:pPr algn="ctr">
                        <a:spcAft>
                          <a:spcPts val="0"/>
                        </a:spcAft>
                      </a:pPr>
                      <a:r>
                        <a:rPr lang="en-US" sz="1800" b="1">
                          <a:solidFill>
                            <a:schemeClr val="bg1"/>
                          </a:solidFill>
                          <a:latin typeface="Calibri"/>
                          <a:ea typeface="Times New Roman"/>
                          <a:cs typeface="Lucida Sans Unicode"/>
                        </a:rPr>
                        <a:t>30.4</a:t>
                      </a:r>
                      <a:endParaRPr lang="en-ZA" sz="1800">
                        <a:solidFill>
                          <a:schemeClr val="bg1"/>
                        </a:solidFill>
                        <a:latin typeface="Lucida Sans Unicode"/>
                        <a:ea typeface="Times New Roman"/>
                        <a:cs typeface="Times New Roman"/>
                      </a:endParaRPr>
                    </a:p>
                  </a:txBody>
                  <a:tcPr marL="63305" marR="6330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noFill/>
                  </a:tcPr>
                </a:tc>
                <a:tc>
                  <a:txBody>
                    <a:bodyPr/>
                    <a:lstStyle/>
                    <a:p>
                      <a:pPr algn="ctr">
                        <a:spcAft>
                          <a:spcPts val="0"/>
                        </a:spcAft>
                      </a:pPr>
                      <a:r>
                        <a:rPr lang="en-US" sz="2400" b="1" dirty="0">
                          <a:solidFill>
                            <a:srgbClr val="FFFF00"/>
                          </a:solidFill>
                          <a:latin typeface="Calibri"/>
                          <a:ea typeface="Times New Roman"/>
                          <a:cs typeface="Lucida Sans Unicode"/>
                        </a:rPr>
                        <a:t>37.7</a:t>
                      </a:r>
                      <a:endParaRPr lang="en-ZA" sz="2400" dirty="0">
                        <a:solidFill>
                          <a:srgbClr val="FFFF00"/>
                        </a:solidFill>
                        <a:latin typeface="Lucida Sans Unicode"/>
                        <a:ea typeface="Times New Roman"/>
                        <a:cs typeface="Times New Roman"/>
                      </a:endParaRPr>
                    </a:p>
                  </a:txBody>
                  <a:tcPr marL="63305" marR="63305" marT="0" marB="0" anchor="ctr">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noFill/>
                  </a:tcPr>
                </a:tc>
                <a:tc>
                  <a:txBody>
                    <a:bodyPr/>
                    <a:lstStyle/>
                    <a:p>
                      <a:pPr algn="ctr">
                        <a:spcAft>
                          <a:spcPts val="0"/>
                        </a:spcAft>
                      </a:pPr>
                      <a:r>
                        <a:rPr lang="en-US" sz="2400" b="1" dirty="0">
                          <a:solidFill>
                            <a:schemeClr val="bg2">
                              <a:lumMod val="50000"/>
                            </a:schemeClr>
                          </a:solidFill>
                          <a:latin typeface="Calibri"/>
                          <a:ea typeface="Times New Roman"/>
                          <a:cs typeface="Lucida Sans Unicode"/>
                        </a:rPr>
                        <a:t>46</a:t>
                      </a:r>
                      <a:endParaRPr lang="en-ZA" sz="2400" dirty="0">
                        <a:solidFill>
                          <a:schemeClr val="bg2">
                            <a:lumMod val="50000"/>
                          </a:schemeClr>
                        </a:solidFill>
                        <a:latin typeface="Lucida Sans Unicode"/>
                        <a:ea typeface="Times New Roman"/>
                        <a:cs typeface="Times New Roman"/>
                      </a:endParaRPr>
                    </a:p>
                  </a:txBody>
                  <a:tcPr marL="63305" marR="63305" marT="0" marB="0" anchor="ctr">
                    <a:lnL w="12700" cap="flat" cmpd="sng" algn="ctr">
                      <a:solidFill>
                        <a:srgbClr val="C6D9F1"/>
                      </a:solidFill>
                      <a:prstDash val="solid"/>
                      <a:round/>
                      <a:headEnd type="none" w="med" len="med"/>
                      <a:tailEnd type="none" w="med" len="med"/>
                    </a:lnL>
                    <a:lnR>
                      <a:noFill/>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noFill/>
                  </a:tcPr>
                </a:tc>
              </a:tr>
              <a:tr h="387305">
                <a:tc gridSpan="4">
                  <a:txBody>
                    <a:bodyPr/>
                    <a:lstStyle/>
                    <a:p>
                      <a:pPr algn="ctr">
                        <a:spcAft>
                          <a:spcPts val="0"/>
                        </a:spcAft>
                      </a:pPr>
                      <a:endParaRPr lang="en-ZA" sz="1600" dirty="0">
                        <a:solidFill>
                          <a:schemeClr val="bg1"/>
                        </a:solidFill>
                        <a:latin typeface="Lucida Sans Unicode"/>
                        <a:ea typeface="Times New Roman"/>
                        <a:cs typeface="Times New Roman"/>
                      </a:endParaRPr>
                    </a:p>
                  </a:txBody>
                  <a:tcPr marL="63305" marR="63305" marT="0" marB="0" anchor="ctr">
                    <a:lnL>
                      <a:noFill/>
                    </a:lnL>
                    <a:lnR>
                      <a:noFill/>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noFill/>
                  </a:tcPr>
                </a:tc>
                <a:tc hMerge="1">
                  <a:txBody>
                    <a:bodyPr/>
                    <a:lstStyle/>
                    <a:p>
                      <a:endParaRPr lang="en-ZA"/>
                    </a:p>
                  </a:txBody>
                  <a:tcPr/>
                </a:tc>
                <a:tc hMerge="1">
                  <a:txBody>
                    <a:bodyPr/>
                    <a:lstStyle/>
                    <a:p>
                      <a:endParaRPr lang="en-ZA"/>
                    </a:p>
                  </a:txBody>
                  <a:tcPr/>
                </a:tc>
                <a:tc hMerge="1">
                  <a:txBody>
                    <a:bodyPr/>
                    <a:lstStyle/>
                    <a:p>
                      <a:endParaRPr lang="en-ZA"/>
                    </a:p>
                  </a:txBody>
                  <a:tcPr/>
                </a:tc>
              </a:tr>
            </a:tbl>
          </a:graphicData>
        </a:graphic>
      </p:graphicFrame>
      <p:sp>
        <p:nvSpPr>
          <p:cNvPr id="9" name="Rectangle 8"/>
          <p:cNvSpPr/>
          <p:nvPr/>
        </p:nvSpPr>
        <p:spPr>
          <a:xfrm>
            <a:off x="3657113" y="6396336"/>
            <a:ext cx="5906184" cy="461665"/>
          </a:xfrm>
          <a:prstGeom prst="rect">
            <a:avLst/>
          </a:prstGeom>
          <a:solidFill>
            <a:schemeClr val="tx1"/>
          </a:solidFill>
        </p:spPr>
        <p:txBody>
          <a:bodyPr wrap="none">
            <a:spAutoFit/>
          </a:bodyPr>
          <a:lstStyle/>
          <a:p>
            <a:r>
              <a:rPr lang="en-ZA" sz="2400" b="1" dirty="0" smtClean="0">
                <a:solidFill>
                  <a:srgbClr val="FFFF00"/>
                </a:solidFill>
                <a:latin typeface="Calibri"/>
                <a:ea typeface="Times New Roman"/>
              </a:rPr>
              <a:t>SDIX Scores 2014/2015 </a:t>
            </a:r>
            <a:r>
              <a:rPr lang="en-ZA" b="1" dirty="0" smtClean="0">
                <a:solidFill>
                  <a:schemeClr val="bg1"/>
                </a:solidFill>
                <a:latin typeface="Calibri"/>
                <a:ea typeface="Times New Roman"/>
              </a:rPr>
              <a:t>and </a:t>
            </a:r>
            <a:r>
              <a:rPr lang="en-ZA" sz="2400" b="1" dirty="0" smtClean="0">
                <a:solidFill>
                  <a:srgbClr val="FFFF00"/>
                </a:solidFill>
                <a:latin typeface="Calibri"/>
                <a:ea typeface="Times New Roman"/>
              </a:rPr>
              <a:t>Goals 2015 / 2016</a:t>
            </a:r>
            <a:endParaRPr lang="en-ZA" b="1" dirty="0"/>
          </a:p>
        </p:txBody>
      </p:sp>
      <p:sp>
        <p:nvSpPr>
          <p:cNvPr id="5" name="Rounded Rectangular Callout 4"/>
          <p:cNvSpPr/>
          <p:nvPr/>
        </p:nvSpPr>
        <p:spPr bwMode="auto">
          <a:xfrm>
            <a:off x="2846579" y="3056433"/>
            <a:ext cx="1368152" cy="961158"/>
          </a:xfrm>
          <a:prstGeom prst="wedgeRoundRectCallout">
            <a:avLst>
              <a:gd name="adj1" fmla="val 35146"/>
              <a:gd name="adj2" fmla="val -169102"/>
              <a:gd name="adj3" fmla="val 16667"/>
            </a:avLst>
          </a:prstGeom>
          <a:noFill/>
          <a:ln w="25400">
            <a:solidFill>
              <a:schemeClr val="bg1"/>
            </a:solidFill>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ctr"/>
            <a:r>
              <a:rPr lang="en-ZA" sz="6000" dirty="0" smtClean="0">
                <a:solidFill>
                  <a:schemeClr val="bg1"/>
                </a:solidFill>
              </a:rPr>
              <a:t>30</a:t>
            </a:r>
            <a:endParaRPr lang="en-ZA" sz="6000" dirty="0">
              <a:solidFill>
                <a:schemeClr val="bg1"/>
              </a:solidFill>
            </a:endParaRPr>
          </a:p>
        </p:txBody>
      </p:sp>
      <p:sp>
        <p:nvSpPr>
          <p:cNvPr id="6" name="Rounded Rectangular Callout 5"/>
          <p:cNvSpPr/>
          <p:nvPr/>
        </p:nvSpPr>
        <p:spPr bwMode="auto">
          <a:xfrm>
            <a:off x="4658159" y="3056433"/>
            <a:ext cx="1152128" cy="1080120"/>
          </a:xfrm>
          <a:prstGeom prst="wedgeRoundRectCallout">
            <a:avLst>
              <a:gd name="adj1" fmla="val 35616"/>
              <a:gd name="adj2" fmla="val -175811"/>
              <a:gd name="adj3" fmla="val 16667"/>
            </a:avLst>
          </a:prstGeom>
          <a:noFill/>
          <a:ln w="25400">
            <a:solidFill>
              <a:srgbClr val="FFFF00"/>
            </a:solidFill>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ctr"/>
            <a:r>
              <a:rPr lang="en-ZA" sz="6000" dirty="0" smtClean="0">
                <a:solidFill>
                  <a:srgbClr val="FFFF00"/>
                </a:solidFill>
              </a:rPr>
              <a:t>37</a:t>
            </a:r>
            <a:endParaRPr lang="en-ZA" sz="6000" dirty="0">
              <a:solidFill>
                <a:srgbClr val="FFFF00"/>
              </a:solidFill>
            </a:endParaRPr>
          </a:p>
        </p:txBody>
      </p:sp>
      <p:sp>
        <p:nvSpPr>
          <p:cNvPr id="8" name="Rounded Rectangular Callout 7"/>
          <p:cNvSpPr/>
          <p:nvPr/>
        </p:nvSpPr>
        <p:spPr bwMode="auto">
          <a:xfrm>
            <a:off x="7812360" y="3356992"/>
            <a:ext cx="1152129" cy="936104"/>
          </a:xfrm>
          <a:prstGeom prst="wedgeRoundRectCallout">
            <a:avLst>
              <a:gd name="adj1" fmla="val -61724"/>
              <a:gd name="adj2" fmla="val -224480"/>
              <a:gd name="adj3" fmla="val 16667"/>
            </a:avLst>
          </a:prstGeom>
          <a:gradFill flip="none" rotWithShape="1">
            <a:gsLst>
              <a:gs pos="0">
                <a:schemeClr val="tx1">
                  <a:lumMod val="75000"/>
                  <a:lumOff val="25000"/>
                </a:schemeClr>
              </a:gs>
              <a:gs pos="100000">
                <a:schemeClr val="tx1">
                  <a:lumMod val="95000"/>
                  <a:lumOff val="5000"/>
                </a:schemeClr>
              </a:gs>
            </a:gsLst>
            <a:lin ang="2700000" scaled="1"/>
            <a:tileRect/>
          </a:gradFill>
          <a:ln w="25400">
            <a:solidFill>
              <a:schemeClr val="bg2">
                <a:lumMod val="50000"/>
              </a:schemeClr>
            </a:solidFill>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ctr"/>
            <a:r>
              <a:rPr lang="en-ZA" sz="6000" dirty="0" smtClean="0">
                <a:solidFill>
                  <a:schemeClr val="bg2">
                    <a:lumMod val="50000"/>
                  </a:schemeClr>
                </a:solidFill>
              </a:rPr>
              <a:t>47</a:t>
            </a:r>
            <a:endParaRPr lang="en-ZA" sz="6000" dirty="0">
              <a:solidFill>
                <a:schemeClr val="bg2">
                  <a:lumMod val="50000"/>
                </a:schemeClr>
              </a:solidFill>
            </a:endParaRPr>
          </a:p>
        </p:txBody>
      </p:sp>
    </p:spTree>
    <p:extLst>
      <p:ext uri="{BB962C8B-B14F-4D97-AF65-F5344CB8AC3E}">
        <p14:creationId xmlns:p14="http://schemas.microsoft.com/office/powerpoint/2010/main" xmlns="" val="395450306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bwMode="auto">
          <a:xfrm>
            <a:off x="650334" y="980728"/>
            <a:ext cx="7710395" cy="4896544"/>
          </a:xfrm>
          <a:prstGeom prst="roundRect">
            <a:avLst/>
          </a:prstGeom>
          <a:gradFill flip="none" rotWithShape="1">
            <a:gsLst>
              <a:gs pos="0">
                <a:schemeClr val="tx1">
                  <a:lumMod val="75000"/>
                  <a:lumOff val="25000"/>
                </a:schemeClr>
              </a:gs>
              <a:gs pos="100000">
                <a:schemeClr val="tx1">
                  <a:lumMod val="95000"/>
                  <a:lumOff val="5000"/>
                </a:schemeClr>
              </a:gs>
            </a:gsLst>
            <a:lin ang="2700000" scaled="1"/>
            <a:tileRect/>
          </a:gradFill>
          <a:ln>
            <a:noFill/>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ctr"/>
            <a:endParaRPr lang="en-ZA"/>
          </a:p>
        </p:txBody>
      </p:sp>
      <p:pic>
        <p:nvPicPr>
          <p:cNvPr id="16644098" name="Picture 2"/>
          <p:cNvPicPr>
            <a:picLocks noChangeAspect="1" noChangeArrowheads="1"/>
          </p:cNvPicPr>
          <p:nvPr/>
        </p:nvPicPr>
        <p:blipFill>
          <a:blip r:embed="rId2" cstate="print"/>
          <a:srcRect/>
          <a:stretch>
            <a:fillRect/>
          </a:stretch>
        </p:blipFill>
        <p:spPr bwMode="auto">
          <a:xfrm>
            <a:off x="1447961" y="1268760"/>
            <a:ext cx="6027596" cy="4161540"/>
          </a:xfrm>
          <a:prstGeom prst="rect">
            <a:avLst/>
          </a:prstGeom>
          <a:solidFill>
            <a:schemeClr val="tx1"/>
          </a:solidFill>
          <a:ln w="9525">
            <a:noFill/>
            <a:miter lim="800000"/>
            <a:headEnd/>
            <a:tailEnd/>
          </a:ln>
        </p:spPr>
      </p:pic>
      <p:sp>
        <p:nvSpPr>
          <p:cNvPr id="8" name="Rectangle 7"/>
          <p:cNvSpPr/>
          <p:nvPr/>
        </p:nvSpPr>
        <p:spPr>
          <a:xfrm>
            <a:off x="1371517" y="6396336"/>
            <a:ext cx="8528898" cy="461665"/>
          </a:xfrm>
          <a:prstGeom prst="rect">
            <a:avLst/>
          </a:prstGeom>
          <a:solidFill>
            <a:schemeClr val="tx1"/>
          </a:solidFill>
        </p:spPr>
        <p:txBody>
          <a:bodyPr wrap="none">
            <a:spAutoFit/>
          </a:bodyPr>
          <a:lstStyle/>
          <a:p>
            <a:r>
              <a:rPr lang="en-ZA" sz="2400" b="1" dirty="0" smtClean="0">
                <a:solidFill>
                  <a:srgbClr val="FFFF00"/>
                </a:solidFill>
                <a:latin typeface="Calibri"/>
                <a:ea typeface="Times New Roman"/>
              </a:rPr>
              <a:t>RSR SDIX Scores 2014/2015 </a:t>
            </a:r>
            <a:r>
              <a:rPr lang="en-ZA" b="1" dirty="0" smtClean="0">
                <a:solidFill>
                  <a:schemeClr val="bg1"/>
                </a:solidFill>
                <a:latin typeface="Calibri"/>
                <a:ea typeface="Times New Roman"/>
              </a:rPr>
              <a:t>and </a:t>
            </a:r>
            <a:r>
              <a:rPr lang="en-ZA" sz="2400" b="1" dirty="0" smtClean="0">
                <a:solidFill>
                  <a:srgbClr val="FFFF00"/>
                </a:solidFill>
                <a:latin typeface="Calibri"/>
                <a:ea typeface="Times New Roman"/>
              </a:rPr>
              <a:t>SA Global Innovation Index Scores</a:t>
            </a:r>
            <a:endParaRPr lang="en-ZA" sz="2400" b="1" dirty="0">
              <a:solidFill>
                <a:srgbClr val="FFFF00"/>
              </a:solidFill>
            </a:endParaRPr>
          </a:p>
        </p:txBody>
      </p:sp>
    </p:spTree>
    <p:extLst>
      <p:ext uri="{BB962C8B-B14F-4D97-AF65-F5344CB8AC3E}">
        <p14:creationId xmlns:p14="http://schemas.microsoft.com/office/powerpoint/2010/main" xmlns="" val="2732720783"/>
      </p:ext>
    </p:extLst>
  </p:cSld>
  <p:clrMapOvr>
    <a:masterClrMapping/>
  </p:clrMapOvr>
  <p:transition spd="med">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STRATEGIC RISK REGISTER</a:t>
            </a:r>
            <a:endParaRPr lang="en-GB" dirty="0"/>
          </a:p>
        </p:txBody>
      </p:sp>
      <p:sp>
        <p:nvSpPr>
          <p:cNvPr id="4" name="Slide Number Placeholder 3"/>
          <p:cNvSpPr>
            <a:spLocks noGrp="1"/>
          </p:cNvSpPr>
          <p:nvPr>
            <p:ph type="sldNum" sz="quarter" idx="12"/>
          </p:nvPr>
        </p:nvSpPr>
        <p:spPr/>
        <p:txBody>
          <a:bodyPr/>
          <a:lstStyle/>
          <a:p>
            <a:pPr>
              <a:defRPr/>
            </a:pPr>
            <a:fld id="{B0F13D3F-CDED-47D7-B57F-6D667A7EDFF8}" type="slidenum">
              <a:rPr lang="en-ZA" smtClean="0"/>
              <a:pPr>
                <a:defRPr/>
              </a:pPr>
              <a:t>66</a:t>
            </a:fld>
            <a:endParaRPr lang="en-ZA" dirty="0"/>
          </a:p>
        </p:txBody>
      </p:sp>
    </p:spTree>
    <p:extLst>
      <p:ext uri="{BB962C8B-B14F-4D97-AF65-F5344CB8AC3E}">
        <p14:creationId xmlns:p14="http://schemas.microsoft.com/office/powerpoint/2010/main" xmlns="" val="352654021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B0F13D3F-CDED-47D7-B57F-6D667A7EDFF8}" type="slidenum">
              <a:rPr lang="en-ZA" smtClean="0"/>
              <a:pPr>
                <a:defRPr/>
              </a:pPr>
              <a:t>67</a:t>
            </a:fld>
            <a:endParaRPr lang="en-ZA" dirty="0"/>
          </a:p>
        </p:txBody>
      </p:sp>
      <p:graphicFrame>
        <p:nvGraphicFramePr>
          <p:cNvPr id="10" name="Table 9"/>
          <p:cNvGraphicFramePr>
            <a:graphicFrameLocks noGrp="1"/>
          </p:cNvGraphicFramePr>
          <p:nvPr>
            <p:extLst>
              <p:ext uri="{D42A27DB-BD31-4B8C-83A1-F6EECF244321}">
                <p14:modId xmlns:p14="http://schemas.microsoft.com/office/powerpoint/2010/main" xmlns="" val="2059905384"/>
              </p:ext>
            </p:extLst>
          </p:nvPr>
        </p:nvGraphicFramePr>
        <p:xfrm>
          <a:off x="611560" y="548680"/>
          <a:ext cx="7992888" cy="5212080"/>
        </p:xfrm>
        <a:graphic>
          <a:graphicData uri="http://schemas.openxmlformats.org/drawingml/2006/table">
            <a:tbl>
              <a:tblPr firstRow="1" bandRow="1">
                <a:tableStyleId>{5C22544A-7EE6-4342-B048-85BDC9FD1C3A}</a:tableStyleId>
              </a:tblPr>
              <a:tblGrid>
                <a:gridCol w="1008112"/>
                <a:gridCol w="576064"/>
                <a:gridCol w="1440160"/>
                <a:gridCol w="936104"/>
                <a:gridCol w="2952328"/>
                <a:gridCol w="1080120"/>
              </a:tblGrid>
              <a:tr h="370840">
                <a:tc gridSpan="6">
                  <a:txBody>
                    <a:bodyPr/>
                    <a:lstStyle/>
                    <a:p>
                      <a:r>
                        <a:rPr lang="en-ZA" sz="1600" b="1" kern="1200" dirty="0" smtClean="0">
                          <a:solidFill>
                            <a:schemeClr val="lt1"/>
                          </a:solidFill>
                          <a:effectLst/>
                          <a:latin typeface="Arial Narrow" panose="020B0606020202030204" pitchFamily="34" charset="0"/>
                          <a:ea typeface="+mn-ea"/>
                          <a:cs typeface="+mn-cs"/>
                        </a:rPr>
                        <a:t>STRATEGIC OUTCOME 1: RISKS IN THE RAILWAY LANDSCAPE HAVE BEEN MITIGATED</a:t>
                      </a:r>
                      <a:endParaRPr lang="en-ZA" sz="1600" dirty="0" smtClean="0">
                        <a:effectLst/>
                        <a:latin typeface="Arial Narrow" panose="020B0606020202030204" pitchFamily="34" charset="0"/>
                      </a:endParaRPr>
                    </a:p>
                    <a:p>
                      <a:r>
                        <a:rPr lang="en-US" sz="1600" b="1" kern="1200" dirty="0" smtClean="0">
                          <a:solidFill>
                            <a:schemeClr val="lt1"/>
                          </a:solidFill>
                          <a:effectLst/>
                          <a:latin typeface="Arial Narrow" panose="020B0606020202030204" pitchFamily="34" charset="0"/>
                          <a:ea typeface="+mn-ea"/>
                          <a:cs typeface="+mn-cs"/>
                        </a:rPr>
                        <a:t>Outcome Description: </a:t>
                      </a:r>
                      <a:r>
                        <a:rPr lang="en-ZA" sz="1600" b="1" kern="1200" dirty="0" smtClean="0">
                          <a:solidFill>
                            <a:schemeClr val="lt1"/>
                          </a:solidFill>
                          <a:effectLst/>
                          <a:latin typeface="Arial Narrow" panose="020B0606020202030204" pitchFamily="34" charset="0"/>
                          <a:ea typeface="+mn-ea"/>
                          <a:cs typeface="+mn-cs"/>
                        </a:rPr>
                        <a:t>Mitigate risks of occurrences by designing and establishing an appropriate regulatory approach to oversee, monitor and enforce railway safety within the regulatory framework provided by the NRSR Act, national transport and rail policies, regulations, standards and other regulatory instruments.</a:t>
                      </a:r>
                      <a:endParaRPr lang="en-ZA" sz="1600" dirty="0">
                        <a:latin typeface="Arial Narrow" panose="020B0606020202030204" pitchFamily="34" charset="0"/>
                      </a:endParaRPr>
                    </a:p>
                  </a:txBody>
                  <a:tcPr/>
                </a:tc>
                <a:tc hMerge="1">
                  <a:txBody>
                    <a:bodyPr/>
                    <a:lstStyle/>
                    <a:p>
                      <a:endParaRPr lang="en-ZA" dirty="0"/>
                    </a:p>
                  </a:txBody>
                  <a:tcPr/>
                </a:tc>
                <a:tc hMerge="1">
                  <a:txBody>
                    <a:bodyPr/>
                    <a:lstStyle/>
                    <a:p>
                      <a:endParaRPr lang="en-ZA" dirty="0"/>
                    </a:p>
                  </a:txBody>
                  <a:tcPr/>
                </a:tc>
                <a:tc hMerge="1">
                  <a:txBody>
                    <a:bodyPr/>
                    <a:lstStyle/>
                    <a:p>
                      <a:endParaRPr lang="en-ZA" dirty="0"/>
                    </a:p>
                  </a:txBody>
                  <a:tcPr/>
                </a:tc>
                <a:tc hMerge="1">
                  <a:txBody>
                    <a:bodyPr/>
                    <a:lstStyle/>
                    <a:p>
                      <a:endParaRPr lang="en-ZA" dirty="0"/>
                    </a:p>
                  </a:txBody>
                  <a:tcPr/>
                </a:tc>
                <a:tc hMerge="1">
                  <a:txBody>
                    <a:bodyPr/>
                    <a:lstStyle/>
                    <a:p>
                      <a:endParaRPr lang="en-ZA" dirty="0"/>
                    </a:p>
                  </a:txBody>
                  <a:tcPr/>
                </a:tc>
              </a:tr>
              <a:tr h="370840">
                <a:tc>
                  <a:txBody>
                    <a:bodyPr/>
                    <a:lstStyle/>
                    <a:p>
                      <a:r>
                        <a:rPr lang="en-ZA" sz="1400" b="1" dirty="0" smtClean="0">
                          <a:latin typeface="Arial Narrow" panose="020B0606020202030204" pitchFamily="34" charset="0"/>
                        </a:rPr>
                        <a:t>OBJECTIVE</a:t>
                      </a:r>
                      <a:r>
                        <a:rPr lang="en-ZA" sz="1400" b="1" baseline="0" dirty="0" smtClean="0">
                          <a:latin typeface="Arial Narrow" panose="020B0606020202030204" pitchFamily="34" charset="0"/>
                        </a:rPr>
                        <a:t> NO</a:t>
                      </a:r>
                      <a:endParaRPr lang="en-ZA" sz="1400" b="1" dirty="0">
                        <a:latin typeface="Arial Narrow" panose="020B0606020202030204" pitchFamily="34" charset="0"/>
                      </a:endParaRPr>
                    </a:p>
                  </a:txBody>
                  <a:tcPr/>
                </a:tc>
                <a:tc>
                  <a:txBody>
                    <a:bodyPr/>
                    <a:lstStyle/>
                    <a:p>
                      <a:r>
                        <a:rPr lang="en-ZA" sz="1400" b="1" dirty="0" smtClean="0">
                          <a:latin typeface="Arial Narrow" panose="020B0606020202030204" pitchFamily="34" charset="0"/>
                        </a:rPr>
                        <a:t>RISK</a:t>
                      </a:r>
                      <a:r>
                        <a:rPr lang="en-ZA" sz="1400" b="1" baseline="0" dirty="0" smtClean="0">
                          <a:latin typeface="Arial Narrow" panose="020B0606020202030204" pitchFamily="34" charset="0"/>
                        </a:rPr>
                        <a:t> NO</a:t>
                      </a:r>
                      <a:endParaRPr lang="en-ZA" sz="1400" b="1" dirty="0">
                        <a:latin typeface="Arial Narrow" panose="020B0606020202030204" pitchFamily="34" charset="0"/>
                      </a:endParaRPr>
                    </a:p>
                  </a:txBody>
                  <a:tcPr/>
                </a:tc>
                <a:tc>
                  <a:txBody>
                    <a:bodyPr/>
                    <a:lstStyle/>
                    <a:p>
                      <a:r>
                        <a:rPr lang="en-ZA" sz="1400" b="1" dirty="0" smtClean="0">
                          <a:latin typeface="Arial Narrow" panose="020B0606020202030204" pitchFamily="34" charset="0"/>
                        </a:rPr>
                        <a:t>RISK</a:t>
                      </a:r>
                      <a:endParaRPr lang="en-ZA" sz="1400" b="1" dirty="0">
                        <a:latin typeface="Arial Narrow" panose="020B0606020202030204" pitchFamily="34" charset="0"/>
                      </a:endParaRPr>
                    </a:p>
                  </a:txBody>
                  <a:tcPr/>
                </a:tc>
                <a:tc>
                  <a:txBody>
                    <a:bodyPr/>
                    <a:lstStyle/>
                    <a:p>
                      <a:r>
                        <a:rPr lang="en-ZA" sz="1400" b="1" dirty="0" smtClean="0">
                          <a:latin typeface="Arial Narrow" panose="020B0606020202030204" pitchFamily="34" charset="0"/>
                        </a:rPr>
                        <a:t>INHERENT RISK LEVEL</a:t>
                      </a:r>
                      <a:endParaRPr lang="en-ZA" sz="1400" b="1" dirty="0">
                        <a:latin typeface="Arial Narrow" panose="020B0606020202030204" pitchFamily="34" charset="0"/>
                      </a:endParaRPr>
                    </a:p>
                  </a:txBody>
                  <a:tcPr/>
                </a:tc>
                <a:tc>
                  <a:txBody>
                    <a:bodyPr/>
                    <a:lstStyle/>
                    <a:p>
                      <a:r>
                        <a:rPr lang="en-ZA" sz="1400" b="1" dirty="0" smtClean="0">
                          <a:latin typeface="Arial Narrow" panose="020B0606020202030204" pitchFamily="34" charset="0"/>
                        </a:rPr>
                        <a:t>MITIGATION</a:t>
                      </a:r>
                      <a:endParaRPr lang="en-ZA" sz="1400" b="1" dirty="0">
                        <a:latin typeface="Arial Narrow" panose="020B0606020202030204" pitchFamily="34" charset="0"/>
                      </a:endParaRPr>
                    </a:p>
                  </a:txBody>
                  <a:tcPr/>
                </a:tc>
                <a:tc>
                  <a:txBody>
                    <a:bodyPr/>
                    <a:lstStyle/>
                    <a:p>
                      <a:r>
                        <a:rPr lang="en-ZA" sz="1400" b="1" dirty="0" smtClean="0">
                          <a:latin typeface="Arial Narrow" panose="020B0606020202030204" pitchFamily="34" charset="0"/>
                        </a:rPr>
                        <a:t>RESIDUAL RISK LEVEL</a:t>
                      </a:r>
                      <a:endParaRPr lang="en-ZA" sz="1400" b="1" dirty="0">
                        <a:latin typeface="Arial Narrow" panose="020B0606020202030204" pitchFamily="34" charset="0"/>
                      </a:endParaRPr>
                    </a:p>
                  </a:txBody>
                  <a:tcPr/>
                </a:tc>
              </a:tr>
              <a:tr h="370840">
                <a:tc rowSpan="2">
                  <a:txBody>
                    <a:bodyPr/>
                    <a:lstStyle/>
                    <a:p>
                      <a:r>
                        <a:rPr lang="en-ZA" sz="1400" dirty="0" smtClean="0">
                          <a:latin typeface="Arial Narrow" panose="020B0606020202030204" pitchFamily="34" charset="0"/>
                        </a:rPr>
                        <a:t>1.1-1.5</a:t>
                      </a:r>
                      <a:endParaRPr lang="en-ZA" sz="1400" dirty="0">
                        <a:latin typeface="Arial Narrow" panose="020B0606020202030204" pitchFamily="34" charset="0"/>
                      </a:endParaRPr>
                    </a:p>
                  </a:txBody>
                  <a:tcPr/>
                </a:tc>
                <a:tc rowSpan="2">
                  <a:txBody>
                    <a:bodyPr/>
                    <a:lstStyle/>
                    <a:p>
                      <a:r>
                        <a:rPr lang="en-ZA" sz="1400" dirty="0" smtClean="0">
                          <a:latin typeface="Arial Narrow" panose="020B0606020202030204" pitchFamily="34" charset="0"/>
                        </a:rPr>
                        <a:t>3</a:t>
                      </a:r>
                      <a:endParaRPr lang="en-ZA" sz="1400" dirty="0">
                        <a:latin typeface="Arial Narrow" panose="020B0606020202030204" pitchFamily="34" charset="0"/>
                      </a:endParaRPr>
                    </a:p>
                  </a:txBody>
                  <a:tcPr/>
                </a:tc>
                <a:tc rowSpan="2">
                  <a:txBody>
                    <a:bodyPr/>
                    <a:lstStyle/>
                    <a:p>
                      <a:r>
                        <a:rPr lang="en-GB" sz="1400" b="0" kern="1200" dirty="0" smtClean="0">
                          <a:solidFill>
                            <a:schemeClr val="dk1"/>
                          </a:solidFill>
                          <a:effectLst/>
                          <a:latin typeface="Arial Narrow" panose="020B0606020202030204" pitchFamily="34" charset="0"/>
                          <a:ea typeface="+mn-ea"/>
                          <a:cs typeface="+mn-cs"/>
                        </a:rPr>
                        <a:t>Lack of buy-in from industry role players and target population</a:t>
                      </a:r>
                      <a:r>
                        <a:rPr lang="en-GB" sz="1400" b="0" kern="1200" baseline="0" dirty="0" smtClean="0">
                          <a:solidFill>
                            <a:schemeClr val="dk1"/>
                          </a:solidFill>
                          <a:effectLst/>
                          <a:latin typeface="Arial Narrow" panose="020B0606020202030204" pitchFamily="34" charset="0"/>
                          <a:ea typeface="+mn-ea"/>
                          <a:cs typeface="+mn-cs"/>
                        </a:rPr>
                        <a:t> (communities, commuters, etc.)</a:t>
                      </a:r>
                      <a:endParaRPr lang="en-ZA" sz="1400" b="0" dirty="0">
                        <a:latin typeface="Arial Narrow" panose="020B0606020202030204" pitchFamily="34" charset="0"/>
                      </a:endParaRPr>
                    </a:p>
                  </a:txBody>
                  <a:tcPr/>
                </a:tc>
                <a:tc rowSpan="2">
                  <a:txBody>
                    <a:bodyPr/>
                    <a:lstStyle/>
                    <a:p>
                      <a:r>
                        <a:rPr lang="en-ZA" sz="1400" b="1" dirty="0" smtClean="0">
                          <a:latin typeface="Arial Narrow" panose="020B0606020202030204" pitchFamily="34" charset="0"/>
                        </a:rPr>
                        <a:t>High</a:t>
                      </a:r>
                      <a:endParaRPr lang="en-ZA" sz="1400" b="1" dirty="0">
                        <a:latin typeface="Arial Narrow" panose="020B0606020202030204" pitchFamily="34" charset="0"/>
                      </a:endParaRPr>
                    </a:p>
                  </a:txBody>
                  <a:tcPr>
                    <a:solidFill>
                      <a:srgbClr val="FF6600"/>
                    </a:solidFill>
                  </a:tcPr>
                </a:tc>
                <a:tc>
                  <a:txBody>
                    <a:bodyPr/>
                    <a:lstStyle/>
                    <a:p>
                      <a:r>
                        <a:rPr lang="en-ZA" sz="1400" b="1" dirty="0" smtClean="0">
                          <a:latin typeface="Arial Narrow" panose="020B0606020202030204" pitchFamily="34" charset="0"/>
                        </a:rPr>
                        <a:t>Current</a:t>
                      </a:r>
                      <a:r>
                        <a:rPr lang="en-ZA" sz="1400" b="1" baseline="0" dirty="0" smtClean="0">
                          <a:latin typeface="Arial Narrow" panose="020B0606020202030204" pitchFamily="34" charset="0"/>
                        </a:rPr>
                        <a:t> Mitigation</a:t>
                      </a:r>
                    </a:p>
                    <a:p>
                      <a:pPr marL="342900" indent="-342900">
                        <a:buAutoNum type="arabicPeriod"/>
                      </a:pPr>
                      <a:r>
                        <a:rPr lang="en-ZA" sz="1400" baseline="0" dirty="0" smtClean="0">
                          <a:latin typeface="Arial Narrow" panose="020B0606020202030204" pitchFamily="34" charset="0"/>
                        </a:rPr>
                        <a:t>Regular engagement sessions with Operators</a:t>
                      </a:r>
                    </a:p>
                    <a:p>
                      <a:pPr marL="342900" indent="-342900">
                        <a:buAutoNum type="arabicPeriod"/>
                      </a:pPr>
                      <a:r>
                        <a:rPr lang="en-ZA" sz="1400" baseline="0" dirty="0" smtClean="0">
                          <a:latin typeface="Arial Narrow" panose="020B0606020202030204" pitchFamily="34" charset="0"/>
                        </a:rPr>
                        <a:t>Safety Awareness Campaigns</a:t>
                      </a:r>
                    </a:p>
                    <a:p>
                      <a:pPr marL="342900" indent="-342900">
                        <a:buAutoNum type="arabicPeriod"/>
                      </a:pPr>
                      <a:r>
                        <a:rPr lang="en-ZA" sz="1400" baseline="0" dirty="0" smtClean="0">
                          <a:latin typeface="Arial Narrow" panose="020B0606020202030204" pitchFamily="34" charset="0"/>
                        </a:rPr>
                        <a:t>Engagement of stakeholders on new regulatory instruments</a:t>
                      </a:r>
                    </a:p>
                    <a:p>
                      <a:pPr marL="342900" indent="-342900">
                        <a:buAutoNum type="arabicPeriod"/>
                      </a:pPr>
                      <a:r>
                        <a:rPr lang="en-ZA" sz="1400" baseline="0" dirty="0" smtClean="0">
                          <a:latin typeface="Arial Narrow" panose="020B0606020202030204" pitchFamily="34" charset="0"/>
                        </a:rPr>
                        <a:t>Collaboration with other organs of state to promote safe railway behaviour</a:t>
                      </a:r>
                      <a:endParaRPr lang="en-ZA" sz="1400" dirty="0" smtClean="0">
                        <a:latin typeface="Arial Narrow" panose="020B0606020202030204" pitchFamily="34" charset="0"/>
                      </a:endParaRPr>
                    </a:p>
                    <a:p>
                      <a:endParaRPr lang="en-ZA" sz="1400" dirty="0">
                        <a:latin typeface="Arial Narrow" panose="020B0606020202030204" pitchFamily="34" charset="0"/>
                      </a:endParaRPr>
                    </a:p>
                  </a:txBody>
                  <a:tcPr/>
                </a:tc>
                <a:tc>
                  <a:txBody>
                    <a:bodyPr/>
                    <a:lstStyle/>
                    <a:p>
                      <a:r>
                        <a:rPr lang="en-ZA" sz="1400" b="1" dirty="0" smtClean="0">
                          <a:latin typeface="Arial Narrow" panose="020B0606020202030204" pitchFamily="34" charset="0"/>
                        </a:rPr>
                        <a:t>High</a:t>
                      </a:r>
                      <a:endParaRPr lang="en-ZA" sz="1400" b="1" dirty="0">
                        <a:latin typeface="Arial Narrow" panose="020B0606020202030204" pitchFamily="34" charset="0"/>
                      </a:endParaRPr>
                    </a:p>
                  </a:txBody>
                  <a:tcPr>
                    <a:solidFill>
                      <a:srgbClr val="FF6600"/>
                    </a:solidFill>
                  </a:tcPr>
                </a:tc>
              </a:tr>
              <a:tr h="370840">
                <a:tc vMerge="1">
                  <a:txBody>
                    <a:bodyPr/>
                    <a:lstStyle/>
                    <a:p>
                      <a:endParaRPr lang="en-ZA" sz="1400" dirty="0">
                        <a:latin typeface="Arial Narrow" panose="020B0606020202030204" pitchFamily="34" charset="0"/>
                      </a:endParaRPr>
                    </a:p>
                  </a:txBody>
                  <a:tcPr/>
                </a:tc>
                <a:tc vMerge="1">
                  <a:txBody>
                    <a:bodyPr/>
                    <a:lstStyle/>
                    <a:p>
                      <a:endParaRPr lang="en-ZA" sz="1400" dirty="0">
                        <a:latin typeface="Arial Narrow" panose="020B0606020202030204" pitchFamily="34" charset="0"/>
                      </a:endParaRPr>
                    </a:p>
                  </a:txBody>
                  <a:tcPr/>
                </a:tc>
                <a:tc vMerge="1">
                  <a:txBody>
                    <a:bodyPr/>
                    <a:lstStyle/>
                    <a:p>
                      <a:endParaRPr lang="en-ZA" sz="1400" dirty="0">
                        <a:latin typeface="Arial Narrow" panose="020B0606020202030204" pitchFamily="34" charset="0"/>
                      </a:endParaRPr>
                    </a:p>
                  </a:txBody>
                  <a:tcPr/>
                </a:tc>
                <a:tc vMerge="1">
                  <a:txBody>
                    <a:bodyPr/>
                    <a:lstStyle/>
                    <a:p>
                      <a:endParaRPr lang="en-ZA" sz="1400" dirty="0">
                        <a:latin typeface="Arial Narrow" panose="020B0606020202030204" pitchFamily="34" charset="0"/>
                      </a:endParaRPr>
                    </a:p>
                  </a:txBody>
                  <a:tcPr/>
                </a:tc>
                <a:tc>
                  <a:txBody>
                    <a:bodyPr/>
                    <a:lstStyle/>
                    <a:p>
                      <a:r>
                        <a:rPr lang="en-ZA" sz="1400" b="1" dirty="0" smtClean="0">
                          <a:latin typeface="Arial Narrow" panose="020B0606020202030204" pitchFamily="34" charset="0"/>
                        </a:rPr>
                        <a:t>Future Mitigation</a:t>
                      </a:r>
                    </a:p>
                    <a:p>
                      <a:pPr marL="342900" indent="-342900">
                        <a:buAutoNum type="arabicPeriod"/>
                      </a:pPr>
                      <a:r>
                        <a:rPr lang="en-ZA" sz="1400" dirty="0" smtClean="0">
                          <a:latin typeface="Arial Narrow" panose="020B0606020202030204" pitchFamily="34" charset="0"/>
                        </a:rPr>
                        <a:t>Intensify strategic engagements to promote rail as  safe and efficient mode of transport</a:t>
                      </a:r>
                      <a:endParaRPr lang="en-ZA" sz="1400" dirty="0">
                        <a:latin typeface="Arial Narrow" panose="020B0606020202030204" pitchFamily="34" charset="0"/>
                      </a:endParaRPr>
                    </a:p>
                  </a:txBody>
                  <a:tcPr/>
                </a:tc>
                <a:tc>
                  <a:txBody>
                    <a:bodyPr/>
                    <a:lstStyle/>
                    <a:p>
                      <a:r>
                        <a:rPr lang="en-ZA" sz="1400" b="1" dirty="0" smtClean="0">
                          <a:latin typeface="Arial Narrow" panose="020B0606020202030204" pitchFamily="34" charset="0"/>
                        </a:rPr>
                        <a:t>Target Date</a:t>
                      </a:r>
                    </a:p>
                    <a:p>
                      <a:r>
                        <a:rPr lang="en-ZA" sz="1400" dirty="0" smtClean="0">
                          <a:latin typeface="Arial Narrow" panose="020B0606020202030204" pitchFamily="34" charset="0"/>
                        </a:rPr>
                        <a:t>31/03/2016</a:t>
                      </a:r>
                      <a:endParaRPr lang="en-ZA" sz="1400" dirty="0">
                        <a:latin typeface="Arial Narrow" panose="020B0606020202030204" pitchFamily="34" charset="0"/>
                      </a:endParaRPr>
                    </a:p>
                  </a:txBody>
                  <a:tcPr/>
                </a:tc>
              </a:tr>
            </a:tbl>
          </a:graphicData>
        </a:graphic>
      </p:graphicFrame>
    </p:spTree>
    <p:extLst>
      <p:ext uri="{BB962C8B-B14F-4D97-AF65-F5344CB8AC3E}">
        <p14:creationId xmlns:p14="http://schemas.microsoft.com/office/powerpoint/2010/main" xmlns="" val="185985695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B0F13D3F-CDED-47D7-B57F-6D667A7EDFF8}" type="slidenum">
              <a:rPr lang="en-ZA" smtClean="0"/>
              <a:pPr>
                <a:defRPr/>
              </a:pPr>
              <a:t>68</a:t>
            </a:fld>
            <a:endParaRPr lang="en-ZA" dirty="0"/>
          </a:p>
        </p:txBody>
      </p:sp>
      <p:graphicFrame>
        <p:nvGraphicFramePr>
          <p:cNvPr id="10" name="Table 9"/>
          <p:cNvGraphicFramePr>
            <a:graphicFrameLocks noGrp="1"/>
          </p:cNvGraphicFramePr>
          <p:nvPr>
            <p:extLst>
              <p:ext uri="{D42A27DB-BD31-4B8C-83A1-F6EECF244321}">
                <p14:modId xmlns:p14="http://schemas.microsoft.com/office/powerpoint/2010/main" xmlns="" val="2336860571"/>
              </p:ext>
            </p:extLst>
          </p:nvPr>
        </p:nvGraphicFramePr>
        <p:xfrm>
          <a:off x="611560" y="548680"/>
          <a:ext cx="7992888" cy="4358640"/>
        </p:xfrm>
        <a:graphic>
          <a:graphicData uri="http://schemas.openxmlformats.org/drawingml/2006/table">
            <a:tbl>
              <a:tblPr firstRow="1" bandRow="1">
                <a:tableStyleId>{5C22544A-7EE6-4342-B048-85BDC9FD1C3A}</a:tableStyleId>
              </a:tblPr>
              <a:tblGrid>
                <a:gridCol w="1008112"/>
                <a:gridCol w="576064"/>
                <a:gridCol w="1440160"/>
                <a:gridCol w="936104"/>
                <a:gridCol w="2952328"/>
                <a:gridCol w="1080120"/>
              </a:tblGrid>
              <a:tr h="370840">
                <a:tc gridSpan="6">
                  <a:txBody>
                    <a:bodyPr/>
                    <a:lstStyle/>
                    <a:p>
                      <a:r>
                        <a:rPr lang="en-ZA" sz="1600" b="1" kern="1200" dirty="0" smtClean="0">
                          <a:solidFill>
                            <a:schemeClr val="lt1"/>
                          </a:solidFill>
                          <a:effectLst/>
                          <a:latin typeface="Arial Narrow" panose="020B0606020202030204" pitchFamily="34" charset="0"/>
                          <a:ea typeface="+mn-ea"/>
                          <a:cs typeface="+mn-cs"/>
                        </a:rPr>
                        <a:t>STRATEGIC OUTCOME 1: RISKS IN THE RAILWAY LANDSCAPE HAVE BEEN MITIGATED</a:t>
                      </a:r>
                      <a:endParaRPr lang="en-ZA" sz="1600" dirty="0" smtClean="0">
                        <a:effectLst/>
                        <a:latin typeface="Arial Narrow" panose="020B0606020202030204" pitchFamily="34" charset="0"/>
                      </a:endParaRPr>
                    </a:p>
                    <a:p>
                      <a:r>
                        <a:rPr lang="en-US" sz="1600" b="1" kern="1200" dirty="0" smtClean="0">
                          <a:solidFill>
                            <a:schemeClr val="lt1"/>
                          </a:solidFill>
                          <a:effectLst/>
                          <a:latin typeface="Arial Narrow" panose="020B0606020202030204" pitchFamily="34" charset="0"/>
                          <a:ea typeface="+mn-ea"/>
                          <a:cs typeface="+mn-cs"/>
                        </a:rPr>
                        <a:t>Outcome Description: </a:t>
                      </a:r>
                      <a:r>
                        <a:rPr lang="en-ZA" sz="1600" b="1" kern="1200" dirty="0" smtClean="0">
                          <a:solidFill>
                            <a:schemeClr val="lt1"/>
                          </a:solidFill>
                          <a:effectLst/>
                          <a:latin typeface="Arial Narrow" panose="020B0606020202030204" pitchFamily="34" charset="0"/>
                          <a:ea typeface="+mn-ea"/>
                          <a:cs typeface="+mn-cs"/>
                        </a:rPr>
                        <a:t>Mitigate risks of occurrences by designing and establishing an appropriate regulatory approach to oversee, monitor and enforce railway safety within the regulatory framework provided by the NRSR Act, national transport and rail policies, regulations, standards and other regulatory instruments.</a:t>
                      </a:r>
                      <a:endParaRPr lang="en-ZA" sz="1600" dirty="0">
                        <a:latin typeface="Arial Narrow" panose="020B0606020202030204" pitchFamily="34" charset="0"/>
                      </a:endParaRPr>
                    </a:p>
                  </a:txBody>
                  <a:tcPr/>
                </a:tc>
                <a:tc hMerge="1">
                  <a:txBody>
                    <a:bodyPr/>
                    <a:lstStyle/>
                    <a:p>
                      <a:endParaRPr lang="en-ZA" dirty="0"/>
                    </a:p>
                  </a:txBody>
                  <a:tcPr/>
                </a:tc>
                <a:tc hMerge="1">
                  <a:txBody>
                    <a:bodyPr/>
                    <a:lstStyle/>
                    <a:p>
                      <a:endParaRPr lang="en-ZA" dirty="0"/>
                    </a:p>
                  </a:txBody>
                  <a:tcPr/>
                </a:tc>
                <a:tc hMerge="1">
                  <a:txBody>
                    <a:bodyPr/>
                    <a:lstStyle/>
                    <a:p>
                      <a:endParaRPr lang="en-ZA" dirty="0"/>
                    </a:p>
                  </a:txBody>
                  <a:tcPr/>
                </a:tc>
                <a:tc hMerge="1">
                  <a:txBody>
                    <a:bodyPr/>
                    <a:lstStyle/>
                    <a:p>
                      <a:endParaRPr lang="en-ZA" dirty="0"/>
                    </a:p>
                  </a:txBody>
                  <a:tcPr/>
                </a:tc>
                <a:tc hMerge="1">
                  <a:txBody>
                    <a:bodyPr/>
                    <a:lstStyle/>
                    <a:p>
                      <a:endParaRPr lang="en-ZA" dirty="0"/>
                    </a:p>
                  </a:txBody>
                  <a:tcPr/>
                </a:tc>
              </a:tr>
              <a:tr h="370840">
                <a:tc>
                  <a:txBody>
                    <a:bodyPr/>
                    <a:lstStyle/>
                    <a:p>
                      <a:r>
                        <a:rPr lang="en-ZA" sz="1400" b="1" dirty="0" smtClean="0">
                          <a:latin typeface="Arial Narrow" panose="020B0606020202030204" pitchFamily="34" charset="0"/>
                        </a:rPr>
                        <a:t>OBJECTIVE</a:t>
                      </a:r>
                      <a:r>
                        <a:rPr lang="en-ZA" sz="1400" b="1" baseline="0" dirty="0" smtClean="0">
                          <a:latin typeface="Arial Narrow" panose="020B0606020202030204" pitchFamily="34" charset="0"/>
                        </a:rPr>
                        <a:t> NO</a:t>
                      </a:r>
                      <a:endParaRPr lang="en-ZA" sz="1400" b="1" dirty="0">
                        <a:latin typeface="Arial Narrow" panose="020B0606020202030204" pitchFamily="34" charset="0"/>
                      </a:endParaRPr>
                    </a:p>
                  </a:txBody>
                  <a:tcPr/>
                </a:tc>
                <a:tc>
                  <a:txBody>
                    <a:bodyPr/>
                    <a:lstStyle/>
                    <a:p>
                      <a:r>
                        <a:rPr lang="en-ZA" sz="1400" b="1" dirty="0" smtClean="0">
                          <a:latin typeface="Arial Narrow" panose="020B0606020202030204" pitchFamily="34" charset="0"/>
                        </a:rPr>
                        <a:t>RISK</a:t>
                      </a:r>
                      <a:r>
                        <a:rPr lang="en-ZA" sz="1400" b="1" baseline="0" dirty="0" smtClean="0">
                          <a:latin typeface="Arial Narrow" panose="020B0606020202030204" pitchFamily="34" charset="0"/>
                        </a:rPr>
                        <a:t> NO</a:t>
                      </a:r>
                      <a:endParaRPr lang="en-ZA" sz="1400" b="1" dirty="0">
                        <a:latin typeface="Arial Narrow" panose="020B0606020202030204" pitchFamily="34" charset="0"/>
                      </a:endParaRPr>
                    </a:p>
                  </a:txBody>
                  <a:tcPr/>
                </a:tc>
                <a:tc>
                  <a:txBody>
                    <a:bodyPr/>
                    <a:lstStyle/>
                    <a:p>
                      <a:r>
                        <a:rPr lang="en-ZA" sz="1400" b="1" dirty="0" smtClean="0">
                          <a:latin typeface="Arial Narrow" panose="020B0606020202030204" pitchFamily="34" charset="0"/>
                        </a:rPr>
                        <a:t>RISK</a:t>
                      </a:r>
                      <a:endParaRPr lang="en-ZA" sz="1400" b="1" dirty="0">
                        <a:latin typeface="Arial Narrow" panose="020B0606020202030204" pitchFamily="34" charset="0"/>
                      </a:endParaRPr>
                    </a:p>
                  </a:txBody>
                  <a:tcPr/>
                </a:tc>
                <a:tc>
                  <a:txBody>
                    <a:bodyPr/>
                    <a:lstStyle/>
                    <a:p>
                      <a:r>
                        <a:rPr lang="en-ZA" sz="1400" b="1" dirty="0" smtClean="0">
                          <a:latin typeface="Arial Narrow" panose="020B0606020202030204" pitchFamily="34" charset="0"/>
                        </a:rPr>
                        <a:t>INHERENT RISK LEVEL</a:t>
                      </a:r>
                      <a:endParaRPr lang="en-ZA" sz="1400" b="1" dirty="0">
                        <a:latin typeface="Arial Narrow" panose="020B0606020202030204" pitchFamily="34" charset="0"/>
                      </a:endParaRPr>
                    </a:p>
                  </a:txBody>
                  <a:tcPr/>
                </a:tc>
                <a:tc>
                  <a:txBody>
                    <a:bodyPr/>
                    <a:lstStyle/>
                    <a:p>
                      <a:r>
                        <a:rPr lang="en-ZA" sz="1400" b="1" dirty="0" smtClean="0">
                          <a:latin typeface="Arial Narrow" panose="020B0606020202030204" pitchFamily="34" charset="0"/>
                        </a:rPr>
                        <a:t>MITIGATION</a:t>
                      </a:r>
                      <a:endParaRPr lang="en-ZA" sz="1400" b="1" dirty="0">
                        <a:latin typeface="Arial Narrow" panose="020B0606020202030204" pitchFamily="34" charset="0"/>
                      </a:endParaRPr>
                    </a:p>
                  </a:txBody>
                  <a:tcPr/>
                </a:tc>
                <a:tc>
                  <a:txBody>
                    <a:bodyPr/>
                    <a:lstStyle/>
                    <a:p>
                      <a:r>
                        <a:rPr lang="en-ZA" sz="1400" b="1" dirty="0" smtClean="0">
                          <a:latin typeface="Arial Narrow" panose="020B0606020202030204" pitchFamily="34" charset="0"/>
                        </a:rPr>
                        <a:t>RESIDUAL RISK LEVEL</a:t>
                      </a:r>
                      <a:endParaRPr lang="en-ZA" sz="1400" b="1" dirty="0">
                        <a:latin typeface="Arial Narrow" panose="020B0606020202030204" pitchFamily="34" charset="0"/>
                      </a:endParaRPr>
                    </a:p>
                  </a:txBody>
                  <a:tcPr/>
                </a:tc>
              </a:tr>
              <a:tr h="370840">
                <a:tc rowSpan="2">
                  <a:txBody>
                    <a:bodyPr/>
                    <a:lstStyle/>
                    <a:p>
                      <a:r>
                        <a:rPr lang="en-ZA" sz="1400" dirty="0" smtClean="0">
                          <a:latin typeface="Arial Narrow" panose="020B0606020202030204" pitchFamily="34" charset="0"/>
                        </a:rPr>
                        <a:t>1.1 - 1.5</a:t>
                      </a:r>
                      <a:endParaRPr lang="en-ZA" sz="1400" dirty="0">
                        <a:latin typeface="Arial Narrow" panose="020B0606020202030204" pitchFamily="34" charset="0"/>
                      </a:endParaRPr>
                    </a:p>
                  </a:txBody>
                  <a:tcPr/>
                </a:tc>
                <a:tc rowSpan="2">
                  <a:txBody>
                    <a:bodyPr/>
                    <a:lstStyle/>
                    <a:p>
                      <a:r>
                        <a:rPr lang="en-ZA" sz="1400" dirty="0" smtClean="0">
                          <a:latin typeface="Arial Narrow" panose="020B0606020202030204" pitchFamily="34" charset="0"/>
                        </a:rPr>
                        <a:t>4</a:t>
                      </a:r>
                      <a:endParaRPr lang="en-ZA" sz="1400" dirty="0">
                        <a:latin typeface="Arial Narrow" panose="020B0606020202030204" pitchFamily="34" charset="0"/>
                      </a:endParaRPr>
                    </a:p>
                  </a:txBody>
                  <a:tcPr/>
                </a:tc>
                <a:tc rowSpan="2">
                  <a:txBody>
                    <a:bodyPr/>
                    <a:lstStyle/>
                    <a:p>
                      <a:r>
                        <a:rPr lang="en-ZA" sz="1400" dirty="0" smtClean="0">
                          <a:latin typeface="Arial Narrow" panose="020B0606020202030204" pitchFamily="34" charset="0"/>
                        </a:rPr>
                        <a:t>Non-alignment</a:t>
                      </a:r>
                      <a:r>
                        <a:rPr lang="en-ZA" sz="1400" baseline="0" dirty="0" smtClean="0">
                          <a:latin typeface="Arial Narrow" panose="020B0606020202030204" pitchFamily="34" charset="0"/>
                        </a:rPr>
                        <a:t> of RSR’s risk reduction strategy with that of the Operators</a:t>
                      </a:r>
                      <a:endParaRPr lang="en-ZA" sz="1400" dirty="0">
                        <a:latin typeface="Arial Narrow" panose="020B0606020202030204" pitchFamily="34" charset="0"/>
                      </a:endParaRPr>
                    </a:p>
                  </a:txBody>
                  <a:tcPr/>
                </a:tc>
                <a:tc rowSpan="2">
                  <a:txBody>
                    <a:bodyPr/>
                    <a:lstStyle/>
                    <a:p>
                      <a:r>
                        <a:rPr lang="en-ZA" sz="1400" b="1" dirty="0" smtClean="0">
                          <a:latin typeface="Arial Narrow" panose="020B0606020202030204" pitchFamily="34" charset="0"/>
                        </a:rPr>
                        <a:t>High</a:t>
                      </a:r>
                      <a:endParaRPr lang="en-ZA" sz="1400" b="1" dirty="0">
                        <a:latin typeface="Arial Narrow" panose="020B0606020202030204" pitchFamily="34" charset="0"/>
                      </a:endParaRPr>
                    </a:p>
                  </a:txBody>
                  <a:tcPr>
                    <a:solidFill>
                      <a:srgbClr val="FF6600"/>
                    </a:solidFill>
                  </a:tcPr>
                </a:tc>
                <a:tc>
                  <a:txBody>
                    <a:bodyPr/>
                    <a:lstStyle/>
                    <a:p>
                      <a:r>
                        <a:rPr lang="en-ZA" sz="1400" b="1" dirty="0" smtClean="0">
                          <a:latin typeface="Arial Narrow" panose="020B0606020202030204" pitchFamily="34" charset="0"/>
                        </a:rPr>
                        <a:t>Current</a:t>
                      </a:r>
                      <a:r>
                        <a:rPr lang="en-ZA" sz="1400" b="1" baseline="0" dirty="0" smtClean="0">
                          <a:latin typeface="Arial Narrow" panose="020B0606020202030204" pitchFamily="34" charset="0"/>
                        </a:rPr>
                        <a:t> Mitigation</a:t>
                      </a:r>
                    </a:p>
                    <a:p>
                      <a:pPr marL="342900" indent="-342900">
                        <a:buAutoNum type="arabicPeriod"/>
                      </a:pPr>
                      <a:r>
                        <a:rPr lang="en-ZA" sz="1400" baseline="0" dirty="0" smtClean="0">
                          <a:latin typeface="Arial Narrow" panose="020B0606020202030204" pitchFamily="34" charset="0"/>
                        </a:rPr>
                        <a:t>Improvement notices and directives</a:t>
                      </a:r>
                    </a:p>
                    <a:p>
                      <a:pPr marL="342900" indent="-342900">
                        <a:buAutoNum type="arabicPeriod"/>
                      </a:pPr>
                      <a:r>
                        <a:rPr lang="en-ZA" sz="1400" baseline="0" dirty="0" smtClean="0">
                          <a:latin typeface="Arial Narrow" panose="020B0606020202030204" pitchFamily="34" charset="0"/>
                        </a:rPr>
                        <a:t>Penalties issued for contraventions</a:t>
                      </a:r>
                    </a:p>
                    <a:p>
                      <a:pPr marL="342900" indent="-342900">
                        <a:buAutoNum type="arabicPeriod"/>
                      </a:pPr>
                      <a:r>
                        <a:rPr lang="en-ZA" sz="1400" baseline="0" dirty="0" smtClean="0">
                          <a:latin typeface="Arial Narrow" panose="020B0606020202030204" pitchFamily="34" charset="0"/>
                        </a:rPr>
                        <a:t>Safety Management System implemented</a:t>
                      </a:r>
                      <a:endParaRPr lang="en-ZA" sz="1400" dirty="0" smtClean="0">
                        <a:latin typeface="Arial Narrow" panose="020B0606020202030204" pitchFamily="34" charset="0"/>
                      </a:endParaRPr>
                    </a:p>
                    <a:p>
                      <a:endParaRPr lang="en-ZA" sz="1400" dirty="0">
                        <a:latin typeface="Arial Narrow" panose="020B0606020202030204" pitchFamily="34" charset="0"/>
                      </a:endParaRPr>
                    </a:p>
                  </a:txBody>
                  <a:tcPr/>
                </a:tc>
                <a:tc>
                  <a:txBody>
                    <a:bodyPr/>
                    <a:lstStyle/>
                    <a:p>
                      <a:r>
                        <a:rPr lang="en-ZA" sz="1400" b="1" dirty="0" smtClean="0">
                          <a:latin typeface="Arial Narrow" panose="020B0606020202030204" pitchFamily="34" charset="0"/>
                        </a:rPr>
                        <a:t>Moderate</a:t>
                      </a:r>
                      <a:endParaRPr lang="en-ZA" sz="1400" b="1" dirty="0">
                        <a:latin typeface="Arial Narrow" panose="020B0606020202030204" pitchFamily="34" charset="0"/>
                      </a:endParaRPr>
                    </a:p>
                  </a:txBody>
                  <a:tcPr>
                    <a:solidFill>
                      <a:srgbClr val="FFFF00"/>
                    </a:solidFill>
                  </a:tcPr>
                </a:tc>
              </a:tr>
              <a:tr h="370840">
                <a:tc vMerge="1">
                  <a:txBody>
                    <a:bodyPr/>
                    <a:lstStyle/>
                    <a:p>
                      <a:endParaRPr lang="en-ZA" sz="1400" dirty="0">
                        <a:latin typeface="Arial Narrow" panose="020B0606020202030204" pitchFamily="34" charset="0"/>
                      </a:endParaRPr>
                    </a:p>
                  </a:txBody>
                  <a:tcPr/>
                </a:tc>
                <a:tc vMerge="1">
                  <a:txBody>
                    <a:bodyPr/>
                    <a:lstStyle/>
                    <a:p>
                      <a:endParaRPr lang="en-ZA" sz="1400" dirty="0">
                        <a:latin typeface="Arial Narrow" panose="020B0606020202030204" pitchFamily="34" charset="0"/>
                      </a:endParaRPr>
                    </a:p>
                  </a:txBody>
                  <a:tcPr/>
                </a:tc>
                <a:tc vMerge="1">
                  <a:txBody>
                    <a:bodyPr/>
                    <a:lstStyle/>
                    <a:p>
                      <a:endParaRPr lang="en-ZA" sz="1400" dirty="0">
                        <a:latin typeface="Arial Narrow" panose="020B0606020202030204" pitchFamily="34" charset="0"/>
                      </a:endParaRPr>
                    </a:p>
                  </a:txBody>
                  <a:tcPr/>
                </a:tc>
                <a:tc vMerge="1">
                  <a:txBody>
                    <a:bodyPr/>
                    <a:lstStyle/>
                    <a:p>
                      <a:endParaRPr lang="en-ZA" sz="1400" dirty="0">
                        <a:latin typeface="Arial Narrow" panose="020B0606020202030204" pitchFamily="34" charset="0"/>
                      </a:endParaRPr>
                    </a:p>
                  </a:txBody>
                  <a:tcPr/>
                </a:tc>
                <a:tc>
                  <a:txBody>
                    <a:bodyPr/>
                    <a:lstStyle/>
                    <a:p>
                      <a:r>
                        <a:rPr lang="en-ZA" sz="1400" b="1" dirty="0" smtClean="0">
                          <a:latin typeface="Arial Narrow" panose="020B0606020202030204" pitchFamily="34" charset="0"/>
                        </a:rPr>
                        <a:t>Future Mitigation</a:t>
                      </a:r>
                    </a:p>
                    <a:p>
                      <a:pPr marL="342900" indent="-342900">
                        <a:buAutoNum type="arabicPeriod"/>
                      </a:pPr>
                      <a:r>
                        <a:rPr lang="en-ZA" sz="1400" dirty="0" smtClean="0">
                          <a:latin typeface="Arial Narrow" panose="020B0606020202030204" pitchFamily="34" charset="0"/>
                        </a:rPr>
                        <a:t>Ensure Operator adherence to their approved Safety Management Systems </a:t>
                      </a:r>
                      <a:endParaRPr lang="en-ZA" sz="1400" dirty="0">
                        <a:latin typeface="Arial Narrow" panose="020B0606020202030204" pitchFamily="34" charset="0"/>
                      </a:endParaRPr>
                    </a:p>
                  </a:txBody>
                  <a:tcPr/>
                </a:tc>
                <a:tc>
                  <a:txBody>
                    <a:bodyPr/>
                    <a:lstStyle/>
                    <a:p>
                      <a:endParaRPr lang="en-ZA" sz="1400" dirty="0">
                        <a:latin typeface="Arial Narrow" panose="020B0606020202030204" pitchFamily="34" charset="0"/>
                      </a:endParaRPr>
                    </a:p>
                  </a:txBody>
                  <a:tcPr/>
                </a:tc>
              </a:tr>
            </a:tbl>
          </a:graphicData>
        </a:graphic>
      </p:graphicFrame>
    </p:spTree>
    <p:extLst>
      <p:ext uri="{BB962C8B-B14F-4D97-AF65-F5344CB8AC3E}">
        <p14:creationId xmlns:p14="http://schemas.microsoft.com/office/powerpoint/2010/main" xmlns="" val="227223618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B0F13D3F-CDED-47D7-B57F-6D667A7EDFF8}" type="slidenum">
              <a:rPr lang="en-ZA" smtClean="0"/>
              <a:pPr>
                <a:defRPr/>
              </a:pPr>
              <a:t>69</a:t>
            </a:fld>
            <a:endParaRPr lang="en-ZA" dirty="0"/>
          </a:p>
        </p:txBody>
      </p:sp>
      <p:graphicFrame>
        <p:nvGraphicFramePr>
          <p:cNvPr id="10" name="Table 9"/>
          <p:cNvGraphicFramePr>
            <a:graphicFrameLocks noGrp="1"/>
          </p:cNvGraphicFramePr>
          <p:nvPr>
            <p:extLst>
              <p:ext uri="{D42A27DB-BD31-4B8C-83A1-F6EECF244321}">
                <p14:modId xmlns:p14="http://schemas.microsoft.com/office/powerpoint/2010/main" xmlns="" val="698648111"/>
              </p:ext>
            </p:extLst>
          </p:nvPr>
        </p:nvGraphicFramePr>
        <p:xfrm>
          <a:off x="611560" y="548680"/>
          <a:ext cx="7992888" cy="5638800"/>
        </p:xfrm>
        <a:graphic>
          <a:graphicData uri="http://schemas.openxmlformats.org/drawingml/2006/table">
            <a:tbl>
              <a:tblPr firstRow="1" bandRow="1">
                <a:tableStyleId>{5C22544A-7EE6-4342-B048-85BDC9FD1C3A}</a:tableStyleId>
              </a:tblPr>
              <a:tblGrid>
                <a:gridCol w="1008112"/>
                <a:gridCol w="936104"/>
                <a:gridCol w="1296144"/>
                <a:gridCol w="1008112"/>
                <a:gridCol w="2664296"/>
                <a:gridCol w="1080120"/>
              </a:tblGrid>
              <a:tr h="370840">
                <a:tc gridSpan="6">
                  <a:txBody>
                    <a:bodyPr/>
                    <a:lstStyle/>
                    <a:p>
                      <a:r>
                        <a:rPr lang="en-ZA" sz="1600" b="1" kern="1200" dirty="0" smtClean="0">
                          <a:solidFill>
                            <a:schemeClr val="lt1"/>
                          </a:solidFill>
                          <a:effectLst/>
                          <a:latin typeface="Arial Narrow" panose="020B0606020202030204" pitchFamily="34" charset="0"/>
                          <a:ea typeface="+mn-ea"/>
                          <a:cs typeface="+mn-cs"/>
                        </a:rPr>
                        <a:t>STRATEGIC OUTCOME 1: RISKS IN THE RAILWAY LANDSCAPE HAVE BEEN MITIGATED</a:t>
                      </a:r>
                      <a:endParaRPr lang="en-ZA" sz="1600" dirty="0" smtClean="0">
                        <a:effectLst/>
                        <a:latin typeface="Arial Narrow" panose="020B0606020202030204" pitchFamily="34" charset="0"/>
                      </a:endParaRPr>
                    </a:p>
                    <a:p>
                      <a:r>
                        <a:rPr lang="en-US" sz="1600" b="1" kern="1200" dirty="0" smtClean="0">
                          <a:solidFill>
                            <a:schemeClr val="lt1"/>
                          </a:solidFill>
                          <a:effectLst/>
                          <a:latin typeface="Arial Narrow" panose="020B0606020202030204" pitchFamily="34" charset="0"/>
                          <a:ea typeface="+mn-ea"/>
                          <a:cs typeface="+mn-cs"/>
                        </a:rPr>
                        <a:t>Outcome Description: </a:t>
                      </a:r>
                      <a:r>
                        <a:rPr lang="en-ZA" sz="1600" b="1" kern="1200" dirty="0" smtClean="0">
                          <a:solidFill>
                            <a:schemeClr val="lt1"/>
                          </a:solidFill>
                          <a:effectLst/>
                          <a:latin typeface="Arial Narrow" panose="020B0606020202030204" pitchFamily="34" charset="0"/>
                          <a:ea typeface="+mn-ea"/>
                          <a:cs typeface="+mn-cs"/>
                        </a:rPr>
                        <a:t>Mitigate risks of occurrences by designing and establishing an appropriate regulatory approach to oversee, monitor and enforce railway safety within the regulatory framework provided by the NRSR Act, national transport and rail policies, regulations, standards and other regulatory instruments.</a:t>
                      </a:r>
                      <a:endParaRPr lang="en-ZA" sz="1600" dirty="0">
                        <a:latin typeface="Arial Narrow" panose="020B0606020202030204" pitchFamily="34" charset="0"/>
                      </a:endParaRPr>
                    </a:p>
                  </a:txBody>
                  <a:tcPr/>
                </a:tc>
                <a:tc hMerge="1">
                  <a:txBody>
                    <a:bodyPr/>
                    <a:lstStyle/>
                    <a:p>
                      <a:endParaRPr lang="en-ZA" dirty="0"/>
                    </a:p>
                  </a:txBody>
                  <a:tcPr/>
                </a:tc>
                <a:tc hMerge="1">
                  <a:txBody>
                    <a:bodyPr/>
                    <a:lstStyle/>
                    <a:p>
                      <a:endParaRPr lang="en-ZA" dirty="0"/>
                    </a:p>
                  </a:txBody>
                  <a:tcPr/>
                </a:tc>
                <a:tc hMerge="1">
                  <a:txBody>
                    <a:bodyPr/>
                    <a:lstStyle/>
                    <a:p>
                      <a:endParaRPr lang="en-ZA" dirty="0"/>
                    </a:p>
                  </a:txBody>
                  <a:tcPr/>
                </a:tc>
                <a:tc hMerge="1">
                  <a:txBody>
                    <a:bodyPr/>
                    <a:lstStyle/>
                    <a:p>
                      <a:endParaRPr lang="en-ZA" dirty="0"/>
                    </a:p>
                  </a:txBody>
                  <a:tcPr/>
                </a:tc>
                <a:tc hMerge="1">
                  <a:txBody>
                    <a:bodyPr/>
                    <a:lstStyle/>
                    <a:p>
                      <a:endParaRPr lang="en-ZA" dirty="0"/>
                    </a:p>
                  </a:txBody>
                  <a:tcPr/>
                </a:tc>
              </a:tr>
              <a:tr h="370840">
                <a:tc>
                  <a:txBody>
                    <a:bodyPr/>
                    <a:lstStyle/>
                    <a:p>
                      <a:r>
                        <a:rPr lang="en-ZA" sz="1400" b="1" dirty="0" smtClean="0">
                          <a:latin typeface="Arial Narrow" panose="020B0606020202030204" pitchFamily="34" charset="0"/>
                        </a:rPr>
                        <a:t>OBJECTIVE</a:t>
                      </a:r>
                      <a:r>
                        <a:rPr lang="en-ZA" sz="1400" b="1" baseline="0" dirty="0" smtClean="0">
                          <a:latin typeface="Arial Narrow" panose="020B0606020202030204" pitchFamily="34" charset="0"/>
                        </a:rPr>
                        <a:t> NO</a:t>
                      </a:r>
                      <a:endParaRPr lang="en-ZA" sz="1400" b="1" dirty="0">
                        <a:latin typeface="Arial Narrow" panose="020B0606020202030204" pitchFamily="34" charset="0"/>
                      </a:endParaRPr>
                    </a:p>
                  </a:txBody>
                  <a:tcPr/>
                </a:tc>
                <a:tc>
                  <a:txBody>
                    <a:bodyPr/>
                    <a:lstStyle/>
                    <a:p>
                      <a:r>
                        <a:rPr lang="en-ZA" sz="1400" b="1" dirty="0" smtClean="0">
                          <a:latin typeface="Arial Narrow" panose="020B0606020202030204" pitchFamily="34" charset="0"/>
                        </a:rPr>
                        <a:t>RISK PRIORITY RATING</a:t>
                      </a:r>
                      <a:endParaRPr lang="en-ZA" sz="1400" b="1" dirty="0">
                        <a:latin typeface="Arial Narrow" panose="020B0606020202030204" pitchFamily="34" charset="0"/>
                      </a:endParaRPr>
                    </a:p>
                  </a:txBody>
                  <a:tcPr/>
                </a:tc>
                <a:tc>
                  <a:txBody>
                    <a:bodyPr/>
                    <a:lstStyle/>
                    <a:p>
                      <a:r>
                        <a:rPr lang="en-ZA" sz="1400" b="1" dirty="0" smtClean="0">
                          <a:latin typeface="Arial Narrow" panose="020B0606020202030204" pitchFamily="34" charset="0"/>
                        </a:rPr>
                        <a:t>RISK</a:t>
                      </a:r>
                      <a:endParaRPr lang="en-ZA" sz="1400" b="1" dirty="0">
                        <a:latin typeface="Arial Narrow" panose="020B0606020202030204" pitchFamily="34" charset="0"/>
                      </a:endParaRPr>
                    </a:p>
                  </a:txBody>
                  <a:tcPr/>
                </a:tc>
                <a:tc>
                  <a:txBody>
                    <a:bodyPr/>
                    <a:lstStyle/>
                    <a:p>
                      <a:r>
                        <a:rPr lang="en-ZA" sz="1400" b="1" dirty="0" smtClean="0">
                          <a:latin typeface="Arial Narrow" panose="020B0606020202030204" pitchFamily="34" charset="0"/>
                        </a:rPr>
                        <a:t>INHERENT RISK LEVEL</a:t>
                      </a:r>
                      <a:endParaRPr lang="en-ZA" sz="1400" b="1" dirty="0">
                        <a:latin typeface="Arial Narrow" panose="020B0606020202030204" pitchFamily="34" charset="0"/>
                      </a:endParaRPr>
                    </a:p>
                  </a:txBody>
                  <a:tcPr/>
                </a:tc>
                <a:tc>
                  <a:txBody>
                    <a:bodyPr/>
                    <a:lstStyle/>
                    <a:p>
                      <a:r>
                        <a:rPr lang="en-ZA" sz="1400" b="1" dirty="0" smtClean="0">
                          <a:latin typeface="Arial Narrow" panose="020B0606020202030204" pitchFamily="34" charset="0"/>
                        </a:rPr>
                        <a:t>MITIGATION</a:t>
                      </a:r>
                      <a:endParaRPr lang="en-ZA" sz="1400" b="1" dirty="0">
                        <a:latin typeface="Arial Narrow" panose="020B0606020202030204" pitchFamily="34" charset="0"/>
                      </a:endParaRPr>
                    </a:p>
                  </a:txBody>
                  <a:tcPr/>
                </a:tc>
                <a:tc>
                  <a:txBody>
                    <a:bodyPr/>
                    <a:lstStyle/>
                    <a:p>
                      <a:r>
                        <a:rPr lang="en-ZA" sz="1400" b="1" dirty="0" smtClean="0">
                          <a:latin typeface="Arial Narrow" panose="020B0606020202030204" pitchFamily="34" charset="0"/>
                        </a:rPr>
                        <a:t>RESIDUAL RISK LEVEL</a:t>
                      </a:r>
                      <a:endParaRPr lang="en-ZA" sz="1400" b="1" dirty="0">
                        <a:latin typeface="Arial Narrow" panose="020B0606020202030204" pitchFamily="34" charset="0"/>
                      </a:endParaRPr>
                    </a:p>
                  </a:txBody>
                  <a:tcPr/>
                </a:tc>
              </a:tr>
              <a:tr h="370840">
                <a:tc rowSpan="2">
                  <a:txBody>
                    <a:bodyPr/>
                    <a:lstStyle/>
                    <a:p>
                      <a:r>
                        <a:rPr lang="en-ZA" sz="1400" dirty="0" smtClean="0">
                          <a:latin typeface="Arial Narrow" panose="020B0606020202030204" pitchFamily="34" charset="0"/>
                        </a:rPr>
                        <a:t>1.1 – 1.5</a:t>
                      </a:r>
                      <a:endParaRPr lang="en-ZA" sz="1400" dirty="0">
                        <a:latin typeface="Arial Narrow" panose="020B0606020202030204" pitchFamily="34" charset="0"/>
                      </a:endParaRPr>
                    </a:p>
                  </a:txBody>
                  <a:tcPr/>
                </a:tc>
                <a:tc rowSpan="2">
                  <a:txBody>
                    <a:bodyPr/>
                    <a:lstStyle/>
                    <a:p>
                      <a:r>
                        <a:rPr lang="en-ZA" sz="1400" dirty="0" smtClean="0">
                          <a:latin typeface="Arial Narrow" panose="020B0606020202030204" pitchFamily="34" charset="0"/>
                        </a:rPr>
                        <a:t>2</a:t>
                      </a:r>
                      <a:endParaRPr lang="en-ZA" sz="1400" dirty="0">
                        <a:latin typeface="Arial Narrow" panose="020B0606020202030204" pitchFamily="34" charset="0"/>
                      </a:endParaRPr>
                    </a:p>
                  </a:txBody>
                  <a:tcPr/>
                </a:tc>
                <a:tc rowSpan="2">
                  <a:txBody>
                    <a:bodyPr/>
                    <a:lstStyle/>
                    <a:p>
                      <a:r>
                        <a:rPr lang="en-GB" sz="1400" b="0" kern="1200" dirty="0" smtClean="0">
                          <a:solidFill>
                            <a:schemeClr val="dk1"/>
                          </a:solidFill>
                          <a:effectLst/>
                          <a:latin typeface="Arial Narrow" panose="020B0606020202030204" pitchFamily="34" charset="0"/>
                          <a:ea typeface="+mn-ea"/>
                          <a:cs typeface="+mn-cs"/>
                        </a:rPr>
                        <a:t>The insufficient</a:t>
                      </a:r>
                      <a:r>
                        <a:rPr lang="en-GB" sz="1400" b="0" kern="1200" baseline="0" dirty="0" smtClean="0">
                          <a:solidFill>
                            <a:schemeClr val="dk1"/>
                          </a:solidFill>
                          <a:effectLst/>
                          <a:latin typeface="Arial Narrow" panose="020B0606020202030204" pitchFamily="34" charset="0"/>
                          <a:ea typeface="+mn-ea"/>
                          <a:cs typeface="+mn-cs"/>
                        </a:rPr>
                        <a:t> technical capacity as well as rapid technological advancements may result in the RSR’s inability to effectively respond to the impacts of new technologies on safety</a:t>
                      </a:r>
                      <a:endParaRPr lang="en-ZA" sz="1400" b="0" dirty="0">
                        <a:latin typeface="Arial Narrow" panose="020B0606020202030204" pitchFamily="34" charset="0"/>
                      </a:endParaRPr>
                    </a:p>
                  </a:txBody>
                  <a:tcPr/>
                </a:tc>
                <a:tc rowSpan="2">
                  <a:txBody>
                    <a:bodyPr/>
                    <a:lstStyle/>
                    <a:p>
                      <a:r>
                        <a:rPr lang="en-ZA" sz="1400" b="1" dirty="0" smtClean="0">
                          <a:latin typeface="Arial Narrow" panose="020B0606020202030204" pitchFamily="34" charset="0"/>
                        </a:rPr>
                        <a:t>Very High</a:t>
                      </a:r>
                      <a:endParaRPr lang="en-ZA" sz="1400" b="1" dirty="0">
                        <a:latin typeface="Arial Narrow" panose="020B0606020202030204" pitchFamily="34" charset="0"/>
                      </a:endParaRPr>
                    </a:p>
                  </a:txBody>
                  <a:tcPr>
                    <a:solidFill>
                      <a:srgbClr val="FF0000"/>
                    </a:solidFill>
                  </a:tcPr>
                </a:tc>
                <a:tc>
                  <a:txBody>
                    <a:bodyPr/>
                    <a:lstStyle/>
                    <a:p>
                      <a:r>
                        <a:rPr lang="en-ZA" sz="1400" b="1" dirty="0" smtClean="0">
                          <a:latin typeface="Arial Narrow" panose="020B0606020202030204" pitchFamily="34" charset="0"/>
                        </a:rPr>
                        <a:t>Current</a:t>
                      </a:r>
                      <a:r>
                        <a:rPr lang="en-ZA" sz="1400" b="1" baseline="0" dirty="0" smtClean="0">
                          <a:latin typeface="Arial Narrow" panose="020B0606020202030204" pitchFamily="34" charset="0"/>
                        </a:rPr>
                        <a:t> Mitigation</a:t>
                      </a:r>
                    </a:p>
                    <a:p>
                      <a:pPr marL="342900" indent="-342900">
                        <a:buAutoNum type="arabicPeriod"/>
                      </a:pPr>
                      <a:r>
                        <a:rPr lang="en-ZA" sz="1400" baseline="0" dirty="0" smtClean="0">
                          <a:latin typeface="Arial Narrow" panose="020B0606020202030204" pitchFamily="34" charset="0"/>
                        </a:rPr>
                        <a:t>A panel of experts has been established to augment technical capability</a:t>
                      </a:r>
                    </a:p>
                    <a:p>
                      <a:pPr marL="342900" indent="-342900">
                        <a:buAutoNum type="arabicPeriod"/>
                      </a:pPr>
                      <a:r>
                        <a:rPr lang="en-ZA" sz="1400" baseline="0" dirty="0" smtClean="0">
                          <a:latin typeface="Arial Narrow" panose="020B0606020202030204" pitchFamily="34" charset="0"/>
                        </a:rPr>
                        <a:t>Processes for evaluation of technologies are strengthened by independent peer reviews</a:t>
                      </a:r>
                      <a:endParaRPr lang="en-ZA" sz="1400" dirty="0" smtClean="0">
                        <a:latin typeface="Arial Narrow" panose="020B0606020202030204" pitchFamily="34" charset="0"/>
                      </a:endParaRPr>
                    </a:p>
                    <a:p>
                      <a:endParaRPr lang="en-ZA" sz="1400" dirty="0">
                        <a:latin typeface="Arial Narrow" panose="020B0606020202030204" pitchFamily="34" charset="0"/>
                      </a:endParaRPr>
                    </a:p>
                  </a:txBody>
                  <a:tcPr/>
                </a:tc>
                <a:tc>
                  <a:txBody>
                    <a:bodyPr/>
                    <a:lstStyle/>
                    <a:p>
                      <a:r>
                        <a:rPr lang="en-ZA" sz="1400" b="1" dirty="0" smtClean="0">
                          <a:latin typeface="Arial Narrow" panose="020B0606020202030204" pitchFamily="34" charset="0"/>
                        </a:rPr>
                        <a:t>Moderate</a:t>
                      </a:r>
                      <a:endParaRPr lang="en-ZA" sz="1400" b="1" dirty="0">
                        <a:latin typeface="Arial Narrow" panose="020B0606020202030204" pitchFamily="34" charset="0"/>
                      </a:endParaRPr>
                    </a:p>
                  </a:txBody>
                  <a:tcPr>
                    <a:solidFill>
                      <a:srgbClr val="FFFF00"/>
                    </a:solidFill>
                  </a:tcPr>
                </a:tc>
              </a:tr>
              <a:tr h="370840">
                <a:tc vMerge="1">
                  <a:txBody>
                    <a:bodyPr/>
                    <a:lstStyle/>
                    <a:p>
                      <a:endParaRPr lang="en-ZA" sz="1400" dirty="0">
                        <a:latin typeface="Arial Narrow" panose="020B0606020202030204" pitchFamily="34" charset="0"/>
                      </a:endParaRPr>
                    </a:p>
                  </a:txBody>
                  <a:tcPr/>
                </a:tc>
                <a:tc vMerge="1">
                  <a:txBody>
                    <a:bodyPr/>
                    <a:lstStyle/>
                    <a:p>
                      <a:endParaRPr lang="en-ZA" sz="1400" dirty="0">
                        <a:latin typeface="Arial Narrow" panose="020B0606020202030204" pitchFamily="34" charset="0"/>
                      </a:endParaRPr>
                    </a:p>
                  </a:txBody>
                  <a:tcPr/>
                </a:tc>
                <a:tc vMerge="1">
                  <a:txBody>
                    <a:bodyPr/>
                    <a:lstStyle/>
                    <a:p>
                      <a:endParaRPr lang="en-ZA" sz="1400" dirty="0">
                        <a:latin typeface="Arial Narrow" panose="020B0606020202030204" pitchFamily="34" charset="0"/>
                      </a:endParaRPr>
                    </a:p>
                  </a:txBody>
                  <a:tcPr/>
                </a:tc>
                <a:tc vMerge="1">
                  <a:txBody>
                    <a:bodyPr/>
                    <a:lstStyle/>
                    <a:p>
                      <a:endParaRPr lang="en-ZA" sz="1400" dirty="0">
                        <a:latin typeface="Arial Narrow" panose="020B0606020202030204" pitchFamily="34" charset="0"/>
                      </a:endParaRPr>
                    </a:p>
                  </a:txBody>
                  <a:tcPr/>
                </a:tc>
                <a:tc>
                  <a:txBody>
                    <a:bodyPr/>
                    <a:lstStyle/>
                    <a:p>
                      <a:r>
                        <a:rPr lang="en-ZA" sz="1400" b="1" dirty="0" smtClean="0">
                          <a:latin typeface="Arial Narrow" panose="020B0606020202030204" pitchFamily="34" charset="0"/>
                        </a:rPr>
                        <a:t>Future Mitigation</a:t>
                      </a:r>
                    </a:p>
                    <a:p>
                      <a:pPr marL="342900" indent="-342900">
                        <a:buAutoNum type="arabicPeriod"/>
                      </a:pPr>
                      <a:r>
                        <a:rPr lang="en-ZA" sz="1400" dirty="0" smtClean="0">
                          <a:latin typeface="Arial Narrow" panose="020B0606020202030204" pitchFamily="34" charset="0"/>
                        </a:rPr>
                        <a:t>Forge new, and strengthen partnerships with established regulators and academic institutions (creation of expert groups with collaborators</a:t>
                      </a:r>
                      <a:r>
                        <a:rPr lang="en-ZA" sz="1400" baseline="0" dirty="0" smtClean="0">
                          <a:latin typeface="Arial Narrow" panose="020B0606020202030204" pitchFamily="34" charset="0"/>
                        </a:rPr>
                        <a:t> of RSR, operators, industry and external experts)</a:t>
                      </a:r>
                    </a:p>
                  </a:txBody>
                  <a:tcPr/>
                </a:tc>
                <a:tc>
                  <a:txBody>
                    <a:bodyPr/>
                    <a:lstStyle/>
                    <a:p>
                      <a:r>
                        <a:rPr lang="en-ZA" sz="1400" b="1" dirty="0" smtClean="0">
                          <a:latin typeface="Arial Narrow" panose="020B0606020202030204" pitchFamily="34" charset="0"/>
                        </a:rPr>
                        <a:t>Target Date</a:t>
                      </a:r>
                    </a:p>
                    <a:p>
                      <a:r>
                        <a:rPr lang="en-ZA" sz="1400" dirty="0" smtClean="0">
                          <a:latin typeface="Arial Narrow" panose="020B0606020202030204" pitchFamily="34" charset="0"/>
                        </a:rPr>
                        <a:t>Immediate</a:t>
                      </a:r>
                      <a:endParaRPr lang="en-ZA" sz="1400" dirty="0">
                        <a:latin typeface="Arial Narrow" panose="020B0606020202030204" pitchFamily="34" charset="0"/>
                      </a:endParaRPr>
                    </a:p>
                  </a:txBody>
                  <a:tcPr/>
                </a:tc>
              </a:tr>
            </a:tbl>
          </a:graphicData>
        </a:graphic>
      </p:graphicFrame>
    </p:spTree>
    <p:extLst>
      <p:ext uri="{BB962C8B-B14F-4D97-AF65-F5344CB8AC3E}">
        <p14:creationId xmlns:p14="http://schemas.microsoft.com/office/powerpoint/2010/main" xmlns="" val="39628877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771801" y="1241465"/>
            <a:ext cx="3312367" cy="4636939"/>
          </a:xfrm>
          <a:prstGeom prst="rect">
            <a:avLst/>
          </a:prstGeom>
        </p:spPr>
      </p:pic>
      <p:sp>
        <p:nvSpPr>
          <p:cNvPr id="2" name="Slide Number Placeholder 1"/>
          <p:cNvSpPr>
            <a:spLocks noGrp="1"/>
          </p:cNvSpPr>
          <p:nvPr>
            <p:ph type="sldNum" sz="quarter" idx="12"/>
          </p:nvPr>
        </p:nvSpPr>
        <p:spPr/>
        <p:txBody>
          <a:bodyPr/>
          <a:lstStyle/>
          <a:p>
            <a:pPr>
              <a:defRPr/>
            </a:pPr>
            <a:fld id="{D882D28B-1ECF-4562-9DA7-A455EEDBC75A}" type="slidenum">
              <a:rPr lang="en-ZA" smtClean="0"/>
              <a:pPr>
                <a:defRPr/>
              </a:pPr>
              <a:t>7</a:t>
            </a:fld>
            <a:endParaRPr lang="en-ZA" dirty="0"/>
          </a:p>
        </p:txBody>
      </p:sp>
      <p:sp>
        <p:nvSpPr>
          <p:cNvPr id="4" name="Title 6"/>
          <p:cNvSpPr txBox="1">
            <a:spLocks/>
          </p:cNvSpPr>
          <p:nvPr/>
        </p:nvSpPr>
        <p:spPr>
          <a:xfrm>
            <a:off x="457200" y="274638"/>
            <a:ext cx="8229600" cy="1138138"/>
          </a:xfrm>
          <a:prstGeom prst="rect">
            <a:avLst/>
          </a:prstGeom>
        </p:spPr>
        <p:txBody>
          <a:bodyPr/>
          <a:lstStyle>
            <a:lvl1pPr algn="ctr" rtl="0" eaLnBrk="0" fontAlgn="base" hangingPunct="0">
              <a:spcBef>
                <a:spcPct val="0"/>
              </a:spcBef>
              <a:spcAft>
                <a:spcPct val="0"/>
              </a:spcAft>
              <a:defRPr lang="en-ZA" sz="3600" b="1" kern="1200" dirty="0" smtClean="0">
                <a:solidFill>
                  <a:schemeClr val="tx2"/>
                </a:solidFill>
                <a:latin typeface="+mn-lt"/>
                <a:ea typeface="ＭＳ Ｐゴシック" charset="-128"/>
                <a:cs typeface="Arial" charset="0"/>
              </a:defRPr>
            </a:lvl1pPr>
            <a:lvl2pPr algn="ctr" rtl="0" eaLnBrk="0" fontAlgn="base" hangingPunct="0">
              <a:spcBef>
                <a:spcPct val="0"/>
              </a:spcBef>
              <a:spcAft>
                <a:spcPct val="0"/>
              </a:spcAft>
              <a:defRPr sz="4400">
                <a:solidFill>
                  <a:schemeClr val="tx1"/>
                </a:solidFill>
                <a:latin typeface="Calibri" charset="0"/>
                <a:ea typeface="ＭＳ Ｐゴシック" charset="-128"/>
              </a:defRPr>
            </a:lvl2pPr>
            <a:lvl3pPr algn="ctr" rtl="0" eaLnBrk="0" fontAlgn="base" hangingPunct="0">
              <a:spcBef>
                <a:spcPct val="0"/>
              </a:spcBef>
              <a:spcAft>
                <a:spcPct val="0"/>
              </a:spcAft>
              <a:defRPr sz="4400">
                <a:solidFill>
                  <a:schemeClr val="tx1"/>
                </a:solidFill>
                <a:latin typeface="Calibri" charset="0"/>
                <a:ea typeface="ＭＳ Ｐゴシック" charset="-128"/>
              </a:defRPr>
            </a:lvl3pPr>
            <a:lvl4pPr algn="ctr" rtl="0" eaLnBrk="0" fontAlgn="base" hangingPunct="0">
              <a:spcBef>
                <a:spcPct val="0"/>
              </a:spcBef>
              <a:spcAft>
                <a:spcPct val="0"/>
              </a:spcAft>
              <a:defRPr sz="4400">
                <a:solidFill>
                  <a:schemeClr val="tx1"/>
                </a:solidFill>
                <a:latin typeface="Calibri" charset="0"/>
                <a:ea typeface="ＭＳ Ｐゴシック" charset="-128"/>
              </a:defRPr>
            </a:lvl4pPr>
            <a:lvl5pPr algn="ctr" rtl="0" eaLnBrk="0" fontAlgn="base" hangingPunct="0">
              <a:spcBef>
                <a:spcPct val="0"/>
              </a:spcBef>
              <a:spcAft>
                <a:spcPct val="0"/>
              </a:spcAft>
              <a:defRPr sz="4400">
                <a:solidFill>
                  <a:schemeClr val="tx1"/>
                </a:solidFill>
                <a:latin typeface="Calibri" charset="0"/>
                <a:ea typeface="ＭＳ Ｐゴシック" charset="-128"/>
              </a:defRPr>
            </a:lvl5pPr>
            <a:lvl6pPr marL="457200" algn="ctr" rtl="0" fontAlgn="base">
              <a:spcBef>
                <a:spcPct val="0"/>
              </a:spcBef>
              <a:spcAft>
                <a:spcPct val="0"/>
              </a:spcAft>
              <a:defRPr sz="4400">
                <a:solidFill>
                  <a:schemeClr val="tx1"/>
                </a:solidFill>
                <a:latin typeface="Calibri" charset="0"/>
                <a:ea typeface="ＭＳ Ｐゴシック" charset="-128"/>
              </a:defRPr>
            </a:lvl6pPr>
            <a:lvl7pPr marL="914400" algn="ctr" rtl="0" fontAlgn="base">
              <a:spcBef>
                <a:spcPct val="0"/>
              </a:spcBef>
              <a:spcAft>
                <a:spcPct val="0"/>
              </a:spcAft>
              <a:defRPr sz="4400">
                <a:solidFill>
                  <a:schemeClr val="tx1"/>
                </a:solidFill>
                <a:latin typeface="Calibri" charset="0"/>
                <a:ea typeface="ＭＳ Ｐゴシック" charset="-128"/>
              </a:defRPr>
            </a:lvl7pPr>
            <a:lvl8pPr marL="1371600" algn="ctr" rtl="0" fontAlgn="base">
              <a:spcBef>
                <a:spcPct val="0"/>
              </a:spcBef>
              <a:spcAft>
                <a:spcPct val="0"/>
              </a:spcAft>
              <a:defRPr sz="4400">
                <a:solidFill>
                  <a:schemeClr val="tx1"/>
                </a:solidFill>
                <a:latin typeface="Calibri" charset="0"/>
                <a:ea typeface="ＭＳ Ｐゴシック" charset="-128"/>
              </a:defRPr>
            </a:lvl8pPr>
            <a:lvl9pPr marL="1828800" algn="ctr" rtl="0" fontAlgn="base">
              <a:spcBef>
                <a:spcPct val="0"/>
              </a:spcBef>
              <a:spcAft>
                <a:spcPct val="0"/>
              </a:spcAft>
              <a:defRPr sz="4400">
                <a:solidFill>
                  <a:schemeClr val="tx1"/>
                </a:solidFill>
                <a:latin typeface="Calibri" charset="0"/>
                <a:ea typeface="ＭＳ Ｐゴシック" charset="-128"/>
              </a:defRPr>
            </a:lvl9pPr>
          </a:lstStyle>
          <a:p>
            <a:r>
              <a:rPr lang="en-ZA" sz="3200" cap="all" dirty="0" smtClean="0"/>
              <a:t>Strategic OVERVIEW:</a:t>
            </a:r>
          </a:p>
          <a:p>
            <a:r>
              <a:rPr lang="en-ZA" sz="2800" cap="all" dirty="0" smtClean="0"/>
              <a:t>7 ‘E’s - LEVERS/DRIVERS OF CHANGE</a:t>
            </a:r>
          </a:p>
        </p:txBody>
      </p:sp>
      <p:pic>
        <p:nvPicPr>
          <p:cNvPr id="5" name="Picture 4"/>
          <p:cNvPicPr>
            <a:picLocks noChangeAspect="1"/>
          </p:cNvPicPr>
          <p:nvPr/>
        </p:nvPicPr>
        <p:blipFill>
          <a:blip r:embed="rId3" cstate="print"/>
          <a:stretch>
            <a:fillRect/>
          </a:stretch>
        </p:blipFill>
        <p:spPr>
          <a:xfrm>
            <a:off x="8378428" y="0"/>
            <a:ext cx="765572" cy="757967"/>
          </a:xfrm>
          <a:prstGeom prst="rect">
            <a:avLst/>
          </a:prstGeom>
        </p:spPr>
      </p:pic>
    </p:spTree>
    <p:extLst>
      <p:ext uri="{BB962C8B-B14F-4D97-AF65-F5344CB8AC3E}">
        <p14:creationId xmlns:p14="http://schemas.microsoft.com/office/powerpoint/2010/main" xmlns="" val="246677576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B0F13D3F-CDED-47D7-B57F-6D667A7EDFF8}" type="slidenum">
              <a:rPr lang="en-ZA" smtClean="0"/>
              <a:pPr>
                <a:defRPr/>
              </a:pPr>
              <a:t>70</a:t>
            </a:fld>
            <a:endParaRPr lang="en-ZA" dirty="0"/>
          </a:p>
        </p:txBody>
      </p:sp>
      <p:graphicFrame>
        <p:nvGraphicFramePr>
          <p:cNvPr id="10" name="Table 9"/>
          <p:cNvGraphicFramePr>
            <a:graphicFrameLocks noGrp="1"/>
          </p:cNvGraphicFramePr>
          <p:nvPr>
            <p:extLst>
              <p:ext uri="{D42A27DB-BD31-4B8C-83A1-F6EECF244321}">
                <p14:modId xmlns:p14="http://schemas.microsoft.com/office/powerpoint/2010/main" xmlns="" val="2305060825"/>
              </p:ext>
            </p:extLst>
          </p:nvPr>
        </p:nvGraphicFramePr>
        <p:xfrm>
          <a:off x="611560" y="548680"/>
          <a:ext cx="7992888" cy="4724400"/>
        </p:xfrm>
        <a:graphic>
          <a:graphicData uri="http://schemas.openxmlformats.org/drawingml/2006/table">
            <a:tbl>
              <a:tblPr firstRow="1" bandRow="1">
                <a:tableStyleId>{5C22544A-7EE6-4342-B048-85BDC9FD1C3A}</a:tableStyleId>
              </a:tblPr>
              <a:tblGrid>
                <a:gridCol w="1008112"/>
                <a:gridCol w="1008112"/>
                <a:gridCol w="1296144"/>
                <a:gridCol w="1080120"/>
                <a:gridCol w="2520280"/>
                <a:gridCol w="1080120"/>
              </a:tblGrid>
              <a:tr h="370840">
                <a:tc gridSpan="6">
                  <a:txBody>
                    <a:bodyPr/>
                    <a:lstStyle/>
                    <a:p>
                      <a:r>
                        <a:rPr lang="en-US" sz="1600" b="1" kern="1200" dirty="0" smtClean="0">
                          <a:solidFill>
                            <a:schemeClr val="lt1"/>
                          </a:solidFill>
                          <a:effectLst/>
                          <a:latin typeface="Arial Narrow" panose="020B0606020202030204" pitchFamily="34" charset="0"/>
                          <a:ea typeface="+mn-ea"/>
                          <a:cs typeface="+mn-cs"/>
                        </a:rPr>
                        <a:t>STRATEGIC OUTCOME 2:</a:t>
                      </a:r>
                      <a:r>
                        <a:rPr lang="en-ZA" sz="1600" b="1" kern="1200" dirty="0" smtClean="0">
                          <a:solidFill>
                            <a:schemeClr val="lt1"/>
                          </a:solidFill>
                          <a:effectLst/>
                          <a:latin typeface="Arial Narrow" panose="020B0606020202030204" pitchFamily="34" charset="0"/>
                          <a:ea typeface="+mn-ea"/>
                          <a:cs typeface="+mn-cs"/>
                        </a:rPr>
                        <a:t> SUSTAINABLE INSTITUTIONAL GROWTH AND DEVELOPMENT	</a:t>
                      </a:r>
                    </a:p>
                    <a:p>
                      <a:r>
                        <a:rPr lang="en-GB" sz="1600" b="1" kern="1200" dirty="0" smtClean="0">
                          <a:solidFill>
                            <a:schemeClr val="lt1"/>
                          </a:solidFill>
                          <a:effectLst/>
                          <a:latin typeface="Arial Narrow" panose="020B0606020202030204" pitchFamily="34" charset="0"/>
                          <a:ea typeface="+mn-ea"/>
                          <a:cs typeface="+mn-cs"/>
                        </a:rPr>
                        <a:t>Outcome Description:  </a:t>
                      </a:r>
                      <a:r>
                        <a:rPr lang="en-ZA" sz="1600" b="1" kern="1200" dirty="0" smtClean="0">
                          <a:solidFill>
                            <a:schemeClr val="lt1"/>
                          </a:solidFill>
                          <a:effectLst/>
                          <a:latin typeface="Arial Narrow" panose="020B0606020202030204" pitchFamily="34" charset="0"/>
                          <a:ea typeface="+mn-ea"/>
                          <a:cs typeface="+mn-cs"/>
                        </a:rPr>
                        <a:t>Implement mechanisms that promote integrated thinking and collaboration, and enable the sustainable growth and development of the RSR</a:t>
                      </a:r>
                      <a:endParaRPr lang="en-ZA" sz="1600" dirty="0">
                        <a:latin typeface="Arial Narrow" panose="020B0606020202030204" pitchFamily="34" charset="0"/>
                      </a:endParaRPr>
                    </a:p>
                  </a:txBody>
                  <a:tcPr/>
                </a:tc>
                <a:tc hMerge="1">
                  <a:txBody>
                    <a:bodyPr/>
                    <a:lstStyle/>
                    <a:p>
                      <a:endParaRPr lang="en-ZA" dirty="0"/>
                    </a:p>
                  </a:txBody>
                  <a:tcPr/>
                </a:tc>
                <a:tc hMerge="1">
                  <a:txBody>
                    <a:bodyPr/>
                    <a:lstStyle/>
                    <a:p>
                      <a:endParaRPr lang="en-ZA" dirty="0"/>
                    </a:p>
                  </a:txBody>
                  <a:tcPr/>
                </a:tc>
                <a:tc hMerge="1">
                  <a:txBody>
                    <a:bodyPr/>
                    <a:lstStyle/>
                    <a:p>
                      <a:endParaRPr lang="en-ZA" dirty="0"/>
                    </a:p>
                  </a:txBody>
                  <a:tcPr/>
                </a:tc>
                <a:tc hMerge="1">
                  <a:txBody>
                    <a:bodyPr/>
                    <a:lstStyle/>
                    <a:p>
                      <a:endParaRPr lang="en-ZA" dirty="0"/>
                    </a:p>
                  </a:txBody>
                  <a:tcPr/>
                </a:tc>
                <a:tc hMerge="1">
                  <a:txBody>
                    <a:bodyPr/>
                    <a:lstStyle/>
                    <a:p>
                      <a:endParaRPr lang="en-ZA" dirty="0"/>
                    </a:p>
                  </a:txBody>
                  <a:tcPr/>
                </a:tc>
              </a:tr>
              <a:tr h="370840">
                <a:tc>
                  <a:txBody>
                    <a:bodyPr/>
                    <a:lstStyle/>
                    <a:p>
                      <a:r>
                        <a:rPr lang="en-ZA" sz="1400" b="1" dirty="0" smtClean="0">
                          <a:latin typeface="Arial Narrow" panose="020B0606020202030204" pitchFamily="34" charset="0"/>
                        </a:rPr>
                        <a:t>OBJECTIVE</a:t>
                      </a:r>
                      <a:r>
                        <a:rPr lang="en-ZA" sz="1400" b="1" baseline="0" dirty="0" smtClean="0">
                          <a:latin typeface="Arial Narrow" panose="020B0606020202030204" pitchFamily="34" charset="0"/>
                        </a:rPr>
                        <a:t> NO</a:t>
                      </a:r>
                      <a:endParaRPr lang="en-ZA" sz="1400" b="1" dirty="0">
                        <a:latin typeface="Arial Narrow" panose="020B0606020202030204" pitchFamily="34" charset="0"/>
                      </a:endParaRPr>
                    </a:p>
                  </a:txBody>
                  <a:tcPr/>
                </a:tc>
                <a:tc>
                  <a:txBody>
                    <a:bodyPr/>
                    <a:lstStyle/>
                    <a:p>
                      <a:r>
                        <a:rPr lang="en-ZA" sz="1400" b="1" dirty="0" smtClean="0">
                          <a:latin typeface="Arial Narrow" panose="020B0606020202030204" pitchFamily="34" charset="0"/>
                        </a:rPr>
                        <a:t>RISK</a:t>
                      </a:r>
                      <a:r>
                        <a:rPr lang="en-ZA" sz="1400" b="1" baseline="0" dirty="0" smtClean="0">
                          <a:latin typeface="Arial Narrow" panose="020B0606020202030204" pitchFamily="34" charset="0"/>
                        </a:rPr>
                        <a:t> PRIORITY RATING </a:t>
                      </a:r>
                      <a:endParaRPr lang="en-ZA" sz="1400" b="1" dirty="0">
                        <a:latin typeface="Arial Narrow" panose="020B0606020202030204" pitchFamily="34" charset="0"/>
                      </a:endParaRPr>
                    </a:p>
                  </a:txBody>
                  <a:tcPr/>
                </a:tc>
                <a:tc>
                  <a:txBody>
                    <a:bodyPr/>
                    <a:lstStyle/>
                    <a:p>
                      <a:r>
                        <a:rPr lang="en-ZA" sz="1400" b="1" dirty="0" smtClean="0">
                          <a:latin typeface="Arial Narrow" panose="020B0606020202030204" pitchFamily="34" charset="0"/>
                        </a:rPr>
                        <a:t>RISK</a:t>
                      </a:r>
                      <a:endParaRPr lang="en-ZA" sz="1400" b="1" dirty="0">
                        <a:latin typeface="Arial Narrow" panose="020B0606020202030204" pitchFamily="34" charset="0"/>
                      </a:endParaRPr>
                    </a:p>
                  </a:txBody>
                  <a:tcPr/>
                </a:tc>
                <a:tc>
                  <a:txBody>
                    <a:bodyPr/>
                    <a:lstStyle/>
                    <a:p>
                      <a:r>
                        <a:rPr lang="en-ZA" sz="1400" b="1" dirty="0" smtClean="0">
                          <a:latin typeface="Arial Narrow" panose="020B0606020202030204" pitchFamily="34" charset="0"/>
                        </a:rPr>
                        <a:t>INHERENT RISK LEVEL</a:t>
                      </a:r>
                      <a:endParaRPr lang="en-ZA" sz="1400" b="1" dirty="0">
                        <a:latin typeface="Arial Narrow" panose="020B0606020202030204" pitchFamily="34" charset="0"/>
                      </a:endParaRPr>
                    </a:p>
                  </a:txBody>
                  <a:tcPr/>
                </a:tc>
                <a:tc>
                  <a:txBody>
                    <a:bodyPr/>
                    <a:lstStyle/>
                    <a:p>
                      <a:r>
                        <a:rPr lang="en-ZA" sz="1400" b="1" dirty="0" smtClean="0">
                          <a:latin typeface="Arial Narrow" panose="020B0606020202030204" pitchFamily="34" charset="0"/>
                        </a:rPr>
                        <a:t>MITIGATION</a:t>
                      </a:r>
                      <a:endParaRPr lang="en-ZA" sz="1400" b="1" dirty="0">
                        <a:latin typeface="Arial Narrow" panose="020B0606020202030204" pitchFamily="34" charset="0"/>
                      </a:endParaRPr>
                    </a:p>
                  </a:txBody>
                  <a:tcPr/>
                </a:tc>
                <a:tc>
                  <a:txBody>
                    <a:bodyPr/>
                    <a:lstStyle/>
                    <a:p>
                      <a:r>
                        <a:rPr lang="en-ZA" sz="1400" b="1" dirty="0" smtClean="0">
                          <a:latin typeface="Arial Narrow" panose="020B0606020202030204" pitchFamily="34" charset="0"/>
                        </a:rPr>
                        <a:t>RESIDUAL RISK LEVEL</a:t>
                      </a:r>
                      <a:endParaRPr lang="en-ZA" sz="1400" b="1" dirty="0">
                        <a:latin typeface="Arial Narrow" panose="020B0606020202030204" pitchFamily="34" charset="0"/>
                      </a:endParaRPr>
                    </a:p>
                  </a:txBody>
                  <a:tcPr/>
                </a:tc>
              </a:tr>
              <a:tr h="370840">
                <a:tc rowSpan="2">
                  <a:txBody>
                    <a:bodyPr/>
                    <a:lstStyle/>
                    <a:p>
                      <a:r>
                        <a:rPr lang="en-ZA" sz="1400" dirty="0" smtClean="0">
                          <a:latin typeface="Arial Narrow" panose="020B0606020202030204" pitchFamily="34" charset="0"/>
                        </a:rPr>
                        <a:t>2.1</a:t>
                      </a:r>
                      <a:endParaRPr lang="en-ZA" sz="1400" dirty="0">
                        <a:latin typeface="Arial Narrow" panose="020B0606020202030204" pitchFamily="34" charset="0"/>
                      </a:endParaRPr>
                    </a:p>
                  </a:txBody>
                  <a:tcPr/>
                </a:tc>
                <a:tc rowSpan="2">
                  <a:txBody>
                    <a:bodyPr/>
                    <a:lstStyle/>
                    <a:p>
                      <a:r>
                        <a:rPr lang="en-ZA" sz="1400" dirty="0" smtClean="0">
                          <a:latin typeface="Arial Narrow" panose="020B0606020202030204" pitchFamily="34" charset="0"/>
                        </a:rPr>
                        <a:t>1</a:t>
                      </a:r>
                      <a:endParaRPr lang="en-ZA" sz="1400" dirty="0">
                        <a:latin typeface="Arial Narrow" panose="020B0606020202030204" pitchFamily="34" charset="0"/>
                      </a:endParaRPr>
                    </a:p>
                  </a:txBody>
                  <a:tcPr/>
                </a:tc>
                <a:tc rowSpan="2">
                  <a:txBody>
                    <a:bodyPr/>
                    <a:lstStyle/>
                    <a:p>
                      <a:r>
                        <a:rPr lang="en-GB" sz="1400" b="0" kern="1200" dirty="0" smtClean="0">
                          <a:solidFill>
                            <a:schemeClr val="dk1"/>
                          </a:solidFill>
                          <a:effectLst/>
                          <a:latin typeface="Arial Narrow" panose="020B0606020202030204" pitchFamily="34" charset="0"/>
                          <a:ea typeface="+mn-ea"/>
                          <a:cs typeface="+mn-cs"/>
                        </a:rPr>
                        <a:t>RSR financial position may not be sustainable due to poor economic growth and the possible reduction in revenue towards the latter part of the infrastructure investment programs</a:t>
                      </a:r>
                      <a:endParaRPr lang="en-ZA" sz="1400" b="0" dirty="0">
                        <a:latin typeface="Arial Narrow" panose="020B0606020202030204" pitchFamily="34" charset="0"/>
                      </a:endParaRPr>
                    </a:p>
                  </a:txBody>
                  <a:tcPr/>
                </a:tc>
                <a:tc rowSpan="2">
                  <a:txBody>
                    <a:bodyPr/>
                    <a:lstStyle/>
                    <a:p>
                      <a:r>
                        <a:rPr lang="en-ZA" sz="1400" b="1" dirty="0" smtClean="0">
                          <a:latin typeface="Arial Narrow" panose="020B0606020202030204" pitchFamily="34" charset="0"/>
                        </a:rPr>
                        <a:t>Very High</a:t>
                      </a:r>
                      <a:endParaRPr lang="en-ZA" sz="1400" b="1" dirty="0">
                        <a:latin typeface="Arial Narrow" panose="020B0606020202030204" pitchFamily="34" charset="0"/>
                      </a:endParaRPr>
                    </a:p>
                  </a:txBody>
                  <a:tcPr>
                    <a:solidFill>
                      <a:srgbClr val="FF0000"/>
                    </a:solidFill>
                  </a:tcPr>
                </a:tc>
                <a:tc>
                  <a:txBody>
                    <a:bodyPr/>
                    <a:lstStyle/>
                    <a:p>
                      <a:r>
                        <a:rPr lang="en-ZA" sz="1400" b="1" dirty="0" smtClean="0">
                          <a:latin typeface="Arial Narrow" panose="020B0606020202030204" pitchFamily="34" charset="0"/>
                        </a:rPr>
                        <a:t>Current</a:t>
                      </a:r>
                      <a:r>
                        <a:rPr lang="en-ZA" sz="1400" b="1" baseline="0" dirty="0" smtClean="0">
                          <a:latin typeface="Arial Narrow" panose="020B0606020202030204" pitchFamily="34" charset="0"/>
                        </a:rPr>
                        <a:t> Mitigation</a:t>
                      </a:r>
                    </a:p>
                    <a:p>
                      <a:pPr marL="342900" indent="-342900">
                        <a:buAutoNum type="arabicPeriod"/>
                      </a:pPr>
                      <a:r>
                        <a:rPr lang="en-ZA" sz="1400" baseline="0" dirty="0" smtClean="0">
                          <a:latin typeface="Arial Narrow" panose="020B0606020202030204" pitchFamily="34" charset="0"/>
                        </a:rPr>
                        <a:t>Tighter budgetary and expenditure management controls have been implemented</a:t>
                      </a:r>
                    </a:p>
                    <a:p>
                      <a:pPr marL="342900" indent="-342900">
                        <a:buAutoNum type="arabicPeriod"/>
                      </a:pPr>
                      <a:r>
                        <a:rPr lang="en-ZA" sz="1400" baseline="0" dirty="0" smtClean="0">
                          <a:latin typeface="Arial Narrow" panose="020B0606020202030204" pitchFamily="34" charset="0"/>
                        </a:rPr>
                        <a:t>Implementation of the consultancy reduction program</a:t>
                      </a:r>
                      <a:endParaRPr lang="en-ZA" sz="1400" dirty="0" smtClean="0">
                        <a:latin typeface="Arial Narrow" panose="020B0606020202030204" pitchFamily="34" charset="0"/>
                      </a:endParaRPr>
                    </a:p>
                    <a:p>
                      <a:endParaRPr lang="en-ZA" sz="1400" dirty="0">
                        <a:latin typeface="Arial Narrow" panose="020B0606020202030204" pitchFamily="34" charset="0"/>
                      </a:endParaRPr>
                    </a:p>
                  </a:txBody>
                  <a:tcPr/>
                </a:tc>
                <a:tc>
                  <a:txBody>
                    <a:bodyPr/>
                    <a:lstStyle/>
                    <a:p>
                      <a:r>
                        <a:rPr lang="en-ZA" sz="1400" b="1" dirty="0" smtClean="0">
                          <a:latin typeface="Arial Narrow" panose="020B0606020202030204" pitchFamily="34" charset="0"/>
                        </a:rPr>
                        <a:t>Very High</a:t>
                      </a:r>
                      <a:endParaRPr lang="en-ZA" sz="1400" b="1" dirty="0">
                        <a:latin typeface="Arial Narrow" panose="020B0606020202030204" pitchFamily="34" charset="0"/>
                      </a:endParaRPr>
                    </a:p>
                  </a:txBody>
                  <a:tcPr>
                    <a:solidFill>
                      <a:srgbClr val="FF0000"/>
                    </a:solidFill>
                  </a:tcPr>
                </a:tc>
              </a:tr>
              <a:tr h="370840">
                <a:tc vMerge="1">
                  <a:txBody>
                    <a:bodyPr/>
                    <a:lstStyle/>
                    <a:p>
                      <a:endParaRPr lang="en-ZA" sz="1400" dirty="0">
                        <a:latin typeface="Arial Narrow" panose="020B0606020202030204" pitchFamily="34" charset="0"/>
                      </a:endParaRPr>
                    </a:p>
                  </a:txBody>
                  <a:tcPr/>
                </a:tc>
                <a:tc vMerge="1">
                  <a:txBody>
                    <a:bodyPr/>
                    <a:lstStyle/>
                    <a:p>
                      <a:endParaRPr lang="en-ZA" sz="1400" dirty="0">
                        <a:latin typeface="Arial Narrow" panose="020B0606020202030204" pitchFamily="34" charset="0"/>
                      </a:endParaRPr>
                    </a:p>
                  </a:txBody>
                  <a:tcPr/>
                </a:tc>
                <a:tc vMerge="1">
                  <a:txBody>
                    <a:bodyPr/>
                    <a:lstStyle/>
                    <a:p>
                      <a:endParaRPr lang="en-ZA" sz="1400" dirty="0">
                        <a:latin typeface="Arial Narrow" panose="020B0606020202030204" pitchFamily="34" charset="0"/>
                      </a:endParaRPr>
                    </a:p>
                  </a:txBody>
                  <a:tcPr/>
                </a:tc>
                <a:tc vMerge="1">
                  <a:txBody>
                    <a:bodyPr/>
                    <a:lstStyle/>
                    <a:p>
                      <a:endParaRPr lang="en-ZA" sz="1400" dirty="0">
                        <a:latin typeface="Arial Narrow" panose="020B0606020202030204" pitchFamily="34" charset="0"/>
                      </a:endParaRPr>
                    </a:p>
                  </a:txBody>
                  <a:tcPr/>
                </a:tc>
                <a:tc>
                  <a:txBody>
                    <a:bodyPr/>
                    <a:lstStyle/>
                    <a:p>
                      <a:r>
                        <a:rPr lang="en-ZA" sz="1400" b="1" dirty="0" smtClean="0">
                          <a:latin typeface="Arial Narrow" panose="020B0606020202030204" pitchFamily="34" charset="0"/>
                        </a:rPr>
                        <a:t>Future Mitigation</a:t>
                      </a:r>
                    </a:p>
                    <a:p>
                      <a:pPr marL="342900" indent="-342900">
                        <a:buAutoNum type="arabicPeriod"/>
                      </a:pPr>
                      <a:r>
                        <a:rPr lang="en-ZA" sz="1400" dirty="0" smtClean="0">
                          <a:latin typeface="Arial Narrow" panose="020B0606020202030204" pitchFamily="34" charset="0"/>
                        </a:rPr>
                        <a:t>Facilitate</a:t>
                      </a:r>
                      <a:r>
                        <a:rPr lang="en-ZA" sz="1400" baseline="0" dirty="0" smtClean="0">
                          <a:latin typeface="Arial Narrow" panose="020B0606020202030204" pitchFamily="34" charset="0"/>
                        </a:rPr>
                        <a:t> the amendment of the RSR Act to provide for the generation of revenue from alternate revenue streams.</a:t>
                      </a:r>
                    </a:p>
                  </a:txBody>
                  <a:tcPr/>
                </a:tc>
                <a:tc>
                  <a:txBody>
                    <a:bodyPr/>
                    <a:lstStyle/>
                    <a:p>
                      <a:r>
                        <a:rPr lang="en-ZA" sz="1400" b="1" dirty="0" smtClean="0">
                          <a:latin typeface="Arial Narrow" panose="020B0606020202030204" pitchFamily="34" charset="0"/>
                        </a:rPr>
                        <a:t>Target Date</a:t>
                      </a:r>
                    </a:p>
                    <a:p>
                      <a:r>
                        <a:rPr lang="en-ZA" sz="1400" dirty="0" smtClean="0">
                          <a:latin typeface="Arial Narrow" panose="020B0606020202030204" pitchFamily="34" charset="0"/>
                        </a:rPr>
                        <a:t>31/03/2018</a:t>
                      </a:r>
                    </a:p>
                    <a:p>
                      <a:endParaRPr lang="en-ZA" sz="1400" dirty="0" smtClean="0">
                        <a:latin typeface="Arial Narrow" panose="020B0606020202030204" pitchFamily="34" charset="0"/>
                      </a:endParaRPr>
                    </a:p>
                    <a:p>
                      <a:endParaRPr lang="en-ZA" sz="1400" dirty="0" smtClean="0">
                        <a:latin typeface="Arial Narrow" panose="020B0606020202030204" pitchFamily="34" charset="0"/>
                      </a:endParaRPr>
                    </a:p>
                    <a:p>
                      <a:endParaRPr lang="en-ZA" sz="1400" dirty="0" smtClean="0">
                        <a:latin typeface="Arial Narrow" panose="020B0606020202030204" pitchFamily="34" charset="0"/>
                      </a:endParaRPr>
                    </a:p>
                  </a:txBody>
                  <a:tcPr/>
                </a:tc>
              </a:tr>
            </a:tbl>
          </a:graphicData>
        </a:graphic>
      </p:graphicFrame>
    </p:spTree>
    <p:extLst>
      <p:ext uri="{BB962C8B-B14F-4D97-AF65-F5344CB8AC3E}">
        <p14:creationId xmlns:p14="http://schemas.microsoft.com/office/powerpoint/2010/main" xmlns="" val="148689184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60CFDAE-8565-4D03-8A68-635A0920E9BE}" type="slidenum">
              <a:rPr lang="en-ZA" smtClean="0"/>
              <a:pPr>
                <a:defRPr/>
              </a:pPr>
              <a:t>71</a:t>
            </a:fld>
            <a:endParaRPr lang="en-ZA" dirty="0"/>
          </a:p>
        </p:txBody>
      </p:sp>
      <p:sp>
        <p:nvSpPr>
          <p:cNvPr id="5" name="Title 6"/>
          <p:cNvSpPr>
            <a:spLocks noGrp="1"/>
          </p:cNvSpPr>
          <p:nvPr>
            <p:ph type="title"/>
          </p:nvPr>
        </p:nvSpPr>
        <p:spPr>
          <a:xfrm>
            <a:off x="467544" y="260648"/>
            <a:ext cx="8229600" cy="871240"/>
          </a:xfrm>
        </p:spPr>
        <p:txBody>
          <a:bodyPr vert="horz"/>
          <a:lstStyle/>
          <a:p>
            <a:pPr algn="ctr"/>
            <a:r>
              <a:rPr lang="en-ZA" sz="3200" cap="all" dirty="0" smtClean="0"/>
              <a:t>BUDGET INFORMATION</a:t>
            </a:r>
            <a:endParaRPr lang="en-GB" sz="3200" cap="all" dirty="0"/>
          </a:p>
        </p:txBody>
      </p:sp>
      <p:graphicFrame>
        <p:nvGraphicFramePr>
          <p:cNvPr id="8" name="Table 7"/>
          <p:cNvGraphicFramePr>
            <a:graphicFrameLocks noGrp="1"/>
          </p:cNvGraphicFramePr>
          <p:nvPr>
            <p:extLst/>
          </p:nvPr>
        </p:nvGraphicFramePr>
        <p:xfrm>
          <a:off x="1115616" y="1122965"/>
          <a:ext cx="7704856" cy="2607270"/>
        </p:xfrm>
        <a:graphic>
          <a:graphicData uri="http://schemas.openxmlformats.org/drawingml/2006/table">
            <a:tbl>
              <a:tblPr firstRow="1" bandRow="1">
                <a:tableStyleId>{5C22544A-7EE6-4342-B048-85BDC9FD1C3A}</a:tableStyleId>
              </a:tblPr>
              <a:tblGrid>
                <a:gridCol w="2376264"/>
                <a:gridCol w="2088232"/>
                <a:gridCol w="1656184"/>
                <a:gridCol w="1584176"/>
              </a:tblGrid>
              <a:tr h="360958">
                <a:tc>
                  <a:txBody>
                    <a:bodyPr/>
                    <a:lstStyle/>
                    <a:p>
                      <a:r>
                        <a:rPr lang="en-US" sz="1800" dirty="0" smtClean="0">
                          <a:latin typeface="Arial Narrow"/>
                          <a:cs typeface="Arial Narrow"/>
                        </a:rPr>
                        <a:t>Revenue</a:t>
                      </a:r>
                      <a:endParaRPr lang="en-US" sz="1800" dirty="0">
                        <a:latin typeface="Arial Narrow"/>
                        <a:cs typeface="Arial Narrow"/>
                      </a:endParaRPr>
                    </a:p>
                  </a:txBody>
                  <a:tcPr/>
                </a:tc>
                <a:tc>
                  <a:txBody>
                    <a:bodyPr/>
                    <a:lstStyle/>
                    <a:p>
                      <a:pPr algn="r"/>
                      <a:r>
                        <a:rPr lang="en-US" sz="1800" dirty="0" smtClean="0">
                          <a:latin typeface="Arial Narrow"/>
                          <a:cs typeface="Arial Narrow"/>
                        </a:rPr>
                        <a:t>2016/17 FY</a:t>
                      </a:r>
                      <a:endParaRPr lang="en-US" sz="1800" dirty="0">
                        <a:latin typeface="Arial Narrow"/>
                        <a:cs typeface="Arial Narrow"/>
                      </a:endParaRPr>
                    </a:p>
                  </a:txBody>
                  <a:tcPr/>
                </a:tc>
                <a:tc>
                  <a:txBody>
                    <a:bodyPr/>
                    <a:lstStyle/>
                    <a:p>
                      <a:pPr algn="r"/>
                      <a:r>
                        <a:rPr lang="en-US" sz="1800" dirty="0" smtClean="0">
                          <a:latin typeface="Arial Narrow"/>
                          <a:cs typeface="Arial Narrow"/>
                        </a:rPr>
                        <a:t>2017/18 FY</a:t>
                      </a:r>
                      <a:endParaRPr lang="en-US" sz="1800" dirty="0">
                        <a:latin typeface="Arial Narrow"/>
                        <a:cs typeface="Arial Narrow"/>
                      </a:endParaRPr>
                    </a:p>
                  </a:txBody>
                  <a:tcPr/>
                </a:tc>
                <a:tc>
                  <a:txBody>
                    <a:bodyPr/>
                    <a:lstStyle/>
                    <a:p>
                      <a:pPr algn="r"/>
                      <a:r>
                        <a:rPr lang="en-US" sz="1800" dirty="0" smtClean="0">
                          <a:latin typeface="Arial Narrow"/>
                          <a:cs typeface="Arial Narrow"/>
                        </a:rPr>
                        <a:t>2018/19 FY</a:t>
                      </a:r>
                      <a:endParaRPr lang="en-US" sz="1800" dirty="0">
                        <a:latin typeface="Arial Narrow"/>
                        <a:cs typeface="Arial Narrow"/>
                      </a:endParaRPr>
                    </a:p>
                  </a:txBody>
                  <a:tcPr/>
                </a:tc>
              </a:tr>
              <a:tr h="320286">
                <a:tc>
                  <a:txBody>
                    <a:bodyPr/>
                    <a:lstStyle/>
                    <a:p>
                      <a:r>
                        <a:rPr lang="en-US" sz="1400" dirty="0" smtClean="0">
                          <a:latin typeface="Arial Narrow"/>
                          <a:cs typeface="Arial Narrow"/>
                        </a:rPr>
                        <a:t>Transfers – Government</a:t>
                      </a:r>
                      <a:r>
                        <a:rPr lang="en-US" sz="1400" baseline="0" dirty="0" smtClean="0">
                          <a:latin typeface="Arial Narrow"/>
                          <a:cs typeface="Arial Narrow"/>
                        </a:rPr>
                        <a:t> </a:t>
                      </a:r>
                      <a:r>
                        <a:rPr lang="en-US" sz="1400" dirty="0" smtClean="0">
                          <a:latin typeface="Arial Narrow"/>
                          <a:cs typeface="Arial Narrow"/>
                        </a:rPr>
                        <a:t>Grant</a:t>
                      </a:r>
                      <a:endParaRPr lang="en-US" sz="1400" dirty="0">
                        <a:latin typeface="Arial Narrow"/>
                        <a:cs typeface="Arial Narrow"/>
                      </a:endParaRPr>
                    </a:p>
                  </a:txBody>
                  <a:tcPr/>
                </a:tc>
                <a:tc>
                  <a:txBody>
                    <a:bodyPr/>
                    <a:lstStyle/>
                    <a:p>
                      <a:pPr marL="0" algn="r" defTabSz="914400" rtl="0" eaLnBrk="1" fontAlgn="ctr" latinLnBrk="0" hangingPunct="1"/>
                      <a:r>
                        <a:rPr lang="en-US" sz="1400" kern="1200" dirty="0" smtClean="0">
                          <a:solidFill>
                            <a:schemeClr val="dk1"/>
                          </a:solidFill>
                          <a:latin typeface="Arial Narrow"/>
                          <a:ea typeface="+mn-ea"/>
                          <a:cs typeface="Arial Narrow"/>
                        </a:rPr>
                        <a:t>R 55 987 000</a:t>
                      </a:r>
                      <a:endParaRPr lang="en-US" sz="1400" kern="1200" dirty="0">
                        <a:solidFill>
                          <a:schemeClr val="dk1"/>
                        </a:solidFill>
                        <a:latin typeface="Arial Narrow"/>
                        <a:ea typeface="+mn-ea"/>
                        <a:cs typeface="Arial Narrow"/>
                      </a:endParaRPr>
                    </a:p>
                  </a:txBody>
                  <a:tcPr marL="9525" marR="9525" marT="9525" marB="0" anchor="ctr"/>
                </a:tc>
                <a:tc>
                  <a:txBody>
                    <a:bodyPr/>
                    <a:lstStyle/>
                    <a:p>
                      <a:pPr marL="0" algn="r" defTabSz="914400" rtl="0" eaLnBrk="1" fontAlgn="ctr" latinLnBrk="0" hangingPunct="1"/>
                      <a:r>
                        <a:rPr lang="en-US" sz="1400" kern="1200" dirty="0" smtClean="0">
                          <a:solidFill>
                            <a:schemeClr val="dk1"/>
                          </a:solidFill>
                          <a:latin typeface="Arial Narrow"/>
                          <a:ea typeface="+mn-ea"/>
                          <a:cs typeface="Arial Narrow"/>
                        </a:rPr>
                        <a:t>R 59 564 000</a:t>
                      </a:r>
                      <a:endParaRPr lang="en-US" sz="1400" kern="1200" dirty="0">
                        <a:solidFill>
                          <a:schemeClr val="dk1"/>
                        </a:solidFill>
                        <a:latin typeface="Arial Narrow"/>
                        <a:ea typeface="+mn-ea"/>
                        <a:cs typeface="Arial Narrow"/>
                      </a:endParaRPr>
                    </a:p>
                  </a:txBody>
                  <a:tcPr marL="9525" marR="9525" marT="9525" marB="0" anchor="ctr"/>
                </a:tc>
                <a:tc>
                  <a:txBody>
                    <a:bodyPr/>
                    <a:lstStyle/>
                    <a:p>
                      <a:pPr marL="0" algn="r" defTabSz="914400" rtl="0" eaLnBrk="1" fontAlgn="ctr" latinLnBrk="0" hangingPunct="1"/>
                      <a:r>
                        <a:rPr lang="en-US" sz="1400" kern="1200" dirty="0" smtClean="0">
                          <a:solidFill>
                            <a:schemeClr val="dk1"/>
                          </a:solidFill>
                          <a:latin typeface="Arial Narrow"/>
                          <a:ea typeface="+mn-ea"/>
                          <a:cs typeface="Arial Narrow"/>
                        </a:rPr>
                        <a:t>R 63 018 000</a:t>
                      </a:r>
                      <a:endParaRPr lang="en-US" sz="1400" kern="1200" dirty="0">
                        <a:solidFill>
                          <a:schemeClr val="dk1"/>
                        </a:solidFill>
                        <a:latin typeface="Arial Narrow"/>
                        <a:ea typeface="+mn-ea"/>
                        <a:cs typeface="Arial Narrow"/>
                      </a:endParaRPr>
                    </a:p>
                  </a:txBody>
                  <a:tcPr marL="9525" marR="9525" marT="9525" marB="0" anchor="ctr"/>
                </a:tc>
              </a:tr>
              <a:tr h="320286">
                <a:tc>
                  <a:txBody>
                    <a:bodyPr/>
                    <a:lstStyle/>
                    <a:p>
                      <a:pPr marL="0" algn="l" defTabSz="914400" rtl="0" eaLnBrk="1" fontAlgn="ctr" latinLnBrk="0" hangingPunct="1"/>
                      <a:r>
                        <a:rPr lang="en-US" sz="1400" kern="1200" dirty="0" smtClean="0">
                          <a:solidFill>
                            <a:schemeClr val="dk1"/>
                          </a:solidFill>
                          <a:latin typeface="Arial Narrow"/>
                          <a:ea typeface="+mn-ea"/>
                          <a:cs typeface="Arial Narrow"/>
                        </a:rPr>
                        <a:t>  Permit Fee</a:t>
                      </a:r>
                      <a:endParaRPr lang="en-US" sz="1400" kern="1200" dirty="0">
                        <a:solidFill>
                          <a:schemeClr val="dk1"/>
                        </a:solidFill>
                        <a:latin typeface="Arial Narrow"/>
                        <a:ea typeface="+mn-ea"/>
                        <a:cs typeface="Arial Narrow"/>
                      </a:endParaRPr>
                    </a:p>
                  </a:txBody>
                  <a:tcPr marL="9525" marR="9525" marT="9525" marB="0" anchor="ctr"/>
                </a:tc>
                <a:tc>
                  <a:txBody>
                    <a:bodyPr/>
                    <a:lstStyle/>
                    <a:p>
                      <a:pPr marL="0" algn="r" defTabSz="914400" rtl="0" eaLnBrk="1" fontAlgn="ctr" latinLnBrk="0" hangingPunct="1"/>
                      <a:r>
                        <a:rPr lang="en-US" sz="1400" kern="1200" dirty="0" smtClean="0">
                          <a:solidFill>
                            <a:schemeClr val="dk1"/>
                          </a:solidFill>
                          <a:latin typeface="Arial Narrow"/>
                          <a:ea typeface="+mn-ea"/>
                          <a:cs typeface="Arial Narrow"/>
                        </a:rPr>
                        <a:t>R 123 500 000</a:t>
                      </a:r>
                      <a:endParaRPr lang="en-US" sz="1400" kern="1200" dirty="0">
                        <a:solidFill>
                          <a:schemeClr val="dk1"/>
                        </a:solidFill>
                        <a:latin typeface="Arial Narrow"/>
                        <a:ea typeface="+mn-ea"/>
                        <a:cs typeface="Arial Narrow"/>
                      </a:endParaRPr>
                    </a:p>
                  </a:txBody>
                  <a:tcPr marL="9525" marR="9525" marT="9525" marB="0" anchor="ctr"/>
                </a:tc>
                <a:tc>
                  <a:txBody>
                    <a:bodyPr/>
                    <a:lstStyle/>
                    <a:p>
                      <a:pPr marL="0" algn="r" defTabSz="914400" rtl="0" eaLnBrk="1" fontAlgn="ctr" latinLnBrk="0" hangingPunct="1"/>
                      <a:r>
                        <a:rPr lang="en-US" sz="1400" kern="1200" dirty="0" smtClean="0">
                          <a:solidFill>
                            <a:schemeClr val="dk1"/>
                          </a:solidFill>
                          <a:latin typeface="Arial Narrow"/>
                          <a:ea typeface="+mn-ea"/>
                          <a:cs typeface="Arial Narrow"/>
                        </a:rPr>
                        <a:t>R 143 100 000</a:t>
                      </a:r>
                      <a:endParaRPr lang="en-US" sz="1400" kern="1200" dirty="0">
                        <a:solidFill>
                          <a:schemeClr val="dk1"/>
                        </a:solidFill>
                        <a:latin typeface="Arial Narrow"/>
                        <a:ea typeface="+mn-ea"/>
                        <a:cs typeface="Arial Narrow"/>
                      </a:endParaRPr>
                    </a:p>
                  </a:txBody>
                  <a:tcPr marL="9525" marR="9525" marT="9525" marB="0" anchor="ctr"/>
                </a:tc>
                <a:tc>
                  <a:txBody>
                    <a:bodyPr/>
                    <a:lstStyle/>
                    <a:p>
                      <a:pPr marL="0" algn="r" defTabSz="914400" rtl="0" eaLnBrk="1" fontAlgn="ctr" latinLnBrk="0" hangingPunct="1"/>
                      <a:r>
                        <a:rPr lang="en-US" sz="1400" kern="1200" dirty="0" smtClean="0">
                          <a:solidFill>
                            <a:schemeClr val="dk1"/>
                          </a:solidFill>
                          <a:latin typeface="Arial Narrow"/>
                          <a:ea typeface="+mn-ea"/>
                          <a:cs typeface="Arial Narrow"/>
                        </a:rPr>
                        <a:t>R 157 410 000</a:t>
                      </a:r>
                      <a:endParaRPr lang="en-US" sz="1400" kern="1200" dirty="0">
                        <a:solidFill>
                          <a:schemeClr val="dk1"/>
                        </a:solidFill>
                        <a:latin typeface="Arial Narrow"/>
                        <a:ea typeface="+mn-ea"/>
                        <a:cs typeface="Arial Narrow"/>
                      </a:endParaRPr>
                    </a:p>
                  </a:txBody>
                  <a:tcPr marL="9525" marR="9525" marT="9525" marB="0" anchor="ctr"/>
                </a:tc>
              </a:tr>
              <a:tr h="320286">
                <a:tc>
                  <a:txBody>
                    <a:bodyPr/>
                    <a:lstStyle/>
                    <a:p>
                      <a:r>
                        <a:rPr lang="en-US" sz="1400" dirty="0" smtClean="0">
                          <a:latin typeface="Arial Narrow"/>
                          <a:cs typeface="Arial Narrow"/>
                        </a:rPr>
                        <a:t>Permit </a:t>
                      </a:r>
                      <a:r>
                        <a:rPr lang="en-US" sz="1400" kern="1200" dirty="0" smtClean="0">
                          <a:solidFill>
                            <a:schemeClr val="dk1"/>
                          </a:solidFill>
                          <a:latin typeface="Arial Narrow"/>
                          <a:ea typeface="+mn-ea"/>
                          <a:cs typeface="Arial Narrow"/>
                        </a:rPr>
                        <a:t>Application </a:t>
                      </a:r>
                      <a:r>
                        <a:rPr lang="en-US" sz="1400" dirty="0" smtClean="0">
                          <a:latin typeface="Arial Narrow"/>
                          <a:cs typeface="Arial Narrow"/>
                        </a:rPr>
                        <a:t>Fees</a:t>
                      </a:r>
                      <a:endParaRPr lang="en-US" sz="1400" dirty="0">
                        <a:latin typeface="Arial Narrow"/>
                        <a:cs typeface="Arial Narrow"/>
                      </a:endParaRPr>
                    </a:p>
                  </a:txBody>
                  <a:tcPr/>
                </a:tc>
                <a:tc>
                  <a:txBody>
                    <a:bodyPr/>
                    <a:lstStyle/>
                    <a:p>
                      <a:pPr marL="0" algn="r" defTabSz="914400" rtl="0" eaLnBrk="1" fontAlgn="ctr" latinLnBrk="0" hangingPunct="1"/>
                      <a:r>
                        <a:rPr lang="en-US" sz="1400" kern="1200" dirty="0" smtClean="0">
                          <a:solidFill>
                            <a:schemeClr val="dk1"/>
                          </a:solidFill>
                          <a:latin typeface="Arial Narrow"/>
                          <a:ea typeface="+mn-ea"/>
                          <a:cs typeface="Arial Narrow"/>
                        </a:rPr>
                        <a:t>R 7 590 000</a:t>
                      </a:r>
                      <a:endParaRPr lang="en-US" sz="1400" kern="1200" dirty="0">
                        <a:solidFill>
                          <a:schemeClr val="dk1"/>
                        </a:solidFill>
                        <a:latin typeface="Arial Narrow"/>
                        <a:ea typeface="+mn-ea"/>
                        <a:cs typeface="Arial Narrow"/>
                      </a:endParaRPr>
                    </a:p>
                  </a:txBody>
                  <a:tcPr marL="9525" marR="9525" marT="9525" marB="0" anchor="ctr"/>
                </a:tc>
                <a:tc>
                  <a:txBody>
                    <a:bodyPr/>
                    <a:lstStyle/>
                    <a:p>
                      <a:pPr marL="0" algn="r" defTabSz="914400" rtl="0" eaLnBrk="1" fontAlgn="ctr" latinLnBrk="0" hangingPunct="1"/>
                      <a:r>
                        <a:rPr lang="en-US" sz="1400" kern="1200" dirty="0" smtClean="0">
                          <a:solidFill>
                            <a:schemeClr val="dk1"/>
                          </a:solidFill>
                          <a:latin typeface="Arial Narrow"/>
                          <a:ea typeface="+mn-ea"/>
                          <a:cs typeface="Arial Narrow"/>
                        </a:rPr>
                        <a:t>R 8 045 400</a:t>
                      </a:r>
                      <a:endParaRPr lang="en-US" sz="1400" kern="1200" dirty="0">
                        <a:solidFill>
                          <a:schemeClr val="dk1"/>
                        </a:solidFill>
                        <a:latin typeface="Arial Narrow"/>
                        <a:ea typeface="+mn-ea"/>
                        <a:cs typeface="Arial Narrow"/>
                      </a:endParaRPr>
                    </a:p>
                  </a:txBody>
                  <a:tcPr marL="9525" marR="9525" marT="9525" marB="0" anchor="ctr"/>
                </a:tc>
                <a:tc>
                  <a:txBody>
                    <a:bodyPr/>
                    <a:lstStyle/>
                    <a:p>
                      <a:pPr marL="0" algn="r" defTabSz="914400" rtl="0" eaLnBrk="1" fontAlgn="ctr" latinLnBrk="0" hangingPunct="1"/>
                      <a:r>
                        <a:rPr lang="en-US" sz="1400" kern="1200" dirty="0" smtClean="0">
                          <a:solidFill>
                            <a:schemeClr val="dk1"/>
                          </a:solidFill>
                          <a:latin typeface="Arial Narrow"/>
                          <a:ea typeface="+mn-ea"/>
                          <a:cs typeface="Arial Narrow"/>
                        </a:rPr>
                        <a:t>R 8 528 124</a:t>
                      </a:r>
                      <a:endParaRPr lang="en-US" sz="1400" kern="1200" dirty="0">
                        <a:solidFill>
                          <a:schemeClr val="dk1"/>
                        </a:solidFill>
                        <a:latin typeface="Arial Narrow"/>
                        <a:ea typeface="+mn-ea"/>
                        <a:cs typeface="Arial Narrow"/>
                      </a:endParaRPr>
                    </a:p>
                  </a:txBody>
                  <a:tcPr marL="9525" marR="9525" marT="9525" marB="0" anchor="ctr"/>
                </a:tc>
              </a:tr>
              <a:tr h="300799">
                <a:tc>
                  <a:txBody>
                    <a:bodyPr/>
                    <a:lstStyle/>
                    <a:p>
                      <a:r>
                        <a:rPr lang="en-US" sz="1400" dirty="0" smtClean="0">
                          <a:latin typeface="Arial Narrow"/>
                          <a:cs typeface="Arial Narrow"/>
                        </a:rPr>
                        <a:t>Capital / New Works Projects</a:t>
                      </a:r>
                      <a:endParaRPr lang="en-US" sz="1400" dirty="0">
                        <a:latin typeface="Arial Narrow"/>
                        <a:cs typeface="Arial Narrow"/>
                      </a:endParaRPr>
                    </a:p>
                  </a:txBody>
                  <a:tcPr/>
                </a:tc>
                <a:tc>
                  <a:txBody>
                    <a:bodyPr/>
                    <a:lstStyle/>
                    <a:p>
                      <a:pPr marL="0" algn="r" defTabSz="914400" rtl="0" eaLnBrk="1" fontAlgn="ctr" latinLnBrk="0" hangingPunct="1"/>
                      <a:r>
                        <a:rPr lang="en-US" sz="1400" kern="1200" dirty="0" smtClean="0">
                          <a:solidFill>
                            <a:schemeClr val="dk1"/>
                          </a:solidFill>
                          <a:latin typeface="Arial Narrow"/>
                          <a:ea typeface="+mn-ea"/>
                          <a:cs typeface="Arial Narrow"/>
                        </a:rPr>
                        <a:t>R 60 400 000</a:t>
                      </a:r>
                      <a:endParaRPr lang="en-US" sz="1400" kern="1200" dirty="0">
                        <a:solidFill>
                          <a:schemeClr val="dk1"/>
                        </a:solidFill>
                        <a:latin typeface="Arial Narrow"/>
                        <a:ea typeface="+mn-ea"/>
                        <a:cs typeface="Arial Narrow"/>
                      </a:endParaRPr>
                    </a:p>
                  </a:txBody>
                  <a:tcPr marL="9525" marR="9525" marT="9525" marB="0" anchor="ctr"/>
                </a:tc>
                <a:tc>
                  <a:txBody>
                    <a:bodyPr/>
                    <a:lstStyle/>
                    <a:p>
                      <a:pPr marL="0" algn="r" defTabSz="914400" rtl="0" eaLnBrk="1" fontAlgn="ctr" latinLnBrk="0" hangingPunct="1"/>
                      <a:r>
                        <a:rPr lang="en-US" sz="1400" kern="1200" dirty="0" smtClean="0">
                          <a:solidFill>
                            <a:schemeClr val="dk1"/>
                          </a:solidFill>
                          <a:latin typeface="Arial Narrow"/>
                          <a:ea typeface="+mn-ea"/>
                          <a:cs typeface="Arial Narrow"/>
                        </a:rPr>
                        <a:t>R 65 860 000</a:t>
                      </a:r>
                      <a:endParaRPr lang="en-US" sz="1400" kern="1200" dirty="0">
                        <a:solidFill>
                          <a:schemeClr val="dk1"/>
                        </a:solidFill>
                        <a:latin typeface="Arial Narrow"/>
                        <a:ea typeface="+mn-ea"/>
                        <a:cs typeface="Arial Narrow"/>
                      </a:endParaRPr>
                    </a:p>
                  </a:txBody>
                  <a:tcPr marL="9525" marR="9525" marT="9525" marB="0" anchor="ctr"/>
                </a:tc>
                <a:tc>
                  <a:txBody>
                    <a:bodyPr/>
                    <a:lstStyle/>
                    <a:p>
                      <a:pPr marL="0" algn="r" defTabSz="914400" rtl="0" eaLnBrk="1" fontAlgn="ctr" latinLnBrk="0" hangingPunct="1"/>
                      <a:r>
                        <a:rPr lang="en-US" sz="1400" kern="1200" dirty="0" smtClean="0">
                          <a:solidFill>
                            <a:schemeClr val="dk1"/>
                          </a:solidFill>
                          <a:latin typeface="Arial Narrow"/>
                          <a:ea typeface="+mn-ea"/>
                          <a:cs typeface="Arial Narrow"/>
                        </a:rPr>
                        <a:t>R 70 470 000</a:t>
                      </a:r>
                      <a:endParaRPr lang="en-US" sz="1400" kern="1200" dirty="0">
                        <a:solidFill>
                          <a:schemeClr val="dk1"/>
                        </a:solidFill>
                        <a:latin typeface="Arial Narrow"/>
                        <a:ea typeface="+mn-ea"/>
                        <a:cs typeface="Arial Narrow"/>
                      </a:endParaRPr>
                    </a:p>
                  </a:txBody>
                  <a:tcPr marL="9525" marR="9525" marT="9525" marB="0" anchor="ctr"/>
                </a:tc>
              </a:tr>
              <a:tr h="320286">
                <a:tc>
                  <a:txBody>
                    <a:bodyPr/>
                    <a:lstStyle/>
                    <a:p>
                      <a:r>
                        <a:rPr lang="en-US" sz="1400" dirty="0" smtClean="0">
                          <a:latin typeface="Arial Narrow"/>
                          <a:cs typeface="Arial Narrow"/>
                        </a:rPr>
                        <a:t>Investment Income</a:t>
                      </a:r>
                      <a:endParaRPr lang="en-US" sz="1400" dirty="0">
                        <a:latin typeface="Arial Narrow"/>
                        <a:cs typeface="Arial Narrow"/>
                      </a:endParaRPr>
                    </a:p>
                  </a:txBody>
                  <a:tcPr/>
                </a:tc>
                <a:tc>
                  <a:txBody>
                    <a:bodyPr/>
                    <a:lstStyle/>
                    <a:p>
                      <a:pPr marL="0" algn="r" defTabSz="914400" rtl="0" eaLnBrk="1" fontAlgn="ctr" latinLnBrk="0" hangingPunct="1"/>
                      <a:r>
                        <a:rPr lang="en-US" sz="1400" kern="1200" dirty="0" smtClean="0">
                          <a:solidFill>
                            <a:schemeClr val="dk1"/>
                          </a:solidFill>
                          <a:latin typeface="Arial Narrow"/>
                          <a:ea typeface="+mn-ea"/>
                          <a:cs typeface="Arial Narrow"/>
                        </a:rPr>
                        <a:t>R 349 000</a:t>
                      </a:r>
                      <a:endParaRPr lang="en-US" sz="1400" kern="1200" dirty="0">
                        <a:solidFill>
                          <a:schemeClr val="dk1"/>
                        </a:solidFill>
                        <a:latin typeface="Arial Narrow"/>
                        <a:ea typeface="+mn-ea"/>
                        <a:cs typeface="Arial Narrow"/>
                      </a:endParaRPr>
                    </a:p>
                  </a:txBody>
                  <a:tcPr marL="9525" marR="9525" marT="9525" marB="0" anchor="ctr"/>
                </a:tc>
                <a:tc>
                  <a:txBody>
                    <a:bodyPr/>
                    <a:lstStyle/>
                    <a:p>
                      <a:pPr marL="0" algn="r" defTabSz="914400" rtl="0" eaLnBrk="1" fontAlgn="ctr" latinLnBrk="0" hangingPunct="1"/>
                      <a:r>
                        <a:rPr lang="en-US" sz="1400" kern="1200" dirty="0" smtClean="0">
                          <a:solidFill>
                            <a:schemeClr val="dk1"/>
                          </a:solidFill>
                          <a:latin typeface="Arial Narrow"/>
                          <a:ea typeface="+mn-ea"/>
                          <a:cs typeface="Arial Narrow"/>
                        </a:rPr>
                        <a:t>R 370 000</a:t>
                      </a:r>
                      <a:endParaRPr lang="en-US" sz="1400" kern="1200" dirty="0">
                        <a:solidFill>
                          <a:schemeClr val="dk1"/>
                        </a:solidFill>
                        <a:latin typeface="Arial Narrow"/>
                        <a:ea typeface="+mn-ea"/>
                        <a:cs typeface="Arial Narrow"/>
                      </a:endParaRPr>
                    </a:p>
                  </a:txBody>
                  <a:tcPr marL="9525" marR="9525" marT="9525" marB="0" anchor="ctr"/>
                </a:tc>
                <a:tc>
                  <a:txBody>
                    <a:bodyPr/>
                    <a:lstStyle/>
                    <a:p>
                      <a:pPr marL="0" algn="r" defTabSz="914400" rtl="0" eaLnBrk="1" fontAlgn="ctr" latinLnBrk="0" hangingPunct="1"/>
                      <a:r>
                        <a:rPr lang="en-US" sz="1400" kern="1200" dirty="0" smtClean="0">
                          <a:solidFill>
                            <a:schemeClr val="dk1"/>
                          </a:solidFill>
                          <a:latin typeface="Arial Narrow"/>
                          <a:ea typeface="+mn-ea"/>
                          <a:cs typeface="Arial Narrow"/>
                        </a:rPr>
                        <a:t>R 420 000</a:t>
                      </a:r>
                      <a:endParaRPr lang="en-US" sz="1400" kern="1200" dirty="0">
                        <a:solidFill>
                          <a:schemeClr val="dk1"/>
                        </a:solidFill>
                        <a:latin typeface="Arial Narrow"/>
                        <a:ea typeface="+mn-ea"/>
                        <a:cs typeface="Arial Narrow"/>
                      </a:endParaRPr>
                    </a:p>
                  </a:txBody>
                  <a:tcPr marL="9525" marR="9525" marT="9525" marB="0" anchor="ctr"/>
                </a:tc>
              </a:tr>
              <a:tr h="320286">
                <a:tc>
                  <a:txBody>
                    <a:bodyPr/>
                    <a:lstStyle/>
                    <a:p>
                      <a:r>
                        <a:rPr lang="en-US" sz="1400" dirty="0" smtClean="0">
                          <a:latin typeface="Arial Narrow"/>
                          <a:cs typeface="Arial Narrow"/>
                        </a:rPr>
                        <a:t>Investigations</a:t>
                      </a:r>
                      <a:endParaRPr lang="en-US" sz="1400" dirty="0">
                        <a:latin typeface="Arial Narrow"/>
                        <a:cs typeface="Arial Narrow"/>
                      </a:endParaRPr>
                    </a:p>
                  </a:txBody>
                  <a:tcPr/>
                </a:tc>
                <a:tc>
                  <a:txBody>
                    <a:bodyPr/>
                    <a:lstStyle/>
                    <a:p>
                      <a:pPr marL="0" algn="r" defTabSz="914400" rtl="0" eaLnBrk="1" fontAlgn="ctr" latinLnBrk="0" hangingPunct="1"/>
                      <a:r>
                        <a:rPr lang="en-US" sz="1400" kern="1200" dirty="0" smtClean="0">
                          <a:solidFill>
                            <a:schemeClr val="dk1"/>
                          </a:solidFill>
                          <a:latin typeface="Arial Narrow"/>
                          <a:ea typeface="+mn-ea"/>
                          <a:cs typeface="Arial Narrow"/>
                        </a:rPr>
                        <a:t>R 5 151 000</a:t>
                      </a:r>
                      <a:endParaRPr lang="en-US" sz="1400" kern="1200" dirty="0">
                        <a:solidFill>
                          <a:schemeClr val="dk1"/>
                        </a:solidFill>
                        <a:latin typeface="Arial Narrow"/>
                        <a:ea typeface="+mn-ea"/>
                        <a:cs typeface="Arial Narrow"/>
                      </a:endParaRPr>
                    </a:p>
                  </a:txBody>
                  <a:tcPr marL="9525" marR="9525" marT="9525" marB="0" anchor="ctr"/>
                </a:tc>
                <a:tc>
                  <a:txBody>
                    <a:bodyPr/>
                    <a:lstStyle/>
                    <a:p>
                      <a:pPr marL="0" algn="r" defTabSz="914400" rtl="0" eaLnBrk="1" fontAlgn="ctr" latinLnBrk="0" hangingPunct="1"/>
                      <a:r>
                        <a:rPr lang="en-US" sz="1400" kern="1200" dirty="0" smtClean="0">
                          <a:solidFill>
                            <a:schemeClr val="dk1"/>
                          </a:solidFill>
                          <a:latin typeface="Arial Narrow"/>
                          <a:ea typeface="+mn-ea"/>
                          <a:cs typeface="Arial Narrow"/>
                        </a:rPr>
                        <a:t>R 4 250 000</a:t>
                      </a:r>
                      <a:endParaRPr lang="en-US" sz="1400" kern="1200" dirty="0">
                        <a:solidFill>
                          <a:schemeClr val="dk1"/>
                        </a:solidFill>
                        <a:latin typeface="Arial Narrow"/>
                        <a:ea typeface="+mn-ea"/>
                        <a:cs typeface="Arial Narrow"/>
                      </a:endParaRPr>
                    </a:p>
                  </a:txBody>
                  <a:tcPr marL="9525" marR="9525" marT="9525" marB="0" anchor="ctr"/>
                </a:tc>
                <a:tc>
                  <a:txBody>
                    <a:bodyPr/>
                    <a:lstStyle/>
                    <a:p>
                      <a:pPr marL="0" algn="r" defTabSz="914400" rtl="0" eaLnBrk="1" fontAlgn="ctr" latinLnBrk="0" hangingPunct="1"/>
                      <a:r>
                        <a:rPr lang="en-US" sz="1400" kern="1200" dirty="0" smtClean="0">
                          <a:solidFill>
                            <a:schemeClr val="dk1"/>
                          </a:solidFill>
                          <a:latin typeface="Arial Narrow"/>
                          <a:ea typeface="+mn-ea"/>
                          <a:cs typeface="Arial Narrow"/>
                        </a:rPr>
                        <a:t>R 4 494 400</a:t>
                      </a:r>
                      <a:endParaRPr lang="en-US" sz="1400" kern="1200" dirty="0">
                        <a:solidFill>
                          <a:schemeClr val="dk1"/>
                        </a:solidFill>
                        <a:latin typeface="Arial Narrow"/>
                        <a:ea typeface="+mn-ea"/>
                        <a:cs typeface="Arial Narrow"/>
                      </a:endParaRPr>
                    </a:p>
                  </a:txBody>
                  <a:tcPr marL="9525" marR="9525" marT="9525" marB="0" anchor="ctr"/>
                </a:tc>
              </a:tr>
              <a:tr h="330879">
                <a:tc>
                  <a:txBody>
                    <a:bodyPr/>
                    <a:lstStyle/>
                    <a:p>
                      <a:r>
                        <a:rPr lang="en-US" sz="1600" b="1" dirty="0" smtClean="0">
                          <a:solidFill>
                            <a:schemeClr val="bg1"/>
                          </a:solidFill>
                          <a:latin typeface="Arial Narrow"/>
                          <a:cs typeface="Arial Narrow"/>
                        </a:rPr>
                        <a:t>GRAND</a:t>
                      </a:r>
                      <a:r>
                        <a:rPr lang="en-US" sz="1600" b="1" baseline="0" dirty="0" smtClean="0">
                          <a:solidFill>
                            <a:schemeClr val="bg1"/>
                          </a:solidFill>
                          <a:latin typeface="Arial Narrow"/>
                          <a:cs typeface="Arial Narrow"/>
                        </a:rPr>
                        <a:t> TOTAL</a:t>
                      </a:r>
                      <a:endParaRPr lang="en-US" sz="1600" b="1" dirty="0">
                        <a:solidFill>
                          <a:schemeClr val="bg1"/>
                        </a:solidFill>
                        <a:latin typeface="Arial Narrow"/>
                        <a:cs typeface="Arial Narrow"/>
                      </a:endParaRPr>
                    </a:p>
                  </a:txBody>
                  <a:tcPr>
                    <a:solidFill>
                      <a:schemeClr val="accent1"/>
                    </a:solidFill>
                  </a:tcPr>
                </a:tc>
                <a:tc>
                  <a:txBody>
                    <a:bodyPr/>
                    <a:lstStyle/>
                    <a:p>
                      <a:pPr algn="r" fontAlgn="ctr"/>
                      <a:r>
                        <a:rPr lang="en-US" sz="1600" b="1" kern="1200" dirty="0" smtClean="0">
                          <a:solidFill>
                            <a:schemeClr val="bg1"/>
                          </a:solidFill>
                          <a:latin typeface="Arial Narrow"/>
                          <a:ea typeface="+mn-ea"/>
                          <a:cs typeface="Arial Narrow"/>
                        </a:rPr>
                        <a:t>R 252 977 000</a:t>
                      </a:r>
                      <a:endParaRPr lang="en-US" sz="1600" b="1" kern="1200" dirty="0">
                        <a:solidFill>
                          <a:schemeClr val="bg1"/>
                        </a:solidFill>
                        <a:latin typeface="Arial Narrow"/>
                        <a:ea typeface="+mn-ea"/>
                        <a:cs typeface="Arial Narrow"/>
                      </a:endParaRPr>
                    </a:p>
                  </a:txBody>
                  <a:tcPr marL="9525" marR="9525" marT="9525" marB="0" anchor="ctr">
                    <a:solidFill>
                      <a:schemeClr val="accent1"/>
                    </a:solidFill>
                  </a:tcPr>
                </a:tc>
                <a:tc>
                  <a:txBody>
                    <a:bodyPr/>
                    <a:lstStyle/>
                    <a:p>
                      <a:pPr algn="r" fontAlgn="ctr"/>
                      <a:r>
                        <a:rPr lang="en-US" sz="1600" b="1" kern="1200" dirty="0" smtClean="0">
                          <a:solidFill>
                            <a:schemeClr val="bg1"/>
                          </a:solidFill>
                          <a:latin typeface="Arial Narrow"/>
                          <a:ea typeface="+mn-ea"/>
                          <a:cs typeface="Arial Narrow"/>
                        </a:rPr>
                        <a:t>R 281 189 400</a:t>
                      </a:r>
                      <a:endParaRPr lang="en-US" sz="1600" b="1" kern="1200" dirty="0">
                        <a:solidFill>
                          <a:schemeClr val="bg1"/>
                        </a:solidFill>
                        <a:latin typeface="Arial Narrow"/>
                        <a:ea typeface="+mn-ea"/>
                        <a:cs typeface="Arial Narrow"/>
                      </a:endParaRPr>
                    </a:p>
                  </a:txBody>
                  <a:tcPr marL="9525" marR="9525" marT="9525" marB="0" anchor="ctr">
                    <a:solidFill>
                      <a:schemeClr val="accent1"/>
                    </a:solidFill>
                  </a:tcPr>
                </a:tc>
                <a:tc>
                  <a:txBody>
                    <a:bodyPr/>
                    <a:lstStyle/>
                    <a:p>
                      <a:pPr marL="0" algn="r" defTabSz="914400" rtl="0" eaLnBrk="1" fontAlgn="ctr" latinLnBrk="0" hangingPunct="1"/>
                      <a:r>
                        <a:rPr lang="en-US" sz="1600" b="1" kern="1200" dirty="0" smtClean="0">
                          <a:solidFill>
                            <a:schemeClr val="bg1"/>
                          </a:solidFill>
                          <a:latin typeface="Arial Narrow"/>
                          <a:ea typeface="+mn-ea"/>
                          <a:cs typeface="Arial Narrow"/>
                        </a:rPr>
                        <a:t>R 304 340 524</a:t>
                      </a:r>
                      <a:endParaRPr lang="en-US" sz="1600" b="1" kern="1200" dirty="0">
                        <a:solidFill>
                          <a:schemeClr val="bg1"/>
                        </a:solidFill>
                        <a:latin typeface="Arial Narrow"/>
                        <a:ea typeface="+mn-ea"/>
                        <a:cs typeface="Arial Narrow"/>
                      </a:endParaRPr>
                    </a:p>
                  </a:txBody>
                  <a:tcPr marL="9525" marR="9525" marT="9525" marB="0" anchor="ctr">
                    <a:solidFill>
                      <a:schemeClr val="accent1"/>
                    </a:solidFill>
                  </a:tcPr>
                </a:tc>
              </a:tr>
            </a:tbl>
          </a:graphicData>
        </a:graphic>
      </p:graphicFrame>
      <p:graphicFrame>
        <p:nvGraphicFramePr>
          <p:cNvPr id="9" name="Table 8"/>
          <p:cNvGraphicFramePr>
            <a:graphicFrameLocks noGrp="1"/>
          </p:cNvGraphicFramePr>
          <p:nvPr>
            <p:extLst/>
          </p:nvPr>
        </p:nvGraphicFramePr>
        <p:xfrm>
          <a:off x="1115616" y="3933056"/>
          <a:ext cx="7704856" cy="1854200"/>
        </p:xfrm>
        <a:graphic>
          <a:graphicData uri="http://schemas.openxmlformats.org/drawingml/2006/table">
            <a:tbl>
              <a:tblPr firstRow="1" bandRow="1">
                <a:tableStyleId>{5C22544A-7EE6-4342-B048-85BDC9FD1C3A}</a:tableStyleId>
              </a:tblPr>
              <a:tblGrid>
                <a:gridCol w="2376264"/>
                <a:gridCol w="2006315"/>
                <a:gridCol w="1696482"/>
                <a:gridCol w="1625795"/>
              </a:tblGrid>
              <a:tr h="370840">
                <a:tc>
                  <a:txBody>
                    <a:bodyPr/>
                    <a:lstStyle/>
                    <a:p>
                      <a:r>
                        <a:rPr lang="en-US" sz="1800" dirty="0" smtClean="0">
                          <a:latin typeface="Arial Narrow"/>
                          <a:cs typeface="Arial Narrow"/>
                        </a:rPr>
                        <a:t>Expenditure</a:t>
                      </a:r>
                      <a:endParaRPr lang="en-US" sz="1800" dirty="0">
                        <a:latin typeface="Arial Narrow"/>
                        <a:cs typeface="Arial Narrow"/>
                      </a:endParaRPr>
                    </a:p>
                  </a:txBody>
                  <a:tcPr/>
                </a:tc>
                <a:tc>
                  <a:txBody>
                    <a:bodyPr/>
                    <a:lstStyle/>
                    <a:p>
                      <a:pPr algn="r"/>
                      <a:r>
                        <a:rPr lang="en-US" sz="1800" dirty="0" smtClean="0">
                          <a:latin typeface="Arial Narrow"/>
                          <a:cs typeface="Arial Narrow"/>
                        </a:rPr>
                        <a:t>2016/17 FY</a:t>
                      </a:r>
                      <a:endParaRPr lang="en-US" sz="1800" dirty="0">
                        <a:latin typeface="Arial Narrow"/>
                        <a:cs typeface="Arial Narrow"/>
                      </a:endParaRPr>
                    </a:p>
                  </a:txBody>
                  <a:tcPr/>
                </a:tc>
                <a:tc>
                  <a:txBody>
                    <a:bodyPr/>
                    <a:lstStyle/>
                    <a:p>
                      <a:pPr algn="r"/>
                      <a:r>
                        <a:rPr lang="en-US" sz="1800" dirty="0" smtClean="0">
                          <a:latin typeface="Arial Narrow"/>
                          <a:cs typeface="Arial Narrow"/>
                        </a:rPr>
                        <a:t>2017/18 FY</a:t>
                      </a:r>
                      <a:endParaRPr lang="en-US" sz="1800" dirty="0">
                        <a:latin typeface="Arial Narrow"/>
                        <a:cs typeface="Arial Narrow"/>
                      </a:endParaRPr>
                    </a:p>
                  </a:txBody>
                  <a:tcPr/>
                </a:tc>
                <a:tc>
                  <a:txBody>
                    <a:bodyPr/>
                    <a:lstStyle/>
                    <a:p>
                      <a:pPr algn="r"/>
                      <a:r>
                        <a:rPr lang="en-US" sz="1800" dirty="0" smtClean="0">
                          <a:latin typeface="Arial Narrow"/>
                          <a:cs typeface="Arial Narrow"/>
                        </a:rPr>
                        <a:t>2018/19 FY</a:t>
                      </a:r>
                      <a:endParaRPr lang="en-US" sz="1800" dirty="0">
                        <a:latin typeface="Arial Narrow"/>
                        <a:cs typeface="Arial Narrow"/>
                      </a:endParaRPr>
                    </a:p>
                  </a:txBody>
                  <a:tcPr/>
                </a:tc>
              </a:tr>
              <a:tr h="370840">
                <a:tc>
                  <a:txBody>
                    <a:bodyPr/>
                    <a:lstStyle/>
                    <a:p>
                      <a:r>
                        <a:rPr lang="en-US" sz="1400" dirty="0" smtClean="0">
                          <a:latin typeface="Arial Narrow"/>
                          <a:cs typeface="Arial Narrow"/>
                        </a:rPr>
                        <a:t>Compensation of Employees</a:t>
                      </a:r>
                      <a:endParaRPr lang="en-US" sz="1400" dirty="0">
                        <a:latin typeface="Arial Narrow"/>
                        <a:cs typeface="Arial Narrow"/>
                      </a:endParaRPr>
                    </a:p>
                  </a:txBody>
                  <a:tcPr/>
                </a:tc>
                <a:tc>
                  <a:txBody>
                    <a:bodyPr/>
                    <a:lstStyle/>
                    <a:p>
                      <a:pPr marL="530225" algn="r">
                        <a:spcAft>
                          <a:spcPts val="0"/>
                        </a:spcAft>
                      </a:pPr>
                      <a:r>
                        <a:rPr lang="en-US" sz="1400" b="0" spc="0" dirty="0" smtClean="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R 150 </a:t>
                      </a:r>
                      <a:r>
                        <a:rPr lang="en-US" sz="1400" b="0" spc="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112 201</a:t>
                      </a:r>
                      <a:endParaRPr lang="en-ZA" sz="1400" b="0" spc="-25"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530225" algn="r" defTabSz="914400" rtl="0" eaLnBrk="1" latinLnBrk="0" hangingPunct="1">
                        <a:spcAft>
                          <a:spcPts val="0"/>
                        </a:spcAft>
                      </a:pPr>
                      <a:r>
                        <a:rPr lang="en-US" sz="1400" b="0" kern="1200" spc="0" dirty="0" smtClean="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R 162 050 017</a:t>
                      </a:r>
                      <a:endParaRPr lang="en-ZA" sz="1400" b="0" kern="1200" spc="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530225" algn="r">
                        <a:spcAft>
                          <a:spcPts val="0"/>
                        </a:spcAft>
                      </a:pPr>
                      <a:r>
                        <a:rPr lang="en-US" sz="1400" b="0" spc="0" dirty="0" smtClean="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R 175 </a:t>
                      </a:r>
                      <a:r>
                        <a:rPr lang="en-US" sz="1400" b="0" spc="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830 898 </a:t>
                      </a:r>
                      <a:endParaRPr lang="en-ZA" sz="1400" b="0" spc="-25"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tc>
              </a:tr>
              <a:tr h="370840">
                <a:tc>
                  <a:txBody>
                    <a:bodyPr/>
                    <a:lstStyle/>
                    <a:p>
                      <a:r>
                        <a:rPr lang="en-US" sz="1400" dirty="0" smtClean="0">
                          <a:latin typeface="Arial Narrow"/>
                          <a:cs typeface="Arial Narrow"/>
                        </a:rPr>
                        <a:t>Goods and Services</a:t>
                      </a:r>
                      <a:endParaRPr lang="en-US" sz="1400" dirty="0">
                        <a:latin typeface="Arial Narrow"/>
                        <a:cs typeface="Arial Narrow"/>
                      </a:endParaRPr>
                    </a:p>
                  </a:txBody>
                  <a:tcPr/>
                </a:tc>
                <a:tc>
                  <a:txBody>
                    <a:bodyPr/>
                    <a:lstStyle/>
                    <a:p>
                      <a:pPr marL="530225" algn="r" defTabSz="914400" rtl="0" eaLnBrk="1" fontAlgn="ctr" latinLnBrk="0" hangingPunct="1">
                        <a:spcAft>
                          <a:spcPts val="0"/>
                        </a:spcAft>
                      </a:pPr>
                      <a:r>
                        <a:rPr lang="en-US" sz="1400" b="0" kern="1200" spc="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r>
                        <a:rPr lang="en-US" sz="1400" b="0" kern="1200" spc="0" dirty="0" smtClean="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R 100 364</a:t>
                      </a:r>
                      <a:r>
                        <a:rPr lang="en-US" sz="1400" b="0" kern="1200" spc="0" baseline="0" dirty="0" smtClean="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r>
                        <a:rPr lang="en-US" sz="1400" b="0" kern="1200" spc="0" dirty="0" smtClean="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800 </a:t>
                      </a:r>
                      <a:endParaRPr lang="en-US" sz="1400" b="0" kern="1200" spc="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9525" marR="9525" marT="9525" marB="0" anchor="ctr"/>
                </a:tc>
                <a:tc>
                  <a:txBody>
                    <a:bodyPr/>
                    <a:lstStyle/>
                    <a:p>
                      <a:pPr marL="530225" algn="r" defTabSz="914400" rtl="0" eaLnBrk="1" fontAlgn="ctr" latinLnBrk="0" hangingPunct="1">
                        <a:spcAft>
                          <a:spcPts val="0"/>
                        </a:spcAft>
                      </a:pPr>
                      <a:r>
                        <a:rPr lang="en-US" sz="1400" b="0" kern="1200" spc="0" dirty="0" smtClean="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R 116 139 383 </a:t>
                      </a:r>
                      <a:endParaRPr lang="en-US" sz="1400" b="0" kern="1200" spc="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9525" marR="9525" marT="9525" marB="0" anchor="ctr"/>
                </a:tc>
                <a:tc>
                  <a:txBody>
                    <a:bodyPr/>
                    <a:lstStyle/>
                    <a:p>
                      <a:pPr marL="530225" algn="r" defTabSz="914400" rtl="0" eaLnBrk="1" fontAlgn="ctr" latinLnBrk="0" hangingPunct="1">
                        <a:spcAft>
                          <a:spcPts val="0"/>
                        </a:spcAft>
                      </a:pPr>
                      <a:r>
                        <a:rPr lang="en-US" sz="1400" b="0" kern="1200" spc="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r>
                        <a:rPr lang="en-US" sz="1400" b="0" kern="1200" spc="0" dirty="0" smtClean="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R</a:t>
                      </a:r>
                      <a:r>
                        <a:rPr lang="en-US" sz="1400" b="0" kern="1200" spc="0" baseline="0" dirty="0" smtClean="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r>
                        <a:rPr lang="en-US" sz="1400" b="0" kern="1200" spc="0" dirty="0" smtClean="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125</a:t>
                      </a:r>
                      <a:r>
                        <a:rPr lang="en-US" sz="1400" b="0" kern="1200" spc="0" baseline="0" dirty="0" smtClean="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r>
                        <a:rPr lang="en-US" sz="1400" b="0" kern="1200" spc="0" dirty="0" smtClean="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009</a:t>
                      </a:r>
                      <a:r>
                        <a:rPr lang="en-US" sz="1400" b="0" kern="1200" spc="0" baseline="0" dirty="0" smtClean="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r>
                        <a:rPr lang="en-US" sz="1400" b="0" kern="1200" spc="0" dirty="0" smtClean="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626 </a:t>
                      </a:r>
                      <a:endParaRPr lang="en-US" sz="1400" b="0" kern="1200" spc="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9525" marR="9525" marT="9525" marB="0" anchor="ctr"/>
                </a:tc>
              </a:tr>
              <a:tr h="370840">
                <a:tc>
                  <a:txBody>
                    <a:bodyPr/>
                    <a:lstStyle/>
                    <a:p>
                      <a:r>
                        <a:rPr lang="en-US" sz="1400" dirty="0" smtClean="0">
                          <a:latin typeface="Arial Narrow"/>
                          <a:cs typeface="Arial Narrow"/>
                        </a:rPr>
                        <a:t>Capital Expenditure</a:t>
                      </a:r>
                      <a:endParaRPr lang="en-US" sz="1400" dirty="0">
                        <a:latin typeface="Arial Narrow"/>
                        <a:cs typeface="Arial Narrow"/>
                      </a:endParaRPr>
                    </a:p>
                  </a:txBody>
                  <a:tcPr/>
                </a:tc>
                <a:tc>
                  <a:txBody>
                    <a:bodyPr/>
                    <a:lstStyle/>
                    <a:p>
                      <a:pPr marL="530225" algn="r" defTabSz="914400" rtl="0" eaLnBrk="1" fontAlgn="ctr" latinLnBrk="0" hangingPunct="1">
                        <a:spcAft>
                          <a:spcPts val="0"/>
                        </a:spcAft>
                      </a:pPr>
                      <a:r>
                        <a:rPr lang="en-US" sz="1400" b="0" kern="1200" spc="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r>
                        <a:rPr lang="en-US" sz="1400" b="0" kern="1200" spc="0" dirty="0" smtClean="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R 2</a:t>
                      </a:r>
                      <a:r>
                        <a:rPr lang="en-US" sz="1400" b="0" kern="1200" spc="0" baseline="0" dirty="0" smtClean="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r>
                        <a:rPr lang="en-US" sz="1400" b="0" kern="1200" spc="0" dirty="0" smtClean="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500</a:t>
                      </a:r>
                      <a:r>
                        <a:rPr lang="en-US" sz="1400" b="0" kern="1200" spc="0" baseline="0" dirty="0" smtClean="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r>
                        <a:rPr lang="en-US" sz="1400" b="0" kern="1200" spc="0" dirty="0" smtClean="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000 </a:t>
                      </a:r>
                      <a:endParaRPr lang="en-US" sz="1400" b="0" kern="1200" spc="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9525" marR="9525" marT="9525" marB="0" anchor="ctr"/>
                </a:tc>
                <a:tc>
                  <a:txBody>
                    <a:bodyPr/>
                    <a:lstStyle/>
                    <a:p>
                      <a:pPr marL="530225" algn="r" defTabSz="914400" rtl="0" eaLnBrk="1" fontAlgn="ctr" latinLnBrk="0" hangingPunct="1">
                        <a:spcAft>
                          <a:spcPts val="0"/>
                        </a:spcAft>
                      </a:pPr>
                      <a:r>
                        <a:rPr lang="en-US" sz="1400" b="0" kern="1200" spc="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r>
                        <a:rPr lang="en-US" sz="1400" b="0" kern="1200" spc="0" dirty="0" smtClean="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R 3</a:t>
                      </a:r>
                      <a:r>
                        <a:rPr lang="en-US" sz="1400" b="0" kern="1200" spc="0" baseline="0" dirty="0" smtClean="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r>
                        <a:rPr lang="en-US" sz="1400" b="0" kern="1200" spc="0" dirty="0" smtClean="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000</a:t>
                      </a:r>
                      <a:r>
                        <a:rPr lang="en-US" sz="1400" b="0" kern="1200" spc="0" baseline="0" dirty="0" smtClean="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r>
                        <a:rPr lang="en-US" sz="1400" b="0" kern="1200" spc="0" dirty="0" smtClean="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000 </a:t>
                      </a:r>
                      <a:endParaRPr lang="en-US" sz="1400" b="0" kern="1200" spc="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9525" marR="9525" marT="9525" marB="0" anchor="ctr"/>
                </a:tc>
                <a:tc>
                  <a:txBody>
                    <a:bodyPr/>
                    <a:lstStyle/>
                    <a:p>
                      <a:pPr marL="530225" algn="r" defTabSz="914400" rtl="0" eaLnBrk="1" fontAlgn="ctr" latinLnBrk="0" hangingPunct="1">
                        <a:spcAft>
                          <a:spcPts val="0"/>
                        </a:spcAft>
                      </a:pPr>
                      <a:r>
                        <a:rPr lang="en-US" sz="1400" b="0" kern="1200" spc="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r>
                        <a:rPr lang="en-US" sz="1400" b="0" kern="1200" spc="0" dirty="0" smtClean="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R 3 500</a:t>
                      </a:r>
                      <a:r>
                        <a:rPr lang="en-US" sz="1400" b="0" kern="1200" spc="0" baseline="0" dirty="0" smtClean="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r>
                        <a:rPr lang="en-US" sz="1400" b="0" kern="1200" spc="0" dirty="0" smtClean="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000 </a:t>
                      </a:r>
                      <a:endParaRPr lang="en-US" sz="1400" b="0" kern="1200" spc="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9525" marR="9525" marT="9525" marB="0" anchor="ctr"/>
                </a:tc>
              </a:tr>
              <a:tr h="370840">
                <a:tc>
                  <a:txBody>
                    <a:bodyPr/>
                    <a:lstStyle/>
                    <a:p>
                      <a:r>
                        <a:rPr lang="en-US" sz="1600" b="1" baseline="0" dirty="0" smtClean="0">
                          <a:solidFill>
                            <a:schemeClr val="bg1"/>
                          </a:solidFill>
                          <a:latin typeface="Arial Narrow"/>
                          <a:cs typeface="Arial Narrow"/>
                        </a:rPr>
                        <a:t>TOTAL EXPENDITURE</a:t>
                      </a:r>
                      <a:endParaRPr lang="en-US" sz="1600" b="1" dirty="0">
                        <a:solidFill>
                          <a:schemeClr val="bg1"/>
                        </a:solidFill>
                        <a:latin typeface="Arial Narrow"/>
                        <a:cs typeface="Arial Narrow"/>
                      </a:endParaRPr>
                    </a:p>
                  </a:txBody>
                  <a:tcPr>
                    <a:solidFill>
                      <a:schemeClr val="accent1"/>
                    </a:solidFill>
                  </a:tcPr>
                </a:tc>
                <a:tc>
                  <a:txBody>
                    <a:bodyPr/>
                    <a:lstStyle/>
                    <a:p>
                      <a:pPr marL="0" algn="r" defTabSz="914400" rtl="0" eaLnBrk="1" fontAlgn="ctr" latinLnBrk="0" hangingPunct="1"/>
                      <a:r>
                        <a:rPr lang="en-US" sz="1600" b="1" kern="1200" dirty="0">
                          <a:solidFill>
                            <a:schemeClr val="bg1"/>
                          </a:solidFill>
                          <a:latin typeface="Arial Narrow"/>
                          <a:ea typeface="+mn-ea"/>
                          <a:cs typeface="Arial Narrow"/>
                        </a:rPr>
                        <a:t>           </a:t>
                      </a:r>
                      <a:r>
                        <a:rPr lang="en-US" sz="1600" b="1" kern="1200" dirty="0" smtClean="0">
                          <a:solidFill>
                            <a:schemeClr val="bg1"/>
                          </a:solidFill>
                          <a:latin typeface="Arial Narrow"/>
                          <a:ea typeface="+mn-ea"/>
                          <a:cs typeface="Arial Narrow"/>
                        </a:rPr>
                        <a:t>R 252</a:t>
                      </a:r>
                      <a:r>
                        <a:rPr lang="en-US" sz="1600" b="1" kern="1200" baseline="0" dirty="0" smtClean="0">
                          <a:solidFill>
                            <a:schemeClr val="bg1"/>
                          </a:solidFill>
                          <a:latin typeface="Arial Narrow"/>
                          <a:ea typeface="+mn-ea"/>
                          <a:cs typeface="Arial Narrow"/>
                        </a:rPr>
                        <a:t> </a:t>
                      </a:r>
                      <a:r>
                        <a:rPr lang="en-US" sz="1600" b="1" kern="1200" dirty="0" smtClean="0">
                          <a:solidFill>
                            <a:schemeClr val="bg1"/>
                          </a:solidFill>
                          <a:latin typeface="Arial Narrow"/>
                          <a:ea typeface="+mn-ea"/>
                          <a:cs typeface="Arial Narrow"/>
                        </a:rPr>
                        <a:t>977</a:t>
                      </a:r>
                      <a:r>
                        <a:rPr lang="en-US" sz="1600" b="1" kern="1200" baseline="0" dirty="0" smtClean="0">
                          <a:solidFill>
                            <a:schemeClr val="bg1"/>
                          </a:solidFill>
                          <a:latin typeface="Arial Narrow"/>
                          <a:ea typeface="+mn-ea"/>
                          <a:cs typeface="Arial Narrow"/>
                        </a:rPr>
                        <a:t> </a:t>
                      </a:r>
                      <a:r>
                        <a:rPr lang="en-US" sz="1600" b="1" kern="1200" dirty="0" smtClean="0">
                          <a:solidFill>
                            <a:schemeClr val="bg1"/>
                          </a:solidFill>
                          <a:latin typeface="Arial Narrow"/>
                          <a:ea typeface="+mn-ea"/>
                          <a:cs typeface="Arial Narrow"/>
                        </a:rPr>
                        <a:t>000 </a:t>
                      </a:r>
                      <a:endParaRPr lang="en-US" sz="1600" b="1" kern="1200" dirty="0">
                        <a:solidFill>
                          <a:schemeClr val="bg1"/>
                        </a:solidFill>
                        <a:latin typeface="Arial Narrow"/>
                        <a:ea typeface="+mn-ea"/>
                        <a:cs typeface="Arial Narrow"/>
                      </a:endParaRPr>
                    </a:p>
                  </a:txBody>
                  <a:tcPr marL="9525" marR="9525" marT="9525" marB="0" anchor="ctr">
                    <a:solidFill>
                      <a:schemeClr val="accent1"/>
                    </a:solidFill>
                  </a:tcPr>
                </a:tc>
                <a:tc>
                  <a:txBody>
                    <a:bodyPr/>
                    <a:lstStyle/>
                    <a:p>
                      <a:pPr marL="0" algn="r" defTabSz="914400" rtl="0" eaLnBrk="1" fontAlgn="ctr" latinLnBrk="0" hangingPunct="1"/>
                      <a:r>
                        <a:rPr lang="en-US" sz="1600" b="1" kern="1200" dirty="0">
                          <a:solidFill>
                            <a:schemeClr val="bg1"/>
                          </a:solidFill>
                          <a:latin typeface="Arial Narrow"/>
                          <a:ea typeface="+mn-ea"/>
                          <a:cs typeface="Arial Narrow"/>
                        </a:rPr>
                        <a:t>         </a:t>
                      </a:r>
                      <a:r>
                        <a:rPr lang="en-US" sz="1600" b="1" kern="1200" dirty="0" smtClean="0">
                          <a:solidFill>
                            <a:schemeClr val="bg1"/>
                          </a:solidFill>
                          <a:latin typeface="Arial Narrow"/>
                          <a:ea typeface="+mn-ea"/>
                          <a:cs typeface="Arial Narrow"/>
                        </a:rPr>
                        <a:t>R 281</a:t>
                      </a:r>
                      <a:r>
                        <a:rPr lang="en-US" sz="1600" b="1" kern="1200" baseline="0" dirty="0" smtClean="0">
                          <a:solidFill>
                            <a:schemeClr val="bg1"/>
                          </a:solidFill>
                          <a:latin typeface="Arial Narrow"/>
                          <a:ea typeface="+mn-ea"/>
                          <a:cs typeface="Arial Narrow"/>
                        </a:rPr>
                        <a:t> </a:t>
                      </a:r>
                      <a:r>
                        <a:rPr lang="en-US" sz="1600" b="1" kern="1200" dirty="0" smtClean="0">
                          <a:solidFill>
                            <a:schemeClr val="bg1"/>
                          </a:solidFill>
                          <a:latin typeface="Arial Narrow"/>
                          <a:ea typeface="+mn-ea"/>
                          <a:cs typeface="Arial Narrow"/>
                        </a:rPr>
                        <a:t>189</a:t>
                      </a:r>
                      <a:r>
                        <a:rPr lang="en-US" sz="1600" b="1" kern="1200" baseline="0" dirty="0" smtClean="0">
                          <a:solidFill>
                            <a:schemeClr val="bg1"/>
                          </a:solidFill>
                          <a:latin typeface="Arial Narrow"/>
                          <a:ea typeface="+mn-ea"/>
                          <a:cs typeface="Arial Narrow"/>
                        </a:rPr>
                        <a:t> </a:t>
                      </a:r>
                      <a:r>
                        <a:rPr lang="en-US" sz="1600" b="1" kern="1200" dirty="0" smtClean="0">
                          <a:solidFill>
                            <a:schemeClr val="bg1"/>
                          </a:solidFill>
                          <a:latin typeface="Arial Narrow"/>
                          <a:ea typeface="+mn-ea"/>
                          <a:cs typeface="Arial Narrow"/>
                        </a:rPr>
                        <a:t>400 </a:t>
                      </a:r>
                      <a:endParaRPr lang="en-US" sz="1600" b="1" kern="1200" dirty="0">
                        <a:solidFill>
                          <a:schemeClr val="bg1"/>
                        </a:solidFill>
                        <a:latin typeface="Arial Narrow"/>
                        <a:ea typeface="+mn-ea"/>
                        <a:cs typeface="Arial Narrow"/>
                      </a:endParaRPr>
                    </a:p>
                  </a:txBody>
                  <a:tcPr marL="9525" marR="9525" marT="9525" marB="0" anchor="ctr">
                    <a:solidFill>
                      <a:schemeClr val="accent1"/>
                    </a:solidFill>
                  </a:tcPr>
                </a:tc>
                <a:tc>
                  <a:txBody>
                    <a:bodyPr/>
                    <a:lstStyle/>
                    <a:p>
                      <a:pPr marL="0" algn="r" defTabSz="914400" rtl="0" eaLnBrk="1" fontAlgn="ctr" latinLnBrk="0" hangingPunct="1"/>
                      <a:r>
                        <a:rPr lang="en-US" sz="1600" b="1" kern="1200" dirty="0">
                          <a:solidFill>
                            <a:schemeClr val="bg1"/>
                          </a:solidFill>
                          <a:latin typeface="Arial Narrow"/>
                          <a:ea typeface="+mn-ea"/>
                          <a:cs typeface="Arial Narrow"/>
                        </a:rPr>
                        <a:t>         </a:t>
                      </a:r>
                      <a:r>
                        <a:rPr lang="en-US" sz="1600" b="1" kern="1200" dirty="0" smtClean="0">
                          <a:solidFill>
                            <a:schemeClr val="bg1"/>
                          </a:solidFill>
                          <a:latin typeface="Arial Narrow"/>
                          <a:ea typeface="+mn-ea"/>
                          <a:cs typeface="Arial Narrow"/>
                        </a:rPr>
                        <a:t>R 304</a:t>
                      </a:r>
                      <a:r>
                        <a:rPr lang="en-US" sz="1600" b="1" kern="1200" baseline="0" dirty="0" smtClean="0">
                          <a:solidFill>
                            <a:schemeClr val="bg1"/>
                          </a:solidFill>
                          <a:latin typeface="Arial Narrow"/>
                          <a:ea typeface="+mn-ea"/>
                          <a:cs typeface="Arial Narrow"/>
                        </a:rPr>
                        <a:t> </a:t>
                      </a:r>
                      <a:r>
                        <a:rPr lang="en-US" sz="1600" b="1" kern="1200" dirty="0" smtClean="0">
                          <a:solidFill>
                            <a:schemeClr val="bg1"/>
                          </a:solidFill>
                          <a:latin typeface="Arial Narrow"/>
                          <a:ea typeface="+mn-ea"/>
                          <a:cs typeface="Arial Narrow"/>
                        </a:rPr>
                        <a:t>340</a:t>
                      </a:r>
                      <a:r>
                        <a:rPr lang="en-US" sz="1600" b="1" kern="1200" baseline="0" dirty="0" smtClean="0">
                          <a:solidFill>
                            <a:schemeClr val="bg1"/>
                          </a:solidFill>
                          <a:latin typeface="Arial Narrow"/>
                          <a:ea typeface="+mn-ea"/>
                          <a:cs typeface="Arial Narrow"/>
                        </a:rPr>
                        <a:t> </a:t>
                      </a:r>
                      <a:r>
                        <a:rPr lang="en-US" sz="1600" b="1" kern="1200" dirty="0" smtClean="0">
                          <a:solidFill>
                            <a:schemeClr val="bg1"/>
                          </a:solidFill>
                          <a:latin typeface="Arial Narrow"/>
                          <a:ea typeface="+mn-ea"/>
                          <a:cs typeface="Arial Narrow"/>
                        </a:rPr>
                        <a:t>524 </a:t>
                      </a:r>
                      <a:endParaRPr lang="en-US" sz="1600" b="1" kern="1200" dirty="0">
                        <a:solidFill>
                          <a:schemeClr val="bg1"/>
                        </a:solidFill>
                        <a:latin typeface="Arial Narrow"/>
                        <a:ea typeface="+mn-ea"/>
                        <a:cs typeface="Arial Narrow"/>
                      </a:endParaRPr>
                    </a:p>
                  </a:txBody>
                  <a:tcPr marL="9525" marR="9525" marT="9525" marB="0" anchor="ctr">
                    <a:solidFill>
                      <a:schemeClr val="accent1"/>
                    </a:solidFill>
                  </a:tcPr>
                </a:tc>
              </a:tr>
            </a:tbl>
          </a:graphicData>
        </a:graphic>
      </p:graphicFrame>
    </p:spTree>
    <p:extLst>
      <p:ext uri="{BB962C8B-B14F-4D97-AF65-F5344CB8AC3E}">
        <p14:creationId xmlns:p14="http://schemas.microsoft.com/office/powerpoint/2010/main" xmlns="" val="2640344966"/>
      </p:ext>
    </p:extLst>
  </p:cSld>
  <p:clrMapOvr>
    <a:masterClrMapping/>
  </p:clrMapOvr>
  <p:transition>
    <p:dissolv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94809726-6A3F-42D1-82A2-323CDBDB1D6C}" type="slidenum">
              <a:rPr lang="en-ZA" smtClean="0"/>
              <a:pPr>
                <a:defRPr/>
              </a:pPr>
              <a:t>72</a:t>
            </a:fld>
            <a:endParaRPr lang="en-ZA" dirty="0"/>
          </a:p>
        </p:txBody>
      </p:sp>
      <p:sp>
        <p:nvSpPr>
          <p:cNvPr id="4" name="Rectangle 3"/>
          <p:cNvSpPr/>
          <p:nvPr/>
        </p:nvSpPr>
        <p:spPr>
          <a:xfrm>
            <a:off x="611560" y="1223473"/>
            <a:ext cx="7920880" cy="342184"/>
          </a:xfrm>
          <a:prstGeom prst="rect">
            <a:avLst/>
          </a:prstGeom>
        </p:spPr>
        <p:txBody>
          <a:bodyPr wrap="square">
            <a:spAutoFit/>
          </a:bodyPr>
          <a:lstStyle/>
          <a:p>
            <a:pPr>
              <a:lnSpc>
                <a:spcPct val="150000"/>
              </a:lnSpc>
              <a:buFont typeface="Arial" panose="020B0604020202020204" pitchFamily="34" charset="0"/>
              <a:buNone/>
            </a:pPr>
            <a:endParaRPr lang="en-ZA" dirty="0">
              <a:latin typeface="Arial Narrow" panose="020B0606020202030204" pitchFamily="34" charset="0"/>
            </a:endParaRPr>
          </a:p>
        </p:txBody>
      </p:sp>
      <p:sp>
        <p:nvSpPr>
          <p:cNvPr id="5" name="TextBox 4"/>
          <p:cNvSpPr txBox="1"/>
          <p:nvPr/>
        </p:nvSpPr>
        <p:spPr>
          <a:xfrm>
            <a:off x="863588" y="980728"/>
            <a:ext cx="7416824" cy="1431161"/>
          </a:xfrm>
          <a:prstGeom prst="rect">
            <a:avLst/>
          </a:prstGeom>
          <a:noFill/>
        </p:spPr>
        <p:txBody>
          <a:bodyPr wrap="square" rtlCol="0">
            <a:spAutoFit/>
          </a:bodyPr>
          <a:lstStyle/>
          <a:p>
            <a:pPr>
              <a:lnSpc>
                <a:spcPct val="150000"/>
              </a:lnSpc>
              <a:buFont typeface="Arial" panose="020B0604020202020204" pitchFamily="34" charset="0"/>
              <a:buNone/>
            </a:pPr>
            <a:endParaRPr lang="en-ZA" sz="2000" dirty="0" smtClean="0">
              <a:latin typeface="Arial Narrow" panose="020B0606020202030204" pitchFamily="34" charset="0"/>
            </a:endParaRPr>
          </a:p>
          <a:p>
            <a:pPr>
              <a:lnSpc>
                <a:spcPct val="150000"/>
              </a:lnSpc>
            </a:pPr>
            <a:r>
              <a:rPr lang="en-ZA" sz="2000" dirty="0" smtClean="0">
                <a:latin typeface="Arial Narrow" panose="020B0606020202030204" pitchFamily="34" charset="0"/>
              </a:rPr>
              <a:t>Below is the trend analysis of revenue for the past six years: </a:t>
            </a:r>
          </a:p>
          <a:p>
            <a:pPr marL="742950" lvl="1" indent="-285750">
              <a:lnSpc>
                <a:spcPct val="150000"/>
              </a:lnSpc>
              <a:buFont typeface="Arial" panose="020B0604020202020204" pitchFamily="34" charset="0"/>
              <a:buChar char="•"/>
            </a:pPr>
            <a:endParaRPr lang="en-ZA" dirty="0">
              <a:latin typeface="Arial Narrow" panose="020B0606020202030204" pitchFamily="34" charset="0"/>
            </a:endParaRPr>
          </a:p>
        </p:txBody>
      </p:sp>
      <p:graphicFrame>
        <p:nvGraphicFramePr>
          <p:cNvPr id="8" name="Table 7"/>
          <p:cNvGraphicFramePr>
            <a:graphicFrameLocks noGrp="1"/>
          </p:cNvGraphicFramePr>
          <p:nvPr>
            <p:extLst/>
          </p:nvPr>
        </p:nvGraphicFramePr>
        <p:xfrm>
          <a:off x="652029" y="2780928"/>
          <a:ext cx="7880411" cy="2594087"/>
        </p:xfrm>
        <a:graphic>
          <a:graphicData uri="http://schemas.openxmlformats.org/drawingml/2006/table">
            <a:tbl>
              <a:tblPr firstRow="1" bandRow="1">
                <a:tableStyleId>{5C22544A-7EE6-4342-B048-85BDC9FD1C3A}</a:tableStyleId>
              </a:tblPr>
              <a:tblGrid>
                <a:gridCol w="2047892"/>
                <a:gridCol w="1224007"/>
                <a:gridCol w="936104"/>
                <a:gridCol w="936104"/>
                <a:gridCol w="864096"/>
                <a:gridCol w="936104"/>
                <a:gridCol w="936104"/>
              </a:tblGrid>
              <a:tr h="768759">
                <a:tc>
                  <a:txBody>
                    <a:bodyPr/>
                    <a:lstStyle/>
                    <a:p>
                      <a:r>
                        <a:rPr lang="en-ZA" sz="1800" dirty="0" smtClean="0">
                          <a:latin typeface="Arial Narrow" panose="020B0606020202030204" pitchFamily="34" charset="0"/>
                        </a:rPr>
                        <a:t>FINANCIAL YEAR</a:t>
                      </a:r>
                      <a:endParaRPr lang="en-ZA" sz="1800" dirty="0">
                        <a:latin typeface="Arial Narrow" panose="020B0606020202030204" pitchFamily="34" charset="0"/>
                      </a:endParaRPr>
                    </a:p>
                  </a:txBody>
                  <a:tcPr/>
                </a:tc>
                <a:tc>
                  <a:txBody>
                    <a:bodyPr/>
                    <a:lstStyle/>
                    <a:p>
                      <a:r>
                        <a:rPr lang="en-ZA" sz="1800" dirty="0" smtClean="0">
                          <a:latin typeface="Arial Narrow" panose="020B0606020202030204" pitchFamily="34" charset="0"/>
                        </a:rPr>
                        <a:t>2011/12</a:t>
                      </a:r>
                    </a:p>
                    <a:p>
                      <a:r>
                        <a:rPr lang="en-ZA" sz="1800" dirty="0" smtClean="0">
                          <a:latin typeface="Arial Narrow" panose="020B0606020202030204" pitchFamily="34" charset="0"/>
                        </a:rPr>
                        <a:t>(‘000)</a:t>
                      </a:r>
                      <a:endParaRPr lang="en-ZA" sz="1800" dirty="0">
                        <a:latin typeface="Arial Narrow" panose="020B0606020202030204" pitchFamily="34" charset="0"/>
                      </a:endParaRPr>
                    </a:p>
                  </a:txBody>
                  <a:tcPr/>
                </a:tc>
                <a:tc>
                  <a:txBody>
                    <a:bodyPr/>
                    <a:lstStyle/>
                    <a:p>
                      <a:r>
                        <a:rPr lang="en-ZA" sz="1800" dirty="0" smtClean="0">
                          <a:latin typeface="Arial Narrow" panose="020B0606020202030204" pitchFamily="34" charset="0"/>
                        </a:rPr>
                        <a:t>2012/13</a:t>
                      </a:r>
                    </a:p>
                    <a:p>
                      <a:r>
                        <a:rPr lang="en-ZA" sz="1800" dirty="0" smtClean="0">
                          <a:latin typeface="Arial Narrow" panose="020B0606020202030204" pitchFamily="34" charset="0"/>
                        </a:rPr>
                        <a:t>(‘000)</a:t>
                      </a:r>
                      <a:endParaRPr lang="en-ZA" sz="1800" dirty="0">
                        <a:latin typeface="Arial Narrow" panose="020B0606020202030204" pitchFamily="34" charset="0"/>
                      </a:endParaRPr>
                    </a:p>
                  </a:txBody>
                  <a:tcPr/>
                </a:tc>
                <a:tc>
                  <a:txBody>
                    <a:bodyPr/>
                    <a:lstStyle/>
                    <a:p>
                      <a:r>
                        <a:rPr lang="en-ZA" sz="1800" dirty="0" smtClean="0">
                          <a:latin typeface="Arial Narrow" panose="020B0606020202030204" pitchFamily="34" charset="0"/>
                        </a:rPr>
                        <a:t>2013/14</a:t>
                      </a:r>
                    </a:p>
                    <a:p>
                      <a:r>
                        <a:rPr lang="en-ZA" sz="1800" dirty="0" smtClean="0">
                          <a:latin typeface="Arial Narrow" panose="020B0606020202030204" pitchFamily="34" charset="0"/>
                        </a:rPr>
                        <a:t>(‘000)</a:t>
                      </a:r>
                      <a:endParaRPr lang="en-ZA" sz="1800" dirty="0">
                        <a:latin typeface="Arial Narrow" panose="020B0606020202030204" pitchFamily="34" charset="0"/>
                      </a:endParaRPr>
                    </a:p>
                  </a:txBody>
                  <a:tcPr/>
                </a:tc>
                <a:tc>
                  <a:txBody>
                    <a:bodyPr/>
                    <a:lstStyle/>
                    <a:p>
                      <a:r>
                        <a:rPr lang="en-ZA" sz="1800" dirty="0" smtClean="0">
                          <a:latin typeface="Arial Narrow" panose="020B0606020202030204" pitchFamily="34" charset="0"/>
                        </a:rPr>
                        <a:t>2014/15</a:t>
                      </a:r>
                    </a:p>
                    <a:p>
                      <a:r>
                        <a:rPr lang="en-ZA" sz="1800" dirty="0" smtClean="0">
                          <a:latin typeface="Arial Narrow" panose="020B0606020202030204" pitchFamily="34" charset="0"/>
                        </a:rPr>
                        <a:t>(‘000)</a:t>
                      </a:r>
                      <a:endParaRPr lang="en-ZA" sz="1800" dirty="0">
                        <a:latin typeface="Arial Narrow" panose="020B0606020202030204" pitchFamily="34" charset="0"/>
                      </a:endParaRPr>
                    </a:p>
                  </a:txBody>
                  <a:tcPr/>
                </a:tc>
                <a:tc>
                  <a:txBody>
                    <a:bodyPr/>
                    <a:lstStyle/>
                    <a:p>
                      <a:r>
                        <a:rPr lang="en-ZA" sz="1800" dirty="0" smtClean="0">
                          <a:latin typeface="Arial Narrow" panose="020B0606020202030204" pitchFamily="34" charset="0"/>
                        </a:rPr>
                        <a:t>2015/16</a:t>
                      </a:r>
                    </a:p>
                    <a:p>
                      <a:r>
                        <a:rPr lang="en-ZA" sz="1800" dirty="0" smtClean="0">
                          <a:latin typeface="Arial Narrow" panose="020B0606020202030204" pitchFamily="34" charset="0"/>
                        </a:rPr>
                        <a:t>(‘000)</a:t>
                      </a:r>
                      <a:endParaRPr lang="en-ZA" sz="1800" dirty="0">
                        <a:latin typeface="Arial Narrow" panose="020B0606020202030204" pitchFamily="34" charset="0"/>
                      </a:endParaRPr>
                    </a:p>
                  </a:txBody>
                  <a:tcPr/>
                </a:tc>
                <a:tc>
                  <a:txBody>
                    <a:bodyPr/>
                    <a:lstStyle/>
                    <a:p>
                      <a:r>
                        <a:rPr lang="en-ZA" sz="1800" dirty="0" smtClean="0">
                          <a:latin typeface="Arial Narrow" panose="020B0606020202030204" pitchFamily="34" charset="0"/>
                        </a:rPr>
                        <a:t>2016/17</a:t>
                      </a:r>
                    </a:p>
                    <a:p>
                      <a:r>
                        <a:rPr lang="en-ZA" sz="1800" dirty="0" smtClean="0">
                          <a:latin typeface="Arial Narrow" panose="020B0606020202030204" pitchFamily="34" charset="0"/>
                        </a:rPr>
                        <a:t>(‘000)</a:t>
                      </a:r>
                      <a:endParaRPr lang="en-ZA" sz="1800" dirty="0">
                        <a:latin typeface="Arial Narrow" panose="020B0606020202030204" pitchFamily="34" charset="0"/>
                      </a:endParaRPr>
                    </a:p>
                  </a:txBody>
                  <a:tcPr/>
                </a:tc>
              </a:tr>
              <a:tr h="459888">
                <a:tc>
                  <a:txBody>
                    <a:bodyPr/>
                    <a:lstStyle/>
                    <a:p>
                      <a:r>
                        <a:rPr lang="en-ZA" sz="1800" dirty="0" smtClean="0">
                          <a:latin typeface="Arial Narrow" panose="020B0606020202030204" pitchFamily="34" charset="0"/>
                        </a:rPr>
                        <a:t>Grant</a:t>
                      </a:r>
                      <a:r>
                        <a:rPr lang="en-ZA" sz="1800" baseline="0" dirty="0" smtClean="0">
                          <a:latin typeface="Arial Narrow" panose="020B0606020202030204" pitchFamily="34" charset="0"/>
                        </a:rPr>
                        <a:t> Income</a:t>
                      </a:r>
                      <a:endParaRPr lang="en-ZA" sz="1800" dirty="0">
                        <a:latin typeface="Arial Narrow" panose="020B0606020202030204" pitchFamily="34" charset="0"/>
                      </a:endParaRPr>
                    </a:p>
                  </a:txBody>
                  <a:tcPr/>
                </a:tc>
                <a:tc>
                  <a:txBody>
                    <a:bodyPr/>
                    <a:lstStyle/>
                    <a:p>
                      <a:pPr algn="r" rtl="0" fontAlgn="b"/>
                      <a:r>
                        <a:rPr lang="en-ZA" sz="1700" u="none" strike="noStrike" dirty="0">
                          <a:effectLst/>
                          <a:latin typeface="Arial Narrow" panose="020B0606020202030204" pitchFamily="34" charset="0"/>
                        </a:rPr>
                        <a:t>37 475</a:t>
                      </a:r>
                      <a:endParaRPr lang="en-ZA" sz="1700" b="0" i="0" u="none" strike="noStrike" dirty="0">
                        <a:solidFill>
                          <a:srgbClr val="000000"/>
                        </a:solidFill>
                        <a:effectLst/>
                        <a:latin typeface="Arial Narrow" panose="020B0606020202030204" pitchFamily="34" charset="0"/>
                      </a:endParaRPr>
                    </a:p>
                  </a:txBody>
                  <a:tcPr marL="9525" marR="9525" marT="9525" marB="0" anchor="ctr"/>
                </a:tc>
                <a:tc>
                  <a:txBody>
                    <a:bodyPr/>
                    <a:lstStyle/>
                    <a:p>
                      <a:pPr algn="r" rtl="0" fontAlgn="b"/>
                      <a:r>
                        <a:rPr lang="en-ZA" sz="1700" u="none" strike="noStrike" dirty="0">
                          <a:effectLst/>
                          <a:latin typeface="Arial Narrow" panose="020B0606020202030204" pitchFamily="34" charset="0"/>
                        </a:rPr>
                        <a:t>39 349</a:t>
                      </a:r>
                      <a:endParaRPr lang="en-ZA" sz="1700" b="0" i="0" u="none" strike="noStrike" dirty="0">
                        <a:solidFill>
                          <a:srgbClr val="000000"/>
                        </a:solidFill>
                        <a:effectLst/>
                        <a:latin typeface="Arial Narrow" panose="020B0606020202030204" pitchFamily="34" charset="0"/>
                      </a:endParaRPr>
                    </a:p>
                  </a:txBody>
                  <a:tcPr marL="9525" marR="9525" marT="9525" marB="0" anchor="ctr"/>
                </a:tc>
                <a:tc>
                  <a:txBody>
                    <a:bodyPr/>
                    <a:lstStyle/>
                    <a:p>
                      <a:pPr algn="r" rtl="0" fontAlgn="b"/>
                      <a:r>
                        <a:rPr lang="en-ZA" sz="1700" u="none" strike="noStrike" dirty="0">
                          <a:effectLst/>
                          <a:latin typeface="Arial Narrow" panose="020B0606020202030204" pitchFamily="34" charset="0"/>
                        </a:rPr>
                        <a:t>46 513</a:t>
                      </a:r>
                      <a:endParaRPr lang="en-ZA" sz="1700" b="0" i="0" u="none" strike="noStrike" dirty="0">
                        <a:solidFill>
                          <a:srgbClr val="000000"/>
                        </a:solidFill>
                        <a:effectLst/>
                        <a:latin typeface="Arial Narrow" panose="020B0606020202030204" pitchFamily="34" charset="0"/>
                      </a:endParaRPr>
                    </a:p>
                  </a:txBody>
                  <a:tcPr marL="9525" marR="9525" marT="9525" marB="0" anchor="ctr"/>
                </a:tc>
                <a:tc>
                  <a:txBody>
                    <a:bodyPr/>
                    <a:lstStyle/>
                    <a:p>
                      <a:pPr algn="r" rtl="0" fontAlgn="b"/>
                      <a:r>
                        <a:rPr lang="en-ZA" sz="1700" u="none" strike="noStrike" dirty="0">
                          <a:effectLst/>
                          <a:latin typeface="Arial Narrow" panose="020B0606020202030204" pitchFamily="34" charset="0"/>
                        </a:rPr>
                        <a:t>51 504</a:t>
                      </a:r>
                      <a:endParaRPr lang="en-ZA" sz="1700" b="0" i="0" u="none" strike="noStrike" dirty="0">
                        <a:solidFill>
                          <a:srgbClr val="000000"/>
                        </a:solidFill>
                        <a:effectLst/>
                        <a:latin typeface="Arial Narrow" panose="020B0606020202030204" pitchFamily="34" charset="0"/>
                      </a:endParaRPr>
                    </a:p>
                  </a:txBody>
                  <a:tcPr marL="9525" marR="9525" marT="9525" marB="0" anchor="ctr"/>
                </a:tc>
                <a:tc>
                  <a:txBody>
                    <a:bodyPr/>
                    <a:lstStyle/>
                    <a:p>
                      <a:pPr algn="r" rtl="0" fontAlgn="b"/>
                      <a:r>
                        <a:rPr lang="en-ZA" sz="1700" u="none" strike="noStrike" dirty="0" smtClean="0">
                          <a:effectLst/>
                          <a:latin typeface="Arial Narrow" panose="020B0606020202030204" pitchFamily="34" charset="0"/>
                        </a:rPr>
                        <a:t>53</a:t>
                      </a:r>
                      <a:r>
                        <a:rPr lang="en-ZA" sz="1700" u="none" strike="noStrike" baseline="0" dirty="0" smtClean="0">
                          <a:effectLst/>
                          <a:latin typeface="Arial Narrow" panose="020B0606020202030204" pitchFamily="34" charset="0"/>
                        </a:rPr>
                        <a:t> 379</a:t>
                      </a:r>
                      <a:endParaRPr lang="en-ZA" sz="1700" b="0" i="0" u="none" strike="noStrike" dirty="0">
                        <a:solidFill>
                          <a:srgbClr val="000000"/>
                        </a:solidFill>
                        <a:effectLst/>
                        <a:latin typeface="Arial Narrow" panose="020B0606020202030204" pitchFamily="34" charset="0"/>
                      </a:endParaRPr>
                    </a:p>
                  </a:txBody>
                  <a:tcPr marL="9525" marR="9525" marT="9525" marB="0" anchor="ctr"/>
                </a:tc>
                <a:tc>
                  <a:txBody>
                    <a:bodyPr/>
                    <a:lstStyle/>
                    <a:p>
                      <a:pPr algn="r"/>
                      <a:r>
                        <a:rPr lang="en-US" sz="1700" dirty="0" smtClean="0">
                          <a:latin typeface="Arial Narrow"/>
                          <a:cs typeface="Arial Narrow"/>
                        </a:rPr>
                        <a:t>55 987</a:t>
                      </a:r>
                      <a:endParaRPr lang="en-US" sz="1700" dirty="0">
                        <a:latin typeface="Arial Narrow"/>
                        <a:cs typeface="Arial Narrow"/>
                      </a:endParaRPr>
                    </a:p>
                  </a:txBody>
                  <a:tcPr anchor="ctr"/>
                </a:tc>
              </a:tr>
              <a:tr h="389444">
                <a:tc>
                  <a:txBody>
                    <a:bodyPr/>
                    <a:lstStyle/>
                    <a:p>
                      <a:r>
                        <a:rPr lang="en-ZA" sz="1800" dirty="0" smtClean="0">
                          <a:latin typeface="Arial Narrow" panose="020B0606020202030204" pitchFamily="34" charset="0"/>
                        </a:rPr>
                        <a:t>Permit Fee</a:t>
                      </a:r>
                      <a:endParaRPr lang="en-ZA" sz="1800" dirty="0">
                        <a:latin typeface="Arial Narrow" panose="020B0606020202030204" pitchFamily="34" charset="0"/>
                      </a:endParaRPr>
                    </a:p>
                  </a:txBody>
                  <a:tcPr/>
                </a:tc>
                <a:tc>
                  <a:txBody>
                    <a:bodyPr/>
                    <a:lstStyle/>
                    <a:p>
                      <a:pPr algn="r" rtl="0" fontAlgn="b"/>
                      <a:r>
                        <a:rPr lang="en-ZA" sz="1700" u="none" strike="noStrike" dirty="0">
                          <a:effectLst/>
                          <a:latin typeface="Arial Narrow" panose="020B0606020202030204" pitchFamily="34" charset="0"/>
                        </a:rPr>
                        <a:t>20 596</a:t>
                      </a:r>
                      <a:endParaRPr lang="en-ZA" sz="1700" b="0" i="0" u="none" strike="noStrike" dirty="0">
                        <a:solidFill>
                          <a:srgbClr val="000000"/>
                        </a:solidFill>
                        <a:effectLst/>
                        <a:latin typeface="Arial Narrow" panose="020B0606020202030204" pitchFamily="34" charset="0"/>
                      </a:endParaRPr>
                    </a:p>
                  </a:txBody>
                  <a:tcPr marL="9525" marR="9525" marT="9525" marB="0" anchor="ctr"/>
                </a:tc>
                <a:tc>
                  <a:txBody>
                    <a:bodyPr/>
                    <a:lstStyle/>
                    <a:p>
                      <a:pPr algn="r" rtl="0" fontAlgn="b"/>
                      <a:r>
                        <a:rPr lang="en-ZA" sz="1700" u="none" strike="noStrike" dirty="0">
                          <a:effectLst/>
                          <a:latin typeface="Arial Narrow" panose="020B0606020202030204" pitchFamily="34" charset="0"/>
                        </a:rPr>
                        <a:t>38 414</a:t>
                      </a:r>
                      <a:endParaRPr lang="en-ZA" sz="1700" b="0" i="0" u="none" strike="noStrike" dirty="0">
                        <a:solidFill>
                          <a:srgbClr val="000000"/>
                        </a:solidFill>
                        <a:effectLst/>
                        <a:latin typeface="Arial Narrow" panose="020B0606020202030204" pitchFamily="34" charset="0"/>
                      </a:endParaRPr>
                    </a:p>
                  </a:txBody>
                  <a:tcPr marL="9525" marR="9525" marT="9525" marB="0" anchor="ctr"/>
                </a:tc>
                <a:tc>
                  <a:txBody>
                    <a:bodyPr/>
                    <a:lstStyle/>
                    <a:p>
                      <a:pPr algn="r" rtl="0" fontAlgn="b"/>
                      <a:r>
                        <a:rPr lang="en-ZA" sz="1700" u="none" strike="noStrike" dirty="0">
                          <a:effectLst/>
                          <a:latin typeface="Arial Narrow" panose="020B0606020202030204" pitchFamily="34" charset="0"/>
                        </a:rPr>
                        <a:t>57 919</a:t>
                      </a:r>
                      <a:endParaRPr lang="en-ZA" sz="1700" b="0" i="0" u="none" strike="noStrike" dirty="0">
                        <a:solidFill>
                          <a:srgbClr val="000000"/>
                        </a:solidFill>
                        <a:effectLst/>
                        <a:latin typeface="Arial Narrow" panose="020B0606020202030204" pitchFamily="34" charset="0"/>
                      </a:endParaRPr>
                    </a:p>
                  </a:txBody>
                  <a:tcPr marL="9525" marR="9525" marT="9525" marB="0" anchor="ctr"/>
                </a:tc>
                <a:tc>
                  <a:txBody>
                    <a:bodyPr/>
                    <a:lstStyle/>
                    <a:p>
                      <a:pPr algn="r" rtl="0" fontAlgn="b"/>
                      <a:r>
                        <a:rPr lang="en-ZA" sz="1700" u="none" strike="noStrike" dirty="0">
                          <a:effectLst/>
                          <a:latin typeface="Arial Narrow" panose="020B0606020202030204" pitchFamily="34" charset="0"/>
                        </a:rPr>
                        <a:t>79 000</a:t>
                      </a:r>
                      <a:endParaRPr lang="en-ZA" sz="1700" b="0" i="0" u="none" strike="noStrike" dirty="0">
                        <a:solidFill>
                          <a:srgbClr val="000000"/>
                        </a:solidFill>
                        <a:effectLst/>
                        <a:latin typeface="Arial Narrow" panose="020B0606020202030204" pitchFamily="34" charset="0"/>
                      </a:endParaRPr>
                    </a:p>
                  </a:txBody>
                  <a:tcPr marL="9525" marR="9525" marT="9525" marB="0" anchor="ctr"/>
                </a:tc>
                <a:tc>
                  <a:txBody>
                    <a:bodyPr/>
                    <a:lstStyle/>
                    <a:p>
                      <a:pPr algn="r" rtl="0" fontAlgn="b"/>
                      <a:r>
                        <a:rPr lang="en-ZA" sz="1700" u="none" strike="noStrike" dirty="0" smtClean="0">
                          <a:effectLst/>
                          <a:latin typeface="Arial Narrow" panose="020B0606020202030204" pitchFamily="34" charset="0"/>
                        </a:rPr>
                        <a:t>106 </a:t>
                      </a:r>
                      <a:r>
                        <a:rPr lang="en-ZA" sz="1700" u="none" strike="noStrike" dirty="0">
                          <a:effectLst/>
                          <a:latin typeface="Arial Narrow" panose="020B0606020202030204" pitchFamily="34" charset="0"/>
                        </a:rPr>
                        <a:t>000</a:t>
                      </a:r>
                      <a:endParaRPr lang="en-ZA" sz="1700" b="0" i="0" u="none" strike="noStrike" dirty="0">
                        <a:solidFill>
                          <a:srgbClr val="000000"/>
                        </a:solidFill>
                        <a:effectLst/>
                        <a:latin typeface="Arial Narrow" panose="020B0606020202030204" pitchFamily="34" charset="0"/>
                      </a:endParaRPr>
                    </a:p>
                  </a:txBody>
                  <a:tcPr marL="9525" marR="9525" marT="9525" marB="0" anchor="ctr"/>
                </a:tc>
                <a:tc>
                  <a:txBody>
                    <a:bodyPr/>
                    <a:lstStyle/>
                    <a:p>
                      <a:pPr algn="r"/>
                      <a:r>
                        <a:rPr lang="en-US" sz="1700" dirty="0" smtClean="0">
                          <a:latin typeface="Arial Narrow"/>
                          <a:cs typeface="Arial Narrow"/>
                        </a:rPr>
                        <a:t>131 090</a:t>
                      </a:r>
                      <a:endParaRPr lang="en-US" sz="1700" dirty="0">
                        <a:latin typeface="Arial Narrow"/>
                        <a:cs typeface="Arial Narrow"/>
                      </a:endParaRPr>
                    </a:p>
                  </a:txBody>
                  <a:tcPr anchor="ctr"/>
                </a:tc>
              </a:tr>
              <a:tr h="530604">
                <a:tc>
                  <a:txBody>
                    <a:bodyPr/>
                    <a:lstStyle/>
                    <a:p>
                      <a:r>
                        <a:rPr lang="en-ZA" sz="1800" dirty="0" smtClean="0">
                          <a:latin typeface="Arial Narrow" panose="020B0606020202030204" pitchFamily="34" charset="0"/>
                        </a:rPr>
                        <a:t>New Capital Works</a:t>
                      </a:r>
                      <a:endParaRPr lang="en-ZA" sz="1800" dirty="0">
                        <a:latin typeface="Arial Narrow" panose="020B0606020202030204" pitchFamily="34" charset="0"/>
                      </a:endParaRPr>
                    </a:p>
                  </a:txBody>
                  <a:tcPr/>
                </a:tc>
                <a:tc>
                  <a:txBody>
                    <a:bodyPr/>
                    <a:lstStyle/>
                    <a:p>
                      <a:pPr marL="0" algn="ctr" defTabSz="914400" rtl="0" eaLnBrk="1" fontAlgn="b" latinLnBrk="0" hangingPunct="1"/>
                      <a:r>
                        <a:rPr lang="en-ZA" sz="1700" u="none" strike="noStrike" kern="1200" dirty="0" smtClean="0">
                          <a:solidFill>
                            <a:schemeClr val="dk1"/>
                          </a:solidFill>
                          <a:effectLst/>
                          <a:latin typeface="Arial Narrow" panose="020B0606020202030204" pitchFamily="34" charset="0"/>
                          <a:ea typeface="+mn-ea"/>
                          <a:cs typeface="+mn-cs"/>
                        </a:rPr>
                        <a:t>-</a:t>
                      </a:r>
                      <a:endParaRPr lang="en-ZA" sz="1700" u="none" strike="noStrike" kern="1200" dirty="0">
                        <a:solidFill>
                          <a:schemeClr val="dk1"/>
                        </a:solidFill>
                        <a:effectLst/>
                        <a:latin typeface="Arial Narrow" panose="020B0606020202030204" pitchFamily="34" charset="0"/>
                        <a:ea typeface="+mn-ea"/>
                        <a:cs typeface="+mn-cs"/>
                      </a:endParaRPr>
                    </a:p>
                  </a:txBody>
                  <a:tcPr marL="9525" marR="9525" marT="9525" marB="0" anchor="ctr"/>
                </a:tc>
                <a:tc>
                  <a:txBody>
                    <a:bodyPr/>
                    <a:lstStyle/>
                    <a:p>
                      <a:pPr marL="0" algn="ctr" defTabSz="914400" rtl="0" eaLnBrk="1" fontAlgn="b" latinLnBrk="0" hangingPunct="1"/>
                      <a:r>
                        <a:rPr lang="en-ZA" sz="1700" u="none" strike="noStrike" kern="1200" dirty="0" smtClean="0">
                          <a:solidFill>
                            <a:schemeClr val="dk1"/>
                          </a:solidFill>
                          <a:effectLst/>
                          <a:latin typeface="Arial Narrow" panose="020B0606020202030204" pitchFamily="34" charset="0"/>
                          <a:ea typeface="+mn-ea"/>
                          <a:cs typeface="+mn-cs"/>
                        </a:rPr>
                        <a:t>-</a:t>
                      </a:r>
                      <a:endParaRPr lang="en-ZA" sz="1700" u="none" strike="noStrike" kern="1200" dirty="0">
                        <a:solidFill>
                          <a:schemeClr val="dk1"/>
                        </a:solidFill>
                        <a:effectLst/>
                        <a:latin typeface="Arial Narrow" panose="020B0606020202030204" pitchFamily="34" charset="0"/>
                        <a:ea typeface="+mn-ea"/>
                        <a:cs typeface="+mn-cs"/>
                      </a:endParaRPr>
                    </a:p>
                  </a:txBody>
                  <a:tcPr marL="9525" marR="9525" marT="9525" marB="0" anchor="ctr"/>
                </a:tc>
                <a:tc>
                  <a:txBody>
                    <a:bodyPr/>
                    <a:lstStyle/>
                    <a:p>
                      <a:pPr marL="0" algn="ctr" defTabSz="914400" rtl="0" eaLnBrk="1" fontAlgn="b" latinLnBrk="0" hangingPunct="1"/>
                      <a:r>
                        <a:rPr lang="en-ZA" sz="1700" u="none" strike="noStrike" kern="1200" dirty="0" smtClean="0">
                          <a:solidFill>
                            <a:schemeClr val="dk1"/>
                          </a:solidFill>
                          <a:effectLst/>
                          <a:latin typeface="Arial Narrow" panose="020B0606020202030204" pitchFamily="34" charset="0"/>
                          <a:ea typeface="+mn-ea"/>
                          <a:cs typeface="+mn-cs"/>
                        </a:rPr>
                        <a:t>-</a:t>
                      </a:r>
                      <a:endParaRPr lang="en-ZA" sz="1700" u="none" strike="noStrike" kern="1200" dirty="0">
                        <a:solidFill>
                          <a:schemeClr val="dk1"/>
                        </a:solidFill>
                        <a:effectLst/>
                        <a:latin typeface="Arial Narrow" panose="020B0606020202030204" pitchFamily="34" charset="0"/>
                        <a:ea typeface="+mn-ea"/>
                        <a:cs typeface="+mn-cs"/>
                      </a:endParaRPr>
                    </a:p>
                  </a:txBody>
                  <a:tcPr marL="9525" marR="9525" marT="9525" marB="0" anchor="ctr"/>
                </a:tc>
                <a:tc>
                  <a:txBody>
                    <a:bodyPr/>
                    <a:lstStyle/>
                    <a:p>
                      <a:pPr marL="0" algn="r" defTabSz="914400" rtl="0" eaLnBrk="1" fontAlgn="b" latinLnBrk="0" hangingPunct="1"/>
                      <a:r>
                        <a:rPr lang="en-ZA" sz="1700" u="none" strike="noStrike" kern="1200" dirty="0" smtClean="0">
                          <a:solidFill>
                            <a:schemeClr val="dk1"/>
                          </a:solidFill>
                          <a:effectLst/>
                          <a:latin typeface="Arial Narrow" panose="020B0606020202030204" pitchFamily="34" charset="0"/>
                          <a:ea typeface="+mn-ea"/>
                          <a:cs typeface="+mn-cs"/>
                        </a:rPr>
                        <a:t>2 500</a:t>
                      </a:r>
                      <a:endParaRPr lang="en-ZA" sz="1700" u="none" strike="noStrike" kern="1200" dirty="0">
                        <a:solidFill>
                          <a:schemeClr val="dk1"/>
                        </a:solidFill>
                        <a:effectLst/>
                        <a:latin typeface="Arial Narrow" panose="020B0606020202030204" pitchFamily="34" charset="0"/>
                        <a:ea typeface="+mn-ea"/>
                        <a:cs typeface="+mn-cs"/>
                      </a:endParaRPr>
                    </a:p>
                  </a:txBody>
                  <a:tcPr marL="9525" marR="9525" marT="9525" marB="0" anchor="ctr"/>
                </a:tc>
                <a:tc>
                  <a:txBody>
                    <a:bodyPr/>
                    <a:lstStyle/>
                    <a:p>
                      <a:pPr marL="0" algn="r" defTabSz="914400" rtl="0" eaLnBrk="1" fontAlgn="b" latinLnBrk="0" hangingPunct="1"/>
                      <a:r>
                        <a:rPr lang="en-ZA" sz="1700" u="none" strike="noStrike" kern="1200" dirty="0" smtClean="0">
                          <a:solidFill>
                            <a:schemeClr val="dk1"/>
                          </a:solidFill>
                          <a:effectLst/>
                          <a:latin typeface="Arial Narrow" panose="020B0606020202030204" pitchFamily="34" charset="0"/>
                          <a:ea typeface="+mn-ea"/>
                          <a:cs typeface="+mn-cs"/>
                        </a:rPr>
                        <a:t>76 000</a:t>
                      </a:r>
                      <a:endParaRPr lang="en-ZA" sz="1700" u="none" strike="noStrike" kern="1200" dirty="0">
                        <a:solidFill>
                          <a:schemeClr val="dk1"/>
                        </a:solidFill>
                        <a:effectLst/>
                        <a:latin typeface="Arial Narrow" panose="020B0606020202030204" pitchFamily="34" charset="0"/>
                        <a:ea typeface="+mn-ea"/>
                        <a:cs typeface="+mn-cs"/>
                      </a:endParaRPr>
                    </a:p>
                  </a:txBody>
                  <a:tcPr marL="9525" marR="9525" marT="9525" marB="0" anchor="ctr"/>
                </a:tc>
                <a:tc>
                  <a:txBody>
                    <a:bodyPr/>
                    <a:lstStyle/>
                    <a:p>
                      <a:pPr algn="r"/>
                      <a:r>
                        <a:rPr lang="en-US" sz="1700" dirty="0" smtClean="0">
                          <a:latin typeface="Arial Narrow"/>
                          <a:cs typeface="Arial Narrow"/>
                        </a:rPr>
                        <a:t> 61 551 </a:t>
                      </a:r>
                      <a:endParaRPr lang="en-US" sz="1700" dirty="0">
                        <a:latin typeface="Arial Narrow"/>
                        <a:cs typeface="Arial Narrow"/>
                      </a:endParaRPr>
                    </a:p>
                  </a:txBody>
                  <a:tcPr anchor="ctr"/>
                </a:tc>
              </a:tr>
              <a:tr h="445392">
                <a:tc>
                  <a:txBody>
                    <a:bodyPr/>
                    <a:lstStyle/>
                    <a:p>
                      <a:r>
                        <a:rPr lang="en-ZA" sz="1800" b="1" dirty="0" smtClean="0">
                          <a:latin typeface="Arial Narrow" panose="020B0606020202030204" pitchFamily="34" charset="0"/>
                        </a:rPr>
                        <a:t>TOTAL</a:t>
                      </a:r>
                      <a:endParaRPr lang="en-ZA" sz="1800" b="1" dirty="0">
                        <a:latin typeface="Arial Narrow" panose="020B0606020202030204" pitchFamily="34" charset="0"/>
                      </a:endParaRPr>
                    </a:p>
                  </a:txBody>
                  <a:tcPr/>
                </a:tc>
                <a:tc>
                  <a:txBody>
                    <a:bodyPr/>
                    <a:lstStyle/>
                    <a:p>
                      <a:pPr algn="r" rtl="0" fontAlgn="b"/>
                      <a:r>
                        <a:rPr lang="en-ZA" sz="1700" b="1" u="none" strike="noStrike" dirty="0">
                          <a:effectLst/>
                          <a:latin typeface="Arial Narrow" panose="020B0606020202030204" pitchFamily="34" charset="0"/>
                        </a:rPr>
                        <a:t>58 071</a:t>
                      </a:r>
                      <a:endParaRPr lang="en-ZA" sz="1700" b="1" i="0" u="none" strike="noStrike" dirty="0">
                        <a:solidFill>
                          <a:srgbClr val="000000"/>
                        </a:solidFill>
                        <a:effectLst/>
                        <a:latin typeface="Arial Narrow" panose="020B0606020202030204" pitchFamily="34" charset="0"/>
                      </a:endParaRPr>
                    </a:p>
                  </a:txBody>
                  <a:tcPr marL="9525" marR="9525" marT="9525" marB="0" anchor="b"/>
                </a:tc>
                <a:tc>
                  <a:txBody>
                    <a:bodyPr/>
                    <a:lstStyle/>
                    <a:p>
                      <a:pPr algn="r" rtl="0" fontAlgn="b"/>
                      <a:r>
                        <a:rPr lang="en-ZA" sz="1700" b="1" u="none" strike="noStrike" dirty="0">
                          <a:effectLst/>
                          <a:latin typeface="Arial Narrow" panose="020B0606020202030204" pitchFamily="34" charset="0"/>
                        </a:rPr>
                        <a:t>77 763</a:t>
                      </a:r>
                      <a:endParaRPr lang="en-ZA" sz="1700" b="1" i="0" u="none" strike="noStrike" dirty="0">
                        <a:solidFill>
                          <a:srgbClr val="000000"/>
                        </a:solidFill>
                        <a:effectLst/>
                        <a:latin typeface="Arial Narrow" panose="020B0606020202030204" pitchFamily="34" charset="0"/>
                      </a:endParaRPr>
                    </a:p>
                  </a:txBody>
                  <a:tcPr marL="9525" marR="9525" marT="9525" marB="0" anchor="b"/>
                </a:tc>
                <a:tc>
                  <a:txBody>
                    <a:bodyPr/>
                    <a:lstStyle/>
                    <a:p>
                      <a:pPr algn="r" rtl="0" fontAlgn="b"/>
                      <a:r>
                        <a:rPr lang="en-ZA" sz="1700" b="1" u="none" strike="noStrike" dirty="0">
                          <a:effectLst/>
                          <a:latin typeface="Arial Narrow" panose="020B0606020202030204" pitchFamily="34" charset="0"/>
                        </a:rPr>
                        <a:t>104 432</a:t>
                      </a:r>
                      <a:endParaRPr lang="en-ZA" sz="1700" b="1" i="0" u="none" strike="noStrike" dirty="0">
                        <a:solidFill>
                          <a:srgbClr val="000000"/>
                        </a:solidFill>
                        <a:effectLst/>
                        <a:latin typeface="Arial Narrow" panose="020B0606020202030204" pitchFamily="34" charset="0"/>
                      </a:endParaRPr>
                    </a:p>
                  </a:txBody>
                  <a:tcPr marL="9525" marR="9525" marT="9525" marB="0" anchor="b"/>
                </a:tc>
                <a:tc>
                  <a:txBody>
                    <a:bodyPr/>
                    <a:lstStyle/>
                    <a:p>
                      <a:pPr algn="r" rtl="0" fontAlgn="b"/>
                      <a:r>
                        <a:rPr lang="en-ZA" sz="1700" b="1" u="none" strike="noStrike" dirty="0">
                          <a:effectLst/>
                          <a:latin typeface="Arial Narrow" panose="020B0606020202030204" pitchFamily="34" charset="0"/>
                        </a:rPr>
                        <a:t>130 504</a:t>
                      </a:r>
                      <a:endParaRPr lang="en-ZA" sz="1700" b="1" i="0" u="none" strike="noStrike" dirty="0">
                        <a:solidFill>
                          <a:srgbClr val="000000"/>
                        </a:solidFill>
                        <a:effectLst/>
                        <a:latin typeface="Arial Narrow" panose="020B0606020202030204" pitchFamily="34" charset="0"/>
                      </a:endParaRPr>
                    </a:p>
                  </a:txBody>
                  <a:tcPr marL="9525" marR="9525" marT="9525" marB="0" anchor="b"/>
                </a:tc>
                <a:tc>
                  <a:txBody>
                    <a:bodyPr/>
                    <a:lstStyle/>
                    <a:p>
                      <a:pPr algn="r" rtl="0" fontAlgn="b"/>
                      <a:r>
                        <a:rPr lang="en-ZA" sz="1700" b="1" u="none" strike="noStrike" dirty="0" smtClean="0">
                          <a:effectLst/>
                          <a:latin typeface="Arial Narrow" panose="020B0606020202030204" pitchFamily="34" charset="0"/>
                        </a:rPr>
                        <a:t>235 379</a:t>
                      </a:r>
                      <a:endParaRPr lang="en-ZA" sz="1700" b="1" i="0" u="none" strike="noStrike" dirty="0">
                        <a:solidFill>
                          <a:srgbClr val="000000"/>
                        </a:solidFill>
                        <a:effectLst/>
                        <a:latin typeface="Arial Narrow" panose="020B0606020202030204" pitchFamily="34" charset="0"/>
                      </a:endParaRPr>
                    </a:p>
                  </a:txBody>
                  <a:tcPr marL="9525" marR="9525" marT="9525" marB="0" anchor="b"/>
                </a:tc>
                <a:tc>
                  <a:txBody>
                    <a:bodyPr/>
                    <a:lstStyle/>
                    <a:p>
                      <a:pPr algn="r" rtl="0" fontAlgn="b"/>
                      <a:r>
                        <a:rPr lang="en-ZA" sz="1700" b="1" i="0" u="none" strike="noStrike" dirty="0" smtClean="0">
                          <a:solidFill>
                            <a:srgbClr val="000000"/>
                          </a:solidFill>
                          <a:effectLst/>
                          <a:latin typeface="Arial Narrow" panose="020B0606020202030204" pitchFamily="34" charset="0"/>
                        </a:rPr>
                        <a:t>248 628</a:t>
                      </a:r>
                      <a:endParaRPr lang="en-ZA" sz="1700" b="1" i="0" u="none" strike="noStrike" dirty="0">
                        <a:solidFill>
                          <a:srgbClr val="000000"/>
                        </a:solidFill>
                        <a:effectLst/>
                        <a:latin typeface="Arial Narrow" panose="020B0606020202030204" pitchFamily="34" charset="0"/>
                      </a:endParaRPr>
                    </a:p>
                  </a:txBody>
                  <a:tcPr marL="9525" marR="9525" marT="9525" marB="0" anchor="b"/>
                </a:tc>
              </a:tr>
            </a:tbl>
          </a:graphicData>
        </a:graphic>
      </p:graphicFrame>
      <p:sp>
        <p:nvSpPr>
          <p:cNvPr id="9" name="Title 1"/>
          <p:cNvSpPr txBox="1">
            <a:spLocks noGrp="1"/>
          </p:cNvSpPr>
          <p:nvPr>
            <p:ph type="title"/>
          </p:nvPr>
        </p:nvSpPr>
        <p:spPr>
          <a:xfrm>
            <a:off x="579438" y="250825"/>
            <a:ext cx="8229600" cy="1143000"/>
          </a:xfrm>
          <a:prstGeom prst="rect">
            <a:avLst/>
          </a:prstGeom>
        </p:spPr>
        <p:txBody>
          <a:bodyPr/>
          <a:lstStyle>
            <a:lvl1pPr algn="ctr" rtl="0" eaLnBrk="0" fontAlgn="base" hangingPunct="0">
              <a:spcBef>
                <a:spcPct val="0"/>
              </a:spcBef>
              <a:spcAft>
                <a:spcPct val="0"/>
              </a:spcAft>
              <a:defRPr lang="en-ZA" sz="3600" b="1" kern="1200" dirty="0" smtClean="0">
                <a:solidFill>
                  <a:schemeClr val="tx2"/>
                </a:solidFill>
                <a:latin typeface="+mn-lt"/>
                <a:ea typeface="ＭＳ Ｐゴシック" charset="-128"/>
                <a:cs typeface="Arial" charset="0"/>
              </a:defRPr>
            </a:lvl1pPr>
            <a:lvl2pPr algn="ctr" rtl="0" eaLnBrk="0" fontAlgn="base" hangingPunct="0">
              <a:spcBef>
                <a:spcPct val="0"/>
              </a:spcBef>
              <a:spcAft>
                <a:spcPct val="0"/>
              </a:spcAft>
              <a:defRPr sz="4400">
                <a:solidFill>
                  <a:schemeClr val="tx1"/>
                </a:solidFill>
                <a:latin typeface="Calibri" charset="0"/>
                <a:ea typeface="ＭＳ Ｐゴシック" charset="-128"/>
              </a:defRPr>
            </a:lvl2pPr>
            <a:lvl3pPr algn="ctr" rtl="0" eaLnBrk="0" fontAlgn="base" hangingPunct="0">
              <a:spcBef>
                <a:spcPct val="0"/>
              </a:spcBef>
              <a:spcAft>
                <a:spcPct val="0"/>
              </a:spcAft>
              <a:defRPr sz="4400">
                <a:solidFill>
                  <a:schemeClr val="tx1"/>
                </a:solidFill>
                <a:latin typeface="Calibri" charset="0"/>
                <a:ea typeface="ＭＳ Ｐゴシック" charset="-128"/>
              </a:defRPr>
            </a:lvl3pPr>
            <a:lvl4pPr algn="ctr" rtl="0" eaLnBrk="0" fontAlgn="base" hangingPunct="0">
              <a:spcBef>
                <a:spcPct val="0"/>
              </a:spcBef>
              <a:spcAft>
                <a:spcPct val="0"/>
              </a:spcAft>
              <a:defRPr sz="4400">
                <a:solidFill>
                  <a:schemeClr val="tx1"/>
                </a:solidFill>
                <a:latin typeface="Calibri" charset="0"/>
                <a:ea typeface="ＭＳ Ｐゴシック" charset="-128"/>
              </a:defRPr>
            </a:lvl4pPr>
            <a:lvl5pPr algn="ctr" rtl="0" eaLnBrk="0" fontAlgn="base" hangingPunct="0">
              <a:spcBef>
                <a:spcPct val="0"/>
              </a:spcBef>
              <a:spcAft>
                <a:spcPct val="0"/>
              </a:spcAft>
              <a:defRPr sz="4400">
                <a:solidFill>
                  <a:schemeClr val="tx1"/>
                </a:solidFill>
                <a:latin typeface="Calibri" charset="0"/>
                <a:ea typeface="ＭＳ Ｐゴシック" charset="-128"/>
              </a:defRPr>
            </a:lvl5pPr>
            <a:lvl6pPr marL="457200" algn="ctr" rtl="0" fontAlgn="base">
              <a:spcBef>
                <a:spcPct val="0"/>
              </a:spcBef>
              <a:spcAft>
                <a:spcPct val="0"/>
              </a:spcAft>
              <a:defRPr sz="4400">
                <a:solidFill>
                  <a:schemeClr val="tx1"/>
                </a:solidFill>
                <a:latin typeface="Calibri" charset="0"/>
                <a:ea typeface="ＭＳ Ｐゴシック" charset="-128"/>
              </a:defRPr>
            </a:lvl6pPr>
            <a:lvl7pPr marL="914400" algn="ctr" rtl="0" fontAlgn="base">
              <a:spcBef>
                <a:spcPct val="0"/>
              </a:spcBef>
              <a:spcAft>
                <a:spcPct val="0"/>
              </a:spcAft>
              <a:defRPr sz="4400">
                <a:solidFill>
                  <a:schemeClr val="tx1"/>
                </a:solidFill>
                <a:latin typeface="Calibri" charset="0"/>
                <a:ea typeface="ＭＳ Ｐゴシック" charset="-128"/>
              </a:defRPr>
            </a:lvl7pPr>
            <a:lvl8pPr marL="1371600" algn="ctr" rtl="0" fontAlgn="base">
              <a:spcBef>
                <a:spcPct val="0"/>
              </a:spcBef>
              <a:spcAft>
                <a:spcPct val="0"/>
              </a:spcAft>
              <a:defRPr sz="4400">
                <a:solidFill>
                  <a:schemeClr val="tx1"/>
                </a:solidFill>
                <a:latin typeface="Calibri" charset="0"/>
                <a:ea typeface="ＭＳ Ｐゴシック" charset="-128"/>
              </a:defRPr>
            </a:lvl8pPr>
            <a:lvl9pPr marL="1828800" algn="ctr" rtl="0" fontAlgn="base">
              <a:spcBef>
                <a:spcPct val="0"/>
              </a:spcBef>
              <a:spcAft>
                <a:spcPct val="0"/>
              </a:spcAft>
              <a:defRPr sz="4400">
                <a:solidFill>
                  <a:schemeClr val="tx1"/>
                </a:solidFill>
                <a:latin typeface="Calibri" charset="0"/>
                <a:ea typeface="ＭＳ Ｐゴシック" charset="-128"/>
              </a:defRPr>
            </a:lvl9pPr>
          </a:lstStyle>
          <a:p>
            <a:r>
              <a:rPr lang="en-US" dirty="0" smtClean="0">
                <a:latin typeface="Arial Narrow" panose="020B0606020202030204" pitchFamily="34" charset="0"/>
              </a:rPr>
              <a:t>FINANCIAL</a:t>
            </a:r>
            <a:r>
              <a:rPr lang="en-US" baseline="0" dirty="0" smtClean="0">
                <a:latin typeface="Arial Narrow" panose="020B0606020202030204" pitchFamily="34" charset="0"/>
              </a:rPr>
              <a:t> INFORMATION</a:t>
            </a:r>
            <a:endParaRPr lang="en-ZA" dirty="0">
              <a:latin typeface="Arial Narrow" panose="020B0606020202030204" pitchFamily="34" charset="0"/>
            </a:endParaRPr>
          </a:p>
        </p:txBody>
      </p:sp>
    </p:spTree>
    <p:extLst>
      <p:ext uri="{BB962C8B-B14F-4D97-AF65-F5344CB8AC3E}">
        <p14:creationId xmlns:p14="http://schemas.microsoft.com/office/powerpoint/2010/main" xmlns="" val="397788257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237" y="1067797"/>
            <a:ext cx="8229600" cy="1143000"/>
          </a:xfrm>
        </p:spPr>
        <p:txBody>
          <a:bodyPr/>
          <a:lstStyle/>
          <a:p>
            <a:r>
              <a:rPr lang="en-ZA" sz="2200" dirty="0" smtClean="0">
                <a:latin typeface="Arial Narrow" panose="020B0606020202030204" pitchFamily="34" charset="0"/>
              </a:rPr>
              <a:t>PERCENTAGE GROWTH</a:t>
            </a:r>
            <a:endParaRPr lang="en-ZA" sz="2200" dirty="0">
              <a:latin typeface="Arial Narrow" panose="020B0606020202030204" pitchFamily="34" charset="0"/>
            </a:endParaRPr>
          </a:p>
        </p:txBody>
      </p:sp>
      <p:sp>
        <p:nvSpPr>
          <p:cNvPr id="3" name="Slide Number Placeholder 2"/>
          <p:cNvSpPr>
            <a:spLocks noGrp="1"/>
          </p:cNvSpPr>
          <p:nvPr>
            <p:ph type="sldNum" sz="quarter" idx="12"/>
          </p:nvPr>
        </p:nvSpPr>
        <p:spPr/>
        <p:txBody>
          <a:bodyPr/>
          <a:lstStyle/>
          <a:p>
            <a:pPr>
              <a:defRPr/>
            </a:pPr>
            <a:fld id="{94809726-6A3F-42D1-82A2-323CDBDB1D6C}" type="slidenum">
              <a:rPr lang="en-ZA" smtClean="0"/>
              <a:pPr>
                <a:defRPr/>
              </a:pPr>
              <a:t>73</a:t>
            </a:fld>
            <a:endParaRPr lang="en-ZA" dirty="0"/>
          </a:p>
        </p:txBody>
      </p:sp>
      <p:graphicFrame>
        <p:nvGraphicFramePr>
          <p:cNvPr id="4" name="Table 3"/>
          <p:cNvGraphicFramePr>
            <a:graphicFrameLocks noGrp="1"/>
          </p:cNvGraphicFramePr>
          <p:nvPr>
            <p:extLst/>
          </p:nvPr>
        </p:nvGraphicFramePr>
        <p:xfrm>
          <a:off x="611556" y="2210797"/>
          <a:ext cx="8075246" cy="1625373"/>
        </p:xfrm>
        <a:graphic>
          <a:graphicData uri="http://schemas.openxmlformats.org/drawingml/2006/table">
            <a:tbl>
              <a:tblPr firstRow="1" bandRow="1">
                <a:tableStyleId>{5C22544A-7EE6-4342-B048-85BDC9FD1C3A}</a:tableStyleId>
              </a:tblPr>
              <a:tblGrid>
                <a:gridCol w="3042076"/>
                <a:gridCol w="838861"/>
                <a:gridCol w="838861"/>
                <a:gridCol w="838861"/>
                <a:gridCol w="838861"/>
                <a:gridCol w="838863"/>
                <a:gridCol w="838863"/>
              </a:tblGrid>
              <a:tr h="504056">
                <a:tc>
                  <a:txBody>
                    <a:bodyPr/>
                    <a:lstStyle/>
                    <a:p>
                      <a:pPr algn="l" fontAlgn="b"/>
                      <a:r>
                        <a:rPr lang="en-ZA" sz="1800" b="1" u="none" strike="noStrike" dirty="0">
                          <a:effectLst/>
                          <a:latin typeface="Arial Narrow" panose="020B0606020202030204" pitchFamily="34" charset="0"/>
                        </a:rPr>
                        <a:t>Percentage growth</a:t>
                      </a:r>
                      <a:endParaRPr lang="en-ZA" sz="1800" b="1" i="0" u="none" strike="noStrike" dirty="0">
                        <a:solidFill>
                          <a:srgbClr val="000000"/>
                        </a:solidFill>
                        <a:effectLst/>
                        <a:latin typeface="Arial Narrow" panose="020B0606020202030204" pitchFamily="34" charset="0"/>
                      </a:endParaRPr>
                    </a:p>
                  </a:txBody>
                  <a:tcPr marL="9525" marR="9525" marT="9525" marB="0"/>
                </a:tc>
                <a:tc>
                  <a:txBody>
                    <a:bodyPr/>
                    <a:lstStyle/>
                    <a:p>
                      <a:pPr algn="l" rtl="0" fontAlgn="b"/>
                      <a:r>
                        <a:rPr lang="en-ZA" sz="1800" b="1" u="none" strike="noStrike" dirty="0" smtClean="0">
                          <a:effectLst/>
                          <a:latin typeface="Arial Narrow" panose="020B0606020202030204" pitchFamily="34" charset="0"/>
                        </a:rPr>
                        <a:t>2011/12</a:t>
                      </a:r>
                      <a:endParaRPr lang="en-ZA" sz="1800" b="1" i="0" u="none" strike="noStrike" dirty="0">
                        <a:solidFill>
                          <a:srgbClr val="000000"/>
                        </a:solidFill>
                        <a:effectLst/>
                        <a:latin typeface="Arial Narrow" panose="020B0606020202030204" pitchFamily="34" charset="0"/>
                      </a:endParaRPr>
                    </a:p>
                  </a:txBody>
                  <a:tcPr marL="9525" marR="9525" marT="9525" marB="0"/>
                </a:tc>
                <a:tc>
                  <a:txBody>
                    <a:bodyPr/>
                    <a:lstStyle/>
                    <a:p>
                      <a:pPr algn="l" rtl="0" fontAlgn="b"/>
                      <a:r>
                        <a:rPr lang="en-ZA" sz="1800" b="1" u="none" strike="noStrike" dirty="0" smtClean="0">
                          <a:effectLst/>
                          <a:latin typeface="Arial Narrow" panose="020B0606020202030204" pitchFamily="34" charset="0"/>
                        </a:rPr>
                        <a:t>2012/13</a:t>
                      </a:r>
                      <a:endParaRPr lang="en-ZA" sz="1800" b="1" i="0" u="none" strike="noStrike" dirty="0">
                        <a:solidFill>
                          <a:srgbClr val="000000"/>
                        </a:solidFill>
                        <a:effectLst/>
                        <a:latin typeface="Arial Narrow" panose="020B0606020202030204" pitchFamily="34" charset="0"/>
                      </a:endParaRPr>
                    </a:p>
                  </a:txBody>
                  <a:tcPr marL="9525" marR="9525" marT="9525" marB="0"/>
                </a:tc>
                <a:tc>
                  <a:txBody>
                    <a:bodyPr/>
                    <a:lstStyle/>
                    <a:p>
                      <a:pPr algn="l" rtl="0" fontAlgn="b"/>
                      <a:r>
                        <a:rPr lang="en-ZA" sz="1800" b="1" u="none" strike="noStrike" dirty="0" smtClean="0">
                          <a:effectLst/>
                          <a:latin typeface="Arial Narrow" panose="020B0606020202030204" pitchFamily="34" charset="0"/>
                        </a:rPr>
                        <a:t>2013/14</a:t>
                      </a:r>
                      <a:endParaRPr lang="en-ZA" sz="1800" b="1" i="0" u="none" strike="noStrike" dirty="0">
                        <a:solidFill>
                          <a:srgbClr val="000000"/>
                        </a:solidFill>
                        <a:effectLst/>
                        <a:latin typeface="Arial Narrow" panose="020B0606020202030204" pitchFamily="34" charset="0"/>
                      </a:endParaRPr>
                    </a:p>
                  </a:txBody>
                  <a:tcPr marL="9525" marR="9525" marT="9525" marB="0"/>
                </a:tc>
                <a:tc>
                  <a:txBody>
                    <a:bodyPr/>
                    <a:lstStyle/>
                    <a:p>
                      <a:pPr algn="l" rtl="0" fontAlgn="b"/>
                      <a:r>
                        <a:rPr lang="en-ZA" sz="1800" b="1" u="none" strike="noStrike" dirty="0" smtClean="0">
                          <a:effectLst/>
                          <a:latin typeface="Arial Narrow" panose="020B0606020202030204" pitchFamily="34" charset="0"/>
                        </a:rPr>
                        <a:t>2014/15</a:t>
                      </a:r>
                      <a:endParaRPr lang="en-ZA" sz="1800" b="1" i="0" u="none" strike="noStrike" dirty="0">
                        <a:solidFill>
                          <a:srgbClr val="000000"/>
                        </a:solidFill>
                        <a:effectLst/>
                        <a:latin typeface="Arial Narrow" panose="020B0606020202030204" pitchFamily="34" charset="0"/>
                      </a:endParaRPr>
                    </a:p>
                  </a:txBody>
                  <a:tcPr marL="9525" marR="9525" marT="9525" marB="0"/>
                </a:tc>
                <a:tc>
                  <a:txBody>
                    <a:bodyPr/>
                    <a:lstStyle/>
                    <a:p>
                      <a:pPr algn="l" rtl="0" fontAlgn="b"/>
                      <a:r>
                        <a:rPr lang="en-ZA" sz="1800" b="1" u="none" strike="noStrike" dirty="0" smtClean="0">
                          <a:effectLst/>
                          <a:latin typeface="Arial Narrow" panose="020B0606020202030204" pitchFamily="34" charset="0"/>
                        </a:rPr>
                        <a:t>2015/16</a:t>
                      </a:r>
                      <a:endParaRPr lang="en-ZA" sz="1800" b="1" i="0" u="none" strike="noStrike" dirty="0">
                        <a:solidFill>
                          <a:srgbClr val="000000"/>
                        </a:solidFill>
                        <a:effectLst/>
                        <a:latin typeface="Arial Narrow" panose="020B0606020202030204" pitchFamily="34" charset="0"/>
                      </a:endParaRPr>
                    </a:p>
                  </a:txBody>
                  <a:tcPr marL="9525" marR="9525" marT="9525" marB="0"/>
                </a:tc>
                <a:tc>
                  <a:txBody>
                    <a:bodyPr/>
                    <a:lstStyle/>
                    <a:p>
                      <a:pPr algn="l" rtl="0" fontAlgn="b"/>
                      <a:r>
                        <a:rPr lang="en-ZA" sz="1800" b="1" i="0" u="none" strike="noStrike" dirty="0" smtClean="0">
                          <a:solidFill>
                            <a:schemeClr val="bg1"/>
                          </a:solidFill>
                          <a:effectLst/>
                          <a:latin typeface="Arial Narrow" panose="020B0606020202030204" pitchFamily="34" charset="0"/>
                        </a:rPr>
                        <a:t>2016/17</a:t>
                      </a:r>
                      <a:endParaRPr lang="en-ZA" sz="1800" b="1" i="0" u="none" strike="noStrike" dirty="0">
                        <a:solidFill>
                          <a:schemeClr val="bg1"/>
                        </a:solidFill>
                        <a:effectLst/>
                        <a:latin typeface="Arial Narrow" panose="020B0606020202030204" pitchFamily="34" charset="0"/>
                      </a:endParaRPr>
                    </a:p>
                  </a:txBody>
                  <a:tcPr marL="9525" marR="9525" marT="9525" marB="0"/>
                </a:tc>
              </a:tr>
              <a:tr h="504056">
                <a:tc>
                  <a:txBody>
                    <a:bodyPr/>
                    <a:lstStyle/>
                    <a:p>
                      <a:pPr algn="l" fontAlgn="b"/>
                      <a:r>
                        <a:rPr lang="en-ZA" sz="1800" b="1" u="none" strike="noStrike" dirty="0">
                          <a:effectLst/>
                          <a:latin typeface="Arial Narrow" panose="020B0606020202030204" pitchFamily="34" charset="0"/>
                        </a:rPr>
                        <a:t>Grant Income - OPEX</a:t>
                      </a:r>
                      <a:endParaRPr lang="en-ZA" sz="1800" b="1" i="0" u="none" strike="noStrike" dirty="0">
                        <a:solidFill>
                          <a:srgbClr val="000000"/>
                        </a:solidFill>
                        <a:effectLst/>
                        <a:latin typeface="Arial Narrow" panose="020B0606020202030204" pitchFamily="34" charset="0"/>
                      </a:endParaRPr>
                    </a:p>
                  </a:txBody>
                  <a:tcPr marL="9525" marR="9525" marT="9525" marB="0"/>
                </a:tc>
                <a:tc>
                  <a:txBody>
                    <a:bodyPr/>
                    <a:lstStyle/>
                    <a:p>
                      <a:pPr algn="l" fontAlgn="b"/>
                      <a:r>
                        <a:rPr lang="en-ZA" sz="1800" u="none" strike="noStrike" dirty="0" smtClean="0">
                          <a:effectLst/>
                          <a:latin typeface="Arial Narrow" panose="020B0606020202030204" pitchFamily="34" charset="0"/>
                        </a:rPr>
                        <a:t>5%</a:t>
                      </a:r>
                      <a:endParaRPr lang="en-ZA" sz="1800" b="0" i="0" u="none" strike="noStrike" dirty="0">
                        <a:solidFill>
                          <a:srgbClr val="000000"/>
                        </a:solidFill>
                        <a:effectLst/>
                        <a:latin typeface="Arial Narrow" panose="020B0606020202030204" pitchFamily="34" charset="0"/>
                      </a:endParaRPr>
                    </a:p>
                  </a:txBody>
                  <a:tcPr marL="9525" marR="9525" marT="9525" marB="0"/>
                </a:tc>
                <a:tc>
                  <a:txBody>
                    <a:bodyPr/>
                    <a:lstStyle/>
                    <a:p>
                      <a:pPr algn="l" fontAlgn="b"/>
                      <a:r>
                        <a:rPr lang="en-ZA" sz="1800" u="none" strike="noStrike" dirty="0" smtClean="0">
                          <a:effectLst/>
                          <a:latin typeface="Arial Narrow" panose="020B0606020202030204" pitchFamily="34" charset="0"/>
                        </a:rPr>
                        <a:t>5%</a:t>
                      </a:r>
                      <a:endParaRPr lang="en-ZA" sz="1800" b="0" i="0" u="none" strike="noStrike" dirty="0">
                        <a:solidFill>
                          <a:srgbClr val="000000"/>
                        </a:solidFill>
                        <a:effectLst/>
                        <a:latin typeface="Arial Narrow" panose="020B0606020202030204" pitchFamily="34" charset="0"/>
                      </a:endParaRPr>
                    </a:p>
                  </a:txBody>
                  <a:tcPr marL="9525" marR="9525" marT="9525" marB="0"/>
                </a:tc>
                <a:tc>
                  <a:txBody>
                    <a:bodyPr/>
                    <a:lstStyle/>
                    <a:p>
                      <a:pPr algn="l" fontAlgn="b"/>
                      <a:r>
                        <a:rPr lang="en-ZA" sz="1800" u="none" strike="noStrike" dirty="0" smtClean="0">
                          <a:effectLst/>
                          <a:latin typeface="Arial Narrow" panose="020B0606020202030204" pitchFamily="34" charset="0"/>
                        </a:rPr>
                        <a:t>5.50%</a:t>
                      </a:r>
                      <a:endParaRPr lang="en-ZA" sz="1800" b="0" i="0" u="none" strike="noStrike" dirty="0">
                        <a:solidFill>
                          <a:srgbClr val="000000"/>
                        </a:solidFill>
                        <a:effectLst/>
                        <a:latin typeface="Arial Narrow" panose="020B0606020202030204" pitchFamily="34" charset="0"/>
                      </a:endParaRPr>
                    </a:p>
                  </a:txBody>
                  <a:tcPr marL="9525" marR="9525" marT="9525" marB="0"/>
                </a:tc>
                <a:tc>
                  <a:txBody>
                    <a:bodyPr/>
                    <a:lstStyle/>
                    <a:p>
                      <a:pPr algn="l" fontAlgn="b"/>
                      <a:r>
                        <a:rPr lang="en-ZA" sz="1800" u="none" strike="noStrike" dirty="0">
                          <a:effectLst/>
                          <a:latin typeface="Arial Narrow" panose="020B0606020202030204" pitchFamily="34" charset="0"/>
                        </a:rPr>
                        <a:t>6.00%</a:t>
                      </a:r>
                      <a:endParaRPr lang="en-ZA" sz="1800" b="0" i="0" u="none" strike="noStrike" dirty="0">
                        <a:solidFill>
                          <a:srgbClr val="000000"/>
                        </a:solidFill>
                        <a:effectLst/>
                        <a:latin typeface="Arial Narrow" panose="020B0606020202030204" pitchFamily="34" charset="0"/>
                      </a:endParaRPr>
                    </a:p>
                  </a:txBody>
                  <a:tcPr marL="9525" marR="9525" marT="9525" marB="0"/>
                </a:tc>
                <a:tc>
                  <a:txBody>
                    <a:bodyPr/>
                    <a:lstStyle/>
                    <a:p>
                      <a:pPr algn="l" fontAlgn="b"/>
                      <a:r>
                        <a:rPr lang="en-ZA" sz="1800" u="none" strike="noStrike" dirty="0" smtClean="0">
                          <a:effectLst/>
                          <a:latin typeface="Arial Narrow" panose="020B0606020202030204" pitchFamily="34" charset="0"/>
                        </a:rPr>
                        <a:t>4%</a:t>
                      </a:r>
                      <a:endParaRPr lang="en-ZA" sz="1800" b="0" i="0" u="none" strike="noStrike" dirty="0">
                        <a:solidFill>
                          <a:srgbClr val="000000"/>
                        </a:solidFill>
                        <a:effectLst/>
                        <a:latin typeface="Arial Narrow" panose="020B0606020202030204" pitchFamily="34" charset="0"/>
                      </a:endParaRPr>
                    </a:p>
                  </a:txBody>
                  <a:tcPr marL="9525" marR="9525" marT="9525" marB="0"/>
                </a:tc>
                <a:tc>
                  <a:txBody>
                    <a:bodyPr/>
                    <a:lstStyle/>
                    <a:p>
                      <a:pPr algn="l" fontAlgn="b"/>
                      <a:r>
                        <a:rPr lang="en-ZA" sz="1800" b="0" i="0" u="none" strike="noStrike" dirty="0" smtClean="0">
                          <a:solidFill>
                            <a:schemeClr val="tx1"/>
                          </a:solidFill>
                          <a:effectLst/>
                          <a:latin typeface="Arial Narrow" panose="020B0606020202030204" pitchFamily="34" charset="0"/>
                        </a:rPr>
                        <a:t>4%</a:t>
                      </a:r>
                      <a:endParaRPr lang="en-ZA" sz="1800" b="0" i="0" u="none" strike="noStrike" dirty="0">
                        <a:solidFill>
                          <a:schemeClr val="tx1"/>
                        </a:solidFill>
                        <a:effectLst/>
                        <a:latin typeface="Arial Narrow" panose="020B0606020202030204" pitchFamily="34" charset="0"/>
                      </a:endParaRPr>
                    </a:p>
                  </a:txBody>
                  <a:tcPr marL="9525" marR="9525" marT="9525" marB="0"/>
                </a:tc>
              </a:tr>
              <a:tr h="617261">
                <a:tc>
                  <a:txBody>
                    <a:bodyPr/>
                    <a:lstStyle/>
                    <a:p>
                      <a:pPr algn="l" fontAlgn="b"/>
                      <a:r>
                        <a:rPr lang="en-ZA" sz="1800" b="1" u="none" strike="noStrike" dirty="0">
                          <a:effectLst/>
                          <a:latin typeface="Arial Narrow" panose="020B0606020202030204" pitchFamily="34" charset="0"/>
                        </a:rPr>
                        <a:t>Permit Fees</a:t>
                      </a:r>
                      <a:endParaRPr lang="en-ZA" sz="1800" b="1" i="0" u="none" strike="noStrike" dirty="0">
                        <a:solidFill>
                          <a:srgbClr val="000000"/>
                        </a:solidFill>
                        <a:effectLst/>
                        <a:latin typeface="Arial Narrow" panose="020B0606020202030204" pitchFamily="34" charset="0"/>
                      </a:endParaRPr>
                    </a:p>
                  </a:txBody>
                  <a:tcPr marL="9525" marR="9525" marT="9525" marB="0"/>
                </a:tc>
                <a:tc>
                  <a:txBody>
                    <a:bodyPr/>
                    <a:lstStyle/>
                    <a:p>
                      <a:pPr algn="l" fontAlgn="b"/>
                      <a:r>
                        <a:rPr lang="en-ZA" sz="1800" u="none" strike="noStrike" dirty="0" smtClean="0">
                          <a:effectLst/>
                          <a:latin typeface="Arial Narrow" panose="020B0606020202030204" pitchFamily="34" charset="0"/>
                        </a:rPr>
                        <a:t>83%</a:t>
                      </a:r>
                      <a:endParaRPr lang="en-ZA" sz="1800" b="0" i="0" u="none" strike="noStrike" dirty="0">
                        <a:solidFill>
                          <a:srgbClr val="000000"/>
                        </a:solidFill>
                        <a:effectLst/>
                        <a:latin typeface="Arial Narrow" panose="020B0606020202030204" pitchFamily="34" charset="0"/>
                      </a:endParaRPr>
                    </a:p>
                  </a:txBody>
                  <a:tcPr marL="9525" marR="9525" marT="9525" marB="0"/>
                </a:tc>
                <a:tc>
                  <a:txBody>
                    <a:bodyPr/>
                    <a:lstStyle/>
                    <a:p>
                      <a:pPr algn="l" fontAlgn="b"/>
                      <a:r>
                        <a:rPr lang="en-ZA" sz="1800" u="none" strike="noStrike" dirty="0" smtClean="0">
                          <a:effectLst/>
                          <a:latin typeface="Arial Narrow" panose="020B0606020202030204" pitchFamily="34" charset="0"/>
                        </a:rPr>
                        <a:t>87%</a:t>
                      </a:r>
                      <a:endParaRPr lang="en-ZA" sz="1800" b="0" i="0" u="none" strike="noStrike" dirty="0">
                        <a:solidFill>
                          <a:srgbClr val="000000"/>
                        </a:solidFill>
                        <a:effectLst/>
                        <a:latin typeface="Arial Narrow" panose="020B0606020202030204" pitchFamily="34" charset="0"/>
                      </a:endParaRPr>
                    </a:p>
                  </a:txBody>
                  <a:tcPr marL="9525" marR="9525" marT="9525" marB="0"/>
                </a:tc>
                <a:tc>
                  <a:txBody>
                    <a:bodyPr/>
                    <a:lstStyle/>
                    <a:p>
                      <a:pPr algn="l" fontAlgn="b"/>
                      <a:r>
                        <a:rPr lang="en-ZA" sz="1800" u="none" strike="noStrike" dirty="0" smtClean="0">
                          <a:effectLst/>
                          <a:latin typeface="Arial Narrow" panose="020B0606020202030204" pitchFamily="34" charset="0"/>
                        </a:rPr>
                        <a:t>51%</a:t>
                      </a:r>
                      <a:endParaRPr lang="en-ZA" sz="1800" b="0" i="0" u="none" strike="noStrike" dirty="0">
                        <a:solidFill>
                          <a:srgbClr val="000000"/>
                        </a:solidFill>
                        <a:effectLst/>
                        <a:latin typeface="Arial Narrow" panose="020B0606020202030204" pitchFamily="34" charset="0"/>
                      </a:endParaRPr>
                    </a:p>
                  </a:txBody>
                  <a:tcPr marL="9525" marR="9525" marT="9525" marB="0"/>
                </a:tc>
                <a:tc>
                  <a:txBody>
                    <a:bodyPr/>
                    <a:lstStyle/>
                    <a:p>
                      <a:pPr algn="l" fontAlgn="b"/>
                      <a:r>
                        <a:rPr lang="en-ZA" sz="1800" u="none" strike="noStrike" dirty="0" smtClean="0">
                          <a:effectLst/>
                          <a:latin typeface="Arial Narrow" panose="020B0606020202030204" pitchFamily="34" charset="0"/>
                        </a:rPr>
                        <a:t>36%</a:t>
                      </a:r>
                      <a:endParaRPr lang="en-ZA" sz="1800" b="0" i="0" u="none" strike="noStrike" dirty="0">
                        <a:solidFill>
                          <a:srgbClr val="000000"/>
                        </a:solidFill>
                        <a:effectLst/>
                        <a:latin typeface="Arial Narrow" panose="020B0606020202030204" pitchFamily="34" charset="0"/>
                      </a:endParaRPr>
                    </a:p>
                  </a:txBody>
                  <a:tcPr marL="9525" marR="9525" marT="9525" marB="0"/>
                </a:tc>
                <a:tc>
                  <a:txBody>
                    <a:bodyPr/>
                    <a:lstStyle/>
                    <a:p>
                      <a:pPr algn="l" fontAlgn="b"/>
                      <a:r>
                        <a:rPr lang="en-ZA" sz="1800" u="none" strike="noStrike" dirty="0" smtClean="0">
                          <a:effectLst/>
                          <a:latin typeface="Arial Narrow" panose="020B0606020202030204" pitchFamily="34" charset="0"/>
                        </a:rPr>
                        <a:t>27%</a:t>
                      </a:r>
                      <a:endParaRPr lang="en-ZA" sz="1800" b="0" i="0" u="none" strike="noStrike" dirty="0">
                        <a:solidFill>
                          <a:srgbClr val="000000"/>
                        </a:solidFill>
                        <a:effectLst/>
                        <a:latin typeface="Arial Narrow" panose="020B0606020202030204" pitchFamily="34" charset="0"/>
                      </a:endParaRPr>
                    </a:p>
                  </a:txBody>
                  <a:tcPr marL="9525" marR="9525" marT="9525" marB="0"/>
                </a:tc>
                <a:tc>
                  <a:txBody>
                    <a:bodyPr/>
                    <a:lstStyle/>
                    <a:p>
                      <a:pPr algn="l" fontAlgn="b"/>
                      <a:r>
                        <a:rPr lang="en-ZA" sz="1800" b="0" i="0" u="none" strike="noStrike" dirty="0" smtClean="0">
                          <a:solidFill>
                            <a:schemeClr val="tx1"/>
                          </a:solidFill>
                          <a:effectLst/>
                          <a:latin typeface="Arial Narrow" panose="020B0606020202030204" pitchFamily="34" charset="0"/>
                        </a:rPr>
                        <a:t>27%</a:t>
                      </a:r>
                      <a:endParaRPr lang="en-ZA" sz="1800" b="0" i="0" u="none" strike="noStrike" dirty="0">
                        <a:solidFill>
                          <a:schemeClr val="tx1"/>
                        </a:solidFill>
                        <a:effectLst/>
                        <a:latin typeface="Arial Narrow" panose="020B0606020202030204" pitchFamily="34" charset="0"/>
                      </a:endParaRPr>
                    </a:p>
                  </a:txBody>
                  <a:tcPr marL="9525" marR="9525" marT="9525" marB="0"/>
                </a:tc>
              </a:tr>
            </a:tbl>
          </a:graphicData>
        </a:graphic>
      </p:graphicFrame>
      <p:sp>
        <p:nvSpPr>
          <p:cNvPr id="5" name="Title 1"/>
          <p:cNvSpPr txBox="1">
            <a:spLocks/>
          </p:cNvSpPr>
          <p:nvPr/>
        </p:nvSpPr>
        <p:spPr>
          <a:xfrm>
            <a:off x="457200" y="274638"/>
            <a:ext cx="8229600" cy="634082"/>
          </a:xfrm>
          <a:prstGeom prst="rect">
            <a:avLst/>
          </a:prstGeom>
        </p:spPr>
        <p:txBody>
          <a:bodyPr/>
          <a:lstStyle>
            <a:lvl1pPr algn="ctr" rtl="0" eaLnBrk="0" fontAlgn="base" hangingPunct="0">
              <a:spcBef>
                <a:spcPct val="0"/>
              </a:spcBef>
              <a:spcAft>
                <a:spcPct val="0"/>
              </a:spcAft>
              <a:defRPr lang="en-ZA" sz="3600" b="1" kern="1200" dirty="0" smtClean="0">
                <a:solidFill>
                  <a:schemeClr val="tx2"/>
                </a:solidFill>
                <a:latin typeface="+mn-lt"/>
                <a:ea typeface="ＭＳ Ｐゴシック" charset="-128"/>
                <a:cs typeface="Arial" charset="0"/>
              </a:defRPr>
            </a:lvl1pPr>
            <a:lvl2pPr algn="ctr" rtl="0" eaLnBrk="0" fontAlgn="base" hangingPunct="0">
              <a:spcBef>
                <a:spcPct val="0"/>
              </a:spcBef>
              <a:spcAft>
                <a:spcPct val="0"/>
              </a:spcAft>
              <a:defRPr sz="4400">
                <a:solidFill>
                  <a:schemeClr val="tx1"/>
                </a:solidFill>
                <a:latin typeface="Calibri" charset="0"/>
                <a:ea typeface="ＭＳ Ｐゴシック" charset="-128"/>
              </a:defRPr>
            </a:lvl2pPr>
            <a:lvl3pPr algn="ctr" rtl="0" eaLnBrk="0" fontAlgn="base" hangingPunct="0">
              <a:spcBef>
                <a:spcPct val="0"/>
              </a:spcBef>
              <a:spcAft>
                <a:spcPct val="0"/>
              </a:spcAft>
              <a:defRPr sz="4400">
                <a:solidFill>
                  <a:schemeClr val="tx1"/>
                </a:solidFill>
                <a:latin typeface="Calibri" charset="0"/>
                <a:ea typeface="ＭＳ Ｐゴシック" charset="-128"/>
              </a:defRPr>
            </a:lvl3pPr>
            <a:lvl4pPr algn="ctr" rtl="0" eaLnBrk="0" fontAlgn="base" hangingPunct="0">
              <a:spcBef>
                <a:spcPct val="0"/>
              </a:spcBef>
              <a:spcAft>
                <a:spcPct val="0"/>
              </a:spcAft>
              <a:defRPr sz="4400">
                <a:solidFill>
                  <a:schemeClr val="tx1"/>
                </a:solidFill>
                <a:latin typeface="Calibri" charset="0"/>
                <a:ea typeface="ＭＳ Ｐゴシック" charset="-128"/>
              </a:defRPr>
            </a:lvl4pPr>
            <a:lvl5pPr algn="ctr" rtl="0" eaLnBrk="0" fontAlgn="base" hangingPunct="0">
              <a:spcBef>
                <a:spcPct val="0"/>
              </a:spcBef>
              <a:spcAft>
                <a:spcPct val="0"/>
              </a:spcAft>
              <a:defRPr sz="4400">
                <a:solidFill>
                  <a:schemeClr val="tx1"/>
                </a:solidFill>
                <a:latin typeface="Calibri" charset="0"/>
                <a:ea typeface="ＭＳ Ｐゴシック" charset="-128"/>
              </a:defRPr>
            </a:lvl5pPr>
            <a:lvl6pPr marL="457200" algn="ctr" rtl="0" fontAlgn="base">
              <a:spcBef>
                <a:spcPct val="0"/>
              </a:spcBef>
              <a:spcAft>
                <a:spcPct val="0"/>
              </a:spcAft>
              <a:defRPr sz="4400">
                <a:solidFill>
                  <a:schemeClr val="tx1"/>
                </a:solidFill>
                <a:latin typeface="Calibri" charset="0"/>
                <a:ea typeface="ＭＳ Ｐゴシック" charset="-128"/>
              </a:defRPr>
            </a:lvl6pPr>
            <a:lvl7pPr marL="914400" algn="ctr" rtl="0" fontAlgn="base">
              <a:spcBef>
                <a:spcPct val="0"/>
              </a:spcBef>
              <a:spcAft>
                <a:spcPct val="0"/>
              </a:spcAft>
              <a:defRPr sz="4400">
                <a:solidFill>
                  <a:schemeClr val="tx1"/>
                </a:solidFill>
                <a:latin typeface="Calibri" charset="0"/>
                <a:ea typeface="ＭＳ Ｐゴシック" charset="-128"/>
              </a:defRPr>
            </a:lvl7pPr>
            <a:lvl8pPr marL="1371600" algn="ctr" rtl="0" fontAlgn="base">
              <a:spcBef>
                <a:spcPct val="0"/>
              </a:spcBef>
              <a:spcAft>
                <a:spcPct val="0"/>
              </a:spcAft>
              <a:defRPr sz="4400">
                <a:solidFill>
                  <a:schemeClr val="tx1"/>
                </a:solidFill>
                <a:latin typeface="Calibri" charset="0"/>
                <a:ea typeface="ＭＳ Ｐゴシック" charset="-128"/>
              </a:defRPr>
            </a:lvl8pPr>
            <a:lvl9pPr marL="1828800" algn="ctr" rtl="0" fontAlgn="base">
              <a:spcBef>
                <a:spcPct val="0"/>
              </a:spcBef>
              <a:spcAft>
                <a:spcPct val="0"/>
              </a:spcAft>
              <a:defRPr sz="4400">
                <a:solidFill>
                  <a:schemeClr val="tx1"/>
                </a:solidFill>
                <a:latin typeface="Calibri" charset="0"/>
                <a:ea typeface="ＭＳ Ｐゴシック" charset="-128"/>
              </a:defRPr>
            </a:lvl9pPr>
          </a:lstStyle>
          <a:p>
            <a:r>
              <a:rPr lang="en-US" dirty="0" smtClean="0">
                <a:latin typeface="Arial Narrow" panose="020B0606020202030204" pitchFamily="34" charset="0"/>
              </a:rPr>
              <a:t>FINANCIAL</a:t>
            </a:r>
            <a:r>
              <a:rPr lang="en-US" baseline="0" dirty="0" smtClean="0">
                <a:latin typeface="Arial Narrow" panose="020B0606020202030204" pitchFamily="34" charset="0"/>
              </a:rPr>
              <a:t> INFORMATION</a:t>
            </a:r>
            <a:endParaRPr lang="en-ZA" dirty="0">
              <a:latin typeface="Arial Narrow" panose="020B0606020202030204" pitchFamily="34" charset="0"/>
            </a:endParaRPr>
          </a:p>
        </p:txBody>
      </p:sp>
    </p:spTree>
    <p:extLst>
      <p:ext uri="{BB962C8B-B14F-4D97-AF65-F5344CB8AC3E}">
        <p14:creationId xmlns:p14="http://schemas.microsoft.com/office/powerpoint/2010/main" xmlns="" val="375336031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94809726-6A3F-42D1-82A2-323CDBDB1D6C}" type="slidenum">
              <a:rPr lang="en-ZA" smtClean="0"/>
              <a:pPr>
                <a:defRPr/>
              </a:pPr>
              <a:t>74</a:t>
            </a:fld>
            <a:endParaRPr lang="en-ZA" dirty="0"/>
          </a:p>
        </p:txBody>
      </p:sp>
      <p:sp>
        <p:nvSpPr>
          <p:cNvPr id="5" name="Title 1"/>
          <p:cNvSpPr txBox="1">
            <a:spLocks/>
          </p:cNvSpPr>
          <p:nvPr/>
        </p:nvSpPr>
        <p:spPr>
          <a:xfrm>
            <a:off x="457200" y="274638"/>
            <a:ext cx="8229600" cy="634082"/>
          </a:xfrm>
          <a:prstGeom prst="rect">
            <a:avLst/>
          </a:prstGeom>
        </p:spPr>
        <p:txBody>
          <a:bodyPr/>
          <a:lstStyle>
            <a:lvl1pPr algn="ctr" rtl="0" eaLnBrk="0" fontAlgn="base" hangingPunct="0">
              <a:spcBef>
                <a:spcPct val="0"/>
              </a:spcBef>
              <a:spcAft>
                <a:spcPct val="0"/>
              </a:spcAft>
              <a:defRPr lang="en-ZA" sz="3600" b="1" kern="1200" dirty="0" smtClean="0">
                <a:solidFill>
                  <a:schemeClr val="tx2"/>
                </a:solidFill>
                <a:latin typeface="+mn-lt"/>
                <a:ea typeface="ＭＳ Ｐゴシック" charset="-128"/>
                <a:cs typeface="Arial" charset="0"/>
              </a:defRPr>
            </a:lvl1pPr>
            <a:lvl2pPr algn="ctr" rtl="0" eaLnBrk="0" fontAlgn="base" hangingPunct="0">
              <a:spcBef>
                <a:spcPct val="0"/>
              </a:spcBef>
              <a:spcAft>
                <a:spcPct val="0"/>
              </a:spcAft>
              <a:defRPr sz="4400">
                <a:solidFill>
                  <a:schemeClr val="tx1"/>
                </a:solidFill>
                <a:latin typeface="Calibri" charset="0"/>
                <a:ea typeface="ＭＳ Ｐゴシック" charset="-128"/>
              </a:defRPr>
            </a:lvl2pPr>
            <a:lvl3pPr algn="ctr" rtl="0" eaLnBrk="0" fontAlgn="base" hangingPunct="0">
              <a:spcBef>
                <a:spcPct val="0"/>
              </a:spcBef>
              <a:spcAft>
                <a:spcPct val="0"/>
              </a:spcAft>
              <a:defRPr sz="4400">
                <a:solidFill>
                  <a:schemeClr val="tx1"/>
                </a:solidFill>
                <a:latin typeface="Calibri" charset="0"/>
                <a:ea typeface="ＭＳ Ｐゴシック" charset="-128"/>
              </a:defRPr>
            </a:lvl3pPr>
            <a:lvl4pPr algn="ctr" rtl="0" eaLnBrk="0" fontAlgn="base" hangingPunct="0">
              <a:spcBef>
                <a:spcPct val="0"/>
              </a:spcBef>
              <a:spcAft>
                <a:spcPct val="0"/>
              </a:spcAft>
              <a:defRPr sz="4400">
                <a:solidFill>
                  <a:schemeClr val="tx1"/>
                </a:solidFill>
                <a:latin typeface="Calibri" charset="0"/>
                <a:ea typeface="ＭＳ Ｐゴシック" charset="-128"/>
              </a:defRPr>
            </a:lvl4pPr>
            <a:lvl5pPr algn="ctr" rtl="0" eaLnBrk="0" fontAlgn="base" hangingPunct="0">
              <a:spcBef>
                <a:spcPct val="0"/>
              </a:spcBef>
              <a:spcAft>
                <a:spcPct val="0"/>
              </a:spcAft>
              <a:defRPr sz="4400">
                <a:solidFill>
                  <a:schemeClr val="tx1"/>
                </a:solidFill>
                <a:latin typeface="Calibri" charset="0"/>
                <a:ea typeface="ＭＳ Ｐゴシック" charset="-128"/>
              </a:defRPr>
            </a:lvl5pPr>
            <a:lvl6pPr marL="457200" algn="ctr" rtl="0" fontAlgn="base">
              <a:spcBef>
                <a:spcPct val="0"/>
              </a:spcBef>
              <a:spcAft>
                <a:spcPct val="0"/>
              </a:spcAft>
              <a:defRPr sz="4400">
                <a:solidFill>
                  <a:schemeClr val="tx1"/>
                </a:solidFill>
                <a:latin typeface="Calibri" charset="0"/>
                <a:ea typeface="ＭＳ Ｐゴシック" charset="-128"/>
              </a:defRPr>
            </a:lvl6pPr>
            <a:lvl7pPr marL="914400" algn="ctr" rtl="0" fontAlgn="base">
              <a:spcBef>
                <a:spcPct val="0"/>
              </a:spcBef>
              <a:spcAft>
                <a:spcPct val="0"/>
              </a:spcAft>
              <a:defRPr sz="4400">
                <a:solidFill>
                  <a:schemeClr val="tx1"/>
                </a:solidFill>
                <a:latin typeface="Calibri" charset="0"/>
                <a:ea typeface="ＭＳ Ｐゴシック" charset="-128"/>
              </a:defRPr>
            </a:lvl7pPr>
            <a:lvl8pPr marL="1371600" algn="ctr" rtl="0" fontAlgn="base">
              <a:spcBef>
                <a:spcPct val="0"/>
              </a:spcBef>
              <a:spcAft>
                <a:spcPct val="0"/>
              </a:spcAft>
              <a:defRPr sz="4400">
                <a:solidFill>
                  <a:schemeClr val="tx1"/>
                </a:solidFill>
                <a:latin typeface="Calibri" charset="0"/>
                <a:ea typeface="ＭＳ Ｐゴシック" charset="-128"/>
              </a:defRPr>
            </a:lvl8pPr>
            <a:lvl9pPr marL="1828800" algn="ctr" rtl="0" fontAlgn="base">
              <a:spcBef>
                <a:spcPct val="0"/>
              </a:spcBef>
              <a:spcAft>
                <a:spcPct val="0"/>
              </a:spcAft>
              <a:defRPr sz="4400">
                <a:solidFill>
                  <a:schemeClr val="tx1"/>
                </a:solidFill>
                <a:latin typeface="Calibri" charset="0"/>
                <a:ea typeface="ＭＳ Ｐゴシック" charset="-128"/>
              </a:defRPr>
            </a:lvl9pPr>
          </a:lstStyle>
          <a:p>
            <a:r>
              <a:rPr lang="en-US" dirty="0" smtClean="0">
                <a:latin typeface="Arial Narrow" panose="020B0606020202030204" pitchFamily="34" charset="0"/>
              </a:rPr>
              <a:t>FINANCIAL</a:t>
            </a:r>
            <a:r>
              <a:rPr lang="en-US" baseline="0" dirty="0" smtClean="0">
                <a:latin typeface="Arial Narrow" panose="020B0606020202030204" pitchFamily="34" charset="0"/>
              </a:rPr>
              <a:t> INFORMATION</a:t>
            </a:r>
            <a:endParaRPr lang="en-ZA" dirty="0">
              <a:latin typeface="Arial Narrow" panose="020B0606020202030204" pitchFamily="34" charset="0"/>
            </a:endParaRPr>
          </a:p>
        </p:txBody>
      </p:sp>
      <p:graphicFrame>
        <p:nvGraphicFramePr>
          <p:cNvPr id="6" name="Chart 5"/>
          <p:cNvGraphicFramePr>
            <a:graphicFrameLocks/>
          </p:cNvGraphicFramePr>
          <p:nvPr>
            <p:extLst/>
          </p:nvPr>
        </p:nvGraphicFramePr>
        <p:xfrm>
          <a:off x="827584" y="1340768"/>
          <a:ext cx="7344816" cy="39604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57807758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94809726-6A3F-42D1-82A2-323CDBDB1D6C}" type="slidenum">
              <a:rPr lang="en-ZA" smtClean="0"/>
              <a:pPr>
                <a:defRPr/>
              </a:pPr>
              <a:t>75</a:t>
            </a:fld>
            <a:endParaRPr lang="en-ZA" dirty="0"/>
          </a:p>
        </p:txBody>
      </p:sp>
      <p:sp>
        <p:nvSpPr>
          <p:cNvPr id="5" name="Title 1"/>
          <p:cNvSpPr txBox="1">
            <a:spLocks/>
          </p:cNvSpPr>
          <p:nvPr/>
        </p:nvSpPr>
        <p:spPr>
          <a:xfrm>
            <a:off x="457200" y="274638"/>
            <a:ext cx="8229600" cy="634082"/>
          </a:xfrm>
          <a:prstGeom prst="rect">
            <a:avLst/>
          </a:prstGeom>
        </p:spPr>
        <p:txBody>
          <a:bodyPr/>
          <a:lstStyle>
            <a:lvl1pPr algn="ctr" rtl="0" eaLnBrk="0" fontAlgn="base" hangingPunct="0">
              <a:spcBef>
                <a:spcPct val="0"/>
              </a:spcBef>
              <a:spcAft>
                <a:spcPct val="0"/>
              </a:spcAft>
              <a:defRPr lang="en-ZA" sz="3600" b="1" kern="1200" dirty="0" smtClean="0">
                <a:solidFill>
                  <a:schemeClr val="tx2"/>
                </a:solidFill>
                <a:latin typeface="+mn-lt"/>
                <a:ea typeface="ＭＳ Ｐゴシック" charset="-128"/>
                <a:cs typeface="Arial" charset="0"/>
              </a:defRPr>
            </a:lvl1pPr>
            <a:lvl2pPr algn="ctr" rtl="0" eaLnBrk="0" fontAlgn="base" hangingPunct="0">
              <a:spcBef>
                <a:spcPct val="0"/>
              </a:spcBef>
              <a:spcAft>
                <a:spcPct val="0"/>
              </a:spcAft>
              <a:defRPr sz="4400">
                <a:solidFill>
                  <a:schemeClr val="tx1"/>
                </a:solidFill>
                <a:latin typeface="Calibri" charset="0"/>
                <a:ea typeface="ＭＳ Ｐゴシック" charset="-128"/>
              </a:defRPr>
            </a:lvl2pPr>
            <a:lvl3pPr algn="ctr" rtl="0" eaLnBrk="0" fontAlgn="base" hangingPunct="0">
              <a:spcBef>
                <a:spcPct val="0"/>
              </a:spcBef>
              <a:spcAft>
                <a:spcPct val="0"/>
              </a:spcAft>
              <a:defRPr sz="4400">
                <a:solidFill>
                  <a:schemeClr val="tx1"/>
                </a:solidFill>
                <a:latin typeface="Calibri" charset="0"/>
                <a:ea typeface="ＭＳ Ｐゴシック" charset="-128"/>
              </a:defRPr>
            </a:lvl3pPr>
            <a:lvl4pPr algn="ctr" rtl="0" eaLnBrk="0" fontAlgn="base" hangingPunct="0">
              <a:spcBef>
                <a:spcPct val="0"/>
              </a:spcBef>
              <a:spcAft>
                <a:spcPct val="0"/>
              </a:spcAft>
              <a:defRPr sz="4400">
                <a:solidFill>
                  <a:schemeClr val="tx1"/>
                </a:solidFill>
                <a:latin typeface="Calibri" charset="0"/>
                <a:ea typeface="ＭＳ Ｐゴシック" charset="-128"/>
              </a:defRPr>
            </a:lvl4pPr>
            <a:lvl5pPr algn="ctr" rtl="0" eaLnBrk="0" fontAlgn="base" hangingPunct="0">
              <a:spcBef>
                <a:spcPct val="0"/>
              </a:spcBef>
              <a:spcAft>
                <a:spcPct val="0"/>
              </a:spcAft>
              <a:defRPr sz="4400">
                <a:solidFill>
                  <a:schemeClr val="tx1"/>
                </a:solidFill>
                <a:latin typeface="Calibri" charset="0"/>
                <a:ea typeface="ＭＳ Ｐゴシック" charset="-128"/>
              </a:defRPr>
            </a:lvl5pPr>
            <a:lvl6pPr marL="457200" algn="ctr" rtl="0" fontAlgn="base">
              <a:spcBef>
                <a:spcPct val="0"/>
              </a:spcBef>
              <a:spcAft>
                <a:spcPct val="0"/>
              </a:spcAft>
              <a:defRPr sz="4400">
                <a:solidFill>
                  <a:schemeClr val="tx1"/>
                </a:solidFill>
                <a:latin typeface="Calibri" charset="0"/>
                <a:ea typeface="ＭＳ Ｐゴシック" charset="-128"/>
              </a:defRPr>
            </a:lvl6pPr>
            <a:lvl7pPr marL="914400" algn="ctr" rtl="0" fontAlgn="base">
              <a:spcBef>
                <a:spcPct val="0"/>
              </a:spcBef>
              <a:spcAft>
                <a:spcPct val="0"/>
              </a:spcAft>
              <a:defRPr sz="4400">
                <a:solidFill>
                  <a:schemeClr val="tx1"/>
                </a:solidFill>
                <a:latin typeface="Calibri" charset="0"/>
                <a:ea typeface="ＭＳ Ｐゴシック" charset="-128"/>
              </a:defRPr>
            </a:lvl7pPr>
            <a:lvl8pPr marL="1371600" algn="ctr" rtl="0" fontAlgn="base">
              <a:spcBef>
                <a:spcPct val="0"/>
              </a:spcBef>
              <a:spcAft>
                <a:spcPct val="0"/>
              </a:spcAft>
              <a:defRPr sz="4400">
                <a:solidFill>
                  <a:schemeClr val="tx1"/>
                </a:solidFill>
                <a:latin typeface="Calibri" charset="0"/>
                <a:ea typeface="ＭＳ Ｐゴシック" charset="-128"/>
              </a:defRPr>
            </a:lvl8pPr>
            <a:lvl9pPr marL="1828800" algn="ctr" rtl="0" fontAlgn="base">
              <a:spcBef>
                <a:spcPct val="0"/>
              </a:spcBef>
              <a:spcAft>
                <a:spcPct val="0"/>
              </a:spcAft>
              <a:defRPr sz="4400">
                <a:solidFill>
                  <a:schemeClr val="tx1"/>
                </a:solidFill>
                <a:latin typeface="Calibri" charset="0"/>
                <a:ea typeface="ＭＳ Ｐゴシック" charset="-128"/>
              </a:defRPr>
            </a:lvl9pPr>
          </a:lstStyle>
          <a:p>
            <a:r>
              <a:rPr lang="en-US" dirty="0" smtClean="0">
                <a:latin typeface="Arial Narrow" panose="020B0606020202030204" pitchFamily="34" charset="0"/>
              </a:rPr>
              <a:t>FINANCIAL</a:t>
            </a:r>
            <a:r>
              <a:rPr lang="en-US" baseline="0" dirty="0" smtClean="0">
                <a:latin typeface="Arial Narrow" panose="020B0606020202030204" pitchFamily="34" charset="0"/>
              </a:rPr>
              <a:t> INFORMATION</a:t>
            </a:r>
            <a:endParaRPr lang="en-ZA" dirty="0">
              <a:latin typeface="Arial Narrow" panose="020B0606020202030204" pitchFamily="34" charset="0"/>
            </a:endParaRPr>
          </a:p>
        </p:txBody>
      </p:sp>
      <p:graphicFrame>
        <p:nvGraphicFramePr>
          <p:cNvPr id="6" name="Chart 5"/>
          <p:cNvGraphicFramePr>
            <a:graphicFrameLocks/>
          </p:cNvGraphicFramePr>
          <p:nvPr>
            <p:extLst/>
          </p:nvPr>
        </p:nvGraphicFramePr>
        <p:xfrm>
          <a:off x="827584" y="1268760"/>
          <a:ext cx="7560840" cy="432048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424110376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94809726-6A3F-42D1-82A2-323CDBDB1D6C}" type="slidenum">
              <a:rPr lang="en-ZA" smtClean="0"/>
              <a:pPr>
                <a:defRPr/>
              </a:pPr>
              <a:t>76</a:t>
            </a:fld>
            <a:endParaRPr lang="en-ZA" dirty="0"/>
          </a:p>
        </p:txBody>
      </p:sp>
      <p:sp>
        <p:nvSpPr>
          <p:cNvPr id="5" name="Title 1"/>
          <p:cNvSpPr txBox="1">
            <a:spLocks/>
          </p:cNvSpPr>
          <p:nvPr/>
        </p:nvSpPr>
        <p:spPr>
          <a:xfrm>
            <a:off x="457200" y="274638"/>
            <a:ext cx="8229600" cy="634082"/>
          </a:xfrm>
          <a:prstGeom prst="rect">
            <a:avLst/>
          </a:prstGeom>
        </p:spPr>
        <p:txBody>
          <a:bodyPr/>
          <a:lstStyle>
            <a:lvl1pPr algn="ctr" rtl="0" eaLnBrk="0" fontAlgn="base" hangingPunct="0">
              <a:spcBef>
                <a:spcPct val="0"/>
              </a:spcBef>
              <a:spcAft>
                <a:spcPct val="0"/>
              </a:spcAft>
              <a:defRPr lang="en-ZA" sz="3600" b="1" kern="1200" dirty="0" smtClean="0">
                <a:solidFill>
                  <a:schemeClr val="tx2"/>
                </a:solidFill>
                <a:latin typeface="+mn-lt"/>
                <a:ea typeface="ＭＳ Ｐゴシック" charset="-128"/>
                <a:cs typeface="Arial" charset="0"/>
              </a:defRPr>
            </a:lvl1pPr>
            <a:lvl2pPr algn="ctr" rtl="0" eaLnBrk="0" fontAlgn="base" hangingPunct="0">
              <a:spcBef>
                <a:spcPct val="0"/>
              </a:spcBef>
              <a:spcAft>
                <a:spcPct val="0"/>
              </a:spcAft>
              <a:defRPr sz="4400">
                <a:solidFill>
                  <a:schemeClr val="tx1"/>
                </a:solidFill>
                <a:latin typeface="Calibri" charset="0"/>
                <a:ea typeface="ＭＳ Ｐゴシック" charset="-128"/>
              </a:defRPr>
            </a:lvl2pPr>
            <a:lvl3pPr algn="ctr" rtl="0" eaLnBrk="0" fontAlgn="base" hangingPunct="0">
              <a:spcBef>
                <a:spcPct val="0"/>
              </a:spcBef>
              <a:spcAft>
                <a:spcPct val="0"/>
              </a:spcAft>
              <a:defRPr sz="4400">
                <a:solidFill>
                  <a:schemeClr val="tx1"/>
                </a:solidFill>
                <a:latin typeface="Calibri" charset="0"/>
                <a:ea typeface="ＭＳ Ｐゴシック" charset="-128"/>
              </a:defRPr>
            </a:lvl3pPr>
            <a:lvl4pPr algn="ctr" rtl="0" eaLnBrk="0" fontAlgn="base" hangingPunct="0">
              <a:spcBef>
                <a:spcPct val="0"/>
              </a:spcBef>
              <a:spcAft>
                <a:spcPct val="0"/>
              </a:spcAft>
              <a:defRPr sz="4400">
                <a:solidFill>
                  <a:schemeClr val="tx1"/>
                </a:solidFill>
                <a:latin typeface="Calibri" charset="0"/>
                <a:ea typeface="ＭＳ Ｐゴシック" charset="-128"/>
              </a:defRPr>
            </a:lvl4pPr>
            <a:lvl5pPr algn="ctr" rtl="0" eaLnBrk="0" fontAlgn="base" hangingPunct="0">
              <a:spcBef>
                <a:spcPct val="0"/>
              </a:spcBef>
              <a:spcAft>
                <a:spcPct val="0"/>
              </a:spcAft>
              <a:defRPr sz="4400">
                <a:solidFill>
                  <a:schemeClr val="tx1"/>
                </a:solidFill>
                <a:latin typeface="Calibri" charset="0"/>
                <a:ea typeface="ＭＳ Ｐゴシック" charset="-128"/>
              </a:defRPr>
            </a:lvl5pPr>
            <a:lvl6pPr marL="457200" algn="ctr" rtl="0" fontAlgn="base">
              <a:spcBef>
                <a:spcPct val="0"/>
              </a:spcBef>
              <a:spcAft>
                <a:spcPct val="0"/>
              </a:spcAft>
              <a:defRPr sz="4400">
                <a:solidFill>
                  <a:schemeClr val="tx1"/>
                </a:solidFill>
                <a:latin typeface="Calibri" charset="0"/>
                <a:ea typeface="ＭＳ Ｐゴシック" charset="-128"/>
              </a:defRPr>
            </a:lvl6pPr>
            <a:lvl7pPr marL="914400" algn="ctr" rtl="0" fontAlgn="base">
              <a:spcBef>
                <a:spcPct val="0"/>
              </a:spcBef>
              <a:spcAft>
                <a:spcPct val="0"/>
              </a:spcAft>
              <a:defRPr sz="4400">
                <a:solidFill>
                  <a:schemeClr val="tx1"/>
                </a:solidFill>
                <a:latin typeface="Calibri" charset="0"/>
                <a:ea typeface="ＭＳ Ｐゴシック" charset="-128"/>
              </a:defRPr>
            </a:lvl7pPr>
            <a:lvl8pPr marL="1371600" algn="ctr" rtl="0" fontAlgn="base">
              <a:spcBef>
                <a:spcPct val="0"/>
              </a:spcBef>
              <a:spcAft>
                <a:spcPct val="0"/>
              </a:spcAft>
              <a:defRPr sz="4400">
                <a:solidFill>
                  <a:schemeClr val="tx1"/>
                </a:solidFill>
                <a:latin typeface="Calibri" charset="0"/>
                <a:ea typeface="ＭＳ Ｐゴシック" charset="-128"/>
              </a:defRPr>
            </a:lvl8pPr>
            <a:lvl9pPr marL="1828800" algn="ctr" rtl="0" fontAlgn="base">
              <a:spcBef>
                <a:spcPct val="0"/>
              </a:spcBef>
              <a:spcAft>
                <a:spcPct val="0"/>
              </a:spcAft>
              <a:defRPr sz="4400">
                <a:solidFill>
                  <a:schemeClr val="tx1"/>
                </a:solidFill>
                <a:latin typeface="Calibri" charset="0"/>
                <a:ea typeface="ＭＳ Ｐゴシック" charset="-128"/>
              </a:defRPr>
            </a:lvl9pPr>
          </a:lstStyle>
          <a:p>
            <a:r>
              <a:rPr lang="en-US" dirty="0" smtClean="0">
                <a:latin typeface="Arial Narrow" panose="020B0606020202030204" pitchFamily="34" charset="0"/>
              </a:rPr>
              <a:t>FINANCIAL</a:t>
            </a:r>
            <a:r>
              <a:rPr lang="en-US" baseline="0" dirty="0" smtClean="0">
                <a:latin typeface="Arial Narrow" panose="020B0606020202030204" pitchFamily="34" charset="0"/>
              </a:rPr>
              <a:t> INFORMATION</a:t>
            </a:r>
            <a:endParaRPr lang="en-ZA" dirty="0">
              <a:latin typeface="Arial Narrow" panose="020B0606020202030204" pitchFamily="34" charset="0"/>
            </a:endParaRPr>
          </a:p>
        </p:txBody>
      </p:sp>
      <p:graphicFrame>
        <p:nvGraphicFramePr>
          <p:cNvPr id="6" name="Chart 5"/>
          <p:cNvGraphicFramePr>
            <a:graphicFrameLocks/>
          </p:cNvGraphicFramePr>
          <p:nvPr>
            <p:extLst/>
          </p:nvPr>
        </p:nvGraphicFramePr>
        <p:xfrm>
          <a:off x="827584" y="1196752"/>
          <a:ext cx="7560839" cy="392293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184916838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8344" y="332656"/>
            <a:ext cx="8229600" cy="1296144"/>
          </a:xfrm>
        </p:spPr>
        <p:txBody>
          <a:bodyPr/>
          <a:lstStyle/>
          <a:p>
            <a:r>
              <a:rPr lang="en-US" dirty="0">
                <a:latin typeface="Arial Narrow" panose="020B0606020202030204" pitchFamily="34" charset="0"/>
              </a:rPr>
              <a:t>FINANCIAL INFORMATION</a:t>
            </a:r>
            <a:r>
              <a:rPr lang="en-ZA" dirty="0">
                <a:latin typeface="Arial Narrow" panose="020B0606020202030204" pitchFamily="34" charset="0"/>
              </a:rPr>
              <a:t/>
            </a:r>
            <a:br>
              <a:rPr lang="en-ZA" dirty="0">
                <a:latin typeface="Arial Narrow" panose="020B0606020202030204" pitchFamily="34" charset="0"/>
              </a:rPr>
            </a:br>
            <a:endParaRPr lang="en-US" dirty="0"/>
          </a:p>
        </p:txBody>
      </p:sp>
      <p:sp>
        <p:nvSpPr>
          <p:cNvPr id="3" name="Slide Number Placeholder 2"/>
          <p:cNvSpPr>
            <a:spLocks noGrp="1"/>
          </p:cNvSpPr>
          <p:nvPr>
            <p:ph type="sldNum" sz="quarter" idx="12"/>
          </p:nvPr>
        </p:nvSpPr>
        <p:spPr/>
        <p:txBody>
          <a:bodyPr/>
          <a:lstStyle/>
          <a:p>
            <a:pPr>
              <a:defRPr/>
            </a:pPr>
            <a:fld id="{94809726-6A3F-42D1-82A2-323CDBDB1D6C}" type="slidenum">
              <a:rPr lang="en-ZA" smtClean="0"/>
              <a:pPr>
                <a:defRPr/>
              </a:pPr>
              <a:t>77</a:t>
            </a:fld>
            <a:endParaRPr lang="en-ZA" dirty="0"/>
          </a:p>
        </p:txBody>
      </p:sp>
      <p:graphicFrame>
        <p:nvGraphicFramePr>
          <p:cNvPr id="6" name="Chart 5"/>
          <p:cNvGraphicFramePr>
            <a:graphicFrameLocks/>
          </p:cNvGraphicFramePr>
          <p:nvPr>
            <p:extLst/>
          </p:nvPr>
        </p:nvGraphicFramePr>
        <p:xfrm>
          <a:off x="633624" y="1124744"/>
          <a:ext cx="8029576" cy="467303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246546441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60CFDAE-8565-4D03-8A68-635A0920E9BE}" type="slidenum">
              <a:rPr lang="en-ZA" smtClean="0"/>
              <a:pPr>
                <a:defRPr/>
              </a:pPr>
              <a:t>78</a:t>
            </a:fld>
            <a:endParaRPr lang="en-ZA" dirty="0"/>
          </a:p>
        </p:txBody>
      </p:sp>
      <p:sp>
        <p:nvSpPr>
          <p:cNvPr id="5" name="Title 6"/>
          <p:cNvSpPr>
            <a:spLocks noGrp="1"/>
          </p:cNvSpPr>
          <p:nvPr>
            <p:ph type="title"/>
          </p:nvPr>
        </p:nvSpPr>
        <p:spPr>
          <a:xfrm>
            <a:off x="467544" y="260648"/>
            <a:ext cx="8229600" cy="871240"/>
          </a:xfrm>
        </p:spPr>
        <p:txBody>
          <a:bodyPr vert="horz"/>
          <a:lstStyle/>
          <a:p>
            <a:pPr algn="ctr"/>
            <a:r>
              <a:rPr lang="en-ZA" sz="3200" cap="all" dirty="0" smtClean="0"/>
              <a:t>Strategic projects</a:t>
            </a:r>
            <a:endParaRPr lang="en-GB" sz="3200" cap="all" dirty="0"/>
          </a:p>
        </p:txBody>
      </p:sp>
      <p:pic>
        <p:nvPicPr>
          <p:cNvPr id="6" name="Picture 5"/>
          <p:cNvPicPr>
            <a:picLocks noChangeAspect="1"/>
          </p:cNvPicPr>
          <p:nvPr/>
        </p:nvPicPr>
        <p:blipFill>
          <a:blip r:embed="rId2" cstate="print"/>
          <a:stretch>
            <a:fillRect/>
          </a:stretch>
        </p:blipFill>
        <p:spPr>
          <a:xfrm>
            <a:off x="8378428" y="0"/>
            <a:ext cx="765572" cy="757967"/>
          </a:xfrm>
          <a:prstGeom prst="rect">
            <a:avLst/>
          </a:prstGeom>
        </p:spPr>
      </p:pic>
      <p:sp>
        <p:nvSpPr>
          <p:cNvPr id="10" name="TextBox 9"/>
          <p:cNvSpPr txBox="1"/>
          <p:nvPr/>
        </p:nvSpPr>
        <p:spPr>
          <a:xfrm>
            <a:off x="827584" y="1484784"/>
            <a:ext cx="6912768" cy="5078313"/>
          </a:xfrm>
          <a:prstGeom prst="rect">
            <a:avLst/>
          </a:prstGeom>
          <a:noFill/>
        </p:spPr>
        <p:txBody>
          <a:bodyPr wrap="square" rtlCol="0">
            <a:spAutoFit/>
          </a:bodyPr>
          <a:lstStyle/>
          <a:p>
            <a:pPr marL="342900" indent="-342900" algn="just">
              <a:lnSpc>
                <a:spcPct val="150000"/>
              </a:lnSpc>
              <a:buFont typeface="+mj-lt"/>
              <a:buAutoNum type="arabicPeriod"/>
            </a:pPr>
            <a:r>
              <a:rPr lang="en-ZA" dirty="0" smtClean="0">
                <a:latin typeface="+mn-lt"/>
              </a:rPr>
              <a:t>Asset Management (NIMS)</a:t>
            </a:r>
          </a:p>
          <a:p>
            <a:pPr marL="342900" indent="-342900" algn="just">
              <a:lnSpc>
                <a:spcPct val="150000"/>
              </a:lnSpc>
              <a:buFont typeface="+mj-lt"/>
              <a:buAutoNum type="arabicPeriod"/>
            </a:pPr>
            <a:r>
              <a:rPr lang="en-ZA" dirty="0" smtClean="0">
                <a:latin typeface="+mn-lt"/>
              </a:rPr>
              <a:t>Association of Railway Regulators in SADC</a:t>
            </a:r>
          </a:p>
          <a:p>
            <a:pPr marL="342900" indent="-342900" algn="just">
              <a:lnSpc>
                <a:spcPct val="150000"/>
              </a:lnSpc>
              <a:buFont typeface="+mj-lt"/>
              <a:buAutoNum type="arabicPeriod"/>
            </a:pPr>
            <a:r>
              <a:rPr lang="en-ZA" dirty="0" smtClean="0">
                <a:latin typeface="+mn-lt"/>
              </a:rPr>
              <a:t>High Speed Rail Regulation and related Standards</a:t>
            </a:r>
          </a:p>
          <a:p>
            <a:pPr marL="342900" indent="-342900" algn="just">
              <a:lnSpc>
                <a:spcPct val="150000"/>
              </a:lnSpc>
              <a:buFont typeface="+mj-lt"/>
              <a:buAutoNum type="arabicPeriod"/>
            </a:pPr>
            <a:r>
              <a:rPr lang="en-ZA" dirty="0" smtClean="0">
                <a:latin typeface="+mn-lt"/>
              </a:rPr>
              <a:t>Security Regulation and related Standards</a:t>
            </a:r>
          </a:p>
          <a:p>
            <a:pPr marL="342900" indent="-342900" algn="just">
              <a:lnSpc>
                <a:spcPct val="150000"/>
              </a:lnSpc>
              <a:buFont typeface="+mj-lt"/>
              <a:buAutoNum type="arabicPeriod"/>
            </a:pPr>
            <a:endParaRPr lang="en-ZA" dirty="0" smtClean="0">
              <a:latin typeface="+mn-lt"/>
            </a:endParaRPr>
          </a:p>
          <a:p>
            <a:pPr marL="342900" indent="-342900" algn="just">
              <a:lnSpc>
                <a:spcPct val="150000"/>
              </a:lnSpc>
              <a:buFont typeface="+mj-lt"/>
              <a:buAutoNum type="arabicPeriod"/>
            </a:pPr>
            <a:endParaRPr lang="en-ZA" dirty="0" smtClean="0">
              <a:latin typeface="+mn-lt"/>
            </a:endParaRPr>
          </a:p>
          <a:p>
            <a:pPr marL="342900" indent="-342900" algn="just">
              <a:lnSpc>
                <a:spcPct val="150000"/>
              </a:lnSpc>
              <a:buFont typeface="+mj-lt"/>
              <a:buAutoNum type="arabicPeriod"/>
            </a:pPr>
            <a:endParaRPr lang="en-ZA" dirty="0" smtClean="0">
              <a:latin typeface="+mn-lt"/>
            </a:endParaRPr>
          </a:p>
          <a:p>
            <a:pPr marL="342900" indent="-342900" algn="just">
              <a:lnSpc>
                <a:spcPct val="150000"/>
              </a:lnSpc>
              <a:buFont typeface="+mj-lt"/>
              <a:buAutoNum type="arabicPeriod"/>
            </a:pPr>
            <a:endParaRPr lang="en-ZA" dirty="0" smtClean="0">
              <a:latin typeface="+mn-lt"/>
            </a:endParaRPr>
          </a:p>
          <a:p>
            <a:pPr marL="342900" indent="-342900" algn="just">
              <a:lnSpc>
                <a:spcPct val="150000"/>
              </a:lnSpc>
              <a:buFont typeface="+mj-lt"/>
              <a:buAutoNum type="arabicPeriod"/>
            </a:pPr>
            <a:endParaRPr lang="en-ZA" dirty="0" smtClean="0">
              <a:latin typeface="+mn-lt"/>
            </a:endParaRPr>
          </a:p>
          <a:p>
            <a:pPr algn="just">
              <a:lnSpc>
                <a:spcPct val="150000"/>
              </a:lnSpc>
            </a:pPr>
            <a:endParaRPr lang="en-ZA" dirty="0" smtClean="0">
              <a:latin typeface="+mn-lt"/>
            </a:endParaRPr>
          </a:p>
          <a:p>
            <a:pPr algn="just">
              <a:lnSpc>
                <a:spcPct val="150000"/>
              </a:lnSpc>
            </a:pPr>
            <a:endParaRPr lang="en-ZA" dirty="0">
              <a:latin typeface="+mn-lt"/>
            </a:endParaRPr>
          </a:p>
          <a:p>
            <a:pPr algn="just">
              <a:lnSpc>
                <a:spcPct val="150000"/>
              </a:lnSpc>
            </a:pPr>
            <a:endParaRPr lang="en-ZA" dirty="0"/>
          </a:p>
        </p:txBody>
      </p:sp>
    </p:spTree>
    <p:extLst>
      <p:ext uri="{BB962C8B-B14F-4D97-AF65-F5344CB8AC3E}">
        <p14:creationId xmlns:p14="http://schemas.microsoft.com/office/powerpoint/2010/main" xmlns="" val="3401419237"/>
      </p:ext>
    </p:extLst>
  </p:cSld>
  <p:clrMapOvr>
    <a:masterClrMapping/>
  </p:clrMapOvr>
  <p:transition>
    <p:dissolv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60CFDAE-8565-4D03-8A68-635A0920E9BE}" type="slidenum">
              <a:rPr lang="en-ZA" smtClean="0"/>
              <a:pPr>
                <a:defRPr/>
              </a:pPr>
              <a:t>79</a:t>
            </a:fld>
            <a:endParaRPr lang="en-ZA" dirty="0"/>
          </a:p>
        </p:txBody>
      </p:sp>
      <p:sp>
        <p:nvSpPr>
          <p:cNvPr id="5" name="Title 6"/>
          <p:cNvSpPr>
            <a:spLocks noGrp="1"/>
          </p:cNvSpPr>
          <p:nvPr>
            <p:ph type="title"/>
          </p:nvPr>
        </p:nvSpPr>
        <p:spPr>
          <a:xfrm>
            <a:off x="467544" y="260648"/>
            <a:ext cx="8229600" cy="871240"/>
          </a:xfrm>
        </p:spPr>
        <p:txBody>
          <a:bodyPr vert="horz"/>
          <a:lstStyle/>
          <a:p>
            <a:pPr algn="ctr"/>
            <a:r>
              <a:rPr lang="en-ZA" sz="3200" cap="all" dirty="0" smtClean="0"/>
              <a:t>CHALLENGES</a:t>
            </a:r>
            <a:endParaRPr lang="en-GB" sz="3200" cap="all" dirty="0"/>
          </a:p>
        </p:txBody>
      </p:sp>
      <p:pic>
        <p:nvPicPr>
          <p:cNvPr id="6" name="Picture 5"/>
          <p:cNvPicPr>
            <a:picLocks noChangeAspect="1"/>
          </p:cNvPicPr>
          <p:nvPr/>
        </p:nvPicPr>
        <p:blipFill>
          <a:blip r:embed="rId2" cstate="print"/>
          <a:stretch>
            <a:fillRect/>
          </a:stretch>
        </p:blipFill>
        <p:spPr>
          <a:xfrm>
            <a:off x="8378428" y="0"/>
            <a:ext cx="765572" cy="757967"/>
          </a:xfrm>
          <a:prstGeom prst="rect">
            <a:avLst/>
          </a:prstGeom>
        </p:spPr>
      </p:pic>
      <p:sp>
        <p:nvSpPr>
          <p:cNvPr id="2" name="TextBox 1"/>
          <p:cNvSpPr txBox="1"/>
          <p:nvPr/>
        </p:nvSpPr>
        <p:spPr>
          <a:xfrm>
            <a:off x="827584" y="1484784"/>
            <a:ext cx="7869560" cy="1754326"/>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en-ZA" dirty="0" smtClean="0">
                <a:latin typeface="+mn-lt"/>
              </a:rPr>
              <a:t>Unsecured railway reserves compromising assets and resulting in an increase of fatality rates within the people struck by trains category</a:t>
            </a:r>
          </a:p>
          <a:p>
            <a:pPr marL="285750" indent="-285750" algn="just">
              <a:lnSpc>
                <a:spcPct val="150000"/>
              </a:lnSpc>
              <a:buFont typeface="Arial" panose="020B0604020202020204" pitchFamily="34" charset="0"/>
              <a:buChar char="•"/>
            </a:pPr>
            <a:r>
              <a:rPr lang="en-ZA" dirty="0" smtClean="0">
                <a:latin typeface="+mn-lt"/>
              </a:rPr>
              <a:t>Revenue generating streams not explicitly mentioned in the RSR Act</a:t>
            </a:r>
          </a:p>
          <a:p>
            <a:pPr marL="285750" indent="-285750" algn="just">
              <a:lnSpc>
                <a:spcPct val="150000"/>
              </a:lnSpc>
              <a:buFont typeface="Arial" panose="020B0604020202020204" pitchFamily="34" charset="0"/>
              <a:buChar char="•"/>
            </a:pPr>
            <a:endParaRPr lang="en-ZA" dirty="0"/>
          </a:p>
        </p:txBody>
      </p:sp>
    </p:spTree>
    <p:extLst>
      <p:ext uri="{BB962C8B-B14F-4D97-AF65-F5344CB8AC3E}">
        <p14:creationId xmlns:p14="http://schemas.microsoft.com/office/powerpoint/2010/main" xmlns="" val="1400533871"/>
      </p:ext>
    </p:extLst>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B0F13D3F-CDED-47D7-B57F-6D667A7EDFF8}" type="slidenum">
              <a:rPr lang="en-ZA" smtClean="0"/>
              <a:pPr>
                <a:defRPr/>
              </a:pPr>
              <a:t>8</a:t>
            </a:fld>
            <a:endParaRPr lang="en-ZA" dirty="0"/>
          </a:p>
        </p:txBody>
      </p:sp>
      <p:sp>
        <p:nvSpPr>
          <p:cNvPr id="5" name="Title 1"/>
          <p:cNvSpPr txBox="1">
            <a:spLocks/>
          </p:cNvSpPr>
          <p:nvPr/>
        </p:nvSpPr>
        <p:spPr bwMode="auto">
          <a:xfrm>
            <a:off x="467544" y="332656"/>
            <a:ext cx="8229600" cy="792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3200" b="1" i="0" u="none" strike="noStrike" kern="1200" cap="all" spc="0" normalizeH="0" baseline="0" noProof="0" dirty="0" smtClean="0">
                <a:ln>
                  <a:noFill/>
                </a:ln>
                <a:solidFill>
                  <a:schemeClr val="tx2"/>
                </a:solidFill>
                <a:effectLst/>
                <a:uLnTx/>
                <a:uFillTx/>
                <a:latin typeface="+mn-lt"/>
                <a:ea typeface="ＭＳ Ｐゴシック" charset="-128"/>
                <a:cs typeface="Arial" charset="0"/>
              </a:rPr>
              <a:t>Strategic PILLARS</a:t>
            </a:r>
            <a:r>
              <a:rPr kumimoji="0" lang="en-GB" sz="3200" b="1" i="0" u="none" strike="noStrike" kern="1200" cap="all" spc="0" normalizeH="0" noProof="0" dirty="0" smtClean="0">
                <a:ln>
                  <a:noFill/>
                </a:ln>
                <a:solidFill>
                  <a:schemeClr val="tx2"/>
                </a:solidFill>
                <a:effectLst/>
                <a:uLnTx/>
                <a:uFillTx/>
                <a:latin typeface="+mn-lt"/>
                <a:ea typeface="ＭＳ Ｐゴシック" charset="-128"/>
                <a:cs typeface="Arial" charset="0"/>
              </a:rPr>
              <a:t> – THE </a:t>
            </a:r>
            <a:r>
              <a:rPr lang="en-GB" sz="3200" b="1" cap="all" dirty="0" smtClean="0">
                <a:solidFill>
                  <a:schemeClr val="tx2"/>
                </a:solidFill>
                <a:latin typeface="+mn-lt"/>
                <a:ea typeface="ＭＳ Ｐゴシック" charset="-128"/>
                <a:cs typeface="Arial" charset="0"/>
              </a:rPr>
              <a:t>3 ‘E’S</a:t>
            </a:r>
            <a:endParaRPr kumimoji="0" lang="en-GB" sz="3200" b="1" i="0" u="none" strike="noStrike" kern="1200" cap="all" spc="0" normalizeH="0" baseline="0" noProof="0" dirty="0">
              <a:ln>
                <a:noFill/>
              </a:ln>
              <a:solidFill>
                <a:schemeClr val="tx2"/>
              </a:solidFill>
              <a:effectLst/>
              <a:uLnTx/>
              <a:uFillTx/>
              <a:latin typeface="+mn-lt"/>
              <a:ea typeface="ＭＳ Ｐゴシック" charset="-128"/>
              <a:cs typeface="Arial" charset="0"/>
            </a:endParaRPr>
          </a:p>
        </p:txBody>
      </p:sp>
      <p:sp>
        <p:nvSpPr>
          <p:cNvPr id="6" name="Isosceles Triangle 5"/>
          <p:cNvSpPr/>
          <p:nvPr/>
        </p:nvSpPr>
        <p:spPr>
          <a:xfrm>
            <a:off x="2483768" y="2636912"/>
            <a:ext cx="4392488" cy="3312368"/>
          </a:xfrm>
          <a:prstGeom prst="triangle">
            <a:avLst/>
          </a:prstGeom>
          <a:gradFill>
            <a:gsLst>
              <a:gs pos="0">
                <a:schemeClr val="accent1">
                  <a:shade val="51000"/>
                  <a:satMod val="130000"/>
                </a:schemeClr>
              </a:gs>
              <a:gs pos="80000">
                <a:schemeClr val="accent1">
                  <a:shade val="93000"/>
                  <a:satMod val="130000"/>
                </a:schemeClr>
              </a:gs>
              <a:gs pos="100000">
                <a:schemeClr val="accent1">
                  <a:shade val="94000"/>
                  <a:satMod val="135000"/>
                </a:schemeClr>
              </a:gs>
              <a:gs pos="40000">
                <a:schemeClr val="accent1">
                  <a:shade val="51000"/>
                  <a:satMod val="130000"/>
                </a:schemeClr>
              </a:gs>
              <a:gs pos="95000">
                <a:schemeClr val="accent1">
                  <a:shade val="94000"/>
                  <a:satMod val="135000"/>
                </a:schemeClr>
              </a:gs>
              <a:gs pos="97000">
                <a:schemeClr val="accent1">
                  <a:shade val="94000"/>
                  <a:satMod val="135000"/>
                </a:schemeClr>
              </a:gs>
              <a:gs pos="98000">
                <a:schemeClr val="accent1">
                  <a:shade val="94000"/>
                  <a:satMod val="135000"/>
                </a:schemeClr>
              </a:gs>
              <a:gs pos="99000">
                <a:schemeClr val="accent1">
                  <a:shade val="94000"/>
                  <a:satMod val="135000"/>
                </a:schemeClr>
              </a:gs>
            </a:gsLst>
          </a:gradFill>
          <a:effectLst>
            <a:glow rad="101600">
              <a:schemeClr val="tx2">
                <a:lumMod val="60000"/>
                <a:lumOff val="40000"/>
                <a:alpha val="75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latin typeface="Arial"/>
                <a:cs typeface="Arial"/>
              </a:rPr>
              <a:t>LEADERSHIP &amp; CULTURE: </a:t>
            </a:r>
          </a:p>
          <a:p>
            <a:pPr algn="ctr"/>
            <a:r>
              <a:rPr lang="en-US" b="1" dirty="0" smtClean="0">
                <a:latin typeface="Arial"/>
                <a:cs typeface="Arial"/>
              </a:rPr>
              <a:t>INSTITUTIONAL GROWTH AND STRENGTHENING</a:t>
            </a:r>
            <a:endParaRPr lang="en-US" b="1" dirty="0">
              <a:latin typeface="Arial"/>
              <a:cs typeface="Arial"/>
            </a:endParaRPr>
          </a:p>
        </p:txBody>
      </p:sp>
      <p:sp>
        <p:nvSpPr>
          <p:cNvPr id="7" name="TextBox 6"/>
          <p:cNvSpPr txBox="1"/>
          <p:nvPr/>
        </p:nvSpPr>
        <p:spPr>
          <a:xfrm>
            <a:off x="2318470" y="1844824"/>
            <a:ext cx="4750018" cy="646331"/>
          </a:xfrm>
          <a:prstGeom prst="rect">
            <a:avLst/>
          </a:prstGeom>
          <a:noFill/>
        </p:spPr>
        <p:txBody>
          <a:bodyPr wrap="none" rtlCol="0">
            <a:spAutoFit/>
          </a:bodyPr>
          <a:lstStyle/>
          <a:p>
            <a:pPr algn="ctr"/>
            <a:r>
              <a:rPr lang="en-US" b="1" dirty="0" smtClean="0">
                <a:latin typeface="Arial"/>
                <a:cs typeface="Arial"/>
              </a:rPr>
              <a:t>ENGINEERING</a:t>
            </a:r>
          </a:p>
          <a:p>
            <a:pPr algn="ctr"/>
            <a:r>
              <a:rPr lang="en-US" b="1" dirty="0" smtClean="0">
                <a:latin typeface="Arial"/>
                <a:cs typeface="Arial"/>
              </a:rPr>
              <a:t> Technologies that enable/promote safety </a:t>
            </a:r>
            <a:endParaRPr lang="en-US" b="1" dirty="0">
              <a:latin typeface="Arial"/>
              <a:cs typeface="Arial"/>
            </a:endParaRPr>
          </a:p>
        </p:txBody>
      </p:sp>
      <p:sp>
        <p:nvSpPr>
          <p:cNvPr id="8" name="TextBox 7"/>
          <p:cNvSpPr txBox="1"/>
          <p:nvPr/>
        </p:nvSpPr>
        <p:spPr>
          <a:xfrm>
            <a:off x="6876256" y="5517232"/>
            <a:ext cx="2082722" cy="646331"/>
          </a:xfrm>
          <a:prstGeom prst="rect">
            <a:avLst/>
          </a:prstGeom>
          <a:noFill/>
        </p:spPr>
        <p:txBody>
          <a:bodyPr wrap="none" rtlCol="0">
            <a:spAutoFit/>
          </a:bodyPr>
          <a:lstStyle/>
          <a:p>
            <a:pPr algn="ctr"/>
            <a:r>
              <a:rPr lang="en-US" b="1" dirty="0" smtClean="0">
                <a:latin typeface="Arial"/>
                <a:cs typeface="Arial"/>
              </a:rPr>
              <a:t>EDUCATION</a:t>
            </a:r>
          </a:p>
          <a:p>
            <a:pPr algn="ctr"/>
            <a:r>
              <a:rPr lang="en-US" b="1" dirty="0" smtClean="0">
                <a:latin typeface="Arial"/>
                <a:cs typeface="Arial"/>
              </a:rPr>
              <a:t>Safety promotion</a:t>
            </a:r>
            <a:endParaRPr lang="en-US" b="1" dirty="0">
              <a:latin typeface="Arial"/>
              <a:cs typeface="Arial"/>
            </a:endParaRPr>
          </a:p>
        </p:txBody>
      </p:sp>
      <p:sp>
        <p:nvSpPr>
          <p:cNvPr id="9" name="TextBox 8"/>
          <p:cNvSpPr txBox="1"/>
          <p:nvPr/>
        </p:nvSpPr>
        <p:spPr>
          <a:xfrm>
            <a:off x="-8639" y="5517232"/>
            <a:ext cx="2775557" cy="646331"/>
          </a:xfrm>
          <a:prstGeom prst="rect">
            <a:avLst/>
          </a:prstGeom>
          <a:noFill/>
        </p:spPr>
        <p:txBody>
          <a:bodyPr wrap="none" rtlCol="0">
            <a:spAutoFit/>
          </a:bodyPr>
          <a:lstStyle/>
          <a:p>
            <a:pPr algn="ctr"/>
            <a:r>
              <a:rPr lang="en-US" b="1" dirty="0" smtClean="0">
                <a:latin typeface="Arial"/>
                <a:cs typeface="Arial"/>
              </a:rPr>
              <a:t>ENFORCEMENT</a:t>
            </a:r>
          </a:p>
          <a:p>
            <a:pPr algn="ctr"/>
            <a:r>
              <a:rPr lang="en-US" b="1" dirty="0" smtClean="0">
                <a:latin typeface="Arial"/>
                <a:cs typeface="Arial"/>
              </a:rPr>
              <a:t>Regulatory instruments</a:t>
            </a:r>
            <a:endParaRPr lang="en-US" b="1" dirty="0">
              <a:latin typeface="Arial"/>
              <a:cs typeface="Arial"/>
            </a:endParaRPr>
          </a:p>
        </p:txBody>
      </p:sp>
      <p:pic>
        <p:nvPicPr>
          <p:cNvPr id="10" name="Picture 9"/>
          <p:cNvPicPr>
            <a:picLocks noChangeAspect="1"/>
          </p:cNvPicPr>
          <p:nvPr/>
        </p:nvPicPr>
        <p:blipFill>
          <a:blip r:embed="rId2" cstate="print"/>
          <a:stretch>
            <a:fillRect/>
          </a:stretch>
        </p:blipFill>
        <p:spPr>
          <a:xfrm>
            <a:off x="8378428" y="0"/>
            <a:ext cx="765572" cy="757967"/>
          </a:xfrm>
          <a:prstGeom prst="rect">
            <a:avLst/>
          </a:prstGeom>
        </p:spPr>
      </p:pic>
    </p:spTree>
    <p:extLst>
      <p:ext uri="{BB962C8B-B14F-4D97-AF65-F5344CB8AC3E}">
        <p14:creationId xmlns:p14="http://schemas.microsoft.com/office/powerpoint/2010/main" xmlns="" val="51029455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buNone/>
            </a:pPr>
            <a:endParaRPr lang="en-GB" sz="3600" b="1" dirty="0" smtClean="0"/>
          </a:p>
          <a:p>
            <a:pPr algn="ctr">
              <a:buNone/>
            </a:pPr>
            <a:r>
              <a:rPr lang="en-GB" sz="3600" b="1" dirty="0" smtClean="0"/>
              <a:t>THANK YOU</a:t>
            </a:r>
            <a:endParaRPr lang="en-GB" sz="3600" b="1" dirty="0"/>
          </a:p>
        </p:txBody>
      </p:sp>
      <p:sp>
        <p:nvSpPr>
          <p:cNvPr id="4" name="Slide Number Placeholder 3"/>
          <p:cNvSpPr>
            <a:spLocks noGrp="1"/>
          </p:cNvSpPr>
          <p:nvPr>
            <p:ph type="sldNum" sz="quarter" idx="12"/>
          </p:nvPr>
        </p:nvSpPr>
        <p:spPr/>
        <p:txBody>
          <a:bodyPr/>
          <a:lstStyle/>
          <a:p>
            <a:pPr>
              <a:defRPr/>
            </a:pPr>
            <a:fld id="{860CFDAE-8565-4D03-8A68-635A0920E9BE}" type="slidenum">
              <a:rPr lang="en-ZA" smtClean="0"/>
              <a:pPr>
                <a:defRPr/>
              </a:pPr>
              <a:t>80</a:t>
            </a:fld>
            <a:endParaRPr lang="en-ZA" dirty="0"/>
          </a:p>
        </p:txBody>
      </p:sp>
    </p:spTree>
    <p:extLst>
      <p:ext uri="{BB962C8B-B14F-4D97-AF65-F5344CB8AC3E}">
        <p14:creationId xmlns:p14="http://schemas.microsoft.com/office/powerpoint/2010/main" xmlns="" val="3649759540"/>
      </p:ext>
    </p:extLst>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9348"/>
            <a:ext cx="8229600" cy="1105396"/>
          </a:xfrm>
        </p:spPr>
        <p:txBody>
          <a:bodyPr/>
          <a:lstStyle/>
          <a:p>
            <a:r>
              <a:rPr lang="en-ZA" sz="3200" cap="all" dirty="0" smtClean="0"/>
              <a:t>Strategic framework</a:t>
            </a:r>
            <a:endParaRPr lang="en-GB" sz="3200" cap="all" dirty="0"/>
          </a:p>
        </p:txBody>
      </p:sp>
      <p:sp>
        <p:nvSpPr>
          <p:cNvPr id="3" name="Slide Number Placeholder 2"/>
          <p:cNvSpPr>
            <a:spLocks noGrp="1"/>
          </p:cNvSpPr>
          <p:nvPr>
            <p:ph type="sldNum" sz="quarter" idx="12"/>
          </p:nvPr>
        </p:nvSpPr>
        <p:spPr>
          <a:xfrm>
            <a:off x="6588224" y="6381328"/>
            <a:ext cx="2133600" cy="365125"/>
          </a:xfrm>
        </p:spPr>
        <p:txBody>
          <a:bodyPr/>
          <a:lstStyle/>
          <a:p>
            <a:pPr>
              <a:defRPr/>
            </a:pPr>
            <a:fld id="{94809726-6A3F-42D1-82A2-323CDBDB1D6C}" type="slidenum">
              <a:rPr lang="en-ZA" smtClean="0"/>
              <a:pPr>
                <a:defRPr/>
              </a:pPr>
              <a:t>9</a:t>
            </a:fld>
            <a:endParaRPr lang="en-ZA" dirty="0"/>
          </a:p>
        </p:txBody>
      </p:sp>
      <p:sp>
        <p:nvSpPr>
          <p:cNvPr id="4" name="Rectangle 3"/>
          <p:cNvSpPr/>
          <p:nvPr/>
        </p:nvSpPr>
        <p:spPr>
          <a:xfrm>
            <a:off x="899592" y="1268760"/>
            <a:ext cx="7704856" cy="576064"/>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wrap="none" tIns="137160" rtlCol="0" anchor="ctr"/>
          <a:lstStyle/>
          <a:p>
            <a:pPr algn="ctr">
              <a:lnSpc>
                <a:spcPct val="50000"/>
              </a:lnSpc>
              <a:spcBef>
                <a:spcPts val="1200"/>
              </a:spcBef>
            </a:pPr>
            <a:endParaRPr lang="en-GB" sz="2400" dirty="0"/>
          </a:p>
          <a:p>
            <a:pPr algn="ctr">
              <a:spcBef>
                <a:spcPts val="1200"/>
              </a:spcBef>
            </a:pPr>
            <a:r>
              <a:rPr lang="en-GB" sz="2400" dirty="0" smtClean="0"/>
              <a:t>ZERO OCCURRENCES</a:t>
            </a:r>
            <a:endParaRPr lang="af-ZA" sz="2400" dirty="0">
              <a:ea typeface="Calibri" panose="020F0502020204030204" pitchFamily="34" charset="0"/>
              <a:cs typeface="Times New Roman" panose="02020603050405020304" pitchFamily="18" charset="0"/>
            </a:endParaRPr>
          </a:p>
          <a:p>
            <a:pPr algn="ctr">
              <a:spcBef>
                <a:spcPts val="1200"/>
              </a:spcBef>
            </a:pPr>
            <a:endParaRPr lang="en-GB" sz="2400" dirty="0"/>
          </a:p>
        </p:txBody>
      </p:sp>
      <p:sp>
        <p:nvSpPr>
          <p:cNvPr id="5" name="Isosceles Triangle 4"/>
          <p:cNvSpPr/>
          <p:nvPr/>
        </p:nvSpPr>
        <p:spPr>
          <a:xfrm>
            <a:off x="971600" y="1988840"/>
            <a:ext cx="4824536" cy="2592288"/>
          </a:xfrm>
          <a:prstGeom prst="triangle">
            <a:avLst>
              <a:gd name="adj" fmla="val 49840"/>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2"/>
                </a:solidFill>
                <a:cs typeface="Arial Narrow"/>
              </a:rPr>
              <a:t>Risks in the railway landscape have been mitigated </a:t>
            </a:r>
          </a:p>
          <a:p>
            <a:pPr algn="ctr"/>
            <a:r>
              <a:rPr lang="en-GB" dirty="0" smtClean="0">
                <a:solidFill>
                  <a:schemeClr val="tx2"/>
                </a:solidFill>
                <a:cs typeface="Arial Narrow"/>
              </a:rPr>
              <a:t>(Focus on FIVE risk categories)</a:t>
            </a:r>
            <a:endParaRPr lang="en-GB" sz="1600" dirty="0" smtClean="0">
              <a:solidFill>
                <a:schemeClr val="tx2"/>
              </a:solidFill>
            </a:endParaRPr>
          </a:p>
          <a:p>
            <a:pPr algn="ctr"/>
            <a:endParaRPr lang="en-GB" sz="1600" dirty="0">
              <a:solidFill>
                <a:schemeClr val="tx2"/>
              </a:solidFill>
            </a:endParaRPr>
          </a:p>
        </p:txBody>
      </p:sp>
      <p:sp>
        <p:nvSpPr>
          <p:cNvPr id="13" name="Up Arrow 12"/>
          <p:cNvSpPr/>
          <p:nvPr/>
        </p:nvSpPr>
        <p:spPr>
          <a:xfrm>
            <a:off x="0" y="2492896"/>
            <a:ext cx="792088" cy="2088233"/>
          </a:xfrm>
          <a:prstGeom prst="upArrow">
            <a:avLst/>
          </a:prstGeom>
          <a:solidFill>
            <a:schemeClr val="tx2">
              <a:lumMod val="20000"/>
              <a:lumOff val="80000"/>
              <a:alpha val="47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1600" dirty="0" smtClean="0">
                <a:solidFill>
                  <a:schemeClr val="tx1"/>
                </a:solidFill>
              </a:rPr>
              <a:t>Outcomes</a:t>
            </a:r>
            <a:endParaRPr lang="en-GB" sz="1600" dirty="0">
              <a:solidFill>
                <a:schemeClr val="tx1"/>
              </a:solidFill>
            </a:endParaRPr>
          </a:p>
        </p:txBody>
      </p:sp>
      <p:sp>
        <p:nvSpPr>
          <p:cNvPr id="10" name="Rectangle 9"/>
          <p:cNvSpPr/>
          <p:nvPr/>
        </p:nvSpPr>
        <p:spPr>
          <a:xfrm>
            <a:off x="971600" y="5949280"/>
            <a:ext cx="2592288" cy="61074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smtClean="0"/>
              <a:t>Normative Framework</a:t>
            </a:r>
            <a:endParaRPr lang="en-GB" dirty="0"/>
          </a:p>
        </p:txBody>
      </p:sp>
      <p:sp>
        <p:nvSpPr>
          <p:cNvPr id="12" name="Rectangle 11"/>
          <p:cNvSpPr/>
          <p:nvPr/>
        </p:nvSpPr>
        <p:spPr>
          <a:xfrm>
            <a:off x="3707904" y="5949280"/>
            <a:ext cx="2376264" cy="610742"/>
          </a:xfrm>
          <a:prstGeom prst="rect">
            <a:avLst/>
          </a:prstGeom>
          <a:solidFill>
            <a:srgbClr val="37609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smtClean="0"/>
              <a:t>MTSF Objectives</a:t>
            </a:r>
            <a:endParaRPr lang="en-GB" dirty="0"/>
          </a:p>
        </p:txBody>
      </p:sp>
      <p:sp>
        <p:nvSpPr>
          <p:cNvPr id="14" name="Rectangle 13"/>
          <p:cNvSpPr/>
          <p:nvPr/>
        </p:nvSpPr>
        <p:spPr>
          <a:xfrm>
            <a:off x="6228184" y="5949280"/>
            <a:ext cx="2328418" cy="610742"/>
          </a:xfrm>
          <a:prstGeom prst="rect">
            <a:avLst/>
          </a:prstGeom>
          <a:solidFill>
            <a:srgbClr val="37609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smtClean="0"/>
              <a:t>DoT Strategic Goals</a:t>
            </a:r>
            <a:endParaRPr lang="en-GB" dirty="0"/>
          </a:p>
        </p:txBody>
      </p:sp>
      <p:sp>
        <p:nvSpPr>
          <p:cNvPr id="15" name="Up Arrow 14"/>
          <p:cNvSpPr/>
          <p:nvPr/>
        </p:nvSpPr>
        <p:spPr>
          <a:xfrm>
            <a:off x="35868" y="4725144"/>
            <a:ext cx="834008" cy="936104"/>
          </a:xfrm>
          <a:prstGeom prst="upArrow">
            <a:avLst/>
          </a:prstGeom>
          <a:solidFill>
            <a:srgbClr val="17375E">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1400" dirty="0" smtClean="0"/>
              <a:t>Outputs</a:t>
            </a:r>
            <a:endParaRPr lang="en-GB" sz="1400" dirty="0"/>
          </a:p>
        </p:txBody>
      </p:sp>
      <p:sp>
        <p:nvSpPr>
          <p:cNvPr id="16" name="Up Arrow 15"/>
          <p:cNvSpPr/>
          <p:nvPr/>
        </p:nvSpPr>
        <p:spPr>
          <a:xfrm>
            <a:off x="0" y="1124744"/>
            <a:ext cx="834008" cy="936104"/>
          </a:xfrm>
          <a:prstGeom prst="upArrow">
            <a:avLst/>
          </a:prstGeom>
          <a:solidFill>
            <a:srgbClr val="3366FF">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1400" dirty="0" smtClean="0"/>
              <a:t>Impact</a:t>
            </a:r>
            <a:endParaRPr lang="en-GB" sz="1400" dirty="0"/>
          </a:p>
        </p:txBody>
      </p:sp>
      <p:sp>
        <p:nvSpPr>
          <p:cNvPr id="11" name="Can 10"/>
          <p:cNvSpPr/>
          <p:nvPr/>
        </p:nvSpPr>
        <p:spPr>
          <a:xfrm>
            <a:off x="1043608" y="4653136"/>
            <a:ext cx="1440160" cy="1224136"/>
          </a:xfrm>
          <a:prstGeom prst="can">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a:solidFill>
                  <a:schemeClr val="bg1"/>
                </a:solidFill>
              </a:rPr>
              <a:t>Enforcement</a:t>
            </a:r>
            <a:endParaRPr lang="en-GB" dirty="0">
              <a:solidFill>
                <a:schemeClr val="bg1"/>
              </a:solidFill>
            </a:endParaRPr>
          </a:p>
        </p:txBody>
      </p:sp>
      <p:sp>
        <p:nvSpPr>
          <p:cNvPr id="17" name="Can 16"/>
          <p:cNvSpPr/>
          <p:nvPr/>
        </p:nvSpPr>
        <p:spPr>
          <a:xfrm>
            <a:off x="2627784" y="4653136"/>
            <a:ext cx="1368152" cy="1224136"/>
          </a:xfrm>
          <a:prstGeom prst="can">
            <a:avLst/>
          </a:prstGeom>
          <a:solidFill>
            <a:srgbClr val="17375E"/>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a:solidFill>
                  <a:srgbClr val="FFFFFF"/>
                </a:solidFill>
              </a:rPr>
              <a:t>Education</a:t>
            </a:r>
          </a:p>
        </p:txBody>
      </p:sp>
      <p:sp>
        <p:nvSpPr>
          <p:cNvPr id="18" name="Can 17"/>
          <p:cNvSpPr/>
          <p:nvPr/>
        </p:nvSpPr>
        <p:spPr>
          <a:xfrm>
            <a:off x="4139952" y="4653136"/>
            <a:ext cx="1656184" cy="1224136"/>
          </a:xfrm>
          <a:prstGeom prst="can">
            <a:avLst/>
          </a:prstGeom>
          <a:solidFill>
            <a:srgbClr val="17375E"/>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smtClean="0">
                <a:solidFill>
                  <a:srgbClr val="FFFFFF"/>
                </a:solidFill>
              </a:rPr>
              <a:t>Engineering &amp; Human Factors</a:t>
            </a:r>
            <a:endParaRPr lang="en-GB" b="1" dirty="0">
              <a:solidFill>
                <a:srgbClr val="FFFFFF"/>
              </a:solidFill>
            </a:endParaRPr>
          </a:p>
        </p:txBody>
      </p:sp>
      <p:sp>
        <p:nvSpPr>
          <p:cNvPr id="19" name="Can 18"/>
          <p:cNvSpPr/>
          <p:nvPr/>
        </p:nvSpPr>
        <p:spPr>
          <a:xfrm>
            <a:off x="6228184" y="4653136"/>
            <a:ext cx="2592288" cy="1224136"/>
          </a:xfrm>
          <a:prstGeom prst="can">
            <a:avLst/>
          </a:prstGeom>
          <a:solidFill>
            <a:srgbClr val="17375E"/>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smtClean="0">
                <a:solidFill>
                  <a:srgbClr val="FFFFFF"/>
                </a:solidFill>
              </a:rPr>
              <a:t>Effective Governance, Risk &amp; Financial Management</a:t>
            </a:r>
            <a:endParaRPr lang="en-GB" dirty="0">
              <a:solidFill>
                <a:srgbClr val="FFFFFF"/>
              </a:solidFill>
            </a:endParaRPr>
          </a:p>
        </p:txBody>
      </p:sp>
      <p:sp>
        <p:nvSpPr>
          <p:cNvPr id="21" name="Isosceles Triangle 20"/>
          <p:cNvSpPr/>
          <p:nvPr/>
        </p:nvSpPr>
        <p:spPr>
          <a:xfrm>
            <a:off x="5940152" y="1988840"/>
            <a:ext cx="2952328" cy="2592288"/>
          </a:xfrm>
          <a:prstGeom prst="triangle">
            <a:avLst>
              <a:gd name="adj" fmla="val 49840"/>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2"/>
                </a:solidFill>
                <a:cs typeface="Arial Narrow"/>
              </a:rPr>
              <a:t>Sustainable institutional growth and development</a:t>
            </a:r>
            <a:endParaRPr lang="en-GB" sz="1600" dirty="0" smtClean="0">
              <a:solidFill>
                <a:schemeClr val="tx2"/>
              </a:solidFill>
            </a:endParaRPr>
          </a:p>
          <a:p>
            <a:pPr algn="ctr"/>
            <a:endParaRPr lang="en-GB" sz="1600" dirty="0">
              <a:solidFill>
                <a:schemeClr val="tx2"/>
              </a:solidFill>
            </a:endParaRPr>
          </a:p>
        </p:txBody>
      </p:sp>
      <p:pic>
        <p:nvPicPr>
          <p:cNvPr id="20" name="Picture 19"/>
          <p:cNvPicPr>
            <a:picLocks noChangeAspect="1"/>
          </p:cNvPicPr>
          <p:nvPr/>
        </p:nvPicPr>
        <p:blipFill>
          <a:blip r:embed="rId2" cstate="print"/>
          <a:stretch>
            <a:fillRect/>
          </a:stretch>
        </p:blipFill>
        <p:spPr>
          <a:xfrm>
            <a:off x="8378428" y="0"/>
            <a:ext cx="765572" cy="757967"/>
          </a:xfrm>
          <a:prstGeom prst="rect">
            <a:avLst/>
          </a:prstGeom>
        </p:spPr>
      </p:pic>
    </p:spTree>
    <p:extLst>
      <p:ext uri="{BB962C8B-B14F-4D97-AF65-F5344CB8AC3E}">
        <p14:creationId xmlns:p14="http://schemas.microsoft.com/office/powerpoint/2010/main" xmlns="" val="30321403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5653</TotalTime>
  <Words>4978</Words>
  <Application>Microsoft Office PowerPoint</Application>
  <PresentationFormat>On-screen Show (4:3)</PresentationFormat>
  <Paragraphs>988</Paragraphs>
  <Slides>80</Slides>
  <Notes>0</Notes>
  <HiddenSlides>0</HiddenSlides>
  <MMClips>0</MMClips>
  <ScaleCrop>false</ScaleCrop>
  <HeadingPairs>
    <vt:vector size="4" baseType="variant">
      <vt:variant>
        <vt:lpstr>Theme</vt:lpstr>
      </vt:variant>
      <vt:variant>
        <vt:i4>1</vt:i4>
      </vt:variant>
      <vt:variant>
        <vt:lpstr>Slide Titles</vt:lpstr>
      </vt:variant>
      <vt:variant>
        <vt:i4>80</vt:i4>
      </vt:variant>
    </vt:vector>
  </HeadingPairs>
  <TitlesOfParts>
    <vt:vector size="81" baseType="lpstr">
      <vt:lpstr>Office Theme</vt:lpstr>
      <vt:lpstr>Slide 1</vt:lpstr>
      <vt:lpstr>CONTENT</vt:lpstr>
      <vt:lpstr>INTRODUCTION 9-point plan contribution</vt:lpstr>
      <vt:lpstr>INTRODUCTION (Cont.) Sona contribution</vt:lpstr>
      <vt:lpstr>HISTORICAL BACKGROUND</vt:lpstr>
      <vt:lpstr>Strategic Overview</vt:lpstr>
      <vt:lpstr>Slide 7</vt:lpstr>
      <vt:lpstr>Slide 8</vt:lpstr>
      <vt:lpstr>Strategic framework</vt:lpstr>
      <vt:lpstr>Slide 10</vt:lpstr>
      <vt:lpstr>ANNUAL PERFORMANCE</vt:lpstr>
      <vt:lpstr>RSR REGULATORY IMPACT ASSESSMENT</vt:lpstr>
      <vt:lpstr>RSR REGULATORY IMPACT ASSESSMENT</vt:lpstr>
      <vt:lpstr>RSR REGULATORY IMPACT ASSESSMENT</vt:lpstr>
      <vt:lpstr>TFR OCCURRENCE COSTS</vt:lpstr>
      <vt:lpstr>Slide 16</vt:lpstr>
      <vt:lpstr>TFR COST OF RISK PROFILE </vt:lpstr>
      <vt:lpstr>PRASA OCCURRENCE COSTS</vt:lpstr>
      <vt:lpstr>Slide 19</vt:lpstr>
      <vt:lpstr>PRASA COST OF RISK PROFILE </vt:lpstr>
      <vt:lpstr>COMPLIANCE AND RISK INTERVENTIONS</vt:lpstr>
      <vt:lpstr>RSR INSPECTORATE vs. RSR INTERVENTIONS</vt:lpstr>
      <vt:lpstr>RSR INSPECTORATE vs. RSR INTERVENTIONS</vt:lpstr>
      <vt:lpstr>NON ACHIEVED KPA’S</vt:lpstr>
      <vt:lpstr>Strategic ALIGNMENT</vt:lpstr>
      <vt:lpstr>CHANGES to the strategic plan</vt:lpstr>
      <vt:lpstr>CHANGES to the strategic plan</vt:lpstr>
      <vt:lpstr>CHANGES to the strategic plan</vt:lpstr>
      <vt:lpstr>CHANGES to the strategic plan</vt:lpstr>
      <vt:lpstr>RSR Strategic Plan 2016 – 2021</vt:lpstr>
      <vt:lpstr>STRATEGIC OUTCOME 1 risks In the landscape have been mitigated</vt:lpstr>
      <vt:lpstr>FOCAL AREA 1: LEVEL CROSSING OCCURRENCES</vt:lpstr>
      <vt:lpstr>Slide 33</vt:lpstr>
      <vt:lpstr>Slide 34</vt:lpstr>
      <vt:lpstr>Slide 35</vt:lpstr>
      <vt:lpstr>Slide 36</vt:lpstr>
      <vt:lpstr>FOCAL AREA 2: PEOPLE STRUCK BY TRAINS</vt:lpstr>
      <vt:lpstr>Slide 38</vt:lpstr>
      <vt:lpstr>Slide 39</vt:lpstr>
      <vt:lpstr>Slide 40</vt:lpstr>
      <vt:lpstr>Slide 41</vt:lpstr>
      <vt:lpstr>FOCAL AREA 3: MAINLINE DERAILMENTS</vt:lpstr>
      <vt:lpstr>Slide 43</vt:lpstr>
      <vt:lpstr>Slide 44</vt:lpstr>
      <vt:lpstr>Slide 45</vt:lpstr>
      <vt:lpstr>Slide 46</vt:lpstr>
      <vt:lpstr>Slide 47</vt:lpstr>
      <vt:lpstr>FOCAL AREA 4: MAINLINE COLLISIONS</vt:lpstr>
      <vt:lpstr>Slide 49</vt:lpstr>
      <vt:lpstr>Slide 50</vt:lpstr>
      <vt:lpstr>Slide 51</vt:lpstr>
      <vt:lpstr>Slide 52</vt:lpstr>
      <vt:lpstr>Slide 53</vt:lpstr>
      <vt:lpstr>FOCAL AREA 5: PLATFORM-TRAIN INTERFACE OCCURRENCES</vt:lpstr>
      <vt:lpstr>Slide 55</vt:lpstr>
      <vt:lpstr>Slide 56</vt:lpstr>
      <vt:lpstr>Slide 57</vt:lpstr>
      <vt:lpstr>Slide 58</vt:lpstr>
      <vt:lpstr>Slide 59</vt:lpstr>
      <vt:lpstr>STRATEGIC OUTCOME 2:  SUSTAINABLE INSTITUTIONAL GROWTH &amp; DEVELOPMENT </vt:lpstr>
      <vt:lpstr>Slide 61</vt:lpstr>
      <vt:lpstr>Slide 62</vt:lpstr>
      <vt:lpstr>Slide 63</vt:lpstr>
      <vt:lpstr>Slide 64</vt:lpstr>
      <vt:lpstr>Slide 65</vt:lpstr>
      <vt:lpstr>STRATEGIC RISK REGISTER</vt:lpstr>
      <vt:lpstr>Slide 67</vt:lpstr>
      <vt:lpstr>Slide 68</vt:lpstr>
      <vt:lpstr>Slide 69</vt:lpstr>
      <vt:lpstr>Slide 70</vt:lpstr>
      <vt:lpstr>BUDGET INFORMATION</vt:lpstr>
      <vt:lpstr>FINANCIAL INFORMATION</vt:lpstr>
      <vt:lpstr>PERCENTAGE GROWTH</vt:lpstr>
      <vt:lpstr>Slide 74</vt:lpstr>
      <vt:lpstr>Slide 75</vt:lpstr>
      <vt:lpstr>Slide 76</vt:lpstr>
      <vt:lpstr>FINANCIAL INFORMATION </vt:lpstr>
      <vt:lpstr>Strategic projects</vt:lpstr>
      <vt:lpstr>CHALLENGES</vt:lpstr>
      <vt:lpstr>Slide 80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Candi van der Merwe</dc:creator>
  <cp:lastModifiedBy>PUMZA</cp:lastModifiedBy>
  <cp:revision>383</cp:revision>
  <cp:lastPrinted>2016-02-26T15:26:24Z</cp:lastPrinted>
  <dcterms:created xsi:type="dcterms:W3CDTF">2013-09-30T13:12:47Z</dcterms:created>
  <dcterms:modified xsi:type="dcterms:W3CDTF">2016-04-14T09:01:22Z</dcterms:modified>
</cp:coreProperties>
</file>