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diagrams/layout2.xml" ContentType="application/vnd.openxmlformats-officedocument.drawingml.diagramLayout+xml"/>
  <Override PartName="/ppt/notesSlides/notesSlide8.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56"/>
  </p:notesMasterIdLst>
  <p:handoutMasterIdLst>
    <p:handoutMasterId r:id="rId57"/>
  </p:handoutMasterIdLst>
  <p:sldIdLst>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9" r:id="rId31"/>
    <p:sldId id="290" r:id="rId32"/>
    <p:sldId id="291" r:id="rId33"/>
    <p:sldId id="292" r:id="rId34"/>
    <p:sldId id="293"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2" r:id="rId52"/>
    <p:sldId id="313" r:id="rId53"/>
    <p:sldId id="314" r:id="rId54"/>
    <p:sldId id="311" r:id="rId5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snapToGrid="0" snapToObjects="1" showGuides="1">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swell.Mathonsi\AppData\Local\Microsoft\Windows\Temporary%20Internet%20Files\Content.Outlook\JVP9Z0BG\Proposed%202016%20MTEF_.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rotX val="30"/>
      <c:perspective val="30"/>
    </c:view3D>
    <c:plotArea>
      <c:layout>
        <c:manualLayout>
          <c:layoutTarget val="inner"/>
          <c:xMode val="edge"/>
          <c:yMode val="edge"/>
          <c:x val="4.2477891104179599E-2"/>
          <c:y val="0.35480167928610606"/>
          <c:w val="0.9575221088958199"/>
          <c:h val="0.64519832071389416"/>
        </c:manualLayout>
      </c:layout>
      <c:pie3DChart>
        <c:varyColors val="1"/>
        <c:ser>
          <c:idx val="0"/>
          <c:order val="0"/>
          <c:explosion val="25"/>
          <c:dPt>
            <c:idx val="0"/>
            <c:spPr>
              <a:gradFill>
                <a:gsLst>
                  <a:gs pos="0">
                    <a:schemeClr val="accent1">
                      <a:lumMod val="20000"/>
                      <a:lumOff val="80000"/>
                    </a:schemeClr>
                  </a:gs>
                  <a:gs pos="100000">
                    <a:srgbClr val="000000">
                      <a:gamma/>
                      <a:shade val="46275"/>
                      <a:invGamma/>
                    </a:srgbClr>
                  </a:gs>
                </a:gsLst>
                <a:lin ang="5400000" scaled="1"/>
              </a:gradFill>
            </c:spPr>
          </c:dPt>
          <c:dLbls>
            <c:dLbl>
              <c:idx val="0"/>
              <c:layout>
                <c:manualLayout>
                  <c:x val="-0.23047464660056297"/>
                  <c:y val="-3.4645161837008699E-2"/>
                </c:manualLayout>
              </c:layout>
              <c:spPr>
                <a:noFill/>
                <a:ln>
                  <a:noFill/>
                </a:ln>
                <a:effectLst/>
              </c:spPr>
              <c:txPr>
                <a:bodyPr wrap="square" lIns="38100" tIns="19050" rIns="38100" bIns="19050" anchor="ctr">
                  <a:spAutoFit/>
                </a:bodyPr>
                <a:lstStyle/>
                <a:p>
                  <a:pPr>
                    <a:defRPr sz="1400" b="1">
                      <a:solidFill>
                        <a:schemeClr val="bg1"/>
                      </a:solidFill>
                    </a:defRPr>
                  </a:pPr>
                  <a:endParaRPr lang="en-US"/>
                </a:p>
              </c:txPr>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pPr>
                <a:endParaRPr lang="en-US"/>
              </a:p>
            </c:txPr>
            <c:showVal val="1"/>
            <c:showLeaderLines val="1"/>
            <c:extLst>
              <c:ext xmlns:c15="http://schemas.microsoft.com/office/drawing/2012/chart" uri="{CE6537A1-D6FC-4f65-9D91-7224C49458BB}"/>
            </c:extLst>
          </c:dLbls>
          <c:cat>
            <c:strRef>
              <c:f>'Proposed 2016 MTEF'!$A$73:$A$76</c:f>
              <c:strCache>
                <c:ptCount val="4"/>
                <c:pt idx="0">
                  <c:v>Infrastrusture</c:v>
                </c:pt>
                <c:pt idx="1">
                  <c:v>New Rolling Stock</c:v>
                </c:pt>
                <c:pt idx="2">
                  <c:v>Accelerated Roling Stock Programme</c:v>
                </c:pt>
                <c:pt idx="3">
                  <c:v>New Locomotives</c:v>
                </c:pt>
              </c:strCache>
            </c:strRef>
          </c:cat>
          <c:val>
            <c:numRef>
              <c:f>'Proposed 2016 MTEF'!$D$73:$D$76</c:f>
              <c:numCache>
                <c:formatCode>0.0%</c:formatCode>
                <c:ptCount val="4"/>
                <c:pt idx="0">
                  <c:v>0.56707046811866402</c:v>
                </c:pt>
                <c:pt idx="1">
                  <c:v>0.2848629367428081</c:v>
                </c:pt>
                <c:pt idx="2">
                  <c:v>0.12981128076168102</c:v>
                </c:pt>
                <c:pt idx="3">
                  <c:v>1.82553143768476E-2</c:v>
                </c:pt>
              </c:numCache>
            </c:numRef>
          </c:val>
        </c:ser>
        <c:dLbls/>
      </c:pie3DChart>
    </c:plotArea>
    <c:legend>
      <c:legendPos val="t"/>
      <c:spPr>
        <a:ln>
          <a:gradFill>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a:ln>
      </c:spPr>
      <c:txPr>
        <a:bodyPr/>
        <a:lstStyle/>
        <a:p>
          <a:pPr>
            <a:defRPr sz="1400" b="1"/>
          </a:pPr>
          <a:endParaRPr lang="en-US"/>
        </a:p>
      </c:txPr>
    </c:legend>
    <c:plotVisOnly val="1"/>
    <c:dispBlanksAs val="zero"/>
  </c:chart>
  <c:spPr>
    <a:solidFill>
      <a:schemeClr val="bg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view3D>
      <c:rotX val="50"/>
      <c:rotY val="11"/>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Val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'Proposed 2016 MTEF'!$H$3:$H$6</c:f>
              <c:strCache>
                <c:ptCount val="4"/>
                <c:pt idx="0">
                  <c:v>Corporate</c:v>
                </c:pt>
                <c:pt idx="1">
                  <c:v>PRASA Rail</c:v>
                </c:pt>
                <c:pt idx="2">
                  <c:v>PRASA Technical</c:v>
                </c:pt>
                <c:pt idx="3">
                  <c:v>PRASA CRES</c:v>
                </c:pt>
              </c:strCache>
            </c:strRef>
          </c:cat>
          <c:val>
            <c:numRef>
              <c:f>'Proposed 2016 MTEF'!$I$3:$I$6</c:f>
            </c:numRef>
          </c:val>
        </c:ser>
        <c:ser>
          <c:idx val="1"/>
          <c:order val="1"/>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'Proposed 2016 MTEF'!$H$3:$H$6</c:f>
              <c:strCache>
                <c:ptCount val="4"/>
                <c:pt idx="0">
                  <c:v>Corporate</c:v>
                </c:pt>
                <c:pt idx="1">
                  <c:v>PRASA Rail</c:v>
                </c:pt>
                <c:pt idx="2">
                  <c:v>PRASA Technical</c:v>
                </c:pt>
                <c:pt idx="3">
                  <c:v>PRASA CRES</c:v>
                </c:pt>
              </c:strCache>
            </c:strRef>
          </c:cat>
          <c:val>
            <c:numRef>
              <c:f>'Proposed 2016 MTEF'!$J$3:$J$6</c:f>
            </c:numRef>
          </c:val>
        </c:ser>
        <c:ser>
          <c:idx val="2"/>
          <c:order val="2"/>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'Proposed 2016 MTEF'!$H$3:$H$6</c:f>
              <c:strCache>
                <c:ptCount val="4"/>
                <c:pt idx="0">
                  <c:v>Corporate</c:v>
                </c:pt>
                <c:pt idx="1">
                  <c:v>PRASA Rail</c:v>
                </c:pt>
                <c:pt idx="2">
                  <c:v>PRASA Technical</c:v>
                </c:pt>
                <c:pt idx="3">
                  <c:v>PRASA CRES</c:v>
                </c:pt>
              </c:strCache>
            </c:strRef>
          </c:cat>
          <c:val>
            <c:numRef>
              <c:f>'Proposed 2016 MTEF'!$K$3:$K$6</c:f>
            </c:numRef>
          </c:val>
        </c:ser>
        <c:ser>
          <c:idx val="3"/>
          <c:order val="3"/>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'Proposed 2016 MTEF'!$H$3:$H$6</c:f>
              <c:strCache>
                <c:ptCount val="4"/>
                <c:pt idx="0">
                  <c:v>Corporate</c:v>
                </c:pt>
                <c:pt idx="1">
                  <c:v>PRASA Rail</c:v>
                </c:pt>
                <c:pt idx="2">
                  <c:v>PRASA Technical</c:v>
                </c:pt>
                <c:pt idx="3">
                  <c:v>PRASA CRES</c:v>
                </c:pt>
              </c:strCache>
            </c:strRef>
          </c:cat>
          <c:val>
            <c:numRef>
              <c:f>'Proposed 2016 MTEF'!$L$3:$L$6</c:f>
            </c:numRef>
          </c:val>
        </c:ser>
        <c:ser>
          <c:idx val="4"/>
          <c:order val="4"/>
          <c:explosion val="11"/>
          <c:dPt>
            <c:idx val="0"/>
            <c:spPr>
              <a:solidFill>
                <a:schemeClr val="accent1"/>
              </a:solidFill>
              <a:ln>
                <a:noFill/>
              </a:ln>
              <a:effectLst>
                <a:outerShdw blurRad="254000" sx="102000" sy="102000" algn="ctr" rotWithShape="0">
                  <a:prstClr val="black">
                    <a:alpha val="20000"/>
                  </a:prstClr>
                </a:outerShdw>
              </a:effectLst>
              <a:sp3d/>
            </c:spPr>
          </c:dPt>
          <c:dPt>
            <c:idx val="1"/>
            <c:spPr>
              <a:solidFill>
                <a:schemeClr val="accent2"/>
              </a:solidFill>
              <a:ln>
                <a:noFill/>
              </a:ln>
              <a:effectLst>
                <a:outerShdw blurRad="254000" sx="102000" sy="102000" algn="ctr" rotWithShape="0">
                  <a:prstClr val="black">
                    <a:alpha val="20000"/>
                  </a:prstClr>
                </a:outerShdw>
              </a:effectLst>
              <a:sp3d/>
            </c:spPr>
          </c:dPt>
          <c:dPt>
            <c:idx val="2"/>
            <c:spPr>
              <a:solidFill>
                <a:schemeClr val="accent3"/>
              </a:solidFill>
              <a:ln>
                <a:noFill/>
              </a:ln>
              <a:effectLst>
                <a:outerShdw blurRad="254000" sx="102000" sy="102000" algn="ctr" rotWithShape="0">
                  <a:prstClr val="black">
                    <a:alpha val="20000"/>
                  </a:prstClr>
                </a:outerShdw>
              </a:effectLst>
              <a:sp3d/>
            </c:spPr>
          </c:dPt>
          <c:dPt>
            <c:idx val="3"/>
            <c:spPr>
              <a:solidFill>
                <a:schemeClr val="accent4"/>
              </a:solidFill>
              <a:ln>
                <a:noFill/>
              </a:ln>
              <a:effectLst>
                <a:outerShdw blurRad="254000" sx="102000" sy="102000" algn="ctr" rotWithShape="0">
                  <a:prstClr val="black">
                    <a:alpha val="20000"/>
                  </a:prstClr>
                </a:outerShdw>
              </a:effectLst>
              <a:sp3d/>
            </c:spPr>
          </c:dPt>
          <c:dLbls>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'Proposed 2016 MTEF'!$H$3:$H$6</c:f>
              <c:strCache>
                <c:ptCount val="4"/>
                <c:pt idx="0">
                  <c:v>Corporate</c:v>
                </c:pt>
                <c:pt idx="1">
                  <c:v>PRASA Rail</c:v>
                </c:pt>
                <c:pt idx="2">
                  <c:v>PRASA Technical</c:v>
                </c:pt>
                <c:pt idx="3">
                  <c:v>PRASA CRES</c:v>
                </c:pt>
              </c:strCache>
            </c:strRef>
          </c:cat>
          <c:val>
            <c:numRef>
              <c:f>'Proposed 2016 MTEF'!$M$3:$M$6</c:f>
              <c:numCache>
                <c:formatCode>0.0%</c:formatCode>
                <c:ptCount val="4"/>
                <c:pt idx="0">
                  <c:v>0.47038855379187611</c:v>
                </c:pt>
                <c:pt idx="1">
                  <c:v>0.107444092992331</c:v>
                </c:pt>
                <c:pt idx="2">
                  <c:v>0.29418550681491207</c:v>
                </c:pt>
                <c:pt idx="3">
                  <c:v>0.127981846400882</c:v>
                </c:pt>
              </c:numCache>
            </c:numRef>
          </c:val>
        </c:ser>
        <c:dLbls>
          <c:showPercent val="1"/>
        </c:dLbls>
      </c:pie3DChart>
      <c:spPr>
        <a:noFill/>
        <a:ln>
          <a:noFill/>
        </a:ln>
        <a:effectLst/>
      </c:spPr>
    </c:plotArea>
    <c:legend>
      <c:legendPos val="t"/>
      <c:layout>
        <c:manualLayout>
          <c:xMode val="edge"/>
          <c:yMode val="edge"/>
          <c:x val="4.1831006009032501E-2"/>
          <c:y val="2.2515228804364507E-2"/>
          <c:w val="0.92246916608108398"/>
          <c:h val="0.13903833380215405"/>
        </c:manualLayout>
      </c:layout>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stacked"/>
        <c:ser>
          <c:idx val="0"/>
          <c:order val="0"/>
          <c:tx>
            <c:strRef>
              <c:f>'Proposed 2016 MTEF'!$H$3</c:f>
              <c:strCache>
                <c:ptCount val="1"/>
                <c:pt idx="0">
                  <c:v>Corporate</c:v>
                </c:pt>
              </c:strCache>
            </c:strRef>
          </c:tx>
          <c:spPr>
            <a:solidFill>
              <a:schemeClr val="accent1"/>
            </a:solidFill>
            <a:ln>
              <a:noFill/>
            </a:ln>
            <a:effectLst/>
          </c:spPr>
          <c:cat>
            <c:strRef>
              <c:f>'Proposed 2016 MTEF'!$I$2:$K$2</c:f>
              <c:strCache>
                <c:ptCount val="3"/>
                <c:pt idx="0">
                  <c:v>2016/17</c:v>
                </c:pt>
                <c:pt idx="1">
                  <c:v>2017/18</c:v>
                </c:pt>
                <c:pt idx="2">
                  <c:v>2018/19</c:v>
                </c:pt>
              </c:strCache>
            </c:strRef>
          </c:cat>
          <c:val>
            <c:numRef>
              <c:f>'Proposed 2016 MTEF'!$I$3:$K$3</c:f>
              <c:numCache>
                <c:formatCode>_(* #,##0_);_(* \(#,##0\);_(* "-"_);_(@_)</c:formatCode>
                <c:ptCount val="3"/>
                <c:pt idx="0">
                  <c:v>6951160106.6701202</c:v>
                </c:pt>
                <c:pt idx="1">
                  <c:v>7503339195.0703297</c:v>
                </c:pt>
                <c:pt idx="2">
                  <c:v>7454059266.1420002</c:v>
                </c:pt>
              </c:numCache>
            </c:numRef>
          </c:val>
        </c:ser>
        <c:ser>
          <c:idx val="1"/>
          <c:order val="1"/>
          <c:tx>
            <c:strRef>
              <c:f>'Proposed 2016 MTEF'!$H$4</c:f>
              <c:strCache>
                <c:ptCount val="1"/>
                <c:pt idx="0">
                  <c:v>PRASA Rail</c:v>
                </c:pt>
              </c:strCache>
            </c:strRef>
          </c:tx>
          <c:spPr>
            <a:solidFill>
              <a:schemeClr val="accent2"/>
            </a:solidFill>
            <a:ln>
              <a:noFill/>
            </a:ln>
            <a:effectLst/>
          </c:spPr>
          <c:cat>
            <c:strRef>
              <c:f>'Proposed 2016 MTEF'!$I$2:$K$2</c:f>
              <c:strCache>
                <c:ptCount val="3"/>
                <c:pt idx="0">
                  <c:v>2016/17</c:v>
                </c:pt>
                <c:pt idx="1">
                  <c:v>2017/18</c:v>
                </c:pt>
                <c:pt idx="2">
                  <c:v>2018/19</c:v>
                </c:pt>
              </c:strCache>
            </c:strRef>
          </c:cat>
          <c:val>
            <c:numRef>
              <c:f>'Proposed 2016 MTEF'!$I$4:$K$4</c:f>
              <c:numCache>
                <c:formatCode>_(* #,##0_);_(* \(#,##0\);_(* "-"_);_(@_)</c:formatCode>
                <c:ptCount val="3"/>
                <c:pt idx="0">
                  <c:v>1441424085</c:v>
                </c:pt>
                <c:pt idx="1">
                  <c:v>1560600048</c:v>
                </c:pt>
                <c:pt idx="2">
                  <c:v>2002232848</c:v>
                </c:pt>
              </c:numCache>
            </c:numRef>
          </c:val>
        </c:ser>
        <c:ser>
          <c:idx val="2"/>
          <c:order val="2"/>
          <c:tx>
            <c:strRef>
              <c:f>'Proposed 2016 MTEF'!$H$5</c:f>
              <c:strCache>
                <c:ptCount val="1"/>
                <c:pt idx="0">
                  <c:v>PRASA Technical</c:v>
                </c:pt>
              </c:strCache>
            </c:strRef>
          </c:tx>
          <c:spPr>
            <a:solidFill>
              <a:schemeClr val="accent3"/>
            </a:solidFill>
            <a:ln>
              <a:noFill/>
            </a:ln>
            <a:effectLst/>
          </c:spPr>
          <c:cat>
            <c:strRef>
              <c:f>'Proposed 2016 MTEF'!$I$2:$K$2</c:f>
              <c:strCache>
                <c:ptCount val="3"/>
                <c:pt idx="0">
                  <c:v>2016/17</c:v>
                </c:pt>
                <c:pt idx="1">
                  <c:v>2017/18</c:v>
                </c:pt>
                <c:pt idx="2">
                  <c:v>2018/19</c:v>
                </c:pt>
              </c:strCache>
            </c:strRef>
          </c:cat>
          <c:val>
            <c:numRef>
              <c:f>'Proposed 2016 MTEF'!$I$5:$K$5</c:f>
              <c:numCache>
                <c:formatCode>_(* #,##0_);_(* \(#,##0\);_(* "-"_);_(@_)</c:formatCode>
                <c:ptCount val="3"/>
                <c:pt idx="0">
                  <c:v>4108604808.4120002</c:v>
                </c:pt>
                <c:pt idx="1">
                  <c:v>4345695036.9223804</c:v>
                </c:pt>
                <c:pt idx="2">
                  <c:v>5247522518.1586809</c:v>
                </c:pt>
              </c:numCache>
            </c:numRef>
          </c:val>
        </c:ser>
        <c:ser>
          <c:idx val="3"/>
          <c:order val="3"/>
          <c:tx>
            <c:strRef>
              <c:f>'Proposed 2016 MTEF'!$H$6</c:f>
              <c:strCache>
                <c:ptCount val="1"/>
                <c:pt idx="0">
                  <c:v>PRASA CRES</c:v>
                </c:pt>
              </c:strCache>
            </c:strRef>
          </c:tx>
          <c:spPr>
            <a:solidFill>
              <a:schemeClr val="accent4"/>
            </a:solidFill>
            <a:ln>
              <a:noFill/>
            </a:ln>
            <a:effectLst/>
          </c:spPr>
          <c:cat>
            <c:strRef>
              <c:f>'Proposed 2016 MTEF'!$I$2:$K$2</c:f>
              <c:strCache>
                <c:ptCount val="3"/>
                <c:pt idx="0">
                  <c:v>2016/17</c:v>
                </c:pt>
                <c:pt idx="1">
                  <c:v>2017/18</c:v>
                </c:pt>
                <c:pt idx="2">
                  <c:v>2018/19</c:v>
                </c:pt>
              </c:strCache>
            </c:strRef>
          </c:cat>
          <c:val>
            <c:numRef>
              <c:f>'Proposed 2016 MTEF'!$I$6:$K$6</c:f>
              <c:numCache>
                <c:formatCode>_(* #,##0_);_(* \(#,##0\);_(* "-"_);_(@_)</c:formatCode>
                <c:ptCount val="3"/>
                <c:pt idx="0">
                  <c:v>2107412000</c:v>
                </c:pt>
                <c:pt idx="1">
                  <c:v>2128260720</c:v>
                </c:pt>
                <c:pt idx="2">
                  <c:v>1725139368</c:v>
                </c:pt>
              </c:numCache>
            </c:numRef>
          </c:val>
        </c:ser>
        <c:dLbls/>
        <c:overlap val="100"/>
        <c:axId val="111501696"/>
        <c:axId val="111503232"/>
      </c:barChart>
      <c:catAx>
        <c:axId val="1115016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11503232"/>
        <c:crosses val="autoZero"/>
        <c:auto val="1"/>
        <c:lblAlgn val="ctr"/>
        <c:lblOffset val="100"/>
      </c:catAx>
      <c:valAx>
        <c:axId val="111503232"/>
        <c:scaling>
          <c:orientation val="minMax"/>
        </c:scaling>
        <c:axPos val="l"/>
        <c:majorGridlines>
          <c:spPr>
            <a:ln w="9525" cap="flat" cmpd="sng" algn="ctr">
              <a:solidFill>
                <a:schemeClr val="tx1">
                  <a:lumMod val="15000"/>
                  <a:lumOff val="85000"/>
                </a:schemeClr>
              </a:solidFill>
              <a:round/>
            </a:ln>
            <a:effectLst/>
          </c:spPr>
        </c:majorGridlines>
        <c:numFmt formatCode="_(* #,##0_);_(* \(#,##0\);_(*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501696"/>
        <c:crosses val="autoZero"/>
        <c:crossBetween val="between"/>
        <c:dispUnits>
          <c:builtInUnit val="millions"/>
          <c:dispUnitsLbl/>
        </c:dispUnits>
      </c:valAx>
      <c:spPr>
        <a:noFill/>
        <a:ln>
          <a:noFill/>
        </a:ln>
        <a:effectLst/>
      </c:spPr>
    </c:plotArea>
    <c:legend>
      <c:legendPos val="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E0F32-575C-E04C-8DBE-B7EAB5FDEA36}" type="doc">
      <dgm:prSet loTypeId="urn:microsoft.com/office/officeart/2009/3/layout/CircleRelationship" loCatId="" qsTypeId="urn:microsoft.com/office/officeart/2005/8/quickstyle/3D1" qsCatId="3D" csTypeId="urn:microsoft.com/office/officeart/2005/8/colors/colorful3" csCatId="colorful" phldr="1"/>
      <dgm:spPr/>
      <dgm:t>
        <a:bodyPr/>
        <a:lstStyle/>
        <a:p>
          <a:endParaRPr lang="en-US"/>
        </a:p>
      </dgm:t>
    </dgm:pt>
    <dgm:pt modelId="{8311E212-A931-B141-A477-853C764B0694}">
      <dgm:prSet phldrT="[Text]" custT="1"/>
      <dgm:spPr>
        <a:solidFill>
          <a:schemeClr val="accent4">
            <a:lumMod val="60000"/>
            <a:lumOff val="40000"/>
          </a:schemeClr>
        </a:solidFill>
        <a:ln>
          <a:solidFill>
            <a:srgbClr val="F0AD00"/>
          </a:solidFill>
        </a:ln>
      </dgm:spPr>
      <dgm:t>
        <a:bodyPr/>
        <a:lstStyle/>
        <a:p>
          <a:endParaRPr lang="en-US" sz="1800" dirty="0" smtClean="0">
            <a:solidFill>
              <a:srgbClr val="000000"/>
            </a:solidFill>
            <a:latin typeface="Impact"/>
            <a:cs typeface="Impact"/>
          </a:endParaRPr>
        </a:p>
        <a:p>
          <a:r>
            <a:rPr lang="en-US" sz="1800" dirty="0" smtClean="0">
              <a:solidFill>
                <a:srgbClr val="000000"/>
              </a:solidFill>
              <a:latin typeface="Impact"/>
              <a:cs typeface="Impact"/>
            </a:rPr>
            <a:t>Fixing the Business</a:t>
          </a:r>
          <a:endParaRPr lang="en-US" sz="1800" dirty="0">
            <a:solidFill>
              <a:srgbClr val="000000"/>
            </a:solidFill>
            <a:latin typeface="Impact"/>
            <a:cs typeface="Impact"/>
          </a:endParaRPr>
        </a:p>
      </dgm:t>
    </dgm:pt>
    <dgm:pt modelId="{471CE3D1-15E8-4D4C-9454-970BA46A9CF7}" type="parTrans" cxnId="{AEB244A1-7331-8A49-AD8C-03823F4541FC}">
      <dgm:prSet/>
      <dgm:spPr/>
      <dgm:t>
        <a:bodyPr/>
        <a:lstStyle/>
        <a:p>
          <a:endParaRPr lang="en-US"/>
        </a:p>
      </dgm:t>
    </dgm:pt>
    <dgm:pt modelId="{1B768FA2-9EDA-4848-97F5-0F5A14D02FED}" type="sibTrans" cxnId="{AEB244A1-7331-8A49-AD8C-03823F4541FC}">
      <dgm:prSet/>
      <dgm:spPr/>
      <dgm:t>
        <a:bodyPr/>
        <a:lstStyle/>
        <a:p>
          <a:endParaRPr lang="en-US"/>
        </a:p>
      </dgm:t>
    </dgm:pt>
    <dgm:pt modelId="{7BE66DBE-B5B8-D843-9A47-F907EE36F960}" type="pres">
      <dgm:prSet presAssocID="{6B1E0F32-575C-E04C-8DBE-B7EAB5FDEA36}" presName="Name0" presStyleCnt="0">
        <dgm:presLayoutVars>
          <dgm:chMax val="1"/>
          <dgm:chPref val="1"/>
        </dgm:presLayoutVars>
      </dgm:prSet>
      <dgm:spPr/>
      <dgm:t>
        <a:bodyPr/>
        <a:lstStyle/>
        <a:p>
          <a:endParaRPr lang="en-US"/>
        </a:p>
      </dgm:t>
    </dgm:pt>
    <dgm:pt modelId="{7E5A34BE-F1B5-1440-9EA0-5A3C1DA6B5AA}" type="pres">
      <dgm:prSet presAssocID="{8311E212-A931-B141-A477-853C764B0694}" presName="Parent" presStyleLbl="node0" presStyleIdx="0" presStyleCnt="1" custLinFactNeighborX="13999" custLinFactNeighborY="-57210">
        <dgm:presLayoutVars>
          <dgm:chMax val="5"/>
          <dgm:chPref val="5"/>
        </dgm:presLayoutVars>
      </dgm:prSet>
      <dgm:spPr/>
      <dgm:t>
        <a:bodyPr/>
        <a:lstStyle/>
        <a:p>
          <a:endParaRPr lang="en-US"/>
        </a:p>
      </dgm:t>
    </dgm:pt>
    <dgm:pt modelId="{0E26CCFB-3F75-8F4A-923C-F78ABE7BC9E2}" type="pres">
      <dgm:prSet presAssocID="{8311E212-A931-B141-A477-853C764B0694}" presName="Accent1" presStyleLbl="node1" presStyleIdx="0" presStyleCnt="6"/>
      <dgm:spPr/>
    </dgm:pt>
    <dgm:pt modelId="{6C56162F-C99F-B04B-BBD1-18C76D248973}" type="pres">
      <dgm:prSet presAssocID="{8311E212-A931-B141-A477-853C764B0694}" presName="Accent2" presStyleLbl="node1" presStyleIdx="1" presStyleCnt="6"/>
      <dgm:spPr/>
    </dgm:pt>
    <dgm:pt modelId="{99E1CE73-3C9C-3542-8A4A-3DD04456A4A2}" type="pres">
      <dgm:prSet presAssocID="{8311E212-A931-B141-A477-853C764B0694}" presName="Accent3" presStyleLbl="node1" presStyleIdx="2" presStyleCnt="6"/>
      <dgm:spPr/>
    </dgm:pt>
    <dgm:pt modelId="{BA840716-CA6F-0740-98A7-1E9AC172163B}" type="pres">
      <dgm:prSet presAssocID="{8311E212-A931-B141-A477-853C764B0694}" presName="Accent4" presStyleLbl="node1" presStyleIdx="3" presStyleCnt="6"/>
      <dgm:spPr/>
    </dgm:pt>
    <dgm:pt modelId="{A4C4F00F-F40D-D04E-A0B1-5478DF616D36}" type="pres">
      <dgm:prSet presAssocID="{8311E212-A931-B141-A477-853C764B0694}" presName="Accent5" presStyleLbl="node1" presStyleIdx="4" presStyleCnt="6"/>
      <dgm:spPr/>
    </dgm:pt>
    <dgm:pt modelId="{C959C6AC-5433-BA4D-ADF1-B57482288C33}" type="pres">
      <dgm:prSet presAssocID="{8311E212-A931-B141-A477-853C764B0694}" presName="Accent6" presStyleLbl="node1" presStyleIdx="5" presStyleCnt="6"/>
      <dgm:spPr/>
    </dgm:pt>
  </dgm:ptLst>
  <dgm:cxnLst>
    <dgm:cxn modelId="{D9DE7EBE-5BBA-451F-BC5B-FB2DAF6A0F54}" type="presOf" srcId="{8311E212-A931-B141-A477-853C764B0694}" destId="{7E5A34BE-F1B5-1440-9EA0-5A3C1DA6B5AA}" srcOrd="0" destOrd="0" presId="urn:microsoft.com/office/officeart/2009/3/layout/CircleRelationship"/>
    <dgm:cxn modelId="{AEB244A1-7331-8A49-AD8C-03823F4541FC}" srcId="{6B1E0F32-575C-E04C-8DBE-B7EAB5FDEA36}" destId="{8311E212-A931-B141-A477-853C764B0694}" srcOrd="0" destOrd="0" parTransId="{471CE3D1-15E8-4D4C-9454-970BA46A9CF7}" sibTransId="{1B768FA2-9EDA-4848-97F5-0F5A14D02FED}"/>
    <dgm:cxn modelId="{2AC269B7-311E-4B33-A747-0E24D9859A33}" type="presOf" srcId="{6B1E0F32-575C-E04C-8DBE-B7EAB5FDEA36}" destId="{7BE66DBE-B5B8-D843-9A47-F907EE36F960}" srcOrd="0" destOrd="0" presId="urn:microsoft.com/office/officeart/2009/3/layout/CircleRelationship"/>
    <dgm:cxn modelId="{8D61EB91-2B93-429F-B7B9-1E469C10BDDD}" type="presParOf" srcId="{7BE66DBE-B5B8-D843-9A47-F907EE36F960}" destId="{7E5A34BE-F1B5-1440-9EA0-5A3C1DA6B5AA}" srcOrd="0" destOrd="0" presId="urn:microsoft.com/office/officeart/2009/3/layout/CircleRelationship"/>
    <dgm:cxn modelId="{96810E82-BF8E-4743-976E-A357E770B897}" type="presParOf" srcId="{7BE66DBE-B5B8-D843-9A47-F907EE36F960}" destId="{0E26CCFB-3F75-8F4A-923C-F78ABE7BC9E2}" srcOrd="1" destOrd="0" presId="urn:microsoft.com/office/officeart/2009/3/layout/CircleRelationship"/>
    <dgm:cxn modelId="{304D5F1D-C746-417A-B634-7086CF545421}" type="presParOf" srcId="{7BE66DBE-B5B8-D843-9A47-F907EE36F960}" destId="{6C56162F-C99F-B04B-BBD1-18C76D248973}" srcOrd="2" destOrd="0" presId="urn:microsoft.com/office/officeart/2009/3/layout/CircleRelationship"/>
    <dgm:cxn modelId="{6F418546-1409-413D-B452-F623FC42BA15}" type="presParOf" srcId="{7BE66DBE-B5B8-D843-9A47-F907EE36F960}" destId="{99E1CE73-3C9C-3542-8A4A-3DD04456A4A2}" srcOrd="3" destOrd="0" presId="urn:microsoft.com/office/officeart/2009/3/layout/CircleRelationship"/>
    <dgm:cxn modelId="{FA8CCE01-29B7-4621-AF55-62F11A1828F0}" type="presParOf" srcId="{7BE66DBE-B5B8-D843-9A47-F907EE36F960}" destId="{BA840716-CA6F-0740-98A7-1E9AC172163B}" srcOrd="4" destOrd="0" presId="urn:microsoft.com/office/officeart/2009/3/layout/CircleRelationship"/>
    <dgm:cxn modelId="{7140677A-0C3F-432E-90DD-E16C13B7EB74}" type="presParOf" srcId="{7BE66DBE-B5B8-D843-9A47-F907EE36F960}" destId="{A4C4F00F-F40D-D04E-A0B1-5478DF616D36}" srcOrd="5" destOrd="0" presId="urn:microsoft.com/office/officeart/2009/3/layout/CircleRelationship"/>
    <dgm:cxn modelId="{6165C663-EB01-4959-A0B9-50CF5A657CDF}" type="presParOf" srcId="{7BE66DBE-B5B8-D843-9A47-F907EE36F960}" destId="{C959C6AC-5433-BA4D-ADF1-B57482288C33}" srcOrd="6" destOrd="0" presId="urn:microsoft.com/office/officeart/2009/3/layout/CircleRelationship"/>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1E0F32-575C-E04C-8DBE-B7EAB5FDEA36}" type="doc">
      <dgm:prSet loTypeId="urn:microsoft.com/office/officeart/2009/3/layout/CircleRelationship" loCatId="" qsTypeId="urn:microsoft.com/office/officeart/2005/8/quickstyle/3D1" qsCatId="3D" csTypeId="urn:microsoft.com/office/officeart/2005/8/colors/colorful3" csCatId="colorful" phldr="1"/>
      <dgm:spPr/>
      <dgm:t>
        <a:bodyPr/>
        <a:lstStyle/>
        <a:p>
          <a:endParaRPr lang="en-US"/>
        </a:p>
      </dgm:t>
    </dgm:pt>
    <dgm:pt modelId="{8311E212-A931-B141-A477-853C764B0694}">
      <dgm:prSet phldrT="[Text]" custT="1"/>
      <dgm:spPr>
        <a:solidFill>
          <a:srgbClr val="8CEAF4"/>
        </a:solidFill>
        <a:ln>
          <a:solidFill>
            <a:srgbClr val="F0AD00"/>
          </a:solidFill>
        </a:ln>
      </dgm:spPr>
      <dgm:t>
        <a:bodyPr/>
        <a:lstStyle/>
        <a:p>
          <a:r>
            <a:rPr lang="en-US" sz="1800" dirty="0" smtClean="0">
              <a:solidFill>
                <a:srgbClr val="000000"/>
              </a:solidFill>
              <a:latin typeface="Impact"/>
              <a:cs typeface="Impact"/>
            </a:rPr>
            <a:t>Running the Business</a:t>
          </a:r>
          <a:endParaRPr lang="en-US" sz="1800" dirty="0">
            <a:solidFill>
              <a:srgbClr val="000000"/>
            </a:solidFill>
            <a:latin typeface="Impact"/>
            <a:cs typeface="Impact"/>
          </a:endParaRPr>
        </a:p>
      </dgm:t>
    </dgm:pt>
    <dgm:pt modelId="{471CE3D1-15E8-4D4C-9454-970BA46A9CF7}" type="parTrans" cxnId="{AEB244A1-7331-8A49-AD8C-03823F4541FC}">
      <dgm:prSet/>
      <dgm:spPr/>
      <dgm:t>
        <a:bodyPr/>
        <a:lstStyle/>
        <a:p>
          <a:endParaRPr lang="en-US"/>
        </a:p>
      </dgm:t>
    </dgm:pt>
    <dgm:pt modelId="{1B768FA2-9EDA-4848-97F5-0F5A14D02FED}" type="sibTrans" cxnId="{AEB244A1-7331-8A49-AD8C-03823F4541FC}">
      <dgm:prSet/>
      <dgm:spPr/>
      <dgm:t>
        <a:bodyPr/>
        <a:lstStyle/>
        <a:p>
          <a:endParaRPr lang="en-US"/>
        </a:p>
      </dgm:t>
    </dgm:pt>
    <dgm:pt modelId="{7BE66DBE-B5B8-D843-9A47-F907EE36F960}" type="pres">
      <dgm:prSet presAssocID="{6B1E0F32-575C-E04C-8DBE-B7EAB5FDEA36}" presName="Name0" presStyleCnt="0">
        <dgm:presLayoutVars>
          <dgm:chMax val="1"/>
          <dgm:chPref val="1"/>
        </dgm:presLayoutVars>
      </dgm:prSet>
      <dgm:spPr/>
      <dgm:t>
        <a:bodyPr/>
        <a:lstStyle/>
        <a:p>
          <a:endParaRPr lang="en-US"/>
        </a:p>
      </dgm:t>
    </dgm:pt>
    <dgm:pt modelId="{7E5A34BE-F1B5-1440-9EA0-5A3C1DA6B5AA}" type="pres">
      <dgm:prSet presAssocID="{8311E212-A931-B141-A477-853C764B0694}" presName="Parent" presStyleLbl="node0" presStyleIdx="0" presStyleCnt="1" custLinFactNeighborX="13999" custLinFactNeighborY="-57210">
        <dgm:presLayoutVars>
          <dgm:chMax val="5"/>
          <dgm:chPref val="5"/>
        </dgm:presLayoutVars>
      </dgm:prSet>
      <dgm:spPr/>
      <dgm:t>
        <a:bodyPr/>
        <a:lstStyle/>
        <a:p>
          <a:endParaRPr lang="en-US"/>
        </a:p>
      </dgm:t>
    </dgm:pt>
    <dgm:pt modelId="{0E26CCFB-3F75-8F4A-923C-F78ABE7BC9E2}" type="pres">
      <dgm:prSet presAssocID="{8311E212-A931-B141-A477-853C764B0694}" presName="Accent1" presStyleLbl="node1" presStyleIdx="0" presStyleCnt="6"/>
      <dgm:spPr/>
    </dgm:pt>
    <dgm:pt modelId="{6C56162F-C99F-B04B-BBD1-18C76D248973}" type="pres">
      <dgm:prSet presAssocID="{8311E212-A931-B141-A477-853C764B0694}" presName="Accent2" presStyleLbl="node1" presStyleIdx="1" presStyleCnt="6"/>
      <dgm:spPr/>
    </dgm:pt>
    <dgm:pt modelId="{99E1CE73-3C9C-3542-8A4A-3DD04456A4A2}" type="pres">
      <dgm:prSet presAssocID="{8311E212-A931-B141-A477-853C764B0694}" presName="Accent3" presStyleLbl="node1" presStyleIdx="2" presStyleCnt="6"/>
      <dgm:spPr/>
    </dgm:pt>
    <dgm:pt modelId="{BA840716-CA6F-0740-98A7-1E9AC172163B}" type="pres">
      <dgm:prSet presAssocID="{8311E212-A931-B141-A477-853C764B0694}" presName="Accent4" presStyleLbl="node1" presStyleIdx="3" presStyleCnt="6"/>
      <dgm:spPr/>
    </dgm:pt>
    <dgm:pt modelId="{A4C4F00F-F40D-D04E-A0B1-5478DF616D36}" type="pres">
      <dgm:prSet presAssocID="{8311E212-A931-B141-A477-853C764B0694}" presName="Accent5" presStyleLbl="node1" presStyleIdx="4" presStyleCnt="6"/>
      <dgm:spPr/>
    </dgm:pt>
    <dgm:pt modelId="{C959C6AC-5433-BA4D-ADF1-B57482288C33}" type="pres">
      <dgm:prSet presAssocID="{8311E212-A931-B141-A477-853C764B0694}" presName="Accent6" presStyleLbl="node1" presStyleIdx="5" presStyleCnt="6"/>
      <dgm:spPr/>
    </dgm:pt>
  </dgm:ptLst>
  <dgm:cxnLst>
    <dgm:cxn modelId="{B52C4EC5-C1A8-4C19-9FB3-363D0F91ED30}" type="presOf" srcId="{6B1E0F32-575C-E04C-8DBE-B7EAB5FDEA36}" destId="{7BE66DBE-B5B8-D843-9A47-F907EE36F960}" srcOrd="0" destOrd="0" presId="urn:microsoft.com/office/officeart/2009/3/layout/CircleRelationship"/>
    <dgm:cxn modelId="{F1A2D3F4-8C6D-47AB-AD8B-4D2F6F92CE53}" type="presOf" srcId="{8311E212-A931-B141-A477-853C764B0694}" destId="{7E5A34BE-F1B5-1440-9EA0-5A3C1DA6B5AA}" srcOrd="0" destOrd="0" presId="urn:microsoft.com/office/officeart/2009/3/layout/CircleRelationship"/>
    <dgm:cxn modelId="{AEB244A1-7331-8A49-AD8C-03823F4541FC}" srcId="{6B1E0F32-575C-E04C-8DBE-B7EAB5FDEA36}" destId="{8311E212-A931-B141-A477-853C764B0694}" srcOrd="0" destOrd="0" parTransId="{471CE3D1-15E8-4D4C-9454-970BA46A9CF7}" sibTransId="{1B768FA2-9EDA-4848-97F5-0F5A14D02FED}"/>
    <dgm:cxn modelId="{C34EAF0D-C164-42F5-B088-FB72FC223436}" type="presParOf" srcId="{7BE66DBE-B5B8-D843-9A47-F907EE36F960}" destId="{7E5A34BE-F1B5-1440-9EA0-5A3C1DA6B5AA}" srcOrd="0" destOrd="0" presId="urn:microsoft.com/office/officeart/2009/3/layout/CircleRelationship"/>
    <dgm:cxn modelId="{69B305AC-D3FB-4656-B805-98DCB83189CC}" type="presParOf" srcId="{7BE66DBE-B5B8-D843-9A47-F907EE36F960}" destId="{0E26CCFB-3F75-8F4A-923C-F78ABE7BC9E2}" srcOrd="1" destOrd="0" presId="urn:microsoft.com/office/officeart/2009/3/layout/CircleRelationship"/>
    <dgm:cxn modelId="{2705271B-34CB-41C4-9149-C1DB47537B8D}" type="presParOf" srcId="{7BE66DBE-B5B8-D843-9A47-F907EE36F960}" destId="{6C56162F-C99F-B04B-BBD1-18C76D248973}" srcOrd="2" destOrd="0" presId="urn:microsoft.com/office/officeart/2009/3/layout/CircleRelationship"/>
    <dgm:cxn modelId="{7CFD9B57-8C71-477F-9719-AAB29F11B191}" type="presParOf" srcId="{7BE66DBE-B5B8-D843-9A47-F907EE36F960}" destId="{99E1CE73-3C9C-3542-8A4A-3DD04456A4A2}" srcOrd="3" destOrd="0" presId="urn:microsoft.com/office/officeart/2009/3/layout/CircleRelationship"/>
    <dgm:cxn modelId="{91B4DE09-24F8-406B-A267-3E802E9589EF}" type="presParOf" srcId="{7BE66DBE-B5B8-D843-9A47-F907EE36F960}" destId="{BA840716-CA6F-0740-98A7-1E9AC172163B}" srcOrd="4" destOrd="0" presId="urn:microsoft.com/office/officeart/2009/3/layout/CircleRelationship"/>
    <dgm:cxn modelId="{00E7C096-168E-427E-BA6A-03DF7B8112F3}" type="presParOf" srcId="{7BE66DBE-B5B8-D843-9A47-F907EE36F960}" destId="{A4C4F00F-F40D-D04E-A0B1-5478DF616D36}" srcOrd="5" destOrd="0" presId="urn:microsoft.com/office/officeart/2009/3/layout/CircleRelationship"/>
    <dgm:cxn modelId="{C0A10178-3162-4EF7-A9DF-3645C25BA3C5}" type="presParOf" srcId="{7BE66DBE-B5B8-D843-9A47-F907EE36F960}" destId="{C959C6AC-5433-BA4D-ADF1-B57482288C33}" srcOrd="6" destOrd="0" presId="urn:microsoft.com/office/officeart/2009/3/layout/CircleRelationship"/>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1E0F32-575C-E04C-8DBE-B7EAB5FDEA36}" type="doc">
      <dgm:prSet loTypeId="urn:microsoft.com/office/officeart/2009/3/layout/CircleRelationship" loCatId="" qsTypeId="urn:microsoft.com/office/officeart/2005/8/quickstyle/3D1" qsCatId="3D" csTypeId="urn:microsoft.com/office/officeart/2005/8/colors/colorful3" csCatId="colorful" phldr="1"/>
      <dgm:spPr/>
      <dgm:t>
        <a:bodyPr/>
        <a:lstStyle/>
        <a:p>
          <a:endParaRPr lang="en-US"/>
        </a:p>
      </dgm:t>
    </dgm:pt>
    <dgm:pt modelId="{8311E212-A931-B141-A477-853C764B0694}">
      <dgm:prSet phldrT="[Text]" custT="1"/>
      <dgm:spPr>
        <a:solidFill>
          <a:schemeClr val="accent2">
            <a:lumMod val="75000"/>
          </a:schemeClr>
        </a:solidFill>
        <a:ln>
          <a:solidFill>
            <a:srgbClr val="F0AD00"/>
          </a:solidFill>
        </a:ln>
      </dgm:spPr>
      <dgm:t>
        <a:bodyPr/>
        <a:lstStyle/>
        <a:p>
          <a:endParaRPr lang="en-US" sz="1800" dirty="0" smtClean="0">
            <a:solidFill>
              <a:schemeClr val="bg1"/>
            </a:solidFill>
            <a:latin typeface="Impact"/>
            <a:cs typeface="Impact"/>
          </a:endParaRPr>
        </a:p>
        <a:p>
          <a:r>
            <a:rPr lang="en-US" sz="1800" dirty="0" smtClean="0">
              <a:solidFill>
                <a:schemeClr val="bg1"/>
              </a:solidFill>
              <a:latin typeface="Impact"/>
              <a:cs typeface="Impact"/>
            </a:rPr>
            <a:t>Changing the Business</a:t>
          </a:r>
          <a:endParaRPr lang="en-US" sz="1800" dirty="0">
            <a:solidFill>
              <a:schemeClr val="bg1"/>
            </a:solidFill>
            <a:latin typeface="Impact"/>
            <a:cs typeface="Impact"/>
          </a:endParaRPr>
        </a:p>
      </dgm:t>
    </dgm:pt>
    <dgm:pt modelId="{471CE3D1-15E8-4D4C-9454-970BA46A9CF7}" type="parTrans" cxnId="{AEB244A1-7331-8A49-AD8C-03823F4541FC}">
      <dgm:prSet/>
      <dgm:spPr/>
      <dgm:t>
        <a:bodyPr/>
        <a:lstStyle/>
        <a:p>
          <a:endParaRPr lang="en-US"/>
        </a:p>
      </dgm:t>
    </dgm:pt>
    <dgm:pt modelId="{1B768FA2-9EDA-4848-97F5-0F5A14D02FED}" type="sibTrans" cxnId="{AEB244A1-7331-8A49-AD8C-03823F4541FC}">
      <dgm:prSet/>
      <dgm:spPr/>
      <dgm:t>
        <a:bodyPr/>
        <a:lstStyle/>
        <a:p>
          <a:endParaRPr lang="en-US"/>
        </a:p>
      </dgm:t>
    </dgm:pt>
    <dgm:pt modelId="{7BE66DBE-B5B8-D843-9A47-F907EE36F960}" type="pres">
      <dgm:prSet presAssocID="{6B1E0F32-575C-E04C-8DBE-B7EAB5FDEA36}" presName="Name0" presStyleCnt="0">
        <dgm:presLayoutVars>
          <dgm:chMax val="1"/>
          <dgm:chPref val="1"/>
        </dgm:presLayoutVars>
      </dgm:prSet>
      <dgm:spPr/>
      <dgm:t>
        <a:bodyPr/>
        <a:lstStyle/>
        <a:p>
          <a:endParaRPr lang="en-US"/>
        </a:p>
      </dgm:t>
    </dgm:pt>
    <dgm:pt modelId="{7E5A34BE-F1B5-1440-9EA0-5A3C1DA6B5AA}" type="pres">
      <dgm:prSet presAssocID="{8311E212-A931-B141-A477-853C764B0694}" presName="Parent" presStyleLbl="node0" presStyleIdx="0" presStyleCnt="1" custLinFactNeighborX="13999" custLinFactNeighborY="-57210">
        <dgm:presLayoutVars>
          <dgm:chMax val="5"/>
          <dgm:chPref val="5"/>
        </dgm:presLayoutVars>
      </dgm:prSet>
      <dgm:spPr/>
      <dgm:t>
        <a:bodyPr/>
        <a:lstStyle/>
        <a:p>
          <a:endParaRPr lang="en-US"/>
        </a:p>
      </dgm:t>
    </dgm:pt>
    <dgm:pt modelId="{0E26CCFB-3F75-8F4A-923C-F78ABE7BC9E2}" type="pres">
      <dgm:prSet presAssocID="{8311E212-A931-B141-A477-853C764B0694}" presName="Accent1" presStyleLbl="node1" presStyleIdx="0" presStyleCnt="6"/>
      <dgm:spPr/>
    </dgm:pt>
    <dgm:pt modelId="{6C56162F-C99F-B04B-BBD1-18C76D248973}" type="pres">
      <dgm:prSet presAssocID="{8311E212-A931-B141-A477-853C764B0694}" presName="Accent2" presStyleLbl="node1" presStyleIdx="1" presStyleCnt="6"/>
      <dgm:spPr/>
    </dgm:pt>
    <dgm:pt modelId="{99E1CE73-3C9C-3542-8A4A-3DD04456A4A2}" type="pres">
      <dgm:prSet presAssocID="{8311E212-A931-B141-A477-853C764B0694}" presName="Accent3" presStyleLbl="node1" presStyleIdx="2" presStyleCnt="6"/>
      <dgm:spPr/>
    </dgm:pt>
    <dgm:pt modelId="{BA840716-CA6F-0740-98A7-1E9AC172163B}" type="pres">
      <dgm:prSet presAssocID="{8311E212-A931-B141-A477-853C764B0694}" presName="Accent4" presStyleLbl="node1" presStyleIdx="3" presStyleCnt="6"/>
      <dgm:spPr/>
    </dgm:pt>
    <dgm:pt modelId="{A4C4F00F-F40D-D04E-A0B1-5478DF616D36}" type="pres">
      <dgm:prSet presAssocID="{8311E212-A931-B141-A477-853C764B0694}" presName="Accent5" presStyleLbl="node1" presStyleIdx="4" presStyleCnt="6"/>
      <dgm:spPr/>
    </dgm:pt>
    <dgm:pt modelId="{C959C6AC-5433-BA4D-ADF1-B57482288C33}" type="pres">
      <dgm:prSet presAssocID="{8311E212-A931-B141-A477-853C764B0694}" presName="Accent6" presStyleLbl="node1" presStyleIdx="5" presStyleCnt="6"/>
      <dgm:spPr/>
    </dgm:pt>
  </dgm:ptLst>
  <dgm:cxnLst>
    <dgm:cxn modelId="{3C22E609-1596-4F6C-A961-7225F540588E}" type="presOf" srcId="{8311E212-A931-B141-A477-853C764B0694}" destId="{7E5A34BE-F1B5-1440-9EA0-5A3C1DA6B5AA}" srcOrd="0" destOrd="0" presId="urn:microsoft.com/office/officeart/2009/3/layout/CircleRelationship"/>
    <dgm:cxn modelId="{CE8A2FC1-CD52-4950-B9C1-D38912299206}" type="presOf" srcId="{6B1E0F32-575C-E04C-8DBE-B7EAB5FDEA36}" destId="{7BE66DBE-B5B8-D843-9A47-F907EE36F960}" srcOrd="0" destOrd="0" presId="urn:microsoft.com/office/officeart/2009/3/layout/CircleRelationship"/>
    <dgm:cxn modelId="{AEB244A1-7331-8A49-AD8C-03823F4541FC}" srcId="{6B1E0F32-575C-E04C-8DBE-B7EAB5FDEA36}" destId="{8311E212-A931-B141-A477-853C764B0694}" srcOrd="0" destOrd="0" parTransId="{471CE3D1-15E8-4D4C-9454-970BA46A9CF7}" sibTransId="{1B768FA2-9EDA-4848-97F5-0F5A14D02FED}"/>
    <dgm:cxn modelId="{3F664554-3D55-4294-823E-DD98923D59AB}" type="presParOf" srcId="{7BE66DBE-B5B8-D843-9A47-F907EE36F960}" destId="{7E5A34BE-F1B5-1440-9EA0-5A3C1DA6B5AA}" srcOrd="0" destOrd="0" presId="urn:microsoft.com/office/officeart/2009/3/layout/CircleRelationship"/>
    <dgm:cxn modelId="{74C6DEC1-97F4-4646-BF69-D4807D1E363A}" type="presParOf" srcId="{7BE66DBE-B5B8-D843-9A47-F907EE36F960}" destId="{0E26CCFB-3F75-8F4A-923C-F78ABE7BC9E2}" srcOrd="1" destOrd="0" presId="urn:microsoft.com/office/officeart/2009/3/layout/CircleRelationship"/>
    <dgm:cxn modelId="{D607AF9B-881A-40D1-97E2-A6E69AF76E74}" type="presParOf" srcId="{7BE66DBE-B5B8-D843-9A47-F907EE36F960}" destId="{6C56162F-C99F-B04B-BBD1-18C76D248973}" srcOrd="2" destOrd="0" presId="urn:microsoft.com/office/officeart/2009/3/layout/CircleRelationship"/>
    <dgm:cxn modelId="{6F393E7E-A24F-4F67-9B29-58E58B036386}" type="presParOf" srcId="{7BE66DBE-B5B8-D843-9A47-F907EE36F960}" destId="{99E1CE73-3C9C-3542-8A4A-3DD04456A4A2}" srcOrd="3" destOrd="0" presId="urn:microsoft.com/office/officeart/2009/3/layout/CircleRelationship"/>
    <dgm:cxn modelId="{DB7B2AB1-734B-4A05-BB7A-E20407EF2D89}" type="presParOf" srcId="{7BE66DBE-B5B8-D843-9A47-F907EE36F960}" destId="{BA840716-CA6F-0740-98A7-1E9AC172163B}" srcOrd="4" destOrd="0" presId="urn:microsoft.com/office/officeart/2009/3/layout/CircleRelationship"/>
    <dgm:cxn modelId="{420636AB-D468-43B4-B7A5-C617B7F8A594}" type="presParOf" srcId="{7BE66DBE-B5B8-D843-9A47-F907EE36F960}" destId="{A4C4F00F-F40D-D04E-A0B1-5478DF616D36}" srcOrd="5" destOrd="0" presId="urn:microsoft.com/office/officeart/2009/3/layout/CircleRelationship"/>
    <dgm:cxn modelId="{4A9D3462-E9E0-42FF-8E3F-19F3BE319E18}" type="presParOf" srcId="{7BE66DBE-B5B8-D843-9A47-F907EE36F960}" destId="{C959C6AC-5433-BA4D-ADF1-B57482288C33}" srcOrd="6" destOrd="0" presId="urn:microsoft.com/office/officeart/2009/3/layout/CircleRelationship"/>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1E0F32-575C-E04C-8DBE-B7EAB5FDEA36}" type="doc">
      <dgm:prSet loTypeId="urn:microsoft.com/office/officeart/2009/3/layout/CircleRelationship" loCatId="" qsTypeId="urn:microsoft.com/office/officeart/2005/8/quickstyle/3D1" qsCatId="3D" csTypeId="urn:microsoft.com/office/officeart/2005/8/colors/colorful3" csCatId="colorful" phldr="1"/>
      <dgm:spPr/>
      <dgm:t>
        <a:bodyPr/>
        <a:lstStyle/>
        <a:p>
          <a:endParaRPr lang="en-US"/>
        </a:p>
      </dgm:t>
    </dgm:pt>
    <dgm:pt modelId="{8311E212-A931-B141-A477-853C764B0694}">
      <dgm:prSet phldrT="[Text]" custT="1"/>
      <dgm:spPr>
        <a:solidFill>
          <a:schemeClr val="accent4">
            <a:lumMod val="50000"/>
          </a:schemeClr>
        </a:solidFill>
        <a:ln>
          <a:solidFill>
            <a:srgbClr val="F0AD00"/>
          </a:solidFill>
        </a:ln>
      </dgm:spPr>
      <dgm:t>
        <a:bodyPr/>
        <a:lstStyle/>
        <a:p>
          <a:r>
            <a:rPr lang="en-US" sz="1800" dirty="0" smtClean="0">
              <a:solidFill>
                <a:schemeClr val="bg1"/>
              </a:solidFill>
              <a:latin typeface="Impact"/>
              <a:cs typeface="Impact"/>
            </a:rPr>
            <a:t>Securing the Future Business</a:t>
          </a:r>
          <a:endParaRPr lang="en-US" sz="1800" dirty="0">
            <a:solidFill>
              <a:schemeClr val="bg1"/>
            </a:solidFill>
            <a:latin typeface="Impact"/>
            <a:cs typeface="Impact"/>
          </a:endParaRPr>
        </a:p>
      </dgm:t>
    </dgm:pt>
    <dgm:pt modelId="{471CE3D1-15E8-4D4C-9454-970BA46A9CF7}" type="parTrans" cxnId="{AEB244A1-7331-8A49-AD8C-03823F4541FC}">
      <dgm:prSet/>
      <dgm:spPr/>
      <dgm:t>
        <a:bodyPr/>
        <a:lstStyle/>
        <a:p>
          <a:endParaRPr lang="en-US"/>
        </a:p>
      </dgm:t>
    </dgm:pt>
    <dgm:pt modelId="{1B768FA2-9EDA-4848-97F5-0F5A14D02FED}" type="sibTrans" cxnId="{AEB244A1-7331-8A49-AD8C-03823F4541FC}">
      <dgm:prSet/>
      <dgm:spPr/>
      <dgm:t>
        <a:bodyPr/>
        <a:lstStyle/>
        <a:p>
          <a:endParaRPr lang="en-US"/>
        </a:p>
      </dgm:t>
    </dgm:pt>
    <dgm:pt modelId="{7BE66DBE-B5B8-D843-9A47-F907EE36F960}" type="pres">
      <dgm:prSet presAssocID="{6B1E0F32-575C-E04C-8DBE-B7EAB5FDEA36}" presName="Name0" presStyleCnt="0">
        <dgm:presLayoutVars>
          <dgm:chMax val="1"/>
          <dgm:chPref val="1"/>
        </dgm:presLayoutVars>
      </dgm:prSet>
      <dgm:spPr/>
      <dgm:t>
        <a:bodyPr/>
        <a:lstStyle/>
        <a:p>
          <a:endParaRPr lang="en-US"/>
        </a:p>
      </dgm:t>
    </dgm:pt>
    <dgm:pt modelId="{7E5A34BE-F1B5-1440-9EA0-5A3C1DA6B5AA}" type="pres">
      <dgm:prSet presAssocID="{8311E212-A931-B141-A477-853C764B0694}" presName="Parent" presStyleLbl="node0" presStyleIdx="0" presStyleCnt="1" custLinFactNeighborX="13999" custLinFactNeighborY="-57210">
        <dgm:presLayoutVars>
          <dgm:chMax val="5"/>
          <dgm:chPref val="5"/>
        </dgm:presLayoutVars>
      </dgm:prSet>
      <dgm:spPr/>
      <dgm:t>
        <a:bodyPr/>
        <a:lstStyle/>
        <a:p>
          <a:endParaRPr lang="en-US"/>
        </a:p>
      </dgm:t>
    </dgm:pt>
    <dgm:pt modelId="{0E26CCFB-3F75-8F4A-923C-F78ABE7BC9E2}" type="pres">
      <dgm:prSet presAssocID="{8311E212-A931-B141-A477-853C764B0694}" presName="Accent1" presStyleLbl="node1" presStyleIdx="0" presStyleCnt="6"/>
      <dgm:spPr/>
    </dgm:pt>
    <dgm:pt modelId="{6C56162F-C99F-B04B-BBD1-18C76D248973}" type="pres">
      <dgm:prSet presAssocID="{8311E212-A931-B141-A477-853C764B0694}" presName="Accent2" presStyleLbl="node1" presStyleIdx="1" presStyleCnt="6"/>
      <dgm:spPr/>
    </dgm:pt>
    <dgm:pt modelId="{99E1CE73-3C9C-3542-8A4A-3DD04456A4A2}" type="pres">
      <dgm:prSet presAssocID="{8311E212-A931-B141-A477-853C764B0694}" presName="Accent3" presStyleLbl="node1" presStyleIdx="2" presStyleCnt="6"/>
      <dgm:spPr/>
    </dgm:pt>
    <dgm:pt modelId="{BA840716-CA6F-0740-98A7-1E9AC172163B}" type="pres">
      <dgm:prSet presAssocID="{8311E212-A931-B141-A477-853C764B0694}" presName="Accent4" presStyleLbl="node1" presStyleIdx="3" presStyleCnt="6"/>
      <dgm:spPr/>
    </dgm:pt>
    <dgm:pt modelId="{A4C4F00F-F40D-D04E-A0B1-5478DF616D36}" type="pres">
      <dgm:prSet presAssocID="{8311E212-A931-B141-A477-853C764B0694}" presName="Accent5" presStyleLbl="node1" presStyleIdx="4" presStyleCnt="6"/>
      <dgm:spPr/>
    </dgm:pt>
    <dgm:pt modelId="{C959C6AC-5433-BA4D-ADF1-B57482288C33}" type="pres">
      <dgm:prSet presAssocID="{8311E212-A931-B141-A477-853C764B0694}" presName="Accent6" presStyleLbl="node1" presStyleIdx="5" presStyleCnt="6"/>
      <dgm:spPr/>
    </dgm:pt>
  </dgm:ptLst>
  <dgm:cxnLst>
    <dgm:cxn modelId="{EA4F3644-3968-4597-AB27-86D511F58FED}" type="presOf" srcId="{6B1E0F32-575C-E04C-8DBE-B7EAB5FDEA36}" destId="{7BE66DBE-B5B8-D843-9A47-F907EE36F960}" srcOrd="0" destOrd="0" presId="urn:microsoft.com/office/officeart/2009/3/layout/CircleRelationship"/>
    <dgm:cxn modelId="{AEB244A1-7331-8A49-AD8C-03823F4541FC}" srcId="{6B1E0F32-575C-E04C-8DBE-B7EAB5FDEA36}" destId="{8311E212-A931-B141-A477-853C764B0694}" srcOrd="0" destOrd="0" parTransId="{471CE3D1-15E8-4D4C-9454-970BA46A9CF7}" sibTransId="{1B768FA2-9EDA-4848-97F5-0F5A14D02FED}"/>
    <dgm:cxn modelId="{59FD1A44-7276-44D5-99E7-4FC177AB1066}" type="presOf" srcId="{8311E212-A931-B141-A477-853C764B0694}" destId="{7E5A34BE-F1B5-1440-9EA0-5A3C1DA6B5AA}" srcOrd="0" destOrd="0" presId="urn:microsoft.com/office/officeart/2009/3/layout/CircleRelationship"/>
    <dgm:cxn modelId="{8C6A0B61-FED2-468F-9AB6-97442150E344}" type="presParOf" srcId="{7BE66DBE-B5B8-D843-9A47-F907EE36F960}" destId="{7E5A34BE-F1B5-1440-9EA0-5A3C1DA6B5AA}" srcOrd="0" destOrd="0" presId="urn:microsoft.com/office/officeart/2009/3/layout/CircleRelationship"/>
    <dgm:cxn modelId="{3AD3EDFA-AD2D-4307-970E-F01209CC3505}" type="presParOf" srcId="{7BE66DBE-B5B8-D843-9A47-F907EE36F960}" destId="{0E26CCFB-3F75-8F4A-923C-F78ABE7BC9E2}" srcOrd="1" destOrd="0" presId="urn:microsoft.com/office/officeart/2009/3/layout/CircleRelationship"/>
    <dgm:cxn modelId="{9908514A-9E09-4C89-9990-29A77137D5D3}" type="presParOf" srcId="{7BE66DBE-B5B8-D843-9A47-F907EE36F960}" destId="{6C56162F-C99F-B04B-BBD1-18C76D248973}" srcOrd="2" destOrd="0" presId="urn:microsoft.com/office/officeart/2009/3/layout/CircleRelationship"/>
    <dgm:cxn modelId="{5D7DF4BB-42DA-488B-80EF-1F0446CA654A}" type="presParOf" srcId="{7BE66DBE-B5B8-D843-9A47-F907EE36F960}" destId="{99E1CE73-3C9C-3542-8A4A-3DD04456A4A2}" srcOrd="3" destOrd="0" presId="urn:microsoft.com/office/officeart/2009/3/layout/CircleRelationship"/>
    <dgm:cxn modelId="{D921C2E5-3A88-4428-B6F8-B1CB3C2E273E}" type="presParOf" srcId="{7BE66DBE-B5B8-D843-9A47-F907EE36F960}" destId="{BA840716-CA6F-0740-98A7-1E9AC172163B}" srcOrd="4" destOrd="0" presId="urn:microsoft.com/office/officeart/2009/3/layout/CircleRelationship"/>
    <dgm:cxn modelId="{4091540F-6CDD-459B-B1F3-65D2FCB62E6C}" type="presParOf" srcId="{7BE66DBE-B5B8-D843-9A47-F907EE36F960}" destId="{A4C4F00F-F40D-D04E-A0B1-5478DF616D36}" srcOrd="5" destOrd="0" presId="urn:microsoft.com/office/officeart/2009/3/layout/CircleRelationship"/>
    <dgm:cxn modelId="{9F90C795-9581-4121-9529-85B84F5D4973}" type="presParOf" srcId="{7BE66DBE-B5B8-D843-9A47-F907EE36F960}" destId="{C959C6AC-5433-BA4D-ADF1-B57482288C33}" srcOrd="6" destOrd="0" presId="urn:microsoft.com/office/officeart/2009/3/layout/CircleRelationship"/>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60454E8-D741-4CB9-B4A7-5CCF343572E8}" type="datetimeFigureOut">
              <a:rPr lang="en-US" smtClean="0"/>
              <a:pPr/>
              <a:t>4/14/2016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037210C-A5C1-4533-9A3A-1BC9455CBC85}" type="slidenum">
              <a:rPr lang="en-US" smtClean="0"/>
              <a:pPr/>
              <a:t>‹#›</a:t>
            </a:fld>
            <a:endParaRPr lang="en-US"/>
          </a:p>
        </p:txBody>
      </p:sp>
    </p:spTree>
    <p:extLst>
      <p:ext uri="{BB962C8B-B14F-4D97-AF65-F5344CB8AC3E}">
        <p14:creationId xmlns:p14="http://schemas.microsoft.com/office/powerpoint/2010/main" xmlns="" val="2699653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A0049E3-59AF-426A-84C3-98392A71F4DD}" type="datetimeFigureOut">
              <a:rPr lang="en-US" smtClean="0"/>
              <a:pPr/>
              <a:t>4/14/2016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0C9597A-FBB5-414A-98A4-740C5EFEB58F}" type="slidenum">
              <a:rPr lang="en-US" smtClean="0"/>
              <a:pPr/>
              <a:t>‹#›</a:t>
            </a:fld>
            <a:endParaRPr lang="en-US"/>
          </a:p>
        </p:txBody>
      </p:sp>
    </p:spTree>
    <p:extLst>
      <p:ext uri="{BB962C8B-B14F-4D97-AF65-F5344CB8AC3E}">
        <p14:creationId xmlns:p14="http://schemas.microsoft.com/office/powerpoint/2010/main" xmlns="" val="4067727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7</a:t>
            </a:fld>
            <a:endParaRPr lang="en-US"/>
          </a:p>
        </p:txBody>
      </p:sp>
    </p:spTree>
    <p:extLst>
      <p:ext uri="{BB962C8B-B14F-4D97-AF65-F5344CB8AC3E}">
        <p14:creationId xmlns:p14="http://schemas.microsoft.com/office/powerpoint/2010/main" xmlns="" val="36043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(2015/10/17 11:59) -----</a:t>
            </a:r>
          </a:p>
          <a:p>
            <a:r>
              <a:rPr lang="en-US"/>
              <a:t>Enablers of our strategy</a:t>
            </a:r>
          </a:p>
          <a:p>
            <a:r>
              <a:rPr lang="en-US"/>
              <a:t> - separate enablers and ambitions</a:t>
            </a:r>
          </a:p>
          <a:p>
            <a:r>
              <a:rPr lang="en-US"/>
              <a:t>funding gap (public value, operations, infrastructure)</a:t>
            </a:r>
          </a:p>
          <a:p>
            <a:r>
              <a:rPr lang="en-US"/>
              <a:t>people development</a:t>
            </a:r>
          </a:p>
          <a:p>
            <a:r>
              <a:rPr lang="en-US"/>
              <a:t>right structure</a:t>
            </a:r>
          </a:p>
          <a:p>
            <a:r>
              <a:rPr lang="en-US"/>
              <a:t>people management</a:t>
            </a:r>
          </a:p>
          <a:p>
            <a:r>
              <a:rPr lang="en-US"/>
              <a:t>customer satisfaction</a:t>
            </a:r>
          </a:p>
          <a:p>
            <a:r>
              <a:rPr lang="en-US"/>
              <a:t>- ambitions</a:t>
            </a:r>
          </a:p>
          <a:p>
            <a:r>
              <a:rPr lang="en-US"/>
              <a:t>- public solutions</a:t>
            </a:r>
          </a:p>
          <a:p>
            <a:r>
              <a:rPr lang="en-US"/>
              <a:t>AU decision to create prasa as hub for rail </a:t>
            </a:r>
          </a:p>
        </p:txBody>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xmlns="" val="220232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Relevance and Sustainability</a:t>
            </a:r>
          </a:p>
          <a:p>
            <a:pPr marL="171450" indent="-171450">
              <a:buFontTx/>
              <a:buChar char="-"/>
            </a:pPr>
            <a:r>
              <a:rPr lang="en-US" dirty="0" smtClean="0"/>
              <a:t>Government imperatives</a:t>
            </a:r>
          </a:p>
          <a:p>
            <a:pPr marL="171450" indent="-171450">
              <a:buFontTx/>
              <a:buChar char="-"/>
            </a:pPr>
            <a:r>
              <a:rPr lang="en-US" dirty="0" smtClean="0"/>
              <a:t>Expanding networks and services</a:t>
            </a:r>
          </a:p>
          <a:p>
            <a:pPr marL="171450" indent="-171450">
              <a:buFontTx/>
              <a:buChar char="-"/>
            </a:pPr>
            <a:r>
              <a:rPr lang="en-US" dirty="0" smtClean="0"/>
              <a:t>Stakeholder relations and engagement</a:t>
            </a:r>
          </a:p>
          <a:p>
            <a:pPr marL="171450" indent="-171450">
              <a:buFontTx/>
              <a:buChar char="-"/>
            </a:pPr>
            <a:r>
              <a:rPr lang="en-US" dirty="0" smtClean="0"/>
              <a:t>Deliver on the Brand Promise</a:t>
            </a:r>
          </a:p>
          <a:p>
            <a:pPr marL="171450" indent="-171450">
              <a:buFontTx/>
              <a:buChar char="-"/>
            </a:pPr>
            <a:r>
              <a:rPr lang="en-US" dirty="0"/>
              <a:t>Viable Funding Model</a:t>
            </a:r>
          </a:p>
          <a:p>
            <a:pPr marL="171450" indent="-171450">
              <a:buFontTx/>
              <a:buChar char="-"/>
            </a:pPr>
            <a:r>
              <a:rPr lang="en-US" dirty="0" smtClean="0"/>
              <a:t>Delivers public value</a:t>
            </a:r>
          </a:p>
          <a:p>
            <a:endParaRPr lang="en-US" dirty="0"/>
          </a:p>
          <a:p>
            <a:r>
              <a:rPr lang="en-US" b="1" dirty="0" smtClean="0"/>
              <a:t>Changing the Business</a:t>
            </a:r>
          </a:p>
          <a:p>
            <a:pPr marL="171450" indent="-171450">
              <a:buFont typeface="Arial"/>
              <a:buChar char="•"/>
            </a:pPr>
            <a:r>
              <a:rPr lang="en-US" dirty="0" smtClean="0"/>
              <a:t>Modernisation readiness</a:t>
            </a:r>
          </a:p>
          <a:p>
            <a:pPr marL="628650" lvl="1" indent="-171450">
              <a:buFont typeface="Arial"/>
              <a:buChar char="•"/>
            </a:pPr>
            <a:r>
              <a:rPr lang="en-US" dirty="0" smtClean="0"/>
              <a:t>Infrastructure readiness</a:t>
            </a:r>
          </a:p>
          <a:p>
            <a:pPr marL="628650" lvl="1" indent="-171450">
              <a:buFont typeface="Arial"/>
              <a:buChar char="•"/>
            </a:pPr>
            <a:r>
              <a:rPr lang="en-US" dirty="0" smtClean="0"/>
              <a:t>Rolling Fleet Renewal Program</a:t>
            </a:r>
          </a:p>
          <a:p>
            <a:pPr marL="628650" lvl="1" indent="-171450">
              <a:buFont typeface="Arial"/>
              <a:buChar char="•"/>
            </a:pPr>
            <a:r>
              <a:rPr lang="en-US" dirty="0" smtClean="0"/>
              <a:t>Skills and talent development</a:t>
            </a:r>
          </a:p>
          <a:p>
            <a:pPr marL="628650" lvl="1" indent="-171450">
              <a:buFont typeface="Arial"/>
              <a:buChar char="•"/>
            </a:pPr>
            <a:endParaRPr lang="en-US" dirty="0" smtClean="0"/>
          </a:p>
        </p:txBody>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xmlns="" val="87044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19</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797766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20</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571638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21</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57163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22</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571638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E44496-6A9A-43DE-BF4C-0AE56D74FCEE}" type="slidenum">
              <a:rPr lang="en-US" smtClean="0">
                <a:solidFill>
                  <a:prstClr val="black"/>
                </a:solidFill>
              </a:rPr>
              <a:pPr>
                <a:defRPr/>
              </a:pPr>
              <a:t>23</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571638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oleObject" Target="../embeddings/oleObject4.bin"/><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oleObject" Target="../embeddings/oleObject6.bin"/><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slideMaster" Target="../slideMasters/slideMaster2.xml"/><Relationship Id="rId4" Type="http://schemas.openxmlformats.org/officeDocument/2006/relationships/tags" Target="../tags/tag1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5.png"/><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4.xml"/><Relationship Id="rId7" Type="http://schemas.openxmlformats.org/officeDocument/2006/relationships/oleObject" Target="../embeddings/oleObject10.bin"/><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slideMaster" Target="../slideMasters/slideMaster2.xml"/><Relationship Id="rId4" Type="http://schemas.openxmlformats.org/officeDocument/2006/relationships/tags" Target="../tags/tag15.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7.xml"/><Relationship Id="rId7" Type="http://schemas.openxmlformats.org/officeDocument/2006/relationships/oleObject" Target="../embeddings/oleObject12.bin"/><Relationship Id="rId2" Type="http://schemas.openxmlformats.org/officeDocument/2006/relationships/tags" Target="../tags/tag16.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slideMaster" Target="../slideMasters/slideMaster2.xml"/><Relationship Id="rId4" Type="http://schemas.openxmlformats.org/officeDocument/2006/relationships/tags" Target="../tags/tag18.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0.xml"/><Relationship Id="rId7" Type="http://schemas.openxmlformats.org/officeDocument/2006/relationships/oleObject" Target="../embeddings/oleObject14.bin"/><Relationship Id="rId2" Type="http://schemas.openxmlformats.org/officeDocument/2006/relationships/tags" Target="../tags/tag19.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slideMaster" Target="../slideMasters/slideMaster2.xml"/><Relationship Id="rId4" Type="http://schemas.openxmlformats.org/officeDocument/2006/relationships/tags" Target="../tags/tag2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3.xml"/><Relationship Id="rId7" Type="http://schemas.openxmlformats.org/officeDocument/2006/relationships/oleObject" Target="../embeddings/oleObject16.bin"/><Relationship Id="rId2" Type="http://schemas.openxmlformats.org/officeDocument/2006/relationships/tags" Target="../tags/tag22.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slideMaster" Target="../slideMasters/slideMaster2.xml"/><Relationship Id="rId4"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6.xml"/><Relationship Id="rId7" Type="http://schemas.openxmlformats.org/officeDocument/2006/relationships/oleObject" Target="../embeddings/oleObject18.bin"/><Relationship Id="rId2" Type="http://schemas.openxmlformats.org/officeDocument/2006/relationships/tags" Target="../tags/tag25.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slideMaster" Target="../slideMasters/slideMaster2.xml"/><Relationship Id="rId4"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9.xml"/><Relationship Id="rId7" Type="http://schemas.openxmlformats.org/officeDocument/2006/relationships/oleObject" Target="../embeddings/oleObject20.bin"/><Relationship Id="rId2" Type="http://schemas.openxmlformats.org/officeDocument/2006/relationships/tags" Target="../tags/tag28.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slideMaster" Target="../slideMasters/slideMaster2.xml"/><Relationship Id="rId4" Type="http://schemas.openxmlformats.org/officeDocument/2006/relationships/tags" Target="../tags/tag30.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PPT_Image.jpg"/>
          <p:cNvPicPr>
            <a:picLocks noChangeAspect="1"/>
          </p:cNvPicPr>
          <p:nvPr userDrawn="1"/>
        </p:nvPicPr>
        <p:blipFill>
          <a:blip r:embed="rId2"/>
          <a:stretch>
            <a:fillRect/>
          </a:stretch>
        </p:blipFill>
        <p:spPr>
          <a:xfrm>
            <a:off x="7607" y="0"/>
            <a:ext cx="9128785" cy="6858000"/>
          </a:xfrm>
          <a:prstGeom prst="rect">
            <a:avLst/>
          </a:prstGeom>
        </p:spPr>
      </p:pic>
      <p:sp>
        <p:nvSpPr>
          <p:cNvPr id="2" name="Title 1"/>
          <p:cNvSpPr>
            <a:spLocks noGrp="1"/>
          </p:cNvSpPr>
          <p:nvPr>
            <p:ph type="ctrTitle"/>
          </p:nvPr>
        </p:nvSpPr>
        <p:spPr>
          <a:xfrm>
            <a:off x="222295" y="1895317"/>
            <a:ext cx="5803809" cy="470215"/>
          </a:xfrm>
          <a:prstGeom prst="rect">
            <a:avLst/>
          </a:prstGeom>
        </p:spPr>
        <p:txBody>
          <a:bodyPr>
            <a:noAutofit/>
          </a:bodyPr>
          <a:lstStyle>
            <a:lvl1pPr algn="l">
              <a:defRPr sz="3200" b="1" i="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217616" y="2460572"/>
            <a:ext cx="5802184" cy="511588"/>
          </a:xfrm>
          <a:prstGeom prst="rect">
            <a:avLst/>
          </a:prstGeom>
        </p:spPr>
        <p:txBody>
          <a:bodyPr>
            <a:normAutofit/>
          </a:bodyPr>
          <a:lstStyle>
            <a:lvl1pPr marL="0" indent="0" algn="l">
              <a:buNone/>
              <a:defRPr sz="2500">
                <a:solidFill>
                  <a:srgbClr val="39444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22295" y="3063875"/>
            <a:ext cx="2133600" cy="365125"/>
          </a:xfrm>
          <a:prstGeom prst="rect">
            <a:avLst/>
          </a:prstGeom>
        </p:spPr>
        <p:txBody>
          <a:bodyPr/>
          <a:lstStyle>
            <a:lvl1pPr>
              <a:defRPr>
                <a:solidFill>
                  <a:srgbClr val="394449"/>
                </a:solidFill>
                <a:latin typeface="Arial"/>
                <a:cs typeface="Arial"/>
              </a:defRPr>
            </a:lvl1pPr>
          </a:lstStyle>
          <a:p>
            <a:fld id="{722F3580-33F9-4C55-A44E-6C75899EC8EC}" type="datetime1">
              <a:rPr lang="en-US" smtClean="0"/>
              <a:pPr/>
              <a:t>4/14/2016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541650-E3F6-3B4A-BA01-174404A697F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9B27A-088F-405F-A287-E83970550D8F}" type="datetime1">
              <a:rPr lang="en-US" smtClean="0"/>
              <a:pPr/>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56656-6770-8940-8401-EA3EDE04B3E1}" type="slidenum">
              <a:rPr lang="en-US" smtClean="0"/>
              <a:pPr/>
              <a:t>‹#›</a:t>
            </a:fld>
            <a:endParaRPr lang="en-US"/>
          </a:p>
        </p:txBody>
      </p:sp>
      <p:grpSp>
        <p:nvGrpSpPr>
          <p:cNvPr id="5" name="Group 4"/>
          <p:cNvGrpSpPr/>
          <p:nvPr userDrawn="1"/>
        </p:nvGrpSpPr>
        <p:grpSpPr>
          <a:xfrm>
            <a:off x="128384" y="149915"/>
            <a:ext cx="8887231" cy="384016"/>
            <a:chOff x="128384" y="149915"/>
            <a:chExt cx="8887231" cy="384016"/>
          </a:xfrm>
        </p:grpSpPr>
        <p:pic>
          <p:nvPicPr>
            <p:cNvPr id="6" name="Picture 5" descr="PowerPoint_blueheader-07.png"/>
            <p:cNvPicPr>
              <a:picLocks noChangeAspect="1"/>
            </p:cNvPicPr>
            <p:nvPr userDrawn="1"/>
          </p:nvPicPr>
          <p:blipFill rotWithShape="1">
            <a:blip r:embed="rId2"/>
            <a:srcRect r="71322"/>
            <a:stretch/>
          </p:blipFill>
          <p:spPr>
            <a:xfrm>
              <a:off x="128384" y="149915"/>
              <a:ext cx="2548716" cy="384016"/>
            </a:xfrm>
            <a:prstGeom prst="rect">
              <a:avLst/>
            </a:prstGeom>
          </p:spPr>
        </p:pic>
        <p:pic>
          <p:nvPicPr>
            <p:cNvPr id="7" name="Picture 6" descr="PowerPoint_blueheader-07.png"/>
            <p:cNvPicPr>
              <a:picLocks noChangeAspect="1"/>
            </p:cNvPicPr>
            <p:nvPr userDrawn="1"/>
          </p:nvPicPr>
          <p:blipFill rotWithShape="1">
            <a:blip r:embed="rId2"/>
            <a:srcRect l="87313"/>
            <a:stretch/>
          </p:blipFill>
          <p:spPr>
            <a:xfrm>
              <a:off x="7888076" y="149915"/>
              <a:ext cx="1127539" cy="384016"/>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79597-5D21-44EB-A5BC-5DF2380B2FCD}" type="datetime1">
              <a:rPr lang="en-US" smtClean="0"/>
              <a:pPr/>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56656-6770-8940-8401-EA3EDE04B3E1}" type="slidenum">
              <a:rPr lang="en-US" smtClean="0"/>
              <a:pPr/>
              <a:t>‹#›</a:t>
            </a:fld>
            <a:endParaRPr lang="en-US"/>
          </a:p>
        </p:txBody>
      </p:sp>
      <p:grpSp>
        <p:nvGrpSpPr>
          <p:cNvPr id="8" name="Group 7"/>
          <p:cNvGrpSpPr/>
          <p:nvPr userDrawn="1"/>
        </p:nvGrpSpPr>
        <p:grpSpPr>
          <a:xfrm>
            <a:off x="128384" y="149915"/>
            <a:ext cx="8887231" cy="384016"/>
            <a:chOff x="128384" y="149915"/>
            <a:chExt cx="8887231" cy="384016"/>
          </a:xfrm>
        </p:grpSpPr>
        <p:pic>
          <p:nvPicPr>
            <p:cNvPr id="9" name="Picture 8" descr="PowerPoint_blueheader-07.png"/>
            <p:cNvPicPr>
              <a:picLocks noChangeAspect="1"/>
            </p:cNvPicPr>
            <p:nvPr userDrawn="1"/>
          </p:nvPicPr>
          <p:blipFill rotWithShape="1">
            <a:blip r:embed="rId2"/>
            <a:srcRect r="71322"/>
            <a:stretch/>
          </p:blipFill>
          <p:spPr>
            <a:xfrm>
              <a:off x="128384" y="149915"/>
              <a:ext cx="2548716" cy="384016"/>
            </a:xfrm>
            <a:prstGeom prst="rect">
              <a:avLst/>
            </a:prstGeom>
          </p:spPr>
        </p:pic>
        <p:pic>
          <p:nvPicPr>
            <p:cNvPr id="10" name="Picture 9" descr="PowerPoint_blueheader-07.png"/>
            <p:cNvPicPr>
              <a:picLocks noChangeAspect="1"/>
            </p:cNvPicPr>
            <p:nvPr userDrawn="1"/>
          </p:nvPicPr>
          <p:blipFill rotWithShape="1">
            <a:blip r:embed="rId2"/>
            <a:srcRect l="87313"/>
            <a:stretch/>
          </p:blipFill>
          <p:spPr>
            <a:xfrm>
              <a:off x="7888076" y="149915"/>
              <a:ext cx="1127539" cy="384016"/>
            </a:xfrm>
            <a:prstGeom prst="rect">
              <a:avLst/>
            </a:prstGeom>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47EE0-2230-48A5-9FC6-98F8868BF20E}" type="datetime1">
              <a:rPr lang="en-US" smtClean="0"/>
              <a:pPr/>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56656-6770-8940-8401-EA3EDE04B3E1}" type="slidenum">
              <a:rPr lang="en-US" smtClean="0"/>
              <a:pPr/>
              <a:t>‹#›</a:t>
            </a:fld>
            <a:endParaRPr lang="en-US"/>
          </a:p>
        </p:txBody>
      </p:sp>
      <p:grpSp>
        <p:nvGrpSpPr>
          <p:cNvPr id="8" name="Group 7"/>
          <p:cNvGrpSpPr/>
          <p:nvPr userDrawn="1"/>
        </p:nvGrpSpPr>
        <p:grpSpPr>
          <a:xfrm>
            <a:off x="128384" y="149915"/>
            <a:ext cx="8887231" cy="384016"/>
            <a:chOff x="128384" y="149915"/>
            <a:chExt cx="8887231" cy="384016"/>
          </a:xfrm>
        </p:grpSpPr>
        <p:pic>
          <p:nvPicPr>
            <p:cNvPr id="9" name="Picture 8" descr="PowerPoint_blueheader-07.png"/>
            <p:cNvPicPr>
              <a:picLocks noChangeAspect="1"/>
            </p:cNvPicPr>
            <p:nvPr userDrawn="1"/>
          </p:nvPicPr>
          <p:blipFill rotWithShape="1">
            <a:blip r:embed="rId2"/>
            <a:srcRect r="71322"/>
            <a:stretch/>
          </p:blipFill>
          <p:spPr>
            <a:xfrm>
              <a:off x="128384" y="149915"/>
              <a:ext cx="2548716" cy="384016"/>
            </a:xfrm>
            <a:prstGeom prst="rect">
              <a:avLst/>
            </a:prstGeom>
          </p:spPr>
        </p:pic>
        <p:pic>
          <p:nvPicPr>
            <p:cNvPr id="10" name="Picture 9" descr="PowerPoint_blueheader-07.png"/>
            <p:cNvPicPr>
              <a:picLocks noChangeAspect="1"/>
            </p:cNvPicPr>
            <p:nvPr userDrawn="1"/>
          </p:nvPicPr>
          <p:blipFill rotWithShape="1">
            <a:blip r:embed="rId2"/>
            <a:srcRect l="87313"/>
            <a:stretch/>
          </p:blipFill>
          <p:spPr>
            <a:xfrm>
              <a:off x="7888076" y="149915"/>
              <a:ext cx="1127539" cy="384016"/>
            </a:xfrm>
            <a:prstGeom prst="rect">
              <a:avLst/>
            </a:prstGeom>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76A7A4-656F-46CB-8FA5-E1484CA004D5}" type="datetime1">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56656-6770-8940-8401-EA3EDE04B3E1}" type="slidenum">
              <a:rPr lang="en-US" smtClean="0"/>
              <a:pPr/>
              <a:t>‹#›</a:t>
            </a:fld>
            <a:endParaRPr lang="en-US"/>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2"/>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2"/>
            <a:srcRect l="87313"/>
            <a:stretch/>
          </p:blipFill>
          <p:spPr>
            <a:xfrm>
              <a:off x="7888076" y="149915"/>
              <a:ext cx="1127539" cy="384016"/>
            </a:xfrm>
            <a:prstGeom prst="rect">
              <a:avLst/>
            </a:prstGeom>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18FCC-6F5E-4D83-BCDC-E1E1E17FEAA6}" type="datetime1">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56656-6770-8940-8401-EA3EDE04B3E1}" type="slidenum">
              <a:rPr lang="en-US" smtClean="0"/>
              <a:pPr/>
              <a:t>‹#›</a:t>
            </a:fld>
            <a:endParaRPr lang="en-US"/>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2"/>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2"/>
            <a:srcRect l="87313"/>
            <a:stretch/>
          </p:blipFill>
          <p:spPr>
            <a:xfrm>
              <a:off x="7888076" y="149915"/>
              <a:ext cx="1127539" cy="384016"/>
            </a:xfrm>
            <a:prstGeom prst="rect">
              <a:avLst/>
            </a:prstGeom>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D6FCA8-B427-49B6-93FB-09E103C79744}" type="datetime1">
              <a:rPr lang="en-US" smtClean="0"/>
              <a:pPr/>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56656-6770-8940-8401-EA3EDE04B3E1}" type="slidenum">
              <a:rPr lang="en-US" smtClean="0"/>
              <a:pPr/>
              <a:t>‹#›</a:t>
            </a:fld>
            <a:endParaRPr lang="en-US"/>
          </a:p>
        </p:txBody>
      </p:sp>
      <p:grpSp>
        <p:nvGrpSpPr>
          <p:cNvPr id="6" name="Group 5"/>
          <p:cNvGrpSpPr/>
          <p:nvPr userDrawn="1"/>
        </p:nvGrpSpPr>
        <p:grpSpPr>
          <a:xfrm>
            <a:off x="128384" y="149915"/>
            <a:ext cx="8887231" cy="384016"/>
            <a:chOff x="128384" y="149915"/>
            <a:chExt cx="8887231" cy="384016"/>
          </a:xfrm>
        </p:grpSpPr>
        <p:pic>
          <p:nvPicPr>
            <p:cNvPr id="7" name="Picture 6" descr="PowerPoint_blueheader-07.png"/>
            <p:cNvPicPr>
              <a:picLocks noChangeAspect="1"/>
            </p:cNvPicPr>
            <p:nvPr userDrawn="1"/>
          </p:nvPicPr>
          <p:blipFill rotWithShape="1">
            <a:blip r:embed="rId2"/>
            <a:srcRect r="71322"/>
            <a:stretch/>
          </p:blipFill>
          <p:spPr>
            <a:xfrm>
              <a:off x="128384" y="149915"/>
              <a:ext cx="2548716" cy="384016"/>
            </a:xfrm>
            <a:prstGeom prst="rect">
              <a:avLst/>
            </a:prstGeom>
          </p:spPr>
        </p:pic>
        <p:pic>
          <p:nvPicPr>
            <p:cNvPr id="8" name="Picture 7" descr="PowerPoint_blueheader-07.png"/>
            <p:cNvPicPr>
              <a:picLocks noChangeAspect="1"/>
            </p:cNvPicPr>
            <p:nvPr userDrawn="1"/>
          </p:nvPicPr>
          <p:blipFill rotWithShape="1">
            <a:blip r:embed="rId2"/>
            <a:srcRect l="87313"/>
            <a:stretch/>
          </p:blipFill>
          <p:spPr>
            <a:xfrm>
              <a:off x="7888076" y="149915"/>
              <a:ext cx="1127539" cy="384016"/>
            </a:xfrm>
            <a:prstGeom prst="rect">
              <a:avLst/>
            </a:prstGeom>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nvGraphicFramePr>
        <p:xfrm>
          <a:off x="0" y="0"/>
          <a:ext cx="158750" cy="158750"/>
        </p:xfrm>
        <a:graphic>
          <a:graphicData uri="http://schemas.openxmlformats.org/presentationml/2006/ole">
            <p:oleObj spid="_x0000_s2056" name="think-cell Slide" r:id="rId4" imgW="360" imgH="360" progId="">
              <p:embed/>
            </p:oleObj>
          </a:graphicData>
        </a:graphic>
      </p:graphicFrame>
      <p:cxnSp>
        <p:nvCxnSpPr>
          <p:cNvPr id="5" name="Straight Connector 6"/>
          <p:cNvCxnSpPr>
            <a:cxnSpLocks noChangeShapeType="1"/>
          </p:cNvCxnSpPr>
          <p:nvPr userDrawn="1">
            <p:custDataLst>
              <p:tags r:id="rId2"/>
            </p:custDataLst>
          </p:nvPr>
        </p:nvCxnSpPr>
        <p:spPr bwMode="auto">
          <a:xfrm>
            <a:off x="179388" y="579438"/>
            <a:ext cx="8785225" cy="0"/>
          </a:xfrm>
          <a:prstGeom prst="line">
            <a:avLst/>
          </a:prstGeom>
          <a:noFill/>
          <a:ln w="25400" algn="ctr">
            <a:solidFill>
              <a:schemeClr val="accent1"/>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nvGrpSpPr>
          <p:cNvPr id="7" name="Group 8"/>
          <p:cNvGrpSpPr>
            <a:grpSpLocks/>
          </p:cNvGrpSpPr>
          <p:nvPr userDrawn="1"/>
        </p:nvGrpSpPr>
        <p:grpSpPr bwMode="auto">
          <a:xfrm>
            <a:off x="0" y="0"/>
            <a:ext cx="9144000" cy="1857375"/>
            <a:chOff x="0" y="0"/>
            <a:chExt cx="9144000" cy="1857364"/>
          </a:xfrm>
        </p:grpSpPr>
        <p:sp>
          <p:nvSpPr>
            <p:cNvPr id="8" name="Rectangle 7"/>
            <p:cNvSpPr/>
            <p:nvPr/>
          </p:nvSpPr>
          <p:spPr>
            <a:xfrm>
              <a:off x="7215188" y="0"/>
              <a:ext cx="1928812" cy="185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9" name="Rectangle 8"/>
            <p:cNvSpPr/>
            <p:nvPr/>
          </p:nvSpPr>
          <p:spPr>
            <a:xfrm>
              <a:off x="0" y="0"/>
              <a:ext cx="1928813" cy="185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grpSp>
      <p:sp>
        <p:nvSpPr>
          <p:cNvPr id="11" name="Rectangle 3"/>
          <p:cNvSpPr/>
          <p:nvPr userDrawn="1"/>
        </p:nvSpPr>
        <p:spPr>
          <a:xfrm>
            <a:off x="0" y="0"/>
            <a:ext cx="9144000" cy="185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prstClr val="white"/>
              </a:solidFill>
            </a:endParaRPr>
          </a:p>
        </p:txBody>
      </p:sp>
      <p:sp>
        <p:nvSpPr>
          <p:cNvPr id="13" name="Rectangle 12"/>
          <p:cNvSpPr/>
          <p:nvPr userDrawn="1"/>
        </p:nvSpPr>
        <p:spPr>
          <a:xfrm>
            <a:off x="3571875" y="5033963"/>
            <a:ext cx="2643188"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prstClr val="white"/>
              </a:solidFill>
            </a:endParaRPr>
          </a:p>
        </p:txBody>
      </p:sp>
      <p:sp>
        <p:nvSpPr>
          <p:cNvPr id="14" name="Rectangle 13"/>
          <p:cNvSpPr/>
          <p:nvPr userDrawn="1"/>
        </p:nvSpPr>
        <p:spPr>
          <a:xfrm>
            <a:off x="6215063" y="4857750"/>
            <a:ext cx="100012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prstClr val="white"/>
              </a:solidFill>
            </a:endParaRPr>
          </a:p>
        </p:txBody>
      </p:sp>
      <p:sp>
        <p:nvSpPr>
          <p:cNvPr id="15" name="Rectangle 14"/>
          <p:cNvSpPr/>
          <p:nvPr userDrawn="1"/>
        </p:nvSpPr>
        <p:spPr>
          <a:xfrm>
            <a:off x="6845300" y="5026025"/>
            <a:ext cx="1000125" cy="16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prstClr val="white"/>
              </a:solidFill>
            </a:endParaRPr>
          </a:p>
        </p:txBody>
      </p:sp>
      <p:sp>
        <p:nvSpPr>
          <p:cNvPr id="16" name="Rectangle 15"/>
          <p:cNvSpPr/>
          <p:nvPr userDrawn="1"/>
        </p:nvSpPr>
        <p:spPr>
          <a:xfrm>
            <a:off x="7072313" y="4643438"/>
            <a:ext cx="100012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ZA" dirty="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3"/>
          <p:cNvSpPr>
            <a:spLocks noGrp="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schemeClr val="tx1">
                    <a:tint val="75000"/>
                  </a:schemeClr>
                </a:solidFill>
                <a:latin typeface="+mn-lt"/>
                <a:cs typeface="+mn-cs"/>
              </a:defRPr>
            </a:lvl1pPr>
          </a:lstStyle>
          <a:p>
            <a:pPr defTabSz="914400">
              <a:defRPr/>
            </a:pPr>
            <a:fld id="{7BE1D677-A649-43E2-973F-EFA5FC5BCAD4}" type="datetime1">
              <a:rPr lang="en-US" smtClean="0">
                <a:solidFill>
                  <a:prstClr val="black">
                    <a:tint val="75000"/>
                  </a:prstClr>
                </a:solidFill>
              </a:rPr>
              <a:pPr defTabSz="914400">
                <a:defRPr/>
              </a:pPr>
              <a:t>4/14/2016</a:t>
            </a:fld>
            <a:endParaRPr lang="en-US" dirty="0">
              <a:solidFill>
                <a:prstClr val="black">
                  <a:tint val="75000"/>
                </a:prstClr>
              </a:solidFill>
            </a:endParaRPr>
          </a:p>
        </p:txBody>
      </p:sp>
      <p:sp>
        <p:nvSpPr>
          <p:cNvPr id="18"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defTabSz="914400" fontAlgn="base">
              <a:spcBef>
                <a:spcPct val="0"/>
              </a:spcBef>
              <a:spcAft>
                <a:spcPct val="0"/>
              </a:spcAft>
              <a:defRPr/>
            </a:pPr>
            <a:endParaRPr lang="en-GB" dirty="0">
              <a:solidFill>
                <a:prstClr val="black"/>
              </a:solidFill>
            </a:endParaRPr>
          </a:p>
        </p:txBody>
      </p:sp>
    </p:spTree>
    <p:extLst>
      <p:ext uri="{BB962C8B-B14F-4D97-AF65-F5344CB8AC3E}">
        <p14:creationId xmlns:p14="http://schemas.microsoft.com/office/powerpoint/2010/main" xmlns="" val="2508302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3086"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3087"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defTabSz="914400" fontAlgn="base">
              <a:spcBef>
                <a:spcPct val="0"/>
              </a:spcBef>
              <a:spcAft>
                <a:spcPct val="0"/>
              </a:spcAft>
              <a:buFont typeface="Wingdings" pitchFamily="2" charset="2"/>
              <a:buChar char="q"/>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lvl="2" defTabSz="914400" fontAlgn="base">
              <a:spcBef>
                <a:spcPct val="0"/>
              </a:spcBef>
              <a:spcAft>
                <a:spcPct val="0"/>
              </a:spcAft>
              <a:buFont typeface="Wingdings" pitchFamily="2" charset="2"/>
              <a:buNone/>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742950" lvl="1" indent="-2857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387980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maller heading">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4110"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764704"/>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4111"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388" y="58738"/>
            <a:ext cx="8785225" cy="705966"/>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92825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heading">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5134" name="think-cell Slide" r:id="rId5" imgW="360" imgH="360" progId="">
              <p:embed/>
            </p:oleObj>
          </a:graphicData>
        </a:graphic>
      </p:graphicFrame>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5135" name="think-cell Slide" r:id="rId6" imgW="360" imgH="360" progId="">
              <p:embed/>
            </p:oleObj>
          </a:graphicData>
        </a:graphic>
      </p:graphicFrame>
      <p:pic>
        <p:nvPicPr>
          <p:cNvPr id="6" name="Picture 2"/>
          <p:cNvPicPr>
            <a:picLocks noChangeAspect="1" noChangeArrowheads="1"/>
          </p:cNvPicPr>
          <p:nvPr userDrawn="1">
            <p:custDataLst>
              <p:tags r:id="rId2"/>
            </p:custDataLst>
          </p:nvPr>
        </p:nvPicPr>
        <p:blipFill>
          <a:blip r:embed="rId7"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388" y="58738"/>
            <a:ext cx="8785225" cy="705966"/>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3"/>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18796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A9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383" y="1628978"/>
            <a:ext cx="8229600" cy="3077133"/>
          </a:xfrm>
          <a:prstGeom prst="rect">
            <a:avLst/>
          </a:prstGeom>
        </p:spPr>
        <p:txBody>
          <a:bodyPr>
            <a:normAutofit/>
          </a:bodyPr>
          <a:lstStyle>
            <a:lvl1pPr algn="ctr">
              <a:defRPr sz="2500">
                <a:solidFill>
                  <a:schemeClr val="bg1"/>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64BCFA-D372-4227-908F-6956234F92CE}" type="datetime1">
              <a:rPr lang="en-US" smtClean="0"/>
              <a:pPr/>
              <a:t>4/14/2016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541650-E3F6-3B4A-BA01-174404A697F9}" type="slidenum">
              <a:rPr lang="en-US" smtClean="0"/>
              <a:pPr/>
              <a:t>‹#›</a:t>
            </a:fld>
            <a:endParaRPr lang="en-US"/>
          </a:p>
        </p:txBody>
      </p:sp>
      <p:pic>
        <p:nvPicPr>
          <p:cNvPr id="8" name="Picture 7" descr="PowerPoint_header-07.png"/>
          <p:cNvPicPr>
            <a:picLocks noChangeAspect="1"/>
          </p:cNvPicPr>
          <p:nvPr userDrawn="1"/>
        </p:nvPicPr>
        <p:blipFill>
          <a:blip r:embed="rId2"/>
          <a:stretch>
            <a:fillRect/>
          </a:stretch>
        </p:blipFill>
        <p:spPr>
          <a:xfrm>
            <a:off x="128383" y="99910"/>
            <a:ext cx="8887233" cy="38401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6158"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6159"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defTabSz="914400" fontAlgn="base">
              <a:spcBef>
                <a:spcPct val="0"/>
              </a:spcBef>
              <a:spcAft>
                <a:spcPct val="0"/>
              </a:spcAft>
              <a:buFont typeface="Wingdings" pitchFamily="2" charset="2"/>
              <a:buChar char="q"/>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lvl="2" defTabSz="914400" fontAlgn="base">
              <a:spcBef>
                <a:spcPct val="0"/>
              </a:spcBef>
              <a:spcAft>
                <a:spcPct val="0"/>
              </a:spcAft>
              <a:buFont typeface="Wingdings" pitchFamily="2" charset="2"/>
              <a:buNone/>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742950" lvl="1" indent="-2857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337915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7182"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7183"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defTabSz="914400" fontAlgn="base">
              <a:spcBef>
                <a:spcPct val="0"/>
              </a:spcBef>
              <a:spcAft>
                <a:spcPct val="0"/>
              </a:spcAft>
              <a:buFont typeface="Wingdings" pitchFamily="2" charset="2"/>
              <a:buChar char="q"/>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lvl="2" defTabSz="914400" fontAlgn="base">
              <a:spcBef>
                <a:spcPct val="0"/>
              </a:spcBef>
              <a:spcAft>
                <a:spcPct val="0"/>
              </a:spcAft>
              <a:buFont typeface="Wingdings" pitchFamily="2" charset="2"/>
              <a:buNone/>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742950" lvl="1" indent="-2857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087479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8206"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8207"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defTabSz="914400" fontAlgn="base">
              <a:spcBef>
                <a:spcPct val="0"/>
              </a:spcBef>
              <a:spcAft>
                <a:spcPct val="0"/>
              </a:spcAft>
              <a:buFont typeface="Wingdings" pitchFamily="2" charset="2"/>
              <a:buChar char="q"/>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lvl="2" defTabSz="914400" fontAlgn="base">
              <a:spcBef>
                <a:spcPct val="0"/>
              </a:spcBef>
              <a:spcAft>
                <a:spcPct val="0"/>
              </a:spcAft>
              <a:buFont typeface="Wingdings" pitchFamily="2" charset="2"/>
              <a:buNone/>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742950" lvl="1" indent="-2857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896669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9230"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9231"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defTabSz="914400" fontAlgn="base">
              <a:spcBef>
                <a:spcPct val="0"/>
              </a:spcBef>
              <a:spcAft>
                <a:spcPct val="0"/>
              </a:spcAft>
              <a:buFont typeface="Wingdings" pitchFamily="2" charset="2"/>
              <a:buChar char="q"/>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lvl="2" defTabSz="914400" fontAlgn="base">
              <a:spcBef>
                <a:spcPct val="0"/>
              </a:spcBef>
              <a:spcAft>
                <a:spcPct val="0"/>
              </a:spcAft>
              <a:buFont typeface="Wingdings" pitchFamily="2" charset="2"/>
              <a:buNone/>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742950" lvl="1" indent="-2857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59314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10254"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10255"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defTabSz="914400" fontAlgn="base">
              <a:spcBef>
                <a:spcPct val="0"/>
              </a:spcBef>
              <a:spcAft>
                <a:spcPct val="0"/>
              </a:spcAft>
              <a:buFont typeface="Wingdings" pitchFamily="2" charset="2"/>
              <a:buChar char="q"/>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lvl="2" defTabSz="914400" fontAlgn="base">
              <a:spcBef>
                <a:spcPct val="0"/>
              </a:spcBef>
              <a:spcAft>
                <a:spcPct val="0"/>
              </a:spcAft>
              <a:buFont typeface="Wingdings" pitchFamily="2" charset="2"/>
              <a:buNone/>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742950" lvl="1" indent="-2857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415654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158750" cy="158750"/>
        </p:xfrm>
        <a:graphic>
          <a:graphicData uri="http://schemas.openxmlformats.org/presentationml/2006/ole">
            <p:oleObj spid="_x0000_s11278"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179388" y="981075"/>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158750" cy="158750"/>
        </p:xfrm>
        <a:graphic>
          <a:graphicData uri="http://schemas.openxmlformats.org/presentationml/2006/ole">
            <p:oleObj spid="_x0000_s11279"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3"/>
            <a:ext cx="9144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79388" y="765175"/>
            <a:ext cx="8785225" cy="2584450"/>
          </a:xfrm>
          <a:prstGeom prst="rect">
            <a:avLst/>
          </a:prstGeom>
          <a:noFill/>
        </p:spPr>
        <p:txBody>
          <a:bodyPr>
            <a:spAutoFit/>
          </a:bodyPr>
          <a:lstStyle/>
          <a:p>
            <a:pPr marL="361950" indent="-361950" defTabSz="914400" fontAlgn="base">
              <a:spcBef>
                <a:spcPct val="0"/>
              </a:spcBef>
              <a:spcAft>
                <a:spcPct val="0"/>
              </a:spcAft>
              <a:buFont typeface="Wingdings" pitchFamily="2" charset="2"/>
              <a:buChar char="q"/>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Ø"/>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1276350" lvl="2"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lvl="2" defTabSz="914400" fontAlgn="base">
              <a:spcBef>
                <a:spcPct val="0"/>
              </a:spcBef>
              <a:spcAft>
                <a:spcPct val="0"/>
              </a:spcAft>
              <a:buFont typeface="Wingdings" pitchFamily="2" charset="2"/>
              <a:buNone/>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819150" lvl="1" indent="-3619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a:p>
            <a:pPr marL="742950" lvl="1" indent="-285750" defTabSz="914400" fontAlgn="base">
              <a:spcBef>
                <a:spcPct val="0"/>
              </a:spcBef>
              <a:spcAft>
                <a:spcPct val="0"/>
              </a:spcAft>
              <a:buFont typeface="Wingdings" pitchFamily="2" charset="2"/>
              <a:buChar char="§"/>
              <a:defRPr/>
            </a:pPr>
            <a:endParaRPr lang="en-ZA"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179388" y="58738"/>
            <a:ext cx="8785225" cy="849982"/>
          </a:xfrm>
          <a:noFill/>
          <a:ln>
            <a:noFill/>
          </a:ln>
          <a:extLst/>
        </p:spPr>
        <p:txBody>
          <a:bodyPr/>
          <a:lstStyle>
            <a:lvl1pPr algn="l">
              <a:defRPr lang="en-ZA"/>
            </a:lvl1pPr>
          </a:lstStyle>
          <a:p>
            <a:pPr lvl="0"/>
            <a:r>
              <a:rPr lang="en-US" dirty="0" smtClean="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172A589D-2419-4430-9E43-8EEE3D2ECE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625843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488D72D-94D5-49FF-B45E-A5F5C9F1919B}" type="datetime1">
              <a:rPr lang="en-US" smtClean="0">
                <a:solidFill>
                  <a:prstClr val="black"/>
                </a:solidFill>
                <a:latin typeface="Arial" pitchFamily="34" charset="0"/>
                <a:cs typeface="Arial" pitchFamily="34" charset="0"/>
              </a:rPr>
              <a:pPr defTabSz="914400" fontAlgn="base">
                <a:spcBef>
                  <a:spcPct val="0"/>
                </a:spcBef>
                <a:spcAft>
                  <a:spcPct val="0"/>
                </a:spcAft>
              </a:pPr>
              <a:t>4/14/2016</a:t>
            </a:fld>
            <a:endParaRPr lang="en-US">
              <a:solidFill>
                <a:prstClr val="black"/>
              </a:solidFill>
              <a:latin typeface="Arial" pitchFamily="34" charset="0"/>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24B56656-6770-8940-8401-EA3EDE04B3E1}"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2"/>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2"/>
            <a:srcRect l="87313"/>
            <a:stretch/>
          </p:blipFill>
          <p:spPr>
            <a:xfrm>
              <a:off x="7888076" y="149915"/>
              <a:ext cx="1127539" cy="384016"/>
            </a:xfrm>
            <a:prstGeom prst="rect">
              <a:avLst/>
            </a:prstGeom>
          </p:spPr>
        </p:pic>
      </p:grpSp>
      <p:cxnSp>
        <p:nvCxnSpPr>
          <p:cNvPr id="10" name="Straight Connector 9"/>
          <p:cNvCxnSpPr>
            <a:cxnSpLocks noChangeShapeType="1"/>
          </p:cNvCxnSpPr>
          <p:nvPr userDrawn="1"/>
        </p:nvCxnSpPr>
        <p:spPr bwMode="auto">
          <a:xfrm>
            <a:off x="457200" y="1443240"/>
            <a:ext cx="8229600" cy="1588"/>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46648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383" y="2019012"/>
            <a:ext cx="8229600" cy="4190803"/>
          </a:xfrm>
          <a:prstGeom prst="rect">
            <a:avLst/>
          </a:prstGeom>
        </p:spPr>
        <p:txBody>
          <a:bodyPr>
            <a:normAutofit/>
          </a:bodyPr>
          <a:lstStyle>
            <a:lvl1pPr>
              <a:buClr>
                <a:schemeClr val="accent5"/>
              </a:buClr>
              <a:buFont typeface="Wingdings" pitchFamily="2" charset="2"/>
              <a:buChar char="£"/>
              <a:defRPr sz="1800" baseline="0">
                <a:solidFill>
                  <a:srgbClr val="394449"/>
                </a:solidFill>
                <a:latin typeface="Arial"/>
                <a:cs typeface="Arial"/>
              </a:defRPr>
            </a:lvl1pPr>
            <a:lvl2pPr>
              <a:buClr>
                <a:schemeClr val="accent5"/>
              </a:buClr>
              <a:buFont typeface="Courier New" pitchFamily="49" charset="0"/>
              <a:buChar char="o"/>
              <a:defRPr sz="1600">
                <a:latin typeface="Arial"/>
                <a:cs typeface="Arial"/>
              </a:defRPr>
            </a:lvl2pPr>
            <a:lvl3pPr>
              <a:buClr>
                <a:schemeClr val="accent5"/>
              </a:buClr>
              <a:defRPr sz="1400">
                <a:latin typeface="Arial"/>
                <a:cs typeface="Arial"/>
              </a:defRPr>
            </a:lvl3pPr>
            <a:lvl4pPr>
              <a:buClr>
                <a:schemeClr val="accent5"/>
              </a:buClr>
              <a:defRPr sz="1200">
                <a:latin typeface="Arial"/>
                <a:cs typeface="Arial"/>
              </a:defRPr>
            </a:lvl4pPr>
            <a:lvl5pPr>
              <a:defRPr>
                <a:latin typeface="Arial"/>
                <a:cs typeface="Arial"/>
              </a:defRPr>
            </a:lvl5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A4923B-2B0E-496E-8BB7-76E89B191162}" type="datetime1">
              <a:rPr lang="en-US" smtClean="0"/>
              <a:pPr/>
              <a:t>4/14/2016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541650-E3F6-3B4A-BA01-174404A697F9}" type="slidenum">
              <a:rPr lang="en-US" smtClean="0"/>
              <a:pPr/>
              <a:t>‹#›</a:t>
            </a:fld>
            <a:endParaRPr lang="en-US"/>
          </a:p>
        </p:txBody>
      </p:sp>
      <p:sp>
        <p:nvSpPr>
          <p:cNvPr id="10" name="Title 1"/>
          <p:cNvSpPr>
            <a:spLocks noGrp="1"/>
          </p:cNvSpPr>
          <p:nvPr>
            <p:ph type="title"/>
          </p:nvPr>
        </p:nvSpPr>
        <p:spPr>
          <a:xfrm>
            <a:off x="128383" y="1560414"/>
            <a:ext cx="8229600" cy="458598"/>
          </a:xfrm>
          <a:prstGeom prst="rect">
            <a:avLst/>
          </a:prstGeom>
        </p:spPr>
        <p:txBody>
          <a:bodyPr>
            <a:normAutofit/>
          </a:bodyPr>
          <a:lstStyle>
            <a:lvl1pPr algn="l">
              <a:defRPr sz="2000">
                <a:solidFill>
                  <a:srgbClr val="394449"/>
                </a:solidFill>
                <a:latin typeface="Arial"/>
                <a:cs typeface="Aria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128384" y="755552"/>
            <a:ext cx="5486400" cy="804862"/>
          </a:xfrm>
        </p:spPr>
        <p:txBody>
          <a:bodyPr>
            <a:normAutofit/>
          </a:bodyPr>
          <a:lstStyle>
            <a:lvl1pPr marL="0" indent="0">
              <a:buNone/>
              <a:defRPr sz="2500" b="1" i="0">
                <a:solidFill>
                  <a:srgbClr val="00A9E2"/>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1"/>
          <p:cNvGrpSpPr/>
          <p:nvPr userDrawn="1"/>
        </p:nvGrpSpPr>
        <p:grpSpPr>
          <a:xfrm>
            <a:off x="128384" y="149915"/>
            <a:ext cx="8887231" cy="384016"/>
            <a:chOff x="128384" y="149915"/>
            <a:chExt cx="8887231" cy="384016"/>
          </a:xfrm>
        </p:grpSpPr>
        <p:pic>
          <p:nvPicPr>
            <p:cNvPr id="14" name="Picture 13" descr="PowerPoint_blueheader-07.png"/>
            <p:cNvPicPr>
              <a:picLocks noChangeAspect="1"/>
            </p:cNvPicPr>
            <p:nvPr userDrawn="1"/>
          </p:nvPicPr>
          <p:blipFill rotWithShape="1">
            <a:blip r:embed="rId2"/>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2"/>
            <a:srcRect l="87313"/>
            <a:stretch/>
          </p:blipFill>
          <p:spPr>
            <a:xfrm>
              <a:off x="7888076" y="149915"/>
              <a:ext cx="1127539" cy="384016"/>
            </a:xfrm>
            <a:prstGeom prst="rect">
              <a:avLst/>
            </a:prstGeom>
          </p:spPr>
        </p:pic>
      </p:grpSp>
      <p:cxnSp>
        <p:nvCxnSpPr>
          <p:cNvPr id="11" name="Straight Connector 10"/>
          <p:cNvCxnSpPr>
            <a:cxnSpLocks noChangeShapeType="1"/>
          </p:cNvCxnSpPr>
          <p:nvPr userDrawn="1"/>
        </p:nvCxnSpPr>
        <p:spPr bwMode="auto">
          <a:xfrm>
            <a:off x="128384" y="1558826"/>
            <a:ext cx="8229599" cy="1588"/>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D7FC82-1651-46E3-96D7-F927C1928C30}" type="datetime1">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56656-6770-8940-8401-EA3EDE04B3E1}" type="slidenum">
              <a:rPr lang="en-US" smtClean="0"/>
              <a:pPr/>
              <a:t>‹#›</a:t>
            </a:fld>
            <a:endParaRPr lang="en-US"/>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2"/>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2"/>
            <a:srcRect l="87313"/>
            <a:stretch/>
          </p:blipFill>
          <p:spPr>
            <a:xfrm>
              <a:off x="7888076" y="149915"/>
              <a:ext cx="1127539" cy="384016"/>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A7E96-7B77-4EAA-9B9F-D59D4987A76E}" type="datetime1">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56656-6770-8940-8401-EA3EDE04B3E1}" type="slidenum">
              <a:rPr lang="en-US" smtClean="0"/>
              <a:pPr/>
              <a:t>‹#›</a:t>
            </a:fld>
            <a:endParaRPr lang="en-US"/>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2"/>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2"/>
            <a:srcRect l="87313"/>
            <a:stretch/>
          </p:blipFill>
          <p:spPr>
            <a:xfrm>
              <a:off x="7888076" y="149915"/>
              <a:ext cx="1127539" cy="384016"/>
            </a:xfrm>
            <a:prstGeom prst="rect">
              <a:avLst/>
            </a:prstGeom>
          </p:spPr>
        </p:pic>
      </p:grpSp>
      <p:cxnSp>
        <p:nvCxnSpPr>
          <p:cNvPr id="10" name="Straight Connector 9"/>
          <p:cNvCxnSpPr>
            <a:cxnSpLocks noChangeShapeType="1"/>
          </p:cNvCxnSpPr>
          <p:nvPr userDrawn="1"/>
        </p:nvCxnSpPr>
        <p:spPr bwMode="auto">
          <a:xfrm>
            <a:off x="457200" y="1443240"/>
            <a:ext cx="8229600" cy="1588"/>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A1DAB3-9033-4703-9109-B4EA29328001}" type="datetime1">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56656-6770-8940-8401-EA3EDE04B3E1}" type="slidenum">
              <a:rPr lang="en-US" smtClean="0"/>
              <a:pPr/>
              <a:t>‹#›</a:t>
            </a:fld>
            <a:endParaRPr lang="en-US"/>
          </a:p>
        </p:txBody>
      </p:sp>
      <p:grpSp>
        <p:nvGrpSpPr>
          <p:cNvPr id="7" name="Group 6"/>
          <p:cNvGrpSpPr/>
          <p:nvPr userDrawn="1"/>
        </p:nvGrpSpPr>
        <p:grpSpPr>
          <a:xfrm>
            <a:off x="128384" y="149915"/>
            <a:ext cx="8887231" cy="384016"/>
            <a:chOff x="128384" y="149915"/>
            <a:chExt cx="8887231" cy="384016"/>
          </a:xfrm>
        </p:grpSpPr>
        <p:pic>
          <p:nvPicPr>
            <p:cNvPr id="8" name="Picture 7" descr="PowerPoint_blueheader-07.png"/>
            <p:cNvPicPr>
              <a:picLocks noChangeAspect="1"/>
            </p:cNvPicPr>
            <p:nvPr userDrawn="1"/>
          </p:nvPicPr>
          <p:blipFill rotWithShape="1">
            <a:blip r:embed="rId2"/>
            <a:srcRect r="71322"/>
            <a:stretch/>
          </p:blipFill>
          <p:spPr>
            <a:xfrm>
              <a:off x="128384" y="149915"/>
              <a:ext cx="2548716" cy="384016"/>
            </a:xfrm>
            <a:prstGeom prst="rect">
              <a:avLst/>
            </a:prstGeom>
          </p:spPr>
        </p:pic>
        <p:pic>
          <p:nvPicPr>
            <p:cNvPr id="9" name="Picture 8" descr="PowerPoint_blueheader-07.png"/>
            <p:cNvPicPr>
              <a:picLocks noChangeAspect="1"/>
            </p:cNvPicPr>
            <p:nvPr userDrawn="1"/>
          </p:nvPicPr>
          <p:blipFill rotWithShape="1">
            <a:blip r:embed="rId2"/>
            <a:srcRect l="87313"/>
            <a:stretch/>
          </p:blipFill>
          <p:spPr>
            <a:xfrm>
              <a:off x="7888076" y="149915"/>
              <a:ext cx="1127539" cy="384016"/>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47174F-DEAE-4DE3-9148-030B2199C165}" type="datetime1">
              <a:rPr lang="en-US" smtClean="0"/>
              <a:pPr/>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56656-6770-8940-8401-EA3EDE04B3E1}" type="slidenum">
              <a:rPr lang="en-US" smtClean="0"/>
              <a:pPr/>
              <a:t>‹#›</a:t>
            </a:fld>
            <a:endParaRPr lang="en-US"/>
          </a:p>
        </p:txBody>
      </p:sp>
      <p:grpSp>
        <p:nvGrpSpPr>
          <p:cNvPr id="8" name="Group 7"/>
          <p:cNvGrpSpPr/>
          <p:nvPr userDrawn="1"/>
        </p:nvGrpSpPr>
        <p:grpSpPr>
          <a:xfrm>
            <a:off x="128384" y="149915"/>
            <a:ext cx="8887231" cy="384016"/>
            <a:chOff x="128384" y="149915"/>
            <a:chExt cx="8887231" cy="384016"/>
          </a:xfrm>
        </p:grpSpPr>
        <p:pic>
          <p:nvPicPr>
            <p:cNvPr id="9" name="Picture 8" descr="PowerPoint_blueheader-07.png"/>
            <p:cNvPicPr>
              <a:picLocks noChangeAspect="1"/>
            </p:cNvPicPr>
            <p:nvPr userDrawn="1"/>
          </p:nvPicPr>
          <p:blipFill rotWithShape="1">
            <a:blip r:embed="rId2"/>
            <a:srcRect r="71322"/>
            <a:stretch/>
          </p:blipFill>
          <p:spPr>
            <a:xfrm>
              <a:off x="128384" y="149915"/>
              <a:ext cx="2548716" cy="384016"/>
            </a:xfrm>
            <a:prstGeom prst="rect">
              <a:avLst/>
            </a:prstGeom>
          </p:spPr>
        </p:pic>
        <p:pic>
          <p:nvPicPr>
            <p:cNvPr id="10" name="Picture 9" descr="PowerPoint_blueheader-07.png"/>
            <p:cNvPicPr>
              <a:picLocks noChangeAspect="1"/>
            </p:cNvPicPr>
            <p:nvPr userDrawn="1"/>
          </p:nvPicPr>
          <p:blipFill rotWithShape="1">
            <a:blip r:embed="rId2"/>
            <a:srcRect l="87313"/>
            <a:stretch/>
          </p:blipFill>
          <p:spPr>
            <a:xfrm>
              <a:off x="7888076" y="149915"/>
              <a:ext cx="1127539" cy="384016"/>
            </a:xfrm>
            <a:prstGeom prst="rect">
              <a:avLst/>
            </a:prstGeom>
          </p:spPr>
        </p:pic>
      </p:grpSp>
      <p:cxnSp>
        <p:nvCxnSpPr>
          <p:cNvPr id="11" name="Straight Connector 10"/>
          <p:cNvCxnSpPr>
            <a:cxnSpLocks noChangeShapeType="1"/>
          </p:cNvCxnSpPr>
          <p:nvPr userDrawn="1"/>
        </p:nvCxnSpPr>
        <p:spPr bwMode="auto">
          <a:xfrm>
            <a:off x="457200" y="1443240"/>
            <a:ext cx="8229600" cy="0"/>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DDBE20-AB57-42D9-AE5D-DE420AD25E30}" type="datetime1">
              <a:rPr lang="en-US" smtClean="0"/>
              <a:pPr/>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56656-6770-8940-8401-EA3EDE04B3E1}" type="slidenum">
              <a:rPr lang="en-US" smtClean="0"/>
              <a:pPr/>
              <a:t>‹#›</a:t>
            </a:fld>
            <a:endParaRPr lang="en-US"/>
          </a:p>
        </p:txBody>
      </p:sp>
      <p:grpSp>
        <p:nvGrpSpPr>
          <p:cNvPr id="10" name="Group 9"/>
          <p:cNvGrpSpPr/>
          <p:nvPr userDrawn="1"/>
        </p:nvGrpSpPr>
        <p:grpSpPr>
          <a:xfrm>
            <a:off x="128384" y="149915"/>
            <a:ext cx="8887231" cy="384016"/>
            <a:chOff x="128384" y="149915"/>
            <a:chExt cx="8887231" cy="384016"/>
          </a:xfrm>
        </p:grpSpPr>
        <p:pic>
          <p:nvPicPr>
            <p:cNvPr id="11" name="Picture 10" descr="PowerPoint_blueheader-07.png"/>
            <p:cNvPicPr>
              <a:picLocks noChangeAspect="1"/>
            </p:cNvPicPr>
            <p:nvPr userDrawn="1"/>
          </p:nvPicPr>
          <p:blipFill rotWithShape="1">
            <a:blip r:embed="rId2"/>
            <a:srcRect r="71322"/>
            <a:stretch/>
          </p:blipFill>
          <p:spPr>
            <a:xfrm>
              <a:off x="128384" y="149915"/>
              <a:ext cx="2548716" cy="384016"/>
            </a:xfrm>
            <a:prstGeom prst="rect">
              <a:avLst/>
            </a:prstGeom>
          </p:spPr>
        </p:pic>
        <p:pic>
          <p:nvPicPr>
            <p:cNvPr id="12" name="Picture 11" descr="PowerPoint_blueheader-07.png"/>
            <p:cNvPicPr>
              <a:picLocks noChangeAspect="1"/>
            </p:cNvPicPr>
            <p:nvPr userDrawn="1"/>
          </p:nvPicPr>
          <p:blipFill rotWithShape="1">
            <a:blip r:embed="rId2"/>
            <a:srcRect l="87313"/>
            <a:stretch/>
          </p:blipFill>
          <p:spPr>
            <a:xfrm>
              <a:off x="7888076" y="149915"/>
              <a:ext cx="1127539" cy="384016"/>
            </a:xfrm>
            <a:prstGeom prst="rect">
              <a:avLst/>
            </a:prstGeom>
          </p:spPr>
        </p:pic>
      </p:grpSp>
      <p:cxnSp>
        <p:nvCxnSpPr>
          <p:cNvPr id="13" name="Straight Connector 12"/>
          <p:cNvCxnSpPr>
            <a:cxnSpLocks noChangeShapeType="1"/>
          </p:cNvCxnSpPr>
          <p:nvPr userDrawn="1"/>
        </p:nvCxnSpPr>
        <p:spPr bwMode="auto">
          <a:xfrm>
            <a:off x="457200" y="1456965"/>
            <a:ext cx="8229600" cy="1588"/>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416671-8661-4243-9BD4-ACAB75343EA5}" type="datetime1">
              <a:rPr lang="en-US" smtClean="0"/>
              <a:pPr/>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400"/>
            </a:lvl1pPr>
          </a:lstStyle>
          <a:p>
            <a:fld id="{24B56656-6770-8940-8401-EA3EDE04B3E1}" type="slidenum">
              <a:rPr lang="en-US" smtClean="0"/>
              <a:pPr/>
              <a:t>‹#›</a:t>
            </a:fld>
            <a:endParaRPr lang="en-US" dirty="0"/>
          </a:p>
        </p:txBody>
      </p:sp>
      <p:grpSp>
        <p:nvGrpSpPr>
          <p:cNvPr id="6" name="Group 5"/>
          <p:cNvGrpSpPr/>
          <p:nvPr userDrawn="1"/>
        </p:nvGrpSpPr>
        <p:grpSpPr>
          <a:xfrm>
            <a:off x="128384" y="149915"/>
            <a:ext cx="8887231" cy="384016"/>
            <a:chOff x="128384" y="149915"/>
            <a:chExt cx="8887231" cy="384016"/>
          </a:xfrm>
        </p:grpSpPr>
        <p:pic>
          <p:nvPicPr>
            <p:cNvPr id="7" name="Picture 6" descr="PowerPoint_blueheader-07.png"/>
            <p:cNvPicPr>
              <a:picLocks noChangeAspect="1"/>
            </p:cNvPicPr>
            <p:nvPr userDrawn="1"/>
          </p:nvPicPr>
          <p:blipFill rotWithShape="1">
            <a:blip r:embed="rId2"/>
            <a:srcRect r="71322"/>
            <a:stretch/>
          </p:blipFill>
          <p:spPr>
            <a:xfrm>
              <a:off x="128384" y="149915"/>
              <a:ext cx="2548716" cy="384016"/>
            </a:xfrm>
            <a:prstGeom prst="rect">
              <a:avLst/>
            </a:prstGeom>
          </p:spPr>
        </p:pic>
        <p:pic>
          <p:nvPicPr>
            <p:cNvPr id="8" name="Picture 7" descr="PowerPoint_blueheader-07.png"/>
            <p:cNvPicPr>
              <a:picLocks noChangeAspect="1"/>
            </p:cNvPicPr>
            <p:nvPr userDrawn="1"/>
          </p:nvPicPr>
          <p:blipFill rotWithShape="1">
            <a:blip r:embed="rId2"/>
            <a:srcRect l="87313"/>
            <a:stretch/>
          </p:blipFill>
          <p:spPr>
            <a:xfrm>
              <a:off x="7888076" y="149915"/>
              <a:ext cx="1127539" cy="384016"/>
            </a:xfrm>
            <a:prstGeom prst="rect">
              <a:avLst/>
            </a:prstGeom>
          </p:spPr>
        </p:pic>
      </p:grpSp>
      <p:cxnSp>
        <p:nvCxnSpPr>
          <p:cNvPr id="9" name="Straight Connector 8"/>
          <p:cNvCxnSpPr>
            <a:cxnSpLocks noChangeShapeType="1"/>
          </p:cNvCxnSpPr>
          <p:nvPr userDrawn="1"/>
        </p:nvCxnSpPr>
        <p:spPr bwMode="auto">
          <a:xfrm>
            <a:off x="457200" y="1443240"/>
            <a:ext cx="8306656" cy="0"/>
          </a:xfrm>
          <a:prstGeom prst="line">
            <a:avLst/>
          </a:prstGeom>
          <a:ln>
            <a:solidFill>
              <a:srgbClr val="00B0F0"/>
            </a:solidFill>
            <a:headEnd/>
            <a:tailEnd/>
          </a:ln>
          <a:effectLst>
            <a:outerShdw blurRad="50800" dist="25400" dir="5400000" rotWithShape="0">
              <a:srgbClr val="000000">
                <a:alpha val="45000"/>
              </a:srgbClr>
            </a:outerShdw>
            <a:reflection blurRad="6350" stA="50000" endA="300" endPos="90000" dir="5400000" sy="-100000" algn="bl" rotWithShape="0"/>
          </a:effectLst>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vmlDrawing" Target="../drawings/vmlDrawing1.v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17" Type="http://schemas.openxmlformats.org/officeDocument/2006/relationships/oleObject" Target="../embeddings/oleObject1.bin"/><Relationship Id="rId2" Type="http://schemas.openxmlformats.org/officeDocument/2006/relationships/slideLayout" Target="../slideLayouts/slideLayout17.xml"/><Relationship Id="rId16" Type="http://schemas.openxmlformats.org/officeDocument/2006/relationships/tags" Target="../tags/tag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ags" Target="../tags/tag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85880"/>
            <a:ext cx="8229600" cy="657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C0800-F6EE-46C9-A1CC-808F198864BF}" type="datetime1">
              <a:rPr lang="en-US" smtClean="0"/>
              <a:pPr/>
              <a:t>4/14/2016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56656-6770-8940-8401-EA3EDE04B3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Lst>
  <p:hf hdr="0" ftr="0" dt="0"/>
  <p:txStyles>
    <p:titleStyle>
      <a:lvl1pPr algn="l" defTabSz="457200" rtl="0" eaLnBrk="1" latinLnBrk="0" hangingPunct="1">
        <a:spcBef>
          <a:spcPct val="0"/>
        </a:spcBef>
        <a:buNone/>
        <a:defRPr sz="2500" b="1" i="0" kern="1200">
          <a:solidFill>
            <a:srgbClr val="00A9E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userDrawn="1"/>
        </p:nvGraphicFramePr>
        <p:xfrm>
          <a:off x="0" y="0"/>
          <a:ext cx="158750" cy="158750"/>
        </p:xfrm>
        <a:graphic>
          <a:graphicData uri="http://schemas.openxmlformats.org/presentationml/2006/ole">
            <p:oleObj spid="_x0000_s1032" name="think-cell Slide" r:id="rId17" imgW="360" imgH="360" progId="">
              <p:embed/>
            </p:oleObj>
          </a:graphicData>
        </a:graphic>
      </p:graphicFrame>
      <p:sp>
        <p:nvSpPr>
          <p:cNvPr id="1027" name="Title Placeholder 1"/>
          <p:cNvSpPr>
            <a:spLocks noGrp="1"/>
          </p:cNvSpPr>
          <p:nvPr>
            <p:ph type="title"/>
            <p:custDataLst>
              <p:tags r:id="rId14"/>
            </p:custDataLst>
          </p:nvPr>
        </p:nvSpPr>
        <p:spPr bwMode="auto">
          <a:xfrm>
            <a:off x="179388" y="58738"/>
            <a:ext cx="8785225" cy="49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smtClean="0"/>
              <a:t>Click to edit Master title style</a:t>
            </a:r>
          </a:p>
        </p:txBody>
      </p:sp>
      <p:cxnSp>
        <p:nvCxnSpPr>
          <p:cNvPr id="2" name="Straight Connector 6"/>
          <p:cNvCxnSpPr>
            <a:cxnSpLocks noChangeShapeType="1"/>
          </p:cNvCxnSpPr>
          <p:nvPr userDrawn="1">
            <p:custDataLst>
              <p:tags r:id="rId15"/>
            </p:custDataLst>
          </p:nvPr>
        </p:nvCxnSpPr>
        <p:spPr bwMode="auto">
          <a:xfrm>
            <a:off x="179388" y="579438"/>
            <a:ext cx="8785225"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sp>
        <p:nvSpPr>
          <p:cNvPr id="14" name="Slide Number Placeholder 3"/>
          <p:cNvSpPr>
            <a:spLocks noGrp="1"/>
          </p:cNvSpPr>
          <p:nvPr>
            <p:ph type="sldNum" sz="quarter" idx="4"/>
            <p:custDataLst>
              <p:tags r:id="rId16"/>
            </p:custDataLst>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3754BD0F-FDA7-4F65-A755-CEB080A1A49A}" type="slidenum">
              <a:rPr lang="en-US">
                <a:solidFill>
                  <a:prstClr val="black">
                    <a:tint val="75000"/>
                  </a:prstClr>
                </a:solidFill>
              </a:rPr>
              <a:pPr defTabSz="9144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61156636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rtl="0" eaLnBrk="0" fontAlgn="base" hangingPunct="0">
        <a:spcBef>
          <a:spcPct val="0"/>
        </a:spcBef>
        <a:spcAft>
          <a:spcPct val="0"/>
        </a:spcAft>
        <a:defRPr lang="en-US" sz="2000" kern="1200">
          <a:solidFill>
            <a:schemeClr val="tx1"/>
          </a:solidFill>
          <a:latin typeface="Arial" charset="0"/>
          <a:ea typeface="+mj-ea"/>
          <a:cs typeface="+mj-cs"/>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81800" y="2819400"/>
            <a:ext cx="1146468" cy="369332"/>
          </a:xfrm>
          <a:prstGeom prst="rect">
            <a:avLst/>
          </a:prstGeom>
          <a:noFill/>
        </p:spPr>
        <p:txBody>
          <a:bodyPr wrap="none" rtlCol="0">
            <a:spAutoFit/>
          </a:bodyPr>
          <a:lstStyle/>
          <a:p>
            <a:r>
              <a:rPr lang="en-ZA" dirty="0" smtClean="0"/>
              <a:t>April 2016</a:t>
            </a:r>
            <a:endParaRPr lang="en-ZA" dirty="0"/>
          </a:p>
        </p:txBody>
      </p:sp>
      <p:sp>
        <p:nvSpPr>
          <p:cNvPr id="9" name="Title 3"/>
          <p:cNvSpPr>
            <a:spLocks noGrp="1"/>
          </p:cNvSpPr>
          <p:nvPr>
            <p:ph type="ctrTitle"/>
          </p:nvPr>
        </p:nvSpPr>
        <p:spPr>
          <a:xfrm>
            <a:off x="166262" y="2030680"/>
            <a:ext cx="6354288" cy="1318161"/>
          </a:xfrm>
        </p:spPr>
        <p:txBody>
          <a:bodyPr/>
          <a:lstStyle/>
          <a:p>
            <a:pPr algn="ctr"/>
            <a:r>
              <a:rPr lang="en-US" sz="2400" i="1" dirty="0" smtClean="0"/>
              <a:t>PRASA presentation to Portfolio Committee of Transport</a:t>
            </a:r>
            <a:r>
              <a:rPr lang="en-US" sz="2400" i="1" dirty="0"/>
              <a:t>	</a:t>
            </a:r>
            <a:r>
              <a:rPr lang="en-US" sz="2400" i="1" dirty="0" smtClean="0"/>
              <a:t>	</a:t>
            </a:r>
            <a:endParaRPr lang="en-US" sz="2000" i="1" dirty="0"/>
          </a:p>
        </p:txBody>
      </p:sp>
      <p:sp>
        <p:nvSpPr>
          <p:cNvPr id="2" name="Slide Number Placeholder 1"/>
          <p:cNvSpPr>
            <a:spLocks noGrp="1"/>
          </p:cNvSpPr>
          <p:nvPr>
            <p:ph type="sldNum" sz="quarter" idx="12"/>
          </p:nvPr>
        </p:nvSpPr>
        <p:spPr/>
        <p:txBody>
          <a:bodyPr/>
          <a:lstStyle/>
          <a:p>
            <a:fld id="{33541650-E3F6-3B4A-BA01-174404A697F9}"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81000" y="1609123"/>
            <a:ext cx="8229600" cy="4062334"/>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Font typeface="Arial" pitchFamily="34" charset="0"/>
              <a:buNone/>
            </a:pPr>
            <a:r>
              <a:rPr lang="en-US" sz="1600" dirty="0" smtClean="0">
                <a:solidFill>
                  <a:prstClr val="black"/>
                </a:solidFill>
              </a:rPr>
              <a:t>Since its inception, and building on the strategic initiatives of its Predecessor, the SARCC, PRASA has embarked on systematic and sustained programme 0f redressing some of the legacy programs arising out of decades of under investment in public transport infrastructure and services.</a:t>
            </a:r>
            <a:endParaRPr lang="en-ZA" sz="1600" dirty="0" smtClean="0">
              <a:solidFill>
                <a:prstClr val="black"/>
              </a:solidFill>
            </a:endParaRPr>
          </a:p>
          <a:p>
            <a:pPr marL="0" indent="0" defTabSz="914400">
              <a:buFont typeface="Arial" pitchFamily="34" charset="0"/>
              <a:buNone/>
            </a:pPr>
            <a:endParaRPr lang="en-ZA" sz="1600" dirty="0" smtClean="0">
              <a:solidFill>
                <a:prstClr val="black"/>
              </a:solidFill>
            </a:endParaRPr>
          </a:p>
          <a:p>
            <a:pPr marL="0" indent="0" defTabSz="914400">
              <a:buFont typeface="Arial" pitchFamily="34" charset="0"/>
              <a:buNone/>
            </a:pPr>
            <a:r>
              <a:rPr lang="en-US" sz="1600" dirty="0" smtClean="0">
                <a:solidFill>
                  <a:prstClr val="black"/>
                </a:solidFill>
              </a:rPr>
              <a:t>This programme has been rolled out in 3 phases:</a:t>
            </a:r>
            <a:endParaRPr lang="en-ZA" sz="1600" dirty="0" smtClean="0">
              <a:solidFill>
                <a:prstClr val="black"/>
              </a:solidFill>
            </a:endParaRPr>
          </a:p>
          <a:p>
            <a:pPr defTabSz="914400"/>
            <a:r>
              <a:rPr lang="en-US" sz="1600" dirty="0" smtClean="0">
                <a:solidFill>
                  <a:prstClr val="black"/>
                </a:solidFill>
              </a:rPr>
              <a:t>2009-2010: 	Stabilization of Commuter Rail </a:t>
            </a:r>
            <a:endParaRPr lang="en-ZA" sz="1600" dirty="0" smtClean="0">
              <a:solidFill>
                <a:prstClr val="black"/>
              </a:solidFill>
            </a:endParaRPr>
          </a:p>
          <a:p>
            <a:pPr defTabSz="914400"/>
            <a:r>
              <a:rPr lang="en-US" sz="1600" dirty="0" smtClean="0">
                <a:solidFill>
                  <a:prstClr val="black"/>
                </a:solidFill>
              </a:rPr>
              <a:t>2011-2014: 	A Focus away from Refurbishment to Replacement</a:t>
            </a:r>
            <a:endParaRPr lang="en-ZA" sz="1600" dirty="0" smtClean="0">
              <a:solidFill>
                <a:prstClr val="black"/>
              </a:solidFill>
            </a:endParaRPr>
          </a:p>
          <a:p>
            <a:pPr defTabSz="914400"/>
            <a:r>
              <a:rPr lang="en-US" sz="1600" dirty="0" smtClean="0">
                <a:solidFill>
                  <a:prstClr val="black"/>
                </a:solidFill>
              </a:rPr>
              <a:t>2015-       : 	Recapitalisation, Growth and Expansion</a:t>
            </a:r>
            <a:endParaRPr lang="en-ZA" sz="1600" dirty="0" smtClean="0">
              <a:solidFill>
                <a:prstClr val="black"/>
              </a:solidFill>
            </a:endParaRPr>
          </a:p>
          <a:p>
            <a:pPr marL="0" indent="0" defTabSz="914400">
              <a:buFont typeface="Arial" pitchFamily="34" charset="0"/>
              <a:buNone/>
            </a:pPr>
            <a:endParaRPr lang="en-ZA" sz="1600" dirty="0" smtClean="0">
              <a:solidFill>
                <a:prstClr val="black"/>
              </a:solidFill>
            </a:endParaRPr>
          </a:p>
        </p:txBody>
      </p:sp>
      <p:sp>
        <p:nvSpPr>
          <p:cNvPr id="4" name="Title 3"/>
          <p:cNvSpPr>
            <a:spLocks noGrp="1"/>
          </p:cNvSpPr>
          <p:nvPr>
            <p:ph type="title"/>
          </p:nvPr>
        </p:nvSpPr>
        <p:spPr/>
        <p:txBody>
          <a:bodyPr>
            <a:normAutofit fontScale="90000"/>
          </a:bodyPr>
          <a:lstStyle/>
          <a:p>
            <a:r>
              <a:rPr lang="en-US" altLang="en-US" sz="2800" b="0" dirty="0">
                <a:solidFill>
                  <a:srgbClr val="00B0F0"/>
                </a:solidFill>
                <a:latin typeface="Impact"/>
                <a:cs typeface="Impact"/>
              </a:rPr>
              <a:t>Prasa Strategic Roadmap</a:t>
            </a:r>
            <a:r>
              <a:rPr lang="en-US" altLang="en-US" sz="2800" b="0" dirty="0">
                <a:solidFill>
                  <a:prstClr val="black"/>
                </a:solidFill>
                <a:latin typeface="Impact"/>
                <a:cs typeface="Impact"/>
              </a:rPr>
              <a:t/>
            </a:r>
            <a:br>
              <a:rPr lang="en-US" altLang="en-US" sz="2800" b="0" dirty="0">
                <a:solidFill>
                  <a:prstClr val="black"/>
                </a:solidFill>
                <a:latin typeface="Impact"/>
                <a:cs typeface="Impact"/>
              </a:rPr>
            </a:br>
            <a:endParaRPr lang="en-ZA" b="0" dirty="0"/>
          </a:p>
        </p:txBody>
      </p:sp>
      <p:sp>
        <p:nvSpPr>
          <p:cNvPr id="2" name="Slide Number Placeholder 1"/>
          <p:cNvSpPr>
            <a:spLocks noGrp="1"/>
          </p:cNvSpPr>
          <p:nvPr>
            <p:ph type="sldNum" sz="quarter" idx="12"/>
          </p:nvPr>
        </p:nvSpPr>
        <p:spPr/>
        <p:txBody>
          <a:bodyPr/>
          <a:lstStyle/>
          <a:p>
            <a:fld id="{24B56656-6770-8940-8401-EA3EDE04B3E1}" type="slidenum">
              <a:rPr lang="en-US" smtClean="0"/>
              <a:pPr/>
              <a:t>10</a:t>
            </a:fld>
            <a:endParaRPr lang="en-US"/>
          </a:p>
        </p:txBody>
      </p:sp>
    </p:spTree>
    <p:extLst>
      <p:ext uri="{BB962C8B-B14F-4D97-AF65-F5344CB8AC3E}">
        <p14:creationId xmlns:p14="http://schemas.microsoft.com/office/powerpoint/2010/main" xmlns="" val="2574029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lvl="0"/>
            <a:r>
              <a:rPr lang="en-US" sz="2400" b="0" dirty="0" smtClean="0">
                <a:latin typeface="Impact"/>
                <a:cs typeface="Impact"/>
              </a:rPr>
              <a:t>Other Government  Policies and Relevant Legislation</a:t>
            </a:r>
            <a:endParaRPr lang="en-ZA" sz="2400" b="0" dirty="0">
              <a:latin typeface="Impact"/>
              <a:cs typeface="Impact"/>
            </a:endParaRPr>
          </a:p>
        </p:txBody>
      </p:sp>
      <p:sp>
        <p:nvSpPr>
          <p:cNvPr id="9" name="Content Placeholder 2"/>
          <p:cNvSpPr txBox="1">
            <a:spLocks/>
          </p:cNvSpPr>
          <p:nvPr/>
        </p:nvSpPr>
        <p:spPr>
          <a:xfrm>
            <a:off x="457200" y="1571058"/>
            <a:ext cx="8229600" cy="4655571"/>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Font typeface="Arial" pitchFamily="34" charset="0"/>
              <a:buNone/>
            </a:pPr>
            <a:r>
              <a:rPr lang="en-US" sz="1600" dirty="0" smtClean="0">
                <a:solidFill>
                  <a:prstClr val="black"/>
                </a:solidFill>
              </a:rPr>
              <a:t>As a public entity, the national Government policies and relevant legislation, including initiatives, remain a strategy driver for PRASA. This is manifested through, government policies and strategic, such as:</a:t>
            </a:r>
          </a:p>
          <a:p>
            <a:pPr marL="0" indent="0" defTabSz="914400">
              <a:lnSpc>
                <a:spcPct val="80000"/>
              </a:lnSpc>
              <a:buFont typeface="Arial" pitchFamily="34" charset="0"/>
              <a:buNone/>
            </a:pPr>
            <a:endParaRPr lang="en-US" sz="1600" dirty="0">
              <a:solidFill>
                <a:prstClr val="black"/>
              </a:solidFill>
            </a:endParaRPr>
          </a:p>
          <a:p>
            <a:pPr defTabSz="914400">
              <a:lnSpc>
                <a:spcPct val="80000"/>
              </a:lnSpc>
              <a:buFont typeface="Wingdings" charset="2"/>
              <a:buChar char="q"/>
            </a:pPr>
            <a:r>
              <a:rPr lang="en-US" sz="1600" dirty="0" smtClean="0">
                <a:solidFill>
                  <a:prstClr val="black"/>
                </a:solidFill>
              </a:rPr>
              <a:t>National Land Transportation Act</a:t>
            </a:r>
          </a:p>
          <a:p>
            <a:pPr defTabSz="914400">
              <a:lnSpc>
                <a:spcPct val="80000"/>
              </a:lnSpc>
              <a:buFont typeface="Wingdings" charset="2"/>
              <a:buChar char="q"/>
            </a:pPr>
            <a:r>
              <a:rPr lang="en-US" sz="1600" dirty="0" smtClean="0">
                <a:solidFill>
                  <a:prstClr val="black"/>
                </a:solidFill>
              </a:rPr>
              <a:t>Public Transport Strategy</a:t>
            </a:r>
          </a:p>
          <a:p>
            <a:pPr defTabSz="914400">
              <a:lnSpc>
                <a:spcPct val="80000"/>
              </a:lnSpc>
              <a:buFont typeface="Wingdings" charset="2"/>
              <a:buChar char="q"/>
            </a:pPr>
            <a:r>
              <a:rPr lang="en-US" sz="1600" dirty="0" smtClean="0">
                <a:solidFill>
                  <a:prstClr val="black"/>
                </a:solidFill>
              </a:rPr>
              <a:t>The National Transport Master Plan</a:t>
            </a:r>
          </a:p>
          <a:p>
            <a:pPr defTabSz="914400">
              <a:lnSpc>
                <a:spcPct val="80000"/>
              </a:lnSpc>
              <a:buFont typeface="Wingdings" charset="2"/>
              <a:buChar char="q"/>
            </a:pPr>
            <a:r>
              <a:rPr lang="en-US" sz="1600" dirty="0" smtClean="0">
                <a:solidFill>
                  <a:prstClr val="black"/>
                </a:solidFill>
              </a:rPr>
              <a:t>National Rail Policy Green Paper</a:t>
            </a:r>
          </a:p>
          <a:p>
            <a:pPr defTabSz="914400">
              <a:lnSpc>
                <a:spcPct val="80000"/>
              </a:lnSpc>
              <a:buFont typeface="Wingdings" charset="2"/>
              <a:buChar char="q"/>
            </a:pPr>
            <a:r>
              <a:rPr lang="en-US" sz="1600" dirty="0" smtClean="0">
                <a:solidFill>
                  <a:prstClr val="black"/>
                </a:solidFill>
              </a:rPr>
              <a:t>National Development Plan</a:t>
            </a:r>
          </a:p>
          <a:p>
            <a:pPr defTabSz="914400">
              <a:lnSpc>
                <a:spcPct val="80000"/>
              </a:lnSpc>
              <a:buFont typeface="Wingdings" charset="2"/>
              <a:buChar char="q"/>
            </a:pPr>
            <a:r>
              <a:rPr lang="en-US" sz="1600" dirty="0" smtClean="0">
                <a:solidFill>
                  <a:prstClr val="black"/>
                </a:solidFill>
              </a:rPr>
              <a:t>Government Imperatives</a:t>
            </a:r>
          </a:p>
          <a:p>
            <a:pPr marL="630238" lvl="1" indent="-273050" defTabSz="914400">
              <a:lnSpc>
                <a:spcPct val="80000"/>
              </a:lnSpc>
              <a:buFont typeface="Wingdings" charset="2"/>
              <a:buChar char="ü"/>
            </a:pPr>
            <a:r>
              <a:rPr lang="en-US" sz="1600" dirty="0" smtClean="0">
                <a:solidFill>
                  <a:prstClr val="black"/>
                </a:solidFill>
              </a:rPr>
              <a:t>Industrialisation</a:t>
            </a:r>
          </a:p>
          <a:p>
            <a:pPr marL="630238" lvl="1" indent="-273050" defTabSz="914400">
              <a:lnSpc>
                <a:spcPct val="80000"/>
              </a:lnSpc>
              <a:buFont typeface="Wingdings" charset="2"/>
              <a:buChar char="ü"/>
            </a:pPr>
            <a:r>
              <a:rPr lang="en-US" sz="1600" dirty="0" smtClean="0">
                <a:solidFill>
                  <a:prstClr val="black"/>
                </a:solidFill>
              </a:rPr>
              <a:t>Women Empowerment</a:t>
            </a:r>
          </a:p>
          <a:p>
            <a:pPr marL="630238" lvl="1" indent="-273050" defTabSz="914400">
              <a:lnSpc>
                <a:spcPct val="80000"/>
              </a:lnSpc>
              <a:buFont typeface="Wingdings" charset="2"/>
              <a:buChar char="ü"/>
            </a:pPr>
            <a:r>
              <a:rPr lang="en-US" sz="1600" dirty="0" smtClean="0">
                <a:solidFill>
                  <a:prstClr val="black"/>
                </a:solidFill>
              </a:rPr>
              <a:t>Youth Empowerment</a:t>
            </a:r>
          </a:p>
          <a:p>
            <a:pPr marL="630238" lvl="1" indent="-273050" defTabSz="914400">
              <a:lnSpc>
                <a:spcPct val="80000"/>
              </a:lnSpc>
              <a:buFont typeface="Wingdings" charset="2"/>
              <a:buChar char="ü"/>
            </a:pPr>
            <a:r>
              <a:rPr lang="en-US" sz="1600" dirty="0" smtClean="0">
                <a:solidFill>
                  <a:prstClr val="black"/>
                </a:solidFill>
              </a:rPr>
              <a:t>People with Disabilities</a:t>
            </a:r>
          </a:p>
          <a:p>
            <a:pPr defTabSz="914400">
              <a:lnSpc>
                <a:spcPct val="80000"/>
              </a:lnSpc>
              <a:buFont typeface="Wingdings" charset="2"/>
              <a:buChar char="q"/>
            </a:pPr>
            <a:r>
              <a:rPr lang="en-US" sz="1600" dirty="0">
                <a:solidFill>
                  <a:prstClr val="black"/>
                </a:solidFill>
              </a:rPr>
              <a:t>Public Finance Management </a:t>
            </a:r>
            <a:r>
              <a:rPr lang="en-US" sz="1600" dirty="0" smtClean="0">
                <a:solidFill>
                  <a:prstClr val="black"/>
                </a:solidFill>
              </a:rPr>
              <a:t>Act</a:t>
            </a:r>
          </a:p>
          <a:p>
            <a:pPr defTabSz="914400">
              <a:lnSpc>
                <a:spcPct val="80000"/>
              </a:lnSpc>
              <a:buFont typeface="Wingdings" charset="2"/>
              <a:buChar char="q"/>
            </a:pPr>
            <a:r>
              <a:rPr lang="en-US" sz="1600" dirty="0" smtClean="0">
                <a:solidFill>
                  <a:prstClr val="black"/>
                </a:solidFill>
              </a:rPr>
              <a:t>9-Point Plan</a:t>
            </a:r>
            <a:endParaRPr lang="en-ZA" sz="1600" dirty="0">
              <a:solidFill>
                <a:prstClr val="black"/>
              </a:solidFill>
            </a:endParaRPr>
          </a:p>
        </p:txBody>
      </p:sp>
      <p:sp>
        <p:nvSpPr>
          <p:cNvPr id="2" name="Slide Number Placeholder 1"/>
          <p:cNvSpPr>
            <a:spLocks noGrp="1"/>
          </p:cNvSpPr>
          <p:nvPr>
            <p:ph type="sldNum" sz="quarter" idx="12"/>
          </p:nvPr>
        </p:nvSpPr>
        <p:spPr/>
        <p:txBody>
          <a:bodyPr/>
          <a:lstStyle/>
          <a:p>
            <a:fld id="{24B56656-6770-8940-8401-EA3EDE04B3E1}" type="slidenum">
              <a:rPr lang="en-US" smtClean="0"/>
              <a:pPr/>
              <a:t>11</a:t>
            </a:fld>
            <a:endParaRPr lang="en-US"/>
          </a:p>
        </p:txBody>
      </p:sp>
    </p:spTree>
    <p:extLst>
      <p:ext uri="{BB962C8B-B14F-4D97-AF65-F5344CB8AC3E}">
        <p14:creationId xmlns:p14="http://schemas.microsoft.com/office/powerpoint/2010/main" xmlns="" val="2669944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582053"/>
            <a:ext cx="8229600" cy="496855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90000"/>
              </a:lnSpc>
              <a:buFont typeface="Arial" pitchFamily="34" charset="0"/>
              <a:buNone/>
            </a:pPr>
            <a:r>
              <a:rPr lang="en-US" sz="1600" dirty="0">
                <a:solidFill>
                  <a:prstClr val="black"/>
                </a:solidFill>
              </a:rPr>
              <a:t>The National Development Plan calls for Integrated, holistic, long-term perspective on all transport networks informed by growth priorities, the environment, inclusivity and access</a:t>
            </a:r>
            <a:r>
              <a:rPr lang="en-US" sz="1600" dirty="0" smtClean="0">
                <a:solidFill>
                  <a:prstClr val="black"/>
                </a:solidFill>
              </a:rPr>
              <a:t>.</a:t>
            </a:r>
          </a:p>
          <a:p>
            <a:pPr marL="0" indent="0" defTabSz="914400">
              <a:lnSpc>
                <a:spcPct val="90000"/>
              </a:lnSpc>
              <a:buFont typeface="Arial" pitchFamily="34" charset="0"/>
              <a:buNone/>
            </a:pPr>
            <a:endParaRPr lang="en-ZA" sz="1600" dirty="0">
              <a:solidFill>
                <a:prstClr val="black"/>
              </a:solidFill>
            </a:endParaRPr>
          </a:p>
          <a:p>
            <a:pPr defTabSz="914400">
              <a:lnSpc>
                <a:spcPct val="90000"/>
              </a:lnSpc>
              <a:buFont typeface="Wingdings" charset="2"/>
              <a:buChar char="q"/>
            </a:pPr>
            <a:r>
              <a:rPr lang="en-US" sz="1600" dirty="0" smtClean="0">
                <a:solidFill>
                  <a:prstClr val="black"/>
                </a:solidFill>
              </a:rPr>
              <a:t>In the NDP, Transportation </a:t>
            </a:r>
            <a:r>
              <a:rPr lang="en-US" sz="1600" dirty="0">
                <a:solidFill>
                  <a:prstClr val="black"/>
                </a:solidFill>
              </a:rPr>
              <a:t>cuts across the economy, environmental sustainability, spatial transformation, global connectivity, state capability, social cohesion and health.  </a:t>
            </a:r>
          </a:p>
          <a:p>
            <a:pPr marL="0" indent="0" defTabSz="914400">
              <a:lnSpc>
                <a:spcPct val="90000"/>
              </a:lnSpc>
              <a:buFont typeface="Arial" pitchFamily="34" charset="0"/>
              <a:buNone/>
            </a:pPr>
            <a:endParaRPr lang="en-US" sz="1600" dirty="0">
              <a:solidFill>
                <a:prstClr val="black"/>
              </a:solidFill>
            </a:endParaRPr>
          </a:p>
          <a:p>
            <a:pPr marL="0" indent="0" defTabSz="914400">
              <a:lnSpc>
                <a:spcPct val="90000"/>
              </a:lnSpc>
              <a:buFont typeface="Arial" pitchFamily="34" charset="0"/>
              <a:buNone/>
            </a:pPr>
            <a:r>
              <a:rPr lang="en-US" sz="1600" dirty="0" smtClean="0">
                <a:solidFill>
                  <a:prstClr val="black"/>
                </a:solidFill>
              </a:rPr>
              <a:t>PRASA has noted from the NDP the following strategic focus areas and planning priorities focusing on the creation of workable urban transit solutions that will streamline an effective urban transport system, thus contributing to:</a:t>
            </a:r>
          </a:p>
          <a:p>
            <a:pPr marL="0" indent="0" defTabSz="914400">
              <a:lnSpc>
                <a:spcPct val="90000"/>
              </a:lnSpc>
              <a:buFont typeface="Arial" pitchFamily="34" charset="0"/>
              <a:buNone/>
            </a:pPr>
            <a:endParaRPr lang="en-ZA" sz="1600" dirty="0" smtClean="0">
              <a:solidFill>
                <a:prstClr val="black"/>
              </a:solidFill>
            </a:endParaRPr>
          </a:p>
          <a:p>
            <a:pPr lvl="0">
              <a:buFont typeface="Wingdings" panose="05000000000000000000" pitchFamily="2" charset="2"/>
              <a:buChar char="q"/>
            </a:pPr>
            <a:r>
              <a:rPr lang="en-ZA" sz="1600" dirty="0"/>
              <a:t>Increasing investment in public transport and resolving existing public-transport policy issues </a:t>
            </a:r>
          </a:p>
          <a:p>
            <a:pPr lvl="0">
              <a:buFont typeface="Wingdings" panose="05000000000000000000" pitchFamily="2" charset="2"/>
              <a:buChar char="q"/>
            </a:pPr>
            <a:r>
              <a:rPr lang="en-ZA" sz="1600" dirty="0"/>
              <a:t>Provision of affordable, faster, reliable and safe transport </a:t>
            </a:r>
          </a:p>
          <a:p>
            <a:pPr lvl="0">
              <a:buFont typeface="Wingdings" panose="05000000000000000000" pitchFamily="2" charset="2"/>
              <a:buChar char="q"/>
            </a:pPr>
            <a:r>
              <a:rPr lang="en-ZA" sz="1600" dirty="0"/>
              <a:t>Transport plans that are aligned with spatial development </a:t>
            </a:r>
          </a:p>
          <a:p>
            <a:pPr lvl="0">
              <a:buFont typeface="Wingdings" panose="05000000000000000000" pitchFamily="2" charset="2"/>
              <a:buChar char="q"/>
            </a:pPr>
            <a:r>
              <a:rPr lang="en-ZA" sz="1600" dirty="0"/>
              <a:t>Renewing the commuter train fleet </a:t>
            </a:r>
          </a:p>
          <a:p>
            <a:pPr lvl="0">
              <a:buFont typeface="Wingdings" panose="05000000000000000000" pitchFamily="2" charset="2"/>
              <a:buChar char="q"/>
            </a:pPr>
            <a:r>
              <a:rPr lang="en-ZA" sz="1600" dirty="0"/>
              <a:t>Property Development </a:t>
            </a:r>
          </a:p>
          <a:p>
            <a:pPr lvl="0">
              <a:buFont typeface="Wingdings" panose="05000000000000000000" pitchFamily="2" charset="2"/>
              <a:buChar char="q"/>
            </a:pPr>
            <a:r>
              <a:rPr lang="en-ZA" sz="1600" dirty="0"/>
              <a:t>Broadband Connectivity </a:t>
            </a:r>
          </a:p>
          <a:p>
            <a:pPr defTabSz="914400">
              <a:lnSpc>
                <a:spcPct val="90000"/>
              </a:lnSpc>
              <a:buFont typeface="Wingdings" charset="2"/>
              <a:buChar char="q"/>
            </a:pPr>
            <a:endParaRPr lang="en-US" sz="1600" dirty="0" smtClean="0">
              <a:solidFill>
                <a:prstClr val="black"/>
              </a:solidFill>
            </a:endParaRPr>
          </a:p>
          <a:p>
            <a:pPr defTabSz="914400">
              <a:lnSpc>
                <a:spcPct val="90000"/>
              </a:lnSpc>
              <a:buFont typeface="Wingdings" charset="2"/>
              <a:buChar char="q"/>
            </a:pPr>
            <a:endParaRPr lang="en-US" sz="1600" dirty="0" smtClean="0">
              <a:solidFill>
                <a:prstClr val="black"/>
              </a:solidFill>
            </a:endParaRPr>
          </a:p>
          <a:p>
            <a:pPr defTabSz="914400">
              <a:lnSpc>
                <a:spcPct val="90000"/>
              </a:lnSpc>
              <a:buFont typeface="Wingdings" charset="2"/>
              <a:buChar char="q"/>
            </a:pPr>
            <a:endParaRPr lang="en-ZA" sz="1600" dirty="0">
              <a:solidFill>
                <a:prstClr val="black"/>
              </a:solidFill>
            </a:endParaRPr>
          </a:p>
        </p:txBody>
      </p:sp>
      <p:sp>
        <p:nvSpPr>
          <p:cNvPr id="5" name="Title 1"/>
          <p:cNvSpPr>
            <a:spLocks noGrp="1"/>
          </p:cNvSpPr>
          <p:nvPr>
            <p:ph type="title"/>
          </p:nvPr>
        </p:nvSpPr>
        <p:spPr/>
        <p:txBody>
          <a:bodyPr/>
          <a:lstStyle/>
          <a:p>
            <a:pPr lvl="0"/>
            <a:r>
              <a:rPr lang="en-US" sz="2400" b="0" dirty="0" smtClean="0">
                <a:latin typeface="Impact"/>
                <a:cs typeface="Impact"/>
              </a:rPr>
              <a:t>Supporting the National Development Plan</a:t>
            </a:r>
            <a:endParaRPr lang="en-ZA" sz="2400" b="0" dirty="0">
              <a:latin typeface="Impact"/>
              <a:cs typeface="Impact"/>
            </a:endParaRPr>
          </a:p>
        </p:txBody>
      </p:sp>
      <p:sp>
        <p:nvSpPr>
          <p:cNvPr id="2" name="Slide Number Placeholder 1"/>
          <p:cNvSpPr>
            <a:spLocks noGrp="1"/>
          </p:cNvSpPr>
          <p:nvPr>
            <p:ph type="sldNum" sz="quarter" idx="12"/>
          </p:nvPr>
        </p:nvSpPr>
        <p:spPr/>
        <p:txBody>
          <a:bodyPr/>
          <a:lstStyle/>
          <a:p>
            <a:fld id="{24B56656-6770-8940-8401-EA3EDE04B3E1}" type="slidenum">
              <a:rPr lang="en-US" smtClean="0"/>
              <a:pPr/>
              <a:t>12</a:t>
            </a:fld>
            <a:endParaRPr lang="en-US"/>
          </a:p>
        </p:txBody>
      </p:sp>
    </p:spTree>
    <p:extLst>
      <p:ext uri="{BB962C8B-B14F-4D97-AF65-F5344CB8AC3E}">
        <p14:creationId xmlns:p14="http://schemas.microsoft.com/office/powerpoint/2010/main" xmlns="" val="1999258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556792"/>
            <a:ext cx="8229600" cy="4824536"/>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90000"/>
              </a:lnSpc>
              <a:buFont typeface="Arial" pitchFamily="34" charset="0"/>
              <a:buNone/>
            </a:pPr>
            <a:r>
              <a:rPr lang="en-US" sz="1600" dirty="0" smtClean="0">
                <a:solidFill>
                  <a:prstClr val="black"/>
                </a:solidFill>
              </a:rPr>
              <a:t>PRASA’s National Strategic Plan is aligned with National Transport Masterplan 2050 and has a long-term horizon that is implemented on various phases of the MTEF Period(s), through the Corporate Plan. It focuses on the following. </a:t>
            </a:r>
          </a:p>
          <a:p>
            <a:pPr marL="0" indent="0" defTabSz="914400">
              <a:lnSpc>
                <a:spcPct val="90000"/>
              </a:lnSpc>
              <a:buFont typeface="Arial" pitchFamily="34" charset="0"/>
              <a:buNone/>
            </a:pPr>
            <a:endParaRPr lang="en-US" sz="1600" dirty="0" smtClean="0">
              <a:solidFill>
                <a:prstClr val="black"/>
              </a:solidFill>
            </a:endParaRPr>
          </a:p>
          <a:p>
            <a:pPr marL="0" indent="0" defTabSz="914400">
              <a:lnSpc>
                <a:spcPct val="90000"/>
              </a:lnSpc>
              <a:buFont typeface="Arial" pitchFamily="34" charset="0"/>
              <a:buNone/>
            </a:pPr>
            <a:r>
              <a:rPr lang="en-US" sz="1600" b="1" dirty="0" smtClean="0">
                <a:solidFill>
                  <a:prstClr val="black"/>
                </a:solidFill>
              </a:rPr>
              <a:t>A prioritized list of rail service and network expansion interventions tha</a:t>
            </a:r>
            <a:r>
              <a:rPr lang="en-US" sz="1600" dirty="0" smtClean="0">
                <a:solidFill>
                  <a:prstClr val="black"/>
                </a:solidFill>
              </a:rPr>
              <a:t>t:</a:t>
            </a:r>
            <a:endParaRPr lang="en-ZA" sz="1600" dirty="0" smtClean="0">
              <a:solidFill>
                <a:prstClr val="black"/>
              </a:solidFill>
            </a:endParaRPr>
          </a:p>
          <a:p>
            <a:pPr defTabSz="914400">
              <a:lnSpc>
                <a:spcPct val="90000"/>
              </a:lnSpc>
              <a:buFont typeface="Wingdings" panose="05000000000000000000" pitchFamily="2" charset="2"/>
              <a:buChar char="q"/>
            </a:pPr>
            <a:r>
              <a:rPr lang="en-US" sz="1600" dirty="0" smtClean="0">
                <a:solidFill>
                  <a:prstClr val="black"/>
                </a:solidFill>
              </a:rPr>
              <a:t>provide more capacity to accommodate forecast growth, </a:t>
            </a:r>
            <a:endParaRPr lang="en-ZA" sz="1600" dirty="0" smtClean="0">
              <a:solidFill>
                <a:prstClr val="black"/>
              </a:solidFill>
            </a:endParaRPr>
          </a:p>
          <a:p>
            <a:pPr defTabSz="914400">
              <a:lnSpc>
                <a:spcPct val="90000"/>
              </a:lnSpc>
              <a:buFont typeface="Wingdings" panose="05000000000000000000" pitchFamily="2" charset="2"/>
              <a:buChar char="q"/>
            </a:pPr>
            <a:r>
              <a:rPr lang="en-US" sz="1600" dirty="0" smtClean="0">
                <a:solidFill>
                  <a:prstClr val="black"/>
                </a:solidFill>
              </a:rPr>
              <a:t>transform the rail product on many corridors,</a:t>
            </a:r>
            <a:endParaRPr lang="en-ZA" sz="1600" dirty="0" smtClean="0">
              <a:solidFill>
                <a:prstClr val="black"/>
              </a:solidFill>
            </a:endParaRPr>
          </a:p>
          <a:p>
            <a:pPr defTabSz="914400">
              <a:lnSpc>
                <a:spcPct val="90000"/>
              </a:lnSpc>
              <a:buFont typeface="Wingdings" panose="05000000000000000000" pitchFamily="2" charset="2"/>
              <a:buChar char="q"/>
            </a:pPr>
            <a:r>
              <a:rPr lang="en-US" sz="1600" dirty="0" smtClean="0">
                <a:solidFill>
                  <a:prstClr val="black"/>
                </a:solidFill>
              </a:rPr>
              <a:t>seek to make better use of the network, and</a:t>
            </a:r>
            <a:endParaRPr lang="en-ZA" sz="1600" dirty="0" smtClean="0">
              <a:solidFill>
                <a:prstClr val="black"/>
              </a:solidFill>
            </a:endParaRPr>
          </a:p>
          <a:p>
            <a:pPr defTabSz="914400">
              <a:lnSpc>
                <a:spcPct val="90000"/>
              </a:lnSpc>
              <a:buFont typeface="Wingdings" panose="05000000000000000000" pitchFamily="2" charset="2"/>
              <a:buChar char="q"/>
            </a:pPr>
            <a:r>
              <a:rPr lang="en-US" sz="1600" dirty="0" smtClean="0">
                <a:solidFill>
                  <a:prstClr val="black"/>
                </a:solidFill>
              </a:rPr>
              <a:t>propose corridor extensions to new or growing settlement.</a:t>
            </a:r>
          </a:p>
          <a:p>
            <a:pPr marL="457200" lvl="1" indent="0" defTabSz="914400">
              <a:lnSpc>
                <a:spcPct val="90000"/>
              </a:lnSpc>
              <a:buFont typeface="Arial" pitchFamily="34" charset="0"/>
              <a:buNone/>
            </a:pPr>
            <a:endParaRPr lang="en-ZA" sz="1200" dirty="0" smtClean="0">
              <a:solidFill>
                <a:prstClr val="black"/>
              </a:solidFill>
            </a:endParaRPr>
          </a:p>
          <a:p>
            <a:pPr marL="0" indent="0" defTabSz="914400">
              <a:lnSpc>
                <a:spcPct val="90000"/>
              </a:lnSpc>
              <a:buFont typeface="Arial" pitchFamily="34" charset="0"/>
              <a:buNone/>
            </a:pPr>
            <a:r>
              <a:rPr lang="en-US" sz="1600" b="1" dirty="0" smtClean="0">
                <a:solidFill>
                  <a:prstClr val="black"/>
                </a:solidFill>
              </a:rPr>
              <a:t>Specific initiatives and investment programs are rolled out throughout the Corporate Plan of each succeeding MTEF Period, as per the following:</a:t>
            </a:r>
            <a:endParaRPr lang="en-ZA" sz="1600" dirty="0" smtClean="0">
              <a:solidFill>
                <a:prstClr val="black"/>
              </a:solidFill>
            </a:endParaRPr>
          </a:p>
          <a:p>
            <a:pPr marL="0" indent="0" defTabSz="914400">
              <a:lnSpc>
                <a:spcPct val="90000"/>
              </a:lnSpc>
              <a:buFont typeface="Arial" pitchFamily="34" charset="0"/>
              <a:buNone/>
            </a:pPr>
            <a:endParaRPr lang="en-US" sz="1600" dirty="0" smtClean="0">
              <a:solidFill>
                <a:prstClr val="black"/>
              </a:solidFill>
            </a:endParaRPr>
          </a:p>
          <a:p>
            <a:pPr defTabSz="914400">
              <a:lnSpc>
                <a:spcPct val="90000"/>
              </a:lnSpc>
              <a:buFont typeface="Wingdings" panose="05000000000000000000" pitchFamily="2" charset="2"/>
              <a:buChar char="q"/>
            </a:pPr>
            <a:r>
              <a:rPr lang="en-US" sz="1600" dirty="0" smtClean="0">
                <a:solidFill>
                  <a:prstClr val="black"/>
                </a:solidFill>
              </a:rPr>
              <a:t>Rolling Stock Fleet Renewal Investment Program (20-year program)</a:t>
            </a:r>
          </a:p>
          <a:p>
            <a:pPr defTabSz="914400">
              <a:lnSpc>
                <a:spcPct val="90000"/>
              </a:lnSpc>
              <a:buFont typeface="Wingdings" panose="05000000000000000000" pitchFamily="2" charset="2"/>
              <a:buChar char="q"/>
            </a:pPr>
            <a:r>
              <a:rPr lang="en-US" sz="1600" dirty="0" smtClean="0">
                <a:solidFill>
                  <a:prstClr val="black"/>
                </a:solidFill>
              </a:rPr>
              <a:t>Depot Modernisation (Over 10 Year)</a:t>
            </a:r>
          </a:p>
          <a:p>
            <a:pPr defTabSz="914400">
              <a:lnSpc>
                <a:spcPct val="90000"/>
              </a:lnSpc>
              <a:buFont typeface="Wingdings" panose="05000000000000000000" pitchFamily="2" charset="2"/>
              <a:buChar char="q"/>
            </a:pPr>
            <a:r>
              <a:rPr lang="en-US" sz="1600" dirty="0" smtClean="0">
                <a:solidFill>
                  <a:prstClr val="black"/>
                </a:solidFill>
              </a:rPr>
              <a:t>Station Modernisation (Over 10 Years) </a:t>
            </a:r>
          </a:p>
          <a:p>
            <a:pPr defTabSz="914400">
              <a:lnSpc>
                <a:spcPct val="90000"/>
              </a:lnSpc>
              <a:buFont typeface="Wingdings" panose="05000000000000000000" pitchFamily="2" charset="2"/>
              <a:buChar char="q"/>
            </a:pPr>
            <a:r>
              <a:rPr lang="en-US" sz="1600" dirty="0" smtClean="0">
                <a:solidFill>
                  <a:prstClr val="black"/>
                </a:solidFill>
              </a:rPr>
              <a:t>Signalling (5 - 7 Year Program)</a:t>
            </a:r>
            <a:endParaRPr lang="en-ZA" sz="1600" dirty="0" smtClean="0">
              <a:solidFill>
                <a:prstClr val="black"/>
              </a:solidFill>
            </a:endParaRPr>
          </a:p>
        </p:txBody>
      </p:sp>
      <p:sp>
        <p:nvSpPr>
          <p:cNvPr id="7" name="Title 1"/>
          <p:cNvSpPr>
            <a:spLocks noGrp="1"/>
          </p:cNvSpPr>
          <p:nvPr>
            <p:ph type="title"/>
          </p:nvPr>
        </p:nvSpPr>
        <p:spPr/>
        <p:txBody>
          <a:bodyPr/>
          <a:lstStyle/>
          <a:p>
            <a:pPr lvl="0">
              <a:lnSpc>
                <a:spcPct val="90000"/>
              </a:lnSpc>
            </a:pPr>
            <a:r>
              <a:rPr lang="en-US" sz="2400" b="0" dirty="0" smtClean="0">
                <a:latin typeface="Impact"/>
                <a:cs typeface="Impact"/>
              </a:rPr>
              <a:t>Implementing PRASA National Strategic </a:t>
            </a:r>
            <a:r>
              <a:rPr lang="en-US" sz="2400" b="0" dirty="0">
                <a:latin typeface="Impact"/>
                <a:cs typeface="Impact"/>
              </a:rPr>
              <a:t>Plan</a:t>
            </a:r>
            <a:r>
              <a:rPr lang="en-ZA" sz="2400" b="0" dirty="0">
                <a:latin typeface="Impact"/>
                <a:cs typeface="Impact"/>
              </a:rPr>
              <a:t> </a:t>
            </a:r>
          </a:p>
        </p:txBody>
      </p:sp>
      <p:sp>
        <p:nvSpPr>
          <p:cNvPr id="2" name="Slide Number Placeholder 1"/>
          <p:cNvSpPr>
            <a:spLocks noGrp="1"/>
          </p:cNvSpPr>
          <p:nvPr>
            <p:ph type="sldNum" sz="quarter" idx="12"/>
          </p:nvPr>
        </p:nvSpPr>
        <p:spPr/>
        <p:txBody>
          <a:bodyPr/>
          <a:lstStyle/>
          <a:p>
            <a:fld id="{24B56656-6770-8940-8401-EA3EDE04B3E1}" type="slidenum">
              <a:rPr lang="en-US" smtClean="0"/>
              <a:pPr/>
              <a:t>13</a:t>
            </a:fld>
            <a:endParaRPr lang="en-US"/>
          </a:p>
        </p:txBody>
      </p:sp>
    </p:spTree>
    <p:extLst>
      <p:ext uri="{BB962C8B-B14F-4D97-AF65-F5344CB8AC3E}">
        <p14:creationId xmlns:p14="http://schemas.microsoft.com/office/powerpoint/2010/main" xmlns="" val="1477342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563079"/>
            <a:ext cx="8229600" cy="4620007"/>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Font typeface="Arial" pitchFamily="34" charset="0"/>
              <a:buNone/>
            </a:pPr>
            <a:r>
              <a:rPr lang="en-US" sz="1600" dirty="0" smtClean="0">
                <a:solidFill>
                  <a:prstClr val="black"/>
                </a:solidFill>
              </a:rPr>
              <a:t>The Themes informing the delivery on the Corporate Plan and its strategic objectives will be characterized by the following:</a:t>
            </a:r>
            <a:endParaRPr lang="en-ZA" sz="1600" dirty="0" smtClean="0">
              <a:solidFill>
                <a:prstClr val="black"/>
              </a:solidFill>
            </a:endParaRPr>
          </a:p>
          <a:p>
            <a:pPr marL="0" indent="0" defTabSz="914400">
              <a:buFont typeface="Arial" pitchFamily="34" charset="0"/>
              <a:buNone/>
            </a:pPr>
            <a:r>
              <a:rPr lang="en-US" sz="1600" dirty="0" smtClean="0">
                <a:solidFill>
                  <a:prstClr val="black"/>
                </a:solidFill>
              </a:rPr>
              <a:t> </a:t>
            </a:r>
            <a:endParaRPr lang="en-ZA" sz="1600" dirty="0" smtClean="0">
              <a:solidFill>
                <a:prstClr val="black"/>
              </a:solidFill>
            </a:endParaRPr>
          </a:p>
          <a:p>
            <a:pPr defTabSz="914400">
              <a:buFont typeface="Wingdings" panose="05000000000000000000" pitchFamily="2" charset="2"/>
              <a:buChar char="q"/>
            </a:pPr>
            <a:r>
              <a:rPr lang="en-US" sz="1600" b="1" dirty="0" smtClean="0">
                <a:solidFill>
                  <a:prstClr val="black"/>
                </a:solidFill>
              </a:rPr>
              <a:t>Mode of Choice:  </a:t>
            </a:r>
            <a:r>
              <a:rPr lang="en-US" sz="1600" dirty="0" smtClean="0">
                <a:solidFill>
                  <a:prstClr val="black"/>
                </a:solidFill>
              </a:rPr>
              <a:t>A shift in the public thinking about public transport that recognizes rail as a viable option for commuters </a:t>
            </a:r>
          </a:p>
          <a:p>
            <a:pPr marL="0" indent="0" defTabSz="914400">
              <a:buNone/>
            </a:pPr>
            <a:endParaRPr lang="en-US" sz="1600" dirty="0" smtClean="0">
              <a:solidFill>
                <a:prstClr val="black"/>
              </a:solidFill>
            </a:endParaRPr>
          </a:p>
          <a:p>
            <a:pPr defTabSz="914400">
              <a:buFont typeface="Wingdings" panose="05000000000000000000" pitchFamily="2" charset="2"/>
              <a:buChar char="q"/>
            </a:pPr>
            <a:r>
              <a:rPr lang="en-US" sz="1600" b="1" dirty="0" err="1" smtClean="0">
                <a:solidFill>
                  <a:prstClr val="black"/>
                </a:solidFill>
              </a:rPr>
              <a:t>Modernisation</a:t>
            </a:r>
            <a:r>
              <a:rPr lang="en-GB" sz="1600" b="1" dirty="0" smtClean="0">
                <a:solidFill>
                  <a:prstClr val="black"/>
                </a:solidFill>
              </a:rPr>
              <a:t>:  </a:t>
            </a:r>
            <a:r>
              <a:rPr lang="en-GB" sz="1600" dirty="0" smtClean="0">
                <a:solidFill>
                  <a:prstClr val="black"/>
                </a:solidFill>
              </a:rPr>
              <a:t>Reversing decades of underinvestment in rail infrastructure and improving the property condition and creating a modern public entity</a:t>
            </a:r>
          </a:p>
          <a:p>
            <a:pPr marL="0" indent="0" defTabSz="914400">
              <a:buNone/>
            </a:pPr>
            <a:endParaRPr lang="en-US" sz="1600" dirty="0" smtClean="0">
              <a:solidFill>
                <a:prstClr val="black"/>
              </a:solidFill>
            </a:endParaRPr>
          </a:p>
          <a:p>
            <a:pPr defTabSz="914400">
              <a:buFont typeface="Wingdings" panose="05000000000000000000" pitchFamily="2" charset="2"/>
              <a:buChar char="q"/>
            </a:pPr>
            <a:r>
              <a:rPr lang="en-GB" sz="1600" b="1" dirty="0" smtClean="0">
                <a:solidFill>
                  <a:prstClr val="black"/>
                </a:solidFill>
              </a:rPr>
              <a:t>Public </a:t>
            </a:r>
            <a:r>
              <a:rPr lang="en-US" sz="1600" b="1" dirty="0" smtClean="0">
                <a:solidFill>
                  <a:prstClr val="black"/>
                </a:solidFill>
              </a:rPr>
              <a:t>Value</a:t>
            </a:r>
            <a:r>
              <a:rPr lang="en-GB" sz="1600" b="1" dirty="0" smtClean="0">
                <a:solidFill>
                  <a:prstClr val="black"/>
                </a:solidFill>
              </a:rPr>
              <a:t>:  </a:t>
            </a:r>
            <a:r>
              <a:rPr lang="en-GB" sz="1600" dirty="0" smtClean="0">
                <a:solidFill>
                  <a:prstClr val="black"/>
                </a:solidFill>
              </a:rPr>
              <a:t>PRASA providing public passenger transport solution and services that far outweigh the financial value generated through the provision of such service and solutions to both the individual and society</a:t>
            </a:r>
          </a:p>
          <a:p>
            <a:pPr marL="0" indent="0" defTabSz="914400">
              <a:buNone/>
            </a:pPr>
            <a:endParaRPr lang="en-ZA" sz="1600" dirty="0" smtClean="0">
              <a:solidFill>
                <a:prstClr val="black"/>
              </a:solidFill>
            </a:endParaRPr>
          </a:p>
          <a:p>
            <a:pPr defTabSz="914400">
              <a:buFont typeface="Wingdings" panose="05000000000000000000" pitchFamily="2" charset="2"/>
              <a:buChar char="q"/>
            </a:pPr>
            <a:r>
              <a:rPr lang="en-US" sz="1600" b="1" dirty="0" smtClean="0">
                <a:solidFill>
                  <a:prstClr val="black"/>
                </a:solidFill>
              </a:rPr>
              <a:t>Growth and Expansion:  </a:t>
            </a:r>
            <a:r>
              <a:rPr lang="en-US" sz="1600" dirty="0" smtClean="0">
                <a:solidFill>
                  <a:prstClr val="black"/>
                </a:solidFill>
              </a:rPr>
              <a:t>Extension of bus services integrated with commuter trains and linking-high volume corridors into effective service</a:t>
            </a:r>
          </a:p>
          <a:p>
            <a:pPr marL="0" indent="0" defTabSz="914400">
              <a:buNone/>
            </a:pPr>
            <a:endParaRPr lang="en-ZA" sz="1600" dirty="0" smtClean="0">
              <a:solidFill>
                <a:prstClr val="black"/>
              </a:solidFill>
            </a:endParaRPr>
          </a:p>
          <a:p>
            <a:pPr marL="0" indent="0" defTabSz="914400">
              <a:buFont typeface="Arial" pitchFamily="34" charset="0"/>
              <a:buNone/>
            </a:pPr>
            <a:endParaRPr lang="en-GB" sz="1600" dirty="0" smtClean="0">
              <a:solidFill>
                <a:prstClr val="black"/>
              </a:solidFill>
            </a:endParaRPr>
          </a:p>
        </p:txBody>
      </p:sp>
      <p:sp>
        <p:nvSpPr>
          <p:cNvPr id="6" name="Title 1"/>
          <p:cNvSpPr>
            <a:spLocks noGrp="1"/>
          </p:cNvSpPr>
          <p:nvPr>
            <p:ph type="title"/>
          </p:nvPr>
        </p:nvSpPr>
        <p:spPr/>
        <p:txBody>
          <a:bodyPr/>
          <a:lstStyle/>
          <a:p>
            <a:pPr lvl="0"/>
            <a:r>
              <a:rPr lang="en-US" sz="2400" dirty="0" smtClean="0">
                <a:latin typeface="Impact"/>
                <a:cs typeface="Impact"/>
              </a:rPr>
              <a:t>Key Themes informing the Corporate Plan</a:t>
            </a:r>
            <a:endParaRPr lang="en-ZA" sz="2400" dirty="0">
              <a:latin typeface="Impact"/>
              <a:cs typeface="Impact"/>
            </a:endParaRPr>
          </a:p>
        </p:txBody>
      </p:sp>
      <p:sp>
        <p:nvSpPr>
          <p:cNvPr id="2" name="Slide Number Placeholder 1"/>
          <p:cNvSpPr>
            <a:spLocks noGrp="1"/>
          </p:cNvSpPr>
          <p:nvPr>
            <p:ph type="sldNum" sz="quarter" idx="12"/>
          </p:nvPr>
        </p:nvSpPr>
        <p:spPr/>
        <p:txBody>
          <a:bodyPr/>
          <a:lstStyle/>
          <a:p>
            <a:fld id="{24B56656-6770-8940-8401-EA3EDE04B3E1}" type="slidenum">
              <a:rPr lang="en-US" smtClean="0"/>
              <a:pPr/>
              <a:t>14</a:t>
            </a:fld>
            <a:endParaRPr lang="en-US"/>
          </a:p>
        </p:txBody>
      </p:sp>
    </p:spTree>
    <p:extLst>
      <p:ext uri="{BB962C8B-B14F-4D97-AF65-F5344CB8AC3E}">
        <p14:creationId xmlns:p14="http://schemas.microsoft.com/office/powerpoint/2010/main" xmlns="" val="715299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2840" y="1532923"/>
            <a:ext cx="8229600" cy="532859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Font typeface="Arial" pitchFamily="34" charset="0"/>
              <a:buNone/>
            </a:pPr>
            <a:r>
              <a:rPr lang="en-US" sz="1600" dirty="0" smtClean="0">
                <a:solidFill>
                  <a:prstClr val="black"/>
                </a:solidFill>
              </a:rPr>
              <a:t>The Themes informing informing the delivery on the Corporate Plan and its strategic objectives will be characterized by the following:</a:t>
            </a:r>
            <a:endParaRPr lang="en-ZA" sz="1600" dirty="0" smtClean="0">
              <a:solidFill>
                <a:prstClr val="black"/>
              </a:solidFill>
            </a:endParaRPr>
          </a:p>
          <a:p>
            <a:pPr marL="0" indent="0" defTabSz="914400">
              <a:buFont typeface="Arial" pitchFamily="34" charset="0"/>
              <a:buNone/>
            </a:pPr>
            <a:r>
              <a:rPr lang="en-US" sz="1600" dirty="0" smtClean="0">
                <a:solidFill>
                  <a:prstClr val="black"/>
                </a:solidFill>
              </a:rPr>
              <a:t> </a:t>
            </a:r>
            <a:endParaRPr lang="en-ZA" sz="1600" dirty="0" smtClean="0">
              <a:solidFill>
                <a:prstClr val="black"/>
              </a:solidFill>
            </a:endParaRPr>
          </a:p>
          <a:p>
            <a:pPr defTabSz="914400">
              <a:buFont typeface="Wingdings" panose="05000000000000000000" pitchFamily="2" charset="2"/>
              <a:buChar char="q"/>
            </a:pPr>
            <a:r>
              <a:rPr lang="en-US" sz="1600" b="1" dirty="0">
                <a:solidFill>
                  <a:prstClr val="black"/>
                </a:solidFill>
              </a:rPr>
              <a:t>Mobility</a:t>
            </a:r>
            <a:r>
              <a:rPr lang="en-GB" sz="1600" b="1" dirty="0">
                <a:solidFill>
                  <a:prstClr val="black"/>
                </a:solidFill>
              </a:rPr>
              <a:t>: </a:t>
            </a:r>
            <a:r>
              <a:rPr lang="en-GB" sz="1600" dirty="0">
                <a:solidFill>
                  <a:prstClr val="black"/>
                </a:solidFill>
              </a:rPr>
              <a:t>Rural access and mobility is the key focus for the provision of public transport as people relocate from isolated rural homes to settle at transport nodes or along transport corridors in order to access services</a:t>
            </a:r>
          </a:p>
          <a:p>
            <a:pPr defTabSz="914400">
              <a:buFont typeface="Wingdings" panose="05000000000000000000" pitchFamily="2" charset="2"/>
              <a:buChar char="q"/>
            </a:pPr>
            <a:endParaRPr lang="en-US" sz="1600" b="1" dirty="0" smtClean="0">
              <a:solidFill>
                <a:prstClr val="black"/>
              </a:solidFill>
            </a:endParaRPr>
          </a:p>
          <a:p>
            <a:pPr defTabSz="914400">
              <a:buFont typeface="Wingdings" panose="05000000000000000000" pitchFamily="2" charset="2"/>
              <a:buChar char="q"/>
            </a:pPr>
            <a:r>
              <a:rPr lang="en-US" sz="1600" b="1" dirty="0" smtClean="0">
                <a:solidFill>
                  <a:prstClr val="black"/>
                </a:solidFill>
              </a:rPr>
              <a:t>Accessibility</a:t>
            </a:r>
            <a:r>
              <a:rPr lang="en-GB" sz="1600" b="1" dirty="0" smtClean="0">
                <a:solidFill>
                  <a:prstClr val="black"/>
                </a:solidFill>
              </a:rPr>
              <a:t>:  </a:t>
            </a:r>
            <a:r>
              <a:rPr lang="en-GB" sz="1600" dirty="0" smtClean="0">
                <a:solidFill>
                  <a:prstClr val="black"/>
                </a:solidFill>
              </a:rPr>
              <a:t>PRASA shall provide quality rail, bus property management services that enable individual communities to access socio-economic opportunities and contribute to a better quality of life of the people as a whole</a:t>
            </a:r>
            <a:endParaRPr lang="en-ZA" sz="1600" dirty="0" smtClean="0">
              <a:solidFill>
                <a:prstClr val="black"/>
              </a:solidFill>
            </a:endParaRPr>
          </a:p>
          <a:p>
            <a:pPr defTabSz="914400">
              <a:buFont typeface="Wingdings" panose="05000000000000000000" pitchFamily="2" charset="2"/>
              <a:buChar char="q"/>
            </a:pPr>
            <a:endParaRPr lang="en-GB" sz="1600" b="1" dirty="0" smtClean="0">
              <a:solidFill>
                <a:prstClr val="black"/>
              </a:solidFill>
            </a:endParaRPr>
          </a:p>
          <a:p>
            <a:pPr defTabSz="914400">
              <a:buFont typeface="Wingdings" panose="05000000000000000000" pitchFamily="2" charset="2"/>
              <a:buChar char="q"/>
            </a:pPr>
            <a:r>
              <a:rPr lang="en-GB" sz="1600" b="1" dirty="0" smtClean="0">
                <a:solidFill>
                  <a:prstClr val="black"/>
                </a:solidFill>
              </a:rPr>
              <a:t>Service </a:t>
            </a:r>
            <a:r>
              <a:rPr lang="en-US" sz="1600" b="1" dirty="0" smtClean="0">
                <a:solidFill>
                  <a:prstClr val="black"/>
                </a:solidFill>
              </a:rPr>
              <a:t>Excellence</a:t>
            </a:r>
            <a:r>
              <a:rPr lang="en-GB" sz="1600" b="1" dirty="0" smtClean="0">
                <a:solidFill>
                  <a:prstClr val="black"/>
                </a:solidFill>
              </a:rPr>
              <a:t>:  </a:t>
            </a:r>
            <a:r>
              <a:rPr lang="en-GB" sz="1600" dirty="0" smtClean="0">
                <a:solidFill>
                  <a:prstClr val="black"/>
                </a:solidFill>
              </a:rPr>
              <a:t>A deep commitment to superior performance that is safe, reliable and affordable, provide a dignified travel experience that makes a lasting impression, and builds brand loyalty – both internally (employees) and externally (customers) – that adds benefits to the passenger</a:t>
            </a:r>
            <a:endParaRPr lang="en-ZA" sz="1600" dirty="0" smtClean="0">
              <a:solidFill>
                <a:prstClr val="black"/>
              </a:solidFill>
            </a:endParaRPr>
          </a:p>
          <a:p>
            <a:pPr defTabSz="914400">
              <a:buFont typeface="Wingdings" panose="05000000000000000000" pitchFamily="2" charset="2"/>
              <a:buChar char="q"/>
            </a:pPr>
            <a:endParaRPr lang="en-ZA" sz="1600" dirty="0" smtClean="0">
              <a:solidFill>
                <a:prstClr val="black"/>
              </a:solidFill>
            </a:endParaRPr>
          </a:p>
          <a:p>
            <a:pPr defTabSz="914400">
              <a:buFont typeface="Wingdings" panose="05000000000000000000" pitchFamily="2" charset="2"/>
              <a:buChar char="q"/>
            </a:pPr>
            <a:r>
              <a:rPr lang="en-US" sz="1600" b="1" dirty="0" smtClean="0">
                <a:solidFill>
                  <a:prstClr val="black"/>
                </a:solidFill>
              </a:rPr>
              <a:t>Sustainability</a:t>
            </a:r>
            <a:r>
              <a:rPr lang="en-GB" sz="1600" b="1" dirty="0" smtClean="0">
                <a:solidFill>
                  <a:prstClr val="black"/>
                </a:solidFill>
              </a:rPr>
              <a:t>:  </a:t>
            </a:r>
            <a:r>
              <a:rPr lang="en-GB" sz="1600" dirty="0" smtClean="0">
                <a:solidFill>
                  <a:prstClr val="black"/>
                </a:solidFill>
              </a:rPr>
              <a:t>A focus on sustainable development in business that considers not just the financial ‘bottom line’ of prosperity, but the environmental quality and social equity</a:t>
            </a:r>
          </a:p>
          <a:p>
            <a:pPr marL="0" indent="0" defTabSz="914400">
              <a:buFont typeface="Arial" pitchFamily="34" charset="0"/>
              <a:buNone/>
            </a:pPr>
            <a:endParaRPr lang="en-ZA" sz="1600" dirty="0" smtClean="0">
              <a:solidFill>
                <a:prstClr val="black"/>
              </a:solidFill>
            </a:endParaRPr>
          </a:p>
          <a:p>
            <a:pPr marL="0" indent="0" defTabSz="914400">
              <a:buFont typeface="Arial" pitchFamily="34" charset="0"/>
              <a:buNone/>
            </a:pPr>
            <a:endParaRPr lang="en-ZA" sz="1600" dirty="0">
              <a:solidFill>
                <a:prstClr val="black"/>
              </a:solidFill>
            </a:endParaRPr>
          </a:p>
        </p:txBody>
      </p:sp>
      <p:sp>
        <p:nvSpPr>
          <p:cNvPr id="7" name="Title 1"/>
          <p:cNvSpPr>
            <a:spLocks noGrp="1"/>
          </p:cNvSpPr>
          <p:nvPr>
            <p:ph type="title"/>
          </p:nvPr>
        </p:nvSpPr>
        <p:spPr/>
        <p:txBody>
          <a:bodyPr/>
          <a:lstStyle/>
          <a:p>
            <a:pPr lvl="0"/>
            <a:r>
              <a:rPr lang="en-US" sz="2400" b="0" dirty="0" smtClean="0">
                <a:latin typeface="Impact"/>
                <a:cs typeface="Impact"/>
              </a:rPr>
              <a:t>Key Themes Informing the Strategy (Cont.)</a:t>
            </a:r>
            <a:endParaRPr lang="en-ZA" sz="2400" b="0" dirty="0">
              <a:latin typeface="Impact"/>
              <a:cs typeface="Impact"/>
            </a:endParaRPr>
          </a:p>
        </p:txBody>
      </p:sp>
      <p:sp>
        <p:nvSpPr>
          <p:cNvPr id="2" name="Slide Number Placeholder 1"/>
          <p:cNvSpPr>
            <a:spLocks noGrp="1"/>
          </p:cNvSpPr>
          <p:nvPr>
            <p:ph type="sldNum" sz="quarter" idx="12"/>
          </p:nvPr>
        </p:nvSpPr>
        <p:spPr/>
        <p:txBody>
          <a:bodyPr/>
          <a:lstStyle/>
          <a:p>
            <a:fld id="{24B56656-6770-8940-8401-EA3EDE04B3E1}" type="slidenum">
              <a:rPr lang="en-US" smtClean="0"/>
              <a:pPr/>
              <a:t>15</a:t>
            </a:fld>
            <a:endParaRPr lang="en-US"/>
          </a:p>
        </p:txBody>
      </p:sp>
    </p:spTree>
    <p:extLst>
      <p:ext uri="{BB962C8B-B14F-4D97-AF65-F5344CB8AC3E}">
        <p14:creationId xmlns:p14="http://schemas.microsoft.com/office/powerpoint/2010/main" xmlns="" val="931928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bwMode="auto">
          <a:xfrm>
            <a:off x="304125" y="1561356"/>
            <a:ext cx="2952750" cy="46376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Font typeface="Arial" charset="0"/>
              <a:buNone/>
              <a:defRPr/>
            </a:pPr>
            <a:r>
              <a:rPr lang="en-ZA" sz="1400" dirty="0" smtClean="0">
                <a:solidFill>
                  <a:srgbClr val="000000"/>
                </a:solidFill>
                <a:ea typeface="MS PGothic" charset="0"/>
                <a:cs typeface="MS PGothic" charset="0"/>
              </a:rPr>
              <a:t>The Corporate Plan is informed by the </a:t>
            </a:r>
            <a:r>
              <a:rPr lang="en-ZA" sz="1400" b="1" dirty="0" smtClean="0">
                <a:solidFill>
                  <a:srgbClr val="000000"/>
                </a:solidFill>
                <a:ea typeface="MS PGothic" charset="0"/>
                <a:cs typeface="MS PGothic" charset="0"/>
              </a:rPr>
              <a:t>Medium to Long Term Business Objectives </a:t>
            </a:r>
            <a:r>
              <a:rPr lang="en-ZA" sz="1400" dirty="0" smtClean="0">
                <a:solidFill>
                  <a:srgbClr val="000000"/>
                </a:solidFill>
                <a:ea typeface="MS PGothic" charset="0"/>
                <a:cs typeface="MS PGothic" charset="0"/>
              </a:rPr>
              <a:t>that seek to position rail as the backbone of public transport supported by bus services and a real estate and property development strategy through:</a:t>
            </a:r>
          </a:p>
          <a:p>
            <a:pPr marL="0" indent="0" defTabSz="914400">
              <a:buFont typeface="Arial" charset="0"/>
              <a:buNone/>
              <a:defRPr/>
            </a:pPr>
            <a:endParaRPr lang="en-ZA" sz="1400" dirty="0" smtClean="0">
              <a:solidFill>
                <a:srgbClr val="000000"/>
              </a:solidFill>
              <a:ea typeface="MS PGothic" charset="0"/>
              <a:cs typeface="MS PGothic" charset="0"/>
            </a:endParaRPr>
          </a:p>
          <a:p>
            <a:pPr marL="271463" indent="-271463" defTabSz="914400">
              <a:lnSpc>
                <a:spcPct val="80000"/>
              </a:lnSpc>
              <a:buFont typeface="Wingdings" charset="2"/>
              <a:buChar char="q"/>
              <a:defRPr/>
            </a:pPr>
            <a:r>
              <a:rPr lang="en-ZA" sz="1400" dirty="0" smtClean="0">
                <a:solidFill>
                  <a:srgbClr val="000000"/>
                </a:solidFill>
                <a:ea typeface="MS PGothic" charset="0"/>
                <a:cs typeface="MS PGothic" charset="0"/>
              </a:rPr>
              <a:t>Rolling out a Train System of the Future </a:t>
            </a:r>
          </a:p>
          <a:p>
            <a:pPr marL="271463" indent="-271463" defTabSz="914400">
              <a:lnSpc>
                <a:spcPct val="80000"/>
              </a:lnSpc>
              <a:buFont typeface="Wingdings" charset="2"/>
              <a:buChar char="q"/>
              <a:defRPr/>
            </a:pPr>
            <a:r>
              <a:rPr lang="en-ZA" sz="1400" dirty="0" smtClean="0">
                <a:solidFill>
                  <a:srgbClr val="000000"/>
                </a:solidFill>
                <a:ea typeface="MS PGothic" charset="0"/>
                <a:cs typeface="MS PGothic" charset="0"/>
              </a:rPr>
              <a:t>Expanding PRASA  Networks and Services</a:t>
            </a:r>
          </a:p>
          <a:p>
            <a:pPr marL="271463" indent="-271463" defTabSz="914400">
              <a:lnSpc>
                <a:spcPct val="80000"/>
              </a:lnSpc>
              <a:buFont typeface="Wingdings" charset="2"/>
              <a:buChar char="q"/>
              <a:defRPr/>
            </a:pPr>
            <a:r>
              <a:rPr lang="en-ZA" sz="1400" dirty="0" smtClean="0">
                <a:solidFill>
                  <a:srgbClr val="000000"/>
                </a:solidFill>
                <a:ea typeface="MS PGothic" charset="0"/>
                <a:cs typeface="MS PGothic" charset="0"/>
              </a:rPr>
              <a:t>Executing the Real Estate Strategy </a:t>
            </a:r>
          </a:p>
          <a:p>
            <a:pPr marL="271463" indent="-271463" defTabSz="914400">
              <a:lnSpc>
                <a:spcPct val="80000"/>
              </a:lnSpc>
              <a:buFont typeface="Wingdings" charset="2"/>
              <a:buChar char="q"/>
              <a:defRPr/>
            </a:pPr>
            <a:r>
              <a:rPr lang="en-ZA" sz="1400" dirty="0" smtClean="0">
                <a:solidFill>
                  <a:srgbClr val="000000"/>
                </a:solidFill>
                <a:ea typeface="MS PGothic" charset="0"/>
                <a:cs typeface="MS PGothic" charset="0"/>
              </a:rPr>
              <a:t>Embarking on a Robust Assets Investment Program</a:t>
            </a:r>
          </a:p>
          <a:p>
            <a:pPr marL="271463" indent="-271463" defTabSz="914400">
              <a:lnSpc>
                <a:spcPct val="80000"/>
              </a:lnSpc>
              <a:buFont typeface="Wingdings" charset="2"/>
              <a:buChar char="q"/>
              <a:defRPr/>
            </a:pPr>
            <a:r>
              <a:rPr lang="en-ZA" sz="1400" dirty="0" smtClean="0">
                <a:solidFill>
                  <a:srgbClr val="000000"/>
                </a:solidFill>
                <a:ea typeface="MS PGothic" charset="0"/>
                <a:cs typeface="MS PGothic" charset="0"/>
              </a:rPr>
              <a:t>Enhancing Organisational Capacity</a:t>
            </a:r>
          </a:p>
          <a:p>
            <a:pPr marL="271463" indent="-271463" defTabSz="914400">
              <a:lnSpc>
                <a:spcPct val="80000"/>
              </a:lnSpc>
              <a:buFont typeface="Wingdings" charset="2"/>
              <a:buChar char="q"/>
              <a:defRPr/>
            </a:pPr>
            <a:r>
              <a:rPr lang="en-ZA" sz="1400" dirty="0">
                <a:solidFill>
                  <a:srgbClr val="000000"/>
                </a:solidFill>
                <a:ea typeface="MS PGothic" charset="0"/>
                <a:cs typeface="MS PGothic" charset="0"/>
              </a:rPr>
              <a:t>Improving Financial Position</a:t>
            </a:r>
          </a:p>
          <a:p>
            <a:pPr marL="271463" indent="-271463" defTabSz="914400">
              <a:lnSpc>
                <a:spcPct val="80000"/>
              </a:lnSpc>
              <a:buFont typeface="Wingdings" charset="2"/>
              <a:buChar char="q"/>
              <a:defRPr/>
            </a:pPr>
            <a:r>
              <a:rPr lang="en-ZA" sz="1400" dirty="0" smtClean="0">
                <a:solidFill>
                  <a:srgbClr val="000000"/>
                </a:solidFill>
                <a:ea typeface="MS PGothic" charset="0"/>
                <a:cs typeface="MS PGothic" charset="0"/>
              </a:rPr>
              <a:t>Public Employment Creation </a:t>
            </a:r>
          </a:p>
          <a:p>
            <a:pPr marL="271463" indent="-271463" defTabSz="914400">
              <a:lnSpc>
                <a:spcPct val="80000"/>
              </a:lnSpc>
              <a:buFont typeface="Wingdings" charset="2"/>
              <a:buChar char="q"/>
              <a:defRPr/>
            </a:pPr>
            <a:r>
              <a:rPr lang="en-ZA" sz="1400" dirty="0" smtClean="0">
                <a:solidFill>
                  <a:srgbClr val="000000"/>
                </a:solidFill>
                <a:ea typeface="MS PGothic" charset="0"/>
                <a:cs typeface="MS PGothic" charset="0"/>
              </a:rPr>
              <a:t>Stakeholder Relations and Engagement    </a:t>
            </a:r>
            <a:endParaRPr lang="en-ZA" sz="1400" dirty="0">
              <a:solidFill>
                <a:srgbClr val="000000"/>
              </a:solidFill>
              <a:ea typeface="MS PGothic" charset="0"/>
              <a:cs typeface="MS PGothic" charset="0"/>
            </a:endParaRPr>
          </a:p>
        </p:txBody>
      </p:sp>
      <p:sp>
        <p:nvSpPr>
          <p:cNvPr id="7" name="Content Placeholder 1"/>
          <p:cNvSpPr txBox="1">
            <a:spLocks/>
          </p:cNvSpPr>
          <p:nvPr/>
        </p:nvSpPr>
        <p:spPr bwMode="auto">
          <a:xfrm>
            <a:off x="6065013" y="1634382"/>
            <a:ext cx="2880320" cy="3383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914400" fontAlgn="base">
              <a:spcBef>
                <a:spcPts val="1200"/>
              </a:spcBef>
              <a:spcAft>
                <a:spcPct val="0"/>
              </a:spcAft>
              <a:buFont typeface="Arial" charset="0"/>
              <a:buNone/>
              <a:defRPr/>
            </a:pPr>
            <a:r>
              <a:rPr lang="en-ZA" sz="1400" b="1" dirty="0" smtClean="0">
                <a:solidFill>
                  <a:srgbClr val="000000"/>
                </a:solidFill>
                <a:latin typeface="Arial" charset="0"/>
              </a:rPr>
              <a:t>Key Drivers</a:t>
            </a:r>
            <a:r>
              <a:rPr lang="en-ZA" sz="1400" dirty="0" smtClean="0">
                <a:solidFill>
                  <a:srgbClr val="000000"/>
                </a:solidFill>
                <a:latin typeface="Arial" charset="0"/>
              </a:rPr>
              <a:t>:</a:t>
            </a:r>
          </a:p>
          <a:p>
            <a:pPr defTabSz="914400" fontAlgn="base">
              <a:spcAft>
                <a:spcPct val="0"/>
              </a:spcAft>
              <a:buFont typeface="Arial" charset="0"/>
              <a:buNone/>
              <a:defRPr/>
            </a:pPr>
            <a:endParaRPr lang="en-ZA" sz="1400" dirty="0" smtClean="0">
              <a:solidFill>
                <a:srgbClr val="000000"/>
              </a:solidFill>
              <a:latin typeface="Arial" charset="0"/>
            </a:endParaRPr>
          </a:p>
          <a:p>
            <a:pPr marL="285750" indent="-285750" defTabSz="914400" fontAlgn="base">
              <a:spcBef>
                <a:spcPct val="0"/>
              </a:spcBef>
              <a:spcAft>
                <a:spcPct val="0"/>
              </a:spcAft>
              <a:buFont typeface="Wingdings" charset="2"/>
              <a:buChar char="u"/>
            </a:pPr>
            <a:r>
              <a:rPr lang="en-GB" sz="1600" dirty="0" smtClean="0">
                <a:solidFill>
                  <a:prstClr val="black"/>
                </a:solidFill>
              </a:rPr>
              <a:t>Attractive Value Proposition for </a:t>
            </a:r>
            <a:r>
              <a:rPr lang="en-GB" sz="1600" b="1" dirty="0" smtClean="0">
                <a:solidFill>
                  <a:prstClr val="black"/>
                </a:solidFill>
              </a:rPr>
              <a:t>Customer </a:t>
            </a:r>
            <a:r>
              <a:rPr lang="en-GB" sz="1600" dirty="0" smtClean="0">
                <a:solidFill>
                  <a:prstClr val="black"/>
                </a:solidFill>
              </a:rPr>
              <a:t>and </a:t>
            </a:r>
            <a:r>
              <a:rPr lang="en-GB" sz="1600" b="1" dirty="0" smtClean="0">
                <a:solidFill>
                  <a:prstClr val="black"/>
                </a:solidFill>
              </a:rPr>
              <a:t>Employees</a:t>
            </a:r>
          </a:p>
          <a:p>
            <a:pPr marL="285750" indent="-285750" defTabSz="914400" fontAlgn="base">
              <a:spcBef>
                <a:spcPct val="0"/>
              </a:spcBef>
              <a:spcAft>
                <a:spcPct val="0"/>
              </a:spcAft>
              <a:buFont typeface="Wingdings" charset="2"/>
              <a:buChar char="u"/>
            </a:pPr>
            <a:r>
              <a:rPr lang="en-GB" sz="1600" dirty="0" smtClean="0">
                <a:solidFill>
                  <a:prstClr val="black"/>
                </a:solidFill>
              </a:rPr>
              <a:t>Positioning</a:t>
            </a:r>
            <a:r>
              <a:rPr lang="en-GB" sz="1600" b="1" dirty="0" smtClean="0">
                <a:solidFill>
                  <a:prstClr val="black"/>
                </a:solidFill>
              </a:rPr>
              <a:t> </a:t>
            </a:r>
            <a:r>
              <a:rPr lang="en-GB" sz="1600" b="1" dirty="0">
                <a:solidFill>
                  <a:prstClr val="black"/>
                </a:solidFill>
              </a:rPr>
              <a:t>Rail </a:t>
            </a:r>
            <a:r>
              <a:rPr lang="en-GB" sz="1600" dirty="0">
                <a:solidFill>
                  <a:prstClr val="black"/>
                </a:solidFill>
              </a:rPr>
              <a:t>as the Mode of Choice</a:t>
            </a:r>
          </a:p>
          <a:p>
            <a:pPr marL="285750" indent="-285750" defTabSz="914400" fontAlgn="base">
              <a:spcBef>
                <a:spcPct val="0"/>
              </a:spcBef>
              <a:spcAft>
                <a:spcPct val="0"/>
              </a:spcAft>
              <a:buFont typeface="Wingdings" charset="2"/>
              <a:buChar char="u"/>
            </a:pPr>
            <a:r>
              <a:rPr lang="en-GB" sz="1600" dirty="0">
                <a:solidFill>
                  <a:prstClr val="black"/>
                </a:solidFill>
              </a:rPr>
              <a:t>Organisational</a:t>
            </a:r>
            <a:r>
              <a:rPr lang="en-GB" sz="1600" b="1" dirty="0">
                <a:solidFill>
                  <a:prstClr val="black"/>
                </a:solidFill>
              </a:rPr>
              <a:t> Efficiencies and Effectiveness</a:t>
            </a:r>
            <a:endParaRPr lang="en-GB" sz="1600" dirty="0">
              <a:solidFill>
                <a:prstClr val="black"/>
              </a:solidFill>
            </a:endParaRPr>
          </a:p>
          <a:p>
            <a:pPr marL="285750" indent="-285750" defTabSz="914400" fontAlgn="base">
              <a:spcBef>
                <a:spcPct val="0"/>
              </a:spcBef>
              <a:spcAft>
                <a:spcPct val="0"/>
              </a:spcAft>
              <a:buFont typeface="Wingdings" charset="2"/>
              <a:buChar char="u"/>
            </a:pPr>
            <a:r>
              <a:rPr lang="en-GB" sz="1600" dirty="0" smtClean="0">
                <a:solidFill>
                  <a:prstClr val="black"/>
                </a:solidFill>
              </a:rPr>
              <a:t>Maintaining </a:t>
            </a:r>
            <a:r>
              <a:rPr lang="en-GB" sz="1600" b="1" dirty="0">
                <a:solidFill>
                  <a:prstClr val="black"/>
                </a:solidFill>
              </a:rPr>
              <a:t>Relevance</a:t>
            </a:r>
            <a:r>
              <a:rPr lang="en-GB" sz="1600" dirty="0">
                <a:solidFill>
                  <a:prstClr val="black"/>
                </a:solidFill>
              </a:rPr>
              <a:t> in Public Transport Solutions</a:t>
            </a:r>
          </a:p>
          <a:p>
            <a:pPr marL="285750" indent="-285750" defTabSz="914400" fontAlgn="base">
              <a:spcBef>
                <a:spcPct val="0"/>
              </a:spcBef>
              <a:spcAft>
                <a:spcPct val="0"/>
              </a:spcAft>
              <a:buFont typeface="Wingdings" charset="2"/>
              <a:buChar char="u"/>
            </a:pPr>
            <a:r>
              <a:rPr lang="en-GB" sz="1600" dirty="0" smtClean="0">
                <a:solidFill>
                  <a:prstClr val="black"/>
                </a:solidFill>
              </a:rPr>
              <a:t>A </a:t>
            </a:r>
            <a:r>
              <a:rPr lang="en-GB" sz="1600" dirty="0">
                <a:solidFill>
                  <a:prstClr val="black"/>
                </a:solidFill>
              </a:rPr>
              <a:t>Viable </a:t>
            </a:r>
            <a:r>
              <a:rPr lang="en-GB" sz="1600" b="1" dirty="0">
                <a:solidFill>
                  <a:prstClr val="black"/>
                </a:solidFill>
              </a:rPr>
              <a:t>Funding Model</a:t>
            </a:r>
          </a:p>
          <a:p>
            <a:pPr marL="285750" indent="-285750" defTabSz="914400" fontAlgn="base">
              <a:spcBef>
                <a:spcPct val="0"/>
              </a:spcBef>
              <a:spcAft>
                <a:spcPct val="0"/>
              </a:spcAft>
              <a:buFont typeface="Wingdings" charset="2"/>
              <a:buChar char="u"/>
            </a:pPr>
            <a:r>
              <a:rPr lang="en-GB" sz="1600" dirty="0" smtClean="0">
                <a:solidFill>
                  <a:prstClr val="black"/>
                </a:solidFill>
              </a:rPr>
              <a:t>An Appropriate </a:t>
            </a:r>
            <a:r>
              <a:rPr lang="en-GB" sz="1600" b="1" dirty="0" smtClean="0">
                <a:solidFill>
                  <a:prstClr val="black"/>
                </a:solidFill>
              </a:rPr>
              <a:t>Operating Model</a:t>
            </a:r>
            <a:endParaRPr lang="en-GB" sz="1600" dirty="0">
              <a:solidFill>
                <a:prstClr val="black"/>
              </a:solidFill>
            </a:endParaRPr>
          </a:p>
          <a:p>
            <a:pPr marL="228600" indent="-228600" defTabSz="914400" fontAlgn="base">
              <a:spcBef>
                <a:spcPts val="1200"/>
              </a:spcBef>
              <a:spcAft>
                <a:spcPct val="0"/>
              </a:spcAft>
              <a:buFont typeface="Wingdings" charset="2"/>
              <a:buChar char="q"/>
              <a:defRPr/>
            </a:pPr>
            <a:endParaRPr lang="en-ZA" sz="1400" dirty="0" smtClean="0">
              <a:solidFill>
                <a:srgbClr val="7C828B"/>
              </a:solidFill>
              <a:latin typeface="Arial" charset="0"/>
            </a:endParaRPr>
          </a:p>
        </p:txBody>
      </p:sp>
      <p:sp>
        <p:nvSpPr>
          <p:cNvPr id="8" name="Content Placeholder 1"/>
          <p:cNvSpPr txBox="1">
            <a:spLocks/>
          </p:cNvSpPr>
          <p:nvPr/>
        </p:nvSpPr>
        <p:spPr bwMode="auto">
          <a:xfrm>
            <a:off x="3616741" y="1634382"/>
            <a:ext cx="2303463" cy="2540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271463" indent="-271463" defTabSz="914400" fontAlgn="base">
              <a:spcBef>
                <a:spcPts val="1200"/>
              </a:spcBef>
              <a:spcAft>
                <a:spcPct val="0"/>
              </a:spcAft>
              <a:buFont typeface="Wingdings" charset="0"/>
              <a:buChar char="q"/>
            </a:pPr>
            <a:r>
              <a:rPr lang="en-ZA" sz="1400" dirty="0">
                <a:solidFill>
                  <a:srgbClr val="000000"/>
                </a:solidFill>
                <a:latin typeface="Arial" charset="0"/>
              </a:rPr>
              <a:t>PRASA’s understanding interpretation and implementation of the </a:t>
            </a:r>
            <a:r>
              <a:rPr lang="en-ZA" sz="1400" b="1" dirty="0">
                <a:solidFill>
                  <a:srgbClr val="000000"/>
                </a:solidFill>
                <a:latin typeface="Arial" charset="0"/>
              </a:rPr>
              <a:t>Mandate</a:t>
            </a:r>
            <a:r>
              <a:rPr lang="en-ZA" sz="1400" dirty="0">
                <a:solidFill>
                  <a:srgbClr val="000000"/>
                </a:solidFill>
                <a:latin typeface="Arial" charset="0"/>
              </a:rPr>
              <a:t> contained in  the Legal succession Act of South African Transport Services (SATS) Act of 1989, as amended in November 2008.</a:t>
            </a:r>
            <a:br>
              <a:rPr lang="en-ZA" sz="1400" dirty="0">
                <a:solidFill>
                  <a:srgbClr val="000000"/>
                </a:solidFill>
                <a:latin typeface="Arial" charset="0"/>
              </a:rPr>
            </a:br>
            <a:r>
              <a:rPr lang="en-ZA" sz="1400" dirty="0" smtClean="0">
                <a:solidFill>
                  <a:srgbClr val="000000"/>
                </a:solidFill>
                <a:latin typeface="Arial" charset="0"/>
              </a:rPr>
              <a:t>  </a:t>
            </a:r>
            <a:endParaRPr lang="en-US" sz="1400" dirty="0">
              <a:solidFill>
                <a:srgbClr val="000000"/>
              </a:solidFill>
              <a:latin typeface="Arial" charset="0"/>
            </a:endParaRPr>
          </a:p>
        </p:txBody>
      </p:sp>
      <p:sp>
        <p:nvSpPr>
          <p:cNvPr id="9" name="Content Placeholder 1"/>
          <p:cNvSpPr txBox="1">
            <a:spLocks/>
          </p:cNvSpPr>
          <p:nvPr/>
        </p:nvSpPr>
        <p:spPr bwMode="auto">
          <a:xfrm>
            <a:off x="3616493" y="4389045"/>
            <a:ext cx="2089150" cy="1636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1450" indent="-1714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271463" indent="-271463" defTabSz="914400" fontAlgn="base">
              <a:spcBef>
                <a:spcPts val="1200"/>
              </a:spcBef>
              <a:spcAft>
                <a:spcPct val="0"/>
              </a:spcAft>
              <a:buFont typeface="Wingdings" charset="0"/>
              <a:buChar char="q"/>
            </a:pPr>
            <a:r>
              <a:rPr lang="en-ZA" sz="1400" dirty="0">
                <a:solidFill>
                  <a:srgbClr val="000000"/>
                </a:solidFill>
                <a:latin typeface="Arial" charset="0"/>
              </a:rPr>
              <a:t>PRASA ‘s understanding of its role and contribution to the Government’s </a:t>
            </a:r>
            <a:r>
              <a:rPr lang="en-ZA" sz="1400" b="1" dirty="0">
                <a:solidFill>
                  <a:srgbClr val="000000"/>
                </a:solidFill>
                <a:latin typeface="Arial" charset="0"/>
              </a:rPr>
              <a:t>National  Development Plan</a:t>
            </a:r>
            <a:r>
              <a:rPr lang="en-ZA" sz="1400" dirty="0">
                <a:solidFill>
                  <a:srgbClr val="000000"/>
                </a:solidFill>
                <a:latin typeface="Arial" charset="0"/>
              </a:rPr>
              <a:t>.</a:t>
            </a:r>
          </a:p>
        </p:txBody>
      </p:sp>
      <p:sp>
        <p:nvSpPr>
          <p:cNvPr id="12" name="Title 1"/>
          <p:cNvSpPr>
            <a:spLocks noGrp="1"/>
          </p:cNvSpPr>
          <p:nvPr>
            <p:ph type="title"/>
          </p:nvPr>
        </p:nvSpPr>
        <p:spPr/>
        <p:txBody>
          <a:bodyPr/>
          <a:lstStyle/>
          <a:p>
            <a:pPr>
              <a:lnSpc>
                <a:spcPct val="90000"/>
              </a:lnSpc>
            </a:pPr>
            <a:r>
              <a:rPr lang="en-US" sz="2400" dirty="0" smtClean="0">
                <a:solidFill>
                  <a:srgbClr val="00B0F0"/>
                </a:solidFill>
                <a:latin typeface="Impact"/>
                <a:ea typeface="MS PGothic" charset="0"/>
                <a:cs typeface="Impact"/>
              </a:rPr>
              <a:t>Our Strategic Thrust</a:t>
            </a:r>
            <a:endParaRPr lang="en-US" sz="2400" dirty="0">
              <a:solidFill>
                <a:srgbClr val="00B0F0"/>
              </a:solidFill>
              <a:latin typeface="Impact"/>
              <a:cs typeface="Impact"/>
            </a:endParaRPr>
          </a:p>
        </p:txBody>
      </p:sp>
      <p:pic>
        <p:nvPicPr>
          <p:cNvPr id="13" name="Picture 1" descr="rings2.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738071" y="4970810"/>
            <a:ext cx="1794369" cy="1749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4B56656-6770-8940-8401-EA3EDE04B3E1}" type="slidenum">
              <a:rPr lang="en-US" smtClean="0"/>
              <a:pPr/>
              <a:t>16</a:t>
            </a:fld>
            <a:endParaRPr lang="en-US"/>
          </a:p>
        </p:txBody>
      </p:sp>
    </p:spTree>
    <p:extLst>
      <p:ext uri="{BB962C8B-B14F-4D97-AF65-F5344CB8AC3E}">
        <p14:creationId xmlns:p14="http://schemas.microsoft.com/office/powerpoint/2010/main" xmlns="" val="2139964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
          <p:cNvGrpSpPr>
            <a:grpSpLocks/>
          </p:cNvGrpSpPr>
          <p:nvPr/>
        </p:nvGrpSpPr>
        <p:grpSpPr bwMode="auto">
          <a:xfrm>
            <a:off x="119743" y="1338944"/>
            <a:ext cx="8936547" cy="4539946"/>
            <a:chOff x="-19577" y="1340768"/>
            <a:chExt cx="9056074" cy="4436398"/>
          </a:xfrm>
        </p:grpSpPr>
        <p:grpSp>
          <p:nvGrpSpPr>
            <p:cNvPr id="15370" name="Group 21"/>
            <p:cNvGrpSpPr>
              <a:grpSpLocks/>
            </p:cNvGrpSpPr>
            <p:nvPr/>
          </p:nvGrpSpPr>
          <p:grpSpPr bwMode="auto">
            <a:xfrm>
              <a:off x="-19577" y="1340768"/>
              <a:ext cx="9056074" cy="3849049"/>
              <a:chOff x="122397" y="1678384"/>
              <a:chExt cx="9391796" cy="3849049"/>
            </a:xfrm>
          </p:grpSpPr>
          <p:sp>
            <p:nvSpPr>
              <p:cNvPr id="15383" name="Rectangle 7"/>
              <p:cNvSpPr>
                <a:spLocks noChangeArrowheads="1"/>
              </p:cNvSpPr>
              <p:nvPr/>
            </p:nvSpPr>
            <p:spPr bwMode="auto">
              <a:xfrm>
                <a:off x="122397" y="2276872"/>
                <a:ext cx="3116940" cy="3250561"/>
              </a:xfrm>
              <a:prstGeom prst="rect">
                <a:avLst/>
              </a:prstGeom>
              <a:solidFill>
                <a:schemeClr val="bg1"/>
              </a:solidFill>
              <a:ln w="9525">
                <a:solidFill>
                  <a:srgbClr val="1797D8"/>
                </a:solidFill>
                <a:miter lim="800000"/>
                <a:headEnd/>
                <a:tailEnd/>
              </a:ln>
            </p:spPr>
            <p:txBody>
              <a:bodyPr tIns="108000"/>
              <a:lstStyle/>
              <a:p>
                <a:pPr marL="266700" indent="-266700" defTabSz="914400" fontAlgn="base">
                  <a:spcBef>
                    <a:spcPct val="0"/>
                  </a:spcBef>
                  <a:spcAft>
                    <a:spcPts val="1200"/>
                  </a:spcAft>
                  <a:buFont typeface="Wingdings" charset="0"/>
                  <a:buChar char="§"/>
                </a:pPr>
                <a:r>
                  <a:rPr lang="en-GB" sz="1600" dirty="0">
                    <a:solidFill>
                      <a:prstClr val="black"/>
                    </a:solidFill>
                    <a:latin typeface="+mj-lt"/>
                    <a:cs typeface="Arial" pitchFamily="34" charset="0"/>
                  </a:rPr>
                  <a:t>Understand the changing preferences of commuters, passengers and users of our facilities</a:t>
                </a:r>
              </a:p>
              <a:p>
                <a:pPr marL="266700" indent="-266700" defTabSz="914400" fontAlgn="base">
                  <a:spcBef>
                    <a:spcPct val="0"/>
                  </a:spcBef>
                  <a:spcAft>
                    <a:spcPts val="1200"/>
                  </a:spcAft>
                  <a:buFont typeface="Wingdings" charset="0"/>
                  <a:buChar char="§"/>
                </a:pPr>
                <a:r>
                  <a:rPr lang="en-GB" sz="1600" dirty="0" smtClean="0">
                    <a:solidFill>
                      <a:prstClr val="black"/>
                    </a:solidFill>
                    <a:latin typeface="+mj-lt"/>
                    <a:cs typeface="Arial" pitchFamily="34" charset="0"/>
                  </a:rPr>
                  <a:t>Maintaining </a:t>
                </a:r>
                <a:r>
                  <a:rPr lang="en-GB" sz="1600" dirty="0">
                    <a:solidFill>
                      <a:prstClr val="black"/>
                    </a:solidFill>
                    <a:latin typeface="+mj-lt"/>
                    <a:cs typeface="Arial" pitchFamily="34" charset="0"/>
                  </a:rPr>
                  <a:t>relevance in a highly competitive public passenger transport environment</a:t>
                </a:r>
              </a:p>
              <a:p>
                <a:pPr marL="266700" indent="-266700" defTabSz="914400" fontAlgn="base">
                  <a:spcBef>
                    <a:spcPct val="0"/>
                  </a:spcBef>
                  <a:spcAft>
                    <a:spcPts val="1200"/>
                  </a:spcAft>
                  <a:buFont typeface="Wingdings" charset="0"/>
                  <a:buChar char="§"/>
                </a:pPr>
                <a:r>
                  <a:rPr lang="en-GB" sz="1600" dirty="0" smtClean="0">
                    <a:solidFill>
                      <a:prstClr val="black"/>
                    </a:solidFill>
                    <a:latin typeface="+mj-lt"/>
                    <a:cs typeface="Arial" pitchFamily="34" charset="0"/>
                  </a:rPr>
                  <a:t>Striking </a:t>
                </a:r>
                <a:r>
                  <a:rPr lang="en-GB" sz="1600" dirty="0">
                    <a:solidFill>
                      <a:prstClr val="black"/>
                    </a:solidFill>
                    <a:latin typeface="+mj-lt"/>
                    <a:cs typeface="Arial" pitchFamily="34" charset="0"/>
                  </a:rPr>
                  <a:t>a balance between the current services and planned future offerings</a:t>
                </a:r>
              </a:p>
            </p:txBody>
          </p:sp>
          <p:sp>
            <p:nvSpPr>
              <p:cNvPr id="11295" name="Rectangle 8"/>
              <p:cNvSpPr>
                <a:spLocks noChangeArrowheads="1"/>
              </p:cNvSpPr>
              <p:nvPr/>
            </p:nvSpPr>
            <p:spPr bwMode="auto">
              <a:xfrm>
                <a:off x="3447599" y="2276973"/>
                <a:ext cx="2928100" cy="3250160"/>
              </a:xfrm>
              <a:prstGeom prst="rect">
                <a:avLst/>
              </a:prstGeom>
              <a:solidFill>
                <a:schemeClr val="bg1"/>
              </a:solidFill>
              <a:ln w="9525">
                <a:solidFill>
                  <a:srgbClr val="1797D8"/>
                </a:solidFill>
                <a:miter lim="800000"/>
                <a:headEnd/>
                <a:tailEnd/>
              </a:ln>
            </p:spPr>
            <p:txBody>
              <a:bodyPr tIns="108000"/>
              <a:lstStyle>
                <a:lvl1pPr marL="266700" indent="-2667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fontAlgn="base" hangingPunct="1">
                  <a:spcBef>
                    <a:spcPct val="0"/>
                  </a:spcBef>
                  <a:spcAft>
                    <a:spcPct val="0"/>
                  </a:spcAft>
                  <a:buFont typeface="Wingdings" pitchFamily="2" charset="2"/>
                  <a:buChar char="§"/>
                  <a:defRPr/>
                </a:pPr>
                <a:r>
                  <a:rPr lang="en-GB" altLang="en-US" sz="1600" dirty="0">
                    <a:solidFill>
                      <a:prstClr val="black"/>
                    </a:solidFill>
                    <a:latin typeface="+mj-lt"/>
                    <a:cs typeface="Arial" panose="020B0604020202020204" pitchFamily="34" charset="0"/>
                  </a:rPr>
                  <a:t>Position Rail as a Mode of Choice </a:t>
                </a:r>
              </a:p>
              <a:p>
                <a:pPr defTabSz="914400" eaLnBrk="1" fontAlgn="base" hangingPunct="1">
                  <a:spcBef>
                    <a:spcPct val="0"/>
                  </a:spcBef>
                  <a:spcAft>
                    <a:spcPct val="0"/>
                  </a:spcAft>
                  <a:buFont typeface="Wingdings" pitchFamily="2" charset="2"/>
                  <a:buChar char="§"/>
                  <a:defRPr/>
                </a:pPr>
                <a:r>
                  <a:rPr lang="en-US" altLang="ja-JP" sz="1600" dirty="0" smtClean="0">
                    <a:solidFill>
                      <a:prstClr val="black"/>
                    </a:solidFill>
                    <a:latin typeface="+mj-lt"/>
                    <a:cs typeface="Arial" panose="020B0604020202020204" pitchFamily="34" charset="0"/>
                  </a:rPr>
                  <a:t>Deliver </a:t>
                </a:r>
                <a:r>
                  <a:rPr lang="en-US" altLang="ja-JP" sz="1600" dirty="0">
                    <a:solidFill>
                      <a:prstClr val="black"/>
                    </a:solidFill>
                    <a:latin typeface="+mj-lt"/>
                    <a:cs typeface="Arial" panose="020B0604020202020204" pitchFamily="34" charset="0"/>
                  </a:rPr>
                  <a:t>a </a:t>
                </a:r>
                <a:r>
                  <a:rPr lang="en-US" altLang="ja-JP" sz="1600" dirty="0" smtClean="0">
                    <a:solidFill>
                      <a:prstClr val="black"/>
                    </a:solidFill>
                    <a:latin typeface="+mj-lt"/>
                    <a:cs typeface="Arial" panose="020B0604020202020204" pitchFamily="34" charset="0"/>
                  </a:rPr>
                  <a:t>reliable, </a:t>
                </a:r>
                <a:r>
                  <a:rPr lang="en-US" altLang="ja-JP" sz="1600" dirty="0">
                    <a:solidFill>
                      <a:prstClr val="black"/>
                    </a:solidFill>
                    <a:latin typeface="+mj-lt"/>
                    <a:cs typeface="Arial" panose="020B0604020202020204" pitchFamily="34" charset="0"/>
                  </a:rPr>
                  <a:t>safe and efficient modern Metro service</a:t>
                </a:r>
                <a:endParaRPr lang="en-GB" altLang="ja-JP" sz="1600" dirty="0">
                  <a:solidFill>
                    <a:prstClr val="black"/>
                  </a:solidFill>
                  <a:latin typeface="+mj-lt"/>
                  <a:cs typeface="Arial" panose="020B0604020202020204" pitchFamily="34" charset="0"/>
                </a:endParaRPr>
              </a:p>
              <a:p>
                <a:pPr defTabSz="914400" eaLnBrk="1" fontAlgn="base" hangingPunct="1">
                  <a:spcBef>
                    <a:spcPct val="0"/>
                  </a:spcBef>
                  <a:spcAft>
                    <a:spcPct val="0"/>
                  </a:spcAft>
                  <a:buFont typeface="Wingdings" pitchFamily="2" charset="2"/>
                  <a:buChar char="§"/>
                  <a:defRPr/>
                </a:pPr>
                <a:r>
                  <a:rPr lang="en-US" altLang="en-US" sz="1600" dirty="0" smtClean="0">
                    <a:solidFill>
                      <a:prstClr val="black"/>
                    </a:solidFill>
                    <a:latin typeface="+mj-lt"/>
                    <a:cs typeface="Arial" panose="020B0604020202020204" pitchFamily="34" charset="0"/>
                  </a:rPr>
                  <a:t>Build a Modern Public Entity</a:t>
                </a:r>
              </a:p>
              <a:p>
                <a:pPr defTabSz="914400" eaLnBrk="1" fontAlgn="base" hangingPunct="1">
                  <a:spcBef>
                    <a:spcPct val="0"/>
                  </a:spcBef>
                  <a:spcAft>
                    <a:spcPct val="0"/>
                  </a:spcAft>
                  <a:buFont typeface="Wingdings" pitchFamily="2" charset="2"/>
                  <a:buChar char="§"/>
                  <a:defRPr/>
                </a:pPr>
                <a:r>
                  <a:rPr lang="en-GB" altLang="en-US" sz="1600" dirty="0" smtClean="0">
                    <a:solidFill>
                      <a:prstClr val="black"/>
                    </a:solidFill>
                    <a:latin typeface="+mj-lt"/>
                    <a:cs typeface="Arial" panose="020B0604020202020204" pitchFamily="34" charset="0"/>
                  </a:rPr>
                  <a:t>Deliver Public Value</a:t>
                </a:r>
              </a:p>
              <a:p>
                <a:pPr defTabSz="914400" eaLnBrk="1" fontAlgn="base" hangingPunct="1">
                  <a:spcBef>
                    <a:spcPct val="0"/>
                  </a:spcBef>
                  <a:spcAft>
                    <a:spcPct val="0"/>
                  </a:spcAft>
                  <a:buFont typeface="Wingdings" pitchFamily="2" charset="2"/>
                  <a:buChar char="§"/>
                  <a:defRPr/>
                </a:pPr>
                <a:r>
                  <a:rPr lang="en-GB" altLang="en-US" sz="1600" dirty="0" smtClean="0">
                    <a:solidFill>
                      <a:prstClr val="black"/>
                    </a:solidFill>
                    <a:latin typeface="+mj-lt"/>
                    <a:cs typeface="Arial" panose="020B0604020202020204" pitchFamily="34" charset="0"/>
                  </a:rPr>
                  <a:t>Become a Leader in Passenger Transport Solutions</a:t>
                </a:r>
              </a:p>
              <a:p>
                <a:pPr defTabSz="914400" eaLnBrk="1" fontAlgn="base" hangingPunct="1">
                  <a:spcBef>
                    <a:spcPct val="0"/>
                  </a:spcBef>
                  <a:spcAft>
                    <a:spcPct val="0"/>
                  </a:spcAft>
                  <a:buFont typeface="Wingdings" pitchFamily="2" charset="2"/>
                  <a:buChar char="§"/>
                  <a:defRPr/>
                </a:pPr>
                <a:r>
                  <a:rPr lang="en-GB" altLang="en-US" sz="1600" dirty="0" smtClean="0">
                    <a:solidFill>
                      <a:prstClr val="black"/>
                    </a:solidFill>
                    <a:latin typeface="+mj-lt"/>
                    <a:cs typeface="Arial" panose="020B0604020202020204" pitchFamily="34" charset="0"/>
                  </a:rPr>
                  <a:t>Grow the Customer base</a:t>
                </a:r>
              </a:p>
              <a:p>
                <a:pPr defTabSz="914400" eaLnBrk="1" fontAlgn="base" hangingPunct="1">
                  <a:spcBef>
                    <a:spcPct val="0"/>
                  </a:spcBef>
                  <a:spcAft>
                    <a:spcPct val="0"/>
                  </a:spcAft>
                  <a:buFont typeface="Wingdings" pitchFamily="2" charset="2"/>
                  <a:buChar char="§"/>
                  <a:defRPr/>
                </a:pPr>
                <a:r>
                  <a:rPr lang="en-GB" altLang="en-US" sz="1600" dirty="0" smtClean="0">
                    <a:solidFill>
                      <a:prstClr val="black"/>
                    </a:solidFill>
                    <a:latin typeface="+mj-lt"/>
                    <a:cs typeface="Arial" panose="020B0604020202020204" pitchFamily="34" charset="0"/>
                  </a:rPr>
                  <a:t>Improve Financial Position</a:t>
                </a:r>
              </a:p>
              <a:p>
                <a:pPr marL="0" indent="0" defTabSz="914400" eaLnBrk="1" fontAlgn="base" hangingPunct="1">
                  <a:spcBef>
                    <a:spcPct val="0"/>
                  </a:spcBef>
                  <a:spcAft>
                    <a:spcPct val="0"/>
                  </a:spcAft>
                  <a:defRPr/>
                </a:pPr>
                <a:endParaRPr lang="en-GB" altLang="en-US" sz="1600" dirty="0" smtClean="0">
                  <a:solidFill>
                    <a:prstClr val="black"/>
                  </a:solidFill>
                  <a:cs typeface="Arial" charset="0"/>
                </a:endParaRPr>
              </a:p>
            </p:txBody>
          </p:sp>
          <p:sp>
            <p:nvSpPr>
              <p:cNvPr id="15385" name="Rectangle 9"/>
              <p:cNvSpPr>
                <a:spLocks noChangeArrowheads="1"/>
              </p:cNvSpPr>
              <p:nvPr/>
            </p:nvSpPr>
            <p:spPr bwMode="auto">
              <a:xfrm>
                <a:off x="6548743" y="2276872"/>
                <a:ext cx="2965450" cy="3248811"/>
              </a:xfrm>
              <a:prstGeom prst="rect">
                <a:avLst/>
              </a:prstGeom>
              <a:solidFill>
                <a:schemeClr val="bg1"/>
              </a:solidFill>
              <a:ln w="9525">
                <a:solidFill>
                  <a:srgbClr val="1797D8"/>
                </a:solidFill>
                <a:miter lim="800000"/>
                <a:headEnd/>
                <a:tailEnd/>
              </a:ln>
            </p:spPr>
            <p:txBody>
              <a:bodyPr tIns="108000"/>
              <a:lstStyle/>
              <a:p>
                <a:pPr marL="266700" indent="-266700" defTabSz="914400" fontAlgn="base">
                  <a:spcBef>
                    <a:spcPct val="0"/>
                  </a:spcBef>
                  <a:spcAft>
                    <a:spcPct val="0"/>
                  </a:spcAft>
                  <a:buFont typeface="Wingdings" charset="0"/>
                  <a:buChar char="§"/>
                </a:pPr>
                <a:r>
                  <a:rPr lang="en-GB" sz="1600" dirty="0">
                    <a:solidFill>
                      <a:prstClr val="black"/>
                    </a:solidFill>
                    <a:latin typeface="+mj-lt"/>
                    <a:cs typeface="Arial" pitchFamily="34" charset="0"/>
                  </a:rPr>
                  <a:t>Stabilise the current service</a:t>
                </a:r>
              </a:p>
              <a:p>
                <a:pPr marL="266700" indent="-266700" defTabSz="914400" fontAlgn="base">
                  <a:spcBef>
                    <a:spcPct val="0"/>
                  </a:spcBef>
                  <a:spcAft>
                    <a:spcPct val="0"/>
                  </a:spcAft>
                  <a:buFont typeface="Wingdings" charset="0"/>
                  <a:buChar char="§"/>
                </a:pPr>
                <a:r>
                  <a:rPr lang="en-GB" sz="1600" dirty="0">
                    <a:solidFill>
                      <a:prstClr val="black"/>
                    </a:solidFill>
                    <a:latin typeface="+mj-lt"/>
                    <a:cs typeface="Arial" pitchFamily="34" charset="0"/>
                  </a:rPr>
                  <a:t>Deliver the modernisation programme</a:t>
                </a:r>
              </a:p>
              <a:p>
                <a:pPr marL="266700" indent="-266700" defTabSz="914400" fontAlgn="base">
                  <a:spcBef>
                    <a:spcPct val="0"/>
                  </a:spcBef>
                  <a:spcAft>
                    <a:spcPct val="0"/>
                  </a:spcAft>
                  <a:buFont typeface="Wingdings" charset="0"/>
                  <a:buChar char="§"/>
                </a:pPr>
                <a:r>
                  <a:rPr lang="en-GB" sz="1600" dirty="0">
                    <a:solidFill>
                      <a:prstClr val="black"/>
                    </a:solidFill>
                    <a:latin typeface="+mj-lt"/>
                    <a:cs typeface="Arial" pitchFamily="34" charset="0"/>
                  </a:rPr>
                  <a:t>Roll out a Train System of the Future</a:t>
                </a:r>
              </a:p>
              <a:p>
                <a:pPr marL="266700" indent="-266700" defTabSz="914400" fontAlgn="base">
                  <a:spcBef>
                    <a:spcPct val="0"/>
                  </a:spcBef>
                  <a:spcAft>
                    <a:spcPct val="0"/>
                  </a:spcAft>
                  <a:buFont typeface="Wingdings" charset="0"/>
                  <a:buChar char="§"/>
                </a:pPr>
                <a:r>
                  <a:rPr lang="en-GB" sz="1600" dirty="0">
                    <a:solidFill>
                      <a:prstClr val="black"/>
                    </a:solidFill>
                    <a:latin typeface="+mj-lt"/>
                    <a:cs typeface="Arial" pitchFamily="34" charset="0"/>
                  </a:rPr>
                  <a:t>Provide an Integrated transport </a:t>
                </a:r>
                <a:r>
                  <a:rPr lang="en-GB" sz="1600" dirty="0" smtClean="0">
                    <a:solidFill>
                      <a:prstClr val="black"/>
                    </a:solidFill>
                    <a:latin typeface="+mj-lt"/>
                    <a:cs typeface="Arial" pitchFamily="34" charset="0"/>
                  </a:rPr>
                  <a:t>network</a:t>
                </a:r>
              </a:p>
              <a:p>
                <a:pPr marL="266700" indent="-266700" defTabSz="914400" fontAlgn="base">
                  <a:spcBef>
                    <a:spcPct val="0"/>
                  </a:spcBef>
                  <a:spcAft>
                    <a:spcPct val="0"/>
                  </a:spcAft>
                  <a:buFont typeface="Wingdings" charset="0"/>
                  <a:buChar char="§"/>
                </a:pPr>
                <a:r>
                  <a:rPr lang="en-GB" sz="1600" dirty="0" smtClean="0">
                    <a:solidFill>
                      <a:prstClr val="black"/>
                    </a:solidFill>
                    <a:latin typeface="+mj-lt"/>
                    <a:cs typeface="Arial" pitchFamily="34" charset="0"/>
                  </a:rPr>
                  <a:t>Unlock the value of assets</a:t>
                </a:r>
                <a:endParaRPr lang="en-GB" sz="1600" dirty="0">
                  <a:solidFill>
                    <a:prstClr val="black"/>
                  </a:solidFill>
                  <a:latin typeface="+mj-lt"/>
                  <a:cs typeface="Arial" pitchFamily="34" charset="0"/>
                </a:endParaRPr>
              </a:p>
              <a:p>
                <a:pPr marL="266700" indent="-266700" defTabSz="914400" fontAlgn="base">
                  <a:spcBef>
                    <a:spcPct val="0"/>
                  </a:spcBef>
                  <a:spcAft>
                    <a:spcPct val="0"/>
                  </a:spcAft>
                  <a:buFont typeface="Wingdings" charset="0"/>
                  <a:buChar char="§"/>
                </a:pPr>
                <a:r>
                  <a:rPr lang="en-GB" sz="1600" dirty="0">
                    <a:solidFill>
                      <a:prstClr val="black"/>
                    </a:solidFill>
                    <a:latin typeface="+mj-lt"/>
                    <a:cs typeface="Arial" pitchFamily="34" charset="0"/>
                  </a:rPr>
                  <a:t>Offer  Differentiated Customer service offerings</a:t>
                </a:r>
              </a:p>
            </p:txBody>
          </p:sp>
          <p:sp>
            <p:nvSpPr>
              <p:cNvPr id="15386" name="Rectangle 4"/>
              <p:cNvSpPr>
                <a:spLocks noChangeArrowheads="1"/>
              </p:cNvSpPr>
              <p:nvPr/>
            </p:nvSpPr>
            <p:spPr bwMode="auto">
              <a:xfrm>
                <a:off x="179512" y="1678384"/>
                <a:ext cx="2965450" cy="600075"/>
              </a:xfrm>
              <a:prstGeom prst="rect">
                <a:avLst/>
              </a:prstGeom>
              <a:solidFill>
                <a:srgbClr val="1797D8"/>
              </a:solidFill>
              <a:ln w="9525">
                <a:solidFill>
                  <a:srgbClr val="1797D8"/>
                </a:solidFill>
                <a:miter lim="800000"/>
                <a:headEnd/>
                <a:tailEnd/>
              </a:ln>
            </p:spPr>
            <p:txBody>
              <a:bodyPr wrap="none" anchor="ctr"/>
              <a:lstStyle/>
              <a:p>
                <a:pPr algn="ctr" defTabSz="914400" fontAlgn="base">
                  <a:spcBef>
                    <a:spcPct val="0"/>
                  </a:spcBef>
                  <a:spcAft>
                    <a:spcPct val="0"/>
                  </a:spcAft>
                </a:pPr>
                <a:r>
                  <a:rPr lang="en-GB" sz="2000" i="1">
                    <a:solidFill>
                      <a:srgbClr val="FFFFFF"/>
                    </a:solidFill>
                    <a:latin typeface="Arial" pitchFamily="34" charset="0"/>
                    <a:cs typeface="Arial" pitchFamily="34" charset="0"/>
                  </a:rPr>
                  <a:t>External Challenges</a:t>
                </a:r>
              </a:p>
            </p:txBody>
          </p:sp>
          <p:sp>
            <p:nvSpPr>
              <p:cNvPr id="15387" name="Rectangle 5"/>
              <p:cNvSpPr>
                <a:spLocks noChangeArrowheads="1"/>
              </p:cNvSpPr>
              <p:nvPr/>
            </p:nvSpPr>
            <p:spPr bwMode="auto">
              <a:xfrm>
                <a:off x="3467225" y="1678384"/>
                <a:ext cx="2908793" cy="600075"/>
              </a:xfrm>
              <a:prstGeom prst="rect">
                <a:avLst/>
              </a:prstGeom>
              <a:solidFill>
                <a:srgbClr val="1797D8"/>
              </a:solidFill>
              <a:ln w="9525">
                <a:solidFill>
                  <a:srgbClr val="1797D8"/>
                </a:solidFill>
                <a:miter lim="800000"/>
                <a:headEnd/>
                <a:tailEnd/>
              </a:ln>
            </p:spPr>
            <p:txBody>
              <a:bodyPr wrap="none" anchor="ctr"/>
              <a:lstStyle/>
              <a:p>
                <a:pPr algn="ctr" defTabSz="914400" fontAlgn="base">
                  <a:spcBef>
                    <a:spcPct val="0"/>
                  </a:spcBef>
                  <a:spcAft>
                    <a:spcPct val="0"/>
                  </a:spcAft>
                </a:pPr>
                <a:r>
                  <a:rPr lang="en-GB" sz="2000" i="1">
                    <a:solidFill>
                      <a:prstClr val="white"/>
                    </a:solidFill>
                    <a:latin typeface="Arial" pitchFamily="34" charset="0"/>
                    <a:cs typeface="Arial" pitchFamily="34" charset="0"/>
                  </a:rPr>
                  <a:t>PRASA Ambitions</a:t>
                </a:r>
              </a:p>
            </p:txBody>
          </p:sp>
          <p:sp>
            <p:nvSpPr>
              <p:cNvPr id="15388" name="Rectangle 6"/>
              <p:cNvSpPr>
                <a:spLocks noChangeArrowheads="1"/>
              </p:cNvSpPr>
              <p:nvPr/>
            </p:nvSpPr>
            <p:spPr bwMode="auto">
              <a:xfrm>
                <a:off x="6548742" y="1678384"/>
                <a:ext cx="2965450" cy="600075"/>
              </a:xfrm>
              <a:prstGeom prst="rect">
                <a:avLst/>
              </a:prstGeom>
              <a:solidFill>
                <a:srgbClr val="1797D8"/>
              </a:solidFill>
              <a:ln w="9525">
                <a:solidFill>
                  <a:srgbClr val="1797D8"/>
                </a:solidFill>
                <a:miter lim="800000"/>
                <a:headEnd/>
                <a:tailEnd/>
              </a:ln>
            </p:spPr>
            <p:txBody>
              <a:bodyPr wrap="none" anchor="ctr"/>
              <a:lstStyle/>
              <a:p>
                <a:pPr algn="ctr" defTabSz="914400" fontAlgn="base">
                  <a:spcBef>
                    <a:spcPct val="0"/>
                  </a:spcBef>
                  <a:spcAft>
                    <a:spcPct val="0"/>
                  </a:spcAft>
                </a:pPr>
                <a:r>
                  <a:rPr lang="en-GB" sz="2000" i="1">
                    <a:solidFill>
                      <a:prstClr val="white"/>
                    </a:solidFill>
                    <a:latin typeface="Arial" pitchFamily="34" charset="0"/>
                    <a:cs typeface="Arial" pitchFamily="34" charset="0"/>
                  </a:rPr>
                  <a:t>Solutions</a:t>
                </a:r>
              </a:p>
            </p:txBody>
          </p:sp>
        </p:grpSp>
        <p:sp>
          <p:nvSpPr>
            <p:cNvPr id="13" name="AutoShape 10"/>
            <p:cNvSpPr>
              <a:spLocks noChangeArrowheads="1"/>
            </p:cNvSpPr>
            <p:nvPr/>
          </p:nvSpPr>
          <p:spPr bwMode="auto">
            <a:xfrm>
              <a:off x="927750" y="5226333"/>
              <a:ext cx="744538" cy="536576"/>
            </a:xfrm>
            <a:prstGeom prst="downArrow">
              <a:avLst>
                <a:gd name="adj1" fmla="val 53944"/>
                <a:gd name="adj2" fmla="val 40231"/>
              </a:avLst>
            </a:prstGeom>
            <a:solidFill>
              <a:srgbClr val="60B5CC"/>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defTabSz="914400" fontAlgn="base">
                <a:spcBef>
                  <a:spcPct val="0"/>
                </a:spcBef>
                <a:spcAft>
                  <a:spcPct val="0"/>
                </a:spcAft>
              </a:pPr>
              <a:endParaRPr lang="en-US">
                <a:solidFill>
                  <a:srgbClr val="D4D4D6">
                    <a:lumMod val="50000"/>
                  </a:srgbClr>
                </a:solidFill>
                <a:latin typeface="Arial" pitchFamily="34" charset="0"/>
                <a:cs typeface="Arial" charset="0"/>
              </a:endParaRPr>
            </a:p>
          </p:txBody>
        </p:sp>
        <p:sp>
          <p:nvSpPr>
            <p:cNvPr id="14" name="AutoShape 11"/>
            <p:cNvSpPr>
              <a:spLocks noChangeArrowheads="1"/>
            </p:cNvSpPr>
            <p:nvPr/>
          </p:nvSpPr>
          <p:spPr bwMode="auto">
            <a:xfrm>
              <a:off x="4211959" y="5226333"/>
              <a:ext cx="744537" cy="536575"/>
            </a:xfrm>
            <a:prstGeom prst="downArrow">
              <a:avLst>
                <a:gd name="adj1" fmla="val 53944"/>
                <a:gd name="adj2" fmla="val 40231"/>
              </a:avLst>
            </a:prstGeom>
            <a:solidFill>
              <a:srgbClr val="60B5CC"/>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defTabSz="914400" fontAlgn="base">
                <a:spcBef>
                  <a:spcPct val="0"/>
                </a:spcBef>
                <a:spcAft>
                  <a:spcPct val="0"/>
                </a:spcAft>
              </a:pPr>
              <a:endParaRPr lang="en-US">
                <a:solidFill>
                  <a:srgbClr val="D4D4D6">
                    <a:lumMod val="50000"/>
                  </a:srgbClr>
                </a:solidFill>
                <a:latin typeface="Arial" pitchFamily="34" charset="0"/>
                <a:cs typeface="Arial" charset="0"/>
              </a:endParaRPr>
            </a:p>
          </p:txBody>
        </p:sp>
        <p:sp>
          <p:nvSpPr>
            <p:cNvPr id="16" name="AutoShape 12"/>
            <p:cNvSpPr>
              <a:spLocks noChangeArrowheads="1"/>
            </p:cNvSpPr>
            <p:nvPr/>
          </p:nvSpPr>
          <p:spPr bwMode="auto">
            <a:xfrm>
              <a:off x="7380312" y="5240591"/>
              <a:ext cx="744537" cy="536575"/>
            </a:xfrm>
            <a:prstGeom prst="downArrow">
              <a:avLst>
                <a:gd name="adj1" fmla="val 53944"/>
                <a:gd name="adj2" fmla="val 40231"/>
              </a:avLst>
            </a:prstGeom>
            <a:solidFill>
              <a:srgbClr val="60B5CC"/>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defTabSz="914400" fontAlgn="base">
                <a:spcBef>
                  <a:spcPct val="0"/>
                </a:spcBef>
                <a:spcAft>
                  <a:spcPct val="0"/>
                </a:spcAft>
                <a:defRPr/>
              </a:pPr>
              <a:endParaRPr lang="en-US">
                <a:solidFill>
                  <a:srgbClr val="D4D4D6">
                    <a:lumMod val="50000"/>
                  </a:srgbClr>
                </a:solidFill>
                <a:latin typeface="Arial" pitchFamily="34" charset="0"/>
                <a:cs typeface="Arial" charset="0"/>
              </a:endParaRPr>
            </a:p>
          </p:txBody>
        </p:sp>
      </p:grpSp>
      <p:sp>
        <p:nvSpPr>
          <p:cNvPr id="20" name="Rectangle 2"/>
          <p:cNvSpPr>
            <a:spLocks noGrp="1" noChangeArrowheads="1"/>
          </p:cNvSpPr>
          <p:nvPr>
            <p:ph type="title"/>
          </p:nvPr>
        </p:nvSpPr>
        <p:spPr/>
        <p:txBody>
          <a:bodyPr/>
          <a:lstStyle/>
          <a:p>
            <a:r>
              <a:rPr lang="en-GB" sz="2400" b="0" dirty="0" smtClean="0">
                <a:latin typeface="Impact"/>
                <a:cs typeface="Impact"/>
              </a:rPr>
              <a:t>PRASA’s Strategic Considerations</a:t>
            </a:r>
            <a:endParaRPr lang="en-GB" sz="2400" b="0" dirty="0">
              <a:latin typeface="Impact"/>
              <a:cs typeface="Impact"/>
            </a:endParaRPr>
          </a:p>
        </p:txBody>
      </p:sp>
      <p:grpSp>
        <p:nvGrpSpPr>
          <p:cNvPr id="3" name="Group 2"/>
          <p:cNvGrpSpPr/>
          <p:nvPr/>
        </p:nvGrpSpPr>
        <p:grpSpPr>
          <a:xfrm>
            <a:off x="234292" y="5711770"/>
            <a:ext cx="8856984" cy="1008112"/>
            <a:chOff x="179512" y="5301208"/>
            <a:chExt cx="8856984" cy="1008112"/>
          </a:xfrm>
        </p:grpSpPr>
        <p:sp>
          <p:nvSpPr>
            <p:cNvPr id="4" name="Horizontal Scroll 3"/>
            <p:cNvSpPr/>
            <p:nvPr/>
          </p:nvSpPr>
          <p:spPr>
            <a:xfrm>
              <a:off x="179512" y="5301208"/>
              <a:ext cx="2592288" cy="1008112"/>
            </a:xfrm>
            <a:prstGeom prst="horizontalScroll">
              <a:avLst/>
            </a:prstGeom>
            <a:solidFill>
              <a:schemeClr val="bg2"/>
            </a:solidFill>
            <a:ln>
              <a:solidFill>
                <a:srgbClr val="33CCFF"/>
              </a:solid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5" name="Rectangle 4"/>
            <p:cNvSpPr/>
            <p:nvPr/>
          </p:nvSpPr>
          <p:spPr>
            <a:xfrm>
              <a:off x="395536" y="5589240"/>
              <a:ext cx="2134231" cy="369332"/>
            </a:xfrm>
            <a:prstGeom prst="rect">
              <a:avLst/>
            </a:prstGeom>
          </p:spPr>
          <p:txBody>
            <a:bodyPr wrap="none">
              <a:spAutoFit/>
              <a:scene3d>
                <a:camera prst="orthographicFront"/>
                <a:lightRig rig="threePt" dir="t"/>
              </a:scene3d>
              <a:sp3d extrusionH="57150">
                <a:bevelT w="38100" h="38100" prst="angle"/>
              </a:sp3d>
            </a:bodyPr>
            <a:lstStyle/>
            <a:p>
              <a:pPr algn="ctr" defTabSz="914400" fontAlgn="base">
                <a:spcBef>
                  <a:spcPct val="0"/>
                </a:spcBef>
                <a:spcAft>
                  <a:spcPct val="0"/>
                </a:spcAft>
                <a:defRPr/>
              </a:pPr>
              <a:r>
                <a:rPr lang="en-GB" b="1" dirty="0">
                  <a:solidFill>
                    <a:srgbClr val="000000"/>
                  </a:solidFill>
                  <a:effectLst>
                    <a:outerShdw blurRad="38100" dist="38100" dir="2700000" algn="tl">
                      <a:srgbClr val="DDDDDD"/>
                    </a:outerShdw>
                  </a:effectLst>
                  <a:latin typeface="Arial" charset="0"/>
                  <a:cs typeface="Arial" pitchFamily="34" charset="0"/>
                </a:rPr>
                <a:t>Customer-Centric</a:t>
              </a:r>
            </a:p>
          </p:txBody>
        </p:sp>
        <p:sp>
          <p:nvSpPr>
            <p:cNvPr id="25" name="Horizontal Scroll 24"/>
            <p:cNvSpPr/>
            <p:nvPr/>
          </p:nvSpPr>
          <p:spPr>
            <a:xfrm>
              <a:off x="3347864" y="5301208"/>
              <a:ext cx="2592288" cy="1008112"/>
            </a:xfrm>
            <a:prstGeom prst="horizontalScroll">
              <a:avLst/>
            </a:prstGeom>
            <a:solidFill>
              <a:schemeClr val="bg2"/>
            </a:solidFill>
            <a:ln>
              <a:solidFill>
                <a:srgbClr val="33CCFF"/>
              </a:solid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26" name="Rectangle 25"/>
            <p:cNvSpPr/>
            <p:nvPr/>
          </p:nvSpPr>
          <p:spPr>
            <a:xfrm>
              <a:off x="3421468" y="5661248"/>
              <a:ext cx="2327079" cy="369332"/>
            </a:xfrm>
            <a:prstGeom prst="rect">
              <a:avLst/>
            </a:prstGeom>
          </p:spPr>
          <p:txBody>
            <a:bodyPr wrap="none">
              <a:spAutoFit/>
              <a:scene3d>
                <a:camera prst="orthographicFront"/>
                <a:lightRig rig="threePt" dir="t"/>
              </a:scene3d>
              <a:sp3d extrusionH="57150">
                <a:bevelT w="38100" h="38100" prst="angle"/>
              </a:sp3d>
            </a:bodyPr>
            <a:lstStyle/>
            <a:p>
              <a:pPr algn="ctr" defTabSz="914400" fontAlgn="base">
                <a:spcBef>
                  <a:spcPct val="0"/>
                </a:spcBef>
                <a:spcAft>
                  <a:spcPct val="0"/>
                </a:spcAft>
              </a:pPr>
              <a:r>
                <a:rPr lang="en-GB" b="1" dirty="0">
                  <a:solidFill>
                    <a:prstClr val="black"/>
                  </a:solidFill>
                  <a:effectLst>
                    <a:outerShdw blurRad="38100" dist="38100" dir="2700000" algn="tl">
                      <a:srgbClr val="DDDDDD"/>
                    </a:outerShdw>
                  </a:effectLst>
                  <a:latin typeface="Arial" charset="0"/>
                  <a:cs typeface="Arial" pitchFamily="34" charset="0"/>
                </a:rPr>
                <a:t>Public Value Driven</a:t>
              </a:r>
            </a:p>
          </p:txBody>
        </p:sp>
        <p:sp>
          <p:nvSpPr>
            <p:cNvPr id="27" name="Horizontal Scroll 26"/>
            <p:cNvSpPr/>
            <p:nvPr/>
          </p:nvSpPr>
          <p:spPr>
            <a:xfrm>
              <a:off x="6444208" y="5301208"/>
              <a:ext cx="2592288" cy="1008112"/>
            </a:xfrm>
            <a:prstGeom prst="horizontalScroll">
              <a:avLst/>
            </a:prstGeom>
            <a:solidFill>
              <a:schemeClr val="bg2"/>
            </a:solidFill>
            <a:ln>
              <a:solidFill>
                <a:srgbClr val="33CCFF"/>
              </a:solid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28" name="Rectangle 27"/>
            <p:cNvSpPr/>
            <p:nvPr/>
          </p:nvSpPr>
          <p:spPr>
            <a:xfrm>
              <a:off x="6790037" y="5661248"/>
              <a:ext cx="1877813" cy="369332"/>
            </a:xfrm>
            <a:prstGeom prst="rect">
              <a:avLst/>
            </a:prstGeom>
          </p:spPr>
          <p:txBody>
            <a:bodyPr wrap="none">
              <a:spAutoFit/>
              <a:scene3d>
                <a:camera prst="orthographicFront"/>
                <a:lightRig rig="threePt" dir="t"/>
              </a:scene3d>
              <a:sp3d extrusionH="57150">
                <a:bevelT w="38100" h="38100" prst="angle"/>
              </a:sp3d>
            </a:bodyPr>
            <a:lstStyle/>
            <a:p>
              <a:pPr algn="ctr" defTabSz="914400" fontAlgn="base">
                <a:spcBef>
                  <a:spcPct val="0"/>
                </a:spcBef>
                <a:spcAft>
                  <a:spcPct val="0"/>
                </a:spcAft>
                <a:defRPr/>
              </a:pPr>
              <a:r>
                <a:rPr lang="en-GB" b="1" dirty="0" smtClean="0">
                  <a:solidFill>
                    <a:prstClr val="black"/>
                  </a:solidFill>
                  <a:effectLst>
                    <a:outerShdw blurRad="38100" dist="38100" dir="2700000" algn="tl">
                      <a:srgbClr val="DDDDDD"/>
                    </a:outerShdw>
                  </a:effectLst>
                  <a:latin typeface="Arial" charset="0"/>
                  <a:cs typeface="Arial" pitchFamily="34" charset="0"/>
                </a:rPr>
                <a:t>Secured Future</a:t>
              </a:r>
              <a:endParaRPr lang="en-GB" b="1" dirty="0">
                <a:solidFill>
                  <a:prstClr val="black"/>
                </a:solidFill>
                <a:effectLst>
                  <a:outerShdw blurRad="38100" dist="38100" dir="2700000" algn="tl">
                    <a:srgbClr val="DDDDDD"/>
                  </a:outerShdw>
                </a:effectLst>
                <a:latin typeface="Arial" charset="0"/>
                <a:cs typeface="Arial" pitchFamily="34" charset="0"/>
              </a:endParaRPr>
            </a:p>
          </p:txBody>
        </p:sp>
      </p:grpSp>
      <p:sp>
        <p:nvSpPr>
          <p:cNvPr id="2" name="Slide Number Placeholder 1"/>
          <p:cNvSpPr>
            <a:spLocks noGrp="1"/>
          </p:cNvSpPr>
          <p:nvPr>
            <p:ph type="sldNum" sz="quarter" idx="12"/>
          </p:nvPr>
        </p:nvSpPr>
        <p:spPr/>
        <p:txBody>
          <a:bodyPr/>
          <a:lstStyle/>
          <a:p>
            <a:fld id="{24B56656-6770-8940-8401-EA3EDE04B3E1}" type="slidenum">
              <a:rPr lang="en-US" smtClean="0"/>
              <a:pPr/>
              <a:t>17</a:t>
            </a:fld>
            <a:endParaRPr lang="en-US"/>
          </a:p>
        </p:txBody>
      </p:sp>
    </p:spTree>
    <p:extLst>
      <p:ext uri="{BB962C8B-B14F-4D97-AF65-F5344CB8AC3E}">
        <p14:creationId xmlns:p14="http://schemas.microsoft.com/office/powerpoint/2010/main" xmlns="" val="2987095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lvl="0" defTabSz="1778000">
              <a:lnSpc>
                <a:spcPct val="90000"/>
              </a:lnSpc>
              <a:spcAft>
                <a:spcPct val="35000"/>
              </a:spcAft>
            </a:pPr>
            <a:r>
              <a:rPr lang="en-US" sz="2400" b="0" dirty="0" smtClean="0">
                <a:solidFill>
                  <a:srgbClr val="00B0F0"/>
                </a:solidFill>
                <a:latin typeface="Impact"/>
                <a:cs typeface="Impact"/>
              </a:rPr>
              <a:t>Our Strategic Priorities for the MTEF Period</a:t>
            </a:r>
            <a:endParaRPr lang="en-US" sz="2400" b="0" dirty="0">
              <a:solidFill>
                <a:srgbClr val="00B0F0"/>
              </a:solidFill>
              <a:latin typeface="Impact"/>
              <a:cs typeface="Impact"/>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7300" y="1820409"/>
            <a:ext cx="6629400" cy="447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4B56656-6770-8940-8401-EA3EDE04B3E1}" type="slidenum">
              <a:rPr lang="en-US" smtClean="0"/>
              <a:pPr/>
              <a:t>18</a:t>
            </a:fld>
            <a:endParaRPr lang="en-US"/>
          </a:p>
        </p:txBody>
      </p:sp>
    </p:spTree>
    <p:extLst>
      <p:ext uri="{BB962C8B-B14F-4D97-AF65-F5344CB8AC3E}">
        <p14:creationId xmlns:p14="http://schemas.microsoft.com/office/powerpoint/2010/main" xmlns="" val="2043677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457200" y="1674034"/>
            <a:ext cx="6697662" cy="374441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eaLnBrk="1" hangingPunct="1">
              <a:lnSpc>
                <a:spcPct val="110000"/>
              </a:lnSpc>
              <a:spcBef>
                <a:spcPct val="0"/>
              </a:spcBef>
              <a:buFont typeface="Arial" pitchFamily="34" charset="0"/>
              <a:buNone/>
            </a:pPr>
            <a:r>
              <a:rPr lang="en-US" sz="1600" b="1" dirty="0" smtClean="0">
                <a:solidFill>
                  <a:srgbClr val="000000"/>
                </a:solidFill>
                <a:ea typeface="MS PGothic" charset="0"/>
                <a:cs typeface="MS PGothic" charset="0"/>
              </a:rPr>
              <a:t>Fixing the business requires a clear commitment in Getting the Basics Right through:</a:t>
            </a:r>
          </a:p>
          <a:p>
            <a:pPr marL="0" indent="0" defTabSz="914400" eaLnBrk="1" hangingPunct="1">
              <a:lnSpc>
                <a:spcPct val="110000"/>
              </a:lnSpc>
              <a:spcBef>
                <a:spcPct val="0"/>
              </a:spcBef>
              <a:buFont typeface="Arial" pitchFamily="34" charset="0"/>
              <a:buNone/>
            </a:pPr>
            <a:endParaRPr lang="en-ZA" sz="1600" b="1" dirty="0">
              <a:solidFill>
                <a:srgbClr val="7C828B"/>
              </a:solidFill>
              <a:ea typeface="MS PGothic" charset="0"/>
              <a:cs typeface="MS PGothic" charset="0"/>
            </a:endParaRPr>
          </a:p>
          <a:p>
            <a:pPr defTabSz="914400">
              <a:lnSpc>
                <a:spcPct val="110000"/>
              </a:lnSpc>
              <a:buFont typeface="+mj-ea"/>
              <a:buAutoNum type="circleNumDbPlain"/>
            </a:pPr>
            <a:r>
              <a:rPr lang="en-US" sz="1600" dirty="0" smtClean="0">
                <a:solidFill>
                  <a:prstClr val="black"/>
                </a:solidFill>
              </a:rPr>
              <a:t>Governance &amp; Compliance</a:t>
            </a:r>
            <a:endParaRPr lang="en-US" sz="1600" dirty="0">
              <a:solidFill>
                <a:prstClr val="black"/>
              </a:solidFill>
            </a:endParaRPr>
          </a:p>
          <a:p>
            <a:pPr defTabSz="914400">
              <a:lnSpc>
                <a:spcPct val="110000"/>
              </a:lnSpc>
              <a:buFont typeface="+mj-ea"/>
              <a:buAutoNum type="circleNumDbPlain"/>
            </a:pPr>
            <a:r>
              <a:rPr lang="en-US" sz="1600" dirty="0" smtClean="0">
                <a:solidFill>
                  <a:prstClr val="black"/>
                </a:solidFill>
              </a:rPr>
              <a:t>Performance and Consequence Management</a:t>
            </a:r>
            <a:endParaRPr lang="en-US" sz="1600" dirty="0">
              <a:solidFill>
                <a:prstClr val="black"/>
              </a:solidFill>
            </a:endParaRPr>
          </a:p>
          <a:p>
            <a:pPr defTabSz="914400">
              <a:lnSpc>
                <a:spcPct val="110000"/>
              </a:lnSpc>
              <a:buFont typeface="+mj-ea"/>
              <a:buAutoNum type="circleNumDbPlain"/>
            </a:pPr>
            <a:r>
              <a:rPr lang="en-US" sz="1600" dirty="0" smtClean="0">
                <a:solidFill>
                  <a:prstClr val="black"/>
                </a:solidFill>
              </a:rPr>
              <a:t>Projects Execution and Contracts Management</a:t>
            </a:r>
            <a:endParaRPr lang="en-US" sz="1600" dirty="0">
              <a:solidFill>
                <a:prstClr val="black"/>
              </a:solidFill>
            </a:endParaRPr>
          </a:p>
          <a:p>
            <a:pPr defTabSz="914400">
              <a:lnSpc>
                <a:spcPct val="110000"/>
              </a:lnSpc>
              <a:buFont typeface="+mj-ea"/>
              <a:buAutoNum type="circleNumDbPlain"/>
            </a:pPr>
            <a:r>
              <a:rPr lang="en-US" sz="1600" dirty="0" smtClean="0">
                <a:solidFill>
                  <a:prstClr val="black"/>
                </a:solidFill>
              </a:rPr>
              <a:t>Operational Efficiencies and Effectiveness</a:t>
            </a:r>
          </a:p>
          <a:p>
            <a:pPr defTabSz="914400">
              <a:lnSpc>
                <a:spcPct val="110000"/>
              </a:lnSpc>
              <a:buFont typeface="+mj-ea"/>
              <a:buAutoNum type="circleNumDbPlain"/>
            </a:pPr>
            <a:r>
              <a:rPr lang="en-US" sz="1600" dirty="0" smtClean="0">
                <a:solidFill>
                  <a:prstClr val="black"/>
                </a:solidFill>
              </a:rPr>
              <a:t>Instilling the Right Organisational Culture and Behaviour</a:t>
            </a:r>
          </a:p>
        </p:txBody>
      </p:sp>
      <p:graphicFrame>
        <p:nvGraphicFramePr>
          <p:cNvPr id="6" name="Diagram 5"/>
          <p:cNvGraphicFramePr/>
          <p:nvPr>
            <p:extLst>
              <p:ext uri="{D42A27DB-BD31-4B8C-83A1-F6EECF244321}">
                <p14:modId xmlns:p14="http://schemas.microsoft.com/office/powerpoint/2010/main" xmlns="" val="1459104376"/>
              </p:ext>
            </p:extLst>
          </p:nvPr>
        </p:nvGraphicFramePr>
        <p:xfrm>
          <a:off x="6976412" y="666343"/>
          <a:ext cx="1968921" cy="229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p:txBody>
          <a:bodyPr/>
          <a:lstStyle/>
          <a:p>
            <a:pPr lvl="0" defTabSz="1778000">
              <a:lnSpc>
                <a:spcPct val="90000"/>
              </a:lnSpc>
              <a:spcAft>
                <a:spcPct val="35000"/>
              </a:spcAft>
            </a:pPr>
            <a:r>
              <a:rPr lang="en-US" sz="2400" dirty="0" smtClean="0">
                <a:solidFill>
                  <a:srgbClr val="00B0F0"/>
                </a:solidFill>
                <a:latin typeface="Impact"/>
                <a:cs typeface="Impact"/>
              </a:rPr>
              <a:t>Getting the Basics Right</a:t>
            </a:r>
            <a:endParaRPr lang="en-US" sz="2400" dirty="0">
              <a:solidFill>
                <a:srgbClr val="00B0F0"/>
              </a:solidFill>
              <a:latin typeface="Impact"/>
              <a:cs typeface="Impact"/>
            </a:endParaRPr>
          </a:p>
        </p:txBody>
      </p:sp>
      <p:sp>
        <p:nvSpPr>
          <p:cNvPr id="2" name="Slide Number Placeholder 1"/>
          <p:cNvSpPr>
            <a:spLocks noGrp="1"/>
          </p:cNvSpPr>
          <p:nvPr>
            <p:ph type="sldNum" sz="quarter" idx="12"/>
          </p:nvPr>
        </p:nvSpPr>
        <p:spPr/>
        <p:txBody>
          <a:bodyPr/>
          <a:lstStyle/>
          <a:p>
            <a:fld id="{24B56656-6770-8940-8401-EA3EDE04B3E1}" type="slidenum">
              <a:rPr lang="en-US" smtClean="0"/>
              <a:pPr/>
              <a:t>19</a:t>
            </a:fld>
            <a:endParaRPr lang="en-US" dirty="0"/>
          </a:p>
        </p:txBody>
      </p:sp>
    </p:spTree>
    <p:extLst>
      <p:ext uri="{BB962C8B-B14F-4D97-AF65-F5344CB8AC3E}">
        <p14:creationId xmlns:p14="http://schemas.microsoft.com/office/powerpoint/2010/main" xmlns="" val="2534573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4175" y="1610409"/>
            <a:ext cx="8229600" cy="381642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50000"/>
              </a:lnSpc>
              <a:buFont typeface="Arial" pitchFamily="34" charset="0"/>
              <a:buNone/>
            </a:pPr>
            <a:r>
              <a:rPr lang="en-US" sz="1800" b="1" dirty="0" smtClean="0">
                <a:solidFill>
                  <a:prstClr val="black"/>
                </a:solidFill>
              </a:rPr>
              <a:t>Part A:</a:t>
            </a:r>
          </a:p>
          <a:p>
            <a:pPr defTabSz="914400">
              <a:lnSpc>
                <a:spcPct val="150000"/>
              </a:lnSpc>
            </a:pPr>
            <a:r>
              <a:rPr lang="en-US" sz="1800" b="1" dirty="0" smtClean="0">
                <a:solidFill>
                  <a:prstClr val="black"/>
                </a:solidFill>
              </a:rPr>
              <a:t>Annual Corporate Plan</a:t>
            </a:r>
          </a:p>
          <a:p>
            <a:pPr defTabSz="914400">
              <a:lnSpc>
                <a:spcPct val="150000"/>
              </a:lnSpc>
            </a:pPr>
            <a:r>
              <a:rPr lang="en-US" sz="1800" b="1" dirty="0" smtClean="0">
                <a:solidFill>
                  <a:prstClr val="black"/>
                </a:solidFill>
              </a:rPr>
              <a:t>MTEF Budget</a:t>
            </a:r>
          </a:p>
          <a:p>
            <a:pPr defTabSz="914400">
              <a:lnSpc>
                <a:spcPct val="150000"/>
              </a:lnSpc>
            </a:pPr>
            <a:r>
              <a:rPr lang="en-US" sz="1800" b="1" dirty="0" smtClean="0">
                <a:solidFill>
                  <a:prstClr val="black"/>
                </a:solidFill>
              </a:rPr>
              <a:t>Capital Programme</a:t>
            </a:r>
          </a:p>
          <a:p>
            <a:pPr marL="0" indent="0" defTabSz="914400">
              <a:lnSpc>
                <a:spcPct val="150000"/>
              </a:lnSpc>
              <a:buFont typeface="Arial" pitchFamily="34" charset="0"/>
              <a:buNone/>
            </a:pPr>
            <a:r>
              <a:rPr lang="en-US" sz="1800" b="1" dirty="0" smtClean="0">
                <a:solidFill>
                  <a:prstClr val="black"/>
                </a:solidFill>
              </a:rPr>
              <a:t>Part B:</a:t>
            </a:r>
          </a:p>
          <a:p>
            <a:pPr defTabSz="914400">
              <a:lnSpc>
                <a:spcPct val="150000"/>
              </a:lnSpc>
            </a:pPr>
            <a:r>
              <a:rPr lang="en-US" sz="1800" b="1" dirty="0" smtClean="0">
                <a:solidFill>
                  <a:prstClr val="black"/>
                </a:solidFill>
              </a:rPr>
              <a:t>SONA 2016 and 9-Point Plan</a:t>
            </a:r>
          </a:p>
          <a:p>
            <a:pPr marL="0" indent="0" defTabSz="914400">
              <a:lnSpc>
                <a:spcPct val="150000"/>
              </a:lnSpc>
              <a:buFont typeface="Arial" pitchFamily="34" charset="0"/>
              <a:buNone/>
            </a:pPr>
            <a:r>
              <a:rPr lang="en-US" sz="1800" b="1" dirty="0" smtClean="0">
                <a:solidFill>
                  <a:prstClr val="black"/>
                </a:solidFill>
              </a:rPr>
              <a:t>Part C:</a:t>
            </a:r>
          </a:p>
          <a:p>
            <a:pPr defTabSz="914400">
              <a:lnSpc>
                <a:spcPct val="150000"/>
              </a:lnSpc>
            </a:pPr>
            <a:r>
              <a:rPr lang="en-US" sz="1800" b="1" dirty="0" smtClean="0">
                <a:solidFill>
                  <a:prstClr val="black"/>
                </a:solidFill>
              </a:rPr>
              <a:t>Annual Performance Indicators and Targets 2016/17</a:t>
            </a:r>
          </a:p>
          <a:p>
            <a:pPr marL="0" indent="0" defTabSz="914400">
              <a:lnSpc>
                <a:spcPct val="150000"/>
              </a:lnSpc>
              <a:buNone/>
            </a:pPr>
            <a:r>
              <a:rPr lang="en-US" sz="1800" b="1" dirty="0" smtClean="0">
                <a:solidFill>
                  <a:prstClr val="black"/>
                </a:solidFill>
              </a:rPr>
              <a:t>Part D:</a:t>
            </a:r>
          </a:p>
          <a:p>
            <a:pPr defTabSz="914400">
              <a:lnSpc>
                <a:spcPct val="150000"/>
              </a:lnSpc>
            </a:pPr>
            <a:r>
              <a:rPr lang="en-US" sz="1800" b="1" dirty="0" smtClean="0">
                <a:solidFill>
                  <a:prstClr val="black"/>
                </a:solidFill>
              </a:rPr>
              <a:t>Financial performance as at 29 February 2016</a:t>
            </a:r>
          </a:p>
          <a:p>
            <a:pPr marL="0" indent="0" defTabSz="914400">
              <a:buFont typeface="Arial" pitchFamily="34" charset="0"/>
              <a:buNone/>
            </a:pPr>
            <a:endParaRPr lang="en-ZA" sz="1800" dirty="0">
              <a:solidFill>
                <a:prstClr val="black"/>
              </a:solidFill>
            </a:endParaRPr>
          </a:p>
        </p:txBody>
      </p:sp>
      <p:sp>
        <p:nvSpPr>
          <p:cNvPr id="8" name="Title 1"/>
          <p:cNvSpPr>
            <a:spLocks noGrp="1"/>
          </p:cNvSpPr>
          <p:nvPr>
            <p:ph type="title"/>
          </p:nvPr>
        </p:nvSpPr>
        <p:spPr/>
        <p:txBody>
          <a:bodyPr/>
          <a:lstStyle/>
          <a:p>
            <a:r>
              <a:rPr lang="en-US" sz="2400" b="0" dirty="0" smtClean="0">
                <a:latin typeface="Impact"/>
                <a:cs typeface="Impact"/>
              </a:rPr>
              <a:t>Structure of the Presentation</a:t>
            </a:r>
            <a:endParaRPr lang="en-US" sz="2400" b="0" dirty="0">
              <a:latin typeface="Impact"/>
              <a:cs typeface="Impact"/>
            </a:endParaRPr>
          </a:p>
        </p:txBody>
      </p:sp>
      <p:sp>
        <p:nvSpPr>
          <p:cNvPr id="3" name="Slide Number Placeholder 2"/>
          <p:cNvSpPr>
            <a:spLocks noGrp="1"/>
          </p:cNvSpPr>
          <p:nvPr>
            <p:ph type="sldNum" sz="quarter" idx="12"/>
          </p:nvPr>
        </p:nvSpPr>
        <p:spPr/>
        <p:txBody>
          <a:bodyPr/>
          <a:lstStyle/>
          <a:p>
            <a:fld id="{24B56656-6770-8940-8401-EA3EDE04B3E1}" type="slidenum">
              <a:rPr lang="en-US" smtClean="0"/>
              <a:pPr/>
              <a:t>2</a:t>
            </a:fld>
            <a:endParaRPr lang="en-US"/>
          </a:p>
        </p:txBody>
      </p:sp>
    </p:spTree>
    <p:extLst>
      <p:ext uri="{BB962C8B-B14F-4D97-AF65-F5344CB8AC3E}">
        <p14:creationId xmlns:p14="http://schemas.microsoft.com/office/powerpoint/2010/main" xmlns="" val="1896237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1778000">
              <a:lnSpc>
                <a:spcPct val="90000"/>
              </a:lnSpc>
              <a:spcAft>
                <a:spcPct val="35000"/>
              </a:spcAft>
            </a:pPr>
            <a:r>
              <a:rPr lang="en-US" sz="2400" b="0" dirty="0" smtClean="0">
                <a:solidFill>
                  <a:srgbClr val="00B0F0"/>
                </a:solidFill>
                <a:latin typeface="Impact"/>
                <a:cs typeface="Impact"/>
              </a:rPr>
              <a:t>Running the Business</a:t>
            </a:r>
            <a:endParaRPr lang="en-US" sz="2400" b="0" dirty="0">
              <a:solidFill>
                <a:srgbClr val="00B0F0"/>
              </a:solidFill>
              <a:latin typeface="Impact"/>
              <a:cs typeface="Impact"/>
            </a:endParaRPr>
          </a:p>
        </p:txBody>
      </p:sp>
      <p:sp>
        <p:nvSpPr>
          <p:cNvPr id="4" name="Content Placeholder 1"/>
          <p:cNvSpPr txBox="1">
            <a:spLocks/>
          </p:cNvSpPr>
          <p:nvPr/>
        </p:nvSpPr>
        <p:spPr bwMode="auto">
          <a:xfrm>
            <a:off x="457200" y="1695805"/>
            <a:ext cx="6336705" cy="25922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eaLnBrk="1" hangingPunct="1">
              <a:spcBef>
                <a:spcPct val="0"/>
              </a:spcBef>
              <a:buFont typeface="Arial" pitchFamily="34" charset="0"/>
              <a:buNone/>
            </a:pPr>
            <a:r>
              <a:rPr lang="en-ZA" sz="1600" dirty="0" smtClean="0">
                <a:solidFill>
                  <a:prstClr val="black"/>
                </a:solidFill>
                <a:latin typeface="Arial"/>
                <a:cs typeface="Arial"/>
              </a:rPr>
              <a:t>Ensuring that various business units and divisions stay focussed in:</a:t>
            </a:r>
          </a:p>
          <a:p>
            <a:pPr marL="0" indent="0" defTabSz="914400" eaLnBrk="1" hangingPunct="1">
              <a:spcBef>
                <a:spcPct val="0"/>
              </a:spcBef>
              <a:buFont typeface="Arial" pitchFamily="34" charset="0"/>
              <a:buNone/>
            </a:pPr>
            <a:endParaRPr lang="en-ZA" sz="1600" dirty="0" smtClean="0">
              <a:solidFill>
                <a:prstClr val="black"/>
              </a:solidFill>
              <a:latin typeface="Arial"/>
              <a:cs typeface="Arial"/>
            </a:endParaRPr>
          </a:p>
          <a:p>
            <a:pPr defTabSz="914400">
              <a:buFont typeface="+mj-ea"/>
              <a:buAutoNum type="circleNumDbPlain"/>
            </a:pPr>
            <a:r>
              <a:rPr lang="en-GB" sz="1600" dirty="0" smtClean="0">
                <a:solidFill>
                  <a:prstClr val="black"/>
                </a:solidFill>
              </a:rPr>
              <a:t>Delivering </a:t>
            </a:r>
            <a:r>
              <a:rPr lang="en-GB" sz="1600" dirty="0">
                <a:solidFill>
                  <a:prstClr val="black"/>
                </a:solidFill>
              </a:rPr>
              <a:t>on the mandate</a:t>
            </a:r>
            <a:endParaRPr lang="en-ZA" sz="1600" dirty="0">
              <a:solidFill>
                <a:prstClr val="black"/>
              </a:solidFill>
            </a:endParaRPr>
          </a:p>
          <a:p>
            <a:pPr defTabSz="914400">
              <a:buFont typeface="+mj-ea"/>
              <a:buAutoNum type="circleNumDbPlain"/>
            </a:pPr>
            <a:r>
              <a:rPr lang="en-GB" sz="1600" dirty="0">
                <a:solidFill>
                  <a:prstClr val="black"/>
                </a:solidFill>
              </a:rPr>
              <a:t>Delivering value for customers</a:t>
            </a:r>
            <a:endParaRPr lang="en-ZA" sz="1600" dirty="0">
              <a:solidFill>
                <a:prstClr val="black"/>
              </a:solidFill>
            </a:endParaRPr>
          </a:p>
          <a:p>
            <a:pPr defTabSz="914400">
              <a:buFont typeface="+mj-ea"/>
              <a:buAutoNum type="circleNumDbPlain"/>
            </a:pPr>
            <a:r>
              <a:rPr lang="en-GB" sz="1600" dirty="0" smtClean="0">
                <a:solidFill>
                  <a:prstClr val="black"/>
                </a:solidFill>
              </a:rPr>
              <a:t>Revenue </a:t>
            </a:r>
            <a:r>
              <a:rPr lang="en-GB" sz="1600" dirty="0">
                <a:solidFill>
                  <a:prstClr val="black"/>
                </a:solidFill>
              </a:rPr>
              <a:t>collection and reduced fraud and fare evasion</a:t>
            </a:r>
            <a:endParaRPr lang="en-ZA" sz="1600" dirty="0">
              <a:solidFill>
                <a:prstClr val="black"/>
              </a:solidFill>
            </a:endParaRPr>
          </a:p>
          <a:p>
            <a:pPr defTabSz="914400">
              <a:buFont typeface="+mj-ea"/>
              <a:buAutoNum type="circleNumDbPlain"/>
            </a:pPr>
            <a:r>
              <a:rPr lang="en-GB" sz="1600" dirty="0" smtClean="0">
                <a:solidFill>
                  <a:prstClr val="black"/>
                </a:solidFill>
              </a:rPr>
              <a:t>Rightsizing and efficient </a:t>
            </a:r>
            <a:r>
              <a:rPr lang="en-GB" sz="1600" dirty="0">
                <a:solidFill>
                  <a:prstClr val="black"/>
                </a:solidFill>
              </a:rPr>
              <a:t>deployment of </a:t>
            </a:r>
            <a:r>
              <a:rPr lang="en-GB" sz="1600" dirty="0" smtClean="0">
                <a:solidFill>
                  <a:prstClr val="black"/>
                </a:solidFill>
              </a:rPr>
              <a:t>resources</a:t>
            </a:r>
            <a:endParaRPr lang="en-ZA" sz="1600" dirty="0">
              <a:solidFill>
                <a:prstClr val="black"/>
              </a:solidFill>
            </a:endParaRPr>
          </a:p>
          <a:p>
            <a:pPr defTabSz="914400">
              <a:buFont typeface="+mj-ea"/>
              <a:buAutoNum type="circleNumDbPlain"/>
            </a:pPr>
            <a:r>
              <a:rPr lang="en-GB" sz="1600" dirty="0">
                <a:solidFill>
                  <a:prstClr val="black"/>
                </a:solidFill>
              </a:rPr>
              <a:t>Building positive stakeholders</a:t>
            </a:r>
            <a:endParaRPr lang="en-ZA" sz="1600" dirty="0">
              <a:solidFill>
                <a:prstClr val="black"/>
              </a:solidFill>
            </a:endParaRPr>
          </a:p>
        </p:txBody>
      </p:sp>
      <p:graphicFrame>
        <p:nvGraphicFramePr>
          <p:cNvPr id="6" name="Diagram 5"/>
          <p:cNvGraphicFramePr/>
          <p:nvPr>
            <p:extLst>
              <p:ext uri="{D42A27DB-BD31-4B8C-83A1-F6EECF244321}">
                <p14:modId xmlns:p14="http://schemas.microsoft.com/office/powerpoint/2010/main" xmlns="" val="2528031595"/>
              </p:ext>
            </p:extLst>
          </p:nvPr>
        </p:nvGraphicFramePr>
        <p:xfrm>
          <a:off x="6976412" y="546314"/>
          <a:ext cx="1968921" cy="229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24B56656-6770-8940-8401-EA3EDE04B3E1}" type="slidenum">
              <a:rPr lang="en-US" smtClean="0"/>
              <a:pPr/>
              <a:t>20</a:t>
            </a:fld>
            <a:endParaRPr lang="en-US"/>
          </a:p>
        </p:txBody>
      </p:sp>
    </p:spTree>
    <p:extLst>
      <p:ext uri="{BB962C8B-B14F-4D97-AF65-F5344CB8AC3E}">
        <p14:creationId xmlns:p14="http://schemas.microsoft.com/office/powerpoint/2010/main" xmlns="" val="2286657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1778000">
              <a:lnSpc>
                <a:spcPct val="90000"/>
              </a:lnSpc>
              <a:spcAft>
                <a:spcPct val="35000"/>
              </a:spcAft>
            </a:pPr>
            <a:r>
              <a:rPr lang="en-US" sz="2400" b="0" dirty="0" smtClean="0">
                <a:solidFill>
                  <a:srgbClr val="00B0F0"/>
                </a:solidFill>
                <a:latin typeface="Impact"/>
                <a:cs typeface="Impact"/>
              </a:rPr>
              <a:t>Modernisation Readiness</a:t>
            </a:r>
            <a:endParaRPr lang="en-US" sz="2400" b="0" dirty="0">
              <a:solidFill>
                <a:srgbClr val="00B0F0"/>
              </a:solidFill>
              <a:latin typeface="Impact"/>
              <a:cs typeface="Impact"/>
            </a:endParaRPr>
          </a:p>
        </p:txBody>
      </p:sp>
      <p:sp>
        <p:nvSpPr>
          <p:cNvPr id="4" name="Content Placeholder 1"/>
          <p:cNvSpPr txBox="1">
            <a:spLocks/>
          </p:cNvSpPr>
          <p:nvPr/>
        </p:nvSpPr>
        <p:spPr bwMode="auto">
          <a:xfrm>
            <a:off x="457200" y="1630490"/>
            <a:ext cx="6781800" cy="352839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eaLnBrk="1" hangingPunct="1">
              <a:spcBef>
                <a:spcPct val="0"/>
              </a:spcBef>
              <a:buFont typeface="Arial" pitchFamily="34" charset="0"/>
              <a:buNone/>
            </a:pPr>
            <a:r>
              <a:rPr lang="en-ZA" sz="1600" dirty="0" smtClean="0">
                <a:solidFill>
                  <a:prstClr val="black"/>
                </a:solidFill>
                <a:latin typeface="Arial"/>
                <a:cs typeface="Arial"/>
              </a:rPr>
              <a:t>At the centre of PRASA creating </a:t>
            </a:r>
            <a:r>
              <a:rPr lang="en-ZA" sz="1600" dirty="0">
                <a:solidFill>
                  <a:prstClr val="black"/>
                </a:solidFill>
                <a:latin typeface="Arial"/>
                <a:cs typeface="Arial"/>
              </a:rPr>
              <a:t>a modern public entity </a:t>
            </a:r>
            <a:r>
              <a:rPr lang="en-ZA" sz="1600" dirty="0" smtClean="0">
                <a:solidFill>
                  <a:prstClr val="black"/>
                </a:solidFill>
                <a:latin typeface="Arial"/>
                <a:cs typeface="Arial"/>
              </a:rPr>
              <a:t>is the modernisation readiness delivered through:</a:t>
            </a:r>
          </a:p>
          <a:p>
            <a:pPr marL="0" indent="0" defTabSz="914400" eaLnBrk="1" hangingPunct="1">
              <a:spcBef>
                <a:spcPct val="0"/>
              </a:spcBef>
              <a:buFont typeface="Arial" pitchFamily="34" charset="0"/>
              <a:buNone/>
            </a:pPr>
            <a:endParaRPr lang="en-ZA" sz="1600" dirty="0" smtClean="0">
              <a:solidFill>
                <a:prstClr val="black"/>
              </a:solidFill>
              <a:latin typeface="Arial"/>
              <a:cs typeface="Arial"/>
            </a:endParaRPr>
          </a:p>
          <a:p>
            <a:pPr defTabSz="914400">
              <a:buFont typeface="+mj-ea"/>
              <a:buAutoNum type="circleNumDbPlain"/>
            </a:pPr>
            <a:r>
              <a:rPr lang="en-GB" sz="1600" dirty="0" smtClean="0">
                <a:solidFill>
                  <a:prstClr val="black"/>
                </a:solidFill>
                <a:latin typeface="Arial"/>
                <a:cs typeface="Arial"/>
              </a:rPr>
              <a:t>Infrastructure readiness </a:t>
            </a:r>
            <a:endParaRPr lang="en-GB" sz="1600" dirty="0">
              <a:solidFill>
                <a:prstClr val="black"/>
              </a:solidFill>
              <a:latin typeface="Arial"/>
              <a:cs typeface="Arial"/>
            </a:endParaRPr>
          </a:p>
          <a:p>
            <a:pPr defTabSz="914400">
              <a:buFont typeface="+mj-ea"/>
              <a:buAutoNum type="circleNumDbPlain"/>
            </a:pPr>
            <a:r>
              <a:rPr lang="en-GB" sz="1600" dirty="0" smtClean="0">
                <a:solidFill>
                  <a:prstClr val="black"/>
                </a:solidFill>
                <a:latin typeface="Arial"/>
                <a:cs typeface="Arial"/>
              </a:rPr>
              <a:t>Rolling Stock Fleet Renewal</a:t>
            </a:r>
          </a:p>
          <a:p>
            <a:pPr defTabSz="914400">
              <a:buFont typeface="+mj-ea"/>
              <a:buAutoNum type="circleNumDbPlain"/>
            </a:pPr>
            <a:r>
              <a:rPr lang="en-GB" sz="1600" dirty="0">
                <a:solidFill>
                  <a:prstClr val="black"/>
                </a:solidFill>
                <a:latin typeface="Arial"/>
                <a:cs typeface="Arial"/>
              </a:rPr>
              <a:t>Deployment Corridor strategy</a:t>
            </a:r>
          </a:p>
          <a:p>
            <a:pPr defTabSz="914400">
              <a:buFont typeface="+mj-ea"/>
              <a:buAutoNum type="circleNumDbPlain"/>
            </a:pPr>
            <a:r>
              <a:rPr lang="en-GB" sz="1600" dirty="0" smtClean="0">
                <a:solidFill>
                  <a:prstClr val="black"/>
                </a:solidFill>
                <a:latin typeface="Arial"/>
                <a:cs typeface="Arial"/>
              </a:rPr>
              <a:t>Future Skills and Capacity development</a:t>
            </a:r>
            <a:endParaRPr lang="en-GB" sz="1600" dirty="0">
              <a:solidFill>
                <a:prstClr val="black"/>
              </a:solidFill>
              <a:latin typeface="Arial"/>
              <a:cs typeface="Arial"/>
            </a:endParaRPr>
          </a:p>
          <a:p>
            <a:pPr defTabSz="914400">
              <a:buFont typeface="+mj-ea"/>
              <a:buAutoNum type="circleNumDbPlain"/>
            </a:pPr>
            <a:r>
              <a:rPr lang="en-GB" sz="1600" dirty="0" smtClean="0">
                <a:solidFill>
                  <a:prstClr val="black"/>
                </a:solidFill>
                <a:latin typeface="Arial"/>
                <a:cs typeface="Arial"/>
              </a:rPr>
              <a:t>Marketing and communication of PRASA’s modernisation program</a:t>
            </a:r>
          </a:p>
          <a:p>
            <a:pPr defTabSz="914400">
              <a:buFont typeface="+mj-ea"/>
              <a:buAutoNum type="circleNumDbPlain"/>
            </a:pPr>
            <a:r>
              <a:rPr lang="en-GB" sz="1600" dirty="0" smtClean="0">
                <a:solidFill>
                  <a:prstClr val="black"/>
                </a:solidFill>
                <a:latin typeface="Arial"/>
                <a:cs typeface="Arial"/>
              </a:rPr>
              <a:t>Stakeholder Engagement and Managing Expectations</a:t>
            </a:r>
          </a:p>
        </p:txBody>
      </p:sp>
      <p:graphicFrame>
        <p:nvGraphicFramePr>
          <p:cNvPr id="6" name="Diagram 5"/>
          <p:cNvGraphicFramePr/>
          <p:nvPr>
            <p:extLst>
              <p:ext uri="{D42A27DB-BD31-4B8C-83A1-F6EECF244321}">
                <p14:modId xmlns:p14="http://schemas.microsoft.com/office/powerpoint/2010/main" xmlns="" val="2849085432"/>
              </p:ext>
            </p:extLst>
          </p:nvPr>
        </p:nvGraphicFramePr>
        <p:xfrm>
          <a:off x="7020272" y="1095705"/>
          <a:ext cx="1968921" cy="229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24B56656-6770-8940-8401-EA3EDE04B3E1}" type="slidenum">
              <a:rPr lang="en-US" smtClean="0"/>
              <a:pPr/>
              <a:t>21</a:t>
            </a:fld>
            <a:endParaRPr lang="en-US"/>
          </a:p>
        </p:txBody>
      </p:sp>
    </p:spTree>
    <p:extLst>
      <p:ext uri="{BB962C8B-B14F-4D97-AF65-F5344CB8AC3E}">
        <p14:creationId xmlns:p14="http://schemas.microsoft.com/office/powerpoint/2010/main" xmlns="" val="1837137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1778000">
              <a:lnSpc>
                <a:spcPct val="90000"/>
              </a:lnSpc>
              <a:spcAft>
                <a:spcPct val="35000"/>
              </a:spcAft>
            </a:pPr>
            <a:r>
              <a:rPr lang="en-US" sz="2400" b="0" dirty="0" smtClean="0">
                <a:solidFill>
                  <a:srgbClr val="00B0F0"/>
                </a:solidFill>
                <a:latin typeface="Impact"/>
                <a:cs typeface="Impact"/>
              </a:rPr>
              <a:t>Maintaining Relevance in Public Transport Solutions</a:t>
            </a:r>
            <a:endParaRPr lang="en-US" sz="2400" b="0" dirty="0">
              <a:solidFill>
                <a:srgbClr val="00B0F0"/>
              </a:solidFill>
              <a:latin typeface="Impact"/>
              <a:cs typeface="Impact"/>
            </a:endParaRPr>
          </a:p>
        </p:txBody>
      </p:sp>
      <p:sp>
        <p:nvSpPr>
          <p:cNvPr id="4" name="Content Placeholder 1"/>
          <p:cNvSpPr txBox="1">
            <a:spLocks/>
          </p:cNvSpPr>
          <p:nvPr/>
        </p:nvSpPr>
        <p:spPr bwMode="auto">
          <a:xfrm>
            <a:off x="395536" y="1621295"/>
            <a:ext cx="7056784" cy="385421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eaLnBrk="1" hangingPunct="1">
              <a:spcBef>
                <a:spcPct val="0"/>
              </a:spcBef>
              <a:buFont typeface="Arial" pitchFamily="34" charset="0"/>
              <a:buNone/>
            </a:pPr>
            <a:endParaRPr lang="en-ZA" sz="1600" dirty="0" smtClean="0">
              <a:solidFill>
                <a:prstClr val="black"/>
              </a:solidFill>
              <a:latin typeface="Arial"/>
              <a:cs typeface="Arial"/>
            </a:endParaRPr>
          </a:p>
          <a:p>
            <a:pPr marL="0" indent="0" defTabSz="914400" eaLnBrk="1" hangingPunct="1">
              <a:spcBef>
                <a:spcPct val="0"/>
              </a:spcBef>
              <a:buFont typeface="Arial" pitchFamily="34" charset="0"/>
              <a:buNone/>
            </a:pPr>
            <a:endParaRPr lang="en-ZA" sz="1600" dirty="0">
              <a:solidFill>
                <a:prstClr val="black"/>
              </a:solidFill>
              <a:latin typeface="Arial"/>
              <a:cs typeface="Arial"/>
            </a:endParaRPr>
          </a:p>
          <a:p>
            <a:pPr marL="0" indent="0" defTabSz="914400" eaLnBrk="1" hangingPunct="1">
              <a:spcBef>
                <a:spcPct val="0"/>
              </a:spcBef>
              <a:buFont typeface="Arial" pitchFamily="34" charset="0"/>
              <a:buNone/>
            </a:pPr>
            <a:r>
              <a:rPr lang="en-ZA" sz="1600" dirty="0" smtClean="0">
                <a:solidFill>
                  <a:prstClr val="black"/>
                </a:solidFill>
                <a:latin typeface="Arial"/>
                <a:cs typeface="Arial"/>
              </a:rPr>
              <a:t>For PRASA to maintain relevance in public transport solutions it has to focus on:</a:t>
            </a:r>
          </a:p>
          <a:p>
            <a:pPr marL="0" indent="0" defTabSz="914400" eaLnBrk="1" hangingPunct="1">
              <a:spcBef>
                <a:spcPct val="0"/>
              </a:spcBef>
              <a:buFont typeface="Arial" pitchFamily="34" charset="0"/>
              <a:buNone/>
            </a:pPr>
            <a:endParaRPr lang="en-ZA" sz="1600" dirty="0" smtClean="0">
              <a:solidFill>
                <a:prstClr val="black"/>
              </a:solidFill>
              <a:latin typeface="Arial"/>
              <a:cs typeface="Arial"/>
            </a:endParaRPr>
          </a:p>
          <a:p>
            <a:pPr defTabSz="914400">
              <a:buFont typeface="+mj-ea"/>
              <a:buAutoNum type="circleNumDbPlain"/>
            </a:pPr>
            <a:r>
              <a:rPr lang="en-US" sz="1600" dirty="0" smtClean="0">
                <a:solidFill>
                  <a:prstClr val="black"/>
                </a:solidFill>
              </a:rPr>
              <a:t>Delivering on the </a:t>
            </a:r>
            <a:r>
              <a:rPr lang="en-US" sz="1600" b="1" dirty="0" smtClean="0">
                <a:solidFill>
                  <a:prstClr val="black"/>
                </a:solidFill>
              </a:rPr>
              <a:t>Modernisation Program</a:t>
            </a:r>
            <a:endParaRPr lang="en-ZA" sz="1600" dirty="0">
              <a:solidFill>
                <a:prstClr val="black"/>
              </a:solidFill>
            </a:endParaRPr>
          </a:p>
          <a:p>
            <a:pPr defTabSz="914400">
              <a:buFont typeface="+mj-ea"/>
              <a:buAutoNum type="circleNumDbPlain"/>
            </a:pPr>
            <a:r>
              <a:rPr lang="en-US" sz="1600" b="1" dirty="0">
                <a:solidFill>
                  <a:prstClr val="black"/>
                </a:solidFill>
              </a:rPr>
              <a:t>Expanding</a:t>
            </a:r>
            <a:r>
              <a:rPr lang="en-US" sz="1600" dirty="0">
                <a:solidFill>
                  <a:prstClr val="black"/>
                </a:solidFill>
              </a:rPr>
              <a:t> PRASA </a:t>
            </a:r>
            <a:r>
              <a:rPr lang="en-US" sz="1600" b="1" dirty="0">
                <a:solidFill>
                  <a:prstClr val="black"/>
                </a:solidFill>
              </a:rPr>
              <a:t>Networks</a:t>
            </a:r>
            <a:r>
              <a:rPr lang="en-US" sz="1600" dirty="0">
                <a:solidFill>
                  <a:prstClr val="black"/>
                </a:solidFill>
              </a:rPr>
              <a:t> and </a:t>
            </a:r>
            <a:r>
              <a:rPr lang="en-US" sz="1600" b="1" dirty="0" smtClean="0">
                <a:solidFill>
                  <a:prstClr val="black"/>
                </a:solidFill>
              </a:rPr>
              <a:t>Services</a:t>
            </a:r>
          </a:p>
          <a:p>
            <a:pPr defTabSz="914400">
              <a:buFont typeface="+mj-ea"/>
              <a:buAutoNum type="circleNumDbPlain"/>
            </a:pPr>
            <a:r>
              <a:rPr lang="en-US" sz="1600" dirty="0" smtClean="0">
                <a:solidFill>
                  <a:prstClr val="black"/>
                </a:solidFill>
                <a:latin typeface="Arial"/>
                <a:cs typeface="Arial"/>
              </a:rPr>
              <a:t>Delivering on National </a:t>
            </a:r>
            <a:r>
              <a:rPr lang="en-US" sz="1600" b="1" dirty="0" smtClean="0">
                <a:solidFill>
                  <a:prstClr val="black"/>
                </a:solidFill>
                <a:latin typeface="Arial"/>
                <a:cs typeface="Arial"/>
              </a:rPr>
              <a:t>Government Imperatives</a:t>
            </a:r>
          </a:p>
          <a:p>
            <a:pPr defTabSz="914400">
              <a:buFont typeface="+mj-ea"/>
              <a:buAutoNum type="circleNumDbPlain"/>
            </a:pPr>
            <a:r>
              <a:rPr lang="en-GB" sz="1600" b="1" dirty="0" smtClean="0">
                <a:solidFill>
                  <a:prstClr val="black"/>
                </a:solidFill>
              </a:rPr>
              <a:t>Integrated Network Planning </a:t>
            </a:r>
            <a:r>
              <a:rPr lang="en-GB" sz="1600" dirty="0" smtClean="0">
                <a:solidFill>
                  <a:prstClr val="black"/>
                </a:solidFill>
              </a:rPr>
              <a:t>aligned </a:t>
            </a:r>
            <a:r>
              <a:rPr lang="en-GB" sz="1600" dirty="0">
                <a:solidFill>
                  <a:prstClr val="black"/>
                </a:solidFill>
              </a:rPr>
              <a:t>with </a:t>
            </a:r>
            <a:r>
              <a:rPr lang="en-GB" sz="1600" dirty="0" smtClean="0">
                <a:solidFill>
                  <a:prstClr val="black"/>
                </a:solidFill>
              </a:rPr>
              <a:t>other </a:t>
            </a:r>
            <a:r>
              <a:rPr lang="en-GB" sz="1600" b="1" dirty="0" smtClean="0">
                <a:solidFill>
                  <a:prstClr val="black"/>
                </a:solidFill>
              </a:rPr>
              <a:t>Transport Authorities</a:t>
            </a:r>
          </a:p>
          <a:p>
            <a:pPr defTabSz="914400">
              <a:buFont typeface="+mj-ea"/>
              <a:buAutoNum type="circleNumDbPlain"/>
            </a:pPr>
            <a:r>
              <a:rPr lang="en-GB" sz="1600" b="1" dirty="0" smtClean="0">
                <a:solidFill>
                  <a:prstClr val="black"/>
                </a:solidFill>
              </a:rPr>
              <a:t>Growing </a:t>
            </a:r>
            <a:r>
              <a:rPr lang="en-GB" sz="1600" dirty="0" smtClean="0">
                <a:solidFill>
                  <a:prstClr val="black"/>
                </a:solidFill>
              </a:rPr>
              <a:t>the</a:t>
            </a:r>
            <a:r>
              <a:rPr lang="en-GB" sz="1600" b="1" dirty="0" smtClean="0">
                <a:solidFill>
                  <a:prstClr val="black"/>
                </a:solidFill>
              </a:rPr>
              <a:t> Revenue </a:t>
            </a:r>
            <a:r>
              <a:rPr lang="en-GB" sz="1600" dirty="0" smtClean="0">
                <a:solidFill>
                  <a:prstClr val="black"/>
                </a:solidFill>
              </a:rPr>
              <a:t>base</a:t>
            </a:r>
          </a:p>
          <a:p>
            <a:pPr defTabSz="914400">
              <a:buFont typeface="+mj-ea"/>
              <a:buAutoNum type="circleNumDbPlain"/>
            </a:pPr>
            <a:r>
              <a:rPr lang="en-GB" sz="1600" dirty="0" smtClean="0">
                <a:solidFill>
                  <a:prstClr val="black"/>
                </a:solidFill>
              </a:rPr>
              <a:t>A viable </a:t>
            </a:r>
            <a:r>
              <a:rPr lang="en-GB" sz="1600" b="1" dirty="0" smtClean="0">
                <a:solidFill>
                  <a:prstClr val="black"/>
                </a:solidFill>
              </a:rPr>
              <a:t>Funding Model </a:t>
            </a:r>
            <a:r>
              <a:rPr lang="en-GB" sz="1600" dirty="0" smtClean="0">
                <a:solidFill>
                  <a:prstClr val="black"/>
                </a:solidFill>
              </a:rPr>
              <a:t>and appropriate </a:t>
            </a:r>
            <a:r>
              <a:rPr lang="en-GB" sz="1600" b="1" dirty="0" smtClean="0">
                <a:solidFill>
                  <a:prstClr val="black"/>
                </a:solidFill>
              </a:rPr>
              <a:t>Operating Model</a:t>
            </a:r>
            <a:endParaRPr lang="en-GB" sz="1600" b="1" dirty="0">
              <a:solidFill>
                <a:prstClr val="black"/>
              </a:solidFill>
            </a:endParaRPr>
          </a:p>
          <a:p>
            <a:pPr marL="0" indent="0" defTabSz="914400">
              <a:buFont typeface="Arial" pitchFamily="34" charset="0"/>
              <a:buNone/>
            </a:pPr>
            <a:endParaRPr lang="en-ZA" sz="1600" dirty="0" smtClean="0">
              <a:solidFill>
                <a:prstClr val="black"/>
              </a:solidFill>
            </a:endParaRPr>
          </a:p>
        </p:txBody>
      </p:sp>
      <p:graphicFrame>
        <p:nvGraphicFramePr>
          <p:cNvPr id="6" name="Diagram 5"/>
          <p:cNvGraphicFramePr/>
          <p:nvPr>
            <p:extLst>
              <p:ext uri="{D42A27DB-BD31-4B8C-83A1-F6EECF244321}">
                <p14:modId xmlns:p14="http://schemas.microsoft.com/office/powerpoint/2010/main" xmlns="" val="2500215792"/>
              </p:ext>
            </p:extLst>
          </p:nvPr>
        </p:nvGraphicFramePr>
        <p:xfrm>
          <a:off x="7020272" y="546600"/>
          <a:ext cx="1968921" cy="229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24B56656-6770-8940-8401-EA3EDE04B3E1}" type="slidenum">
              <a:rPr lang="en-US" smtClean="0"/>
              <a:pPr/>
              <a:t>22</a:t>
            </a:fld>
            <a:endParaRPr lang="en-US"/>
          </a:p>
        </p:txBody>
      </p:sp>
    </p:spTree>
    <p:extLst>
      <p:ext uri="{BB962C8B-B14F-4D97-AF65-F5344CB8AC3E}">
        <p14:creationId xmlns:p14="http://schemas.microsoft.com/office/powerpoint/2010/main" xmlns="" val="1417435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1778000">
              <a:lnSpc>
                <a:spcPct val="90000"/>
              </a:lnSpc>
              <a:spcAft>
                <a:spcPct val="35000"/>
              </a:spcAft>
            </a:pPr>
            <a:r>
              <a:rPr lang="en-US" sz="2400" b="0" dirty="0" smtClean="0">
                <a:solidFill>
                  <a:srgbClr val="00B0F0"/>
                </a:solidFill>
                <a:latin typeface="Impact"/>
                <a:cs typeface="Impact"/>
              </a:rPr>
              <a:t>Strategic Pillars of PRASA Strategy</a:t>
            </a:r>
            <a:endParaRPr lang="en-US" sz="2400" b="0" dirty="0">
              <a:solidFill>
                <a:srgbClr val="00B0F0"/>
              </a:solidFill>
              <a:latin typeface="Impact"/>
              <a:cs typeface="Impact"/>
            </a:endParaRPr>
          </a:p>
        </p:txBody>
      </p:sp>
      <p:sp>
        <p:nvSpPr>
          <p:cNvPr id="4" name="Content Placeholder 1"/>
          <p:cNvSpPr txBox="1">
            <a:spLocks/>
          </p:cNvSpPr>
          <p:nvPr/>
        </p:nvSpPr>
        <p:spPr bwMode="auto">
          <a:xfrm>
            <a:off x="457200" y="1484784"/>
            <a:ext cx="5984240" cy="489654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Font typeface="Arial" pitchFamily="34" charset="0"/>
              <a:buNone/>
            </a:pPr>
            <a:endParaRPr lang="en-US" sz="1600" dirty="0" smtClean="0">
              <a:solidFill>
                <a:prstClr val="black"/>
              </a:solidFill>
            </a:endParaRPr>
          </a:p>
          <a:p>
            <a:pPr marL="0" indent="0" defTabSz="914400">
              <a:lnSpc>
                <a:spcPct val="150000"/>
              </a:lnSpc>
              <a:buFont typeface="Arial" pitchFamily="34" charset="0"/>
              <a:buNone/>
            </a:pPr>
            <a:r>
              <a:rPr lang="en-US" sz="1600" dirty="0" smtClean="0">
                <a:solidFill>
                  <a:prstClr val="black"/>
                </a:solidFill>
              </a:rPr>
              <a:t>5 Key </a:t>
            </a:r>
            <a:r>
              <a:rPr lang="en-US" sz="1600" b="1" dirty="0">
                <a:solidFill>
                  <a:prstClr val="black"/>
                </a:solidFill>
              </a:rPr>
              <a:t>STRATEGIC PILLARS</a:t>
            </a:r>
            <a:r>
              <a:rPr lang="en-US" sz="1600" dirty="0">
                <a:solidFill>
                  <a:prstClr val="black"/>
                </a:solidFill>
              </a:rPr>
              <a:t> underpin the achievement of the </a:t>
            </a:r>
            <a:r>
              <a:rPr lang="en-US" sz="1600" dirty="0" smtClean="0">
                <a:solidFill>
                  <a:prstClr val="black"/>
                </a:solidFill>
              </a:rPr>
              <a:t>strategic priorities:</a:t>
            </a:r>
            <a:endParaRPr lang="en-ZA" sz="1600" dirty="0">
              <a:solidFill>
                <a:prstClr val="black"/>
              </a:solidFill>
            </a:endParaRPr>
          </a:p>
          <a:p>
            <a:pPr defTabSz="914400">
              <a:lnSpc>
                <a:spcPct val="150000"/>
              </a:lnSpc>
              <a:buFont typeface="Wingdings" panose="05000000000000000000" pitchFamily="2" charset="2"/>
              <a:buChar char="q"/>
            </a:pPr>
            <a:r>
              <a:rPr lang="en-US" sz="1600" dirty="0" smtClean="0">
                <a:solidFill>
                  <a:prstClr val="black"/>
                </a:solidFill>
              </a:rPr>
              <a:t>Meet </a:t>
            </a:r>
            <a:r>
              <a:rPr lang="en-US" sz="1600" dirty="0">
                <a:solidFill>
                  <a:prstClr val="black"/>
                </a:solidFill>
              </a:rPr>
              <a:t>Customer Expectations</a:t>
            </a:r>
          </a:p>
          <a:p>
            <a:pPr defTabSz="914400">
              <a:lnSpc>
                <a:spcPct val="150000"/>
              </a:lnSpc>
              <a:buFont typeface="Wingdings" panose="05000000000000000000" pitchFamily="2" charset="2"/>
              <a:buChar char="q"/>
            </a:pPr>
            <a:r>
              <a:rPr lang="en-US" sz="1600" dirty="0" smtClean="0">
                <a:solidFill>
                  <a:prstClr val="black"/>
                </a:solidFill>
              </a:rPr>
              <a:t>Superior Performance </a:t>
            </a:r>
          </a:p>
          <a:p>
            <a:pPr defTabSz="914400">
              <a:lnSpc>
                <a:spcPct val="150000"/>
              </a:lnSpc>
              <a:buFont typeface="Wingdings" panose="05000000000000000000" pitchFamily="2" charset="2"/>
              <a:buChar char="q"/>
            </a:pPr>
            <a:r>
              <a:rPr lang="en-US" sz="1600" dirty="0">
                <a:solidFill>
                  <a:prstClr val="black"/>
                </a:solidFill>
              </a:rPr>
              <a:t>Close the Funding Gap</a:t>
            </a:r>
            <a:endParaRPr lang="en-ZA" sz="1600" dirty="0">
              <a:solidFill>
                <a:prstClr val="black"/>
              </a:solidFill>
            </a:endParaRPr>
          </a:p>
          <a:p>
            <a:pPr defTabSz="914400">
              <a:lnSpc>
                <a:spcPct val="150000"/>
              </a:lnSpc>
              <a:buFont typeface="Wingdings" panose="05000000000000000000" pitchFamily="2" charset="2"/>
              <a:buChar char="q"/>
            </a:pPr>
            <a:r>
              <a:rPr lang="en-US" sz="1600" dirty="0" smtClean="0">
                <a:solidFill>
                  <a:prstClr val="black"/>
                </a:solidFill>
              </a:rPr>
              <a:t>Delivering Public Value</a:t>
            </a:r>
          </a:p>
          <a:p>
            <a:pPr defTabSz="914400">
              <a:lnSpc>
                <a:spcPct val="150000"/>
              </a:lnSpc>
              <a:buFont typeface="Wingdings" panose="05000000000000000000" pitchFamily="2" charset="2"/>
              <a:buChar char="q"/>
            </a:pPr>
            <a:r>
              <a:rPr lang="en-US" sz="1600" dirty="0" smtClean="0">
                <a:solidFill>
                  <a:prstClr val="black"/>
                </a:solidFill>
              </a:rPr>
              <a:t>Deliver </a:t>
            </a:r>
            <a:r>
              <a:rPr lang="en-US" sz="1600" dirty="0">
                <a:solidFill>
                  <a:prstClr val="black"/>
                </a:solidFill>
              </a:rPr>
              <a:t>on the Brand Promise</a:t>
            </a:r>
            <a:endParaRPr lang="en-ZA" sz="1600" dirty="0">
              <a:solidFill>
                <a:prstClr val="black"/>
              </a:solidFill>
            </a:endParaRPr>
          </a:p>
          <a:p>
            <a:pPr defTabSz="914400">
              <a:lnSpc>
                <a:spcPct val="150000"/>
              </a:lnSpc>
            </a:pPr>
            <a:endParaRPr lang="en-US" sz="1600" dirty="0" smtClean="0">
              <a:solidFill>
                <a:prstClr val="black"/>
              </a:solidFill>
            </a:endParaRPr>
          </a:p>
        </p:txBody>
      </p:sp>
      <p:pic>
        <p:nvPicPr>
          <p:cNvPr id="2129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41440" y="587474"/>
            <a:ext cx="2503893" cy="21602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24B56656-6770-8940-8401-EA3EDE04B3E1}" type="slidenum">
              <a:rPr lang="en-US" smtClean="0"/>
              <a:pPr/>
              <a:t>23</a:t>
            </a:fld>
            <a:endParaRPr lang="en-US"/>
          </a:p>
        </p:txBody>
      </p:sp>
    </p:spTree>
    <p:extLst>
      <p:ext uri="{BB962C8B-B14F-4D97-AF65-F5344CB8AC3E}">
        <p14:creationId xmlns:p14="http://schemas.microsoft.com/office/powerpoint/2010/main" xmlns="" val="2771642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smtClean="0">
                <a:latin typeface="Impact"/>
                <a:cs typeface="Impact"/>
              </a:rPr>
              <a:t>Summary of strategic priorities over the next 3 years:</a:t>
            </a:r>
            <a:endParaRPr lang="en-US" sz="2400" b="0" dirty="0">
              <a:latin typeface="Impact"/>
              <a:cs typeface="Impact"/>
            </a:endParaRPr>
          </a:p>
        </p:txBody>
      </p:sp>
      <p:sp>
        <p:nvSpPr>
          <p:cNvPr id="3" name="Content Placeholder 2"/>
          <p:cNvSpPr>
            <a:spLocks noGrp="1"/>
          </p:cNvSpPr>
          <p:nvPr>
            <p:ph idx="1"/>
          </p:nvPr>
        </p:nvSpPr>
        <p:spPr>
          <a:prstGeom prst="rect">
            <a:avLst/>
          </a:prstGeom>
        </p:spPr>
        <p:txBody>
          <a:bodyPr/>
          <a:lstStyle/>
          <a:p>
            <a:pPr marL="0" indent="0">
              <a:buNone/>
            </a:pPr>
            <a:r>
              <a:rPr lang="en-ZA" sz="1600" b="1" dirty="0" smtClean="0"/>
              <a:t>The </a:t>
            </a:r>
            <a:r>
              <a:rPr lang="en-ZA" sz="1600" b="1" dirty="0"/>
              <a:t>Corporate Plan takes into account that sustaining the current operations and growing the business, underpinned by customer service excellence, would </a:t>
            </a:r>
            <a:r>
              <a:rPr lang="en-ZA" sz="1600" b="1" dirty="0" smtClean="0"/>
              <a:t>require a dedicated focus on: </a:t>
            </a:r>
            <a:endParaRPr lang="en-ZA" sz="1600" b="1" dirty="0"/>
          </a:p>
          <a:p>
            <a:pPr marL="0" indent="0">
              <a:spcBef>
                <a:spcPts val="0"/>
              </a:spcBef>
              <a:buNone/>
            </a:pPr>
            <a:endParaRPr lang="en-ZA" sz="1600" dirty="0"/>
          </a:p>
          <a:p>
            <a:pPr lvl="0">
              <a:buFont typeface="Wingdings" panose="05000000000000000000" pitchFamily="2" charset="2"/>
              <a:buChar char="q"/>
            </a:pPr>
            <a:r>
              <a:rPr lang="en-ZA" sz="1600" dirty="0" smtClean="0"/>
              <a:t>Rolling out the </a:t>
            </a:r>
            <a:r>
              <a:rPr lang="en-ZA" sz="1600" b="1" dirty="0" smtClean="0"/>
              <a:t>Train System of the Future,</a:t>
            </a:r>
          </a:p>
          <a:p>
            <a:pPr lvl="0">
              <a:buFont typeface="Wingdings" panose="05000000000000000000" pitchFamily="2" charset="2"/>
              <a:buChar char="q"/>
            </a:pPr>
            <a:r>
              <a:rPr lang="en-ZA" sz="1600" dirty="0" smtClean="0"/>
              <a:t>Improving the </a:t>
            </a:r>
            <a:r>
              <a:rPr lang="en-ZA" sz="1600" b="1" dirty="0" smtClean="0"/>
              <a:t>financial position </a:t>
            </a:r>
            <a:r>
              <a:rPr lang="en-ZA" sz="1600" dirty="0" smtClean="0"/>
              <a:t>and </a:t>
            </a:r>
            <a:r>
              <a:rPr lang="en-ZA" sz="1600" b="1" dirty="0"/>
              <a:t>containing the cost </a:t>
            </a:r>
            <a:r>
              <a:rPr lang="en-ZA" sz="1600" dirty="0"/>
              <a:t>of doing </a:t>
            </a:r>
            <a:r>
              <a:rPr lang="en-ZA" sz="1600" dirty="0" smtClean="0"/>
              <a:t>business,</a:t>
            </a:r>
            <a:endParaRPr lang="en-ZA" sz="1600" dirty="0"/>
          </a:p>
          <a:p>
            <a:pPr lvl="0">
              <a:buFont typeface="Wingdings" panose="05000000000000000000" pitchFamily="2" charset="2"/>
              <a:buChar char="q"/>
            </a:pPr>
            <a:r>
              <a:rPr lang="en-ZA" sz="1600" dirty="0"/>
              <a:t>A</a:t>
            </a:r>
            <a:r>
              <a:rPr lang="en-ZA" sz="1600" dirty="0" smtClean="0"/>
              <a:t>ddressing </a:t>
            </a:r>
            <a:r>
              <a:rPr lang="en-ZA" sz="1600" b="1" dirty="0"/>
              <a:t>operational </a:t>
            </a:r>
            <a:r>
              <a:rPr lang="en-ZA" sz="1600" b="1" dirty="0" smtClean="0"/>
              <a:t>inefficiencies </a:t>
            </a:r>
            <a:r>
              <a:rPr lang="en-ZA" sz="1600" dirty="0" smtClean="0"/>
              <a:t>and improving </a:t>
            </a:r>
            <a:r>
              <a:rPr lang="en-ZA" sz="1600" b="1" dirty="0"/>
              <a:t>service delivery</a:t>
            </a:r>
            <a:r>
              <a:rPr lang="en-ZA" sz="1600" dirty="0"/>
              <a:t>, </a:t>
            </a:r>
          </a:p>
          <a:p>
            <a:pPr lvl="0">
              <a:buFont typeface="Wingdings" panose="05000000000000000000" pitchFamily="2" charset="2"/>
              <a:buChar char="q"/>
            </a:pPr>
            <a:r>
              <a:rPr lang="en-ZA" sz="1600" dirty="0"/>
              <a:t>S</a:t>
            </a:r>
            <a:r>
              <a:rPr lang="en-ZA" sz="1600" dirty="0" smtClean="0"/>
              <a:t>weating </a:t>
            </a:r>
            <a:r>
              <a:rPr lang="en-ZA" sz="1600" dirty="0"/>
              <a:t>PRASA’s </a:t>
            </a:r>
            <a:r>
              <a:rPr lang="en-ZA" sz="1600" b="1" dirty="0"/>
              <a:t>non-operational and strategic assets</a:t>
            </a:r>
            <a:r>
              <a:rPr lang="en-ZA" sz="1600" dirty="0"/>
              <a:t>,</a:t>
            </a:r>
          </a:p>
          <a:p>
            <a:pPr lvl="0">
              <a:buFont typeface="Wingdings" panose="05000000000000000000" pitchFamily="2" charset="2"/>
              <a:buChar char="q"/>
            </a:pPr>
            <a:r>
              <a:rPr lang="en-ZA" sz="1600" dirty="0" smtClean="0"/>
              <a:t>Executing a </a:t>
            </a:r>
            <a:r>
              <a:rPr lang="en-ZA" sz="1600" b="1" dirty="0"/>
              <a:t>robust real estate strategy, </a:t>
            </a:r>
          </a:p>
          <a:p>
            <a:pPr lvl="0">
              <a:buFont typeface="Wingdings" panose="05000000000000000000" pitchFamily="2" charset="2"/>
              <a:buChar char="q"/>
            </a:pPr>
            <a:r>
              <a:rPr lang="en-ZA" sz="1600" b="1" dirty="0" smtClean="0"/>
              <a:t>Capacity development </a:t>
            </a:r>
            <a:r>
              <a:rPr lang="en-ZA" sz="1600" dirty="0" smtClean="0"/>
              <a:t>for the modernisation </a:t>
            </a:r>
            <a:r>
              <a:rPr lang="en-ZA" sz="1600" dirty="0"/>
              <a:t>program, </a:t>
            </a:r>
          </a:p>
          <a:p>
            <a:pPr lvl="0">
              <a:buFont typeface="Wingdings" panose="05000000000000000000" pitchFamily="2" charset="2"/>
              <a:buChar char="q"/>
            </a:pPr>
            <a:r>
              <a:rPr lang="en-ZA" sz="1600" b="1" dirty="0"/>
              <a:t>S</a:t>
            </a:r>
            <a:r>
              <a:rPr lang="en-ZA" sz="1600" b="1" dirty="0" smtClean="0"/>
              <a:t>ecuring </a:t>
            </a:r>
            <a:r>
              <a:rPr lang="en-ZA" sz="1600" b="1" dirty="0"/>
              <a:t>future business </a:t>
            </a:r>
            <a:r>
              <a:rPr lang="en-ZA" sz="1600" dirty="0" smtClean="0"/>
              <a:t>expanding </a:t>
            </a:r>
            <a:r>
              <a:rPr lang="en-ZA" sz="1600" dirty="0"/>
              <a:t>the current </a:t>
            </a:r>
            <a:r>
              <a:rPr lang="en-ZA" sz="1600" dirty="0" smtClean="0"/>
              <a:t>network and new services</a:t>
            </a:r>
            <a:endParaRPr lang="en-ZA" sz="1600" dirty="0"/>
          </a:p>
          <a:p>
            <a:pPr lvl="0">
              <a:buFont typeface="Wingdings" panose="05000000000000000000" pitchFamily="2" charset="2"/>
              <a:buChar char="q"/>
            </a:pPr>
            <a:r>
              <a:rPr lang="en-ZA" sz="1600" dirty="0" smtClean="0"/>
              <a:t>Developing </a:t>
            </a:r>
            <a:r>
              <a:rPr lang="en-ZA" sz="1600" dirty="0"/>
              <a:t>a viable </a:t>
            </a:r>
            <a:r>
              <a:rPr lang="en-ZA" sz="1600" b="1" dirty="0"/>
              <a:t>Funding </a:t>
            </a:r>
            <a:r>
              <a:rPr lang="en-ZA" sz="1600" b="1" dirty="0" smtClean="0"/>
              <a:t>Model</a:t>
            </a:r>
            <a:r>
              <a:rPr lang="en-ZA" sz="1600" dirty="0" smtClean="0"/>
              <a:t> </a:t>
            </a:r>
          </a:p>
          <a:p>
            <a:pPr lvl="0">
              <a:buFont typeface="Wingdings" panose="05000000000000000000" pitchFamily="2" charset="2"/>
              <a:buChar char="q"/>
            </a:pPr>
            <a:r>
              <a:rPr lang="en-ZA" sz="1600" dirty="0"/>
              <a:t>R</a:t>
            </a:r>
            <a:r>
              <a:rPr lang="en-ZA" sz="1600" dirty="0" smtClean="0"/>
              <a:t>edefining </a:t>
            </a:r>
            <a:r>
              <a:rPr lang="en-ZA" sz="1600" dirty="0"/>
              <a:t>PRASA’s </a:t>
            </a:r>
            <a:r>
              <a:rPr lang="en-ZA" sz="1600" b="1" dirty="0"/>
              <a:t>Operating </a:t>
            </a:r>
            <a:r>
              <a:rPr lang="en-ZA" sz="1600" b="1" dirty="0" smtClean="0"/>
              <a:t>Model, </a:t>
            </a:r>
            <a:r>
              <a:rPr lang="en-ZA" sz="1600" dirty="0" smtClean="0"/>
              <a:t>and </a:t>
            </a:r>
          </a:p>
          <a:p>
            <a:pPr lvl="0">
              <a:buFont typeface="Wingdings" panose="05000000000000000000" pitchFamily="2" charset="2"/>
              <a:buChar char="q"/>
            </a:pPr>
            <a:r>
              <a:rPr lang="en-ZA" sz="1600" dirty="0" smtClean="0"/>
              <a:t>Delivering on the </a:t>
            </a:r>
            <a:r>
              <a:rPr lang="en-ZA" sz="1600" b="1" dirty="0" smtClean="0"/>
              <a:t>Brand Promise</a:t>
            </a:r>
            <a:endParaRPr lang="en-ZA" sz="1600" dirty="0"/>
          </a:p>
        </p:txBody>
      </p:sp>
      <p:sp>
        <p:nvSpPr>
          <p:cNvPr id="5" name="Slide Number Placeholder 4"/>
          <p:cNvSpPr>
            <a:spLocks noGrp="1"/>
          </p:cNvSpPr>
          <p:nvPr>
            <p:ph type="sldNum" sz="quarter" idx="12"/>
          </p:nvPr>
        </p:nvSpPr>
        <p:spPr/>
        <p:txBody>
          <a:bodyPr/>
          <a:lstStyle/>
          <a:p>
            <a:fld id="{24B56656-6770-8940-8401-EA3EDE04B3E1}" type="slidenum">
              <a:rPr lang="en-US" smtClean="0"/>
              <a:pPr/>
              <a:t>24</a:t>
            </a:fld>
            <a:endParaRPr lang="en-US"/>
          </a:p>
        </p:txBody>
      </p:sp>
    </p:spTree>
    <p:extLst>
      <p:ext uri="{BB962C8B-B14F-4D97-AF65-F5344CB8AC3E}">
        <p14:creationId xmlns:p14="http://schemas.microsoft.com/office/powerpoint/2010/main" xmlns="" val="1125449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0" dirty="0" smtClean="0">
                <a:latin typeface="Impact"/>
                <a:cs typeface="Impact"/>
              </a:rPr>
              <a:t>MTEF BUDGET</a:t>
            </a:r>
            <a:endParaRPr lang="en-US" sz="4400" b="0" dirty="0">
              <a:latin typeface="Impact"/>
              <a:cs typeface="Impact"/>
            </a:endParaRPr>
          </a:p>
        </p:txBody>
      </p:sp>
      <p:sp>
        <p:nvSpPr>
          <p:cNvPr id="3" name="Slide Number Placeholder 2"/>
          <p:cNvSpPr>
            <a:spLocks noGrp="1"/>
          </p:cNvSpPr>
          <p:nvPr>
            <p:ph type="sldNum" sz="quarter" idx="12"/>
          </p:nvPr>
        </p:nvSpPr>
        <p:spPr/>
        <p:txBody>
          <a:bodyPr/>
          <a:lstStyle/>
          <a:p>
            <a:fld id="{33541650-E3F6-3B4A-BA01-174404A697F9}" type="slidenum">
              <a:rPr lang="en-US" smtClean="0"/>
              <a:pPr/>
              <a:t>25</a:t>
            </a:fld>
            <a:endParaRPr lang="en-US"/>
          </a:p>
        </p:txBody>
      </p:sp>
    </p:spTree>
    <p:extLst>
      <p:ext uri="{BB962C8B-B14F-4D97-AF65-F5344CB8AC3E}">
        <p14:creationId xmlns:p14="http://schemas.microsoft.com/office/powerpoint/2010/main" xmlns="" val="3116001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dirty="0" smtClean="0">
                <a:solidFill>
                  <a:srgbClr val="00B0F0"/>
                </a:solidFill>
                <a:latin typeface="Impact" panose="020B0806030902050204" pitchFamily="34" charset="0"/>
              </a:rPr>
              <a:t>Projections </a:t>
            </a:r>
            <a:r>
              <a:rPr lang="en-US" sz="2400" dirty="0">
                <a:solidFill>
                  <a:srgbClr val="00B0F0"/>
                </a:solidFill>
                <a:latin typeface="Impact" panose="020B0806030902050204" pitchFamily="34" charset="0"/>
              </a:rPr>
              <a:t>of revenue, expenditure and borrowings</a:t>
            </a:r>
            <a:endParaRPr lang="en-ZA" sz="2400" dirty="0">
              <a:solidFill>
                <a:srgbClr val="00B0F0"/>
              </a:solidFill>
              <a:latin typeface="Impact" panose="020B0806030902050204" pitchFamily="34" charset="0"/>
            </a:endParaRPr>
          </a:p>
        </p:txBody>
      </p:sp>
      <p:pic>
        <p:nvPicPr>
          <p:cNvPr id="6" name="Picture 5"/>
          <p:cNvPicPr/>
          <p:nvPr/>
        </p:nvPicPr>
        <p:blipFill>
          <a:blip r:embed="rId2">
            <a:extLst>
              <a:ext uri="{28A0092B-C50C-407E-A947-70E740481C1C}">
                <a14:useLocalDpi xmlns:a14="http://schemas.microsoft.com/office/drawing/2010/main" xmlns="" val="0"/>
              </a:ext>
            </a:extLst>
          </a:blip>
          <a:srcRect/>
          <a:stretch>
            <a:fillRect/>
          </a:stretch>
        </p:blipFill>
        <p:spPr bwMode="auto">
          <a:xfrm>
            <a:off x="195897" y="1340065"/>
            <a:ext cx="8640960" cy="5112568"/>
          </a:xfrm>
          <a:prstGeom prst="rect">
            <a:avLst/>
          </a:prstGeom>
          <a:noFill/>
          <a:ln>
            <a:noFill/>
          </a:ln>
        </p:spPr>
      </p:pic>
      <p:sp>
        <p:nvSpPr>
          <p:cNvPr id="3" name="Slide Number Placeholder 2"/>
          <p:cNvSpPr>
            <a:spLocks noGrp="1"/>
          </p:cNvSpPr>
          <p:nvPr>
            <p:ph type="sldNum" sz="quarter" idx="12"/>
          </p:nvPr>
        </p:nvSpPr>
        <p:spPr/>
        <p:txBody>
          <a:bodyPr/>
          <a:lstStyle/>
          <a:p>
            <a:fld id="{24B56656-6770-8940-8401-EA3EDE04B3E1}" type="slidenum">
              <a:rPr lang="en-US" smtClean="0"/>
              <a:pPr/>
              <a:t>26</a:t>
            </a:fld>
            <a:endParaRPr lang="en-US"/>
          </a:p>
        </p:txBody>
      </p:sp>
    </p:spTree>
    <p:extLst>
      <p:ext uri="{BB962C8B-B14F-4D97-AF65-F5344CB8AC3E}">
        <p14:creationId xmlns:p14="http://schemas.microsoft.com/office/powerpoint/2010/main" xmlns="" val="2423977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b="1" dirty="0" smtClean="0">
                <a:solidFill>
                  <a:srgbClr val="00B0F0"/>
                </a:solidFill>
                <a:latin typeface="Impact" panose="020B0806030902050204" pitchFamily="34" charset="0"/>
              </a:rPr>
              <a:t>Group Revenue Streams</a:t>
            </a:r>
            <a:endParaRPr lang="en-US" sz="2400" dirty="0">
              <a:solidFill>
                <a:srgbClr val="00B0F0"/>
              </a:solidFill>
              <a:latin typeface="Impact" panose="020B0806030902050204" pitchFamily="34" charset="0"/>
            </a:endParaRPr>
          </a:p>
        </p:txBody>
      </p:sp>
      <p:sp>
        <p:nvSpPr>
          <p:cNvPr id="6" name="Rectangle 5"/>
          <p:cNvSpPr/>
          <p:nvPr/>
        </p:nvSpPr>
        <p:spPr>
          <a:xfrm>
            <a:off x="457200" y="5270885"/>
            <a:ext cx="7840421" cy="1421928"/>
          </a:xfrm>
          <a:prstGeom prst="rect">
            <a:avLst/>
          </a:prstGeom>
        </p:spPr>
        <p:txBody>
          <a:bodyPr wrap="square">
            <a:spAutoFit/>
          </a:bodyPr>
          <a:lstStyle/>
          <a:p>
            <a:pPr defTabSz="914400" eaLnBrk="0" fontAlgn="base" hangingPunct="0">
              <a:lnSpc>
                <a:spcPct val="70000"/>
              </a:lnSpc>
              <a:spcBef>
                <a:spcPct val="0"/>
              </a:spcBef>
              <a:spcAft>
                <a:spcPct val="0"/>
              </a:spcAft>
            </a:pPr>
            <a:r>
              <a:rPr lang="en-US" sz="1600" b="1" dirty="0" smtClean="0">
                <a:solidFill>
                  <a:prstClr val="black"/>
                </a:solidFill>
                <a:latin typeface="Arial" pitchFamily="34" charset="0"/>
                <a:cs typeface="Arial" pitchFamily="34" charset="0"/>
              </a:rPr>
              <a:t>Major </a:t>
            </a:r>
            <a:r>
              <a:rPr lang="en-US" sz="1600" b="1" dirty="0">
                <a:solidFill>
                  <a:prstClr val="black"/>
                </a:solidFill>
                <a:latin typeface="Arial" pitchFamily="34" charset="0"/>
                <a:cs typeface="Arial" pitchFamily="34" charset="0"/>
              </a:rPr>
              <a:t>Income </a:t>
            </a:r>
            <a:r>
              <a:rPr lang="en-US" sz="1600" b="1" dirty="0" smtClean="0">
                <a:solidFill>
                  <a:prstClr val="black"/>
                </a:solidFill>
                <a:latin typeface="Arial" pitchFamily="34" charset="0"/>
                <a:cs typeface="Arial" pitchFamily="34" charset="0"/>
              </a:rPr>
              <a:t>Streams</a:t>
            </a:r>
          </a:p>
          <a:p>
            <a:pPr defTabSz="914400" eaLnBrk="0" fontAlgn="base" hangingPunct="0">
              <a:lnSpc>
                <a:spcPct val="70000"/>
              </a:lnSpc>
              <a:spcBef>
                <a:spcPct val="0"/>
              </a:spcBef>
              <a:spcAft>
                <a:spcPct val="0"/>
              </a:spcAft>
            </a:pPr>
            <a:endParaRPr lang="en-ZA" sz="1600" dirty="0">
              <a:solidFill>
                <a:prstClr val="black"/>
              </a:solidFill>
              <a:latin typeface="Arial" pitchFamily="34" charset="0"/>
              <a:cs typeface="Arial" pitchFamily="34" charset="0"/>
            </a:endParaRPr>
          </a:p>
          <a:p>
            <a:pPr marL="285750" indent="-285750" defTabSz="914400" eaLnBrk="0" fontAlgn="base" hangingPunct="0">
              <a:spcBef>
                <a:spcPct val="0"/>
              </a:spcBef>
              <a:spcAft>
                <a:spcPct val="0"/>
              </a:spcAft>
              <a:buFont typeface="Wingdings" charset="2"/>
              <a:buChar char="q"/>
            </a:pPr>
            <a:r>
              <a:rPr lang="en-US" sz="1600" dirty="0">
                <a:solidFill>
                  <a:prstClr val="black"/>
                </a:solidFill>
                <a:latin typeface="Arial" pitchFamily="34" charset="0"/>
                <a:cs typeface="Arial" pitchFamily="34" charset="0"/>
              </a:rPr>
              <a:t>Operational Subsidy (From Department Of Transport)</a:t>
            </a:r>
            <a:endParaRPr lang="en-ZA" sz="1600" dirty="0">
              <a:solidFill>
                <a:prstClr val="black"/>
              </a:solidFill>
              <a:latin typeface="Arial" pitchFamily="34" charset="0"/>
              <a:cs typeface="Arial" pitchFamily="34" charset="0"/>
            </a:endParaRPr>
          </a:p>
          <a:p>
            <a:pPr marL="285750" indent="-285750" defTabSz="914400" eaLnBrk="0" fontAlgn="base" hangingPunct="0">
              <a:spcBef>
                <a:spcPct val="0"/>
              </a:spcBef>
              <a:spcAft>
                <a:spcPct val="0"/>
              </a:spcAft>
              <a:buFont typeface="Wingdings" charset="2"/>
              <a:buChar char="q"/>
            </a:pPr>
            <a:r>
              <a:rPr lang="en-US" sz="1600" dirty="0">
                <a:solidFill>
                  <a:prstClr val="black"/>
                </a:solidFill>
                <a:latin typeface="Arial" pitchFamily="34" charset="0"/>
                <a:cs typeface="Arial" pitchFamily="34" charset="0"/>
              </a:rPr>
              <a:t>Fare revenue (Autopax and  PRASA Rail)</a:t>
            </a:r>
            <a:endParaRPr lang="en-ZA" sz="1600" dirty="0">
              <a:solidFill>
                <a:prstClr val="black"/>
              </a:solidFill>
              <a:latin typeface="Arial" pitchFamily="34" charset="0"/>
              <a:cs typeface="Arial" pitchFamily="34" charset="0"/>
            </a:endParaRPr>
          </a:p>
          <a:p>
            <a:pPr marL="285750" indent="-285750" defTabSz="914400" eaLnBrk="0" fontAlgn="base" hangingPunct="0">
              <a:spcBef>
                <a:spcPct val="0"/>
              </a:spcBef>
              <a:spcAft>
                <a:spcPct val="0"/>
              </a:spcAft>
              <a:buFont typeface="Wingdings" charset="2"/>
              <a:buChar char="q"/>
            </a:pPr>
            <a:r>
              <a:rPr lang="en-US" sz="1600" dirty="0">
                <a:solidFill>
                  <a:prstClr val="black"/>
                </a:solidFill>
                <a:latin typeface="Arial" pitchFamily="34" charset="0"/>
                <a:cs typeface="Arial" pitchFamily="34" charset="0"/>
              </a:rPr>
              <a:t>Rental Income (PRASA CRES and PRASA Rail)</a:t>
            </a:r>
            <a:endParaRPr lang="en-ZA" sz="1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US" sz="1600" dirty="0">
                <a:solidFill>
                  <a:prstClr val="black"/>
                </a:solidFill>
                <a:latin typeface="Arial" pitchFamily="34" charset="0"/>
                <a:cs typeface="Arial" pitchFamily="34" charset="0"/>
              </a:rPr>
              <a:t> </a:t>
            </a:r>
            <a:endParaRPr lang="en-ZA" sz="1600" dirty="0">
              <a:solidFill>
                <a:prstClr val="black"/>
              </a:solidFill>
              <a:latin typeface="Arial" pitchFamily="34" charset="0"/>
              <a:cs typeface="Arial" pitchFamily="34" charset="0"/>
            </a:endParaRPr>
          </a:p>
        </p:txBody>
      </p:sp>
      <p:sp>
        <p:nvSpPr>
          <p:cNvPr id="7" name="TextBox 6"/>
          <p:cNvSpPr txBox="1"/>
          <p:nvPr/>
        </p:nvSpPr>
        <p:spPr>
          <a:xfrm>
            <a:off x="8532440" y="6381328"/>
            <a:ext cx="412893" cy="338554"/>
          </a:xfrm>
          <a:prstGeom prst="rect">
            <a:avLst/>
          </a:prstGeom>
          <a:noFill/>
        </p:spPr>
        <p:txBody>
          <a:bodyPr wrap="none" rtlCol="0">
            <a:spAutoFit/>
          </a:bodyPr>
          <a:lstStyle/>
          <a:p>
            <a:pPr defTabSz="914400" fontAlgn="base">
              <a:spcBef>
                <a:spcPct val="0"/>
              </a:spcBef>
              <a:spcAft>
                <a:spcPct val="0"/>
              </a:spcAft>
            </a:pPr>
            <a:r>
              <a:rPr lang="en-US" sz="1600" dirty="0" smtClean="0">
                <a:solidFill>
                  <a:prstClr val="black"/>
                </a:solidFill>
                <a:latin typeface="Arial" pitchFamily="34" charset="0"/>
                <a:cs typeface="Arial" pitchFamily="34" charset="0"/>
              </a:rPr>
              <a:t>30</a:t>
            </a:r>
            <a:endParaRPr lang="en-US" sz="1600" dirty="0">
              <a:solidFill>
                <a:prstClr val="black"/>
              </a:solidFill>
              <a:latin typeface="Arial" pitchFamily="34" charset="0"/>
              <a:cs typeface="Arial" pitchFamily="34" charset="0"/>
            </a:endParaRPr>
          </a:p>
        </p:txBody>
      </p:sp>
      <p:pic>
        <p:nvPicPr>
          <p:cNvPr id="8" name="Picture 7"/>
          <p:cNvPicPr/>
          <p:nvPr/>
        </p:nvPicPr>
        <p:blipFill>
          <a:blip r:embed="rId2">
            <a:extLst>
              <a:ext uri="{28A0092B-C50C-407E-A947-70E740481C1C}">
                <a14:useLocalDpi xmlns:a14="http://schemas.microsoft.com/office/drawing/2010/main" xmlns="" val="0"/>
              </a:ext>
            </a:extLst>
          </a:blip>
          <a:srcRect/>
          <a:stretch>
            <a:fillRect/>
          </a:stretch>
        </p:blipFill>
        <p:spPr bwMode="auto">
          <a:xfrm>
            <a:off x="620485" y="1556657"/>
            <a:ext cx="6890657" cy="3624943"/>
          </a:xfrm>
          <a:prstGeom prst="rect">
            <a:avLst/>
          </a:prstGeom>
          <a:noFill/>
        </p:spPr>
      </p:pic>
      <p:sp>
        <p:nvSpPr>
          <p:cNvPr id="3" name="Slide Number Placeholder 2"/>
          <p:cNvSpPr>
            <a:spLocks noGrp="1"/>
          </p:cNvSpPr>
          <p:nvPr>
            <p:ph type="sldNum" sz="quarter" idx="12"/>
          </p:nvPr>
        </p:nvSpPr>
        <p:spPr/>
        <p:txBody>
          <a:bodyPr/>
          <a:lstStyle/>
          <a:p>
            <a:fld id="{24B56656-6770-8940-8401-EA3EDE04B3E1}" type="slidenum">
              <a:rPr lang="en-US" smtClean="0"/>
              <a:pPr/>
              <a:t>27</a:t>
            </a:fld>
            <a:endParaRPr lang="en-US"/>
          </a:p>
        </p:txBody>
      </p:sp>
    </p:spTree>
    <p:extLst>
      <p:ext uri="{BB962C8B-B14F-4D97-AF65-F5344CB8AC3E}">
        <p14:creationId xmlns:p14="http://schemas.microsoft.com/office/powerpoint/2010/main" xmlns="" val="2444574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dirty="0" smtClean="0">
                <a:solidFill>
                  <a:srgbClr val="00B0F0"/>
                </a:solidFill>
                <a:latin typeface="Impact" panose="020B0806030902050204" pitchFamily="34" charset="0"/>
              </a:rPr>
              <a:t>Subsidy Allocation per </a:t>
            </a:r>
            <a:r>
              <a:rPr lang="en-US" sz="2400" dirty="0" err="1" smtClean="0">
                <a:solidFill>
                  <a:srgbClr val="00B0F0"/>
                </a:solidFill>
                <a:latin typeface="Impact" panose="020B0806030902050204" pitchFamily="34" charset="0"/>
              </a:rPr>
              <a:t>Programme</a:t>
            </a:r>
            <a:endParaRPr lang="en-US" sz="2400" dirty="0">
              <a:solidFill>
                <a:srgbClr val="00B0F0"/>
              </a:solidFill>
              <a:latin typeface="Impact" panose="020B0806030902050204" pitchFamily="34" charset="0"/>
            </a:endParaRPr>
          </a:p>
        </p:txBody>
      </p:sp>
      <p:sp>
        <p:nvSpPr>
          <p:cNvPr id="4" name="Rectangle 3"/>
          <p:cNvSpPr/>
          <p:nvPr/>
        </p:nvSpPr>
        <p:spPr>
          <a:xfrm>
            <a:off x="611560" y="5323754"/>
            <a:ext cx="7776864" cy="1077218"/>
          </a:xfrm>
          <a:prstGeom prst="rect">
            <a:avLst/>
          </a:prstGeom>
        </p:spPr>
        <p:txBody>
          <a:bodyPr wrap="square">
            <a:spAutoFit/>
          </a:bodyPr>
          <a:lstStyle/>
          <a:p>
            <a:pPr marL="285750" indent="-285750" defTabSz="914400" fontAlgn="base">
              <a:spcBef>
                <a:spcPct val="0"/>
              </a:spcBef>
              <a:spcAft>
                <a:spcPct val="0"/>
              </a:spcAft>
              <a:buFont typeface="Wingdings" panose="05000000000000000000" pitchFamily="2" charset="2"/>
              <a:buChar char="q"/>
            </a:pPr>
            <a:r>
              <a:rPr lang="en-US" sz="1600" dirty="0">
                <a:solidFill>
                  <a:prstClr val="black"/>
                </a:solidFill>
                <a:latin typeface="Arial" pitchFamily="34" charset="0"/>
                <a:cs typeface="Arial" pitchFamily="34" charset="0"/>
              </a:rPr>
              <a:t>Group Subsidy shows an increase above 5.0% during the MTEF period.</a:t>
            </a:r>
            <a:endParaRPr lang="en-ZA" sz="1600" dirty="0">
              <a:solidFill>
                <a:prstClr val="black"/>
              </a:solidFill>
              <a:latin typeface="Arial" pitchFamily="34" charset="0"/>
              <a:cs typeface="Arial" pitchFamily="34" charset="0"/>
            </a:endParaRPr>
          </a:p>
          <a:p>
            <a:pPr marL="285750" indent="-285750" defTabSz="914400" fontAlgn="base">
              <a:spcBef>
                <a:spcPct val="0"/>
              </a:spcBef>
              <a:spcAft>
                <a:spcPct val="0"/>
              </a:spcAft>
              <a:buFont typeface="Wingdings" panose="05000000000000000000" pitchFamily="2" charset="2"/>
              <a:buChar char="q"/>
            </a:pPr>
            <a:r>
              <a:rPr lang="en-US" sz="1600" dirty="0">
                <a:solidFill>
                  <a:prstClr val="black"/>
                </a:solidFill>
                <a:latin typeface="Arial" pitchFamily="34" charset="0"/>
                <a:cs typeface="Arial" pitchFamily="34" charset="0"/>
              </a:rPr>
              <a:t>Subsidy growth is below National Treasury projected inflation.</a:t>
            </a:r>
            <a:endParaRPr lang="en-ZA" sz="1600" dirty="0">
              <a:solidFill>
                <a:prstClr val="black"/>
              </a:solidFill>
              <a:latin typeface="Arial" pitchFamily="34" charset="0"/>
              <a:cs typeface="Arial" pitchFamily="34" charset="0"/>
            </a:endParaRPr>
          </a:p>
          <a:p>
            <a:pPr marL="285750" indent="-285750" defTabSz="914400" fontAlgn="base">
              <a:spcBef>
                <a:spcPct val="0"/>
              </a:spcBef>
              <a:spcAft>
                <a:spcPct val="0"/>
              </a:spcAft>
              <a:buFont typeface="Wingdings" panose="05000000000000000000" pitchFamily="2" charset="2"/>
              <a:buChar char="q"/>
            </a:pPr>
            <a:r>
              <a:rPr lang="en-US" sz="1600" dirty="0">
                <a:solidFill>
                  <a:prstClr val="black"/>
                </a:solidFill>
                <a:latin typeface="Arial" pitchFamily="34" charset="0"/>
                <a:cs typeface="Arial" pitchFamily="34" charset="0"/>
              </a:rPr>
              <a:t>No additional subsidy was allocated for MLPS on National Treasury allocation. However Rail subsidy was reduced to provide for MLPS. </a:t>
            </a:r>
            <a:endParaRPr lang="en-ZA" sz="1600" dirty="0">
              <a:solidFill>
                <a:prstClr val="black"/>
              </a:solidFill>
              <a:latin typeface="Arial" pitchFamily="34" charset="0"/>
              <a:cs typeface="Arial" pitchFamily="34" charset="0"/>
            </a:endParaRPr>
          </a:p>
        </p:txBody>
      </p:sp>
      <p:sp>
        <p:nvSpPr>
          <p:cNvPr id="6" name="TextBox 5"/>
          <p:cNvSpPr txBox="1"/>
          <p:nvPr/>
        </p:nvSpPr>
        <p:spPr>
          <a:xfrm>
            <a:off x="8532440" y="6381328"/>
            <a:ext cx="412893" cy="338554"/>
          </a:xfrm>
          <a:prstGeom prst="rect">
            <a:avLst/>
          </a:prstGeom>
          <a:noFill/>
        </p:spPr>
        <p:txBody>
          <a:bodyPr wrap="none" rtlCol="0">
            <a:spAutoFit/>
          </a:bodyPr>
          <a:lstStyle/>
          <a:p>
            <a:pPr defTabSz="914400" fontAlgn="base">
              <a:spcBef>
                <a:spcPct val="0"/>
              </a:spcBef>
              <a:spcAft>
                <a:spcPct val="0"/>
              </a:spcAft>
            </a:pPr>
            <a:r>
              <a:rPr lang="en-US" sz="1600" dirty="0" smtClean="0">
                <a:solidFill>
                  <a:prstClr val="black"/>
                </a:solidFill>
                <a:latin typeface="Arial" pitchFamily="34" charset="0"/>
                <a:cs typeface="Arial" pitchFamily="34" charset="0"/>
              </a:rPr>
              <a:t>31</a:t>
            </a:r>
            <a:endParaRPr lang="en-US" sz="1600" dirty="0">
              <a:solidFill>
                <a:prstClr val="black"/>
              </a:solidFill>
              <a:latin typeface="Arial" pitchFamily="34" charset="0"/>
              <a:cs typeface="Arial" pitchFamily="34" charset="0"/>
            </a:endParaRPr>
          </a:p>
        </p:txBody>
      </p:sp>
      <p:pic>
        <p:nvPicPr>
          <p:cNvPr id="8" name="Picture 7"/>
          <p:cNvPicPr/>
          <p:nvPr/>
        </p:nvPicPr>
        <p:blipFill>
          <a:blip r:embed="rId2">
            <a:extLst>
              <a:ext uri="{28A0092B-C50C-407E-A947-70E740481C1C}">
                <a14:useLocalDpi xmlns:a14="http://schemas.microsoft.com/office/drawing/2010/main" xmlns="" val="0"/>
              </a:ext>
            </a:extLst>
          </a:blip>
          <a:srcRect/>
          <a:stretch>
            <a:fillRect/>
          </a:stretch>
        </p:blipFill>
        <p:spPr bwMode="auto">
          <a:xfrm>
            <a:off x="588435" y="1556657"/>
            <a:ext cx="8098365" cy="3684952"/>
          </a:xfrm>
          <a:prstGeom prst="rect">
            <a:avLst/>
          </a:prstGeom>
          <a:noFill/>
          <a:ln w="9525">
            <a:noFill/>
            <a:miter lim="800000"/>
            <a:headEnd/>
            <a:tailEnd/>
          </a:ln>
          <a:effectLst/>
          <a:extLst/>
        </p:spPr>
      </p:pic>
      <p:sp>
        <p:nvSpPr>
          <p:cNvPr id="3" name="Slide Number Placeholder 2"/>
          <p:cNvSpPr>
            <a:spLocks noGrp="1"/>
          </p:cNvSpPr>
          <p:nvPr>
            <p:ph type="sldNum" sz="quarter" idx="12"/>
          </p:nvPr>
        </p:nvSpPr>
        <p:spPr/>
        <p:txBody>
          <a:bodyPr/>
          <a:lstStyle/>
          <a:p>
            <a:fld id="{24B56656-6770-8940-8401-EA3EDE04B3E1}" type="slidenum">
              <a:rPr lang="en-US" smtClean="0"/>
              <a:pPr/>
              <a:t>28</a:t>
            </a:fld>
            <a:endParaRPr lang="en-US"/>
          </a:p>
        </p:txBody>
      </p:sp>
    </p:spTree>
    <p:extLst>
      <p:ext uri="{BB962C8B-B14F-4D97-AF65-F5344CB8AC3E}">
        <p14:creationId xmlns:p14="http://schemas.microsoft.com/office/powerpoint/2010/main" xmlns="" val="2425677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r>
              <a:rPr lang="en-US" sz="2400" dirty="0">
                <a:solidFill>
                  <a:srgbClr val="00B0F0"/>
                </a:solidFill>
                <a:latin typeface="Impact" panose="020B0806030902050204" pitchFamily="34" charset="0"/>
              </a:rPr>
              <a:t>Asset and Liability </a:t>
            </a:r>
            <a:r>
              <a:rPr lang="en-US" sz="2400" dirty="0" smtClean="0">
                <a:solidFill>
                  <a:srgbClr val="00B0F0"/>
                </a:solidFill>
                <a:latin typeface="Impact" panose="020B0806030902050204" pitchFamily="34" charset="0"/>
              </a:rPr>
              <a:t>Management</a:t>
            </a:r>
            <a:endParaRPr lang="en-ZA" sz="2400" dirty="0">
              <a:solidFill>
                <a:srgbClr val="00B0F0"/>
              </a:solidFill>
              <a:latin typeface="Impact" panose="020B0806030902050204" pitchFamily="34" charset="0"/>
            </a:endParaRPr>
          </a:p>
        </p:txBody>
      </p:sp>
      <p:pic>
        <p:nvPicPr>
          <p:cNvPr id="7" name="Picture 6"/>
          <p:cNvPicPr/>
          <p:nvPr/>
        </p:nvPicPr>
        <p:blipFill rotWithShape="1">
          <a:blip r:embed="rId2">
            <a:extLst>
              <a:ext uri="{28A0092B-C50C-407E-A947-70E740481C1C}">
                <a14:useLocalDpi xmlns:a14="http://schemas.microsoft.com/office/drawing/2010/main" xmlns="" val="0"/>
              </a:ext>
            </a:extLst>
          </a:blip>
          <a:srcRect l="4037"/>
          <a:stretch/>
        </p:blipFill>
        <p:spPr bwMode="auto">
          <a:xfrm>
            <a:off x="215008" y="1463298"/>
            <a:ext cx="8523878" cy="4795988"/>
          </a:xfrm>
          <a:prstGeom prst="rect">
            <a:avLst/>
          </a:prstGeom>
          <a:noFill/>
          <a:ln>
            <a:noFill/>
          </a:ln>
        </p:spPr>
      </p:pic>
      <p:sp>
        <p:nvSpPr>
          <p:cNvPr id="3" name="Slide Number Placeholder 2"/>
          <p:cNvSpPr>
            <a:spLocks noGrp="1"/>
          </p:cNvSpPr>
          <p:nvPr>
            <p:ph type="sldNum" sz="quarter" idx="12"/>
          </p:nvPr>
        </p:nvSpPr>
        <p:spPr/>
        <p:txBody>
          <a:bodyPr/>
          <a:lstStyle/>
          <a:p>
            <a:fld id="{24B56656-6770-8940-8401-EA3EDE04B3E1}" type="slidenum">
              <a:rPr lang="en-US" smtClean="0"/>
              <a:pPr/>
              <a:t>29</a:t>
            </a:fld>
            <a:endParaRPr lang="en-US"/>
          </a:p>
        </p:txBody>
      </p:sp>
    </p:spTree>
    <p:extLst>
      <p:ext uri="{BB962C8B-B14F-4D97-AF65-F5344CB8AC3E}">
        <p14:creationId xmlns:p14="http://schemas.microsoft.com/office/powerpoint/2010/main" xmlns="" val="4177871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0" dirty="0" smtClean="0">
                <a:latin typeface="Impact"/>
                <a:cs typeface="Impact"/>
              </a:rPr>
              <a:t>PART A:</a:t>
            </a:r>
            <a:br>
              <a:rPr lang="en-US" sz="4400" b="0" dirty="0" smtClean="0">
                <a:latin typeface="Impact"/>
                <a:cs typeface="Impact"/>
              </a:rPr>
            </a:br>
            <a:r>
              <a:rPr lang="en-US" sz="4400" b="0" dirty="0" smtClean="0">
                <a:latin typeface="Impact"/>
                <a:cs typeface="Impact"/>
              </a:rPr>
              <a:t>ANNUAL CORPORATE PLAN</a:t>
            </a:r>
            <a:endParaRPr lang="en-US" sz="4400" b="0" dirty="0">
              <a:latin typeface="Impact"/>
              <a:cs typeface="Impact"/>
            </a:endParaRPr>
          </a:p>
        </p:txBody>
      </p:sp>
      <p:sp>
        <p:nvSpPr>
          <p:cNvPr id="3" name="Slide Number Placeholder 2"/>
          <p:cNvSpPr>
            <a:spLocks noGrp="1"/>
          </p:cNvSpPr>
          <p:nvPr>
            <p:ph type="sldNum" sz="quarter" idx="12"/>
          </p:nvPr>
        </p:nvSpPr>
        <p:spPr/>
        <p:txBody>
          <a:bodyPr/>
          <a:lstStyle/>
          <a:p>
            <a:fld id="{33541650-E3F6-3B4A-BA01-174404A697F9}" type="slidenum">
              <a:rPr lang="en-US" smtClean="0"/>
              <a:pPr/>
              <a:t>3</a:t>
            </a:fld>
            <a:endParaRPr lang="en-US"/>
          </a:p>
        </p:txBody>
      </p:sp>
    </p:spTree>
    <p:extLst>
      <p:ext uri="{BB962C8B-B14F-4D97-AF65-F5344CB8AC3E}">
        <p14:creationId xmlns:p14="http://schemas.microsoft.com/office/powerpoint/2010/main" xmlns="" val="295511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r>
              <a:rPr lang="en-US" sz="2400" dirty="0" smtClean="0">
                <a:solidFill>
                  <a:srgbClr val="00B0F0"/>
                </a:solidFill>
                <a:latin typeface="Impact" panose="020B0806030902050204" pitchFamily="34" charset="0"/>
              </a:rPr>
              <a:t>Cash Flow Projections</a:t>
            </a:r>
            <a:endParaRPr lang="en-ZA" sz="2400" dirty="0">
              <a:solidFill>
                <a:srgbClr val="00B0F0"/>
              </a:solidFill>
              <a:latin typeface="Impact" panose="020B0806030902050204" pitchFamily="34" charset="0"/>
            </a:endParaRPr>
          </a:p>
        </p:txBody>
      </p:sp>
      <p:pic>
        <p:nvPicPr>
          <p:cNvPr id="4" name="Picture 3"/>
          <p:cNvPicPr/>
          <p:nvPr/>
        </p:nvPicPr>
        <p:blipFill rotWithShape="1">
          <a:blip r:embed="rId2">
            <a:extLst>
              <a:ext uri="{28A0092B-C50C-407E-A947-70E740481C1C}">
                <a14:useLocalDpi xmlns:a14="http://schemas.microsoft.com/office/drawing/2010/main" xmlns="" val="0"/>
              </a:ext>
            </a:extLst>
          </a:blip>
          <a:srcRect l="2878"/>
          <a:stretch/>
        </p:blipFill>
        <p:spPr bwMode="auto">
          <a:xfrm>
            <a:off x="457200" y="1443240"/>
            <a:ext cx="8136904" cy="5040560"/>
          </a:xfrm>
          <a:prstGeom prst="rect">
            <a:avLst/>
          </a:prstGeom>
          <a:noFill/>
          <a:ln>
            <a:noFill/>
          </a:ln>
        </p:spPr>
      </p:pic>
      <p:sp>
        <p:nvSpPr>
          <p:cNvPr id="3" name="Slide Number Placeholder 2"/>
          <p:cNvSpPr>
            <a:spLocks noGrp="1"/>
          </p:cNvSpPr>
          <p:nvPr>
            <p:ph type="sldNum" sz="quarter" idx="12"/>
          </p:nvPr>
        </p:nvSpPr>
        <p:spPr/>
        <p:txBody>
          <a:bodyPr/>
          <a:lstStyle/>
          <a:p>
            <a:fld id="{24B56656-6770-8940-8401-EA3EDE04B3E1}" type="slidenum">
              <a:rPr lang="en-US" smtClean="0"/>
              <a:pPr/>
              <a:t>30</a:t>
            </a:fld>
            <a:endParaRPr lang="en-US"/>
          </a:p>
        </p:txBody>
      </p:sp>
    </p:spTree>
    <p:extLst>
      <p:ext uri="{BB962C8B-B14F-4D97-AF65-F5344CB8AC3E}">
        <p14:creationId xmlns:p14="http://schemas.microsoft.com/office/powerpoint/2010/main" xmlns="" val="834238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0" dirty="0" smtClean="0">
                <a:latin typeface="Impact"/>
                <a:cs typeface="Impact"/>
              </a:rPr>
              <a:t>CAPITAL PROGRAMME</a:t>
            </a:r>
            <a:endParaRPr lang="en-US" sz="4400" b="0" dirty="0">
              <a:latin typeface="Impact"/>
              <a:cs typeface="Impact"/>
            </a:endParaRPr>
          </a:p>
        </p:txBody>
      </p:sp>
      <p:sp>
        <p:nvSpPr>
          <p:cNvPr id="3" name="Slide Number Placeholder 2"/>
          <p:cNvSpPr>
            <a:spLocks noGrp="1"/>
          </p:cNvSpPr>
          <p:nvPr>
            <p:ph type="sldNum" sz="quarter" idx="12"/>
          </p:nvPr>
        </p:nvSpPr>
        <p:spPr/>
        <p:txBody>
          <a:bodyPr/>
          <a:lstStyle/>
          <a:p>
            <a:fld id="{33541650-E3F6-3B4A-BA01-174404A697F9}" type="slidenum">
              <a:rPr lang="en-US" smtClean="0"/>
              <a:pPr/>
              <a:t>31</a:t>
            </a:fld>
            <a:endParaRPr lang="en-US"/>
          </a:p>
        </p:txBody>
      </p:sp>
    </p:spTree>
    <p:extLst>
      <p:ext uri="{BB962C8B-B14F-4D97-AF65-F5344CB8AC3E}">
        <p14:creationId xmlns:p14="http://schemas.microsoft.com/office/powerpoint/2010/main" xmlns="" val="1151783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0" y="646474"/>
            <a:ext cx="8229600" cy="657360"/>
          </a:xfrm>
        </p:spPr>
        <p:txBody>
          <a:bodyPr/>
          <a:lstStyle/>
          <a:p>
            <a:r>
              <a:rPr lang="en-ZA" sz="2400" dirty="0" smtClean="0">
                <a:latin typeface="Impact"/>
                <a:cs typeface="Impact"/>
              </a:rPr>
              <a:t>Investment Outlook</a:t>
            </a:r>
            <a:endParaRPr lang="en-ZA" sz="2400" dirty="0">
              <a:latin typeface="Impact"/>
              <a:cs typeface="Impact"/>
            </a:endParaRPr>
          </a:p>
        </p:txBody>
      </p:sp>
      <p:sp>
        <p:nvSpPr>
          <p:cNvPr id="8" name="Rectangle 7"/>
          <p:cNvSpPr/>
          <p:nvPr/>
        </p:nvSpPr>
        <p:spPr>
          <a:xfrm>
            <a:off x="5416941" y="1542298"/>
            <a:ext cx="3528392" cy="489654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ZA">
              <a:solidFill>
                <a:prstClr val="white"/>
              </a:solidFill>
            </a:endParaRPr>
          </a:p>
        </p:txBody>
      </p:sp>
      <p:sp>
        <p:nvSpPr>
          <p:cNvPr id="12" name="TextBox 11"/>
          <p:cNvSpPr txBox="1"/>
          <p:nvPr/>
        </p:nvSpPr>
        <p:spPr>
          <a:xfrm>
            <a:off x="5460231" y="1589045"/>
            <a:ext cx="3485102" cy="338554"/>
          </a:xfrm>
          <a:prstGeom prst="rect">
            <a:avLst/>
          </a:prstGeom>
          <a:noFill/>
        </p:spPr>
        <p:txBody>
          <a:bodyPr wrap="square" lIns="0" rtlCol="0">
            <a:spAutoFit/>
          </a:bodyPr>
          <a:lstStyle/>
          <a:p>
            <a:pPr defTabSz="914400" fontAlgn="base">
              <a:spcBef>
                <a:spcPct val="0"/>
              </a:spcBef>
              <a:spcAft>
                <a:spcPct val="0"/>
              </a:spcAft>
            </a:pPr>
            <a:r>
              <a:rPr lang="en-ZA" sz="1600" b="1" dirty="0" smtClean="0">
                <a:solidFill>
                  <a:prstClr val="black"/>
                </a:solidFill>
                <a:latin typeface="Arial" pitchFamily="34" charset="0"/>
                <a:cs typeface="Arial" pitchFamily="34" charset="0"/>
              </a:rPr>
              <a:t>Programmes Overview</a:t>
            </a:r>
            <a:endParaRPr lang="en-ZA" sz="1600" b="1" dirty="0">
              <a:solidFill>
                <a:prstClr val="black"/>
              </a:solidFill>
              <a:latin typeface="Arial" pitchFamily="34" charset="0"/>
              <a:cs typeface="Arial" pitchFamily="34" charset="0"/>
            </a:endParaRPr>
          </a:p>
        </p:txBody>
      </p:sp>
      <p:cxnSp>
        <p:nvCxnSpPr>
          <p:cNvPr id="14" name="Straight Connector 13"/>
          <p:cNvCxnSpPr/>
          <p:nvPr/>
        </p:nvCxnSpPr>
        <p:spPr>
          <a:xfrm>
            <a:off x="5460231" y="1927599"/>
            <a:ext cx="33410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88349" y="1542298"/>
            <a:ext cx="5184576" cy="4896544"/>
            <a:chOff x="88349" y="1542298"/>
            <a:chExt cx="5184576" cy="4896544"/>
          </a:xfrm>
        </p:grpSpPr>
        <p:sp>
          <p:nvSpPr>
            <p:cNvPr id="5" name="Rectangle 4"/>
            <p:cNvSpPr/>
            <p:nvPr/>
          </p:nvSpPr>
          <p:spPr>
            <a:xfrm>
              <a:off x="88349" y="1542298"/>
              <a:ext cx="5184576" cy="489654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ZA">
                <a:solidFill>
                  <a:prstClr val="white"/>
                </a:solidFill>
              </a:endParaRPr>
            </a:p>
          </p:txBody>
        </p:sp>
        <p:sp>
          <p:nvSpPr>
            <p:cNvPr id="6" name="Rectangle 5"/>
            <p:cNvSpPr/>
            <p:nvPr/>
          </p:nvSpPr>
          <p:spPr>
            <a:xfrm>
              <a:off x="88349" y="1542298"/>
              <a:ext cx="5184576" cy="43204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ZA">
                <a:solidFill>
                  <a:prstClr val="white"/>
                </a:solidFill>
              </a:endParaRPr>
            </a:p>
          </p:txBody>
        </p:sp>
        <p:sp>
          <p:nvSpPr>
            <p:cNvPr id="7" name="TextBox 6"/>
            <p:cNvSpPr txBox="1"/>
            <p:nvPr/>
          </p:nvSpPr>
          <p:spPr>
            <a:xfrm>
              <a:off x="88349" y="1589045"/>
              <a:ext cx="5184576" cy="338554"/>
            </a:xfrm>
            <a:prstGeom prst="rect">
              <a:avLst/>
            </a:prstGeom>
            <a:noFill/>
          </p:spPr>
          <p:txBody>
            <a:bodyPr wrap="square" rtlCol="0">
              <a:spAutoFit/>
            </a:bodyPr>
            <a:lstStyle/>
            <a:p>
              <a:pPr defTabSz="914400" fontAlgn="base">
                <a:spcBef>
                  <a:spcPct val="0"/>
                </a:spcBef>
                <a:spcAft>
                  <a:spcPct val="0"/>
                </a:spcAft>
              </a:pPr>
              <a:r>
                <a:rPr lang="en-ZA" sz="1600" b="1" dirty="0" smtClean="0">
                  <a:solidFill>
                    <a:prstClr val="white"/>
                  </a:solidFill>
                  <a:latin typeface="Arial" pitchFamily="34" charset="0"/>
                  <a:cs typeface="Arial" pitchFamily="34" charset="0"/>
                </a:rPr>
                <a:t>Infrastructure vs. Rolling Stock Investment Outlook</a:t>
              </a:r>
              <a:endParaRPr lang="en-ZA" sz="1600" b="1" dirty="0">
                <a:solidFill>
                  <a:prstClr val="white"/>
                </a:solidFill>
                <a:latin typeface="Arial" pitchFamily="34" charset="0"/>
                <a:cs typeface="Arial"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xmlns="" val="3351066275"/>
                </p:ext>
              </p:extLst>
            </p:nvPr>
          </p:nvGraphicFramePr>
          <p:xfrm>
            <a:off x="198497" y="2118362"/>
            <a:ext cx="5074428" cy="4248472"/>
          </p:xfrm>
          <a:graphic>
            <a:graphicData uri="http://schemas.openxmlformats.org/drawingml/2006/chart">
              <c:chart xmlns:c="http://schemas.openxmlformats.org/drawingml/2006/chart" xmlns:r="http://schemas.openxmlformats.org/officeDocument/2006/relationships" r:id="rId2"/>
            </a:graphicData>
          </a:graphic>
        </p:graphicFrame>
      </p:grpSp>
      <p:sp>
        <p:nvSpPr>
          <p:cNvPr id="15" name="TextBox 14"/>
          <p:cNvSpPr txBox="1"/>
          <p:nvPr/>
        </p:nvSpPr>
        <p:spPr>
          <a:xfrm>
            <a:off x="5460231" y="1978807"/>
            <a:ext cx="3485102" cy="4478149"/>
          </a:xfrm>
          <a:prstGeom prst="rect">
            <a:avLst/>
          </a:prstGeom>
          <a:noFill/>
        </p:spPr>
        <p:txBody>
          <a:bodyPr wrap="square" lIns="0" tIns="0" rtlCol="0">
            <a:spAutoFit/>
          </a:bodyPr>
          <a:lstStyle/>
          <a:p>
            <a:pPr marL="285750" indent="-285750" defTabSz="914400" fontAlgn="base">
              <a:spcBef>
                <a:spcPct val="0"/>
              </a:spcBef>
              <a:spcAft>
                <a:spcPct val="0"/>
              </a:spcAft>
              <a:buFont typeface="Wingdings" panose="05000000000000000000" pitchFamily="2" charset="2"/>
              <a:buChar char="§"/>
            </a:pPr>
            <a:r>
              <a:rPr lang="en-ZA" sz="1600" dirty="0" smtClean="0">
                <a:solidFill>
                  <a:prstClr val="black"/>
                </a:solidFill>
                <a:latin typeface="Arial" pitchFamily="34" charset="0"/>
                <a:cs typeface="Arial" pitchFamily="34" charset="0"/>
              </a:rPr>
              <a:t>Infrastructure</a:t>
            </a:r>
          </a:p>
          <a:p>
            <a:pPr marL="544513" indent="-285750" defTabSz="914400" fontAlgn="base">
              <a:spcBef>
                <a:spcPct val="0"/>
              </a:spcBef>
              <a:spcAft>
                <a:spcPct val="0"/>
              </a:spcAft>
              <a:buFont typeface="Arial" panose="020B0604020202020204" pitchFamily="34" charset="0"/>
              <a:buChar char="‒"/>
            </a:pPr>
            <a:r>
              <a:rPr lang="en-ZA" sz="1600" dirty="0">
                <a:solidFill>
                  <a:prstClr val="black"/>
                </a:solidFill>
                <a:latin typeface="Arial" pitchFamily="34" charset="0"/>
                <a:cs typeface="Arial" pitchFamily="34" charset="0"/>
              </a:rPr>
              <a:t>Corridor Modernization Programme</a:t>
            </a:r>
          </a:p>
          <a:p>
            <a:pPr marL="544513" indent="-285750" defTabSz="914400" fontAlgn="base">
              <a:spcBef>
                <a:spcPct val="0"/>
              </a:spcBef>
              <a:spcAft>
                <a:spcPct val="0"/>
              </a:spcAft>
              <a:buFont typeface="Arial" panose="020B0604020202020204" pitchFamily="34" charset="0"/>
              <a:buChar char="‒"/>
            </a:pPr>
            <a:r>
              <a:rPr lang="en-ZA" sz="1600" dirty="0">
                <a:solidFill>
                  <a:prstClr val="black"/>
                </a:solidFill>
                <a:latin typeface="Arial" pitchFamily="34" charset="0"/>
                <a:cs typeface="Arial" pitchFamily="34" charset="0"/>
              </a:rPr>
              <a:t>Capital Intervention Programme</a:t>
            </a:r>
          </a:p>
          <a:p>
            <a:pPr marL="544513" indent="-285750" defTabSz="914400" fontAlgn="base">
              <a:spcBef>
                <a:spcPct val="0"/>
              </a:spcBef>
              <a:spcAft>
                <a:spcPct val="0"/>
              </a:spcAft>
              <a:buFont typeface="Arial" panose="020B0604020202020204" pitchFamily="34" charset="0"/>
              <a:buChar char="‒"/>
            </a:pPr>
            <a:r>
              <a:rPr lang="en-ZA" sz="1600" dirty="0">
                <a:solidFill>
                  <a:prstClr val="black"/>
                </a:solidFill>
                <a:latin typeface="Arial" pitchFamily="34" charset="0"/>
                <a:cs typeface="Arial" pitchFamily="34" charset="0"/>
              </a:rPr>
              <a:t>Station Improvement and Upgrade Programme</a:t>
            </a:r>
          </a:p>
          <a:p>
            <a:pPr marL="544513" indent="-285750" defTabSz="914400" fontAlgn="base">
              <a:spcBef>
                <a:spcPct val="0"/>
              </a:spcBef>
              <a:spcAft>
                <a:spcPct val="0"/>
              </a:spcAft>
              <a:buFont typeface="Arial" panose="020B0604020202020204" pitchFamily="34" charset="0"/>
              <a:buChar char="‒"/>
            </a:pPr>
            <a:r>
              <a:rPr lang="en-ZA" sz="1600" dirty="0">
                <a:solidFill>
                  <a:prstClr val="black"/>
                </a:solidFill>
                <a:latin typeface="Arial" pitchFamily="34" charset="0"/>
                <a:cs typeface="Arial" pitchFamily="34" charset="0"/>
              </a:rPr>
              <a:t>Rail Network Extensions</a:t>
            </a:r>
          </a:p>
          <a:p>
            <a:pPr marL="544513" indent="-285750" defTabSz="914400" fontAlgn="base">
              <a:spcBef>
                <a:spcPct val="0"/>
              </a:spcBef>
              <a:spcAft>
                <a:spcPct val="0"/>
              </a:spcAft>
              <a:buFont typeface="Arial" panose="020B0604020202020204" pitchFamily="34" charset="0"/>
              <a:buChar char="‒"/>
            </a:pPr>
            <a:r>
              <a:rPr lang="en-ZA" sz="1600" dirty="0" smtClean="0">
                <a:solidFill>
                  <a:prstClr val="black"/>
                </a:solidFill>
                <a:latin typeface="Arial" pitchFamily="34" charset="0"/>
                <a:cs typeface="Arial" pitchFamily="34" charset="0"/>
              </a:rPr>
              <a:t>Depots </a:t>
            </a:r>
            <a:r>
              <a:rPr lang="en-ZA" sz="1600" dirty="0">
                <a:solidFill>
                  <a:prstClr val="black"/>
                </a:solidFill>
                <a:latin typeface="Arial" pitchFamily="34" charset="0"/>
                <a:cs typeface="Arial" pitchFamily="34" charset="0"/>
              </a:rPr>
              <a:t>Programme</a:t>
            </a:r>
          </a:p>
          <a:p>
            <a:pPr marL="544513" indent="-285750" defTabSz="914400" fontAlgn="base">
              <a:spcBef>
                <a:spcPct val="0"/>
              </a:spcBef>
              <a:spcAft>
                <a:spcPct val="0"/>
              </a:spcAft>
              <a:buFont typeface="Arial" panose="020B0604020202020204" pitchFamily="34" charset="0"/>
              <a:buChar char="‒"/>
            </a:pPr>
            <a:r>
              <a:rPr lang="en-ZA" sz="1600" dirty="0">
                <a:solidFill>
                  <a:prstClr val="black"/>
                </a:solidFill>
                <a:latin typeface="Arial" pitchFamily="34" charset="0"/>
                <a:cs typeface="Arial" pitchFamily="34" charset="0"/>
              </a:rPr>
              <a:t>Workplace Improvement Programme</a:t>
            </a:r>
          </a:p>
          <a:p>
            <a:pPr marL="544513" indent="-285750" defTabSz="914400" fontAlgn="base">
              <a:spcBef>
                <a:spcPct val="0"/>
              </a:spcBef>
              <a:spcAft>
                <a:spcPct val="0"/>
              </a:spcAft>
              <a:buFont typeface="Arial" panose="020B0604020202020204" pitchFamily="34" charset="0"/>
              <a:buChar char="‒"/>
            </a:pPr>
            <a:r>
              <a:rPr lang="en-ZA" sz="1600" dirty="0">
                <a:solidFill>
                  <a:prstClr val="black"/>
                </a:solidFill>
                <a:latin typeface="Arial" pitchFamily="34" charset="0"/>
                <a:cs typeface="Arial" pitchFamily="34" charset="0"/>
              </a:rPr>
              <a:t>Electrical Programme</a:t>
            </a:r>
          </a:p>
          <a:p>
            <a:pPr marL="285750" indent="-285750" defTabSz="914400" fontAlgn="base">
              <a:spcBef>
                <a:spcPct val="0"/>
              </a:spcBef>
              <a:spcAft>
                <a:spcPct val="0"/>
              </a:spcAft>
              <a:buFont typeface="Wingdings" panose="05000000000000000000" pitchFamily="2" charset="2"/>
              <a:buChar char="§"/>
            </a:pPr>
            <a:r>
              <a:rPr lang="en-ZA" sz="1600" dirty="0" smtClean="0">
                <a:solidFill>
                  <a:prstClr val="black"/>
                </a:solidFill>
                <a:latin typeface="Arial" pitchFamily="34" charset="0"/>
                <a:cs typeface="Arial" pitchFamily="34" charset="0"/>
              </a:rPr>
              <a:t>Rolling Stock</a:t>
            </a:r>
          </a:p>
          <a:p>
            <a:pPr marL="544513" indent="-285750" defTabSz="914400" fontAlgn="base">
              <a:spcBef>
                <a:spcPct val="0"/>
              </a:spcBef>
              <a:spcAft>
                <a:spcPct val="0"/>
              </a:spcAft>
              <a:buFont typeface="Arial" panose="020B0604020202020204" pitchFamily="34" charset="0"/>
              <a:buChar char="‒"/>
            </a:pPr>
            <a:r>
              <a:rPr lang="en-ZA" sz="1600" dirty="0">
                <a:solidFill>
                  <a:prstClr val="black"/>
                </a:solidFill>
                <a:latin typeface="Arial" pitchFamily="34" charset="0"/>
                <a:cs typeface="Arial" pitchFamily="34" charset="0"/>
              </a:rPr>
              <a:t>Rolling Stock Fleet Renewal Programme</a:t>
            </a:r>
          </a:p>
          <a:p>
            <a:pPr marL="544513" indent="-285750" defTabSz="914400" fontAlgn="base">
              <a:spcBef>
                <a:spcPct val="0"/>
              </a:spcBef>
              <a:spcAft>
                <a:spcPct val="0"/>
              </a:spcAft>
              <a:buFont typeface="Arial" panose="020B0604020202020204" pitchFamily="34" charset="0"/>
              <a:buChar char="‒"/>
            </a:pPr>
            <a:r>
              <a:rPr lang="en-ZA" sz="1600" dirty="0">
                <a:solidFill>
                  <a:prstClr val="black"/>
                </a:solidFill>
                <a:latin typeface="Arial" pitchFamily="34" charset="0"/>
                <a:cs typeface="Arial" pitchFamily="34" charset="0"/>
              </a:rPr>
              <a:t>Accelerated Rolling Stock Programme</a:t>
            </a:r>
          </a:p>
          <a:p>
            <a:pPr marL="544513" indent="-285750" defTabSz="914400" fontAlgn="base">
              <a:spcBef>
                <a:spcPct val="0"/>
              </a:spcBef>
              <a:spcAft>
                <a:spcPct val="0"/>
              </a:spcAft>
              <a:buFont typeface="Arial" panose="020B0604020202020204" pitchFamily="34" charset="0"/>
              <a:buChar char="‒"/>
            </a:pPr>
            <a:r>
              <a:rPr lang="en-ZA" sz="1600" dirty="0">
                <a:solidFill>
                  <a:prstClr val="black"/>
                </a:solidFill>
                <a:latin typeface="Arial" pitchFamily="34" charset="0"/>
                <a:cs typeface="Arial" pitchFamily="34" charset="0"/>
              </a:rPr>
              <a:t>New Locomotives</a:t>
            </a:r>
          </a:p>
        </p:txBody>
      </p:sp>
      <p:sp>
        <p:nvSpPr>
          <p:cNvPr id="4" name="Slide Number Placeholder 3"/>
          <p:cNvSpPr>
            <a:spLocks noGrp="1"/>
          </p:cNvSpPr>
          <p:nvPr>
            <p:ph type="sldNum" sz="quarter" idx="12"/>
          </p:nvPr>
        </p:nvSpPr>
        <p:spPr/>
        <p:txBody>
          <a:bodyPr/>
          <a:lstStyle/>
          <a:p>
            <a:fld id="{24B56656-6770-8940-8401-EA3EDE04B3E1}" type="slidenum">
              <a:rPr lang="en-US" smtClean="0"/>
              <a:pPr/>
              <a:t>32</a:t>
            </a:fld>
            <a:endParaRPr lang="en-US"/>
          </a:p>
        </p:txBody>
      </p:sp>
    </p:spTree>
    <p:extLst>
      <p:ext uri="{BB962C8B-B14F-4D97-AF65-F5344CB8AC3E}">
        <p14:creationId xmlns:p14="http://schemas.microsoft.com/office/powerpoint/2010/main" xmlns="" val="677469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400" dirty="0" smtClean="0">
                <a:latin typeface="Impact"/>
                <a:cs typeface="Impact"/>
              </a:rPr>
              <a:t>Allocation per Division - Overview</a:t>
            </a:r>
            <a:endParaRPr lang="en-ZA" sz="2400" dirty="0">
              <a:latin typeface="Impact"/>
              <a:cs typeface="Impact"/>
            </a:endParaRPr>
          </a:p>
        </p:txBody>
      </p:sp>
      <p:sp>
        <p:nvSpPr>
          <p:cNvPr id="5" name="Rectangle 4"/>
          <p:cNvSpPr/>
          <p:nvPr/>
        </p:nvSpPr>
        <p:spPr>
          <a:xfrm>
            <a:off x="213379" y="1777176"/>
            <a:ext cx="4142597" cy="381642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ZA">
              <a:solidFill>
                <a:prstClr val="white"/>
              </a:solidFill>
            </a:endParaRPr>
          </a:p>
        </p:txBody>
      </p:sp>
      <p:sp>
        <p:nvSpPr>
          <p:cNvPr id="7" name="Rectangle 6"/>
          <p:cNvSpPr/>
          <p:nvPr/>
        </p:nvSpPr>
        <p:spPr>
          <a:xfrm>
            <a:off x="213379" y="1777176"/>
            <a:ext cx="4142597" cy="43204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ZA">
              <a:solidFill>
                <a:prstClr val="white"/>
              </a:solidFill>
            </a:endParaRPr>
          </a:p>
        </p:txBody>
      </p:sp>
      <p:sp>
        <p:nvSpPr>
          <p:cNvPr id="8" name="TextBox 7"/>
          <p:cNvSpPr txBox="1"/>
          <p:nvPr/>
        </p:nvSpPr>
        <p:spPr>
          <a:xfrm>
            <a:off x="213379" y="1823923"/>
            <a:ext cx="3710549" cy="338554"/>
          </a:xfrm>
          <a:prstGeom prst="rect">
            <a:avLst/>
          </a:prstGeom>
          <a:noFill/>
        </p:spPr>
        <p:txBody>
          <a:bodyPr wrap="square" rtlCol="0">
            <a:spAutoFit/>
          </a:bodyPr>
          <a:lstStyle/>
          <a:p>
            <a:pPr defTabSz="914400" fontAlgn="base">
              <a:spcBef>
                <a:spcPct val="0"/>
              </a:spcBef>
              <a:spcAft>
                <a:spcPct val="0"/>
              </a:spcAft>
            </a:pPr>
            <a:r>
              <a:rPr lang="en-ZA" sz="1600" b="1" dirty="0" smtClean="0">
                <a:solidFill>
                  <a:prstClr val="white"/>
                </a:solidFill>
                <a:latin typeface="Arial" pitchFamily="34" charset="0"/>
                <a:cs typeface="Arial" pitchFamily="34" charset="0"/>
              </a:rPr>
              <a:t>2015 MTEF Capital Programme</a:t>
            </a:r>
            <a:endParaRPr lang="en-ZA" sz="1600" b="1" dirty="0">
              <a:solidFill>
                <a:prstClr val="white"/>
              </a:solidFill>
              <a:latin typeface="Arial" pitchFamily="34" charset="0"/>
              <a:cs typeface="Arial" pitchFamily="34" charset="0"/>
            </a:endParaRPr>
          </a:p>
        </p:txBody>
      </p:sp>
      <p:cxnSp>
        <p:nvCxnSpPr>
          <p:cNvPr id="11" name="Straight Connector 10"/>
          <p:cNvCxnSpPr/>
          <p:nvPr/>
        </p:nvCxnSpPr>
        <p:spPr>
          <a:xfrm>
            <a:off x="4355976" y="1777176"/>
            <a:ext cx="720080" cy="6480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55976" y="5233560"/>
            <a:ext cx="648072" cy="3600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51512" y="1921192"/>
            <a:ext cx="4464496" cy="338554"/>
          </a:xfrm>
          <a:prstGeom prst="rect">
            <a:avLst/>
          </a:prstGeom>
          <a:noFill/>
        </p:spPr>
        <p:txBody>
          <a:bodyPr wrap="square" lIns="0" rtlCol="0">
            <a:spAutoFit/>
          </a:bodyPr>
          <a:lstStyle/>
          <a:p>
            <a:pPr defTabSz="914400" fontAlgn="base">
              <a:spcBef>
                <a:spcPct val="0"/>
              </a:spcBef>
              <a:spcAft>
                <a:spcPct val="0"/>
              </a:spcAft>
            </a:pPr>
            <a:r>
              <a:rPr lang="en-ZA" sz="1600" b="1" dirty="0" smtClean="0">
                <a:solidFill>
                  <a:prstClr val="black"/>
                </a:solidFill>
                <a:latin typeface="Arial" pitchFamily="34" charset="0"/>
                <a:cs typeface="Arial" pitchFamily="34" charset="0"/>
              </a:rPr>
              <a:t>Allocation per Division (Annual breakdown)</a:t>
            </a:r>
            <a:endParaRPr lang="en-ZA" sz="1600" b="1" dirty="0">
              <a:solidFill>
                <a:prstClr val="black"/>
              </a:solidFill>
              <a:latin typeface="Arial" pitchFamily="34" charset="0"/>
              <a:cs typeface="Arial" pitchFamily="34" charset="0"/>
            </a:endParaRPr>
          </a:p>
        </p:txBody>
      </p:sp>
      <p:graphicFrame>
        <p:nvGraphicFramePr>
          <p:cNvPr id="24" name="Chart 23"/>
          <p:cNvGraphicFramePr>
            <a:graphicFrameLocks/>
          </p:cNvGraphicFramePr>
          <p:nvPr>
            <p:extLst>
              <p:ext uri="{D42A27DB-BD31-4B8C-83A1-F6EECF244321}">
                <p14:modId xmlns:p14="http://schemas.microsoft.com/office/powerpoint/2010/main" xmlns="" val="1309823855"/>
              </p:ext>
            </p:extLst>
          </p:nvPr>
        </p:nvGraphicFramePr>
        <p:xfrm>
          <a:off x="213378" y="2209224"/>
          <a:ext cx="4142597"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p:cNvGraphicFramePr>
            <a:graphicFrameLocks/>
          </p:cNvGraphicFramePr>
          <p:nvPr>
            <p:extLst>
              <p:ext uri="{D42A27DB-BD31-4B8C-83A1-F6EECF244321}">
                <p14:modId xmlns:p14="http://schemas.microsoft.com/office/powerpoint/2010/main" xmlns="" val="3699291508"/>
              </p:ext>
            </p:extLst>
          </p:nvPr>
        </p:nvGraphicFramePr>
        <p:xfrm>
          <a:off x="4571999" y="2378501"/>
          <a:ext cx="4504813" cy="288054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24B56656-6770-8940-8401-EA3EDE04B3E1}" type="slidenum">
              <a:rPr lang="en-US" smtClean="0"/>
              <a:pPr/>
              <a:t>33</a:t>
            </a:fld>
            <a:endParaRPr lang="en-US"/>
          </a:p>
        </p:txBody>
      </p:sp>
    </p:spTree>
    <p:extLst>
      <p:ext uri="{BB962C8B-B14F-4D97-AF65-F5344CB8AC3E}">
        <p14:creationId xmlns:p14="http://schemas.microsoft.com/office/powerpoint/2010/main" xmlns="" val="3373394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ZA" sz="2400" dirty="0" smtClean="0">
                <a:latin typeface="Impact"/>
                <a:cs typeface="Impact"/>
              </a:rPr>
              <a:t>2016 MTEF Capital Programme</a:t>
            </a:r>
            <a:endParaRPr lang="en-ZA" sz="2400" dirty="0">
              <a:latin typeface="Impact"/>
              <a:cs typeface="Impact"/>
            </a:endParaRPr>
          </a:p>
        </p:txBody>
      </p:sp>
      <p:sp>
        <p:nvSpPr>
          <p:cNvPr id="2" name="Slide Number Placeholder 1"/>
          <p:cNvSpPr>
            <a:spLocks noGrp="1"/>
          </p:cNvSpPr>
          <p:nvPr>
            <p:ph type="sldNum" sz="quarter" idx="12"/>
          </p:nvPr>
        </p:nvSpPr>
        <p:spPr/>
        <p:txBody>
          <a:bodyPr/>
          <a:lstStyle/>
          <a:p>
            <a:pPr>
              <a:defRPr/>
            </a:pPr>
            <a:fld id="{172A589D-2419-4430-9E43-8EEE3D2ECEC2}" type="slidenum">
              <a:rPr lang="en-US" smtClean="0">
                <a:solidFill>
                  <a:prstClr val="black">
                    <a:tint val="75000"/>
                  </a:prstClr>
                </a:solidFill>
              </a:rPr>
              <a:pPr>
                <a:defRPr/>
              </a:pPr>
              <a:t>34</a:t>
            </a:fld>
            <a:endParaRPr lang="en-US" dirty="0">
              <a:solidFill>
                <a:prstClr val="black">
                  <a:tint val="75000"/>
                </a:prstClr>
              </a:solidFill>
            </a:endParaRPr>
          </a:p>
        </p:txBody>
      </p:sp>
      <p:sp>
        <p:nvSpPr>
          <p:cNvPr id="4" name="TextBox 3"/>
          <p:cNvSpPr txBox="1"/>
          <p:nvPr/>
        </p:nvSpPr>
        <p:spPr>
          <a:xfrm>
            <a:off x="8532440" y="6402814"/>
            <a:ext cx="412893" cy="338554"/>
          </a:xfrm>
          <a:prstGeom prst="rect">
            <a:avLst/>
          </a:prstGeom>
          <a:noFill/>
        </p:spPr>
        <p:txBody>
          <a:bodyPr wrap="none" rtlCol="0">
            <a:spAutoFit/>
          </a:bodyPr>
          <a:lstStyle/>
          <a:p>
            <a:pPr defTabSz="914400" fontAlgn="base">
              <a:spcBef>
                <a:spcPct val="0"/>
              </a:spcBef>
              <a:spcAft>
                <a:spcPct val="0"/>
              </a:spcAft>
            </a:pPr>
            <a:r>
              <a:rPr lang="en-US" sz="1600" dirty="0" smtClean="0">
                <a:solidFill>
                  <a:prstClr val="black"/>
                </a:solidFill>
                <a:latin typeface="Arial" pitchFamily="34" charset="0"/>
                <a:cs typeface="Arial" pitchFamily="34" charset="0"/>
              </a:rPr>
              <a:t>28</a:t>
            </a:r>
            <a:endParaRPr lang="en-US" sz="1600" dirty="0">
              <a:solidFill>
                <a:prstClr val="black"/>
              </a:solidFill>
              <a:latin typeface="Arial" pitchFamily="34" charset="0"/>
              <a:cs typeface="Arial" pitchFamily="34" charset="0"/>
            </a:endParaRPr>
          </a:p>
        </p:txBody>
      </p:sp>
      <p:pic>
        <p:nvPicPr>
          <p:cNvPr id="2140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1486" y="1538052"/>
            <a:ext cx="6934200" cy="511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7970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0" dirty="0" smtClean="0">
                <a:latin typeface="Impact"/>
                <a:cs typeface="Impact"/>
              </a:rPr>
              <a:t>PART B: </a:t>
            </a:r>
            <a:br>
              <a:rPr lang="en-US" sz="4400" b="0" dirty="0" smtClean="0">
                <a:latin typeface="Impact"/>
                <a:cs typeface="Impact"/>
              </a:rPr>
            </a:br>
            <a:r>
              <a:rPr lang="en-US" sz="4400" b="0" dirty="0" smtClean="0">
                <a:latin typeface="Impact"/>
                <a:cs typeface="Impact"/>
              </a:rPr>
              <a:t>2016 SONA &amp; 9-POINT PLAN</a:t>
            </a:r>
            <a:endParaRPr lang="en-US" sz="4400" b="0" dirty="0">
              <a:latin typeface="Impact"/>
              <a:cs typeface="Impact"/>
            </a:endParaRPr>
          </a:p>
        </p:txBody>
      </p:sp>
      <p:sp>
        <p:nvSpPr>
          <p:cNvPr id="3" name="Slide Number Placeholder 2"/>
          <p:cNvSpPr>
            <a:spLocks noGrp="1"/>
          </p:cNvSpPr>
          <p:nvPr>
            <p:ph type="sldNum" sz="quarter" idx="12"/>
          </p:nvPr>
        </p:nvSpPr>
        <p:spPr/>
        <p:txBody>
          <a:bodyPr/>
          <a:lstStyle/>
          <a:p>
            <a:fld id="{33541650-E3F6-3B4A-BA01-174404A697F9}" type="slidenum">
              <a:rPr lang="en-US" smtClean="0"/>
              <a:pPr/>
              <a:t>35</a:t>
            </a:fld>
            <a:endParaRPr lang="en-US"/>
          </a:p>
        </p:txBody>
      </p:sp>
    </p:spTree>
    <p:extLst>
      <p:ext uri="{BB962C8B-B14F-4D97-AF65-F5344CB8AC3E}">
        <p14:creationId xmlns:p14="http://schemas.microsoft.com/office/powerpoint/2010/main" xmlns="" val="3512532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70" name="Group 21"/>
          <p:cNvGrpSpPr>
            <a:grpSpLocks/>
          </p:cNvGrpSpPr>
          <p:nvPr/>
        </p:nvGrpSpPr>
        <p:grpSpPr bwMode="auto">
          <a:xfrm>
            <a:off x="99416" y="1545839"/>
            <a:ext cx="8916751" cy="4846101"/>
            <a:chOff x="122398" y="1678383"/>
            <a:chExt cx="9267343" cy="4511107"/>
          </a:xfrm>
        </p:grpSpPr>
        <p:sp>
          <p:nvSpPr>
            <p:cNvPr id="15383" name="Rectangle 7"/>
            <p:cNvSpPr>
              <a:spLocks noChangeArrowheads="1"/>
            </p:cNvSpPr>
            <p:nvPr/>
          </p:nvSpPr>
          <p:spPr bwMode="auto">
            <a:xfrm>
              <a:off x="122398" y="2096750"/>
              <a:ext cx="2993569" cy="4092739"/>
            </a:xfrm>
            <a:prstGeom prst="rect">
              <a:avLst/>
            </a:prstGeom>
            <a:solidFill>
              <a:schemeClr val="bg1"/>
            </a:solidFill>
            <a:ln w="9525">
              <a:solidFill>
                <a:srgbClr val="1797D8"/>
              </a:solidFill>
              <a:miter lim="800000"/>
              <a:headEnd/>
              <a:tailEnd/>
            </a:ln>
          </p:spPr>
          <p:txBody>
            <a:bodyPr tIns="108000"/>
            <a:lstStyle/>
            <a:p>
              <a:pPr marL="285750" indent="-285750" defTabSz="914400" fontAlgn="base">
                <a:lnSpc>
                  <a:spcPct val="90000"/>
                </a:lnSpc>
                <a:spcBef>
                  <a:spcPct val="0"/>
                </a:spcBef>
                <a:spcAft>
                  <a:spcPts val="1200"/>
                </a:spcAft>
                <a:buFont typeface="Wingdings" charset="2"/>
                <a:buChar char="q"/>
              </a:pPr>
              <a:r>
                <a:rPr lang="en-GB" sz="1600" b="1" dirty="0" smtClean="0">
                  <a:solidFill>
                    <a:prstClr val="black"/>
                  </a:solidFill>
                  <a:latin typeface="Arial" pitchFamily="34" charset="0"/>
                  <a:cs typeface="Arial" pitchFamily="34" charset="0"/>
                </a:rPr>
                <a:t>Industrial Policy Action Plan</a:t>
              </a:r>
            </a:p>
            <a:p>
              <a:pPr defTabSz="914400" fontAlgn="base">
                <a:lnSpc>
                  <a:spcPct val="90000"/>
                </a:lnSpc>
                <a:spcBef>
                  <a:spcPct val="0"/>
                </a:spcBef>
                <a:spcAft>
                  <a:spcPts val="1200"/>
                </a:spcAft>
              </a:pPr>
              <a:endParaRPr lang="en-GB" sz="1600" dirty="0">
                <a:solidFill>
                  <a:prstClr val="black"/>
                </a:solidFill>
                <a:latin typeface="Arial" pitchFamily="34" charset="0"/>
                <a:cs typeface="Arial" pitchFamily="34" charset="0"/>
              </a:endParaRPr>
            </a:p>
            <a:p>
              <a:pPr marL="285750" indent="-285750" defTabSz="914400" fontAlgn="base">
                <a:lnSpc>
                  <a:spcPct val="90000"/>
                </a:lnSpc>
                <a:spcBef>
                  <a:spcPct val="0"/>
                </a:spcBef>
                <a:spcAft>
                  <a:spcPts val="1200"/>
                </a:spcAft>
                <a:buFont typeface="Wingdings" charset="2"/>
                <a:buChar char="q"/>
              </a:pPr>
              <a:r>
                <a:rPr lang="en-GB" sz="1600" b="1" dirty="0" smtClean="0">
                  <a:solidFill>
                    <a:prstClr val="black"/>
                  </a:solidFill>
                  <a:latin typeface="Arial" pitchFamily="34" charset="0"/>
                  <a:cs typeface="Arial" pitchFamily="34" charset="0"/>
                </a:rPr>
                <a:t>Resolving the energy challenge</a:t>
              </a:r>
              <a:endParaRPr lang="en-GB" sz="1600" b="1" dirty="0">
                <a:solidFill>
                  <a:prstClr val="black"/>
                </a:solidFill>
                <a:latin typeface="Arial" pitchFamily="34" charset="0"/>
                <a:cs typeface="Arial" pitchFamily="34" charset="0"/>
              </a:endParaRPr>
            </a:p>
            <a:p>
              <a:pPr marL="285750" indent="-285750" defTabSz="914400" fontAlgn="base">
                <a:lnSpc>
                  <a:spcPct val="90000"/>
                </a:lnSpc>
                <a:spcBef>
                  <a:spcPct val="0"/>
                </a:spcBef>
                <a:spcAft>
                  <a:spcPts val="1200"/>
                </a:spcAft>
                <a:buFont typeface="Wingdings" charset="2"/>
                <a:buChar char="q"/>
              </a:pPr>
              <a:r>
                <a:rPr lang="en-GB" sz="1600" b="1" dirty="0" smtClean="0">
                  <a:solidFill>
                    <a:prstClr val="black"/>
                  </a:solidFill>
                  <a:latin typeface="Arial" pitchFamily="34" charset="0"/>
                  <a:cs typeface="Arial" pitchFamily="34" charset="0"/>
                </a:rPr>
                <a:t>Stabilising the labour market</a:t>
              </a:r>
            </a:p>
            <a:p>
              <a:pPr marL="342900" indent="-342900" defTabSz="914400" fontAlgn="base">
                <a:lnSpc>
                  <a:spcPct val="90000"/>
                </a:lnSpc>
                <a:spcBef>
                  <a:spcPct val="0"/>
                </a:spcBef>
                <a:spcAft>
                  <a:spcPts val="1200"/>
                </a:spcAft>
                <a:buFont typeface="Wingdings" charset="2"/>
                <a:buChar char="q"/>
              </a:pPr>
              <a:r>
                <a:rPr lang="en-GB" sz="1600" b="1" dirty="0" smtClean="0">
                  <a:solidFill>
                    <a:prstClr val="black"/>
                  </a:solidFill>
                  <a:latin typeface="Arial" pitchFamily="34" charset="0"/>
                  <a:cs typeface="Arial" pitchFamily="34" charset="0"/>
                </a:rPr>
                <a:t>Scaling-up Private Sector Investment</a:t>
              </a:r>
            </a:p>
            <a:p>
              <a:pPr defTabSz="914400" fontAlgn="base">
                <a:lnSpc>
                  <a:spcPct val="90000"/>
                </a:lnSpc>
                <a:spcBef>
                  <a:spcPct val="0"/>
                </a:spcBef>
              </a:pPr>
              <a:endParaRPr lang="en-GB" sz="1600" dirty="0" smtClean="0">
                <a:solidFill>
                  <a:prstClr val="black"/>
                </a:solidFill>
                <a:latin typeface="Arial" pitchFamily="34" charset="0"/>
                <a:cs typeface="Arial" pitchFamily="34" charset="0"/>
              </a:endParaRPr>
            </a:p>
            <a:p>
              <a:pPr defTabSz="914400" fontAlgn="base">
                <a:lnSpc>
                  <a:spcPct val="90000"/>
                </a:lnSpc>
                <a:spcBef>
                  <a:spcPct val="0"/>
                </a:spcBef>
              </a:pPr>
              <a:endParaRPr lang="en-GB" sz="1600" dirty="0" smtClean="0">
                <a:solidFill>
                  <a:prstClr val="black"/>
                </a:solidFill>
                <a:latin typeface="Arial" pitchFamily="34" charset="0"/>
                <a:cs typeface="Arial" pitchFamily="34" charset="0"/>
              </a:endParaRPr>
            </a:p>
            <a:p>
              <a:pPr marL="285750" indent="-285750" defTabSz="914400" fontAlgn="base">
                <a:lnSpc>
                  <a:spcPct val="90000"/>
                </a:lnSpc>
                <a:spcBef>
                  <a:spcPct val="0"/>
                </a:spcBef>
                <a:spcAft>
                  <a:spcPts val="1200"/>
                </a:spcAft>
                <a:buFont typeface="Wingdings" charset="2"/>
                <a:buChar char="q"/>
              </a:pPr>
              <a:r>
                <a:rPr lang="en-GB" sz="1600" b="1" dirty="0" smtClean="0">
                  <a:solidFill>
                    <a:prstClr val="black"/>
                  </a:solidFill>
                  <a:latin typeface="Arial" pitchFamily="34" charset="0"/>
                  <a:cs typeface="Arial" pitchFamily="34" charset="0"/>
                </a:rPr>
                <a:t>Transport Infrastructure</a:t>
              </a:r>
            </a:p>
            <a:p>
              <a:pPr defTabSz="914400" fontAlgn="base">
                <a:lnSpc>
                  <a:spcPct val="90000"/>
                </a:lnSpc>
                <a:spcBef>
                  <a:spcPct val="0"/>
                </a:spcBef>
                <a:spcAft>
                  <a:spcPts val="1200"/>
                </a:spcAft>
              </a:pPr>
              <a:endParaRPr lang="en-GB" sz="1600" dirty="0">
                <a:solidFill>
                  <a:prstClr val="black"/>
                </a:solidFill>
                <a:latin typeface="Arial" pitchFamily="34" charset="0"/>
                <a:cs typeface="Arial" pitchFamily="34" charset="0"/>
              </a:endParaRPr>
            </a:p>
            <a:p>
              <a:pPr defTabSz="914400" fontAlgn="base">
                <a:lnSpc>
                  <a:spcPct val="90000"/>
                </a:lnSpc>
                <a:spcBef>
                  <a:spcPct val="0"/>
                </a:spcBef>
              </a:pPr>
              <a:endParaRPr lang="en-GB" sz="1600" b="1" dirty="0" smtClean="0">
                <a:solidFill>
                  <a:prstClr val="black"/>
                </a:solidFill>
                <a:latin typeface="Arial" pitchFamily="34" charset="0"/>
                <a:cs typeface="Arial" pitchFamily="34" charset="0"/>
              </a:endParaRPr>
            </a:p>
            <a:p>
              <a:pPr defTabSz="914400" fontAlgn="base">
                <a:lnSpc>
                  <a:spcPct val="90000"/>
                </a:lnSpc>
                <a:spcBef>
                  <a:spcPct val="0"/>
                </a:spcBef>
              </a:pPr>
              <a:endParaRPr lang="en-GB" sz="1600" b="1" dirty="0" smtClean="0">
                <a:solidFill>
                  <a:prstClr val="black"/>
                </a:solidFill>
                <a:latin typeface="Arial" pitchFamily="34" charset="0"/>
                <a:cs typeface="Arial" pitchFamily="34" charset="0"/>
              </a:endParaRPr>
            </a:p>
          </p:txBody>
        </p:sp>
        <p:sp>
          <p:nvSpPr>
            <p:cNvPr id="11295" name="Rectangle 8"/>
            <p:cNvSpPr>
              <a:spLocks noChangeArrowheads="1"/>
            </p:cNvSpPr>
            <p:nvPr/>
          </p:nvSpPr>
          <p:spPr bwMode="auto">
            <a:xfrm>
              <a:off x="3312155" y="2096752"/>
              <a:ext cx="2928100" cy="4092738"/>
            </a:xfrm>
            <a:prstGeom prst="rect">
              <a:avLst/>
            </a:prstGeom>
            <a:solidFill>
              <a:schemeClr val="bg1"/>
            </a:solidFill>
            <a:ln w="9525">
              <a:solidFill>
                <a:srgbClr val="1797D8"/>
              </a:solidFill>
              <a:miter lim="800000"/>
              <a:headEnd/>
              <a:tailEnd/>
            </a:ln>
          </p:spPr>
          <p:txBody>
            <a:bodyPr tIns="108000"/>
            <a:lstStyle>
              <a:lvl1pPr marL="266700" indent="-2667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fontAlgn="base" hangingPunct="1">
                <a:lnSpc>
                  <a:spcPct val="90000"/>
                </a:lnSpc>
                <a:spcBef>
                  <a:spcPct val="0"/>
                </a:spcBef>
                <a:spcAft>
                  <a:spcPct val="0"/>
                </a:spcAft>
                <a:buFont typeface="Wingdings" pitchFamily="2" charset="2"/>
                <a:buChar char="§"/>
                <a:defRPr/>
              </a:pPr>
              <a:r>
                <a:rPr lang="en-GB" altLang="en-US" sz="1600" dirty="0" smtClean="0">
                  <a:solidFill>
                    <a:prstClr val="black"/>
                  </a:solidFill>
                  <a:latin typeface="Arial"/>
                  <a:cs typeface="Arial"/>
                </a:rPr>
                <a:t>Local Train Manufacturing Plant</a:t>
              </a:r>
            </a:p>
            <a:p>
              <a:pPr marL="0" indent="0" defTabSz="914400" eaLnBrk="1" fontAlgn="base" hangingPunct="1">
                <a:lnSpc>
                  <a:spcPct val="90000"/>
                </a:lnSpc>
                <a:spcBef>
                  <a:spcPct val="0"/>
                </a:spcBef>
                <a:spcAft>
                  <a:spcPct val="0"/>
                </a:spcAft>
                <a:defRPr/>
              </a:pPr>
              <a:endParaRPr lang="en-GB" altLang="en-US" sz="1600" dirty="0" smtClean="0">
                <a:solidFill>
                  <a:prstClr val="black"/>
                </a:solidFill>
                <a:latin typeface="Arial"/>
                <a:cs typeface="Arial"/>
              </a:endParaRPr>
            </a:p>
            <a:p>
              <a:pPr marL="0" indent="0" defTabSz="914400" eaLnBrk="1" fontAlgn="base" hangingPunct="1">
                <a:lnSpc>
                  <a:spcPct val="90000"/>
                </a:lnSpc>
                <a:spcBef>
                  <a:spcPct val="0"/>
                </a:spcBef>
                <a:spcAft>
                  <a:spcPct val="0"/>
                </a:spcAft>
                <a:defRPr/>
              </a:pPr>
              <a:endParaRPr lang="en-GB" altLang="en-US" sz="1600" dirty="0">
                <a:solidFill>
                  <a:prstClr val="black"/>
                </a:solidFill>
                <a:latin typeface="Arial"/>
                <a:cs typeface="Arial"/>
              </a:endParaRPr>
            </a:p>
            <a:p>
              <a:pPr defTabSz="914400" eaLnBrk="1" fontAlgn="base" hangingPunct="1">
                <a:lnSpc>
                  <a:spcPct val="90000"/>
                </a:lnSpc>
                <a:spcBef>
                  <a:spcPct val="0"/>
                </a:spcBef>
                <a:spcAft>
                  <a:spcPct val="0"/>
                </a:spcAft>
                <a:buFont typeface="Wingdings" pitchFamily="2" charset="2"/>
                <a:buChar char="§"/>
                <a:defRPr/>
              </a:pPr>
              <a:r>
                <a:rPr lang="en-US" altLang="ja-JP" sz="1600" dirty="0" smtClean="0">
                  <a:solidFill>
                    <a:prstClr val="black"/>
                  </a:solidFill>
                  <a:latin typeface="Arial"/>
                  <a:cs typeface="Arial"/>
                </a:rPr>
                <a:t>Energy Savings Program</a:t>
              </a:r>
            </a:p>
            <a:p>
              <a:pPr marL="0" indent="0" defTabSz="914400" eaLnBrk="1" fontAlgn="base" hangingPunct="1">
                <a:lnSpc>
                  <a:spcPct val="90000"/>
                </a:lnSpc>
                <a:spcBef>
                  <a:spcPct val="0"/>
                </a:spcBef>
                <a:spcAft>
                  <a:spcPct val="0"/>
                </a:spcAft>
                <a:defRPr/>
              </a:pPr>
              <a:endParaRPr lang="en-US" altLang="ja-JP" sz="1600" dirty="0" smtClean="0">
                <a:solidFill>
                  <a:prstClr val="black"/>
                </a:solidFill>
                <a:latin typeface="Arial"/>
                <a:cs typeface="Arial"/>
              </a:endParaRPr>
            </a:p>
            <a:p>
              <a:pPr marL="0" indent="0" defTabSz="914400" eaLnBrk="1" fontAlgn="base" hangingPunct="1">
                <a:lnSpc>
                  <a:spcPct val="90000"/>
                </a:lnSpc>
                <a:spcBef>
                  <a:spcPct val="0"/>
                </a:spcBef>
                <a:spcAft>
                  <a:spcPct val="0"/>
                </a:spcAft>
                <a:defRPr/>
              </a:pPr>
              <a:endParaRPr lang="en-GB" altLang="ja-JP" sz="1600" dirty="0">
                <a:solidFill>
                  <a:prstClr val="black"/>
                </a:solidFill>
                <a:latin typeface="Arial"/>
                <a:cs typeface="Arial"/>
              </a:endParaRPr>
            </a:p>
            <a:p>
              <a:pPr defTabSz="914400" eaLnBrk="1" fontAlgn="base" hangingPunct="1">
                <a:lnSpc>
                  <a:spcPct val="90000"/>
                </a:lnSpc>
                <a:spcBef>
                  <a:spcPct val="0"/>
                </a:spcBef>
                <a:spcAft>
                  <a:spcPct val="0"/>
                </a:spcAft>
                <a:buFont typeface="Wingdings" pitchFamily="2" charset="2"/>
                <a:buChar char="§"/>
                <a:defRPr/>
              </a:pPr>
              <a:r>
                <a:rPr lang="en-US" altLang="en-US" sz="1600" dirty="0" smtClean="0">
                  <a:solidFill>
                    <a:prstClr val="black"/>
                  </a:solidFill>
                  <a:latin typeface="Arial"/>
                  <a:cs typeface="Arial"/>
                </a:rPr>
                <a:t>Job Creation and Skills Development</a:t>
              </a:r>
            </a:p>
            <a:p>
              <a:pPr marL="0" indent="0" defTabSz="914400" eaLnBrk="1" fontAlgn="base" hangingPunct="1">
                <a:lnSpc>
                  <a:spcPct val="90000"/>
                </a:lnSpc>
                <a:spcBef>
                  <a:spcPct val="0"/>
                </a:spcBef>
                <a:spcAft>
                  <a:spcPct val="0"/>
                </a:spcAft>
                <a:defRPr/>
              </a:pPr>
              <a:endParaRPr lang="en-US" altLang="en-US" sz="1600" dirty="0" smtClean="0">
                <a:solidFill>
                  <a:prstClr val="black"/>
                </a:solidFill>
                <a:latin typeface="Arial"/>
                <a:cs typeface="Arial"/>
              </a:endParaRPr>
            </a:p>
            <a:p>
              <a:pPr defTabSz="914400" eaLnBrk="1" fontAlgn="base" hangingPunct="1">
                <a:lnSpc>
                  <a:spcPct val="90000"/>
                </a:lnSpc>
                <a:spcBef>
                  <a:spcPct val="0"/>
                </a:spcBef>
                <a:spcAft>
                  <a:spcPct val="0"/>
                </a:spcAft>
                <a:buFont typeface="Wingdings" pitchFamily="2" charset="2"/>
                <a:buChar char="§"/>
                <a:defRPr/>
              </a:pPr>
              <a:r>
                <a:rPr lang="en-GB" altLang="en-US" sz="1600" dirty="0" smtClean="0">
                  <a:solidFill>
                    <a:prstClr val="black"/>
                  </a:solidFill>
                  <a:latin typeface="Arial"/>
                  <a:cs typeface="Arial"/>
                </a:rPr>
                <a:t>Property and Asset Development with Private Sector Investment</a:t>
              </a:r>
            </a:p>
            <a:p>
              <a:pPr marL="0" indent="0" defTabSz="914400" eaLnBrk="1" fontAlgn="base" hangingPunct="1">
                <a:lnSpc>
                  <a:spcPct val="90000"/>
                </a:lnSpc>
                <a:spcBef>
                  <a:spcPct val="0"/>
                </a:spcBef>
                <a:spcAft>
                  <a:spcPct val="0"/>
                </a:spcAft>
                <a:defRPr/>
              </a:pPr>
              <a:endParaRPr lang="en-GB" altLang="en-US" sz="1600" dirty="0">
                <a:solidFill>
                  <a:prstClr val="black"/>
                </a:solidFill>
                <a:latin typeface="Arial"/>
                <a:cs typeface="Arial"/>
              </a:endParaRPr>
            </a:p>
            <a:p>
              <a:pPr marL="285750" indent="-285750" defTabSz="914400" eaLnBrk="1" fontAlgn="base" hangingPunct="1">
                <a:lnSpc>
                  <a:spcPct val="90000"/>
                </a:lnSpc>
                <a:spcBef>
                  <a:spcPct val="0"/>
                </a:spcBef>
                <a:spcAft>
                  <a:spcPct val="0"/>
                </a:spcAft>
                <a:buFont typeface="Wingdings" charset="2"/>
                <a:buChar char="§"/>
                <a:defRPr/>
              </a:pPr>
              <a:r>
                <a:rPr lang="en-GB" altLang="en-US" sz="1600" dirty="0" smtClean="0">
                  <a:solidFill>
                    <a:prstClr val="black"/>
                  </a:solidFill>
                  <a:latin typeface="Arial"/>
                  <a:cs typeface="Arial"/>
                </a:rPr>
                <a:t>Rail as a Backbone of Public Transport</a:t>
              </a:r>
            </a:p>
            <a:p>
              <a:pPr marL="0" indent="0" defTabSz="914400" eaLnBrk="1" fontAlgn="base" hangingPunct="1">
                <a:lnSpc>
                  <a:spcPct val="90000"/>
                </a:lnSpc>
                <a:spcBef>
                  <a:spcPct val="0"/>
                </a:spcBef>
                <a:spcAft>
                  <a:spcPct val="0"/>
                </a:spcAft>
                <a:defRPr/>
              </a:pPr>
              <a:endParaRPr lang="en-GB" altLang="en-US" sz="1600" dirty="0" smtClean="0">
                <a:solidFill>
                  <a:prstClr val="black"/>
                </a:solidFill>
                <a:latin typeface="Arial"/>
                <a:cs typeface="Arial"/>
              </a:endParaRPr>
            </a:p>
            <a:p>
              <a:pPr marL="0" indent="0" defTabSz="914400" eaLnBrk="1" fontAlgn="base" hangingPunct="1">
                <a:lnSpc>
                  <a:spcPct val="90000"/>
                </a:lnSpc>
                <a:spcBef>
                  <a:spcPct val="0"/>
                </a:spcBef>
                <a:spcAft>
                  <a:spcPct val="0"/>
                </a:spcAft>
                <a:defRPr/>
              </a:pPr>
              <a:endParaRPr lang="en-GB" altLang="en-US" sz="1600" dirty="0" smtClean="0">
                <a:solidFill>
                  <a:prstClr val="black"/>
                </a:solidFill>
                <a:latin typeface="Arial"/>
                <a:cs typeface="Arial"/>
              </a:endParaRPr>
            </a:p>
            <a:p>
              <a:pPr marL="0" indent="0" defTabSz="914400" eaLnBrk="1" fontAlgn="base" hangingPunct="1">
                <a:lnSpc>
                  <a:spcPct val="90000"/>
                </a:lnSpc>
                <a:spcBef>
                  <a:spcPct val="0"/>
                </a:spcBef>
                <a:spcAft>
                  <a:spcPct val="0"/>
                </a:spcAft>
                <a:defRPr/>
              </a:pPr>
              <a:endParaRPr lang="en-GB" altLang="en-US" sz="1600" dirty="0">
                <a:solidFill>
                  <a:prstClr val="black"/>
                </a:solidFill>
                <a:latin typeface="Arial"/>
                <a:cs typeface="Arial"/>
              </a:endParaRPr>
            </a:p>
            <a:p>
              <a:pPr marL="0" indent="0" defTabSz="914400" eaLnBrk="1" fontAlgn="base" hangingPunct="1">
                <a:lnSpc>
                  <a:spcPct val="90000"/>
                </a:lnSpc>
                <a:spcBef>
                  <a:spcPct val="0"/>
                </a:spcBef>
                <a:spcAft>
                  <a:spcPct val="0"/>
                </a:spcAft>
                <a:defRPr/>
              </a:pPr>
              <a:endParaRPr lang="en-GB" altLang="en-US" sz="1600" dirty="0" smtClean="0">
                <a:solidFill>
                  <a:prstClr val="black"/>
                </a:solidFill>
                <a:latin typeface="Arial"/>
                <a:cs typeface="Arial"/>
              </a:endParaRPr>
            </a:p>
            <a:p>
              <a:pPr marL="0" indent="0" defTabSz="914400" eaLnBrk="1" fontAlgn="base" hangingPunct="1">
                <a:lnSpc>
                  <a:spcPct val="90000"/>
                </a:lnSpc>
                <a:spcBef>
                  <a:spcPct val="0"/>
                </a:spcBef>
                <a:spcAft>
                  <a:spcPct val="0"/>
                </a:spcAft>
                <a:defRPr/>
              </a:pPr>
              <a:endParaRPr lang="en-GB" altLang="en-US" sz="1600" dirty="0" smtClean="0">
                <a:solidFill>
                  <a:prstClr val="black"/>
                </a:solidFill>
                <a:latin typeface="Arial"/>
                <a:cs typeface="Arial"/>
              </a:endParaRPr>
            </a:p>
          </p:txBody>
        </p:sp>
        <p:sp>
          <p:nvSpPr>
            <p:cNvPr id="15385" name="Rectangle 9"/>
            <p:cNvSpPr>
              <a:spLocks noChangeArrowheads="1"/>
            </p:cNvSpPr>
            <p:nvPr/>
          </p:nvSpPr>
          <p:spPr bwMode="auto">
            <a:xfrm>
              <a:off x="6424291" y="2096753"/>
              <a:ext cx="2965450" cy="4092737"/>
            </a:xfrm>
            <a:prstGeom prst="rect">
              <a:avLst/>
            </a:prstGeom>
            <a:solidFill>
              <a:schemeClr val="bg1"/>
            </a:solidFill>
            <a:ln w="9525">
              <a:solidFill>
                <a:srgbClr val="1797D8"/>
              </a:solidFill>
              <a:miter lim="800000"/>
              <a:headEnd/>
              <a:tailEnd/>
            </a:ln>
          </p:spPr>
          <p:txBody>
            <a:bodyPr tIns="108000"/>
            <a:lstStyle/>
            <a:p>
              <a:pPr marL="285750" indent="-285750" defTabSz="914400" fontAlgn="base">
                <a:lnSpc>
                  <a:spcPct val="90000"/>
                </a:lnSpc>
                <a:spcBef>
                  <a:spcPct val="0"/>
                </a:spcBef>
                <a:spcAft>
                  <a:spcPct val="0"/>
                </a:spcAft>
                <a:buFont typeface="Wingdings" charset="2"/>
                <a:buChar char="ü"/>
              </a:pPr>
              <a:r>
                <a:rPr lang="en-GB" sz="1600" dirty="0" smtClean="0">
                  <a:solidFill>
                    <a:prstClr val="black"/>
                  </a:solidFill>
                  <a:latin typeface="Arial" pitchFamily="34" charset="0"/>
                  <a:cs typeface="Arial" pitchFamily="34" charset="0"/>
                </a:rPr>
                <a:t>580 Trains to built in RSA</a:t>
              </a:r>
            </a:p>
            <a:p>
              <a:pPr marL="285750" indent="-285750" defTabSz="914400" fontAlgn="base">
                <a:lnSpc>
                  <a:spcPct val="90000"/>
                </a:lnSpc>
                <a:spcBef>
                  <a:spcPct val="0"/>
                </a:spcBef>
                <a:spcAft>
                  <a:spcPct val="0"/>
                </a:spcAft>
                <a:buFont typeface="Wingdings" charset="2"/>
                <a:buChar char="ü"/>
              </a:pPr>
              <a:r>
                <a:rPr lang="en-GB" sz="1600" dirty="0" smtClean="0">
                  <a:solidFill>
                    <a:prstClr val="black"/>
                  </a:solidFill>
                  <a:latin typeface="Arial" pitchFamily="34" charset="0"/>
                  <a:cs typeface="Arial" pitchFamily="34" charset="0"/>
                </a:rPr>
                <a:t>65% local content</a:t>
              </a:r>
            </a:p>
            <a:p>
              <a:pPr marL="285750" indent="-285750" defTabSz="914400" fontAlgn="base">
                <a:lnSpc>
                  <a:spcPct val="90000"/>
                </a:lnSpc>
                <a:spcBef>
                  <a:spcPct val="0"/>
                </a:spcBef>
                <a:spcAft>
                  <a:spcPct val="0"/>
                </a:spcAft>
                <a:buFont typeface="Wingdings" charset="2"/>
                <a:buChar char="ü"/>
              </a:pPr>
              <a:r>
                <a:rPr lang="en-GB" sz="1600" dirty="0" smtClean="0">
                  <a:solidFill>
                    <a:prstClr val="black"/>
                  </a:solidFill>
                  <a:latin typeface="Arial" pitchFamily="34" charset="0"/>
                  <a:cs typeface="Arial" pitchFamily="34" charset="0"/>
                </a:rPr>
                <a:t>Industrial Supplier Park</a:t>
              </a:r>
            </a:p>
            <a:p>
              <a:pPr defTabSz="914400" fontAlgn="base">
                <a:lnSpc>
                  <a:spcPct val="90000"/>
                </a:lnSpc>
                <a:spcBef>
                  <a:spcPct val="0"/>
                </a:spcBef>
                <a:spcAft>
                  <a:spcPct val="0"/>
                </a:spcAft>
              </a:pPr>
              <a:endParaRPr lang="en-GB" sz="1600" dirty="0">
                <a:solidFill>
                  <a:prstClr val="black"/>
                </a:solidFill>
                <a:latin typeface="Arial" pitchFamily="34" charset="0"/>
                <a:cs typeface="Arial" pitchFamily="34" charset="0"/>
              </a:endParaRPr>
            </a:p>
            <a:p>
              <a:pPr marL="285750" indent="-285750" defTabSz="914400" fontAlgn="base">
                <a:lnSpc>
                  <a:spcPct val="90000"/>
                </a:lnSpc>
                <a:spcBef>
                  <a:spcPct val="0"/>
                </a:spcBef>
                <a:spcAft>
                  <a:spcPct val="0"/>
                </a:spcAft>
                <a:buFont typeface="Wingdings" charset="2"/>
                <a:buChar char="ü"/>
              </a:pPr>
              <a:r>
                <a:rPr lang="en-GB" sz="1600" dirty="0" smtClean="0">
                  <a:solidFill>
                    <a:prstClr val="black"/>
                  </a:solidFill>
                  <a:latin typeface="Arial" pitchFamily="34" charset="0"/>
                  <a:cs typeface="Arial" pitchFamily="34" charset="0"/>
                </a:rPr>
                <a:t>20% Energy Regeneration (New Trains)</a:t>
              </a:r>
            </a:p>
            <a:p>
              <a:pPr defTabSz="914400" fontAlgn="base">
                <a:lnSpc>
                  <a:spcPct val="90000"/>
                </a:lnSpc>
                <a:spcBef>
                  <a:spcPct val="0"/>
                </a:spcBef>
                <a:spcAft>
                  <a:spcPct val="0"/>
                </a:spcAft>
              </a:pPr>
              <a:endParaRPr lang="en-GB" sz="1600" dirty="0">
                <a:solidFill>
                  <a:prstClr val="black"/>
                </a:solidFill>
                <a:latin typeface="Arial" pitchFamily="34" charset="0"/>
                <a:cs typeface="Arial" pitchFamily="34" charset="0"/>
              </a:endParaRPr>
            </a:p>
            <a:p>
              <a:pPr marL="285750" indent="-285750" defTabSz="914400" fontAlgn="base">
                <a:lnSpc>
                  <a:spcPct val="90000"/>
                </a:lnSpc>
                <a:spcBef>
                  <a:spcPct val="0"/>
                </a:spcBef>
                <a:spcAft>
                  <a:spcPct val="0"/>
                </a:spcAft>
                <a:buFont typeface="Wingdings" charset="2"/>
                <a:buChar char="ü"/>
              </a:pPr>
              <a:r>
                <a:rPr lang="en-GB" sz="1600" dirty="0" smtClean="0">
                  <a:solidFill>
                    <a:prstClr val="black"/>
                  </a:solidFill>
                  <a:latin typeface="Arial" pitchFamily="34" charset="0"/>
                  <a:cs typeface="Arial" pitchFamily="34" charset="0"/>
                </a:rPr>
                <a:t>16645 Jobs (see next slide)</a:t>
              </a:r>
            </a:p>
            <a:p>
              <a:pPr defTabSz="914400" fontAlgn="base">
                <a:lnSpc>
                  <a:spcPct val="90000"/>
                </a:lnSpc>
                <a:spcBef>
                  <a:spcPct val="0"/>
                </a:spcBef>
                <a:spcAft>
                  <a:spcPct val="0"/>
                </a:spcAft>
              </a:pPr>
              <a:endParaRPr lang="en-GB" sz="1600" dirty="0">
                <a:solidFill>
                  <a:prstClr val="black"/>
                </a:solidFill>
                <a:latin typeface="Arial" pitchFamily="34" charset="0"/>
                <a:cs typeface="Arial" pitchFamily="34" charset="0"/>
              </a:endParaRPr>
            </a:p>
            <a:p>
              <a:pPr marL="285750" indent="-285750" defTabSz="914400" fontAlgn="base">
                <a:lnSpc>
                  <a:spcPct val="90000"/>
                </a:lnSpc>
                <a:spcBef>
                  <a:spcPct val="0"/>
                </a:spcBef>
                <a:spcAft>
                  <a:spcPct val="0"/>
                </a:spcAft>
                <a:buFont typeface="Wingdings" charset="2"/>
                <a:buChar char="ü"/>
              </a:pPr>
              <a:r>
                <a:rPr lang="en-GB" sz="1600" dirty="0" smtClean="0">
                  <a:solidFill>
                    <a:prstClr val="black"/>
                  </a:solidFill>
                  <a:latin typeface="Arial" pitchFamily="34" charset="0"/>
                  <a:cs typeface="Arial" pitchFamily="34" charset="0"/>
                </a:rPr>
                <a:t>1 Station Built with Private Sector Participation</a:t>
              </a:r>
            </a:p>
            <a:p>
              <a:pPr marL="285750" indent="-285750" defTabSz="914400" fontAlgn="base">
                <a:lnSpc>
                  <a:spcPct val="90000"/>
                </a:lnSpc>
                <a:spcBef>
                  <a:spcPct val="0"/>
                </a:spcBef>
                <a:spcAft>
                  <a:spcPct val="0"/>
                </a:spcAft>
                <a:buFont typeface="Wingdings" charset="2"/>
                <a:buChar char="ü"/>
              </a:pPr>
              <a:r>
                <a:rPr lang="en-GB" sz="1600" dirty="0" smtClean="0">
                  <a:solidFill>
                    <a:prstClr val="black"/>
                  </a:solidFill>
                  <a:latin typeface="Arial" pitchFamily="34" charset="0"/>
                  <a:cs typeface="Arial" pitchFamily="34" charset="0"/>
                </a:rPr>
                <a:t>4 More Stations in the Pipeline (C.T. &amp; Dbn)</a:t>
              </a:r>
            </a:p>
            <a:p>
              <a:pPr defTabSz="914400" fontAlgn="base">
                <a:lnSpc>
                  <a:spcPct val="90000"/>
                </a:lnSpc>
                <a:spcBef>
                  <a:spcPct val="0"/>
                </a:spcBef>
                <a:spcAft>
                  <a:spcPct val="0"/>
                </a:spcAft>
              </a:pPr>
              <a:endParaRPr lang="en-GB" sz="1600" dirty="0">
                <a:solidFill>
                  <a:prstClr val="black"/>
                </a:solidFill>
                <a:latin typeface="Arial" pitchFamily="34" charset="0"/>
                <a:cs typeface="Arial" pitchFamily="34" charset="0"/>
              </a:endParaRPr>
            </a:p>
            <a:p>
              <a:pPr marL="285750" indent="-285750" defTabSz="914400" fontAlgn="base">
                <a:lnSpc>
                  <a:spcPct val="90000"/>
                </a:lnSpc>
                <a:spcBef>
                  <a:spcPct val="0"/>
                </a:spcBef>
                <a:spcAft>
                  <a:spcPct val="0"/>
                </a:spcAft>
                <a:buFont typeface="Wingdings" charset="2"/>
                <a:buChar char="ü"/>
              </a:pPr>
              <a:r>
                <a:rPr lang="en-GB" sz="1600" dirty="0" smtClean="0">
                  <a:solidFill>
                    <a:prstClr val="black"/>
                  </a:solidFill>
                  <a:latin typeface="Arial" pitchFamily="34" charset="0"/>
                  <a:cs typeface="Arial" pitchFamily="34" charset="0"/>
                </a:rPr>
                <a:t>Affordable, Safe, Secure and Reliable Transport</a:t>
              </a:r>
            </a:p>
            <a:p>
              <a:pPr marL="285750" indent="-285750" defTabSz="914400" fontAlgn="base">
                <a:lnSpc>
                  <a:spcPct val="90000"/>
                </a:lnSpc>
                <a:spcBef>
                  <a:spcPct val="0"/>
                </a:spcBef>
                <a:spcAft>
                  <a:spcPct val="0"/>
                </a:spcAft>
                <a:buFont typeface="Wingdings" charset="2"/>
                <a:buChar char="ü"/>
              </a:pPr>
              <a:r>
                <a:rPr lang="en-GB" sz="1600" dirty="0" smtClean="0">
                  <a:solidFill>
                    <a:prstClr val="black"/>
                  </a:solidFill>
                  <a:latin typeface="Arial" pitchFamily="34" charset="0"/>
                  <a:cs typeface="Arial" pitchFamily="34" charset="0"/>
                </a:rPr>
                <a:t>R172 Billion Investment</a:t>
              </a:r>
            </a:p>
            <a:p>
              <a:pPr defTabSz="914400" fontAlgn="base">
                <a:lnSpc>
                  <a:spcPct val="90000"/>
                </a:lnSpc>
                <a:spcBef>
                  <a:spcPct val="0"/>
                </a:spcBef>
                <a:spcAft>
                  <a:spcPct val="0"/>
                </a:spcAft>
              </a:pPr>
              <a:endParaRPr lang="en-GB" sz="1600" dirty="0" smtClean="0">
                <a:solidFill>
                  <a:prstClr val="black"/>
                </a:solidFill>
                <a:latin typeface="Arial" pitchFamily="34" charset="0"/>
                <a:cs typeface="Arial" pitchFamily="34" charset="0"/>
              </a:endParaRPr>
            </a:p>
            <a:p>
              <a:pPr defTabSz="914400" fontAlgn="base">
                <a:lnSpc>
                  <a:spcPct val="90000"/>
                </a:lnSpc>
                <a:spcBef>
                  <a:spcPct val="0"/>
                </a:spcBef>
                <a:spcAft>
                  <a:spcPct val="0"/>
                </a:spcAft>
              </a:pPr>
              <a:endParaRPr lang="en-GB" sz="1600" dirty="0" smtClean="0">
                <a:solidFill>
                  <a:prstClr val="black"/>
                </a:solidFill>
                <a:latin typeface="Arial" pitchFamily="34" charset="0"/>
                <a:cs typeface="Arial" pitchFamily="34" charset="0"/>
              </a:endParaRPr>
            </a:p>
            <a:p>
              <a:pPr defTabSz="914400" fontAlgn="base">
                <a:lnSpc>
                  <a:spcPct val="90000"/>
                </a:lnSpc>
                <a:spcBef>
                  <a:spcPct val="0"/>
                </a:spcBef>
                <a:spcAft>
                  <a:spcPct val="0"/>
                </a:spcAft>
              </a:pPr>
              <a:endParaRPr lang="en-GB" sz="1600" dirty="0">
                <a:solidFill>
                  <a:prstClr val="black"/>
                </a:solidFill>
                <a:latin typeface="Arial" pitchFamily="34" charset="0"/>
                <a:cs typeface="Arial" pitchFamily="34" charset="0"/>
              </a:endParaRPr>
            </a:p>
          </p:txBody>
        </p:sp>
        <p:sp>
          <p:nvSpPr>
            <p:cNvPr id="15386" name="Rectangle 4"/>
            <p:cNvSpPr>
              <a:spLocks noChangeArrowheads="1"/>
            </p:cNvSpPr>
            <p:nvPr/>
          </p:nvSpPr>
          <p:spPr bwMode="auto">
            <a:xfrm>
              <a:off x="122398" y="1678385"/>
              <a:ext cx="3022563" cy="418367"/>
            </a:xfrm>
            <a:prstGeom prst="rect">
              <a:avLst/>
            </a:prstGeom>
            <a:solidFill>
              <a:srgbClr val="1797D8"/>
            </a:solidFill>
            <a:ln w="9525">
              <a:solidFill>
                <a:srgbClr val="1797D8"/>
              </a:solidFill>
              <a:miter lim="800000"/>
              <a:headEnd/>
              <a:tailEnd/>
            </a:ln>
          </p:spPr>
          <p:txBody>
            <a:bodyPr wrap="none" anchor="ctr"/>
            <a:lstStyle/>
            <a:p>
              <a:pPr algn="ctr" defTabSz="914400" fontAlgn="base">
                <a:spcBef>
                  <a:spcPct val="0"/>
                </a:spcBef>
                <a:spcAft>
                  <a:spcPct val="0"/>
                </a:spcAft>
              </a:pPr>
              <a:r>
                <a:rPr lang="en-GB" sz="2000" i="1" dirty="0" smtClean="0">
                  <a:solidFill>
                    <a:srgbClr val="FFFFFF"/>
                  </a:solidFill>
                  <a:latin typeface="Arial" pitchFamily="34" charset="0"/>
                  <a:cs typeface="Arial" pitchFamily="34" charset="0"/>
                </a:rPr>
                <a:t>9-Point Plan</a:t>
              </a:r>
              <a:endParaRPr lang="en-GB" sz="2000" i="1" dirty="0">
                <a:solidFill>
                  <a:srgbClr val="FFFFFF"/>
                </a:solidFill>
                <a:latin typeface="Arial" pitchFamily="34" charset="0"/>
                <a:cs typeface="Arial" pitchFamily="34" charset="0"/>
              </a:endParaRPr>
            </a:p>
          </p:txBody>
        </p:sp>
        <p:sp>
          <p:nvSpPr>
            <p:cNvPr id="15387" name="Rectangle 5"/>
            <p:cNvSpPr>
              <a:spLocks noChangeArrowheads="1"/>
            </p:cNvSpPr>
            <p:nvPr/>
          </p:nvSpPr>
          <p:spPr bwMode="auto">
            <a:xfrm>
              <a:off x="3311836" y="1678385"/>
              <a:ext cx="2928419" cy="418367"/>
            </a:xfrm>
            <a:prstGeom prst="rect">
              <a:avLst/>
            </a:prstGeom>
            <a:solidFill>
              <a:srgbClr val="1797D8"/>
            </a:solidFill>
            <a:ln w="9525">
              <a:solidFill>
                <a:srgbClr val="1797D8"/>
              </a:solidFill>
              <a:miter lim="800000"/>
              <a:headEnd/>
              <a:tailEnd/>
            </a:ln>
          </p:spPr>
          <p:txBody>
            <a:bodyPr wrap="none" anchor="ctr"/>
            <a:lstStyle/>
            <a:p>
              <a:pPr algn="ctr" defTabSz="914400" fontAlgn="base">
                <a:spcBef>
                  <a:spcPct val="0"/>
                </a:spcBef>
                <a:spcAft>
                  <a:spcPct val="0"/>
                </a:spcAft>
              </a:pPr>
              <a:r>
                <a:rPr lang="en-GB" sz="2000" i="1" dirty="0" smtClean="0">
                  <a:solidFill>
                    <a:prstClr val="white"/>
                  </a:solidFill>
                  <a:latin typeface="Arial" pitchFamily="34" charset="0"/>
                  <a:cs typeface="Arial" pitchFamily="34" charset="0"/>
                </a:rPr>
                <a:t>Contribution</a:t>
              </a:r>
              <a:endParaRPr lang="en-GB" sz="2000" i="1" dirty="0">
                <a:solidFill>
                  <a:prstClr val="white"/>
                </a:solidFill>
                <a:latin typeface="Arial" pitchFamily="34" charset="0"/>
                <a:cs typeface="Arial" pitchFamily="34" charset="0"/>
              </a:endParaRPr>
            </a:p>
          </p:txBody>
        </p:sp>
        <p:sp>
          <p:nvSpPr>
            <p:cNvPr id="15388" name="Rectangle 6"/>
            <p:cNvSpPr>
              <a:spLocks noChangeArrowheads="1"/>
            </p:cNvSpPr>
            <p:nvPr/>
          </p:nvSpPr>
          <p:spPr bwMode="auto">
            <a:xfrm>
              <a:off x="6424291" y="1678383"/>
              <a:ext cx="2965450" cy="418367"/>
            </a:xfrm>
            <a:prstGeom prst="rect">
              <a:avLst/>
            </a:prstGeom>
            <a:solidFill>
              <a:srgbClr val="1797D8"/>
            </a:solidFill>
            <a:ln w="9525">
              <a:solidFill>
                <a:srgbClr val="1797D8"/>
              </a:solidFill>
              <a:miter lim="800000"/>
              <a:headEnd/>
              <a:tailEnd/>
            </a:ln>
          </p:spPr>
          <p:txBody>
            <a:bodyPr wrap="none" anchor="ctr"/>
            <a:lstStyle/>
            <a:p>
              <a:pPr algn="ctr" defTabSz="914400" fontAlgn="base">
                <a:spcBef>
                  <a:spcPct val="0"/>
                </a:spcBef>
                <a:spcAft>
                  <a:spcPct val="0"/>
                </a:spcAft>
              </a:pPr>
              <a:r>
                <a:rPr lang="en-GB" sz="2000" i="1" dirty="0" smtClean="0">
                  <a:solidFill>
                    <a:prstClr val="white"/>
                  </a:solidFill>
                  <a:latin typeface="Arial" pitchFamily="34" charset="0"/>
                  <a:cs typeface="Arial" pitchFamily="34" charset="0"/>
                </a:rPr>
                <a:t>Comments</a:t>
              </a:r>
              <a:endParaRPr lang="en-GB" sz="2000" i="1" dirty="0">
                <a:solidFill>
                  <a:prstClr val="white"/>
                </a:solidFill>
                <a:latin typeface="Arial" pitchFamily="34" charset="0"/>
                <a:cs typeface="Arial" pitchFamily="34" charset="0"/>
              </a:endParaRPr>
            </a:p>
          </p:txBody>
        </p:sp>
      </p:grpSp>
      <p:sp>
        <p:nvSpPr>
          <p:cNvPr id="20" name="Rectangle 2"/>
          <p:cNvSpPr>
            <a:spLocks noGrp="1" noChangeArrowheads="1"/>
          </p:cNvSpPr>
          <p:nvPr>
            <p:ph type="title"/>
          </p:nvPr>
        </p:nvSpPr>
        <p:spPr/>
        <p:txBody>
          <a:bodyPr/>
          <a:lstStyle/>
          <a:p>
            <a:r>
              <a:rPr lang="en-GB" sz="2400" dirty="0" smtClean="0">
                <a:latin typeface="Impact"/>
                <a:cs typeface="Impact"/>
              </a:rPr>
              <a:t>PRASA’s Response and Contribution to the 9-Point Plan</a:t>
            </a:r>
            <a:endParaRPr lang="en-GB" sz="2400" dirty="0">
              <a:latin typeface="Impact"/>
              <a:cs typeface="Impact"/>
            </a:endParaRPr>
          </a:p>
        </p:txBody>
      </p:sp>
      <p:sp>
        <p:nvSpPr>
          <p:cNvPr id="2" name="Slide Number Placeholder 1"/>
          <p:cNvSpPr>
            <a:spLocks noGrp="1"/>
          </p:cNvSpPr>
          <p:nvPr>
            <p:ph type="sldNum" sz="quarter" idx="12"/>
          </p:nvPr>
        </p:nvSpPr>
        <p:spPr/>
        <p:txBody>
          <a:bodyPr/>
          <a:lstStyle/>
          <a:p>
            <a:fld id="{24B56656-6770-8940-8401-EA3EDE04B3E1}" type="slidenum">
              <a:rPr lang="en-US" smtClean="0"/>
              <a:pPr/>
              <a:t>36</a:t>
            </a:fld>
            <a:endParaRPr lang="en-US"/>
          </a:p>
        </p:txBody>
      </p:sp>
    </p:spTree>
    <p:extLst>
      <p:ext uri="{BB962C8B-B14F-4D97-AF65-F5344CB8AC3E}">
        <p14:creationId xmlns:p14="http://schemas.microsoft.com/office/powerpoint/2010/main" xmlns="" val="15642265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xmlns="" val="33542766"/>
              </p:ext>
            </p:extLst>
          </p:nvPr>
        </p:nvGraphicFramePr>
        <p:xfrm>
          <a:off x="282646" y="2069994"/>
          <a:ext cx="8456240" cy="4337206"/>
        </p:xfrm>
        <a:graphic>
          <a:graphicData uri="http://schemas.openxmlformats.org/drawingml/2006/table">
            <a:tbl>
              <a:tblPr firstRow="1" firstCol="1" bandRow="1"/>
              <a:tblGrid>
                <a:gridCol w="3604578"/>
                <a:gridCol w="4851662"/>
              </a:tblGrid>
              <a:tr h="501267">
                <a:tc>
                  <a:txBody>
                    <a:bodyPr/>
                    <a:lstStyle/>
                    <a:p>
                      <a:pPr marL="0" lvl="0" indent="0">
                        <a:lnSpc>
                          <a:spcPct val="80000"/>
                        </a:lnSpc>
                        <a:spcAft>
                          <a:spcPts val="0"/>
                        </a:spcAft>
                        <a:buFontTx/>
                        <a:buNone/>
                        <a:tabLst>
                          <a:tab pos="457200" algn="l"/>
                        </a:tabLst>
                      </a:pPr>
                      <a:r>
                        <a:rPr lang="en-ZA" sz="1400" b="1" kern="1200" dirty="0" smtClean="0">
                          <a:solidFill>
                            <a:schemeClr val="tx1"/>
                          </a:solidFill>
                          <a:effectLst/>
                          <a:latin typeface="Arial"/>
                          <a:ea typeface="MS PGothic"/>
                          <a:cs typeface="Arial"/>
                        </a:rPr>
                        <a:t>Rolling Stock Fleet Renewal Programme</a:t>
                      </a:r>
                    </a:p>
                    <a:p>
                      <a:pPr marL="0" lvl="0" indent="0">
                        <a:lnSpc>
                          <a:spcPct val="80000"/>
                        </a:lnSpc>
                        <a:spcAft>
                          <a:spcPts val="0"/>
                        </a:spcAft>
                        <a:buFontTx/>
                        <a:buNone/>
                        <a:tabLst>
                          <a:tab pos="457200" algn="l"/>
                        </a:tabLst>
                      </a:pPr>
                      <a:endParaRPr lang="en-ZA" sz="1400" b="1" kern="1200" dirty="0">
                        <a:solidFill>
                          <a:schemeClr val="tx1"/>
                        </a:solidFill>
                        <a:effectLst/>
                        <a:latin typeface="Arial"/>
                        <a:ea typeface="MS PGothic"/>
                        <a:cs typeface="Arial"/>
                      </a:endParaRPr>
                    </a:p>
                  </a:txBody>
                  <a:tcPr marL="67797" marR="67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defTabSz="914400" rtl="0" eaLnBrk="1" fontAlgn="auto" latinLnBrk="0" hangingPunct="1">
                        <a:lnSpc>
                          <a:spcPct val="80000"/>
                        </a:lnSpc>
                        <a:spcBef>
                          <a:spcPts val="600"/>
                        </a:spcBef>
                        <a:spcAft>
                          <a:spcPts val="0"/>
                        </a:spcAft>
                        <a:buFont typeface="Wingdings" charset="2"/>
                        <a:buChar char="ü"/>
                        <a:defRPr/>
                      </a:pPr>
                      <a:r>
                        <a:rPr lang="en-ZA" sz="1400" kern="1200" dirty="0" smtClean="0">
                          <a:solidFill>
                            <a:schemeClr val="tx1"/>
                          </a:solidFill>
                          <a:effectLst/>
                          <a:latin typeface="Arial" pitchFamily="34" charset="0"/>
                          <a:ea typeface="Calibri"/>
                          <a:cs typeface="Arial" pitchFamily="34" charset="0"/>
                        </a:rPr>
                        <a:t>8 088 direct jobs to be created over the next 10 years,</a:t>
                      </a:r>
                      <a:r>
                        <a:rPr lang="en-ZA" sz="1400" kern="1200" baseline="0" dirty="0" smtClean="0">
                          <a:solidFill>
                            <a:schemeClr val="tx1"/>
                          </a:solidFill>
                          <a:effectLst/>
                          <a:latin typeface="Arial" pitchFamily="34" charset="0"/>
                          <a:ea typeface="Calibri"/>
                          <a:cs typeface="Arial" pitchFamily="34" charset="0"/>
                        </a:rPr>
                        <a:t> with</a:t>
                      </a:r>
                      <a:r>
                        <a:rPr lang="en-ZA" sz="1400" kern="1200" dirty="0" smtClean="0">
                          <a:solidFill>
                            <a:schemeClr val="tx1"/>
                          </a:solidFill>
                          <a:effectLst/>
                          <a:latin typeface="Arial" pitchFamily="34" charset="0"/>
                          <a:ea typeface="Calibri"/>
                          <a:cs typeface="Arial" pitchFamily="34" charset="0"/>
                        </a:rPr>
                        <a:t> R59 billion committed for spending.</a:t>
                      </a:r>
                    </a:p>
                  </a:txBody>
                  <a:tcPr marL="67797" marR="67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853">
                <a:tc>
                  <a:txBody>
                    <a:bodyPr/>
                    <a:lstStyle/>
                    <a:p>
                      <a:pPr marL="0" lvl="0" indent="0">
                        <a:lnSpc>
                          <a:spcPct val="80000"/>
                        </a:lnSpc>
                        <a:spcAft>
                          <a:spcPts val="0"/>
                        </a:spcAft>
                        <a:buFontTx/>
                        <a:buNone/>
                        <a:tabLst>
                          <a:tab pos="457200" algn="l"/>
                        </a:tabLst>
                      </a:pPr>
                      <a:r>
                        <a:rPr kumimoji="0" lang="en-US" sz="1400" b="1" i="0" u="none" strike="noStrike" kern="1200" cap="none" spc="0" normalizeH="0" baseline="0" noProof="0" dirty="0" smtClean="0">
                          <a:ln>
                            <a:noFill/>
                          </a:ln>
                          <a:solidFill>
                            <a:schemeClr val="tx1"/>
                          </a:solidFill>
                          <a:effectLst/>
                          <a:uLnTx/>
                          <a:uFillTx/>
                          <a:latin typeface="Arial"/>
                          <a:ea typeface="+mn-ea"/>
                          <a:cs typeface="Arial"/>
                        </a:rPr>
                        <a:t>National Signaling Programme</a:t>
                      </a:r>
                    </a:p>
                  </a:txBody>
                  <a:tcPr marL="67797" marR="67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80000"/>
                        </a:lnSpc>
                        <a:spcBef>
                          <a:spcPct val="20000"/>
                        </a:spcBef>
                        <a:spcAft>
                          <a:spcPts val="0"/>
                        </a:spcAft>
                        <a:buClrTx/>
                        <a:buSzPct val="100000"/>
                        <a:buFont typeface="Wingdings" charset="2"/>
                        <a:buChar char="ü"/>
                        <a:tabLst/>
                        <a:defRPr/>
                      </a:pPr>
                      <a:r>
                        <a:rPr kumimoji="0" lang="en-ZA"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762 already jobs created.  Additional 150 new </a:t>
                      </a:r>
                      <a:r>
                        <a:rPr lang="en-ZA" sz="1400" kern="1200" noProof="0" dirty="0" smtClean="0">
                          <a:solidFill>
                            <a:schemeClr val="tx1"/>
                          </a:solidFill>
                          <a:effectLst/>
                          <a:latin typeface="Arial" pitchFamily="34" charset="0"/>
                          <a:ea typeface="Calibri"/>
                          <a:cs typeface="Arial" pitchFamily="34" charset="0"/>
                        </a:rPr>
                        <a:t>jobs</a:t>
                      </a:r>
                      <a:r>
                        <a:rPr kumimoji="0" lang="en-ZA"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 to be created targeting signal engineers and technicians for the maintenance.</a:t>
                      </a:r>
                    </a:p>
                  </a:txBody>
                  <a:tcPr marL="67797" marR="67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1501">
                <a:tc>
                  <a:txBody>
                    <a:bodyPr/>
                    <a:lstStyle/>
                    <a:p>
                      <a:pPr marL="0" lvl="0" indent="0">
                        <a:lnSpc>
                          <a:spcPct val="80000"/>
                        </a:lnSpc>
                        <a:spcAft>
                          <a:spcPts val="0"/>
                        </a:spcAft>
                        <a:buFontTx/>
                        <a:buNone/>
                        <a:tabLst>
                          <a:tab pos="457200" algn="l"/>
                        </a:tabLst>
                      </a:pPr>
                      <a:r>
                        <a:rPr lang="en-ZA" sz="1400" b="1" kern="1200" dirty="0" smtClean="0">
                          <a:solidFill>
                            <a:schemeClr val="tx1"/>
                          </a:solidFill>
                          <a:effectLst/>
                          <a:latin typeface="Arial"/>
                          <a:ea typeface="MS PGothic"/>
                          <a:cs typeface="Arial"/>
                        </a:rPr>
                        <a:t>Rail Extensions</a:t>
                      </a:r>
                    </a:p>
                    <a:p>
                      <a:pPr marL="285750" lvl="0" indent="-285750">
                        <a:lnSpc>
                          <a:spcPct val="80000"/>
                        </a:lnSpc>
                        <a:spcAft>
                          <a:spcPts val="0"/>
                        </a:spcAft>
                        <a:buFont typeface="Wingdings" charset="2"/>
                        <a:buChar char="q"/>
                        <a:tabLst>
                          <a:tab pos="457200" algn="l"/>
                        </a:tabLst>
                      </a:pPr>
                      <a:r>
                        <a:rPr lang="en-ZA" sz="1400" b="1" kern="1200" dirty="0" smtClean="0">
                          <a:solidFill>
                            <a:schemeClr val="tx1"/>
                          </a:solidFill>
                          <a:effectLst/>
                          <a:latin typeface="Arial"/>
                          <a:ea typeface="MS PGothic"/>
                          <a:cs typeface="Arial"/>
                        </a:rPr>
                        <a:t>Implement Motherwell Rail Extension</a:t>
                      </a:r>
                    </a:p>
                    <a:p>
                      <a:pPr marL="285750" lvl="0" indent="-285750">
                        <a:lnSpc>
                          <a:spcPct val="80000"/>
                        </a:lnSpc>
                        <a:spcAft>
                          <a:spcPts val="0"/>
                        </a:spcAft>
                        <a:buFont typeface="Wingdings" charset="2"/>
                        <a:buChar char="q"/>
                        <a:tabLst>
                          <a:tab pos="457200" algn="l"/>
                        </a:tabLst>
                      </a:pPr>
                      <a:endParaRPr lang="en-ZA" sz="1400" b="1" kern="1200" dirty="0" smtClean="0">
                        <a:solidFill>
                          <a:schemeClr val="tx1"/>
                        </a:solidFill>
                        <a:effectLst/>
                        <a:latin typeface="Arial"/>
                        <a:ea typeface="MS PGothic"/>
                        <a:cs typeface="Arial"/>
                      </a:endParaRPr>
                    </a:p>
                    <a:p>
                      <a:pPr marL="285750" lvl="0" indent="-285750">
                        <a:lnSpc>
                          <a:spcPct val="80000"/>
                        </a:lnSpc>
                        <a:spcAft>
                          <a:spcPts val="0"/>
                        </a:spcAft>
                        <a:buFont typeface="Wingdings" charset="2"/>
                        <a:buChar char="q"/>
                        <a:tabLst>
                          <a:tab pos="457200" algn="l"/>
                        </a:tabLst>
                      </a:pPr>
                      <a:r>
                        <a:rPr lang="en-ZA" sz="1400" b="1" kern="1200" dirty="0" smtClean="0">
                          <a:solidFill>
                            <a:schemeClr val="tx1"/>
                          </a:solidFill>
                          <a:effectLst/>
                          <a:latin typeface="Arial"/>
                          <a:ea typeface="MS PGothic"/>
                          <a:cs typeface="Arial"/>
                        </a:rPr>
                        <a:t>Green View - Pienaarspoort</a:t>
                      </a:r>
                    </a:p>
                  </a:txBody>
                  <a:tcPr marL="67797" marR="67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80000"/>
                        </a:lnSpc>
                        <a:spcAft>
                          <a:spcPts val="0"/>
                        </a:spcAft>
                        <a:buFont typeface="Wingdings" charset="2"/>
                        <a:buChar char="ü"/>
                        <a:tabLst>
                          <a:tab pos="269875" algn="l"/>
                        </a:tabLst>
                      </a:pPr>
                      <a:endParaRPr lang="en-ZA" sz="1400" kern="1200" dirty="0" smtClean="0">
                        <a:solidFill>
                          <a:schemeClr val="tx1"/>
                        </a:solidFill>
                        <a:effectLst/>
                        <a:latin typeface="Arial" pitchFamily="34" charset="0"/>
                        <a:ea typeface="Calibri"/>
                        <a:cs typeface="Arial" pitchFamily="34" charset="0"/>
                      </a:endParaRPr>
                    </a:p>
                    <a:p>
                      <a:pPr marL="285750" indent="-285750">
                        <a:lnSpc>
                          <a:spcPct val="80000"/>
                        </a:lnSpc>
                        <a:spcAft>
                          <a:spcPts val="0"/>
                        </a:spcAft>
                        <a:buFont typeface="Wingdings" charset="2"/>
                        <a:buChar char="ü"/>
                        <a:tabLst>
                          <a:tab pos="269875" algn="l"/>
                        </a:tabLst>
                      </a:pPr>
                      <a:r>
                        <a:rPr lang="en-ZA" sz="1400" kern="1200" dirty="0" smtClean="0">
                          <a:solidFill>
                            <a:schemeClr val="tx1"/>
                          </a:solidFill>
                          <a:effectLst/>
                          <a:latin typeface="Arial" pitchFamily="34" charset="0"/>
                          <a:ea typeface="Calibri"/>
                          <a:cs typeface="Arial" pitchFamily="34" charset="0"/>
                        </a:rPr>
                        <a:t>1000 jobs to be created. </a:t>
                      </a:r>
                    </a:p>
                    <a:p>
                      <a:pPr marL="0" indent="0">
                        <a:lnSpc>
                          <a:spcPct val="80000"/>
                        </a:lnSpc>
                        <a:spcAft>
                          <a:spcPts val="0"/>
                        </a:spcAft>
                        <a:buFont typeface="Wingdings" charset="2"/>
                        <a:buNone/>
                        <a:tabLst>
                          <a:tab pos="269875" algn="l"/>
                        </a:tabLst>
                      </a:pPr>
                      <a:endParaRPr lang="en-ZA" sz="1400" kern="1200" dirty="0" smtClean="0">
                        <a:solidFill>
                          <a:schemeClr val="tx1"/>
                        </a:solidFill>
                        <a:effectLst/>
                        <a:latin typeface="Arial" pitchFamily="34" charset="0"/>
                        <a:ea typeface="Calibri"/>
                        <a:cs typeface="Arial" pitchFamily="34" charset="0"/>
                      </a:endParaRPr>
                    </a:p>
                    <a:p>
                      <a:pPr marL="285750" indent="-285750">
                        <a:lnSpc>
                          <a:spcPct val="80000"/>
                        </a:lnSpc>
                        <a:spcAft>
                          <a:spcPts val="0"/>
                        </a:spcAft>
                        <a:buFont typeface="Wingdings" charset="2"/>
                        <a:buChar char="ü"/>
                        <a:tabLst>
                          <a:tab pos="269875" algn="l"/>
                        </a:tabLst>
                      </a:pPr>
                      <a:r>
                        <a:rPr lang="en-ZA" sz="1400" kern="1200" baseline="0" dirty="0" smtClean="0">
                          <a:solidFill>
                            <a:schemeClr val="tx1"/>
                          </a:solidFill>
                          <a:effectLst/>
                          <a:latin typeface="Arial" pitchFamily="34" charset="0"/>
                          <a:ea typeface="Calibri"/>
                          <a:cs typeface="Arial" pitchFamily="34" charset="0"/>
                        </a:rPr>
                        <a:t>325 jobs created over the past 3 years.</a:t>
                      </a:r>
                      <a:endParaRPr lang="en-ZA" sz="1400" kern="1200" dirty="0" smtClean="0">
                        <a:solidFill>
                          <a:schemeClr val="tx1"/>
                        </a:solidFill>
                        <a:effectLst/>
                        <a:latin typeface="Arial" pitchFamily="34" charset="0"/>
                        <a:ea typeface="Calibri"/>
                        <a:cs typeface="Arial" pitchFamily="34" charset="0"/>
                      </a:endParaRPr>
                    </a:p>
                  </a:txBody>
                  <a:tcPr marL="67797" marR="67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390">
                <a:tc>
                  <a:txBody>
                    <a:bodyPr/>
                    <a:lstStyle/>
                    <a:p>
                      <a:pPr marL="0" lvl="0" indent="0">
                        <a:lnSpc>
                          <a:spcPct val="80000"/>
                        </a:lnSpc>
                        <a:spcAft>
                          <a:spcPts val="0"/>
                        </a:spcAft>
                        <a:buFontTx/>
                        <a:buNone/>
                        <a:tabLst>
                          <a:tab pos="457200" algn="l"/>
                        </a:tabLst>
                      </a:pPr>
                      <a:r>
                        <a:rPr lang="en-ZA" sz="1400" b="1" kern="1200" dirty="0" smtClean="0">
                          <a:solidFill>
                            <a:schemeClr val="tx1"/>
                          </a:solidFill>
                          <a:effectLst/>
                          <a:latin typeface="Arial"/>
                          <a:ea typeface="MS PGothic"/>
                          <a:cs typeface="Arial"/>
                        </a:rPr>
                        <a:t>Rolling Stock Refurbishment</a:t>
                      </a:r>
                    </a:p>
                    <a:p>
                      <a:pPr marL="285750" lvl="0" indent="-285750">
                        <a:lnSpc>
                          <a:spcPct val="80000"/>
                        </a:lnSpc>
                        <a:spcAft>
                          <a:spcPts val="0"/>
                        </a:spcAft>
                        <a:buFont typeface="Wingdings" charset="2"/>
                        <a:buChar char="q"/>
                        <a:tabLst>
                          <a:tab pos="457200" algn="l"/>
                        </a:tabLst>
                      </a:pPr>
                      <a:r>
                        <a:rPr lang="en-ZA" sz="1400" b="1" kern="1200" dirty="0" smtClean="0">
                          <a:solidFill>
                            <a:schemeClr val="tx1"/>
                          </a:solidFill>
                          <a:effectLst/>
                          <a:latin typeface="Arial"/>
                          <a:ea typeface="MS PGothic"/>
                          <a:cs typeface="Arial"/>
                        </a:rPr>
                        <a:t>Metrorail Coaches</a:t>
                      </a:r>
                    </a:p>
                    <a:p>
                      <a:pPr marL="285750" lvl="0" indent="-285750">
                        <a:lnSpc>
                          <a:spcPct val="80000"/>
                        </a:lnSpc>
                        <a:spcAft>
                          <a:spcPts val="0"/>
                        </a:spcAft>
                        <a:buFont typeface="Wingdings" charset="2"/>
                        <a:buChar char="q"/>
                        <a:tabLst>
                          <a:tab pos="457200" algn="l"/>
                        </a:tabLst>
                      </a:pPr>
                      <a:r>
                        <a:rPr lang="en-ZA" sz="1400" b="1" kern="1200" dirty="0" smtClean="0">
                          <a:solidFill>
                            <a:schemeClr val="tx1"/>
                          </a:solidFill>
                          <a:effectLst/>
                          <a:latin typeface="Arial"/>
                          <a:ea typeface="MS PGothic"/>
                          <a:cs typeface="Arial"/>
                        </a:rPr>
                        <a:t>S/Meyl Coaches</a:t>
                      </a:r>
                    </a:p>
                  </a:txBody>
                  <a:tcPr marL="67797" marR="67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lnSpc>
                          <a:spcPct val="80000"/>
                        </a:lnSpc>
                        <a:spcAft>
                          <a:spcPts val="0"/>
                        </a:spcAft>
                        <a:buFont typeface="Wingdings" charset="2"/>
                        <a:buChar char="ü"/>
                      </a:pPr>
                      <a:r>
                        <a:rPr lang="en-ZA" sz="1400" baseline="0" dirty="0" smtClean="0">
                          <a:solidFill>
                            <a:schemeClr val="tx1"/>
                          </a:solidFill>
                          <a:effectLst/>
                          <a:latin typeface="Arial" pitchFamily="34" charset="0"/>
                          <a:ea typeface="Calibri"/>
                          <a:cs typeface="Arial" pitchFamily="34" charset="0"/>
                        </a:rPr>
                        <a:t>Sustain 2004 jobs annually.</a:t>
                      </a:r>
                    </a:p>
                  </a:txBody>
                  <a:tcPr marL="67797" marR="67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232">
                <a:tc>
                  <a:txBody>
                    <a:bodyPr/>
                    <a:lstStyle/>
                    <a:p>
                      <a:pPr marL="0" lvl="0" indent="0">
                        <a:lnSpc>
                          <a:spcPct val="80000"/>
                        </a:lnSpc>
                        <a:spcAft>
                          <a:spcPts val="0"/>
                        </a:spcAft>
                        <a:buFontTx/>
                        <a:buNone/>
                        <a:tabLst>
                          <a:tab pos="457200" algn="l"/>
                        </a:tabLst>
                      </a:pPr>
                      <a:r>
                        <a:rPr lang="en-ZA" sz="1400" b="1" kern="1200" dirty="0" smtClean="0">
                          <a:solidFill>
                            <a:schemeClr val="tx1"/>
                          </a:solidFill>
                          <a:effectLst/>
                          <a:latin typeface="Arial" pitchFamily="34" charset="0"/>
                          <a:ea typeface="MS PGothic"/>
                          <a:cs typeface="Arial" pitchFamily="34" charset="0"/>
                        </a:rPr>
                        <a:t>National Station Upgrade</a:t>
                      </a:r>
                      <a:endParaRPr lang="en-ZA" sz="1400" b="1" kern="1200" dirty="0">
                        <a:solidFill>
                          <a:schemeClr val="tx1"/>
                        </a:solidFill>
                        <a:effectLst/>
                        <a:latin typeface="Arial" pitchFamily="34" charset="0"/>
                        <a:ea typeface="MS PGothic"/>
                        <a:cs typeface="Arial" pitchFamily="34" charset="0"/>
                      </a:endParaRPr>
                    </a:p>
                  </a:txBody>
                  <a:tcPr marL="67797" marR="67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ct val="80000"/>
                        </a:lnSpc>
                        <a:spcAft>
                          <a:spcPts val="0"/>
                        </a:spcAft>
                        <a:buFont typeface="Wingdings" charset="2"/>
                        <a:buChar char="ü"/>
                        <a:tabLst/>
                      </a:pPr>
                      <a:r>
                        <a:rPr lang="en-ZA" sz="1400" baseline="0" dirty="0" smtClean="0">
                          <a:solidFill>
                            <a:schemeClr val="tx1"/>
                          </a:solidFill>
                          <a:effectLst/>
                          <a:latin typeface="Arial" pitchFamily="34" charset="0"/>
                          <a:ea typeface="Calibri"/>
                          <a:cs typeface="Arial" pitchFamily="34" charset="0"/>
                        </a:rPr>
                        <a:t>Sustain 1005 jobs annually.</a:t>
                      </a:r>
                      <a:endParaRPr lang="en-ZA" sz="1400" dirty="0">
                        <a:solidFill>
                          <a:schemeClr val="tx1"/>
                        </a:solidFill>
                        <a:effectLst/>
                        <a:latin typeface="Arial" pitchFamily="34" charset="0"/>
                        <a:ea typeface="Calibri"/>
                        <a:cs typeface="Arial" pitchFamily="34" charset="0"/>
                      </a:endParaRPr>
                    </a:p>
                  </a:txBody>
                  <a:tcPr marL="67797" marR="67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9963">
                <a:tc>
                  <a:txBody>
                    <a:bodyPr/>
                    <a:lstStyle/>
                    <a:p>
                      <a:pPr marL="0" lvl="0" indent="0">
                        <a:lnSpc>
                          <a:spcPct val="80000"/>
                        </a:lnSpc>
                        <a:spcAft>
                          <a:spcPts val="0"/>
                        </a:spcAft>
                        <a:buFontTx/>
                        <a:buNone/>
                        <a:tabLst>
                          <a:tab pos="457200" algn="l"/>
                        </a:tabLst>
                      </a:pPr>
                      <a:r>
                        <a:rPr lang="en-ZA" sz="1400" b="1" kern="1200" dirty="0" smtClean="0">
                          <a:solidFill>
                            <a:srgbClr val="000000"/>
                          </a:solidFill>
                          <a:effectLst/>
                          <a:latin typeface="Arial" pitchFamily="34" charset="0"/>
                          <a:ea typeface="MS PGothic"/>
                          <a:cs typeface="Arial" pitchFamily="34" charset="0"/>
                        </a:rPr>
                        <a:t>Depot Modernisation Programme: </a:t>
                      </a:r>
                    </a:p>
                    <a:p>
                      <a:pPr marL="285750" lvl="0" indent="-285750">
                        <a:lnSpc>
                          <a:spcPct val="80000"/>
                        </a:lnSpc>
                        <a:spcAft>
                          <a:spcPts val="0"/>
                        </a:spcAft>
                        <a:buFont typeface="Wingdings" charset="2"/>
                        <a:buChar char="q"/>
                        <a:tabLst>
                          <a:tab pos="457200" algn="l"/>
                        </a:tabLst>
                      </a:pPr>
                      <a:r>
                        <a:rPr lang="en-ZA" sz="1400" b="1" kern="1200" dirty="0" smtClean="0">
                          <a:solidFill>
                            <a:srgbClr val="000000"/>
                          </a:solidFill>
                          <a:effectLst/>
                          <a:latin typeface="Arial" pitchFamily="34" charset="0"/>
                          <a:ea typeface="MS PGothic"/>
                          <a:cs typeface="Arial" pitchFamily="34" charset="0"/>
                        </a:rPr>
                        <a:t>Wolmerton Depot </a:t>
                      </a:r>
                    </a:p>
                    <a:p>
                      <a:pPr marL="285750" lvl="0" indent="-285750">
                        <a:lnSpc>
                          <a:spcPct val="80000"/>
                        </a:lnSpc>
                        <a:spcAft>
                          <a:spcPts val="0"/>
                        </a:spcAft>
                        <a:buFont typeface="Wingdings" charset="2"/>
                        <a:buChar char="q"/>
                        <a:tabLst>
                          <a:tab pos="457200" algn="l"/>
                        </a:tabLst>
                      </a:pPr>
                      <a:r>
                        <a:rPr lang="en-ZA" sz="1400" b="1" kern="1200" dirty="0" smtClean="0">
                          <a:solidFill>
                            <a:srgbClr val="000000"/>
                          </a:solidFill>
                          <a:effectLst/>
                          <a:latin typeface="Arial" pitchFamily="34" charset="0"/>
                          <a:ea typeface="MS PGothic"/>
                          <a:cs typeface="Arial" pitchFamily="34" charset="0"/>
                        </a:rPr>
                        <a:t>Braamfontein Depot</a:t>
                      </a:r>
                      <a:endParaRPr lang="en-ZA" sz="1400" b="1" kern="1200" dirty="0">
                        <a:solidFill>
                          <a:srgbClr val="FF0000"/>
                        </a:solidFill>
                        <a:effectLst/>
                        <a:latin typeface="Arial" pitchFamily="34" charset="0"/>
                        <a:ea typeface="MS PGothic"/>
                        <a:cs typeface="Arial" pitchFamily="34" charset="0"/>
                      </a:endParaRPr>
                    </a:p>
                  </a:txBody>
                  <a:tcPr marL="67797" marR="67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ct val="80000"/>
                        </a:lnSpc>
                        <a:spcAft>
                          <a:spcPts val="0"/>
                        </a:spcAft>
                        <a:buFont typeface="Wingdings" charset="2"/>
                        <a:buChar char="ü"/>
                      </a:pPr>
                      <a:r>
                        <a:rPr lang="en-ZA" sz="1400" baseline="0" dirty="0" smtClean="0">
                          <a:solidFill>
                            <a:schemeClr val="tx1"/>
                          </a:solidFill>
                          <a:effectLst/>
                          <a:latin typeface="Arial" pitchFamily="34" charset="0"/>
                          <a:ea typeface="Calibri"/>
                          <a:cs typeface="Arial" pitchFamily="34" charset="0"/>
                        </a:rPr>
                        <a:t>3000 jobs expected to be created during construction.</a:t>
                      </a:r>
                    </a:p>
                    <a:p>
                      <a:pPr marL="0" indent="0" algn="just">
                        <a:lnSpc>
                          <a:spcPct val="80000"/>
                        </a:lnSpc>
                        <a:spcAft>
                          <a:spcPts val="0"/>
                        </a:spcAft>
                        <a:buFont typeface="Wingdings" charset="2"/>
                        <a:buNone/>
                      </a:pPr>
                      <a:endParaRPr lang="en-ZA" sz="1400" baseline="0" dirty="0" smtClean="0">
                        <a:solidFill>
                          <a:schemeClr val="tx1"/>
                        </a:solidFill>
                        <a:effectLst/>
                        <a:latin typeface="Arial" pitchFamily="34" charset="0"/>
                        <a:ea typeface="Calibri"/>
                        <a:cs typeface="Arial" pitchFamily="34" charset="0"/>
                      </a:endParaRPr>
                    </a:p>
                  </a:txBody>
                  <a:tcPr marL="67797" marR="67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a:spLocks noGrp="1"/>
          </p:cNvSpPr>
          <p:nvPr>
            <p:ph type="title"/>
          </p:nvPr>
        </p:nvSpPr>
        <p:spPr/>
        <p:txBody>
          <a:bodyPr/>
          <a:lstStyle/>
          <a:p>
            <a:r>
              <a:rPr lang="en-US" sz="2400" b="1" dirty="0" smtClean="0">
                <a:latin typeface="Impact"/>
                <a:cs typeface="Impact"/>
              </a:rPr>
              <a:t>Impact of the PRASA Investment Program</a:t>
            </a:r>
            <a:endParaRPr lang="en-US" sz="2400" b="1" dirty="0">
              <a:latin typeface="Impact"/>
              <a:cs typeface="Impact"/>
            </a:endParaRPr>
          </a:p>
        </p:txBody>
      </p:sp>
      <p:sp>
        <p:nvSpPr>
          <p:cNvPr id="9" name="Rectangle 5"/>
          <p:cNvSpPr>
            <a:spLocks noChangeArrowheads="1"/>
          </p:cNvSpPr>
          <p:nvPr/>
        </p:nvSpPr>
        <p:spPr bwMode="auto">
          <a:xfrm>
            <a:off x="3885816" y="1604932"/>
            <a:ext cx="4853069" cy="360040"/>
          </a:xfrm>
          <a:prstGeom prst="rect">
            <a:avLst/>
          </a:prstGeom>
          <a:solidFill>
            <a:srgbClr val="1797D8"/>
          </a:solidFill>
          <a:ln w="9525">
            <a:solidFill>
              <a:srgbClr val="1797D8"/>
            </a:solidFill>
            <a:miter lim="800000"/>
            <a:headEnd/>
            <a:tailEnd/>
          </a:ln>
        </p:spPr>
        <p:txBody>
          <a:bodyPr wrap="none" anchor="ctr"/>
          <a:lstStyle/>
          <a:p>
            <a:pPr algn="ctr" defTabSz="914400" fontAlgn="base">
              <a:spcBef>
                <a:spcPct val="0"/>
              </a:spcBef>
              <a:spcAft>
                <a:spcPct val="0"/>
              </a:spcAft>
            </a:pPr>
            <a:r>
              <a:rPr lang="en-GB" sz="2000" i="1" dirty="0" smtClean="0">
                <a:solidFill>
                  <a:prstClr val="white"/>
                </a:solidFill>
                <a:latin typeface="Arial" pitchFamily="34" charset="0"/>
                <a:cs typeface="Arial" pitchFamily="34" charset="0"/>
              </a:rPr>
              <a:t>Impact</a:t>
            </a:r>
            <a:endParaRPr lang="en-GB" sz="2000" i="1" dirty="0">
              <a:solidFill>
                <a:prstClr val="white"/>
              </a:solidFill>
              <a:latin typeface="Arial" pitchFamily="34" charset="0"/>
              <a:cs typeface="Arial" pitchFamily="34" charset="0"/>
            </a:endParaRPr>
          </a:p>
        </p:txBody>
      </p:sp>
      <p:sp>
        <p:nvSpPr>
          <p:cNvPr id="10" name="Rectangle 5"/>
          <p:cNvSpPr>
            <a:spLocks noChangeArrowheads="1"/>
          </p:cNvSpPr>
          <p:nvPr/>
        </p:nvSpPr>
        <p:spPr bwMode="auto">
          <a:xfrm>
            <a:off x="282645" y="1604932"/>
            <a:ext cx="3603171" cy="360039"/>
          </a:xfrm>
          <a:prstGeom prst="rect">
            <a:avLst/>
          </a:prstGeom>
          <a:solidFill>
            <a:srgbClr val="1797D8"/>
          </a:solidFill>
          <a:ln w="9525">
            <a:solidFill>
              <a:srgbClr val="1797D8"/>
            </a:solidFill>
            <a:miter lim="800000"/>
            <a:headEnd/>
            <a:tailEnd/>
          </a:ln>
        </p:spPr>
        <p:txBody>
          <a:bodyPr wrap="none" anchor="ctr"/>
          <a:lstStyle/>
          <a:p>
            <a:pPr algn="ctr" defTabSz="914400" fontAlgn="base">
              <a:spcBef>
                <a:spcPct val="0"/>
              </a:spcBef>
              <a:spcAft>
                <a:spcPct val="0"/>
              </a:spcAft>
            </a:pPr>
            <a:r>
              <a:rPr lang="en-GB" sz="2000" i="1" dirty="0" smtClean="0">
                <a:solidFill>
                  <a:prstClr val="white"/>
                </a:solidFill>
                <a:latin typeface="Arial" pitchFamily="34" charset="0"/>
                <a:cs typeface="Arial" pitchFamily="34" charset="0"/>
              </a:rPr>
              <a:t>Job Creation Programmes</a:t>
            </a:r>
            <a:endParaRPr lang="en-GB" sz="2000" i="1" dirty="0">
              <a:solidFill>
                <a:prstClr val="white"/>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4B56656-6770-8940-8401-EA3EDE04B3E1}" type="slidenum">
              <a:rPr lang="en-US" smtClean="0"/>
              <a:pPr/>
              <a:t>37</a:t>
            </a:fld>
            <a:endParaRPr lang="en-US"/>
          </a:p>
        </p:txBody>
      </p:sp>
    </p:spTree>
    <p:extLst>
      <p:ext uri="{BB962C8B-B14F-4D97-AF65-F5344CB8AC3E}">
        <p14:creationId xmlns:p14="http://schemas.microsoft.com/office/powerpoint/2010/main" xmlns="" val="4271505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0" dirty="0" smtClean="0">
                <a:latin typeface="Impact"/>
                <a:cs typeface="Impact"/>
              </a:rPr>
              <a:t>PART C: </a:t>
            </a:r>
            <a:br>
              <a:rPr lang="en-US" sz="4400" b="0" dirty="0" smtClean="0">
                <a:latin typeface="Impact"/>
                <a:cs typeface="Impact"/>
              </a:rPr>
            </a:br>
            <a:r>
              <a:rPr lang="en-US" sz="4400" b="0" dirty="0" smtClean="0">
                <a:latin typeface="Impact"/>
                <a:cs typeface="Impact"/>
              </a:rPr>
              <a:t>ANNUAL PERFORMANCE INDICATORS &amp; TARGETS</a:t>
            </a:r>
            <a:endParaRPr lang="en-US" sz="4400" b="0" dirty="0">
              <a:latin typeface="Impact"/>
              <a:cs typeface="Impact"/>
            </a:endParaRPr>
          </a:p>
        </p:txBody>
      </p:sp>
      <p:sp>
        <p:nvSpPr>
          <p:cNvPr id="3" name="Slide Number Placeholder 2"/>
          <p:cNvSpPr>
            <a:spLocks noGrp="1"/>
          </p:cNvSpPr>
          <p:nvPr>
            <p:ph type="sldNum" sz="quarter" idx="12"/>
          </p:nvPr>
        </p:nvSpPr>
        <p:spPr/>
        <p:txBody>
          <a:bodyPr/>
          <a:lstStyle/>
          <a:p>
            <a:fld id="{33541650-E3F6-3B4A-BA01-174404A697F9}" type="slidenum">
              <a:rPr lang="en-US" smtClean="0"/>
              <a:pPr/>
              <a:t>38</a:t>
            </a:fld>
            <a:endParaRPr lang="en-US"/>
          </a:p>
        </p:txBody>
      </p:sp>
    </p:spTree>
    <p:extLst>
      <p:ext uri="{BB962C8B-B14F-4D97-AF65-F5344CB8AC3E}">
        <p14:creationId xmlns:p14="http://schemas.microsoft.com/office/powerpoint/2010/main" xmlns="" val="9442001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smtClean="0">
                <a:latin typeface="Impact" panose="020B0806030902050204" pitchFamily="34" charset="0"/>
              </a:rPr>
              <a:t>Applied principles for PRASA Performance Targets</a:t>
            </a:r>
            <a:endParaRPr lang="en-ZA" sz="2400" dirty="0">
              <a:latin typeface="Impact" panose="020B0806030902050204" pitchFamily="34" charset="0"/>
            </a:endParaRPr>
          </a:p>
        </p:txBody>
      </p:sp>
      <p:sp>
        <p:nvSpPr>
          <p:cNvPr id="3" name="Content Placeholder 2"/>
          <p:cNvSpPr>
            <a:spLocks noGrp="1"/>
          </p:cNvSpPr>
          <p:nvPr>
            <p:ph idx="1"/>
          </p:nvPr>
        </p:nvSpPr>
        <p:spPr/>
        <p:txBody>
          <a:bodyPr>
            <a:noAutofit/>
          </a:bodyPr>
          <a:lstStyle/>
          <a:p>
            <a:pPr>
              <a:lnSpc>
                <a:spcPct val="150000"/>
              </a:lnSpc>
              <a:buFont typeface="Wingdings" panose="05000000000000000000" pitchFamily="2" charset="2"/>
              <a:buChar char="q"/>
            </a:pPr>
            <a:r>
              <a:rPr lang="en-ZA" sz="2000" dirty="0" smtClean="0"/>
              <a:t>Focus on achievable and realistic targets </a:t>
            </a:r>
            <a:endParaRPr lang="en-ZA" sz="2000" dirty="0"/>
          </a:p>
          <a:p>
            <a:pPr>
              <a:lnSpc>
                <a:spcPct val="150000"/>
              </a:lnSpc>
              <a:buFont typeface="Wingdings" panose="05000000000000000000" pitchFamily="2" charset="2"/>
              <a:buChar char="q"/>
            </a:pPr>
            <a:r>
              <a:rPr lang="en-ZA" sz="2000" dirty="0" smtClean="0"/>
              <a:t>Consider challenges, competency </a:t>
            </a:r>
            <a:r>
              <a:rPr lang="en-ZA" sz="2000" dirty="0"/>
              <a:t>and capability of </a:t>
            </a:r>
            <a:r>
              <a:rPr lang="en-ZA" sz="2000" dirty="0" smtClean="0"/>
              <a:t>organisation</a:t>
            </a:r>
          </a:p>
          <a:p>
            <a:pPr>
              <a:lnSpc>
                <a:spcPct val="150000"/>
              </a:lnSpc>
              <a:buFont typeface="Wingdings" panose="05000000000000000000" pitchFamily="2" charset="2"/>
              <a:buChar char="q"/>
            </a:pPr>
            <a:r>
              <a:rPr lang="en-ZA" sz="2000" dirty="0"/>
              <a:t>Use </a:t>
            </a:r>
            <a:r>
              <a:rPr lang="en-ZA" sz="2000" dirty="0" smtClean="0"/>
              <a:t>forecasting </a:t>
            </a:r>
            <a:r>
              <a:rPr lang="en-ZA" sz="2000" dirty="0"/>
              <a:t>with Statistical time series, proper consideration of the baseline (history) </a:t>
            </a:r>
            <a:r>
              <a:rPr lang="en-ZA" sz="2000" dirty="0" smtClean="0"/>
              <a:t>combined with “Expert</a:t>
            </a:r>
            <a:r>
              <a:rPr lang="en-ZA" sz="2000" dirty="0"/>
              <a:t>” forecasting </a:t>
            </a:r>
            <a:endParaRPr lang="en-ZA" sz="2000" dirty="0" smtClean="0"/>
          </a:p>
          <a:p>
            <a:pPr>
              <a:lnSpc>
                <a:spcPct val="150000"/>
              </a:lnSpc>
              <a:buFont typeface="Wingdings" panose="05000000000000000000" pitchFamily="2" charset="2"/>
              <a:buChar char="q"/>
            </a:pPr>
            <a:r>
              <a:rPr lang="en-ZA" sz="2000" dirty="0" smtClean="0"/>
              <a:t>Set range </a:t>
            </a:r>
            <a:r>
              <a:rPr lang="en-ZA" sz="2000" dirty="0"/>
              <a:t>t</a:t>
            </a:r>
            <a:r>
              <a:rPr lang="en-ZA" sz="2000" dirty="0" smtClean="0"/>
              <a:t>arget for all numerical &amp; project indicators using  statistical principles for Quality performance improvements </a:t>
            </a:r>
          </a:p>
          <a:p>
            <a:pPr>
              <a:lnSpc>
                <a:spcPct val="150000"/>
              </a:lnSpc>
              <a:buFont typeface="Wingdings" panose="05000000000000000000" pitchFamily="2" charset="2"/>
              <a:buChar char="q"/>
            </a:pPr>
            <a:r>
              <a:rPr lang="en-ZA" sz="2000" dirty="0" smtClean="0"/>
              <a:t>Alignment with deficit budget</a:t>
            </a:r>
          </a:p>
        </p:txBody>
      </p:sp>
      <p:sp>
        <p:nvSpPr>
          <p:cNvPr id="4" name="Slide Number Placeholder 3"/>
          <p:cNvSpPr>
            <a:spLocks noGrp="1"/>
          </p:cNvSpPr>
          <p:nvPr>
            <p:ph type="sldNum" sz="quarter" idx="12"/>
          </p:nvPr>
        </p:nvSpPr>
        <p:spPr/>
        <p:txBody>
          <a:bodyPr/>
          <a:lstStyle/>
          <a:p>
            <a:fld id="{24B56656-6770-8940-8401-EA3EDE04B3E1}"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xmlns="" val="262764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4175" y="1708381"/>
            <a:ext cx="8229600" cy="381642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Font typeface="Arial" pitchFamily="34" charset="0"/>
              <a:buNone/>
            </a:pPr>
            <a:r>
              <a:rPr lang="en-ZA" sz="1600" b="1" dirty="0" smtClean="0">
                <a:solidFill>
                  <a:prstClr val="black"/>
                </a:solidFill>
              </a:rPr>
              <a:t>Compliance with Section 52 of the PFMA </a:t>
            </a:r>
          </a:p>
          <a:p>
            <a:pPr defTabSz="914400"/>
            <a:r>
              <a:rPr lang="en-US" sz="1600" dirty="0" smtClean="0">
                <a:solidFill>
                  <a:prstClr val="black"/>
                </a:solidFill>
              </a:rPr>
              <a:t>In accordance with Section 52 of the PFMA, which deals with annual budgets and corporate plans provides that PRASA as an State Owned Entity must annually submit a Corporate Plan in the prescribed format covering the affairs of that public entity or business enterprise for the following three (3) financial years, and, if it has subsidiaries, also the affairs of the subsidiaries.</a:t>
            </a:r>
          </a:p>
          <a:p>
            <a:pPr marL="0" indent="0" defTabSz="914400">
              <a:buFont typeface="Arial" pitchFamily="34" charset="0"/>
              <a:buNone/>
            </a:pPr>
            <a:endParaRPr lang="en-ZA" sz="1600" dirty="0" smtClean="0">
              <a:solidFill>
                <a:prstClr val="black"/>
              </a:solidFill>
            </a:endParaRPr>
          </a:p>
          <a:p>
            <a:pPr defTabSz="914400"/>
            <a:r>
              <a:rPr lang="en-US" sz="1600" dirty="0" smtClean="0">
                <a:solidFill>
                  <a:prstClr val="black"/>
                </a:solidFill>
              </a:rPr>
              <a:t>The corporate plan must cover the MTEF period (covering 3 years), and will cover strategic objectives and outcomes identified and agreed on by the executives authority in the shareholder’s compact.</a:t>
            </a:r>
            <a:endParaRPr lang="en-ZA" sz="1600" dirty="0">
              <a:solidFill>
                <a:prstClr val="black"/>
              </a:solidFill>
            </a:endParaRPr>
          </a:p>
        </p:txBody>
      </p:sp>
      <p:sp>
        <p:nvSpPr>
          <p:cNvPr id="9" name="Title 1"/>
          <p:cNvSpPr>
            <a:spLocks noGrp="1"/>
          </p:cNvSpPr>
          <p:nvPr>
            <p:ph type="title"/>
          </p:nvPr>
        </p:nvSpPr>
        <p:spPr/>
        <p:txBody>
          <a:bodyPr/>
          <a:lstStyle/>
          <a:p>
            <a:r>
              <a:rPr lang="en-US" sz="2400" b="0" dirty="0" smtClean="0">
                <a:solidFill>
                  <a:srgbClr val="00B0F0"/>
                </a:solidFill>
                <a:latin typeface="Impact"/>
                <a:cs typeface="Impact"/>
              </a:rPr>
              <a:t>Purpose of the Corporate Plan</a:t>
            </a:r>
            <a:endParaRPr lang="en-US" sz="2400" b="0" dirty="0">
              <a:solidFill>
                <a:srgbClr val="00B0F0"/>
              </a:solidFill>
              <a:latin typeface="Impact"/>
              <a:cs typeface="Impact"/>
            </a:endParaRPr>
          </a:p>
        </p:txBody>
      </p:sp>
      <p:sp>
        <p:nvSpPr>
          <p:cNvPr id="3" name="Slide Number Placeholder 2"/>
          <p:cNvSpPr>
            <a:spLocks noGrp="1"/>
          </p:cNvSpPr>
          <p:nvPr>
            <p:ph type="sldNum" sz="quarter" idx="12"/>
          </p:nvPr>
        </p:nvSpPr>
        <p:spPr/>
        <p:txBody>
          <a:bodyPr/>
          <a:lstStyle/>
          <a:p>
            <a:fld id="{24B56656-6770-8940-8401-EA3EDE04B3E1}" type="slidenum">
              <a:rPr lang="en-US" smtClean="0"/>
              <a:pPr/>
              <a:t>4</a:t>
            </a:fld>
            <a:endParaRPr lang="en-US"/>
          </a:p>
        </p:txBody>
      </p:sp>
    </p:spTree>
    <p:extLst>
      <p:ext uri="{BB962C8B-B14F-4D97-AF65-F5344CB8AC3E}">
        <p14:creationId xmlns:p14="http://schemas.microsoft.com/office/powerpoint/2010/main" xmlns="" val="3015080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smtClean="0">
                <a:latin typeface="Impact" panose="020B0806030902050204" pitchFamily="34" charset="0"/>
              </a:rPr>
              <a:t>Key Performance measures and indicators</a:t>
            </a:r>
            <a:endParaRPr lang="en-ZA" sz="2400" dirty="0">
              <a:latin typeface="Impact" panose="020B0806030902050204" pitchFamily="34" charset="0"/>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457200" y="1894330"/>
            <a:ext cx="8229600" cy="39377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4B56656-6770-8940-8401-EA3EDE04B3E1}"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xmlns="" val="7066969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latin typeface="Impact" panose="020B0806030902050204" pitchFamily="34" charset="0"/>
              </a:rPr>
              <a:t>Key Performance measures and </a:t>
            </a:r>
            <a:r>
              <a:rPr lang="en-US" sz="2400" dirty="0" smtClean="0">
                <a:latin typeface="Impact" panose="020B0806030902050204" pitchFamily="34" charset="0"/>
              </a:rPr>
              <a:t>indicators</a:t>
            </a:r>
            <a:endParaRPr lang="en-ZA" sz="2400" dirty="0">
              <a:latin typeface="Impact" panose="020B0806030902050204" pitchFamily="34" charset="0"/>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457200" y="1724181"/>
            <a:ext cx="8229600" cy="4016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4B56656-6770-8940-8401-EA3EDE04B3E1}"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xmlns="" val="9638656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Impact" panose="020B0806030902050204" pitchFamily="34" charset="0"/>
              </a:rPr>
              <a:t>Key Performance measures and </a:t>
            </a:r>
            <a:r>
              <a:rPr lang="en-US" sz="2400" dirty="0" smtClean="0">
                <a:latin typeface="Impact" panose="020B0806030902050204" pitchFamily="34" charset="0"/>
              </a:rPr>
              <a:t>indicators</a:t>
            </a:r>
            <a:endParaRPr lang="en-ZA" sz="2400" dirty="0">
              <a:latin typeface="Impact" panose="020B0806030902050204" pitchFamily="34" charset="0"/>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457200" y="1759567"/>
            <a:ext cx="8229600" cy="2378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4B56656-6770-8940-8401-EA3EDE04B3E1}"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xmlns="" val="27490909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Impact" panose="020B0806030902050204" pitchFamily="34" charset="0"/>
              </a:rPr>
              <a:t>Key Performance measures and indicators</a:t>
            </a:r>
            <a:endParaRPr lang="en-ZA" sz="2400" dirty="0">
              <a:latin typeface="Impact" panose="020B0806030902050204" pitchFamily="34" charset="0"/>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457200" y="1672482"/>
            <a:ext cx="8229600" cy="2378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4B56656-6770-8940-8401-EA3EDE04B3E1}"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xmlns="" val="21514486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Impact" panose="020B0806030902050204" pitchFamily="34" charset="0"/>
              </a:rPr>
              <a:t>Key Performance measures and indicators</a:t>
            </a:r>
            <a:endParaRPr lang="en-ZA" sz="2400" dirty="0">
              <a:latin typeface="Impact" panose="020B0806030902050204" pitchFamily="34" charset="0"/>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457200" y="1743433"/>
            <a:ext cx="8229600" cy="2119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4B56656-6770-8940-8401-EA3EDE04B3E1}"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xmlns="" val="581123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Impact" panose="020B0806030902050204" pitchFamily="34" charset="0"/>
              </a:rPr>
              <a:t>Key Performance measures and </a:t>
            </a:r>
            <a:r>
              <a:rPr lang="en-US" sz="2400" dirty="0" smtClean="0">
                <a:latin typeface="Impact" panose="020B0806030902050204" pitchFamily="34" charset="0"/>
              </a:rPr>
              <a:t>indicators</a:t>
            </a:r>
            <a:endParaRPr lang="en-ZA" sz="2400" dirty="0">
              <a:latin typeface="Impact" panose="020B0806030902050204" pitchFamily="34" charset="0"/>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457200" y="1765843"/>
            <a:ext cx="8229600" cy="2910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4B56656-6770-8940-8401-EA3EDE04B3E1}"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xmlns="" val="10411528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Impact" panose="020B0806030902050204" pitchFamily="34" charset="0"/>
              </a:rPr>
              <a:t>Key Performance measures and </a:t>
            </a:r>
            <a:r>
              <a:rPr lang="en-US" sz="2400" dirty="0" smtClean="0">
                <a:latin typeface="Impact" panose="020B0806030902050204" pitchFamily="34" charset="0"/>
              </a:rPr>
              <a:t>indicators</a:t>
            </a:r>
            <a:endParaRPr lang="en-ZA" sz="2400" dirty="0">
              <a:latin typeface="Impact" panose="020B0806030902050204" pitchFamily="34" charset="0"/>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457200" y="1693343"/>
            <a:ext cx="8229600" cy="2924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4B56656-6770-8940-8401-EA3EDE04B3E1}"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xmlns="" val="33237566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Impact" panose="020B0806030902050204" pitchFamily="34" charset="0"/>
              </a:rPr>
              <a:t>Key Performance measures and </a:t>
            </a:r>
            <a:r>
              <a:rPr lang="en-US" sz="2400" dirty="0" smtClean="0">
                <a:latin typeface="Impact" panose="020B0806030902050204" pitchFamily="34" charset="0"/>
              </a:rPr>
              <a:t>indicators</a:t>
            </a:r>
            <a:endParaRPr lang="en-ZA" sz="2400" dirty="0">
              <a:latin typeface="Impact" panose="020B0806030902050204" pitchFamily="34" charset="0"/>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81000" y="1670498"/>
            <a:ext cx="8229600" cy="2708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4B56656-6770-8940-8401-EA3EDE04B3E1}"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xmlns="" val="23918704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Impact" panose="020B0806030902050204" pitchFamily="34" charset="0"/>
              </a:rPr>
              <a:t>Key Performance measures and </a:t>
            </a:r>
            <a:r>
              <a:rPr lang="en-US" sz="2400" dirty="0" smtClean="0">
                <a:latin typeface="Impact" panose="020B0806030902050204" pitchFamily="34" charset="0"/>
              </a:rPr>
              <a:t>indicators</a:t>
            </a:r>
            <a:endParaRPr lang="en-ZA" sz="2400" dirty="0">
              <a:latin typeface="Impact" panose="020B0806030902050204" pitchFamily="34" charset="0"/>
            </a:endParaRPr>
          </a:p>
        </p:txBody>
      </p:sp>
      <p:pic>
        <p:nvPicPr>
          <p:cNvPr id="21299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457200" y="1637677"/>
            <a:ext cx="8229600" cy="1947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4B56656-6770-8940-8401-EA3EDE04B3E1}"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xmlns="" val="34263729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p:txBody>
          <a:bodyPr/>
          <a:lstStyle/>
          <a:p>
            <a:r>
              <a:rPr lang="en-GB" sz="2400" dirty="0" smtClean="0">
                <a:latin typeface="Impact"/>
                <a:cs typeface="Impact"/>
              </a:rPr>
              <a:t>Actions to Improve Future Performance</a:t>
            </a:r>
            <a:endParaRPr lang="en-GB" sz="2400" dirty="0">
              <a:latin typeface="Impact"/>
              <a:cs typeface="Impact"/>
            </a:endParaRPr>
          </a:p>
        </p:txBody>
      </p:sp>
      <p:sp>
        <p:nvSpPr>
          <p:cNvPr id="21" name="TextBox 20"/>
          <p:cNvSpPr txBox="1"/>
          <p:nvPr/>
        </p:nvSpPr>
        <p:spPr>
          <a:xfrm>
            <a:off x="8532440" y="6381328"/>
            <a:ext cx="412893" cy="338554"/>
          </a:xfrm>
          <a:prstGeom prst="rect">
            <a:avLst/>
          </a:prstGeom>
          <a:noFill/>
        </p:spPr>
        <p:txBody>
          <a:bodyPr wrap="none" rtlCol="0">
            <a:spAutoFit/>
          </a:bodyPr>
          <a:lstStyle/>
          <a:p>
            <a:pPr defTabSz="914400" fontAlgn="base">
              <a:spcBef>
                <a:spcPct val="0"/>
              </a:spcBef>
              <a:spcAft>
                <a:spcPct val="0"/>
              </a:spcAft>
            </a:pPr>
            <a:r>
              <a:rPr lang="en-US" sz="1600" dirty="0" smtClean="0">
                <a:solidFill>
                  <a:prstClr val="black"/>
                </a:solidFill>
                <a:latin typeface="Arial" pitchFamily="34" charset="0"/>
                <a:cs typeface="Arial" pitchFamily="34" charset="0"/>
              </a:rPr>
              <a:t>44</a:t>
            </a:r>
            <a:endParaRPr lang="en-US" sz="1600" dirty="0">
              <a:solidFill>
                <a:prstClr val="black"/>
              </a:solidFill>
              <a:latin typeface="Arial" pitchFamily="34" charset="0"/>
              <a:cs typeface="Arial" pitchFamily="34" charset="0"/>
            </a:endParaRPr>
          </a:p>
        </p:txBody>
      </p:sp>
      <p:sp>
        <p:nvSpPr>
          <p:cNvPr id="11" name="Content Placeholder 2"/>
          <p:cNvSpPr txBox="1">
            <a:spLocks/>
          </p:cNvSpPr>
          <p:nvPr/>
        </p:nvSpPr>
        <p:spPr>
          <a:xfrm>
            <a:off x="457200" y="1769504"/>
            <a:ext cx="8229600" cy="2448272"/>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lnSpc>
                <a:spcPct val="150000"/>
              </a:lnSpc>
              <a:buFont typeface="Wingdings" panose="05000000000000000000" pitchFamily="2" charset="2"/>
              <a:buChar char="q"/>
            </a:pPr>
            <a:r>
              <a:rPr lang="en-ZA" sz="1600" dirty="0" smtClean="0">
                <a:solidFill>
                  <a:prstClr val="black"/>
                </a:solidFill>
                <a:latin typeface="Arial"/>
                <a:cs typeface="Arial"/>
              </a:rPr>
              <a:t>Review of target setting process for realistic and achievable targets</a:t>
            </a:r>
          </a:p>
          <a:p>
            <a:pPr lvl="1" defTabSz="914400">
              <a:lnSpc>
                <a:spcPct val="150000"/>
              </a:lnSpc>
              <a:buFont typeface="Wingdings" panose="05000000000000000000" pitchFamily="2" charset="2"/>
              <a:buChar char="§"/>
            </a:pPr>
            <a:r>
              <a:rPr lang="en-ZA" sz="1600" dirty="0" smtClean="0">
                <a:solidFill>
                  <a:prstClr val="black"/>
                </a:solidFill>
                <a:latin typeface="Arial"/>
                <a:cs typeface="Arial"/>
              </a:rPr>
              <a:t>Range target</a:t>
            </a:r>
          </a:p>
          <a:p>
            <a:pPr lvl="1" defTabSz="914400">
              <a:lnSpc>
                <a:spcPct val="150000"/>
              </a:lnSpc>
              <a:buFont typeface="Wingdings" panose="05000000000000000000" pitchFamily="2" charset="2"/>
              <a:buChar char="§"/>
            </a:pPr>
            <a:r>
              <a:rPr lang="en-ZA" sz="1600" dirty="0" smtClean="0">
                <a:solidFill>
                  <a:prstClr val="black"/>
                </a:solidFill>
                <a:latin typeface="Arial"/>
                <a:cs typeface="Arial"/>
              </a:rPr>
              <a:t>Based on statistical principles of Quality Control</a:t>
            </a:r>
          </a:p>
          <a:p>
            <a:pPr defTabSz="914400">
              <a:lnSpc>
                <a:spcPct val="150000"/>
              </a:lnSpc>
              <a:buFont typeface="Wingdings" panose="05000000000000000000" pitchFamily="2" charset="2"/>
              <a:buChar char="q"/>
            </a:pPr>
            <a:r>
              <a:rPr lang="en-ZA" sz="1600" dirty="0" smtClean="0">
                <a:solidFill>
                  <a:prstClr val="black"/>
                </a:solidFill>
                <a:latin typeface="Arial"/>
                <a:cs typeface="Arial"/>
              </a:rPr>
              <a:t>Reduce the number of indicators</a:t>
            </a:r>
          </a:p>
          <a:p>
            <a:pPr lvl="1" defTabSz="914400">
              <a:lnSpc>
                <a:spcPct val="150000"/>
              </a:lnSpc>
              <a:buFont typeface="Wingdings" panose="05000000000000000000" pitchFamily="2" charset="2"/>
              <a:buChar char="§"/>
            </a:pPr>
            <a:r>
              <a:rPr lang="en-ZA" sz="1600" dirty="0" smtClean="0">
                <a:solidFill>
                  <a:prstClr val="black"/>
                </a:solidFill>
                <a:latin typeface="Arial"/>
                <a:cs typeface="Arial"/>
              </a:rPr>
              <a:t>From 46 to 31. (30% reduction)</a:t>
            </a:r>
          </a:p>
          <a:p>
            <a:pPr defTabSz="914400">
              <a:lnSpc>
                <a:spcPct val="150000"/>
              </a:lnSpc>
              <a:buFont typeface="Wingdings" panose="05000000000000000000" pitchFamily="2" charset="2"/>
              <a:buChar char="q"/>
            </a:pPr>
            <a:r>
              <a:rPr lang="en-ZA" sz="1600" dirty="0" smtClean="0">
                <a:solidFill>
                  <a:prstClr val="black"/>
                </a:solidFill>
                <a:latin typeface="Arial"/>
                <a:cs typeface="Arial"/>
              </a:rPr>
              <a:t>Alignment of Budget to APP to Performance Agreements of Executives. </a:t>
            </a:r>
          </a:p>
          <a:p>
            <a:pPr defTabSz="914400">
              <a:lnSpc>
                <a:spcPct val="150000"/>
              </a:lnSpc>
              <a:buFont typeface="Wingdings" panose="05000000000000000000" pitchFamily="2" charset="2"/>
              <a:buChar char="q"/>
            </a:pPr>
            <a:r>
              <a:rPr lang="en-ZA" sz="1600" dirty="0" smtClean="0">
                <a:solidFill>
                  <a:prstClr val="black"/>
                </a:solidFill>
                <a:latin typeface="Arial"/>
                <a:cs typeface="Arial"/>
              </a:rPr>
              <a:t>Consequence management</a:t>
            </a:r>
          </a:p>
          <a:p>
            <a:pPr defTabSz="914400">
              <a:lnSpc>
                <a:spcPct val="150000"/>
              </a:lnSpc>
              <a:buFont typeface="Wingdings" panose="05000000000000000000" pitchFamily="2" charset="2"/>
              <a:buChar char="q"/>
            </a:pPr>
            <a:r>
              <a:rPr lang="en-ZA" sz="1600" dirty="0" smtClean="0">
                <a:solidFill>
                  <a:prstClr val="black"/>
                </a:solidFill>
                <a:latin typeface="Arial"/>
                <a:cs typeface="Arial"/>
              </a:rPr>
              <a:t>Monitoring and evaluation process via Group Exco and Board</a:t>
            </a:r>
          </a:p>
          <a:p>
            <a:pPr defTabSz="914400">
              <a:lnSpc>
                <a:spcPct val="150000"/>
              </a:lnSpc>
              <a:buFont typeface="Wingdings" panose="05000000000000000000" pitchFamily="2" charset="2"/>
              <a:buChar char="q"/>
            </a:pPr>
            <a:endParaRPr lang="en-ZA" sz="1600" dirty="0">
              <a:solidFill>
                <a:prstClr val="black"/>
              </a:solidFill>
              <a:latin typeface="Arial"/>
              <a:cs typeface="Arial"/>
            </a:endParaRPr>
          </a:p>
        </p:txBody>
      </p:sp>
      <p:sp>
        <p:nvSpPr>
          <p:cNvPr id="2" name="Slide Number Placeholder 1"/>
          <p:cNvSpPr>
            <a:spLocks noGrp="1"/>
          </p:cNvSpPr>
          <p:nvPr>
            <p:ph type="sldNum" sz="quarter" idx="12"/>
          </p:nvPr>
        </p:nvSpPr>
        <p:spPr/>
        <p:txBody>
          <a:bodyPr/>
          <a:lstStyle/>
          <a:p>
            <a:fld id="{24B56656-6770-8940-8401-EA3EDE04B3E1}" type="slidenum">
              <a:rPr lang="en-US" smtClean="0"/>
              <a:pPr/>
              <a:t>49</a:t>
            </a:fld>
            <a:endParaRPr lang="en-US"/>
          </a:p>
        </p:txBody>
      </p:sp>
    </p:spTree>
    <p:extLst>
      <p:ext uri="{BB962C8B-B14F-4D97-AF65-F5344CB8AC3E}">
        <p14:creationId xmlns:p14="http://schemas.microsoft.com/office/powerpoint/2010/main" xmlns="" val="2319708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4175" y="1535306"/>
            <a:ext cx="8229600" cy="5184576"/>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90000"/>
              </a:lnSpc>
              <a:buFont typeface="Arial" pitchFamily="34" charset="0"/>
              <a:buNone/>
            </a:pPr>
            <a:r>
              <a:rPr lang="en-US" sz="1600" dirty="0" smtClean="0">
                <a:solidFill>
                  <a:prstClr val="black"/>
                </a:solidFill>
              </a:rPr>
              <a:t>The 2016/17 – 2018/19 Corporate Plan for PRASA has the following Headings and Sub-Headings:</a:t>
            </a:r>
          </a:p>
          <a:p>
            <a:pPr marL="0" indent="0" defTabSz="914400">
              <a:lnSpc>
                <a:spcPct val="90000"/>
              </a:lnSpc>
              <a:buFont typeface="Arial" pitchFamily="34" charset="0"/>
              <a:buNone/>
            </a:pPr>
            <a:endParaRPr lang="en-US" sz="1600" dirty="0" smtClean="0">
              <a:solidFill>
                <a:prstClr val="black"/>
              </a:solidFill>
            </a:endParaRPr>
          </a:p>
          <a:p>
            <a:pPr defTabSz="914400">
              <a:lnSpc>
                <a:spcPct val="90000"/>
              </a:lnSpc>
              <a:buFont typeface="Wingdings" charset="2"/>
              <a:buChar char="q"/>
            </a:pPr>
            <a:r>
              <a:rPr lang="en-US" sz="1600" b="1" dirty="0" smtClean="0">
                <a:solidFill>
                  <a:prstClr val="black"/>
                </a:solidFill>
              </a:rPr>
              <a:t>The PRASA Mandate</a:t>
            </a:r>
            <a:endParaRPr lang="en-ZA" sz="1600" b="1" dirty="0" smtClean="0">
              <a:solidFill>
                <a:prstClr val="black"/>
              </a:solidFill>
            </a:endParaRPr>
          </a:p>
          <a:p>
            <a:pPr lvl="1" defTabSz="914400">
              <a:lnSpc>
                <a:spcPct val="90000"/>
              </a:lnSpc>
            </a:pPr>
            <a:r>
              <a:rPr lang="x-none" sz="1600" i="1" dirty="0" smtClean="0">
                <a:solidFill>
                  <a:prstClr val="black"/>
                </a:solidFill>
              </a:rPr>
              <a:t>Statement of Purpose</a:t>
            </a:r>
            <a:endParaRPr lang="en-ZA" sz="1600" b="1" dirty="0" smtClean="0">
              <a:solidFill>
                <a:prstClr val="black"/>
              </a:solidFill>
            </a:endParaRPr>
          </a:p>
          <a:p>
            <a:pPr lvl="1" defTabSz="914400">
              <a:lnSpc>
                <a:spcPct val="90000"/>
              </a:lnSpc>
            </a:pPr>
            <a:r>
              <a:rPr lang="x-none" sz="1600" i="1" dirty="0" smtClean="0">
                <a:solidFill>
                  <a:prstClr val="black"/>
                </a:solidFill>
              </a:rPr>
              <a:t>Vision and Mission</a:t>
            </a:r>
            <a:endParaRPr lang="en-ZA" sz="1600" b="1" dirty="0" smtClean="0">
              <a:solidFill>
                <a:prstClr val="black"/>
              </a:solidFill>
            </a:endParaRPr>
          </a:p>
          <a:p>
            <a:pPr lvl="1" defTabSz="914400">
              <a:lnSpc>
                <a:spcPct val="90000"/>
              </a:lnSpc>
            </a:pPr>
            <a:r>
              <a:rPr lang="x-none" sz="1600" i="1" dirty="0" smtClean="0">
                <a:solidFill>
                  <a:prstClr val="black"/>
                </a:solidFill>
              </a:rPr>
              <a:t>Values</a:t>
            </a:r>
            <a:endParaRPr lang="en-ZA" sz="1600" b="1" dirty="0" smtClean="0">
              <a:solidFill>
                <a:prstClr val="black"/>
              </a:solidFill>
            </a:endParaRPr>
          </a:p>
          <a:p>
            <a:pPr lvl="1" defTabSz="914400">
              <a:lnSpc>
                <a:spcPct val="90000"/>
              </a:lnSpc>
            </a:pPr>
            <a:r>
              <a:rPr lang="x-none" sz="1600" i="1" dirty="0" smtClean="0">
                <a:solidFill>
                  <a:prstClr val="black"/>
                </a:solidFill>
              </a:rPr>
              <a:t>Operating Principles</a:t>
            </a:r>
            <a:endParaRPr lang="en-US" sz="1600" i="1" dirty="0" smtClean="0">
              <a:solidFill>
                <a:prstClr val="black"/>
              </a:solidFill>
            </a:endParaRPr>
          </a:p>
          <a:p>
            <a:pPr defTabSz="914400">
              <a:lnSpc>
                <a:spcPct val="90000"/>
              </a:lnSpc>
              <a:buFont typeface="Wingdings" charset="2"/>
              <a:buChar char="q"/>
            </a:pPr>
            <a:r>
              <a:rPr lang="en-US" sz="1600" b="1" dirty="0" smtClean="0">
                <a:solidFill>
                  <a:prstClr val="black"/>
                </a:solidFill>
              </a:rPr>
              <a:t>Operating </a:t>
            </a:r>
            <a:r>
              <a:rPr lang="en-US" sz="1600" b="1" dirty="0">
                <a:solidFill>
                  <a:prstClr val="black"/>
                </a:solidFill>
              </a:rPr>
              <a:t>Environment</a:t>
            </a:r>
            <a:endParaRPr lang="en-ZA" sz="1600" b="1" dirty="0">
              <a:solidFill>
                <a:prstClr val="black"/>
              </a:solidFill>
            </a:endParaRPr>
          </a:p>
          <a:p>
            <a:pPr lvl="1" defTabSz="914400">
              <a:lnSpc>
                <a:spcPct val="90000"/>
              </a:lnSpc>
            </a:pPr>
            <a:r>
              <a:rPr lang="en-US" sz="1600" i="1" dirty="0">
                <a:solidFill>
                  <a:prstClr val="black"/>
                </a:solidFill>
              </a:rPr>
              <a:t>Legislative Framework</a:t>
            </a:r>
            <a:endParaRPr lang="en-ZA" sz="1600" i="1" dirty="0">
              <a:solidFill>
                <a:prstClr val="black"/>
              </a:solidFill>
            </a:endParaRPr>
          </a:p>
          <a:p>
            <a:pPr lvl="1" defTabSz="914400">
              <a:lnSpc>
                <a:spcPct val="90000"/>
              </a:lnSpc>
            </a:pPr>
            <a:r>
              <a:rPr lang="en-US" sz="1600" i="1" dirty="0">
                <a:solidFill>
                  <a:prstClr val="black"/>
                </a:solidFill>
              </a:rPr>
              <a:t>Regulatory Environment</a:t>
            </a:r>
            <a:endParaRPr lang="en-ZA" sz="1600" i="1" dirty="0">
              <a:solidFill>
                <a:prstClr val="black"/>
              </a:solidFill>
            </a:endParaRPr>
          </a:p>
          <a:p>
            <a:pPr lvl="1" defTabSz="914400">
              <a:lnSpc>
                <a:spcPct val="90000"/>
              </a:lnSpc>
            </a:pPr>
            <a:r>
              <a:rPr lang="en-US" sz="1600" i="1" dirty="0" smtClean="0">
                <a:solidFill>
                  <a:prstClr val="black"/>
                </a:solidFill>
              </a:rPr>
              <a:t>Other</a:t>
            </a:r>
          </a:p>
          <a:p>
            <a:pPr defTabSz="914400">
              <a:lnSpc>
                <a:spcPct val="90000"/>
              </a:lnSpc>
              <a:buFont typeface="Wingdings" charset="2"/>
              <a:buChar char="q"/>
            </a:pPr>
            <a:r>
              <a:rPr lang="en-US" sz="1600" b="1" dirty="0" smtClean="0">
                <a:solidFill>
                  <a:prstClr val="black"/>
                </a:solidFill>
              </a:rPr>
              <a:t>Market </a:t>
            </a:r>
            <a:r>
              <a:rPr lang="en-US" sz="1600" b="1" dirty="0">
                <a:solidFill>
                  <a:prstClr val="black"/>
                </a:solidFill>
              </a:rPr>
              <a:t>and Industry Overview</a:t>
            </a:r>
            <a:endParaRPr lang="en-ZA" sz="1600" b="1" dirty="0">
              <a:solidFill>
                <a:prstClr val="black"/>
              </a:solidFill>
            </a:endParaRPr>
          </a:p>
          <a:p>
            <a:pPr lvl="1" defTabSz="914400">
              <a:lnSpc>
                <a:spcPct val="90000"/>
              </a:lnSpc>
            </a:pPr>
            <a:r>
              <a:rPr lang="en-US" sz="1600" i="1" dirty="0">
                <a:solidFill>
                  <a:prstClr val="black"/>
                </a:solidFill>
              </a:rPr>
              <a:t>Transport and other Related Sectors</a:t>
            </a:r>
            <a:endParaRPr lang="en-ZA" sz="1600" i="1" dirty="0">
              <a:solidFill>
                <a:prstClr val="black"/>
              </a:solidFill>
            </a:endParaRPr>
          </a:p>
          <a:p>
            <a:pPr lvl="1" defTabSz="914400">
              <a:lnSpc>
                <a:spcPct val="90000"/>
              </a:lnSpc>
            </a:pPr>
            <a:r>
              <a:rPr lang="en-US" sz="1600" i="1" dirty="0">
                <a:solidFill>
                  <a:prstClr val="black"/>
                </a:solidFill>
              </a:rPr>
              <a:t>Key Assumptions</a:t>
            </a:r>
            <a:endParaRPr lang="en-ZA" sz="1600" i="1" dirty="0">
              <a:solidFill>
                <a:prstClr val="black"/>
              </a:solidFill>
            </a:endParaRPr>
          </a:p>
          <a:p>
            <a:pPr lvl="1" defTabSz="914400">
              <a:lnSpc>
                <a:spcPct val="90000"/>
              </a:lnSpc>
            </a:pPr>
            <a:r>
              <a:rPr lang="en-US" sz="1600" i="1" dirty="0">
                <a:solidFill>
                  <a:prstClr val="black"/>
                </a:solidFill>
              </a:rPr>
              <a:t>Market and Economic Developments</a:t>
            </a:r>
            <a:endParaRPr lang="en-ZA" sz="1600" i="1" dirty="0">
              <a:solidFill>
                <a:prstClr val="black"/>
              </a:solidFill>
            </a:endParaRPr>
          </a:p>
          <a:p>
            <a:pPr lvl="1" defTabSz="914400">
              <a:lnSpc>
                <a:spcPct val="90000"/>
              </a:lnSpc>
            </a:pPr>
            <a:r>
              <a:rPr lang="en-US" sz="1600" i="1" dirty="0">
                <a:solidFill>
                  <a:prstClr val="black"/>
                </a:solidFill>
              </a:rPr>
              <a:t>National Imperatives (NDP)</a:t>
            </a:r>
            <a:endParaRPr lang="en-ZA" sz="1600" i="1" dirty="0">
              <a:solidFill>
                <a:prstClr val="black"/>
              </a:solidFill>
            </a:endParaRPr>
          </a:p>
          <a:p>
            <a:pPr marL="457200" lvl="1" indent="0" defTabSz="914400">
              <a:lnSpc>
                <a:spcPct val="90000"/>
              </a:lnSpc>
              <a:buFont typeface="Arial" pitchFamily="34" charset="0"/>
              <a:buNone/>
            </a:pPr>
            <a:endParaRPr lang="en-ZA" sz="1600" b="1" i="1" dirty="0">
              <a:solidFill>
                <a:prstClr val="black"/>
              </a:solidFill>
            </a:endParaRPr>
          </a:p>
        </p:txBody>
      </p:sp>
      <p:sp>
        <p:nvSpPr>
          <p:cNvPr id="6" name="Title 1"/>
          <p:cNvSpPr>
            <a:spLocks noGrp="1"/>
          </p:cNvSpPr>
          <p:nvPr>
            <p:ph type="title"/>
          </p:nvPr>
        </p:nvSpPr>
        <p:spPr/>
        <p:txBody>
          <a:bodyPr/>
          <a:lstStyle/>
          <a:p>
            <a:pPr lvl="0">
              <a:lnSpc>
                <a:spcPct val="90000"/>
              </a:lnSpc>
            </a:pPr>
            <a:r>
              <a:rPr lang="en-US" sz="2400" b="0" dirty="0">
                <a:latin typeface="Impact"/>
                <a:cs typeface="Impact"/>
              </a:rPr>
              <a:t>Structure and </a:t>
            </a:r>
            <a:r>
              <a:rPr lang="en-US" sz="2400" b="0" dirty="0" smtClean="0">
                <a:latin typeface="Impact"/>
                <a:cs typeface="Impact"/>
              </a:rPr>
              <a:t>Format: 2016- 2019 </a:t>
            </a:r>
            <a:r>
              <a:rPr lang="en-US" sz="2400" b="0" dirty="0">
                <a:latin typeface="Impact"/>
                <a:cs typeface="Impact"/>
              </a:rPr>
              <a:t>Corporate </a:t>
            </a:r>
            <a:r>
              <a:rPr lang="en-US" sz="2400" b="0" dirty="0" smtClean="0">
                <a:latin typeface="Impact"/>
                <a:cs typeface="Impact"/>
              </a:rPr>
              <a:t>Plan </a:t>
            </a:r>
            <a:endParaRPr lang="en-ZA" sz="2400" b="0" dirty="0">
              <a:latin typeface="Impact"/>
              <a:cs typeface="Impact"/>
            </a:endParaRPr>
          </a:p>
        </p:txBody>
      </p:sp>
      <p:sp>
        <p:nvSpPr>
          <p:cNvPr id="2" name="Slide Number Placeholder 1"/>
          <p:cNvSpPr>
            <a:spLocks noGrp="1"/>
          </p:cNvSpPr>
          <p:nvPr>
            <p:ph type="sldNum" sz="quarter" idx="12"/>
          </p:nvPr>
        </p:nvSpPr>
        <p:spPr/>
        <p:txBody>
          <a:bodyPr/>
          <a:lstStyle/>
          <a:p>
            <a:fld id="{24B56656-6770-8940-8401-EA3EDE04B3E1}" type="slidenum">
              <a:rPr lang="en-US" smtClean="0"/>
              <a:pPr/>
              <a:t>5</a:t>
            </a:fld>
            <a:endParaRPr lang="en-US"/>
          </a:p>
        </p:txBody>
      </p:sp>
    </p:spTree>
    <p:extLst>
      <p:ext uri="{BB962C8B-B14F-4D97-AF65-F5344CB8AC3E}">
        <p14:creationId xmlns:p14="http://schemas.microsoft.com/office/powerpoint/2010/main" xmlns="" val="17715299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0" dirty="0" smtClean="0">
                <a:latin typeface="Impact"/>
                <a:cs typeface="Impact"/>
              </a:rPr>
              <a:t>PART D: </a:t>
            </a:r>
            <a:br>
              <a:rPr lang="en-US" sz="4400" b="0" dirty="0" smtClean="0">
                <a:latin typeface="Impact"/>
                <a:cs typeface="Impact"/>
              </a:rPr>
            </a:br>
            <a:r>
              <a:rPr lang="en-US" sz="4400" b="0" dirty="0" smtClean="0">
                <a:latin typeface="Impact"/>
                <a:cs typeface="Impact"/>
              </a:rPr>
              <a:t>Financial Performance as at </a:t>
            </a:r>
            <a:br>
              <a:rPr lang="en-US" sz="4400" b="0" dirty="0" smtClean="0">
                <a:latin typeface="Impact"/>
                <a:cs typeface="Impact"/>
              </a:rPr>
            </a:br>
            <a:r>
              <a:rPr lang="en-US" sz="4400" b="0" dirty="0" smtClean="0">
                <a:latin typeface="Impact"/>
                <a:cs typeface="Impact"/>
              </a:rPr>
              <a:t>29 February 2016</a:t>
            </a:r>
            <a:endParaRPr lang="en-US" sz="4400" b="0" dirty="0">
              <a:latin typeface="Impact"/>
              <a:cs typeface="Impact"/>
            </a:endParaRPr>
          </a:p>
        </p:txBody>
      </p:sp>
      <p:sp>
        <p:nvSpPr>
          <p:cNvPr id="3" name="Slide Number Placeholder 2"/>
          <p:cNvSpPr>
            <a:spLocks noGrp="1"/>
          </p:cNvSpPr>
          <p:nvPr>
            <p:ph type="sldNum" sz="quarter" idx="12"/>
          </p:nvPr>
        </p:nvSpPr>
        <p:spPr/>
        <p:txBody>
          <a:bodyPr/>
          <a:lstStyle/>
          <a:p>
            <a:fld id="{33541650-E3F6-3B4A-BA01-174404A697F9}" type="slidenum">
              <a:rPr lang="en-US" smtClean="0"/>
              <a:pPr/>
              <a:t>50</a:t>
            </a:fld>
            <a:endParaRPr lang="en-US"/>
          </a:p>
        </p:txBody>
      </p:sp>
    </p:spTree>
    <p:extLst>
      <p:ext uri="{BB962C8B-B14F-4D97-AF65-F5344CB8AC3E}">
        <p14:creationId xmlns:p14="http://schemas.microsoft.com/office/powerpoint/2010/main" xmlns="" val="25440153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Cash Position</a:t>
            </a:r>
            <a:endParaRPr lang="en-ZA" dirty="0"/>
          </a:p>
        </p:txBody>
      </p:sp>
      <p:sp>
        <p:nvSpPr>
          <p:cNvPr id="3" name="Content Placeholder 2"/>
          <p:cNvSpPr>
            <a:spLocks noGrp="1"/>
          </p:cNvSpPr>
          <p:nvPr>
            <p:ph idx="1"/>
          </p:nvPr>
        </p:nvSpPr>
        <p:spPr>
          <a:xfrm>
            <a:off x="457200" y="1600200"/>
            <a:ext cx="8229600" cy="4724400"/>
          </a:xfrm>
        </p:spPr>
        <p:txBody>
          <a:bodyPr>
            <a:normAutofit fontScale="40000" lnSpcReduction="20000"/>
          </a:bodyPr>
          <a:lstStyle/>
          <a:p>
            <a:pPr>
              <a:lnSpc>
                <a:spcPct val="120000"/>
              </a:lnSpc>
              <a:buFont typeface="Wingdings" panose="05000000000000000000" pitchFamily="2" charset="2"/>
              <a:buChar char="q"/>
            </a:pPr>
            <a:r>
              <a:rPr lang="en-US" sz="3800" dirty="0" smtClean="0"/>
              <a:t>PRASA </a:t>
            </a:r>
            <a:r>
              <a:rPr lang="en-US" sz="3800" dirty="0"/>
              <a:t>is technically </a:t>
            </a:r>
            <a:r>
              <a:rPr lang="en-US" sz="3800" dirty="0" smtClean="0"/>
              <a:t>solvent </a:t>
            </a:r>
          </a:p>
          <a:p>
            <a:pPr>
              <a:lnSpc>
                <a:spcPct val="120000"/>
              </a:lnSpc>
              <a:buFont typeface="Wingdings" panose="05000000000000000000" pitchFamily="2" charset="2"/>
              <a:buChar char="q"/>
            </a:pPr>
            <a:r>
              <a:rPr lang="en-US" sz="3800" dirty="0" smtClean="0"/>
              <a:t>Operational </a:t>
            </a:r>
            <a:r>
              <a:rPr lang="en-US" sz="3800" dirty="0"/>
              <a:t>side, </a:t>
            </a:r>
            <a:r>
              <a:rPr lang="en-US" sz="3800" dirty="0" smtClean="0"/>
              <a:t>risk </a:t>
            </a:r>
            <a:r>
              <a:rPr lang="en-US" sz="3800" dirty="0"/>
              <a:t>of not being able to pay all of its operational obligations</a:t>
            </a:r>
            <a:r>
              <a:rPr lang="en-US" sz="3800" dirty="0" smtClean="0"/>
              <a:t>.</a:t>
            </a:r>
            <a:r>
              <a:rPr lang="en-US" sz="3800" dirty="0"/>
              <a:t> </a:t>
            </a:r>
            <a:endParaRPr lang="en-ZA" sz="3800" dirty="0" smtClean="0"/>
          </a:p>
          <a:p>
            <a:pPr lvl="1">
              <a:lnSpc>
                <a:spcPct val="120000"/>
              </a:lnSpc>
              <a:buFont typeface="Wingdings" panose="05000000000000000000" pitchFamily="2" charset="2"/>
              <a:buChar char="§"/>
            </a:pPr>
            <a:r>
              <a:rPr lang="en-ZA" sz="3400" dirty="0" smtClean="0"/>
              <a:t>Salary bill 50% of total expenditure</a:t>
            </a:r>
          </a:p>
          <a:p>
            <a:pPr lvl="1">
              <a:lnSpc>
                <a:spcPct val="120000"/>
              </a:lnSpc>
              <a:buFont typeface="Wingdings" panose="05000000000000000000" pitchFamily="2" charset="2"/>
              <a:buChar char="§"/>
            </a:pPr>
            <a:r>
              <a:rPr lang="en-ZA" sz="3400" dirty="0" smtClean="0"/>
              <a:t>Therefore only 50% to be distributed amongst other expenditure in fulfilling our mandate of providing high quality services;</a:t>
            </a:r>
          </a:p>
          <a:p>
            <a:pPr lvl="1">
              <a:lnSpc>
                <a:spcPct val="120000"/>
              </a:lnSpc>
              <a:buFont typeface="Wingdings" panose="05000000000000000000" pitchFamily="2" charset="2"/>
              <a:buChar char="§"/>
            </a:pPr>
            <a:r>
              <a:rPr lang="en-ZA" sz="3400" dirty="0" smtClean="0"/>
              <a:t>Operational </a:t>
            </a:r>
            <a:r>
              <a:rPr lang="en-ZA" sz="3400" dirty="0"/>
              <a:t>subsidy </a:t>
            </a:r>
            <a:r>
              <a:rPr lang="en-ZA" sz="3400" dirty="0" smtClean="0"/>
              <a:t>grew </a:t>
            </a:r>
            <a:r>
              <a:rPr lang="en-ZA" sz="3400" dirty="0"/>
              <a:t>on average by 5% a year</a:t>
            </a:r>
            <a:r>
              <a:rPr lang="en-ZA" sz="3400" dirty="0" smtClean="0"/>
              <a:t>,</a:t>
            </a:r>
          </a:p>
          <a:p>
            <a:pPr lvl="1">
              <a:lnSpc>
                <a:spcPct val="120000"/>
              </a:lnSpc>
              <a:buFont typeface="Wingdings" panose="05000000000000000000" pitchFamily="2" charset="2"/>
              <a:buChar char="§"/>
            </a:pPr>
            <a:r>
              <a:rPr lang="en-ZA" sz="3400" dirty="0" smtClean="0"/>
              <a:t>Fare </a:t>
            </a:r>
            <a:r>
              <a:rPr lang="en-ZA" sz="3400" dirty="0"/>
              <a:t>revenue shows a decline when compared to fare revenue of </a:t>
            </a:r>
            <a:r>
              <a:rPr lang="en-ZA" sz="3400" dirty="0" smtClean="0"/>
              <a:t>R2.9bn </a:t>
            </a:r>
            <a:r>
              <a:rPr lang="en-ZA" sz="3400" dirty="0"/>
              <a:t>in prior year;</a:t>
            </a:r>
          </a:p>
          <a:p>
            <a:pPr lvl="1">
              <a:lnSpc>
                <a:spcPct val="120000"/>
              </a:lnSpc>
              <a:buFont typeface="Wingdings" panose="05000000000000000000" pitchFamily="2" charset="2"/>
              <a:buChar char="§"/>
            </a:pPr>
            <a:r>
              <a:rPr lang="en-ZA" sz="3400" dirty="0"/>
              <a:t>C</a:t>
            </a:r>
            <a:r>
              <a:rPr lang="en-ZA" sz="3400" dirty="0" smtClean="0"/>
              <a:t>apital </a:t>
            </a:r>
            <a:r>
              <a:rPr lang="en-ZA" sz="3400" dirty="0"/>
              <a:t>investment is </a:t>
            </a:r>
            <a:r>
              <a:rPr lang="en-ZA" sz="3400" dirty="0" smtClean="0"/>
              <a:t>slow </a:t>
            </a:r>
            <a:r>
              <a:rPr lang="en-ZA" sz="3400" dirty="0"/>
              <a:t>in generating additional returns, or may not generate income at all; </a:t>
            </a:r>
          </a:p>
          <a:p>
            <a:pPr lvl="1">
              <a:lnSpc>
                <a:spcPct val="120000"/>
              </a:lnSpc>
              <a:buFont typeface="Wingdings" panose="05000000000000000000" pitchFamily="2" charset="2"/>
              <a:buChar char="§"/>
            </a:pPr>
            <a:r>
              <a:rPr lang="en-ZA" sz="3400" dirty="0" smtClean="0"/>
              <a:t>Some </a:t>
            </a:r>
            <a:r>
              <a:rPr lang="en-ZA" sz="3400" dirty="0"/>
              <a:t>capital investment requires additional operational expenditure but no additional funding/income is received for this expenditure.</a:t>
            </a:r>
          </a:p>
          <a:p>
            <a:pPr>
              <a:lnSpc>
                <a:spcPct val="120000"/>
              </a:lnSpc>
              <a:buFont typeface="Wingdings" panose="05000000000000000000" pitchFamily="2" charset="2"/>
              <a:buChar char="q"/>
            </a:pPr>
            <a:r>
              <a:rPr lang="en-US" sz="3800" dirty="0" smtClean="0"/>
              <a:t>Underfunding </a:t>
            </a:r>
            <a:r>
              <a:rPr lang="en-US" sz="3800" dirty="0"/>
              <a:t>in operational activities</a:t>
            </a:r>
            <a:r>
              <a:rPr lang="en-US" sz="3800" dirty="0" smtClean="0"/>
              <a:t>.</a:t>
            </a:r>
            <a:r>
              <a:rPr lang="en-US" sz="3800" dirty="0"/>
              <a:t> </a:t>
            </a:r>
            <a:endParaRPr lang="en-ZA" sz="3800" dirty="0"/>
          </a:p>
          <a:p>
            <a:pPr>
              <a:lnSpc>
                <a:spcPct val="120000"/>
              </a:lnSpc>
              <a:buFont typeface="Wingdings" panose="05000000000000000000" pitchFamily="2" charset="2"/>
              <a:buChar char="q"/>
            </a:pPr>
            <a:r>
              <a:rPr lang="en-US" sz="3800" dirty="0"/>
              <a:t>Current income and expenditure trends now require transfer from capital </a:t>
            </a:r>
            <a:r>
              <a:rPr lang="en-US" sz="3800" dirty="0" smtClean="0"/>
              <a:t>grant </a:t>
            </a:r>
            <a:r>
              <a:rPr lang="en-US" sz="3800" dirty="0"/>
              <a:t>to operational subsidy on </a:t>
            </a:r>
            <a:r>
              <a:rPr lang="en-US" sz="3800" dirty="0" smtClean="0"/>
              <a:t>an annual basis</a:t>
            </a:r>
            <a:r>
              <a:rPr lang="en-US" sz="3800" dirty="0"/>
              <a:t>.</a:t>
            </a:r>
            <a:endParaRPr lang="en-ZA" sz="3800" dirty="0"/>
          </a:p>
          <a:p>
            <a:pPr>
              <a:lnSpc>
                <a:spcPct val="120000"/>
              </a:lnSpc>
              <a:buFont typeface="Wingdings" panose="05000000000000000000" pitchFamily="2" charset="2"/>
              <a:buChar char="q"/>
            </a:pPr>
            <a:r>
              <a:rPr lang="en-US" sz="3800" dirty="0" smtClean="0"/>
              <a:t>PRASA </a:t>
            </a:r>
            <a:r>
              <a:rPr lang="en-US" sz="3800" dirty="0"/>
              <a:t>was granted only R800 million from the request for transfer of R1.6 billion from capital subsidy to operational subsidy, leaving an operational cash shortfall of R599m as at the end of February </a:t>
            </a:r>
            <a:r>
              <a:rPr lang="en-US" sz="3800" dirty="0" smtClean="0"/>
              <a:t>2016.</a:t>
            </a:r>
          </a:p>
          <a:p>
            <a:pPr marL="0" indent="0">
              <a:buNone/>
            </a:pPr>
            <a:endParaRPr lang="en-ZA" dirty="0"/>
          </a:p>
          <a:p>
            <a:pPr marL="0" indent="0">
              <a:buNone/>
            </a:pPr>
            <a:r>
              <a:rPr lang="en-US" dirty="0"/>
              <a:t> </a:t>
            </a:r>
            <a:endParaRPr lang="en-ZA" dirty="0"/>
          </a:p>
        </p:txBody>
      </p:sp>
      <p:sp>
        <p:nvSpPr>
          <p:cNvPr id="4" name="Slide Number Placeholder 3"/>
          <p:cNvSpPr>
            <a:spLocks noGrp="1"/>
          </p:cNvSpPr>
          <p:nvPr>
            <p:ph type="sldNum" sz="quarter" idx="12"/>
          </p:nvPr>
        </p:nvSpPr>
        <p:spPr/>
        <p:txBody>
          <a:bodyPr/>
          <a:lstStyle/>
          <a:p>
            <a:fld id="{24B56656-6770-8940-8401-EA3EDE04B3E1}" type="slidenum">
              <a:rPr lang="en-US" smtClean="0"/>
              <a:pPr/>
              <a:t>51</a:t>
            </a:fld>
            <a:endParaRPr lang="en-US"/>
          </a:p>
        </p:txBody>
      </p:sp>
    </p:spTree>
    <p:extLst>
      <p:ext uri="{BB962C8B-B14F-4D97-AF65-F5344CB8AC3E}">
        <p14:creationId xmlns:p14="http://schemas.microsoft.com/office/powerpoint/2010/main" xmlns="" val="40529546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Income Statement as at 29 February 2016</a:t>
            </a:r>
            <a:endParaRPr lang="en-ZA"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55171" y="1443240"/>
            <a:ext cx="6937383" cy="51106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24B56656-6770-8940-8401-EA3EDE04B3E1}" type="slidenum">
              <a:rPr lang="en-US" smtClean="0"/>
              <a:pPr/>
              <a:t>52</a:t>
            </a:fld>
            <a:endParaRPr lang="en-US"/>
          </a:p>
        </p:txBody>
      </p:sp>
    </p:spTree>
    <p:extLst>
      <p:ext uri="{BB962C8B-B14F-4D97-AF65-F5344CB8AC3E}">
        <p14:creationId xmlns:p14="http://schemas.microsoft.com/office/powerpoint/2010/main" xmlns="" val="12166268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Train.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71500"/>
            <a:ext cx="9144000" cy="5715000"/>
          </a:xfrm>
          <a:prstGeom prst="rect">
            <a:avLst/>
          </a:prstGeom>
        </p:spPr>
      </p:pic>
      <p:sp>
        <p:nvSpPr>
          <p:cNvPr id="3" name="Slide Number Placeholder 2"/>
          <p:cNvSpPr>
            <a:spLocks noGrp="1"/>
          </p:cNvSpPr>
          <p:nvPr>
            <p:ph type="sldNum" sz="quarter" idx="10"/>
          </p:nvPr>
        </p:nvSpPr>
        <p:spPr/>
        <p:txBody>
          <a:bodyPr/>
          <a:lstStyle/>
          <a:p>
            <a:pPr>
              <a:defRPr/>
            </a:pPr>
            <a:fld id="{172A589D-2419-4430-9E43-8EEE3D2ECEC2}" type="slidenum">
              <a:rPr lang="en-US" smtClean="0">
                <a:solidFill>
                  <a:prstClr val="black">
                    <a:tint val="75000"/>
                  </a:prstClr>
                </a:solidFill>
              </a:rPr>
              <a:pPr>
                <a:defRPr/>
              </a:pPr>
              <a:t>53</a:t>
            </a:fld>
            <a:endParaRPr lang="en-US" dirty="0">
              <a:solidFill>
                <a:prstClr val="black">
                  <a:tint val="75000"/>
                </a:prstClr>
              </a:solidFill>
            </a:endParaRPr>
          </a:p>
        </p:txBody>
      </p:sp>
    </p:spTree>
    <p:extLst>
      <p:ext uri="{BB962C8B-B14F-4D97-AF65-F5344CB8AC3E}">
        <p14:creationId xmlns:p14="http://schemas.microsoft.com/office/powerpoint/2010/main" xmlns="" val="643624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12099"/>
            <a:ext cx="8229600" cy="54006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lnSpc>
                <a:spcPct val="90000"/>
              </a:lnSpc>
              <a:buFont typeface="Wingdings" charset="2"/>
              <a:buChar char="q"/>
            </a:pPr>
            <a:r>
              <a:rPr lang="en-US" sz="1600" b="1" dirty="0" smtClean="0">
                <a:solidFill>
                  <a:prstClr val="black"/>
                </a:solidFill>
              </a:rPr>
              <a:t>Executive Summary and Performance and Outlook</a:t>
            </a:r>
            <a:endParaRPr lang="en-ZA" sz="1600" b="1" dirty="0" smtClean="0">
              <a:solidFill>
                <a:prstClr val="black"/>
              </a:solidFill>
            </a:endParaRPr>
          </a:p>
          <a:p>
            <a:pPr lvl="1" defTabSz="914400">
              <a:lnSpc>
                <a:spcPct val="90000"/>
              </a:lnSpc>
            </a:pPr>
            <a:r>
              <a:rPr lang="en-US" sz="1600" i="1" dirty="0" smtClean="0">
                <a:solidFill>
                  <a:prstClr val="black"/>
                </a:solidFill>
              </a:rPr>
              <a:t>Summary of PRASA Key Successes</a:t>
            </a:r>
            <a:endParaRPr lang="en-ZA" sz="1600" b="1" i="1" dirty="0" smtClean="0">
              <a:solidFill>
                <a:prstClr val="black"/>
              </a:solidFill>
            </a:endParaRPr>
          </a:p>
          <a:p>
            <a:pPr lvl="1" defTabSz="914400">
              <a:lnSpc>
                <a:spcPct val="90000"/>
              </a:lnSpc>
            </a:pPr>
            <a:r>
              <a:rPr lang="en-US" sz="1600" i="1" dirty="0" smtClean="0">
                <a:solidFill>
                  <a:prstClr val="black"/>
                </a:solidFill>
              </a:rPr>
              <a:t>Evolution PRASA Strategy</a:t>
            </a:r>
            <a:endParaRPr lang="en-ZA" sz="1600" b="1" i="1" dirty="0" smtClean="0">
              <a:solidFill>
                <a:prstClr val="black"/>
              </a:solidFill>
            </a:endParaRPr>
          </a:p>
          <a:p>
            <a:pPr lvl="1" defTabSz="914400">
              <a:lnSpc>
                <a:spcPct val="90000"/>
              </a:lnSpc>
            </a:pPr>
            <a:r>
              <a:rPr lang="en-US" sz="1600" i="1" dirty="0" smtClean="0">
                <a:solidFill>
                  <a:prstClr val="black"/>
                </a:solidFill>
              </a:rPr>
              <a:t>Key strategic themes and assumptions informing PRASA Strategy\</a:t>
            </a:r>
            <a:endParaRPr lang="en-ZA" sz="1600" b="1" i="1" dirty="0" smtClean="0">
              <a:solidFill>
                <a:prstClr val="black"/>
              </a:solidFill>
            </a:endParaRPr>
          </a:p>
          <a:p>
            <a:pPr lvl="1" defTabSz="914400">
              <a:lnSpc>
                <a:spcPct val="90000"/>
              </a:lnSpc>
            </a:pPr>
            <a:r>
              <a:rPr lang="en-US" sz="1600" i="1" dirty="0" smtClean="0">
                <a:solidFill>
                  <a:prstClr val="black"/>
                </a:solidFill>
              </a:rPr>
              <a:t>Financial Performance Overview</a:t>
            </a:r>
          </a:p>
          <a:p>
            <a:pPr defTabSz="914400">
              <a:lnSpc>
                <a:spcPct val="90000"/>
              </a:lnSpc>
              <a:buFont typeface="Wingdings" charset="2"/>
              <a:buChar char="q"/>
            </a:pPr>
            <a:r>
              <a:rPr lang="en-US" sz="1600" b="1" dirty="0" smtClean="0">
                <a:solidFill>
                  <a:prstClr val="black"/>
                </a:solidFill>
              </a:rPr>
              <a:t>PRASA Strategic Focus Areas for the next 3 years</a:t>
            </a:r>
            <a:endParaRPr lang="en-ZA" sz="1600" b="1" dirty="0" smtClean="0">
              <a:solidFill>
                <a:prstClr val="black"/>
              </a:solidFill>
            </a:endParaRPr>
          </a:p>
          <a:p>
            <a:pPr lvl="1" defTabSz="914400">
              <a:lnSpc>
                <a:spcPct val="90000"/>
              </a:lnSpc>
            </a:pPr>
            <a:r>
              <a:rPr lang="en-US" sz="1600" i="1" dirty="0">
                <a:solidFill>
                  <a:prstClr val="black"/>
                </a:solidFill>
              </a:rPr>
              <a:t>PRASA Strategy and Core Strategic Objectives for the MTEF </a:t>
            </a:r>
            <a:r>
              <a:rPr lang="en-US" sz="1600" i="1" dirty="0" smtClean="0">
                <a:solidFill>
                  <a:prstClr val="black"/>
                </a:solidFill>
              </a:rPr>
              <a:t>Period</a:t>
            </a:r>
          </a:p>
          <a:p>
            <a:pPr lvl="1" defTabSz="914400">
              <a:lnSpc>
                <a:spcPct val="90000"/>
              </a:lnSpc>
            </a:pPr>
            <a:r>
              <a:rPr lang="en-US" sz="1600" i="1" dirty="0" smtClean="0">
                <a:solidFill>
                  <a:prstClr val="black"/>
                </a:solidFill>
              </a:rPr>
              <a:t>Critical </a:t>
            </a:r>
            <a:r>
              <a:rPr lang="en-US" sz="1600" i="1" dirty="0">
                <a:solidFill>
                  <a:prstClr val="black"/>
                </a:solidFill>
              </a:rPr>
              <a:t>Success Factors and Challenges</a:t>
            </a:r>
            <a:endParaRPr lang="en-ZA" sz="1600" i="1" dirty="0">
              <a:solidFill>
                <a:prstClr val="black"/>
              </a:solidFill>
            </a:endParaRPr>
          </a:p>
          <a:p>
            <a:pPr defTabSz="914400">
              <a:lnSpc>
                <a:spcPct val="90000"/>
              </a:lnSpc>
              <a:buFont typeface="Wingdings" charset="2"/>
              <a:buChar char="q"/>
            </a:pPr>
            <a:r>
              <a:rPr lang="en-US" sz="1600" b="1" dirty="0" smtClean="0">
                <a:solidFill>
                  <a:prstClr val="black"/>
                </a:solidFill>
              </a:rPr>
              <a:t>Business Unit Contribution to the Corporate Plan</a:t>
            </a:r>
            <a:endParaRPr lang="en-ZA" sz="1600" b="1" dirty="0" smtClean="0">
              <a:solidFill>
                <a:prstClr val="black"/>
              </a:solidFill>
            </a:endParaRPr>
          </a:p>
          <a:p>
            <a:pPr lvl="1" defTabSz="914400">
              <a:lnSpc>
                <a:spcPct val="90000"/>
              </a:lnSpc>
            </a:pPr>
            <a:r>
              <a:rPr lang="en-US" sz="1600" i="1" dirty="0" smtClean="0">
                <a:solidFill>
                  <a:prstClr val="black"/>
                </a:solidFill>
              </a:rPr>
              <a:t>Functional/Business Unit Main Objectives</a:t>
            </a:r>
            <a:endParaRPr lang="en-ZA" sz="1600" b="1" i="1" dirty="0" smtClean="0">
              <a:solidFill>
                <a:prstClr val="black"/>
              </a:solidFill>
            </a:endParaRPr>
          </a:p>
          <a:p>
            <a:pPr lvl="1" defTabSz="914400">
              <a:lnSpc>
                <a:spcPct val="90000"/>
              </a:lnSpc>
            </a:pPr>
            <a:r>
              <a:rPr lang="en-US" sz="1600" i="1" dirty="0" smtClean="0">
                <a:solidFill>
                  <a:prstClr val="black"/>
                </a:solidFill>
              </a:rPr>
              <a:t>Key Priority Areas for the MTEF Period</a:t>
            </a:r>
            <a:endParaRPr lang="en-ZA" sz="1600" b="1" i="1" dirty="0" smtClean="0">
              <a:solidFill>
                <a:prstClr val="black"/>
              </a:solidFill>
            </a:endParaRPr>
          </a:p>
          <a:p>
            <a:pPr lvl="1" defTabSz="914400">
              <a:lnSpc>
                <a:spcPct val="90000"/>
              </a:lnSpc>
            </a:pPr>
            <a:r>
              <a:rPr lang="en-US" sz="1600" i="1" dirty="0" smtClean="0">
                <a:solidFill>
                  <a:prstClr val="black"/>
                </a:solidFill>
              </a:rPr>
              <a:t>Strategic Deliverables</a:t>
            </a:r>
            <a:endParaRPr lang="en-ZA" sz="1600" b="1" i="1" dirty="0" smtClean="0">
              <a:solidFill>
                <a:prstClr val="black"/>
              </a:solidFill>
            </a:endParaRPr>
          </a:p>
          <a:p>
            <a:pPr lvl="1" defTabSz="914400">
              <a:lnSpc>
                <a:spcPct val="90000"/>
              </a:lnSpc>
            </a:pPr>
            <a:r>
              <a:rPr lang="en-US" sz="1600" i="1" dirty="0" smtClean="0">
                <a:solidFill>
                  <a:prstClr val="black"/>
                </a:solidFill>
              </a:rPr>
              <a:t>Key Performance Areas</a:t>
            </a:r>
          </a:p>
          <a:p>
            <a:pPr defTabSz="914400">
              <a:lnSpc>
                <a:spcPct val="90000"/>
              </a:lnSpc>
              <a:buFont typeface="Wingdings" charset="2"/>
              <a:buChar char="q"/>
            </a:pPr>
            <a:r>
              <a:rPr lang="en-US" sz="1600" b="1" dirty="0" smtClean="0">
                <a:solidFill>
                  <a:prstClr val="black"/>
                </a:solidFill>
              </a:rPr>
              <a:t>Risk Management Framework &amp; Plan</a:t>
            </a:r>
          </a:p>
          <a:p>
            <a:pPr defTabSz="914400">
              <a:lnSpc>
                <a:spcPct val="90000"/>
              </a:lnSpc>
              <a:buFont typeface="Wingdings" charset="2"/>
              <a:buChar char="q"/>
            </a:pPr>
            <a:r>
              <a:rPr lang="en-US" sz="1600" b="1" dirty="0" smtClean="0">
                <a:solidFill>
                  <a:prstClr val="black"/>
                </a:solidFill>
              </a:rPr>
              <a:t>Fraud and Prevention Plan</a:t>
            </a:r>
          </a:p>
          <a:p>
            <a:pPr defTabSz="914400">
              <a:lnSpc>
                <a:spcPct val="90000"/>
              </a:lnSpc>
              <a:buFont typeface="Wingdings" charset="2"/>
              <a:buChar char="q"/>
            </a:pPr>
            <a:r>
              <a:rPr lang="en-ZA" sz="1600" b="1" dirty="0" smtClean="0">
                <a:solidFill>
                  <a:prstClr val="black"/>
                </a:solidFill>
              </a:rPr>
              <a:t>Budget </a:t>
            </a:r>
          </a:p>
          <a:p>
            <a:pPr defTabSz="914400">
              <a:lnSpc>
                <a:spcPct val="90000"/>
              </a:lnSpc>
              <a:buFont typeface="Wingdings" charset="2"/>
              <a:buChar char="q"/>
            </a:pPr>
            <a:r>
              <a:rPr lang="en-ZA" sz="1600" b="1" dirty="0" smtClean="0">
                <a:solidFill>
                  <a:prstClr val="black"/>
                </a:solidFill>
              </a:rPr>
              <a:t>Capital Programme</a:t>
            </a:r>
          </a:p>
          <a:p>
            <a:pPr defTabSz="914400">
              <a:lnSpc>
                <a:spcPct val="90000"/>
              </a:lnSpc>
              <a:buFont typeface="Wingdings" charset="2"/>
              <a:buChar char="q"/>
            </a:pPr>
            <a:r>
              <a:rPr lang="en-ZA" sz="1600" b="1" dirty="0" smtClean="0">
                <a:solidFill>
                  <a:prstClr val="black"/>
                </a:solidFill>
              </a:rPr>
              <a:t>Annual Performance Plan</a:t>
            </a:r>
          </a:p>
        </p:txBody>
      </p:sp>
      <p:sp>
        <p:nvSpPr>
          <p:cNvPr id="6" name="Title 1"/>
          <p:cNvSpPr>
            <a:spLocks noGrp="1"/>
          </p:cNvSpPr>
          <p:nvPr>
            <p:ph type="title"/>
          </p:nvPr>
        </p:nvSpPr>
        <p:spPr/>
        <p:txBody>
          <a:bodyPr/>
          <a:lstStyle/>
          <a:p>
            <a:pPr lvl="0">
              <a:lnSpc>
                <a:spcPct val="90000"/>
              </a:lnSpc>
            </a:pPr>
            <a:r>
              <a:rPr lang="en-US" sz="2400" b="0" dirty="0">
                <a:latin typeface="Impact"/>
                <a:cs typeface="Impact"/>
              </a:rPr>
              <a:t>Structure and </a:t>
            </a:r>
            <a:r>
              <a:rPr lang="en-US" sz="2400" b="0" dirty="0" smtClean="0">
                <a:latin typeface="Impact"/>
                <a:cs typeface="Impact"/>
              </a:rPr>
              <a:t>Format: 2016- 2019 </a:t>
            </a:r>
            <a:r>
              <a:rPr lang="en-US" sz="2400" b="0" dirty="0">
                <a:latin typeface="Impact"/>
                <a:cs typeface="Impact"/>
              </a:rPr>
              <a:t>Corporate </a:t>
            </a:r>
            <a:r>
              <a:rPr lang="en-US" sz="2400" b="0" dirty="0" smtClean="0">
                <a:latin typeface="Impact"/>
                <a:cs typeface="Impact"/>
              </a:rPr>
              <a:t>Plan…</a:t>
            </a:r>
            <a:r>
              <a:rPr lang="en-US" sz="2400" b="0" dirty="0" err="1" smtClean="0">
                <a:latin typeface="Impact"/>
                <a:cs typeface="Impact"/>
              </a:rPr>
              <a:t>cont</a:t>
            </a:r>
            <a:r>
              <a:rPr lang="en-US" sz="2400" b="0" dirty="0" smtClean="0">
                <a:latin typeface="Impact"/>
                <a:cs typeface="Impact"/>
              </a:rPr>
              <a:t> </a:t>
            </a:r>
            <a:endParaRPr lang="en-ZA" sz="2400" b="0" dirty="0">
              <a:latin typeface="Impact"/>
              <a:cs typeface="Impact"/>
            </a:endParaRPr>
          </a:p>
        </p:txBody>
      </p:sp>
      <p:sp>
        <p:nvSpPr>
          <p:cNvPr id="2" name="Slide Number Placeholder 1"/>
          <p:cNvSpPr>
            <a:spLocks noGrp="1"/>
          </p:cNvSpPr>
          <p:nvPr>
            <p:ph type="sldNum" sz="quarter" idx="12"/>
          </p:nvPr>
        </p:nvSpPr>
        <p:spPr/>
        <p:txBody>
          <a:bodyPr/>
          <a:lstStyle/>
          <a:p>
            <a:fld id="{24B56656-6770-8940-8401-EA3EDE04B3E1}" type="slidenum">
              <a:rPr lang="en-US" smtClean="0"/>
              <a:pPr/>
              <a:t>6</a:t>
            </a:fld>
            <a:endParaRPr lang="en-US"/>
          </a:p>
        </p:txBody>
      </p:sp>
    </p:spTree>
    <p:extLst>
      <p:ext uri="{BB962C8B-B14F-4D97-AF65-F5344CB8AC3E}">
        <p14:creationId xmlns:p14="http://schemas.microsoft.com/office/powerpoint/2010/main" xmlns="" val="2461151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8" descr="C:\Users\plala\Pictures\sma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2068" y="1443240"/>
            <a:ext cx="8246031" cy="5136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p:txBody>
          <a:bodyPr/>
          <a:lstStyle/>
          <a:p>
            <a:r>
              <a:rPr lang="en-US" sz="2400" b="0" dirty="0" smtClean="0">
                <a:latin typeface="Impact"/>
                <a:cs typeface="Impact"/>
              </a:rPr>
              <a:t>Legal Operating Structure</a:t>
            </a:r>
            <a:endParaRPr lang="en-US" sz="2400" b="0" dirty="0">
              <a:latin typeface="Impact"/>
              <a:cs typeface="Impact"/>
            </a:endParaRPr>
          </a:p>
        </p:txBody>
      </p:sp>
      <p:sp>
        <p:nvSpPr>
          <p:cNvPr id="3" name="Slide Number Placeholder 2"/>
          <p:cNvSpPr>
            <a:spLocks noGrp="1"/>
          </p:cNvSpPr>
          <p:nvPr>
            <p:ph type="sldNum" sz="quarter" idx="12"/>
          </p:nvPr>
        </p:nvSpPr>
        <p:spPr/>
        <p:txBody>
          <a:bodyPr/>
          <a:lstStyle/>
          <a:p>
            <a:fld id="{24B56656-6770-8940-8401-EA3EDE04B3E1}" type="slidenum">
              <a:rPr lang="en-US" smtClean="0"/>
              <a:pPr/>
              <a:t>7</a:t>
            </a:fld>
            <a:endParaRPr lang="en-US" dirty="0"/>
          </a:p>
        </p:txBody>
      </p:sp>
    </p:spTree>
    <p:extLst>
      <p:ext uri="{BB962C8B-B14F-4D97-AF65-F5344CB8AC3E}">
        <p14:creationId xmlns:p14="http://schemas.microsoft.com/office/powerpoint/2010/main" xmlns="" val="30684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2400" b="0" dirty="0" smtClean="0">
                <a:latin typeface="Impact"/>
                <a:cs typeface="Impact"/>
              </a:rPr>
              <a:t>Organisational Structure</a:t>
            </a:r>
            <a:endParaRPr lang="en-US" sz="2400" b="0" dirty="0">
              <a:latin typeface="Impact"/>
              <a:cs typeface="Impact"/>
            </a:endParaRPr>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503548" y="1629691"/>
            <a:ext cx="7992888" cy="4896544"/>
          </a:xfrm>
          <a:prstGeom prst="rect">
            <a:avLst/>
          </a:prstGeom>
          <a:noFill/>
          <a:ln>
            <a:noFill/>
          </a:ln>
        </p:spPr>
      </p:pic>
      <p:sp>
        <p:nvSpPr>
          <p:cNvPr id="3" name="Rectangle 2"/>
          <p:cNvSpPr/>
          <p:nvPr/>
        </p:nvSpPr>
        <p:spPr>
          <a:xfrm>
            <a:off x="3563888" y="1772816"/>
            <a:ext cx="1872208" cy="3600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1600" b="1" dirty="0" smtClean="0">
                <a:solidFill>
                  <a:srgbClr val="000000"/>
                </a:solidFill>
              </a:rPr>
              <a:t>Board of Control</a:t>
            </a:r>
            <a:endParaRPr lang="en-US" sz="1600" b="1" dirty="0">
              <a:solidFill>
                <a:srgbClr val="000000"/>
              </a:solidFill>
            </a:endParaRPr>
          </a:p>
        </p:txBody>
      </p:sp>
      <p:sp>
        <p:nvSpPr>
          <p:cNvPr id="2" name="Slide Number Placeholder 1"/>
          <p:cNvSpPr>
            <a:spLocks noGrp="1"/>
          </p:cNvSpPr>
          <p:nvPr>
            <p:ph type="sldNum" sz="quarter" idx="12"/>
          </p:nvPr>
        </p:nvSpPr>
        <p:spPr/>
        <p:txBody>
          <a:bodyPr/>
          <a:lstStyle/>
          <a:p>
            <a:fld id="{24B56656-6770-8940-8401-EA3EDE04B3E1}" type="slidenum">
              <a:rPr lang="en-US" smtClean="0"/>
              <a:pPr/>
              <a:t>8</a:t>
            </a:fld>
            <a:endParaRPr lang="en-US"/>
          </a:p>
        </p:txBody>
      </p:sp>
    </p:spTree>
    <p:extLst>
      <p:ext uri="{BB962C8B-B14F-4D97-AF65-F5344CB8AC3E}">
        <p14:creationId xmlns:p14="http://schemas.microsoft.com/office/powerpoint/2010/main" xmlns="" val="3672867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4175" y="1612099"/>
            <a:ext cx="8229600" cy="388843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Font typeface="Arial" pitchFamily="34" charset="0"/>
              <a:buNone/>
            </a:pPr>
            <a:r>
              <a:rPr lang="en-US" sz="1600" dirty="0" smtClean="0">
                <a:solidFill>
                  <a:prstClr val="black"/>
                </a:solidFill>
              </a:rPr>
              <a:t>PRASA, as the implementing arm of the National Department of Transport, the sole shareholder, is primarily focused on the mandate contained in the Legal Succession Act of South African Transport Services (SATS) Act of 1989, as amended in November 2008.</a:t>
            </a:r>
            <a:endParaRPr lang="en-ZA" sz="1600" dirty="0" smtClean="0">
              <a:solidFill>
                <a:prstClr val="black"/>
              </a:solidFill>
            </a:endParaRPr>
          </a:p>
          <a:p>
            <a:pPr marL="0" indent="0" defTabSz="914400">
              <a:buFont typeface="Arial" pitchFamily="34" charset="0"/>
              <a:buNone/>
            </a:pPr>
            <a:endParaRPr lang="en-ZA" sz="1600" dirty="0" smtClean="0">
              <a:solidFill>
                <a:prstClr val="black"/>
              </a:solidFill>
            </a:endParaRPr>
          </a:p>
          <a:p>
            <a:pPr marL="0" indent="0" defTabSz="914400">
              <a:buFont typeface="Arial" pitchFamily="34" charset="0"/>
              <a:buNone/>
            </a:pPr>
            <a:r>
              <a:rPr lang="en-US" sz="1600" b="1" dirty="0" smtClean="0">
                <a:solidFill>
                  <a:prstClr val="black"/>
                </a:solidFill>
              </a:rPr>
              <a:t>The main objective and main business of PRASA is to:</a:t>
            </a:r>
            <a:endParaRPr lang="en-ZA" sz="1600" dirty="0" smtClean="0">
              <a:solidFill>
                <a:prstClr val="black"/>
              </a:solidFill>
            </a:endParaRPr>
          </a:p>
          <a:p>
            <a:pPr defTabSz="914400"/>
            <a:r>
              <a:rPr lang="en-US" sz="1600" dirty="0" smtClean="0">
                <a:solidFill>
                  <a:prstClr val="black"/>
                </a:solidFill>
              </a:rPr>
              <a:t>Ensure that, at the request of the Department of Transport,  rail commuter services are provided within, to and from the Republic in the public interest, and</a:t>
            </a:r>
            <a:endParaRPr lang="en-ZA" sz="1600" dirty="0" smtClean="0">
              <a:solidFill>
                <a:prstClr val="black"/>
              </a:solidFill>
            </a:endParaRPr>
          </a:p>
          <a:p>
            <a:pPr defTabSz="914400"/>
            <a:r>
              <a:rPr lang="en-US" sz="1600" dirty="0" smtClean="0">
                <a:solidFill>
                  <a:prstClr val="black"/>
                </a:solidFill>
              </a:rPr>
              <a:t>Provide, in accordance with the Department of Transport, for long haul passenger rail and bus services within, to and from the Republic in terms of the principles set out in section 4 of the National Land Transport Transition Act, 2000 (Act No. 22 of 2000)</a:t>
            </a:r>
          </a:p>
          <a:p>
            <a:pPr marL="0" indent="0" defTabSz="914400">
              <a:buFont typeface="Arial" pitchFamily="34" charset="0"/>
              <a:buNone/>
            </a:pPr>
            <a:endParaRPr lang="en-US" sz="1600" dirty="0" smtClean="0">
              <a:solidFill>
                <a:prstClr val="black"/>
              </a:solidFill>
            </a:endParaRPr>
          </a:p>
          <a:p>
            <a:pPr marL="0" indent="0" defTabSz="914400">
              <a:buFont typeface="Arial" pitchFamily="34" charset="0"/>
              <a:buNone/>
            </a:pPr>
            <a:r>
              <a:rPr lang="en-US" sz="1600" b="1" dirty="0">
                <a:solidFill>
                  <a:prstClr val="black"/>
                </a:solidFill>
              </a:rPr>
              <a:t>The second objective and secondary business of PRASA is that</a:t>
            </a:r>
            <a:r>
              <a:rPr lang="en-US" sz="1600" b="1" dirty="0" smtClean="0">
                <a:solidFill>
                  <a:prstClr val="black"/>
                </a:solidFill>
              </a:rPr>
              <a:t>:</a:t>
            </a:r>
            <a:endParaRPr lang="en-ZA" sz="1600" dirty="0">
              <a:solidFill>
                <a:prstClr val="black"/>
              </a:solidFill>
            </a:endParaRPr>
          </a:p>
          <a:p>
            <a:pPr defTabSz="914400"/>
            <a:r>
              <a:rPr lang="en-US" sz="1600" dirty="0">
                <a:solidFill>
                  <a:prstClr val="black"/>
                </a:solidFill>
              </a:rPr>
              <a:t>PRASA shall generate income from the exploitation of assets acquired by it, which include real estate and property portfolio.</a:t>
            </a:r>
            <a:endParaRPr lang="en-ZA" sz="1600" dirty="0">
              <a:solidFill>
                <a:prstClr val="black"/>
              </a:solidFill>
            </a:endParaRPr>
          </a:p>
          <a:p>
            <a:pPr marL="0" indent="0" defTabSz="914400">
              <a:buFont typeface="Arial" pitchFamily="34" charset="0"/>
              <a:buNone/>
            </a:pPr>
            <a:endParaRPr lang="en-ZA" sz="1600" smtClean="0">
              <a:solidFill>
                <a:prstClr val="black"/>
              </a:solidFill>
            </a:endParaRPr>
          </a:p>
          <a:p>
            <a:pPr defTabSz="914400"/>
            <a:r>
              <a:rPr lang="en-US" sz="1600" smtClean="0">
                <a:solidFill>
                  <a:prstClr val="black"/>
                </a:solidFill>
              </a:rPr>
              <a:t>A </a:t>
            </a:r>
            <a:r>
              <a:rPr lang="en-US" sz="1600" dirty="0">
                <a:solidFill>
                  <a:prstClr val="black"/>
                </a:solidFill>
              </a:rPr>
              <a:t>further requirement is that, in carrying out its objectives and business, PRASA shall have due regard for key Government, social, economic and transport imperatives and policy objectives.</a:t>
            </a:r>
            <a:endParaRPr lang="en-ZA" sz="1600" dirty="0">
              <a:solidFill>
                <a:prstClr val="black"/>
              </a:solidFill>
            </a:endParaRPr>
          </a:p>
          <a:p>
            <a:pPr marL="0" indent="0" defTabSz="914400">
              <a:buFont typeface="Arial" pitchFamily="34" charset="0"/>
              <a:buNone/>
            </a:pPr>
            <a:endParaRPr lang="en-US" sz="1600" dirty="0">
              <a:solidFill>
                <a:prstClr val="black"/>
              </a:solidFill>
            </a:endParaRPr>
          </a:p>
          <a:p>
            <a:pPr marL="0" indent="0" defTabSz="914400">
              <a:buFont typeface="Arial" pitchFamily="34" charset="0"/>
              <a:buNone/>
            </a:pPr>
            <a:endParaRPr lang="en-US" sz="1600" dirty="0" smtClean="0">
              <a:solidFill>
                <a:prstClr val="black"/>
              </a:solidFill>
            </a:endParaRPr>
          </a:p>
          <a:p>
            <a:pPr marL="0" indent="0" defTabSz="914400">
              <a:buFont typeface="Arial" pitchFamily="34" charset="0"/>
              <a:buNone/>
            </a:pPr>
            <a:endParaRPr lang="en-US" sz="1600" dirty="0" smtClean="0">
              <a:solidFill>
                <a:prstClr val="black"/>
              </a:solidFill>
            </a:endParaRPr>
          </a:p>
        </p:txBody>
      </p:sp>
      <p:sp>
        <p:nvSpPr>
          <p:cNvPr id="7" name="Title 1"/>
          <p:cNvSpPr>
            <a:spLocks noGrp="1"/>
          </p:cNvSpPr>
          <p:nvPr>
            <p:ph type="title"/>
          </p:nvPr>
        </p:nvSpPr>
        <p:spPr/>
        <p:txBody>
          <a:bodyPr/>
          <a:lstStyle/>
          <a:p>
            <a:r>
              <a:rPr lang="en-US" sz="2400" b="0" dirty="0" smtClean="0">
                <a:latin typeface="Impact"/>
                <a:cs typeface="Impact"/>
              </a:rPr>
              <a:t>PRASA Mandate</a:t>
            </a:r>
            <a:endParaRPr lang="en-US" sz="2400" b="0" dirty="0">
              <a:latin typeface="Impact"/>
              <a:cs typeface="Impact"/>
            </a:endParaRPr>
          </a:p>
        </p:txBody>
      </p:sp>
      <p:sp>
        <p:nvSpPr>
          <p:cNvPr id="3" name="Slide Number Placeholder 2"/>
          <p:cNvSpPr>
            <a:spLocks noGrp="1"/>
          </p:cNvSpPr>
          <p:nvPr>
            <p:ph type="sldNum" sz="quarter" idx="12"/>
          </p:nvPr>
        </p:nvSpPr>
        <p:spPr/>
        <p:txBody>
          <a:bodyPr/>
          <a:lstStyle/>
          <a:p>
            <a:fld id="{24B56656-6770-8940-8401-EA3EDE04B3E1}" type="slidenum">
              <a:rPr lang="en-US" smtClean="0"/>
              <a:pPr/>
              <a:t>9</a:t>
            </a:fld>
            <a:endParaRPr lang="en-US"/>
          </a:p>
        </p:txBody>
      </p:sp>
    </p:spTree>
    <p:extLst>
      <p:ext uri="{BB962C8B-B14F-4D97-AF65-F5344CB8AC3E}">
        <p14:creationId xmlns:p14="http://schemas.microsoft.com/office/powerpoint/2010/main" xmlns="" val="20315647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3vnOp6LGUab8M11FtWoE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heme/theme1.xml><?xml version="1.0" encoding="utf-8"?>
<a:theme xmlns:a="http://schemas.openxmlformats.org/drawingml/2006/main" name="PRASA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PRASA Presentation</Template>
  <TotalTime>1625</TotalTime>
  <Words>2401</Words>
  <Application>Microsoft Office PowerPoint</Application>
  <PresentationFormat>On-screen Show (4:3)</PresentationFormat>
  <Paragraphs>482</Paragraphs>
  <Slides>53</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56" baseType="lpstr">
      <vt:lpstr>PRASA Presentation</vt:lpstr>
      <vt:lpstr>Office Theme</vt:lpstr>
      <vt:lpstr>think-cell Slide</vt:lpstr>
      <vt:lpstr>PRASA presentation to Portfolio Committee of Transport  </vt:lpstr>
      <vt:lpstr>Structure of the Presentation</vt:lpstr>
      <vt:lpstr>PART A: ANNUAL CORPORATE PLAN</vt:lpstr>
      <vt:lpstr>Purpose of the Corporate Plan</vt:lpstr>
      <vt:lpstr>Structure and Format: 2016- 2019 Corporate Plan </vt:lpstr>
      <vt:lpstr>Structure and Format: 2016- 2019 Corporate Plan…cont </vt:lpstr>
      <vt:lpstr>Legal Operating Structure</vt:lpstr>
      <vt:lpstr>Organisational Structure</vt:lpstr>
      <vt:lpstr>PRASA Mandate</vt:lpstr>
      <vt:lpstr>Prasa Strategic Roadmap </vt:lpstr>
      <vt:lpstr>Other Government  Policies and Relevant Legislation</vt:lpstr>
      <vt:lpstr>Supporting the National Development Plan</vt:lpstr>
      <vt:lpstr>Implementing PRASA National Strategic Plan </vt:lpstr>
      <vt:lpstr>Key Themes informing the Corporate Plan</vt:lpstr>
      <vt:lpstr>Key Themes Informing the Strategy (Cont.)</vt:lpstr>
      <vt:lpstr>Our Strategic Thrust</vt:lpstr>
      <vt:lpstr>PRASA’s Strategic Considerations</vt:lpstr>
      <vt:lpstr>Our Strategic Priorities for the MTEF Period</vt:lpstr>
      <vt:lpstr>Getting the Basics Right</vt:lpstr>
      <vt:lpstr>Running the Business</vt:lpstr>
      <vt:lpstr>Modernisation Readiness</vt:lpstr>
      <vt:lpstr>Maintaining Relevance in Public Transport Solutions</vt:lpstr>
      <vt:lpstr>Strategic Pillars of PRASA Strategy</vt:lpstr>
      <vt:lpstr>Summary of strategic priorities over the next 3 years:</vt:lpstr>
      <vt:lpstr>MTEF BUDGET</vt:lpstr>
      <vt:lpstr>Projections of revenue, expenditure and borrowings</vt:lpstr>
      <vt:lpstr>Group Revenue Streams</vt:lpstr>
      <vt:lpstr>Subsidy Allocation per Programme</vt:lpstr>
      <vt:lpstr>Asset and Liability Management</vt:lpstr>
      <vt:lpstr>Cash Flow Projections</vt:lpstr>
      <vt:lpstr>CAPITAL PROGRAMME</vt:lpstr>
      <vt:lpstr>Investment Outlook</vt:lpstr>
      <vt:lpstr>Allocation per Division - Overview</vt:lpstr>
      <vt:lpstr>2016 MTEF Capital Programme</vt:lpstr>
      <vt:lpstr>PART B:  2016 SONA &amp; 9-POINT PLAN</vt:lpstr>
      <vt:lpstr>PRASA’s Response and Contribution to the 9-Point Plan</vt:lpstr>
      <vt:lpstr>Impact of the PRASA Investment Program</vt:lpstr>
      <vt:lpstr>PART C:  ANNUAL PERFORMANCE INDICATORS &amp; TARGETS</vt:lpstr>
      <vt:lpstr>Applied principles for PRASA Performance Targets</vt:lpstr>
      <vt:lpstr>Key Performance measures and indicators</vt:lpstr>
      <vt:lpstr>Key Performance measures and indicators</vt:lpstr>
      <vt:lpstr>Key Performance measures and indicators</vt:lpstr>
      <vt:lpstr>Key Performance measures and indicators</vt:lpstr>
      <vt:lpstr>Key Performance measures and indicators</vt:lpstr>
      <vt:lpstr>Key Performance measures and indicators</vt:lpstr>
      <vt:lpstr>Key Performance measures and indicators</vt:lpstr>
      <vt:lpstr>Key Performance measures and indicators</vt:lpstr>
      <vt:lpstr>Key Performance measures and indicators</vt:lpstr>
      <vt:lpstr>Actions to Improve Future Performance</vt:lpstr>
      <vt:lpstr>PART D:  Financial Performance as at  29 February 2016</vt:lpstr>
      <vt:lpstr>Cash Position</vt:lpstr>
      <vt:lpstr>Income Statement as at 29 February 2016</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dc:title>
  <dc:creator>alubbe</dc:creator>
  <cp:lastModifiedBy>PUMZA</cp:lastModifiedBy>
  <cp:revision>167</cp:revision>
  <cp:lastPrinted>2016-03-24T10:57:28Z</cp:lastPrinted>
  <dcterms:created xsi:type="dcterms:W3CDTF">2011-11-16T11:01:12Z</dcterms:created>
  <dcterms:modified xsi:type="dcterms:W3CDTF">2016-04-14T09:22:42Z</dcterms:modified>
</cp:coreProperties>
</file>