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charts/chart7.xml" ContentType="application/vnd.openxmlformats-officedocument.drawingml.chart+xml"/>
  <Override PartName="/ppt/notesSlides/notesSlide9.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olors1.xml" ContentType="application/vnd.ms-office.chartcolorstyle+xml"/>
  <Override PartName="/ppt/charts/chart6.xml" ContentType="application/vnd.openxmlformats-officedocument.drawingml.char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2" r:id="rId2"/>
  </p:sldMasterIdLst>
  <p:notesMasterIdLst>
    <p:notesMasterId r:id="rId30"/>
  </p:notesMasterIdLst>
  <p:handoutMasterIdLst>
    <p:handoutMasterId r:id="rId31"/>
  </p:handoutMasterIdLst>
  <p:sldIdLst>
    <p:sldId id="256" r:id="rId3"/>
    <p:sldId id="416" r:id="rId4"/>
    <p:sldId id="316" r:id="rId5"/>
    <p:sldId id="411" r:id="rId6"/>
    <p:sldId id="402" r:id="rId7"/>
    <p:sldId id="448" r:id="rId8"/>
    <p:sldId id="403" r:id="rId9"/>
    <p:sldId id="445" r:id="rId10"/>
    <p:sldId id="446" r:id="rId11"/>
    <p:sldId id="378" r:id="rId12"/>
    <p:sldId id="318" r:id="rId13"/>
    <p:sldId id="406" r:id="rId14"/>
    <p:sldId id="407" r:id="rId15"/>
    <p:sldId id="449" r:id="rId16"/>
    <p:sldId id="409" r:id="rId17"/>
    <p:sldId id="450" r:id="rId18"/>
    <p:sldId id="452" r:id="rId19"/>
    <p:sldId id="453" r:id="rId20"/>
    <p:sldId id="454" r:id="rId21"/>
    <p:sldId id="440" r:id="rId22"/>
    <p:sldId id="451" r:id="rId23"/>
    <p:sldId id="455" r:id="rId24"/>
    <p:sldId id="433" r:id="rId25"/>
    <p:sldId id="435" r:id="rId26"/>
    <p:sldId id="436" r:id="rId27"/>
    <p:sldId id="437" r:id="rId28"/>
    <p:sldId id="421" r:id="rId29"/>
  </p:sldIdLst>
  <p:sldSz cx="9144000" cy="6858000" type="screen4x3"/>
  <p:notesSz cx="6797675" cy="9926638"/>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k" initials="B" lastIdx="1" clrIdx="0"/>
  <p:cmAuthor id="1" name="ramosm" initials="r" lastIdx="0" clrIdx="1"/>
  <p:cmAuthor id="2" name="Bongani Khumalo" initials="BK" lastIdx="10" clrIdx="2">
    <p:extLst>
      <p:ext uri="{19B8F6BF-5375-455C-9EA6-DF929625EA0E}">
        <p15:presenceInfo xmlns:p15="http://schemas.microsoft.com/office/powerpoint/2012/main" xmlns="" userId="S-1-5-21-1960408961-796845957-839522115-1127" providerId="AD"/>
      </p:ext>
    </p:extLst>
  </p:cmAuthor>
  <p:cmAuthor id="3" name="Ramos Mabugu" initials="RM" lastIdx="4" clrIdx="3">
    <p:extLst>
      <p:ext uri="{19B8F6BF-5375-455C-9EA6-DF929625EA0E}">
        <p15:presenceInfo xmlns:p15="http://schemas.microsoft.com/office/powerpoint/2012/main" xmlns="" userId="S-1-5-21-1960408961-796845957-839522115-3168" providerId="AD"/>
      </p:ext>
    </p:extLst>
  </p:cmAuthor>
  <p:cmAuthor id="4" name="Ghalieb" initials="G" lastIdx="7" clrIdx="4">
    <p:extLst>
      <p:ext uri="{19B8F6BF-5375-455C-9EA6-DF929625EA0E}">
        <p15:presenceInfo xmlns:p15="http://schemas.microsoft.com/office/powerpoint/2012/main" xmlns="" userId="Ghalie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B7150"/>
    <a:srgbClr val="387250"/>
    <a:srgbClr val="2B36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485" autoAdjust="0"/>
  </p:normalViewPr>
  <p:slideViewPr>
    <p:cSldViewPr>
      <p:cViewPr varScale="1">
        <p:scale>
          <a:sx n="116" d="100"/>
          <a:sy n="116" d="100"/>
        </p:scale>
        <p:origin x="-150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areaChart>
        <c:grouping val="standard"/>
        <c:ser>
          <c:idx val="0"/>
          <c:order val="0"/>
          <c:tx>
            <c:strRef>
              <c:f>'Value (74-80)'!$Q$267</c:f>
              <c:strCache>
                <c:ptCount val="1"/>
                <c:pt idx="0">
                  <c:v>Field Crops</c:v>
                </c:pt>
              </c:strCache>
            </c:strRef>
          </c:tx>
          <c:cat>
            <c:numRef>
              <c:f>'Value (74-80)'!$P$268:$P$282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'Value (74-80)'!$Q$268:$Q$282</c:f>
              <c:numCache>
                <c:formatCode>_ * #\ ##0_ ;_ * \-#\ ##0_ ;_ * "-"??_ ;_ @_ </c:formatCode>
                <c:ptCount val="15"/>
                <c:pt idx="0">
                  <c:v>44928</c:v>
                </c:pt>
                <c:pt idx="1">
                  <c:v>38733</c:v>
                </c:pt>
                <c:pt idx="2">
                  <c:v>42755</c:v>
                </c:pt>
                <c:pt idx="3">
                  <c:v>38765</c:v>
                </c:pt>
                <c:pt idx="4">
                  <c:v>38197</c:v>
                </c:pt>
                <c:pt idx="5">
                  <c:v>43021</c:v>
                </c:pt>
                <c:pt idx="6">
                  <c:v>36241</c:v>
                </c:pt>
                <c:pt idx="7">
                  <c:v>36034</c:v>
                </c:pt>
                <c:pt idx="8">
                  <c:v>41725</c:v>
                </c:pt>
                <c:pt idx="9">
                  <c:v>40936</c:v>
                </c:pt>
                <c:pt idx="10">
                  <c:v>39832</c:v>
                </c:pt>
                <c:pt idx="11">
                  <c:v>36263.920000000006</c:v>
                </c:pt>
                <c:pt idx="12">
                  <c:v>37683.573350421088</c:v>
                </c:pt>
                <c:pt idx="13">
                  <c:v>41075.094951958992</c:v>
                </c:pt>
                <c:pt idx="14">
                  <c:v>39021.340204361033</c:v>
                </c:pt>
              </c:numCache>
            </c:numRef>
          </c:val>
        </c:ser>
        <c:dLbls/>
        <c:axId val="80209024"/>
        <c:axId val="80210560"/>
      </c:areaChart>
      <c:lineChart>
        <c:grouping val="standard"/>
        <c:ser>
          <c:idx val="1"/>
          <c:order val="1"/>
          <c:tx>
            <c:strRef>
              <c:f>'Value (74-80)'!$R$267</c:f>
              <c:strCache>
                <c:ptCount val="1"/>
                <c:pt idx="0">
                  <c:v>Horticulture</c:v>
                </c:pt>
              </c:strCache>
            </c:strRef>
          </c:tx>
          <c:marker>
            <c:symbol val="none"/>
          </c:marker>
          <c:cat>
            <c:numRef>
              <c:f>'Value (74-80)'!$P$268:$P$282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'Value (74-80)'!$R$268:$R$282</c:f>
              <c:numCache>
                <c:formatCode>_ * #\ ##0_ ;_ * \-#\ ##0_ ;_ * "-"??_ ;_ @_ </c:formatCode>
                <c:ptCount val="15"/>
                <c:pt idx="0">
                  <c:v>8731</c:v>
                </c:pt>
                <c:pt idx="1">
                  <c:v>8943</c:v>
                </c:pt>
                <c:pt idx="2">
                  <c:v>9850</c:v>
                </c:pt>
                <c:pt idx="3">
                  <c:v>9595</c:v>
                </c:pt>
                <c:pt idx="4">
                  <c:v>9878</c:v>
                </c:pt>
                <c:pt idx="5">
                  <c:v>9768</c:v>
                </c:pt>
                <c:pt idx="6">
                  <c:v>9943</c:v>
                </c:pt>
                <c:pt idx="7">
                  <c:v>10219</c:v>
                </c:pt>
                <c:pt idx="8">
                  <c:v>10794</c:v>
                </c:pt>
                <c:pt idx="9">
                  <c:v>10309</c:v>
                </c:pt>
                <c:pt idx="10">
                  <c:v>10573</c:v>
                </c:pt>
                <c:pt idx="11">
                  <c:v>11175.956211006132</c:v>
                </c:pt>
                <c:pt idx="12">
                  <c:v>12062.186807418433</c:v>
                </c:pt>
                <c:pt idx="13">
                  <c:v>11338.455598973325</c:v>
                </c:pt>
                <c:pt idx="14">
                  <c:v>11465.594652812861</c:v>
                </c:pt>
              </c:numCache>
            </c:numRef>
          </c:val>
        </c:ser>
        <c:ser>
          <c:idx val="2"/>
          <c:order val="2"/>
          <c:tx>
            <c:strRef>
              <c:f>'Value (74-80)'!$S$267</c:f>
              <c:strCache>
                <c:ptCount val="1"/>
                <c:pt idx="0">
                  <c:v>Animal Products</c:v>
                </c:pt>
              </c:strCache>
            </c:strRef>
          </c:tx>
          <c:marker>
            <c:symbol val="none"/>
          </c:marker>
          <c:cat>
            <c:numRef>
              <c:f>'Value (74-80)'!$P$268:$P$282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'Value (74-80)'!$S$268:$S$282</c:f>
              <c:numCache>
                <c:formatCode>_ * #\ ##0_ ;_ * \-#\ ##0_ ;_ * "-"??_ ;_ @_ </c:formatCode>
                <c:ptCount val="15"/>
                <c:pt idx="0">
                  <c:v>5736</c:v>
                </c:pt>
                <c:pt idx="1">
                  <c:v>5966</c:v>
                </c:pt>
                <c:pt idx="2">
                  <c:v>5810</c:v>
                </c:pt>
                <c:pt idx="3">
                  <c:v>6310</c:v>
                </c:pt>
                <c:pt idx="4">
                  <c:v>6557</c:v>
                </c:pt>
                <c:pt idx="5">
                  <c:v>6730</c:v>
                </c:pt>
                <c:pt idx="6">
                  <c:v>5824</c:v>
                </c:pt>
                <c:pt idx="7">
                  <c:v>5962</c:v>
                </c:pt>
                <c:pt idx="8">
                  <c:v>6208</c:v>
                </c:pt>
                <c:pt idx="9">
                  <c:v>6122</c:v>
                </c:pt>
                <c:pt idx="10">
                  <c:v>6216</c:v>
                </c:pt>
                <c:pt idx="11">
                  <c:v>6402.48</c:v>
                </c:pt>
                <c:pt idx="12">
                  <c:v>6594.5543999999991</c:v>
                </c:pt>
                <c:pt idx="13">
                  <c:v>6132.9355919999989</c:v>
                </c:pt>
                <c:pt idx="14">
                  <c:v>5887.6181683200002</c:v>
                </c:pt>
              </c:numCache>
            </c:numRef>
          </c:val>
        </c:ser>
        <c:dLbls/>
        <c:marker val="1"/>
        <c:axId val="80172544"/>
        <c:axId val="80174080"/>
      </c:lineChart>
      <c:catAx>
        <c:axId val="80172544"/>
        <c:scaling>
          <c:orientation val="minMax"/>
        </c:scaling>
        <c:axPos val="b"/>
        <c:numFmt formatCode="General" sourceLinked="1"/>
        <c:tickLblPos val="nextTo"/>
        <c:txPr>
          <a:bodyPr rot="-5400000" vert="horz"/>
          <a:lstStyle/>
          <a:p>
            <a:pPr>
              <a:defRPr/>
            </a:pPr>
            <a:endParaRPr lang="en-US"/>
          </a:p>
        </c:txPr>
        <c:crossAx val="80174080"/>
        <c:crosses val="autoZero"/>
        <c:auto val="1"/>
        <c:lblAlgn val="ctr"/>
        <c:lblOffset val="100"/>
      </c:catAx>
      <c:valAx>
        <c:axId val="80174080"/>
        <c:scaling>
          <c:orientation val="minMax"/>
          <c:min val="4000"/>
        </c:scaling>
        <c:axPos val="l"/>
        <c:title>
          <c:tx>
            <c:rich>
              <a:bodyPr/>
              <a:lstStyle/>
              <a:p>
                <a:pPr>
                  <a:defRPr sz="992" b="1" i="0" u="none" strike="noStrike" baseline="0">
                    <a:solidFill>
                      <a:srgbClr val="000000"/>
                    </a:solidFill>
                    <a:latin typeface="Times New Roman"/>
                    <a:ea typeface="Times New Roman"/>
                    <a:cs typeface="Times New Roman"/>
                  </a:defRPr>
                </a:pPr>
                <a:r>
                  <a:rPr lang="en-ZA" dirty="0"/>
                  <a:t>Animal &amp; Horticultural Production: 1000 Tons</a:t>
                </a:r>
              </a:p>
            </c:rich>
          </c:tx>
          <c:layout/>
        </c:title>
        <c:numFmt formatCode="_ * #\ ##0_ ;_ * \-#\ ##0_ ;_ * &quot;-&quot;??_ ;_ @_ " sourceLinked="1"/>
        <c:tickLblPos val="nextTo"/>
        <c:crossAx val="80172544"/>
        <c:crosses val="autoZero"/>
        <c:crossBetween val="between"/>
      </c:valAx>
      <c:catAx>
        <c:axId val="80209024"/>
        <c:scaling>
          <c:orientation val="minMax"/>
        </c:scaling>
        <c:delete val="1"/>
        <c:axPos val="b"/>
        <c:numFmt formatCode="General" sourceLinked="1"/>
        <c:tickLblPos val="none"/>
        <c:crossAx val="80210560"/>
        <c:crosses val="autoZero"/>
        <c:auto val="1"/>
        <c:lblAlgn val="ctr"/>
        <c:lblOffset val="100"/>
      </c:catAx>
      <c:valAx>
        <c:axId val="80210560"/>
        <c:scaling>
          <c:orientation val="minMax"/>
          <c:min val="30000"/>
        </c:scaling>
        <c:axPos val="r"/>
        <c:title>
          <c:tx>
            <c:rich>
              <a:bodyPr rot="-5400000" vert="horz"/>
              <a:lstStyle/>
              <a:p>
                <a:pPr>
                  <a:defRPr/>
                </a:pPr>
                <a:r>
                  <a:rPr lang="en-ZA" dirty="0"/>
                  <a:t>Field Crops Production: 1000 Tons</a:t>
                </a:r>
              </a:p>
            </c:rich>
          </c:tx>
          <c:layout/>
        </c:title>
        <c:numFmt formatCode="_ * #\ ##0_ ;_ * \-#\ ##0_ ;_ * &quot;-&quot;??_ ;_ @_ " sourceLinked="1"/>
        <c:tickLblPos val="nextTo"/>
        <c:crossAx val="80209024"/>
        <c:crosses val="max"/>
        <c:crossBetween val="between"/>
      </c:valAx>
      <c:spPr>
        <a:noFill/>
        <a:ln w="25320">
          <a:noFill/>
        </a:ln>
      </c:spPr>
    </c:plotArea>
    <c:legend>
      <c:legendPos val="r"/>
      <c:layout>
        <c:manualLayout>
          <c:xMode val="edge"/>
          <c:yMode val="edge"/>
          <c:x val="0.15485996705107086"/>
          <c:y val="3.0769230769230778E-2"/>
          <c:w val="0.6705107084019768"/>
          <c:h val="7.3846153846153867E-2"/>
        </c:manualLayout>
      </c:layout>
    </c:legend>
    <c:plotVisOnly val="1"/>
    <c:dispBlanksAs val="gap"/>
  </c:chart>
  <c:txPr>
    <a:bodyPr/>
    <a:lstStyle/>
    <a:p>
      <a:pPr>
        <a:defRPr>
          <a:latin typeface="Times New Roman" panose="02020603050405020304" pitchFamily="18" charset="0"/>
          <a:cs typeface="Times New Roman" panose="02020603050405020304"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20479189598953249"/>
          <c:y val="0.12795516702144516"/>
          <c:w val="0.76799154707262873"/>
          <c:h val="0.70627372365855856"/>
        </c:manualLayout>
      </c:layout>
      <c:barChart>
        <c:barDir val="col"/>
        <c:grouping val="clustered"/>
        <c:ser>
          <c:idx val="0"/>
          <c:order val="0"/>
          <c:tx>
            <c:strRef>
              <c:f>Summary!$D$12</c:f>
              <c:strCache>
                <c:ptCount val="1"/>
                <c:pt idx="0">
                  <c:v>AFF exports </c:v>
                </c:pt>
              </c:strCache>
            </c:strRef>
          </c:tx>
          <c:cat>
            <c:numRef>
              <c:f>Summary!$E$11:$W$11</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Summary!$E$12:$W$12</c:f>
              <c:numCache>
                <c:formatCode>General</c:formatCode>
                <c:ptCount val="19"/>
                <c:pt idx="0">
                  <c:v>16607116611</c:v>
                </c:pt>
                <c:pt idx="1">
                  <c:v>17171619285</c:v>
                </c:pt>
                <c:pt idx="2">
                  <c:v>20317425036</c:v>
                </c:pt>
                <c:pt idx="3">
                  <c:v>22660174264</c:v>
                </c:pt>
                <c:pt idx="4">
                  <c:v>26168013078</c:v>
                </c:pt>
                <c:pt idx="5">
                  <c:v>31837129091</c:v>
                </c:pt>
                <c:pt idx="6">
                  <c:v>40826903172</c:v>
                </c:pt>
                <c:pt idx="7">
                  <c:v>36896462718</c:v>
                </c:pt>
                <c:pt idx="8">
                  <c:v>34881523606</c:v>
                </c:pt>
                <c:pt idx="9">
                  <c:v>38794418937</c:v>
                </c:pt>
                <c:pt idx="10">
                  <c:v>39229580609</c:v>
                </c:pt>
                <c:pt idx="11">
                  <c:v>44771988392</c:v>
                </c:pt>
                <c:pt idx="12">
                  <c:v>65064439036</c:v>
                </c:pt>
                <c:pt idx="13">
                  <c:v>63149039182</c:v>
                </c:pt>
                <c:pt idx="14">
                  <c:v>64482624855</c:v>
                </c:pt>
                <c:pt idx="15">
                  <c:v>70239955440</c:v>
                </c:pt>
                <c:pt idx="16">
                  <c:v>74176164247</c:v>
                </c:pt>
                <c:pt idx="17">
                  <c:v>98392637367</c:v>
                </c:pt>
                <c:pt idx="18">
                  <c:v>134882036706</c:v>
                </c:pt>
              </c:numCache>
            </c:numRef>
          </c:val>
        </c:ser>
        <c:ser>
          <c:idx val="1"/>
          <c:order val="1"/>
          <c:tx>
            <c:strRef>
              <c:f>Summary!$D$13</c:f>
              <c:strCache>
                <c:ptCount val="1"/>
                <c:pt idx="0">
                  <c:v>AFF Imports </c:v>
                </c:pt>
              </c:strCache>
            </c:strRef>
          </c:tx>
          <c:cat>
            <c:numRef>
              <c:f>Summary!$E$11:$W$11</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Summary!$E$13:$W$13</c:f>
              <c:numCache>
                <c:formatCode>General</c:formatCode>
                <c:ptCount val="19"/>
                <c:pt idx="0">
                  <c:v>11690966404</c:v>
                </c:pt>
                <c:pt idx="1">
                  <c:v>12992341930</c:v>
                </c:pt>
                <c:pt idx="2">
                  <c:v>13661741839</c:v>
                </c:pt>
                <c:pt idx="3">
                  <c:v>13404438818</c:v>
                </c:pt>
                <c:pt idx="4">
                  <c:v>14899209348</c:v>
                </c:pt>
                <c:pt idx="5">
                  <c:v>16453087437</c:v>
                </c:pt>
                <c:pt idx="6">
                  <c:v>22685012512</c:v>
                </c:pt>
                <c:pt idx="7">
                  <c:v>21097569014</c:v>
                </c:pt>
                <c:pt idx="8">
                  <c:v>23850227677</c:v>
                </c:pt>
                <c:pt idx="9">
                  <c:v>25209206455</c:v>
                </c:pt>
                <c:pt idx="10">
                  <c:v>31817478602</c:v>
                </c:pt>
                <c:pt idx="11">
                  <c:v>43172403040</c:v>
                </c:pt>
                <c:pt idx="12">
                  <c:v>54557575504</c:v>
                </c:pt>
                <c:pt idx="13">
                  <c:v>49415213760</c:v>
                </c:pt>
                <c:pt idx="14">
                  <c:v>48458597308</c:v>
                </c:pt>
                <c:pt idx="15">
                  <c:v>60061942068</c:v>
                </c:pt>
                <c:pt idx="16">
                  <c:v>71022773040</c:v>
                </c:pt>
                <c:pt idx="17">
                  <c:v>79835836277</c:v>
                </c:pt>
                <c:pt idx="18">
                  <c:v>92912705891</c:v>
                </c:pt>
              </c:numCache>
            </c:numRef>
          </c:val>
        </c:ser>
        <c:dLbls/>
        <c:gapWidth val="50"/>
        <c:axId val="80171008"/>
        <c:axId val="86557440"/>
      </c:barChart>
      <c:lineChart>
        <c:grouping val="standard"/>
        <c:ser>
          <c:idx val="2"/>
          <c:order val="2"/>
          <c:tx>
            <c:strRef>
              <c:f>Summary!$D$14</c:f>
              <c:strCache>
                <c:ptCount val="1"/>
                <c:pt idx="0">
                  <c:v>Trade balance </c:v>
                </c:pt>
              </c:strCache>
            </c:strRef>
          </c:tx>
          <c:marker>
            <c:symbol val="none"/>
          </c:marker>
          <c:cat>
            <c:numRef>
              <c:f>Summary!$E$11:$W$11</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Summary!$E$14:$W$14</c:f>
              <c:numCache>
                <c:formatCode>General</c:formatCode>
                <c:ptCount val="19"/>
                <c:pt idx="0">
                  <c:v>4916150207</c:v>
                </c:pt>
                <c:pt idx="1">
                  <c:v>4179277355</c:v>
                </c:pt>
                <c:pt idx="2">
                  <c:v>6655683197</c:v>
                </c:pt>
                <c:pt idx="3">
                  <c:v>9255735446</c:v>
                </c:pt>
                <c:pt idx="4">
                  <c:v>11268803730</c:v>
                </c:pt>
                <c:pt idx="5">
                  <c:v>15384041654</c:v>
                </c:pt>
                <c:pt idx="6">
                  <c:v>18141890660</c:v>
                </c:pt>
                <c:pt idx="7">
                  <c:v>15798893704</c:v>
                </c:pt>
                <c:pt idx="8">
                  <c:v>11031295929</c:v>
                </c:pt>
                <c:pt idx="9">
                  <c:v>13585212482</c:v>
                </c:pt>
                <c:pt idx="10">
                  <c:v>7412102007</c:v>
                </c:pt>
                <c:pt idx="11">
                  <c:v>1599585352</c:v>
                </c:pt>
                <c:pt idx="12">
                  <c:v>10506863532</c:v>
                </c:pt>
                <c:pt idx="13">
                  <c:v>13733825422</c:v>
                </c:pt>
                <c:pt idx="14">
                  <c:v>16024027547</c:v>
                </c:pt>
                <c:pt idx="15">
                  <c:v>10178013372</c:v>
                </c:pt>
                <c:pt idx="16">
                  <c:v>3153391207</c:v>
                </c:pt>
                <c:pt idx="17">
                  <c:v>18556801090</c:v>
                </c:pt>
                <c:pt idx="18">
                  <c:v>41969330815</c:v>
                </c:pt>
              </c:numCache>
            </c:numRef>
          </c:val>
        </c:ser>
        <c:dLbls/>
        <c:marker val="1"/>
        <c:axId val="80171008"/>
        <c:axId val="86557440"/>
      </c:lineChart>
      <c:catAx>
        <c:axId val="80171008"/>
        <c:scaling>
          <c:orientation val="minMax"/>
        </c:scaling>
        <c:axPos val="b"/>
        <c:numFmt formatCode="General" sourceLinked="1"/>
        <c:tickLblPos val="nextTo"/>
        <c:txPr>
          <a:bodyPr rot="-5400000" vert="horz"/>
          <a:lstStyle/>
          <a:p>
            <a:pPr>
              <a:defRPr/>
            </a:pPr>
            <a:endParaRPr lang="en-US"/>
          </a:p>
        </c:txPr>
        <c:crossAx val="86557440"/>
        <c:crosses val="autoZero"/>
        <c:auto val="1"/>
        <c:lblAlgn val="ctr"/>
        <c:lblOffset val="100"/>
      </c:catAx>
      <c:valAx>
        <c:axId val="86557440"/>
        <c:scaling>
          <c:orientation val="minMax"/>
        </c:scaling>
        <c:axPos val="l"/>
        <c:numFmt formatCode="General" sourceLinked="1"/>
        <c:tickLblPos val="nextTo"/>
        <c:crossAx val="80171008"/>
        <c:crosses val="autoZero"/>
        <c:crossBetween val="between"/>
        <c:dispUnits>
          <c:builtInUnit val="billions"/>
          <c:dispUnitsLbl>
            <c:layout/>
            <c:tx>
              <c:rich>
                <a:bodyPr rot="-5400000" vert="horz"/>
                <a:lstStyle/>
                <a:p>
                  <a:pPr algn="ctr">
                    <a:defRPr sz="992" b="1" i="0" u="none" strike="noStrike" baseline="0">
                      <a:solidFill>
                        <a:srgbClr val="000000"/>
                      </a:solidFill>
                      <a:latin typeface="Times New Roman"/>
                      <a:ea typeface="Times New Roman"/>
                      <a:cs typeface="Times New Roman"/>
                    </a:defRPr>
                  </a:pPr>
                  <a:r>
                    <a:rPr lang="en-ZA"/>
                    <a:t>South African AFF Trade: Billions Rands </a:t>
                  </a:r>
                </a:p>
              </c:rich>
            </c:tx>
          </c:dispUnitsLbl>
        </c:dispUnits>
      </c:valAx>
      <c:spPr>
        <a:noFill/>
        <a:ln w="25334">
          <a:noFill/>
        </a:ln>
      </c:spPr>
    </c:plotArea>
    <c:legend>
      <c:legendPos val="r"/>
      <c:layout>
        <c:manualLayout>
          <c:xMode val="edge"/>
          <c:yMode val="edge"/>
          <c:x val="0.17519685039370081"/>
          <c:y val="2.6627218934911243E-2"/>
          <c:w val="0.7834645669291338"/>
          <c:h val="0.16568047337278105"/>
        </c:manualLayout>
      </c:layout>
    </c:legend>
    <c:plotVisOnly val="1"/>
    <c:dispBlanksAs val="gap"/>
  </c:chart>
  <c:txPr>
    <a:bodyPr/>
    <a:lstStyle/>
    <a:p>
      <a:pPr>
        <a:defRPr>
          <a:latin typeface="Times New Roman" panose="02020603050405020304" pitchFamily="18" charset="0"/>
          <a:cs typeface="Times New Roman" panose="02020603050405020304" pitchFamily="18"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baseline="0" dirty="0">
                <a:solidFill>
                  <a:schemeClr val="tx1"/>
                </a:solidFill>
                <a:latin typeface="Times New Roman" panose="02020603050405020304" pitchFamily="18" charset="0"/>
                <a:cs typeface="Times New Roman" panose="02020603050405020304" pitchFamily="18" charset="0"/>
              </a:rPr>
              <a:t>Quarter on Quarter Change in Job Creation in Agricultural Sector (</a:t>
            </a:r>
            <a:r>
              <a:rPr lang="en-ZA" b="1" baseline="0" dirty="0" smtClean="0">
                <a:solidFill>
                  <a:schemeClr val="tx1"/>
                </a:solidFill>
                <a:latin typeface="Times New Roman" panose="02020603050405020304" pitchFamily="18" charset="0"/>
                <a:cs typeface="Times New Roman" panose="02020603050405020304" pitchFamily="18" charset="0"/>
              </a:rPr>
              <a:t>2014-2015</a:t>
            </a:r>
            <a:r>
              <a:rPr lang="en-ZA" b="1" baseline="0" dirty="0" smtClean="0">
                <a:latin typeface="Times New Roman" panose="02020603050405020304" pitchFamily="18" charset="0"/>
                <a:cs typeface="Times New Roman" panose="02020603050405020304" pitchFamily="18" charset="0"/>
              </a:rPr>
              <a:t>)</a:t>
            </a:r>
            <a:endParaRPr lang="en-ZA" b="1" dirty="0">
              <a:latin typeface="Times New Roman" panose="02020603050405020304" pitchFamily="18" charset="0"/>
              <a:cs typeface="Times New Roman" panose="02020603050405020304" pitchFamily="18" charset="0"/>
            </a:endParaRPr>
          </a:p>
        </c:rich>
      </c:tx>
      <c:layout/>
      <c:spPr>
        <a:noFill/>
        <a:ln>
          <a:noFill/>
        </a:ln>
        <a:effectLst/>
      </c:spPr>
    </c:title>
    <c:plotArea>
      <c:layout/>
      <c:barChart>
        <c:barDir val="col"/>
        <c:grouping val="clustered"/>
        <c:ser>
          <c:idx val="0"/>
          <c:order val="0"/>
          <c:tx>
            <c:strRef>
              <c:f>'Macro Indicators'!$A$70</c:f>
              <c:strCache>
                <c:ptCount val="1"/>
                <c:pt idx="0">
                  <c:v>Agriculture Sector</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'Macro Indicators'!$B$69:$E$69</c:f>
              <c:strCache>
                <c:ptCount val="4"/>
                <c:pt idx="0">
                  <c:v>Q1'</c:v>
                </c:pt>
                <c:pt idx="1">
                  <c:v>Q2'</c:v>
                </c:pt>
                <c:pt idx="2">
                  <c:v>Q3'</c:v>
                </c:pt>
                <c:pt idx="3">
                  <c:v>Q4'</c:v>
                </c:pt>
              </c:strCache>
            </c:strRef>
          </c:cat>
          <c:val>
            <c:numRef>
              <c:f>'Macro Indicators'!$B$70:$E$70</c:f>
              <c:numCache>
                <c:formatCode>General</c:formatCode>
                <c:ptCount val="4"/>
                <c:pt idx="0">
                  <c:v>182</c:v>
                </c:pt>
                <c:pt idx="1">
                  <c:v>199</c:v>
                </c:pt>
                <c:pt idx="2">
                  <c:v>211</c:v>
                </c:pt>
                <c:pt idx="3">
                  <c:v>118</c:v>
                </c:pt>
              </c:numCache>
            </c:numRef>
          </c:val>
        </c:ser>
        <c:dLbls/>
        <c:gapWidth val="219"/>
        <c:overlap val="-27"/>
        <c:axId val="93547904"/>
        <c:axId val="93541504"/>
      </c:barChart>
      <c:catAx>
        <c:axId val="935479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93541504"/>
        <c:crosses val="autoZero"/>
        <c:auto val="1"/>
        <c:lblAlgn val="ctr"/>
        <c:lblOffset val="100"/>
      </c:catAx>
      <c:valAx>
        <c:axId val="9354150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Thousand</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54790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ser>
          <c:idx val="0"/>
          <c:order val="0"/>
          <c:tx>
            <c:v>Agriculture Gross Value Added</c:v>
          </c:tx>
          <c:spPr>
            <a:solidFill>
              <a:srgbClr val="4F81BD"/>
            </a:solidFill>
            <a:ln w="25400">
              <a:noFill/>
            </a:ln>
          </c:spPr>
          <c:cat>
            <c:strRef>
              <c:f>'Agric '!$A$3:$A$17</c:f>
              <c:strCache>
                <c:ptCount val="15"/>
                <c:pt idx="0">
                  <c:v>2012Q1</c:v>
                </c:pt>
                <c:pt idx="1">
                  <c:v>2012Q2</c:v>
                </c:pt>
                <c:pt idx="2">
                  <c:v>2012Q3</c:v>
                </c:pt>
                <c:pt idx="3">
                  <c:v>2012Q4</c:v>
                </c:pt>
                <c:pt idx="4">
                  <c:v>2013Q1</c:v>
                </c:pt>
                <c:pt idx="5">
                  <c:v>2013Q2</c:v>
                </c:pt>
                <c:pt idx="6">
                  <c:v>2013Q3</c:v>
                </c:pt>
                <c:pt idx="7">
                  <c:v>2013Q4</c:v>
                </c:pt>
                <c:pt idx="8">
                  <c:v>2014Q1</c:v>
                </c:pt>
                <c:pt idx="9">
                  <c:v>2014Q2</c:v>
                </c:pt>
                <c:pt idx="10">
                  <c:v>2014Q3</c:v>
                </c:pt>
                <c:pt idx="11">
                  <c:v>2014Q4</c:v>
                </c:pt>
                <c:pt idx="12">
                  <c:v>2015Q1</c:v>
                </c:pt>
                <c:pt idx="13">
                  <c:v>2015Q2</c:v>
                </c:pt>
                <c:pt idx="14">
                  <c:v>2015Q3</c:v>
                </c:pt>
              </c:strCache>
            </c:strRef>
          </c:cat>
          <c:val>
            <c:numRef>
              <c:f>'Agric '!$D$3:$D$17</c:f>
              <c:numCache>
                <c:formatCode>General</c:formatCode>
                <c:ptCount val="15"/>
                <c:pt idx="0">
                  <c:v>0.27101096224115834</c:v>
                </c:pt>
                <c:pt idx="1">
                  <c:v>1.1722190166722382</c:v>
                </c:pt>
                <c:pt idx="2">
                  <c:v>0.58081945069787821</c:v>
                </c:pt>
                <c:pt idx="3">
                  <c:v>1.375770326931969</c:v>
                </c:pt>
                <c:pt idx="4">
                  <c:v>-0.74037003782805322</c:v>
                </c:pt>
                <c:pt idx="5">
                  <c:v>-0.2713684085651536</c:v>
                </c:pt>
                <c:pt idx="6">
                  <c:v>0.88620581981473379</c:v>
                </c:pt>
                <c:pt idx="7">
                  <c:v>1.6698845966779174</c:v>
                </c:pt>
                <c:pt idx="8">
                  <c:v>1.1771186686381885</c:v>
                </c:pt>
                <c:pt idx="9">
                  <c:v>1.3797747657391832</c:v>
                </c:pt>
                <c:pt idx="10">
                  <c:v>2.2937659878174537</c:v>
                </c:pt>
                <c:pt idx="11">
                  <c:v>1.830616192318324</c:v>
                </c:pt>
                <c:pt idx="12">
                  <c:v>-4.8314225629197516</c:v>
                </c:pt>
                <c:pt idx="13">
                  <c:v>-5.3361656021897801</c:v>
                </c:pt>
                <c:pt idx="14">
                  <c:v>-3.3192271200734975</c:v>
                </c:pt>
              </c:numCache>
            </c:numRef>
          </c:val>
        </c:ser>
        <c:dLbls/>
        <c:gapWidth val="219"/>
        <c:axId val="109033728"/>
        <c:axId val="109043712"/>
      </c:barChart>
      <c:lineChart>
        <c:grouping val="stacked"/>
        <c:ser>
          <c:idx val="1"/>
          <c:order val="1"/>
          <c:tx>
            <c:v>Food Price Inflation</c:v>
          </c:tx>
          <c:spPr>
            <a:ln w="28575" cap="rnd">
              <a:solidFill>
                <a:schemeClr val="tx1"/>
              </a:solidFill>
              <a:prstDash val="sysDash"/>
              <a:round/>
            </a:ln>
            <a:effectLst/>
          </c:spPr>
          <c:marker>
            <c:symbol val="circle"/>
            <c:size val="5"/>
            <c:spPr>
              <a:solidFill>
                <a:schemeClr val="accent2"/>
              </a:solidFill>
              <a:ln w="9525">
                <a:solidFill>
                  <a:schemeClr val="accent2"/>
                </a:solidFill>
              </a:ln>
              <a:effectLst/>
            </c:spPr>
          </c:marker>
          <c:val>
            <c:numRef>
              <c:f>'Agric '!$E$3:$E$17</c:f>
              <c:numCache>
                <c:formatCode>General</c:formatCode>
                <c:ptCount val="15"/>
                <c:pt idx="0">
                  <c:v>6.1</c:v>
                </c:pt>
                <c:pt idx="1">
                  <c:v>-0.30000000000000004</c:v>
                </c:pt>
                <c:pt idx="2">
                  <c:v>2.8</c:v>
                </c:pt>
                <c:pt idx="3">
                  <c:v>20.399999999999999</c:v>
                </c:pt>
                <c:pt idx="4">
                  <c:v>3.4</c:v>
                </c:pt>
                <c:pt idx="5">
                  <c:v>0.9</c:v>
                </c:pt>
                <c:pt idx="6">
                  <c:v>2.2999999999999998</c:v>
                </c:pt>
                <c:pt idx="7">
                  <c:v>8.4</c:v>
                </c:pt>
                <c:pt idx="8">
                  <c:v>11</c:v>
                </c:pt>
                <c:pt idx="9">
                  <c:v>12.8</c:v>
                </c:pt>
                <c:pt idx="10">
                  <c:v>3.7</c:v>
                </c:pt>
                <c:pt idx="11">
                  <c:v>2.9</c:v>
                </c:pt>
                <c:pt idx="12">
                  <c:v>5.7</c:v>
                </c:pt>
                <c:pt idx="13">
                  <c:v>6.2</c:v>
                </c:pt>
                <c:pt idx="14">
                  <c:v>2.6</c:v>
                </c:pt>
              </c:numCache>
            </c:numRef>
          </c:val>
        </c:ser>
        <c:dLbls/>
        <c:marker val="1"/>
        <c:axId val="109017728"/>
        <c:axId val="109031808"/>
      </c:lineChart>
      <c:catAx>
        <c:axId val="1090177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9031808"/>
        <c:crosses val="autoZero"/>
        <c:auto val="1"/>
        <c:lblAlgn val="ctr"/>
        <c:lblOffset val="100"/>
      </c:catAx>
      <c:valAx>
        <c:axId val="109031808"/>
        <c:scaling>
          <c:orientation val="minMax"/>
        </c:scaling>
        <c:axPos val="l"/>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ZA" sz="900" b="1" i="0" baseline="0">
                    <a:latin typeface="Times New Roman" panose="02020603050405020304" pitchFamily="18" charset="0"/>
                    <a:cs typeface="Times New Roman" panose="02020603050405020304" pitchFamily="18" charset="0"/>
                  </a:rPr>
                  <a:t>Food Inflation - Percent (%)</a:t>
                </a:r>
              </a:p>
            </c:rich>
          </c:tx>
          <c:layout/>
          <c:spPr>
            <a:noFill/>
            <a:ln w="25400">
              <a:noFill/>
            </a:ln>
          </c:spPr>
        </c:title>
        <c:numFmt formatCode="General" sourceLinked="1"/>
        <c:maj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017728"/>
        <c:crosses val="autoZero"/>
        <c:crossBetween val="between"/>
      </c:valAx>
      <c:catAx>
        <c:axId val="109033728"/>
        <c:scaling>
          <c:orientation val="minMax"/>
        </c:scaling>
        <c:delete val="1"/>
        <c:axPos val="b"/>
        <c:numFmt formatCode="General" sourceLinked="1"/>
        <c:tickLblPos val="none"/>
        <c:crossAx val="109043712"/>
        <c:crosses val="autoZero"/>
        <c:auto val="1"/>
        <c:lblAlgn val="ctr"/>
        <c:lblOffset val="100"/>
      </c:catAx>
      <c:valAx>
        <c:axId val="109043712"/>
        <c:scaling>
          <c:orientation val="minMax"/>
        </c:scaling>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ZA" sz="900" b="1" i="0" baseline="0">
                    <a:latin typeface="Times New Roman" panose="02020603050405020304" pitchFamily="18" charset="0"/>
                    <a:cs typeface="Times New Roman" panose="02020603050405020304" pitchFamily="18" charset="0"/>
                  </a:rPr>
                  <a:t>Percentage (%) Change in Agriculture Value Added</a:t>
                </a:r>
              </a:p>
            </c:rich>
          </c:tx>
          <c:layout/>
          <c:spPr>
            <a:noFill/>
            <a:ln w="25400">
              <a:noFill/>
            </a:ln>
          </c:spPr>
        </c:title>
        <c:numFmt formatCode="General" sourceLinked="1"/>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9033728"/>
        <c:crosses val="max"/>
        <c:crossBetween val="between"/>
      </c:valAx>
      <c:spPr>
        <a:noFill/>
        <a:ln w="25400">
          <a:noFill/>
        </a:ln>
      </c:spPr>
    </c:plotArea>
    <c:legend>
      <c:legendPos val="b"/>
      <c:layout/>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zero"/>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0.13259721845114192"/>
          <c:y val="4.2438271604938287E-2"/>
          <c:w val="0.84398856273234046"/>
          <c:h val="0.70439024982988252"/>
        </c:manualLayout>
      </c:layout>
      <c:barChart>
        <c:barDir val="col"/>
        <c:grouping val="clustered"/>
        <c:ser>
          <c:idx val="1"/>
          <c:order val="1"/>
          <c:tx>
            <c:v>Wheat</c:v>
          </c:tx>
          <c:spPr>
            <a:solidFill>
              <a:schemeClr val="accent2"/>
            </a:solidFill>
            <a:ln>
              <a:noFill/>
            </a:ln>
            <a:effectLst/>
          </c:spPr>
          <c:cat>
            <c:strRef>
              <c:f>'Agric '!$T$2:$T$38</c:f>
              <c:strCache>
                <c:ptCount val="37"/>
                <c:pt idx="0">
                  <c:v>2013M1</c:v>
                </c:pt>
                <c:pt idx="1">
                  <c:v>2013M2</c:v>
                </c:pt>
                <c:pt idx="2">
                  <c:v>2013M3</c:v>
                </c:pt>
                <c:pt idx="3">
                  <c:v>2013M4</c:v>
                </c:pt>
                <c:pt idx="4">
                  <c:v>2013M5</c:v>
                </c:pt>
                <c:pt idx="5">
                  <c:v>2013M6</c:v>
                </c:pt>
                <c:pt idx="6">
                  <c:v>2013M7</c:v>
                </c:pt>
                <c:pt idx="7">
                  <c:v>2013M8</c:v>
                </c:pt>
                <c:pt idx="8">
                  <c:v>2013M9</c:v>
                </c:pt>
                <c:pt idx="9">
                  <c:v>2013M10</c:v>
                </c:pt>
                <c:pt idx="10">
                  <c:v>2013M11</c:v>
                </c:pt>
                <c:pt idx="11">
                  <c:v>2013M12</c:v>
                </c:pt>
                <c:pt idx="12">
                  <c:v>2014M1</c:v>
                </c:pt>
                <c:pt idx="13">
                  <c:v>2014M2</c:v>
                </c:pt>
                <c:pt idx="14">
                  <c:v>2014M3</c:v>
                </c:pt>
                <c:pt idx="15">
                  <c:v>2014M4</c:v>
                </c:pt>
                <c:pt idx="16">
                  <c:v>2014M5</c:v>
                </c:pt>
                <c:pt idx="17">
                  <c:v>2014M6</c:v>
                </c:pt>
                <c:pt idx="18">
                  <c:v>2014M7</c:v>
                </c:pt>
                <c:pt idx="19">
                  <c:v>2014M8</c:v>
                </c:pt>
                <c:pt idx="20">
                  <c:v>2014M9</c:v>
                </c:pt>
                <c:pt idx="21">
                  <c:v>2014M10</c:v>
                </c:pt>
                <c:pt idx="22">
                  <c:v>2014M11</c:v>
                </c:pt>
                <c:pt idx="23">
                  <c:v>2014M12</c:v>
                </c:pt>
                <c:pt idx="24">
                  <c:v>2015M1</c:v>
                </c:pt>
                <c:pt idx="25">
                  <c:v>2015M2</c:v>
                </c:pt>
                <c:pt idx="26">
                  <c:v>2015M3</c:v>
                </c:pt>
                <c:pt idx="27">
                  <c:v>2015M4</c:v>
                </c:pt>
                <c:pt idx="28">
                  <c:v>2015M5</c:v>
                </c:pt>
                <c:pt idx="29">
                  <c:v>2015M6</c:v>
                </c:pt>
                <c:pt idx="30">
                  <c:v>2015M7</c:v>
                </c:pt>
                <c:pt idx="31">
                  <c:v>2015M8</c:v>
                </c:pt>
                <c:pt idx="32">
                  <c:v>2015M9</c:v>
                </c:pt>
                <c:pt idx="33">
                  <c:v>2015M10</c:v>
                </c:pt>
                <c:pt idx="34">
                  <c:v>2015M11</c:v>
                </c:pt>
                <c:pt idx="35">
                  <c:v>2015M12</c:v>
                </c:pt>
                <c:pt idx="36">
                  <c:v>2016M1</c:v>
                </c:pt>
              </c:strCache>
            </c:strRef>
          </c:cat>
          <c:val>
            <c:numRef>
              <c:f>'Agric '!$Y$2:$Y$38</c:f>
              <c:numCache>
                <c:formatCode>General</c:formatCode>
                <c:ptCount val="37"/>
                <c:pt idx="0">
                  <c:v>2530.8996447093336</c:v>
                </c:pt>
                <c:pt idx="1">
                  <c:v>2478.4706624906248</c:v>
                </c:pt>
                <c:pt idx="2">
                  <c:v>2414.9026613523156</c:v>
                </c:pt>
                <c:pt idx="3">
                  <c:v>2406.0339579375018</c:v>
                </c:pt>
                <c:pt idx="4">
                  <c:v>2592.2035066591311</c:v>
                </c:pt>
                <c:pt idx="5">
                  <c:v>2676.1666948460947</c:v>
                </c:pt>
                <c:pt idx="6">
                  <c:v>2550.4235139148332</c:v>
                </c:pt>
                <c:pt idx="7">
                  <c:v>2609.2994960450001</c:v>
                </c:pt>
                <c:pt idx="8">
                  <c:v>2593.020400871214</c:v>
                </c:pt>
                <c:pt idx="9">
                  <c:v>2697.3520250334082</c:v>
                </c:pt>
                <c:pt idx="10">
                  <c:v>2642.7898784649992</c:v>
                </c:pt>
                <c:pt idx="11">
                  <c:v>2527.9695485687498</c:v>
                </c:pt>
                <c:pt idx="12">
                  <c:v>2481.1891051737157</c:v>
                </c:pt>
                <c:pt idx="13">
                  <c:v>2666.6826930079833</c:v>
                </c:pt>
                <c:pt idx="14">
                  <c:v>2961.5104641938447</c:v>
                </c:pt>
                <c:pt idx="15">
                  <c:v>2884.1593719424754</c:v>
                </c:pt>
                <c:pt idx="16">
                  <c:v>2993.052508964658</c:v>
                </c:pt>
                <c:pt idx="17">
                  <c:v>2792.6588894221277</c:v>
                </c:pt>
                <c:pt idx="18">
                  <c:v>2543.4318405026661</c:v>
                </c:pt>
                <c:pt idx="19">
                  <c:v>2443.6571985052342</c:v>
                </c:pt>
                <c:pt idx="20">
                  <c:v>2312.8133405967865</c:v>
                </c:pt>
                <c:pt idx="21">
                  <c:v>2354.7619502846842</c:v>
                </c:pt>
                <c:pt idx="22">
                  <c:v>2396.7390474375129</c:v>
                </c:pt>
                <c:pt idx="23">
                  <c:v>2670.1484841818692</c:v>
                </c:pt>
                <c:pt idx="24">
                  <c:v>2435.8501991633325</c:v>
                </c:pt>
                <c:pt idx="25">
                  <c:v>2335.0214115465083</c:v>
                </c:pt>
                <c:pt idx="26">
                  <c:v>2445.1993261868342</c:v>
                </c:pt>
                <c:pt idx="27">
                  <c:v>2352.9292596291421</c:v>
                </c:pt>
                <c:pt idx="28">
                  <c:v>2311.8588318647248</c:v>
                </c:pt>
                <c:pt idx="29">
                  <c:v>2458.1415762896668</c:v>
                </c:pt>
                <c:pt idx="30">
                  <c:v>2480.2965012168747</c:v>
                </c:pt>
                <c:pt idx="31">
                  <c:v>2239.8031657678807</c:v>
                </c:pt>
                <c:pt idx="32">
                  <c:v>2229.2383518661663</c:v>
                </c:pt>
                <c:pt idx="33">
                  <c:v>2232.7745089008331</c:v>
                </c:pt>
                <c:pt idx="34">
                  <c:v>2224.8496066571406</c:v>
                </c:pt>
                <c:pt idx="35">
                  <c:v>2450.6253937165002</c:v>
                </c:pt>
                <c:pt idx="36">
                  <c:v>2697.7571609978427</c:v>
                </c:pt>
              </c:numCache>
            </c:numRef>
          </c:val>
        </c:ser>
        <c:dLbls/>
        <c:axId val="109582208"/>
        <c:axId val="109583744"/>
      </c:barChart>
      <c:lineChart>
        <c:grouping val="standard"/>
        <c:ser>
          <c:idx val="0"/>
          <c:order val="0"/>
          <c:tx>
            <c:v>Maize (Corn)</c:v>
          </c:tx>
          <c:spPr>
            <a:ln w="28575" cap="rnd" cmpd="sng">
              <a:solidFill>
                <a:schemeClr val="tx1"/>
              </a:solidFill>
              <a:prstDash val="solid"/>
              <a:round/>
            </a:ln>
            <a:effectLst/>
          </c:spPr>
          <c:marker>
            <c:symbol val="triangle"/>
            <c:size val="5"/>
            <c:spPr>
              <a:pattFill prst="wdDnDiag">
                <a:fgClr>
                  <a:srgbClr val="FFFF00"/>
                </a:fgClr>
                <a:bgClr>
                  <a:schemeClr val="tx1">
                    <a:lumMod val="65000"/>
                    <a:lumOff val="35000"/>
                  </a:schemeClr>
                </a:bgClr>
              </a:pattFill>
              <a:ln w="9525">
                <a:solidFill>
                  <a:schemeClr val="accent1"/>
                </a:solidFill>
              </a:ln>
              <a:effectLst/>
            </c:spPr>
          </c:marker>
          <c:cat>
            <c:strRef>
              <c:f>'Agric '!$T$2:$T$38</c:f>
              <c:strCache>
                <c:ptCount val="37"/>
                <c:pt idx="0">
                  <c:v>2013M1</c:v>
                </c:pt>
                <c:pt idx="1">
                  <c:v>2013M2</c:v>
                </c:pt>
                <c:pt idx="2">
                  <c:v>2013M3</c:v>
                </c:pt>
                <c:pt idx="3">
                  <c:v>2013M4</c:v>
                </c:pt>
                <c:pt idx="4">
                  <c:v>2013M5</c:v>
                </c:pt>
                <c:pt idx="5">
                  <c:v>2013M6</c:v>
                </c:pt>
                <c:pt idx="6">
                  <c:v>2013M7</c:v>
                </c:pt>
                <c:pt idx="7">
                  <c:v>2013M8</c:v>
                </c:pt>
                <c:pt idx="8">
                  <c:v>2013M9</c:v>
                </c:pt>
                <c:pt idx="9">
                  <c:v>2013M10</c:v>
                </c:pt>
                <c:pt idx="10">
                  <c:v>2013M11</c:v>
                </c:pt>
                <c:pt idx="11">
                  <c:v>2013M12</c:v>
                </c:pt>
                <c:pt idx="12">
                  <c:v>2014M1</c:v>
                </c:pt>
                <c:pt idx="13">
                  <c:v>2014M2</c:v>
                </c:pt>
                <c:pt idx="14">
                  <c:v>2014M3</c:v>
                </c:pt>
                <c:pt idx="15">
                  <c:v>2014M4</c:v>
                </c:pt>
                <c:pt idx="16">
                  <c:v>2014M5</c:v>
                </c:pt>
                <c:pt idx="17">
                  <c:v>2014M6</c:v>
                </c:pt>
                <c:pt idx="18">
                  <c:v>2014M7</c:v>
                </c:pt>
                <c:pt idx="19">
                  <c:v>2014M8</c:v>
                </c:pt>
                <c:pt idx="20">
                  <c:v>2014M9</c:v>
                </c:pt>
                <c:pt idx="21">
                  <c:v>2014M10</c:v>
                </c:pt>
                <c:pt idx="22">
                  <c:v>2014M11</c:v>
                </c:pt>
                <c:pt idx="23">
                  <c:v>2014M12</c:v>
                </c:pt>
                <c:pt idx="24">
                  <c:v>2015M1</c:v>
                </c:pt>
                <c:pt idx="25">
                  <c:v>2015M2</c:v>
                </c:pt>
                <c:pt idx="26">
                  <c:v>2015M3</c:v>
                </c:pt>
                <c:pt idx="27">
                  <c:v>2015M4</c:v>
                </c:pt>
                <c:pt idx="28">
                  <c:v>2015M5</c:v>
                </c:pt>
                <c:pt idx="29">
                  <c:v>2015M6</c:v>
                </c:pt>
                <c:pt idx="30">
                  <c:v>2015M7</c:v>
                </c:pt>
                <c:pt idx="31">
                  <c:v>2015M8</c:v>
                </c:pt>
                <c:pt idx="32">
                  <c:v>2015M9</c:v>
                </c:pt>
                <c:pt idx="33">
                  <c:v>2015M10</c:v>
                </c:pt>
                <c:pt idx="34">
                  <c:v>2015M11</c:v>
                </c:pt>
                <c:pt idx="35">
                  <c:v>2015M12</c:v>
                </c:pt>
                <c:pt idx="36">
                  <c:v>2016M1</c:v>
                </c:pt>
              </c:strCache>
            </c:strRef>
          </c:cat>
          <c:val>
            <c:numRef>
              <c:f>'Agric '!$X$2:$X$38</c:f>
              <c:numCache>
                <c:formatCode>General</c:formatCode>
                <c:ptCount val="37"/>
                <c:pt idx="0">
                  <c:v>2664.5729938116665</c:v>
                </c:pt>
                <c:pt idx="1">
                  <c:v>2687.0540634048689</c:v>
                </c:pt>
                <c:pt idx="2">
                  <c:v>2839.4884043236784</c:v>
                </c:pt>
                <c:pt idx="3">
                  <c:v>2553.9658930298397</c:v>
                </c:pt>
                <c:pt idx="4">
                  <c:v>2762.7605854160706</c:v>
                </c:pt>
                <c:pt idx="5">
                  <c:v>2979.6974931013624</c:v>
                </c:pt>
                <c:pt idx="6">
                  <c:v>2764.2070671084371</c:v>
                </c:pt>
                <c:pt idx="7">
                  <c:v>2368.2974353450886</c:v>
                </c:pt>
                <c:pt idx="8">
                  <c:v>2070.5392486040614</c:v>
                </c:pt>
                <c:pt idx="9">
                  <c:v>2000.5601509064288</c:v>
                </c:pt>
                <c:pt idx="10">
                  <c:v>2031.1854039755638</c:v>
                </c:pt>
                <c:pt idx="11">
                  <c:v>2047.5523073958327</c:v>
                </c:pt>
                <c:pt idx="12">
                  <c:v>2160.4773586598644</c:v>
                </c:pt>
                <c:pt idx="13">
                  <c:v>2299.3925940981208</c:v>
                </c:pt>
                <c:pt idx="14">
                  <c:v>2389.3574320510716</c:v>
                </c:pt>
                <c:pt idx="15">
                  <c:v>2345.1653756346304</c:v>
                </c:pt>
                <c:pt idx="16">
                  <c:v>2255.5493535776573</c:v>
                </c:pt>
                <c:pt idx="17">
                  <c:v>2162.4776201341842</c:v>
                </c:pt>
                <c:pt idx="18">
                  <c:v>1943.0353609287497</c:v>
                </c:pt>
                <c:pt idx="19">
                  <c:v>1881.7932978731628</c:v>
                </c:pt>
                <c:pt idx="20">
                  <c:v>1785.9895448663258</c:v>
                </c:pt>
                <c:pt idx="21">
                  <c:v>1807.2478314707143</c:v>
                </c:pt>
                <c:pt idx="22">
                  <c:v>1982.9647644775525</c:v>
                </c:pt>
                <c:pt idx="23">
                  <c:v>2047.7992487379631</c:v>
                </c:pt>
                <c:pt idx="24">
                  <c:v>2020.6180429598032</c:v>
                </c:pt>
                <c:pt idx="25">
                  <c:v>2010.69569263171</c:v>
                </c:pt>
                <c:pt idx="26">
                  <c:v>2101.9407987580357</c:v>
                </c:pt>
                <c:pt idx="27">
                  <c:v>2066.5476680984298</c:v>
                </c:pt>
                <c:pt idx="28">
                  <c:v>1990.4165436582728</c:v>
                </c:pt>
                <c:pt idx="29">
                  <c:v>2050.9216920853578</c:v>
                </c:pt>
                <c:pt idx="30">
                  <c:v>2236.2842081691956</c:v>
                </c:pt>
                <c:pt idx="31">
                  <c:v>2101.2753592805798</c:v>
                </c:pt>
                <c:pt idx="32">
                  <c:v>2258.9114543806259</c:v>
                </c:pt>
                <c:pt idx="33">
                  <c:v>2313.8048890206246</c:v>
                </c:pt>
                <c:pt idx="34">
                  <c:v>2341.7572516378195</c:v>
                </c:pt>
                <c:pt idx="35">
                  <c:v>2452.9814553632136</c:v>
                </c:pt>
                <c:pt idx="36">
                  <c:v>2639.8660882144736</c:v>
                </c:pt>
              </c:numCache>
            </c:numRef>
          </c:val>
        </c:ser>
        <c:dLbls/>
        <c:marker val="1"/>
        <c:axId val="109582208"/>
        <c:axId val="109583744"/>
      </c:lineChart>
      <c:catAx>
        <c:axId val="1095822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9583744"/>
        <c:crosses val="autoZero"/>
        <c:auto val="1"/>
        <c:lblAlgn val="ctr"/>
        <c:lblOffset val="100"/>
      </c:catAx>
      <c:valAx>
        <c:axId val="109583744"/>
        <c:scaling>
          <c:orientation val="minMax"/>
        </c:scaling>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ZA" b="1" i="0" baseline="0">
                    <a:latin typeface="Times New Roman" panose="02020603050405020304" pitchFamily="18" charset="0"/>
                    <a:cs typeface="Times New Roman" panose="02020603050405020304" pitchFamily="18" charset="0"/>
                  </a:rPr>
                  <a:t>Rand Per Metric Ton</a:t>
                </a:r>
              </a:p>
            </c:rich>
          </c:tx>
          <c:layout>
            <c:manualLayout>
              <c:xMode val="edge"/>
              <c:yMode val="edge"/>
              <c:x val="1.2771392081736907E-2"/>
              <c:y val="0.23431302857976091"/>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9582208"/>
        <c:crosses val="autoZero"/>
        <c:crossBetween val="between"/>
      </c:valAx>
      <c:spPr>
        <a:noFill/>
        <a:ln w="25400">
          <a:noFill/>
        </a:ln>
      </c:spPr>
    </c:plotArea>
    <c:legend>
      <c:legendPos val="b"/>
      <c:layout>
        <c:manualLayout>
          <c:xMode val="edge"/>
          <c:yMode val="edge"/>
          <c:x val="0.7134245431964682"/>
          <c:y val="2.8259575191989888E-2"/>
          <c:w val="0.22662047512260208"/>
          <c:h val="8.4394745795664486E-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7.5617074426510431E-2"/>
          <c:y val="3.5994441047808343E-2"/>
          <c:w val="0.9067060425457395"/>
          <c:h val="0.59430816538785181"/>
        </c:manualLayout>
      </c:layout>
      <c:barChart>
        <c:barDir val="col"/>
        <c:grouping val="clustered"/>
        <c:ser>
          <c:idx val="0"/>
          <c:order val="0"/>
          <c:tx>
            <c:strRef>
              <c:f>'Macro Indicators'!$A$13</c:f>
              <c:strCache>
                <c:ptCount val="1"/>
                <c:pt idx="0">
                  <c:v>CPI (SA)</c:v>
                </c:pt>
              </c:strCache>
            </c:strRef>
          </c:tx>
          <c:spPr>
            <a:solidFill>
              <a:schemeClr val="tx2">
                <a:lumMod val="5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'Macro Indicators'!$B$12:$E$12</c:f>
              <c:strCache>
                <c:ptCount val="4"/>
                <c:pt idx="0">
                  <c:v>2003-2007</c:v>
                </c:pt>
                <c:pt idx="1">
                  <c:v>2008-2013</c:v>
                </c:pt>
                <c:pt idx="2">
                  <c:v>2014</c:v>
                </c:pt>
                <c:pt idx="3">
                  <c:v>2015</c:v>
                </c:pt>
              </c:strCache>
            </c:strRef>
          </c:cat>
          <c:val>
            <c:numRef>
              <c:f>'Macro Indicators'!$B$13:$E$13</c:f>
              <c:numCache>
                <c:formatCode>0.0</c:formatCode>
                <c:ptCount val="4"/>
                <c:pt idx="0" formatCode="General">
                  <c:v>3.22</c:v>
                </c:pt>
                <c:pt idx="1">
                  <c:v>6.3502682411862352</c:v>
                </c:pt>
                <c:pt idx="2" formatCode="0.00">
                  <c:v>6.13</c:v>
                </c:pt>
                <c:pt idx="3" formatCode="0.00">
                  <c:v>4.5999999999999996</c:v>
                </c:pt>
              </c:numCache>
            </c:numRef>
          </c:val>
        </c:ser>
        <c:ser>
          <c:idx val="1"/>
          <c:order val="1"/>
          <c:tx>
            <c:strRef>
              <c:f>'Macro Indicators'!$A$14</c:f>
              <c:strCache>
                <c:ptCount val="1"/>
                <c:pt idx="0">
                  <c:v>Food Inflation (SA)</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'Macro Indicators'!$B$12:$E$12</c:f>
              <c:strCache>
                <c:ptCount val="4"/>
                <c:pt idx="0">
                  <c:v>2003-2007</c:v>
                </c:pt>
                <c:pt idx="1">
                  <c:v>2008-2013</c:v>
                </c:pt>
                <c:pt idx="2">
                  <c:v>2014</c:v>
                </c:pt>
                <c:pt idx="3">
                  <c:v>2015</c:v>
                </c:pt>
              </c:strCache>
            </c:strRef>
          </c:cat>
          <c:val>
            <c:numRef>
              <c:f>'Macro Indicators'!$B$14:$E$14</c:f>
              <c:numCache>
                <c:formatCode>0.0</c:formatCode>
                <c:ptCount val="4"/>
                <c:pt idx="0" formatCode="General">
                  <c:v>5.72</c:v>
                </c:pt>
                <c:pt idx="1">
                  <c:v>7.9666666666666668</c:v>
                </c:pt>
                <c:pt idx="2">
                  <c:v>7.6</c:v>
                </c:pt>
                <c:pt idx="3">
                  <c:v>3.6</c:v>
                </c:pt>
              </c:numCache>
            </c:numRef>
          </c:val>
        </c:ser>
        <c:dLbls/>
        <c:gapWidth val="219"/>
        <c:overlap val="-27"/>
        <c:axId val="112064768"/>
        <c:axId val="113127424"/>
      </c:barChart>
      <c:catAx>
        <c:axId val="1120647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3127424"/>
        <c:crosses val="autoZero"/>
        <c:auto val="1"/>
        <c:lblAlgn val="ctr"/>
        <c:lblOffset val="100"/>
      </c:catAx>
      <c:valAx>
        <c:axId val="11312742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sz="1200"/>
                  <a:t>Percentage</a:t>
                </a:r>
                <a:r>
                  <a:rPr lang="en-ZA" sz="1200" baseline="0"/>
                  <a:t> (%)</a:t>
                </a:r>
                <a:endParaRPr lang="en-ZA" sz="1200"/>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06476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7.1513188511010586E-2"/>
          <c:y val="2.3264071157771946E-2"/>
          <c:w val="0.89775395096889499"/>
          <c:h val="0.60201443569553814"/>
        </c:manualLayout>
      </c:layout>
      <c:barChart>
        <c:barDir val="col"/>
        <c:grouping val="clustered"/>
        <c:ser>
          <c:idx val="0"/>
          <c:order val="0"/>
          <c:tx>
            <c:strRef>
              <c:f>'AFF Budget'!$F$31</c:f>
              <c:strCache>
                <c:ptCount val="1"/>
                <c:pt idx="0">
                  <c:v>20012/13 - 2015/16</c:v>
                </c:pt>
              </c:strCache>
            </c:strRef>
          </c:tx>
          <c:spPr>
            <a:solidFill>
              <a:schemeClr val="accent1">
                <a:lumMod val="5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'AFF Budget'!$E$32:$E$37</c:f>
              <c:strCache>
                <c:ptCount val="6"/>
                <c:pt idx="0">
                  <c:v>Administration</c:v>
                </c:pt>
                <c:pt idx="1">
                  <c:v>Agricultural Production, Health and Food Safety</c:v>
                </c:pt>
                <c:pt idx="2">
                  <c:v>Food Security and Agrarian Reform</c:v>
                </c:pt>
                <c:pt idx="3">
                  <c:v>Trade Promotion and Market Access</c:v>
                </c:pt>
                <c:pt idx="4">
                  <c:v>Forestry</c:v>
                </c:pt>
                <c:pt idx="5">
                  <c:v>Fisheries</c:v>
                </c:pt>
              </c:strCache>
            </c:strRef>
          </c:cat>
          <c:val>
            <c:numRef>
              <c:f>'AFF Budget'!$F$32:$F$37</c:f>
              <c:numCache>
                <c:formatCode>0%</c:formatCode>
                <c:ptCount val="6"/>
                <c:pt idx="0">
                  <c:v>0.11196544985822819</c:v>
                </c:pt>
                <c:pt idx="1">
                  <c:v>0.32862514652890895</c:v>
                </c:pt>
                <c:pt idx="2">
                  <c:v>0.26293521007837645</c:v>
                </c:pt>
                <c:pt idx="3">
                  <c:v>4.0327356362853888E-2</c:v>
                </c:pt>
                <c:pt idx="4">
                  <c:v>0.18265154133910239</c:v>
                </c:pt>
                <c:pt idx="5">
                  <c:v>7.3495295832530075E-2</c:v>
                </c:pt>
              </c:numCache>
            </c:numRef>
          </c:val>
        </c:ser>
        <c:ser>
          <c:idx val="1"/>
          <c:order val="1"/>
          <c:tx>
            <c:strRef>
              <c:f>'AFF Budget'!$G$31</c:f>
              <c:strCache>
                <c:ptCount val="1"/>
                <c:pt idx="0">
                  <c:v>2016/17 - 2018/19</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'AFF Budget'!$E$32:$E$37</c:f>
              <c:strCache>
                <c:ptCount val="6"/>
                <c:pt idx="0">
                  <c:v>Administration</c:v>
                </c:pt>
                <c:pt idx="1">
                  <c:v>Agricultural Production, Health and Food Safety</c:v>
                </c:pt>
                <c:pt idx="2">
                  <c:v>Food Security and Agrarian Reform</c:v>
                </c:pt>
                <c:pt idx="3">
                  <c:v>Trade Promotion and Market Access</c:v>
                </c:pt>
                <c:pt idx="4">
                  <c:v>Forestry</c:v>
                </c:pt>
                <c:pt idx="5">
                  <c:v>Fisheries</c:v>
                </c:pt>
              </c:strCache>
            </c:strRef>
          </c:cat>
          <c:val>
            <c:numRef>
              <c:f>'AFF Budget'!$G$32:$G$37</c:f>
              <c:numCache>
                <c:formatCode>0%</c:formatCode>
                <c:ptCount val="6"/>
                <c:pt idx="0">
                  <c:v>0.12139944642992846</c:v>
                </c:pt>
                <c:pt idx="1">
                  <c:v>0.32052020530992331</c:v>
                </c:pt>
                <c:pt idx="2">
                  <c:v>0.29933823028790713</c:v>
                </c:pt>
                <c:pt idx="3">
                  <c:v>4.1940647347197824E-2</c:v>
                </c:pt>
                <c:pt idx="4">
                  <c:v>0.14530007762187275</c:v>
                </c:pt>
                <c:pt idx="5">
                  <c:v>7.1501393003170835E-2</c:v>
                </c:pt>
              </c:numCache>
            </c:numRef>
          </c:val>
        </c:ser>
        <c:dLbls/>
        <c:gapWidth val="219"/>
        <c:overlap val="-27"/>
        <c:axId val="113568768"/>
        <c:axId val="113328896"/>
      </c:barChart>
      <c:catAx>
        <c:axId val="1135687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3328896"/>
        <c:crosses val="autoZero"/>
        <c:auto val="1"/>
        <c:lblAlgn val="ctr"/>
        <c:lblOffset val="100"/>
      </c:catAx>
      <c:valAx>
        <c:axId val="11332889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356876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'AFF Budget'!$F$68</c:f>
              <c:strCache>
                <c:ptCount val="1"/>
                <c:pt idx="0">
                  <c:v>20012/13 - 2015/16</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'AFF Budget'!$E$69:$E$72</c:f>
              <c:strCache>
                <c:ptCount val="4"/>
                <c:pt idx="0">
                  <c:v>CoE</c:v>
                </c:pt>
                <c:pt idx="1">
                  <c:v>Goods and Services</c:v>
                </c:pt>
                <c:pt idx="2">
                  <c:v>Transfers and Subsidies</c:v>
                </c:pt>
                <c:pt idx="3">
                  <c:v>Payments for Capital Assets</c:v>
                </c:pt>
              </c:strCache>
            </c:strRef>
          </c:cat>
          <c:val>
            <c:numRef>
              <c:f>'AFF Budget'!$F$69:$F$72</c:f>
              <c:numCache>
                <c:formatCode>0%</c:formatCode>
                <c:ptCount val="4"/>
                <c:pt idx="0">
                  <c:v>0.25499274159815383</c:v>
                </c:pt>
                <c:pt idx="1">
                  <c:v>0.11971095313464628</c:v>
                </c:pt>
                <c:pt idx="2">
                  <c:v>0.59540689391765178</c:v>
                </c:pt>
                <c:pt idx="3">
                  <c:v>2.9770682662879386E-2</c:v>
                </c:pt>
              </c:numCache>
            </c:numRef>
          </c:val>
        </c:ser>
        <c:ser>
          <c:idx val="1"/>
          <c:order val="1"/>
          <c:tx>
            <c:strRef>
              <c:f>'AFF Budget'!$G$68</c:f>
              <c:strCache>
                <c:ptCount val="1"/>
                <c:pt idx="0">
                  <c:v>2016/17 - 2018/19</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'AFF Budget'!$E$69:$E$72</c:f>
              <c:strCache>
                <c:ptCount val="4"/>
                <c:pt idx="0">
                  <c:v>CoE</c:v>
                </c:pt>
                <c:pt idx="1">
                  <c:v>Goods and Services</c:v>
                </c:pt>
                <c:pt idx="2">
                  <c:v>Transfers and Subsidies</c:v>
                </c:pt>
                <c:pt idx="3">
                  <c:v>Payments for Capital Assets</c:v>
                </c:pt>
              </c:strCache>
            </c:strRef>
          </c:cat>
          <c:val>
            <c:numRef>
              <c:f>'AFF Budget'!$G$69:$G$72</c:f>
              <c:numCache>
                <c:formatCode>0%</c:formatCode>
                <c:ptCount val="4"/>
                <c:pt idx="0">
                  <c:v>0.31893989230918762</c:v>
                </c:pt>
                <c:pt idx="1">
                  <c:v>0.10164416767119012</c:v>
                </c:pt>
                <c:pt idx="2">
                  <c:v>0.5606584499217534</c:v>
                </c:pt>
                <c:pt idx="3">
                  <c:v>1.8749990496894953E-2</c:v>
                </c:pt>
              </c:numCache>
            </c:numRef>
          </c:val>
        </c:ser>
        <c:dLbls/>
        <c:gapWidth val="219"/>
        <c:overlap val="-27"/>
        <c:axId val="115048448"/>
        <c:axId val="115049984"/>
      </c:barChart>
      <c:catAx>
        <c:axId val="1150484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5049984"/>
        <c:crosses val="autoZero"/>
        <c:auto val="1"/>
        <c:lblAlgn val="ctr"/>
        <c:lblOffset val="100"/>
      </c:catAx>
      <c:valAx>
        <c:axId val="11504998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504844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6806119-F8C8-4D96-B0CD-387719FCC791}" type="datetimeFigureOut">
              <a:rPr lang="en-ZA" smtClean="0"/>
              <a:pPr/>
              <a:t>2016/04/11</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3503926-82CF-4DB2-BA4D-47357892DA51}" type="slidenum">
              <a:rPr lang="en-ZA" smtClean="0"/>
              <a:pPr/>
              <a:t>‹#›</a:t>
            </a:fld>
            <a:endParaRPr lang="en-ZA"/>
          </a:p>
        </p:txBody>
      </p:sp>
    </p:spTree>
    <p:extLst>
      <p:ext uri="{BB962C8B-B14F-4D97-AF65-F5344CB8AC3E}">
        <p14:creationId xmlns:p14="http://schemas.microsoft.com/office/powerpoint/2010/main" xmlns="" val="4062531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917575" y="744538"/>
            <a:ext cx="4962525" cy="3722687"/>
          </a:xfrm>
          <a:prstGeom prst="rect">
            <a:avLst/>
          </a:prstGeom>
        </p:spPr>
        <p:txBody>
          <a:bodyPr lIns="90992" tIns="45496" rIns="90992" bIns="45496"/>
          <a:lstStyle/>
          <a:p>
            <a:pPr lvl="0"/>
            <a:endParaRPr/>
          </a:p>
        </p:txBody>
      </p:sp>
      <p:sp>
        <p:nvSpPr>
          <p:cNvPr id="25" name="Shape 25"/>
          <p:cNvSpPr>
            <a:spLocks noGrp="1"/>
          </p:cNvSpPr>
          <p:nvPr>
            <p:ph type="body" sz="quarter" idx="1"/>
          </p:nvPr>
        </p:nvSpPr>
        <p:spPr>
          <a:xfrm>
            <a:off x="906357" y="4715154"/>
            <a:ext cx="4984962" cy="4466987"/>
          </a:xfrm>
          <a:prstGeom prst="rect">
            <a:avLst/>
          </a:prstGeom>
        </p:spPr>
        <p:txBody>
          <a:bodyPr lIns="90992" tIns="45496" rIns="90992" bIns="45496"/>
          <a:lstStyle/>
          <a:p>
            <a:pPr lvl="0"/>
            <a:endParaRPr/>
          </a:p>
        </p:txBody>
      </p:sp>
    </p:spTree>
    <p:extLst>
      <p:ext uri="{BB962C8B-B14F-4D97-AF65-F5344CB8AC3E}">
        <p14:creationId xmlns:p14="http://schemas.microsoft.com/office/powerpoint/2010/main" xmlns="" val="484815583"/>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xmlns="" val="3352632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xmlns="" val="65014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a:xfrm>
            <a:off x="3851813" y="9427766"/>
            <a:ext cx="2944342" cy="497333"/>
          </a:xfrm>
          <a:prstGeom prst="rect">
            <a:avLst/>
          </a:prstGeom>
        </p:spPr>
        <p:txBody>
          <a:bodyPr lIns="90992" tIns="45496" rIns="90992" bIns="45496"/>
          <a:lstStyle/>
          <a:p>
            <a:pPr>
              <a:defRPr/>
            </a:pPr>
            <a:fld id="{2E72BF19-97AF-455C-BABB-E3608C95AFAC}" type="slidenum">
              <a:rPr lang="en-ZA" smtClean="0"/>
              <a:pPr>
                <a:defRPr/>
              </a:pPr>
              <a:t>2</a:t>
            </a:fld>
            <a:endParaRPr lang="en-ZA" dirty="0"/>
          </a:p>
        </p:txBody>
      </p:sp>
    </p:spTree>
    <p:extLst>
      <p:ext uri="{BB962C8B-B14F-4D97-AF65-F5344CB8AC3E}">
        <p14:creationId xmlns:p14="http://schemas.microsoft.com/office/powerpoint/2010/main" xmlns="" val="368157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a:xfrm>
            <a:off x="3851814" y="10255969"/>
            <a:ext cx="2944342" cy="541022"/>
          </a:xfrm>
          <a:prstGeom prst="rect">
            <a:avLst/>
          </a:prstGeom>
        </p:spPr>
        <p:txBody>
          <a:bodyPr lIns="90992" tIns="45496" rIns="90992" bIns="45496"/>
          <a:lstStyle/>
          <a:p>
            <a:pPr>
              <a:defRPr/>
            </a:pPr>
            <a:fld id="{2E72BF19-97AF-455C-BABB-E3608C95AFAC}" type="slidenum">
              <a:rPr lang="en-ZA" smtClean="0"/>
              <a:pPr>
                <a:defRPr/>
              </a:pPr>
              <a:t>3</a:t>
            </a:fld>
            <a:endParaRPr lang="en-ZA"/>
          </a:p>
        </p:txBody>
      </p:sp>
    </p:spTree>
    <p:extLst>
      <p:ext uri="{BB962C8B-B14F-4D97-AF65-F5344CB8AC3E}">
        <p14:creationId xmlns:p14="http://schemas.microsoft.com/office/powerpoint/2010/main" xmlns="" val="312416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73307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876532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24280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a:xfrm>
            <a:off x="3851814" y="10255969"/>
            <a:ext cx="2944342" cy="541022"/>
          </a:xfrm>
          <a:prstGeom prst="rect">
            <a:avLst/>
          </a:prstGeom>
        </p:spPr>
        <p:txBody>
          <a:bodyPr lIns="90992" tIns="45496" rIns="90992" bIns="45496"/>
          <a:lstStyle/>
          <a:p>
            <a:pPr>
              <a:defRPr/>
            </a:pPr>
            <a:fld id="{2E72BF19-97AF-455C-BABB-E3608C95AFAC}" type="slidenum">
              <a:rPr lang="en-ZA" smtClean="0"/>
              <a:pPr>
                <a:defRPr/>
              </a:pPr>
              <a:t>23</a:t>
            </a:fld>
            <a:endParaRPr lang="en-ZA"/>
          </a:p>
        </p:txBody>
      </p:sp>
    </p:spTree>
    <p:extLst>
      <p:ext uri="{BB962C8B-B14F-4D97-AF65-F5344CB8AC3E}">
        <p14:creationId xmlns:p14="http://schemas.microsoft.com/office/powerpoint/2010/main" xmlns="" val="96825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a:xfrm>
            <a:off x="3817931" y="9408206"/>
            <a:ext cx="2918443" cy="496301"/>
          </a:xfrm>
          <a:prstGeom prst="rect">
            <a:avLst/>
          </a:prstGeom>
        </p:spPr>
        <p:txBody>
          <a:bodyPr lIns="90992" tIns="45496" rIns="90992" bIns="45496"/>
          <a:lstStyle/>
          <a:p>
            <a:pPr>
              <a:defRPr/>
            </a:pPr>
            <a:fld id="{2E72BF19-97AF-455C-BABB-E3608C95AFAC}" type="slidenum">
              <a:rPr lang="en-ZA" smtClean="0"/>
              <a:pPr>
                <a:defRPr/>
              </a:pPr>
              <a:t>25</a:t>
            </a:fld>
            <a:endParaRPr lang="en-ZA"/>
          </a:p>
        </p:txBody>
      </p:sp>
    </p:spTree>
    <p:extLst>
      <p:ext uri="{BB962C8B-B14F-4D97-AF65-F5344CB8AC3E}">
        <p14:creationId xmlns:p14="http://schemas.microsoft.com/office/powerpoint/2010/main" xmlns="" val="2426285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a:xfrm>
            <a:off x="3817931" y="9408206"/>
            <a:ext cx="2918443" cy="496301"/>
          </a:xfrm>
          <a:prstGeom prst="rect">
            <a:avLst/>
          </a:prstGeom>
        </p:spPr>
        <p:txBody>
          <a:bodyPr lIns="90992" tIns="45496" rIns="90992" bIns="45496"/>
          <a:lstStyle/>
          <a:p>
            <a:pPr>
              <a:defRPr/>
            </a:pPr>
            <a:fld id="{2E72BF19-97AF-455C-BABB-E3608C95AFAC}" type="slidenum">
              <a:rPr lang="en-ZA" smtClean="0"/>
              <a:pPr>
                <a:defRPr/>
              </a:pPr>
              <a:t>26</a:t>
            </a:fld>
            <a:endParaRPr lang="en-ZA"/>
          </a:p>
        </p:txBody>
      </p:sp>
    </p:spTree>
    <p:extLst>
      <p:ext uri="{BB962C8B-B14F-4D97-AF65-F5344CB8AC3E}">
        <p14:creationId xmlns:p14="http://schemas.microsoft.com/office/powerpoint/2010/main" xmlns="" val="4218283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9" name="Shape 9"/>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a:p>
        </p:txBody>
      </p:sp>
      <p:pic>
        <p:nvPicPr>
          <p:cNvPr id="10" name="image1.png" descr="C:\Users\Marina\Pictures\logo.png"/>
          <p:cNvPicPr/>
          <p:nvPr/>
        </p:nvPicPr>
        <p:blipFill>
          <a:blip r:embed="rId2" cstate="print">
            <a:extLst/>
          </a:blip>
          <a:stretch>
            <a:fillRect/>
          </a:stretch>
        </p:blipFill>
        <p:spPr>
          <a:xfrm>
            <a:off x="3454400" y="500062"/>
            <a:ext cx="2197100" cy="1992313"/>
          </a:xfrm>
          <a:prstGeom prst="rect">
            <a:avLst/>
          </a:prstGeom>
          <a:ln w="12700">
            <a:miter lim="400000"/>
          </a:ln>
        </p:spPr>
      </p:pic>
      <p:sp>
        <p:nvSpPr>
          <p:cNvPr id="11" name="Shape 11"/>
          <p:cNvSpPr/>
          <p:nvPr/>
        </p:nvSpPr>
        <p:spPr>
          <a:xfrm>
            <a:off x="323850" y="4868862"/>
            <a:ext cx="8496300" cy="1"/>
          </a:xfrm>
          <a:prstGeom prst="line">
            <a:avLst/>
          </a:prstGeom>
          <a:ln w="25400">
            <a:solidFill>
              <a:srgbClr val="3B7150"/>
            </a:solidFill>
          </a:ln>
          <a:effectLst>
            <a:outerShdw blurRad="50800" dist="38100" dir="2700000" rotWithShape="0">
              <a:srgbClr val="000000">
                <a:alpha val="40000"/>
              </a:srgbClr>
            </a:outerShdw>
          </a:effectLst>
        </p:spPr>
        <p:txBody>
          <a:bodyPr lIns="0" tIns="0" rIns="0" bIns="0"/>
          <a:lstStyle/>
          <a:p>
            <a:pPr lvl="0" defTabSz="457200">
              <a:defRPr sz="1200">
                <a:latin typeface="+mj-lt"/>
                <a:ea typeface="+mj-ea"/>
                <a:cs typeface="+mj-cs"/>
                <a:sym typeface="Helvetica"/>
              </a:defRPr>
            </a:pPr>
            <a:endParaRPr/>
          </a:p>
        </p:txBody>
      </p:sp>
      <p:sp>
        <p:nvSpPr>
          <p:cNvPr id="12" name="Shape 12"/>
          <p:cNvSpPr>
            <a:spLocks noGrp="1"/>
          </p:cNvSpPr>
          <p:nvPr>
            <p:ph type="title"/>
          </p:nvPr>
        </p:nvSpPr>
        <p:spPr>
          <a:xfrm>
            <a:off x="685800" y="1971104"/>
            <a:ext cx="7772400" cy="3089672"/>
          </a:xfrm>
          <a:prstGeom prst="rect">
            <a:avLst/>
          </a:prstGeom>
        </p:spPr>
        <p:txBody>
          <a:bodyPr/>
          <a:lstStyle>
            <a:lvl1pPr algn="ctr">
              <a:defRPr>
                <a:solidFill>
                  <a:srgbClr val="366C5B"/>
                </a:solidFill>
              </a:defRPr>
            </a:lvl1pPr>
          </a:lstStyle>
          <a:p>
            <a:pPr lvl="0">
              <a:defRPr sz="1800" cap="none">
                <a:solidFill>
                  <a:srgbClr val="000000"/>
                </a:solidFill>
                <a:effectLst/>
              </a:defRPr>
            </a:pPr>
            <a:r>
              <a:rPr sz="4400" cap="small">
                <a:solidFill>
                  <a:srgbClr val="366C5B"/>
                </a:solidFill>
                <a:effectLst>
                  <a:outerShdw blurRad="38100" dist="38100" dir="2700000" rotWithShape="0">
                    <a:srgbClr val="000000">
                      <a:alpha val="43137"/>
                    </a:srgbClr>
                  </a:outerShdw>
                </a:effectLst>
              </a:rPr>
              <a:t>Title Text</a:t>
            </a:r>
          </a:p>
        </p:txBody>
      </p:sp>
      <p:sp>
        <p:nvSpPr>
          <p:cNvPr id="13" name="Shape 13"/>
          <p:cNvSpPr>
            <a:spLocks noGrp="1"/>
          </p:cNvSpPr>
          <p:nvPr>
            <p:ph type="body" idx="1"/>
          </p:nvPr>
        </p:nvSpPr>
        <p:spPr>
          <a:xfrm>
            <a:off x="1371600" y="5060775"/>
            <a:ext cx="6400800" cy="1797225"/>
          </a:xfrm>
          <a:prstGeom prst="rect">
            <a:avLst/>
          </a:prstGeom>
        </p:spPr>
        <p:txBody>
          <a:bodyPr/>
          <a:lstStyle>
            <a:lvl1pPr marL="0" indent="0" algn="ctr">
              <a:buSzTx/>
              <a:buFontTx/>
              <a:buNone/>
              <a:defRPr cap="small"/>
            </a:lvl1pPr>
            <a:lvl2pPr marL="0" indent="457200" algn="ctr">
              <a:buSzTx/>
              <a:buFontTx/>
              <a:buNone/>
              <a:defRPr cap="small"/>
            </a:lvl2pPr>
            <a:lvl3pPr marL="0" indent="914400" algn="ctr">
              <a:buSzTx/>
              <a:buFontTx/>
              <a:buNone/>
              <a:defRPr cap="small"/>
            </a:lvl3pPr>
            <a:lvl4pPr marL="0" indent="1371600" algn="ctr">
              <a:buSzTx/>
              <a:buFontTx/>
              <a:buNone/>
              <a:defRPr cap="small"/>
            </a:lvl4pPr>
            <a:lvl5pPr marL="0" indent="1828800" algn="ctr">
              <a:buSzTx/>
              <a:buFontTx/>
              <a:buNone/>
              <a:defRPr cap="small"/>
            </a:lvl5pPr>
          </a:lstStyle>
          <a:p>
            <a:pPr lvl="0">
              <a:defRPr sz="1800" cap="none"/>
            </a:pPr>
            <a:r>
              <a:rPr sz="3200" cap="small"/>
              <a:t>Body Level One</a:t>
            </a:r>
          </a:p>
          <a:p>
            <a:pPr lvl="1">
              <a:defRPr sz="1800" cap="none"/>
            </a:pPr>
            <a:r>
              <a:rPr sz="3200" cap="small"/>
              <a:t>Body Level Two</a:t>
            </a:r>
          </a:p>
          <a:p>
            <a:pPr lvl="2">
              <a:defRPr sz="1800" cap="none"/>
            </a:pPr>
            <a:r>
              <a:rPr sz="3200" cap="small"/>
              <a:t>Body Level Three</a:t>
            </a:r>
          </a:p>
          <a:p>
            <a:pPr lvl="3">
              <a:defRPr sz="1800" cap="none"/>
            </a:pPr>
            <a:r>
              <a:rPr sz="3200" cap="small"/>
              <a:t>Body Level Four</a:t>
            </a:r>
          </a:p>
          <a:p>
            <a:pPr lvl="4">
              <a:defRPr sz="1800" cap="none"/>
            </a:pPr>
            <a:r>
              <a:rPr sz="3200" cap="small"/>
              <a:t>Body Level Five</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cap="none">
                <a:solidFill>
                  <a:srgbClr val="000000"/>
                </a:solidFill>
                <a:effectLst/>
              </a:defRPr>
            </a:pPr>
            <a:r>
              <a:rPr sz="4400" cap="small">
                <a:solidFill>
                  <a:srgbClr val="3B7150"/>
                </a:solidFill>
                <a:effectLst>
                  <a:outerShdw blurRad="38100" dist="38100" dir="2700000" rotWithShape="0">
                    <a:srgbClr val="000000">
                      <a:alpha val="43137"/>
                    </a:srgbClr>
                  </a:outerShdw>
                </a:effectLst>
              </a:rPr>
              <a:t>Title Text</a:t>
            </a:r>
          </a:p>
        </p:txBody>
      </p:sp>
      <p:sp>
        <p:nvSpPr>
          <p:cNvPr id="17" name="Shape 17"/>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0" name="Shape 20"/>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a:p>
        </p:txBody>
      </p:sp>
      <p:pic>
        <p:nvPicPr>
          <p:cNvPr id="21" name="image1.png" descr="C:\Users\Marina\Pictures\logo.png"/>
          <p:cNvPicPr/>
          <p:nvPr/>
        </p:nvPicPr>
        <p:blipFill>
          <a:blip r:embed="rId2" cstate="print">
            <a:extLst/>
          </a:blip>
          <a:stretch>
            <a:fillRect/>
          </a:stretch>
        </p:blipFill>
        <p:spPr>
          <a:xfrm>
            <a:off x="3454400" y="500062"/>
            <a:ext cx="2197100" cy="1992313"/>
          </a:xfrm>
          <a:prstGeom prst="rect">
            <a:avLst/>
          </a:prstGeom>
          <a:ln w="12700">
            <a:miter lim="400000"/>
          </a:ln>
        </p:spPr>
      </p:pic>
      <p:sp>
        <p:nvSpPr>
          <p:cNvPr id="22" name="Shape 22"/>
          <p:cNvSpPr>
            <a:spLocks noGrp="1"/>
          </p:cNvSpPr>
          <p:nvPr>
            <p:ph type="body" idx="1"/>
          </p:nvPr>
        </p:nvSpPr>
        <p:spPr>
          <a:xfrm>
            <a:off x="722312" y="1655575"/>
            <a:ext cx="7772401" cy="2637522"/>
          </a:xfrm>
          <a:prstGeom prst="rect">
            <a:avLst/>
          </a:prstGeom>
        </p:spPr>
        <p:txBody>
          <a:bodyPr anchor="b">
            <a:normAutofit/>
          </a:bodyPr>
          <a:lstStyle>
            <a:lvl1pPr marL="0" indent="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1pPr>
            <a:lvl2pPr marL="0" indent="4572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2pPr>
            <a:lvl3pPr marL="0" indent="9144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3pPr>
            <a:lvl4pPr marL="0" indent="13716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4pPr>
            <a:lvl5pPr marL="0" indent="18288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5pPr>
          </a:lstStyle>
          <a:p>
            <a:pPr lvl="0">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One</a:t>
            </a:r>
          </a:p>
          <a:p>
            <a:pPr lvl="1">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Two</a:t>
            </a:r>
          </a:p>
          <a:p>
            <a:pPr lvl="2">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Three</a:t>
            </a:r>
          </a:p>
          <a:p>
            <a:pPr lvl="3">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Four</a:t>
            </a:r>
          </a:p>
          <a:p>
            <a:pPr lvl="4">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10"/>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ZA" kern="1200" dirty="0">
              <a:solidFill>
                <a:prstClr val="white"/>
              </a:solidFill>
            </a:endParaRPr>
          </a:p>
        </p:txBody>
      </p:sp>
      <p:pic>
        <p:nvPicPr>
          <p:cNvPr id="5" name="Picture 2" descr="C:\Users\Marina\Pictures\logo.png"/>
          <p:cNvPicPr>
            <a:picLocks noChangeAspect="1" noChangeArrowheads="1"/>
          </p:cNvPicPr>
          <p:nvPr userDrawn="1"/>
        </p:nvPicPr>
        <p:blipFill>
          <a:blip r:embed="rId2" cstate="print"/>
          <a:srcRect/>
          <a:stretch>
            <a:fillRect/>
          </a:stretch>
        </p:blipFill>
        <p:spPr bwMode="auto">
          <a:xfrm>
            <a:off x="3454400" y="500063"/>
            <a:ext cx="2197100" cy="1992312"/>
          </a:xfrm>
          <a:prstGeom prst="rect">
            <a:avLst/>
          </a:prstGeom>
          <a:noFill/>
          <a:ln w="9525">
            <a:noFill/>
            <a:miter lim="800000"/>
            <a:headEnd/>
            <a:tailEnd/>
          </a:ln>
        </p:spPr>
      </p:pic>
      <p:cxnSp>
        <p:nvCxnSpPr>
          <p:cNvPr id="6" name="Straight Connector 13"/>
          <p:cNvCxnSpPr/>
          <p:nvPr userDrawn="1"/>
        </p:nvCxnSpPr>
        <p:spPr>
          <a:xfrm>
            <a:off x="323850" y="4868863"/>
            <a:ext cx="8496300" cy="0"/>
          </a:xfrm>
          <a:prstGeom prst="line">
            <a:avLst/>
          </a:prstGeom>
          <a:ln w="25400">
            <a:solidFill>
              <a:srgbClr val="3B71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636912"/>
            <a:ext cx="7772400" cy="1758057"/>
          </a:xfrm>
        </p:spPr>
        <p:txBody>
          <a:bodyPr/>
          <a:lstStyle>
            <a:lvl1pPr>
              <a:defRPr b="0" cap="small" baseline="0">
                <a:solidFill>
                  <a:srgbClr val="366C5B"/>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1371600" y="5060776"/>
            <a:ext cx="6400800" cy="1104528"/>
          </a:xfrm>
        </p:spPr>
        <p:txBody>
          <a:bodyPr/>
          <a:lstStyle>
            <a:lvl1pPr marL="0" indent="0" algn="ctr">
              <a:buNone/>
              <a:defRPr cap="small"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
        <p:nvSpPr>
          <p:cNvPr id="7" name="Date Placeholder 3"/>
          <p:cNvSpPr>
            <a:spLocks noGrp="1"/>
          </p:cNvSpPr>
          <p:nvPr>
            <p:ph type="dt" sz="half" idx="10"/>
          </p:nvPr>
        </p:nvSpPr>
        <p:spPr>
          <a:xfrm>
            <a:off x="457200" y="6232525"/>
            <a:ext cx="2133600" cy="365125"/>
          </a:xfrm>
        </p:spPr>
        <p:txBody>
          <a:bodyPr/>
          <a:lstStyle>
            <a:lvl1pPr>
              <a:defRPr>
                <a:latin typeface="Times New Roman" pitchFamily="18" charset="0"/>
                <a:cs typeface="Times New Roman" pitchFamily="18" charset="0"/>
              </a:defRPr>
            </a:lvl1pPr>
          </a:lstStyle>
          <a:p>
            <a:pPr>
              <a:defRPr/>
            </a:pPr>
            <a:endParaRPr lang="en-ZA" dirty="0">
              <a:solidFill>
                <a:prstClr val="black">
                  <a:tint val="75000"/>
                </a:prstClr>
              </a:solidFill>
            </a:endParaRPr>
          </a:p>
        </p:txBody>
      </p:sp>
      <p:sp>
        <p:nvSpPr>
          <p:cNvPr id="8" name="Footer Placeholder 4"/>
          <p:cNvSpPr>
            <a:spLocks noGrp="1"/>
          </p:cNvSpPr>
          <p:nvPr>
            <p:ph type="ftr" sz="quarter" idx="11"/>
          </p:nvPr>
        </p:nvSpPr>
        <p:spPr>
          <a:xfrm>
            <a:off x="3124200" y="6237288"/>
            <a:ext cx="2895600" cy="365125"/>
          </a:xfrm>
        </p:spPr>
        <p:txBody>
          <a:bodyPr/>
          <a:lstStyle>
            <a:lvl1pPr>
              <a:defRPr i="1">
                <a:solidFill>
                  <a:srgbClr val="3B7150"/>
                </a:solidFill>
                <a:effectLst>
                  <a:outerShdw blurRad="38100" dist="38100" dir="2700000" algn="tl">
                    <a:srgbClr val="C0C0C0"/>
                  </a:outerShdw>
                </a:effectLst>
              </a:defRPr>
            </a:lvl1pPr>
          </a:lstStyle>
          <a:p>
            <a:pPr>
              <a:defRPr/>
            </a:pPr>
            <a:r>
              <a:rPr lang="en-ZA" smtClean="0"/>
              <a:t>FFC Presentation to the FARNPAN Board  19 March 2015</a:t>
            </a:r>
            <a:endParaRPr lang="en-ZA" dirty="0"/>
          </a:p>
        </p:txBody>
      </p:sp>
      <p:sp>
        <p:nvSpPr>
          <p:cNvPr id="9" name="Slide Number Placeholder 5"/>
          <p:cNvSpPr>
            <a:spLocks noGrp="1"/>
          </p:cNvSpPr>
          <p:nvPr>
            <p:ph type="sldNum" sz="quarter" idx="12"/>
          </p:nvPr>
        </p:nvSpPr>
        <p:spPr>
          <a:xfrm>
            <a:off x="6553200" y="6237288"/>
            <a:ext cx="2133600" cy="365125"/>
          </a:xfrm>
        </p:spPr>
        <p:txBody>
          <a:bodyPr/>
          <a:lstStyle>
            <a:lvl1pPr>
              <a:defRPr>
                <a:solidFill>
                  <a:srgbClr val="3B7150"/>
                </a:solidFill>
                <a:latin typeface="Times New Roman" pitchFamily="18" charset="0"/>
                <a:cs typeface="Times New Roman" pitchFamily="18" charset="0"/>
              </a:defRPr>
            </a:lvl1pPr>
          </a:lstStyle>
          <a:p>
            <a:pPr>
              <a:defRPr/>
            </a:pPr>
            <a:fld id="{F5038123-8B37-436F-8CA4-4033D15F1413}" type="slidenum">
              <a:rPr lang="en-ZA"/>
              <a:pPr>
                <a:defRPr/>
              </a:pPr>
              <a:t>‹#›</a:t>
            </a:fld>
            <a:endParaRPr lang="en-ZA" dirty="0"/>
          </a:p>
        </p:txBody>
      </p:sp>
    </p:spTree>
    <p:extLst>
      <p:ext uri="{BB962C8B-B14F-4D97-AF65-F5344CB8AC3E}">
        <p14:creationId xmlns:p14="http://schemas.microsoft.com/office/powerpoint/2010/main" xmlns="" val="259631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Marina\Pictures\logo.png"/>
          <p:cNvPicPr>
            <a:picLocks noChangeAspect="1" noChangeArrowheads="1"/>
          </p:cNvPicPr>
          <p:nvPr userDrawn="1"/>
        </p:nvPicPr>
        <p:blipFill>
          <a:blip r:embed="rId2" cstate="print"/>
          <a:srcRect/>
          <a:stretch>
            <a:fillRect/>
          </a:stretch>
        </p:blipFill>
        <p:spPr bwMode="auto">
          <a:xfrm>
            <a:off x="155575" y="5732463"/>
            <a:ext cx="1031875" cy="936625"/>
          </a:xfrm>
          <a:prstGeom prst="rect">
            <a:avLst/>
          </a:prstGeom>
          <a:noFill/>
          <a:ln w="9525">
            <a:noFill/>
            <a:miter lim="800000"/>
            <a:headEnd/>
            <a:tailEnd/>
          </a:ln>
        </p:spPr>
      </p:pic>
      <p:sp>
        <p:nvSpPr>
          <p:cNvPr id="5" name="Rounded Rectangle 6"/>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ZA" kern="1200" dirty="0">
              <a:solidFill>
                <a:prstClr val="white"/>
              </a:solidFill>
            </a:endParaRPr>
          </a:p>
        </p:txBody>
      </p:sp>
      <p:cxnSp>
        <p:nvCxnSpPr>
          <p:cNvPr id="6" name="Straight Connector 7"/>
          <p:cNvCxnSpPr/>
          <p:nvPr userDrawn="1"/>
        </p:nvCxnSpPr>
        <p:spPr>
          <a:xfrm>
            <a:off x="323850" y="1484313"/>
            <a:ext cx="8496300" cy="0"/>
          </a:xfrm>
          <a:prstGeom prst="line">
            <a:avLst/>
          </a:prstGeom>
          <a:ln w="25400">
            <a:solidFill>
              <a:srgbClr val="3B71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r">
              <a:defRPr cap="small" baseline="0">
                <a:solidFill>
                  <a:srgbClr val="3B7150"/>
                </a:solidFill>
                <a:effectLst>
                  <a:outerShdw blurRad="38100" dist="38100" dir="2700000" algn="tl">
                    <a:srgbClr val="000000">
                      <a:alpha val="43137"/>
                    </a:srgbClr>
                  </a:outerShdw>
                </a:effectLst>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7" name="Slide Number Placeholder 5"/>
          <p:cNvSpPr>
            <a:spLocks noGrp="1"/>
          </p:cNvSpPr>
          <p:nvPr>
            <p:ph type="sldNum" sz="quarter" idx="10"/>
          </p:nvPr>
        </p:nvSpPr>
        <p:spPr>
          <a:xfrm>
            <a:off x="6553200" y="6237288"/>
            <a:ext cx="2133600" cy="365125"/>
          </a:xfrm>
        </p:spPr>
        <p:txBody>
          <a:bodyPr/>
          <a:lstStyle>
            <a:lvl1pPr>
              <a:defRPr>
                <a:solidFill>
                  <a:srgbClr val="3B7150"/>
                </a:solidFill>
              </a:defRPr>
            </a:lvl1pPr>
          </a:lstStyle>
          <a:p>
            <a:pPr>
              <a:defRPr/>
            </a:pPr>
            <a:fld id="{F1102E04-C8CA-4535-B9A8-E00E6E7F4501}" type="slidenum">
              <a:rPr lang="en-ZA"/>
              <a:pPr>
                <a:defRPr/>
              </a:pPr>
              <a:t>‹#›</a:t>
            </a:fld>
            <a:endParaRPr lang="en-ZA" dirty="0"/>
          </a:p>
        </p:txBody>
      </p:sp>
      <p:sp>
        <p:nvSpPr>
          <p:cNvPr id="9" name="Footer Placeholder 4"/>
          <p:cNvSpPr>
            <a:spLocks noGrp="1"/>
          </p:cNvSpPr>
          <p:nvPr>
            <p:ph type="ftr" sz="quarter" idx="11"/>
          </p:nvPr>
        </p:nvSpPr>
        <p:spPr>
          <a:xfrm>
            <a:off x="3124200" y="6237288"/>
            <a:ext cx="2895600" cy="365125"/>
          </a:xfrm>
        </p:spPr>
        <p:txBody>
          <a:bodyPr/>
          <a:lstStyle>
            <a:lvl1pPr>
              <a:defRPr i="1">
                <a:solidFill>
                  <a:srgbClr val="3B7150"/>
                </a:solidFill>
                <a:effectLst>
                  <a:outerShdw blurRad="38100" dist="38100" dir="2700000" algn="tl">
                    <a:srgbClr val="C0C0C0"/>
                  </a:outerShdw>
                </a:effectLst>
              </a:defRPr>
            </a:lvl1pPr>
          </a:lstStyle>
          <a:p>
            <a:pPr>
              <a:defRPr/>
            </a:pPr>
            <a:r>
              <a:rPr lang="en-ZA" smtClean="0"/>
              <a:t>FFC Presentation to the FARNPAN Board  19 March 2015</a:t>
            </a:r>
            <a:endParaRPr lang="en-ZA" dirty="0"/>
          </a:p>
        </p:txBody>
      </p:sp>
    </p:spTree>
    <p:extLst>
      <p:ext uri="{BB962C8B-B14F-4D97-AF65-F5344CB8AC3E}">
        <p14:creationId xmlns:p14="http://schemas.microsoft.com/office/powerpoint/2010/main" xmlns="" val="22998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ounded Rectangle 6"/>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ZA" kern="1200" dirty="0">
              <a:solidFill>
                <a:prstClr val="white"/>
              </a:solidFill>
            </a:endParaRPr>
          </a:p>
        </p:txBody>
      </p:sp>
      <p:pic>
        <p:nvPicPr>
          <p:cNvPr id="5" name="Picture 2" descr="C:\Users\Marina\Pictures\logo.png"/>
          <p:cNvPicPr>
            <a:picLocks noChangeAspect="1" noChangeArrowheads="1"/>
          </p:cNvPicPr>
          <p:nvPr userDrawn="1"/>
        </p:nvPicPr>
        <p:blipFill>
          <a:blip r:embed="rId2" cstate="print"/>
          <a:srcRect/>
          <a:stretch>
            <a:fillRect/>
          </a:stretch>
        </p:blipFill>
        <p:spPr bwMode="auto">
          <a:xfrm>
            <a:off x="3454400" y="500063"/>
            <a:ext cx="2197100" cy="1992312"/>
          </a:xfrm>
          <a:prstGeom prst="rect">
            <a:avLst/>
          </a:prstGeom>
          <a:noFill/>
          <a:ln w="9525">
            <a:noFill/>
            <a:miter lim="800000"/>
            <a:headEnd/>
            <a:tailEnd/>
          </a:ln>
        </p:spPr>
      </p:pic>
      <p:sp>
        <p:nvSpPr>
          <p:cNvPr id="3" name="Text Placeholder 2"/>
          <p:cNvSpPr>
            <a:spLocks noGrp="1"/>
          </p:cNvSpPr>
          <p:nvPr>
            <p:ph type="body" idx="1"/>
          </p:nvPr>
        </p:nvSpPr>
        <p:spPr>
          <a:xfrm>
            <a:off x="722313" y="3140968"/>
            <a:ext cx="7772400" cy="1152128"/>
          </a:xfrm>
        </p:spPr>
        <p:txBody>
          <a:bodyPr anchor="b">
            <a:normAutofit/>
          </a:bodyPr>
          <a:lstStyle>
            <a:lvl1pPr marL="0" indent="0" algn="ctr">
              <a:buNone/>
              <a:defRPr sz="3600" cap="small" baseline="0">
                <a:solidFill>
                  <a:srgbClr val="3B7150"/>
                </a:solidFill>
                <a:effectLst>
                  <a:outerShdw blurRad="38100" dist="38100" dir="2700000" algn="tl">
                    <a:srgbClr val="000000">
                      <a:alpha val="43137"/>
                    </a:srgbClr>
                  </a:outerShdw>
                </a:effectLst>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Footer Placeholder 4"/>
          <p:cNvSpPr>
            <a:spLocks noGrp="1"/>
          </p:cNvSpPr>
          <p:nvPr>
            <p:ph type="ftr" sz="quarter" idx="11"/>
          </p:nvPr>
        </p:nvSpPr>
        <p:spPr>
          <a:xfrm>
            <a:off x="3124200" y="6237288"/>
            <a:ext cx="2895600" cy="365125"/>
          </a:xfrm>
        </p:spPr>
        <p:txBody>
          <a:bodyPr/>
          <a:lstStyle>
            <a:lvl1pPr>
              <a:defRPr i="1">
                <a:solidFill>
                  <a:srgbClr val="3B7150"/>
                </a:solidFill>
                <a:effectLst>
                  <a:outerShdw blurRad="38100" dist="38100" dir="2700000" algn="tl">
                    <a:srgbClr val="C0C0C0"/>
                  </a:outerShdw>
                </a:effectLst>
              </a:defRPr>
            </a:lvl1pPr>
          </a:lstStyle>
          <a:p>
            <a:pPr>
              <a:defRPr/>
            </a:pPr>
            <a:r>
              <a:rPr lang="en-ZA" smtClean="0"/>
              <a:t>FFC Presentation to the FARNPAN Board  19 March 2015</a:t>
            </a:r>
            <a:endParaRPr lang="en-ZA" dirty="0"/>
          </a:p>
        </p:txBody>
      </p:sp>
    </p:spTree>
    <p:extLst>
      <p:ext uri="{BB962C8B-B14F-4D97-AF65-F5344CB8AC3E}">
        <p14:creationId xmlns:p14="http://schemas.microsoft.com/office/powerpoint/2010/main" xmlns="" val="133799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77882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C:\Users\Marina\Pictures\logo.png"/>
          <p:cNvPicPr/>
          <p:nvPr/>
        </p:nvPicPr>
        <p:blipFill>
          <a:blip r:embed="rId5" cstate="print">
            <a:extLst/>
          </a:blip>
          <a:stretch>
            <a:fillRect/>
          </a:stretch>
        </p:blipFill>
        <p:spPr>
          <a:xfrm>
            <a:off x="155575" y="5732462"/>
            <a:ext cx="1031875" cy="936626"/>
          </a:xfrm>
          <a:prstGeom prst="rect">
            <a:avLst/>
          </a:prstGeom>
          <a:ln w="12700">
            <a:miter lim="400000"/>
          </a:ln>
        </p:spPr>
      </p:pic>
      <p:sp>
        <p:nvSpPr>
          <p:cNvPr id="3" name="Shape 3"/>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a:p>
        </p:txBody>
      </p:sp>
      <p:sp>
        <p:nvSpPr>
          <p:cNvPr id="4" name="Shape 4"/>
          <p:cNvSpPr/>
          <p:nvPr/>
        </p:nvSpPr>
        <p:spPr>
          <a:xfrm>
            <a:off x="323850" y="1484312"/>
            <a:ext cx="8496300" cy="1"/>
          </a:xfrm>
          <a:prstGeom prst="line">
            <a:avLst/>
          </a:prstGeom>
          <a:ln w="25400">
            <a:solidFill>
              <a:srgbClr val="3B7150"/>
            </a:solidFill>
          </a:ln>
          <a:effectLst>
            <a:outerShdw blurRad="50800" dist="38100" dir="2700000" rotWithShape="0">
              <a:srgbClr val="000000">
                <a:alpha val="40000"/>
              </a:srgbClr>
            </a:outerShdw>
          </a:effectLst>
        </p:spPr>
        <p:txBody>
          <a:bodyPr lIns="0" tIns="0" rIns="0" bIns="0"/>
          <a:lstStyle/>
          <a:p>
            <a:pPr lvl="0" defTabSz="457200">
              <a:defRPr sz="1200">
                <a:latin typeface="+mj-lt"/>
                <a:ea typeface="+mj-ea"/>
                <a:cs typeface="+mj-cs"/>
                <a:sym typeface="Helvetica"/>
              </a:defRPr>
            </a:pPr>
            <a:endParaRPr/>
          </a:p>
        </p:txBody>
      </p:sp>
      <p:sp>
        <p:nvSpPr>
          <p:cNvPr id="5" name="Shape 5"/>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cap="none">
                <a:solidFill>
                  <a:srgbClr val="000000"/>
                </a:solidFill>
                <a:effectLst/>
              </a:defRPr>
            </a:pPr>
            <a:r>
              <a:rPr sz="4400" cap="small">
                <a:solidFill>
                  <a:srgbClr val="3B7150"/>
                </a:solidFill>
                <a:effectLst>
                  <a:outerShdw blurRad="38100" dist="38100" dir="2700000" rotWithShape="0">
                    <a:srgbClr val="000000">
                      <a:alpha val="43137"/>
                    </a:srgbClr>
                  </a:outerShdw>
                </a:effectLst>
              </a:rPr>
              <a:t>Title Text</a:t>
            </a:r>
          </a:p>
        </p:txBody>
      </p:sp>
      <p:sp>
        <p:nvSpPr>
          <p:cNvPr id="6" name="Shape 6"/>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 name="Shape 7"/>
          <p:cNvSpPr>
            <a:spLocks noGrp="1"/>
          </p:cNvSpPr>
          <p:nvPr>
            <p:ph type="sldNum" sz="quarter" idx="2"/>
          </p:nvPr>
        </p:nvSpPr>
        <p:spPr>
          <a:xfrm>
            <a:off x="6553200" y="6282117"/>
            <a:ext cx="2133600" cy="275467"/>
          </a:xfrm>
          <a:prstGeom prst="rect">
            <a:avLst/>
          </a:prstGeom>
          <a:ln w="12700">
            <a:miter lim="400000"/>
          </a:ln>
        </p:spPr>
        <p:txBody>
          <a:bodyPr lIns="45719" rIns="45719" anchor="ctr">
            <a:spAutoFit/>
          </a:bodyPr>
          <a:lstStyle>
            <a:lvl1pPr algn="r">
              <a:defRPr sz="1200">
                <a:solidFill>
                  <a:srgbClr val="3B7150"/>
                </a:solidFill>
                <a:latin typeface="Times New Roman"/>
                <a:ea typeface="Times New Roman"/>
                <a:cs typeface="Times New Roman"/>
                <a:sym typeface="Times New Roman"/>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1pPr>
      <a:lvl2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2pPr>
      <a:lvl3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3pPr>
      <a:lvl4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4pPr>
      <a:lvl5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5pPr>
      <a:lvl6pPr indent="4572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6pPr>
      <a:lvl7pPr indent="9144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7pPr>
      <a:lvl8pPr indent="13716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8pPr>
      <a:lvl9pPr indent="18288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9pPr>
    </p:titleStyle>
    <p:bodyStyle>
      <a:lvl1pPr marL="342900" indent="-342900">
        <a:spcBef>
          <a:spcPts val="700"/>
        </a:spcBef>
        <a:buSzPct val="100000"/>
        <a:buFont typeface="Arial"/>
        <a:buChar char="•"/>
        <a:defRPr sz="3200">
          <a:latin typeface="Times New Roman"/>
          <a:ea typeface="Times New Roman"/>
          <a:cs typeface="Times New Roman"/>
          <a:sym typeface="Times New Roman"/>
        </a:defRPr>
      </a:lvl1pPr>
      <a:lvl2pPr marL="783771" indent="-326571">
        <a:spcBef>
          <a:spcPts val="700"/>
        </a:spcBef>
        <a:buSzPct val="100000"/>
        <a:buFont typeface="Arial"/>
        <a:buChar char="–"/>
        <a:defRPr sz="3200">
          <a:latin typeface="Times New Roman"/>
          <a:ea typeface="Times New Roman"/>
          <a:cs typeface="Times New Roman"/>
          <a:sym typeface="Times New Roman"/>
        </a:defRPr>
      </a:lvl2pPr>
      <a:lvl3pPr marL="1219200" indent="-304800">
        <a:spcBef>
          <a:spcPts val="700"/>
        </a:spcBef>
        <a:buSzPct val="100000"/>
        <a:buFont typeface="Arial"/>
        <a:buChar char="•"/>
        <a:defRPr sz="3200">
          <a:latin typeface="Times New Roman"/>
          <a:ea typeface="Times New Roman"/>
          <a:cs typeface="Times New Roman"/>
          <a:sym typeface="Times New Roman"/>
        </a:defRPr>
      </a:lvl3pPr>
      <a:lvl4pPr marL="1737360" indent="-365760">
        <a:spcBef>
          <a:spcPts val="700"/>
        </a:spcBef>
        <a:buSzPct val="100000"/>
        <a:buFont typeface="Arial"/>
        <a:buChar char="–"/>
        <a:defRPr sz="3200">
          <a:latin typeface="Times New Roman"/>
          <a:ea typeface="Times New Roman"/>
          <a:cs typeface="Times New Roman"/>
          <a:sym typeface="Times New Roman"/>
        </a:defRPr>
      </a:lvl4pPr>
      <a:lvl5pPr marL="2194560" indent="-365760">
        <a:spcBef>
          <a:spcPts val="700"/>
        </a:spcBef>
        <a:buSzPct val="100000"/>
        <a:buFont typeface="Arial"/>
        <a:buChar char="»"/>
        <a:defRPr sz="3200">
          <a:latin typeface="Times New Roman"/>
          <a:ea typeface="Times New Roman"/>
          <a:cs typeface="Times New Roman"/>
          <a:sym typeface="Times New Roman"/>
        </a:defRPr>
      </a:lvl5pPr>
      <a:lvl6pPr marL="2651760" indent="-365760">
        <a:spcBef>
          <a:spcPts val="700"/>
        </a:spcBef>
        <a:buSzPct val="100000"/>
        <a:buFont typeface="Arial"/>
        <a:buChar char="•"/>
        <a:defRPr sz="3200">
          <a:latin typeface="Times New Roman"/>
          <a:ea typeface="Times New Roman"/>
          <a:cs typeface="Times New Roman"/>
          <a:sym typeface="Times New Roman"/>
        </a:defRPr>
      </a:lvl6pPr>
      <a:lvl7pPr marL="3108960" indent="-365760">
        <a:spcBef>
          <a:spcPts val="700"/>
        </a:spcBef>
        <a:buSzPct val="100000"/>
        <a:buFont typeface="Arial"/>
        <a:buChar char="•"/>
        <a:defRPr sz="3200">
          <a:latin typeface="Times New Roman"/>
          <a:ea typeface="Times New Roman"/>
          <a:cs typeface="Times New Roman"/>
          <a:sym typeface="Times New Roman"/>
        </a:defRPr>
      </a:lvl7pPr>
      <a:lvl8pPr marL="3566159" indent="-365759">
        <a:spcBef>
          <a:spcPts val="700"/>
        </a:spcBef>
        <a:buSzPct val="100000"/>
        <a:buFont typeface="Arial"/>
        <a:buChar char="•"/>
        <a:defRPr sz="3200">
          <a:latin typeface="Times New Roman"/>
          <a:ea typeface="Times New Roman"/>
          <a:cs typeface="Times New Roman"/>
          <a:sym typeface="Times New Roman"/>
        </a:defRPr>
      </a:lvl8pPr>
      <a:lvl9pPr marL="4023359" indent="-365759">
        <a:spcBef>
          <a:spcPts val="700"/>
        </a:spcBef>
        <a:buSzPct val="100000"/>
        <a:buFont typeface="Arial"/>
        <a:buChar char="•"/>
        <a:defRPr sz="3200">
          <a:latin typeface="Times New Roman"/>
          <a:ea typeface="Times New Roman"/>
          <a:cs typeface="Times New Roman"/>
          <a:sym typeface="Times New Roman"/>
        </a:defRPr>
      </a:lvl9pPr>
    </p:bodyStyle>
    <p:otherStyle>
      <a:lvl1pPr algn="r">
        <a:defRPr sz="1200">
          <a:solidFill>
            <a:schemeClr val="tx1"/>
          </a:solidFill>
          <a:latin typeface="+mn-lt"/>
          <a:ea typeface="+mn-ea"/>
          <a:cs typeface="+mn-cs"/>
          <a:sym typeface="Times New Roman"/>
        </a:defRPr>
      </a:lvl1pPr>
      <a:lvl2pPr indent="457200" algn="r">
        <a:defRPr sz="1200">
          <a:solidFill>
            <a:schemeClr val="tx1"/>
          </a:solidFill>
          <a:latin typeface="+mn-lt"/>
          <a:ea typeface="+mn-ea"/>
          <a:cs typeface="+mn-cs"/>
          <a:sym typeface="Times New Roman"/>
        </a:defRPr>
      </a:lvl2pPr>
      <a:lvl3pPr indent="914400" algn="r">
        <a:defRPr sz="1200">
          <a:solidFill>
            <a:schemeClr val="tx1"/>
          </a:solidFill>
          <a:latin typeface="+mn-lt"/>
          <a:ea typeface="+mn-ea"/>
          <a:cs typeface="+mn-cs"/>
          <a:sym typeface="Times New Roman"/>
        </a:defRPr>
      </a:lvl3pPr>
      <a:lvl4pPr indent="1371600" algn="r">
        <a:defRPr sz="1200">
          <a:solidFill>
            <a:schemeClr val="tx1"/>
          </a:solidFill>
          <a:latin typeface="+mn-lt"/>
          <a:ea typeface="+mn-ea"/>
          <a:cs typeface="+mn-cs"/>
          <a:sym typeface="Times New Roman"/>
        </a:defRPr>
      </a:lvl4pPr>
      <a:lvl5pPr indent="1828800" algn="r">
        <a:defRPr sz="1200">
          <a:solidFill>
            <a:schemeClr val="tx1"/>
          </a:solidFill>
          <a:latin typeface="+mn-lt"/>
          <a:ea typeface="+mn-ea"/>
          <a:cs typeface="+mn-cs"/>
          <a:sym typeface="Times New Roman"/>
        </a:defRPr>
      </a:lvl5pPr>
      <a:lvl6pPr indent="2286000" algn="r">
        <a:defRPr sz="1200">
          <a:solidFill>
            <a:schemeClr val="tx1"/>
          </a:solidFill>
          <a:latin typeface="+mn-lt"/>
          <a:ea typeface="+mn-ea"/>
          <a:cs typeface="+mn-cs"/>
          <a:sym typeface="Times New Roman"/>
        </a:defRPr>
      </a:lvl6pPr>
      <a:lvl7pPr indent="2743200" algn="r">
        <a:defRPr sz="1200">
          <a:solidFill>
            <a:schemeClr val="tx1"/>
          </a:solidFill>
          <a:latin typeface="+mn-lt"/>
          <a:ea typeface="+mn-ea"/>
          <a:cs typeface="+mn-cs"/>
          <a:sym typeface="Times New Roman"/>
        </a:defRPr>
      </a:lvl7pPr>
      <a:lvl8pPr indent="3200400" algn="r">
        <a:defRPr sz="1200">
          <a:solidFill>
            <a:schemeClr val="tx1"/>
          </a:solidFill>
          <a:latin typeface="+mn-lt"/>
          <a:ea typeface="+mn-ea"/>
          <a:cs typeface="+mn-cs"/>
          <a:sym typeface="Times New Roman"/>
        </a:defRPr>
      </a:lvl8pPr>
      <a:lvl9pPr indent="3657600" algn="r">
        <a:defRPr sz="1200">
          <a:solidFill>
            <a:schemeClr val="tx1"/>
          </a:solidFill>
          <a:latin typeface="+mn-lt"/>
          <a:ea typeface="+mn-ea"/>
          <a:cs typeface="+mn-cs"/>
          <a:sym typeface="Times New Roman"/>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imes New Roman" pitchFamily="18" charset="0"/>
                <a:cs typeface="Times New Roman" pitchFamily="18" charset="0"/>
              </a:defRPr>
            </a:lvl1pPr>
          </a:lstStyle>
          <a:p>
            <a:pPr rtl="0">
              <a:defRPr/>
            </a:pPr>
            <a:endParaRPr lang="en-ZA" kern="1200" dirty="0">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cs typeface="Times New Roman" pitchFamily="18" charset="0"/>
              </a:defRPr>
            </a:lvl1pPr>
          </a:lstStyle>
          <a:p>
            <a:pPr rtl="0" fontAlgn="base">
              <a:spcBef>
                <a:spcPct val="0"/>
              </a:spcBef>
              <a:spcAft>
                <a:spcPct val="0"/>
              </a:spcAft>
              <a:defRPr/>
            </a:pPr>
            <a:r>
              <a:rPr lang="en-ZA" kern="1200" smtClean="0">
                <a:ea typeface="+mn-ea"/>
              </a:rPr>
              <a:t>FFC Presentation to the FARNPAN Board  19 March 2015</a:t>
            </a:r>
            <a:endParaRPr lang="en-ZA" kern="1200" dirty="0">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imes New Roman" pitchFamily="18" charset="0"/>
                <a:cs typeface="Times New Roman" pitchFamily="18" charset="0"/>
              </a:defRPr>
            </a:lvl1pPr>
          </a:lstStyle>
          <a:p>
            <a:pPr rtl="0">
              <a:defRPr/>
            </a:pPr>
            <a:fld id="{5F84B9C5-5F88-47F1-8C4A-E6B15934C5D1}" type="slidenum">
              <a:rPr lang="en-ZA" kern="1200">
                <a:solidFill>
                  <a:prstClr val="black">
                    <a:tint val="75000"/>
                  </a:prstClr>
                </a:solidFill>
                <a:ea typeface="+mn-ea"/>
              </a:rPr>
              <a:pPr rtl="0">
                <a:defRPr/>
              </a:pPr>
              <a:t>‹#›</a:t>
            </a:fld>
            <a:endParaRPr lang="en-ZA" kern="1200" dirty="0">
              <a:solidFill>
                <a:prstClr val="black">
                  <a:tint val="75000"/>
                </a:prstClr>
              </a:solidFill>
              <a:ea typeface="+mn-ea"/>
            </a:endParaRPr>
          </a:p>
        </p:txBody>
      </p:sp>
    </p:spTree>
    <p:extLst>
      <p:ext uri="{BB962C8B-B14F-4D97-AF65-F5344CB8AC3E}">
        <p14:creationId xmlns:p14="http://schemas.microsoft.com/office/powerpoint/2010/main" xmlns="" val="392614976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sldNum="0" hdr="0" dt="0"/>
  <p:txStyles>
    <p:titleStyle>
      <a:lvl1pPr algn="ctr" rtl="0" eaLnBrk="0" fontAlgn="base" hangingPunct="0">
        <a:spcBef>
          <a:spcPct val="0"/>
        </a:spcBef>
        <a:spcAft>
          <a:spcPct val="0"/>
        </a:spcAft>
        <a:defRPr sz="4400" kern="1200" cap="small">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title"/>
          </p:nvPr>
        </p:nvSpPr>
        <p:spPr>
          <a:xfrm>
            <a:off x="251520" y="2780928"/>
            <a:ext cx="8640960" cy="2046401"/>
          </a:xfrm>
          <a:prstGeom prst="rect">
            <a:avLst/>
          </a:prstGeom>
        </p:spPr>
        <p:txBody>
          <a:bodyPr>
            <a:normAutofit/>
          </a:bodyPr>
          <a:lstStyle>
            <a:lvl1pPr defTabSz="877823">
              <a:defRPr sz="4224"/>
            </a:lvl1pPr>
          </a:lstStyle>
          <a:p>
            <a:pPr lvl="0">
              <a:defRPr sz="1800" cap="none">
                <a:solidFill>
                  <a:srgbClr val="000000"/>
                </a:solidFill>
                <a:effectLst/>
              </a:defRPr>
            </a:pPr>
            <a:r>
              <a:rPr lang="en-ZA" sz="3600" cap="small" dirty="0" smtClean="0">
                <a:solidFill>
                  <a:srgbClr val="366C5B"/>
                </a:solidFill>
              </a:rPr>
              <a:t>Briefing to the Portfolio Committee on Agriculture, Forestry and Fisheries</a:t>
            </a:r>
            <a:endParaRPr sz="3600" cap="small" dirty="0">
              <a:solidFill>
                <a:srgbClr val="366C5B"/>
              </a:solidFill>
            </a:endParaRPr>
          </a:p>
        </p:txBody>
      </p:sp>
      <p:sp>
        <p:nvSpPr>
          <p:cNvPr id="28" name="Shape 28"/>
          <p:cNvSpPr>
            <a:spLocks noGrp="1"/>
          </p:cNvSpPr>
          <p:nvPr>
            <p:ph type="body" idx="1"/>
          </p:nvPr>
        </p:nvSpPr>
        <p:spPr>
          <a:xfrm>
            <a:off x="1371600" y="6237312"/>
            <a:ext cx="6400800" cy="360338"/>
          </a:xfrm>
          <a:prstGeom prst="rect">
            <a:avLst/>
          </a:prstGeom>
        </p:spPr>
        <p:txBody>
          <a:bodyPr lIns="0" tIns="0" rIns="0" bIns="0">
            <a:normAutofit/>
          </a:bodyPr>
          <a:lstStyle>
            <a:lvl1pPr>
              <a:spcBef>
                <a:spcPts val="400"/>
              </a:spcBef>
              <a:defRPr sz="1800" i="1" cap="none">
                <a:solidFill>
                  <a:srgbClr val="366C5B"/>
                </a:solidFill>
                <a:effectLst>
                  <a:outerShdw blurRad="38100" dist="38100" dir="2700000" rotWithShape="0">
                    <a:srgbClr val="C0C0C0"/>
                  </a:outerShdw>
                </a:effectLst>
              </a:defRPr>
            </a:lvl1pPr>
          </a:lstStyle>
          <a:p>
            <a:pPr lvl="0">
              <a:defRPr i="0">
                <a:solidFill>
                  <a:srgbClr val="000000"/>
                </a:solidFill>
                <a:effectLst/>
              </a:defRPr>
            </a:pPr>
            <a:r>
              <a:rPr i="1" dirty="0">
                <a:solidFill>
                  <a:srgbClr val="366C5B"/>
                </a:solidFill>
                <a:effectLst>
                  <a:outerShdw blurRad="38100" dist="38100" dir="2700000" rotWithShape="0">
                    <a:srgbClr val="C0C0C0"/>
                  </a:outerShdw>
                </a:effectLst>
              </a:rPr>
              <a:t>For an Equitable Sharing of National Revenue</a:t>
            </a:r>
          </a:p>
        </p:txBody>
      </p:sp>
      <p:sp>
        <p:nvSpPr>
          <p:cNvPr id="29" name="Shape 29"/>
          <p:cNvSpPr/>
          <p:nvPr/>
        </p:nvSpPr>
        <p:spPr>
          <a:xfrm>
            <a:off x="1524000" y="5084762"/>
            <a:ext cx="6400800" cy="89511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spcBef>
                <a:spcPts val="500"/>
              </a:spcBef>
            </a:pPr>
            <a:r>
              <a:rPr sz="2400" dirty="0">
                <a:latin typeface="Times New Roman"/>
                <a:ea typeface="Times New Roman"/>
                <a:cs typeface="Times New Roman"/>
                <a:sym typeface="Times New Roman"/>
              </a:rPr>
              <a:t>Financial and Fiscal Commission</a:t>
            </a:r>
            <a:endParaRPr dirty="0">
              <a:latin typeface="Arial"/>
              <a:ea typeface="Arial"/>
              <a:cs typeface="Arial"/>
              <a:sym typeface="Arial"/>
            </a:endParaRPr>
          </a:p>
          <a:p>
            <a:pPr lvl="0" algn="ctr">
              <a:spcBef>
                <a:spcPts val="500"/>
              </a:spcBef>
            </a:pPr>
            <a:r>
              <a:rPr lang="en-ZA" sz="2400" dirty="0" smtClean="0">
                <a:latin typeface="Times New Roman"/>
                <a:ea typeface="Times New Roman"/>
                <a:cs typeface="Times New Roman"/>
                <a:sym typeface="Times New Roman"/>
              </a:rPr>
              <a:t>7 April 2016</a:t>
            </a:r>
            <a:endParaRPr sz="2400" dirty="0">
              <a:latin typeface="Times New Roman"/>
              <a:ea typeface="Times New Roman"/>
              <a:cs typeface="Times New Roman"/>
              <a:sym typeface="Times New Roman"/>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txBody>
          <a:bodyPr rtlCol="0">
            <a:normAutofit/>
          </a:bodyPr>
          <a:lstStyle/>
          <a:p>
            <a:pPr fontAlgn="auto">
              <a:spcAft>
                <a:spcPts val="0"/>
              </a:spcAft>
              <a:defRPr/>
            </a:pPr>
            <a:r>
              <a:rPr lang="en-ZA" dirty="0" smtClean="0">
                <a:solidFill>
                  <a:schemeClr val="accent3">
                    <a:lumMod val="50000"/>
                  </a:schemeClr>
                </a:solidFill>
                <a:effectLst/>
              </a:rPr>
              <a:t>NDP and Agriculture </a:t>
            </a:r>
            <a:endParaRPr lang="en-ZA" dirty="0">
              <a:solidFill>
                <a:schemeClr val="accent3">
                  <a:lumMod val="50000"/>
                </a:schemeClr>
              </a:solidFill>
              <a:effectLst/>
            </a:endParaRPr>
          </a:p>
        </p:txBody>
      </p:sp>
      <p:sp>
        <p:nvSpPr>
          <p:cNvPr id="3" name="Content Placeholder 2"/>
          <p:cNvSpPr>
            <a:spLocks noGrp="1"/>
          </p:cNvSpPr>
          <p:nvPr>
            <p:ph idx="1"/>
          </p:nvPr>
        </p:nvSpPr>
        <p:spPr>
          <a:xfrm>
            <a:off x="245306" y="1628799"/>
            <a:ext cx="8640960" cy="4964707"/>
          </a:xfrm>
        </p:spPr>
        <p:txBody>
          <a:bodyPr>
            <a:normAutofit/>
          </a:bodyPr>
          <a:lstStyle/>
          <a:p>
            <a:pPr>
              <a:lnSpc>
                <a:spcPct val="90000"/>
              </a:lnSpc>
            </a:pPr>
            <a:r>
              <a:rPr lang="en-ZA" sz="1800" dirty="0" smtClean="0"/>
              <a:t>The National Development Plan (NDP) envisages the agriculture sector as one of the key levers for job creation and ensuring food security in South Africa. The NDP identified the following objectives for the sector:</a:t>
            </a:r>
          </a:p>
          <a:p>
            <a:pPr lvl="1">
              <a:lnSpc>
                <a:spcPct val="90000"/>
              </a:lnSpc>
            </a:pPr>
            <a:r>
              <a:rPr lang="en-ZA" sz="1800" dirty="0" smtClean="0"/>
              <a:t>Create one million jobs in agriculture, agro processing, and related sectors by 2030</a:t>
            </a:r>
          </a:p>
          <a:p>
            <a:pPr lvl="1">
              <a:lnSpc>
                <a:spcPct val="90000"/>
              </a:lnSpc>
            </a:pPr>
            <a:r>
              <a:rPr lang="en-ZA" sz="1800" dirty="0" smtClean="0"/>
              <a:t>Increase investments in new agricultural technologies and research and development</a:t>
            </a:r>
          </a:p>
          <a:p>
            <a:pPr lvl="1">
              <a:lnSpc>
                <a:spcPct val="90000"/>
              </a:lnSpc>
            </a:pPr>
            <a:r>
              <a:rPr lang="en-ZA" sz="1800" dirty="0" smtClean="0"/>
              <a:t>Realise a food surplus with 1/3 produced by small-scale farmers or households</a:t>
            </a:r>
          </a:p>
          <a:p>
            <a:pPr lvl="1">
              <a:lnSpc>
                <a:spcPct val="90000"/>
              </a:lnSpc>
            </a:pPr>
            <a:r>
              <a:rPr lang="en-ZA" sz="1800" dirty="0" smtClean="0"/>
              <a:t>Create security of tenure for communal farmers, especially women</a:t>
            </a:r>
          </a:p>
          <a:p>
            <a:r>
              <a:rPr lang="en-ZA" sz="1800" dirty="0">
                <a:latin typeface="Times New Roman" panose="02020603050405020304" pitchFamily="18" charset="0"/>
                <a:cs typeface="Times New Roman" panose="02020603050405020304" pitchFamily="18" charset="0"/>
              </a:rPr>
              <a:t>A reduction in the growth of government expenditure due to lower than anticipated economic outlook likely to have an impact on the medium term </a:t>
            </a:r>
            <a:r>
              <a:rPr lang="en-ZA" sz="1800" dirty="0" smtClean="0">
                <a:latin typeface="Times New Roman" panose="02020603050405020304" pitchFamily="18" charset="0"/>
                <a:cs typeface="Times New Roman" panose="02020603050405020304" pitchFamily="18" charset="0"/>
              </a:rPr>
              <a:t>spending plans of DAFF as well as its strategy to achieve NDP goals </a:t>
            </a:r>
            <a:endParaRPr lang="en-ZA" sz="1800" dirty="0">
              <a:latin typeface="Times New Roman" panose="02020603050405020304" pitchFamily="18" charset="0"/>
              <a:cs typeface="Times New Roman" panose="02020603050405020304" pitchFamily="18" charset="0"/>
            </a:endParaRPr>
          </a:p>
          <a:p>
            <a:pPr lvl="1"/>
            <a:r>
              <a:rPr lang="en-ZA" sz="1800" dirty="0" smtClean="0">
                <a:latin typeface="Times New Roman" panose="02020603050405020304" pitchFamily="18" charset="0"/>
                <a:cs typeface="Times New Roman" panose="02020603050405020304" pitchFamily="18" charset="0"/>
              </a:rPr>
              <a:t>By reducing costs in non-core expenditure areas and improving spending efficiency, the impact of spending pressures on programme delivery will be lessened until economy recovers</a:t>
            </a:r>
            <a:endParaRPr lang="en-ZA" sz="1800" dirty="0">
              <a:latin typeface="Times New Roman" panose="02020603050405020304" pitchFamily="18" charset="0"/>
              <a:cs typeface="Times New Roman" panose="02020603050405020304" pitchFamily="18" charset="0"/>
            </a:endParaRPr>
          </a:p>
          <a:p>
            <a:pPr lvl="1">
              <a:lnSpc>
                <a:spcPct val="90000"/>
              </a:lnSpc>
            </a:pPr>
            <a:endParaRPr lang="en-ZA" sz="1800" dirty="0" smtClean="0"/>
          </a:p>
          <a:p>
            <a:pPr lvl="1">
              <a:lnSpc>
                <a:spcPct val="90000"/>
              </a:lnSpc>
            </a:pPr>
            <a:endParaRPr lang="en-ZA" sz="1800" dirty="0" smtClean="0"/>
          </a:p>
        </p:txBody>
      </p:sp>
      <p:sp>
        <p:nvSpPr>
          <p:cNvPr id="4" name="Slide Number Placeholder 3"/>
          <p:cNvSpPr>
            <a:spLocks noGrp="1"/>
          </p:cNvSpPr>
          <p:nvPr>
            <p:ph type="sldNum" sz="quarter" idx="4294967295"/>
          </p:nvPr>
        </p:nvSpPr>
        <p:spPr>
          <a:xfrm>
            <a:off x="6553200" y="6237312"/>
            <a:ext cx="2133600" cy="365125"/>
          </a:xfrm>
          <a:prstGeom prst="rect">
            <a:avLst/>
          </a:prstGeom>
        </p:spPr>
        <p:txBody>
          <a:bodyPr/>
          <a:lstStyle/>
          <a:p>
            <a:pPr>
              <a:defRPr/>
            </a:pPr>
            <a:fld id="{A89BE4A8-03C8-4563-B914-5823CBB90DC4}" type="slidenum">
              <a:rPr lang="en-ZA"/>
              <a:pPr>
                <a:defRPr/>
              </a:pPr>
              <a:t>10</a:t>
            </a:fld>
            <a:endParaRPr lang="en-ZA" dirty="0"/>
          </a:p>
        </p:txBody>
      </p:sp>
    </p:spTree>
    <p:extLst>
      <p:ext uri="{BB962C8B-B14F-4D97-AF65-F5344CB8AC3E}">
        <p14:creationId xmlns:p14="http://schemas.microsoft.com/office/powerpoint/2010/main" xmlns="" val="220690973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179511" y="2348880"/>
            <a:ext cx="8784978" cy="2016226"/>
          </a:xfrm>
          <a:prstGeom prst="rect">
            <a:avLst/>
          </a:prstGeom>
        </p:spPr>
        <p:txBody>
          <a:bodyPr>
            <a:normAutofit/>
          </a:bodyPr>
          <a:lstStyle>
            <a:lvl1pPr>
              <a:spcBef>
                <a:spcPts val="1000"/>
              </a:spcBef>
              <a:defRPr sz="4400"/>
            </a:lvl1pPr>
          </a:lstStyle>
          <a:p>
            <a:pPr lvl="0">
              <a:defRPr sz="1800" cap="none">
                <a:solidFill>
                  <a:srgbClr val="000000"/>
                </a:solidFill>
                <a:effectLst/>
              </a:defRPr>
            </a:pPr>
            <a:r>
              <a:rPr lang="en-ZA" sz="4400" cap="small" dirty="0" smtClean="0">
                <a:solidFill>
                  <a:srgbClr val="3B7150"/>
                </a:solidFill>
              </a:rPr>
              <a:t>3</a:t>
            </a:r>
            <a:r>
              <a:rPr sz="4400" cap="small" dirty="0" smtClean="0">
                <a:solidFill>
                  <a:srgbClr val="3B7150"/>
                </a:solidFill>
              </a:rPr>
              <a:t>. </a:t>
            </a:r>
            <a:r>
              <a:rPr lang="en-ZA" sz="4400" cap="small" dirty="0" smtClean="0">
                <a:solidFill>
                  <a:srgbClr val="3B7150"/>
                </a:solidFill>
              </a:rPr>
              <a:t>Departmental MTEF and APP Analysis</a:t>
            </a:r>
            <a:endParaRPr sz="4400" cap="small" dirty="0">
              <a:solidFill>
                <a:srgbClr val="3B7150"/>
              </a:solidFill>
            </a:endParaRPr>
          </a:p>
        </p:txBody>
      </p:sp>
    </p:spTree>
    <p:extLst>
      <p:ext uri="{BB962C8B-B14F-4D97-AF65-F5344CB8AC3E}">
        <p14:creationId xmlns:p14="http://schemas.microsoft.com/office/powerpoint/2010/main" xmlns="" val="357712623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smtClean="0">
                <a:effectLst/>
              </a:rPr>
              <a:t>Departmental Overview</a:t>
            </a:r>
          </a:p>
        </p:txBody>
      </p:sp>
      <p:sp>
        <p:nvSpPr>
          <p:cNvPr id="3" name="Content Placeholder 2"/>
          <p:cNvSpPr>
            <a:spLocks noGrp="1"/>
          </p:cNvSpPr>
          <p:nvPr>
            <p:ph idx="1"/>
          </p:nvPr>
        </p:nvSpPr>
        <p:spPr>
          <a:xfrm>
            <a:off x="179512" y="1511963"/>
            <a:ext cx="8964488" cy="5045621"/>
          </a:xfrm>
        </p:spPr>
        <p:txBody>
          <a:bodyPr/>
          <a:lstStyle/>
          <a:p>
            <a:r>
              <a:rPr lang="en-ZA" sz="2100" dirty="0" smtClean="0"/>
              <a:t>The department consists of 6 programmes</a:t>
            </a:r>
          </a:p>
          <a:p>
            <a:pPr lvl="1"/>
            <a:r>
              <a:rPr lang="en-ZA" sz="1900" dirty="0" smtClean="0"/>
              <a:t>Administration, Agricultural Production Health and Food Safety, Food Security and Agrarian Reform, Trade Promotion and Market Access, Forestry and Natural Resources Management and Fisheries</a:t>
            </a:r>
          </a:p>
          <a:p>
            <a:pPr lvl="1"/>
            <a:r>
              <a:rPr lang="en-ZA" sz="2100" dirty="0" smtClean="0"/>
              <a:t>Six entities report to and fall under the budget of the DAFF</a:t>
            </a:r>
          </a:p>
          <a:p>
            <a:pPr marL="342900" lvl="1" indent="-342900">
              <a:buFont typeface="Arial" charset="0"/>
              <a:buChar char="•"/>
            </a:pPr>
            <a:r>
              <a:rPr lang="en-ZA" sz="2100" dirty="0" smtClean="0">
                <a:solidFill>
                  <a:schemeClr val="tx1"/>
                </a:solidFill>
              </a:rPr>
              <a:t>Mandate:</a:t>
            </a:r>
            <a:r>
              <a:rPr lang="en-ZA" sz="2100" b="1" dirty="0" smtClean="0">
                <a:solidFill>
                  <a:schemeClr val="tx1"/>
                </a:solidFill>
              </a:rPr>
              <a:t> </a:t>
            </a:r>
            <a:r>
              <a:rPr lang="en-ZA" sz="2100" dirty="0" smtClean="0">
                <a:solidFill>
                  <a:schemeClr val="tx1"/>
                </a:solidFill>
              </a:rPr>
              <a:t>value chains, inputs, production and consumption in the agriculture, forestry and fishery sectors. </a:t>
            </a:r>
          </a:p>
          <a:p>
            <a:pPr marL="342900" lvl="1" indent="-342900">
              <a:buFont typeface="Arial" charset="0"/>
              <a:buChar char="•"/>
            </a:pPr>
            <a:r>
              <a:rPr lang="en-ZA" sz="2100" dirty="0" smtClean="0">
                <a:solidFill>
                  <a:schemeClr val="tx1"/>
                </a:solidFill>
              </a:rPr>
              <a:t>Department contributes to </a:t>
            </a:r>
            <a:r>
              <a:rPr lang="en-ZA" sz="2100" i="1" dirty="0" smtClean="0">
                <a:solidFill>
                  <a:schemeClr val="tx1"/>
                </a:solidFill>
              </a:rPr>
              <a:t>outcome 4 </a:t>
            </a:r>
            <a:r>
              <a:rPr lang="en-ZA" sz="2100" dirty="0" smtClean="0">
                <a:solidFill>
                  <a:schemeClr val="tx1"/>
                </a:solidFill>
              </a:rPr>
              <a:t>(decent employment through inclusive economic growth), </a:t>
            </a:r>
            <a:r>
              <a:rPr lang="en-ZA" sz="2100" i="1" dirty="0" smtClean="0">
                <a:solidFill>
                  <a:schemeClr val="tx1"/>
                </a:solidFill>
              </a:rPr>
              <a:t>outcome 7 </a:t>
            </a:r>
            <a:r>
              <a:rPr lang="en-ZA" sz="2100" dirty="0" smtClean="0">
                <a:solidFill>
                  <a:schemeClr val="tx1"/>
                </a:solidFill>
              </a:rPr>
              <a:t>(comprehensive rural development and land reform) and outcome 10 (enhance environmental assets and natural resources)</a:t>
            </a:r>
          </a:p>
          <a:p>
            <a:pPr marL="342900" lvl="1" indent="-342900">
              <a:buFont typeface="Arial" charset="0"/>
              <a:buChar char="•"/>
            </a:pPr>
            <a:r>
              <a:rPr lang="en-ZA" sz="2100" dirty="0" smtClean="0">
                <a:solidFill>
                  <a:schemeClr val="tx1"/>
                </a:solidFill>
              </a:rPr>
              <a:t>Focus of the department over the medium term informed by NDP and relates to:</a:t>
            </a:r>
          </a:p>
          <a:p>
            <a:pPr marL="742950" lvl="2" indent="-342900">
              <a:buFont typeface="Times New Roman" panose="02020603050405020304" pitchFamily="18" charset="0"/>
              <a:buChar char="-"/>
            </a:pPr>
            <a:r>
              <a:rPr lang="en-ZA" sz="1900" dirty="0" smtClean="0">
                <a:solidFill>
                  <a:schemeClr val="tx1"/>
                </a:solidFill>
              </a:rPr>
              <a:t>Increasing food security, creating decent jobs, and improving the contribution of agriculture to national GDP</a:t>
            </a:r>
            <a:endParaRPr lang="en-ZA" sz="1900" dirty="0">
              <a:solidFill>
                <a:schemeClr val="tx1"/>
              </a:solidFill>
            </a:endParaRPr>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12</a:t>
            </a:fld>
            <a:endParaRPr lang="en-ZA" dirty="0"/>
          </a:p>
        </p:txBody>
      </p:sp>
    </p:spTree>
    <p:extLst>
      <p:ext uri="{BB962C8B-B14F-4D97-AF65-F5344CB8AC3E}">
        <p14:creationId xmlns:p14="http://schemas.microsoft.com/office/powerpoint/2010/main" xmlns="" val="287998191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117846" y="260648"/>
            <a:ext cx="8568954" cy="1214447"/>
          </a:xfrm>
          <a:prstGeom prst="rect">
            <a:avLst/>
          </a:prstGeom>
        </p:spPr>
        <p:txBody>
          <a:bodyPr/>
          <a:lstStyle>
            <a:lvl1pPr>
              <a:defRPr sz="3600"/>
            </a:lvl1pPr>
          </a:lstStyle>
          <a:p>
            <a:pPr lvl="0">
              <a:defRPr sz="1800" cap="none">
                <a:solidFill>
                  <a:srgbClr val="000000"/>
                </a:solidFill>
                <a:effectLst/>
              </a:defRPr>
            </a:pPr>
            <a:r>
              <a:rPr lang="en-ZA" sz="3600" cap="small" dirty="0" smtClean="0">
                <a:solidFill>
                  <a:srgbClr val="3B7150"/>
                </a:solidFill>
              </a:rPr>
              <a:t>Spending and MTEF Budget by Programmes</a:t>
            </a:r>
            <a:endParaRPr sz="3600" cap="small" dirty="0">
              <a:solidFill>
                <a:srgbClr val="3B7150"/>
              </a:solidFill>
            </a:endParaRPr>
          </a:p>
        </p:txBody>
      </p:sp>
      <p:sp>
        <p:nvSpPr>
          <p:cNvPr id="289" name="Shape 289"/>
          <p:cNvSpPr>
            <a:spLocks noGrp="1"/>
          </p:cNvSpPr>
          <p:nvPr>
            <p:ph type="sldNum" sz="quarter" idx="2"/>
          </p:nvPr>
        </p:nvSpPr>
        <p:spPr>
          <a:xfrm>
            <a:off x="6553200" y="5943981"/>
            <a:ext cx="2133600" cy="275467"/>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a:solidFill>
                  <a:srgbClr val="888888"/>
                </a:solidFill>
              </a:defRPr>
            </a:lvl1p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13</a:t>
            </a:fld>
            <a:endParaRPr sz="1200">
              <a:solidFill>
                <a:srgbClr val="888888"/>
              </a:solidFill>
            </a:endParaRPr>
          </a:p>
        </p:txBody>
      </p:sp>
      <p:sp>
        <p:nvSpPr>
          <p:cNvPr id="9" name="Shape 288"/>
          <p:cNvSpPr>
            <a:spLocks noGrp="1"/>
          </p:cNvSpPr>
          <p:nvPr>
            <p:ph type="body" idx="1"/>
          </p:nvPr>
        </p:nvSpPr>
        <p:spPr>
          <a:xfrm>
            <a:off x="117846" y="1627283"/>
            <a:ext cx="8855739" cy="1990494"/>
          </a:xfrm>
          <a:prstGeom prst="rect">
            <a:avLst/>
          </a:prstGeom>
        </p:spPr>
        <p:txBody>
          <a:bodyPr lIns="0" tIns="0" rIns="0" bIns="0">
            <a:noAutofit/>
          </a:bodyPr>
          <a:lstStyle/>
          <a:p>
            <a:pPr marL="319251" lvl="0" indent="-319251">
              <a:lnSpc>
                <a:spcPct val="90000"/>
              </a:lnSpc>
              <a:spcBef>
                <a:spcPts val="600"/>
              </a:spcBef>
              <a:defRPr sz="1800"/>
            </a:pPr>
            <a:r>
              <a:rPr lang="en-ZA" sz="1800" dirty="0">
                <a:solidFill>
                  <a:schemeClr val="tx1"/>
                </a:solidFill>
              </a:rPr>
              <a:t>In 2016/17, the </a:t>
            </a:r>
            <a:r>
              <a:rPr lang="en-ZA" sz="1800" dirty="0" smtClean="0">
                <a:solidFill>
                  <a:schemeClr val="tx1"/>
                </a:solidFill>
              </a:rPr>
              <a:t>DAFF </a:t>
            </a:r>
            <a:r>
              <a:rPr lang="en-ZA" sz="1800" dirty="0">
                <a:solidFill>
                  <a:schemeClr val="tx1"/>
                </a:solidFill>
              </a:rPr>
              <a:t>is allocated a budget of </a:t>
            </a:r>
            <a:r>
              <a:rPr lang="en-ZA" sz="1800" dirty="0" smtClean="0">
                <a:solidFill>
                  <a:schemeClr val="tx1"/>
                </a:solidFill>
              </a:rPr>
              <a:t>R6.3 </a:t>
            </a:r>
            <a:r>
              <a:rPr lang="en-ZA" sz="1800" dirty="0">
                <a:solidFill>
                  <a:schemeClr val="tx1"/>
                </a:solidFill>
              </a:rPr>
              <a:t>billion which increases to </a:t>
            </a:r>
            <a:r>
              <a:rPr lang="en-ZA" sz="1800" dirty="0" smtClean="0">
                <a:solidFill>
                  <a:schemeClr val="tx1"/>
                </a:solidFill>
              </a:rPr>
              <a:t>R6.99 </a:t>
            </a:r>
            <a:r>
              <a:rPr lang="en-ZA" sz="1800" dirty="0">
                <a:solidFill>
                  <a:schemeClr val="tx1"/>
                </a:solidFill>
              </a:rPr>
              <a:t>billion in 2018/19 </a:t>
            </a:r>
          </a:p>
          <a:p>
            <a:pPr marL="760122" lvl="1" indent="-319251">
              <a:lnSpc>
                <a:spcPct val="90000"/>
              </a:lnSpc>
              <a:spcBef>
                <a:spcPts val="600"/>
              </a:spcBef>
              <a:defRPr sz="1800"/>
            </a:pPr>
            <a:r>
              <a:rPr lang="en-ZA" sz="1600" dirty="0" smtClean="0">
                <a:solidFill>
                  <a:schemeClr val="tx1"/>
                </a:solidFill>
              </a:rPr>
              <a:t>This represents a real annual average decline of 3.2% per annum over the MTEF</a:t>
            </a:r>
          </a:p>
          <a:p>
            <a:pPr marL="760122" lvl="1" indent="-319251">
              <a:lnSpc>
                <a:spcPct val="90000"/>
              </a:lnSpc>
              <a:spcBef>
                <a:spcPts val="600"/>
              </a:spcBef>
              <a:defRPr sz="1800"/>
            </a:pPr>
            <a:r>
              <a:rPr lang="en-ZA" sz="1600" dirty="0" smtClean="0">
                <a:solidFill>
                  <a:schemeClr val="tx1"/>
                </a:solidFill>
              </a:rPr>
              <a:t>The sizeable decline in growth of allocations to Forestry and Fisheries programmes continue over the 2016 MTEF, despite increased attention being given to aquaculture as an area for potential job creation (aquaculture was included in Operation Phakisa in 2014)</a:t>
            </a:r>
          </a:p>
          <a:p>
            <a:pPr marL="760122" lvl="1" indent="-319251">
              <a:lnSpc>
                <a:spcPct val="90000"/>
              </a:lnSpc>
              <a:spcBef>
                <a:spcPts val="600"/>
              </a:spcBef>
              <a:defRPr sz="1800"/>
            </a:pPr>
            <a:r>
              <a:rPr lang="en-ZA" sz="1600" dirty="0" smtClean="0">
                <a:solidFill>
                  <a:schemeClr val="tx1"/>
                </a:solidFill>
              </a:rPr>
              <a:t>Priority programmes such as Agricultural Production and Food Security is also declining over the 2016 MTEF period</a:t>
            </a:r>
          </a:p>
        </p:txBody>
      </p:sp>
      <p:graphicFrame>
        <p:nvGraphicFramePr>
          <p:cNvPr id="2" name="Table 1"/>
          <p:cNvGraphicFramePr>
            <a:graphicFrameLocks noGrp="1"/>
          </p:cNvGraphicFramePr>
          <p:nvPr>
            <p:extLst>
              <p:ext uri="{D42A27DB-BD31-4B8C-83A1-F6EECF244321}">
                <p14:modId xmlns:p14="http://schemas.microsoft.com/office/powerpoint/2010/main" xmlns="" val="2487517337"/>
              </p:ext>
            </p:extLst>
          </p:nvPr>
        </p:nvGraphicFramePr>
        <p:xfrm>
          <a:off x="502301" y="3801299"/>
          <a:ext cx="8229600" cy="2597812"/>
        </p:xfrm>
        <a:graphic>
          <a:graphicData uri="http://schemas.openxmlformats.org/drawingml/2006/table">
            <a:tbl>
              <a:tblPr/>
              <a:tblGrid>
                <a:gridCol w="2280609"/>
                <a:gridCol w="854015"/>
                <a:gridCol w="662347"/>
                <a:gridCol w="691461"/>
                <a:gridCol w="582283"/>
                <a:gridCol w="582283"/>
                <a:gridCol w="582283"/>
                <a:gridCol w="582283"/>
                <a:gridCol w="691461"/>
                <a:gridCol w="720575"/>
              </a:tblGrid>
              <a:tr h="381240">
                <a:tc>
                  <a:txBody>
                    <a:bodyPr/>
                    <a:lstStyle/>
                    <a:p>
                      <a:pPr algn="l" fontAlgn="b"/>
                      <a:r>
                        <a:rPr lang="en-ZA" sz="1200" b="0" i="0" u="none" strike="noStrike" dirty="0">
                          <a:solidFill>
                            <a:srgbClr val="204517"/>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ctr"/>
                      <a:r>
                        <a:rPr lang="en-ZA" sz="1200" b="1" i="0" u="none" strike="noStrike" dirty="0">
                          <a:solidFill>
                            <a:srgbClr val="FFFFFF"/>
                          </a:solidFill>
                          <a:effectLst/>
                          <a:latin typeface="Calibri" panose="020F0502020204030204" pitchFamily="34" charset="0"/>
                        </a:rPr>
                        <a:t>2012/'13</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2013/'14</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2014/'15</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2015/16</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2016/17</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2017/18</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dirty="0">
                          <a:solidFill>
                            <a:srgbClr val="FFFFFF"/>
                          </a:solidFill>
                          <a:effectLst/>
                          <a:latin typeface="Calibri" panose="020F0502020204030204" pitchFamily="34" charset="0"/>
                        </a:rPr>
                        <a:t>2018/19</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20012/13 - 2015/16</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2016/17 - 2018/19</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204517"/>
                    </a:solidFill>
                  </a:tcPr>
                </a:tc>
              </a:tr>
              <a:tr h="381240">
                <a:tc>
                  <a:txBody>
                    <a:bodyPr/>
                    <a:lstStyle/>
                    <a:p>
                      <a:pPr algn="l" fontAlgn="b"/>
                      <a:r>
                        <a:rPr lang="en-ZA" sz="1200" b="0" i="0" u="none" strike="noStrike">
                          <a:solidFill>
                            <a:srgbClr val="000000"/>
                          </a:solidFill>
                          <a:effectLst/>
                          <a:latin typeface="Calibri" panose="020F0502020204030204" pitchFamily="34" charset="0"/>
                        </a:rPr>
                        <a:t>R'million</a:t>
                      </a:r>
                    </a:p>
                  </a:txBody>
                  <a:tcPr marL="0" marR="0" marT="0" marB="0" anchor="b">
                    <a:lnL>
                      <a:noFill/>
                    </a:lnL>
                    <a:lnR>
                      <a:noFill/>
                    </a:lnR>
                    <a:lnT>
                      <a:noFill/>
                    </a:lnT>
                    <a:lnB>
                      <a:noFill/>
                    </a:lnB>
                    <a:solidFill>
                      <a:srgbClr val="FFFFFF"/>
                    </a:solidFill>
                  </a:tcPr>
                </a:tc>
                <a:tc>
                  <a:txBody>
                    <a:bodyPr/>
                    <a:lstStyle/>
                    <a:p>
                      <a:pPr algn="ctr" fontAlgn="ctr"/>
                      <a:r>
                        <a:rPr lang="en-ZA" sz="1200" b="1" i="0" u="none" strike="noStrike" dirty="0">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dirty="0">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dirty="0">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Real Avge Growth P.A</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Real Avge Growth PA</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204517"/>
                    </a:solidFill>
                  </a:tcPr>
                </a:tc>
              </a:tr>
              <a:tr h="238276">
                <a:tc>
                  <a:txBody>
                    <a:bodyPr/>
                    <a:lstStyle/>
                    <a:p>
                      <a:pPr algn="r" fontAlgn="b"/>
                      <a:r>
                        <a:rPr lang="en-ZA" sz="1200" b="0" i="1" u="none" strike="noStrike">
                          <a:solidFill>
                            <a:srgbClr val="204517"/>
                          </a:solidFill>
                          <a:effectLst/>
                          <a:latin typeface="Calibri" panose="020F0502020204030204" pitchFamily="34" charset="0"/>
                        </a:rPr>
                        <a:t>Admin.</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ctr" fontAlgn="b"/>
                      <a:r>
                        <a:rPr lang="en-ZA" sz="1200" b="0" i="0" u="none" strike="noStrike">
                          <a:solidFill>
                            <a:srgbClr val="4F6228"/>
                          </a:solidFill>
                          <a:effectLst/>
                          <a:latin typeface="Calibri" panose="020F0502020204030204" pitchFamily="34" charset="0"/>
                        </a:rPr>
                        <a:t>645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682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dirty="0">
                          <a:solidFill>
                            <a:srgbClr val="4F6228"/>
                          </a:solidFill>
                          <a:effectLst/>
                          <a:latin typeface="Calibri" panose="020F0502020204030204" pitchFamily="34" charset="0"/>
                        </a:rPr>
                        <a:t>738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dirty="0">
                          <a:solidFill>
                            <a:srgbClr val="4F6228"/>
                          </a:solidFill>
                          <a:effectLst/>
                          <a:latin typeface="Calibri" panose="020F0502020204030204" pitchFamily="34" charset="0"/>
                        </a:rPr>
                        <a:t>729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788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803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840 </a:t>
                      </a:r>
                    </a:p>
                  </a:txBody>
                  <a:tcPr marL="0" marR="0" marT="0" marB="0" anchor="b">
                    <a:lnL>
                      <a:noFill/>
                    </a:lnL>
                    <a:lnR>
                      <a:noFill/>
                    </a:lnR>
                    <a:lnT>
                      <a:noFill/>
                    </a:lnT>
                    <a:lnB>
                      <a:noFill/>
                    </a:lnB>
                    <a:solidFill>
                      <a:srgbClr val="FFFFFF"/>
                    </a:solidFill>
                  </a:tcPr>
                </a:tc>
                <a:tc>
                  <a:txBody>
                    <a:bodyPr/>
                    <a:lstStyle/>
                    <a:p>
                      <a:pPr algn="r" fontAlgn="b"/>
                      <a:r>
                        <a:rPr lang="en-ZA" sz="1200" b="1" i="0" u="none" strike="noStrike">
                          <a:solidFill>
                            <a:srgbClr val="4F6228"/>
                          </a:solidFill>
                          <a:effectLst/>
                          <a:latin typeface="Tahoma" panose="020B0604030504040204" pitchFamily="34" charset="0"/>
                        </a:rPr>
                        <a:t>-1.3%</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r" fontAlgn="b"/>
                      <a:r>
                        <a:rPr lang="en-ZA" sz="1200" b="1" i="0" u="none" strike="noStrike">
                          <a:solidFill>
                            <a:srgbClr val="4F6228"/>
                          </a:solidFill>
                          <a:effectLst/>
                          <a:latin typeface="Tahoma" panose="020B0604030504040204" pitchFamily="34" charset="0"/>
                        </a:rPr>
                        <a:t>-1.4%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r>
              <a:tr h="238276">
                <a:tc>
                  <a:txBody>
                    <a:bodyPr/>
                    <a:lstStyle/>
                    <a:p>
                      <a:pPr algn="r" fontAlgn="b"/>
                      <a:r>
                        <a:rPr lang="en-ZA" sz="1200" b="0" i="1" u="none" strike="noStrike">
                          <a:solidFill>
                            <a:srgbClr val="204517"/>
                          </a:solidFill>
                          <a:effectLst/>
                          <a:latin typeface="Calibri" panose="020F0502020204030204" pitchFamily="34" charset="0"/>
                        </a:rPr>
                        <a:t>Agric. Prodn, Health &amp; Food Safety</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ctr" fontAlgn="b"/>
                      <a:r>
                        <a:rPr lang="en-ZA" sz="1200" b="0" i="0" u="none" strike="noStrike">
                          <a:solidFill>
                            <a:srgbClr val="4F6228"/>
                          </a:solidFill>
                          <a:effectLst/>
                          <a:latin typeface="Calibri" panose="020F0502020204030204" pitchFamily="34" charset="0"/>
                        </a:rPr>
                        <a:t>1 875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2 001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2 184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dirty="0">
                          <a:solidFill>
                            <a:srgbClr val="4F6228"/>
                          </a:solidFill>
                          <a:effectLst/>
                          <a:latin typeface="Calibri" panose="020F0502020204030204" pitchFamily="34" charset="0"/>
                        </a:rPr>
                        <a:t>2 145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dirty="0">
                          <a:solidFill>
                            <a:srgbClr val="4F6228"/>
                          </a:solidFill>
                          <a:effectLst/>
                          <a:latin typeface="Calibri" panose="020F0502020204030204" pitchFamily="34" charset="0"/>
                        </a:rPr>
                        <a:t>1 953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2 183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2 293 </a:t>
                      </a:r>
                    </a:p>
                  </a:txBody>
                  <a:tcPr marL="0" marR="0" marT="0" marB="0" anchor="b">
                    <a:lnL>
                      <a:noFill/>
                    </a:lnL>
                    <a:lnR>
                      <a:noFill/>
                    </a:lnR>
                    <a:lnT>
                      <a:noFill/>
                    </a:lnT>
                    <a:lnB>
                      <a:noFill/>
                    </a:lnB>
                    <a:solidFill>
                      <a:srgbClr val="FFFFFF"/>
                    </a:solidFill>
                  </a:tcPr>
                </a:tc>
                <a:tc>
                  <a:txBody>
                    <a:bodyPr/>
                    <a:lstStyle/>
                    <a:p>
                      <a:pPr algn="r" fontAlgn="b"/>
                      <a:r>
                        <a:rPr lang="en-ZA" sz="1200" b="1" i="0" u="none" strike="noStrike">
                          <a:solidFill>
                            <a:srgbClr val="4F6228"/>
                          </a:solidFill>
                          <a:effectLst/>
                          <a:latin typeface="Tahoma" panose="020B0604030504040204" pitchFamily="34" charset="0"/>
                        </a:rPr>
                        <a:t>-0.9%</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r" fontAlgn="b"/>
                      <a:r>
                        <a:rPr lang="en-ZA" sz="1200" b="1" i="0" u="none" strike="noStrike">
                          <a:solidFill>
                            <a:srgbClr val="4F6228"/>
                          </a:solidFill>
                          <a:effectLst/>
                          <a:latin typeface="Tahoma" panose="020B0604030504040204" pitchFamily="34" charset="0"/>
                        </a:rPr>
                        <a:t>-3.6%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r>
              <a:tr h="238276">
                <a:tc>
                  <a:txBody>
                    <a:bodyPr/>
                    <a:lstStyle/>
                    <a:p>
                      <a:pPr algn="r" fontAlgn="b"/>
                      <a:r>
                        <a:rPr lang="en-ZA" sz="1200" b="0" i="1" u="none" strike="noStrike">
                          <a:solidFill>
                            <a:srgbClr val="204517"/>
                          </a:solidFill>
                          <a:effectLst/>
                          <a:latin typeface="Calibri" panose="020F0502020204030204" pitchFamily="34" charset="0"/>
                        </a:rPr>
                        <a:t>Food Security &amp; Agrarian Reform</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ctr" fontAlgn="b"/>
                      <a:r>
                        <a:rPr lang="en-ZA" sz="1200" b="0" i="0" u="none" strike="noStrike">
                          <a:solidFill>
                            <a:srgbClr val="4F6228"/>
                          </a:solidFill>
                          <a:effectLst/>
                          <a:latin typeface="Calibri" panose="020F0502020204030204" pitchFamily="34" charset="0"/>
                        </a:rPr>
                        <a:t>1 405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1 590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1 656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1 919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dirty="0">
                          <a:solidFill>
                            <a:srgbClr val="4F6228"/>
                          </a:solidFill>
                          <a:effectLst/>
                          <a:latin typeface="Calibri" panose="020F0502020204030204" pitchFamily="34" charset="0"/>
                        </a:rPr>
                        <a:t>1 890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dirty="0">
                          <a:solidFill>
                            <a:srgbClr val="4F6228"/>
                          </a:solidFill>
                          <a:effectLst/>
                          <a:latin typeface="Calibri" panose="020F0502020204030204" pitchFamily="34" charset="0"/>
                        </a:rPr>
                        <a:t>2 018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2 091 </a:t>
                      </a:r>
                    </a:p>
                  </a:txBody>
                  <a:tcPr marL="0" marR="0" marT="0" marB="0" anchor="b">
                    <a:lnL>
                      <a:noFill/>
                    </a:lnL>
                    <a:lnR>
                      <a:noFill/>
                    </a:lnR>
                    <a:lnT>
                      <a:noFill/>
                    </a:lnT>
                    <a:lnB>
                      <a:noFill/>
                    </a:lnB>
                    <a:solidFill>
                      <a:srgbClr val="FFFFFF"/>
                    </a:solidFill>
                  </a:tcPr>
                </a:tc>
                <a:tc>
                  <a:txBody>
                    <a:bodyPr/>
                    <a:lstStyle/>
                    <a:p>
                      <a:pPr algn="r" fontAlgn="b"/>
                      <a:r>
                        <a:rPr lang="en-ZA" sz="1200" b="1" i="0" u="none" strike="noStrike">
                          <a:solidFill>
                            <a:srgbClr val="4F6228"/>
                          </a:solidFill>
                          <a:effectLst/>
                          <a:latin typeface="Tahoma" panose="020B0604030504040204" pitchFamily="34" charset="0"/>
                        </a:rPr>
                        <a:t>5.5%</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r" fontAlgn="b"/>
                      <a:r>
                        <a:rPr lang="en-ZA" sz="1200" b="1" i="0" u="none" strike="noStrike">
                          <a:solidFill>
                            <a:srgbClr val="4F6228"/>
                          </a:solidFill>
                          <a:effectLst/>
                          <a:latin typeface="Tahoma" panose="020B0604030504040204" pitchFamily="34" charset="0"/>
                        </a:rPr>
                        <a:t>-3.3%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r>
              <a:tr h="238276">
                <a:tc>
                  <a:txBody>
                    <a:bodyPr/>
                    <a:lstStyle/>
                    <a:p>
                      <a:pPr algn="r" fontAlgn="b"/>
                      <a:r>
                        <a:rPr lang="en-ZA" sz="1200" b="0" i="1" u="none" strike="noStrike">
                          <a:solidFill>
                            <a:srgbClr val="204517"/>
                          </a:solidFill>
                          <a:effectLst/>
                          <a:latin typeface="Calibri" panose="020F0502020204030204" pitchFamily="34" charset="0"/>
                        </a:rPr>
                        <a:t>Trade &amp; Market Access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ctr" fontAlgn="b"/>
                      <a:r>
                        <a:rPr lang="en-ZA" sz="1200" b="0" i="0" u="none" strike="noStrike">
                          <a:solidFill>
                            <a:srgbClr val="4F6228"/>
                          </a:solidFill>
                          <a:effectLst/>
                          <a:latin typeface="Calibri" panose="020F0502020204030204" pitchFamily="34" charset="0"/>
                        </a:rPr>
                        <a:t>212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256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307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234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298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dirty="0">
                          <a:solidFill>
                            <a:srgbClr val="4F6228"/>
                          </a:solidFill>
                          <a:effectLst/>
                          <a:latin typeface="Calibri" panose="020F0502020204030204" pitchFamily="34" charset="0"/>
                        </a:rPr>
                        <a:t>265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dirty="0">
                          <a:solidFill>
                            <a:srgbClr val="4F6228"/>
                          </a:solidFill>
                          <a:effectLst/>
                          <a:latin typeface="Calibri" panose="020F0502020204030204" pitchFamily="34" charset="0"/>
                        </a:rPr>
                        <a:t>275 </a:t>
                      </a:r>
                    </a:p>
                  </a:txBody>
                  <a:tcPr marL="0" marR="0" marT="0" marB="0" anchor="b">
                    <a:lnL>
                      <a:noFill/>
                    </a:lnL>
                    <a:lnR>
                      <a:noFill/>
                    </a:lnR>
                    <a:lnT>
                      <a:noFill/>
                    </a:lnT>
                    <a:lnB>
                      <a:noFill/>
                    </a:lnB>
                    <a:solidFill>
                      <a:srgbClr val="FFFFFF"/>
                    </a:solidFill>
                  </a:tcPr>
                </a:tc>
                <a:tc>
                  <a:txBody>
                    <a:bodyPr/>
                    <a:lstStyle/>
                    <a:p>
                      <a:pPr algn="r" fontAlgn="b"/>
                      <a:r>
                        <a:rPr lang="en-ZA" sz="1200" b="1" i="0" u="none" strike="noStrike">
                          <a:solidFill>
                            <a:srgbClr val="4F6228"/>
                          </a:solidFill>
                          <a:effectLst/>
                          <a:latin typeface="Tahoma" panose="020B0604030504040204" pitchFamily="34" charset="0"/>
                        </a:rPr>
                        <a:t>-0.5%</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r" fontAlgn="b"/>
                      <a:r>
                        <a:rPr lang="en-ZA" sz="1200" b="1" i="0" u="none" strike="noStrike">
                          <a:solidFill>
                            <a:srgbClr val="4F6228"/>
                          </a:solidFill>
                          <a:effectLst/>
                          <a:latin typeface="Tahoma" panose="020B0604030504040204" pitchFamily="34" charset="0"/>
                        </a:rPr>
                        <a:t>0.5%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r>
              <a:tr h="238276">
                <a:tc>
                  <a:txBody>
                    <a:bodyPr/>
                    <a:lstStyle/>
                    <a:p>
                      <a:pPr algn="r" fontAlgn="b"/>
                      <a:r>
                        <a:rPr lang="en-ZA" sz="1200" b="0" i="1" u="none" strike="noStrike">
                          <a:solidFill>
                            <a:srgbClr val="204517"/>
                          </a:solidFill>
                          <a:effectLst/>
                          <a:latin typeface="Calibri" panose="020F0502020204030204" pitchFamily="34" charset="0"/>
                        </a:rPr>
                        <a:t>Forestry</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ctr" fontAlgn="b"/>
                      <a:r>
                        <a:rPr lang="en-ZA" sz="1200" b="0" i="0" u="none" strike="noStrike">
                          <a:solidFill>
                            <a:srgbClr val="4F6228"/>
                          </a:solidFill>
                          <a:effectLst/>
                          <a:latin typeface="Calibri" panose="020F0502020204030204" pitchFamily="34" charset="0"/>
                        </a:rPr>
                        <a:t>1 192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1 145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1 304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906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946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961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dirty="0">
                          <a:solidFill>
                            <a:srgbClr val="4F6228"/>
                          </a:solidFill>
                          <a:effectLst/>
                          <a:latin typeface="Calibri" panose="020F0502020204030204" pitchFamily="34" charset="0"/>
                        </a:rPr>
                        <a:t>1 003 </a:t>
                      </a:r>
                    </a:p>
                  </a:txBody>
                  <a:tcPr marL="0" marR="0" marT="0" marB="0" anchor="b">
                    <a:lnL>
                      <a:noFill/>
                    </a:lnL>
                    <a:lnR>
                      <a:noFill/>
                    </a:lnR>
                    <a:lnT>
                      <a:noFill/>
                    </a:lnT>
                    <a:lnB>
                      <a:noFill/>
                    </a:lnB>
                    <a:solidFill>
                      <a:srgbClr val="FFFFFF"/>
                    </a:solidFill>
                  </a:tcPr>
                </a:tc>
                <a:tc>
                  <a:txBody>
                    <a:bodyPr/>
                    <a:lstStyle/>
                    <a:p>
                      <a:pPr algn="r" fontAlgn="b"/>
                      <a:r>
                        <a:rPr lang="en-ZA" sz="1200" b="1" i="0" u="none" strike="noStrike" dirty="0">
                          <a:solidFill>
                            <a:srgbClr val="4F6228"/>
                          </a:solidFill>
                          <a:effectLst/>
                          <a:latin typeface="Tahoma" panose="020B0604030504040204" pitchFamily="34" charset="0"/>
                        </a:rPr>
                        <a:t>-12.5%</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r" fontAlgn="b"/>
                      <a:r>
                        <a:rPr lang="en-ZA" sz="1200" b="1" i="0" u="none" strike="noStrike">
                          <a:solidFill>
                            <a:srgbClr val="4F6228"/>
                          </a:solidFill>
                          <a:effectLst/>
                          <a:latin typeface="Tahoma" panose="020B0604030504040204" pitchFamily="34" charset="0"/>
                        </a:rPr>
                        <a:t>-2.8%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r>
              <a:tr h="238276">
                <a:tc>
                  <a:txBody>
                    <a:bodyPr/>
                    <a:lstStyle/>
                    <a:p>
                      <a:pPr algn="r" fontAlgn="b"/>
                      <a:r>
                        <a:rPr lang="en-ZA" sz="1200" b="0" i="1" u="none" strike="noStrike">
                          <a:solidFill>
                            <a:srgbClr val="204517"/>
                          </a:solidFill>
                          <a:effectLst/>
                          <a:latin typeface="Calibri" panose="020F0502020204030204" pitchFamily="34" charset="0"/>
                        </a:rPr>
                        <a:t>Fisheries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ctr" fontAlgn="b"/>
                      <a:r>
                        <a:rPr lang="en-ZA" sz="1200" b="0" i="0" u="none" strike="noStrike">
                          <a:solidFill>
                            <a:srgbClr val="4F6228"/>
                          </a:solidFill>
                          <a:effectLst/>
                          <a:latin typeface="Calibri" panose="020F0502020204030204" pitchFamily="34" charset="0"/>
                        </a:rPr>
                        <a:t>484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438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440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465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459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476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4F6228"/>
                          </a:solidFill>
                          <a:effectLst/>
                          <a:latin typeface="Calibri" panose="020F0502020204030204" pitchFamily="34" charset="0"/>
                        </a:rPr>
                        <a:t>498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dirty="0">
                          <a:solidFill>
                            <a:srgbClr val="4F6228"/>
                          </a:solidFill>
                          <a:effectLst/>
                          <a:latin typeface="Tahoma" panose="020B0604030504040204" pitchFamily="34" charset="0"/>
                        </a:rPr>
                        <a:t>-6.7%</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ZA" sz="1200" b="1" i="0" u="none" strike="noStrike">
                          <a:solidFill>
                            <a:srgbClr val="4F6228"/>
                          </a:solidFill>
                          <a:effectLst/>
                          <a:latin typeface="Tahoma" panose="020B0604030504040204" pitchFamily="34" charset="0"/>
                        </a:rPr>
                        <a:t>-3.9%</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EECE1"/>
                    </a:solidFill>
                  </a:tcPr>
                </a:tc>
              </a:tr>
              <a:tr h="238276">
                <a:tc>
                  <a:txBody>
                    <a:bodyPr/>
                    <a:lstStyle/>
                    <a:p>
                      <a:pPr algn="r" fontAlgn="b"/>
                      <a:r>
                        <a:rPr lang="en-ZA" sz="1200" b="1" i="0" u="none" strike="noStrike">
                          <a:solidFill>
                            <a:srgbClr val="204517"/>
                          </a:solidFill>
                          <a:effectLst/>
                          <a:latin typeface="Calibri" panose="020F0502020204030204" pitchFamily="34" charset="0"/>
                        </a:rPr>
                        <a:t>DAFF</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ctr" fontAlgn="b"/>
                      <a:r>
                        <a:rPr lang="en-ZA" sz="1200" b="1" i="0" u="none" strike="noStrike">
                          <a:solidFill>
                            <a:srgbClr val="204517"/>
                          </a:solidFill>
                          <a:effectLst/>
                          <a:latin typeface="Calibri" panose="020F0502020204030204" pitchFamily="34" charset="0"/>
                        </a:rPr>
                        <a:t>5 813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200" b="1" i="0" u="none" strike="noStrike">
                          <a:solidFill>
                            <a:srgbClr val="204517"/>
                          </a:solidFill>
                          <a:effectLst/>
                          <a:latin typeface="Calibri" panose="020F0502020204030204" pitchFamily="34" charset="0"/>
                        </a:rPr>
                        <a:t>6 111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200" b="1" i="0" u="none" strike="noStrike">
                          <a:solidFill>
                            <a:srgbClr val="204517"/>
                          </a:solidFill>
                          <a:effectLst/>
                          <a:latin typeface="Calibri" panose="020F0502020204030204" pitchFamily="34" charset="0"/>
                        </a:rPr>
                        <a:t>6 629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200" b="1" i="0" u="none" strike="noStrike">
                          <a:solidFill>
                            <a:srgbClr val="204517"/>
                          </a:solidFill>
                          <a:effectLst/>
                          <a:latin typeface="Calibri" panose="020F0502020204030204" pitchFamily="34" charset="0"/>
                        </a:rPr>
                        <a:t>6 399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200" b="1" i="0" u="none" strike="noStrike">
                          <a:solidFill>
                            <a:srgbClr val="204517"/>
                          </a:solidFill>
                          <a:effectLst/>
                          <a:latin typeface="Calibri" panose="020F0502020204030204" pitchFamily="34" charset="0"/>
                        </a:rPr>
                        <a:t>6 333</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200" b="1" i="0" u="none" strike="noStrike">
                          <a:solidFill>
                            <a:srgbClr val="204517"/>
                          </a:solidFill>
                          <a:effectLst/>
                          <a:latin typeface="Calibri" panose="020F0502020204030204" pitchFamily="34" charset="0"/>
                        </a:rPr>
                        <a:t>6 706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200" b="1" i="0" u="none" strike="noStrike">
                          <a:solidFill>
                            <a:srgbClr val="204517"/>
                          </a:solidFill>
                          <a:effectLst/>
                          <a:latin typeface="Calibri" panose="020F0502020204030204" pitchFamily="34" charset="0"/>
                        </a:rPr>
                        <a:t>6 999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200" b="1" i="0" u="none" strike="noStrike" dirty="0">
                          <a:solidFill>
                            <a:srgbClr val="4F6228"/>
                          </a:solidFill>
                          <a:effectLst/>
                          <a:latin typeface="Tahoma" panose="020B0604030504040204" pitchFamily="34" charset="0"/>
                        </a:rPr>
                        <a:t>-2.2%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a:txBody>
                    <a:bodyPr/>
                    <a:lstStyle/>
                    <a:p>
                      <a:pPr algn="r" fontAlgn="b"/>
                      <a:r>
                        <a:rPr lang="en-ZA" sz="1200" b="1" i="0" u="none" strike="noStrike" dirty="0">
                          <a:solidFill>
                            <a:srgbClr val="4F6228"/>
                          </a:solidFill>
                          <a:effectLst/>
                          <a:latin typeface="Tahoma" panose="020B0604030504040204" pitchFamily="34" charset="0"/>
                        </a:rPr>
                        <a:t>-3.2%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EECE1"/>
                    </a:solidFill>
                  </a:tcPr>
                </a:tc>
              </a:tr>
            </a:tbl>
          </a:graphicData>
        </a:graphic>
      </p:graphicFrame>
      <p:cxnSp>
        <p:nvCxnSpPr>
          <p:cNvPr id="4" name="Straight Arrow Connector 3"/>
          <p:cNvCxnSpPr/>
          <p:nvPr/>
        </p:nvCxnSpPr>
        <p:spPr>
          <a:xfrm>
            <a:off x="8028384" y="5865826"/>
            <a:ext cx="281548" cy="353622"/>
          </a:xfrm>
          <a:prstGeom prst="straightConnector1">
            <a:avLst/>
          </a:prstGeom>
          <a:noFill/>
          <a:ln w="3492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xmlns="" val="243620749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Programme Share of Total Spending and Budget</a:t>
            </a:r>
            <a:endParaRPr lang="en-ZA" dirty="0"/>
          </a:p>
        </p:txBody>
      </p:sp>
      <p:sp>
        <p:nvSpPr>
          <p:cNvPr id="3" name="Text Placeholder 2"/>
          <p:cNvSpPr>
            <a:spLocks noGrp="1"/>
          </p:cNvSpPr>
          <p:nvPr>
            <p:ph type="body" idx="1"/>
          </p:nvPr>
        </p:nvSpPr>
        <p:spPr>
          <a:xfrm>
            <a:off x="323528" y="1600200"/>
            <a:ext cx="8363272" cy="5257800"/>
          </a:xfrm>
        </p:spPr>
        <p:txBody>
          <a:bodyPr/>
          <a:lstStyle/>
          <a:p>
            <a:r>
              <a:rPr lang="en-ZA" sz="2000" dirty="0" smtClean="0"/>
              <a:t>Agricultural Production, Health and Food Safety and Food Security and Agrarian Reform consume the bulk of the department’s resources (62% over 2016 MTEF)</a:t>
            </a:r>
          </a:p>
          <a:p>
            <a:pPr lvl="1"/>
            <a:r>
              <a:rPr lang="en-ZA" sz="1700" dirty="0" smtClean="0"/>
              <a:t>Over the 2016 MTEF period, the proportion of allocation to Forestry decline from 18% to 15%, while Food Security increases from 26% to 30%. These adjustments reflect the relative prioritisation of the department and speak to the medium term priorities of the department</a:t>
            </a:r>
          </a:p>
          <a:p>
            <a:endParaRPr lang="en-ZA" sz="2000"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14</a:t>
            </a:fld>
            <a:endParaRPr lang="en-ZA"/>
          </a:p>
        </p:txBody>
      </p:sp>
      <p:graphicFrame>
        <p:nvGraphicFramePr>
          <p:cNvPr id="5" name="Chart 4"/>
          <p:cNvGraphicFramePr>
            <a:graphicFrameLocks/>
          </p:cNvGraphicFramePr>
          <p:nvPr>
            <p:extLst>
              <p:ext uri="{D42A27DB-BD31-4B8C-83A1-F6EECF244321}">
                <p14:modId xmlns:p14="http://schemas.microsoft.com/office/powerpoint/2010/main" xmlns="" val="2093034036"/>
              </p:ext>
            </p:extLst>
          </p:nvPr>
        </p:nvGraphicFramePr>
        <p:xfrm>
          <a:off x="827584" y="3933056"/>
          <a:ext cx="7859216"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31839898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287523" y="276826"/>
            <a:ext cx="8568954" cy="1214447"/>
          </a:xfrm>
          <a:prstGeom prst="rect">
            <a:avLst/>
          </a:prstGeom>
        </p:spPr>
        <p:txBody>
          <a:bodyPr/>
          <a:lstStyle>
            <a:lvl1pPr>
              <a:defRPr sz="3600"/>
            </a:lvl1pPr>
          </a:lstStyle>
          <a:p>
            <a:pPr lvl="0">
              <a:defRPr sz="1800" cap="none">
                <a:solidFill>
                  <a:srgbClr val="000000"/>
                </a:solidFill>
                <a:effectLst/>
              </a:defRPr>
            </a:pPr>
            <a:r>
              <a:rPr lang="en-ZA" sz="3600" cap="small" dirty="0" smtClean="0">
                <a:solidFill>
                  <a:srgbClr val="3B7150"/>
                </a:solidFill>
              </a:rPr>
              <a:t>Spending and MTEF Budget by Economic Classification</a:t>
            </a:r>
            <a:endParaRPr sz="3600" cap="small" dirty="0">
              <a:solidFill>
                <a:srgbClr val="3B7150"/>
              </a:solidFill>
            </a:endParaRPr>
          </a:p>
        </p:txBody>
      </p:sp>
      <p:sp>
        <p:nvSpPr>
          <p:cNvPr id="288" name="Shape 288"/>
          <p:cNvSpPr>
            <a:spLocks noGrp="1"/>
          </p:cNvSpPr>
          <p:nvPr>
            <p:ph type="body" idx="1"/>
          </p:nvPr>
        </p:nvSpPr>
        <p:spPr>
          <a:xfrm>
            <a:off x="287522" y="1628800"/>
            <a:ext cx="8568953" cy="1654639"/>
          </a:xfrm>
          <a:prstGeom prst="rect">
            <a:avLst/>
          </a:prstGeom>
        </p:spPr>
        <p:txBody>
          <a:bodyPr lIns="0" tIns="0" rIns="0" bIns="0">
            <a:normAutofit fontScale="77500" lnSpcReduction="20000"/>
          </a:bodyPr>
          <a:lstStyle/>
          <a:p>
            <a:pPr marL="319251" lvl="0" indent="-319251">
              <a:lnSpc>
                <a:spcPct val="90000"/>
              </a:lnSpc>
              <a:spcBef>
                <a:spcPts val="600"/>
              </a:spcBef>
              <a:defRPr sz="1800"/>
            </a:pPr>
            <a:r>
              <a:rPr lang="en-ZA" sz="2300" dirty="0" smtClean="0">
                <a:solidFill>
                  <a:schemeClr val="tx1"/>
                </a:solidFill>
              </a:rPr>
              <a:t>Effect of Cabinet-approved reductions evident particularly with respect to goods and services (-9.7%), transfers and subsidies (-3.6%) and payment for capital assets (-12.3%)</a:t>
            </a:r>
            <a:endParaRPr lang="en-ZA" sz="2300" dirty="0">
              <a:solidFill>
                <a:schemeClr val="tx1"/>
              </a:solidFill>
            </a:endParaRPr>
          </a:p>
          <a:p>
            <a:pPr marL="319251" lvl="0" indent="-319251">
              <a:lnSpc>
                <a:spcPct val="90000"/>
              </a:lnSpc>
              <a:spcBef>
                <a:spcPts val="600"/>
              </a:spcBef>
              <a:defRPr sz="1800"/>
            </a:pPr>
            <a:r>
              <a:rPr lang="en-ZA" sz="2300" dirty="0" smtClean="0">
                <a:solidFill>
                  <a:schemeClr val="tx1"/>
                </a:solidFill>
              </a:rPr>
              <a:t>The </a:t>
            </a:r>
            <a:r>
              <a:rPr lang="en-ZA" sz="2300" dirty="0" err="1" smtClean="0">
                <a:solidFill>
                  <a:schemeClr val="tx1"/>
                </a:solidFill>
              </a:rPr>
              <a:t>CoE</a:t>
            </a:r>
            <a:r>
              <a:rPr lang="en-ZA" sz="2300" dirty="0" smtClean="0">
                <a:solidFill>
                  <a:schemeClr val="tx1"/>
                </a:solidFill>
              </a:rPr>
              <a:t> budget increases by 1.6% over 2016 MTEF, despite reductions of R149.3 million in 2017/18 and R233.9 million in 2018/19</a:t>
            </a:r>
          </a:p>
          <a:p>
            <a:pPr marL="760122" lvl="1" indent="-319251">
              <a:lnSpc>
                <a:spcPct val="90000"/>
              </a:lnSpc>
              <a:spcBef>
                <a:spcPts val="600"/>
              </a:spcBef>
              <a:defRPr sz="1800"/>
            </a:pPr>
            <a:r>
              <a:rPr lang="en-ZA" sz="2000" dirty="0" smtClean="0">
                <a:solidFill>
                  <a:schemeClr val="tx1"/>
                </a:solidFill>
              </a:rPr>
              <a:t>An amount of R60 million from the CASP grant was retained by the National department for beefing-up its support and oversight function over the implementation of the agriculture grants over the medium term</a:t>
            </a:r>
          </a:p>
        </p:txBody>
      </p:sp>
      <p:sp>
        <p:nvSpPr>
          <p:cNvPr id="289" name="Shape 289"/>
          <p:cNvSpPr>
            <a:spLocks noGrp="1"/>
          </p:cNvSpPr>
          <p:nvPr>
            <p:ph type="sldNum" sz="quarter" idx="2"/>
          </p:nvPr>
        </p:nvSpPr>
        <p:spPr>
          <a:xfrm>
            <a:off x="6553200" y="6027570"/>
            <a:ext cx="2133600" cy="275467"/>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a:solidFill>
                  <a:srgbClr val="888888"/>
                </a:solidFill>
              </a:defRPr>
            </a:lvl1p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15</a:t>
            </a:fld>
            <a:endParaRPr sz="1200" dirty="0">
              <a:solidFill>
                <a:srgbClr val="888888"/>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564144060"/>
              </p:ext>
            </p:extLst>
          </p:nvPr>
        </p:nvGraphicFramePr>
        <p:xfrm>
          <a:off x="287522" y="3283439"/>
          <a:ext cx="8568955" cy="3108960"/>
        </p:xfrm>
        <a:graphic>
          <a:graphicData uri="http://schemas.openxmlformats.org/drawingml/2006/table">
            <a:tbl>
              <a:tblPr/>
              <a:tblGrid>
                <a:gridCol w="2196244"/>
                <a:gridCol w="792088"/>
                <a:gridCol w="864097"/>
                <a:gridCol w="821088"/>
                <a:gridCol w="606294"/>
                <a:gridCol w="606294"/>
                <a:gridCol w="606294"/>
                <a:gridCol w="606294"/>
                <a:gridCol w="719974"/>
                <a:gridCol w="750288"/>
              </a:tblGrid>
              <a:tr h="348993">
                <a:tc>
                  <a:txBody>
                    <a:bodyPr/>
                    <a:lstStyle/>
                    <a:p>
                      <a:pPr algn="l" fontAlgn="b"/>
                      <a:r>
                        <a:rPr lang="en-ZA" sz="1200" b="0" i="0" u="none" strike="noStrike" dirty="0">
                          <a:solidFill>
                            <a:srgbClr val="204517"/>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ctr"/>
                      <a:r>
                        <a:rPr lang="en-ZA" sz="1200" b="1" i="0" u="none" strike="noStrike">
                          <a:solidFill>
                            <a:srgbClr val="FFFFFF"/>
                          </a:solidFill>
                          <a:effectLst/>
                          <a:latin typeface="Calibri" panose="020F0502020204030204" pitchFamily="34" charset="0"/>
                        </a:rPr>
                        <a:t>2012/'13</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dirty="0">
                          <a:solidFill>
                            <a:srgbClr val="FFFFFF"/>
                          </a:solidFill>
                          <a:effectLst/>
                          <a:latin typeface="Calibri" panose="020F0502020204030204" pitchFamily="34" charset="0"/>
                        </a:rPr>
                        <a:t>2013/'14</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2014/'15</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2015/16</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2016/17</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2017/18</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2018/19</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20012/13 - 2015/16</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2016/17 - 2018/19</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204517"/>
                    </a:solidFill>
                  </a:tcPr>
                </a:tc>
              </a:tr>
              <a:tr h="523490">
                <a:tc>
                  <a:txBody>
                    <a:bodyPr/>
                    <a:lstStyle/>
                    <a:p>
                      <a:pPr algn="l" fontAlgn="b"/>
                      <a:r>
                        <a:rPr lang="en-ZA" sz="1200" b="0" i="0" u="none" strike="noStrike">
                          <a:solidFill>
                            <a:srgbClr val="204517"/>
                          </a:solidFill>
                          <a:effectLst/>
                          <a:latin typeface="Calibri" panose="020F0502020204030204" pitchFamily="34" charset="0"/>
                        </a:rPr>
                        <a:t>R'million</a:t>
                      </a:r>
                    </a:p>
                  </a:txBody>
                  <a:tcPr marL="0" marR="0" marT="0" marB="0" anchor="b">
                    <a:lnL>
                      <a:noFill/>
                    </a:lnL>
                    <a:lnR>
                      <a:noFill/>
                    </a:lnR>
                    <a:lnT>
                      <a:noFill/>
                    </a:lnT>
                    <a:lnB>
                      <a:noFill/>
                    </a:lnB>
                    <a:solidFill>
                      <a:srgbClr val="FFFFFF"/>
                    </a:solidFill>
                  </a:tcPr>
                </a:tc>
                <a:tc>
                  <a:txBody>
                    <a:bodyPr/>
                    <a:lstStyle/>
                    <a:p>
                      <a:pPr algn="ctr" fontAlgn="ctr"/>
                      <a:r>
                        <a:rPr lang="en-ZA" sz="1200" b="1" i="0" u="none" strike="noStrike" dirty="0">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dirty="0">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dirty="0">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dirty="0">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Real Avge Growth 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Real Avge Growth PA</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204517"/>
                    </a:solidFill>
                  </a:tcPr>
                </a:tc>
              </a:tr>
              <a:tr h="239273">
                <a:tc>
                  <a:txBody>
                    <a:bodyPr/>
                    <a:lstStyle/>
                    <a:p>
                      <a:pPr algn="r" fontAlgn="b"/>
                      <a:r>
                        <a:rPr lang="en-ZA" sz="1400" b="0" i="0" u="none" strike="noStrike" dirty="0" err="1">
                          <a:solidFill>
                            <a:srgbClr val="204517"/>
                          </a:solidFill>
                          <a:effectLst/>
                          <a:latin typeface="Times New Roman" panose="02020603050405020304" pitchFamily="18" charset="0"/>
                          <a:cs typeface="Times New Roman" panose="02020603050405020304" pitchFamily="18" charset="0"/>
                        </a:rPr>
                        <a:t>CoE</a:t>
                      </a:r>
                      <a:endParaRPr lang="en-ZA" sz="1400" b="0" i="0" u="none" strike="noStrike" dirty="0">
                        <a:solidFill>
                          <a:srgbClr val="204517"/>
                        </a:solidFill>
                        <a:effectLst/>
                        <a:latin typeface="Times New Roman" panose="02020603050405020304" pitchFamily="18" charset="0"/>
                        <a:cs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1 419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a:t>
                      </a:r>
                      <a:r>
                        <a:rPr lang="en-ZA" sz="1200" b="0" i="0" u="none" strike="noStrike" dirty="0" smtClean="0">
                          <a:solidFill>
                            <a:srgbClr val="4F6228"/>
                          </a:solidFill>
                          <a:effectLst/>
                          <a:latin typeface="Times New Roman" panose="02020603050405020304" pitchFamily="18" charset="0"/>
                          <a:cs typeface="Times New Roman" panose="02020603050405020304" pitchFamily="18" charset="0"/>
                        </a:rPr>
                        <a:t> </a:t>
                      </a:r>
                      <a:r>
                        <a:rPr lang="en-ZA" sz="1200" b="0" i="0" u="none" strike="noStrike" dirty="0">
                          <a:solidFill>
                            <a:srgbClr val="4F6228"/>
                          </a:solidFill>
                          <a:effectLst/>
                          <a:latin typeface="Times New Roman" panose="02020603050405020304" pitchFamily="18" charset="0"/>
                          <a:cs typeface="Times New Roman" panose="02020603050405020304" pitchFamily="18" charset="0"/>
                        </a:rPr>
                        <a:t>1 525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smtClean="0">
                          <a:solidFill>
                            <a:srgbClr val="4F6228"/>
                          </a:solidFill>
                          <a:effectLst/>
                          <a:latin typeface="Times New Roman" panose="02020603050405020304" pitchFamily="18" charset="0"/>
                          <a:cs typeface="Times New Roman" panose="02020603050405020304" pitchFamily="18" charset="0"/>
                        </a:rPr>
                        <a:t>1 </a:t>
                      </a:r>
                      <a:r>
                        <a:rPr lang="en-ZA" sz="1200" b="0" i="0" u="none" strike="noStrike" dirty="0">
                          <a:solidFill>
                            <a:srgbClr val="4F6228"/>
                          </a:solidFill>
                          <a:effectLst/>
                          <a:latin typeface="Times New Roman" panose="02020603050405020304" pitchFamily="18" charset="0"/>
                          <a:cs typeface="Times New Roman" panose="02020603050405020304" pitchFamily="18" charset="0"/>
                        </a:rPr>
                        <a:t>662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a:t>
                      </a:r>
                      <a:r>
                        <a:rPr lang="en-ZA" sz="1200" b="0" i="0" u="none" strike="noStrike" dirty="0" smtClean="0">
                          <a:solidFill>
                            <a:srgbClr val="4F6228"/>
                          </a:solidFill>
                          <a:effectLst/>
                          <a:latin typeface="Times New Roman" panose="02020603050405020304" pitchFamily="18" charset="0"/>
                          <a:cs typeface="Times New Roman" panose="02020603050405020304" pitchFamily="18" charset="0"/>
                        </a:rPr>
                        <a:t>1 </a:t>
                      </a:r>
                      <a:r>
                        <a:rPr lang="en-ZA" sz="1200" b="0" i="0" u="none" strike="noStrike" dirty="0">
                          <a:solidFill>
                            <a:srgbClr val="4F6228"/>
                          </a:solidFill>
                          <a:effectLst/>
                          <a:latin typeface="Times New Roman" panose="02020603050405020304" pitchFamily="18" charset="0"/>
                          <a:cs typeface="Times New Roman" panose="02020603050405020304" pitchFamily="18" charset="0"/>
                        </a:rPr>
                        <a:t>763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a:t>
                      </a:r>
                      <a:r>
                        <a:rPr lang="en-ZA" sz="1200" b="0" i="0" u="none" strike="noStrike" dirty="0" smtClean="0">
                          <a:solidFill>
                            <a:srgbClr val="4F6228"/>
                          </a:solidFill>
                          <a:effectLst/>
                          <a:latin typeface="Times New Roman" panose="02020603050405020304" pitchFamily="18" charset="0"/>
                          <a:cs typeface="Times New Roman" panose="02020603050405020304" pitchFamily="18" charset="0"/>
                        </a:rPr>
                        <a:t>2 </a:t>
                      </a:r>
                      <a:r>
                        <a:rPr lang="en-ZA" sz="1200" b="0" i="0" u="none" strike="noStrike" dirty="0">
                          <a:solidFill>
                            <a:srgbClr val="4F6228"/>
                          </a:solidFill>
                          <a:effectLst/>
                          <a:latin typeface="Times New Roman" panose="02020603050405020304" pitchFamily="18" charset="0"/>
                          <a:cs typeface="Times New Roman" panose="02020603050405020304" pitchFamily="18" charset="0"/>
                        </a:rPr>
                        <a:t>055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smtClean="0">
                          <a:solidFill>
                            <a:srgbClr val="4F6228"/>
                          </a:solidFill>
                          <a:effectLst/>
                          <a:latin typeface="Times New Roman" panose="02020603050405020304" pitchFamily="18" charset="0"/>
                          <a:cs typeface="Times New Roman" panose="02020603050405020304" pitchFamily="18" charset="0"/>
                        </a:rPr>
                        <a:t> </a:t>
                      </a:r>
                      <a:r>
                        <a:rPr lang="en-ZA" sz="1200" b="0" i="0" u="none" strike="noStrike" dirty="0">
                          <a:solidFill>
                            <a:srgbClr val="4F6228"/>
                          </a:solidFill>
                          <a:effectLst/>
                          <a:latin typeface="Times New Roman" panose="02020603050405020304" pitchFamily="18" charset="0"/>
                          <a:cs typeface="Times New Roman" panose="02020603050405020304" pitchFamily="18" charset="0"/>
                        </a:rPr>
                        <a:t>2 129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smtClean="0">
                          <a:solidFill>
                            <a:srgbClr val="4F6228"/>
                          </a:solidFill>
                          <a:effectLst/>
                          <a:latin typeface="Times New Roman" panose="02020603050405020304" pitchFamily="18" charset="0"/>
                          <a:cs typeface="Times New Roman" panose="02020603050405020304" pitchFamily="18" charset="0"/>
                        </a:rPr>
                        <a:t>  </a:t>
                      </a:r>
                      <a:r>
                        <a:rPr lang="en-ZA" sz="1200" b="0" i="0" u="none" strike="noStrike" dirty="0">
                          <a:solidFill>
                            <a:srgbClr val="4F6228"/>
                          </a:solidFill>
                          <a:effectLst/>
                          <a:latin typeface="Times New Roman" panose="02020603050405020304" pitchFamily="18" charset="0"/>
                          <a:cs typeface="Times New Roman" panose="02020603050405020304" pitchFamily="18" charset="0"/>
                        </a:rPr>
                        <a:t>2 202 </a:t>
                      </a:r>
                    </a:p>
                  </a:txBody>
                  <a:tcPr marL="0" marR="0" marT="0" marB="0" anchor="ctr">
                    <a:lnL>
                      <a:noFill/>
                    </a:lnL>
                    <a:lnR>
                      <a:noFill/>
                    </a:lnR>
                    <a:lnT>
                      <a:noFill/>
                    </a:lnT>
                    <a:lnB>
                      <a:noFill/>
                    </a:lnB>
                    <a:solidFill>
                      <a:srgbClr val="FFFFFF"/>
                    </a:solidFill>
                  </a:tcPr>
                </a:tc>
                <a:tc>
                  <a:txBody>
                    <a:bodyPr/>
                    <a:lstStyle/>
                    <a:p>
                      <a:pPr algn="r" fontAlgn="b"/>
                      <a:r>
                        <a:rPr lang="en-ZA" sz="1200" b="1" i="0" u="none" strike="noStrike" dirty="0">
                          <a:solidFill>
                            <a:srgbClr val="4F6228"/>
                          </a:solidFill>
                          <a:effectLst/>
                          <a:latin typeface="Times New Roman" panose="02020603050405020304" pitchFamily="18" charset="0"/>
                          <a:cs typeface="Times New Roman" panose="02020603050405020304" pitchFamily="18" charset="0"/>
                        </a:rPr>
                        <a:t>1.9%</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r" fontAlgn="b"/>
                      <a:r>
                        <a:rPr lang="en-ZA" sz="1200" b="1" i="0" u="none" strike="noStrike">
                          <a:solidFill>
                            <a:srgbClr val="4F6228"/>
                          </a:solidFill>
                          <a:effectLst/>
                          <a:latin typeface="Times New Roman" panose="02020603050405020304" pitchFamily="18" charset="0"/>
                          <a:cs typeface="Times New Roman" panose="02020603050405020304" pitchFamily="18" charset="0"/>
                        </a:rPr>
                        <a:t>1.6%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r>
              <a:tr h="233553">
                <a:tc>
                  <a:txBody>
                    <a:bodyPr/>
                    <a:lstStyle/>
                    <a:p>
                      <a:pPr algn="r" fontAlgn="b"/>
                      <a:r>
                        <a:rPr lang="en-ZA" sz="1400" b="0" i="0" u="none" strike="noStrike" dirty="0">
                          <a:solidFill>
                            <a:srgbClr val="204517"/>
                          </a:solidFill>
                          <a:effectLst/>
                          <a:latin typeface="Times New Roman" panose="02020603050405020304" pitchFamily="18" charset="0"/>
                          <a:cs typeface="Times New Roman" panose="02020603050405020304" pitchFamily="18" charset="0"/>
                        </a:rPr>
                        <a:t>Goods and Services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730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ZA" sz="1200" b="0" i="0" u="none" strike="noStrike">
                          <a:solidFill>
                            <a:srgbClr val="4F6228"/>
                          </a:solidFill>
                          <a:effectLst/>
                          <a:latin typeface="Times New Roman" panose="02020603050405020304" pitchFamily="18" charset="0"/>
                          <a:cs typeface="Times New Roman" panose="02020603050405020304" pitchFamily="18" charset="0"/>
                        </a:rPr>
                        <a:t>                    746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732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772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a:solidFill>
                            <a:srgbClr val="4F6228"/>
                          </a:solidFill>
                          <a:effectLst/>
                          <a:latin typeface="Times New Roman" panose="02020603050405020304" pitchFamily="18" charset="0"/>
                          <a:cs typeface="Times New Roman" panose="02020603050405020304" pitchFamily="18" charset="0"/>
                        </a:rPr>
                        <a:t>                 660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687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688 </a:t>
                      </a:r>
                    </a:p>
                  </a:txBody>
                  <a:tcPr marL="0" marR="0" marT="0" marB="0" anchor="ctr">
                    <a:lnL>
                      <a:noFill/>
                    </a:lnL>
                    <a:lnR>
                      <a:noFill/>
                    </a:lnR>
                    <a:lnT>
                      <a:noFill/>
                    </a:lnT>
                    <a:lnB>
                      <a:noFill/>
                    </a:lnB>
                    <a:solidFill>
                      <a:srgbClr val="FFFFFF"/>
                    </a:solidFill>
                  </a:tcPr>
                </a:tc>
                <a:tc>
                  <a:txBody>
                    <a:bodyPr/>
                    <a:lstStyle/>
                    <a:p>
                      <a:pPr algn="r" fontAlgn="b"/>
                      <a:r>
                        <a:rPr lang="en-ZA" sz="1200" b="1" i="0" u="none" strike="noStrike" dirty="0">
                          <a:solidFill>
                            <a:srgbClr val="4F6228"/>
                          </a:solidFill>
                          <a:effectLst/>
                          <a:latin typeface="Times New Roman" panose="02020603050405020304" pitchFamily="18" charset="0"/>
                          <a:cs typeface="Times New Roman" panose="02020603050405020304" pitchFamily="18" charset="0"/>
                        </a:rPr>
                        <a:t>-3.9%</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r" fontAlgn="b"/>
                      <a:r>
                        <a:rPr lang="en-ZA" sz="1200" b="1" i="0" u="none" strike="noStrike" dirty="0">
                          <a:solidFill>
                            <a:srgbClr val="4F6228"/>
                          </a:solidFill>
                          <a:effectLst/>
                          <a:latin typeface="Times New Roman" panose="02020603050405020304" pitchFamily="18" charset="0"/>
                          <a:cs typeface="Times New Roman" panose="02020603050405020304" pitchFamily="18" charset="0"/>
                        </a:rPr>
                        <a:t>-9.7%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r>
              <a:tr h="282312">
                <a:tc>
                  <a:txBody>
                    <a:bodyPr/>
                    <a:lstStyle/>
                    <a:p>
                      <a:pPr algn="r" fontAlgn="b"/>
                      <a:r>
                        <a:rPr lang="en-ZA" sz="1400" b="0" i="0" u="none" strike="noStrike" dirty="0">
                          <a:solidFill>
                            <a:srgbClr val="204517"/>
                          </a:solidFill>
                          <a:effectLst/>
                          <a:latin typeface="Times New Roman" panose="02020603050405020304" pitchFamily="18" charset="0"/>
                          <a:cs typeface="Times New Roman" panose="02020603050405020304" pitchFamily="18" charset="0"/>
                        </a:rPr>
                        <a:t>Transfers and Subsidies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3 493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a:t>
                      </a:r>
                      <a:r>
                        <a:rPr lang="en-ZA" sz="1200" b="0" i="0" u="none" strike="noStrike" dirty="0" smtClean="0">
                          <a:solidFill>
                            <a:srgbClr val="4F6228"/>
                          </a:solidFill>
                          <a:effectLst/>
                          <a:latin typeface="Times New Roman" panose="02020603050405020304" pitchFamily="18" charset="0"/>
                          <a:cs typeface="Times New Roman" panose="02020603050405020304" pitchFamily="18" charset="0"/>
                        </a:rPr>
                        <a:t> </a:t>
                      </a:r>
                      <a:r>
                        <a:rPr lang="en-ZA" sz="1200" b="0" i="0" u="none" strike="noStrike" dirty="0">
                          <a:solidFill>
                            <a:srgbClr val="4F6228"/>
                          </a:solidFill>
                          <a:effectLst/>
                          <a:latin typeface="Times New Roman" panose="02020603050405020304" pitchFamily="18" charset="0"/>
                          <a:cs typeface="Times New Roman" panose="02020603050405020304" pitchFamily="18" charset="0"/>
                        </a:rPr>
                        <a:t>3 638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smtClean="0">
                          <a:solidFill>
                            <a:srgbClr val="4F6228"/>
                          </a:solidFill>
                          <a:effectLst/>
                          <a:latin typeface="Times New Roman" panose="02020603050405020304" pitchFamily="18" charset="0"/>
                          <a:cs typeface="Times New Roman" panose="02020603050405020304" pitchFamily="18" charset="0"/>
                        </a:rPr>
                        <a:t>   </a:t>
                      </a:r>
                      <a:r>
                        <a:rPr lang="en-ZA" sz="1200" b="0" i="0" u="none" strike="noStrike" dirty="0">
                          <a:solidFill>
                            <a:srgbClr val="4F6228"/>
                          </a:solidFill>
                          <a:effectLst/>
                          <a:latin typeface="Times New Roman" panose="02020603050405020304" pitchFamily="18" charset="0"/>
                          <a:cs typeface="Times New Roman" panose="02020603050405020304" pitchFamily="18" charset="0"/>
                        </a:rPr>
                        <a:t>4 029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smtClean="0">
                          <a:solidFill>
                            <a:srgbClr val="4F6228"/>
                          </a:solidFill>
                          <a:effectLst/>
                          <a:latin typeface="Times New Roman" panose="02020603050405020304" pitchFamily="18" charset="0"/>
                          <a:cs typeface="Times New Roman" panose="02020603050405020304" pitchFamily="18" charset="0"/>
                        </a:rPr>
                        <a:t>3 </a:t>
                      </a:r>
                      <a:r>
                        <a:rPr lang="en-ZA" sz="1200" b="0" i="0" u="none" strike="noStrike" dirty="0">
                          <a:solidFill>
                            <a:srgbClr val="4F6228"/>
                          </a:solidFill>
                          <a:effectLst/>
                          <a:latin typeface="Times New Roman" panose="02020603050405020304" pitchFamily="18" charset="0"/>
                          <a:cs typeface="Times New Roman" panose="02020603050405020304" pitchFamily="18" charset="0"/>
                        </a:rPr>
                        <a:t>695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smtClean="0">
                          <a:solidFill>
                            <a:srgbClr val="4F6228"/>
                          </a:solidFill>
                          <a:effectLst/>
                          <a:latin typeface="Times New Roman" panose="02020603050405020304" pitchFamily="18" charset="0"/>
                          <a:cs typeface="Times New Roman" panose="02020603050405020304" pitchFamily="18" charset="0"/>
                        </a:rPr>
                        <a:t>  3 </a:t>
                      </a:r>
                      <a:r>
                        <a:rPr lang="en-ZA" sz="1200" b="0" i="0" u="none" strike="noStrike" dirty="0">
                          <a:solidFill>
                            <a:srgbClr val="4F6228"/>
                          </a:solidFill>
                          <a:effectLst/>
                          <a:latin typeface="Times New Roman" panose="02020603050405020304" pitchFamily="18" charset="0"/>
                          <a:cs typeface="Times New Roman" panose="02020603050405020304" pitchFamily="18" charset="0"/>
                        </a:rPr>
                        <a:t>496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smtClean="0">
                          <a:solidFill>
                            <a:srgbClr val="4F6228"/>
                          </a:solidFill>
                          <a:effectLst/>
                          <a:latin typeface="Times New Roman" panose="02020603050405020304" pitchFamily="18" charset="0"/>
                          <a:cs typeface="Times New Roman" panose="02020603050405020304" pitchFamily="18" charset="0"/>
                        </a:rPr>
                        <a:t>    3 </a:t>
                      </a:r>
                      <a:r>
                        <a:rPr lang="en-ZA" sz="1200" b="0" i="0" u="none" strike="noStrike" dirty="0">
                          <a:solidFill>
                            <a:srgbClr val="4F6228"/>
                          </a:solidFill>
                          <a:effectLst/>
                          <a:latin typeface="Times New Roman" panose="02020603050405020304" pitchFamily="18" charset="0"/>
                          <a:cs typeface="Times New Roman" panose="02020603050405020304" pitchFamily="18" charset="0"/>
                        </a:rPr>
                        <a:t>766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smtClean="0">
                          <a:solidFill>
                            <a:srgbClr val="4F6228"/>
                          </a:solidFill>
                          <a:effectLst/>
                          <a:latin typeface="Times New Roman" panose="02020603050405020304" pitchFamily="18" charset="0"/>
                          <a:cs typeface="Times New Roman" panose="02020603050405020304" pitchFamily="18" charset="0"/>
                        </a:rPr>
                        <a:t>3 </a:t>
                      </a:r>
                      <a:r>
                        <a:rPr lang="en-ZA" sz="1200" b="0" i="0" u="none" strike="noStrike" dirty="0">
                          <a:solidFill>
                            <a:srgbClr val="4F6228"/>
                          </a:solidFill>
                          <a:effectLst/>
                          <a:latin typeface="Times New Roman" panose="02020603050405020304" pitchFamily="18" charset="0"/>
                          <a:cs typeface="Times New Roman" panose="02020603050405020304" pitchFamily="18" charset="0"/>
                        </a:rPr>
                        <a:t>975 </a:t>
                      </a:r>
                    </a:p>
                  </a:txBody>
                  <a:tcPr marL="0" marR="0" marT="0" marB="0" anchor="ctr">
                    <a:lnL>
                      <a:noFill/>
                    </a:lnL>
                    <a:lnR>
                      <a:noFill/>
                    </a:lnR>
                    <a:lnT>
                      <a:noFill/>
                    </a:lnT>
                    <a:lnB>
                      <a:noFill/>
                    </a:lnB>
                    <a:solidFill>
                      <a:srgbClr val="FFFFFF"/>
                    </a:solidFill>
                  </a:tcPr>
                </a:tc>
                <a:tc>
                  <a:txBody>
                    <a:bodyPr/>
                    <a:lstStyle/>
                    <a:p>
                      <a:pPr algn="r" fontAlgn="b"/>
                      <a:r>
                        <a:rPr lang="en-ZA" sz="1200" b="1" i="0" u="none" strike="noStrike" dirty="0">
                          <a:solidFill>
                            <a:srgbClr val="4F6228"/>
                          </a:solidFill>
                          <a:effectLst/>
                          <a:latin typeface="Times New Roman" panose="02020603050405020304" pitchFamily="18" charset="0"/>
                          <a:cs typeface="Times New Roman" panose="02020603050405020304" pitchFamily="18" charset="0"/>
                        </a:rPr>
                        <a:t>-3.7%</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r" fontAlgn="b"/>
                      <a:r>
                        <a:rPr lang="en-ZA" sz="1200" b="1" i="0" u="none" strike="noStrike" dirty="0">
                          <a:solidFill>
                            <a:srgbClr val="4F6228"/>
                          </a:solidFill>
                          <a:effectLst/>
                          <a:latin typeface="Times New Roman" panose="02020603050405020304" pitchFamily="18" charset="0"/>
                          <a:cs typeface="Times New Roman" panose="02020603050405020304" pitchFamily="18" charset="0"/>
                        </a:rPr>
                        <a:t>-3.6%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r>
              <a:tr h="204584">
                <a:tc>
                  <a:txBody>
                    <a:bodyPr/>
                    <a:lstStyle/>
                    <a:p>
                      <a:pPr algn="r" fontAlgn="b"/>
                      <a:r>
                        <a:rPr lang="en-ZA" sz="1400" b="0" i="0" u="none" strike="noStrike" dirty="0">
                          <a:solidFill>
                            <a:srgbClr val="204517"/>
                          </a:solidFill>
                          <a:effectLst/>
                          <a:latin typeface="Times New Roman" panose="02020603050405020304" pitchFamily="18" charset="0"/>
                          <a:cs typeface="Times New Roman" panose="02020603050405020304" pitchFamily="18" charset="0"/>
                        </a:rPr>
                        <a:t>Payments for Capital Assets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ctr" fontAlgn="ctr"/>
                      <a:r>
                        <a:rPr lang="en-ZA" sz="1200" b="0" i="0" u="none" strike="noStrike">
                          <a:solidFill>
                            <a:srgbClr val="4F6228"/>
                          </a:solidFill>
                          <a:effectLst/>
                          <a:latin typeface="Times New Roman" panose="02020603050405020304" pitchFamily="18" charset="0"/>
                          <a:cs typeface="Times New Roman" panose="02020603050405020304" pitchFamily="18" charset="0"/>
                        </a:rPr>
                        <a:t>                             169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200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206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a:solidFill>
                            <a:srgbClr val="4F6228"/>
                          </a:solidFill>
                          <a:effectLst/>
                          <a:latin typeface="Times New Roman" panose="02020603050405020304" pitchFamily="18" charset="0"/>
                          <a:cs typeface="Times New Roman" panose="02020603050405020304" pitchFamily="18" charset="0"/>
                        </a:rPr>
                        <a:t>                 167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121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a:solidFill>
                            <a:srgbClr val="4F6228"/>
                          </a:solidFill>
                          <a:effectLst/>
                          <a:latin typeface="Times New Roman" panose="02020603050405020304" pitchFamily="18" charset="0"/>
                          <a:cs typeface="Times New Roman" panose="02020603050405020304" pitchFamily="18" charset="0"/>
                        </a:rPr>
                        <a:t>                 122 </a:t>
                      </a:r>
                    </a:p>
                  </a:txBody>
                  <a:tcPr marL="0" marR="0" marT="0" marB="0" anchor="ctr">
                    <a:lnL>
                      <a:noFill/>
                    </a:lnL>
                    <a:lnR>
                      <a:noFill/>
                    </a:lnR>
                    <a:lnT>
                      <a:noFill/>
                    </a:lnT>
                    <a:lnB>
                      <a:noFill/>
                    </a:lnB>
                    <a:solidFill>
                      <a:srgbClr val="FFFFFF"/>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132 </a:t>
                      </a:r>
                    </a:p>
                  </a:txBody>
                  <a:tcPr marL="0" marR="0" marT="0" marB="0" anchor="ctr">
                    <a:lnL>
                      <a:noFill/>
                    </a:lnL>
                    <a:lnR>
                      <a:noFill/>
                    </a:lnR>
                    <a:lnT>
                      <a:noFill/>
                    </a:lnT>
                    <a:lnB>
                      <a:noFill/>
                    </a:lnB>
                    <a:solidFill>
                      <a:srgbClr val="FFFFFF"/>
                    </a:solidFill>
                  </a:tcPr>
                </a:tc>
                <a:tc>
                  <a:txBody>
                    <a:bodyPr/>
                    <a:lstStyle/>
                    <a:p>
                      <a:pPr algn="r" fontAlgn="b"/>
                      <a:r>
                        <a:rPr lang="en-ZA" sz="1200" b="1" i="0" u="none" strike="noStrike" dirty="0">
                          <a:solidFill>
                            <a:srgbClr val="4F6228"/>
                          </a:solidFill>
                          <a:effectLst/>
                          <a:latin typeface="Times New Roman" panose="02020603050405020304" pitchFamily="18" charset="0"/>
                          <a:cs typeface="Times New Roman" panose="02020603050405020304" pitchFamily="18" charset="0"/>
                        </a:rPr>
                        <a:t>-5.2%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r" fontAlgn="b"/>
                      <a:r>
                        <a:rPr lang="en-ZA" sz="1200" b="1" i="0" u="none" strike="noStrike" dirty="0">
                          <a:solidFill>
                            <a:srgbClr val="4F6228"/>
                          </a:solidFill>
                          <a:effectLst/>
                          <a:latin typeface="Times New Roman" panose="02020603050405020304" pitchFamily="18" charset="0"/>
                          <a:cs typeface="Times New Roman" panose="02020603050405020304" pitchFamily="18" charset="0"/>
                        </a:rPr>
                        <a:t>-12.3%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r>
              <a:tr h="126856">
                <a:tc>
                  <a:txBody>
                    <a:bodyPr/>
                    <a:lstStyle/>
                    <a:p>
                      <a:pPr algn="r" fontAlgn="b"/>
                      <a:r>
                        <a:rPr lang="en-ZA" sz="1400" b="0" i="0" u="none" strike="noStrike" dirty="0">
                          <a:solidFill>
                            <a:srgbClr val="204517"/>
                          </a:solidFill>
                          <a:effectLst/>
                          <a:latin typeface="Times New Roman" panose="02020603050405020304" pitchFamily="18" charset="0"/>
                          <a:cs typeface="Times New Roman" panose="02020603050405020304" pitchFamily="18" charset="0"/>
                        </a:rPr>
                        <a:t>Payments for financial Assets</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ZA" sz="1200" b="0" i="0" u="none" strike="noStrike">
                          <a:solidFill>
                            <a:srgbClr val="4F6228"/>
                          </a:solidFill>
                          <a:effectLst/>
                          <a:latin typeface="Times New Roman" panose="02020603050405020304" pitchFamily="18" charset="0"/>
                          <a:cs typeface="Times New Roman" panose="02020603050405020304" pitchFamily="18" charset="0"/>
                        </a:rPr>
                        <a:t>                              1.3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a:solidFill>
                            <a:srgbClr val="4F6228"/>
                          </a:solidFill>
                          <a:effectLst/>
                          <a:latin typeface="Times New Roman" panose="02020603050405020304" pitchFamily="18" charset="0"/>
                          <a:cs typeface="Times New Roman" panose="02020603050405020304" pitchFamily="18" charset="0"/>
                        </a:rPr>
                        <a:t>                     1.4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a:solidFill>
                            <a:srgbClr val="4F6228"/>
                          </a:solidFill>
                          <a:effectLst/>
                          <a:latin typeface="Times New Roman" panose="02020603050405020304" pitchFamily="18" charset="0"/>
                          <a:cs typeface="Times New Roman" panose="02020603050405020304" pitchFamily="18" charset="0"/>
                        </a:rPr>
                        <a:t>                       0.2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a:solidFill>
                            <a:srgbClr val="4F6228"/>
                          </a:solidFill>
                          <a:effectLst/>
                          <a:latin typeface="Times New Roman" panose="02020603050405020304" pitchFamily="18" charset="0"/>
                          <a:cs typeface="Times New Roman" panose="02020603050405020304" pitchFamily="18" charset="0"/>
                        </a:rPr>
                        <a:t>                     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dirty="0">
                          <a:solidFill>
                            <a:srgbClr val="4F6228"/>
                          </a:solidFill>
                          <a:effectLst/>
                          <a:latin typeface="Times New Roman" panose="02020603050405020304" pitchFamily="18" charset="0"/>
                          <a:cs typeface="Times New Roman" panose="02020603050405020304" pitchFamily="18" charset="0"/>
                        </a:rPr>
                        <a:t>-63.8%</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ZA" sz="1200" b="1" i="0" u="none" strike="noStrike" dirty="0">
                          <a:solidFill>
                            <a:srgbClr val="4F6228"/>
                          </a:solidFill>
                          <a:effectLst/>
                          <a:latin typeface="Times New Roman" panose="02020603050405020304" pitchFamily="18" charset="0"/>
                          <a:cs typeface="Times New Roman" panose="02020603050405020304" pitchFamily="18" charset="0"/>
                        </a:rPr>
                        <a:t>0.0%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EECE1"/>
                    </a:solidFill>
                  </a:tcPr>
                </a:tc>
              </a:tr>
              <a:tr h="174497">
                <a:tc>
                  <a:txBody>
                    <a:bodyPr/>
                    <a:lstStyle/>
                    <a:p>
                      <a:pPr algn="l" fontAlgn="b"/>
                      <a:r>
                        <a:rPr lang="en-ZA" sz="1200" b="0" i="0" u="none" strike="noStrike">
                          <a:solidFill>
                            <a:srgbClr val="204517"/>
                          </a:solidFill>
                          <a:effectLst/>
                          <a:latin typeface="Times New Roman" panose="02020603050405020304" pitchFamily="18" charset="0"/>
                          <a:cs typeface="Times New Roman" panose="02020603050405020304" pitchFamily="18" charset="0"/>
                        </a:rPr>
                        <a:t>TOTAL DEPT EXP. &amp; ESTIMATES: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1200" b="1" i="0" u="none" strike="noStrike">
                          <a:solidFill>
                            <a:srgbClr val="204517"/>
                          </a:solidFill>
                          <a:effectLst/>
                          <a:latin typeface="Times New Roman" panose="02020603050405020304" pitchFamily="18" charset="0"/>
                          <a:cs typeface="Times New Roman" panose="02020603050405020304" pitchFamily="18" charset="0"/>
                        </a:rPr>
                        <a:t>5 812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a:solidFill>
                            <a:srgbClr val="204517"/>
                          </a:solidFill>
                          <a:effectLst/>
                          <a:latin typeface="Times New Roman" panose="02020603050405020304" pitchFamily="18" charset="0"/>
                          <a:cs typeface="Times New Roman" panose="02020603050405020304" pitchFamily="18" charset="0"/>
                        </a:rPr>
                        <a:t>6 111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a:solidFill>
                            <a:srgbClr val="204517"/>
                          </a:solidFill>
                          <a:effectLst/>
                          <a:latin typeface="Times New Roman" panose="02020603050405020304" pitchFamily="18" charset="0"/>
                          <a:cs typeface="Times New Roman" panose="02020603050405020304" pitchFamily="18" charset="0"/>
                        </a:rPr>
                        <a:t>6 629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a:solidFill>
                            <a:srgbClr val="204517"/>
                          </a:solidFill>
                          <a:effectLst/>
                          <a:latin typeface="Times New Roman" panose="02020603050405020304" pitchFamily="18" charset="0"/>
                          <a:cs typeface="Times New Roman" panose="02020603050405020304" pitchFamily="18" charset="0"/>
                        </a:rPr>
                        <a:t>6 397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a:solidFill>
                            <a:srgbClr val="204517"/>
                          </a:solidFill>
                          <a:effectLst/>
                          <a:latin typeface="Times New Roman" panose="02020603050405020304" pitchFamily="18" charset="0"/>
                          <a:cs typeface="Times New Roman" panose="02020603050405020304" pitchFamily="18" charset="0"/>
                        </a:rPr>
                        <a:t>6 332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dirty="0">
                          <a:solidFill>
                            <a:srgbClr val="204517"/>
                          </a:solidFill>
                          <a:effectLst/>
                          <a:latin typeface="Times New Roman" panose="02020603050405020304" pitchFamily="18" charset="0"/>
                          <a:cs typeface="Times New Roman" panose="02020603050405020304" pitchFamily="18" charset="0"/>
                        </a:rPr>
                        <a:t>6 705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dirty="0">
                          <a:solidFill>
                            <a:srgbClr val="204517"/>
                          </a:solidFill>
                          <a:effectLst/>
                          <a:latin typeface="Times New Roman" panose="02020603050405020304" pitchFamily="18" charset="0"/>
                          <a:cs typeface="Times New Roman" panose="02020603050405020304" pitchFamily="18" charset="0"/>
                        </a:rPr>
                        <a:t>6 998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dirty="0">
                          <a:solidFill>
                            <a:srgbClr val="4F6228"/>
                          </a:solidFill>
                          <a:effectLst/>
                          <a:latin typeface="Times New Roman" panose="02020603050405020304" pitchFamily="18" charset="0"/>
                          <a:cs typeface="Times New Roman" panose="02020603050405020304" pitchFamily="18" charset="0"/>
                        </a:rPr>
                        <a:t>-2.2%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a:txBody>
                    <a:bodyPr/>
                    <a:lstStyle/>
                    <a:p>
                      <a:pPr algn="r" fontAlgn="b"/>
                      <a:r>
                        <a:rPr lang="en-ZA" sz="1200" b="1" i="0" u="none" strike="noStrike" dirty="0">
                          <a:solidFill>
                            <a:srgbClr val="4F6228"/>
                          </a:solidFill>
                          <a:effectLst/>
                          <a:latin typeface="Times New Roman" panose="02020603050405020304" pitchFamily="18" charset="0"/>
                          <a:cs typeface="Times New Roman" panose="02020603050405020304" pitchFamily="18" charset="0"/>
                        </a:rPr>
                        <a:t>-3.2%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EECE1"/>
                    </a:solidFill>
                  </a:tcPr>
                </a:tc>
              </a:tr>
            </a:tbl>
          </a:graphicData>
        </a:graphic>
      </p:graphicFrame>
    </p:spTree>
    <p:extLst>
      <p:ext uri="{BB962C8B-B14F-4D97-AF65-F5344CB8AC3E}">
        <p14:creationId xmlns:p14="http://schemas.microsoft.com/office/powerpoint/2010/main" xmlns="" val="70363872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Line Item Share of Total Spending and MTEF Budget</a:t>
            </a:r>
            <a:endParaRPr lang="en-ZA" dirty="0"/>
          </a:p>
        </p:txBody>
      </p:sp>
      <p:sp>
        <p:nvSpPr>
          <p:cNvPr id="3" name="Text Placeholder 2"/>
          <p:cNvSpPr>
            <a:spLocks noGrp="1"/>
          </p:cNvSpPr>
          <p:nvPr>
            <p:ph type="body" idx="1"/>
          </p:nvPr>
        </p:nvSpPr>
        <p:spPr>
          <a:xfrm>
            <a:off x="354360" y="1600200"/>
            <a:ext cx="8363272" cy="5257800"/>
          </a:xfrm>
        </p:spPr>
        <p:txBody>
          <a:bodyPr/>
          <a:lstStyle/>
          <a:p>
            <a:r>
              <a:rPr lang="en-ZA" sz="1900" dirty="0" smtClean="0"/>
              <a:t>The bulk of the department’s resources are allocated to transfers and subsidies in the form of conditional grants to provinces and transfers to public entities</a:t>
            </a:r>
          </a:p>
          <a:p>
            <a:pPr lvl="1">
              <a:spcBef>
                <a:spcPts val="0"/>
              </a:spcBef>
            </a:pPr>
            <a:r>
              <a:rPr lang="en-ZA" sz="1600" dirty="0" smtClean="0"/>
              <a:t>Over the 2016 MTEF, transfers and subsidies decline from 60% to 56%, largely as a result of reprioritisation</a:t>
            </a:r>
          </a:p>
          <a:p>
            <a:pPr lvl="1">
              <a:spcBef>
                <a:spcPts val="0"/>
              </a:spcBef>
            </a:pPr>
            <a:r>
              <a:rPr lang="en-ZA" sz="1600" dirty="0" smtClean="0"/>
              <a:t>Compensation rises significantly as a proportion of the department’s budget allocation. If increased allocation is as a result of improving capacity to monitor agriculture grants, then this should be commended</a:t>
            </a:r>
            <a:endParaRPr lang="en-ZA" sz="1600"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16</a:t>
            </a:fld>
            <a:endParaRPr lang="en-ZA"/>
          </a:p>
        </p:txBody>
      </p:sp>
      <p:graphicFrame>
        <p:nvGraphicFramePr>
          <p:cNvPr id="5" name="Chart 4"/>
          <p:cNvGraphicFramePr>
            <a:graphicFrameLocks/>
          </p:cNvGraphicFramePr>
          <p:nvPr>
            <p:extLst>
              <p:ext uri="{D42A27DB-BD31-4B8C-83A1-F6EECF244321}">
                <p14:modId xmlns:p14="http://schemas.microsoft.com/office/powerpoint/2010/main" xmlns="" val="3707707079"/>
              </p:ext>
            </p:extLst>
          </p:nvPr>
        </p:nvGraphicFramePr>
        <p:xfrm>
          <a:off x="611560" y="3543680"/>
          <a:ext cx="7848872" cy="2738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9187194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Assessing APP and sector challenges</a:t>
            </a:r>
            <a:endParaRPr lang="en-ZA" dirty="0">
              <a:effectLst/>
            </a:endParaRPr>
          </a:p>
        </p:txBody>
      </p:sp>
      <p:sp>
        <p:nvSpPr>
          <p:cNvPr id="3" name="Text Placeholder 2"/>
          <p:cNvSpPr>
            <a:spLocks noGrp="1"/>
          </p:cNvSpPr>
          <p:nvPr>
            <p:ph type="body" idx="1"/>
          </p:nvPr>
        </p:nvSpPr>
        <p:spPr>
          <a:xfrm>
            <a:off x="491783" y="1577663"/>
            <a:ext cx="8435280" cy="5257800"/>
          </a:xfrm>
        </p:spPr>
        <p:txBody>
          <a:bodyPr/>
          <a:lstStyle/>
          <a:p>
            <a:r>
              <a:rPr lang="en-ZA" sz="1800" dirty="0" smtClean="0"/>
              <a:t>While the department mentions the major challenges facing the sector, it is unclear how strategies that address these challenges have filtered into the strategic objectives and performance indicators of the department (E.g. lack of sufficient infrastructure; erosion of competitiveness of commercial farmers)</a:t>
            </a:r>
          </a:p>
          <a:p>
            <a:r>
              <a:rPr lang="en-ZA" sz="1800" dirty="0" smtClean="0"/>
              <a:t>While the department (and provinces) have taken various measures to address the drought crisis in South Africa, it is unclear whether the allocated funds and measures  taken will be enough to avoid adverse impact on the sector as a whole</a:t>
            </a:r>
          </a:p>
          <a:p>
            <a:pPr lvl="1"/>
            <a:r>
              <a:rPr lang="en-ZA" sz="1800" dirty="0" smtClean="0"/>
              <a:t>The APP is silent on an assessment of whether current implementation is sufficient to address the crisis and whether any gaps still need to be addressed</a:t>
            </a:r>
          </a:p>
          <a:p>
            <a:pPr lvl="1"/>
            <a:r>
              <a:rPr lang="en-ZA" sz="1600" dirty="0" smtClean="0"/>
              <a:t>The Commission welcomes the department’s initiative towards climate smart agriculture as a way of mitigating the impact of drought</a:t>
            </a:r>
            <a:endParaRPr lang="en-ZA" sz="1600" dirty="0"/>
          </a:p>
          <a:p>
            <a:r>
              <a:rPr lang="en-ZA" sz="1800" dirty="0" smtClean="0"/>
              <a:t>While putting land under crop production is a major initiative under the food security programme, what seems missing are ways in which the department will ensure cultivated land are according to agreed upon standards</a:t>
            </a:r>
          </a:p>
          <a:p>
            <a:pPr lvl="1"/>
            <a:r>
              <a:rPr lang="en-ZA" sz="1800" dirty="0" smtClean="0"/>
              <a:t>The department reported a very low compliance rate against agreed upon standards in its 2014/15 annual report</a:t>
            </a:r>
          </a:p>
          <a:p>
            <a:pPr lvl="1"/>
            <a:endParaRPr lang="en-ZA" sz="1800" dirty="0" smtClean="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17</a:t>
            </a:fld>
            <a:endParaRPr lang="en-ZA"/>
          </a:p>
        </p:txBody>
      </p:sp>
    </p:spTree>
    <p:extLst>
      <p:ext uri="{BB962C8B-B14F-4D97-AF65-F5344CB8AC3E}">
        <p14:creationId xmlns:p14="http://schemas.microsoft.com/office/powerpoint/2010/main" xmlns="" val="103299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Assessment of Performance information in the APP (1)</a:t>
            </a:r>
            <a:endParaRPr lang="en-ZA" dirty="0">
              <a:effectLst/>
            </a:endParaRPr>
          </a:p>
        </p:txBody>
      </p:sp>
      <p:sp>
        <p:nvSpPr>
          <p:cNvPr id="3" name="Text Placeholder 2"/>
          <p:cNvSpPr>
            <a:spLocks noGrp="1"/>
          </p:cNvSpPr>
          <p:nvPr>
            <p:ph type="body" idx="1"/>
          </p:nvPr>
        </p:nvSpPr>
        <p:spPr/>
        <p:txBody>
          <a:bodyPr/>
          <a:lstStyle/>
          <a:p>
            <a:r>
              <a:rPr lang="en-ZA" sz="2600" dirty="0" smtClean="0"/>
              <a:t>The quality of performance information contained in the APP is extremely poor and may pose significant oversight challenges in assessing the in-year performance of the department </a:t>
            </a:r>
          </a:p>
          <a:p>
            <a:pPr lvl="1"/>
            <a:r>
              <a:rPr lang="en-ZA" sz="2200" dirty="0" smtClean="0"/>
              <a:t>The annual target of some indicators do not reconcile with the quarterly breakdown (e.g. in annual column, 5 operation Phakisa projects for P1 supported, but quarterly breakdown comes to 8) </a:t>
            </a:r>
          </a:p>
          <a:p>
            <a:pPr lvl="1"/>
            <a:r>
              <a:rPr lang="en-ZA" sz="2200" dirty="0" smtClean="0"/>
              <a:t>Some indicators are vague and may not be focusing on the area of performance that should be measured (e.g. no. of households benefiting from food production initiatives, no. of small holder producers receiving support, etc.)</a:t>
            </a:r>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18</a:t>
            </a:fld>
            <a:endParaRPr lang="en-ZA"/>
          </a:p>
        </p:txBody>
      </p:sp>
    </p:spTree>
    <p:extLst>
      <p:ext uri="{BB962C8B-B14F-4D97-AF65-F5344CB8AC3E}">
        <p14:creationId xmlns:p14="http://schemas.microsoft.com/office/powerpoint/2010/main" xmlns="" val="298114660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Assessment of Performance Information in the APP (2)</a:t>
            </a:r>
            <a:endParaRPr lang="en-ZA" dirty="0">
              <a:effectLst/>
            </a:endParaRPr>
          </a:p>
        </p:txBody>
      </p:sp>
      <p:sp>
        <p:nvSpPr>
          <p:cNvPr id="3" name="Text Placeholder 2"/>
          <p:cNvSpPr>
            <a:spLocks noGrp="1"/>
          </p:cNvSpPr>
          <p:nvPr>
            <p:ph type="body" idx="1"/>
          </p:nvPr>
        </p:nvSpPr>
        <p:spPr>
          <a:xfrm>
            <a:off x="323528" y="1600200"/>
            <a:ext cx="8712968" cy="5257800"/>
          </a:xfrm>
        </p:spPr>
        <p:txBody>
          <a:bodyPr/>
          <a:lstStyle/>
          <a:p>
            <a:pPr lvl="1"/>
            <a:r>
              <a:rPr lang="en-ZA" sz="2400" dirty="0"/>
              <a:t>Some indicators are not in accordance with the SMART principle </a:t>
            </a:r>
            <a:r>
              <a:rPr lang="en-ZA" sz="2400" dirty="0" smtClean="0"/>
              <a:t>which </a:t>
            </a:r>
            <a:r>
              <a:rPr lang="en-ZA" sz="2400" dirty="0"/>
              <a:t>may raise concerns about how DAFF will </a:t>
            </a:r>
            <a:r>
              <a:rPr lang="en-ZA" sz="2400" dirty="0" smtClean="0"/>
              <a:t>correctly report against these indicators </a:t>
            </a:r>
            <a:r>
              <a:rPr lang="en-ZA" sz="2400" dirty="0"/>
              <a:t>(E.g. Sector research agenda implemented and monitored, resources developed, etc.) </a:t>
            </a:r>
            <a:endParaRPr lang="en-ZA" sz="2400" dirty="0" smtClean="0"/>
          </a:p>
          <a:p>
            <a:pPr lvl="1"/>
            <a:r>
              <a:rPr lang="en-ZA" sz="2400" dirty="0" smtClean="0"/>
              <a:t>Confusion </a:t>
            </a:r>
            <a:r>
              <a:rPr lang="en-ZA" sz="2400" dirty="0"/>
              <a:t>between an activity and performance indicator</a:t>
            </a:r>
          </a:p>
          <a:p>
            <a:pPr lvl="2"/>
            <a:r>
              <a:rPr lang="en-ZA" sz="2200" dirty="0"/>
              <a:t>Many indicators sounds like an </a:t>
            </a:r>
            <a:r>
              <a:rPr lang="en-ZA" sz="2200" dirty="0" smtClean="0"/>
              <a:t>activity. There is therefore no performance dimension that can be </a:t>
            </a:r>
            <a:r>
              <a:rPr lang="en-ZA" sz="2200" dirty="0"/>
              <a:t>measured (E.g. risk-based annual plan implemented, fraud prevention plan implemented, etc.). </a:t>
            </a:r>
          </a:p>
          <a:p>
            <a:r>
              <a:rPr lang="en-ZA" sz="2400" dirty="0"/>
              <a:t>The alignment between the NDP and the department’s APP is not explicit enough</a:t>
            </a:r>
          </a:p>
          <a:p>
            <a:pPr lvl="1"/>
            <a:r>
              <a:rPr lang="en-ZA" sz="1800" dirty="0"/>
              <a:t>DAFF can enhance the linkage by aligning main outputs related to DAFF in the NDP with current implementation of 2016 APP</a:t>
            </a:r>
          </a:p>
          <a:p>
            <a:endParaRPr lang="en-ZA"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19</a:t>
            </a:fld>
            <a:endParaRPr lang="en-ZA"/>
          </a:p>
        </p:txBody>
      </p:sp>
    </p:spTree>
    <p:extLst>
      <p:ext uri="{BB962C8B-B14F-4D97-AF65-F5344CB8AC3E}">
        <p14:creationId xmlns:p14="http://schemas.microsoft.com/office/powerpoint/2010/main" xmlns="" val="135632297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Presentation Outline</a:t>
            </a:r>
            <a:endParaRPr lang="en-ZA" dirty="0">
              <a:effectLst/>
            </a:endParaRPr>
          </a:p>
        </p:txBody>
      </p:sp>
      <p:sp>
        <p:nvSpPr>
          <p:cNvPr id="3" name="Content Placeholder 2"/>
          <p:cNvSpPr>
            <a:spLocks noGrp="1"/>
          </p:cNvSpPr>
          <p:nvPr>
            <p:ph idx="1"/>
          </p:nvPr>
        </p:nvSpPr>
        <p:spPr>
          <a:xfrm>
            <a:off x="266268" y="1628800"/>
            <a:ext cx="8554204" cy="4824536"/>
          </a:xfrm>
        </p:spPr>
        <p:txBody>
          <a:bodyPr/>
          <a:lstStyle/>
          <a:p>
            <a:pPr>
              <a:buFont typeface="+mj-lt"/>
              <a:buAutoNum type="arabicPeriod"/>
            </a:pPr>
            <a:r>
              <a:rPr lang="en-ZA" sz="2700" dirty="0" smtClean="0"/>
              <a:t>Introduction to the Financial and Fiscal Commission</a:t>
            </a:r>
          </a:p>
          <a:p>
            <a:pPr>
              <a:buFont typeface="+mj-lt"/>
              <a:buAutoNum type="arabicPeriod"/>
            </a:pPr>
            <a:r>
              <a:rPr lang="en-ZA" sz="2700" dirty="0" smtClean="0"/>
              <a:t>Evolution of agriculture and contribution to economy </a:t>
            </a:r>
          </a:p>
          <a:p>
            <a:pPr>
              <a:buFont typeface="+mj-lt"/>
              <a:buAutoNum type="arabicPeriod"/>
            </a:pPr>
            <a:r>
              <a:rPr lang="en-ZA" sz="2700" dirty="0" smtClean="0"/>
              <a:t>Departmental MTEF and APP Analysis</a:t>
            </a:r>
          </a:p>
          <a:p>
            <a:pPr>
              <a:buFont typeface="+mj-lt"/>
              <a:buAutoNum type="arabicPeriod"/>
            </a:pPr>
            <a:r>
              <a:rPr lang="en-ZA" sz="2700" dirty="0" smtClean="0"/>
              <a:t>Concluding Remarks</a:t>
            </a:r>
          </a:p>
          <a:p>
            <a:pPr>
              <a:buFont typeface="+mj-lt"/>
              <a:buAutoNum type="arabicPeriod"/>
            </a:pPr>
            <a:r>
              <a:rPr lang="en-ZA" sz="2700" dirty="0" smtClean="0">
                <a:solidFill>
                  <a:schemeClr val="tx1"/>
                </a:solidFill>
              </a:rPr>
              <a:t>FFC Recommendations</a:t>
            </a:r>
          </a:p>
          <a:p>
            <a:pPr>
              <a:buFont typeface="+mj-lt"/>
              <a:buAutoNum type="arabicPeriod"/>
            </a:pPr>
            <a:endParaRPr lang="en-ZA" sz="2700" dirty="0">
              <a:solidFill>
                <a:schemeClr val="tx1"/>
              </a:solidFill>
            </a:endParaRPr>
          </a:p>
          <a:p>
            <a:pPr>
              <a:buFont typeface="+mj-lt"/>
              <a:buAutoNum type="arabicPeriod"/>
            </a:pPr>
            <a:endParaRPr lang="en-ZA" sz="2800" dirty="0" smtClean="0"/>
          </a:p>
          <a:p>
            <a:pPr>
              <a:buFont typeface="+mj-lt"/>
              <a:buAutoNum type="arabicPeriod"/>
            </a:pPr>
            <a:endParaRPr lang="en-ZA" dirty="0"/>
          </a:p>
        </p:txBody>
      </p:sp>
      <p:sp>
        <p:nvSpPr>
          <p:cNvPr id="5" name="Slide Number Placeholder 4"/>
          <p:cNvSpPr>
            <a:spLocks noGrp="1"/>
          </p:cNvSpPr>
          <p:nvPr>
            <p:ph type="sldNum" sz="quarter" idx="4294967295"/>
          </p:nvPr>
        </p:nvSpPr>
        <p:spPr>
          <a:xfrm>
            <a:off x="6553200" y="6237288"/>
            <a:ext cx="2133600" cy="365125"/>
          </a:xfrm>
          <a:prstGeom prst="rect">
            <a:avLst/>
          </a:prstGeom>
        </p:spPr>
        <p:txBody>
          <a:bodyPr/>
          <a:lstStyle/>
          <a:p>
            <a:pPr>
              <a:defRPr/>
            </a:pPr>
            <a:fld id="{F1102E04-C8CA-4535-B9A8-E00E6E7F4501}" type="slidenum">
              <a:rPr lang="en-ZA" smtClean="0"/>
              <a:pPr>
                <a:defRPr/>
              </a:pPr>
              <a:t>2</a:t>
            </a:fld>
            <a:endParaRPr lang="en-ZA" dirty="0"/>
          </a:p>
        </p:txBody>
      </p:sp>
    </p:spTree>
    <p:extLst>
      <p:ext uri="{BB962C8B-B14F-4D97-AF65-F5344CB8AC3E}">
        <p14:creationId xmlns:p14="http://schemas.microsoft.com/office/powerpoint/2010/main" xmlns="" val="220656391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7"/>
            <a:ext cx="8229600" cy="1152129"/>
          </a:xfrm>
        </p:spPr>
        <p:txBody>
          <a:bodyPr>
            <a:noAutofit/>
          </a:bodyPr>
          <a:lstStyle/>
          <a:p>
            <a:r>
              <a:rPr lang="en-ZA" sz="3600" dirty="0" smtClean="0">
                <a:solidFill>
                  <a:srgbClr val="4F6228"/>
                </a:solidFill>
                <a:effectLst/>
              </a:rPr>
              <a:t>Assessment of Conditional Grants (1)</a:t>
            </a:r>
            <a:endParaRPr lang="en-ZA" sz="3600" dirty="0">
              <a:solidFill>
                <a:srgbClr val="4F6228"/>
              </a:solidFill>
              <a:effectLst/>
            </a:endParaRPr>
          </a:p>
        </p:txBody>
      </p:sp>
      <p:sp>
        <p:nvSpPr>
          <p:cNvPr id="3" name="Text Placeholder 2"/>
          <p:cNvSpPr>
            <a:spLocks noGrp="1"/>
          </p:cNvSpPr>
          <p:nvPr>
            <p:ph type="body" idx="1"/>
          </p:nvPr>
        </p:nvSpPr>
        <p:spPr>
          <a:xfrm>
            <a:off x="251520" y="1556792"/>
            <a:ext cx="8640960" cy="2160240"/>
          </a:xfrm>
        </p:spPr>
        <p:txBody>
          <a:bodyPr/>
          <a:lstStyle/>
          <a:p>
            <a:r>
              <a:rPr lang="en-ZA" sz="1600" dirty="0" smtClean="0">
                <a:solidFill>
                  <a:schemeClr val="tx1"/>
                </a:solidFill>
              </a:rPr>
              <a:t>Spending of the agricultural conditional grants over the period 2012/13 – 2014/15 reflect inadequate spending performance</a:t>
            </a:r>
          </a:p>
          <a:p>
            <a:pPr lvl="1"/>
            <a:r>
              <a:rPr lang="en-ZA" sz="1600" dirty="0" smtClean="0">
                <a:solidFill>
                  <a:schemeClr val="tx1"/>
                </a:solidFill>
              </a:rPr>
              <a:t>CASP only spent on average 92% over the period</a:t>
            </a:r>
          </a:p>
          <a:p>
            <a:r>
              <a:rPr lang="en-ZA" sz="1700" dirty="0" smtClean="0">
                <a:solidFill>
                  <a:schemeClr val="tx1"/>
                </a:solidFill>
              </a:rPr>
              <a:t>For the 2015/16 FY, spending on all three conditional grants are significantly below the N.T benchmark figure of 91% as at the end of February 2016</a:t>
            </a:r>
          </a:p>
          <a:p>
            <a:pPr marL="342900" lvl="1" indent="-342900">
              <a:buFont typeface="Arial"/>
              <a:buChar char="•"/>
            </a:pPr>
            <a:r>
              <a:rPr lang="en-ZA" sz="1700" dirty="0" smtClean="0"/>
              <a:t>Some </a:t>
            </a:r>
            <a:r>
              <a:rPr lang="en-ZA" sz="1700" dirty="0"/>
              <a:t>of the main challenges in the sector include poor planning, contractor challenges, late changes to business plans and weak and ineffective procurement processes</a:t>
            </a:r>
          </a:p>
          <a:p>
            <a:endParaRPr lang="en-ZA" sz="1600" dirty="0" smtClean="0">
              <a:solidFill>
                <a:schemeClr val="tx1"/>
              </a:solidFill>
            </a:endParaRPr>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20</a:t>
            </a:fld>
            <a:endParaRPr lang="en-ZA"/>
          </a:p>
        </p:txBody>
      </p:sp>
      <p:sp>
        <p:nvSpPr>
          <p:cNvPr id="7" name="Rectangle 6"/>
          <p:cNvSpPr/>
          <p:nvPr/>
        </p:nvSpPr>
        <p:spPr>
          <a:xfrm>
            <a:off x="457200" y="6315205"/>
            <a:ext cx="3672408" cy="276997"/>
          </a:xfrm>
          <a:prstGeom prst="rect">
            <a:avLst/>
          </a:prstGeom>
          <a:solidFill>
            <a:srgbClr val="FFFFFF"/>
          </a:solidFill>
          <a:ln w="25400" cap="flat">
            <a:solidFill>
              <a:schemeClr val="bg1"/>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ZA" sz="1200" b="0" i="0" u="none" strike="noStrike" cap="none" spc="0" normalizeH="0" baseline="0" dirty="0" smtClean="0">
                <a:ln>
                  <a:noFill/>
                </a:ln>
                <a:solidFill>
                  <a:srgbClr val="000000"/>
                </a:solidFill>
                <a:effectLst/>
                <a:uFillTx/>
                <a:latin typeface="Times New Roman" panose="02020603050405020304" pitchFamily="18" charset="0"/>
                <a:cs typeface="Times New Roman" panose="02020603050405020304" pitchFamily="18" charset="0"/>
                <a:sym typeface="Calibri"/>
              </a:rPr>
              <a:t>Source:</a:t>
            </a:r>
            <a:r>
              <a:rPr kumimoji="0" lang="en-ZA" sz="1200" b="0" i="0" u="none" strike="noStrike" cap="none" spc="0" normalizeH="0" dirty="0" smtClean="0">
                <a:ln>
                  <a:noFill/>
                </a:ln>
                <a:solidFill>
                  <a:srgbClr val="000000"/>
                </a:solidFill>
                <a:effectLst/>
                <a:uFillTx/>
                <a:latin typeface="Times New Roman" panose="02020603050405020304" pitchFamily="18" charset="0"/>
                <a:cs typeface="Times New Roman" panose="02020603050405020304" pitchFamily="18" charset="0"/>
                <a:sym typeface="Calibri"/>
              </a:rPr>
              <a:t> National Treasury Database</a:t>
            </a:r>
            <a:endParaRPr kumimoji="0" lang="en-ZA" sz="1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sp>
        <p:nvSpPr>
          <p:cNvPr id="13" name="Rectangle 12"/>
          <p:cNvSpPr/>
          <p:nvPr/>
        </p:nvSpPr>
        <p:spPr>
          <a:xfrm>
            <a:off x="766032" y="3982009"/>
            <a:ext cx="4330778" cy="338552"/>
          </a:xfrm>
          <a:prstGeom prst="rect">
            <a:avLst/>
          </a:prstGeom>
          <a:solidFill>
            <a:schemeClr val="bg1"/>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ZA" sz="1600" b="1" i="0" u="none" strike="noStrike" cap="none" spc="0" normalizeH="0" baseline="0" dirty="0" smtClean="0">
                <a:ln>
                  <a:noFill/>
                </a:ln>
                <a:solidFill>
                  <a:srgbClr val="000000"/>
                </a:solidFill>
                <a:effectLst/>
                <a:uFillTx/>
                <a:latin typeface="Times New Roman" panose="02020603050405020304" pitchFamily="18" charset="0"/>
                <a:cs typeface="Times New Roman" panose="02020603050405020304" pitchFamily="18" charset="0"/>
                <a:sym typeface="Calibri"/>
              </a:rPr>
              <a:t>Spending </a:t>
            </a:r>
            <a:r>
              <a:rPr lang="en-ZA" sz="1600" b="1" dirty="0" smtClean="0">
                <a:solidFill>
                  <a:srgbClr val="000000"/>
                </a:solidFill>
                <a:latin typeface="Times New Roman" panose="02020603050405020304" pitchFamily="18" charset="0"/>
                <a:cs typeface="Times New Roman" panose="02020603050405020304" pitchFamily="18" charset="0"/>
              </a:rPr>
              <a:t>performance of </a:t>
            </a:r>
            <a:r>
              <a:rPr kumimoji="0" lang="en-ZA" sz="1600" b="1" i="0" u="none" strike="noStrike" cap="none" spc="0" normalizeH="0" dirty="0" smtClean="0">
                <a:ln>
                  <a:noFill/>
                </a:ln>
                <a:solidFill>
                  <a:srgbClr val="000000"/>
                </a:solidFill>
                <a:effectLst/>
                <a:uFillTx/>
                <a:latin typeface="Times New Roman" panose="02020603050405020304" pitchFamily="18" charset="0"/>
                <a:cs typeface="Times New Roman" panose="02020603050405020304" pitchFamily="18" charset="0"/>
                <a:sym typeface="Calibri"/>
              </a:rPr>
              <a:t>Agricultural Grants</a:t>
            </a:r>
            <a:endParaRPr kumimoji="0" lang="en-ZA" sz="16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xmlns="" val="1570423041"/>
              </p:ext>
            </p:extLst>
          </p:nvPr>
        </p:nvGraphicFramePr>
        <p:xfrm>
          <a:off x="758493" y="4320561"/>
          <a:ext cx="7931224" cy="2099289"/>
        </p:xfrm>
        <a:graphic>
          <a:graphicData uri="http://schemas.openxmlformats.org/drawingml/2006/table">
            <a:tbl>
              <a:tblPr>
                <a:tableStyleId>{8799B23B-EC83-4686-B30A-512413B5E67A}</a:tableStyleId>
              </a:tblPr>
              <a:tblGrid>
                <a:gridCol w="2285120"/>
                <a:gridCol w="1769037"/>
                <a:gridCol w="2021758"/>
                <a:gridCol w="1855309"/>
              </a:tblGrid>
              <a:tr h="993029">
                <a:tc>
                  <a:txBody>
                    <a:bodyPr/>
                    <a:lstStyle/>
                    <a:p>
                      <a:pPr algn="l"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0" marR="0" marT="0" marB="0" anchor="b">
                    <a:solidFill>
                      <a:schemeClr val="accent3">
                        <a:lumMod val="40000"/>
                        <a:lumOff val="60000"/>
                      </a:schemeClr>
                    </a:solidFill>
                  </a:tcPr>
                </a:tc>
                <a:tc>
                  <a:txBody>
                    <a:bodyPr/>
                    <a:lstStyle/>
                    <a:p>
                      <a:pPr algn="ctr" fontAlgn="b"/>
                      <a:r>
                        <a:rPr lang="en-ZA" sz="1400" b="1" u="none" strike="noStrike" dirty="0">
                          <a:effectLst/>
                        </a:rPr>
                        <a:t>2012/13-2014/15</a:t>
                      </a:r>
                      <a:endParaRPr lang="en-ZA" sz="1400" b="1" i="0" u="none" strike="noStrike" dirty="0">
                        <a:solidFill>
                          <a:srgbClr val="000000"/>
                        </a:solidFill>
                        <a:effectLst/>
                        <a:latin typeface="Calibri" panose="020F0502020204030204" pitchFamily="34" charset="0"/>
                      </a:endParaRPr>
                    </a:p>
                  </a:txBody>
                  <a:tcPr marL="0" marR="0" marT="0" marB="0" anchor="b">
                    <a:solidFill>
                      <a:schemeClr val="accent3">
                        <a:lumMod val="40000"/>
                        <a:lumOff val="60000"/>
                      </a:schemeClr>
                    </a:solidFill>
                  </a:tcPr>
                </a:tc>
                <a:tc>
                  <a:txBody>
                    <a:bodyPr/>
                    <a:lstStyle/>
                    <a:p>
                      <a:pPr algn="ctr" fontAlgn="b"/>
                      <a:r>
                        <a:rPr lang="en-ZA" sz="1400" b="1" u="none" strike="noStrike" dirty="0">
                          <a:effectLst/>
                        </a:rPr>
                        <a:t>Mar 2015 - Feb 2016</a:t>
                      </a:r>
                      <a:endParaRPr lang="en-ZA" sz="1400" b="1" i="0" u="none" strike="noStrike" dirty="0">
                        <a:solidFill>
                          <a:srgbClr val="000000"/>
                        </a:solidFill>
                        <a:effectLst/>
                        <a:latin typeface="Calibri" panose="020F0502020204030204" pitchFamily="34" charset="0"/>
                      </a:endParaRPr>
                    </a:p>
                  </a:txBody>
                  <a:tcPr marL="0" marR="0" marT="0" marB="0" anchor="b">
                    <a:solidFill>
                      <a:schemeClr val="accent3">
                        <a:lumMod val="40000"/>
                        <a:lumOff val="60000"/>
                      </a:schemeClr>
                    </a:solidFill>
                  </a:tcPr>
                </a:tc>
                <a:tc>
                  <a:txBody>
                    <a:bodyPr/>
                    <a:lstStyle/>
                    <a:p>
                      <a:pPr algn="ctr" fontAlgn="b"/>
                      <a:r>
                        <a:rPr lang="en-ZA" sz="1400" b="1" u="none" strike="noStrike" dirty="0">
                          <a:effectLst/>
                        </a:rPr>
                        <a:t>Benchmark                (Mar '15 - Feb'16)</a:t>
                      </a:r>
                      <a:endParaRPr lang="en-ZA" sz="1400" b="1"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r>
              <a:tr h="381304">
                <a:tc>
                  <a:txBody>
                    <a:bodyPr/>
                    <a:lstStyle/>
                    <a:p>
                      <a:pPr algn="l" fontAlgn="b"/>
                      <a:r>
                        <a:rPr lang="en-ZA" sz="1400" b="1" u="none" strike="noStrike">
                          <a:effectLst/>
                        </a:rPr>
                        <a:t>CASP</a:t>
                      </a:r>
                      <a:endParaRPr lang="en-ZA" sz="1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ZA" sz="1400" u="none" strike="noStrike" dirty="0">
                          <a:effectLst/>
                        </a:rPr>
                        <a:t>92%</a:t>
                      </a:r>
                      <a:endParaRPr lang="en-ZA"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ZA" sz="1400" u="none" strike="noStrike" dirty="0">
                          <a:effectLst/>
                        </a:rPr>
                        <a:t>67%</a:t>
                      </a:r>
                      <a:endParaRPr lang="en-ZA"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ZA" sz="1400" u="none" strike="noStrike" dirty="0">
                          <a:effectLst/>
                        </a:rPr>
                        <a:t>91%</a:t>
                      </a:r>
                      <a:endParaRPr lang="en-ZA" sz="14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r>
              <a:tr h="425882">
                <a:tc>
                  <a:txBody>
                    <a:bodyPr/>
                    <a:lstStyle/>
                    <a:p>
                      <a:pPr algn="l" fontAlgn="b"/>
                      <a:r>
                        <a:rPr lang="en-ZA" sz="1400" b="1" u="none" strike="noStrike">
                          <a:effectLst/>
                        </a:rPr>
                        <a:t>Illima/Letsema</a:t>
                      </a:r>
                      <a:endParaRPr lang="en-ZA" sz="1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ZA" sz="1400" u="none" strike="noStrike">
                          <a:effectLst/>
                        </a:rPr>
                        <a:t>96%</a:t>
                      </a:r>
                      <a:endParaRPr lang="en-ZA"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ZA" sz="1400" u="none" strike="noStrike" dirty="0">
                          <a:effectLst/>
                        </a:rPr>
                        <a:t>78%</a:t>
                      </a:r>
                      <a:endParaRPr lang="en-ZA"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ZA" sz="1400" u="none" strike="noStrike" dirty="0">
                          <a:effectLst/>
                        </a:rPr>
                        <a:t>91%</a:t>
                      </a:r>
                      <a:endParaRPr lang="en-ZA" sz="14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r>
              <a:tr h="299074">
                <a:tc>
                  <a:txBody>
                    <a:bodyPr/>
                    <a:lstStyle/>
                    <a:p>
                      <a:pPr algn="l" fontAlgn="b"/>
                      <a:r>
                        <a:rPr lang="en-ZA" sz="1400" b="1" u="none" strike="noStrike" dirty="0">
                          <a:effectLst/>
                        </a:rPr>
                        <a:t>Land Care</a:t>
                      </a:r>
                      <a:endParaRPr lang="en-ZA"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ZA" sz="1400" u="none" strike="noStrike" dirty="0">
                          <a:effectLst/>
                        </a:rPr>
                        <a:t>95%</a:t>
                      </a:r>
                      <a:endParaRPr lang="en-ZA"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ZA" sz="1400" u="none" strike="noStrike" dirty="0">
                          <a:effectLst/>
                        </a:rPr>
                        <a:t>76%</a:t>
                      </a:r>
                      <a:endParaRPr lang="en-ZA"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ZA" sz="1400" u="none" strike="noStrike" dirty="0">
                          <a:effectLst/>
                        </a:rPr>
                        <a:t>91%</a:t>
                      </a:r>
                      <a:endParaRPr lang="en-ZA" sz="14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r>
            </a:tbl>
          </a:graphicData>
        </a:graphic>
      </p:graphicFrame>
    </p:spTree>
    <p:extLst>
      <p:ext uri="{BB962C8B-B14F-4D97-AF65-F5344CB8AC3E}">
        <p14:creationId xmlns:p14="http://schemas.microsoft.com/office/powerpoint/2010/main" xmlns="" val="115506393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Assessment of Conditional grants (2)</a:t>
            </a:r>
            <a:endParaRPr lang="en-ZA" dirty="0">
              <a:effectLst/>
            </a:endParaRPr>
          </a:p>
        </p:txBody>
      </p:sp>
      <p:pic>
        <p:nvPicPr>
          <p:cNvPr id="6" name="Picture 5"/>
          <p:cNvPicPr>
            <a:picLocks noChangeAspect="1"/>
          </p:cNvPicPr>
          <p:nvPr/>
        </p:nvPicPr>
        <p:blipFill>
          <a:blip r:embed="rId2" cstate="print"/>
          <a:stretch>
            <a:fillRect/>
          </a:stretch>
        </p:blipFill>
        <p:spPr>
          <a:xfrm>
            <a:off x="1115616" y="4006204"/>
            <a:ext cx="7200800" cy="2421069"/>
          </a:xfrm>
          <a:prstGeom prst="rect">
            <a:avLst/>
          </a:prstGeom>
        </p:spPr>
      </p:pic>
      <p:pic>
        <p:nvPicPr>
          <p:cNvPr id="8" name="Picture 7"/>
          <p:cNvPicPr>
            <a:picLocks noChangeAspect="1"/>
          </p:cNvPicPr>
          <p:nvPr/>
        </p:nvPicPr>
        <p:blipFill>
          <a:blip r:embed="rId3" cstate="print"/>
          <a:stretch>
            <a:fillRect/>
          </a:stretch>
        </p:blipFill>
        <p:spPr>
          <a:xfrm>
            <a:off x="1907704" y="3435147"/>
            <a:ext cx="3554276" cy="506012"/>
          </a:xfrm>
          <a:prstGeom prst="rect">
            <a:avLst/>
          </a:prstGeom>
        </p:spPr>
      </p:pic>
      <p:sp>
        <p:nvSpPr>
          <p:cNvPr id="3" name="Text Placeholder 2"/>
          <p:cNvSpPr>
            <a:spLocks noGrp="1"/>
          </p:cNvSpPr>
          <p:nvPr>
            <p:ph type="body" idx="1"/>
          </p:nvPr>
        </p:nvSpPr>
        <p:spPr>
          <a:xfrm>
            <a:off x="215516" y="1502104"/>
            <a:ext cx="8712968" cy="1933043"/>
          </a:xfrm>
        </p:spPr>
        <p:txBody>
          <a:bodyPr/>
          <a:lstStyle/>
          <a:p>
            <a:r>
              <a:rPr lang="en-ZA" sz="1800" dirty="0"/>
              <a:t>Spending allocations to agricultural grants </a:t>
            </a:r>
            <a:r>
              <a:rPr lang="en-ZA" sz="1800" dirty="0" smtClean="0"/>
              <a:t>declining over </a:t>
            </a:r>
            <a:r>
              <a:rPr lang="en-ZA" sz="1800" dirty="0"/>
              <a:t>the MTEF period mainly as a result of underspending and reallocating resources into other priority </a:t>
            </a:r>
            <a:r>
              <a:rPr lang="en-ZA" sz="1800" dirty="0" smtClean="0"/>
              <a:t>areas</a:t>
            </a:r>
          </a:p>
          <a:p>
            <a:pPr lvl="1"/>
            <a:r>
              <a:rPr lang="en-ZA" sz="1500" dirty="0"/>
              <a:t>CASP is reduced by R150 million over the MTEF period</a:t>
            </a:r>
          </a:p>
          <a:p>
            <a:pPr lvl="1"/>
            <a:r>
              <a:rPr lang="en-ZA" sz="1500" dirty="0"/>
              <a:t>An amount of R2.8 billion is reallocated to </a:t>
            </a:r>
            <a:r>
              <a:rPr lang="en-ZA" sz="1500" dirty="0" err="1"/>
              <a:t>Fetsa</a:t>
            </a:r>
            <a:r>
              <a:rPr lang="en-ZA" sz="1500" dirty="0"/>
              <a:t> </a:t>
            </a:r>
            <a:r>
              <a:rPr lang="en-ZA" sz="1500" dirty="0" err="1"/>
              <a:t>Tlala</a:t>
            </a:r>
            <a:r>
              <a:rPr lang="en-ZA" sz="1500" dirty="0"/>
              <a:t> from the Infrastructure allocation of CASP </a:t>
            </a:r>
            <a:r>
              <a:rPr lang="en-ZA" sz="1500" dirty="0" smtClean="0"/>
              <a:t>to support farmers with production inputs (E.g. seeds, fertilizer, etc.)</a:t>
            </a:r>
          </a:p>
          <a:p>
            <a:pPr lvl="1"/>
            <a:r>
              <a:rPr lang="en-ZA" sz="1500" dirty="0" smtClean="0"/>
              <a:t>DAFF also intends to use allocations from CASP and </a:t>
            </a:r>
            <a:r>
              <a:rPr lang="en-ZA" sz="1500" dirty="0" err="1" smtClean="0"/>
              <a:t>Illima</a:t>
            </a:r>
            <a:r>
              <a:rPr lang="en-ZA" sz="1500" dirty="0" smtClean="0"/>
              <a:t> </a:t>
            </a:r>
            <a:r>
              <a:rPr lang="en-ZA" sz="1500" dirty="0" err="1" smtClean="0"/>
              <a:t>Letsema</a:t>
            </a:r>
            <a:r>
              <a:rPr lang="en-ZA" sz="1500" dirty="0" smtClean="0"/>
              <a:t> grants to assist in providing drought relief to farmers</a:t>
            </a:r>
            <a:endParaRPr lang="en-ZA" sz="1800" dirty="0" smtClean="0"/>
          </a:p>
          <a:p>
            <a:pPr marL="0" indent="0">
              <a:buNone/>
            </a:pPr>
            <a:endParaRPr lang="en-ZA" sz="1800" dirty="0"/>
          </a:p>
          <a:p>
            <a:pPr marL="0" indent="0">
              <a:buNone/>
            </a:pPr>
            <a:endParaRPr lang="en-ZA" sz="1800"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21</a:t>
            </a:fld>
            <a:endParaRPr lang="en-ZA"/>
          </a:p>
        </p:txBody>
      </p:sp>
      <p:sp>
        <p:nvSpPr>
          <p:cNvPr id="9" name="Rectangle 8"/>
          <p:cNvSpPr/>
          <p:nvPr/>
        </p:nvSpPr>
        <p:spPr>
          <a:xfrm>
            <a:off x="4818779" y="6378683"/>
            <a:ext cx="3672408" cy="276997"/>
          </a:xfrm>
          <a:prstGeom prst="rect">
            <a:avLst/>
          </a:prstGeom>
          <a:solidFill>
            <a:srgbClr val="FFFFFF"/>
          </a:solidFill>
          <a:ln w="25400" cap="flat">
            <a:solidFill>
              <a:schemeClr val="bg1"/>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ZA" sz="1200" b="0" i="0" u="none" strike="noStrike" cap="none" spc="0" normalizeH="0" baseline="0" dirty="0" smtClean="0">
                <a:ln>
                  <a:noFill/>
                </a:ln>
                <a:solidFill>
                  <a:srgbClr val="000000"/>
                </a:solidFill>
                <a:effectLst/>
                <a:uFillTx/>
                <a:latin typeface="Times New Roman" panose="02020603050405020304" pitchFamily="18" charset="0"/>
                <a:cs typeface="Times New Roman" panose="02020603050405020304" pitchFamily="18" charset="0"/>
                <a:sym typeface="Calibri"/>
              </a:rPr>
              <a:t>Source:</a:t>
            </a:r>
            <a:r>
              <a:rPr kumimoji="0" lang="en-ZA" sz="1200" b="0" i="0" u="none" strike="noStrike" cap="none" spc="0" normalizeH="0" dirty="0" smtClean="0">
                <a:ln>
                  <a:noFill/>
                </a:ln>
                <a:solidFill>
                  <a:srgbClr val="000000"/>
                </a:solidFill>
                <a:effectLst/>
                <a:uFillTx/>
                <a:latin typeface="Times New Roman" panose="02020603050405020304" pitchFamily="18" charset="0"/>
                <a:cs typeface="Times New Roman" panose="02020603050405020304" pitchFamily="18" charset="0"/>
                <a:sym typeface="Calibri"/>
              </a:rPr>
              <a:t> DORB (2016)</a:t>
            </a:r>
            <a:endParaRPr kumimoji="0" lang="en-ZA" sz="1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spTree>
    <p:extLst>
      <p:ext uri="{BB962C8B-B14F-4D97-AF65-F5344CB8AC3E}">
        <p14:creationId xmlns:p14="http://schemas.microsoft.com/office/powerpoint/2010/main" xmlns="" val="254728893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287523" y="276826"/>
            <a:ext cx="8532949" cy="1214447"/>
          </a:xfrm>
          <a:prstGeom prst="rect">
            <a:avLst/>
          </a:prstGeom>
        </p:spPr>
        <p:txBody>
          <a:bodyPr>
            <a:normAutofit/>
          </a:bodyPr>
          <a:lstStyle>
            <a:lvl1pPr>
              <a:defRPr sz="3600"/>
            </a:lvl1pPr>
          </a:lstStyle>
          <a:p>
            <a:pPr lvl="0">
              <a:defRPr sz="1800" cap="none">
                <a:solidFill>
                  <a:srgbClr val="000000"/>
                </a:solidFill>
                <a:effectLst/>
              </a:defRPr>
            </a:pPr>
            <a:r>
              <a:rPr lang="en-ZA" sz="3400" cap="small" dirty="0" smtClean="0">
                <a:solidFill>
                  <a:srgbClr val="3B7150"/>
                </a:solidFill>
              </a:rPr>
              <a:t>Spending Performance of Entities, 2012/13 and 2013/14</a:t>
            </a:r>
            <a:endParaRPr sz="3400" cap="small" dirty="0">
              <a:solidFill>
                <a:srgbClr val="3B7150"/>
              </a:solidFill>
            </a:endParaRPr>
          </a:p>
        </p:txBody>
      </p:sp>
      <p:sp>
        <p:nvSpPr>
          <p:cNvPr id="289" name="Shape 289"/>
          <p:cNvSpPr>
            <a:spLocks noGrp="1"/>
          </p:cNvSpPr>
          <p:nvPr>
            <p:ph type="sldNum" sz="quarter" idx="2"/>
          </p:nvPr>
        </p:nvSpPr>
        <p:spPr>
          <a:xfrm>
            <a:off x="6553200" y="6027570"/>
            <a:ext cx="2133600" cy="275467"/>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a:solidFill>
                  <a:srgbClr val="888888"/>
                </a:solidFill>
              </a:defRPr>
            </a:lvl1p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22</a:t>
            </a:fld>
            <a:endParaRPr sz="1200">
              <a:solidFill>
                <a:srgbClr val="888888"/>
              </a:solidFill>
            </a:endParaRPr>
          </a:p>
        </p:txBody>
      </p:sp>
      <p:sp>
        <p:nvSpPr>
          <p:cNvPr id="3" name="Text Placeholder 2"/>
          <p:cNvSpPr>
            <a:spLocks noGrp="1"/>
          </p:cNvSpPr>
          <p:nvPr>
            <p:ph type="body" idx="1"/>
          </p:nvPr>
        </p:nvSpPr>
        <p:spPr>
          <a:xfrm>
            <a:off x="392348" y="4646852"/>
            <a:ext cx="8428124" cy="1878491"/>
          </a:xfrm>
        </p:spPr>
        <p:txBody>
          <a:bodyPr/>
          <a:lstStyle/>
          <a:p>
            <a:r>
              <a:rPr lang="en-ZA" sz="2000" dirty="0" smtClean="0"/>
              <a:t>Some entities reporting to DAFF are underspending on allocations received (i.e. Agricultural Research Council, Marine Living Resources Fund and </a:t>
            </a:r>
            <a:r>
              <a:rPr lang="en-ZA" sz="2000" dirty="0" err="1" smtClean="0"/>
              <a:t>Ncera</a:t>
            </a:r>
            <a:r>
              <a:rPr lang="en-ZA" sz="2000" dirty="0" smtClean="0"/>
              <a:t> Farms)</a:t>
            </a:r>
          </a:p>
          <a:p>
            <a:r>
              <a:rPr lang="en-ZA" sz="2000" dirty="0" smtClean="0"/>
              <a:t>It is unclear what some of the reasons for the underspending are and whether DAFF has taken any active steps to assist these entities in addressing any underlying issues</a:t>
            </a:r>
          </a:p>
          <a:p>
            <a:endParaRPr lang="en-ZA" sz="2000" dirty="0"/>
          </a:p>
        </p:txBody>
      </p:sp>
      <p:pic>
        <p:nvPicPr>
          <p:cNvPr id="2" name="Picture 1"/>
          <p:cNvPicPr>
            <a:picLocks noChangeAspect="1"/>
          </p:cNvPicPr>
          <p:nvPr/>
        </p:nvPicPr>
        <p:blipFill>
          <a:blip r:embed="rId2" cstate="print"/>
          <a:stretch>
            <a:fillRect/>
          </a:stretch>
        </p:blipFill>
        <p:spPr>
          <a:xfrm>
            <a:off x="539552" y="1693653"/>
            <a:ext cx="8064896" cy="2750820"/>
          </a:xfrm>
          <a:prstGeom prst="rect">
            <a:avLst/>
          </a:prstGeom>
        </p:spPr>
      </p:pic>
    </p:spTree>
    <p:extLst>
      <p:ext uri="{BB962C8B-B14F-4D97-AF65-F5344CB8AC3E}">
        <p14:creationId xmlns:p14="http://schemas.microsoft.com/office/powerpoint/2010/main" xmlns="" val="267347185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876" y="188640"/>
            <a:ext cx="8229600" cy="1267545"/>
          </a:xfrm>
        </p:spPr>
        <p:txBody>
          <a:bodyPr/>
          <a:lstStyle/>
          <a:p>
            <a:r>
              <a:rPr lang="en-ZA" dirty="0" smtClean="0">
                <a:effectLst/>
              </a:rPr>
              <a:t>Concluding Remarks</a:t>
            </a:r>
            <a:endParaRPr lang="en-ZA" dirty="0">
              <a:effectLst/>
            </a:endParaRPr>
          </a:p>
        </p:txBody>
      </p:sp>
      <p:sp>
        <p:nvSpPr>
          <p:cNvPr id="3" name="Content Placeholder 2"/>
          <p:cNvSpPr>
            <a:spLocks noGrp="1"/>
          </p:cNvSpPr>
          <p:nvPr>
            <p:ph idx="1"/>
          </p:nvPr>
        </p:nvSpPr>
        <p:spPr>
          <a:xfrm>
            <a:off x="287524" y="1600200"/>
            <a:ext cx="8568952" cy="5002213"/>
          </a:xfrm>
        </p:spPr>
        <p:txBody>
          <a:bodyPr/>
          <a:lstStyle/>
          <a:p>
            <a:pPr>
              <a:lnSpc>
                <a:spcPct val="90000"/>
              </a:lnSpc>
            </a:pPr>
            <a:r>
              <a:rPr lang="en-ZA" sz="2200" dirty="0" smtClean="0">
                <a:solidFill>
                  <a:srgbClr val="191919"/>
                </a:solidFill>
              </a:rPr>
              <a:t>NDP envisages a major role for DAFF in creating employment, growth and ensuring food security</a:t>
            </a:r>
          </a:p>
          <a:p>
            <a:pPr>
              <a:lnSpc>
                <a:spcPct val="90000"/>
              </a:lnSpc>
            </a:pPr>
            <a:r>
              <a:rPr lang="en-ZA" sz="2200" dirty="0" smtClean="0">
                <a:solidFill>
                  <a:srgbClr val="191919"/>
                </a:solidFill>
              </a:rPr>
              <a:t>Aspects requiring attention</a:t>
            </a:r>
          </a:p>
          <a:p>
            <a:pPr lvl="1">
              <a:lnSpc>
                <a:spcPct val="90000"/>
              </a:lnSpc>
            </a:pPr>
            <a:r>
              <a:rPr lang="en-ZA" sz="2000" dirty="0" smtClean="0">
                <a:solidFill>
                  <a:srgbClr val="191919"/>
                </a:solidFill>
              </a:rPr>
              <a:t>Department oversight role in relation to provinces needs to be strengthened</a:t>
            </a:r>
          </a:p>
          <a:p>
            <a:pPr lvl="2">
              <a:lnSpc>
                <a:spcPct val="90000"/>
              </a:lnSpc>
            </a:pPr>
            <a:r>
              <a:rPr lang="en-ZA" sz="1800" dirty="0" smtClean="0">
                <a:solidFill>
                  <a:srgbClr val="191919"/>
                </a:solidFill>
              </a:rPr>
              <a:t>Underspending on grants generally as a result of weak procurement processes in provincial DAFF – what role can DAFF play to enhance performance of provincial departments</a:t>
            </a:r>
          </a:p>
          <a:p>
            <a:pPr lvl="2">
              <a:lnSpc>
                <a:spcPct val="90000"/>
              </a:lnSpc>
            </a:pPr>
            <a:r>
              <a:rPr lang="en-ZA" sz="1800" dirty="0" smtClean="0">
                <a:solidFill>
                  <a:srgbClr val="191919"/>
                </a:solidFill>
              </a:rPr>
              <a:t>The Commission welcomes the retainment of R60 million from the CASP to improve national oversight over agriculture grants </a:t>
            </a:r>
          </a:p>
          <a:p>
            <a:pPr lvl="1">
              <a:lnSpc>
                <a:spcPct val="90000"/>
              </a:lnSpc>
            </a:pPr>
            <a:r>
              <a:rPr lang="en-ZA" sz="2200" dirty="0" smtClean="0">
                <a:solidFill>
                  <a:srgbClr val="191919"/>
                </a:solidFill>
              </a:rPr>
              <a:t>The quality of performance information in the APP does not allow for effective oversight over the department’s performance</a:t>
            </a:r>
          </a:p>
          <a:p>
            <a:pPr lvl="1">
              <a:lnSpc>
                <a:spcPct val="90000"/>
              </a:lnSpc>
            </a:pPr>
            <a:r>
              <a:rPr lang="en-ZA" sz="2200" dirty="0" smtClean="0">
                <a:solidFill>
                  <a:srgbClr val="191919"/>
                </a:solidFill>
              </a:rPr>
              <a:t>It is unclear how many of the sector challenges will be addressed in the APP</a:t>
            </a:r>
            <a:endParaRPr lang="en-ZA" sz="2200" dirty="0">
              <a:solidFill>
                <a:srgbClr val="191919"/>
              </a:solidFill>
            </a:endParaRPr>
          </a:p>
          <a:p>
            <a:pPr lvl="2">
              <a:lnSpc>
                <a:spcPct val="90000"/>
              </a:lnSpc>
            </a:pPr>
            <a:endParaRPr lang="en-ZA" sz="1800" dirty="0" smtClean="0">
              <a:solidFill>
                <a:srgbClr val="191919"/>
              </a:solidFill>
            </a:endParaRPr>
          </a:p>
          <a:p>
            <a:pPr marL="0" indent="0">
              <a:lnSpc>
                <a:spcPct val="90000"/>
              </a:lnSpc>
              <a:buNone/>
            </a:pPr>
            <a:endParaRPr lang="en-ZA" sz="1800" dirty="0" smtClean="0">
              <a:solidFill>
                <a:srgbClr val="191919"/>
              </a:solidFill>
            </a:endParaRPr>
          </a:p>
        </p:txBody>
      </p:sp>
      <p:sp>
        <p:nvSpPr>
          <p:cNvPr id="5" name="Slide Number Placeholder 4"/>
          <p:cNvSpPr>
            <a:spLocks noGrp="1"/>
          </p:cNvSpPr>
          <p:nvPr>
            <p:ph type="sldNum" sz="quarter" idx="4294967295"/>
          </p:nvPr>
        </p:nvSpPr>
        <p:spPr>
          <a:xfrm>
            <a:off x="6553200" y="6237288"/>
            <a:ext cx="2133600" cy="365125"/>
          </a:xfrm>
          <a:prstGeom prst="rect">
            <a:avLst/>
          </a:prstGeom>
        </p:spPr>
        <p:txBody>
          <a:bodyPr/>
          <a:lstStyle/>
          <a:p>
            <a:pPr>
              <a:defRPr/>
            </a:pPr>
            <a:fld id="{F1102E04-C8CA-4535-B9A8-E00E6E7F4501}" type="slidenum">
              <a:rPr lang="en-ZA" smtClean="0"/>
              <a:pPr>
                <a:defRPr/>
              </a:pPr>
              <a:t>23</a:t>
            </a:fld>
            <a:endParaRPr lang="en-ZA" dirty="0"/>
          </a:p>
        </p:txBody>
      </p:sp>
    </p:spTree>
    <p:extLst>
      <p:ext uri="{BB962C8B-B14F-4D97-AF65-F5344CB8AC3E}">
        <p14:creationId xmlns:p14="http://schemas.microsoft.com/office/powerpoint/2010/main" xmlns="" val="24048120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0" y="2492896"/>
            <a:ext cx="9036496" cy="2016226"/>
          </a:xfrm>
          <a:prstGeom prst="rect">
            <a:avLst/>
          </a:prstGeom>
        </p:spPr>
        <p:txBody>
          <a:bodyPr>
            <a:normAutofit/>
          </a:bodyPr>
          <a:lstStyle>
            <a:lvl1pPr>
              <a:spcBef>
                <a:spcPts val="1000"/>
              </a:spcBef>
              <a:defRPr sz="4400"/>
            </a:lvl1pPr>
          </a:lstStyle>
          <a:p>
            <a:pPr lvl="0">
              <a:defRPr sz="1800" cap="none">
                <a:solidFill>
                  <a:srgbClr val="000000"/>
                </a:solidFill>
                <a:effectLst/>
              </a:defRPr>
            </a:pPr>
            <a:r>
              <a:rPr lang="en-ZA" sz="3600" cap="small" dirty="0" smtClean="0">
                <a:solidFill>
                  <a:srgbClr val="3B7150"/>
                </a:solidFill>
              </a:rPr>
              <a:t>5. FFC Agriculture –Related Recommendations for 2015/16 </a:t>
            </a:r>
            <a:r>
              <a:rPr lang="en-ZA" sz="3600" cap="small" dirty="0" err="1" smtClean="0">
                <a:solidFill>
                  <a:srgbClr val="3B7150"/>
                </a:solidFill>
              </a:rPr>
              <a:t>DoR</a:t>
            </a:r>
            <a:endParaRPr sz="3600" cap="small" dirty="0">
              <a:solidFill>
                <a:srgbClr val="3B7150"/>
              </a:solidFill>
            </a:endParaRPr>
          </a:p>
        </p:txBody>
      </p:sp>
    </p:spTree>
    <p:extLst>
      <p:ext uri="{BB962C8B-B14F-4D97-AF65-F5344CB8AC3E}">
        <p14:creationId xmlns:p14="http://schemas.microsoft.com/office/powerpoint/2010/main" xmlns="" val="17648311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143000"/>
          </a:xfrm>
        </p:spPr>
        <p:txBody>
          <a:bodyPr>
            <a:normAutofit/>
          </a:bodyPr>
          <a:lstStyle/>
          <a:p>
            <a:endParaRPr lang="en-ZA" dirty="0">
              <a:effectLst/>
            </a:endParaRPr>
          </a:p>
        </p:txBody>
      </p:sp>
      <p:sp>
        <p:nvSpPr>
          <p:cNvPr id="4" name="Slide Number Placeholder 3"/>
          <p:cNvSpPr>
            <a:spLocks noGrp="1"/>
          </p:cNvSpPr>
          <p:nvPr>
            <p:ph type="sldNum" sz="quarter" idx="4294967295"/>
          </p:nvPr>
        </p:nvSpPr>
        <p:spPr>
          <a:xfrm>
            <a:off x="6553200" y="6237288"/>
            <a:ext cx="2133600" cy="365125"/>
          </a:xfrm>
          <a:prstGeom prst="rect">
            <a:avLst/>
          </a:prstGeom>
        </p:spPr>
        <p:txBody>
          <a:bodyPr/>
          <a:lstStyle/>
          <a:p>
            <a:pPr>
              <a:defRPr/>
            </a:pPr>
            <a:fld id="{F1102E04-C8CA-4535-B9A8-E00E6E7F4501}" type="slidenum">
              <a:rPr lang="en-ZA" smtClean="0"/>
              <a:pPr>
                <a:defRPr/>
              </a:pPr>
              <a:t>25</a:t>
            </a:fld>
            <a:endParaRPr lang="en-ZA" dirty="0"/>
          </a:p>
        </p:txBody>
      </p:sp>
      <p:graphicFrame>
        <p:nvGraphicFramePr>
          <p:cNvPr id="6" name="Content Placeholder 6"/>
          <p:cNvGraphicFramePr>
            <a:graphicFrameLocks/>
          </p:cNvGraphicFramePr>
          <p:nvPr>
            <p:extLst/>
          </p:nvPr>
        </p:nvGraphicFramePr>
        <p:xfrm>
          <a:off x="251520" y="274639"/>
          <a:ext cx="8712968" cy="6178697"/>
        </p:xfrm>
        <a:graphic>
          <a:graphicData uri="http://schemas.openxmlformats.org/drawingml/2006/table">
            <a:tbl>
              <a:tblPr firstRow="1" bandRow="1">
                <a:tableStyleId>{8799B23B-EC83-4686-B30A-512413B5E67A}</a:tableStyleId>
              </a:tblPr>
              <a:tblGrid>
                <a:gridCol w="1452161"/>
                <a:gridCol w="7260807"/>
              </a:tblGrid>
              <a:tr h="612479">
                <a:tc>
                  <a:txBody>
                    <a:bodyPr/>
                    <a:lstStyle/>
                    <a:p>
                      <a:r>
                        <a:rPr lang="en-ZA" sz="2000" dirty="0" smtClean="0">
                          <a:latin typeface="Times New Roman" panose="02020603050405020304" pitchFamily="18" charset="0"/>
                          <a:cs typeface="Times New Roman" panose="02020603050405020304" pitchFamily="18" charset="0"/>
                        </a:rPr>
                        <a:t>Submission</a:t>
                      </a:r>
                      <a:endParaRPr lang="en-ZA" sz="2000" dirty="0">
                        <a:latin typeface="Times New Roman" pitchFamily="18" charset="0"/>
                        <a:cs typeface="Times New Roman" pitchFamily="18" charset="0"/>
                      </a:endParaRPr>
                    </a:p>
                  </a:txBody>
                  <a:tcPr>
                    <a:solidFill>
                      <a:schemeClr val="bg1"/>
                    </a:solidFill>
                  </a:tcPr>
                </a:tc>
                <a:tc>
                  <a:txBody>
                    <a:bodyPr/>
                    <a:lstStyle/>
                    <a:p>
                      <a:pPr algn="ctr"/>
                      <a:r>
                        <a:rPr lang="en-ZA" sz="2000" dirty="0" smtClean="0">
                          <a:latin typeface="Times New Roman" panose="02020603050405020304" pitchFamily="18" charset="0"/>
                          <a:cs typeface="Times New Roman" panose="02020603050405020304" pitchFamily="18" charset="0"/>
                        </a:rPr>
                        <a:t>FFC Recommendation</a:t>
                      </a:r>
                      <a:endParaRPr lang="en-ZA" sz="2000" dirty="0">
                        <a:latin typeface="Times New Roman" pitchFamily="18" charset="0"/>
                        <a:cs typeface="Times New Roman" pitchFamily="18" charset="0"/>
                      </a:endParaRPr>
                    </a:p>
                  </a:txBody>
                  <a:tcPr>
                    <a:solidFill>
                      <a:schemeClr val="bg1"/>
                    </a:solidFill>
                  </a:tcPr>
                </a:tc>
              </a:tr>
              <a:tr h="2492576">
                <a:tc rowSpan="2">
                  <a:txBody>
                    <a:bodyPr/>
                    <a:lstStyle/>
                    <a:p>
                      <a:pPr algn="ctr"/>
                      <a:r>
                        <a:rPr lang="en-ZA" sz="2000" dirty="0" smtClean="0">
                          <a:solidFill>
                            <a:schemeClr val="accent3">
                              <a:lumMod val="50000"/>
                            </a:schemeClr>
                          </a:solidFill>
                          <a:latin typeface="Times New Roman" panose="02020603050405020304" pitchFamily="18" charset="0"/>
                          <a:cs typeface="Times New Roman" panose="02020603050405020304" pitchFamily="18" charset="0"/>
                        </a:rPr>
                        <a:t>Submission for the 2015/16 DoR</a:t>
                      </a:r>
                      <a:endParaRPr lang="en-ZA" sz="2000" dirty="0">
                        <a:solidFill>
                          <a:schemeClr val="accent3">
                            <a:lumMod val="50000"/>
                          </a:schemeClr>
                        </a:solidFill>
                        <a:latin typeface="Times New Roman" pitchFamily="18" charset="0"/>
                        <a:cs typeface="Times New Roman" pitchFamily="18" charset="0"/>
                      </a:endParaRPr>
                    </a:p>
                  </a:txBody>
                  <a:tcPr anchor="ctr">
                    <a:solidFill>
                      <a:schemeClr val="bg1"/>
                    </a:solidFill>
                  </a:tcPr>
                </a:tc>
                <a:tc>
                  <a:txBody>
                    <a:bodyPr/>
                    <a:lstStyle/>
                    <a:p>
                      <a:pPr lvl="0" algn="l"/>
                      <a:r>
                        <a:rPr lang="en-ZA" sz="1700" baseline="0" dirty="0" smtClean="0">
                          <a:latin typeface="Times New Roman" panose="02020603050405020304" pitchFamily="18" charset="0"/>
                          <a:cs typeface="Times New Roman" panose="02020603050405020304" pitchFamily="18" charset="0"/>
                        </a:rPr>
                        <a:t>DAFF should strengthen its ability to enforce the conditions in the grant framework to ensure better oversight of provinces, so that spending and performance of agricultural conditional grants can be improved. The Commission suggests that norms and standards be developed to assess the performance of provinces and five-year evaluations of conditional grants be institutionalised</a:t>
                      </a:r>
                    </a:p>
                    <a:p>
                      <a:pPr marL="194027" lvl="0" indent="-194027" algn="l">
                        <a:buSzPct val="100000"/>
                        <a:buFont typeface="Arial"/>
                        <a:buChar char="•"/>
                        <a:defRPr sz="1800" b="0" i="0"/>
                      </a:pPr>
                      <a:r>
                        <a:rPr lang="en-ZA" sz="1700" i="1" baseline="0" dirty="0" smtClean="0">
                          <a:latin typeface="Times New Roman" pitchFamily="18" charset="0"/>
                          <a:cs typeface="Times New Roman" pitchFamily="18" charset="0"/>
                        </a:rPr>
                        <a:t>Government Response: </a:t>
                      </a:r>
                      <a:r>
                        <a:rPr lang="en-ZA" sz="1700" b="0" i="1" baseline="0" dirty="0" smtClean="0">
                          <a:solidFill>
                            <a:schemeClr val="tx1"/>
                          </a:solidFill>
                          <a:latin typeface="Times New Roman" pitchFamily="18" charset="0"/>
                          <a:ea typeface="+mn-ea"/>
                          <a:cs typeface="Times New Roman" pitchFamily="18" charset="0"/>
                          <a:sym typeface="Arial Bold"/>
                        </a:rPr>
                        <a:t>Government supports recommendation on development of  norms and standards. Government (via the DPME) has initiated evaluation of agricultural conditional grants, incl. CASP. The report of this review will be used as a basis to institutionalise evaluation processes</a:t>
                      </a:r>
                      <a:endParaRPr lang="en-ZA" sz="1700" b="0" i="1" baseline="0" dirty="0">
                        <a:solidFill>
                          <a:schemeClr val="tx1"/>
                        </a:solidFill>
                        <a:latin typeface="Times New Roman" pitchFamily="18" charset="0"/>
                        <a:ea typeface="+mn-ea"/>
                        <a:cs typeface="Times New Roman" pitchFamily="18" charset="0"/>
                        <a:sym typeface="Arial Bold"/>
                      </a:endParaRPr>
                    </a:p>
                  </a:txBody>
                  <a:tcPr>
                    <a:solidFill>
                      <a:schemeClr val="bg1"/>
                    </a:solidFill>
                  </a:tcPr>
                </a:tc>
              </a:tr>
              <a:tr h="3073642">
                <a:tc vMerge="1">
                  <a:txBody>
                    <a:bodyPr/>
                    <a:lstStyle/>
                    <a:p>
                      <a:endParaRPr lang="en-ZA" sz="1800" dirty="0">
                        <a:latin typeface="Times New Roman" pitchFamily="18" charset="0"/>
                        <a:cs typeface="Times New Roman" pitchFamily="18" charset="0"/>
                      </a:endParaRPr>
                    </a:p>
                  </a:txBody>
                  <a:tcPr anchor="ctr"/>
                </a:tc>
                <a:tc>
                  <a:txBody>
                    <a:bodyPr/>
                    <a:lstStyle/>
                    <a:p>
                      <a:pPr lvl="0" algn="l"/>
                      <a:r>
                        <a:rPr lang="en-ZA" sz="1700" baseline="0" dirty="0" smtClean="0">
                          <a:latin typeface="Times New Roman" pitchFamily="18" charset="0"/>
                          <a:cs typeface="Times New Roman" pitchFamily="18" charset="0"/>
                        </a:rPr>
                        <a:t>The Commission recommends that special focus is put on improving the operations of different food security programmes, especially Agriculture, EPWP and the School Nutrition Programme, which accelerate reduction in household food security without necessarily increasing programme expenditure. Areas that can yield improved results include better joint planning and streamlining procurement processes with the assistance of the Chief Procurement Officer. The ability to use available resources optimally for the food security programmes have declined overtime</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sz="1800" b="0" i="0"/>
                      </a:pPr>
                      <a:r>
                        <a:rPr lang="en-ZA" sz="1700" i="1" baseline="0" dirty="0" smtClean="0">
                          <a:latin typeface="Times New Roman" pitchFamily="18" charset="0"/>
                          <a:cs typeface="Times New Roman" pitchFamily="18" charset="0"/>
                        </a:rPr>
                        <a:t>Government Response:*Recommendation was part of an Annexure to the FFC”s </a:t>
                      </a:r>
                      <a:r>
                        <a:rPr lang="en-ZA" sz="1700" i="1" baseline="0" dirty="0" err="1" smtClean="0">
                          <a:latin typeface="Times New Roman" pitchFamily="18" charset="0"/>
                          <a:cs typeface="Times New Roman" pitchFamily="18" charset="0"/>
                        </a:rPr>
                        <a:t>DoR</a:t>
                      </a:r>
                      <a:r>
                        <a:rPr lang="en-ZA" sz="1700" i="1" baseline="0" dirty="0" smtClean="0">
                          <a:latin typeface="Times New Roman" pitchFamily="18" charset="0"/>
                          <a:cs typeface="Times New Roman" pitchFamily="18" charset="0"/>
                        </a:rPr>
                        <a:t> Submission, hence no formal response from Government  </a:t>
                      </a:r>
                    </a:p>
                  </a:txBody>
                  <a:tcPr>
                    <a:solidFill>
                      <a:schemeClr val="bg1"/>
                    </a:solidFill>
                  </a:tcPr>
                </a:tc>
              </a:tr>
            </a:tbl>
          </a:graphicData>
        </a:graphic>
      </p:graphicFrame>
    </p:spTree>
    <p:extLst>
      <p:ext uri="{BB962C8B-B14F-4D97-AF65-F5344CB8AC3E}">
        <p14:creationId xmlns:p14="http://schemas.microsoft.com/office/powerpoint/2010/main" xmlns="" val="26076865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143000"/>
          </a:xfrm>
        </p:spPr>
        <p:txBody>
          <a:bodyPr>
            <a:normAutofit/>
          </a:bodyPr>
          <a:lstStyle/>
          <a:p>
            <a:endParaRPr lang="en-ZA" dirty="0">
              <a:effectLst/>
            </a:endParaRPr>
          </a:p>
        </p:txBody>
      </p:sp>
      <p:sp>
        <p:nvSpPr>
          <p:cNvPr id="4" name="Slide Number Placeholder 3"/>
          <p:cNvSpPr>
            <a:spLocks noGrp="1"/>
          </p:cNvSpPr>
          <p:nvPr>
            <p:ph type="sldNum" sz="quarter" idx="4294967295"/>
          </p:nvPr>
        </p:nvSpPr>
        <p:spPr>
          <a:xfrm>
            <a:off x="6553200" y="6237288"/>
            <a:ext cx="2133600" cy="365125"/>
          </a:xfrm>
          <a:prstGeom prst="rect">
            <a:avLst/>
          </a:prstGeom>
        </p:spPr>
        <p:txBody>
          <a:bodyPr/>
          <a:lstStyle/>
          <a:p>
            <a:pPr>
              <a:defRPr/>
            </a:pPr>
            <a:fld id="{F1102E04-C8CA-4535-B9A8-E00E6E7F4501}" type="slidenum">
              <a:rPr lang="en-ZA" smtClean="0"/>
              <a:pPr>
                <a:defRPr/>
              </a:pPr>
              <a:t>26</a:t>
            </a:fld>
            <a:endParaRPr lang="en-ZA" dirty="0"/>
          </a:p>
        </p:txBody>
      </p:sp>
      <p:graphicFrame>
        <p:nvGraphicFramePr>
          <p:cNvPr id="6" name="Content Placeholder 6"/>
          <p:cNvGraphicFramePr>
            <a:graphicFrameLocks/>
          </p:cNvGraphicFramePr>
          <p:nvPr>
            <p:extLst/>
          </p:nvPr>
        </p:nvGraphicFramePr>
        <p:xfrm>
          <a:off x="251520" y="274637"/>
          <a:ext cx="8640960" cy="6185987"/>
        </p:xfrm>
        <a:graphic>
          <a:graphicData uri="http://schemas.openxmlformats.org/drawingml/2006/table">
            <a:tbl>
              <a:tblPr firstRow="1" bandRow="1">
                <a:tableStyleId>{8799B23B-EC83-4686-B30A-512413B5E67A}</a:tableStyleId>
              </a:tblPr>
              <a:tblGrid>
                <a:gridCol w="1440160"/>
                <a:gridCol w="7200800"/>
              </a:tblGrid>
              <a:tr h="505026">
                <a:tc>
                  <a:txBody>
                    <a:bodyPr/>
                    <a:lstStyle/>
                    <a:p>
                      <a:r>
                        <a:rPr lang="en-ZA" sz="2000" dirty="0" smtClean="0">
                          <a:latin typeface="Times New Roman" panose="02020603050405020304" pitchFamily="18" charset="0"/>
                          <a:cs typeface="Times New Roman" panose="02020603050405020304" pitchFamily="18" charset="0"/>
                        </a:rPr>
                        <a:t>Submission</a:t>
                      </a:r>
                      <a:endParaRPr lang="en-ZA" sz="2000" dirty="0">
                        <a:latin typeface="Times New Roman" pitchFamily="18" charset="0"/>
                        <a:cs typeface="Times New Roman" pitchFamily="18" charset="0"/>
                      </a:endParaRPr>
                    </a:p>
                  </a:txBody>
                  <a:tcPr>
                    <a:solidFill>
                      <a:schemeClr val="bg1"/>
                    </a:solidFill>
                  </a:tcPr>
                </a:tc>
                <a:tc>
                  <a:txBody>
                    <a:bodyPr/>
                    <a:lstStyle/>
                    <a:p>
                      <a:pPr algn="ctr"/>
                      <a:r>
                        <a:rPr lang="en-ZA" sz="2000" dirty="0" smtClean="0">
                          <a:latin typeface="Times New Roman" panose="02020603050405020304" pitchFamily="18" charset="0"/>
                          <a:cs typeface="Times New Roman" panose="02020603050405020304" pitchFamily="18" charset="0"/>
                        </a:rPr>
                        <a:t>FFC Recommendation</a:t>
                      </a:r>
                      <a:endParaRPr lang="en-ZA" sz="2000" dirty="0">
                        <a:latin typeface="Times New Roman" pitchFamily="18" charset="0"/>
                        <a:cs typeface="Times New Roman" pitchFamily="18" charset="0"/>
                      </a:endParaRPr>
                    </a:p>
                  </a:txBody>
                  <a:tcPr>
                    <a:solidFill>
                      <a:schemeClr val="bg1"/>
                    </a:solidFill>
                  </a:tcPr>
                </a:tc>
              </a:tr>
              <a:tr h="2145281">
                <a:tc rowSpan="2">
                  <a:txBody>
                    <a:bodyPr/>
                    <a:lstStyle/>
                    <a:p>
                      <a:pPr algn="ctr"/>
                      <a:r>
                        <a:rPr lang="en-ZA" sz="1800" dirty="0" smtClean="0">
                          <a:solidFill>
                            <a:schemeClr val="tx1"/>
                          </a:solidFill>
                          <a:latin typeface="Times New Roman" panose="02020603050405020304" pitchFamily="18" charset="0"/>
                          <a:cs typeface="Times New Roman" panose="02020603050405020304" pitchFamily="18" charset="0"/>
                        </a:rPr>
                        <a:t>Submission for the 2015/16 DoR</a:t>
                      </a:r>
                      <a:endParaRPr lang="en-ZA" sz="1800" dirty="0">
                        <a:solidFill>
                          <a:schemeClr val="tx1"/>
                        </a:solidFill>
                        <a:latin typeface="Times New Roman" pitchFamily="18" charset="0"/>
                        <a:cs typeface="Times New Roman" pitchFamily="18" charset="0"/>
                      </a:endParaRPr>
                    </a:p>
                  </a:txBody>
                  <a:tcPr anchor="ctr">
                    <a:solidFill>
                      <a:schemeClr val="bg1"/>
                    </a:solidFill>
                  </a:tcPr>
                </a:tc>
                <a:tc>
                  <a:txBody>
                    <a:bodyPr/>
                    <a:lstStyle/>
                    <a:p>
                      <a:pPr lvl="0" algn="l"/>
                      <a:r>
                        <a:rPr lang="en-ZA" sz="1800" baseline="0" dirty="0" smtClean="0">
                          <a:latin typeface="Times New Roman" pitchFamily="18" charset="0"/>
                          <a:cs typeface="Times New Roman" pitchFamily="18" charset="0"/>
                        </a:rPr>
                        <a:t>Government should clarify the legislative mandate and responsibility of municipalities in relation to food security. In this regard, DAFF should develop a policy on urban food security with concrete proposals on how such a mandate will be funded. Currently food security is not seen as a competence of municipalities and therefore cannot be funded</a:t>
                      </a:r>
                    </a:p>
                    <a:p>
                      <a:pPr marL="285750" lvl="0" indent="-285750" algn="l">
                        <a:buFont typeface="Arial" panose="020B0604020202020204" pitchFamily="34" charset="0"/>
                        <a:buChar char="•"/>
                      </a:pPr>
                      <a:r>
                        <a:rPr lang="en-ZA" sz="1800" i="1" baseline="0" dirty="0" smtClean="0">
                          <a:latin typeface="Times New Roman" pitchFamily="18" charset="0"/>
                          <a:cs typeface="Times New Roman" pitchFamily="18" charset="0"/>
                        </a:rPr>
                        <a:t>Government Response: *Recommendation was part of an Annexure to the FFC”s </a:t>
                      </a:r>
                      <a:r>
                        <a:rPr lang="en-ZA" sz="1800" i="1" baseline="0" dirty="0" err="1" smtClean="0">
                          <a:latin typeface="Times New Roman" pitchFamily="18" charset="0"/>
                          <a:cs typeface="Times New Roman" pitchFamily="18" charset="0"/>
                        </a:rPr>
                        <a:t>DoR</a:t>
                      </a:r>
                      <a:r>
                        <a:rPr lang="en-ZA" sz="1800" i="1" baseline="0" dirty="0" smtClean="0">
                          <a:latin typeface="Times New Roman" pitchFamily="18" charset="0"/>
                          <a:cs typeface="Times New Roman" pitchFamily="18" charset="0"/>
                        </a:rPr>
                        <a:t> Submission, hence no formal response from Government  </a:t>
                      </a:r>
                    </a:p>
                  </a:txBody>
                  <a:tcPr>
                    <a:solidFill>
                      <a:schemeClr val="bg1"/>
                    </a:solidFill>
                  </a:tcPr>
                </a:tc>
              </a:tr>
              <a:tr h="3490431">
                <a:tc vMerge="1">
                  <a:txBody>
                    <a:bodyPr/>
                    <a:lstStyle/>
                    <a:p>
                      <a:endParaRPr lang="en-ZA" sz="1800" dirty="0">
                        <a:latin typeface="Times New Roman" pitchFamily="18" charset="0"/>
                        <a:cs typeface="Times New Roman" pitchFamily="18" charset="0"/>
                      </a:endParaRPr>
                    </a:p>
                  </a:txBody>
                  <a:tcPr anchor="ctr"/>
                </a:tc>
                <a:tc>
                  <a:txBody>
                    <a:bodyPr/>
                    <a:lstStyle/>
                    <a:p>
                      <a:pPr lvl="0" algn="l"/>
                      <a:r>
                        <a:rPr lang="en-ZA" sz="1600" baseline="0" dirty="0" smtClean="0">
                          <a:latin typeface="Times New Roman" panose="02020603050405020304" pitchFamily="18" charset="0"/>
                          <a:cs typeface="Times New Roman" panose="02020603050405020304" pitchFamily="18" charset="0"/>
                        </a:rPr>
                        <a:t>The terms of reference for the committee to review the agricultural conditional grants should be finalised without delays. The review should be comprehensive in scope and should include assessing the value chain of conditional grants and unlocking operational constraints, especially in relation to planning, procurement, comprehensive smallholder support, cash-flow and monitoring and evaluation. Stakeholders such as the Department of Rural Development and Land Reform should be invited to be part of the committee and ways to streamline the funding overlap between the Ilima/Letsema grant and the recapitalisation and development programme should be examined</a:t>
                      </a:r>
                    </a:p>
                    <a:p>
                      <a:pPr marL="285750" lvl="0" indent="-285750" algn="l">
                        <a:buFont typeface="Arial" panose="020B0604020202020204" pitchFamily="34" charset="0"/>
                        <a:buChar char="•"/>
                        <a:defRPr sz="1800" b="0" i="0"/>
                      </a:pPr>
                      <a:r>
                        <a:rPr lang="en-ZA" sz="1600" i="1" baseline="0" dirty="0" smtClean="0">
                          <a:latin typeface="Times New Roman" pitchFamily="18" charset="0"/>
                          <a:cs typeface="Times New Roman" pitchFamily="18" charset="0"/>
                        </a:rPr>
                        <a:t>Government Response: </a:t>
                      </a:r>
                      <a:r>
                        <a:rPr lang="en-ZA" sz="1600" i="1" dirty="0" smtClean="0">
                          <a:latin typeface="Times New Roman" panose="02020603050405020304" pitchFamily="18" charset="0"/>
                          <a:ea typeface="Arial Bold"/>
                          <a:cs typeface="Times New Roman" panose="02020603050405020304" pitchFamily="18" charset="0"/>
                          <a:sym typeface="Arial Bold"/>
                        </a:rPr>
                        <a:t>Government agrees this is a priority. Discussions have begun between  the Department of Agriculture and Forestry, National Treasury and Department of Rural Development and Land Reform to streamline the overlaps that exist in grants to provinces</a:t>
                      </a:r>
                    </a:p>
                    <a:p>
                      <a:pPr lvl="0" algn="l"/>
                      <a:endParaRPr lang="en-ZA" sz="1800" baseline="0" dirty="0" smtClean="0">
                        <a:latin typeface="Times New Roman" pitchFamily="18" charset="0"/>
                        <a:cs typeface="Times New Roman" pitchFamily="18" charset="0"/>
                      </a:endParaRPr>
                    </a:p>
                  </a:txBody>
                  <a:tcPr>
                    <a:solidFill>
                      <a:schemeClr val="bg1"/>
                    </a:solidFill>
                  </a:tcPr>
                </a:tc>
              </a:tr>
            </a:tbl>
          </a:graphicData>
        </a:graphic>
      </p:graphicFrame>
    </p:spTree>
    <p:extLst>
      <p:ext uri="{BB962C8B-B14F-4D97-AF65-F5344CB8AC3E}">
        <p14:creationId xmlns:p14="http://schemas.microsoft.com/office/powerpoint/2010/main" xmlns="" val="39597593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p:nvPr/>
        </p:nvSpPr>
        <p:spPr>
          <a:xfrm>
            <a:off x="2699791" y="6237289"/>
            <a:ext cx="3744418" cy="23790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a:solidFill>
                  <a:srgbClr val="366C5B"/>
                </a:solidFill>
              </a:rPr>
              <a:t>FFC MTBPS Training for SCoA_September 2014</a:t>
            </a:r>
          </a:p>
        </p:txBody>
      </p:sp>
      <p:sp>
        <p:nvSpPr>
          <p:cNvPr id="336" name="Shape 336"/>
          <p:cNvSpPr/>
          <p:nvPr/>
        </p:nvSpPr>
        <p:spPr>
          <a:xfrm>
            <a:off x="2699791" y="6237289"/>
            <a:ext cx="3744418" cy="23790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a:solidFill>
                  <a:srgbClr val="366C5B"/>
                </a:solidFill>
              </a:rPr>
              <a:t>Introduction to the Financial and Fiscal Commission 2014</a:t>
            </a:r>
          </a:p>
        </p:txBody>
      </p:sp>
      <p:sp>
        <p:nvSpPr>
          <p:cNvPr id="337" name="Shape 337"/>
          <p:cNvSpPr>
            <a:spLocks noGrp="1"/>
          </p:cNvSpPr>
          <p:nvPr>
            <p:ph type="title"/>
          </p:nvPr>
        </p:nvSpPr>
        <p:spPr>
          <a:xfrm>
            <a:off x="302940" y="68738"/>
            <a:ext cx="8538120" cy="1143002"/>
          </a:xfrm>
          <a:prstGeom prst="rect">
            <a:avLst/>
          </a:prstGeom>
        </p:spPr>
        <p:txBody>
          <a:bodyPr/>
          <a:lstStyle/>
          <a:p>
            <a:pPr lvl="0">
              <a:defRPr sz="1800" cap="none">
                <a:solidFill>
                  <a:srgbClr val="000000"/>
                </a:solidFill>
                <a:effectLst/>
              </a:defRPr>
            </a:pPr>
            <a:r>
              <a:rPr sz="4400" cap="small" dirty="0">
                <a:solidFill>
                  <a:srgbClr val="3B7150"/>
                </a:solidFill>
              </a:rPr>
              <a:t>FFC’s Website: www.ffc.co.za</a:t>
            </a:r>
          </a:p>
        </p:txBody>
      </p:sp>
      <p:sp>
        <p:nvSpPr>
          <p:cNvPr id="338" name="Shape 338"/>
          <p:cNvSpPr>
            <a:spLocks noGrp="1"/>
          </p:cNvSpPr>
          <p:nvPr>
            <p:ph type="sldNum" sz="quarter" idx="2"/>
          </p:nvPr>
        </p:nvSpPr>
        <p:spPr>
          <a:xfrm>
            <a:off x="6553200" y="6007565"/>
            <a:ext cx="2133600" cy="184027"/>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a:solidFill>
                  <a:srgbClr val="888888"/>
                </a:solidFill>
              </a:defRPr>
            </a:lvl1p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27</a:t>
            </a:fld>
            <a:endParaRPr sz="1200">
              <a:solidFill>
                <a:srgbClr val="888888"/>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2940" y="1340768"/>
            <a:ext cx="8538120" cy="5256584"/>
          </a:xfrm>
          <a:prstGeom prst="rect">
            <a:avLst/>
          </a:prstGeom>
        </p:spPr>
      </p:pic>
    </p:spTree>
    <p:extLst>
      <p:ext uri="{BB962C8B-B14F-4D97-AF65-F5344CB8AC3E}">
        <p14:creationId xmlns:p14="http://schemas.microsoft.com/office/powerpoint/2010/main" xmlns="" val="155932169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Role and Function of the FFC</a:t>
            </a:r>
            <a:endParaRPr lang="en-ZA" dirty="0">
              <a:effectLst/>
            </a:endParaRPr>
          </a:p>
        </p:txBody>
      </p:sp>
      <p:sp>
        <p:nvSpPr>
          <p:cNvPr id="3" name="Content Placeholder 2"/>
          <p:cNvSpPr>
            <a:spLocks noGrp="1"/>
          </p:cNvSpPr>
          <p:nvPr>
            <p:ph idx="1"/>
          </p:nvPr>
        </p:nvSpPr>
        <p:spPr>
          <a:xfrm>
            <a:off x="287524" y="1600200"/>
            <a:ext cx="8568952" cy="5002213"/>
          </a:xfrm>
        </p:spPr>
        <p:txBody>
          <a:bodyPr/>
          <a:lstStyle/>
          <a:p>
            <a:pPr>
              <a:lnSpc>
                <a:spcPct val="90000"/>
              </a:lnSpc>
            </a:pPr>
            <a:r>
              <a:rPr lang="en-ZA" sz="1800" dirty="0" smtClean="0">
                <a:solidFill>
                  <a:srgbClr val="191919"/>
                </a:solidFill>
              </a:rPr>
              <a:t>The Financial and Fiscal Commission (FFC)</a:t>
            </a:r>
          </a:p>
          <a:p>
            <a:pPr lvl="1">
              <a:lnSpc>
                <a:spcPct val="90000"/>
              </a:lnSpc>
            </a:pPr>
            <a:r>
              <a:rPr lang="en-ZA" sz="1600" dirty="0" smtClean="0"/>
              <a:t>Is an independent, permanent, statutory institution established in terms of Section 220 of Constitution</a:t>
            </a:r>
          </a:p>
          <a:p>
            <a:pPr lvl="1">
              <a:lnSpc>
                <a:spcPct val="90000"/>
              </a:lnSpc>
            </a:pPr>
            <a:r>
              <a:rPr lang="en-ZA" sz="1600" dirty="0" smtClean="0"/>
              <a:t>Must function in terms of the FFC Act</a:t>
            </a:r>
          </a:p>
          <a:p>
            <a:pPr>
              <a:lnSpc>
                <a:spcPct val="90000"/>
              </a:lnSpc>
            </a:pPr>
            <a:r>
              <a:rPr lang="en-ZA" sz="1800" dirty="0" smtClean="0">
                <a:solidFill>
                  <a:srgbClr val="191919"/>
                </a:solidFill>
              </a:rPr>
              <a:t>Mandate of Commission </a:t>
            </a:r>
          </a:p>
          <a:p>
            <a:pPr lvl="1">
              <a:lnSpc>
                <a:spcPct val="90000"/>
              </a:lnSpc>
            </a:pPr>
            <a:r>
              <a:rPr lang="en-ZA" sz="1600" dirty="0" smtClean="0"/>
              <a:t>To make recommendations, envisaged in Chapter 13 of the Constitution or in national legislation to Parliament, Provincial Legislatures, and any other organ of state determined by national legislation</a:t>
            </a:r>
          </a:p>
          <a:p>
            <a:pPr>
              <a:lnSpc>
                <a:spcPct val="90000"/>
              </a:lnSpc>
            </a:pPr>
            <a:r>
              <a:rPr lang="en-US" sz="1800" dirty="0" smtClean="0">
                <a:solidFill>
                  <a:srgbClr val="191919"/>
                </a:solidFill>
              </a:rPr>
              <a:t>The Commission’s focus is primarily on the equitable division of nationally collected revenue among the three spheres of government and any other financial and fiscal matters</a:t>
            </a:r>
          </a:p>
          <a:p>
            <a:pPr lvl="1">
              <a:lnSpc>
                <a:spcPct val="90000"/>
              </a:lnSpc>
            </a:pPr>
            <a:r>
              <a:rPr lang="en-US" sz="1600" dirty="0" smtClean="0"/>
              <a:t>Legislative provisions or executive decisions that affect either provincial or local government from a financial and/or fiscal perspective</a:t>
            </a:r>
          </a:p>
          <a:p>
            <a:pPr lvl="1">
              <a:lnSpc>
                <a:spcPct val="90000"/>
              </a:lnSpc>
            </a:pPr>
            <a:r>
              <a:rPr lang="en-US" sz="1600" dirty="0" smtClean="0"/>
              <a:t>Includes regulations associated with legislation that may amend or extend such legislation</a:t>
            </a:r>
          </a:p>
          <a:p>
            <a:pPr lvl="1">
              <a:lnSpc>
                <a:spcPct val="90000"/>
              </a:lnSpc>
            </a:pPr>
            <a:r>
              <a:rPr lang="en-US" sz="1600" dirty="0" smtClean="0"/>
              <a:t>Commission must be consulted in terms of the FFC Act</a:t>
            </a:r>
          </a:p>
          <a:p>
            <a:pPr lvl="1">
              <a:lnSpc>
                <a:spcPct val="90000"/>
              </a:lnSpc>
            </a:pPr>
            <a:r>
              <a:rPr lang="en-US" sz="1600" dirty="0" smtClean="0"/>
              <a:t>The Commission’s current submission on the 2017/18 Division of Revenue will focus on the impact of the IGFR instruments on rural development</a:t>
            </a:r>
          </a:p>
          <a:p>
            <a:endParaRPr lang="en-ZA" sz="1600" dirty="0"/>
          </a:p>
        </p:txBody>
      </p:sp>
      <p:sp>
        <p:nvSpPr>
          <p:cNvPr id="5" name="Slide Number Placeholder 4"/>
          <p:cNvSpPr>
            <a:spLocks noGrp="1"/>
          </p:cNvSpPr>
          <p:nvPr>
            <p:ph type="sldNum" sz="quarter" idx="4294967295"/>
          </p:nvPr>
        </p:nvSpPr>
        <p:spPr>
          <a:xfrm>
            <a:off x="6553200" y="6237288"/>
            <a:ext cx="2133600" cy="365125"/>
          </a:xfrm>
          <a:prstGeom prst="rect">
            <a:avLst/>
          </a:prstGeom>
        </p:spPr>
        <p:txBody>
          <a:bodyPr/>
          <a:lstStyle/>
          <a:p>
            <a:pPr>
              <a:defRPr/>
            </a:pPr>
            <a:fld id="{F1102E04-C8CA-4535-B9A8-E00E6E7F4501}" type="slidenum">
              <a:rPr lang="en-ZA" smtClean="0"/>
              <a:pPr>
                <a:defRPr/>
              </a:pPr>
              <a:t>3</a:t>
            </a:fld>
            <a:endParaRPr lang="en-ZA" dirty="0"/>
          </a:p>
        </p:txBody>
      </p:sp>
    </p:spTree>
    <p:extLst>
      <p:ext uri="{BB962C8B-B14F-4D97-AF65-F5344CB8AC3E}">
        <p14:creationId xmlns:p14="http://schemas.microsoft.com/office/powerpoint/2010/main" xmlns="" val="65178084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9552" y="2348880"/>
            <a:ext cx="7772401" cy="2637522"/>
          </a:xfrm>
        </p:spPr>
        <p:txBody>
          <a:bodyPr>
            <a:normAutofit/>
          </a:bodyPr>
          <a:lstStyle/>
          <a:p>
            <a:pPr>
              <a:lnSpc>
                <a:spcPct val="90000"/>
              </a:lnSpc>
              <a:spcBef>
                <a:spcPts val="1000"/>
              </a:spcBef>
              <a:buClr>
                <a:srgbClr val="191919"/>
              </a:buClr>
              <a:defRPr sz="1800" cap="none">
                <a:solidFill>
                  <a:srgbClr val="000000"/>
                </a:solidFill>
                <a:effectLst/>
              </a:defRPr>
            </a:pPr>
            <a:r>
              <a:rPr lang="en-ZA" sz="4400" dirty="0">
                <a:solidFill>
                  <a:srgbClr val="387250"/>
                </a:solidFill>
                <a:effectLst/>
              </a:rPr>
              <a:t>2. Agriculture, Forestry and Fisheries in the Context of the Broader Economy</a:t>
            </a:r>
          </a:p>
        </p:txBody>
      </p:sp>
    </p:spTree>
    <p:extLst>
      <p:ext uri="{BB962C8B-B14F-4D97-AF65-F5344CB8AC3E}">
        <p14:creationId xmlns:p14="http://schemas.microsoft.com/office/powerpoint/2010/main" xmlns="" val="179727512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044" y="92075"/>
            <a:ext cx="8229600" cy="1508125"/>
          </a:xfrm>
        </p:spPr>
        <p:txBody>
          <a:bodyPr>
            <a:normAutofit/>
          </a:bodyPr>
          <a:lstStyle/>
          <a:p>
            <a:r>
              <a:rPr lang="en-ZA" sz="4000" dirty="0" smtClean="0">
                <a:effectLst/>
              </a:rPr>
              <a:t>Background</a:t>
            </a:r>
            <a:endParaRPr lang="en-ZA" sz="4000" dirty="0">
              <a:effectLst/>
            </a:endParaRPr>
          </a:p>
        </p:txBody>
      </p:sp>
      <p:sp>
        <p:nvSpPr>
          <p:cNvPr id="3" name="Text Placeholder 2"/>
          <p:cNvSpPr>
            <a:spLocks noGrp="1"/>
          </p:cNvSpPr>
          <p:nvPr>
            <p:ph type="body" idx="1"/>
          </p:nvPr>
        </p:nvSpPr>
        <p:spPr>
          <a:xfrm>
            <a:off x="251520" y="1530690"/>
            <a:ext cx="8712968" cy="4853136"/>
          </a:xfrm>
        </p:spPr>
        <p:txBody>
          <a:bodyPr/>
          <a:lstStyle/>
          <a:p>
            <a:r>
              <a:rPr lang="en-ZA" sz="2000" dirty="0" smtClean="0"/>
              <a:t>Despite its small contribution to the economy (less than 3% since early 1990s), agriculture </a:t>
            </a:r>
            <a:r>
              <a:rPr lang="en-ZA" sz="2000" dirty="0"/>
              <a:t>is </a:t>
            </a:r>
            <a:r>
              <a:rPr lang="en-ZA" sz="2000" dirty="0" smtClean="0"/>
              <a:t>still an </a:t>
            </a:r>
            <a:r>
              <a:rPr lang="en-ZA" sz="2000" dirty="0"/>
              <a:t>important sector of the economy</a:t>
            </a:r>
          </a:p>
          <a:p>
            <a:pPr lvl="1"/>
            <a:r>
              <a:rPr lang="en-ZA" sz="1800" dirty="0" smtClean="0">
                <a:solidFill>
                  <a:schemeClr val="tx1"/>
                </a:solidFill>
              </a:rPr>
              <a:t>The </a:t>
            </a:r>
            <a:r>
              <a:rPr lang="en-ZA" sz="1800" dirty="0">
                <a:solidFill>
                  <a:schemeClr val="tx1"/>
                </a:solidFill>
              </a:rPr>
              <a:t>sector has large linkages with rest of the economy </a:t>
            </a:r>
            <a:r>
              <a:rPr lang="en-ZA" sz="1800" dirty="0" smtClean="0">
                <a:solidFill>
                  <a:schemeClr val="tx1"/>
                </a:solidFill>
              </a:rPr>
              <a:t>making </a:t>
            </a:r>
            <a:r>
              <a:rPr lang="en-ZA" sz="1800" dirty="0">
                <a:solidFill>
                  <a:schemeClr val="tx1"/>
                </a:solidFill>
              </a:rPr>
              <a:t>its contribution to economy much larger than its overall size</a:t>
            </a:r>
          </a:p>
          <a:p>
            <a:pPr lvl="1"/>
            <a:r>
              <a:rPr lang="en-ZA" sz="1800" dirty="0"/>
              <a:t>In 2015, </a:t>
            </a:r>
            <a:r>
              <a:rPr lang="en-ZA" sz="1800" dirty="0" smtClean="0"/>
              <a:t>agriculture contributed </a:t>
            </a:r>
            <a:r>
              <a:rPr lang="en-ZA" sz="1800" dirty="0"/>
              <a:t>approximately 5% of total exports, </a:t>
            </a:r>
            <a:r>
              <a:rPr lang="en-ZA" sz="1800" dirty="0" smtClean="0"/>
              <a:t>making it an </a:t>
            </a:r>
            <a:r>
              <a:rPr lang="en-ZA" sz="1800" dirty="0"/>
              <a:t>important earner of nett foreign </a:t>
            </a:r>
            <a:r>
              <a:rPr lang="en-ZA" sz="1800" dirty="0" smtClean="0"/>
              <a:t>exchange</a:t>
            </a:r>
          </a:p>
          <a:p>
            <a:pPr marL="342900" lvl="1" indent="-342900">
              <a:buFont typeface="Arial"/>
              <a:buChar char="•"/>
            </a:pPr>
            <a:r>
              <a:rPr lang="en-ZA" sz="2000" dirty="0" smtClean="0"/>
              <a:t>However, employment </a:t>
            </a:r>
            <a:r>
              <a:rPr lang="en-ZA" sz="2000" dirty="0"/>
              <a:t>in agriculture lower than other comparable countries with same agriculture </a:t>
            </a:r>
            <a:r>
              <a:rPr lang="en-ZA" sz="2000" dirty="0" smtClean="0"/>
              <a:t>size</a:t>
            </a:r>
          </a:p>
          <a:p>
            <a:r>
              <a:rPr lang="en-ZA" sz="2000" dirty="0" smtClean="0"/>
              <a:t>Fisheries contributes roughly 0.1% to GDP but play a significant role in local economies with a strong fisheries sector </a:t>
            </a:r>
          </a:p>
          <a:p>
            <a:r>
              <a:rPr lang="en-ZA" sz="2000" dirty="0" smtClean="0"/>
              <a:t>Forestry sector maintained a trade balance of R22.8 billion in 2014. Most of the investment in Forestry are in rural provinces and therefore the sector can play a significant role in contributing rural development</a:t>
            </a:r>
          </a:p>
          <a:p>
            <a:pPr lvl="1"/>
            <a:endParaRPr lang="en-ZA" sz="2000" dirty="0" smtClean="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5</a:t>
            </a:fld>
            <a:endParaRPr lang="en-ZA"/>
          </a:p>
        </p:txBody>
      </p:sp>
    </p:spTree>
    <p:extLst>
      <p:ext uri="{BB962C8B-B14F-4D97-AF65-F5344CB8AC3E}">
        <p14:creationId xmlns:p14="http://schemas.microsoft.com/office/powerpoint/2010/main" xmlns="" val="31928862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xx Agri Park presentation MINMEC 24 Apr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r="15425"/>
          <a:stretch>
            <a:fillRect/>
          </a:stretch>
        </p:blipFill>
        <p:spPr bwMode="auto">
          <a:xfrm>
            <a:off x="107950" y="765175"/>
            <a:ext cx="3671888" cy="31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Chart 2"/>
          <p:cNvGraphicFramePr>
            <a:graphicFrameLocks/>
          </p:cNvGraphicFramePr>
          <p:nvPr/>
        </p:nvGraphicFramePr>
        <p:xfrm>
          <a:off x="6350" y="4264025"/>
          <a:ext cx="4738688" cy="25828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xmlns="" val="921064934"/>
              </p:ext>
            </p:extLst>
          </p:nvPr>
        </p:nvGraphicFramePr>
        <p:xfrm>
          <a:off x="4761626" y="4070350"/>
          <a:ext cx="3983037" cy="268763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107504" y="4071031"/>
            <a:ext cx="4248472" cy="40011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Total production by commodity</a:t>
            </a:r>
          </a:p>
        </p:txBody>
      </p:sp>
      <p:sp>
        <p:nvSpPr>
          <p:cNvPr id="6" name="Rectangle 5"/>
          <p:cNvSpPr/>
          <p:nvPr/>
        </p:nvSpPr>
        <p:spPr>
          <a:xfrm>
            <a:off x="4789881" y="3901073"/>
            <a:ext cx="4326719" cy="33855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1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Agriculture, Forestry and Fisheries trade</a:t>
            </a:r>
          </a:p>
        </p:txBody>
      </p:sp>
      <p:sp>
        <p:nvSpPr>
          <p:cNvPr id="7" name="Content Placeholder 2"/>
          <p:cNvSpPr txBox="1">
            <a:spLocks/>
          </p:cNvSpPr>
          <p:nvPr/>
        </p:nvSpPr>
        <p:spPr>
          <a:xfrm>
            <a:off x="3924300" y="692150"/>
            <a:ext cx="5148263" cy="293658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Wingdings" panose="05000000000000000000" pitchFamily="2" charset="2"/>
              <a:buChar char="v"/>
            </a:pPr>
            <a:r>
              <a:rPr lang="en-ZA" altLang="en-US" sz="1600" dirty="0" smtClean="0"/>
              <a:t>SA agriculture is dualistic: Include commercial and emerging farmers</a:t>
            </a:r>
          </a:p>
          <a:p>
            <a:pPr eaLnBrk="1" hangingPunct="1">
              <a:buFont typeface="Wingdings" panose="05000000000000000000" pitchFamily="2" charset="2"/>
              <a:buChar char="v"/>
            </a:pPr>
            <a:r>
              <a:rPr lang="en-ZA" altLang="en-US" sz="1600" dirty="0" smtClean="0"/>
              <a:t>Commercial produce about 95% of agricultural output &amp; rest by emerging farmers</a:t>
            </a:r>
          </a:p>
          <a:p>
            <a:pPr eaLnBrk="1" hangingPunct="1">
              <a:buFont typeface="Wingdings" panose="05000000000000000000" pitchFamily="2" charset="2"/>
              <a:buChar char="v"/>
            </a:pPr>
            <a:r>
              <a:rPr lang="en-ZA" altLang="en-US" sz="1600" dirty="0" smtClean="0"/>
              <a:t>Commercial farmers been declining standing around 37 000 in 2014 due to consolidation of farm units (</a:t>
            </a:r>
            <a:r>
              <a:rPr lang="en-ZA" altLang="en-US" sz="1600" i="1" dirty="0" smtClean="0"/>
              <a:t>i.e. farm unit size increasing and number of farmers decreasing</a:t>
            </a:r>
            <a:r>
              <a:rPr lang="en-ZA" altLang="en-US" sz="1600" dirty="0" smtClean="0"/>
              <a:t>)</a:t>
            </a:r>
          </a:p>
          <a:p>
            <a:pPr eaLnBrk="1" hangingPunct="1">
              <a:buFont typeface="Wingdings" panose="05000000000000000000" pitchFamily="2" charset="2"/>
              <a:buChar char="v"/>
            </a:pPr>
            <a:r>
              <a:rPr lang="en-ZA" altLang="en-US" sz="1600" dirty="0" smtClean="0"/>
              <a:t>Bulk of emerging farmers located in 27 priority districts and lack infrastructure</a:t>
            </a:r>
          </a:p>
          <a:p>
            <a:pPr eaLnBrk="1" hangingPunct="1">
              <a:buFont typeface="Wingdings" panose="05000000000000000000" pitchFamily="2" charset="2"/>
              <a:buChar char="v"/>
            </a:pPr>
            <a:r>
              <a:rPr lang="en-ZA" altLang="en-US" sz="1600" dirty="0" smtClean="0"/>
              <a:t>Market destination for agricultural products are EU accounting 32% share in exports; Africa with 31%; Asia 20% and USA 3% in 2014</a:t>
            </a:r>
          </a:p>
        </p:txBody>
      </p:sp>
      <p:sp>
        <p:nvSpPr>
          <p:cNvPr id="8" name="Title 1"/>
          <p:cNvSpPr txBox="1">
            <a:spLocks/>
          </p:cNvSpPr>
          <p:nvPr/>
        </p:nvSpPr>
        <p:spPr>
          <a:xfrm>
            <a:off x="250825" y="44450"/>
            <a:ext cx="8713788" cy="504825"/>
          </a:xfrm>
          <a:prstGeom prst="rect">
            <a:avLst/>
          </a:prstGeom>
        </p:spPr>
        <p:txBody>
          <a:bodyPr rtlCol="0">
            <a:normAutofit fontScale="75000" lnSpcReduction="20000"/>
          </a:bodyPr>
          <a:lstStyle>
            <a:lvl1pPr algn="ctr" rtl="0" eaLnBrk="0" fontAlgn="base" hangingPunct="0">
              <a:spcBef>
                <a:spcPct val="0"/>
              </a:spcBef>
              <a:spcAft>
                <a:spcPct val="0"/>
              </a:spcAft>
              <a:defRPr sz="4400" kern="1200" cap="small">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cs typeface="Times New Roman" pitchFamily="18" charset="0"/>
              </a:defRPr>
            </a:lvl9pPr>
          </a:lstStyle>
          <a:p>
            <a:pPr algn="r" eaLnBrk="1" fontAlgn="auto" hangingPunct="1">
              <a:spcAft>
                <a:spcPts val="0"/>
              </a:spcAft>
              <a:defRPr/>
            </a:pPr>
            <a:r>
              <a:rPr lang="en-ZA" dirty="0" smtClean="0">
                <a:solidFill>
                  <a:srgbClr val="356F60"/>
                </a:solidFill>
              </a:rPr>
              <a:t>Agricultural performance</a:t>
            </a:r>
          </a:p>
        </p:txBody>
      </p:sp>
    </p:spTree>
    <p:extLst>
      <p:ext uri="{BB962C8B-B14F-4D97-AF65-F5344CB8AC3E}">
        <p14:creationId xmlns:p14="http://schemas.microsoft.com/office/powerpoint/2010/main" xmlns="" val="256905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smtClean="0">
                <a:effectLst/>
              </a:rPr>
              <a:t>Agricultural Employment</a:t>
            </a:r>
            <a:endParaRPr lang="en-ZA" sz="4000" dirty="0">
              <a:effectLst/>
            </a:endParaRPr>
          </a:p>
        </p:txBody>
      </p:sp>
      <p:sp>
        <p:nvSpPr>
          <p:cNvPr id="12290" name="Content Placeholder 2"/>
          <p:cNvSpPr>
            <a:spLocks noGrp="1"/>
          </p:cNvSpPr>
          <p:nvPr>
            <p:ph type="body" idx="1"/>
          </p:nvPr>
        </p:nvSpPr>
        <p:spPr>
          <a:xfrm>
            <a:off x="251520" y="1529343"/>
            <a:ext cx="8712968" cy="1721992"/>
          </a:xfrm>
        </p:spPr>
        <p:txBody>
          <a:bodyPr/>
          <a:lstStyle/>
          <a:p>
            <a:pPr algn="l"/>
            <a:r>
              <a:rPr lang="en-ZA" sz="2200" dirty="0" smtClean="0">
                <a:solidFill>
                  <a:schemeClr val="tx1"/>
                </a:solidFill>
              </a:rPr>
              <a:t>The consistent decline in agricultural employment over time from 1.8 million in 1962 to 879 000 in 2015 may be turning around </a:t>
            </a:r>
            <a:endParaRPr lang="en-ZA" sz="2200" dirty="0">
              <a:solidFill>
                <a:schemeClr val="tx1"/>
              </a:solidFill>
            </a:endParaRPr>
          </a:p>
          <a:p>
            <a:pPr lvl="1" algn="l"/>
            <a:r>
              <a:rPr lang="en-ZA" sz="1600" dirty="0" smtClean="0">
                <a:solidFill>
                  <a:schemeClr val="tx1"/>
                </a:solidFill>
              </a:rPr>
              <a:t>The trend has been positive in the past year with the </a:t>
            </a:r>
            <a:r>
              <a:rPr lang="en-ZA" sz="1600" dirty="0">
                <a:solidFill>
                  <a:schemeClr val="tx1"/>
                </a:solidFill>
              </a:rPr>
              <a:t>labour force survey showing </a:t>
            </a:r>
            <a:r>
              <a:rPr lang="en-ZA" sz="1600" dirty="0" smtClean="0">
                <a:solidFill>
                  <a:schemeClr val="tx1"/>
                </a:solidFill>
              </a:rPr>
              <a:t>nett job creation in the agriculture sector in all four quarters of 2015 compared to 2014</a:t>
            </a:r>
          </a:p>
          <a:p>
            <a:pPr lvl="1" algn="l"/>
            <a:r>
              <a:rPr lang="en-ZA" sz="1600" dirty="0" smtClean="0">
                <a:solidFill>
                  <a:schemeClr val="tx1"/>
                </a:solidFill>
              </a:rPr>
              <a:t>The recent draught may see a reversal of this trend and will require active policy intervention to avoid anticipated job losses, especially in the commercial sector</a:t>
            </a:r>
            <a:endParaRPr lang="en-ZA" sz="1600" dirty="0">
              <a:solidFill>
                <a:schemeClr val="tx1"/>
              </a:solidFill>
            </a:endParaRPr>
          </a:p>
          <a:p>
            <a:pPr lvl="1" algn="l"/>
            <a:endParaRPr lang="en-ZA" sz="2000" dirty="0" smtClean="0">
              <a:solidFill>
                <a:schemeClr val="tx1"/>
              </a:solidFill>
            </a:endParaRPr>
          </a:p>
        </p:txBody>
      </p:sp>
      <p:sp>
        <p:nvSpPr>
          <p:cNvPr id="12292" name="TextBox 5"/>
          <p:cNvSpPr txBox="1">
            <a:spLocks noChangeArrowheads="1"/>
          </p:cNvSpPr>
          <p:nvPr/>
        </p:nvSpPr>
        <p:spPr bwMode="auto">
          <a:xfrm>
            <a:off x="971600" y="6074780"/>
            <a:ext cx="2376488" cy="307975"/>
          </a:xfrm>
          <a:prstGeom prst="rect">
            <a:avLst/>
          </a:prstGeom>
          <a:noFill/>
          <a:ln w="9525">
            <a:noFill/>
            <a:miter lim="800000"/>
            <a:headEnd/>
            <a:tailEnd/>
          </a:ln>
        </p:spPr>
        <p:txBody>
          <a:bodyPr>
            <a:spAutoFit/>
          </a:bodyPr>
          <a:lstStyle/>
          <a:p>
            <a:pPr eaLnBrk="0" hangingPunct="0"/>
            <a:r>
              <a:rPr lang="en-GB" sz="1400" cap="small" dirty="0">
                <a:latin typeface="Times New Roman" pitchFamily="18" charset="0"/>
                <a:ea typeface="Calibri" pitchFamily="34" charset="0"/>
                <a:cs typeface="Times New Roman" pitchFamily="18" charset="0"/>
              </a:rPr>
              <a:t>Source: </a:t>
            </a:r>
            <a:r>
              <a:rPr lang="en-GB" sz="1400" cap="small" dirty="0" err="1" smtClean="0">
                <a:latin typeface="Times New Roman" pitchFamily="18" charset="0"/>
                <a:ea typeface="Calibri" pitchFamily="34" charset="0"/>
                <a:cs typeface="Times New Roman" pitchFamily="18" charset="0"/>
              </a:rPr>
              <a:t>StatSA</a:t>
            </a:r>
            <a:endParaRPr lang="fr-FR" sz="1400" cap="small" dirty="0">
              <a:latin typeface="Times New Roman" pitchFamily="18" charset="0"/>
              <a:cs typeface="Times New Roman" pitchFamily="18" charset="0"/>
            </a:endParaRPr>
          </a:p>
        </p:txBody>
      </p:sp>
      <p:sp>
        <p:nvSpPr>
          <p:cNvPr id="3" name="Slide Number Placeholder 2"/>
          <p:cNvSpPr>
            <a:spLocks noGrp="1"/>
          </p:cNvSpPr>
          <p:nvPr>
            <p:ph type="sldNum" sz="quarter" idx="2"/>
          </p:nvPr>
        </p:nvSpPr>
        <p:spPr/>
        <p:txBody>
          <a:bodyPr/>
          <a:lstStyle/>
          <a:p>
            <a:pPr lvl="0"/>
            <a:fld id="{86CB4B4D-7CA3-9044-876B-883B54F8677D}" type="slidenum">
              <a:rPr lang="en-ZA" smtClean="0"/>
              <a:pPr lvl="0"/>
              <a:t>7</a:t>
            </a:fld>
            <a:endParaRPr lang="en-ZA"/>
          </a:p>
        </p:txBody>
      </p:sp>
      <p:graphicFrame>
        <p:nvGraphicFramePr>
          <p:cNvPr id="7" name="Chart 6"/>
          <p:cNvGraphicFramePr>
            <a:graphicFrameLocks/>
          </p:cNvGraphicFramePr>
          <p:nvPr>
            <p:extLst>
              <p:ext uri="{D42A27DB-BD31-4B8C-83A1-F6EECF244321}">
                <p14:modId xmlns:p14="http://schemas.microsoft.com/office/powerpoint/2010/main" xmlns="" val="907256038"/>
              </p:ext>
            </p:extLst>
          </p:nvPr>
        </p:nvGraphicFramePr>
        <p:xfrm>
          <a:off x="719572" y="3458672"/>
          <a:ext cx="7704856" cy="28234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29404095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smtClean="0">
                <a:effectLst/>
              </a:rPr>
              <a:t>Impact of the drought</a:t>
            </a:r>
            <a:endParaRPr lang="en-ZA" sz="4000" dirty="0">
              <a:effectLst/>
            </a:endParaRPr>
          </a:p>
        </p:txBody>
      </p:sp>
      <p:sp>
        <p:nvSpPr>
          <p:cNvPr id="3" name="Content Placeholder 2"/>
          <p:cNvSpPr>
            <a:spLocks noGrp="1"/>
          </p:cNvSpPr>
          <p:nvPr>
            <p:ph idx="1"/>
          </p:nvPr>
        </p:nvSpPr>
        <p:spPr>
          <a:xfrm>
            <a:off x="251520" y="1600200"/>
            <a:ext cx="8640960" cy="4997152"/>
          </a:xfrm>
        </p:spPr>
        <p:txBody>
          <a:bodyPr/>
          <a:lstStyle/>
          <a:p>
            <a:endParaRPr lang="en-ZA" sz="2400" dirty="0" smtClean="0"/>
          </a:p>
          <a:p>
            <a:pPr marL="457200" lvl="1" indent="0">
              <a:buNone/>
            </a:pPr>
            <a:endParaRPr lang="en-ZA" sz="2000" dirty="0"/>
          </a:p>
          <a:p>
            <a:pPr marL="457200" lvl="1" indent="0">
              <a:buNone/>
            </a:pPr>
            <a:endParaRPr lang="en-ZA" sz="1600" dirty="0" smtClean="0"/>
          </a:p>
          <a:p>
            <a:pPr lvl="1"/>
            <a:endParaRPr lang="en-ZA" sz="1600" dirty="0"/>
          </a:p>
        </p:txBody>
      </p:sp>
      <p:sp>
        <p:nvSpPr>
          <p:cNvPr id="8" name="Rectangle 7"/>
          <p:cNvSpPr/>
          <p:nvPr/>
        </p:nvSpPr>
        <p:spPr>
          <a:xfrm>
            <a:off x="287524" y="4293096"/>
            <a:ext cx="8568952" cy="2304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endParaRPr lang="en-ZA" sz="1600" dirty="0" smtClean="0">
              <a:solidFill>
                <a:prstClr val="black"/>
              </a:solidFill>
              <a:latin typeface="Times New Roman" panose="02020603050405020304" pitchFamily="18" charset="0"/>
              <a:cs typeface="Times New Roman" panose="02020603050405020304" pitchFamily="18" charset="0"/>
              <a:sym typeface="Calibri"/>
            </a:endParaRPr>
          </a:p>
          <a:p>
            <a:pPr marL="285750" indent="-285750">
              <a:buFont typeface="Arial" panose="020B0604020202020204" pitchFamily="34" charset="0"/>
              <a:buChar char="•"/>
            </a:pPr>
            <a:r>
              <a:rPr lang="en-ZA" sz="1600" dirty="0" smtClean="0">
                <a:solidFill>
                  <a:prstClr val="black"/>
                </a:solidFill>
                <a:latin typeface="Times New Roman" panose="02020603050405020304" pitchFamily="18" charset="0"/>
                <a:cs typeface="Times New Roman" panose="02020603050405020304" pitchFamily="18" charset="0"/>
              </a:rPr>
              <a:t>Already there is a </a:t>
            </a:r>
            <a:r>
              <a:rPr lang="en-ZA" sz="1600" dirty="0" smtClean="0">
                <a:solidFill>
                  <a:prstClr val="black"/>
                </a:solidFill>
                <a:latin typeface="Times New Roman" panose="02020603050405020304" pitchFamily="18" charset="0"/>
                <a:cs typeface="Times New Roman" panose="02020603050405020304" pitchFamily="18" charset="0"/>
                <a:sym typeface="Calibri"/>
              </a:rPr>
              <a:t>noticeable impact of drought – average contraction of about 5% through first 3 quarters of 2015 in contrast to average growth of 1.5% in normal years 2013 – 2014</a:t>
            </a:r>
          </a:p>
          <a:p>
            <a:pPr marL="742950" lvl="1" indent="-285750">
              <a:buFont typeface="Arial" panose="020B0604020202020204" pitchFamily="34" charset="0"/>
              <a:buChar char="•"/>
            </a:pPr>
            <a:r>
              <a:rPr lang="en-ZA" sz="1600" dirty="0" smtClean="0">
                <a:solidFill>
                  <a:prstClr val="black"/>
                </a:solidFill>
                <a:latin typeface="Times New Roman" panose="02020603050405020304" pitchFamily="18" charset="0"/>
                <a:cs typeface="Times New Roman" panose="02020603050405020304" pitchFamily="18" charset="0"/>
                <a:sym typeface="Calibri"/>
              </a:rPr>
              <a:t>South Africa set to become significant net importer of grains in 7 years: Estimated 5 million tons of maize and 2 million tons of wheat will be imported between May 2016 – April 2017</a:t>
            </a:r>
          </a:p>
          <a:p>
            <a:pPr marL="742950" lvl="1" indent="-285750">
              <a:buFont typeface="Arial" panose="020B0604020202020204" pitchFamily="34" charset="0"/>
              <a:buChar char="•"/>
            </a:pPr>
            <a:r>
              <a:rPr lang="en-ZA" sz="1600" dirty="0" smtClean="0">
                <a:solidFill>
                  <a:prstClr val="black"/>
                </a:solidFill>
                <a:latin typeface="Times New Roman" panose="02020603050405020304" pitchFamily="18" charset="0"/>
                <a:cs typeface="Times New Roman" panose="02020603050405020304" pitchFamily="18" charset="0"/>
                <a:sym typeface="Calibri"/>
              </a:rPr>
              <a:t>Against backdrop of currency depreciation and rising global grain prices, results in significant costs: R11.5 billion for imported grains PLUS increased pressure on timeous and efficient delivery of imports due to constrained infrastructure capacity for agricultural bulk operations at Transnet</a:t>
            </a:r>
            <a:endParaRPr lang="en-ZA" sz="1600" dirty="0">
              <a:solidFill>
                <a:prstClr val="black"/>
              </a:solidFill>
              <a:latin typeface="Times New Roman" panose="02020603050405020304" pitchFamily="18" charset="0"/>
              <a:cs typeface="Times New Roman" panose="02020603050405020304" pitchFamily="18" charset="0"/>
              <a:sym typeface="Calibri"/>
            </a:endParaRPr>
          </a:p>
        </p:txBody>
      </p:sp>
      <p:graphicFrame>
        <p:nvGraphicFramePr>
          <p:cNvPr id="11" name="Chart 10"/>
          <p:cNvGraphicFramePr>
            <a:graphicFrameLocks/>
          </p:cNvGraphicFramePr>
          <p:nvPr>
            <p:extLst/>
          </p:nvPr>
        </p:nvGraphicFramePr>
        <p:xfrm>
          <a:off x="683568" y="1595139"/>
          <a:ext cx="3909120" cy="2625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nvPr>
        </p:nvGraphicFramePr>
        <p:xfrm>
          <a:off x="4798368" y="1595139"/>
          <a:ext cx="3806080" cy="262595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2"/>
          </p:nvPr>
        </p:nvSpPr>
        <p:spPr/>
        <p:txBody>
          <a:bodyPr/>
          <a:lstStyle/>
          <a:p>
            <a:fld id="{86CB4B4D-7CA3-9044-876B-883B54F8677D}" type="slidenum">
              <a:rPr lang="en-ZA" smtClean="0"/>
              <a:pPr/>
              <a:t>8</a:t>
            </a:fld>
            <a:endParaRPr lang="en-ZA"/>
          </a:p>
        </p:txBody>
      </p:sp>
    </p:spTree>
    <p:extLst>
      <p:ext uri="{BB962C8B-B14F-4D97-AF65-F5344CB8AC3E}">
        <p14:creationId xmlns:p14="http://schemas.microsoft.com/office/powerpoint/2010/main" xmlns="" val="190362616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0" y="343580"/>
            <a:ext cx="8568556"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20000"/>
              </a:spcBef>
              <a:spcAft>
                <a:spcPct val="0"/>
              </a:spcAft>
              <a:buClrTx/>
              <a:buSzTx/>
              <a:buFontTx/>
              <a:buNone/>
              <a:tabLst/>
              <a:defRPr/>
            </a:pPr>
            <a:r>
              <a:rPr lang="en-ZA" sz="4400" cap="small" dirty="0" smtClean="0">
                <a:solidFill>
                  <a:srgbClr val="3B7150"/>
                </a:solidFill>
                <a:latin typeface="Times New Roman"/>
                <a:ea typeface="Times New Roman"/>
                <a:cs typeface="Times New Roman"/>
                <a:sym typeface="Times New Roman"/>
              </a:rPr>
              <a:t>Food Prices</a:t>
            </a:r>
            <a:endParaRPr lang="en-ZA" sz="4400" cap="small" dirty="0">
              <a:solidFill>
                <a:srgbClr val="3B7150"/>
              </a:solidFill>
              <a:latin typeface="Times New Roman"/>
              <a:ea typeface="Times New Roman"/>
              <a:cs typeface="Times New Roman"/>
              <a:sym typeface="Times New Roman"/>
            </a:endParaRPr>
          </a:p>
        </p:txBody>
      </p:sp>
      <p:sp>
        <p:nvSpPr>
          <p:cNvPr id="2" name="Text Placeholder 1"/>
          <p:cNvSpPr>
            <a:spLocks noGrp="1"/>
          </p:cNvSpPr>
          <p:nvPr>
            <p:ph type="body" idx="1"/>
          </p:nvPr>
        </p:nvSpPr>
        <p:spPr>
          <a:xfrm>
            <a:off x="35905" y="4484699"/>
            <a:ext cx="8748576" cy="2408151"/>
          </a:xfrm>
        </p:spPr>
        <p:txBody>
          <a:bodyPr/>
          <a:lstStyle/>
          <a:p>
            <a:pPr marL="778329" lvl="2" indent="-342900" algn="l"/>
            <a:r>
              <a:rPr lang="en-US" sz="2000" dirty="0" smtClean="0">
                <a:solidFill>
                  <a:schemeClr val="tx1"/>
                </a:solidFill>
              </a:rPr>
              <a:t>Although food inflation was lower than CPI inflation in 2015, unlikely to see this trend continuing in 2016. </a:t>
            </a:r>
          </a:p>
          <a:p>
            <a:pPr marL="1296489" lvl="3" indent="-342900" algn="l"/>
            <a:r>
              <a:rPr lang="en-US" sz="1600" dirty="0" smtClean="0">
                <a:solidFill>
                  <a:schemeClr val="tx1"/>
                </a:solidFill>
              </a:rPr>
              <a:t>Forecasts suggest outlook for 2016 is </a:t>
            </a:r>
            <a:r>
              <a:rPr lang="en-US" sz="1600" dirty="0">
                <a:solidFill>
                  <a:schemeClr val="tx1"/>
                </a:solidFill>
              </a:rPr>
              <a:t>expected to put further upward pressure on food prices with the recent </a:t>
            </a:r>
            <a:r>
              <a:rPr lang="en-US" sz="1600" dirty="0" smtClean="0">
                <a:solidFill>
                  <a:schemeClr val="tx1"/>
                </a:solidFill>
              </a:rPr>
              <a:t>draught, exchange rate depreciation and other policy updates (E.g. increase </a:t>
            </a:r>
            <a:r>
              <a:rPr lang="en-US" sz="1600" dirty="0">
                <a:solidFill>
                  <a:schemeClr val="tx1"/>
                </a:solidFill>
              </a:rPr>
              <a:t>in the fuel </a:t>
            </a:r>
            <a:r>
              <a:rPr lang="en-US" sz="1600" dirty="0" smtClean="0">
                <a:solidFill>
                  <a:schemeClr val="tx1"/>
                </a:solidFill>
              </a:rPr>
              <a:t>levy, etc.)</a:t>
            </a:r>
            <a:endParaRPr lang="en-ZA" sz="1600" dirty="0" smtClean="0">
              <a:solidFill>
                <a:schemeClr val="tx1"/>
              </a:solidFill>
            </a:endParaRPr>
          </a:p>
        </p:txBody>
      </p:sp>
      <p:sp>
        <p:nvSpPr>
          <p:cNvPr id="4" name="TextBox 3"/>
          <p:cNvSpPr txBox="1"/>
          <p:nvPr/>
        </p:nvSpPr>
        <p:spPr>
          <a:xfrm>
            <a:off x="389913" y="1474755"/>
            <a:ext cx="8712968"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ZA" sz="1400" b="1" i="0" u="none" strike="noStrike" cap="small" spc="0" normalizeH="0" dirty="0" smtClean="0">
                <a:ln>
                  <a:noFill/>
                </a:ln>
                <a:solidFill>
                  <a:schemeClr val="tx1"/>
                </a:solidFill>
                <a:effectLst/>
                <a:uFillTx/>
                <a:latin typeface="Times New Roman" panose="02020603050405020304" pitchFamily="18" charset="0"/>
                <a:cs typeface="Times New Roman" panose="02020603050405020304" pitchFamily="18" charset="0"/>
                <a:sym typeface="Calibri"/>
              </a:rPr>
              <a:t>CPI and Food Inflation Increase, 2003-2015</a:t>
            </a:r>
            <a:endParaRPr kumimoji="0" lang="en-ZA" sz="1400" b="1" i="0" u="none" strike="noStrike" cap="small" spc="0" normalizeH="0" dirty="0">
              <a:ln>
                <a:noFill/>
              </a:ln>
              <a:solidFill>
                <a:schemeClr val="tx1"/>
              </a:solidFill>
              <a:effectLst/>
              <a:uFillTx/>
              <a:latin typeface="Times New Roman" panose="02020603050405020304" pitchFamily="18" charset="0"/>
              <a:cs typeface="Times New Roman" panose="02020603050405020304" pitchFamily="18" charset="0"/>
              <a:sym typeface="Calibri"/>
            </a:endParaRPr>
          </a:p>
        </p:txBody>
      </p:sp>
      <p:sp>
        <p:nvSpPr>
          <p:cNvPr id="9" name="TextBox 8"/>
          <p:cNvSpPr txBox="1"/>
          <p:nvPr/>
        </p:nvSpPr>
        <p:spPr>
          <a:xfrm>
            <a:off x="251830" y="3770970"/>
            <a:ext cx="8316726" cy="253914"/>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ZA" sz="1050" b="0" i="0" u="none" strike="noStrike" cap="small" spc="0" normalizeH="0" dirty="0" smtClean="0">
                <a:ln>
                  <a:noFill/>
                </a:ln>
                <a:solidFill>
                  <a:schemeClr val="tx1"/>
                </a:solidFill>
                <a:effectLst/>
                <a:uFillTx/>
                <a:latin typeface="Times New Roman" panose="02020603050405020304" pitchFamily="18" charset="0"/>
                <a:cs typeface="Times New Roman" panose="02020603050405020304" pitchFamily="18" charset="0"/>
                <a:sym typeface="Calibri"/>
              </a:rPr>
              <a:t>Source: </a:t>
            </a:r>
            <a:r>
              <a:rPr kumimoji="0" lang="en-ZA" sz="1050" b="0" i="0" u="none" strike="noStrike" cap="small" spc="0" normalizeH="0" dirty="0" err="1" smtClean="0">
                <a:ln>
                  <a:noFill/>
                </a:ln>
                <a:solidFill>
                  <a:schemeClr val="tx1"/>
                </a:solidFill>
                <a:effectLst/>
                <a:uFillTx/>
                <a:latin typeface="Times New Roman" panose="02020603050405020304" pitchFamily="18" charset="0"/>
                <a:cs typeface="Times New Roman" panose="02020603050405020304" pitchFamily="18" charset="0"/>
                <a:sym typeface="Calibri"/>
              </a:rPr>
              <a:t>Statssa</a:t>
            </a:r>
            <a:endParaRPr kumimoji="0" lang="en-ZA" sz="1050" b="0" i="0" u="none" strike="noStrike" cap="small" spc="0" normalizeH="0" dirty="0">
              <a:ln>
                <a:noFill/>
              </a:ln>
              <a:solidFill>
                <a:schemeClr val="tx1"/>
              </a:solidFill>
              <a:effectLst/>
              <a:uFillTx/>
              <a:latin typeface="Times New Roman" panose="02020603050405020304" pitchFamily="18" charset="0"/>
              <a:cs typeface="Times New Roman" panose="02020603050405020304" pitchFamily="18" charset="0"/>
              <a:sym typeface="Calibri"/>
            </a:endParaRPr>
          </a:p>
        </p:txBody>
      </p:sp>
      <p:sp>
        <p:nvSpPr>
          <p:cNvPr id="6" name="Slide Number Placeholder 5"/>
          <p:cNvSpPr>
            <a:spLocks noGrp="1"/>
          </p:cNvSpPr>
          <p:nvPr>
            <p:ph type="sldNum" sz="quarter" idx="2"/>
          </p:nvPr>
        </p:nvSpPr>
        <p:spPr/>
        <p:txBody>
          <a:bodyPr/>
          <a:lstStyle/>
          <a:p>
            <a:pPr lvl="0"/>
            <a:fld id="{86CB4B4D-7CA3-9044-876B-883B54F8677D}" type="slidenum">
              <a:rPr lang="en-ZA" smtClean="0"/>
              <a:pPr lvl="0"/>
              <a:t>9</a:t>
            </a:fld>
            <a:endParaRPr lang="en-ZA"/>
          </a:p>
        </p:txBody>
      </p:sp>
      <p:graphicFrame>
        <p:nvGraphicFramePr>
          <p:cNvPr id="8" name="Chart 7"/>
          <p:cNvGraphicFramePr>
            <a:graphicFrameLocks/>
          </p:cNvGraphicFramePr>
          <p:nvPr>
            <p:extLst>
              <p:ext uri="{D42A27DB-BD31-4B8C-83A1-F6EECF244321}">
                <p14:modId xmlns:p14="http://schemas.microsoft.com/office/powerpoint/2010/main" xmlns="" val="3464884965"/>
              </p:ext>
            </p:extLst>
          </p:nvPr>
        </p:nvGraphicFramePr>
        <p:xfrm>
          <a:off x="389913" y="1815520"/>
          <a:ext cx="8178643" cy="2477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8882147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12233</TotalTime>
  <Words>3029</Words>
  <Application>Microsoft Office PowerPoint</Application>
  <PresentationFormat>On-screen Show (4:3)</PresentationFormat>
  <Paragraphs>368</Paragraphs>
  <Slides>27</Slides>
  <Notes>10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Default</vt:lpstr>
      <vt:lpstr>Office Theme</vt:lpstr>
      <vt:lpstr>Briefing to the Portfolio Committee on Agriculture, Forestry and Fisheries</vt:lpstr>
      <vt:lpstr>Presentation Outline</vt:lpstr>
      <vt:lpstr>Role and Function of the FFC</vt:lpstr>
      <vt:lpstr>Slide 4</vt:lpstr>
      <vt:lpstr>Background</vt:lpstr>
      <vt:lpstr>Slide 6</vt:lpstr>
      <vt:lpstr>Agricultural Employment</vt:lpstr>
      <vt:lpstr>Impact of the drought</vt:lpstr>
      <vt:lpstr>Slide 9</vt:lpstr>
      <vt:lpstr>NDP and Agriculture </vt:lpstr>
      <vt:lpstr>Slide 11</vt:lpstr>
      <vt:lpstr>Departmental Overview</vt:lpstr>
      <vt:lpstr>Spending and MTEF Budget by Programmes</vt:lpstr>
      <vt:lpstr>Programme Share of Total Spending and Budget</vt:lpstr>
      <vt:lpstr>Spending and MTEF Budget by Economic Classification</vt:lpstr>
      <vt:lpstr>Line Item Share of Total Spending and MTEF Budget</vt:lpstr>
      <vt:lpstr>Assessing APP and sector challenges</vt:lpstr>
      <vt:lpstr>Assessment of Performance information in the APP (1)</vt:lpstr>
      <vt:lpstr>Assessment of Performance Information in the APP (2)</vt:lpstr>
      <vt:lpstr>Assessment of Conditional Grants (1)</vt:lpstr>
      <vt:lpstr>Assessment of Conditional grants (2)</vt:lpstr>
      <vt:lpstr>Spending Performance of Entities, 2012/13 and 2013/14</vt:lpstr>
      <vt:lpstr>Concluding Remarks</vt:lpstr>
      <vt:lpstr>Slide 24</vt:lpstr>
      <vt:lpstr>Slide 25</vt:lpstr>
      <vt:lpstr>Slide 26</vt:lpstr>
      <vt:lpstr>FFC’s Website: www.ffc.co.za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 Committee On Appropriations MTBPS Workshop</dc:title>
  <dc:creator>Sasha Peters</dc:creator>
  <cp:lastModifiedBy>PUMZA</cp:lastModifiedBy>
  <cp:revision>590</cp:revision>
  <cp:lastPrinted>2016-04-07T05:12:20Z</cp:lastPrinted>
  <dcterms:modified xsi:type="dcterms:W3CDTF">2016-04-11T10:13:16Z</dcterms:modified>
</cp:coreProperties>
</file>