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9"/>
  </p:notesMasterIdLst>
  <p:handoutMasterIdLst>
    <p:handoutMasterId r:id="rId30"/>
  </p:handoutMasterIdLst>
  <p:sldIdLst>
    <p:sldId id="256" r:id="rId2"/>
    <p:sldId id="357" r:id="rId3"/>
    <p:sldId id="332" r:id="rId4"/>
    <p:sldId id="366" r:id="rId5"/>
    <p:sldId id="361" r:id="rId6"/>
    <p:sldId id="362" r:id="rId7"/>
    <p:sldId id="345" r:id="rId8"/>
    <p:sldId id="349" r:id="rId9"/>
    <p:sldId id="351" r:id="rId10"/>
    <p:sldId id="352" r:id="rId11"/>
    <p:sldId id="353" r:id="rId12"/>
    <p:sldId id="355" r:id="rId13"/>
    <p:sldId id="354" r:id="rId14"/>
    <p:sldId id="363" r:id="rId15"/>
    <p:sldId id="359" r:id="rId16"/>
    <p:sldId id="356" r:id="rId17"/>
    <p:sldId id="347" r:id="rId18"/>
    <p:sldId id="364" r:id="rId19"/>
    <p:sldId id="334" r:id="rId20"/>
    <p:sldId id="338" r:id="rId21"/>
    <p:sldId id="341" r:id="rId22"/>
    <p:sldId id="340" r:id="rId23"/>
    <p:sldId id="335" r:id="rId24"/>
    <p:sldId id="344" r:id="rId25"/>
    <p:sldId id="365" r:id="rId26"/>
    <p:sldId id="343" r:id="rId27"/>
    <p:sldId id="259" r:id="rId2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8"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8"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8"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8"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8" charset="-128"/>
        <a:cs typeface="+mn-cs"/>
      </a:defRPr>
    </a:lvl5pPr>
    <a:lvl6pPr marL="2286000" algn="l" defTabSz="914400" rtl="0" eaLnBrk="1" latinLnBrk="0" hangingPunct="1">
      <a:defRPr kern="1200">
        <a:solidFill>
          <a:schemeClr val="tx1"/>
        </a:solidFill>
        <a:latin typeface="Arial" charset="0"/>
        <a:ea typeface="ＭＳ Ｐゴシック" pitchFamily="-108" charset="-128"/>
        <a:cs typeface="+mn-cs"/>
      </a:defRPr>
    </a:lvl6pPr>
    <a:lvl7pPr marL="2743200" algn="l" defTabSz="914400" rtl="0" eaLnBrk="1" latinLnBrk="0" hangingPunct="1">
      <a:defRPr kern="1200">
        <a:solidFill>
          <a:schemeClr val="tx1"/>
        </a:solidFill>
        <a:latin typeface="Arial" charset="0"/>
        <a:ea typeface="ＭＳ Ｐゴシック" pitchFamily="-108" charset="-128"/>
        <a:cs typeface="+mn-cs"/>
      </a:defRPr>
    </a:lvl7pPr>
    <a:lvl8pPr marL="3200400" algn="l" defTabSz="914400" rtl="0" eaLnBrk="1" latinLnBrk="0" hangingPunct="1">
      <a:defRPr kern="1200">
        <a:solidFill>
          <a:schemeClr val="tx1"/>
        </a:solidFill>
        <a:latin typeface="Arial" charset="0"/>
        <a:ea typeface="ＭＳ Ｐゴシック" pitchFamily="-108" charset="-128"/>
        <a:cs typeface="+mn-cs"/>
      </a:defRPr>
    </a:lvl8pPr>
    <a:lvl9pPr marL="3657600" algn="l" defTabSz="914400" rtl="0" eaLnBrk="1" latinLnBrk="0" hangingPunct="1">
      <a:defRPr kern="1200">
        <a:solidFill>
          <a:schemeClr val="tx1"/>
        </a:solidFill>
        <a:latin typeface="Arial" charset="0"/>
        <a:ea typeface="ＭＳ Ｐゴシック" pitchFamily="-10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A438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98370" autoAdjust="0"/>
  </p:normalViewPr>
  <p:slideViewPr>
    <p:cSldViewPr snapToObjects="1">
      <p:cViewPr>
        <p:scale>
          <a:sx n="70" d="100"/>
          <a:sy n="70" d="100"/>
        </p:scale>
        <p:origin x="-2814" y="-1062"/>
      </p:cViewPr>
      <p:guideLst>
        <p:guide orient="horz" pos="2160"/>
        <p:guide pos="2880"/>
      </p:guideLst>
    </p:cSldViewPr>
  </p:slideViewPr>
  <p:outlineViewPr>
    <p:cViewPr>
      <p:scale>
        <a:sx n="33" d="100"/>
        <a:sy n="33" d="100"/>
      </p:scale>
      <p:origin x="8" y="1514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080AEBB-164C-C443-A29D-A2BA59AC7FF8}" type="datetimeFigureOut">
              <a:rPr lang="en-US" smtClean="0"/>
              <a:pPr/>
              <a:t>3/2/2016</a:t>
            </a:fld>
            <a:endParaRPr lang="en-GB"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36794EA-C0BA-FF40-92A1-580ECC1EF4AE}" type="slidenum">
              <a:rPr lang="en-GB" smtClean="0"/>
              <a:pPr/>
              <a:t>‹#›</a:t>
            </a:fld>
            <a:endParaRPr lang="en-GB" dirty="0"/>
          </a:p>
        </p:txBody>
      </p:sp>
    </p:spTree>
    <p:extLst>
      <p:ext uri="{BB962C8B-B14F-4D97-AF65-F5344CB8AC3E}">
        <p14:creationId xmlns="" xmlns:p14="http://schemas.microsoft.com/office/powerpoint/2010/main" val="2195895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A5DBB6A-395A-1D4D-A396-2B3F35E01CB8}" type="datetimeFigureOut">
              <a:rPr lang="en-US" smtClean="0"/>
              <a:pPr/>
              <a:t>3/2/2016</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GB"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DB83E4-2E80-0D4A-89DD-FF05CC91E031}" type="slidenum">
              <a:rPr lang="en-GB" smtClean="0"/>
              <a:pPr/>
              <a:t>‹#›</a:t>
            </a:fld>
            <a:endParaRPr lang="en-GB" dirty="0"/>
          </a:p>
        </p:txBody>
      </p:sp>
    </p:spTree>
    <p:extLst>
      <p:ext uri="{BB962C8B-B14F-4D97-AF65-F5344CB8AC3E}">
        <p14:creationId xmlns="" xmlns:p14="http://schemas.microsoft.com/office/powerpoint/2010/main" val="345043399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C933C68-8A3A-47CC-BB8E-C30D6C1665EF}" type="slidenum">
              <a:rPr lang="en-US" smtClean="0"/>
              <a:pPr/>
              <a:t>9</a:t>
            </a:fld>
            <a:endParaRPr lang="en-US" dirty="0"/>
          </a:p>
        </p:txBody>
      </p:sp>
    </p:spTree>
    <p:extLst>
      <p:ext uri="{BB962C8B-B14F-4D97-AF65-F5344CB8AC3E}">
        <p14:creationId xmlns="" xmlns:p14="http://schemas.microsoft.com/office/powerpoint/2010/main" val="3129065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C933C68-8A3A-47CC-BB8E-C30D6C1665EF}" type="slidenum">
              <a:rPr lang="en-US" smtClean="0"/>
              <a:pPr/>
              <a:t>10</a:t>
            </a:fld>
            <a:endParaRPr lang="en-US" dirty="0"/>
          </a:p>
        </p:txBody>
      </p:sp>
    </p:spTree>
    <p:extLst>
      <p:ext uri="{BB962C8B-B14F-4D97-AF65-F5344CB8AC3E}">
        <p14:creationId xmlns="" xmlns:p14="http://schemas.microsoft.com/office/powerpoint/2010/main" val="388451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C933C68-8A3A-47CC-BB8E-C30D6C1665EF}" type="slidenum">
              <a:rPr lang="en-US" smtClean="0"/>
              <a:pPr/>
              <a:t>12</a:t>
            </a:fld>
            <a:endParaRPr lang="en-US" dirty="0"/>
          </a:p>
        </p:txBody>
      </p:sp>
    </p:spTree>
    <p:extLst>
      <p:ext uri="{BB962C8B-B14F-4D97-AF65-F5344CB8AC3E}">
        <p14:creationId xmlns="" xmlns:p14="http://schemas.microsoft.com/office/powerpoint/2010/main" val="3855361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C933C68-8A3A-47CC-BB8E-C30D6C1665EF}" type="slidenum">
              <a:rPr lang="en-US" smtClean="0"/>
              <a:pPr/>
              <a:t>13</a:t>
            </a:fld>
            <a:endParaRPr lang="en-US" dirty="0"/>
          </a:p>
        </p:txBody>
      </p:sp>
    </p:spTree>
    <p:extLst>
      <p:ext uri="{BB962C8B-B14F-4D97-AF65-F5344CB8AC3E}">
        <p14:creationId xmlns="" xmlns:p14="http://schemas.microsoft.com/office/powerpoint/2010/main" val="3855361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9219143-901F-124C-A5E0-FCA9B0D2D45C}" type="datetime1">
              <a:rPr lang="en-ZA" smtClean="0"/>
              <a:pPr/>
              <a:t>2016/03/02</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6" name="Slide Number Placeholder 5"/>
          <p:cNvSpPr>
            <a:spLocks noGrp="1"/>
          </p:cNvSpPr>
          <p:nvPr>
            <p:ph type="sldNum" sz="quarter" idx="12"/>
          </p:nvPr>
        </p:nvSpPr>
        <p:spPr/>
        <p:txBody>
          <a:bodyPr/>
          <a:lstStyle>
            <a:lvl1pPr>
              <a:defRPr/>
            </a:lvl1pPr>
          </a:lstStyle>
          <a:p>
            <a:fld id="{D308CE4D-480D-48D1-8A6D-5635513B560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5B15104-EF2D-DC40-8A20-659D64673D5C}" type="datetime1">
              <a:rPr lang="en-ZA" smtClean="0"/>
              <a:pPr/>
              <a:t>2016/03/02</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6" name="Slide Number Placeholder 5"/>
          <p:cNvSpPr>
            <a:spLocks noGrp="1"/>
          </p:cNvSpPr>
          <p:nvPr>
            <p:ph type="sldNum" sz="quarter" idx="12"/>
          </p:nvPr>
        </p:nvSpPr>
        <p:spPr/>
        <p:txBody>
          <a:bodyPr/>
          <a:lstStyle>
            <a:lvl1pPr>
              <a:defRPr/>
            </a:lvl1pPr>
          </a:lstStyle>
          <a:p>
            <a:fld id="{13ADD2C1-BD27-44D3-A6D0-44926212E976}"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34B6A03E-DF6C-D04E-AF7E-2F8BEB6166B5}" type="datetime1">
              <a:rPr lang="en-ZA" smtClean="0"/>
              <a:pPr/>
              <a:t>2016/03/02</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6" name="Slide Number Placeholder 5"/>
          <p:cNvSpPr>
            <a:spLocks noGrp="1"/>
          </p:cNvSpPr>
          <p:nvPr>
            <p:ph type="sldNum" sz="quarter" idx="12"/>
          </p:nvPr>
        </p:nvSpPr>
        <p:spPr/>
        <p:txBody>
          <a:bodyPr/>
          <a:lstStyle>
            <a:lvl1pPr>
              <a:defRPr/>
            </a:lvl1pPr>
          </a:lstStyle>
          <a:p>
            <a:fld id="{033F2A33-11BC-4837-A6C9-222474DCF3F0}"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16EDB71-581D-124F-8EE0-24D537E13AB0}" type="datetime1">
              <a:rPr lang="en-ZA" smtClean="0"/>
              <a:pPr/>
              <a:t>2016/03/02</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6" name="Slide Number Placeholder 5"/>
          <p:cNvSpPr>
            <a:spLocks noGrp="1"/>
          </p:cNvSpPr>
          <p:nvPr>
            <p:ph type="sldNum" sz="quarter" idx="12"/>
          </p:nvPr>
        </p:nvSpPr>
        <p:spPr/>
        <p:txBody>
          <a:bodyPr/>
          <a:lstStyle>
            <a:lvl1pPr>
              <a:defRPr/>
            </a:lvl1pPr>
          </a:lstStyle>
          <a:p>
            <a:fld id="{63361E8A-D4EA-441C-A7E3-2F7881439AC6}"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2EDC358-1E93-7C43-8F67-2B749CB78F4C}" type="datetime1">
              <a:rPr lang="en-ZA" smtClean="0"/>
              <a:pPr/>
              <a:t>2016/03/02</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6" name="Slide Number Placeholder 5"/>
          <p:cNvSpPr>
            <a:spLocks noGrp="1"/>
          </p:cNvSpPr>
          <p:nvPr>
            <p:ph type="sldNum" sz="quarter" idx="12"/>
          </p:nvPr>
        </p:nvSpPr>
        <p:spPr/>
        <p:txBody>
          <a:bodyPr/>
          <a:lstStyle>
            <a:lvl1pPr>
              <a:defRPr/>
            </a:lvl1pPr>
          </a:lstStyle>
          <a:p>
            <a:fld id="{1863297E-65FA-48C6-BF12-10FFB28CFBF0}"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A165240-E399-E34B-9981-09511522AB23}" type="datetime1">
              <a:rPr lang="en-ZA" smtClean="0"/>
              <a:pPr/>
              <a:t>2016/03/02</a:t>
            </a:fld>
            <a:endParaRPr lang="en-US" dirty="0"/>
          </a:p>
        </p:txBody>
      </p:sp>
      <p:sp>
        <p:nvSpPr>
          <p:cNvPr id="6"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7" name="Slide Number Placeholder 5"/>
          <p:cNvSpPr>
            <a:spLocks noGrp="1"/>
          </p:cNvSpPr>
          <p:nvPr>
            <p:ph type="sldNum" sz="quarter" idx="12"/>
          </p:nvPr>
        </p:nvSpPr>
        <p:spPr/>
        <p:txBody>
          <a:bodyPr/>
          <a:lstStyle>
            <a:lvl1pPr>
              <a:defRPr/>
            </a:lvl1pPr>
          </a:lstStyle>
          <a:p>
            <a:fld id="{9741532E-EE65-4C6E-BB0B-D8C306A9D18F}"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5276C13D-7B46-A644-BC28-F4CD60A67263}" type="datetime1">
              <a:rPr lang="en-ZA" smtClean="0"/>
              <a:pPr/>
              <a:t>2016/03/02</a:t>
            </a:fld>
            <a:endParaRPr lang="en-US" dirty="0"/>
          </a:p>
        </p:txBody>
      </p:sp>
      <p:sp>
        <p:nvSpPr>
          <p:cNvPr id="8"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9" name="Slide Number Placeholder 5"/>
          <p:cNvSpPr>
            <a:spLocks noGrp="1"/>
          </p:cNvSpPr>
          <p:nvPr>
            <p:ph type="sldNum" sz="quarter" idx="12"/>
          </p:nvPr>
        </p:nvSpPr>
        <p:spPr/>
        <p:txBody>
          <a:bodyPr/>
          <a:lstStyle>
            <a:lvl1pPr>
              <a:defRPr/>
            </a:lvl1pPr>
          </a:lstStyle>
          <a:p>
            <a:fld id="{7B5FA205-545A-46A8-A968-66663F169A8C}"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1FCD572F-9C99-E74F-A83A-F2CAF0D291FC}" type="datetime1">
              <a:rPr lang="en-ZA" smtClean="0"/>
              <a:pPr/>
              <a:t>2016/03/02</a:t>
            </a:fld>
            <a:endParaRPr lang="en-US" dirty="0"/>
          </a:p>
        </p:txBody>
      </p:sp>
      <p:sp>
        <p:nvSpPr>
          <p:cNvPr id="4"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5" name="Slide Number Placeholder 5"/>
          <p:cNvSpPr>
            <a:spLocks noGrp="1"/>
          </p:cNvSpPr>
          <p:nvPr>
            <p:ph type="sldNum" sz="quarter" idx="12"/>
          </p:nvPr>
        </p:nvSpPr>
        <p:spPr/>
        <p:txBody>
          <a:bodyPr/>
          <a:lstStyle>
            <a:lvl1pPr>
              <a:defRPr/>
            </a:lvl1pPr>
          </a:lstStyle>
          <a:p>
            <a:fld id="{70C7C855-FC74-4976-A15B-BE0A1FC4444A}"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1F5D4C9-A62A-5D47-97B3-21CE17F19939}" type="datetime1">
              <a:rPr lang="en-ZA" smtClean="0"/>
              <a:pPr/>
              <a:t>2016/03/02</a:t>
            </a:fld>
            <a:endParaRPr lang="en-US" dirty="0"/>
          </a:p>
        </p:txBody>
      </p:sp>
      <p:sp>
        <p:nvSpPr>
          <p:cNvPr id="3"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4" name="Slide Number Placeholder 5"/>
          <p:cNvSpPr>
            <a:spLocks noGrp="1"/>
          </p:cNvSpPr>
          <p:nvPr>
            <p:ph type="sldNum" sz="quarter" idx="12"/>
          </p:nvPr>
        </p:nvSpPr>
        <p:spPr/>
        <p:txBody>
          <a:bodyPr/>
          <a:lstStyle>
            <a:lvl1pPr>
              <a:defRPr/>
            </a:lvl1pPr>
          </a:lstStyle>
          <a:p>
            <a:fld id="{5824B127-1256-4E2E-A185-1B9C6BE8D95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C800B51-10CA-1442-9E0F-AA5C649448B5}" type="datetime1">
              <a:rPr lang="en-ZA" smtClean="0"/>
              <a:pPr/>
              <a:t>2016/03/02</a:t>
            </a:fld>
            <a:endParaRPr lang="en-US" dirty="0"/>
          </a:p>
        </p:txBody>
      </p:sp>
      <p:sp>
        <p:nvSpPr>
          <p:cNvPr id="6"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7" name="Slide Number Placeholder 5"/>
          <p:cNvSpPr>
            <a:spLocks noGrp="1"/>
          </p:cNvSpPr>
          <p:nvPr>
            <p:ph type="sldNum" sz="quarter" idx="12"/>
          </p:nvPr>
        </p:nvSpPr>
        <p:spPr/>
        <p:txBody>
          <a:bodyPr/>
          <a:lstStyle>
            <a:lvl1pPr>
              <a:defRPr/>
            </a:lvl1pPr>
          </a:lstStyle>
          <a:p>
            <a:fld id="{DCB32CCF-E82C-4ECF-9C34-AC2119E503B9}"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815A6BF-BCF2-5244-B6E4-E78252556FCF}" type="datetime1">
              <a:rPr lang="en-ZA" smtClean="0"/>
              <a:pPr/>
              <a:t>2016/03/02</a:t>
            </a:fld>
            <a:endParaRPr lang="en-US" dirty="0"/>
          </a:p>
        </p:txBody>
      </p:sp>
      <p:sp>
        <p:nvSpPr>
          <p:cNvPr id="6" name="Footer Placeholder 4"/>
          <p:cNvSpPr>
            <a:spLocks noGrp="1"/>
          </p:cNvSpPr>
          <p:nvPr>
            <p:ph type="ftr" sz="quarter" idx="11"/>
          </p:nvPr>
        </p:nvSpPr>
        <p:spPr/>
        <p:txBody>
          <a:bodyPr/>
          <a:lstStyle>
            <a:lvl1pPr>
              <a:defRPr/>
            </a:lvl1pPr>
          </a:lstStyle>
          <a:p>
            <a:r>
              <a:rPr lang="en-US" dirty="0" smtClean="0"/>
              <a:t>Dr Zoleka Sokopo</a:t>
            </a:r>
            <a:endParaRPr lang="en-US" dirty="0"/>
          </a:p>
        </p:txBody>
      </p:sp>
      <p:sp>
        <p:nvSpPr>
          <p:cNvPr id="7" name="Slide Number Placeholder 5"/>
          <p:cNvSpPr>
            <a:spLocks noGrp="1"/>
          </p:cNvSpPr>
          <p:nvPr>
            <p:ph type="sldNum" sz="quarter" idx="12"/>
          </p:nvPr>
        </p:nvSpPr>
        <p:spPr/>
        <p:txBody>
          <a:bodyPr/>
          <a:lstStyle>
            <a:lvl1pPr>
              <a:defRPr/>
            </a:lvl1pPr>
          </a:lstStyle>
          <a:p>
            <a:fld id="{0FA359D2-DA1B-4A3B-91DF-E32DD185E7A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8" charset="0"/>
              </a:defRPr>
            </a:lvl1pPr>
          </a:lstStyle>
          <a:p>
            <a:fld id="{ABA86B6A-29DB-9641-8FBA-53159AA768E7}" type="datetime1">
              <a:rPr lang="en-ZA" smtClean="0"/>
              <a:pPr/>
              <a:t>2016/03/02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8" charset="0"/>
              </a:defRPr>
            </a:lvl1pPr>
          </a:lstStyle>
          <a:p>
            <a:r>
              <a:rPr lang="en-US" dirty="0" smtClean="0"/>
              <a:t>Dr Zoleka Sokopo</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8" charset="0"/>
              </a:defRPr>
            </a:lvl1pPr>
          </a:lstStyle>
          <a:p>
            <a:fld id="{6316EE5A-EBD8-44F7-9A50-D85BAF00CF14}" type="slidenum">
              <a:rPr lang="en-US"/>
              <a:pPr/>
              <a:t>‹#›</a:t>
            </a:fld>
            <a:endParaRPr lang="en-US" dirty="0"/>
          </a:p>
        </p:txBody>
      </p:sp>
      <p:pic>
        <p:nvPicPr>
          <p:cNvPr id="1031" name="Picture 8" descr="PPS.jpg"/>
          <p:cNvPicPr>
            <a:picLocks noChangeAspect="1"/>
          </p:cNvPicPr>
          <p:nvPr/>
        </p:nvPicPr>
        <p:blipFill>
          <a:blip r:embed="rId13"/>
          <a:srcRect/>
          <a:stretch>
            <a:fillRect/>
          </a:stretch>
        </p:blipFill>
        <p:spPr bwMode="auto">
          <a:xfrm>
            <a:off x="444500" y="6129338"/>
            <a:ext cx="8301038" cy="6524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8" charset="-128"/>
          <a:cs typeface="ＭＳ Ｐゴシック" pitchFamily="-108" charset="-128"/>
        </a:defRPr>
      </a:lvl1pPr>
      <a:lvl2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defTabSz="457200" rtl="0" eaLnBrk="1" fontAlgn="base" hangingPunct="1">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8" charset="-128"/>
          <a:cs typeface="ＭＳ Ｐゴシック" pitchFamily="-108"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8"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8"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8"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57200" y="2209800"/>
            <a:ext cx="8305800" cy="2286000"/>
          </a:xfrm>
        </p:spPr>
        <p:txBody>
          <a:bodyPr/>
          <a:lstStyle/>
          <a:p>
            <a:r>
              <a:rPr lang="en-GB" sz="3600" b="1" dirty="0" smtClean="0"/>
              <a:t> </a:t>
            </a:r>
            <a:r>
              <a:rPr lang="en-ZA" sz="3600" b="1" dirty="0" smtClean="0"/>
              <a:t/>
            </a:r>
            <a:br>
              <a:rPr lang="en-ZA" sz="3600" b="1" dirty="0" smtClean="0"/>
            </a:br>
            <a:r>
              <a:rPr lang="en-ZA" sz="3600" dirty="0" smtClean="0">
                <a:latin typeface="Century Gothic"/>
                <a:cs typeface="Century Gothic"/>
              </a:rPr>
              <a:t>Draft </a:t>
            </a:r>
            <a:r>
              <a:rPr lang="en-ZA" sz="4000" dirty="0" smtClean="0">
                <a:latin typeface="Century Gothic" pitchFamily="34" charset="0"/>
              </a:rPr>
              <a:t>Remedial Programme For Housing</a:t>
            </a:r>
            <a:r>
              <a:rPr lang="en-ZA" sz="4000" dirty="0" smtClean="0"/>
              <a:t/>
            </a:r>
            <a:br>
              <a:rPr lang="en-ZA" sz="4000" dirty="0" smtClean="0"/>
            </a:br>
            <a:endParaRPr lang="en-US" sz="4000" b="1" dirty="0" smtClean="0">
              <a:solidFill>
                <a:schemeClr val="accent6">
                  <a:lumMod val="50000"/>
                </a:schemeClr>
              </a:solidFill>
              <a:latin typeface="Century Gothic"/>
              <a:cs typeface="Century Gothic"/>
            </a:endParaRPr>
          </a:p>
        </p:txBody>
      </p:sp>
      <p:sp>
        <p:nvSpPr>
          <p:cNvPr id="5" name="Subtitle 4"/>
          <p:cNvSpPr>
            <a:spLocks noGrp="1"/>
          </p:cNvSpPr>
          <p:nvPr>
            <p:ph type="subTitle" idx="1"/>
          </p:nvPr>
        </p:nvSpPr>
        <p:spPr>
          <a:xfrm>
            <a:off x="1219200" y="4724400"/>
            <a:ext cx="7010400" cy="990600"/>
          </a:xfrm>
        </p:spPr>
        <p:txBody>
          <a:bodyPr/>
          <a:lstStyle/>
          <a:p>
            <a:pPr eaLnBrk="1" hangingPunct="1"/>
            <a:r>
              <a:rPr lang="en-US" sz="2400" b="1" dirty="0" smtClean="0">
                <a:solidFill>
                  <a:schemeClr val="accent4">
                    <a:lumMod val="50000"/>
                  </a:schemeClr>
                </a:solidFill>
                <a:latin typeface="Century Gothic"/>
                <a:cs typeface="Century Gothic"/>
              </a:rPr>
              <a:t>Mr. M. Tshangana</a:t>
            </a:r>
          </a:p>
        </p:txBody>
      </p:sp>
      <p:pic>
        <p:nvPicPr>
          <p:cNvPr id="6" name="Picture 5"/>
          <p:cNvPicPr/>
          <p:nvPr/>
        </p:nvPicPr>
        <p:blipFill>
          <a:blip r:embed="rId2" cstate="print"/>
          <a:srcRect/>
          <a:stretch>
            <a:fillRect/>
          </a:stretch>
        </p:blipFill>
        <p:spPr bwMode="auto">
          <a:xfrm>
            <a:off x="2209800" y="668514"/>
            <a:ext cx="4572000" cy="15412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lstStyle/>
          <a:p>
            <a:r>
              <a:rPr lang="en-ZA" sz="2000" b="1" dirty="0" smtClean="0">
                <a:latin typeface="Century Gothic" pitchFamily="34" charset="0"/>
                <a:cs typeface="Arial" pitchFamily="34" charset="0"/>
              </a:rPr>
              <a:t>Situational Analysis </a:t>
            </a:r>
            <a:r>
              <a:rPr lang="en-ZA" sz="2000" b="1" dirty="0" smtClean="0">
                <a:cs typeface="Arial" pitchFamily="34" charset="0"/>
              </a:rPr>
              <a:t> -  KZN</a:t>
            </a:r>
            <a:endParaRPr lang="en-US" sz="2000" b="1" dirty="0">
              <a:cs typeface="Arial" pitchFamily="34"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560376018"/>
              </p:ext>
            </p:extLst>
          </p:nvPr>
        </p:nvGraphicFramePr>
        <p:xfrm>
          <a:off x="152399" y="471715"/>
          <a:ext cx="8839202" cy="5682865"/>
        </p:xfrm>
        <a:graphic>
          <a:graphicData uri="http://schemas.openxmlformats.org/drawingml/2006/table">
            <a:tbl>
              <a:tblPr/>
              <a:tblGrid>
                <a:gridCol w="3103075"/>
                <a:gridCol w="4435572"/>
                <a:gridCol w="1300555"/>
              </a:tblGrid>
              <a:tr h="193543">
                <a:tc gridSpan="3">
                  <a:txBody>
                    <a:bodyPr/>
                    <a:lstStyle/>
                    <a:p>
                      <a:pPr algn="ctr" fontAlgn="b"/>
                      <a:r>
                        <a:rPr lang="en-ZA" sz="1200" b="1" i="0" u="none" strike="noStrike" dirty="0">
                          <a:solidFill>
                            <a:srgbClr val="000000"/>
                          </a:solidFill>
                          <a:effectLst/>
                          <a:latin typeface="+mn-lt"/>
                        </a:rPr>
                        <a:t>Rectification of RDP Stock 1994-2002</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hMerge="1">
                  <a:txBody>
                    <a:bodyPr/>
                    <a:lstStyle/>
                    <a:p>
                      <a:endParaRPr lang="en-ZA"/>
                    </a:p>
                  </a:txBody>
                  <a:tcPr/>
                </a:tc>
              </a:tr>
              <a:tr h="635188">
                <a:tc>
                  <a:txBody>
                    <a:bodyPr/>
                    <a:lstStyle/>
                    <a:p>
                      <a:pPr algn="ctr" fontAlgn="ctr"/>
                      <a:r>
                        <a:rPr lang="en-ZA" sz="1200" b="1" i="0" u="none" strike="noStrike" dirty="0">
                          <a:solidFill>
                            <a:srgbClr val="000000"/>
                          </a:solidFill>
                          <a:effectLst/>
                          <a:latin typeface="+mn-lt"/>
                        </a:rPr>
                        <a:t>Municipality</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dirty="0">
                          <a:solidFill>
                            <a:srgbClr val="000000"/>
                          </a:solidFill>
                          <a:effectLst/>
                          <a:latin typeface="+mn-lt"/>
                        </a:rPr>
                        <a:t>Projects</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dirty="0">
                          <a:solidFill>
                            <a:srgbClr val="000000"/>
                          </a:solidFill>
                          <a:effectLst/>
                          <a:latin typeface="+mn-lt"/>
                        </a:rPr>
                        <a:t>Delivery Targets</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18671">
                <a:tc rowSpan="4">
                  <a:txBody>
                    <a:bodyPr/>
                    <a:lstStyle/>
                    <a:p>
                      <a:pPr algn="ctr" fontAlgn="ctr"/>
                      <a:r>
                        <a:rPr lang="en-ZA" sz="1200" b="1" i="0" u="none" strike="noStrike" dirty="0">
                          <a:solidFill>
                            <a:srgbClr val="000000"/>
                          </a:solidFill>
                          <a:effectLst/>
                          <a:latin typeface="+mn-lt"/>
                        </a:rPr>
                        <a:t>Emnambithi/Ladysmith</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200" b="0" i="0" u="none" strike="noStrike" dirty="0">
                          <a:solidFill>
                            <a:srgbClr val="000000"/>
                          </a:solidFill>
                          <a:effectLst/>
                          <a:latin typeface="+mn-lt"/>
                        </a:rPr>
                        <a:t>Cymax enterprise Rectification</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a:solidFill>
                            <a:srgbClr val="000000"/>
                          </a:solidFill>
                          <a:effectLst/>
                          <a:latin typeface="+mn-lt"/>
                        </a:rPr>
                        <a:t>Dezzo Holdings</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24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909">
                <a:tc vMerge="1">
                  <a:txBody>
                    <a:bodyPr/>
                    <a:lstStyle/>
                    <a:p>
                      <a:endParaRPr lang="en-ZA"/>
                    </a:p>
                  </a:txBody>
                  <a:tcPr/>
                </a:tc>
                <a:tc>
                  <a:txBody>
                    <a:bodyPr/>
                    <a:lstStyle/>
                    <a:p>
                      <a:pPr algn="l" fontAlgn="b"/>
                      <a:r>
                        <a:rPr lang="en-ZA" sz="1200" b="0" i="0" u="none" strike="noStrike">
                          <a:solidFill>
                            <a:srgbClr val="000000"/>
                          </a:solidFill>
                          <a:effectLst/>
                          <a:latin typeface="+mn-lt"/>
                        </a:rPr>
                        <a:t>Steadville</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dirty="0">
                          <a:solidFill>
                            <a:srgbClr val="000000"/>
                          </a:solidFill>
                          <a:effectLst/>
                          <a:latin typeface="+mn-lt"/>
                        </a:rPr>
                        <a:t>Umlilo Enterprise JV </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60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909">
                <a:tc rowSpan="2">
                  <a:txBody>
                    <a:bodyPr/>
                    <a:lstStyle/>
                    <a:p>
                      <a:pPr algn="ctr" fontAlgn="ctr"/>
                      <a:r>
                        <a:rPr lang="en-ZA" sz="1200" b="1" i="0" u="none" strike="noStrike" dirty="0">
                          <a:solidFill>
                            <a:srgbClr val="000000"/>
                          </a:solidFill>
                          <a:effectLst/>
                          <a:latin typeface="+mn-lt"/>
                        </a:rPr>
                        <a:t>Endumeni</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err="1">
                          <a:solidFill>
                            <a:srgbClr val="000000"/>
                          </a:solidFill>
                          <a:effectLst/>
                          <a:latin typeface="+mn-lt"/>
                        </a:rPr>
                        <a:t>Sbongile</a:t>
                      </a:r>
                      <a:r>
                        <a:rPr lang="en-ZA" sz="1200" b="0" i="0" u="none" strike="noStrike" dirty="0">
                          <a:solidFill>
                            <a:srgbClr val="000000"/>
                          </a:solidFill>
                          <a:effectLst/>
                          <a:latin typeface="+mn-lt"/>
                        </a:rPr>
                        <a:t> Buffer Strip</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909">
                <a:tc vMerge="1">
                  <a:txBody>
                    <a:bodyPr/>
                    <a:lstStyle/>
                    <a:p>
                      <a:endParaRPr lang="en-ZA"/>
                    </a:p>
                  </a:txBody>
                  <a:tcPr/>
                </a:tc>
                <a:tc>
                  <a:txBody>
                    <a:bodyPr/>
                    <a:lstStyle/>
                    <a:p>
                      <a:pPr algn="l" fontAlgn="b"/>
                      <a:r>
                        <a:rPr lang="en-ZA" sz="1200" b="0" i="0" u="none" strike="noStrike">
                          <a:solidFill>
                            <a:srgbClr val="000000"/>
                          </a:solidFill>
                          <a:effectLst/>
                          <a:latin typeface="+mn-lt"/>
                        </a:rPr>
                        <a:t>Sthembile Glencoe Ext 2</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rowSpan="6">
                  <a:txBody>
                    <a:bodyPr/>
                    <a:lstStyle/>
                    <a:p>
                      <a:pPr algn="ctr" fontAlgn="ctr"/>
                      <a:r>
                        <a:rPr lang="en-ZA" sz="1200" b="1" i="0" u="none" strike="noStrike" dirty="0">
                          <a:solidFill>
                            <a:srgbClr val="000000"/>
                          </a:solidFill>
                          <a:effectLst/>
                          <a:latin typeface="+mn-lt"/>
                        </a:rPr>
                        <a:t>eThekwini</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Brooks Farm Rectification</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20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dirty="0">
                          <a:solidFill>
                            <a:srgbClr val="000000"/>
                          </a:solidFill>
                          <a:effectLst/>
                          <a:latin typeface="+mn-lt"/>
                        </a:rPr>
                        <a:t>Burlington Station : Phase 1    </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20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dirty="0" err="1">
                          <a:solidFill>
                            <a:srgbClr val="000000"/>
                          </a:solidFill>
                          <a:effectLst/>
                          <a:latin typeface="+mn-lt"/>
                        </a:rPr>
                        <a:t>Emaplazini</a:t>
                      </a:r>
                      <a:endParaRPr lang="en-ZA" sz="1200" b="0" i="0" u="none" strike="noStrike" dirty="0">
                        <a:solidFill>
                          <a:srgbClr val="000000"/>
                        </a:solidFill>
                        <a:effectLst/>
                        <a:latin typeface="+mn-lt"/>
                      </a:endParaRP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20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a:solidFill>
                            <a:srgbClr val="000000"/>
                          </a:solidFill>
                          <a:effectLst/>
                          <a:latin typeface="+mn-lt"/>
                        </a:rPr>
                        <a:t>Harmony Height </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10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a:solidFill>
                            <a:srgbClr val="000000"/>
                          </a:solidFill>
                          <a:effectLst/>
                          <a:latin typeface="+mn-lt"/>
                        </a:rPr>
                        <a:t>Lovu rectification</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a:t>
                      </a:r>
                      <a:r>
                        <a:rPr lang="en-ZA" sz="1200" b="0" i="0" u="none" strike="noStrike" dirty="0">
                          <a:solidFill>
                            <a:srgbClr val="000000"/>
                          </a:solidFill>
                          <a:effectLst/>
                          <a:latin typeface="+mn-lt"/>
                        </a:rPr>
                        <a:t>-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a:solidFill>
                            <a:srgbClr val="000000"/>
                          </a:solidFill>
                          <a:effectLst/>
                          <a:latin typeface="+mn-lt"/>
                        </a:rPr>
                        <a:t>Westrich Phase 1</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a:t>
                      </a:r>
                      <a:r>
                        <a:rPr lang="en-ZA" sz="1200" b="0" i="0" u="none" strike="noStrike" dirty="0">
                          <a:solidFill>
                            <a:srgbClr val="000000"/>
                          </a:solidFill>
                          <a:effectLst/>
                          <a:latin typeface="+mn-lt"/>
                        </a:rPr>
                        <a:t>-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a:txBody>
                    <a:bodyPr/>
                    <a:lstStyle/>
                    <a:p>
                      <a:pPr algn="ctr" fontAlgn="b"/>
                      <a:r>
                        <a:rPr lang="en-ZA" sz="1200" b="1" i="0" u="none" strike="noStrike" dirty="0">
                          <a:solidFill>
                            <a:srgbClr val="000000"/>
                          </a:solidFill>
                          <a:effectLst/>
                          <a:latin typeface="+mn-lt"/>
                        </a:rPr>
                        <a:t>KwaDukuza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Mbozamo </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mn-lt"/>
                        </a:rPr>
                        <a:t>           </a:t>
                      </a:r>
                      <a:r>
                        <a:rPr lang="en-ZA" sz="1200" b="1" i="0" u="none" strike="noStrike" dirty="0" smtClean="0">
                          <a:solidFill>
                            <a:srgbClr val="000000"/>
                          </a:solidFill>
                          <a:effectLst/>
                          <a:latin typeface="+mn-lt"/>
                        </a:rPr>
                        <a:t>10 </a:t>
                      </a:r>
                      <a:endParaRPr lang="en-ZA" sz="1200" b="1"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rowSpan="2">
                  <a:txBody>
                    <a:bodyPr/>
                    <a:lstStyle/>
                    <a:p>
                      <a:pPr algn="ctr" fontAlgn="ctr"/>
                      <a:r>
                        <a:rPr lang="en-ZA" sz="1200" b="1" i="0" u="none" strike="noStrike" dirty="0">
                          <a:solidFill>
                            <a:srgbClr val="000000"/>
                          </a:solidFill>
                          <a:effectLst/>
                          <a:latin typeface="+mn-lt"/>
                        </a:rPr>
                        <a:t>Msunduzi</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Msunduzi Wirewall</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a:t>
                      </a:r>
                      <a:r>
                        <a:rPr lang="en-ZA" sz="1200" b="0" i="0" u="none" strike="noStrike" dirty="0">
                          <a:solidFill>
                            <a:srgbClr val="000000"/>
                          </a:solidFill>
                          <a:effectLst/>
                          <a:latin typeface="+mn-lt"/>
                        </a:rPr>
                        <a:t>63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a:solidFill>
                            <a:srgbClr val="000000"/>
                          </a:solidFill>
                          <a:effectLst/>
                          <a:latin typeface="+mn-lt"/>
                        </a:rPr>
                        <a:t>Revamp, refurbishment (Slangspruit) </a:t>
                      </a:r>
                    </a:p>
                  </a:txBody>
                  <a:tcPr marL="145228" marR="8068" marT="806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18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a:txBody>
                    <a:bodyPr/>
                    <a:lstStyle/>
                    <a:p>
                      <a:pPr algn="ctr" fontAlgn="b"/>
                      <a:r>
                        <a:rPr lang="en-ZA" sz="1200" b="1" i="0" u="none" strike="noStrike" dirty="0">
                          <a:solidFill>
                            <a:srgbClr val="000000"/>
                          </a:solidFill>
                          <a:effectLst/>
                          <a:latin typeface="+mn-lt"/>
                        </a:rPr>
                        <a:t>Ubuhlebezwe</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Marianthal Mission</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mn-lt"/>
                        </a:rPr>
                        <a:t>           </a:t>
                      </a:r>
                      <a:r>
                        <a:rPr lang="en-ZA" sz="1200" b="1" i="0" u="none" strike="noStrike" dirty="0" smtClean="0">
                          <a:solidFill>
                            <a:srgbClr val="000000"/>
                          </a:solidFill>
                          <a:effectLst/>
                          <a:latin typeface="+mn-lt"/>
                        </a:rPr>
                        <a:t>36 </a:t>
                      </a:r>
                      <a:endParaRPr lang="en-ZA" sz="1200" b="1"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rowSpan="3">
                  <a:txBody>
                    <a:bodyPr/>
                    <a:lstStyle/>
                    <a:p>
                      <a:pPr algn="ctr" fontAlgn="ctr"/>
                      <a:r>
                        <a:rPr lang="en-ZA" sz="1200" b="1" i="0" u="none" strike="noStrike" dirty="0">
                          <a:solidFill>
                            <a:srgbClr val="000000"/>
                          </a:solidFill>
                          <a:effectLst/>
                          <a:latin typeface="+mn-lt"/>
                        </a:rPr>
                        <a:t>Umzimkhulu</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Clydesdale </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50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a:solidFill>
                            <a:srgbClr val="000000"/>
                          </a:solidFill>
                          <a:effectLst/>
                          <a:latin typeface="+mn-lt"/>
                        </a:rPr>
                        <a:t>Riverside Phase 1</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50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vMerge="1">
                  <a:txBody>
                    <a:bodyPr/>
                    <a:lstStyle/>
                    <a:p>
                      <a:endParaRPr lang="en-ZA"/>
                    </a:p>
                  </a:txBody>
                  <a:tcPr/>
                </a:tc>
                <a:tc>
                  <a:txBody>
                    <a:bodyPr/>
                    <a:lstStyle/>
                    <a:p>
                      <a:pPr algn="l" fontAlgn="b"/>
                      <a:r>
                        <a:rPr lang="en-ZA" sz="1200" b="0" i="0" u="none" strike="noStrike" dirty="0">
                          <a:solidFill>
                            <a:srgbClr val="000000"/>
                          </a:solidFill>
                          <a:effectLst/>
                          <a:latin typeface="+mn-lt"/>
                        </a:rPr>
                        <a:t>UMzimkhulu Ext 5&amp;6</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34 </a:t>
                      </a:r>
                      <a:endParaRPr lang="en-ZA" sz="1200" b="0"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8671">
                <a:tc>
                  <a:txBody>
                    <a:bodyPr/>
                    <a:lstStyle/>
                    <a:p>
                      <a:pPr algn="l" fontAlgn="b"/>
                      <a:r>
                        <a:rPr lang="en-ZA" sz="1200" b="1" i="0" u="none" strike="noStrike" dirty="0">
                          <a:solidFill>
                            <a:srgbClr val="000000"/>
                          </a:solidFill>
                          <a:effectLst/>
                          <a:latin typeface="+mn-lt"/>
                        </a:rPr>
                        <a:t>TOTAL</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dirty="0">
                          <a:solidFill>
                            <a:srgbClr val="000000"/>
                          </a:solidFill>
                          <a:effectLst/>
                          <a:latin typeface="+mn-lt"/>
                        </a:rPr>
                        <a:t> </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dirty="0">
                          <a:solidFill>
                            <a:srgbClr val="000000"/>
                          </a:solidFill>
                          <a:effectLst/>
                          <a:latin typeface="+mn-lt"/>
                        </a:rPr>
                        <a:t>           </a:t>
                      </a:r>
                      <a:r>
                        <a:rPr lang="en-ZA" sz="1200" b="1" i="0" u="none" strike="noStrike" dirty="0" smtClean="0">
                          <a:solidFill>
                            <a:srgbClr val="000000"/>
                          </a:solidFill>
                          <a:effectLst/>
                          <a:latin typeface="+mn-lt"/>
                        </a:rPr>
                        <a:t>415 </a:t>
                      </a:r>
                      <a:endParaRPr lang="en-ZA" sz="1200" b="1" i="0" u="none" strike="noStrike" dirty="0">
                        <a:solidFill>
                          <a:srgbClr val="000000"/>
                        </a:solidFill>
                        <a:effectLst/>
                        <a:latin typeface="+mn-lt"/>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 xmlns:p14="http://schemas.microsoft.com/office/powerpoint/2010/main" val="2408658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p>
            <a:r>
              <a:rPr lang="en-ZA" sz="2000" b="1" dirty="0" smtClean="0">
                <a:latin typeface="Century Gothic" pitchFamily="34" charset="0"/>
              </a:rPr>
              <a:t>Situational Analysis (Pre </a:t>
            </a:r>
            <a:r>
              <a:rPr lang="en-ZA" sz="2000" b="1" dirty="0" smtClean="0">
                <a:cs typeface="Arial" pitchFamily="34" charset="0"/>
              </a:rPr>
              <a:t>94) - KZN</a:t>
            </a:r>
            <a:endParaRPr lang="en-US" sz="2000" b="1" dirty="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2694349486"/>
              </p:ext>
            </p:extLst>
          </p:nvPr>
        </p:nvGraphicFramePr>
        <p:xfrm>
          <a:off x="466724" y="1066800"/>
          <a:ext cx="8220075" cy="4526415"/>
        </p:xfrm>
        <a:graphic>
          <a:graphicData uri="http://schemas.openxmlformats.org/drawingml/2006/table">
            <a:tbl>
              <a:tblPr/>
              <a:tblGrid>
                <a:gridCol w="2885725"/>
                <a:gridCol w="4124891"/>
                <a:gridCol w="1209459"/>
              </a:tblGrid>
              <a:tr h="334067">
                <a:tc gridSpan="3">
                  <a:txBody>
                    <a:bodyPr/>
                    <a:lstStyle/>
                    <a:p>
                      <a:pPr algn="ctr" fontAlgn="ctr"/>
                      <a:r>
                        <a:rPr lang="en-ZA" sz="1200" b="1" i="0" u="none" strike="noStrike" dirty="0">
                          <a:solidFill>
                            <a:srgbClr val="000000"/>
                          </a:solidFill>
                          <a:effectLst/>
                          <a:latin typeface="Calibri"/>
                        </a:rPr>
                        <a:t>Rectification of housing stock (pre 1994)</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hMerge="1">
                  <a:txBody>
                    <a:bodyPr/>
                    <a:lstStyle/>
                    <a:p>
                      <a:endParaRPr lang="en-ZA"/>
                    </a:p>
                  </a:txBody>
                  <a:tcPr/>
                </a:tc>
              </a:tr>
              <a:tr h="803849">
                <a:tc>
                  <a:txBody>
                    <a:bodyPr/>
                    <a:lstStyle/>
                    <a:p>
                      <a:pPr algn="ctr" fontAlgn="ctr"/>
                      <a:r>
                        <a:rPr lang="en-ZA" sz="1200" b="1" i="0" u="none" strike="noStrike" dirty="0">
                          <a:solidFill>
                            <a:srgbClr val="000000"/>
                          </a:solidFill>
                          <a:effectLst/>
                          <a:latin typeface="Calibri"/>
                        </a:rPr>
                        <a:t>Municipality</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dirty="0">
                          <a:solidFill>
                            <a:srgbClr val="000000"/>
                          </a:solidFill>
                          <a:effectLst/>
                          <a:latin typeface="Calibri"/>
                        </a:rPr>
                        <a:t>Projects</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a:solidFill>
                            <a:srgbClr val="000000"/>
                          </a:solidFill>
                          <a:effectLst/>
                          <a:latin typeface="Calibri"/>
                        </a:rPr>
                        <a:t>Delivery Targets</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34067">
                <a:tc rowSpan="6">
                  <a:txBody>
                    <a:bodyPr/>
                    <a:lstStyle/>
                    <a:p>
                      <a:pPr algn="ctr" fontAlgn="ctr"/>
                      <a:r>
                        <a:rPr lang="en-ZA" sz="1200" b="1" i="0" u="none" strike="noStrike" dirty="0">
                          <a:solidFill>
                            <a:srgbClr val="000000"/>
                          </a:solidFill>
                          <a:effectLst/>
                          <a:latin typeface="Calibri"/>
                        </a:rPr>
                        <a:t>eThekwini</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Austerville</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29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vMerge="1">
                  <a:txBody>
                    <a:bodyPr/>
                    <a:lstStyle/>
                    <a:p>
                      <a:endParaRPr lang="en-ZA"/>
                    </a:p>
                  </a:txBody>
                  <a:tcPr/>
                </a:tc>
                <a:tc>
                  <a:txBody>
                    <a:bodyPr/>
                    <a:lstStyle/>
                    <a:p>
                      <a:pPr algn="l" fontAlgn="b"/>
                      <a:r>
                        <a:rPr lang="en-ZA" sz="1200" b="0" i="0" u="none" strike="noStrike" dirty="0">
                          <a:solidFill>
                            <a:srgbClr val="000000"/>
                          </a:solidFill>
                          <a:effectLst/>
                          <a:latin typeface="Calibri"/>
                        </a:rPr>
                        <a:t>Ex-own affairs</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100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vMerge="1">
                  <a:txBody>
                    <a:bodyPr/>
                    <a:lstStyle/>
                    <a:p>
                      <a:endParaRPr lang="en-ZA"/>
                    </a:p>
                  </a:txBody>
                  <a:tcPr/>
                </a:tc>
                <a:tc>
                  <a:txBody>
                    <a:bodyPr/>
                    <a:lstStyle/>
                    <a:p>
                      <a:pPr algn="l" fontAlgn="b"/>
                      <a:r>
                        <a:rPr lang="en-ZA" sz="1200" b="0" i="0" u="none" strike="noStrike" dirty="0">
                          <a:solidFill>
                            <a:srgbClr val="000000"/>
                          </a:solidFill>
                          <a:effectLst/>
                          <a:latin typeface="Calibri"/>
                        </a:rPr>
                        <a:t>EX-R293 AREAS:PHASE 2</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75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vMerge="1">
                  <a:txBody>
                    <a:bodyPr/>
                    <a:lstStyle/>
                    <a:p>
                      <a:endParaRPr lang="en-ZA"/>
                    </a:p>
                  </a:txBody>
                  <a:tcPr/>
                </a:tc>
                <a:tc>
                  <a:txBody>
                    <a:bodyPr/>
                    <a:lstStyle/>
                    <a:p>
                      <a:pPr algn="l" fontAlgn="b"/>
                      <a:r>
                        <a:rPr lang="en-ZA" sz="1200" b="0" i="0" u="none" strike="noStrike" dirty="0">
                          <a:solidFill>
                            <a:srgbClr val="000000"/>
                          </a:solidFill>
                          <a:effectLst/>
                          <a:latin typeface="Calibri"/>
                        </a:rPr>
                        <a:t>EX-R293 AREAS:PHASE 3</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78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vMerge="1">
                  <a:txBody>
                    <a:bodyPr/>
                    <a:lstStyle/>
                    <a:p>
                      <a:endParaRPr lang="en-ZA"/>
                    </a:p>
                  </a:txBody>
                  <a:tcPr/>
                </a:tc>
                <a:tc>
                  <a:txBody>
                    <a:bodyPr/>
                    <a:lstStyle/>
                    <a:p>
                      <a:pPr algn="l" fontAlgn="b"/>
                      <a:r>
                        <a:rPr lang="en-ZA" sz="1200" b="0" i="0" u="none" strike="noStrike" dirty="0">
                          <a:solidFill>
                            <a:srgbClr val="000000"/>
                          </a:solidFill>
                          <a:effectLst/>
                          <a:latin typeface="Calibri"/>
                        </a:rPr>
                        <a:t>Marrianridge</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22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vMerge="1">
                  <a:txBody>
                    <a:bodyPr/>
                    <a:lstStyle/>
                    <a:p>
                      <a:endParaRPr lang="en-ZA"/>
                    </a:p>
                  </a:txBody>
                  <a:tcPr/>
                </a:tc>
                <a:tc>
                  <a:txBody>
                    <a:bodyPr/>
                    <a:lstStyle/>
                    <a:p>
                      <a:pPr algn="l" fontAlgn="b"/>
                      <a:r>
                        <a:rPr lang="en-ZA" sz="1200" b="0" i="0" u="none" strike="noStrike">
                          <a:solidFill>
                            <a:srgbClr val="000000"/>
                          </a:solidFill>
                          <a:effectLst/>
                          <a:latin typeface="Calibri"/>
                        </a:rPr>
                        <a:t>Shallcross</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21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rowSpan="3">
                  <a:txBody>
                    <a:bodyPr/>
                    <a:lstStyle/>
                    <a:p>
                      <a:pPr algn="ctr" fontAlgn="ctr"/>
                      <a:r>
                        <a:rPr lang="en-ZA" sz="1200" b="1" i="0" u="none" strike="noStrike" dirty="0">
                          <a:solidFill>
                            <a:srgbClr val="000000"/>
                          </a:solidFill>
                          <a:effectLst/>
                          <a:latin typeface="Calibri"/>
                        </a:rPr>
                        <a:t>Newcastle</a:t>
                      </a:r>
                    </a:p>
                  </a:txBody>
                  <a:tcPr marL="8068" marR="8068" marT="806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Fairleigh Rectification</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14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vMerge="1">
                  <a:txBody>
                    <a:bodyPr/>
                    <a:lstStyle/>
                    <a:p>
                      <a:endParaRPr lang="en-ZA"/>
                    </a:p>
                  </a:txBody>
                  <a:tcPr/>
                </a:tc>
                <a:tc>
                  <a:txBody>
                    <a:bodyPr/>
                    <a:lstStyle/>
                    <a:p>
                      <a:pPr algn="l" fontAlgn="b"/>
                      <a:r>
                        <a:rPr lang="en-ZA" sz="1200" b="0" i="0" u="none" strike="noStrike" dirty="0" err="1">
                          <a:solidFill>
                            <a:srgbClr val="000000"/>
                          </a:solidFill>
                          <a:effectLst/>
                          <a:latin typeface="Calibri"/>
                        </a:rPr>
                        <a:t>Surrayaville</a:t>
                      </a:r>
                      <a:r>
                        <a:rPr lang="en-ZA" sz="1200" b="0" i="0" u="none" strike="noStrike" dirty="0">
                          <a:solidFill>
                            <a:srgbClr val="000000"/>
                          </a:solidFill>
                          <a:effectLst/>
                          <a:latin typeface="Calibri"/>
                        </a:rPr>
                        <a:t> Rectification</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14 </a:t>
                      </a:r>
                      <a:endParaRPr lang="en-ZA" sz="1200" b="0"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4067">
                <a:tc vMerge="1">
                  <a:txBody>
                    <a:bodyPr/>
                    <a:lstStyle/>
                    <a:p>
                      <a:endParaRPr lang="en-ZA"/>
                    </a:p>
                  </a:txBody>
                  <a:tcPr/>
                </a:tc>
                <a:tc>
                  <a:txBody>
                    <a:bodyPr/>
                    <a:lstStyle/>
                    <a:p>
                      <a:pPr algn="l" fontAlgn="b"/>
                      <a:r>
                        <a:rPr lang="en-ZA" sz="1200" b="1" i="0" u="none" strike="noStrike">
                          <a:solidFill>
                            <a:srgbClr val="000000"/>
                          </a:solidFill>
                          <a:effectLst/>
                          <a:latin typeface="Calibri"/>
                        </a:rPr>
                        <a:t>Subtotal</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1" i="0" u="none" strike="noStrike" dirty="0">
                          <a:solidFill>
                            <a:srgbClr val="000000"/>
                          </a:solidFill>
                          <a:effectLst/>
                          <a:latin typeface="Calibri"/>
                        </a:rPr>
                        <a:t>            </a:t>
                      </a:r>
                      <a:r>
                        <a:rPr lang="en-ZA" sz="1200" b="1" i="0" u="none" strike="noStrike" dirty="0" smtClean="0">
                          <a:solidFill>
                            <a:srgbClr val="000000"/>
                          </a:solidFill>
                          <a:effectLst/>
                          <a:latin typeface="Calibri"/>
                        </a:rPr>
                        <a:t>28 </a:t>
                      </a:r>
                      <a:endParaRPr lang="en-ZA" sz="1200" b="1"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114">
                <a:tc>
                  <a:txBody>
                    <a:bodyPr/>
                    <a:lstStyle/>
                    <a:p>
                      <a:pPr algn="ctr" fontAlgn="b"/>
                      <a:r>
                        <a:rPr lang="en-ZA" sz="1200" b="1" i="0" u="none" strike="noStrike" dirty="0">
                          <a:solidFill>
                            <a:srgbClr val="000000"/>
                          </a:solidFill>
                          <a:effectLst/>
                          <a:latin typeface="Calibri"/>
                        </a:rPr>
                        <a:t>TOTAL</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a:solidFill>
                            <a:srgbClr val="000000"/>
                          </a:solidFill>
                          <a:effectLst/>
                          <a:latin typeface="Calibri"/>
                        </a:rPr>
                        <a:t>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dirty="0">
                          <a:solidFill>
                            <a:srgbClr val="000000"/>
                          </a:solidFill>
                          <a:effectLst/>
                          <a:latin typeface="Calibri"/>
                        </a:rPr>
                        <a:t>          </a:t>
                      </a:r>
                      <a:r>
                        <a:rPr lang="en-ZA" sz="1200" b="1" i="0" u="none" strike="noStrike" baseline="0" dirty="0" smtClean="0">
                          <a:solidFill>
                            <a:srgbClr val="000000"/>
                          </a:solidFill>
                          <a:effectLst/>
                          <a:latin typeface="Calibri"/>
                        </a:rPr>
                        <a:t> </a:t>
                      </a:r>
                      <a:r>
                        <a:rPr lang="en-ZA" sz="1200" b="1" i="0" u="none" strike="noStrike" dirty="0" smtClean="0">
                          <a:solidFill>
                            <a:srgbClr val="000000"/>
                          </a:solidFill>
                          <a:effectLst/>
                          <a:latin typeface="Calibri"/>
                        </a:rPr>
                        <a:t>430 </a:t>
                      </a:r>
                      <a:endParaRPr lang="en-ZA" sz="1200" b="1"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1165">
                <a:tc>
                  <a:txBody>
                    <a:bodyPr/>
                    <a:lstStyle/>
                    <a:p>
                      <a:pPr algn="l" fontAlgn="b"/>
                      <a:r>
                        <a:rPr lang="en-ZA" sz="1200" b="1" i="0" u="none" strike="noStrike" dirty="0">
                          <a:solidFill>
                            <a:srgbClr val="000000"/>
                          </a:solidFill>
                          <a:effectLst/>
                          <a:latin typeface="Calibri"/>
                        </a:rPr>
                        <a:t>PROGRAMME TOTAL</a:t>
                      </a:r>
                    </a:p>
                  </a:txBody>
                  <a:tcPr marL="14522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0" i="0" u="none" strike="noStrike" dirty="0">
                          <a:solidFill>
                            <a:srgbClr val="000000"/>
                          </a:solidFill>
                          <a:effectLst/>
                          <a:latin typeface="Calibri"/>
                        </a:rPr>
                        <a:t> </a:t>
                      </a: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dirty="0">
                          <a:solidFill>
                            <a:srgbClr val="000000"/>
                          </a:solidFill>
                          <a:effectLst/>
                          <a:latin typeface="Calibri"/>
                        </a:rPr>
                        <a:t>           </a:t>
                      </a:r>
                      <a:r>
                        <a:rPr lang="en-ZA" sz="1200" b="1" i="0" u="none" strike="noStrike" dirty="0" smtClean="0">
                          <a:solidFill>
                            <a:srgbClr val="000000"/>
                          </a:solidFill>
                          <a:effectLst/>
                          <a:latin typeface="Calibri"/>
                        </a:rPr>
                        <a:t>845 </a:t>
                      </a:r>
                      <a:endParaRPr lang="en-ZA" sz="1200" b="1" i="0" u="none" strike="noStrike" dirty="0">
                        <a:solidFill>
                          <a:srgbClr val="000000"/>
                        </a:solidFill>
                        <a:effectLst/>
                        <a:latin typeface="Calibri"/>
                      </a:endParaRPr>
                    </a:p>
                  </a:txBody>
                  <a:tcPr marL="8068" marR="8068" marT="80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 xmlns:p14="http://schemas.microsoft.com/office/powerpoint/2010/main" val="18311418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lstStyle/>
          <a:p>
            <a:r>
              <a:rPr lang="en-ZA" sz="2000" b="1" dirty="0" smtClean="0">
                <a:latin typeface="Century Gothic" pitchFamily="34" charset="0"/>
              </a:rPr>
              <a:t>Situational Analysis (Post </a:t>
            </a:r>
            <a:r>
              <a:rPr lang="en-ZA" sz="2000" b="1" dirty="0" smtClean="0">
                <a:latin typeface="Century Gothic" pitchFamily="34" charset="0"/>
                <a:cs typeface="Arial" pitchFamily="34" charset="0"/>
              </a:rPr>
              <a:t>94) – Free State</a:t>
            </a:r>
            <a:endParaRPr lang="en-US" sz="2000" b="1" dirty="0">
              <a:latin typeface="Century Gothic"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2689852851"/>
              </p:ext>
            </p:extLst>
          </p:nvPr>
        </p:nvGraphicFramePr>
        <p:xfrm>
          <a:off x="304800" y="533399"/>
          <a:ext cx="8382000" cy="5502362"/>
        </p:xfrm>
        <a:graphic>
          <a:graphicData uri="http://schemas.openxmlformats.org/drawingml/2006/table">
            <a:tbl>
              <a:tblPr/>
              <a:tblGrid>
                <a:gridCol w="3156095"/>
                <a:gridCol w="4200060"/>
                <a:gridCol w="1025845"/>
              </a:tblGrid>
              <a:tr h="582843">
                <a:tc>
                  <a:txBody>
                    <a:bodyPr/>
                    <a:lstStyle/>
                    <a:p>
                      <a:pPr algn="ctr" rtl="0" fontAlgn="ctr"/>
                      <a:r>
                        <a:rPr lang="en-ZA" sz="1200" b="1" i="0" u="none" strike="noStrike" dirty="0">
                          <a:solidFill>
                            <a:srgbClr val="000000"/>
                          </a:solidFill>
                          <a:effectLst/>
                          <a:latin typeface="+mn-lt"/>
                        </a:rPr>
                        <a:t>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rtl="0" fontAlgn="ctr"/>
                      <a:r>
                        <a:rPr lang="en-ZA" sz="1200" b="1" i="0" u="none" strike="noStrike" dirty="0">
                          <a:solidFill>
                            <a:srgbClr val="000000"/>
                          </a:solidFill>
                          <a:effectLst/>
                          <a:latin typeface="+mn-lt"/>
                        </a:rPr>
                        <a:t>Project Name/Description</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a:solidFill>
                            <a:srgbClr val="000000"/>
                          </a:solidFill>
                          <a:effectLst/>
                          <a:latin typeface="+mn-lt"/>
                        </a:rPr>
                        <a:t>Delivery Targets</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582843">
                <a:tc>
                  <a:txBody>
                    <a:bodyPr/>
                    <a:lstStyle/>
                    <a:p>
                      <a:pPr algn="l" rtl="0" fontAlgn="ctr"/>
                      <a:r>
                        <a:rPr lang="en-ZA" sz="1200" b="0" i="0" u="none" strike="noStrike" dirty="0">
                          <a:solidFill>
                            <a:srgbClr val="000000"/>
                          </a:solidFill>
                          <a:effectLst/>
                          <a:latin typeface="+mn-lt"/>
                        </a:rPr>
                        <a:t>Ngwathe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Fezile Dabi Maono Incomplete  2014/15 (Township Revitalization Program Ngwathe Mun. - Parys</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Masilonyana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Soutpan 101 Two Rooms Ruwacon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a:t>
                      </a:r>
                      <a:r>
                        <a:rPr lang="en-ZA" sz="1200" b="0" i="0" u="none" strike="noStrike" dirty="0">
                          <a:solidFill>
                            <a:srgbClr val="000000"/>
                          </a:solidFill>
                          <a:effectLst/>
                          <a:latin typeface="+mn-lt"/>
                        </a:rPr>
                        <a:t>-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Matjhabeng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Welkom - 100 Two-rooms E'tsho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561">
                <a:tc>
                  <a:txBody>
                    <a:bodyPr/>
                    <a:lstStyle/>
                    <a:p>
                      <a:pPr algn="l" rtl="0" fontAlgn="ctr"/>
                      <a:r>
                        <a:rPr lang="en-ZA" sz="1200" b="0" i="0" u="none" strike="noStrike">
                          <a:solidFill>
                            <a:srgbClr val="000000"/>
                          </a:solidFill>
                          <a:effectLst/>
                          <a:latin typeface="+mn-lt"/>
                        </a:rPr>
                        <a:t>Matjhabeng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Welkom Bronville 50 Two - Rooms E'tsho (rectification) 2014/15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Matjhabeng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Welkom Thabong 135 Two Rooms E'tsho 2015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Tokologo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Boshof - 35 Two Rooms Ruwacon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Tokologo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Dealesville 70 Two - Rooms Ruwacon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561">
                <a:tc>
                  <a:txBody>
                    <a:bodyPr/>
                    <a:lstStyle/>
                    <a:p>
                      <a:pPr algn="l" rtl="0" fontAlgn="ctr"/>
                      <a:r>
                        <a:rPr lang="en-ZA" sz="1200" b="0" i="0" u="none" strike="noStrike">
                          <a:solidFill>
                            <a:srgbClr val="000000"/>
                          </a:solidFill>
                          <a:effectLst/>
                          <a:latin typeface="+mn-lt"/>
                        </a:rPr>
                        <a:t>Mangaung Metro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Professional Resource Team Of Asbestos Eradication - Blackhead 2014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561">
                <a:tc>
                  <a:txBody>
                    <a:bodyPr/>
                    <a:lstStyle/>
                    <a:p>
                      <a:pPr algn="l" rtl="0" fontAlgn="ctr"/>
                      <a:r>
                        <a:rPr lang="en-ZA" sz="1200" b="0" i="0" u="none" strike="noStrike">
                          <a:solidFill>
                            <a:srgbClr val="000000"/>
                          </a:solidFill>
                          <a:effectLst/>
                          <a:latin typeface="+mn-lt"/>
                        </a:rPr>
                        <a:t>Mangaung Metro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nl-NL" sz="1200" b="0" i="0" u="none" strike="noStrike" dirty="0">
                          <a:solidFill>
                            <a:srgbClr val="000000"/>
                          </a:solidFill>
                          <a:effectLst/>
                          <a:latin typeface="+mn-lt"/>
                        </a:rPr>
                        <a:t>Bloemfontein - 71 Malaykamp Ruwacon Two Rooms 2014/15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561">
                <a:tc>
                  <a:txBody>
                    <a:bodyPr/>
                    <a:lstStyle/>
                    <a:p>
                      <a:pPr algn="l" rtl="0" fontAlgn="ctr"/>
                      <a:r>
                        <a:rPr lang="en-ZA" sz="1200" b="0" i="0" u="none" strike="noStrike">
                          <a:solidFill>
                            <a:srgbClr val="000000"/>
                          </a:solidFill>
                          <a:effectLst/>
                          <a:latin typeface="+mn-lt"/>
                        </a:rPr>
                        <a:t>Mangaung Metro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nl-NL" sz="1200" b="0" i="0" u="none" strike="noStrike" dirty="0">
                          <a:solidFill>
                            <a:srgbClr val="000000"/>
                          </a:solidFill>
                          <a:effectLst/>
                          <a:latin typeface="+mn-lt"/>
                        </a:rPr>
                        <a:t>Bloemfontein 12 Heidedal Two-Rooms C-Max 2013/14( Inzuzo Trading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smtClean="0">
                          <a:solidFill>
                            <a:srgbClr val="000000"/>
                          </a:solidFill>
                          <a:effectLst/>
                          <a:latin typeface="+mn-lt"/>
                        </a:rPr>
                        <a:t>       -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8561">
                <a:tc>
                  <a:txBody>
                    <a:bodyPr/>
                    <a:lstStyle/>
                    <a:p>
                      <a:pPr algn="l" rtl="0" fontAlgn="ctr"/>
                      <a:r>
                        <a:rPr lang="en-ZA" sz="1200" b="0" i="0" u="none" strike="noStrike">
                          <a:solidFill>
                            <a:srgbClr val="000000"/>
                          </a:solidFill>
                          <a:effectLst/>
                          <a:latin typeface="+mn-lt"/>
                        </a:rPr>
                        <a:t>Mangaung Metro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Bloemfontein -  100 Rocklands C Max Dilapidated Two Room Units(2013)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   </a:t>
                      </a:r>
                      <a:r>
                        <a:rPr lang="en-ZA" sz="1200" b="0" i="0" u="none" strike="noStrike" baseline="0" dirty="0" smtClean="0">
                          <a:solidFill>
                            <a:srgbClr val="000000"/>
                          </a:solidFill>
                          <a:effectLst/>
                          <a:latin typeface="+mn-lt"/>
                        </a:rPr>
                        <a:t> </a:t>
                      </a:r>
                      <a:r>
                        <a:rPr lang="en-ZA" sz="1200" b="0" i="0" u="none" strike="noStrike" dirty="0" smtClean="0">
                          <a:solidFill>
                            <a:srgbClr val="000000"/>
                          </a:solidFill>
                          <a:effectLst/>
                          <a:latin typeface="+mn-lt"/>
                        </a:rPr>
                        <a:t>3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Mangaung Metro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nl-NL" sz="1200" b="0" i="0" u="none" strike="noStrike">
                          <a:solidFill>
                            <a:srgbClr val="000000"/>
                          </a:solidFill>
                          <a:effectLst/>
                          <a:latin typeface="+mn-lt"/>
                        </a:rPr>
                        <a:t>Bloemfontein - 100 Heidedal 2 Rooms - C Max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9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Mantsopa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a:solidFill>
                            <a:srgbClr val="000000"/>
                          </a:solidFill>
                          <a:effectLst/>
                          <a:latin typeface="+mn-lt"/>
                        </a:rPr>
                        <a:t>Tweespruit 100 Two-rooms E'tsho(rectification)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  </a:t>
                      </a:r>
                      <a:r>
                        <a:rPr lang="en-ZA" sz="1200" b="0" i="0" u="none" strike="noStrike" baseline="0" dirty="0" smtClean="0">
                          <a:solidFill>
                            <a:srgbClr val="000000"/>
                          </a:solidFill>
                          <a:effectLst/>
                          <a:latin typeface="+mn-lt"/>
                        </a:rPr>
                        <a:t> </a:t>
                      </a:r>
                      <a:r>
                        <a:rPr lang="en-ZA" sz="1200" b="0" i="0" u="none" strike="noStrike" dirty="0" smtClean="0">
                          <a:solidFill>
                            <a:srgbClr val="000000"/>
                          </a:solidFill>
                          <a:effectLst/>
                          <a:latin typeface="+mn-lt"/>
                        </a:rPr>
                        <a:t>6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82843">
                <a:tc>
                  <a:txBody>
                    <a:bodyPr/>
                    <a:lstStyle/>
                    <a:p>
                      <a:pPr algn="l" rtl="0" fontAlgn="ctr"/>
                      <a:r>
                        <a:rPr lang="en-ZA" sz="1200" b="0" i="0" u="none" strike="noStrike">
                          <a:solidFill>
                            <a:srgbClr val="000000"/>
                          </a:solidFill>
                          <a:effectLst/>
                          <a:latin typeface="+mn-lt"/>
                        </a:rPr>
                        <a:t>Maluti a Phofung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Bluegum-bosch - 2000  TTC &amp; Group Ywo Rectification 2013/14 ( Subs. Phase 3 (China Everbright)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7808">
                <a:tc>
                  <a:txBody>
                    <a:bodyPr/>
                    <a:lstStyle/>
                    <a:p>
                      <a:pPr algn="l" rtl="0" fontAlgn="ctr"/>
                      <a:r>
                        <a:rPr lang="en-ZA" sz="1200" b="0" i="0" u="none" strike="noStrike">
                          <a:solidFill>
                            <a:srgbClr val="000000"/>
                          </a:solidFill>
                          <a:effectLst/>
                          <a:latin typeface="+mn-lt"/>
                        </a:rPr>
                        <a:t>Setsoto Local Municipality</a:t>
                      </a:r>
                    </a:p>
                  </a:txBody>
                  <a:tcPr marL="9449" marR="9449" marT="94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a:solidFill>
                            <a:srgbClr val="000000"/>
                          </a:solidFill>
                          <a:effectLst/>
                          <a:latin typeface="+mn-lt"/>
                        </a:rPr>
                        <a:t>Senekal - 100 Superb Two-rooms (2014/15) </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ZA" sz="1200" b="0" i="0" u="none" strike="noStrike" dirty="0">
                          <a:solidFill>
                            <a:srgbClr val="000000"/>
                          </a:solidFill>
                          <a:effectLst/>
                          <a:latin typeface="+mn-lt"/>
                        </a:rPr>
                        <a:t>    </a:t>
                      </a:r>
                      <a:r>
                        <a:rPr lang="en-ZA" sz="1200" b="0" i="0" u="none" strike="noStrike" baseline="0" dirty="0" smtClean="0">
                          <a:solidFill>
                            <a:srgbClr val="000000"/>
                          </a:solidFill>
                          <a:effectLst/>
                          <a:latin typeface="+mn-lt"/>
                        </a:rPr>
                        <a:t> </a:t>
                      </a:r>
                      <a:r>
                        <a:rPr lang="en-ZA" sz="1200" b="0" i="0" u="none" strike="noStrike" dirty="0" smtClean="0">
                          <a:solidFill>
                            <a:srgbClr val="000000"/>
                          </a:solidFill>
                          <a:effectLst/>
                          <a:latin typeface="+mn-lt"/>
                        </a:rPr>
                        <a:t>9 </a:t>
                      </a:r>
                      <a:endParaRPr lang="en-ZA" sz="1200" b="0"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8564">
                <a:tc gridSpan="2">
                  <a:txBody>
                    <a:bodyPr/>
                    <a:lstStyle/>
                    <a:p>
                      <a:pPr algn="ctr" fontAlgn="b"/>
                      <a:r>
                        <a:rPr lang="en-ZA" sz="1200" b="1" i="0" u="none" strike="noStrike" dirty="0">
                          <a:solidFill>
                            <a:srgbClr val="000000"/>
                          </a:solidFill>
                          <a:effectLst/>
                          <a:latin typeface="+mn-lt"/>
                        </a:rPr>
                        <a:t>TOTAL</a:t>
                      </a: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a:txBody>
                    <a:bodyPr/>
                    <a:lstStyle/>
                    <a:p>
                      <a:pPr algn="l" rtl="0" fontAlgn="b"/>
                      <a:r>
                        <a:rPr lang="en-ZA" sz="1200" b="1" i="0" u="none" strike="noStrike" dirty="0">
                          <a:solidFill>
                            <a:srgbClr val="000000"/>
                          </a:solidFill>
                          <a:effectLst/>
                          <a:latin typeface="+mn-lt"/>
                        </a:rPr>
                        <a:t>    </a:t>
                      </a:r>
                      <a:r>
                        <a:rPr lang="en-ZA" sz="1200" b="1" i="0" u="none" strike="noStrike" dirty="0" smtClean="0">
                          <a:solidFill>
                            <a:srgbClr val="000000"/>
                          </a:solidFill>
                          <a:effectLst/>
                          <a:latin typeface="+mn-lt"/>
                        </a:rPr>
                        <a:t>27 </a:t>
                      </a:r>
                      <a:endParaRPr lang="en-ZA" sz="1200" b="1" i="0" u="none" strike="noStrike" dirty="0">
                        <a:solidFill>
                          <a:srgbClr val="000000"/>
                        </a:solidFill>
                        <a:effectLst/>
                        <a:latin typeface="+mn-lt"/>
                      </a:endParaRPr>
                    </a:p>
                  </a:txBody>
                  <a:tcPr marL="9449" marR="9449" marT="94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 xmlns:p14="http://schemas.microsoft.com/office/powerpoint/2010/main" val="527637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lstStyle/>
          <a:p>
            <a:r>
              <a:rPr lang="en-ZA" sz="2000" b="1" dirty="0" smtClean="0">
                <a:latin typeface="Century Gothic" pitchFamily="34" charset="0"/>
              </a:rPr>
              <a:t>Situational Analysis (Post </a:t>
            </a:r>
            <a:r>
              <a:rPr lang="en-ZA" sz="2000" b="1" dirty="0" smtClean="0">
                <a:latin typeface="Century Gothic" pitchFamily="34" charset="0"/>
                <a:cs typeface="Arial" pitchFamily="34" charset="0"/>
              </a:rPr>
              <a:t>94) – North West</a:t>
            </a:r>
            <a:endParaRPr lang="en-US" sz="2000" b="1" dirty="0">
              <a:latin typeface="Century Gothic"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 xmlns:p14="http://schemas.microsoft.com/office/powerpoint/2010/main" val="4288536420"/>
              </p:ext>
            </p:extLst>
          </p:nvPr>
        </p:nvGraphicFramePr>
        <p:xfrm>
          <a:off x="838200" y="1102994"/>
          <a:ext cx="7696200" cy="4307208"/>
        </p:xfrm>
        <a:graphic>
          <a:graphicData uri="http://schemas.openxmlformats.org/drawingml/2006/table">
            <a:tbl>
              <a:tblPr/>
              <a:tblGrid>
                <a:gridCol w="2290535"/>
                <a:gridCol w="3868845"/>
                <a:gridCol w="1536820"/>
              </a:tblGrid>
              <a:tr h="363918">
                <a:tc gridSpan="3">
                  <a:txBody>
                    <a:bodyPr/>
                    <a:lstStyle/>
                    <a:p>
                      <a:pPr algn="ctr" fontAlgn="b"/>
                      <a:r>
                        <a:rPr lang="en-ZA" sz="1200" b="1" i="0" u="none" strike="noStrike" dirty="0">
                          <a:solidFill>
                            <a:srgbClr val="000000"/>
                          </a:solidFill>
                          <a:effectLst/>
                          <a:latin typeface="Calibri"/>
                        </a:rPr>
                        <a:t>Rectification of RDP Stock 1994-2002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hMerge="1">
                  <a:txBody>
                    <a:bodyPr/>
                    <a:lstStyle/>
                    <a:p>
                      <a:endParaRPr lang="en-ZA"/>
                    </a:p>
                  </a:txBody>
                  <a:tcPr/>
                </a:tc>
              </a:tr>
              <a:tr h="1242404">
                <a:tc>
                  <a:txBody>
                    <a:bodyPr/>
                    <a:lstStyle/>
                    <a:p>
                      <a:pPr algn="ctr" fontAlgn="ctr"/>
                      <a:r>
                        <a:rPr lang="en-ZA" sz="1200" b="1" i="0" u="none" strike="noStrike" dirty="0">
                          <a:solidFill>
                            <a:srgbClr val="000000"/>
                          </a:solidFill>
                          <a:effectLst/>
                          <a:latin typeface="Calibri"/>
                        </a:rPr>
                        <a:t>Municipality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dirty="0">
                          <a:solidFill>
                            <a:srgbClr val="000000"/>
                          </a:solidFill>
                          <a:effectLst/>
                          <a:latin typeface="Calibri"/>
                        </a:rPr>
                        <a:t>Project Name/Description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a:solidFill>
                            <a:srgbClr val="000000"/>
                          </a:solidFill>
                          <a:effectLst/>
                          <a:latin typeface="Calibri"/>
                        </a:rPr>
                        <a:t>Delivery Targets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407665">
                <a:tc>
                  <a:txBody>
                    <a:bodyPr/>
                    <a:lstStyle/>
                    <a:p>
                      <a:pPr algn="l" fontAlgn="b"/>
                      <a:r>
                        <a:rPr lang="en-ZA" sz="1200" b="0" i="0" u="none" strike="noStrike">
                          <a:solidFill>
                            <a:srgbClr val="000000"/>
                          </a:solidFill>
                          <a:effectLst/>
                          <a:latin typeface="Calibri"/>
                        </a:rPr>
                        <a:t>Ngaka Modiri Molema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Calibri"/>
                        </a:rPr>
                        <a:t>Ratlou 2000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15 </a:t>
                      </a:r>
                      <a:endParaRPr lang="en-ZA" sz="12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07665">
                <a:tc>
                  <a:txBody>
                    <a:bodyPr/>
                    <a:lstStyle/>
                    <a:p>
                      <a:pPr algn="l" fontAlgn="b"/>
                      <a:r>
                        <a:rPr lang="en-ZA" sz="1200" b="0" i="0" u="none" strike="noStrike">
                          <a:solidFill>
                            <a:srgbClr val="000000"/>
                          </a:solidFill>
                          <a:effectLst/>
                          <a:latin typeface="Calibri"/>
                        </a:rPr>
                        <a:t>Ngaka Modiri Molema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fr-FR" sz="1200" b="0" i="0" u="none" strike="noStrike" dirty="0" err="1">
                          <a:solidFill>
                            <a:srgbClr val="000000"/>
                          </a:solidFill>
                          <a:effectLst/>
                          <a:latin typeface="Calibri"/>
                        </a:rPr>
                        <a:t>Letsopa</a:t>
                      </a:r>
                      <a:r>
                        <a:rPr lang="fr-FR" sz="1200" b="0" i="0" u="none" strike="noStrike" dirty="0">
                          <a:solidFill>
                            <a:srgbClr val="000000"/>
                          </a:solidFill>
                          <a:effectLst/>
                          <a:latin typeface="Calibri"/>
                        </a:rPr>
                        <a:t> Ext. 1 &amp; 2 (Rectification)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Calibri"/>
                        </a:rPr>
                        <a:t>          </a:t>
                      </a:r>
                      <a:r>
                        <a:rPr lang="en-ZA" sz="1200" b="0" i="0" u="none" strike="noStrike" baseline="0" dirty="0" smtClean="0">
                          <a:solidFill>
                            <a:srgbClr val="000000"/>
                          </a:solidFill>
                          <a:effectLst/>
                          <a:latin typeface="Calibri"/>
                        </a:rPr>
                        <a:t> </a:t>
                      </a:r>
                      <a:r>
                        <a:rPr lang="en-ZA" sz="1200" b="0" i="0" u="none" strike="noStrike" dirty="0" smtClean="0">
                          <a:solidFill>
                            <a:srgbClr val="000000"/>
                          </a:solidFill>
                          <a:effectLst/>
                          <a:latin typeface="Calibri"/>
                        </a:rPr>
                        <a:t>17 </a:t>
                      </a:r>
                      <a:endParaRPr lang="en-ZA" sz="12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815328">
                <a:tc>
                  <a:txBody>
                    <a:bodyPr/>
                    <a:lstStyle/>
                    <a:p>
                      <a:pPr algn="l" fontAlgn="b"/>
                      <a:r>
                        <a:rPr lang="en-ZA" sz="1200" b="0" i="0" u="none" strike="noStrike">
                          <a:solidFill>
                            <a:srgbClr val="000000"/>
                          </a:solidFill>
                          <a:effectLst/>
                          <a:latin typeface="Calibri"/>
                        </a:rPr>
                        <a:t>Ruth Segomotsi Mompati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a:solidFill>
                            <a:srgbClr val="000000"/>
                          </a:solidFill>
                          <a:effectLst/>
                          <a:latin typeface="Calibri"/>
                        </a:rPr>
                        <a:t>Ipelegeng 400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8 </a:t>
                      </a:r>
                      <a:endParaRPr lang="en-ZA" sz="12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499180">
                <a:tc>
                  <a:txBody>
                    <a:bodyPr/>
                    <a:lstStyle/>
                    <a:p>
                      <a:pPr algn="l" fontAlgn="b"/>
                      <a:r>
                        <a:rPr lang="en-ZA" sz="1200" b="0" i="0" u="none" strike="noStrike">
                          <a:solidFill>
                            <a:srgbClr val="000000"/>
                          </a:solidFill>
                          <a:effectLst/>
                          <a:latin typeface="Calibri"/>
                        </a:rPr>
                        <a:t>Ruth Segomotsi Mompati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smtClean="0">
                          <a:solidFill>
                            <a:srgbClr val="000000"/>
                          </a:solidFill>
                          <a:effectLst/>
                          <a:latin typeface="Calibri"/>
                        </a:rPr>
                        <a:t>Northern </a:t>
                      </a:r>
                      <a:r>
                        <a:rPr lang="en-ZA" sz="1200" b="0" i="0" u="none" strike="noStrike" dirty="0">
                          <a:solidFill>
                            <a:srgbClr val="000000"/>
                          </a:solidFill>
                          <a:effectLst/>
                          <a:latin typeface="Calibri"/>
                        </a:rPr>
                        <a:t>Cape Cross Border Rectification Project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ZA" sz="1200" b="0" i="0" u="none" strike="noStrike" dirty="0">
                          <a:solidFill>
                            <a:srgbClr val="000000"/>
                          </a:solidFill>
                          <a:effectLst/>
                          <a:latin typeface="Calibri"/>
                        </a:rPr>
                        <a:t>             </a:t>
                      </a:r>
                      <a:r>
                        <a:rPr lang="en-ZA" sz="1200" b="0" i="0" u="none" strike="noStrike" dirty="0" smtClean="0">
                          <a:solidFill>
                            <a:srgbClr val="000000"/>
                          </a:solidFill>
                          <a:effectLst/>
                          <a:latin typeface="Calibri"/>
                        </a:rPr>
                        <a:t>7 </a:t>
                      </a:r>
                      <a:endParaRPr lang="en-ZA" sz="1200" b="0"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71048">
                <a:tc gridSpan="2">
                  <a:txBody>
                    <a:bodyPr/>
                    <a:lstStyle/>
                    <a:p>
                      <a:pPr algn="ctr" fontAlgn="b"/>
                      <a:r>
                        <a:rPr lang="en-ZA" sz="1200" b="1" i="0" u="none" strike="noStrike" dirty="0" smtClean="0">
                          <a:solidFill>
                            <a:srgbClr val="000000"/>
                          </a:solidFill>
                          <a:effectLst/>
                          <a:latin typeface="Calibri"/>
                        </a:rPr>
                        <a:t> TOTAL</a:t>
                      </a:r>
                      <a:r>
                        <a:rPr lang="en-ZA" sz="1200" b="1" i="0" u="none" strike="noStrike" dirty="0">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r" fontAlgn="b"/>
                      <a:endParaRPr lang="en-ZA" sz="1200" b="1" i="0" u="none" strike="noStrike" dirty="0">
                        <a:solidFill>
                          <a:srgbClr val="000000"/>
                        </a:solidFill>
                        <a:effectLst/>
                        <a:latin typeface="Calibri"/>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dirty="0">
                          <a:solidFill>
                            <a:srgbClr val="000000"/>
                          </a:solidFill>
                          <a:effectLst/>
                          <a:latin typeface="Calibri"/>
                        </a:rPr>
                        <a:t>           </a:t>
                      </a:r>
                      <a:r>
                        <a:rPr lang="en-ZA" sz="1200" b="1" i="0" u="none" strike="noStrike" baseline="0" dirty="0" smtClean="0">
                          <a:solidFill>
                            <a:srgbClr val="000000"/>
                          </a:solidFill>
                          <a:effectLst/>
                          <a:latin typeface="Calibri"/>
                        </a:rPr>
                        <a:t> </a:t>
                      </a:r>
                      <a:r>
                        <a:rPr lang="en-ZA" sz="1200" b="1" i="0" u="none" strike="noStrike" dirty="0" smtClean="0">
                          <a:solidFill>
                            <a:srgbClr val="000000"/>
                          </a:solidFill>
                          <a:effectLst/>
                          <a:latin typeface="Calibri"/>
                        </a:rPr>
                        <a:t>47 </a:t>
                      </a:r>
                      <a:endParaRPr lang="en-ZA" sz="1200" b="1" i="0" u="none" strike="noStrike" dirty="0">
                        <a:solidFill>
                          <a:srgbClr val="000000"/>
                        </a:solidFill>
                        <a:effectLst/>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 xmlns:p14="http://schemas.microsoft.com/office/powerpoint/2010/main" val="1817799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95"/>
            <a:ext cx="9144000" cy="988105"/>
          </a:xfrm>
        </p:spPr>
        <p:txBody>
          <a:bodyPr/>
          <a:lstStyle/>
          <a:p>
            <a:r>
              <a:rPr lang="en-ZA" dirty="0" smtClean="0">
                <a:latin typeface="Century Gothic" pitchFamily="34" charset="0"/>
              </a:rPr>
              <a:t>Problem Statement </a:t>
            </a:r>
            <a:endParaRPr lang="en-ZA" dirty="0">
              <a:latin typeface="Century Gothic" pitchFamily="34" charset="0"/>
            </a:endParaRPr>
          </a:p>
        </p:txBody>
      </p:sp>
      <p:sp>
        <p:nvSpPr>
          <p:cNvPr id="3" name="Content Placeholder 2"/>
          <p:cNvSpPr>
            <a:spLocks noGrp="1"/>
          </p:cNvSpPr>
          <p:nvPr>
            <p:ph idx="1"/>
          </p:nvPr>
        </p:nvSpPr>
        <p:spPr>
          <a:xfrm>
            <a:off x="457200" y="990600"/>
            <a:ext cx="8458200" cy="4708525"/>
          </a:xfrm>
        </p:spPr>
        <p:txBody>
          <a:bodyPr/>
          <a:lstStyle/>
          <a:p>
            <a:r>
              <a:rPr lang="en-ZA" sz="2800" dirty="0" smtClean="0">
                <a:latin typeface="Century Gothic" pitchFamily="34" charset="0"/>
              </a:rPr>
              <a:t>Cost – Expenditure Review findings of R127 000 for rectification over and above the BNG cost</a:t>
            </a:r>
          </a:p>
          <a:p>
            <a:r>
              <a:rPr lang="en-ZA" sz="2800" dirty="0" smtClean="0">
                <a:latin typeface="Century Gothic" pitchFamily="34" charset="0"/>
              </a:rPr>
              <a:t>Commitments  - Northern Cape 700 and signed contracts</a:t>
            </a:r>
          </a:p>
          <a:p>
            <a:r>
              <a:rPr lang="en-ZA" sz="2800" dirty="0" smtClean="0">
                <a:latin typeface="Century Gothic" pitchFamily="34" charset="0"/>
              </a:rPr>
              <a:t>Inability to hold contractors accountable </a:t>
            </a:r>
          </a:p>
          <a:p>
            <a:r>
              <a:rPr lang="en-ZA" sz="2800" dirty="0" smtClean="0">
                <a:latin typeface="Century Gothic" pitchFamily="34" charset="0"/>
              </a:rPr>
              <a:t>Implications for the Warranty Fund</a:t>
            </a:r>
          </a:p>
          <a:p>
            <a:r>
              <a:rPr lang="en-ZA" sz="2800" dirty="0" smtClean="0">
                <a:latin typeface="Century Gothic" pitchFamily="34" charset="0"/>
              </a:rPr>
              <a:t>Magnitude of the stock to be rectified</a:t>
            </a:r>
          </a:p>
          <a:p>
            <a:r>
              <a:rPr lang="en-ZA" sz="2800" dirty="0" smtClean="0">
                <a:latin typeface="Century Gothic" pitchFamily="34" charset="0"/>
              </a:rPr>
              <a:t>Double subsidisation</a:t>
            </a:r>
          </a:p>
          <a:p>
            <a:r>
              <a:rPr lang="en-ZA" sz="2800" dirty="0" smtClean="0">
                <a:latin typeface="Century Gothic" pitchFamily="34" charset="0"/>
              </a:rPr>
              <a:t>Application of norms &amp; standards</a:t>
            </a: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8"/>
            <a:ext cx="8229600" cy="1143000"/>
          </a:xfrm>
        </p:spPr>
        <p:txBody>
          <a:bodyPr/>
          <a:lstStyle/>
          <a:p>
            <a:r>
              <a:rPr lang="en-ZA" dirty="0" smtClean="0">
                <a:latin typeface="Century Gothic" pitchFamily="34" charset="0"/>
              </a:rPr>
              <a:t>Policy Outcome</a:t>
            </a:r>
            <a:endParaRPr lang="en-ZA" dirty="0">
              <a:latin typeface="Century Gothic" pitchFamily="34" charset="0"/>
            </a:endParaRPr>
          </a:p>
        </p:txBody>
      </p:sp>
      <p:sp>
        <p:nvSpPr>
          <p:cNvPr id="3" name="Content Placeholder 2"/>
          <p:cNvSpPr>
            <a:spLocks noGrp="1"/>
          </p:cNvSpPr>
          <p:nvPr>
            <p:ph idx="1"/>
          </p:nvPr>
        </p:nvSpPr>
        <p:spPr/>
        <p:txBody>
          <a:bodyPr/>
          <a:lstStyle/>
          <a:p>
            <a:r>
              <a:rPr lang="en-ZA" dirty="0" smtClean="0">
                <a:latin typeface="Century Gothic" pitchFamily="34" charset="0"/>
              </a:rPr>
              <a:t>To contribute to the improvement of the functional residential property market.</a:t>
            </a:r>
          </a:p>
          <a:p>
            <a:r>
              <a:rPr lang="en-ZA" dirty="0" smtClean="0">
                <a:latin typeface="Century Gothic" pitchFamily="34" charset="0"/>
              </a:rPr>
              <a:t>Ensure legitimate expections are fulfilled – Pre-94</a:t>
            </a:r>
            <a:endParaRPr lang="en-ZA" dirty="0">
              <a:latin typeface="Century Gothic" pitchFamily="34" charset="0"/>
            </a:endParaRP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a:solidFill>
            <a:schemeClr val="bg1"/>
          </a:solidFill>
        </p:spPr>
        <p:txBody>
          <a:bodyPr/>
          <a:lstStyle/>
          <a:p>
            <a:r>
              <a:rPr lang="en-ZA" sz="3600" b="1" dirty="0" smtClean="0">
                <a:latin typeface="Century Gothic" pitchFamily="34" charset="0"/>
              </a:rPr>
              <a:t>Objectives </a:t>
            </a:r>
            <a:endParaRPr lang="en-ZA" sz="3600" b="1" dirty="0">
              <a:latin typeface="Century Gothic" pitchFamily="34" charset="0"/>
            </a:endParaRPr>
          </a:p>
        </p:txBody>
      </p:sp>
      <p:sp>
        <p:nvSpPr>
          <p:cNvPr id="3" name="Content Placeholder 2"/>
          <p:cNvSpPr>
            <a:spLocks noGrp="1"/>
          </p:cNvSpPr>
          <p:nvPr>
            <p:ph idx="1"/>
          </p:nvPr>
        </p:nvSpPr>
        <p:spPr>
          <a:xfrm>
            <a:off x="0" y="685800"/>
            <a:ext cx="9144000" cy="5670550"/>
          </a:xfrm>
        </p:spPr>
        <p:txBody>
          <a:bodyPr/>
          <a:lstStyle/>
          <a:p>
            <a:pPr marL="514350" indent="-514350" algn="just">
              <a:buFont typeface="+mj-lt"/>
              <a:buAutoNum type="arabicPeriod"/>
            </a:pPr>
            <a:r>
              <a:rPr lang="en-ZA" sz="2400" dirty="0">
                <a:latin typeface="Century Gothic" pitchFamily="34" charset="0"/>
                <a:cs typeface="Arial" pitchFamily="34" charset="0"/>
              </a:rPr>
              <a:t>To facilitate </a:t>
            </a:r>
            <a:r>
              <a:rPr lang="en-ZA" sz="2400" dirty="0" smtClean="0">
                <a:latin typeface="Century Gothic" pitchFamily="34" charset="0"/>
                <a:cs typeface="Arial" pitchFamily="34" charset="0"/>
              </a:rPr>
              <a:t>the use of </a:t>
            </a:r>
            <a:r>
              <a:rPr lang="en-ZA" sz="2400" b="1" dirty="0" smtClean="0">
                <a:latin typeface="Century Gothic" pitchFamily="34" charset="0"/>
                <a:cs typeface="Arial" pitchFamily="34" charset="0"/>
              </a:rPr>
              <a:t>self help approach   </a:t>
            </a:r>
            <a:r>
              <a:rPr lang="en-ZA" sz="2400" dirty="0" smtClean="0">
                <a:latin typeface="Century Gothic" pitchFamily="34" charset="0"/>
                <a:cs typeface="Arial" pitchFamily="34" charset="0"/>
              </a:rPr>
              <a:t>and minimise the cost of doing remedial work by centralising the function to NHBRC.</a:t>
            </a:r>
          </a:p>
          <a:p>
            <a:pPr marL="514350" indent="-514350" algn="just">
              <a:buFont typeface="+mj-lt"/>
              <a:buAutoNum type="arabicPeriod"/>
            </a:pPr>
            <a:r>
              <a:rPr lang="en-ZA" sz="2400" dirty="0" smtClean="0">
                <a:latin typeface="Century Gothic" pitchFamily="34" charset="0"/>
                <a:cs typeface="Arial" pitchFamily="34" charset="0"/>
              </a:rPr>
              <a:t>To </a:t>
            </a:r>
            <a:r>
              <a:rPr lang="en-ZA" sz="2400" b="1" dirty="0" smtClean="0">
                <a:latin typeface="Century Gothic" pitchFamily="34" charset="0"/>
                <a:cs typeface="Arial" pitchFamily="34" charset="0"/>
              </a:rPr>
              <a:t>encourage beneficiaries to advise </a:t>
            </a:r>
            <a:r>
              <a:rPr lang="en-ZA" sz="2400" dirty="0" smtClean="0">
                <a:latin typeface="Century Gothic" pitchFamily="34" charset="0"/>
                <a:cs typeface="Arial" pitchFamily="34" charset="0"/>
              </a:rPr>
              <a:t>government on sub standard work in need of remedial action. </a:t>
            </a:r>
          </a:p>
          <a:p>
            <a:pPr marL="514350" indent="-514350" algn="just">
              <a:buFont typeface="+mj-lt"/>
              <a:buAutoNum type="arabicPeriod"/>
            </a:pPr>
            <a:r>
              <a:rPr lang="en-ZA" sz="2400" dirty="0" smtClean="0">
                <a:latin typeface="Century Gothic" pitchFamily="34" charset="0"/>
                <a:cs typeface="Arial" pitchFamily="34" charset="0"/>
              </a:rPr>
              <a:t>To </a:t>
            </a:r>
            <a:r>
              <a:rPr lang="en-ZA" sz="2400" b="1" dirty="0" smtClean="0">
                <a:latin typeface="Century Gothic" pitchFamily="34" charset="0"/>
                <a:cs typeface="Arial" pitchFamily="34" charset="0"/>
              </a:rPr>
              <a:t>facilitate investigations </a:t>
            </a:r>
            <a:r>
              <a:rPr lang="en-ZA" sz="2400" dirty="0">
                <a:latin typeface="Century Gothic" pitchFamily="34" charset="0"/>
                <a:cs typeface="Arial" pitchFamily="34" charset="0"/>
              </a:rPr>
              <a:t>of shoddy                workmanship on all stock that was built by government through Housing Subsidies</a:t>
            </a:r>
          </a:p>
          <a:p>
            <a:pPr marL="514350" indent="-514350" algn="just">
              <a:buFont typeface="+mj-lt"/>
              <a:buAutoNum type="arabicPeriod"/>
            </a:pPr>
            <a:r>
              <a:rPr lang="en-ZA" sz="2400" dirty="0" smtClean="0">
                <a:latin typeface="Century Gothic" pitchFamily="34" charset="0"/>
              </a:rPr>
              <a:t>To </a:t>
            </a:r>
            <a:r>
              <a:rPr lang="en-ZA" sz="2400" dirty="0">
                <a:latin typeface="Century Gothic" pitchFamily="34" charset="0"/>
              </a:rPr>
              <a:t>ensure </a:t>
            </a:r>
            <a:r>
              <a:rPr lang="en-ZA" sz="2400" b="1" dirty="0">
                <a:latin typeface="Century Gothic" pitchFamily="34" charset="0"/>
              </a:rPr>
              <a:t>blacklisting of contractors </a:t>
            </a:r>
            <a:r>
              <a:rPr lang="en-ZA" sz="2400" dirty="0">
                <a:latin typeface="Century Gothic" pitchFamily="34" charset="0"/>
              </a:rPr>
              <a:t>that have compromised </a:t>
            </a:r>
            <a:r>
              <a:rPr lang="en-ZA" sz="2400" dirty="0" smtClean="0">
                <a:latin typeface="Century Gothic" pitchFamily="34" charset="0"/>
              </a:rPr>
              <a:t>quality.</a:t>
            </a:r>
          </a:p>
          <a:p>
            <a:pPr marL="514350" indent="-514350" algn="just">
              <a:buFont typeface="+mj-lt"/>
              <a:buAutoNum type="arabicPeriod"/>
            </a:pPr>
            <a:r>
              <a:rPr lang="en-ZA" sz="2400" dirty="0" smtClean="0">
                <a:latin typeface="Century Gothic" pitchFamily="34" charset="0"/>
              </a:rPr>
              <a:t>To ensure that </a:t>
            </a:r>
            <a:r>
              <a:rPr lang="en-ZA" sz="2400" b="1" dirty="0" smtClean="0">
                <a:latin typeface="Century Gothic" pitchFamily="34" charset="0"/>
              </a:rPr>
              <a:t>contractors pay back the funds </a:t>
            </a:r>
            <a:r>
              <a:rPr lang="en-ZA" sz="2400" dirty="0" smtClean="0">
                <a:latin typeface="Century Gothic" pitchFamily="34" charset="0"/>
              </a:rPr>
              <a:t>used/ pay towards rectification of houses.</a:t>
            </a:r>
          </a:p>
          <a:p>
            <a:pPr marL="514350" indent="-514350" algn="just">
              <a:buFont typeface="+mj-lt"/>
              <a:buAutoNum type="arabicPeriod"/>
            </a:pPr>
            <a:r>
              <a:rPr lang="en-ZA" sz="2400" dirty="0" smtClean="0">
                <a:latin typeface="Century Gothic" pitchFamily="34" charset="0"/>
              </a:rPr>
              <a:t>To provide for </a:t>
            </a:r>
            <a:r>
              <a:rPr lang="en-ZA" sz="2400" b="1" dirty="0" smtClean="0">
                <a:latin typeface="Century Gothic" pitchFamily="34" charset="0"/>
              </a:rPr>
              <a:t>various options for conducting </a:t>
            </a:r>
            <a:r>
              <a:rPr lang="en-ZA" sz="2400" dirty="0" smtClean="0">
                <a:latin typeface="Century Gothic" pitchFamily="34" charset="0"/>
              </a:rPr>
              <a:t>remedial work- revised funding mechanism</a:t>
            </a:r>
          </a:p>
          <a:p>
            <a:pPr marL="514350" indent="-514350" algn="just">
              <a:buNone/>
            </a:pPr>
            <a:endParaRPr lang="en-ZA" sz="2400" dirty="0">
              <a:latin typeface="Century Gothic" pitchFamily="34" charset="0"/>
            </a:endParaRPr>
          </a:p>
          <a:p>
            <a:pPr algn="just"/>
            <a:endParaRPr lang="en-ZA" sz="2000" dirty="0" smtClean="0">
              <a:latin typeface="Century Gothic" pitchFamily="34" charset="0"/>
              <a:cs typeface="Arial" pitchFamily="34" charset="0"/>
            </a:endParaRPr>
          </a:p>
          <a:p>
            <a:pPr algn="just"/>
            <a:endParaRPr lang="en-ZA" sz="2000" dirty="0" smtClean="0">
              <a:latin typeface="Century Gothic" pitchFamily="34" charset="0"/>
              <a:cs typeface="Arial" pitchFamily="34" charset="0"/>
            </a:endParaRP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16</a:t>
            </a:fld>
            <a:endParaRPr lang="en-US" dirty="0"/>
          </a:p>
        </p:txBody>
      </p:sp>
    </p:spTree>
    <p:extLst>
      <p:ext uri="{BB962C8B-B14F-4D97-AF65-F5344CB8AC3E}">
        <p14:creationId xmlns="" xmlns:p14="http://schemas.microsoft.com/office/powerpoint/2010/main" val="1591836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ZA" dirty="0" smtClean="0">
                <a:latin typeface="Century Gothic" pitchFamily="34" charset="0"/>
              </a:rPr>
              <a:t>Principles </a:t>
            </a:r>
            <a:endParaRPr lang="en-ZA" dirty="0">
              <a:latin typeface="Century Gothic" pitchFamily="34" charset="0"/>
            </a:endParaRPr>
          </a:p>
        </p:txBody>
      </p:sp>
      <p:sp>
        <p:nvSpPr>
          <p:cNvPr id="3" name="Content Placeholder 2"/>
          <p:cNvSpPr>
            <a:spLocks noGrp="1"/>
          </p:cNvSpPr>
          <p:nvPr>
            <p:ph idx="1"/>
          </p:nvPr>
        </p:nvSpPr>
        <p:spPr/>
        <p:txBody>
          <a:bodyPr/>
          <a:lstStyle/>
          <a:p>
            <a:r>
              <a:rPr lang="en-ZA" dirty="0" smtClean="0">
                <a:latin typeface="Century Gothic" pitchFamily="34" charset="0"/>
              </a:rPr>
              <a:t>Accountability </a:t>
            </a:r>
          </a:p>
          <a:p>
            <a:r>
              <a:rPr lang="en-ZA" dirty="0" smtClean="0">
                <a:latin typeface="Century Gothic" pitchFamily="34" charset="0"/>
              </a:rPr>
              <a:t>Transparency </a:t>
            </a:r>
          </a:p>
          <a:p>
            <a:r>
              <a:rPr lang="en-ZA" dirty="0" smtClean="0">
                <a:latin typeface="Century Gothic" pitchFamily="34" charset="0"/>
              </a:rPr>
              <a:t>Value for money</a:t>
            </a:r>
          </a:p>
          <a:p>
            <a:r>
              <a:rPr lang="en-ZA" dirty="0" smtClean="0">
                <a:latin typeface="Century Gothic" pitchFamily="34" charset="0"/>
              </a:rPr>
              <a:t>Self Help</a:t>
            </a:r>
          </a:p>
          <a:p>
            <a:r>
              <a:rPr lang="en-ZA" dirty="0" smtClean="0">
                <a:latin typeface="Century Gothic" pitchFamily="34" charset="0"/>
              </a:rPr>
              <a:t>Universal Access</a:t>
            </a:r>
          </a:p>
          <a:p>
            <a:r>
              <a:rPr lang="en-ZA" dirty="0" smtClean="0">
                <a:latin typeface="Century Gothic" pitchFamily="34" charset="0"/>
              </a:rPr>
              <a:t>Retributive Justice</a:t>
            </a:r>
          </a:p>
          <a:p>
            <a:endParaRPr lang="en-ZA" dirty="0" smtClean="0">
              <a:latin typeface="Century Gothic" pitchFamily="34" charset="0"/>
            </a:endParaRPr>
          </a:p>
          <a:p>
            <a:endParaRPr lang="en-ZA" dirty="0" smtClean="0"/>
          </a:p>
          <a:p>
            <a:endParaRPr lang="en-ZA" dirty="0"/>
          </a:p>
        </p:txBody>
      </p:sp>
      <p:sp>
        <p:nvSpPr>
          <p:cNvPr id="4" name="Footer Placeholder 3"/>
          <p:cNvSpPr>
            <a:spLocks noGrp="1"/>
          </p:cNvSpPr>
          <p:nvPr>
            <p:ph type="ftr" sz="quarter" idx="11"/>
          </p:nvPr>
        </p:nvSpPr>
        <p:spPr/>
        <p:txBody>
          <a:bodyPr/>
          <a:lstStyle/>
          <a:p>
            <a:r>
              <a:rPr lang="en-US" smtClean="0"/>
              <a:t>Dr Zoleka Sokopo</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38"/>
            <a:ext cx="8991600" cy="817562"/>
          </a:xfrm>
        </p:spPr>
        <p:txBody>
          <a:bodyPr/>
          <a:lstStyle/>
          <a:p>
            <a:r>
              <a:rPr lang="en-ZA" dirty="0" smtClean="0">
                <a:latin typeface="Century Gothic" pitchFamily="34" charset="0"/>
              </a:rPr>
              <a:t>Scope</a:t>
            </a:r>
            <a:endParaRPr lang="en-ZA" dirty="0">
              <a:latin typeface="Century Gothic" pitchFamily="34" charset="0"/>
            </a:endParaRPr>
          </a:p>
        </p:txBody>
      </p:sp>
      <p:sp>
        <p:nvSpPr>
          <p:cNvPr id="3" name="Content Placeholder 2"/>
          <p:cNvSpPr>
            <a:spLocks noGrp="1"/>
          </p:cNvSpPr>
          <p:nvPr>
            <p:ph idx="1"/>
          </p:nvPr>
        </p:nvSpPr>
        <p:spPr>
          <a:xfrm>
            <a:off x="0" y="1053873"/>
            <a:ext cx="9144000" cy="5287963"/>
          </a:xfrm>
        </p:spPr>
        <p:txBody>
          <a:bodyPr/>
          <a:lstStyle/>
          <a:p>
            <a:r>
              <a:rPr lang="en-ZA" sz="2400" dirty="0" smtClean="0">
                <a:latin typeface="Century Gothic" pitchFamily="34" charset="0"/>
              </a:rPr>
              <a:t>Pre 1994 – 2011 including PHP</a:t>
            </a:r>
          </a:p>
          <a:p>
            <a:r>
              <a:rPr lang="en-ZA" sz="2400" dirty="0" smtClean="0">
                <a:latin typeface="Century Gothic" pitchFamily="34" charset="0"/>
              </a:rPr>
              <a:t>Property belonging to municipality and or provincial government.</a:t>
            </a:r>
          </a:p>
          <a:p>
            <a:r>
              <a:rPr lang="en-ZA" sz="2400" dirty="0" smtClean="0">
                <a:latin typeface="Century Gothic" pitchFamily="34" charset="0"/>
              </a:rPr>
              <a:t>Property sold to beneficiaries but in need of upgrading to achieve technical norms and standard.</a:t>
            </a:r>
          </a:p>
          <a:p>
            <a:r>
              <a:rPr lang="en-ZA" sz="2400" dirty="0" smtClean="0">
                <a:latin typeface="Century Gothic" pitchFamily="34" charset="0"/>
              </a:rPr>
              <a:t>Require renovations to address dilapidated conditions.</a:t>
            </a:r>
          </a:p>
          <a:p>
            <a:pPr marL="0" indent="0">
              <a:buNone/>
            </a:pPr>
            <a:endParaRPr lang="en-ZA" sz="2400" dirty="0" smtClean="0">
              <a:latin typeface="Century Gothic" pitchFamily="34" charset="0"/>
            </a:endParaRPr>
          </a:p>
          <a:p>
            <a:r>
              <a:rPr lang="en-ZA" sz="2400" dirty="0" smtClean="0">
                <a:latin typeface="Century Gothic" pitchFamily="34" charset="0"/>
              </a:rPr>
              <a:t>Remedial to terminate hazardous health , and safety conditions due to inappropriate design and construction methods</a:t>
            </a:r>
          </a:p>
          <a:p>
            <a:endParaRPr lang="en-ZA" dirty="0" smtClean="0"/>
          </a:p>
          <a:p>
            <a:endParaRPr lang="en-ZA" dirty="0" smtClean="0"/>
          </a:p>
          <a:p>
            <a:endParaRPr lang="en-ZA" dirty="0"/>
          </a:p>
        </p:txBody>
      </p:sp>
      <p:sp>
        <p:nvSpPr>
          <p:cNvPr id="4" name="Footer Placeholder 3"/>
          <p:cNvSpPr>
            <a:spLocks noGrp="1"/>
          </p:cNvSpPr>
          <p:nvPr>
            <p:ph type="ftr" sz="quarter" idx="11"/>
          </p:nvPr>
        </p:nvSpPr>
        <p:spPr/>
        <p:txBody>
          <a:bodyPr/>
          <a:lstStyle/>
          <a:p>
            <a:r>
              <a:rPr lang="en-US" dirty="0" smtClean="0"/>
              <a:t>Confidential </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chemeClr val="bg1"/>
          </a:solidFill>
        </p:spPr>
        <p:txBody>
          <a:bodyPr/>
          <a:lstStyle/>
          <a:p>
            <a:r>
              <a:rPr lang="en-ZA" b="1" dirty="0" smtClean="0"/>
              <a:t/>
            </a:r>
            <a:br>
              <a:rPr lang="en-ZA" b="1" dirty="0" smtClean="0"/>
            </a:br>
            <a:r>
              <a:rPr lang="en-ZA" b="1" dirty="0" smtClean="0"/>
              <a:t/>
            </a:r>
            <a:br>
              <a:rPr lang="en-ZA" b="1" dirty="0" smtClean="0"/>
            </a:br>
            <a:r>
              <a:rPr lang="en-ZA" dirty="0" smtClean="0">
                <a:latin typeface="Century Gothic" pitchFamily="34" charset="0"/>
              </a:rPr>
              <a:t>Prescripts</a:t>
            </a:r>
            <a:r>
              <a:rPr lang="en-ZA" b="1" dirty="0" smtClean="0"/>
              <a:t> </a:t>
            </a:r>
            <a:br>
              <a:rPr lang="en-ZA" b="1" dirty="0" smtClean="0"/>
            </a:br>
            <a:r>
              <a:rPr lang="en-ZA" dirty="0" smtClean="0"/>
              <a:t> </a:t>
            </a:r>
            <a:br>
              <a:rPr lang="en-ZA" dirty="0" smtClean="0"/>
            </a:br>
            <a:endParaRPr lang="en-ZA" dirty="0"/>
          </a:p>
        </p:txBody>
      </p:sp>
      <p:sp>
        <p:nvSpPr>
          <p:cNvPr id="3" name="Content Placeholder 2"/>
          <p:cNvSpPr>
            <a:spLocks noGrp="1"/>
          </p:cNvSpPr>
          <p:nvPr>
            <p:ph idx="1"/>
          </p:nvPr>
        </p:nvSpPr>
        <p:spPr>
          <a:xfrm>
            <a:off x="0" y="381000"/>
            <a:ext cx="9144000" cy="5592763"/>
          </a:xfrm>
        </p:spPr>
        <p:txBody>
          <a:bodyPr/>
          <a:lstStyle/>
          <a:p>
            <a:pPr lvl="0" algn="just">
              <a:buNone/>
            </a:pPr>
            <a:endParaRPr lang="en-ZA" sz="2400" dirty="0" smtClean="0">
              <a:latin typeface="Century Gothic" pitchFamily="34" charset="0"/>
              <a:cs typeface="Arial" pitchFamily="34" charset="0"/>
            </a:endParaRPr>
          </a:p>
          <a:p>
            <a:pPr marL="457200" lvl="0" indent="-457200" algn="just">
              <a:buFont typeface="+mj-lt"/>
              <a:buAutoNum type="arabicPeriod"/>
            </a:pPr>
            <a:r>
              <a:rPr lang="en-ZA" sz="2400" dirty="0" smtClean="0">
                <a:latin typeface="Century Gothic" pitchFamily="34" charset="0"/>
                <a:cs typeface="Arial" pitchFamily="34" charset="0"/>
              </a:rPr>
              <a:t>Where residential properties have been transferred to the beneficiaries and improvement and or upgrading work is required, </a:t>
            </a:r>
          </a:p>
          <a:p>
            <a:pPr marL="457200" lvl="0" indent="-457200" algn="just">
              <a:buFont typeface="+mj-lt"/>
              <a:buAutoNum type="arabicPeriod"/>
            </a:pPr>
            <a:r>
              <a:rPr lang="en-ZA" sz="2400" dirty="0" smtClean="0">
                <a:latin typeface="Century Gothic" pitchFamily="34" charset="0"/>
                <a:cs typeface="Arial" pitchFamily="34" charset="0"/>
              </a:rPr>
              <a:t>The beneficiary must </a:t>
            </a:r>
            <a:r>
              <a:rPr lang="en-ZA" sz="2400" b="1" i="1" u="sng" dirty="0" smtClean="0">
                <a:latin typeface="Century Gothic" pitchFamily="34" charset="0"/>
                <a:cs typeface="Arial" pitchFamily="34" charset="0"/>
              </a:rPr>
              <a:t>provide written approval for access to the property </a:t>
            </a:r>
            <a:r>
              <a:rPr lang="en-ZA" sz="2400" dirty="0" smtClean="0">
                <a:latin typeface="Century Gothic" pitchFamily="34" charset="0"/>
                <a:cs typeface="Arial" pitchFamily="34" charset="0"/>
              </a:rPr>
              <a:t>by the public authority and/or its agent and the intended upgrading/improvement work must meet with his/her written approval;</a:t>
            </a:r>
          </a:p>
          <a:p>
            <a:pPr marL="457200" lvl="0" indent="-457200" algn="just">
              <a:buFont typeface="+mj-lt"/>
              <a:buAutoNum type="arabicPeriod"/>
            </a:pPr>
            <a:r>
              <a:rPr lang="en-ZA" sz="2400" dirty="0" smtClean="0">
                <a:latin typeface="Century Gothic" pitchFamily="34" charset="0"/>
                <a:cs typeface="Arial" pitchFamily="34" charset="0"/>
              </a:rPr>
              <a:t>Where </a:t>
            </a:r>
            <a:r>
              <a:rPr lang="en-ZA" sz="2400" b="1" i="1" dirty="0" smtClean="0">
                <a:latin typeface="Century Gothic" pitchFamily="34" charset="0"/>
                <a:cs typeface="Arial" pitchFamily="34" charset="0"/>
              </a:rPr>
              <a:t>municipal engineering services require upgrading/improvement, </a:t>
            </a:r>
            <a:r>
              <a:rPr lang="en-ZA" sz="2400" b="1" i="1" u="sng" dirty="0" smtClean="0">
                <a:latin typeface="Century Gothic" pitchFamily="34" charset="0"/>
                <a:cs typeface="Arial" pitchFamily="34" charset="0"/>
              </a:rPr>
              <a:t>MIG/ USDG  will </a:t>
            </a:r>
            <a:r>
              <a:rPr lang="en-ZA" sz="2400" b="1" u="sng" dirty="0" smtClean="0">
                <a:latin typeface="Century Gothic" pitchFamily="34" charset="0"/>
                <a:cs typeface="Arial" pitchFamily="34" charset="0"/>
              </a:rPr>
              <a:t>be leveraged</a:t>
            </a:r>
            <a:r>
              <a:rPr lang="en-ZA" sz="2400" dirty="0" smtClean="0">
                <a:latin typeface="Century Gothic" pitchFamily="34" charset="0"/>
                <a:cs typeface="Arial" pitchFamily="34" charset="0"/>
              </a:rPr>
              <a:t> for the funding allocation. </a:t>
            </a:r>
          </a:p>
          <a:p>
            <a:pPr marL="457200" lvl="0" indent="-457200" algn="just">
              <a:buFont typeface="+mj-lt"/>
              <a:buAutoNum type="arabicPeriod"/>
            </a:pPr>
            <a:r>
              <a:rPr lang="en-ZA" sz="2400" dirty="0" smtClean="0">
                <a:latin typeface="Century Gothic" pitchFamily="34" charset="0"/>
                <a:cs typeface="Arial" pitchFamily="34" charset="0"/>
              </a:rPr>
              <a:t>In the event MIG/USDG are insufficient the </a:t>
            </a:r>
            <a:r>
              <a:rPr lang="en-ZA" sz="2400" b="1" dirty="0" smtClean="0">
                <a:latin typeface="Century Gothic" pitchFamily="34" charset="0"/>
                <a:cs typeface="Arial" pitchFamily="34" charset="0"/>
              </a:rPr>
              <a:t>annual housing development funding </a:t>
            </a:r>
            <a:r>
              <a:rPr lang="en-ZA" sz="2400" dirty="0" smtClean="0">
                <a:latin typeface="Century Gothic" pitchFamily="34" charset="0"/>
                <a:cs typeface="Arial" pitchFamily="34" charset="0"/>
              </a:rPr>
              <a:t>allocation </a:t>
            </a:r>
            <a:r>
              <a:rPr lang="en-ZA" sz="2400" b="1" i="1" u="sng" dirty="0" smtClean="0">
                <a:latin typeface="Century Gothic" pitchFamily="34" charset="0"/>
                <a:cs typeface="Arial" pitchFamily="34" charset="0"/>
              </a:rPr>
              <a:t>will only fund </a:t>
            </a:r>
            <a:r>
              <a:rPr lang="en-ZA" sz="2400" dirty="0" smtClean="0">
                <a:latin typeface="Century Gothic" pitchFamily="34" charset="0"/>
                <a:cs typeface="Arial" pitchFamily="34" charset="0"/>
              </a:rPr>
              <a:t>such municipal engineering service upgrading, improvement as a measure of </a:t>
            </a:r>
            <a:r>
              <a:rPr lang="en-ZA" sz="2400" b="1" i="1" u="sng" dirty="0" smtClean="0">
                <a:latin typeface="Century Gothic" pitchFamily="34" charset="0"/>
                <a:cs typeface="Arial" pitchFamily="34" charset="0"/>
              </a:rPr>
              <a:t>last resort.</a:t>
            </a:r>
          </a:p>
          <a:p>
            <a:pPr marL="457200" lvl="0" indent="-457200" algn="just">
              <a:buFont typeface="+mj-lt"/>
              <a:buAutoNum type="arabicPeriod"/>
            </a:pPr>
            <a:endParaRPr lang="en-ZA" sz="2400" dirty="0" smtClean="0">
              <a:latin typeface="Century Gothic" pitchFamily="34" charset="0"/>
              <a:cs typeface="Arial" pitchFamily="34" charset="0"/>
            </a:endParaRPr>
          </a:p>
          <a:p>
            <a:endParaRPr lang="en-ZA"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latin typeface="Century Gothic" pitchFamily="34" charset="0"/>
              </a:rPr>
              <a:t>PURPOSE</a:t>
            </a:r>
            <a:endParaRPr lang="en-ZA" dirty="0">
              <a:latin typeface="Century Gothic" pitchFamily="34" charset="0"/>
            </a:endParaRPr>
          </a:p>
        </p:txBody>
      </p:sp>
      <p:sp>
        <p:nvSpPr>
          <p:cNvPr id="3" name="Content Placeholder 2"/>
          <p:cNvSpPr>
            <a:spLocks noGrp="1"/>
          </p:cNvSpPr>
          <p:nvPr>
            <p:ph idx="1"/>
          </p:nvPr>
        </p:nvSpPr>
        <p:spPr/>
        <p:txBody>
          <a:bodyPr/>
          <a:lstStyle/>
          <a:p>
            <a:pPr algn="just"/>
            <a:r>
              <a:rPr lang="en-ZA" dirty="0" smtClean="0">
                <a:latin typeface="Century Gothic" pitchFamily="34" charset="0"/>
              </a:rPr>
              <a:t>To  share the details of the Proposed Remedial Policy Programme to be administered by NHBRC.</a:t>
            </a:r>
            <a:endParaRPr lang="en-ZA" dirty="0">
              <a:latin typeface="Century Gothic" pitchFamily="34" charset="0"/>
            </a:endParaRP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39762"/>
          </a:xfrm>
          <a:solidFill>
            <a:schemeClr val="bg1"/>
          </a:solidFill>
        </p:spPr>
        <p:txBody>
          <a:bodyPr/>
          <a:lstStyle/>
          <a:p>
            <a:r>
              <a:rPr lang="en-ZA" dirty="0" smtClean="0">
                <a:latin typeface="Century Gothic" pitchFamily="34" charset="0"/>
              </a:rPr>
              <a:t>Exclusions </a:t>
            </a:r>
            <a:endParaRPr lang="en-ZA" dirty="0">
              <a:latin typeface="Century Gothic" pitchFamily="34" charset="0"/>
            </a:endParaRPr>
          </a:p>
        </p:txBody>
      </p:sp>
      <p:sp>
        <p:nvSpPr>
          <p:cNvPr id="3" name="Content Placeholder 2"/>
          <p:cNvSpPr>
            <a:spLocks noGrp="1"/>
          </p:cNvSpPr>
          <p:nvPr>
            <p:ph idx="1"/>
          </p:nvPr>
        </p:nvSpPr>
        <p:spPr>
          <a:xfrm>
            <a:off x="304800" y="914400"/>
            <a:ext cx="8610600" cy="5211763"/>
          </a:xfrm>
        </p:spPr>
        <p:txBody>
          <a:bodyPr/>
          <a:lstStyle/>
          <a:p>
            <a:pPr algn="just"/>
            <a:r>
              <a:rPr lang="en-ZA" sz="2000" dirty="0" smtClean="0">
                <a:latin typeface="Century Gothic" pitchFamily="34" charset="0"/>
                <a:cs typeface="Arial" pitchFamily="34" charset="0"/>
              </a:rPr>
              <a:t>This excludes housing units that:</a:t>
            </a:r>
          </a:p>
          <a:p>
            <a:pPr lvl="1" algn="just"/>
            <a:r>
              <a:rPr lang="en-ZA" sz="2000" dirty="0" smtClean="0">
                <a:latin typeface="Century Gothic" pitchFamily="34" charset="0"/>
                <a:cs typeface="Arial" pitchFamily="34" charset="0"/>
              </a:rPr>
              <a:t>Were developed by the previous government for official use for </a:t>
            </a:r>
            <a:r>
              <a:rPr lang="en-ZA" sz="2000" b="1" i="1" dirty="0" smtClean="0">
                <a:latin typeface="Century Gothic" pitchFamily="34" charset="0"/>
                <a:cs typeface="Arial" pitchFamily="34" charset="0"/>
              </a:rPr>
              <a:t>employees of the state such as SAPS employees, magistrates, members of Parliament </a:t>
            </a:r>
            <a:r>
              <a:rPr lang="en-ZA" sz="2000" dirty="0" smtClean="0">
                <a:latin typeface="Century Gothic" pitchFamily="34" charset="0"/>
                <a:cs typeface="Arial" pitchFamily="34" charset="0"/>
              </a:rPr>
              <a:t>etc;</a:t>
            </a:r>
          </a:p>
          <a:p>
            <a:pPr lvl="1" algn="just"/>
            <a:r>
              <a:rPr lang="en-ZA" sz="2000" dirty="0" smtClean="0">
                <a:latin typeface="Century Gothic" pitchFamily="34" charset="0"/>
                <a:cs typeface="Arial" pitchFamily="34" charset="0"/>
              </a:rPr>
              <a:t> Were developed by the </a:t>
            </a:r>
            <a:r>
              <a:rPr lang="en-ZA" sz="2000" b="1" i="1" dirty="0" smtClean="0">
                <a:latin typeface="Century Gothic" pitchFamily="34" charset="0"/>
                <a:cs typeface="Arial" pitchFamily="34" charset="0"/>
              </a:rPr>
              <a:t>previous and/or existing parastatal institutions </a:t>
            </a:r>
            <a:r>
              <a:rPr lang="en-ZA" sz="2000" dirty="0" smtClean="0">
                <a:latin typeface="Century Gothic" pitchFamily="34" charset="0"/>
                <a:cs typeface="Arial" pitchFamily="34" charset="0"/>
              </a:rPr>
              <a:t>for occupations by employees of such institutions.</a:t>
            </a:r>
          </a:p>
          <a:p>
            <a:pPr lvl="1" algn="just"/>
            <a:r>
              <a:rPr lang="en-ZA" sz="2000" dirty="0" smtClean="0">
                <a:latin typeface="Century Gothic" pitchFamily="34" charset="0"/>
                <a:cs typeface="Arial" pitchFamily="34" charset="0"/>
              </a:rPr>
              <a:t>Municipal and provincial owned </a:t>
            </a:r>
            <a:r>
              <a:rPr lang="en-ZA" sz="2000" b="1" dirty="0" smtClean="0">
                <a:latin typeface="Century Gothic" pitchFamily="34" charset="0"/>
                <a:cs typeface="Arial" pitchFamily="34" charset="0"/>
              </a:rPr>
              <a:t>rental stock </a:t>
            </a:r>
            <a:r>
              <a:rPr lang="en-ZA" sz="2000" dirty="0" smtClean="0">
                <a:latin typeface="Century Gothic" pitchFamily="34" charset="0"/>
                <a:cs typeface="Arial" pitchFamily="34" charset="0"/>
              </a:rPr>
              <a:t>that will never be </a:t>
            </a:r>
            <a:r>
              <a:rPr lang="en-ZA" sz="2000" b="1" dirty="0" smtClean="0">
                <a:latin typeface="Century Gothic" pitchFamily="34" charset="0"/>
                <a:cs typeface="Arial" pitchFamily="34" charset="0"/>
              </a:rPr>
              <a:t>sold</a:t>
            </a:r>
            <a:r>
              <a:rPr lang="en-ZA" sz="2000" dirty="0" smtClean="0">
                <a:latin typeface="Century Gothic" pitchFamily="34" charset="0"/>
                <a:cs typeface="Arial" pitchFamily="34" charset="0"/>
              </a:rPr>
              <a:t>;</a:t>
            </a:r>
          </a:p>
          <a:p>
            <a:pPr lvl="1" algn="just"/>
            <a:r>
              <a:rPr lang="en-ZA" sz="2000" dirty="0" smtClean="0">
                <a:latin typeface="Century Gothic" pitchFamily="34" charset="0"/>
                <a:cs typeface="Arial" pitchFamily="34" charset="0"/>
              </a:rPr>
              <a:t>Houses that have </a:t>
            </a:r>
            <a:r>
              <a:rPr lang="en-ZA" sz="2000" b="1" dirty="0" smtClean="0">
                <a:latin typeface="Century Gothic" pitchFamily="34" charset="0"/>
                <a:cs typeface="Arial" pitchFamily="34" charset="0"/>
              </a:rPr>
              <a:t>already been transferred to beneficiaries </a:t>
            </a:r>
            <a:r>
              <a:rPr lang="en-ZA" sz="2000" dirty="0" smtClean="0">
                <a:latin typeface="Century Gothic" pitchFamily="34" charset="0"/>
                <a:cs typeface="Arial" pitchFamily="34" charset="0"/>
              </a:rPr>
              <a:t>who have already rectified the defects utilising their own resources;</a:t>
            </a:r>
          </a:p>
          <a:p>
            <a:pPr lvl="1" algn="just"/>
            <a:r>
              <a:rPr lang="en-ZA" sz="2000" dirty="0" smtClean="0">
                <a:latin typeface="Century Gothic" pitchFamily="34" charset="0"/>
                <a:cs typeface="Arial" pitchFamily="34" charset="0"/>
              </a:rPr>
              <a:t>Properties with defects that are </a:t>
            </a:r>
            <a:r>
              <a:rPr lang="en-ZA" sz="2000" b="1" i="1" dirty="0" smtClean="0">
                <a:latin typeface="Century Gothic" pitchFamily="34" charset="0"/>
                <a:cs typeface="Arial" pitchFamily="34" charset="0"/>
              </a:rPr>
              <a:t>attributed to poor maintenance</a:t>
            </a:r>
            <a:r>
              <a:rPr lang="en-ZA" sz="2000" dirty="0" smtClean="0">
                <a:latin typeface="Century Gothic" pitchFamily="34" charset="0"/>
                <a:cs typeface="Arial" pitchFamily="34" charset="0"/>
              </a:rPr>
              <a:t>; and</a:t>
            </a:r>
          </a:p>
          <a:p>
            <a:pPr lvl="1" algn="just"/>
            <a:r>
              <a:rPr lang="en-ZA" sz="2000" dirty="0" smtClean="0">
                <a:latin typeface="Century Gothic" pitchFamily="34" charset="0"/>
                <a:cs typeface="Arial" pitchFamily="34" charset="0"/>
              </a:rPr>
              <a:t>Properties with defects in </a:t>
            </a:r>
            <a:r>
              <a:rPr lang="en-ZA" sz="2000" b="1" dirty="0" smtClean="0">
                <a:latin typeface="Century Gothic" pitchFamily="34" charset="0"/>
                <a:cs typeface="Arial" pitchFamily="34" charset="0"/>
              </a:rPr>
              <a:t>extensions to the original dwelling</a:t>
            </a:r>
            <a:r>
              <a:rPr lang="en-ZA" sz="2000" dirty="0" smtClean="0">
                <a:latin typeface="Century Gothic" pitchFamily="34" charset="0"/>
                <a:cs typeface="Arial" pitchFamily="34" charset="0"/>
              </a:rPr>
              <a:t>.</a:t>
            </a:r>
          </a:p>
          <a:p>
            <a:pPr lvl="1" algn="just"/>
            <a:r>
              <a:rPr lang="en-ZA" sz="2000" dirty="0" smtClean="0">
                <a:latin typeface="Century Gothic" pitchFamily="34" charset="0"/>
                <a:cs typeface="Arial" pitchFamily="34" charset="0"/>
              </a:rPr>
              <a:t>Properties affected by disaster</a:t>
            </a:r>
          </a:p>
          <a:p>
            <a:r>
              <a:rPr lang="en-ZA" dirty="0" smtClean="0"/>
              <a:t> </a:t>
            </a:r>
          </a:p>
          <a:p>
            <a:endParaRPr lang="en-ZA"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495"/>
            <a:ext cx="8991600" cy="792162"/>
          </a:xfrm>
          <a:solidFill>
            <a:schemeClr val="bg1"/>
          </a:solidFill>
        </p:spPr>
        <p:txBody>
          <a:bodyPr/>
          <a:lstStyle/>
          <a:p>
            <a:r>
              <a:rPr lang="en-ZA" sz="3600" dirty="0" smtClean="0"/>
              <a:t/>
            </a:r>
            <a:br>
              <a:rPr lang="en-ZA" sz="3600" dirty="0" smtClean="0"/>
            </a:br>
            <a:r>
              <a:rPr lang="en-ZA" sz="3600" dirty="0" smtClean="0">
                <a:latin typeface="Century Gothic" pitchFamily="34" charset="0"/>
              </a:rPr>
              <a:t>Technical Norms and Standards</a:t>
            </a:r>
            <a:r>
              <a:rPr lang="en-ZA" sz="3600" dirty="0" smtClean="0"/>
              <a:t/>
            </a:r>
            <a:br>
              <a:rPr lang="en-ZA" sz="3600" dirty="0" smtClean="0"/>
            </a:br>
            <a:endParaRPr lang="en-ZA" sz="3600" dirty="0"/>
          </a:p>
        </p:txBody>
      </p:sp>
      <p:sp>
        <p:nvSpPr>
          <p:cNvPr id="3" name="Content Placeholder 2"/>
          <p:cNvSpPr>
            <a:spLocks noGrp="1"/>
          </p:cNvSpPr>
          <p:nvPr>
            <p:ph idx="1"/>
          </p:nvPr>
        </p:nvSpPr>
        <p:spPr>
          <a:xfrm>
            <a:off x="304800" y="1066800"/>
            <a:ext cx="8382000" cy="5059363"/>
          </a:xfrm>
        </p:spPr>
        <p:txBody>
          <a:bodyPr/>
          <a:lstStyle/>
          <a:p>
            <a:pPr lvl="0" algn="just"/>
            <a:r>
              <a:rPr lang="en-ZA" sz="1800" dirty="0" smtClean="0">
                <a:latin typeface="Century Gothic" pitchFamily="34" charset="0"/>
              </a:rPr>
              <a:t>Due to the diversity of housing units that were delivered during the pre-1994 era, and proposed funding arrangements, it is impossible to determine a generic set of norms and standards for the top structures. However the dwellings must as a minimum comply with the following criteria:</a:t>
            </a:r>
          </a:p>
          <a:p>
            <a:pPr lvl="1" algn="just"/>
            <a:r>
              <a:rPr lang="en-ZA" sz="1800" b="1" dirty="0" smtClean="0">
                <a:latin typeface="Century Gothic" pitchFamily="34" charset="0"/>
              </a:rPr>
              <a:t> Safety and health conditions</a:t>
            </a:r>
            <a:r>
              <a:rPr lang="en-ZA" sz="1800" dirty="0" smtClean="0">
                <a:latin typeface="Century Gothic" pitchFamily="34" charset="0"/>
              </a:rPr>
              <a:t> - Dwellings should comply with minimum safety and health conditions and should under no circumstances pose any threat to the health and safety of the inhabitants.</a:t>
            </a:r>
          </a:p>
          <a:p>
            <a:pPr lvl="1" algn="just"/>
            <a:r>
              <a:rPr lang="en-ZA" sz="1800" dirty="0" smtClean="0">
                <a:latin typeface="Century Gothic" pitchFamily="34" charset="0"/>
              </a:rPr>
              <a:t> </a:t>
            </a:r>
            <a:r>
              <a:rPr lang="en-ZA" sz="1800" b="1" dirty="0" smtClean="0">
                <a:latin typeface="Century Gothic" pitchFamily="34" charset="0"/>
              </a:rPr>
              <a:t>Structurally sound</a:t>
            </a:r>
            <a:r>
              <a:rPr lang="en-ZA" sz="1800" dirty="0" smtClean="0">
                <a:latin typeface="Century Gothic" pitchFamily="34" charset="0"/>
              </a:rPr>
              <a:t> - Dwellings should be structurally sound and should not be subject to severe cracks in the superstructure resulting from severe foundation and wall failure.</a:t>
            </a:r>
          </a:p>
          <a:p>
            <a:pPr lvl="1" algn="just"/>
            <a:r>
              <a:rPr lang="en-ZA" sz="1800" dirty="0" smtClean="0">
                <a:latin typeface="Century Gothic" pitchFamily="34" charset="0"/>
              </a:rPr>
              <a:t> </a:t>
            </a:r>
            <a:r>
              <a:rPr lang="en-ZA" sz="1800" b="1" dirty="0" smtClean="0">
                <a:latin typeface="Century Gothic" pitchFamily="34" charset="0"/>
              </a:rPr>
              <a:t>Sound building practice and material use</a:t>
            </a:r>
            <a:r>
              <a:rPr lang="en-ZA" sz="1800" dirty="0" smtClean="0">
                <a:latin typeface="Century Gothic" pitchFamily="34" charset="0"/>
              </a:rPr>
              <a:t> - Dwellings should consist of quality materials and building practices must have been executed in terms of minimum standards, for instance roof tiles must comply with minimum standards to ensure secure roof cover construction and the absence of lintels should not compromise the integrity of any walls above window and door frames etc.</a:t>
            </a:r>
          </a:p>
          <a:p>
            <a:endParaRPr lang="en-ZA" dirty="0"/>
          </a:p>
        </p:txBody>
      </p:sp>
      <p:sp>
        <p:nvSpPr>
          <p:cNvPr id="4" name="Footer Placeholder 3"/>
          <p:cNvSpPr>
            <a:spLocks noGrp="1"/>
          </p:cNvSpPr>
          <p:nvPr>
            <p:ph type="ftr" sz="quarter" idx="11"/>
          </p:nvPr>
        </p:nvSpPr>
        <p:spPr/>
        <p:txBody>
          <a:bodyPr/>
          <a:lstStyle/>
          <a:p>
            <a:r>
              <a:rPr lang="en-US" dirty="0" smtClean="0"/>
              <a:t>CONFIDENTIAL </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6924"/>
            <a:ext cx="8839200" cy="563562"/>
          </a:xfrm>
          <a:solidFill>
            <a:schemeClr val="bg1"/>
          </a:solidFill>
        </p:spPr>
        <p:txBody>
          <a:bodyPr/>
          <a:lstStyle/>
          <a:p>
            <a:r>
              <a:rPr lang="en-ZA" dirty="0" smtClean="0">
                <a:latin typeface="Century Gothic" pitchFamily="34" charset="0"/>
              </a:rPr>
              <a:t>Targeted Beneficiaries</a:t>
            </a:r>
            <a:endParaRPr lang="en-ZA" dirty="0">
              <a:latin typeface="Century Gothic" pitchFamily="34" charset="0"/>
            </a:endParaRPr>
          </a:p>
        </p:txBody>
      </p:sp>
      <p:sp>
        <p:nvSpPr>
          <p:cNvPr id="3" name="Content Placeholder 2"/>
          <p:cNvSpPr>
            <a:spLocks noGrp="1"/>
          </p:cNvSpPr>
          <p:nvPr>
            <p:ph idx="1"/>
          </p:nvPr>
        </p:nvSpPr>
        <p:spPr>
          <a:xfrm>
            <a:off x="152400" y="838200"/>
            <a:ext cx="8839200" cy="5518150"/>
          </a:xfrm>
        </p:spPr>
        <p:txBody>
          <a:bodyPr/>
          <a:lstStyle/>
          <a:p>
            <a:pPr lvl="0" algn="just"/>
            <a:r>
              <a:rPr lang="en-ZA" sz="2000" dirty="0" smtClean="0">
                <a:latin typeface="Century Gothic" pitchFamily="34" charset="0"/>
                <a:cs typeface="Arial" pitchFamily="34" charset="0"/>
              </a:rPr>
              <a:t>Those that will benefit under the Programme would have to be the </a:t>
            </a:r>
            <a:r>
              <a:rPr lang="en-ZA" sz="2000" dirty="0" smtClean="0">
                <a:solidFill>
                  <a:srgbClr val="FF0000"/>
                </a:solidFill>
                <a:latin typeface="Century Gothic" pitchFamily="34" charset="0"/>
                <a:cs typeface="Arial" pitchFamily="34" charset="0"/>
              </a:rPr>
              <a:t>vulnerable</a:t>
            </a:r>
            <a:r>
              <a:rPr lang="en-ZA" sz="2000" dirty="0" smtClean="0">
                <a:latin typeface="Century Gothic" pitchFamily="34" charset="0"/>
                <a:cs typeface="Arial" pitchFamily="34" charset="0"/>
              </a:rPr>
              <a:t> </a:t>
            </a:r>
            <a:r>
              <a:rPr lang="en-ZA" sz="2000" b="1" dirty="0" smtClean="0">
                <a:latin typeface="Century Gothic" pitchFamily="34" charset="0"/>
                <a:cs typeface="Arial" pitchFamily="34" charset="0"/>
              </a:rPr>
              <a:t>original beneficiaries </a:t>
            </a:r>
            <a:r>
              <a:rPr lang="en-ZA" sz="2000" dirty="0" smtClean="0">
                <a:latin typeface="Century Gothic" pitchFamily="34" charset="0"/>
                <a:cs typeface="Arial" pitchFamily="34" charset="0"/>
              </a:rPr>
              <a:t>who acquired the property from the State organ. ( Aged, disabled, pregnant women and child headed)</a:t>
            </a:r>
          </a:p>
          <a:p>
            <a:pPr lvl="0" algn="just"/>
            <a:endParaRPr lang="en-ZA" sz="2000" dirty="0" smtClean="0">
              <a:latin typeface="Century Gothic" pitchFamily="34" charset="0"/>
              <a:cs typeface="Arial" pitchFamily="34" charset="0"/>
            </a:endParaRPr>
          </a:p>
          <a:p>
            <a:pPr lvl="0" algn="just"/>
            <a:r>
              <a:rPr lang="en-ZA" sz="2000" dirty="0" smtClean="0">
                <a:latin typeface="Century Gothic" pitchFamily="34" charset="0"/>
                <a:cs typeface="Arial" pitchFamily="34" charset="0"/>
              </a:rPr>
              <a:t>However where the original beneficiary is deceased and </a:t>
            </a:r>
            <a:r>
              <a:rPr lang="en-ZA" sz="2000" b="1" dirty="0" smtClean="0">
                <a:latin typeface="Century Gothic" pitchFamily="34" charset="0"/>
                <a:cs typeface="Arial" pitchFamily="34" charset="0"/>
              </a:rPr>
              <a:t>his or her heirs are now the registered owners of the property</a:t>
            </a:r>
            <a:r>
              <a:rPr lang="en-ZA" sz="2000" dirty="0" smtClean="0">
                <a:latin typeface="Century Gothic" pitchFamily="34" charset="0"/>
                <a:cs typeface="Arial" pitchFamily="34" charset="0"/>
              </a:rPr>
              <a:t>, the MEC will have the discretion to extend the benefits of the Programme to such heirs on the merits of each individual case.</a:t>
            </a:r>
          </a:p>
          <a:p>
            <a:pPr lvl="0" algn="just"/>
            <a:endParaRPr lang="en-ZA" sz="2000" dirty="0" smtClean="0">
              <a:latin typeface="Century Gothic" pitchFamily="34" charset="0"/>
              <a:cs typeface="Arial" pitchFamily="34" charset="0"/>
            </a:endParaRPr>
          </a:p>
          <a:p>
            <a:pPr lvl="0" algn="just"/>
            <a:r>
              <a:rPr lang="en-ZA" sz="2000" dirty="0" smtClean="0">
                <a:latin typeface="Century Gothic" pitchFamily="34" charset="0"/>
                <a:cs typeface="Arial" pitchFamily="34" charset="0"/>
              </a:rPr>
              <a:t>Where approved, rectification work to the dwelling would require the occupants thereof to be temporarily housed, the MEC may, upon receiving consent from the said occupants, </a:t>
            </a:r>
            <a:r>
              <a:rPr lang="en-ZA" sz="2000" b="1" dirty="0" smtClean="0">
                <a:latin typeface="Century Gothic" pitchFamily="34" charset="0"/>
                <a:cs typeface="Arial" pitchFamily="34" charset="0"/>
              </a:rPr>
              <a:t>approve the provision of temporary accommodation</a:t>
            </a:r>
            <a:r>
              <a:rPr lang="en-ZA" sz="2000" dirty="0" smtClean="0">
                <a:latin typeface="Century Gothic" pitchFamily="34" charset="0"/>
                <a:cs typeface="Arial" pitchFamily="34" charset="0"/>
              </a:rPr>
              <a:t>. (The National Housing Programme: Housing Assistance in Emergency Circumstances be utilised for this purpose)</a:t>
            </a:r>
          </a:p>
          <a:p>
            <a:endParaRPr lang="en-ZA"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0638"/>
            <a:ext cx="8991600" cy="639762"/>
          </a:xfrm>
          <a:solidFill>
            <a:schemeClr val="bg1"/>
          </a:solidFill>
        </p:spPr>
        <p:txBody>
          <a:bodyPr/>
          <a:lstStyle/>
          <a:p>
            <a:r>
              <a:rPr lang="en-ZA" dirty="0" smtClean="0">
                <a:latin typeface="Century Gothic" pitchFamily="34" charset="0"/>
              </a:rPr>
              <a:t>Funding Mechanism</a:t>
            </a:r>
            <a:endParaRPr lang="en-ZA" dirty="0">
              <a:latin typeface="Century Gothic" pitchFamily="34" charset="0"/>
            </a:endParaRPr>
          </a:p>
        </p:txBody>
      </p:sp>
      <p:sp>
        <p:nvSpPr>
          <p:cNvPr id="3" name="Content Placeholder 2"/>
          <p:cNvSpPr>
            <a:spLocks noGrp="1"/>
          </p:cNvSpPr>
          <p:nvPr>
            <p:ph idx="1"/>
          </p:nvPr>
        </p:nvSpPr>
        <p:spPr>
          <a:xfrm>
            <a:off x="152400" y="914400"/>
            <a:ext cx="8839200" cy="5211763"/>
          </a:xfrm>
        </p:spPr>
        <p:txBody>
          <a:bodyPr/>
          <a:lstStyle/>
          <a:p>
            <a:pPr algn="just"/>
            <a:r>
              <a:rPr lang="en-ZA" dirty="0" smtClean="0">
                <a:latin typeface="Century Gothic" pitchFamily="34" charset="0"/>
                <a:cs typeface="Arial" pitchFamily="34" charset="0"/>
              </a:rPr>
              <a:t>The funding shall be defrayed from: </a:t>
            </a:r>
          </a:p>
          <a:p>
            <a:pPr lvl="1" algn="just"/>
            <a:r>
              <a:rPr lang="en-ZA" sz="2400" dirty="0" smtClean="0">
                <a:latin typeface="Century Gothic" pitchFamily="34" charset="0"/>
                <a:cs typeface="Arial" pitchFamily="34" charset="0"/>
              </a:rPr>
              <a:t>Warranty Fund</a:t>
            </a:r>
          </a:p>
          <a:p>
            <a:pPr lvl="1" algn="just"/>
            <a:r>
              <a:rPr lang="en-ZA" sz="2400" dirty="0" smtClean="0">
                <a:latin typeface="Century Gothic" pitchFamily="34" charset="0"/>
                <a:cs typeface="Arial" pitchFamily="34" charset="0"/>
              </a:rPr>
              <a:t>Repayments made by contractors</a:t>
            </a:r>
          </a:p>
          <a:p>
            <a:pPr lvl="1" algn="just"/>
            <a:r>
              <a:rPr lang="en-ZA" sz="2400" dirty="0" smtClean="0">
                <a:latin typeface="Century Gothic" pitchFamily="34" charset="0"/>
                <a:cs typeface="Arial" pitchFamily="34" charset="0"/>
              </a:rPr>
              <a:t>Contribution by beneficiaries</a:t>
            </a:r>
          </a:p>
          <a:p>
            <a:pPr lvl="1" algn="just"/>
            <a:r>
              <a:rPr lang="en-ZA" sz="2400" dirty="0" smtClean="0">
                <a:latin typeface="Century Gothic" pitchFamily="34" charset="0"/>
                <a:cs typeface="Arial" pitchFamily="34" charset="0"/>
              </a:rPr>
              <a:t>Moneys appropriated by Parliament </a:t>
            </a:r>
          </a:p>
          <a:p>
            <a:pPr algn="just"/>
            <a:r>
              <a:rPr lang="en-ZA" dirty="0" smtClean="0">
                <a:latin typeface="Century Gothic" pitchFamily="34" charset="0"/>
                <a:cs typeface="Arial" pitchFamily="34" charset="0"/>
              </a:rPr>
              <a:t>A 60/40 % funding split for original beneficiaries</a:t>
            </a:r>
          </a:p>
          <a:p>
            <a:pPr algn="just"/>
            <a:r>
              <a:rPr lang="en-ZA" dirty="0" smtClean="0">
                <a:latin typeface="Century Gothic" pitchFamily="34" charset="0"/>
                <a:cs typeface="Arial" pitchFamily="34" charset="0"/>
              </a:rPr>
              <a:t>A 90/10 % funding split for beneficiaries that purchased homes.</a:t>
            </a:r>
          </a:p>
          <a:p>
            <a:pPr algn="just"/>
            <a:r>
              <a:rPr lang="en-ZA" dirty="0" smtClean="0">
                <a:latin typeface="Century Gothic" pitchFamily="34" charset="0"/>
                <a:cs typeface="Arial" pitchFamily="34" charset="0"/>
              </a:rPr>
              <a:t>Ceding of contracts</a:t>
            </a:r>
          </a:p>
          <a:p>
            <a:pPr lvl="1" algn="just"/>
            <a:endParaRPr lang="en-ZA" sz="2400" dirty="0" smtClean="0">
              <a:latin typeface="Century Gothic" pitchFamily="34" charset="0"/>
              <a:cs typeface="Arial" pitchFamily="34" charset="0"/>
            </a:endParaRPr>
          </a:p>
          <a:p>
            <a:endParaRPr lang="en-ZA"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857" y="0"/>
            <a:ext cx="8763000" cy="792162"/>
          </a:xfrm>
          <a:solidFill>
            <a:schemeClr val="bg1"/>
          </a:solidFill>
        </p:spPr>
        <p:txBody>
          <a:bodyPr/>
          <a:lstStyle/>
          <a:p>
            <a:r>
              <a:rPr lang="en-ZA" dirty="0" smtClean="0">
                <a:latin typeface="Century Gothic" pitchFamily="34" charset="0"/>
              </a:rPr>
              <a:t>Monitoring &amp; Evaluation</a:t>
            </a:r>
            <a:endParaRPr lang="en-ZA" dirty="0">
              <a:latin typeface="Century Gothic" pitchFamily="34" charset="0"/>
            </a:endParaRPr>
          </a:p>
        </p:txBody>
      </p:sp>
      <p:sp>
        <p:nvSpPr>
          <p:cNvPr id="3" name="Content Placeholder 2"/>
          <p:cNvSpPr>
            <a:spLocks noGrp="1"/>
          </p:cNvSpPr>
          <p:nvPr>
            <p:ph idx="1"/>
          </p:nvPr>
        </p:nvSpPr>
        <p:spPr>
          <a:xfrm>
            <a:off x="228600" y="1066800"/>
            <a:ext cx="8763000" cy="5289550"/>
          </a:xfrm>
        </p:spPr>
        <p:txBody>
          <a:bodyPr/>
          <a:lstStyle/>
          <a:p>
            <a:pPr marL="514350" indent="-514350">
              <a:buFont typeface="+mj-lt"/>
              <a:buAutoNum type="arabicPeriod"/>
            </a:pPr>
            <a:r>
              <a:rPr lang="en-ZA" sz="2800" dirty="0" smtClean="0">
                <a:latin typeface="Century Gothic" pitchFamily="34" charset="0"/>
              </a:rPr>
              <a:t>Provinces and Municipalities quantify the number of properties in need of remedial work</a:t>
            </a:r>
            <a:r>
              <a:rPr lang="en-ZA" sz="2800" dirty="0">
                <a:latin typeface="Century Gothic" pitchFamily="34" charset="0"/>
              </a:rPr>
              <a:t> </a:t>
            </a:r>
            <a:r>
              <a:rPr lang="en-ZA" sz="2800" dirty="0" smtClean="0">
                <a:latin typeface="Century Gothic" pitchFamily="34" charset="0"/>
              </a:rPr>
              <a:t>over the MTEF</a:t>
            </a:r>
          </a:p>
          <a:p>
            <a:pPr marL="514350" indent="-514350">
              <a:buFont typeface="+mj-lt"/>
              <a:buAutoNum type="arabicPeriod"/>
            </a:pPr>
            <a:r>
              <a:rPr lang="en-ZA" sz="2800" dirty="0" smtClean="0">
                <a:latin typeface="Century Gothic" pitchFamily="34" charset="0"/>
              </a:rPr>
              <a:t>A National Register of Contractors  </a:t>
            </a:r>
          </a:p>
          <a:p>
            <a:pPr marL="914400" lvl="1" indent="-514350"/>
            <a:r>
              <a:rPr lang="en-ZA" sz="2400" dirty="0" smtClean="0">
                <a:latin typeface="Century Gothic" pitchFamily="34" charset="0"/>
              </a:rPr>
              <a:t>details of contracts, </a:t>
            </a:r>
          </a:p>
          <a:p>
            <a:pPr marL="914400" lvl="1" indent="-514350"/>
            <a:r>
              <a:rPr lang="en-ZA" sz="2400" dirty="0" smtClean="0">
                <a:latin typeface="Century Gothic" pitchFamily="34" charset="0"/>
              </a:rPr>
              <a:t>deviations and </a:t>
            </a:r>
          </a:p>
          <a:p>
            <a:pPr marL="914400" lvl="1" indent="-514350"/>
            <a:r>
              <a:rPr lang="en-ZA" sz="2400" dirty="0" smtClean="0">
                <a:latin typeface="Century Gothic" pitchFamily="34" charset="0"/>
              </a:rPr>
              <a:t>actions taken on contractors that built shoddy work(including sanctions).</a:t>
            </a:r>
          </a:p>
          <a:p>
            <a:pPr>
              <a:buNone/>
            </a:pPr>
            <a:endParaRPr lang="en-ZA" dirty="0" smtClean="0"/>
          </a:p>
          <a:p>
            <a:endParaRPr lang="en-ZA"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5"/>
            <a:ext cx="8229600" cy="1143000"/>
          </a:xfrm>
        </p:spPr>
        <p:txBody>
          <a:bodyPr/>
          <a:lstStyle/>
          <a:p>
            <a:r>
              <a:rPr lang="en-ZA" dirty="0" smtClean="0">
                <a:latin typeface="Century Gothic" pitchFamily="34" charset="0"/>
              </a:rPr>
              <a:t>Institutional Arrangements</a:t>
            </a:r>
            <a:endParaRPr lang="en-ZA" dirty="0">
              <a:latin typeface="Century Gothic" pitchFamily="34" charset="0"/>
            </a:endParaRPr>
          </a:p>
        </p:txBody>
      </p:sp>
      <p:sp>
        <p:nvSpPr>
          <p:cNvPr id="3" name="Content Placeholder 2"/>
          <p:cNvSpPr>
            <a:spLocks noGrp="1"/>
          </p:cNvSpPr>
          <p:nvPr>
            <p:ph idx="1"/>
          </p:nvPr>
        </p:nvSpPr>
        <p:spPr/>
        <p:txBody>
          <a:bodyPr/>
          <a:lstStyle/>
          <a:p>
            <a:r>
              <a:rPr lang="en-ZA" dirty="0" smtClean="0">
                <a:latin typeface="Century Gothic" pitchFamily="34" charset="0"/>
              </a:rPr>
              <a:t>NDHS</a:t>
            </a:r>
          </a:p>
          <a:p>
            <a:r>
              <a:rPr lang="en-ZA" dirty="0" smtClean="0">
                <a:latin typeface="Century Gothic" pitchFamily="34" charset="0"/>
              </a:rPr>
              <a:t>PHDS</a:t>
            </a:r>
          </a:p>
          <a:p>
            <a:r>
              <a:rPr lang="en-ZA" dirty="0" smtClean="0">
                <a:latin typeface="Century Gothic" pitchFamily="34" charset="0"/>
              </a:rPr>
              <a:t>Municipalities</a:t>
            </a:r>
          </a:p>
          <a:p>
            <a:r>
              <a:rPr lang="en-ZA" dirty="0" smtClean="0">
                <a:latin typeface="Century Gothic" pitchFamily="34" charset="0"/>
              </a:rPr>
              <a:t>NHBRC</a:t>
            </a:r>
            <a:endParaRPr lang="en-ZA" dirty="0">
              <a:latin typeface="Century Gothic" pitchFamily="34" charset="0"/>
            </a:endParaRPr>
          </a:p>
        </p:txBody>
      </p:sp>
      <p:sp>
        <p:nvSpPr>
          <p:cNvPr id="4" name="Footer Placeholder 3"/>
          <p:cNvSpPr>
            <a:spLocks noGrp="1"/>
          </p:cNvSpPr>
          <p:nvPr>
            <p:ph type="ftr" sz="quarter" idx="11"/>
          </p:nvPr>
        </p:nvSpPr>
        <p:spPr/>
        <p:txBody>
          <a:bodyPr/>
          <a:lstStyle/>
          <a:p>
            <a:r>
              <a:rPr lang="en-US" dirty="0" smtClean="0"/>
              <a:t>CONFIDENTIAL </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25</a:t>
            </a:fld>
            <a:endParaRPr lang="en-US" dirty="0"/>
          </a:p>
        </p:txBody>
      </p:sp>
      <p:sp>
        <p:nvSpPr>
          <p:cNvPr id="6" name="Cloud Callout 5"/>
          <p:cNvSpPr/>
          <p:nvPr/>
        </p:nvSpPr>
        <p:spPr>
          <a:xfrm>
            <a:off x="5029200" y="1600200"/>
            <a:ext cx="3429000" cy="1981200"/>
          </a:xfrm>
          <a:prstGeom prst="cloudCallout">
            <a:avLst>
              <a:gd name="adj1" fmla="val -162923"/>
              <a:gd name="adj2" fmla="val 75502"/>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smtClean="0"/>
              <a:t>Policy and Legislative </a:t>
            </a:r>
            <a:r>
              <a:rPr lang="en-ZA" smtClean="0"/>
              <a:t>Reform  – </a:t>
            </a:r>
            <a:r>
              <a:rPr lang="en-ZA" dirty="0" smtClean="0"/>
              <a:t>use of Warranty fund, assess, implementer and educator </a:t>
            </a:r>
            <a:endParaRPr lang="en-Z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81"/>
            <a:ext cx="7848600" cy="639762"/>
          </a:xfrm>
          <a:solidFill>
            <a:schemeClr val="bg1"/>
          </a:solidFill>
        </p:spPr>
        <p:txBody>
          <a:bodyPr/>
          <a:lstStyle/>
          <a:p>
            <a:r>
              <a:rPr lang="en-ZA" dirty="0">
                <a:latin typeface="Century Gothic" pitchFamily="34" charset="0"/>
              </a:rPr>
              <a:t>Recommendation</a:t>
            </a:r>
          </a:p>
        </p:txBody>
      </p:sp>
      <p:sp>
        <p:nvSpPr>
          <p:cNvPr id="3" name="Content Placeholder 2"/>
          <p:cNvSpPr>
            <a:spLocks noGrp="1"/>
          </p:cNvSpPr>
          <p:nvPr>
            <p:ph idx="1"/>
          </p:nvPr>
        </p:nvSpPr>
        <p:spPr>
          <a:xfrm>
            <a:off x="228600" y="914400"/>
            <a:ext cx="8763000" cy="5441950"/>
          </a:xfrm>
        </p:spPr>
        <p:txBody>
          <a:bodyPr/>
          <a:lstStyle/>
          <a:p>
            <a:pPr marL="457200" indent="-457200">
              <a:buNone/>
            </a:pPr>
            <a:r>
              <a:rPr lang="en-ZA" sz="3600" dirty="0" smtClean="0">
                <a:latin typeface="Century Gothic" pitchFamily="34" charset="0"/>
              </a:rPr>
              <a:t>	It is recommended that the Committee</a:t>
            </a:r>
            <a:r>
              <a:rPr lang="en-ZA" sz="3600" dirty="0">
                <a:latin typeface="Century Gothic" pitchFamily="34" charset="0"/>
              </a:rPr>
              <a:t> n</a:t>
            </a:r>
            <a:r>
              <a:rPr lang="en-ZA" sz="3600" dirty="0" smtClean="0">
                <a:latin typeface="Century Gothic" pitchFamily="34" charset="0"/>
              </a:rPr>
              <a:t>otes and support the proposed draft remedial policy.</a:t>
            </a: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p:txBody>
          <a:bodyPr/>
          <a:lstStyle/>
          <a:p>
            <a:pPr eaLnBrk="1" hangingPunct="1"/>
            <a:r>
              <a:rPr lang="en-US" b="1" dirty="0" smtClean="0">
                <a:latin typeface="Century Gothic"/>
                <a:cs typeface="Century Gothic"/>
              </a:rPr>
              <a:t>THANK YOU</a:t>
            </a:r>
          </a:p>
        </p:txBody>
      </p:sp>
      <p:sp>
        <p:nvSpPr>
          <p:cNvPr id="2" name="Footer Placeholder 1"/>
          <p:cNvSpPr>
            <a:spLocks noGrp="1"/>
          </p:cNvSpPr>
          <p:nvPr>
            <p:ph type="ftr" sz="quarter" idx="11"/>
          </p:nvPr>
        </p:nvSpPr>
        <p:spPr/>
        <p:txBody>
          <a:bodyPr/>
          <a:lstStyle/>
          <a:p>
            <a:r>
              <a:rPr lang="en-US" dirty="0" smtClean="0"/>
              <a:t>CONFIDENTIAL</a:t>
            </a:r>
            <a:endParaRPr lang="en-US" dirty="0"/>
          </a:p>
        </p:txBody>
      </p:sp>
      <p:sp>
        <p:nvSpPr>
          <p:cNvPr id="3" name="Slide Number Placeholder 2"/>
          <p:cNvSpPr>
            <a:spLocks noGrp="1"/>
          </p:cNvSpPr>
          <p:nvPr>
            <p:ph type="sldNum" sz="quarter" idx="12"/>
          </p:nvPr>
        </p:nvSpPr>
        <p:spPr/>
        <p:txBody>
          <a:bodyPr/>
          <a:lstStyle/>
          <a:p>
            <a:fld id="{63361E8A-D4EA-441C-A7E3-2F7881439AC6}" type="slidenum">
              <a:rPr lang="en-US" smtClean="0"/>
              <a:pPr/>
              <a:t>27</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5400"/>
            <a:ext cx="8839200" cy="660400"/>
          </a:xfrm>
          <a:solidFill>
            <a:schemeClr val="bg1"/>
          </a:solidFill>
        </p:spPr>
        <p:txBody>
          <a:bodyPr/>
          <a:lstStyle/>
          <a:p>
            <a:r>
              <a:rPr lang="en-ZA" sz="3600" dirty="0" smtClean="0"/>
              <a:t> </a:t>
            </a:r>
            <a:br>
              <a:rPr lang="en-ZA" sz="3600" dirty="0" smtClean="0"/>
            </a:br>
            <a:r>
              <a:rPr lang="en-ZA" sz="4000" dirty="0" smtClean="0">
                <a:latin typeface="Century Gothic" pitchFamily="34" charset="0"/>
              </a:rPr>
              <a:t>Policy Foundation </a:t>
            </a:r>
            <a:r>
              <a:rPr lang="en-ZA" sz="3600" dirty="0" smtClean="0"/>
              <a:t/>
            </a:r>
            <a:br>
              <a:rPr lang="en-ZA" sz="3600" dirty="0" smtClean="0"/>
            </a:br>
            <a:endParaRPr lang="en-US" sz="3600" dirty="0">
              <a:latin typeface="Century Gothic" pitchFamily="34" charset="0"/>
              <a:cs typeface="Century Gothic"/>
            </a:endParaRPr>
          </a:p>
        </p:txBody>
      </p:sp>
      <p:sp>
        <p:nvSpPr>
          <p:cNvPr id="3" name="Content Placeholder 2"/>
          <p:cNvSpPr>
            <a:spLocks noGrp="1"/>
          </p:cNvSpPr>
          <p:nvPr>
            <p:ph idx="1"/>
          </p:nvPr>
        </p:nvSpPr>
        <p:spPr>
          <a:xfrm>
            <a:off x="152400" y="685800"/>
            <a:ext cx="8839200" cy="5257800"/>
          </a:xfrm>
        </p:spPr>
        <p:txBody>
          <a:bodyPr/>
          <a:lstStyle/>
          <a:p>
            <a:pPr algn="just"/>
            <a:r>
              <a:rPr lang="en-ZA" sz="2400" dirty="0" smtClean="0">
                <a:latin typeface="Century Gothic" pitchFamily="34" charset="0"/>
                <a:cs typeface="Arial" pitchFamily="34" charset="0"/>
              </a:rPr>
              <a:t>The Minister of Human Settlements on 14 August 2014 during the budget speech said:  </a:t>
            </a:r>
          </a:p>
          <a:p>
            <a:pPr marL="1714500" lvl="4" indent="0" algn="just">
              <a:buNone/>
            </a:pPr>
            <a:endParaRPr lang="en-ZA" sz="1200" dirty="0" smtClean="0"/>
          </a:p>
          <a:p>
            <a:pPr marL="0" indent="0" algn="ctr">
              <a:buNone/>
            </a:pPr>
            <a:r>
              <a:rPr lang="en-US" sz="2400" dirty="0"/>
              <a:t>"We spent R2 billion on rectifying houses. I </a:t>
            </a:r>
            <a:r>
              <a:rPr lang="en-US" sz="2400" dirty="0" smtClean="0"/>
              <a:t>don’t </a:t>
            </a:r>
            <a:r>
              <a:rPr lang="en-US" sz="2400" dirty="0"/>
              <a:t>know how we came to this unacceptable situation, but it is my intention to scrap this programme and ensure that the onus is on each and every contractor to build properly or return to repair</a:t>
            </a:r>
            <a:r>
              <a:rPr lang="en-US" sz="2400" dirty="0" smtClean="0"/>
              <a:t>. This </a:t>
            </a:r>
            <a:r>
              <a:rPr lang="en-US" sz="2400" dirty="0"/>
              <a:t>will allow us to return these resources to people who have been waiting for houses. The rectification programme was only meant to cover houses </a:t>
            </a:r>
            <a:r>
              <a:rPr lang="en-US" sz="2400" dirty="0" smtClean="0"/>
              <a:t>that were </a:t>
            </a:r>
            <a:r>
              <a:rPr lang="en-US" sz="2400" dirty="0"/>
              <a:t>built before the NHBRC was established. The NHBRC has been up and running for some time, hence my reluctance to continue using tax </a:t>
            </a:r>
            <a:r>
              <a:rPr lang="en-US" sz="2400" dirty="0" smtClean="0"/>
              <a:t>payers </a:t>
            </a:r>
            <a:r>
              <a:rPr lang="en-US" sz="2400" dirty="0"/>
              <a:t>money to rebuild houses. For all of us sitting here, taking part in any contract, please know that you may not continue without the required certificates from the NHBRC. </a:t>
            </a:r>
            <a:r>
              <a:rPr lang="en-US" sz="2400" dirty="0" smtClean="0"/>
              <a:t>Lets </a:t>
            </a:r>
            <a:r>
              <a:rPr lang="en-US" sz="2400" dirty="0"/>
              <a:t>cut the waste."</a:t>
            </a:r>
            <a:endParaRPr lang="en-ZA" sz="2400" dirty="0" smtClean="0"/>
          </a:p>
          <a:p>
            <a:pPr marL="0" indent="0" algn="ctr">
              <a:buNone/>
            </a:pPr>
            <a:endParaRPr lang="en-US" sz="2400" dirty="0">
              <a:latin typeface="Century Gothic"/>
              <a:cs typeface="Century Gothic"/>
            </a:endParaRP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3</a:t>
            </a:fld>
            <a:endParaRPr lang="en-US" dirty="0"/>
          </a:p>
        </p:txBody>
      </p:sp>
    </p:spTree>
    <p:extLst>
      <p:ext uri="{BB962C8B-B14F-4D97-AF65-F5344CB8AC3E}">
        <p14:creationId xmlns="" xmlns:p14="http://schemas.microsoft.com/office/powerpoint/2010/main" val="2331736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914400"/>
          </a:xfrm>
          <a:solidFill>
            <a:schemeClr val="bg1"/>
          </a:solidFill>
        </p:spPr>
        <p:txBody>
          <a:bodyPr/>
          <a:lstStyle/>
          <a:p>
            <a:r>
              <a:rPr lang="en-ZA" sz="3600" dirty="0" smtClean="0"/>
              <a:t> </a:t>
            </a:r>
            <a:br>
              <a:rPr lang="en-ZA" sz="3600" dirty="0" smtClean="0"/>
            </a:br>
            <a:r>
              <a:rPr lang="en-ZA" sz="4000" dirty="0" smtClean="0">
                <a:latin typeface="Century Gothic" pitchFamily="34" charset="0"/>
              </a:rPr>
              <a:t>Policy Foundation </a:t>
            </a:r>
            <a:r>
              <a:rPr lang="en-ZA" sz="3600" dirty="0" smtClean="0"/>
              <a:t/>
            </a:r>
            <a:br>
              <a:rPr lang="en-ZA" sz="3600" dirty="0" smtClean="0"/>
            </a:br>
            <a:endParaRPr lang="en-US" sz="3600" dirty="0">
              <a:latin typeface="Century Gothic" pitchFamily="34" charset="0"/>
              <a:cs typeface="Century Gothic"/>
            </a:endParaRPr>
          </a:p>
        </p:txBody>
      </p:sp>
      <p:sp>
        <p:nvSpPr>
          <p:cNvPr id="3" name="Content Placeholder 2"/>
          <p:cNvSpPr>
            <a:spLocks noGrp="1"/>
          </p:cNvSpPr>
          <p:nvPr>
            <p:ph idx="1"/>
          </p:nvPr>
        </p:nvSpPr>
        <p:spPr>
          <a:xfrm>
            <a:off x="685800" y="1219200"/>
            <a:ext cx="7543800" cy="4495800"/>
          </a:xfrm>
        </p:spPr>
        <p:txBody>
          <a:bodyPr/>
          <a:lstStyle/>
          <a:p>
            <a:pPr algn="just"/>
            <a:r>
              <a:rPr lang="en-ZA" sz="2400" dirty="0" smtClean="0">
                <a:latin typeface="Century Gothic" pitchFamily="34" charset="0"/>
                <a:cs typeface="Arial" pitchFamily="34" charset="0"/>
              </a:rPr>
              <a:t> The Minister of Human Settlements on 7 May 2015 during the budget speech said ‘</a:t>
            </a:r>
            <a:r>
              <a:rPr lang="en-ZA" sz="2400" b="1" i="1" dirty="0" smtClean="0">
                <a:latin typeface="Century Gothic" pitchFamily="34" charset="0"/>
              </a:rPr>
              <a:t>We are no longer rectifying houses using our budget</a:t>
            </a:r>
            <a:r>
              <a:rPr lang="en-ZA" sz="2400" dirty="0" smtClean="0"/>
              <a:t>’</a:t>
            </a:r>
          </a:p>
          <a:p>
            <a:pPr algn="just"/>
            <a:endParaRPr lang="en-ZA" sz="2400" dirty="0" smtClean="0"/>
          </a:p>
          <a:p>
            <a:pPr algn="just"/>
            <a:r>
              <a:rPr lang="en-ZA" sz="2400" dirty="0" smtClean="0">
                <a:latin typeface="Century Gothic" pitchFamily="34" charset="0"/>
                <a:cs typeface="Arial" pitchFamily="34" charset="0"/>
              </a:rPr>
              <a:t>Ministerial Directives with regards to rectification programme have been issued. </a:t>
            </a:r>
          </a:p>
          <a:p>
            <a:pPr algn="just"/>
            <a:endParaRPr lang="en-ZA" sz="2400" dirty="0" smtClean="0">
              <a:latin typeface="Century Gothic" pitchFamily="34" charset="0"/>
              <a:cs typeface="Arial" pitchFamily="34" charset="0"/>
            </a:endParaRPr>
          </a:p>
          <a:p>
            <a:pPr algn="just"/>
            <a:r>
              <a:rPr lang="en-ZA" sz="2400" dirty="0" smtClean="0">
                <a:latin typeface="Century Gothic" pitchFamily="34" charset="0"/>
                <a:cs typeface="Arial" pitchFamily="34" charset="0"/>
              </a:rPr>
              <a:t>Ministerial Pronouncement at November Mintop Meeting – The Remedial Programme must be administered by the NHBRC.</a:t>
            </a:r>
          </a:p>
          <a:p>
            <a:pPr marL="0" indent="0">
              <a:buNone/>
            </a:pPr>
            <a:endParaRPr lang="en-US" sz="2400" dirty="0">
              <a:latin typeface="Century Gothic"/>
              <a:cs typeface="Century Gothic"/>
            </a:endParaRP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4</a:t>
            </a:fld>
            <a:endParaRPr lang="en-US" dirty="0"/>
          </a:p>
        </p:txBody>
      </p:sp>
    </p:spTree>
    <p:extLst>
      <p:ext uri="{BB962C8B-B14F-4D97-AF65-F5344CB8AC3E}">
        <p14:creationId xmlns="" xmlns:p14="http://schemas.microsoft.com/office/powerpoint/2010/main" val="3552133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152400"/>
            <a:ext cx="8229600" cy="868362"/>
          </a:xfrm>
        </p:spPr>
        <p:txBody>
          <a:bodyPr/>
          <a:lstStyle/>
          <a:p>
            <a:r>
              <a:rPr lang="en-ZA" dirty="0" smtClean="0">
                <a:latin typeface="Century Gothic" pitchFamily="34" charset="0"/>
              </a:rPr>
              <a:t>Contents of the Draft Policy </a:t>
            </a:r>
            <a:endParaRPr lang="en-ZA" dirty="0">
              <a:latin typeface="Century Gothic" pitchFamily="34" charset="0"/>
            </a:endParaRPr>
          </a:p>
        </p:txBody>
      </p:sp>
      <p:sp>
        <p:nvSpPr>
          <p:cNvPr id="11" name="Content Placeholder 10"/>
          <p:cNvSpPr>
            <a:spLocks noGrp="1"/>
          </p:cNvSpPr>
          <p:nvPr>
            <p:ph sz="half" idx="1"/>
          </p:nvPr>
        </p:nvSpPr>
        <p:spPr>
          <a:xfrm>
            <a:off x="457200" y="1143000"/>
            <a:ext cx="4038600" cy="4983163"/>
          </a:xfrm>
        </p:spPr>
        <p:txBody>
          <a:bodyPr/>
          <a:lstStyle/>
          <a:p>
            <a:r>
              <a:rPr lang="en-ZA" sz="2400" dirty="0" smtClean="0">
                <a:latin typeface="Century Gothic" pitchFamily="34" charset="0"/>
              </a:rPr>
              <a:t>Acronyms</a:t>
            </a:r>
          </a:p>
          <a:p>
            <a:r>
              <a:rPr lang="en-ZA" sz="2400" dirty="0" smtClean="0">
                <a:latin typeface="Century Gothic" pitchFamily="34" charset="0"/>
              </a:rPr>
              <a:t>Preamble</a:t>
            </a:r>
          </a:p>
          <a:p>
            <a:r>
              <a:rPr lang="en-ZA" sz="2400" dirty="0" smtClean="0">
                <a:latin typeface="Century Gothic" pitchFamily="34" charset="0"/>
              </a:rPr>
              <a:t>Terminology </a:t>
            </a:r>
          </a:p>
          <a:p>
            <a:r>
              <a:rPr lang="en-ZA" sz="2400" dirty="0" smtClean="0">
                <a:latin typeface="Century Gothic" pitchFamily="34" charset="0"/>
              </a:rPr>
              <a:t>Background</a:t>
            </a:r>
          </a:p>
          <a:p>
            <a:r>
              <a:rPr lang="en-ZA" sz="2400" dirty="0" smtClean="0">
                <a:latin typeface="Century Gothic" pitchFamily="34" charset="0"/>
              </a:rPr>
              <a:t>Situational Analysis</a:t>
            </a:r>
          </a:p>
          <a:p>
            <a:r>
              <a:rPr lang="en-ZA" sz="2400" dirty="0" smtClean="0">
                <a:latin typeface="Century Gothic" pitchFamily="34" charset="0"/>
              </a:rPr>
              <a:t>Problem Statement</a:t>
            </a:r>
          </a:p>
          <a:p>
            <a:r>
              <a:rPr lang="en-ZA" sz="2400" dirty="0" smtClean="0">
                <a:latin typeface="Century Gothic" pitchFamily="34" charset="0"/>
              </a:rPr>
              <a:t>Policy Intent</a:t>
            </a:r>
          </a:p>
          <a:p>
            <a:r>
              <a:rPr lang="en-ZA" sz="2400" dirty="0" smtClean="0">
                <a:latin typeface="Century Gothic" pitchFamily="34" charset="0"/>
              </a:rPr>
              <a:t>Policy Outcome</a:t>
            </a:r>
          </a:p>
          <a:p>
            <a:r>
              <a:rPr lang="en-ZA" sz="2400" dirty="0" smtClean="0">
                <a:latin typeface="Century Gothic" pitchFamily="34" charset="0"/>
              </a:rPr>
              <a:t>Policy Objectives</a:t>
            </a:r>
          </a:p>
          <a:p>
            <a:r>
              <a:rPr lang="en-ZA" sz="2400" dirty="0" smtClean="0">
                <a:latin typeface="Century Gothic" pitchFamily="34" charset="0"/>
              </a:rPr>
              <a:t>Programme Principles</a:t>
            </a:r>
          </a:p>
          <a:p>
            <a:endParaRPr lang="en-ZA" dirty="0" smtClean="0"/>
          </a:p>
          <a:p>
            <a:endParaRPr lang="en-ZA" dirty="0"/>
          </a:p>
        </p:txBody>
      </p:sp>
      <p:sp>
        <p:nvSpPr>
          <p:cNvPr id="12" name="Content Placeholder 11"/>
          <p:cNvSpPr>
            <a:spLocks noGrp="1"/>
          </p:cNvSpPr>
          <p:nvPr>
            <p:ph sz="half" idx="2"/>
          </p:nvPr>
        </p:nvSpPr>
        <p:spPr>
          <a:xfrm>
            <a:off x="4343400" y="1143000"/>
            <a:ext cx="4648200" cy="4983163"/>
          </a:xfrm>
        </p:spPr>
        <p:txBody>
          <a:bodyPr/>
          <a:lstStyle/>
          <a:p>
            <a:r>
              <a:rPr lang="en-ZA" sz="2400" dirty="0" smtClean="0">
                <a:latin typeface="Century Gothic" pitchFamily="34" charset="0"/>
              </a:rPr>
              <a:t>Scope </a:t>
            </a:r>
          </a:p>
          <a:p>
            <a:r>
              <a:rPr lang="en-ZA" sz="2400" dirty="0" smtClean="0">
                <a:latin typeface="Century Gothic" pitchFamily="34" charset="0"/>
              </a:rPr>
              <a:t>Prescripts</a:t>
            </a:r>
          </a:p>
          <a:p>
            <a:r>
              <a:rPr lang="en-ZA" sz="2400" dirty="0" smtClean="0">
                <a:latin typeface="Century Gothic" pitchFamily="34" charset="0"/>
              </a:rPr>
              <a:t>Exclusion</a:t>
            </a:r>
          </a:p>
          <a:p>
            <a:r>
              <a:rPr lang="en-ZA" sz="2400" dirty="0" smtClean="0">
                <a:latin typeface="Century Gothic" pitchFamily="34" charset="0"/>
              </a:rPr>
              <a:t>Norms &amp; Standards</a:t>
            </a:r>
          </a:p>
          <a:p>
            <a:r>
              <a:rPr lang="en-ZA" sz="2400" dirty="0" smtClean="0">
                <a:latin typeface="Century Gothic" pitchFamily="34" charset="0"/>
              </a:rPr>
              <a:t>Targeted Beneficiaries</a:t>
            </a:r>
          </a:p>
          <a:p>
            <a:r>
              <a:rPr lang="en-ZA" sz="2400" dirty="0" smtClean="0">
                <a:latin typeface="Century Gothic" pitchFamily="34" charset="0"/>
              </a:rPr>
              <a:t>Funding Mechanisms</a:t>
            </a:r>
          </a:p>
          <a:p>
            <a:r>
              <a:rPr lang="en-ZA" sz="2400" dirty="0" smtClean="0">
                <a:latin typeface="Century Gothic" pitchFamily="34" charset="0"/>
              </a:rPr>
              <a:t>M &amp; E</a:t>
            </a:r>
          </a:p>
          <a:p>
            <a:r>
              <a:rPr lang="en-ZA" sz="2400" dirty="0" smtClean="0">
                <a:latin typeface="Century Gothic" pitchFamily="34" charset="0"/>
              </a:rPr>
              <a:t>Institutional Arrangements </a:t>
            </a:r>
          </a:p>
          <a:p>
            <a:r>
              <a:rPr lang="en-ZA" sz="2400" dirty="0" smtClean="0">
                <a:latin typeface="Century Gothic" pitchFamily="34" charset="0"/>
              </a:rPr>
              <a:t>Dispute Resolution </a:t>
            </a:r>
          </a:p>
          <a:p>
            <a:r>
              <a:rPr lang="en-ZA" sz="2400" dirty="0" smtClean="0">
                <a:latin typeface="Century Gothic" pitchFamily="34" charset="0"/>
              </a:rPr>
              <a:t>Procedure for Review </a:t>
            </a:r>
          </a:p>
          <a:p>
            <a:r>
              <a:rPr lang="en-ZA" sz="2400" dirty="0" smtClean="0">
                <a:latin typeface="Century Gothic" pitchFamily="34" charset="0"/>
              </a:rPr>
              <a:t>Date of Implementation </a:t>
            </a:r>
          </a:p>
          <a:p>
            <a:endParaRPr lang="en-ZA" dirty="0" smtClean="0"/>
          </a:p>
          <a:p>
            <a:endParaRPr lang="en-ZA"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ZA" dirty="0" smtClean="0">
                <a:latin typeface="Century Gothic" pitchFamily="34" charset="0"/>
              </a:rPr>
              <a:t>Terminology</a:t>
            </a:r>
            <a:r>
              <a:rPr lang="en-ZA" dirty="0" smtClean="0"/>
              <a:t> </a:t>
            </a:r>
            <a:endParaRPr lang="en-ZA" dirty="0"/>
          </a:p>
        </p:txBody>
      </p:sp>
      <p:sp>
        <p:nvSpPr>
          <p:cNvPr id="3" name="Content Placeholder 2"/>
          <p:cNvSpPr>
            <a:spLocks noGrp="1"/>
          </p:cNvSpPr>
          <p:nvPr>
            <p:ph idx="1"/>
          </p:nvPr>
        </p:nvSpPr>
        <p:spPr/>
        <p:txBody>
          <a:bodyPr/>
          <a:lstStyle/>
          <a:p>
            <a:r>
              <a:rPr lang="en-ZA" dirty="0" smtClean="0">
                <a:latin typeface="Century Gothic" pitchFamily="34" charset="0"/>
              </a:rPr>
              <a:t>Rectification</a:t>
            </a:r>
          </a:p>
          <a:p>
            <a:r>
              <a:rPr lang="en-ZA" dirty="0" smtClean="0">
                <a:latin typeface="Century Gothic" pitchFamily="34" charset="0"/>
              </a:rPr>
              <a:t>Remedial </a:t>
            </a:r>
          </a:p>
          <a:p>
            <a:r>
              <a:rPr lang="en-ZA" dirty="0" smtClean="0">
                <a:latin typeface="Century Gothic" pitchFamily="34" charset="0"/>
              </a:rPr>
              <a:t>Assessment </a:t>
            </a:r>
          </a:p>
          <a:p>
            <a:r>
              <a:rPr lang="en-ZA" dirty="0" smtClean="0">
                <a:latin typeface="Century Gothic" pitchFamily="34" charset="0"/>
              </a:rPr>
              <a:t>Self Help </a:t>
            </a:r>
          </a:p>
          <a:p>
            <a:r>
              <a:rPr lang="en-ZA" dirty="0" smtClean="0">
                <a:latin typeface="Century Gothic" pitchFamily="34" charset="0"/>
              </a:rPr>
              <a:t>Unfit for habitation</a:t>
            </a:r>
          </a:p>
          <a:p>
            <a:r>
              <a:rPr lang="en-ZA" dirty="0" smtClean="0">
                <a:latin typeface="Century Gothic" pitchFamily="34" charset="0"/>
              </a:rPr>
              <a:t>Defective </a:t>
            </a:r>
          </a:p>
          <a:p>
            <a:r>
              <a:rPr lang="en-ZA" dirty="0" smtClean="0">
                <a:latin typeface="Century Gothic" pitchFamily="34" charset="0"/>
              </a:rPr>
              <a:t>Problematic Municipal services </a:t>
            </a:r>
            <a:endParaRPr lang="en-ZA" dirty="0">
              <a:latin typeface="Century Gothic" pitchFamily="34" charset="0"/>
            </a:endParaRP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r>
              <a:rPr lang="en-ZA" dirty="0" smtClean="0">
                <a:latin typeface="Century Gothic" pitchFamily="34" charset="0"/>
              </a:rPr>
              <a:t>Background</a:t>
            </a:r>
            <a:endParaRPr lang="en-ZA" dirty="0">
              <a:latin typeface="Century Gothic" pitchFamily="34" charset="0"/>
            </a:endParaRPr>
          </a:p>
        </p:txBody>
      </p:sp>
      <p:sp>
        <p:nvSpPr>
          <p:cNvPr id="3" name="Content Placeholder 2"/>
          <p:cNvSpPr>
            <a:spLocks noGrp="1"/>
          </p:cNvSpPr>
          <p:nvPr>
            <p:ph idx="1"/>
          </p:nvPr>
        </p:nvSpPr>
        <p:spPr>
          <a:xfrm>
            <a:off x="0" y="849086"/>
            <a:ext cx="9144000" cy="5746750"/>
          </a:xfrm>
        </p:spPr>
        <p:txBody>
          <a:bodyPr/>
          <a:lstStyle/>
          <a:p>
            <a:pPr algn="just"/>
            <a:r>
              <a:rPr lang="en-ZA" sz="2400" dirty="0" smtClean="0">
                <a:latin typeface="Century Gothic" pitchFamily="34" charset="0"/>
              </a:rPr>
              <a:t>The NHBRC legislation was enacted in 1998 &amp; NHBRC became operational in 2002.</a:t>
            </a:r>
          </a:p>
          <a:p>
            <a:pPr algn="just"/>
            <a:r>
              <a:rPr lang="en-ZA" sz="2400" dirty="0" smtClean="0">
                <a:latin typeface="Century Gothic" pitchFamily="34" charset="0"/>
                <a:cs typeface="Arial" pitchFamily="34" charset="0"/>
              </a:rPr>
              <a:t>In 2004 BNG committed to enhance the quality of the residential products.</a:t>
            </a:r>
          </a:p>
          <a:p>
            <a:pPr algn="just"/>
            <a:r>
              <a:rPr lang="en-ZA" sz="2400" dirty="0" smtClean="0">
                <a:latin typeface="Century Gothic" pitchFamily="34" charset="0"/>
                <a:cs typeface="Arial" pitchFamily="34" charset="0"/>
              </a:rPr>
              <a:t>The National Sales Campaign(NSC) revealed that certain dwellings constructed under the pre-1994 state financed housing dispensation do not comply with acceptable minimum technical and infrastructure standards. </a:t>
            </a:r>
          </a:p>
          <a:p>
            <a:pPr algn="just"/>
            <a:r>
              <a:rPr lang="en-ZA" sz="2400" dirty="0" smtClean="0">
                <a:latin typeface="Century Gothic" pitchFamily="34" charset="0"/>
                <a:cs typeface="Arial" pitchFamily="34" charset="0"/>
              </a:rPr>
              <a:t>The pre-1994 rectification programme was aimed at aligning the advancement of the sale and transfer of quality housing units to the relevant beneficiaries</a:t>
            </a:r>
            <a:r>
              <a:rPr lang="en-ZA" sz="2400" dirty="0" smtClean="0">
                <a:latin typeface="Arial" pitchFamily="34" charset="0"/>
                <a:cs typeface="Arial" pitchFamily="34" charset="0"/>
              </a:rPr>
              <a:t>.</a:t>
            </a:r>
          </a:p>
          <a:p>
            <a:pPr algn="just">
              <a:buNone/>
            </a:pPr>
            <a:endParaRPr lang="en-ZA" sz="2800" dirty="0" smtClean="0">
              <a:latin typeface="Arial" pitchFamily="34" charset="0"/>
              <a:cs typeface="Arial" pitchFamily="34" charset="0"/>
            </a:endParaRPr>
          </a:p>
          <a:p>
            <a:endParaRPr lang="en-ZA" dirty="0"/>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762000"/>
          </a:xfrm>
        </p:spPr>
        <p:txBody>
          <a:bodyPr/>
          <a:lstStyle/>
          <a:p>
            <a:r>
              <a:rPr lang="en-ZA" dirty="0">
                <a:latin typeface="Century Gothic" pitchFamily="34" charset="0"/>
              </a:rPr>
              <a:t>Background</a:t>
            </a:r>
            <a:endParaRPr lang="en-ZA" dirty="0"/>
          </a:p>
        </p:txBody>
      </p:sp>
      <p:sp>
        <p:nvSpPr>
          <p:cNvPr id="3" name="Content Placeholder 2"/>
          <p:cNvSpPr>
            <a:spLocks noGrp="1"/>
          </p:cNvSpPr>
          <p:nvPr>
            <p:ph idx="1"/>
          </p:nvPr>
        </p:nvSpPr>
        <p:spPr>
          <a:xfrm>
            <a:off x="0" y="932543"/>
            <a:ext cx="9067800" cy="5364163"/>
          </a:xfrm>
        </p:spPr>
        <p:txBody>
          <a:bodyPr/>
          <a:lstStyle/>
          <a:p>
            <a:pPr algn="just"/>
            <a:r>
              <a:rPr lang="en-ZA" sz="2400" dirty="0" smtClean="0">
                <a:latin typeface="Century Gothic" pitchFamily="34" charset="0"/>
              </a:rPr>
              <a:t>In 2011 government </a:t>
            </a:r>
            <a:r>
              <a:rPr lang="en-ZA" sz="2400" dirty="0">
                <a:latin typeface="Century Gothic" pitchFamily="34" charset="0"/>
              </a:rPr>
              <a:t>realised that there is stock delivered between 1994 and </a:t>
            </a:r>
            <a:r>
              <a:rPr lang="en-ZA" sz="2400" dirty="0" smtClean="0">
                <a:latin typeface="Century Gothic" pitchFamily="34" charset="0"/>
              </a:rPr>
              <a:t>2002 that required to be rectified. </a:t>
            </a:r>
          </a:p>
          <a:p>
            <a:pPr algn="just"/>
            <a:endParaRPr lang="en-ZA" sz="2400" dirty="0" smtClean="0">
              <a:latin typeface="Century Gothic" pitchFamily="34" charset="0"/>
            </a:endParaRPr>
          </a:p>
          <a:p>
            <a:pPr algn="just"/>
            <a:r>
              <a:rPr lang="en-ZA" sz="2400" dirty="0" smtClean="0">
                <a:latin typeface="Century Gothic" pitchFamily="34" charset="0"/>
              </a:rPr>
              <a:t>NDHS developed strategy for houses that were not enrolled with NHBRC and these covered houses constructed between 1994 and 2010 but this excluded </a:t>
            </a:r>
            <a:r>
              <a:rPr lang="en-ZA" sz="2400" b="1" dirty="0" smtClean="0">
                <a:latin typeface="Century Gothic" pitchFamily="34" charset="0"/>
              </a:rPr>
              <a:t>PHP</a:t>
            </a:r>
            <a:r>
              <a:rPr lang="en-ZA" sz="2400" dirty="0" smtClean="0">
                <a:latin typeface="Century Gothic" pitchFamily="34" charset="0"/>
              </a:rPr>
              <a:t> projects.</a:t>
            </a:r>
          </a:p>
          <a:p>
            <a:pPr algn="just"/>
            <a:endParaRPr lang="en-ZA" sz="2400" dirty="0" smtClean="0">
              <a:latin typeface="Century Gothic" pitchFamily="34" charset="0"/>
            </a:endParaRPr>
          </a:p>
          <a:p>
            <a:pPr algn="just"/>
            <a:r>
              <a:rPr lang="en-ZA" sz="2400" dirty="0" smtClean="0">
                <a:latin typeface="Century Gothic" pitchFamily="34" charset="0"/>
              </a:rPr>
              <a:t>Such stock was to be quantified and audited by NHRBC and </a:t>
            </a:r>
            <a:r>
              <a:rPr lang="en-ZA" sz="2400" b="1" dirty="0" smtClean="0">
                <a:latin typeface="Century Gothic" pitchFamily="34" charset="0"/>
              </a:rPr>
              <a:t>no additional houses </a:t>
            </a:r>
            <a:r>
              <a:rPr lang="en-ZA" sz="2400" dirty="0" smtClean="0">
                <a:latin typeface="Century Gothic" pitchFamily="34" charset="0"/>
              </a:rPr>
              <a:t>were to be added (condition). The programme was to start from 1 April 2012 &amp; be finalised by 31 March 2014.</a:t>
            </a:r>
            <a:endParaRPr lang="en-ZA" sz="2400" dirty="0">
              <a:latin typeface="Century Gothic" pitchFamily="34" charset="0"/>
            </a:endParaRPr>
          </a:p>
        </p:txBody>
      </p:sp>
      <p:sp>
        <p:nvSpPr>
          <p:cNvPr id="4" name="Footer Placeholder 3"/>
          <p:cNvSpPr>
            <a:spLocks noGrp="1"/>
          </p:cNvSpPr>
          <p:nvPr>
            <p:ph type="ftr" sz="quarter" idx="11"/>
          </p:nvPr>
        </p:nvSpPr>
        <p:spPr/>
        <p:txBody>
          <a:bodyPr/>
          <a:lstStyle/>
          <a:p>
            <a:r>
              <a:rPr lang="en-US" dirty="0" smtClean="0"/>
              <a:t>CONFIDENTIAL</a:t>
            </a:r>
            <a:endParaRPr lang="en-US" dirty="0"/>
          </a:p>
        </p:txBody>
      </p:sp>
      <p:sp>
        <p:nvSpPr>
          <p:cNvPr id="5" name="Slide Number Placeholder 4"/>
          <p:cNvSpPr>
            <a:spLocks noGrp="1"/>
          </p:cNvSpPr>
          <p:nvPr>
            <p:ph type="sldNum" sz="quarter" idx="12"/>
          </p:nvPr>
        </p:nvSpPr>
        <p:spPr/>
        <p:txBody>
          <a:bodyPr/>
          <a:lstStyle/>
          <a:p>
            <a:fld id="{63361E8A-D4EA-441C-A7E3-2F7881439AC6}" type="slidenum">
              <a:rPr lang="en-US" smtClean="0"/>
              <a:pPr/>
              <a:t>8</a:t>
            </a:fld>
            <a:endParaRPr lang="en-US" dirty="0"/>
          </a:p>
        </p:txBody>
      </p:sp>
    </p:spTree>
    <p:extLst>
      <p:ext uri="{BB962C8B-B14F-4D97-AF65-F5344CB8AC3E}">
        <p14:creationId xmlns="" xmlns:p14="http://schemas.microsoft.com/office/powerpoint/2010/main" val="2864097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 xmlns:p14="http://schemas.microsoft.com/office/powerpoint/2010/main" val="4198653716"/>
              </p:ext>
            </p:extLst>
          </p:nvPr>
        </p:nvGraphicFramePr>
        <p:xfrm>
          <a:off x="611561" y="1239733"/>
          <a:ext cx="7922839" cy="4565533"/>
        </p:xfrm>
        <a:graphic>
          <a:graphicData uri="http://schemas.openxmlformats.org/drawingml/2006/table">
            <a:tbl>
              <a:tblPr/>
              <a:tblGrid>
                <a:gridCol w="2394811"/>
                <a:gridCol w="1377018"/>
                <a:gridCol w="2075505"/>
                <a:gridCol w="2075505"/>
              </a:tblGrid>
              <a:tr h="323037">
                <a:tc gridSpan="4">
                  <a:txBody>
                    <a:bodyPr/>
                    <a:lstStyle/>
                    <a:p>
                      <a:pPr algn="ctr" fontAlgn="ctr"/>
                      <a:r>
                        <a:rPr lang="en-ZA" sz="1200" b="1" i="0" u="none" strike="noStrike" dirty="0" smtClean="0">
                          <a:solidFill>
                            <a:srgbClr val="000000"/>
                          </a:solidFill>
                          <a:effectLst/>
                          <a:latin typeface="+mn-lt"/>
                        </a:rPr>
                        <a:t>2015/16</a:t>
                      </a:r>
                      <a:r>
                        <a:rPr lang="en-ZA" sz="1200" b="1" i="0" u="none" strike="noStrike" baseline="0" dirty="0" smtClean="0">
                          <a:solidFill>
                            <a:srgbClr val="000000"/>
                          </a:solidFill>
                          <a:effectLst/>
                          <a:latin typeface="+mn-lt"/>
                        </a:rPr>
                        <a:t> FINAL BUSINESS PLAN</a:t>
                      </a:r>
                      <a:endParaRPr lang="en-ZA" sz="1200" b="1" i="0" u="none" strike="noStrike" dirty="0">
                        <a:solidFill>
                          <a:srgbClr val="000000"/>
                        </a:solidFill>
                        <a:effectLst/>
                        <a:latin typeface="+mn-lt"/>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hMerge="1">
                  <a:txBody>
                    <a:bodyPr/>
                    <a:lstStyle/>
                    <a:p>
                      <a:endParaRPr lang="en-ZA"/>
                    </a:p>
                  </a:txBody>
                  <a:tcPr/>
                </a:tc>
                <a:tc hMerge="1">
                  <a:txBody>
                    <a:bodyPr/>
                    <a:lstStyle/>
                    <a:p>
                      <a:endParaRPr lang="en-ZA"/>
                    </a:p>
                  </a:txBody>
                  <a:tcPr/>
                </a:tc>
              </a:tr>
              <a:tr h="308352">
                <a:tc rowSpan="3">
                  <a:txBody>
                    <a:bodyPr/>
                    <a:lstStyle/>
                    <a:p>
                      <a:pPr algn="ctr" fontAlgn="ctr"/>
                      <a:r>
                        <a:rPr lang="en-ZA" sz="1200" b="1" i="0" u="none" strike="noStrike" dirty="0">
                          <a:solidFill>
                            <a:srgbClr val="000000"/>
                          </a:solidFill>
                          <a:effectLst/>
                          <a:latin typeface="+mn-lt"/>
                        </a:rPr>
                        <a:t>Delivery variables/milestones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ctr" fontAlgn="b"/>
                      <a:r>
                        <a:rPr lang="en-ZA" sz="1200" b="1" i="0" u="none" strike="noStrike" dirty="0">
                          <a:solidFill>
                            <a:srgbClr val="000000"/>
                          </a:solidFill>
                          <a:effectLst/>
                          <a:latin typeface="+mn-lt"/>
                        </a:rPr>
                        <a:t>Annual Targets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ZA"/>
                    </a:p>
                  </a:txBody>
                  <a:tcPr/>
                </a:tc>
                <a:tc hMerge="1">
                  <a:txBody>
                    <a:bodyPr/>
                    <a:lstStyle/>
                    <a:p>
                      <a:endParaRPr lang="en-ZA"/>
                    </a:p>
                  </a:txBody>
                  <a:tcPr/>
                </a:tc>
              </a:tr>
              <a:tr h="616704">
                <a:tc vMerge="1">
                  <a:txBody>
                    <a:bodyPr/>
                    <a:lstStyle/>
                    <a:p>
                      <a:endParaRPr lang="en-ZA"/>
                    </a:p>
                  </a:txBody>
                  <a:tcPr/>
                </a:tc>
                <a:tc rowSpan="2">
                  <a:txBody>
                    <a:bodyPr/>
                    <a:lstStyle/>
                    <a:p>
                      <a:pPr algn="ctr" fontAlgn="ctr"/>
                      <a:r>
                        <a:rPr lang="en-ZA" sz="1200" b="1" i="0" u="none" strike="noStrike" dirty="0">
                          <a:solidFill>
                            <a:srgbClr val="000000"/>
                          </a:solidFill>
                          <a:effectLst/>
                          <a:latin typeface="+mn-lt"/>
                        </a:rPr>
                        <a:t>Sites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ZA" sz="1200" b="1" i="0" u="none" strike="noStrike" dirty="0">
                          <a:solidFill>
                            <a:srgbClr val="000000"/>
                          </a:solidFill>
                          <a:effectLst/>
                          <a:latin typeface="+mn-lt"/>
                        </a:rPr>
                        <a:t>Units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ZA" sz="1200" b="1" i="0" u="none" strike="noStrike" dirty="0">
                          <a:solidFill>
                            <a:srgbClr val="000000"/>
                          </a:solidFill>
                          <a:effectLst/>
                          <a:latin typeface="+mn-lt"/>
                        </a:rPr>
                        <a:t>Funds Allocated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19235">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fontAlgn="b"/>
                      <a:r>
                        <a:rPr lang="en-ZA" sz="1200" b="1" i="0" u="none" strike="noStrike" dirty="0" smtClean="0">
                          <a:solidFill>
                            <a:srgbClr val="000000"/>
                          </a:solidFill>
                          <a:effectLst/>
                          <a:latin typeface="+mn-lt"/>
                        </a:rPr>
                        <a:t>R'000</a:t>
                      </a:r>
                      <a:endParaRPr lang="en-ZA" sz="12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308352">
                <a:tc>
                  <a:txBody>
                    <a:bodyPr/>
                    <a:lstStyle/>
                    <a:p>
                      <a:pPr algn="ctr" fontAlgn="b"/>
                      <a:r>
                        <a:rPr lang="en-ZA" sz="1200" b="1" i="0" u="none" strike="noStrike" dirty="0">
                          <a:solidFill>
                            <a:srgbClr val="000000"/>
                          </a:solidFill>
                          <a:effectLst/>
                          <a:latin typeface="+mn-lt"/>
                        </a:rPr>
                        <a:t>Eastern Cape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2 296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a:t>
                      </a:r>
                      <a:r>
                        <a:rPr lang="en-ZA" sz="1200" b="0" i="0" u="none" strike="noStrike" dirty="0" smtClean="0">
                          <a:solidFill>
                            <a:srgbClr val="000000"/>
                          </a:solidFill>
                          <a:effectLst/>
                          <a:latin typeface="+mn-lt"/>
                        </a:rPr>
                        <a:t>156 563</a:t>
                      </a:r>
                      <a:endParaRPr lang="en-ZA" sz="12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Free State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508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91 154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Gauteng</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100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5 135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KwaZulu-Natal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2 273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204 579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Limpopo</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43 500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Mpumalanga</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Northern Cape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95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12 022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North West</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598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80 980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8352">
                <a:tc>
                  <a:txBody>
                    <a:bodyPr/>
                    <a:lstStyle/>
                    <a:p>
                      <a:pPr algn="ctr" fontAlgn="b"/>
                      <a:r>
                        <a:rPr lang="en-ZA" sz="1200" b="1" i="0" u="none" strike="noStrike" dirty="0">
                          <a:solidFill>
                            <a:srgbClr val="000000"/>
                          </a:solidFill>
                          <a:effectLst/>
                          <a:latin typeface="+mn-lt"/>
                        </a:rPr>
                        <a:t>Western Cape</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200" b="0" i="0" u="none" strike="noStrike" dirty="0">
                          <a:solidFill>
                            <a:srgbClr val="000000"/>
                          </a:solidFill>
                          <a:effectLst/>
                          <a:latin typeface="+mn-lt"/>
                        </a:rPr>
                        <a:t>      523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ZA" sz="1200" b="0" i="0" u="none" strike="noStrike">
                          <a:solidFill>
                            <a:srgbClr val="000000"/>
                          </a:solidFill>
                          <a:effectLst/>
                          <a:latin typeface="+mn-lt"/>
                        </a:rPr>
                        <a:t>            16 480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037">
                <a:tc>
                  <a:txBody>
                    <a:bodyPr/>
                    <a:lstStyle/>
                    <a:p>
                      <a:pPr algn="ctr" fontAlgn="b"/>
                      <a:r>
                        <a:rPr lang="en-ZA" sz="1200" b="1" i="0" u="none" strike="noStrike" dirty="0">
                          <a:solidFill>
                            <a:srgbClr val="000000"/>
                          </a:solidFill>
                          <a:effectLst/>
                          <a:latin typeface="+mn-lt"/>
                        </a:rPr>
                        <a:t>Total</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ZA" sz="1200" b="1" i="0" u="none" strike="noStrike" dirty="0">
                          <a:solidFill>
                            <a:srgbClr val="000000"/>
                          </a:solidFill>
                          <a:effectLst/>
                          <a:latin typeface="+mn-lt"/>
                        </a:rPr>
                        <a:t>   6 893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ZA" sz="1200" b="1" i="0" u="none" strike="noStrike" dirty="0">
                          <a:solidFill>
                            <a:srgbClr val="000000"/>
                          </a:solidFill>
                          <a:effectLst/>
                          <a:latin typeface="+mn-lt"/>
                        </a:rPr>
                        <a:t>          613 913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
        <p:nvSpPr>
          <p:cNvPr id="11" name="Title 1"/>
          <p:cNvSpPr>
            <a:spLocks noGrp="1"/>
          </p:cNvSpPr>
          <p:nvPr>
            <p:ph type="title"/>
          </p:nvPr>
        </p:nvSpPr>
        <p:spPr>
          <a:xfrm>
            <a:off x="0" y="123371"/>
            <a:ext cx="9144000" cy="1116360"/>
          </a:xfrm>
        </p:spPr>
        <p:txBody>
          <a:bodyPr/>
          <a:lstStyle/>
          <a:p>
            <a:r>
              <a:rPr lang="en-US" dirty="0" smtClean="0">
                <a:latin typeface="Century Gothic" pitchFamily="34" charset="0"/>
              </a:rPr>
              <a:t>Situational Analysis</a:t>
            </a:r>
          </a:p>
        </p:txBody>
      </p:sp>
    </p:spTree>
    <p:extLst>
      <p:ext uri="{BB962C8B-B14F-4D97-AF65-F5344CB8AC3E}">
        <p14:creationId xmlns="" xmlns:p14="http://schemas.microsoft.com/office/powerpoint/2010/main" val="3988697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HS GENERIC PRESENTATION TWENT YEAR REVIEW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DHS GENERIC PRESENTATION TWENT YEAR REVIEW FORMAT.potx</Template>
  <TotalTime>4096</TotalTime>
  <Words>1912</Words>
  <Application>Microsoft Office PowerPoint</Application>
  <PresentationFormat>On-screen Show (4:3)</PresentationFormat>
  <Paragraphs>389</Paragraphs>
  <Slides>27</Slides>
  <Notes>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DHS GENERIC PRESENTATION TWENT YEAR REVIEW FORMAT</vt:lpstr>
      <vt:lpstr>  Draft Remedial Programme For Housing </vt:lpstr>
      <vt:lpstr>PURPOSE</vt:lpstr>
      <vt:lpstr>  Policy Foundation  </vt:lpstr>
      <vt:lpstr>  Policy Foundation  </vt:lpstr>
      <vt:lpstr>Contents of the Draft Policy </vt:lpstr>
      <vt:lpstr>Terminology </vt:lpstr>
      <vt:lpstr>Background</vt:lpstr>
      <vt:lpstr>Background</vt:lpstr>
      <vt:lpstr>Situational Analysis</vt:lpstr>
      <vt:lpstr>Situational Analysis  -  KZN</vt:lpstr>
      <vt:lpstr>Situational Analysis (Pre 94) - KZN</vt:lpstr>
      <vt:lpstr>Situational Analysis (Post 94) – Free State</vt:lpstr>
      <vt:lpstr>Situational Analysis (Post 94) – North West</vt:lpstr>
      <vt:lpstr>Problem Statement </vt:lpstr>
      <vt:lpstr>Policy Outcome</vt:lpstr>
      <vt:lpstr>Objectives </vt:lpstr>
      <vt:lpstr>Principles </vt:lpstr>
      <vt:lpstr>Scope</vt:lpstr>
      <vt:lpstr>  Prescripts    </vt:lpstr>
      <vt:lpstr>Exclusions </vt:lpstr>
      <vt:lpstr> Technical Norms and Standards </vt:lpstr>
      <vt:lpstr>Targeted Beneficiaries</vt:lpstr>
      <vt:lpstr>Funding Mechanism</vt:lpstr>
      <vt:lpstr>Monitoring &amp; Evaluation</vt:lpstr>
      <vt:lpstr>Institutional Arrangements</vt:lpstr>
      <vt:lpstr>Recommendation</vt:lpstr>
      <vt:lpstr>THANK YOU</vt:lpstr>
    </vt:vector>
  </TitlesOfParts>
  <Company>DEPARTMENT OF HUMAN SETTLEMENTS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TO BE PLACED HERE Arial/Arial Bold aligned centre or left</dc:title>
  <dc:creator>Zoleka Sokopo</dc:creator>
  <cp:lastModifiedBy>PUMZA</cp:lastModifiedBy>
  <cp:revision>265</cp:revision>
  <cp:lastPrinted>2014-11-03T06:26:57Z</cp:lastPrinted>
  <dcterms:created xsi:type="dcterms:W3CDTF">2013-08-12T09:46:59Z</dcterms:created>
  <dcterms:modified xsi:type="dcterms:W3CDTF">2016-03-02T07:18:32Z</dcterms:modified>
</cp:coreProperties>
</file>