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44" r:id="rId4"/>
  </p:sldMasterIdLst>
  <p:notesMasterIdLst>
    <p:notesMasterId r:id="rId36"/>
  </p:notesMasterIdLst>
  <p:sldIdLst>
    <p:sldId id="329" r:id="rId5"/>
    <p:sldId id="343" r:id="rId6"/>
    <p:sldId id="321" r:id="rId7"/>
    <p:sldId id="326" r:id="rId8"/>
    <p:sldId id="360"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72" r:id="rId22"/>
    <p:sldId id="358" r:id="rId23"/>
    <p:sldId id="373" r:id="rId24"/>
    <p:sldId id="362" r:id="rId25"/>
    <p:sldId id="363" r:id="rId26"/>
    <p:sldId id="364" r:id="rId27"/>
    <p:sldId id="365" r:id="rId28"/>
    <p:sldId id="366" r:id="rId29"/>
    <p:sldId id="367" r:id="rId30"/>
    <p:sldId id="368" r:id="rId31"/>
    <p:sldId id="344" r:id="rId32"/>
    <p:sldId id="345" r:id="rId33"/>
    <p:sldId id="374" r:id="rId34"/>
    <p:sldId id="312"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otsedi Motaung" initials="RM" lastIdx="1" clrIdx="0">
    <p:extLst>
      <p:ext uri="{19B8F6BF-5375-455C-9EA6-DF929625EA0E}">
        <p15:presenceInfo xmlns:p15="http://schemas.microsoft.com/office/powerpoint/2012/main" userId="S-1-5-21-172820803-184315659-518595180-164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1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78" autoAdjust="0"/>
    <p:restoredTop sz="94660"/>
  </p:normalViewPr>
  <p:slideViewPr>
    <p:cSldViewPr snapToGrid="0" showGuides="1">
      <p:cViewPr varScale="1">
        <p:scale>
          <a:sx n="83" d="100"/>
          <a:sy n="83" d="100"/>
        </p:scale>
        <p:origin x="370" y="6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3631B2-9702-47AA-AAB6-2C5D153963C1}" type="datetimeFigureOut">
              <a:rPr lang="en-ZA" smtClean="0"/>
              <a:t>2022/03/03</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7DF1C5-4902-4DE3-8138-E37D99419ACB}" type="slidenum">
              <a:rPr lang="en-ZA" smtClean="0"/>
              <a:t>‹#›</a:t>
            </a:fld>
            <a:endParaRPr lang="en-ZA" dirty="0"/>
          </a:p>
        </p:txBody>
      </p:sp>
    </p:spTree>
    <p:extLst>
      <p:ext uri="{BB962C8B-B14F-4D97-AF65-F5344CB8AC3E}">
        <p14:creationId xmlns:p14="http://schemas.microsoft.com/office/powerpoint/2010/main" val="89945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B9EBE-EDD5-4DE3-BB97-234C5F22978E}"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val="350089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B9EBE-EDD5-4DE3-BB97-234C5F22978E}"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val="171494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4CB9EBE-EDD5-4DE3-BB97-234C5F22978E}"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val="200952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E45F1-F55C-47D4-B490-908ED95C72B0}" type="slidenum">
              <a:rPr lang="en-US" smtClean="0"/>
              <a:t>6</a:t>
            </a:fld>
            <a:endParaRPr lang="en-US"/>
          </a:p>
        </p:txBody>
      </p:sp>
    </p:spTree>
    <p:extLst>
      <p:ext uri="{BB962C8B-B14F-4D97-AF65-F5344CB8AC3E}">
        <p14:creationId xmlns:p14="http://schemas.microsoft.com/office/powerpoint/2010/main" val="296147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E45F1-F55C-47D4-B490-908ED95C72B0}" type="slidenum">
              <a:rPr lang="en-US" smtClean="0"/>
              <a:t>7</a:t>
            </a:fld>
            <a:endParaRPr lang="en-US"/>
          </a:p>
        </p:txBody>
      </p:sp>
    </p:spTree>
    <p:extLst>
      <p:ext uri="{BB962C8B-B14F-4D97-AF65-F5344CB8AC3E}">
        <p14:creationId xmlns:p14="http://schemas.microsoft.com/office/powerpoint/2010/main" val="350023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E45F1-F55C-47D4-B490-908ED95C72B0}" type="slidenum">
              <a:rPr lang="en-US" smtClean="0"/>
              <a:t>8</a:t>
            </a:fld>
            <a:endParaRPr lang="en-US"/>
          </a:p>
        </p:txBody>
      </p:sp>
    </p:spTree>
    <p:extLst>
      <p:ext uri="{BB962C8B-B14F-4D97-AF65-F5344CB8AC3E}">
        <p14:creationId xmlns:p14="http://schemas.microsoft.com/office/powerpoint/2010/main" val="205243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EECFA8E-4902-40C7-94F7-EE578356822E}" type="slidenum">
              <a:rPr lang="en-ZA" smtClean="0"/>
              <a:t>11</a:t>
            </a:fld>
            <a:endParaRPr lang="en-ZA"/>
          </a:p>
        </p:txBody>
      </p:sp>
    </p:spTree>
    <p:extLst>
      <p:ext uri="{BB962C8B-B14F-4D97-AF65-F5344CB8AC3E}">
        <p14:creationId xmlns:p14="http://schemas.microsoft.com/office/powerpoint/2010/main" val="208236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95223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29" r:id="rId4" imgW="0" imgH="0" progId="">
                  <p:embed/>
                </p:oleObj>
              </mc:Choice>
              <mc:Fallback>
                <p:oleObj r:id="rId4" imgW="0" imgH="0" progId="">
                  <p:embed/>
                  <p:pic>
                    <p:nvPicPr>
                      <p:cNvPr id="4" name="AutoShape 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521890" y="3124202"/>
            <a:ext cx="9148233"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828800" y="4351343"/>
            <a:ext cx="85344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285851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10527986" y="2092329"/>
            <a:ext cx="1329595" cy="3545587"/>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1003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Vertical Title 1"/>
          <p:cNvSpPr>
            <a:spLocks noGrp="1"/>
          </p:cNvSpPr>
          <p:nvPr>
            <p:ph type="title" orient="vert"/>
          </p:nvPr>
        </p:nvSpPr>
        <p:spPr>
          <a:xfrm>
            <a:off x="11580578" y="596902"/>
            <a:ext cx="276999" cy="4140200"/>
          </a:xfr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7444004" y="596902"/>
            <a:ext cx="1329595" cy="414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6055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53" r:id="rId4" imgW="0" imgH="0" progId="">
                  <p:embed/>
                </p:oleObj>
              </mc:Choice>
              <mc:Fallback>
                <p:oleObj r:id="rId4" imgW="0" imgH="0" progId="">
                  <p:embed/>
                  <p:pic>
                    <p:nvPicPr>
                      <p:cNvPr id="4" name="AutoShape 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521890" y="3124202"/>
            <a:ext cx="9148233" cy="401648"/>
          </a:xfrm>
          <a:ln algn="ctr"/>
        </p:spPr>
        <p:txBody>
          <a:bodyPr anchor="ctr"/>
          <a:lstStyle>
            <a:lvl1pPr algn="ctr">
              <a:defRPr sz="2900"/>
            </a:lvl1pPr>
          </a:lstStyle>
          <a:p>
            <a:r>
              <a:rPr lang="en-US" noProof="0"/>
              <a:t>Click to edit Master title style</a:t>
            </a:r>
            <a:endParaRPr lang="en-GB" noProof="0"/>
          </a:p>
        </p:txBody>
      </p:sp>
      <p:sp>
        <p:nvSpPr>
          <p:cNvPr id="6167" name="Rectangle 23"/>
          <p:cNvSpPr>
            <a:spLocks noGrp="1" noChangeArrowheads="1"/>
          </p:cNvSpPr>
          <p:nvPr>
            <p:ph type="subTitle" sz="quarter" idx="1"/>
          </p:nvPr>
        </p:nvSpPr>
        <p:spPr>
          <a:xfrm>
            <a:off x="1828800" y="4351343"/>
            <a:ext cx="8534400" cy="221599"/>
          </a:xfrm>
        </p:spPr>
        <p:txBody>
          <a:bodyPr anchor="ctr"/>
          <a:lstStyle>
            <a:lvl1pPr marL="0" indent="0" algn="ctr">
              <a:buFont typeface="Wingdings" pitchFamily="2" charset="2"/>
              <a:buNone/>
              <a:defRPr i="1"/>
            </a:lvl1pPr>
          </a:lstStyle>
          <a:p>
            <a:r>
              <a:rPr lang="en-US" noProof="0"/>
              <a:t>Click to edit Master subtitle style</a:t>
            </a:r>
            <a:endParaRPr lang="en-GB" noProof="0"/>
          </a:p>
        </p:txBody>
      </p:sp>
    </p:spTree>
    <p:extLst>
      <p:ext uri="{BB962C8B-B14F-4D97-AF65-F5344CB8AC3E}">
        <p14:creationId xmlns:p14="http://schemas.microsoft.com/office/powerpoint/2010/main" val="400696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1"/>
            <a:ext cx="11529483"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6035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40148"/>
          </a:xfrm>
        </p:spPr>
        <p:txBody>
          <a:bodyPr/>
          <a:lstStyle>
            <a:lvl1pPr algn="ctr">
              <a:defRPr sz="3900" b="1" cap="all"/>
            </a:lvl1pPr>
          </a:lstStyle>
          <a:p>
            <a:r>
              <a:rPr lang="en-US" noProof="0" dirty="0"/>
              <a:t>Click to edit Master title style</a:t>
            </a:r>
            <a:endParaRPr lang="en-GB" noProof="0" dirty="0"/>
          </a:p>
        </p:txBody>
      </p:sp>
      <p:sp>
        <p:nvSpPr>
          <p:cNvPr id="3" name="Text Placeholder 2"/>
          <p:cNvSpPr>
            <a:spLocks noGrp="1"/>
          </p:cNvSpPr>
          <p:nvPr>
            <p:ph type="body" idx="1"/>
          </p:nvPr>
        </p:nvSpPr>
        <p:spPr>
          <a:xfrm>
            <a:off x="963084" y="2906719"/>
            <a:ext cx="103632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82234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328085" y="2092331"/>
            <a:ext cx="5662084"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3369" y="2092331"/>
            <a:ext cx="5664201"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34608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304800" y="609606"/>
            <a:ext cx="11582400" cy="276999"/>
          </a:xfrm>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304802" y="1867517"/>
            <a:ext cx="5691717"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304802" y="2174876"/>
            <a:ext cx="5691717"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6193374" y="1867517"/>
            <a:ext cx="5693833"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193374" y="2174876"/>
            <a:ext cx="5693833"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0110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a:t>Click to edit Master title style</a:t>
            </a:r>
            <a:endParaRPr lang="en-GB" noProof="0" dirty="0"/>
          </a:p>
        </p:txBody>
      </p:sp>
    </p:spTree>
    <p:extLst>
      <p:ext uri="{BB962C8B-B14F-4D97-AF65-F5344CB8AC3E}">
        <p14:creationId xmlns:p14="http://schemas.microsoft.com/office/powerpoint/2010/main" val="348630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Tree>
    <p:extLst>
      <p:ext uri="{BB962C8B-B14F-4D97-AF65-F5344CB8AC3E}">
        <p14:creationId xmlns:p14="http://schemas.microsoft.com/office/powerpoint/2010/main" val="330063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609607" y="900886"/>
            <a:ext cx="4011084" cy="276999"/>
          </a:xfr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4766735" y="623888"/>
            <a:ext cx="6815668" cy="2074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609607" y="1785942"/>
            <a:ext cx="4011084"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173182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1"/>
            <a:ext cx="11529483"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61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2389717" y="4800606"/>
            <a:ext cx="7315200" cy="276999"/>
          </a:xfrm>
        </p:spPr>
        <p:txBody>
          <a:bodyPr anchor="b"/>
          <a:lstStyle>
            <a:lvl1pPr algn="l">
              <a:defRPr sz="2000" b="1"/>
            </a:lvl1pPr>
          </a:lstStyle>
          <a:p>
            <a:r>
              <a:rPr lang="en-US" noProof="0"/>
              <a:t>Click to edit Master title style</a:t>
            </a:r>
            <a:endParaRPr lang="en-GB" noProof="0"/>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43"/>
            <a:ext cx="73152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93376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10527986" y="2092329"/>
            <a:ext cx="1329595" cy="3545587"/>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3109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Vertical Title 1"/>
          <p:cNvSpPr>
            <a:spLocks noGrp="1"/>
          </p:cNvSpPr>
          <p:nvPr>
            <p:ph type="title" orient="vert"/>
          </p:nvPr>
        </p:nvSpPr>
        <p:spPr>
          <a:xfrm>
            <a:off x="11580578" y="596902"/>
            <a:ext cx="276999" cy="4140200"/>
          </a:xfr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7444004" y="596902"/>
            <a:ext cx="1329595" cy="414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45415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A1B3B-2EB1-4F79-8F43-A14934CF8306}" type="datetime1">
              <a:rPr lang="en-US" smtClean="0">
                <a:solidFill>
                  <a:prstClr val="black">
                    <a:tint val="75000"/>
                  </a:prstClr>
                </a:solidFill>
              </a:rPr>
              <a:pPr/>
              <a:t>3/3/2022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272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4CCBD-050A-4EA7-BA31-DA760CC49C62}" type="datetime1">
              <a:rPr lang="en-US" smtClean="0">
                <a:solidFill>
                  <a:prstClr val="black">
                    <a:tint val="75000"/>
                  </a:prstClr>
                </a:solidFill>
              </a:rPr>
              <a:pPr/>
              <a:t>3/3/2022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7768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216E0-94E3-4689-8610-92C1BE8DE60D}" type="datetime1">
              <a:rPr lang="en-US" smtClean="0">
                <a:solidFill>
                  <a:prstClr val="black">
                    <a:tint val="75000"/>
                  </a:prstClr>
                </a:solidFill>
              </a:rPr>
              <a:pPr/>
              <a:t>3/3/2022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34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D058E1-D0F8-4529-9023-9861F4E21EB2}" type="datetime1">
              <a:rPr lang="en-US" smtClean="0">
                <a:solidFill>
                  <a:prstClr val="black">
                    <a:tint val="75000"/>
                  </a:prstClr>
                </a:solidFill>
              </a:rPr>
              <a:pPr/>
              <a:t>3/3/2022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374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BBDC5-2921-4427-A63C-863BDE7C24E8}" type="datetime1">
              <a:rPr lang="en-US" smtClean="0">
                <a:solidFill>
                  <a:prstClr val="black">
                    <a:tint val="75000"/>
                  </a:prstClr>
                </a:solidFill>
              </a:rPr>
              <a:pPr/>
              <a:t>3/3/2022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89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7EBA47-F0B3-47E4-A1E3-DFD8DBCCF4DE}" type="datetime1">
              <a:rPr lang="en-US" smtClean="0">
                <a:solidFill>
                  <a:prstClr val="black">
                    <a:tint val="75000"/>
                  </a:prstClr>
                </a:solidFill>
              </a:rPr>
              <a:pPr/>
              <a:t>3/3/2022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742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4A82-A01F-4BD3-97BD-28F8DCBAD7AE}" type="datetime1">
              <a:rPr lang="en-US" smtClean="0">
                <a:solidFill>
                  <a:prstClr val="black">
                    <a:tint val="75000"/>
                  </a:prstClr>
                </a:solidFill>
              </a:rPr>
              <a:pPr/>
              <a:t>3/3/2022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6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40148"/>
          </a:xfrm>
        </p:spPr>
        <p:txBody>
          <a:bodyPr/>
          <a:lstStyle>
            <a:lvl1pPr algn="ctr">
              <a:defRPr sz="3900" b="1" cap="all"/>
            </a:lvl1pPr>
          </a:lstStyle>
          <a:p>
            <a:r>
              <a:rPr lang="en-US" noProof="0"/>
              <a:t>Click to edit Master title style</a:t>
            </a:r>
            <a:endParaRPr lang="en-GB" noProof="0" dirty="0"/>
          </a:p>
        </p:txBody>
      </p:sp>
      <p:sp>
        <p:nvSpPr>
          <p:cNvPr id="3" name="Text Placeholder 2"/>
          <p:cNvSpPr>
            <a:spLocks noGrp="1"/>
          </p:cNvSpPr>
          <p:nvPr>
            <p:ph type="body" idx="1"/>
          </p:nvPr>
        </p:nvSpPr>
        <p:spPr>
          <a:xfrm>
            <a:off x="963084" y="2906719"/>
            <a:ext cx="103632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a:t>Click to edit Master text styles</a:t>
            </a:r>
          </a:p>
        </p:txBody>
      </p:sp>
    </p:spTree>
    <p:extLst>
      <p:ext uri="{BB962C8B-B14F-4D97-AF65-F5344CB8AC3E}">
        <p14:creationId xmlns:p14="http://schemas.microsoft.com/office/powerpoint/2010/main" val="1536775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11687F-2908-4E36-AF9B-10E223A2CE50}" type="datetime1">
              <a:rPr lang="en-US" smtClean="0">
                <a:solidFill>
                  <a:prstClr val="black">
                    <a:tint val="75000"/>
                  </a:prstClr>
                </a:solidFill>
              </a:rPr>
              <a:pPr/>
              <a:t>3/3/2022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894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6E86E-ACFB-4821-8757-5C8573D8B453}" type="datetime1">
              <a:rPr lang="en-US" smtClean="0">
                <a:solidFill>
                  <a:prstClr val="black">
                    <a:tint val="75000"/>
                  </a:prstClr>
                </a:solidFill>
              </a:rPr>
              <a:pPr/>
              <a:t>3/3/2022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2927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3805B-59EC-4FEC-95F3-104D502CDBDF}" type="datetime1">
              <a:rPr lang="en-US" smtClean="0">
                <a:solidFill>
                  <a:prstClr val="black">
                    <a:tint val="75000"/>
                  </a:prstClr>
                </a:solidFill>
              </a:rPr>
              <a:pPr/>
              <a:t>3/3/2022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219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3A6F0C-094D-4841-A4AE-1C48E5E4D4D0}" type="datetime1">
              <a:rPr lang="en-US" smtClean="0">
                <a:solidFill>
                  <a:prstClr val="black">
                    <a:tint val="75000"/>
                  </a:prstClr>
                </a:solidFill>
              </a:rPr>
              <a:pPr/>
              <a:t>3/3/2022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715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C786563-BF4B-4399-A1F2-4EA8DF963616}"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84736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A45F327-7698-4684-A6F5-5461E46C7B64}"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092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36671-5499-4003-B02E-1EF87BAAE74B}"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07721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18D277A-A57F-42C1-8531-DE15FB4B3FBD}" type="datetime1">
              <a:rPr lang="en-ZA" smtClean="0">
                <a:solidFill>
                  <a:prstClr val="black">
                    <a:tint val="75000"/>
                  </a:prstClr>
                </a:solidFill>
              </a:rPr>
              <a:pPr/>
              <a:t>2022/03/03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5598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5B5265C-8540-4F95-87BB-8301150C3FC7}" type="datetime1">
              <a:rPr lang="en-ZA" smtClean="0">
                <a:solidFill>
                  <a:prstClr val="black">
                    <a:tint val="75000"/>
                  </a:prstClr>
                </a:solidFill>
              </a:rPr>
              <a:pPr/>
              <a:t>2022/03/03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a:solidFill>
                  <a:prstClr val="black">
                    <a:tint val="75000"/>
                  </a:prstClr>
                </a:solidFill>
              </a:rPr>
              <a:t>CONFIDENTIAL</a:t>
            </a:r>
          </a:p>
        </p:txBody>
      </p:sp>
      <p:sp>
        <p:nvSpPr>
          <p:cNvPr id="9" name="Slide Number Placeholder 8"/>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31524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82C5345-407B-4669-9180-4387BBC8A266}" type="datetime1">
              <a:rPr lang="en-ZA" smtClean="0">
                <a:solidFill>
                  <a:prstClr val="black">
                    <a:tint val="75000"/>
                  </a:prstClr>
                </a:solidFill>
              </a:rPr>
              <a:pPr/>
              <a:t>2022/03/03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a:solidFill>
                  <a:prstClr val="black">
                    <a:tint val="75000"/>
                  </a:prstClr>
                </a:solidFill>
              </a:rPr>
              <a:t>CONFIDENTIAL</a:t>
            </a:r>
          </a:p>
        </p:txBody>
      </p:sp>
      <p:sp>
        <p:nvSpPr>
          <p:cNvPr id="5" name="Slide Number Placeholder 4"/>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08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328085" y="2092331"/>
            <a:ext cx="5662084"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3369" y="2092331"/>
            <a:ext cx="5664201" cy="18004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951808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9E7D5-DEE3-40C4-AF53-762906066A72}" type="datetime1">
              <a:rPr lang="en-ZA" smtClean="0">
                <a:solidFill>
                  <a:prstClr val="black">
                    <a:tint val="75000"/>
                  </a:prstClr>
                </a:solidFill>
              </a:rPr>
              <a:pPr/>
              <a:t>2022/03/03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a:solidFill>
                  <a:prstClr val="black">
                    <a:tint val="75000"/>
                  </a:prstClr>
                </a:solidFill>
              </a:rPr>
              <a:t>CONFIDENTIAL</a:t>
            </a:r>
          </a:p>
        </p:txBody>
      </p:sp>
      <p:sp>
        <p:nvSpPr>
          <p:cNvPr id="4" name="Slide Number Placeholder 3"/>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29231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D28D6-1F88-4035-B037-A0BEB35310B1}" type="datetime1">
              <a:rPr lang="en-ZA" smtClean="0">
                <a:solidFill>
                  <a:prstClr val="black">
                    <a:tint val="75000"/>
                  </a:prstClr>
                </a:solidFill>
              </a:rPr>
              <a:pPr/>
              <a:t>2022/03/03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51180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C5869-DB1F-45FA-A1E4-70D1B1900AA8}" type="datetime1">
              <a:rPr lang="en-ZA" smtClean="0">
                <a:solidFill>
                  <a:prstClr val="black">
                    <a:tint val="75000"/>
                  </a:prstClr>
                </a:solidFill>
              </a:rPr>
              <a:pPr/>
              <a:t>2022/03/03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8233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87769B3-065D-4603-8C80-BE5EE40CF64F}"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73618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D871412-F468-42CC-8018-D44CD18DC470}"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4535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304800" y="609606"/>
            <a:ext cx="11582400" cy="276999"/>
          </a:xfrm>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304802" y="1867517"/>
            <a:ext cx="5691717"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304802" y="2174876"/>
            <a:ext cx="5691717"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6193374" y="1867517"/>
            <a:ext cx="5693833" cy="332399"/>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193374" y="2174876"/>
            <a:ext cx="5693833"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3473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94017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Tree>
    <p:extLst>
      <p:ext uri="{BB962C8B-B14F-4D97-AF65-F5344CB8AC3E}">
        <p14:creationId xmlns:p14="http://schemas.microsoft.com/office/powerpoint/2010/main" val="610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609607" y="900886"/>
            <a:ext cx="4011084" cy="276999"/>
          </a:xfr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4766735" y="623888"/>
            <a:ext cx="6815668" cy="20744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609607" y="1785942"/>
            <a:ext cx="4011084"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7326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5200651" y="1"/>
            <a:ext cx="1816100" cy="447675"/>
          </a:xfrm>
          <a:prstGeom prst="rect">
            <a:avLst/>
          </a:prstGeom>
          <a:noFill/>
          <a:ln w="9525">
            <a:noFill/>
            <a:miter lim="800000"/>
            <a:headEnd/>
            <a:tailEnd/>
          </a:ln>
        </p:spPr>
      </p:pic>
      <p:sp>
        <p:nvSpPr>
          <p:cNvPr id="2" name="Title 1"/>
          <p:cNvSpPr>
            <a:spLocks noGrp="1"/>
          </p:cNvSpPr>
          <p:nvPr>
            <p:ph type="title"/>
          </p:nvPr>
        </p:nvSpPr>
        <p:spPr>
          <a:xfrm>
            <a:off x="2389717" y="4800606"/>
            <a:ext cx="7315200" cy="276999"/>
          </a:xfrm>
        </p:spPr>
        <p:txBody>
          <a:bodyPr anchor="b"/>
          <a:lstStyle>
            <a:lvl1pPr algn="l">
              <a:defRPr sz="2000" b="1"/>
            </a:lvl1pPr>
          </a:lstStyle>
          <a:p>
            <a:r>
              <a:rPr lang="en-US" noProof="0"/>
              <a:t>Click to edit Master title style</a:t>
            </a:r>
            <a:endParaRPr lang="en-GB" noProof="0"/>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43"/>
            <a:ext cx="73152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a:t>Click to edit Master text styles</a:t>
            </a:r>
          </a:p>
        </p:txBody>
      </p:sp>
    </p:spTree>
    <p:extLst>
      <p:ext uri="{BB962C8B-B14F-4D97-AF65-F5344CB8AC3E}">
        <p14:creationId xmlns:p14="http://schemas.microsoft.com/office/powerpoint/2010/main" val="360171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328085" y="457200"/>
            <a:ext cx="11559116"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prstClr val="black"/>
              </a:solidFill>
            </a:endParaRPr>
          </a:p>
        </p:txBody>
      </p:sp>
      <p:sp>
        <p:nvSpPr>
          <p:cNvPr id="8195" name="Rectangle 24"/>
          <p:cNvSpPr>
            <a:spLocks noGrp="1" noChangeArrowheads="1"/>
          </p:cNvSpPr>
          <p:nvPr>
            <p:ph type="title"/>
          </p:nvPr>
        </p:nvSpPr>
        <p:spPr bwMode="auto">
          <a:xfrm>
            <a:off x="328084" y="596901"/>
            <a:ext cx="11529483"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8196" name="Rectangle 26"/>
          <p:cNvSpPr>
            <a:spLocks noGrp="1" noChangeArrowheads="1"/>
          </p:cNvSpPr>
          <p:nvPr>
            <p:ph type="body" idx="1"/>
          </p:nvPr>
        </p:nvSpPr>
        <p:spPr bwMode="auto">
          <a:xfrm>
            <a:off x="328084" y="2092326"/>
            <a:ext cx="11529483"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11533717" y="6705601"/>
            <a:ext cx="353483"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BD040BC2-C811-4FEC-AA58-3C83058DD590}"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sp>
        <p:nvSpPr>
          <p:cNvPr id="1030" name="Rectangle 29"/>
          <p:cNvSpPr>
            <a:spLocks noChangeArrowheads="1"/>
          </p:cNvSpPr>
          <p:nvPr/>
        </p:nvSpPr>
        <p:spPr bwMode="auto">
          <a:xfrm>
            <a:off x="10583216" y="6712308"/>
            <a:ext cx="997068" cy="123111"/>
          </a:xfrm>
          <a:prstGeom prst="rect">
            <a:avLst/>
          </a:prstGeom>
          <a:noFill/>
          <a:ln w="12700">
            <a:noFill/>
            <a:miter lim="800000"/>
            <a:headEnd/>
            <a:tailEnd/>
          </a:ln>
        </p:spPr>
        <p:txBody>
          <a:bodyPr wrap="none" lIns="0" tIns="0" rIns="0" bIns="0" anchor="ctr">
            <a:spAutoFit/>
          </a:bodyPr>
          <a:lstStyle/>
          <a:p>
            <a:pPr algn="r" eaLnBrk="0" fontAlgn="base" hangingPunct="0">
              <a:spcBef>
                <a:spcPct val="0"/>
              </a:spcBef>
              <a:spcAft>
                <a:spcPct val="0"/>
              </a:spcAft>
              <a:defRPr/>
            </a:pPr>
            <a:r>
              <a:rPr lang="en-GB" sz="8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5200651" y="1"/>
            <a:ext cx="1816100" cy="447675"/>
          </a:xfrm>
          <a:prstGeom prst="rect">
            <a:avLst/>
          </a:prstGeom>
          <a:noFill/>
          <a:ln w="9525">
            <a:noFill/>
            <a:miter lim="800000"/>
            <a:headEnd/>
            <a:tailEnd/>
          </a:ln>
        </p:spPr>
      </p:pic>
      <p:sp>
        <p:nvSpPr>
          <p:cNvPr id="1032" name="Text Box 39"/>
          <p:cNvSpPr txBox="1">
            <a:spLocks noChangeArrowheads="1"/>
          </p:cNvSpPr>
          <p:nvPr/>
        </p:nvSpPr>
        <p:spPr bwMode="auto">
          <a:xfrm>
            <a:off x="323851" y="80963"/>
            <a:ext cx="2247900" cy="3603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a:solidFill>
                  <a:prstClr val="black"/>
                </a:solidFill>
              </a:rPr>
              <a:t>Confidential</a:t>
            </a:r>
          </a:p>
        </p:txBody>
      </p:sp>
    </p:spTree>
    <p:extLst>
      <p:ext uri="{BB962C8B-B14F-4D97-AF65-F5344CB8AC3E}">
        <p14:creationId xmlns:p14="http://schemas.microsoft.com/office/powerpoint/2010/main" val="1154319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Arial" charset="0"/>
          <a:cs typeface="Arial" charset="0"/>
        </a:defRPr>
      </a:lvl2pPr>
      <a:lvl3pPr algn="l" rtl="0" eaLnBrk="1" fontAlgn="base" hangingPunct="1">
        <a:lnSpc>
          <a:spcPct val="90000"/>
        </a:lnSpc>
        <a:spcBef>
          <a:spcPct val="0"/>
        </a:spcBef>
        <a:spcAft>
          <a:spcPct val="0"/>
        </a:spcAft>
        <a:defRPr sz="2000" b="1">
          <a:solidFill>
            <a:schemeClr val="tx1"/>
          </a:solidFill>
          <a:latin typeface="Arial" charset="0"/>
          <a:cs typeface="Arial" charset="0"/>
        </a:defRPr>
      </a:lvl3pPr>
      <a:lvl4pPr algn="l" rtl="0" eaLnBrk="1" fontAlgn="base" hangingPunct="1">
        <a:lnSpc>
          <a:spcPct val="90000"/>
        </a:lnSpc>
        <a:spcBef>
          <a:spcPct val="0"/>
        </a:spcBef>
        <a:spcAft>
          <a:spcPct val="0"/>
        </a:spcAft>
        <a:defRPr sz="2000" b="1">
          <a:solidFill>
            <a:schemeClr val="tx1"/>
          </a:solidFill>
          <a:latin typeface="Arial" charset="0"/>
          <a:cs typeface="Arial" charset="0"/>
        </a:defRPr>
      </a:lvl4pPr>
      <a:lvl5pPr algn="l" rtl="0" eaLnBrk="1" fontAlgn="base" hangingPunct="1">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1" fontAlgn="base" hangingPunct="1">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1" fontAlgn="base" hangingPunct="1">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1" fontAlgn="base" hangingPunct="1">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1" fontAlgn="base" hangingPunct="1">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328085" y="457200"/>
            <a:ext cx="11559116"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prstClr val="black"/>
              </a:solidFill>
            </a:endParaRPr>
          </a:p>
        </p:txBody>
      </p:sp>
      <p:sp>
        <p:nvSpPr>
          <p:cNvPr id="8195" name="Rectangle 24"/>
          <p:cNvSpPr>
            <a:spLocks noGrp="1" noChangeArrowheads="1"/>
          </p:cNvSpPr>
          <p:nvPr>
            <p:ph type="title"/>
          </p:nvPr>
        </p:nvSpPr>
        <p:spPr bwMode="auto">
          <a:xfrm>
            <a:off x="328084" y="596901"/>
            <a:ext cx="11529483"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a:t>Headline: (20 pt.) Arial bold</a:t>
            </a:r>
          </a:p>
        </p:txBody>
      </p:sp>
      <p:sp>
        <p:nvSpPr>
          <p:cNvPr id="8196" name="Rectangle 26"/>
          <p:cNvSpPr>
            <a:spLocks noGrp="1" noChangeArrowheads="1"/>
          </p:cNvSpPr>
          <p:nvPr>
            <p:ph type="body" idx="1"/>
          </p:nvPr>
        </p:nvSpPr>
        <p:spPr bwMode="auto">
          <a:xfrm>
            <a:off x="328084" y="2092326"/>
            <a:ext cx="11529483"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a:t>Text: 16-pt. Arial with Wingdings square square bullet 100%</a:t>
            </a:r>
          </a:p>
          <a:p>
            <a:pPr lvl="1"/>
            <a:r>
              <a:rPr lang="en-GB"/>
              <a:t>Second-level bullet — Arial round</a:t>
            </a:r>
          </a:p>
          <a:p>
            <a:pPr lvl="2"/>
            <a:r>
              <a:rPr lang="en-GB"/>
              <a:t>Third-level bullet — Arial Em dash</a:t>
            </a:r>
          </a:p>
          <a:p>
            <a:pPr lvl="3"/>
            <a:r>
              <a:rPr lang="en-GB"/>
              <a:t>Fourth-level bullet — Arial Em dash</a:t>
            </a:r>
          </a:p>
          <a:p>
            <a:pPr lvl="4"/>
            <a:r>
              <a:rPr lang="en-GB"/>
              <a:t>xx</a:t>
            </a:r>
          </a:p>
          <a:p>
            <a:pPr lvl="0"/>
            <a:r>
              <a:rPr lang="en-GB"/>
              <a:t>Text: 16 pt. Arial, plain text sentence case</a:t>
            </a:r>
          </a:p>
          <a:p>
            <a:pPr lvl="1"/>
            <a:r>
              <a:rPr lang="en-GB"/>
              <a:t>Second-level bullet</a:t>
            </a:r>
          </a:p>
          <a:p>
            <a:pPr lvl="2"/>
            <a:r>
              <a:rPr lang="en-GB"/>
              <a:t>Third-level bullet</a:t>
            </a:r>
          </a:p>
          <a:p>
            <a:pPr lvl="3"/>
            <a:r>
              <a:rPr lang="en-GB"/>
              <a:t>Fourth-level bullet</a:t>
            </a:r>
          </a:p>
        </p:txBody>
      </p:sp>
      <p:sp>
        <p:nvSpPr>
          <p:cNvPr id="1029" name="Rectangle 28"/>
          <p:cNvSpPr>
            <a:spLocks noChangeArrowheads="1"/>
          </p:cNvSpPr>
          <p:nvPr/>
        </p:nvSpPr>
        <p:spPr bwMode="auto">
          <a:xfrm>
            <a:off x="11533717" y="6705601"/>
            <a:ext cx="353483"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BD040BC2-C811-4FEC-AA58-3C83058DD590}"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sp>
        <p:nvSpPr>
          <p:cNvPr id="1030" name="Rectangle 29"/>
          <p:cNvSpPr>
            <a:spLocks noChangeArrowheads="1"/>
          </p:cNvSpPr>
          <p:nvPr/>
        </p:nvSpPr>
        <p:spPr bwMode="auto">
          <a:xfrm>
            <a:off x="10583216" y="6712308"/>
            <a:ext cx="997068" cy="123111"/>
          </a:xfrm>
          <a:prstGeom prst="rect">
            <a:avLst/>
          </a:prstGeom>
          <a:noFill/>
          <a:ln w="12700">
            <a:noFill/>
            <a:miter lim="800000"/>
            <a:headEnd/>
            <a:tailEnd/>
          </a:ln>
        </p:spPr>
        <p:txBody>
          <a:bodyPr wrap="none" lIns="0" tIns="0" rIns="0" bIns="0" anchor="ctr">
            <a:spAutoFit/>
          </a:bodyPr>
          <a:lstStyle/>
          <a:p>
            <a:pPr algn="r" eaLnBrk="0" fontAlgn="base" hangingPunct="0">
              <a:spcBef>
                <a:spcPct val="0"/>
              </a:spcBef>
              <a:spcAft>
                <a:spcPct val="0"/>
              </a:spcAft>
              <a:defRPr/>
            </a:pPr>
            <a:r>
              <a:rPr lang="en-GB" sz="8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5200651" y="1"/>
            <a:ext cx="1816100" cy="447675"/>
          </a:xfrm>
          <a:prstGeom prst="rect">
            <a:avLst/>
          </a:prstGeom>
          <a:noFill/>
          <a:ln w="9525">
            <a:noFill/>
            <a:miter lim="800000"/>
            <a:headEnd/>
            <a:tailEnd/>
          </a:ln>
        </p:spPr>
      </p:pic>
      <p:sp>
        <p:nvSpPr>
          <p:cNvPr id="1032" name="Text Box 39"/>
          <p:cNvSpPr txBox="1">
            <a:spLocks noChangeArrowheads="1"/>
          </p:cNvSpPr>
          <p:nvPr/>
        </p:nvSpPr>
        <p:spPr bwMode="auto">
          <a:xfrm>
            <a:off x="323851" y="80963"/>
            <a:ext cx="2247900" cy="3603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a:solidFill>
                  <a:prstClr val="black"/>
                </a:solidFill>
              </a:rPr>
              <a:t>Confidential</a:t>
            </a:r>
          </a:p>
        </p:txBody>
      </p:sp>
    </p:spTree>
    <p:extLst>
      <p:ext uri="{BB962C8B-B14F-4D97-AF65-F5344CB8AC3E}">
        <p14:creationId xmlns:p14="http://schemas.microsoft.com/office/powerpoint/2010/main" val="36108944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7F05908-BEAA-4E0B-8C8D-6DE511253343}" type="datetime1">
              <a:rPr lang="en-US" smtClean="0">
                <a:solidFill>
                  <a:prstClr val="black">
                    <a:tint val="75000"/>
                  </a:prstClr>
                </a:solidFill>
                <a:cs typeface="Arial" charset="0"/>
              </a:rPr>
              <a:pPr defTabSz="457200"/>
              <a:t>3/3/2022</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CB3B80B-23E3-3948-A741-EEB7CB22DD0C}" type="slidenum">
              <a:rPr lang="en-US" smtClean="0">
                <a:solidFill>
                  <a:prstClr val="black">
                    <a:tint val="75000"/>
                  </a:prstClr>
                </a:solidFill>
                <a:cs typeface="Arial" charset="0"/>
              </a:rPr>
              <a:pPr defTabSz="4572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29285611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5D6DE-C9C7-4687-886C-580C2C7E1276}" type="datetime1">
              <a:rPr lang="en-ZA" smtClean="0">
                <a:solidFill>
                  <a:prstClr val="black">
                    <a:tint val="75000"/>
                  </a:prstClr>
                </a:solidFill>
              </a:rPr>
              <a:pPr/>
              <a:t>2022/03/03</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solidFill>
                  <a:prstClr val="black">
                    <a:tint val="75000"/>
                  </a:prstClr>
                </a:solidFill>
              </a:rPr>
              <a:t>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24501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5000" r="3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505" y="5942013"/>
            <a:ext cx="2847975" cy="828675"/>
          </a:xfrm>
          <a:prstGeom prst="rect">
            <a:avLst/>
          </a:prstGeom>
        </p:spPr>
      </p:pic>
      <p:sp>
        <p:nvSpPr>
          <p:cNvPr id="5" name="Title 1"/>
          <p:cNvSpPr txBox="1">
            <a:spLocks/>
          </p:cNvSpPr>
          <p:nvPr/>
        </p:nvSpPr>
        <p:spPr>
          <a:xfrm>
            <a:off x="2324847" y="1676265"/>
            <a:ext cx="7772400" cy="10775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2800" b="1" dirty="0">
                <a:latin typeface="Arial Narrow" panose="020B0606020202030204" pitchFamily="34" charset="0"/>
                <a:cs typeface="Arial" panose="020B0604020202020204" pitchFamily="34" charset="0"/>
              </a:rPr>
              <a:t>FILLING OF CRITICAL VACANCIES: </a:t>
            </a:r>
          </a:p>
          <a:p>
            <a:pPr>
              <a:spcBef>
                <a:spcPct val="20000"/>
              </a:spcBef>
            </a:pPr>
            <a:r>
              <a:rPr lang="en-US" sz="2800" b="1" dirty="0">
                <a:latin typeface="Arial Narrow" panose="020B0606020202030204" pitchFamily="34" charset="0"/>
                <a:cs typeface="Arial" panose="020B0604020202020204" pitchFamily="34" charset="0"/>
              </a:rPr>
              <a:t>YEAR PLAN WITH TIMEFRAMES </a:t>
            </a:r>
            <a:endParaRPr lang="en-ZA" sz="2800" b="1" dirty="0">
              <a:latin typeface="Arial Narrow" panose="020B0606020202030204" pitchFamily="34" charset="0"/>
              <a:cs typeface="Arial" panose="020B0604020202020204" pitchFamily="34" charset="0"/>
            </a:endParaRPr>
          </a:p>
        </p:txBody>
      </p:sp>
      <p:sp>
        <p:nvSpPr>
          <p:cNvPr id="6" name="Subtitle 2"/>
          <p:cNvSpPr txBox="1">
            <a:spLocks/>
          </p:cNvSpPr>
          <p:nvPr/>
        </p:nvSpPr>
        <p:spPr>
          <a:xfrm>
            <a:off x="3030937" y="2716259"/>
            <a:ext cx="5976664" cy="26376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n-ZA" sz="2800" b="1" dirty="0">
                <a:solidFill>
                  <a:prstClr val="black"/>
                </a:solidFill>
                <a:latin typeface="Arial Narrow" panose="020B0606020202030204" pitchFamily="34" charset="0"/>
                <a:cs typeface="Arial" panose="020B0604020202020204" pitchFamily="34" charset="0"/>
              </a:rPr>
              <a:t>04 MARCH 2022</a:t>
            </a:r>
          </a:p>
        </p:txBody>
      </p:sp>
      <p:cxnSp>
        <p:nvCxnSpPr>
          <p:cNvPr id="9" name="Straight Connector 8"/>
          <p:cNvCxnSpPr/>
          <p:nvPr/>
        </p:nvCxnSpPr>
        <p:spPr>
          <a:xfrm>
            <a:off x="3260503" y="2933037"/>
            <a:ext cx="6264696"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1"/>
          </p:nvPr>
        </p:nvSpPr>
        <p:spPr/>
        <p:txBody>
          <a:bodyPr/>
          <a:lstStyle/>
          <a:p>
            <a:r>
              <a:rPr lang="en-ZA">
                <a:solidFill>
                  <a:prstClr val="black">
                    <a:tint val="75000"/>
                  </a:prstClr>
                </a:solidFill>
              </a:rPr>
              <a:t>CONFIDENTIAL</a:t>
            </a:r>
          </a:p>
        </p:txBody>
      </p:sp>
      <p:sp>
        <p:nvSpPr>
          <p:cNvPr id="3" name="Slide Number Placeholder 2"/>
          <p:cNvSpPr>
            <a:spLocks noGrp="1"/>
          </p:cNvSpPr>
          <p:nvPr>
            <p:ph type="sldNum" sz="quarter" idx="12"/>
          </p:nvPr>
        </p:nvSpPr>
        <p:spPr/>
        <p:txBody>
          <a:bodyPr/>
          <a:lstStyle/>
          <a:p>
            <a:fld id="{E68001AB-CE0D-4B33-9A39-75157A7AE39C}" type="slidenum">
              <a:rPr lang="en-ZA" smtClean="0">
                <a:solidFill>
                  <a:prstClr val="black">
                    <a:tint val="75000"/>
                  </a:prstClr>
                </a:solidFill>
              </a:rPr>
              <a:pPr/>
              <a:t>1</a:t>
            </a:fld>
            <a:endParaRPr lang="en-ZA">
              <a:solidFill>
                <a:prstClr val="black">
                  <a:tint val="75000"/>
                </a:prstClr>
              </a:solidFill>
            </a:endParaRPr>
          </a:p>
        </p:txBody>
      </p:sp>
    </p:spTree>
    <p:extLst>
      <p:ext uri="{BB962C8B-B14F-4D97-AF65-F5344CB8AC3E}">
        <p14:creationId xmlns:p14="http://schemas.microsoft.com/office/powerpoint/2010/main" val="382235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84" y="596901"/>
            <a:ext cx="11529483" cy="221599"/>
          </a:xfrm>
        </p:spPr>
        <p:txBody>
          <a:bodyPr/>
          <a:lstStyle/>
          <a:p>
            <a:r>
              <a:rPr lang="en-US" sz="1600" dirty="0">
                <a:cs typeface="Arial Black"/>
              </a:rPr>
              <a:t>Security Staffing Ratios</a:t>
            </a:r>
            <a:r>
              <a:rPr lang="en-ZA" sz="1600" dirty="0"/>
              <a:t> </a:t>
            </a:r>
            <a:r>
              <a:rPr lang="en-ZA" sz="1600" dirty="0" err="1"/>
              <a:t>cont</a:t>
            </a:r>
            <a:r>
              <a:rPr lang="en-ZA" sz="1600" dirty="0"/>
              <a:t>…..</a:t>
            </a:r>
          </a:p>
        </p:txBody>
      </p:sp>
      <p:graphicFrame>
        <p:nvGraphicFramePr>
          <p:cNvPr id="6" name="Content Placeholder 5"/>
          <p:cNvGraphicFramePr>
            <a:graphicFrameLocks noGrp="1"/>
          </p:cNvGraphicFramePr>
          <p:nvPr>
            <p:ph idx="1"/>
          </p:nvPr>
        </p:nvGraphicFramePr>
        <p:xfrm>
          <a:off x="337457" y="797858"/>
          <a:ext cx="11520110" cy="5882074"/>
        </p:xfrm>
        <a:graphic>
          <a:graphicData uri="http://schemas.openxmlformats.org/drawingml/2006/table">
            <a:tbl>
              <a:tblPr firstRow="1" bandRow="1">
                <a:tableStyleId>{5C22544A-7EE6-4342-B048-85BDC9FD1C3A}</a:tableStyleId>
              </a:tblPr>
              <a:tblGrid>
                <a:gridCol w="2597385">
                  <a:extLst>
                    <a:ext uri="{9D8B030D-6E8A-4147-A177-3AD203B41FA5}">
                      <a16:colId xmlns:a16="http://schemas.microsoft.com/office/drawing/2014/main" val="20000"/>
                    </a:ext>
                  </a:extLst>
                </a:gridCol>
                <a:gridCol w="2597385">
                  <a:extLst>
                    <a:ext uri="{9D8B030D-6E8A-4147-A177-3AD203B41FA5}">
                      <a16:colId xmlns:a16="http://schemas.microsoft.com/office/drawing/2014/main" val="20001"/>
                    </a:ext>
                  </a:extLst>
                </a:gridCol>
                <a:gridCol w="2597385">
                  <a:extLst>
                    <a:ext uri="{9D8B030D-6E8A-4147-A177-3AD203B41FA5}">
                      <a16:colId xmlns:a16="http://schemas.microsoft.com/office/drawing/2014/main" val="20002"/>
                    </a:ext>
                  </a:extLst>
                </a:gridCol>
                <a:gridCol w="3727955">
                  <a:extLst>
                    <a:ext uri="{9D8B030D-6E8A-4147-A177-3AD203B41FA5}">
                      <a16:colId xmlns:a16="http://schemas.microsoft.com/office/drawing/2014/main" val="20003"/>
                    </a:ext>
                  </a:extLst>
                </a:gridCol>
              </a:tblGrid>
              <a:tr h="349954">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a:t>
                      </a:r>
                      <a:r>
                        <a:rPr lang="en-GB" sz="1100" b="1" i="1" kern="1200" baseline="0" dirty="0">
                          <a:solidFill>
                            <a:schemeClr val="lt1"/>
                          </a:solidFill>
                          <a:effectLst/>
                          <a:latin typeface="Arial" panose="020B0604020202020204" pitchFamily="34" charset="0"/>
                          <a:ea typeface="+mn-ea"/>
                          <a:cs typeface="Arial" panose="020B0604020202020204" pitchFamily="34" charset="0"/>
                        </a:rPr>
                        <a:t> </a:t>
                      </a:r>
                      <a:r>
                        <a:rPr lang="en-GB" sz="1100" b="1" i="1" kern="1200" dirty="0">
                          <a:solidFill>
                            <a:schemeClr val="lt1"/>
                          </a:solidFill>
                          <a:effectLst/>
                          <a:latin typeface="Arial" panose="020B0604020202020204" pitchFamily="34" charset="0"/>
                          <a:ea typeface="+mn-ea"/>
                          <a:cs typeface="Arial" panose="020B0604020202020204" pitchFamily="34" charset="0"/>
                        </a:rPr>
                        <a:t>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65365">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Security fencing</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necessary gate,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 member per necessary gate, per necessary shift (non-electric fences)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2 members per necessary gate, per necessary shift (electric fences)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b="1" u="sng" dirty="0">
                          <a:effectLst/>
                          <a:latin typeface="Arial" panose="020B0604020202020204" pitchFamily="34" charset="0"/>
                          <a:cs typeface="Arial" panose="020B0604020202020204" pitchFamily="34" charset="0"/>
                        </a:rPr>
                        <a:t>Non-electrical fences</a:t>
                      </a:r>
                      <a:endParaRPr lang="en-ZA" sz="1100" b="1" u="sng" dirty="0">
                        <a:effectLst/>
                        <a:latin typeface="Arial" panose="020B0604020202020204" pitchFamily="34" charset="0"/>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This is only applicable when a correctional centre (not the premises) is surrounded by a security fence and the only way to gain access to the correctional centre is through the gate in the fence.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b="1" u="sng" dirty="0">
                          <a:effectLst/>
                          <a:latin typeface="Arial" panose="020B0604020202020204" pitchFamily="34" charset="0"/>
                          <a:cs typeface="Arial" panose="020B0604020202020204" pitchFamily="34" charset="0"/>
                        </a:rPr>
                        <a:t>Electrical fences</a:t>
                      </a:r>
                      <a:endParaRPr lang="en-ZA" sz="1100" b="1" u="sng" dirty="0">
                        <a:effectLst/>
                        <a:latin typeface="Arial" panose="020B0604020202020204" pitchFamily="34" charset="0"/>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One member will man the gate and the control board. The other member will be available to investigate alarms on the control board of the electric fence.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589858">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Watch towers and overhead sneak passages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necessary tower or overhead passage,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 member per necessary tower or overhead passage,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number of staff employed on towers will be reduced to diagonal manning of towers in the event of double security/razor fencing, or in the event of perimeter security dogs being utilized.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In the latter case, a dog handler will be placed on duty to supervise the perimeter security dogs.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Posts for watchtowers only applicable where the watchtowers are situated around the correctional centre and not for those manned as cordon posts around work areas (posts are allocated for these at "work teams")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Projects must be undertaken by provincial O&amp;W personnel to assess the possibility of installing CCTV cameras on towers and linking these to control rooms as a means of replacing personnel on towers and saving on personnel expenditure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distance between towers should also not be more than the effective and accuracy range of the type of rifle used on the post </a:t>
                      </a:r>
                      <a:r>
                        <a:rPr lang="en-GB" sz="1100" dirty="0" err="1">
                          <a:effectLst/>
                          <a:latin typeface="Arial" panose="020B0604020202020204" pitchFamily="34" charset="0"/>
                          <a:ea typeface="Times New Roman"/>
                          <a:cs typeface="Arial" panose="020B0604020202020204" pitchFamily="34" charset="0"/>
                        </a:rPr>
                        <a:t>ie</a:t>
                      </a:r>
                      <a:r>
                        <a:rPr lang="en-GB" sz="1100" dirty="0">
                          <a:effectLst/>
                          <a:latin typeface="Arial" panose="020B0604020202020204" pitchFamily="34" charset="0"/>
                          <a:ea typeface="Times New Roman"/>
                          <a:cs typeface="Arial" panose="020B0604020202020204" pitchFamily="34" charset="0"/>
                        </a:rPr>
                        <a:t> R1/R4 = 200m, shotgun = 50m, 9mm pistol = 50m</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787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84" y="596901"/>
            <a:ext cx="11529483" cy="276999"/>
          </a:xfrm>
        </p:spPr>
        <p:txBody>
          <a:bodyPr/>
          <a:lstStyle/>
          <a:p>
            <a:r>
              <a:rPr lang="en-US" dirty="0">
                <a:cs typeface="Arial Black"/>
              </a:rPr>
              <a:t>Security Staffing Ratios</a:t>
            </a:r>
            <a:r>
              <a:rPr lang="en-ZA" dirty="0"/>
              <a:t> </a:t>
            </a:r>
            <a:r>
              <a:rPr lang="en-ZA" dirty="0" err="1"/>
              <a:t>cont</a:t>
            </a:r>
            <a:r>
              <a:rPr lang="en-ZA" dirty="0"/>
              <a:t>…..</a:t>
            </a:r>
          </a:p>
        </p:txBody>
      </p:sp>
      <p:graphicFrame>
        <p:nvGraphicFramePr>
          <p:cNvPr id="6" name="Content Placeholder 5"/>
          <p:cNvGraphicFramePr>
            <a:graphicFrameLocks noGrp="1"/>
          </p:cNvGraphicFramePr>
          <p:nvPr>
            <p:ph idx="1"/>
          </p:nvPr>
        </p:nvGraphicFramePr>
        <p:xfrm>
          <a:off x="317727" y="927529"/>
          <a:ext cx="11636849" cy="5902960"/>
        </p:xfrm>
        <a:graphic>
          <a:graphicData uri="http://schemas.openxmlformats.org/drawingml/2006/table">
            <a:tbl>
              <a:tblPr firstRow="1" bandRow="1">
                <a:tableStyleId>{5C22544A-7EE6-4342-B048-85BDC9FD1C3A}</a:tableStyleId>
              </a:tblPr>
              <a:tblGrid>
                <a:gridCol w="2176234">
                  <a:extLst>
                    <a:ext uri="{9D8B030D-6E8A-4147-A177-3AD203B41FA5}">
                      <a16:colId xmlns:a16="http://schemas.microsoft.com/office/drawing/2014/main" val="20000"/>
                    </a:ext>
                  </a:extLst>
                </a:gridCol>
                <a:gridCol w="2223484">
                  <a:extLst>
                    <a:ext uri="{9D8B030D-6E8A-4147-A177-3AD203B41FA5}">
                      <a16:colId xmlns:a16="http://schemas.microsoft.com/office/drawing/2014/main" val="20001"/>
                    </a:ext>
                  </a:extLst>
                </a:gridCol>
                <a:gridCol w="2149367">
                  <a:extLst>
                    <a:ext uri="{9D8B030D-6E8A-4147-A177-3AD203B41FA5}">
                      <a16:colId xmlns:a16="http://schemas.microsoft.com/office/drawing/2014/main" val="20002"/>
                    </a:ext>
                  </a:extLst>
                </a:gridCol>
                <a:gridCol w="5087764">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Escorts to courts and for external medical treatment (day patients)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inmate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 member per inmate (low risk)</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2 members per inmate (high risk)</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Low risk inmate = A &amp; B security classification and monitors</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High risk inmate = C &amp; D security classification</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“Further charges” are seen as high risk</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Awaiting trials are the responsibility of SAPS</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Transfers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3 members per “draft”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3 members per “draft”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number of "drafts" refers to the number of incidents where inmates were transferred, not to the total number of inmates transferred.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When panel vans are used along with front and rear escort vehicles (backups), one security member will sit in the front of the panel van (passenger seat); one member will be in the passenger seat of the vehicle in front of the panel van; one member will be in the passenger seat of the vehicle at the back of the panel van.</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When transport trucks are used, the three members will be distributed amongst the security cubicles in the vehicle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Drivers are drawn from the transport section.</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When only one panel van is used, 1 member will drive the vehicle 1 will </a:t>
                      </a:r>
                      <a:r>
                        <a:rPr lang="en-GB" sz="1100" dirty="0" err="1">
                          <a:effectLst/>
                          <a:latin typeface="Arial" panose="020B0604020202020204" pitchFamily="34" charset="0"/>
                          <a:ea typeface="Times New Roman"/>
                          <a:cs typeface="Arial" panose="020B0604020202020204" pitchFamily="34" charset="0"/>
                        </a:rPr>
                        <a:t>ocupy</a:t>
                      </a:r>
                      <a:r>
                        <a:rPr lang="en-GB" sz="1100" dirty="0">
                          <a:effectLst/>
                          <a:latin typeface="Arial" panose="020B0604020202020204" pitchFamily="34" charset="0"/>
                          <a:ea typeface="Times New Roman"/>
                          <a:cs typeface="Arial" panose="020B0604020202020204" pitchFamily="34" charset="0"/>
                        </a:rPr>
                        <a:t> the passenger seat and 1 member will sit at the back of the vehicle with the inmates (his firearm will be kept by the member in the passenger seat)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If there are too few occurrences to warrant posts, staff for this purpose will be drawn from other sections as and when required.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part time emergency support teams will be activated to assist in exceptional cases where highly dangerous inmates are transported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Hospital security (ext)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 member per inmate, per shift</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 members per inmate, per shift, plus one additional member to act as a relief</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extra member will act as a relief for the first member. If there are two inmates in a ward, there will be one member per inmate plus a “floating member” who will act as a relief</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242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255" y="553358"/>
            <a:ext cx="11529483" cy="443198"/>
          </a:xfrm>
        </p:spPr>
        <p:txBody>
          <a:bodyPr/>
          <a:lstStyle/>
          <a:p>
            <a:r>
              <a:rPr lang="en-ZA" sz="1600" dirty="0"/>
              <a:t/>
            </a:r>
            <a:br>
              <a:rPr lang="en-ZA" sz="1600" dirty="0"/>
            </a:br>
            <a:endParaRPr lang="en-ZA" sz="1600" dirty="0"/>
          </a:p>
        </p:txBody>
      </p:sp>
      <p:graphicFrame>
        <p:nvGraphicFramePr>
          <p:cNvPr id="6" name="Content Placeholder 5"/>
          <p:cNvGraphicFramePr>
            <a:graphicFrameLocks noGrp="1"/>
          </p:cNvGraphicFramePr>
          <p:nvPr>
            <p:ph idx="1"/>
          </p:nvPr>
        </p:nvGraphicFramePr>
        <p:xfrm>
          <a:off x="295955" y="960219"/>
          <a:ext cx="11648997" cy="5735320"/>
        </p:xfrm>
        <a:graphic>
          <a:graphicData uri="http://schemas.openxmlformats.org/drawingml/2006/table">
            <a:tbl>
              <a:tblPr firstRow="1" bandRow="1">
                <a:tableStyleId>{5C22544A-7EE6-4342-B048-85BDC9FD1C3A}</a:tableStyleId>
              </a:tblPr>
              <a:tblGrid>
                <a:gridCol w="2418760">
                  <a:extLst>
                    <a:ext uri="{9D8B030D-6E8A-4147-A177-3AD203B41FA5}">
                      <a16:colId xmlns:a16="http://schemas.microsoft.com/office/drawing/2014/main" val="20000"/>
                    </a:ext>
                  </a:extLst>
                </a:gridCol>
                <a:gridCol w="2513593">
                  <a:extLst>
                    <a:ext uri="{9D8B030D-6E8A-4147-A177-3AD203B41FA5}">
                      <a16:colId xmlns:a16="http://schemas.microsoft.com/office/drawing/2014/main" val="20001"/>
                    </a:ext>
                  </a:extLst>
                </a:gridCol>
                <a:gridCol w="2513593">
                  <a:extLst>
                    <a:ext uri="{9D8B030D-6E8A-4147-A177-3AD203B41FA5}">
                      <a16:colId xmlns:a16="http://schemas.microsoft.com/office/drawing/2014/main" val="20002"/>
                    </a:ext>
                  </a:extLst>
                </a:gridCol>
                <a:gridCol w="4203051">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1 &amp; 2 gates to correctional centre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necessary gate, per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 member per necessary gate, per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norms is applicable on those gates through which access can be gained to the correctional centre.  One member per shift per gate that is in full time operation.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Where the gates are close and within visual distance of each other, only post need be allocated.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Where the gates are far apart and out of sight of each other, two posts will be allocated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This member is also responsible for the issuing of keys, batons and other safety equipment (at small correctional centres). At large correctional centres, this will be done by the armoury personnel</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Females entering the correctional centre who need to be searched, will be searched by other female staff in the vicinity of the gate. If this is not possible, metal detectors will be used by male members (in a manner that does not impinge upon the dignity of the person concerned)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Section gates \ control rooms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necessary gate,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 member per necessary gate / control room, per necessary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Only those gates that are important to do access control to and between sections during daytime, must be manned.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During night duty, only the second control gate must be manned to ensure that, in case of an escape attempt, the inmates don't have direct access to the main entrance of the correctional centre.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Additional posts can be allocated depending on the layout of the correctional centre. The arrangement that the member in charge should have all keys is therefore not mandatory.</a:t>
                      </a:r>
                    </a:p>
                    <a:p>
                      <a:pPr>
                        <a:spcAft>
                          <a:spcPts val="0"/>
                        </a:spcAft>
                      </a:pP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2" name="Rectangle 1"/>
          <p:cNvSpPr/>
          <p:nvPr/>
        </p:nvSpPr>
        <p:spPr>
          <a:xfrm>
            <a:off x="402771" y="576943"/>
            <a:ext cx="8251372" cy="369332"/>
          </a:xfrm>
          <a:prstGeom prst="rect">
            <a:avLst/>
          </a:prstGeom>
        </p:spPr>
        <p:txBody>
          <a:bodyPr wrap="square">
            <a:spAutoFit/>
          </a:bodyPr>
          <a:lstStyle/>
          <a:p>
            <a:r>
              <a:rPr lang="en-US" b="1" dirty="0">
                <a:cs typeface="Arial Black"/>
              </a:rPr>
              <a:t>Security Staffing Ratios</a:t>
            </a:r>
            <a:r>
              <a:rPr lang="en-ZA" b="1" dirty="0"/>
              <a:t> </a:t>
            </a:r>
            <a:r>
              <a:rPr lang="en-ZA" b="1" dirty="0" err="1"/>
              <a:t>cont</a:t>
            </a:r>
            <a:r>
              <a:rPr lang="en-ZA" b="1" dirty="0"/>
              <a:t>…..</a:t>
            </a:r>
          </a:p>
        </p:txBody>
      </p:sp>
    </p:spTree>
    <p:extLst>
      <p:ext uri="{BB962C8B-B14F-4D97-AF65-F5344CB8AC3E}">
        <p14:creationId xmlns:p14="http://schemas.microsoft.com/office/powerpoint/2010/main" val="87091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2413" y="1047296"/>
          <a:ext cx="11673289" cy="5735320"/>
        </p:xfrm>
        <a:graphic>
          <a:graphicData uri="http://schemas.openxmlformats.org/drawingml/2006/table">
            <a:tbl>
              <a:tblPr firstRow="1" bandRow="1">
                <a:tableStyleId>{5C22544A-7EE6-4342-B048-85BDC9FD1C3A}</a:tableStyleId>
              </a:tblPr>
              <a:tblGrid>
                <a:gridCol w="1862880">
                  <a:extLst>
                    <a:ext uri="{9D8B030D-6E8A-4147-A177-3AD203B41FA5}">
                      <a16:colId xmlns:a16="http://schemas.microsoft.com/office/drawing/2014/main" val="20000"/>
                    </a:ext>
                  </a:extLst>
                </a:gridCol>
                <a:gridCol w="1989130">
                  <a:extLst>
                    <a:ext uri="{9D8B030D-6E8A-4147-A177-3AD203B41FA5}">
                      <a16:colId xmlns:a16="http://schemas.microsoft.com/office/drawing/2014/main" val="20001"/>
                    </a:ext>
                  </a:extLst>
                </a:gridCol>
                <a:gridCol w="2019970">
                  <a:extLst>
                    <a:ext uri="{9D8B030D-6E8A-4147-A177-3AD203B41FA5}">
                      <a16:colId xmlns:a16="http://schemas.microsoft.com/office/drawing/2014/main" val="20002"/>
                    </a:ext>
                  </a:extLst>
                </a:gridCol>
                <a:gridCol w="5801309">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Hospital security (internal)</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1:20 inmates in the correctional centre hospital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1:10 inmates in the correctional centre hospital per necessary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This refers to inmate bed patients as well as to out patients coming in to see the doctor.</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The need for the narrow ratio is due to these inmates being in the close proximity to dangerous equipment and substances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a:effectLst/>
                          <a:latin typeface="Arial" panose="020B0604020202020204" pitchFamily="34" charset="0"/>
                          <a:ea typeface="Arial Unicode MS"/>
                          <a:cs typeface="Arial" panose="020B0604020202020204" pitchFamily="34" charset="0"/>
                        </a:rPr>
                        <a:t>Dog units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Arial Unicode MS"/>
                          <a:cs typeface="Arial" panose="020B0604020202020204" pitchFamily="34" charset="0"/>
                        </a:rPr>
                        <a:t>1 dog handler per high risk section of &gt;500 inmates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1 dog handler per high risk work span &gt; 24 inmates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1 dog handler per night shift, per correctional centre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1 Drug detection dog per correctional centre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Arial Unicode MS"/>
                          <a:cs typeface="Arial" panose="020B0604020202020204" pitchFamily="34" charset="0"/>
                        </a:rPr>
                        <a:t>1 explosive detection dog per reaction unit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Arial Unicode MS"/>
                          <a:cs typeface="Arial" panose="020B0604020202020204" pitchFamily="34" charset="0"/>
                        </a:rPr>
                        <a:t>1 dog handler per high risk section of &gt;500 inmates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1 dog handler per high risk work span &gt; 24 inmates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1 dog handler per night shift, per correctional centre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1 Drug detection dog per correctional centre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Arial Unicode MS"/>
                          <a:cs typeface="Arial" panose="020B0604020202020204" pitchFamily="34" charset="0"/>
                        </a:rPr>
                        <a:t>1 explosive detection dog per reaction unit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guideline only applies to centres which already have dog units, as well as to centres designated for dog units by the PC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presence of a dog handler at a span is in addition to members already working with the span.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Dog handlers may not be left alone with work spans.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Dog handlers and dogs may not have any contact with inmates apart from instances where action needs to be taken.</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primary function of the dog handler is :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to prevent an escape ;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to protect members and inmates when attacked ;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total </a:t>
                      </a:r>
                      <a:r>
                        <a:rPr lang="en-GB" sz="1100" dirty="0" err="1">
                          <a:effectLst/>
                          <a:latin typeface="Arial" panose="020B0604020202020204" pitchFamily="34" charset="0"/>
                          <a:ea typeface="Times New Roman"/>
                          <a:cs typeface="Arial" panose="020B0604020202020204" pitchFamily="34" charset="0"/>
                        </a:rPr>
                        <a:t>nr</a:t>
                      </a:r>
                      <a:r>
                        <a:rPr lang="en-GB" sz="1100" dirty="0">
                          <a:effectLst/>
                          <a:latin typeface="Arial" panose="020B0604020202020204" pitchFamily="34" charset="0"/>
                          <a:ea typeface="Times New Roman"/>
                          <a:cs typeface="Arial" panose="020B0604020202020204" pitchFamily="34" charset="0"/>
                        </a:rPr>
                        <a:t> of dog handlers allocated to all correctional centres on the complex must be taken into account when determining the control post</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handling of runner dogs will be done by the existing staff whose duties will be arranged so that they can also attend to this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Mounted unit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 Mounted member per 1 Km around the normal working area</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2 Mounted members per 1 Km</a:t>
                      </a:r>
                      <a:r>
                        <a:rPr lang="en-GB" sz="1100" i="1" baseline="30000">
                          <a:effectLst/>
                          <a:latin typeface="Arial" panose="020B0604020202020204" pitchFamily="34" charset="0"/>
                          <a:ea typeface="Times New Roman"/>
                          <a:cs typeface="Arial" panose="020B0604020202020204" pitchFamily="34" charset="0"/>
                        </a:rPr>
                        <a:t>2</a:t>
                      </a:r>
                      <a:r>
                        <a:rPr lang="en-GB" sz="1100" i="1">
                          <a:effectLst/>
                          <a:latin typeface="Arial" panose="020B0604020202020204" pitchFamily="34" charset="0"/>
                          <a:ea typeface="Times New Roman"/>
                          <a:cs typeface="Arial" panose="020B0604020202020204" pitchFamily="34" charset="0"/>
                        </a:rPr>
                        <a:t> of the normal working area</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a:t>
                      </a:r>
                      <a:r>
                        <a:rPr lang="en-GB" sz="1100" dirty="0" err="1">
                          <a:effectLst/>
                          <a:latin typeface="Arial" panose="020B0604020202020204" pitchFamily="34" charset="0"/>
                          <a:ea typeface="Times New Roman"/>
                          <a:cs typeface="Arial" panose="020B0604020202020204" pitchFamily="34" charset="0"/>
                        </a:rPr>
                        <a:t>nr</a:t>
                      </a:r>
                      <a:r>
                        <a:rPr lang="en-GB" sz="1100" dirty="0">
                          <a:effectLst/>
                          <a:latin typeface="Arial" panose="020B0604020202020204" pitchFamily="34" charset="0"/>
                          <a:ea typeface="Times New Roman"/>
                          <a:cs typeface="Arial" panose="020B0604020202020204" pitchFamily="34" charset="0"/>
                        </a:rPr>
                        <a:t> of horses is equal to the </a:t>
                      </a:r>
                      <a:r>
                        <a:rPr lang="en-GB" sz="1100" dirty="0" err="1">
                          <a:effectLst/>
                          <a:latin typeface="Arial" panose="020B0604020202020204" pitchFamily="34" charset="0"/>
                          <a:ea typeface="Times New Roman"/>
                          <a:cs typeface="Arial" panose="020B0604020202020204" pitchFamily="34" charset="0"/>
                        </a:rPr>
                        <a:t>nr</a:t>
                      </a:r>
                      <a:r>
                        <a:rPr lang="en-GB" sz="1100" dirty="0">
                          <a:effectLst/>
                          <a:latin typeface="Arial" panose="020B0604020202020204" pitchFamily="34" charset="0"/>
                          <a:ea typeface="Times New Roman"/>
                          <a:cs typeface="Arial" panose="020B0604020202020204" pitchFamily="34" charset="0"/>
                        </a:rPr>
                        <a:t> of </a:t>
                      </a:r>
                      <a:r>
                        <a:rPr lang="en-GB" sz="1100" dirty="0" err="1">
                          <a:effectLst/>
                          <a:latin typeface="Arial" panose="020B0604020202020204" pitchFamily="34" charset="0"/>
                          <a:ea typeface="Times New Roman"/>
                          <a:cs typeface="Arial" panose="020B0604020202020204" pitchFamily="34" charset="0"/>
                        </a:rPr>
                        <a:t>kilometers</a:t>
                      </a:r>
                      <a:r>
                        <a:rPr lang="en-GB" sz="1100" dirty="0">
                          <a:effectLst/>
                          <a:latin typeface="Arial" panose="020B0604020202020204" pitchFamily="34" charset="0"/>
                          <a:ea typeface="Times New Roman"/>
                          <a:cs typeface="Arial" panose="020B0604020202020204" pitchFamily="34" charset="0"/>
                        </a:rPr>
                        <a:t> around the normal area where medium and maximum security inmates work.</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Horses are suited mainly to rural environments.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This only applies to horses used for security purposes. Horses used for agricultural purposes </a:t>
                      </a:r>
                      <a:r>
                        <a:rPr lang="en-GB" sz="1100" dirty="0" err="1">
                          <a:effectLst/>
                          <a:latin typeface="Arial" panose="020B0604020202020204" pitchFamily="34" charset="0"/>
                          <a:ea typeface="Times New Roman"/>
                          <a:cs typeface="Arial" panose="020B0604020202020204" pitchFamily="34" charset="0"/>
                        </a:rPr>
                        <a:t>ie</a:t>
                      </a:r>
                      <a:r>
                        <a:rPr lang="en-GB" sz="1100" dirty="0">
                          <a:effectLst/>
                          <a:latin typeface="Arial" panose="020B0604020202020204" pitchFamily="34" charset="0"/>
                          <a:ea typeface="Times New Roman"/>
                          <a:cs typeface="Arial" panose="020B0604020202020204" pitchFamily="34" charset="0"/>
                        </a:rPr>
                        <a:t> cart work, are excluded.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Mounted members are in addition to staff working with inmates and may not be left alone with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cs typeface="Arial Black"/>
              </a:rPr>
              <a:t>Security Staffing Ratios</a:t>
            </a:r>
            <a:r>
              <a:rPr lang="en-ZA" dirty="0"/>
              <a:t> </a:t>
            </a:r>
            <a:r>
              <a:rPr lang="en-ZA" dirty="0" err="1"/>
              <a:t>cont</a:t>
            </a:r>
            <a:r>
              <a:rPr lang="en-ZA" dirty="0"/>
              <a:t>…..</a:t>
            </a:r>
          </a:p>
        </p:txBody>
      </p:sp>
    </p:spTree>
    <p:extLst>
      <p:ext uri="{BB962C8B-B14F-4D97-AF65-F5344CB8AC3E}">
        <p14:creationId xmlns:p14="http://schemas.microsoft.com/office/powerpoint/2010/main" val="411879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0381" y="1232353"/>
          <a:ext cx="11402064" cy="4932680"/>
        </p:xfrm>
        <a:graphic>
          <a:graphicData uri="http://schemas.openxmlformats.org/drawingml/2006/table">
            <a:tbl>
              <a:tblPr firstRow="1" bandRow="1">
                <a:tableStyleId>{5C22544A-7EE6-4342-B048-85BDC9FD1C3A}</a:tableStyleId>
              </a:tblPr>
              <a:tblGrid>
                <a:gridCol w="2850516">
                  <a:extLst>
                    <a:ext uri="{9D8B030D-6E8A-4147-A177-3AD203B41FA5}">
                      <a16:colId xmlns:a16="http://schemas.microsoft.com/office/drawing/2014/main" val="20000"/>
                    </a:ext>
                  </a:extLst>
                </a:gridCol>
                <a:gridCol w="2850516">
                  <a:extLst>
                    <a:ext uri="{9D8B030D-6E8A-4147-A177-3AD203B41FA5}">
                      <a16:colId xmlns:a16="http://schemas.microsoft.com/office/drawing/2014/main" val="20001"/>
                    </a:ext>
                  </a:extLst>
                </a:gridCol>
                <a:gridCol w="2850516">
                  <a:extLst>
                    <a:ext uri="{9D8B030D-6E8A-4147-A177-3AD203B41FA5}">
                      <a16:colId xmlns:a16="http://schemas.microsoft.com/office/drawing/2014/main" val="20002"/>
                    </a:ext>
                  </a:extLst>
                </a:gridCol>
                <a:gridCol w="2850516">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Armoury</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IF lockup &lt;200, </a:t>
                      </a:r>
                      <a:r>
                        <a:rPr lang="en-GB" sz="1100" dirty="0" err="1">
                          <a:effectLst/>
                          <a:latin typeface="Arial" panose="020B0604020202020204" pitchFamily="34" charset="0"/>
                          <a:ea typeface="Times New Roman"/>
                          <a:cs typeface="Arial" panose="020B0604020202020204" pitchFamily="34" charset="0"/>
                        </a:rPr>
                        <a:t>parttime</a:t>
                      </a:r>
                      <a:r>
                        <a:rPr lang="en-GB" sz="1100" dirty="0">
                          <a:effectLst/>
                          <a:latin typeface="Arial" panose="020B0604020202020204" pitchFamily="34" charset="0"/>
                          <a:ea typeface="Times New Roman"/>
                          <a:cs typeface="Arial" panose="020B0604020202020204" pitchFamily="34" charset="0"/>
                        </a:rPr>
                        <a:t> duty of gate man</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IF Lockup</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&lt;1500&gt;200</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1post</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plus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1additional post if the lockup is more than 1500</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IF lockup &lt;200, part-time duty of gate man</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IF Lockup</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&lt;1500&gt;200</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1post</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plus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1additional post if the lockup is more than 1500</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At correctional centres with an average accommodation of less than 200, security equipment will be issued as part of the duties of another post. Experience and observations have indicated that in most such cases, the armoury and the property store are in close proximity to each other. This makes it possible to combine the two tasks.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Main control room</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 member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This refers to the control room where the intercom, radio and electronic gates are controlled</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Kitchen security</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1:20 inmates in the correctional centre kitchen per necessary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1:15 inmates in the correctional centre kitchen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need for the narrow ratio is due to these inmates being in the close proximity of dangerous equipment, machinery and substances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This has also been discussed with the Sub-Directorate: Nutrition and personnel at management areas who agreed to this.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rationale for the acceptance of this norm is that kitchen facilities are secured and always locked. The caterers serve as additional security personnel.</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370840">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cs typeface="Arial Black"/>
              </a:rPr>
              <a:t>Security Staffing Ratios</a:t>
            </a:r>
            <a:r>
              <a:rPr lang="en-ZA" dirty="0"/>
              <a:t> </a:t>
            </a:r>
            <a:r>
              <a:rPr lang="en-ZA" dirty="0" err="1"/>
              <a:t>cont</a:t>
            </a:r>
            <a:r>
              <a:rPr lang="en-ZA" dirty="0"/>
              <a:t>…..</a:t>
            </a:r>
          </a:p>
        </p:txBody>
      </p:sp>
    </p:spTree>
    <p:extLst>
      <p:ext uri="{BB962C8B-B14F-4D97-AF65-F5344CB8AC3E}">
        <p14:creationId xmlns:p14="http://schemas.microsoft.com/office/powerpoint/2010/main" val="201590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0384" y="1341210"/>
          <a:ext cx="11305810" cy="5135880"/>
        </p:xfrm>
        <a:graphic>
          <a:graphicData uri="http://schemas.openxmlformats.org/drawingml/2006/table">
            <a:tbl>
              <a:tblPr firstRow="1" bandRow="1">
                <a:tableStyleId>{5C22544A-7EE6-4342-B048-85BDC9FD1C3A}</a:tableStyleId>
              </a:tblPr>
              <a:tblGrid>
                <a:gridCol w="2712272">
                  <a:extLst>
                    <a:ext uri="{9D8B030D-6E8A-4147-A177-3AD203B41FA5}">
                      <a16:colId xmlns:a16="http://schemas.microsoft.com/office/drawing/2014/main" val="20000"/>
                    </a:ext>
                  </a:extLst>
                </a:gridCol>
                <a:gridCol w="2712272">
                  <a:extLst>
                    <a:ext uri="{9D8B030D-6E8A-4147-A177-3AD203B41FA5}">
                      <a16:colId xmlns:a16="http://schemas.microsoft.com/office/drawing/2014/main" val="20001"/>
                    </a:ext>
                  </a:extLst>
                </a:gridCol>
                <a:gridCol w="2712272">
                  <a:extLst>
                    <a:ext uri="{9D8B030D-6E8A-4147-A177-3AD203B41FA5}">
                      <a16:colId xmlns:a16="http://schemas.microsoft.com/office/drawing/2014/main" val="20002"/>
                    </a:ext>
                  </a:extLst>
                </a:gridCol>
                <a:gridCol w="3168994">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a:t>
                      </a:r>
                      <a:r>
                        <a:rPr lang="en-GB" sz="1100" b="1" i="1" kern="1200" baseline="0" dirty="0">
                          <a:solidFill>
                            <a:schemeClr val="lt1"/>
                          </a:solidFill>
                          <a:effectLst/>
                          <a:latin typeface="Arial" panose="020B0604020202020204" pitchFamily="34" charset="0"/>
                          <a:ea typeface="+mn-ea"/>
                          <a:cs typeface="Arial" panose="020B0604020202020204" pitchFamily="34" charset="0"/>
                        </a:rPr>
                        <a:t> </a:t>
                      </a:r>
                      <a:r>
                        <a:rPr lang="en-GB" sz="1100" b="1" i="1" kern="1200" dirty="0">
                          <a:solidFill>
                            <a:schemeClr val="lt1"/>
                          </a:solidFill>
                          <a:effectLst/>
                          <a:latin typeface="Arial" panose="020B0604020202020204" pitchFamily="34" charset="0"/>
                          <a:ea typeface="+mn-ea"/>
                          <a:cs typeface="Arial" panose="020B0604020202020204" pitchFamily="34" charset="0"/>
                        </a:rPr>
                        <a:t>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Supervisor: Unit Management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No norm</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1:240</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Units of not more than 240 inmates </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Case managers / supervisors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No norm</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1:120</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This also results in a supervisor / staff ratio of 1:6</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Case officers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1:30 (maximum security)</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1:40 (medium security)</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1:30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International studies have revealed that a ratio of 1 member per 20 inmates is much more effective and efficient in terms of inmate management and control.</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Only those inmates left in the section after spans and ABET </a:t>
                      </a:r>
                      <a:r>
                        <a:rPr lang="en-GB" sz="1100" dirty="0" err="1">
                          <a:effectLst/>
                          <a:latin typeface="Arial" panose="020B0604020202020204" pitchFamily="34" charset="0"/>
                          <a:ea typeface="Times New Roman"/>
                          <a:cs typeface="Arial" panose="020B0604020202020204" pitchFamily="34" charset="0"/>
                        </a:rPr>
                        <a:t>programs’s</a:t>
                      </a:r>
                      <a:r>
                        <a:rPr lang="en-GB" sz="1100" dirty="0">
                          <a:effectLst/>
                          <a:latin typeface="Arial" panose="020B0604020202020204" pitchFamily="34" charset="0"/>
                          <a:ea typeface="Times New Roman"/>
                          <a:cs typeface="Arial" panose="020B0604020202020204" pitchFamily="34" charset="0"/>
                        </a:rPr>
                        <a:t> inmates have left are taken into consideration when applying the guidelines.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This means that members working on spans or who are utilised as ABET instructors will also assist in the units when the spans do not go out.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Work teams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Minimum security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1:30</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A group and monitors</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1:12 (medium) inmates</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Maximum security</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2:16</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Minimum security</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1:30</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A group and monitors</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Medium security</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1:8 inmates</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Maximum security</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2:10</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refers to inmates working on work teams outside the correctional centre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Private and other government institutions which hire correctional centre labour, are responsible for the custody of those inmates which they hire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Maximum security inmates are not allowed to work outside the perimeter security fence around the correctional centre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cs typeface="Arial Black"/>
              </a:rPr>
              <a:t>Corrections Ratios</a:t>
            </a:r>
            <a:r>
              <a:rPr lang="en-ZA" dirty="0"/>
              <a:t> </a:t>
            </a:r>
            <a:r>
              <a:rPr lang="en-ZA" dirty="0" err="1"/>
              <a:t>cont</a:t>
            </a:r>
            <a:r>
              <a:rPr lang="en-ZA" dirty="0"/>
              <a:t>…..</a:t>
            </a:r>
          </a:p>
        </p:txBody>
      </p:sp>
    </p:spTree>
    <p:extLst>
      <p:ext uri="{BB962C8B-B14F-4D97-AF65-F5344CB8AC3E}">
        <p14:creationId xmlns:p14="http://schemas.microsoft.com/office/powerpoint/2010/main" val="297686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6839" y="943277"/>
          <a:ext cx="11657362" cy="5717406"/>
        </p:xfrm>
        <a:graphic>
          <a:graphicData uri="http://schemas.openxmlformats.org/drawingml/2006/table">
            <a:tbl>
              <a:tblPr firstRow="1" bandRow="1">
                <a:tableStyleId>{5C22544A-7EE6-4342-B048-85BDC9FD1C3A}</a:tableStyleId>
              </a:tblPr>
              <a:tblGrid>
                <a:gridCol w="2711836">
                  <a:extLst>
                    <a:ext uri="{9D8B030D-6E8A-4147-A177-3AD203B41FA5}">
                      <a16:colId xmlns:a16="http://schemas.microsoft.com/office/drawing/2014/main" val="20000"/>
                    </a:ext>
                  </a:extLst>
                </a:gridCol>
                <a:gridCol w="2711836">
                  <a:extLst>
                    <a:ext uri="{9D8B030D-6E8A-4147-A177-3AD203B41FA5}">
                      <a16:colId xmlns:a16="http://schemas.microsoft.com/office/drawing/2014/main" val="20001"/>
                    </a:ext>
                  </a:extLst>
                </a:gridCol>
                <a:gridCol w="2711836">
                  <a:extLst>
                    <a:ext uri="{9D8B030D-6E8A-4147-A177-3AD203B41FA5}">
                      <a16:colId xmlns:a16="http://schemas.microsoft.com/office/drawing/2014/main" val="20002"/>
                    </a:ext>
                  </a:extLst>
                </a:gridCol>
                <a:gridCol w="3521854">
                  <a:extLst>
                    <a:ext uri="{9D8B030D-6E8A-4147-A177-3AD203B41FA5}">
                      <a16:colId xmlns:a16="http://schemas.microsoft.com/office/drawing/2014/main" val="20003"/>
                    </a:ext>
                  </a:extLst>
                </a:gridCol>
              </a:tblGrid>
              <a:tr h="350803">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895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Single cells (accommodating high risk inmates; 1 inmate per cell)</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12 high risk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2 members for each unlocked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plus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 member to unlock and lock cells in the unit. The ratio for this will be one member per 10 cells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applies to single cells which are used as accommodation for high risk inmates. The application of this guideline must ensure that there are always three members present when one inmate is removed or </a:t>
                      </a:r>
                      <a:r>
                        <a:rPr lang="en-GB" sz="1100" dirty="0" err="1">
                          <a:effectLst/>
                          <a:latin typeface="Arial" panose="020B0604020202020204" pitchFamily="34" charset="0"/>
                          <a:ea typeface="Times New Roman"/>
                          <a:cs typeface="Arial" panose="020B0604020202020204" pitchFamily="34" charset="0"/>
                        </a:rPr>
                        <a:t>unocked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Inmates are also unlocked in small groups.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1 Member will carry the keys to the cells and be responsible for the locking and unlocking of cells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1 Member will be responsible for handcuffing and shackling the inmate who is removed from the cell</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1 Member will carry a shield and be ready to assist the second member when he / she is handling the inmate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In all other cases, single cell sections are used as normal accommodation and the posts are allocated according to the norms applicable to unit management as indicated for case officers above.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677063">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Unit store</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1:750 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IF lockup &lt;200, </a:t>
                      </a:r>
                      <a:r>
                        <a:rPr lang="en-GB" sz="1100" i="1" dirty="0" err="1">
                          <a:effectLst/>
                          <a:latin typeface="Arial" panose="020B0604020202020204" pitchFamily="34" charset="0"/>
                          <a:ea typeface="Times New Roman"/>
                          <a:cs typeface="Arial" panose="020B0604020202020204" pitchFamily="34" charset="0"/>
                        </a:rPr>
                        <a:t>parttime</a:t>
                      </a:r>
                      <a:r>
                        <a:rPr lang="en-GB" sz="1100" i="1" dirty="0">
                          <a:effectLst/>
                          <a:latin typeface="Arial" panose="020B0604020202020204" pitchFamily="34" charset="0"/>
                          <a:ea typeface="Times New Roman"/>
                          <a:cs typeface="Arial" panose="020B0604020202020204" pitchFamily="34" charset="0"/>
                        </a:rPr>
                        <a:t> duty of section member</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ELSE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 post per unit of 240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member will also be responsible for the following:</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Safe keeping of documentation of inmates in the unit</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Acting as consumer clerk for the unit</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Issuing of clothing, toiletries and bedding to inmates</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Management of stock in the section</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Safe keeping of eating utensils in the servery</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cs typeface="Arial Black"/>
              </a:rPr>
              <a:t>Corrections Ratios</a:t>
            </a:r>
            <a:r>
              <a:rPr lang="en-ZA" dirty="0"/>
              <a:t> </a:t>
            </a:r>
            <a:r>
              <a:rPr lang="en-ZA" dirty="0" err="1"/>
              <a:t>cont</a:t>
            </a:r>
            <a:r>
              <a:rPr lang="en-ZA" dirty="0"/>
              <a:t>…..</a:t>
            </a:r>
          </a:p>
        </p:txBody>
      </p:sp>
    </p:spTree>
    <p:extLst>
      <p:ext uri="{BB962C8B-B14F-4D97-AF65-F5344CB8AC3E}">
        <p14:creationId xmlns:p14="http://schemas.microsoft.com/office/powerpoint/2010/main" val="22692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066" y="1068405"/>
          <a:ext cx="11572500" cy="5669280"/>
        </p:xfrm>
        <a:graphic>
          <a:graphicData uri="http://schemas.openxmlformats.org/drawingml/2006/table">
            <a:tbl>
              <a:tblPr firstRow="1" bandRow="1">
                <a:tableStyleId>{5C22544A-7EE6-4342-B048-85BDC9FD1C3A}</a:tableStyleId>
              </a:tblPr>
              <a:tblGrid>
                <a:gridCol w="2893125">
                  <a:extLst>
                    <a:ext uri="{9D8B030D-6E8A-4147-A177-3AD203B41FA5}">
                      <a16:colId xmlns:a16="http://schemas.microsoft.com/office/drawing/2014/main" val="20000"/>
                    </a:ext>
                  </a:extLst>
                </a:gridCol>
                <a:gridCol w="2893125">
                  <a:extLst>
                    <a:ext uri="{9D8B030D-6E8A-4147-A177-3AD203B41FA5}">
                      <a16:colId xmlns:a16="http://schemas.microsoft.com/office/drawing/2014/main" val="20001"/>
                    </a:ext>
                  </a:extLst>
                </a:gridCol>
                <a:gridCol w="2893125">
                  <a:extLst>
                    <a:ext uri="{9D8B030D-6E8A-4147-A177-3AD203B41FA5}">
                      <a16:colId xmlns:a16="http://schemas.microsoft.com/office/drawing/2014/main" val="20002"/>
                    </a:ext>
                  </a:extLst>
                </a:gridCol>
                <a:gridCol w="2893125">
                  <a:extLst>
                    <a:ext uri="{9D8B030D-6E8A-4147-A177-3AD203B41FA5}">
                      <a16:colId xmlns:a16="http://schemas.microsoft.com/office/drawing/2014/main" val="20003"/>
                    </a:ext>
                  </a:extLst>
                </a:gridCol>
              </a:tblGrid>
              <a:tr h="372845">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516915">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Section duties (night shifts)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 member per section or unit, per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 member per unit of 240 inmates, per night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The ideal is that there should be an inspection of the whole correctional centre every 30 minutes. The time for such an inspection is therefore divided by 30 minutes to determine the number of staff required.</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Experience has taught that this comes down to a ratio of 1 member per accommodation unit of 240 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179823">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Laundry (to Industries)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1:20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1:20 inmates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function will be moved to Industries (Production </a:t>
                      </a:r>
                      <a:r>
                        <a:rPr lang="en-GB" sz="1100" dirty="0" err="1">
                          <a:effectLst/>
                          <a:latin typeface="Arial" panose="020B0604020202020204" pitchFamily="34" charset="0"/>
                          <a:ea typeface="Times New Roman"/>
                          <a:cs typeface="Arial" panose="020B0604020202020204" pitchFamily="34" charset="0"/>
                        </a:rPr>
                        <a:t>Workshosp</a:t>
                      </a:r>
                      <a:r>
                        <a:rPr lang="en-GB" sz="1100" dirty="0">
                          <a:effectLst/>
                          <a:latin typeface="Arial" panose="020B0604020202020204" pitchFamily="34" charset="0"/>
                          <a:ea typeface="Times New Roman"/>
                          <a:cs typeface="Arial" panose="020B0604020202020204" pitchFamily="34" charset="0"/>
                        </a:rPr>
                        <a:t>) due to the following reasons: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Rendering of services to other correctional centres</a:t>
                      </a:r>
                      <a:endParaRPr lang="en-ZA" sz="1100" dirty="0">
                        <a:effectLst/>
                        <a:latin typeface="Arial" panose="020B0604020202020204" pitchFamily="34" charset="0"/>
                        <a:ea typeface="Times New Roman"/>
                        <a:cs typeface="Arial" panose="020B0604020202020204" pitchFamily="34" charset="0"/>
                      </a:endParaRPr>
                    </a:p>
                    <a:p>
                      <a:pPr marL="342900" lvl="0" indent="-342900">
                        <a:spcAft>
                          <a:spcPts val="0"/>
                        </a:spcAft>
                        <a:buFont typeface="Symbol"/>
                        <a:buChar char=""/>
                        <a:tabLst>
                          <a:tab pos="457200" algn="l"/>
                        </a:tabLst>
                      </a:pPr>
                      <a:r>
                        <a:rPr lang="en-GB" sz="1100" dirty="0">
                          <a:effectLst/>
                          <a:latin typeface="Arial" panose="020B0604020202020204" pitchFamily="34" charset="0"/>
                          <a:ea typeface="Times New Roman"/>
                          <a:cs typeface="Arial" panose="020B0604020202020204" pitchFamily="34" charset="0"/>
                        </a:rPr>
                        <a:t>Nature of activities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2845">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Supervisor: Correctional centre Admin</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1854007">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Reception</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10 min admission time per awaiting trial inmate</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10 min release time per awaiting trial</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30 min admission time per sentenced inmate</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30 min release time per sentenced</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10 min admission time per awaiting trial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10 min release time per awaiting trial</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30 min admission time per sentenced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30 min release time per sentenced</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refers only to the admission and release of inmates.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time standards were determined by means of time studies.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4"/>
                  </a:ext>
                </a:extLst>
              </a:tr>
              <a:tr h="372845">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cs typeface="Arial Black"/>
              </a:rPr>
              <a:t>Corrections Ratios</a:t>
            </a:r>
            <a:r>
              <a:rPr lang="en-ZA" dirty="0"/>
              <a:t> </a:t>
            </a:r>
            <a:r>
              <a:rPr lang="en-ZA" dirty="0" err="1"/>
              <a:t>cont</a:t>
            </a:r>
            <a:r>
              <a:rPr lang="en-ZA" dirty="0"/>
              <a:t>…..</a:t>
            </a:r>
          </a:p>
        </p:txBody>
      </p:sp>
    </p:spTree>
    <p:extLst>
      <p:ext uri="{BB962C8B-B14F-4D97-AF65-F5344CB8AC3E}">
        <p14:creationId xmlns:p14="http://schemas.microsoft.com/office/powerpoint/2010/main" val="6170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4453891"/>
              </p:ext>
            </p:extLst>
          </p:nvPr>
        </p:nvGraphicFramePr>
        <p:xfrm>
          <a:off x="350385" y="1145268"/>
          <a:ext cx="11430936" cy="5674360"/>
        </p:xfrm>
        <a:graphic>
          <a:graphicData uri="http://schemas.openxmlformats.org/drawingml/2006/table">
            <a:tbl>
              <a:tblPr firstRow="1" bandRow="1">
                <a:tableStyleId>{5C22544A-7EE6-4342-B048-85BDC9FD1C3A}</a:tableStyleId>
              </a:tblPr>
              <a:tblGrid>
                <a:gridCol w="2857734">
                  <a:extLst>
                    <a:ext uri="{9D8B030D-6E8A-4147-A177-3AD203B41FA5}">
                      <a16:colId xmlns:a16="http://schemas.microsoft.com/office/drawing/2014/main" val="20000"/>
                    </a:ext>
                  </a:extLst>
                </a:gridCol>
                <a:gridCol w="2857734">
                  <a:extLst>
                    <a:ext uri="{9D8B030D-6E8A-4147-A177-3AD203B41FA5}">
                      <a16:colId xmlns:a16="http://schemas.microsoft.com/office/drawing/2014/main" val="20001"/>
                    </a:ext>
                  </a:extLst>
                </a:gridCol>
                <a:gridCol w="2857734">
                  <a:extLst>
                    <a:ext uri="{9D8B030D-6E8A-4147-A177-3AD203B41FA5}">
                      <a16:colId xmlns:a16="http://schemas.microsoft.com/office/drawing/2014/main" val="20002"/>
                    </a:ext>
                  </a:extLst>
                </a:gridCol>
                <a:gridCol w="2857734">
                  <a:extLst>
                    <a:ext uri="{9D8B030D-6E8A-4147-A177-3AD203B41FA5}">
                      <a16:colId xmlns:a16="http://schemas.microsoft.com/office/drawing/2014/main" val="20003"/>
                    </a:ext>
                  </a:extLst>
                </a:gridCol>
              </a:tblGrid>
              <a:tr h="370840">
                <a:tc>
                  <a:txBody>
                    <a:bodyPr/>
                    <a:lstStyle/>
                    <a:p>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a:t>
                      </a:r>
                      <a:r>
                        <a:rPr lang="en-GB" sz="1100" b="1" i="1" kern="1200" baseline="0" dirty="0">
                          <a:solidFill>
                            <a:schemeClr val="lt1"/>
                          </a:solidFill>
                          <a:effectLst/>
                          <a:latin typeface="Arial" panose="020B0604020202020204" pitchFamily="34" charset="0"/>
                          <a:ea typeface="+mn-ea"/>
                          <a:cs typeface="Arial" panose="020B0604020202020204" pitchFamily="34" charset="0"/>
                        </a:rPr>
                        <a:t> </a:t>
                      </a:r>
                      <a:r>
                        <a:rPr lang="en-GB" sz="1100" b="1" i="1" kern="1200" dirty="0">
                          <a:solidFill>
                            <a:schemeClr val="lt1"/>
                          </a:solidFill>
                          <a:effectLst/>
                          <a:latin typeface="Arial" panose="020B0604020202020204" pitchFamily="34" charset="0"/>
                          <a:ea typeface="+mn-ea"/>
                          <a:cs typeface="Arial" panose="020B0604020202020204" pitchFamily="34" charset="0"/>
                        </a:rPr>
                        <a:t>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err="1">
                          <a:effectLst/>
                          <a:latin typeface="Arial" panose="020B0604020202020204" pitchFamily="34" charset="0"/>
                          <a:ea typeface="Times New Roman"/>
                          <a:cs typeface="Arial" panose="020B0604020202020204" pitchFamily="34" charset="0"/>
                        </a:rPr>
                        <a:t>Recors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5 min admission time per awaiting trial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5min release time per awaiting trial</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20 min admission time per sentenced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20 min release time per sentenced</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5 min admission time per awaiting trial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5min release time per awaiting trial</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20 min admission time per sentenced inmate</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20 min release time per sentenced</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This refers to the process whereby a inmates records are calculated, created and stored at the Records Office</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spcAft>
                          <a:spcPts val="0"/>
                        </a:spcAft>
                      </a:pPr>
                      <a:r>
                        <a:rPr lang="en-GB" sz="1100">
                          <a:effectLst/>
                          <a:latin typeface="Arial" panose="020B0604020202020204" pitchFamily="34" charset="0"/>
                          <a:ea typeface="Times New Roman"/>
                          <a:cs typeface="Arial" panose="020B0604020202020204" pitchFamily="34" charset="0"/>
                        </a:rPr>
                        <a:t>The time standards were determined by means of time studies.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Property Store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No norm</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IF lockup &lt;200, </a:t>
                      </a:r>
                      <a:r>
                        <a:rPr lang="en-GB" sz="1100" i="1" dirty="0" err="1">
                          <a:effectLst/>
                          <a:latin typeface="Arial" panose="020B0604020202020204" pitchFamily="34" charset="0"/>
                          <a:ea typeface="Times New Roman"/>
                          <a:cs typeface="Arial" panose="020B0604020202020204" pitchFamily="34" charset="0"/>
                        </a:rPr>
                        <a:t>parttime</a:t>
                      </a:r>
                      <a:r>
                        <a:rPr lang="en-GB" sz="1100" i="1" dirty="0">
                          <a:effectLst/>
                          <a:latin typeface="Arial" panose="020B0604020202020204" pitchFamily="34" charset="0"/>
                          <a:ea typeface="Times New Roman"/>
                          <a:cs typeface="Arial" panose="020B0604020202020204" pitchFamily="34" charset="0"/>
                        </a:rPr>
                        <a:t> duty of gate man</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IF Lockup</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&lt;1500&gt;200</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1post</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plus</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lgn="ctr">
                        <a:spcAft>
                          <a:spcPts val="0"/>
                        </a:spcAft>
                      </a:pPr>
                      <a:r>
                        <a:rPr lang="en-GB" sz="1100" i="1" dirty="0">
                          <a:effectLst/>
                          <a:latin typeface="Arial" panose="020B0604020202020204" pitchFamily="34" charset="0"/>
                          <a:ea typeface="Times New Roman"/>
                          <a:cs typeface="Arial" panose="020B0604020202020204" pitchFamily="34" charset="0"/>
                        </a:rPr>
                        <a:t>1additional post if the lockup is more than 1500</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This is a very neglected function. Posts need to be created for this function to counter constant complaints by inmates over the loss of their property</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Cash</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1:1000</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1:1000</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Needs revision </a:t>
                      </a:r>
                      <a:r>
                        <a:rPr lang="en-GB" sz="1100" dirty="0" err="1">
                          <a:effectLst/>
                          <a:latin typeface="Arial" panose="020B0604020202020204" pitchFamily="34" charset="0"/>
                          <a:ea typeface="Times New Roman"/>
                          <a:cs typeface="Arial" panose="020B0604020202020204" pitchFamily="34" charset="0"/>
                        </a:rPr>
                        <a:t>ito</a:t>
                      </a:r>
                      <a:r>
                        <a:rPr lang="en-GB" sz="1100" dirty="0">
                          <a:effectLst/>
                          <a:latin typeface="Arial" panose="020B0604020202020204" pitchFamily="34" charset="0"/>
                          <a:ea typeface="Times New Roman"/>
                          <a:cs typeface="Arial" panose="020B0604020202020204" pitchFamily="34" charset="0"/>
                        </a:rPr>
                        <a:t> policy on “cashless correctional centre”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Fines&amp; bails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20 minutes per case</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20 minutes per case</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Refers to the process whereby bail and fine payments are processed</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Purchases</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5 minutes per case (purchases from tuck shop)</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a:effectLst/>
                          <a:latin typeface="Arial" panose="020B0604020202020204" pitchFamily="34" charset="0"/>
                          <a:ea typeface="Times New Roman"/>
                          <a:cs typeface="Arial" panose="020B0604020202020204" pitchFamily="34" charset="0"/>
                        </a:rPr>
                        <a:t>13 minutes per case (external purchases)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5 minutes per case (purchases from tuck shop)</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 </a:t>
                      </a:r>
                      <a:endParaRPr lang="en-ZA" sz="1100">
                        <a:effectLst/>
                        <a:latin typeface="Arial" panose="020B0604020202020204" pitchFamily="34" charset="0"/>
                        <a:ea typeface="Times New Roman"/>
                        <a:cs typeface="Arial" panose="020B0604020202020204" pitchFamily="34" charset="0"/>
                      </a:endParaRPr>
                    </a:p>
                    <a:p>
                      <a:pPr algn="ctr">
                        <a:spcAft>
                          <a:spcPts val="0"/>
                        </a:spcAft>
                      </a:pPr>
                      <a:r>
                        <a:rPr lang="en-GB" sz="1100" i="1">
                          <a:effectLst/>
                          <a:latin typeface="Arial" panose="020B0604020202020204" pitchFamily="34" charset="0"/>
                          <a:ea typeface="Times New Roman"/>
                          <a:cs typeface="Arial" panose="020B0604020202020204" pitchFamily="34" charset="0"/>
                        </a:rPr>
                        <a:t>13 minutes per case (external purchases)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Needs revision </a:t>
                      </a:r>
                      <a:r>
                        <a:rPr lang="en-GB" sz="1100" dirty="0" err="1">
                          <a:effectLst/>
                          <a:latin typeface="Arial" panose="020B0604020202020204" pitchFamily="34" charset="0"/>
                          <a:ea typeface="Times New Roman"/>
                          <a:cs typeface="Arial" panose="020B0604020202020204" pitchFamily="34" charset="0"/>
                        </a:rPr>
                        <a:t>ito</a:t>
                      </a:r>
                      <a:r>
                        <a:rPr lang="en-GB" sz="1100" dirty="0">
                          <a:effectLst/>
                          <a:latin typeface="Arial" panose="020B0604020202020204" pitchFamily="34" charset="0"/>
                          <a:ea typeface="Times New Roman"/>
                          <a:cs typeface="Arial" panose="020B0604020202020204" pitchFamily="34" charset="0"/>
                        </a:rPr>
                        <a:t> policy on “cashless correctional centre”</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5"/>
                  </a:ext>
                </a:extLst>
              </a:tr>
              <a:tr h="370840">
                <a:tc>
                  <a:txBody>
                    <a:bodyPr/>
                    <a:lstStyle/>
                    <a:p>
                      <a:pPr>
                        <a:spcAft>
                          <a:spcPts val="0"/>
                        </a:spcAft>
                      </a:pPr>
                      <a:r>
                        <a:rPr lang="en-GB" sz="1100">
                          <a:effectLst/>
                          <a:latin typeface="Arial" panose="020B0604020202020204" pitchFamily="34" charset="0"/>
                          <a:ea typeface="Times New Roman"/>
                          <a:cs typeface="Arial" panose="020B0604020202020204" pitchFamily="34" charset="0"/>
                        </a:rPr>
                        <a:t>Labour admin</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1:300 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1:300 inmates</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administration time for this activity is 30 min per inmate labourer, per month</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cs typeface="Arial Black"/>
              </a:rPr>
              <a:t>Corrections Ratios</a:t>
            </a:r>
            <a:r>
              <a:rPr lang="en-ZA" dirty="0"/>
              <a:t> </a:t>
            </a:r>
            <a:r>
              <a:rPr lang="en-ZA" dirty="0" err="1"/>
              <a:t>cont</a:t>
            </a:r>
            <a:r>
              <a:rPr lang="en-ZA"/>
              <a:t>…..</a:t>
            </a:r>
          </a:p>
        </p:txBody>
      </p:sp>
    </p:spTree>
    <p:extLst>
      <p:ext uri="{BB962C8B-B14F-4D97-AF65-F5344CB8AC3E}">
        <p14:creationId xmlns:p14="http://schemas.microsoft.com/office/powerpoint/2010/main" val="120376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83" y="498289"/>
            <a:ext cx="11529483" cy="276225"/>
          </a:xfrm>
        </p:spPr>
        <p:txBody>
          <a:bodyPr/>
          <a:lstStyle/>
          <a:p>
            <a:r>
              <a:rPr lang="en-ZA" dirty="0"/>
              <a:t>REVIEW OF THE ORGANISATIONAL STRUCTURE </a:t>
            </a:r>
          </a:p>
        </p:txBody>
      </p:sp>
      <p:sp>
        <p:nvSpPr>
          <p:cNvPr id="2" name="Content Placeholder 1"/>
          <p:cNvSpPr>
            <a:spLocks noGrp="1"/>
          </p:cNvSpPr>
          <p:nvPr>
            <p:ph idx="1"/>
          </p:nvPr>
        </p:nvSpPr>
        <p:spPr>
          <a:xfrm>
            <a:off x="328082" y="774514"/>
            <a:ext cx="11529483" cy="5761577"/>
          </a:xfrm>
        </p:spPr>
        <p:txBody>
          <a:bodyPr/>
          <a:lstStyle/>
          <a:p>
            <a:pPr marL="266700" lvl="1" indent="-266700" algn="just">
              <a:spcBef>
                <a:spcPct val="90000"/>
              </a:spcBef>
              <a:buFont typeface="Wingdings" pitchFamily="2" charset="2"/>
              <a:buChar char="n"/>
            </a:pPr>
            <a:r>
              <a:rPr lang="en-GB" dirty="0">
                <a:ea typeface="+mn-ea"/>
              </a:rPr>
              <a:t>The draft organisational structure for Head Office, Regional Office, Management Area, Correctional Centre, Remand Detention Centre and Community Corrections has been developed in line with the principles of structure re-alignment; </a:t>
            </a:r>
          </a:p>
          <a:p>
            <a:pPr marL="266700" lvl="1" indent="-266700" algn="just">
              <a:spcBef>
                <a:spcPct val="90000"/>
              </a:spcBef>
              <a:buFont typeface="Wingdings" pitchFamily="2" charset="2"/>
              <a:buChar char="n"/>
            </a:pPr>
            <a:r>
              <a:rPr lang="en-GB" dirty="0"/>
              <a:t>The structure re-alignment will enable achievements of the National Development Plan Vision 2030, the current Medium Term Strategic Framework, the 2020 to 2025 DCS Strategic Plan, the DCS 2068 Strategy, professionalization and modernisation of Corrections and aspirations of the White Paper on Corrections and White Paper on Remand Detention;</a:t>
            </a:r>
          </a:p>
          <a:p>
            <a:pPr marL="266700" lvl="1" indent="-266700" algn="just">
              <a:spcBef>
                <a:spcPct val="90000"/>
              </a:spcBef>
              <a:buFont typeface="Wingdings" pitchFamily="2" charset="2"/>
              <a:buChar char="n"/>
            </a:pPr>
            <a:r>
              <a:rPr lang="en-GB" dirty="0"/>
              <a:t>The principles of structure re-alignment </a:t>
            </a:r>
            <a:r>
              <a:rPr lang="en-GB" dirty="0">
                <a:ea typeface="+mn-ea"/>
              </a:rPr>
              <a:t>are as follows:</a:t>
            </a:r>
          </a:p>
          <a:p>
            <a:pPr marL="627063" lvl="0" indent="-339725" algn="just">
              <a:buFont typeface="Wingdings" panose="05000000000000000000" pitchFamily="2" charset="2"/>
              <a:buChar char="q"/>
            </a:pPr>
            <a:r>
              <a:rPr lang="en-GB" dirty="0"/>
              <a:t>A “Streamlined” Organisational structure reflecting the DCS Service Delivery Model that is dynamic and responsive;</a:t>
            </a:r>
          </a:p>
          <a:p>
            <a:pPr marL="627063" lvl="0" indent="-339725" algn="just">
              <a:buFont typeface="Wingdings" panose="05000000000000000000" pitchFamily="2" charset="2"/>
              <a:buChar char="q"/>
            </a:pPr>
            <a:r>
              <a:rPr lang="en-GB" dirty="0"/>
              <a:t>A decentralised centre centric model operating with sufficient seniority and delegations at District Management Area and Centre levels to operate effectively;</a:t>
            </a:r>
          </a:p>
          <a:p>
            <a:pPr marL="627063" lvl="0" indent="-339725" algn="just">
              <a:buFont typeface="Wingdings" panose="05000000000000000000" pitchFamily="2" charset="2"/>
              <a:buChar char="q"/>
            </a:pPr>
            <a:r>
              <a:rPr lang="en-GB" dirty="0"/>
              <a:t>A lean Head Office structure that is responsive, integrated and strategically supported by strong data and reporting tools;</a:t>
            </a:r>
          </a:p>
          <a:p>
            <a:pPr marL="627063" lvl="0" indent="-339725" algn="just">
              <a:buFont typeface="Wingdings" panose="05000000000000000000" pitchFamily="2" charset="2"/>
              <a:buChar char="q"/>
            </a:pPr>
            <a:r>
              <a:rPr lang="en-GB" dirty="0"/>
              <a:t>Direct line of sight and direct lines of accountability between operations and head office; </a:t>
            </a:r>
          </a:p>
          <a:p>
            <a:pPr marL="627063" lvl="0" indent="-339725" algn="just">
              <a:buFont typeface="Wingdings" panose="05000000000000000000" pitchFamily="2" charset="2"/>
              <a:buChar char="q"/>
            </a:pPr>
            <a:r>
              <a:rPr lang="en-GB" dirty="0"/>
              <a:t>An operating model that is aligned to the district development model of delivering services at district level;</a:t>
            </a:r>
          </a:p>
          <a:p>
            <a:pPr marL="627063" lvl="0" indent="-339725" algn="just">
              <a:buFont typeface="Wingdings" panose="05000000000000000000" pitchFamily="2" charset="2"/>
              <a:buChar char="q"/>
            </a:pPr>
            <a:r>
              <a:rPr lang="en-GB" dirty="0"/>
              <a:t>Structure that factors fiscal challenges and enables self-sufficiency and sustainability. </a:t>
            </a:r>
          </a:p>
          <a:p>
            <a:pPr marL="233363" lvl="0" indent="-233363" algn="just">
              <a:buFont typeface="Wingdings" panose="05000000000000000000" pitchFamily="2" charset="2"/>
              <a:buChar char="v"/>
            </a:pPr>
            <a:r>
              <a:rPr lang="en-GB" dirty="0"/>
              <a:t>The department has substantively engaged at all levels and analysed strategic documents for input into the structure at the level Management National Committee &amp; two options of the organizational structure were presented to the Executive Management Committee for consideration and decision on the preferred structure has been submitted to the Minister for approval.</a:t>
            </a:r>
          </a:p>
        </p:txBody>
      </p:sp>
    </p:spTree>
    <p:extLst>
      <p:ext uri="{BB962C8B-B14F-4D97-AF65-F5344CB8AC3E}">
        <p14:creationId xmlns:p14="http://schemas.microsoft.com/office/powerpoint/2010/main" val="173205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0659" y="624262"/>
            <a:ext cx="10972800" cy="424609"/>
          </a:xfrm>
          <a:solidFill>
            <a:srgbClr val="008000"/>
          </a:solidFill>
        </p:spPr>
        <p:txBody>
          <a:bodyPr>
            <a:normAutofit/>
          </a:bodyPr>
          <a:lstStyle/>
          <a:p>
            <a:pPr algn="ctr"/>
            <a:r>
              <a:rPr lang="en-ZA" sz="2800" b="1" dirty="0">
                <a:solidFill>
                  <a:schemeClr val="bg1"/>
                </a:solidFill>
              </a:rPr>
              <a:t>PURPOSE</a:t>
            </a:r>
          </a:p>
        </p:txBody>
      </p:sp>
      <p:sp>
        <p:nvSpPr>
          <p:cNvPr id="3" name="Content Placeholder 2"/>
          <p:cNvSpPr>
            <a:spLocks noGrp="1"/>
          </p:cNvSpPr>
          <p:nvPr>
            <p:ph idx="4294967295"/>
          </p:nvPr>
        </p:nvSpPr>
        <p:spPr>
          <a:xfrm>
            <a:off x="340659" y="1367489"/>
            <a:ext cx="10972800" cy="3767185"/>
          </a:xfrm>
        </p:spPr>
        <p:txBody>
          <a:bodyPr/>
          <a:lstStyle/>
          <a:p>
            <a:pPr marL="0" indent="0" algn="just">
              <a:buNone/>
            </a:pPr>
            <a:r>
              <a:rPr lang="en-ZA" sz="2000" dirty="0">
                <a:latin typeface="Arial" pitchFamily="34" charset="0"/>
                <a:cs typeface="Arial" pitchFamily="34" charset="0"/>
              </a:rPr>
              <a:t>To present to the Portfolio Committee on Justice and Correctional Service:</a:t>
            </a:r>
          </a:p>
          <a:p>
            <a:pPr algn="just"/>
            <a:r>
              <a:rPr lang="en-ZA" sz="2000" dirty="0">
                <a:latin typeface="Arial" pitchFamily="34" charset="0"/>
                <a:cs typeface="Arial" pitchFamily="34" charset="0"/>
              </a:rPr>
              <a:t>Update on current DCS vacancies including SMS posts;</a:t>
            </a:r>
          </a:p>
          <a:p>
            <a:pPr algn="just"/>
            <a:r>
              <a:rPr lang="en-ZA" sz="2000" dirty="0">
                <a:latin typeface="Arial" pitchFamily="34" charset="0"/>
                <a:cs typeface="Arial" pitchFamily="34" charset="0"/>
              </a:rPr>
              <a:t>Current DCS Staff Ratios;</a:t>
            </a:r>
          </a:p>
          <a:p>
            <a:pPr algn="just"/>
            <a:r>
              <a:rPr lang="en-US" sz="2000" dirty="0">
                <a:latin typeface="Arial" pitchFamily="34" charset="0"/>
                <a:cs typeface="Arial" pitchFamily="34" charset="0"/>
              </a:rPr>
              <a:t>Review of the </a:t>
            </a:r>
            <a:r>
              <a:rPr lang="en-GB" sz="2000" dirty="0">
                <a:latin typeface="Arial" pitchFamily="34" charset="0"/>
                <a:cs typeface="Arial" pitchFamily="34" charset="0"/>
              </a:rPr>
              <a:t>organisational</a:t>
            </a:r>
            <a:r>
              <a:rPr lang="en-US" sz="2000" dirty="0">
                <a:latin typeface="Arial" pitchFamily="34" charset="0"/>
                <a:cs typeface="Arial" pitchFamily="34" charset="0"/>
              </a:rPr>
              <a:t> structure; </a:t>
            </a:r>
            <a:endParaRPr lang="en-ZA" sz="2000" dirty="0">
              <a:latin typeface="Arial" pitchFamily="34" charset="0"/>
              <a:cs typeface="Arial" pitchFamily="34" charset="0"/>
            </a:endParaRPr>
          </a:p>
          <a:p>
            <a:pPr algn="just"/>
            <a:r>
              <a:rPr lang="en-ZA" sz="2000" dirty="0">
                <a:latin typeface="Arial" pitchFamily="34" charset="0"/>
                <a:cs typeface="Arial" pitchFamily="34" charset="0"/>
              </a:rPr>
              <a:t>Challenges on Filling of vacancies; &amp;</a:t>
            </a:r>
          </a:p>
          <a:p>
            <a:pPr algn="just"/>
            <a:r>
              <a:rPr lang="en-ZA" sz="2000" dirty="0">
                <a:latin typeface="Arial" pitchFamily="34" charset="0"/>
                <a:cs typeface="Arial" pitchFamily="34" charset="0"/>
              </a:rPr>
              <a:t>DCS Action 2022/23 Plan for Filling of vacancies including the post of the National Commissioner.</a:t>
            </a:r>
          </a:p>
          <a:p>
            <a:pPr algn="just"/>
            <a:endParaRPr lang="en-ZA" dirty="0">
              <a:latin typeface="Arial" pitchFamily="34" charset="0"/>
              <a:cs typeface="Arial" pitchFamily="34" charset="0"/>
            </a:endParaRPr>
          </a:p>
        </p:txBody>
      </p:sp>
    </p:spTree>
    <p:extLst>
      <p:ext uri="{BB962C8B-B14F-4D97-AF65-F5344CB8AC3E}">
        <p14:creationId xmlns:p14="http://schemas.microsoft.com/office/powerpoint/2010/main" val="417572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293" y="1567031"/>
            <a:ext cx="11833410" cy="4188310"/>
          </a:xfrm>
        </p:spPr>
        <p:txBody>
          <a:bodyPr>
            <a:noAutofit/>
          </a:bodyPr>
          <a:lstStyle/>
          <a:p>
            <a:pPr algn="just"/>
            <a:r>
              <a:rPr lang="en-ZA" sz="1700" dirty="0"/>
              <a:t>Engagements with National Treasury on the increase of the Compensation of Employee Budget has not been able yield injection of additional funding;</a:t>
            </a:r>
          </a:p>
          <a:p>
            <a:pPr algn="just"/>
            <a:r>
              <a:rPr lang="en-ZA" sz="1700" dirty="0"/>
              <a:t>The Department would therefore rely on the possible savings emanating from natural attrition to realise some of the key human resource priorities;</a:t>
            </a:r>
          </a:p>
          <a:p>
            <a:pPr algn="just"/>
            <a:r>
              <a:rPr lang="en-ZA" sz="1700" dirty="0"/>
              <a:t>Funding reprioritisation will also be essential for the filling of critical posts;</a:t>
            </a:r>
          </a:p>
          <a:p>
            <a:pPr algn="just"/>
            <a:r>
              <a:rPr lang="en-ZA" sz="1700" dirty="0"/>
              <a:t>The Compensation of Employee budget is R17. 9 billion for the 2022/23 financial year and this will necessitates the following:</a:t>
            </a:r>
          </a:p>
          <a:p>
            <a:pPr marL="690563" indent="-403225" algn="just">
              <a:buFont typeface="Wingdings" panose="05000000000000000000" pitchFamily="2" charset="2"/>
              <a:buChar char="q"/>
            </a:pPr>
            <a:r>
              <a:rPr lang="en-ZA" sz="1700" dirty="0"/>
              <a:t>Reduction of the current post establishment </a:t>
            </a:r>
            <a:r>
              <a:rPr lang="en-US" sz="1700" dirty="0"/>
              <a:t>for </a:t>
            </a:r>
            <a:r>
              <a:rPr lang="en-US" altLang="en-US" sz="1700" dirty="0">
                <a:cs typeface="Arial" panose="020B0604020202020204" pitchFamily="34" charset="0"/>
              </a:rPr>
              <a:t>2021/22 financial year, DCS had an initial headcount of 42 087 posts due to budget constraints the posts </a:t>
            </a:r>
            <a:r>
              <a:rPr lang="en-ZA" altLang="en-US" sz="1700" dirty="0">
                <a:cs typeface="Arial" panose="020B0604020202020204" pitchFamily="34" charset="0"/>
              </a:rPr>
              <a:t>were </a:t>
            </a:r>
            <a:r>
              <a:rPr lang="en-US" altLang="en-US" sz="1700" dirty="0">
                <a:cs typeface="Arial" panose="020B0604020202020204" pitchFamily="34" charset="0"/>
              </a:rPr>
              <a:t>revised to 40 161</a:t>
            </a:r>
            <a:r>
              <a:rPr lang="en-ZA" altLang="en-US" sz="1700" dirty="0">
                <a:cs typeface="Arial" panose="020B0604020202020204" pitchFamily="34" charset="0"/>
              </a:rPr>
              <a:t>;</a:t>
            </a:r>
          </a:p>
          <a:p>
            <a:pPr marL="690563" indent="-403225" algn="just">
              <a:buFont typeface="Wingdings" panose="05000000000000000000" pitchFamily="2" charset="2"/>
              <a:buChar char="q"/>
            </a:pPr>
            <a:r>
              <a:rPr lang="en-US" altLang="en-US" sz="1700" dirty="0">
                <a:cs typeface="Arial" panose="020B0604020202020204" pitchFamily="34" charset="0"/>
              </a:rPr>
              <a:t>For period 2022/23 financial year DCS will have headcount of 39 926 posts on its establishment.  </a:t>
            </a:r>
          </a:p>
        </p:txBody>
      </p:sp>
      <p:sp>
        <p:nvSpPr>
          <p:cNvPr id="4" name="Slide Number Placeholder 3"/>
          <p:cNvSpPr>
            <a:spLocks noGrp="1"/>
          </p:cNvSpPr>
          <p:nvPr>
            <p:ph type="sldNum" sz="quarter" idx="4294967295"/>
          </p:nvPr>
        </p:nvSpPr>
        <p:spPr/>
        <p:txBody>
          <a:bodyPr/>
          <a:lstStyle/>
          <a:p>
            <a:fld id="{E68001AB-CE0D-4B33-9A39-75157A7AE39C}" type="slidenum">
              <a:rPr lang="en-ZA" smtClean="0"/>
              <a:pPr/>
              <a:t>20</a:t>
            </a:fld>
            <a:endParaRPr lang="en-ZA"/>
          </a:p>
        </p:txBody>
      </p:sp>
      <p:sp>
        <p:nvSpPr>
          <p:cNvPr id="5" name="Rectangle 4"/>
          <p:cNvSpPr/>
          <p:nvPr/>
        </p:nvSpPr>
        <p:spPr>
          <a:xfrm>
            <a:off x="412374" y="615153"/>
            <a:ext cx="11367247" cy="756446"/>
          </a:xfrm>
          <a:prstGeom prst="rect">
            <a:avLst/>
          </a:prstGeom>
          <a:pattFill prst="pct75">
            <a:fgClr>
              <a:srgbClr val="006600"/>
            </a:fgClr>
            <a:bgClr>
              <a:srgbClr val="33993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Impact of the Reduced Compensation of Employees Budget for 2022/23 Financial Year and the Medium Term Expenditure Framework (MTSF)</a:t>
            </a:r>
          </a:p>
        </p:txBody>
      </p:sp>
    </p:spTree>
    <p:extLst>
      <p:ext uri="{BB962C8B-B14F-4D97-AF65-F5344CB8AC3E}">
        <p14:creationId xmlns:p14="http://schemas.microsoft.com/office/powerpoint/2010/main" val="327480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264234363"/>
              </p:ext>
            </p:extLst>
          </p:nvPr>
        </p:nvGraphicFramePr>
        <p:xfrm>
          <a:off x="328957" y="3814734"/>
          <a:ext cx="11528293" cy="2306694"/>
        </p:xfrm>
        <a:graphic>
          <a:graphicData uri="http://schemas.openxmlformats.org/drawingml/2006/table">
            <a:tbl>
              <a:tblPr firstRow="1" bandRow="1">
                <a:tableStyleId>{5C22544A-7EE6-4342-B048-85BDC9FD1C3A}</a:tableStyleId>
              </a:tblPr>
              <a:tblGrid>
                <a:gridCol w="2371196">
                  <a:extLst>
                    <a:ext uri="{9D8B030D-6E8A-4147-A177-3AD203B41FA5}">
                      <a16:colId xmlns:a16="http://schemas.microsoft.com/office/drawing/2014/main" val="20000"/>
                    </a:ext>
                  </a:extLst>
                </a:gridCol>
                <a:gridCol w="1418655">
                  <a:extLst>
                    <a:ext uri="{9D8B030D-6E8A-4147-A177-3AD203B41FA5}">
                      <a16:colId xmlns:a16="http://schemas.microsoft.com/office/drawing/2014/main" val="20001"/>
                    </a:ext>
                  </a:extLst>
                </a:gridCol>
                <a:gridCol w="1759575">
                  <a:extLst>
                    <a:ext uri="{9D8B030D-6E8A-4147-A177-3AD203B41FA5}">
                      <a16:colId xmlns:a16="http://schemas.microsoft.com/office/drawing/2014/main" val="20002"/>
                    </a:ext>
                  </a:extLst>
                </a:gridCol>
                <a:gridCol w="1353519">
                  <a:extLst>
                    <a:ext uri="{9D8B030D-6E8A-4147-A177-3AD203B41FA5}">
                      <a16:colId xmlns:a16="http://schemas.microsoft.com/office/drawing/2014/main" val="20003"/>
                    </a:ext>
                  </a:extLst>
                </a:gridCol>
                <a:gridCol w="1809508">
                  <a:extLst>
                    <a:ext uri="{9D8B030D-6E8A-4147-A177-3AD203B41FA5}">
                      <a16:colId xmlns:a16="http://schemas.microsoft.com/office/drawing/2014/main" val="20004"/>
                    </a:ext>
                  </a:extLst>
                </a:gridCol>
                <a:gridCol w="1384258">
                  <a:extLst>
                    <a:ext uri="{9D8B030D-6E8A-4147-A177-3AD203B41FA5}">
                      <a16:colId xmlns:a16="http://schemas.microsoft.com/office/drawing/2014/main" val="20005"/>
                    </a:ext>
                  </a:extLst>
                </a:gridCol>
                <a:gridCol w="1431582">
                  <a:extLst>
                    <a:ext uri="{9D8B030D-6E8A-4147-A177-3AD203B41FA5}">
                      <a16:colId xmlns:a16="http://schemas.microsoft.com/office/drawing/2014/main" val="20006"/>
                    </a:ext>
                  </a:extLst>
                </a:gridCol>
              </a:tblGrid>
              <a:tr h="376766">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POSTS</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REGION/MANAGEMENT AREA</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TARGETED DATE FOR SHORTLISTING</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TARGETED  DATE FOR THE INTERVIEWS</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TARGETED DATE OF ASSUPTION OF DUTY </a:t>
                      </a:r>
                    </a:p>
                  </a:txBody>
                  <a:tcPr marL="43703" marR="43703" marT="0" marB="0" anchor="ctr">
                    <a:solidFill>
                      <a:srgbClr val="006600"/>
                    </a:solidFill>
                  </a:tcPr>
                </a:tc>
                <a:extLst>
                  <a:ext uri="{0D108BD9-81ED-4DB2-BD59-A6C34878D82A}">
                    <a16:rowId xmlns:a16="http://schemas.microsoft.com/office/drawing/2014/main" val="10000"/>
                  </a:ext>
                </a:extLst>
              </a:tr>
              <a:tr h="771789">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Chief  Deputy  Commissioner: Central Services</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HO</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extLst>
                  <a:ext uri="{0D108BD9-81ED-4DB2-BD59-A6C34878D82A}">
                    <a16:rowId xmlns:a16="http://schemas.microsoft.com/office/drawing/2014/main" val="10003"/>
                  </a:ext>
                </a:extLst>
              </a:tr>
              <a:tr h="369005">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Regional Commissioner</a:t>
                      </a:r>
                    </a:p>
                  </a:txBody>
                  <a:tcPr marL="43703" marR="43703" marT="0" marB="0"/>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Arial" pitchFamily="34" charset="0"/>
                        </a:rPr>
                        <a:t>Eastern Cape</a:t>
                      </a:r>
                    </a:p>
                    <a:p>
                      <a:pPr>
                        <a:lnSpc>
                          <a:spcPct val="100000"/>
                        </a:lnSpc>
                        <a:spcAft>
                          <a:spcPts val="0"/>
                        </a:spcAft>
                      </a:pPr>
                      <a:endParaRPr lang="en-ZA" sz="1400" kern="1200" baseline="0" dirty="0">
                        <a:solidFill>
                          <a:schemeClr val="tx1"/>
                        </a:solidFill>
                        <a:effectLst/>
                        <a:latin typeface="+mn-lt"/>
                        <a:ea typeface="+mn-ea"/>
                        <a:cs typeface="Arial" pitchFamily="34" charset="0"/>
                      </a:endParaRP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marR="0" indent="0" algn="l" defTabSz="914331"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1"/>
                  </a:ext>
                </a:extLst>
              </a:tr>
              <a:tr h="477249">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Chief Deputy Commissioner: GITO</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HO</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200" kern="1200" dirty="0">
                          <a:solidFill>
                            <a:schemeClr val="tx1"/>
                          </a:solidFill>
                          <a:effectLst/>
                          <a:latin typeface="+mn-lt"/>
                          <a:ea typeface="+mn-ea"/>
                          <a:cs typeface="+mn-cs"/>
                        </a:rPr>
                        <a:t>N/A</a:t>
                      </a:r>
                    </a:p>
                  </a:txBody>
                  <a:tcPr marL="43703" marR="43703" marT="0" marB="0"/>
                </a:tc>
                <a:tc>
                  <a:txBody>
                    <a:bodyPr/>
                    <a:lstStyle/>
                    <a:p>
                      <a:pPr marL="0" marR="0" indent="0" algn="l" defTabSz="914331"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2"/>
                  </a:ext>
                </a:extLst>
              </a:tr>
            </a:tbl>
          </a:graphicData>
        </a:graphic>
      </p:graphicFrame>
      <p:sp>
        <p:nvSpPr>
          <p:cNvPr id="4" name="Rectangle 3"/>
          <p:cNvSpPr/>
          <p:nvPr/>
        </p:nvSpPr>
        <p:spPr>
          <a:xfrm>
            <a:off x="328957" y="3432775"/>
            <a:ext cx="4334014" cy="369332"/>
          </a:xfrm>
          <a:prstGeom prst="rect">
            <a:avLst/>
          </a:prstGeom>
        </p:spPr>
        <p:txBody>
          <a:bodyPr wrap="square">
            <a:spAutoFit/>
          </a:bodyPr>
          <a:lstStyle/>
          <a:p>
            <a:r>
              <a:rPr lang="en-ZA" b="1" dirty="0">
                <a:solidFill>
                  <a:srgbClr val="005300"/>
                </a:solidFill>
                <a:effectLst>
                  <a:outerShdw blurRad="38100" dist="38100" dir="2700000" algn="tl">
                    <a:srgbClr val="000000">
                      <a:alpha val="43137"/>
                    </a:srgbClr>
                  </a:outerShdw>
                </a:effectLst>
                <a:latin typeface="Calibri (Body)"/>
              </a:rPr>
              <a:t>LEVEL 15</a:t>
            </a:r>
          </a:p>
        </p:txBody>
      </p:sp>
      <p:sp>
        <p:nvSpPr>
          <p:cNvPr id="7" name="Rectangle 6"/>
          <p:cNvSpPr/>
          <p:nvPr/>
        </p:nvSpPr>
        <p:spPr>
          <a:xfrm>
            <a:off x="3143673" y="2924944"/>
            <a:ext cx="3384377" cy="1754326"/>
          </a:xfrm>
          <a:prstGeom prst="rect">
            <a:avLst/>
          </a:prstGeom>
        </p:spPr>
        <p:txBody>
          <a:bodyPr wrap="square">
            <a:spAutoFit/>
          </a:bodyPr>
          <a:lstStyle/>
          <a:p>
            <a:endParaRPr lang="en-ZA" b="1" dirty="0">
              <a:solidFill>
                <a:srgbClr val="005300"/>
              </a:solidFill>
              <a:effectLst>
                <a:outerShdw blurRad="38100" dist="38100" dir="2700000" algn="tl">
                  <a:srgbClr val="000000">
                    <a:alpha val="43137"/>
                  </a:srgbClr>
                </a:outerShdw>
              </a:effectLst>
              <a:latin typeface="Calibri (Body)"/>
            </a:endParaRPr>
          </a:p>
          <a:p>
            <a:endParaRPr lang="en-ZA" b="1" dirty="0">
              <a:solidFill>
                <a:srgbClr val="005300"/>
              </a:solidFill>
              <a:effectLst>
                <a:outerShdw blurRad="38100" dist="38100" dir="2700000" algn="tl">
                  <a:srgbClr val="000000">
                    <a:alpha val="43137"/>
                  </a:srgbClr>
                </a:outerShdw>
              </a:effectLst>
              <a:latin typeface="Calibri (Body)"/>
            </a:endParaRPr>
          </a:p>
          <a:p>
            <a:endParaRPr lang="en-ZA" b="1" dirty="0">
              <a:solidFill>
                <a:srgbClr val="005300"/>
              </a:solidFill>
              <a:effectLst>
                <a:outerShdw blurRad="38100" dist="38100" dir="2700000" algn="tl">
                  <a:srgbClr val="000000">
                    <a:alpha val="43137"/>
                  </a:srgbClr>
                </a:outerShdw>
              </a:effectLst>
              <a:latin typeface="Calibri (Body)"/>
            </a:endParaRPr>
          </a:p>
          <a:p>
            <a:endParaRPr lang="en-ZA" b="1" dirty="0">
              <a:solidFill>
                <a:srgbClr val="005300"/>
              </a:solidFill>
              <a:effectLst>
                <a:outerShdw blurRad="38100" dist="38100" dir="2700000" algn="tl">
                  <a:srgbClr val="000000">
                    <a:alpha val="43137"/>
                  </a:srgbClr>
                </a:outerShdw>
              </a:effectLst>
              <a:latin typeface="Calibri (Body)"/>
            </a:endParaRPr>
          </a:p>
          <a:p>
            <a:endParaRPr lang="en-ZA" b="1" dirty="0">
              <a:solidFill>
                <a:srgbClr val="005300"/>
              </a:solidFill>
              <a:effectLst>
                <a:outerShdw blurRad="38100" dist="38100" dir="2700000" algn="tl">
                  <a:srgbClr val="000000">
                    <a:alpha val="43137"/>
                  </a:srgbClr>
                </a:outerShdw>
              </a:effectLst>
              <a:latin typeface="Calibri (Body)"/>
            </a:endParaRPr>
          </a:p>
          <a:p>
            <a:endParaRPr lang="en-ZA" b="1" dirty="0">
              <a:solidFill>
                <a:srgbClr val="005300"/>
              </a:solidFill>
              <a:effectLst>
                <a:outerShdw blurRad="38100" dist="38100" dir="2700000" algn="tl">
                  <a:srgbClr val="000000">
                    <a:alpha val="43137"/>
                  </a:srgbClr>
                </a:outerShdw>
              </a:effectLst>
              <a:latin typeface="Calibri (Body)"/>
            </a:endParaRPr>
          </a:p>
        </p:txBody>
      </p:sp>
      <p:graphicFrame>
        <p:nvGraphicFramePr>
          <p:cNvPr id="6" name="Table 5"/>
          <p:cNvGraphicFramePr>
            <a:graphicFrameLocks noGrp="1"/>
          </p:cNvGraphicFramePr>
          <p:nvPr>
            <p:extLst>
              <p:ext uri="{D42A27DB-BD31-4B8C-83A1-F6EECF244321}">
                <p14:modId xmlns:p14="http://schemas.microsoft.com/office/powerpoint/2010/main" val="264039843"/>
              </p:ext>
            </p:extLst>
          </p:nvPr>
        </p:nvGraphicFramePr>
        <p:xfrm>
          <a:off x="328957" y="786293"/>
          <a:ext cx="11161055" cy="1884283"/>
        </p:xfrm>
        <a:graphic>
          <a:graphicData uri="http://schemas.openxmlformats.org/drawingml/2006/table">
            <a:tbl>
              <a:tblPr firstRow="1" bandRow="1">
                <a:tableStyleId>{5C22544A-7EE6-4342-B048-85BDC9FD1C3A}</a:tableStyleId>
              </a:tblPr>
              <a:tblGrid>
                <a:gridCol w="1380562">
                  <a:extLst>
                    <a:ext uri="{9D8B030D-6E8A-4147-A177-3AD203B41FA5}">
                      <a16:colId xmlns:a16="http://schemas.microsoft.com/office/drawing/2014/main" val="20000"/>
                    </a:ext>
                  </a:extLst>
                </a:gridCol>
                <a:gridCol w="1213030">
                  <a:extLst>
                    <a:ext uri="{9D8B030D-6E8A-4147-A177-3AD203B41FA5}">
                      <a16:colId xmlns:a16="http://schemas.microsoft.com/office/drawing/2014/main" val="20001"/>
                    </a:ext>
                  </a:extLst>
                </a:gridCol>
                <a:gridCol w="1204167">
                  <a:extLst>
                    <a:ext uri="{9D8B030D-6E8A-4147-A177-3AD203B41FA5}">
                      <a16:colId xmlns:a16="http://schemas.microsoft.com/office/drawing/2014/main" val="20002"/>
                    </a:ext>
                  </a:extLst>
                </a:gridCol>
                <a:gridCol w="810097">
                  <a:extLst>
                    <a:ext uri="{9D8B030D-6E8A-4147-A177-3AD203B41FA5}">
                      <a16:colId xmlns:a16="http://schemas.microsoft.com/office/drawing/2014/main" val="20003"/>
                    </a:ext>
                  </a:extLst>
                </a:gridCol>
                <a:gridCol w="1389529">
                  <a:extLst>
                    <a:ext uri="{9D8B030D-6E8A-4147-A177-3AD203B41FA5}">
                      <a16:colId xmlns:a16="http://schemas.microsoft.com/office/drawing/2014/main" val="20004"/>
                    </a:ext>
                  </a:extLst>
                </a:gridCol>
                <a:gridCol w="1102659">
                  <a:extLst>
                    <a:ext uri="{9D8B030D-6E8A-4147-A177-3AD203B41FA5}">
                      <a16:colId xmlns:a16="http://schemas.microsoft.com/office/drawing/2014/main" val="20005"/>
                    </a:ext>
                  </a:extLst>
                </a:gridCol>
                <a:gridCol w="1183341">
                  <a:extLst>
                    <a:ext uri="{9D8B030D-6E8A-4147-A177-3AD203B41FA5}">
                      <a16:colId xmlns:a16="http://schemas.microsoft.com/office/drawing/2014/main" val="20006"/>
                    </a:ext>
                  </a:extLst>
                </a:gridCol>
                <a:gridCol w="2877670">
                  <a:extLst>
                    <a:ext uri="{9D8B030D-6E8A-4147-A177-3AD203B41FA5}">
                      <a16:colId xmlns:a16="http://schemas.microsoft.com/office/drawing/2014/main" val="20007"/>
                    </a:ext>
                  </a:extLst>
                </a:gridCol>
              </a:tblGrid>
              <a:tr h="930904">
                <a:tc>
                  <a:txBody>
                    <a:bodyPr/>
                    <a:lstStyle/>
                    <a:p>
                      <a:pPr>
                        <a:lnSpc>
                          <a:spcPct val="115000"/>
                        </a:lnSpc>
                        <a:spcAft>
                          <a:spcPts val="0"/>
                        </a:spcAft>
                      </a:pPr>
                      <a:r>
                        <a:rPr lang="en-ZA" sz="1200" dirty="0">
                          <a:effectLst/>
                          <a:latin typeface="+mn-lt"/>
                          <a:cs typeface="Arial" pitchFamily="34" charset="0"/>
                        </a:rPr>
                        <a:t>POSTS</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REGION/MANAGEMENT AREA</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DATE ADVERTISED</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CLOSING DATE </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TARGETED DATE FOR SHORTLISTING</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TARGETED  DATE FOR THE INTERVIEWS</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TARGETED DATE OF ASSUPTION OF DUTY </a:t>
                      </a:r>
                      <a:endParaRPr lang="en-ZA" sz="1200" dirty="0">
                        <a:effectLst/>
                        <a:latin typeface="+mn-lt"/>
                        <a:ea typeface="Calibri"/>
                        <a:cs typeface="Arial" pitchFamily="34" charset="0"/>
                      </a:endParaRPr>
                    </a:p>
                  </a:txBody>
                  <a:tcPr marL="43703" marR="43703" marT="0" marB="0" anchor="ctr">
                    <a:solidFill>
                      <a:srgbClr val="006600"/>
                    </a:solidFill>
                  </a:tcPr>
                </a:tc>
                <a:tc>
                  <a:txBody>
                    <a:bodyPr/>
                    <a:lstStyle/>
                    <a:p>
                      <a:pPr>
                        <a:lnSpc>
                          <a:spcPct val="115000"/>
                        </a:lnSpc>
                        <a:spcAft>
                          <a:spcPts val="0"/>
                        </a:spcAft>
                      </a:pPr>
                      <a:r>
                        <a:rPr lang="en-ZA" sz="1200" dirty="0">
                          <a:effectLst/>
                          <a:latin typeface="+mn-lt"/>
                          <a:cs typeface="Arial" pitchFamily="34" charset="0"/>
                        </a:rPr>
                        <a:t>STATUS</a:t>
                      </a:r>
                      <a:endParaRPr lang="en-ZA" sz="1200" dirty="0">
                        <a:effectLst/>
                        <a:latin typeface="+mn-lt"/>
                        <a:ea typeface="Calibri"/>
                        <a:cs typeface="Arial" pitchFamily="34" charset="0"/>
                      </a:endParaRPr>
                    </a:p>
                  </a:txBody>
                  <a:tcPr marL="43703" marR="43703" marT="0" marB="0" anchor="ctr">
                    <a:solidFill>
                      <a:srgbClr val="006600"/>
                    </a:solidFill>
                  </a:tcPr>
                </a:tc>
                <a:extLst>
                  <a:ext uri="{0D108BD9-81ED-4DB2-BD59-A6C34878D82A}">
                    <a16:rowId xmlns:a16="http://schemas.microsoft.com/office/drawing/2014/main" val="10000"/>
                  </a:ext>
                </a:extLst>
              </a:tr>
              <a:tr h="953379">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National Commissioner</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HO</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nSpc>
                          <a:spcPct val="100000"/>
                        </a:lnSpc>
                        <a:spcAft>
                          <a:spcPts val="0"/>
                        </a:spcAft>
                      </a:pPr>
                      <a:r>
                        <a:rPr lang="en-ZA" sz="1400" kern="1200" baseline="0" dirty="0">
                          <a:solidFill>
                            <a:schemeClr val="tx1"/>
                          </a:solidFill>
                          <a:effectLst/>
                          <a:latin typeface="+mn-lt"/>
                          <a:ea typeface="+mn-ea"/>
                          <a:cs typeface="Arial" pitchFamily="34" charset="0"/>
                        </a:rPr>
                        <a:t>N/A</a:t>
                      </a:r>
                    </a:p>
                  </a:txBody>
                  <a:tcPr marL="43703" marR="43703" marT="0" marB="0"/>
                </a:tc>
                <a:tc>
                  <a:txBody>
                    <a:bodyPr/>
                    <a:lstStyle/>
                    <a:p>
                      <a:pPr algn="just">
                        <a:lnSpc>
                          <a:spcPct val="100000"/>
                        </a:lnSpc>
                        <a:spcAft>
                          <a:spcPts val="0"/>
                        </a:spcAft>
                      </a:pPr>
                      <a:r>
                        <a:rPr lang="en-US" sz="1200" kern="1200" baseline="0" dirty="0">
                          <a:solidFill>
                            <a:schemeClr val="tx1"/>
                          </a:solidFill>
                          <a:effectLst/>
                          <a:latin typeface="+mn-lt"/>
                          <a:ea typeface="+mn-ea"/>
                          <a:cs typeface="Arial" pitchFamily="34" charset="0"/>
                        </a:rPr>
                        <a:t>Advert planned for 13 March 2022. </a:t>
                      </a:r>
                      <a:endParaRPr lang="en-ZA" sz="1200" dirty="0">
                        <a:solidFill>
                          <a:schemeClr val="tx1"/>
                        </a:solidFill>
                        <a:effectLst/>
                        <a:latin typeface="+mn-lt"/>
                        <a:ea typeface="Calibri"/>
                        <a:cs typeface="Arial" pitchFamily="34" charset="0"/>
                      </a:endParaRPr>
                    </a:p>
                    <a:p>
                      <a:pPr>
                        <a:lnSpc>
                          <a:spcPct val="100000"/>
                        </a:lnSpc>
                        <a:spcAft>
                          <a:spcPts val="0"/>
                        </a:spcAft>
                      </a:pPr>
                      <a:endParaRPr lang="en-ZA" sz="1200" dirty="0">
                        <a:solidFill>
                          <a:schemeClr val="tx1"/>
                        </a:solidFill>
                        <a:effectLst/>
                        <a:latin typeface="+mn-lt"/>
                        <a:ea typeface="Calibri"/>
                        <a:cs typeface="Arial" pitchFamily="34" charset="0"/>
                      </a:endParaRPr>
                    </a:p>
                  </a:txBody>
                  <a:tcPr marL="43703" marR="43703" marT="0" marB="0"/>
                </a:tc>
                <a:extLst>
                  <a:ext uri="{0D108BD9-81ED-4DB2-BD59-A6C34878D82A}">
                    <a16:rowId xmlns:a16="http://schemas.microsoft.com/office/drawing/2014/main" val="10001"/>
                  </a:ext>
                </a:extLst>
              </a:tr>
            </a:tbl>
          </a:graphicData>
        </a:graphic>
      </p:graphicFrame>
      <p:sp>
        <p:nvSpPr>
          <p:cNvPr id="8" name="Rectangle 7"/>
          <p:cNvSpPr/>
          <p:nvPr/>
        </p:nvSpPr>
        <p:spPr>
          <a:xfrm>
            <a:off x="440489" y="416961"/>
            <a:ext cx="4334014" cy="369332"/>
          </a:xfrm>
          <a:prstGeom prst="rect">
            <a:avLst/>
          </a:prstGeom>
        </p:spPr>
        <p:txBody>
          <a:bodyPr wrap="square">
            <a:spAutoFit/>
          </a:bodyPr>
          <a:lstStyle/>
          <a:p>
            <a:r>
              <a:rPr lang="en-ZA" b="1" dirty="0">
                <a:solidFill>
                  <a:srgbClr val="005300"/>
                </a:solidFill>
                <a:effectLst>
                  <a:outerShdw blurRad="38100" dist="38100" dir="2700000" algn="tl">
                    <a:srgbClr val="000000">
                      <a:alpha val="43137"/>
                    </a:srgbClr>
                  </a:outerShdw>
                </a:effectLst>
                <a:latin typeface="Calibri (Body)"/>
              </a:rPr>
              <a:t>LEVEL 16</a:t>
            </a:r>
          </a:p>
        </p:txBody>
      </p:sp>
    </p:spTree>
    <p:extLst>
      <p:ext uri="{BB962C8B-B14F-4D97-AF65-F5344CB8AC3E}">
        <p14:creationId xmlns:p14="http://schemas.microsoft.com/office/powerpoint/2010/main" val="16774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744073" y="467514"/>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14</a:t>
            </a:r>
          </a:p>
        </p:txBody>
      </p:sp>
      <p:graphicFrame>
        <p:nvGraphicFramePr>
          <p:cNvPr id="2" name="Table 1"/>
          <p:cNvGraphicFramePr>
            <a:graphicFrameLocks noGrp="1"/>
          </p:cNvGraphicFramePr>
          <p:nvPr>
            <p:extLst>
              <p:ext uri="{D42A27DB-BD31-4B8C-83A1-F6EECF244321}">
                <p14:modId xmlns:p14="http://schemas.microsoft.com/office/powerpoint/2010/main" val="178017784"/>
              </p:ext>
            </p:extLst>
          </p:nvPr>
        </p:nvGraphicFramePr>
        <p:xfrm>
          <a:off x="349624" y="806034"/>
          <a:ext cx="11358281" cy="5056885"/>
        </p:xfrm>
        <a:graphic>
          <a:graphicData uri="http://schemas.openxmlformats.org/drawingml/2006/table">
            <a:tbl>
              <a:tblPr firstRow="1" bandRow="1">
                <a:tableStyleId>{5C22544A-7EE6-4342-B048-85BDC9FD1C3A}</a:tableStyleId>
              </a:tblPr>
              <a:tblGrid>
                <a:gridCol w="3875910">
                  <a:extLst>
                    <a:ext uri="{9D8B030D-6E8A-4147-A177-3AD203B41FA5}">
                      <a16:colId xmlns:a16="http://schemas.microsoft.com/office/drawing/2014/main" val="20000"/>
                    </a:ext>
                  </a:extLst>
                </a:gridCol>
                <a:gridCol w="2798119">
                  <a:extLst>
                    <a:ext uri="{9D8B030D-6E8A-4147-A177-3AD203B41FA5}">
                      <a16:colId xmlns:a16="http://schemas.microsoft.com/office/drawing/2014/main" val="20001"/>
                    </a:ext>
                  </a:extLst>
                </a:gridCol>
                <a:gridCol w="2466488">
                  <a:extLst>
                    <a:ext uri="{9D8B030D-6E8A-4147-A177-3AD203B41FA5}">
                      <a16:colId xmlns:a16="http://schemas.microsoft.com/office/drawing/2014/main" val="20002"/>
                    </a:ext>
                  </a:extLst>
                </a:gridCol>
                <a:gridCol w="2217764">
                  <a:extLst>
                    <a:ext uri="{9D8B030D-6E8A-4147-A177-3AD203B41FA5}">
                      <a16:colId xmlns:a16="http://schemas.microsoft.com/office/drawing/2014/main" val="20003"/>
                    </a:ext>
                  </a:extLst>
                </a:gridCol>
              </a:tblGrid>
              <a:tr h="671181">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POSTS</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REGION/</a:t>
                      </a:r>
                    </a:p>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MANAGEMENT AREA</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43703" marR="43703"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43703" marR="43703" marT="0" marB="0" anchor="ctr">
                    <a:solidFill>
                      <a:srgbClr val="006600"/>
                    </a:solidFill>
                  </a:tcPr>
                </a:tc>
                <a:extLst>
                  <a:ext uri="{0D108BD9-81ED-4DB2-BD59-A6C34878D82A}">
                    <a16:rowId xmlns:a16="http://schemas.microsoft.com/office/drawing/2014/main" val="10000"/>
                  </a:ext>
                </a:extLst>
              </a:tr>
              <a:tr h="399313">
                <a:tc>
                  <a:txBody>
                    <a:bodyPr/>
                    <a:lstStyle/>
                    <a:p>
                      <a:pPr>
                        <a:lnSpc>
                          <a:spcPct val="115000"/>
                        </a:lnSpc>
                        <a:spcAft>
                          <a:spcPts val="0"/>
                        </a:spcAft>
                      </a:pPr>
                      <a:r>
                        <a:rPr lang="en-ZA" sz="1400" dirty="0">
                          <a:solidFill>
                            <a:schemeClr val="tx1"/>
                          </a:solidFill>
                          <a:effectLst/>
                          <a:latin typeface="+mn-lt"/>
                        </a:rPr>
                        <a:t>DC: IT Infrastructure </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HO</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 20 Jan 2020</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17 Feb 2020</a:t>
                      </a:r>
                      <a:endParaRPr lang="en-ZA" sz="1400" dirty="0">
                        <a:solidFill>
                          <a:schemeClr val="tx1"/>
                        </a:solidFill>
                        <a:effectLst/>
                        <a:latin typeface="+mn-lt"/>
                        <a:ea typeface="Calibri"/>
                        <a:cs typeface="Times New Roman"/>
                      </a:endParaRPr>
                    </a:p>
                  </a:txBody>
                  <a:tcPr marL="43703" marR="43703" marT="0" marB="0"/>
                </a:tc>
                <a:extLst>
                  <a:ext uri="{0D108BD9-81ED-4DB2-BD59-A6C34878D82A}">
                    <a16:rowId xmlns:a16="http://schemas.microsoft.com/office/drawing/2014/main" val="10001"/>
                  </a:ext>
                </a:extLst>
              </a:tr>
              <a:tr h="417425">
                <a:tc>
                  <a:txBody>
                    <a:bodyPr/>
                    <a:lstStyle/>
                    <a:p>
                      <a:pPr>
                        <a:lnSpc>
                          <a:spcPct val="115000"/>
                        </a:lnSpc>
                        <a:spcAft>
                          <a:spcPts val="0"/>
                        </a:spcAft>
                      </a:pPr>
                      <a:r>
                        <a:rPr lang="en-ZA" sz="1400" dirty="0">
                          <a:solidFill>
                            <a:schemeClr val="tx1"/>
                          </a:solidFill>
                          <a:effectLst/>
                          <a:latin typeface="+mn-lt"/>
                        </a:rPr>
                        <a:t>DC: Employee Relations </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HO</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 20 Jan 2020</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17 Feb 2020</a:t>
                      </a:r>
                      <a:endParaRPr lang="en-ZA" sz="1400" dirty="0">
                        <a:solidFill>
                          <a:schemeClr val="tx1"/>
                        </a:solidFill>
                        <a:effectLst/>
                        <a:latin typeface="+mn-lt"/>
                        <a:ea typeface="Calibri"/>
                        <a:cs typeface="Times New Roman"/>
                      </a:endParaRPr>
                    </a:p>
                  </a:txBody>
                  <a:tcPr marL="43703" marR="43703" marT="0" marB="0"/>
                </a:tc>
                <a:extLst>
                  <a:ext uri="{0D108BD9-81ED-4DB2-BD59-A6C34878D82A}">
                    <a16:rowId xmlns:a16="http://schemas.microsoft.com/office/drawing/2014/main" val="10002"/>
                  </a:ext>
                </a:extLst>
              </a:tr>
              <a:tr h="427364">
                <a:tc>
                  <a:txBody>
                    <a:bodyPr/>
                    <a:lstStyle/>
                    <a:p>
                      <a:pPr>
                        <a:lnSpc>
                          <a:spcPct val="115000"/>
                        </a:lnSpc>
                        <a:spcAft>
                          <a:spcPts val="0"/>
                        </a:spcAft>
                      </a:pPr>
                      <a:r>
                        <a:rPr lang="en-ZA" sz="1400" dirty="0">
                          <a:solidFill>
                            <a:schemeClr val="tx1"/>
                          </a:solidFill>
                          <a:effectLst/>
                          <a:latin typeface="+mn-lt"/>
                        </a:rPr>
                        <a:t>DC: Legal Services</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HO</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ea typeface="Calibri"/>
                          <a:cs typeface="Times New Roman"/>
                        </a:rPr>
                        <a:t>31 Oct 2021</a:t>
                      </a:r>
                    </a:p>
                  </a:txBody>
                  <a:tcPr marL="43703" marR="43703" marT="0" marB="0"/>
                </a:tc>
                <a:tc>
                  <a:txBody>
                    <a:bodyPr/>
                    <a:lstStyle/>
                    <a:p>
                      <a:pPr>
                        <a:lnSpc>
                          <a:spcPct val="115000"/>
                        </a:lnSpc>
                        <a:spcAft>
                          <a:spcPts val="0"/>
                        </a:spcAft>
                      </a:pPr>
                      <a:r>
                        <a:rPr lang="en-US" sz="1400" dirty="0">
                          <a:solidFill>
                            <a:schemeClr val="tx1"/>
                          </a:solidFill>
                          <a:effectLst/>
                          <a:latin typeface="+mn-lt"/>
                          <a:ea typeface="Calibri"/>
                          <a:cs typeface="Times New Roman"/>
                        </a:rPr>
                        <a:t>22 Nov </a:t>
                      </a:r>
                      <a:r>
                        <a:rPr lang="en-ZA" sz="1400" dirty="0">
                          <a:solidFill>
                            <a:schemeClr val="tx1"/>
                          </a:solidFill>
                          <a:effectLst/>
                          <a:latin typeface="+mn-lt"/>
                          <a:ea typeface="Calibri"/>
                          <a:cs typeface="Times New Roman"/>
                        </a:rPr>
                        <a:t>2021</a:t>
                      </a:r>
                    </a:p>
                  </a:txBody>
                  <a:tcPr marL="43703" marR="43703" marT="0" marB="0"/>
                </a:tc>
                <a:extLst>
                  <a:ext uri="{0D108BD9-81ED-4DB2-BD59-A6C34878D82A}">
                    <a16:rowId xmlns:a16="http://schemas.microsoft.com/office/drawing/2014/main" val="10003"/>
                  </a:ext>
                </a:extLst>
              </a:tr>
              <a:tr h="477056">
                <a:tc>
                  <a:txBody>
                    <a:bodyPr/>
                    <a:lstStyle/>
                    <a:p>
                      <a:pPr>
                        <a:lnSpc>
                          <a:spcPct val="115000"/>
                        </a:lnSpc>
                        <a:spcAft>
                          <a:spcPts val="0"/>
                        </a:spcAft>
                      </a:pPr>
                      <a:r>
                        <a:rPr lang="en-ZA" sz="1400" dirty="0">
                          <a:solidFill>
                            <a:schemeClr val="tx1"/>
                          </a:solidFill>
                          <a:effectLst/>
                          <a:latin typeface="+mn-lt"/>
                        </a:rPr>
                        <a:t>DC: Area Commissioner</a:t>
                      </a:r>
                      <a:endParaRPr lang="en-ZA" sz="1400" dirty="0">
                        <a:solidFill>
                          <a:schemeClr val="tx1"/>
                        </a:solidFill>
                        <a:effectLst/>
                        <a:latin typeface="+mn-lt"/>
                        <a:ea typeface="Calibri"/>
                        <a:cs typeface="Times New Roman"/>
                      </a:endParaRPr>
                    </a:p>
                  </a:txBody>
                  <a:tcPr marL="43703" marR="43703" marT="0" marB="0"/>
                </a:tc>
                <a:tc>
                  <a:txBody>
                    <a:bodyPr/>
                    <a:lstStyle/>
                    <a:p>
                      <a:pPr marL="0" marR="0" indent="0" algn="l" defTabSz="457011" rtl="0" eaLnBrk="1" fontAlgn="auto" latinLnBrk="0" hangingPunct="1">
                        <a:lnSpc>
                          <a:spcPct val="115000"/>
                        </a:lnSpc>
                        <a:spcBef>
                          <a:spcPts val="0"/>
                        </a:spcBef>
                        <a:spcAft>
                          <a:spcPts val="0"/>
                        </a:spcAft>
                        <a:buClrTx/>
                        <a:buSzTx/>
                        <a:buFontTx/>
                        <a:buNone/>
                        <a:tabLst/>
                        <a:defRPr/>
                      </a:pPr>
                      <a:r>
                        <a:rPr lang="en-ZA" sz="1400" dirty="0">
                          <a:solidFill>
                            <a:schemeClr val="tx1"/>
                          </a:solidFill>
                          <a:effectLst/>
                          <a:latin typeface="+mn-lt"/>
                        </a:rPr>
                        <a:t>KwaZulu-Natal: Durban</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00000"/>
                        </a:lnSpc>
                        <a:spcAft>
                          <a:spcPts val="0"/>
                        </a:spcAft>
                      </a:pPr>
                      <a:r>
                        <a:rPr lang="en-ZA" sz="1400" dirty="0">
                          <a:solidFill>
                            <a:schemeClr val="tx1"/>
                          </a:solidFill>
                          <a:effectLst/>
                          <a:latin typeface="+mn-lt"/>
                          <a:ea typeface="Calibri"/>
                          <a:cs typeface="Times New Roman"/>
                        </a:rPr>
                        <a:t>27 Oct 2019</a:t>
                      </a:r>
                    </a:p>
                  </a:txBody>
                  <a:tcPr marL="43703" marR="43703" marT="0" marB="0"/>
                </a:tc>
                <a:tc>
                  <a:txBody>
                    <a:bodyPr/>
                    <a:lstStyle/>
                    <a:p>
                      <a:pPr>
                        <a:lnSpc>
                          <a:spcPct val="100000"/>
                        </a:lnSpc>
                        <a:spcAft>
                          <a:spcPts val="0"/>
                        </a:spcAft>
                      </a:pPr>
                      <a:r>
                        <a:rPr lang="en-ZA" sz="1400" dirty="0">
                          <a:solidFill>
                            <a:schemeClr val="tx1"/>
                          </a:solidFill>
                          <a:effectLst/>
                          <a:latin typeface="+mn-lt"/>
                          <a:ea typeface="Calibri"/>
                          <a:cs typeface="Times New Roman"/>
                        </a:rPr>
                        <a:t>18 Nov</a:t>
                      </a:r>
                      <a:r>
                        <a:rPr lang="en-ZA" sz="1400" baseline="0" dirty="0">
                          <a:solidFill>
                            <a:schemeClr val="tx1"/>
                          </a:solidFill>
                          <a:effectLst/>
                          <a:latin typeface="+mn-lt"/>
                          <a:ea typeface="Calibri"/>
                          <a:cs typeface="Times New Roman"/>
                        </a:rPr>
                        <a:t> 2019</a:t>
                      </a:r>
                      <a:endParaRPr lang="en-ZA" sz="1400" dirty="0">
                        <a:solidFill>
                          <a:schemeClr val="tx1"/>
                        </a:solidFill>
                        <a:effectLst/>
                        <a:latin typeface="+mn-lt"/>
                        <a:ea typeface="Calibri"/>
                        <a:cs typeface="Times New Roman"/>
                      </a:endParaRPr>
                    </a:p>
                  </a:txBody>
                  <a:tcPr marL="43703" marR="43703" marT="0" marB="0"/>
                </a:tc>
                <a:extLst>
                  <a:ext uri="{0D108BD9-81ED-4DB2-BD59-A6C34878D82A}">
                    <a16:rowId xmlns:a16="http://schemas.microsoft.com/office/drawing/2014/main" val="10004"/>
                  </a:ext>
                </a:extLst>
              </a:tr>
              <a:tr h="586384">
                <a:tc>
                  <a:txBody>
                    <a:bodyPr/>
                    <a:lstStyle/>
                    <a:p>
                      <a:pPr>
                        <a:lnSpc>
                          <a:spcPct val="115000"/>
                        </a:lnSpc>
                        <a:spcAft>
                          <a:spcPts val="0"/>
                        </a:spcAft>
                      </a:pPr>
                      <a:r>
                        <a:rPr lang="en-ZA" sz="1400" dirty="0">
                          <a:solidFill>
                            <a:schemeClr val="tx1"/>
                          </a:solidFill>
                          <a:effectLst/>
                          <a:latin typeface="+mn-lt"/>
                        </a:rPr>
                        <a:t>DC: Facilities Planning &amp; Property Management</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rPr>
                        <a:t>HO</a:t>
                      </a:r>
                      <a:endParaRPr lang="en-ZA" sz="14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1400" dirty="0">
                          <a:solidFill>
                            <a:schemeClr val="tx1"/>
                          </a:solidFill>
                          <a:effectLst/>
                          <a:latin typeface="+mn-lt"/>
                          <a:ea typeface="Calibri"/>
                          <a:cs typeface="Times New Roman"/>
                        </a:rPr>
                        <a:t>16 Aug 2020</a:t>
                      </a:r>
                    </a:p>
                  </a:txBody>
                  <a:tcPr marL="43703" marR="43703" marT="0" marB="0"/>
                </a:tc>
                <a:tc>
                  <a:txBody>
                    <a:bodyPr/>
                    <a:lstStyle/>
                    <a:p>
                      <a:pPr>
                        <a:lnSpc>
                          <a:spcPct val="115000"/>
                        </a:lnSpc>
                        <a:spcAft>
                          <a:spcPts val="0"/>
                        </a:spcAft>
                      </a:pPr>
                      <a:r>
                        <a:rPr lang="en-ZA" sz="1400" dirty="0">
                          <a:solidFill>
                            <a:schemeClr val="tx1"/>
                          </a:solidFill>
                          <a:effectLst/>
                          <a:latin typeface="+mn-lt"/>
                          <a:ea typeface="Calibri"/>
                          <a:cs typeface="Times New Roman"/>
                        </a:rPr>
                        <a:t>07</a:t>
                      </a:r>
                      <a:r>
                        <a:rPr lang="en-ZA" sz="1400" baseline="0" dirty="0">
                          <a:solidFill>
                            <a:schemeClr val="tx1"/>
                          </a:solidFill>
                          <a:effectLst/>
                          <a:latin typeface="+mn-lt"/>
                          <a:ea typeface="Calibri"/>
                          <a:cs typeface="Times New Roman"/>
                        </a:rPr>
                        <a:t> Sept </a:t>
                      </a:r>
                      <a:r>
                        <a:rPr lang="en-ZA" sz="1400" dirty="0">
                          <a:solidFill>
                            <a:schemeClr val="tx1"/>
                          </a:solidFill>
                          <a:effectLst/>
                          <a:latin typeface="+mn-lt"/>
                          <a:ea typeface="Calibri"/>
                          <a:cs typeface="Times New Roman"/>
                        </a:rPr>
                        <a:t>2020</a:t>
                      </a:r>
                    </a:p>
                  </a:txBody>
                  <a:tcPr marL="43703" marR="43703" marT="0" marB="0"/>
                </a:tc>
                <a:extLst>
                  <a:ext uri="{0D108BD9-81ED-4DB2-BD59-A6C34878D82A}">
                    <a16:rowId xmlns:a16="http://schemas.microsoft.com/office/drawing/2014/main" val="10006"/>
                  </a:ext>
                </a:extLst>
              </a:tr>
              <a:tr h="596322">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Deputy Regional Commissioner</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Limpopo, Mpumalanga and North West</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7"/>
                  </a:ext>
                </a:extLst>
              </a:tr>
              <a:tr h="477056">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Deputy Regional Commissioner</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KwaZulu</a:t>
                      </a:r>
                      <a:r>
                        <a:rPr lang="en-ZA" sz="1400" kern="1200" baseline="0" dirty="0">
                          <a:solidFill>
                            <a:schemeClr val="tx1"/>
                          </a:solidFill>
                          <a:effectLst/>
                          <a:latin typeface="+mn-lt"/>
                          <a:ea typeface="+mn-ea"/>
                          <a:cs typeface="+mn-cs"/>
                        </a:rPr>
                        <a:t>-Natal</a:t>
                      </a: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8"/>
                  </a:ext>
                </a:extLst>
              </a:tr>
              <a:tr h="502392">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DC</a:t>
                      </a:r>
                      <a:r>
                        <a:rPr lang="en-ZA" sz="1400" kern="1200" baseline="0" dirty="0">
                          <a:solidFill>
                            <a:schemeClr val="tx1"/>
                          </a:solidFill>
                          <a:effectLst/>
                          <a:latin typeface="+mn-lt"/>
                          <a:ea typeface="+mn-ea"/>
                          <a:cs typeface="+mn-cs"/>
                        </a:rPr>
                        <a:t> Executive Management</a:t>
                      </a: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9"/>
                  </a:ext>
                </a:extLst>
              </a:tr>
              <a:tr h="502392">
                <a:tc>
                  <a:txBody>
                    <a:bodyPr/>
                    <a:lstStyle/>
                    <a:p>
                      <a:pPr marL="0" algn="l" defTabSz="914331" rtl="0" eaLnBrk="1" latinLnBrk="0" hangingPunct="1">
                        <a:lnSpc>
                          <a:spcPct val="115000"/>
                        </a:lnSpc>
                        <a:spcAft>
                          <a:spcPts val="0"/>
                        </a:spcAft>
                      </a:pPr>
                      <a:r>
                        <a:rPr lang="en-US" sz="1400" kern="1200" dirty="0">
                          <a:solidFill>
                            <a:schemeClr val="tx1"/>
                          </a:solidFill>
                          <a:effectLst/>
                          <a:latin typeface="+mn-lt"/>
                          <a:ea typeface="+mn-ea"/>
                          <a:cs typeface="+mn-cs"/>
                        </a:rPr>
                        <a:t>DC: Social Re-integration</a:t>
                      </a: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US" sz="1400" kern="1200" dirty="0">
                          <a:solidFill>
                            <a:schemeClr val="tx1"/>
                          </a:solidFill>
                          <a:effectLst/>
                          <a:latin typeface="+mn-lt"/>
                          <a:ea typeface="+mn-ea"/>
                          <a:cs typeface="+mn-cs"/>
                        </a:rPr>
                        <a:t>HO</a:t>
                      </a: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US" sz="1400" kern="1200" dirty="0">
                          <a:solidFill>
                            <a:schemeClr val="tx1"/>
                          </a:solidFill>
                          <a:effectLst/>
                          <a:latin typeface="+mn-lt"/>
                          <a:ea typeface="+mn-ea"/>
                          <a:cs typeface="+mn-cs"/>
                        </a:rPr>
                        <a:t>N/A</a:t>
                      </a: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US" sz="1400" kern="1200" dirty="0">
                          <a:solidFill>
                            <a:schemeClr val="tx1"/>
                          </a:solidFill>
                          <a:effectLst/>
                          <a:latin typeface="+mn-lt"/>
                          <a:ea typeface="+mn-ea"/>
                          <a:cs typeface="+mn-cs"/>
                        </a:rPr>
                        <a:t>N/A</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7035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555814" y="521302"/>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14</a:t>
            </a:r>
          </a:p>
        </p:txBody>
      </p:sp>
      <p:graphicFrame>
        <p:nvGraphicFramePr>
          <p:cNvPr id="2" name="Table 1"/>
          <p:cNvGraphicFramePr>
            <a:graphicFrameLocks noGrp="1"/>
          </p:cNvGraphicFramePr>
          <p:nvPr>
            <p:extLst>
              <p:ext uri="{D42A27DB-BD31-4B8C-83A1-F6EECF244321}">
                <p14:modId xmlns:p14="http://schemas.microsoft.com/office/powerpoint/2010/main" val="3639531391"/>
              </p:ext>
            </p:extLst>
          </p:nvPr>
        </p:nvGraphicFramePr>
        <p:xfrm>
          <a:off x="394447" y="1089030"/>
          <a:ext cx="11134165" cy="3254588"/>
        </p:xfrm>
        <a:graphic>
          <a:graphicData uri="http://schemas.openxmlformats.org/drawingml/2006/table">
            <a:tbl>
              <a:tblPr firstRow="1" bandRow="1">
                <a:tableStyleId>{5C22544A-7EE6-4342-B048-85BDC9FD1C3A}</a:tableStyleId>
              </a:tblPr>
              <a:tblGrid>
                <a:gridCol w="4236583">
                  <a:extLst>
                    <a:ext uri="{9D8B030D-6E8A-4147-A177-3AD203B41FA5}">
                      <a16:colId xmlns:a16="http://schemas.microsoft.com/office/drawing/2014/main" val="20000"/>
                    </a:ext>
                  </a:extLst>
                </a:gridCol>
                <a:gridCol w="2895012">
                  <a:extLst>
                    <a:ext uri="{9D8B030D-6E8A-4147-A177-3AD203B41FA5}">
                      <a16:colId xmlns:a16="http://schemas.microsoft.com/office/drawing/2014/main" val="20001"/>
                    </a:ext>
                  </a:extLst>
                </a:gridCol>
                <a:gridCol w="1986207">
                  <a:extLst>
                    <a:ext uri="{9D8B030D-6E8A-4147-A177-3AD203B41FA5}">
                      <a16:colId xmlns:a16="http://schemas.microsoft.com/office/drawing/2014/main" val="20002"/>
                    </a:ext>
                  </a:extLst>
                </a:gridCol>
                <a:gridCol w="2016363">
                  <a:extLst>
                    <a:ext uri="{9D8B030D-6E8A-4147-A177-3AD203B41FA5}">
                      <a16:colId xmlns:a16="http://schemas.microsoft.com/office/drawing/2014/main" val="20003"/>
                    </a:ext>
                  </a:extLst>
                </a:gridCol>
              </a:tblGrid>
              <a:tr h="721841">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POSTS</a:t>
                      </a:r>
                    </a:p>
                  </a:txBody>
                  <a:tcPr marL="43703" marR="43703"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REGION/MANAGEMENT AREA</a:t>
                      </a:r>
                    </a:p>
                  </a:txBody>
                  <a:tcPr marL="43703" marR="43703"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43703" marR="43703"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43703" marR="43703" marT="0" marB="0" anchor="ctr">
                    <a:solidFill>
                      <a:srgbClr val="006600"/>
                    </a:solidFill>
                  </a:tcPr>
                </a:tc>
                <a:extLst>
                  <a:ext uri="{0D108BD9-81ED-4DB2-BD59-A6C34878D82A}">
                    <a16:rowId xmlns:a16="http://schemas.microsoft.com/office/drawing/2014/main" val="10000"/>
                  </a:ext>
                </a:extLst>
              </a:tr>
              <a:tr h="322729">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DC: Remand Support Services</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1"/>
                  </a:ext>
                </a:extLst>
              </a:tr>
              <a:tr h="346223">
                <a:tc>
                  <a:txBody>
                    <a:bodyPr/>
                    <a:lstStyle/>
                    <a:p>
                      <a:pPr marL="0" algn="l" defTabSz="914331" rtl="0" eaLnBrk="1" latinLnBrk="0" hangingPunct="1">
                        <a:lnSpc>
                          <a:spcPct val="115000"/>
                        </a:lnSpc>
                        <a:spcAft>
                          <a:spcPts val="0"/>
                        </a:spcAft>
                      </a:pPr>
                      <a:r>
                        <a:rPr lang="en-ZA" sz="1400" i="1" kern="1200" dirty="0">
                          <a:solidFill>
                            <a:schemeClr val="tx1"/>
                          </a:solidFill>
                          <a:effectLst/>
                          <a:latin typeface="+mn-lt"/>
                          <a:ea typeface="+mn-ea"/>
                          <a:cs typeface="+mn-cs"/>
                        </a:rPr>
                        <a:t>DC: Chief of Staff: Minister</a:t>
                      </a:r>
                    </a:p>
                  </a:txBody>
                  <a:tcPr marL="43703" marR="43703" marT="0" marB="0"/>
                </a:tc>
                <a:tc>
                  <a:txBody>
                    <a:bodyPr/>
                    <a:lstStyle/>
                    <a:p>
                      <a:pPr marL="0" algn="l" defTabSz="914331" rtl="0" eaLnBrk="1" latinLnBrk="0" hangingPunct="1">
                        <a:lnSpc>
                          <a:spcPct val="115000"/>
                        </a:lnSpc>
                        <a:spcAft>
                          <a:spcPts val="0"/>
                        </a:spcAft>
                      </a:pPr>
                      <a:r>
                        <a:rPr lang="en-ZA" sz="1400" i="1" kern="1200" dirty="0">
                          <a:solidFill>
                            <a:schemeClr val="tx1"/>
                          </a:solidFill>
                          <a:effectLst/>
                          <a:latin typeface="+mn-lt"/>
                          <a:ea typeface="+mn-ea"/>
                          <a:cs typeface="+mn-cs"/>
                        </a:rPr>
                        <a:t>HO</a:t>
                      </a:r>
                    </a:p>
                  </a:txBody>
                  <a:tcPr marL="43703" marR="43703" marT="0" marB="0"/>
                </a:tc>
                <a:tc>
                  <a:txBody>
                    <a:bodyPr/>
                    <a:lstStyle/>
                    <a:p>
                      <a:pPr marL="0" marR="0" indent="0" algn="l" defTabSz="914331" rtl="0" eaLnBrk="1" fontAlgn="auto" latinLnBrk="0" hangingPunct="1">
                        <a:lnSpc>
                          <a:spcPct val="115000"/>
                        </a:lnSpc>
                        <a:spcBef>
                          <a:spcPts val="0"/>
                        </a:spcBef>
                        <a:spcAft>
                          <a:spcPts val="0"/>
                        </a:spcAft>
                        <a:buClrTx/>
                        <a:buSzTx/>
                        <a:buFontTx/>
                        <a:buNone/>
                        <a:tabLst/>
                        <a:defRPr/>
                      </a:pPr>
                      <a:r>
                        <a:rPr lang="en-ZA" sz="1400" i="1" kern="1200" dirty="0">
                          <a:solidFill>
                            <a:schemeClr val="tx1"/>
                          </a:solidFill>
                          <a:effectLst/>
                          <a:latin typeface="+mn-lt"/>
                          <a:ea typeface="+mn-ea"/>
                          <a:cs typeface="+mn-cs"/>
                        </a:rPr>
                        <a:t>N/A</a:t>
                      </a:r>
                    </a:p>
                    <a:p>
                      <a:pPr marL="0" algn="l" defTabSz="914331" rtl="0" eaLnBrk="1" latinLnBrk="0" hangingPunct="1">
                        <a:lnSpc>
                          <a:spcPct val="115000"/>
                        </a:lnSpc>
                        <a:spcAft>
                          <a:spcPts val="0"/>
                        </a:spcAft>
                      </a:pPr>
                      <a:endParaRPr lang="en-ZA" sz="1400" i="1"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ZA" sz="1400" i="1"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2"/>
                  </a:ext>
                </a:extLst>
              </a:tr>
              <a:tr h="363881">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DC: Employee Health &amp; Wellness</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21 Jul 2019</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09 Aug 2019</a:t>
                      </a:r>
                    </a:p>
                  </a:txBody>
                  <a:tcPr marL="43703" marR="43703" marT="0" marB="0"/>
                </a:tc>
                <a:extLst>
                  <a:ext uri="{0D108BD9-81ED-4DB2-BD59-A6C34878D82A}">
                    <a16:rowId xmlns:a16="http://schemas.microsoft.com/office/drawing/2014/main" val="10003"/>
                  </a:ext>
                </a:extLst>
              </a:tr>
              <a:tr h="52497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DC: Health Care Services</a:t>
                      </a:r>
                    </a:p>
                  </a:txBody>
                  <a:tcPr marL="43703" marR="43703" marT="0" marB="0"/>
                </a:tc>
                <a:tc>
                  <a:txBody>
                    <a:bodyPr/>
                    <a:lstStyle/>
                    <a:p>
                      <a:pPr marL="0" marR="0" indent="0" algn="l" defTabSz="914331"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HO</a:t>
                      </a:r>
                    </a:p>
                    <a:p>
                      <a:pPr marL="0" algn="l" defTabSz="914331" rtl="0" eaLnBrk="1" latinLnBrk="0" hangingPunct="1">
                        <a:lnSpc>
                          <a:spcPct val="115000"/>
                        </a:lnSpc>
                        <a:spcAft>
                          <a:spcPts val="0"/>
                        </a:spcAft>
                      </a:pPr>
                      <a:endParaRPr lang="en-ZA" sz="1400" kern="1200" dirty="0">
                        <a:solidFill>
                          <a:schemeClr val="tx1"/>
                        </a:solidFill>
                        <a:effectLst/>
                        <a:latin typeface="+mn-lt"/>
                        <a:ea typeface="+mn-ea"/>
                        <a:cs typeface="+mn-cs"/>
                      </a:endParaRP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4"/>
                  </a:ext>
                </a:extLst>
              </a:tr>
              <a:tr h="85132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Deputy Regional Commissioner</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Gauteng </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342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493061" y="548196"/>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13</a:t>
            </a:r>
          </a:p>
        </p:txBody>
      </p:sp>
      <p:graphicFrame>
        <p:nvGraphicFramePr>
          <p:cNvPr id="2" name="Table 1"/>
          <p:cNvGraphicFramePr>
            <a:graphicFrameLocks noGrp="1"/>
          </p:cNvGraphicFramePr>
          <p:nvPr>
            <p:extLst>
              <p:ext uri="{D42A27DB-BD31-4B8C-83A1-F6EECF244321}">
                <p14:modId xmlns:p14="http://schemas.microsoft.com/office/powerpoint/2010/main" val="2092464384"/>
              </p:ext>
            </p:extLst>
          </p:nvPr>
        </p:nvGraphicFramePr>
        <p:xfrm>
          <a:off x="304800" y="945964"/>
          <a:ext cx="11564472" cy="5239683"/>
        </p:xfrm>
        <a:graphic>
          <a:graphicData uri="http://schemas.openxmlformats.org/drawingml/2006/table">
            <a:tbl>
              <a:tblPr firstRow="1" bandRow="1">
                <a:tableStyleId>{5C22544A-7EE6-4342-B048-85BDC9FD1C3A}</a:tableStyleId>
              </a:tblPr>
              <a:tblGrid>
                <a:gridCol w="4108211">
                  <a:extLst>
                    <a:ext uri="{9D8B030D-6E8A-4147-A177-3AD203B41FA5}">
                      <a16:colId xmlns:a16="http://schemas.microsoft.com/office/drawing/2014/main" val="20000"/>
                    </a:ext>
                  </a:extLst>
                </a:gridCol>
                <a:gridCol w="2841774">
                  <a:extLst>
                    <a:ext uri="{9D8B030D-6E8A-4147-A177-3AD203B41FA5}">
                      <a16:colId xmlns:a16="http://schemas.microsoft.com/office/drawing/2014/main" val="20001"/>
                    </a:ext>
                  </a:extLst>
                </a:gridCol>
                <a:gridCol w="2599181">
                  <a:extLst>
                    <a:ext uri="{9D8B030D-6E8A-4147-A177-3AD203B41FA5}">
                      <a16:colId xmlns:a16="http://schemas.microsoft.com/office/drawing/2014/main" val="20002"/>
                    </a:ext>
                  </a:extLst>
                </a:gridCol>
                <a:gridCol w="2015306">
                  <a:extLst>
                    <a:ext uri="{9D8B030D-6E8A-4147-A177-3AD203B41FA5}">
                      <a16:colId xmlns:a16="http://schemas.microsoft.com/office/drawing/2014/main" val="20003"/>
                    </a:ext>
                  </a:extLst>
                </a:gridCol>
              </a:tblGrid>
              <a:tr h="543928">
                <a:tc>
                  <a:txBody>
                    <a:bodyPr/>
                    <a:lstStyle/>
                    <a:p>
                      <a:pPr algn="l">
                        <a:lnSpc>
                          <a:spcPct val="115000"/>
                        </a:lnSpc>
                        <a:spcAft>
                          <a:spcPts val="0"/>
                        </a:spcAft>
                      </a:pPr>
                      <a:r>
                        <a:rPr lang="en-ZA" sz="1200" b="1" kern="1200" dirty="0">
                          <a:solidFill>
                            <a:schemeClr val="lt1"/>
                          </a:solidFill>
                          <a:effectLst/>
                          <a:latin typeface="+mn-lt"/>
                          <a:ea typeface="+mn-ea"/>
                          <a:cs typeface="Arial" pitchFamily="34" charset="0"/>
                        </a:rPr>
                        <a:t>POSTS</a:t>
                      </a:r>
                    </a:p>
                  </a:txBody>
                  <a:tcPr marL="27704" marR="27704" marT="0" marB="0" anchor="ctr">
                    <a:solidFill>
                      <a:srgbClr val="006600"/>
                    </a:solidFill>
                  </a:tcPr>
                </a:tc>
                <a:tc>
                  <a:txBody>
                    <a:bodyPr/>
                    <a:lstStyle/>
                    <a:p>
                      <a:pPr algn="l">
                        <a:lnSpc>
                          <a:spcPct val="115000"/>
                        </a:lnSpc>
                        <a:spcAft>
                          <a:spcPts val="0"/>
                        </a:spcAft>
                      </a:pPr>
                      <a:r>
                        <a:rPr lang="en-ZA" sz="1200" b="1" kern="1200" dirty="0">
                          <a:solidFill>
                            <a:schemeClr val="lt1"/>
                          </a:solidFill>
                          <a:effectLst/>
                          <a:latin typeface="+mn-lt"/>
                          <a:ea typeface="+mn-ea"/>
                          <a:cs typeface="Arial" pitchFamily="34" charset="0"/>
                        </a:rPr>
                        <a:t>REGION/</a:t>
                      </a:r>
                    </a:p>
                    <a:p>
                      <a:pPr algn="l">
                        <a:lnSpc>
                          <a:spcPct val="115000"/>
                        </a:lnSpc>
                        <a:spcAft>
                          <a:spcPts val="0"/>
                        </a:spcAft>
                      </a:pPr>
                      <a:r>
                        <a:rPr lang="en-ZA" sz="1200" b="1" kern="1200" dirty="0">
                          <a:solidFill>
                            <a:schemeClr val="lt1"/>
                          </a:solidFill>
                          <a:effectLst/>
                          <a:latin typeface="+mn-lt"/>
                          <a:ea typeface="+mn-ea"/>
                          <a:cs typeface="Arial" pitchFamily="34" charset="0"/>
                        </a:rPr>
                        <a:t>MANAGEMENT AREA</a:t>
                      </a:r>
                    </a:p>
                  </a:txBody>
                  <a:tcPr marL="27704" marR="27704" marT="0" marB="0" anchor="ctr">
                    <a:solidFill>
                      <a:srgbClr val="006600"/>
                    </a:solidFill>
                  </a:tcPr>
                </a:tc>
                <a:tc>
                  <a:txBody>
                    <a:bodyPr/>
                    <a:lstStyle/>
                    <a:p>
                      <a:pPr algn="l">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27704" marR="27704" marT="0" marB="0" anchor="ctr">
                    <a:solidFill>
                      <a:srgbClr val="006600"/>
                    </a:solidFill>
                  </a:tcPr>
                </a:tc>
                <a:tc>
                  <a:txBody>
                    <a:bodyPr/>
                    <a:lstStyle/>
                    <a:p>
                      <a:pPr algn="l">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27704" marR="27704" marT="0" marB="0" anchor="ctr">
                    <a:solidFill>
                      <a:srgbClr val="006600"/>
                    </a:solidFill>
                  </a:tcPr>
                </a:tc>
                <a:extLst>
                  <a:ext uri="{0D108BD9-81ED-4DB2-BD59-A6C34878D82A}">
                    <a16:rowId xmlns:a16="http://schemas.microsoft.com/office/drawing/2014/main" val="10000"/>
                  </a:ext>
                </a:extLst>
              </a:tr>
              <a:tr h="35052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Specialised Internal Audit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1"/>
                  </a:ext>
                </a:extLst>
              </a:tr>
              <a:tr h="25819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Remand Support Services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2"/>
                  </a:ext>
                </a:extLst>
              </a:tr>
              <a:tr h="322738">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Psychological Services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3"/>
                  </a:ext>
                </a:extLst>
              </a:tr>
              <a:tr h="322738">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Gauteng: Leeuwkop </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6"/>
                  </a:ext>
                </a:extLst>
              </a:tr>
              <a:tr h="433393">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Security Management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7"/>
                  </a:ext>
                </a:extLst>
              </a:tr>
              <a:tr h="37806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Risk Profile  Management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27 Oct 2019</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18 Nov 2019</a:t>
                      </a:r>
                    </a:p>
                  </a:txBody>
                  <a:tcPr marL="43703" marR="43703" marT="0" marB="0"/>
                </a:tc>
                <a:extLst>
                  <a:ext uri="{0D108BD9-81ED-4DB2-BD59-A6C34878D82A}">
                    <a16:rowId xmlns:a16="http://schemas.microsoft.com/office/drawing/2014/main" val="10008"/>
                  </a:ext>
                </a:extLst>
              </a:tr>
              <a:tr h="484102">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Media Liaison/Parliamentary  Officer: Deputy Minister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marR="0" indent="0" algn="l" defTabSz="914331"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N/A</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27704" marR="27704" marT="0" marB="0"/>
                </a:tc>
                <a:extLst>
                  <a:ext uri="{0D108BD9-81ED-4DB2-BD59-A6C34878D82A}">
                    <a16:rowId xmlns:a16="http://schemas.microsoft.com/office/drawing/2014/main" val="10009"/>
                  </a:ext>
                </a:extLst>
              </a:tr>
              <a:tr h="267412">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KwaZulu-Natal: Waterval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10"/>
                  </a:ext>
                </a:extLst>
              </a:tr>
              <a:tr h="405729">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Gauteng: Modderbee</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11"/>
                  </a:ext>
                </a:extLst>
              </a:tr>
              <a:tr h="359623">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Gauteng: Baviaanspoort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12"/>
                  </a:ext>
                </a:extLst>
              </a:tr>
              <a:tr h="42417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Information Management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21 July 2019</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19 Aug 2019</a:t>
                      </a:r>
                    </a:p>
                  </a:txBody>
                  <a:tcPr marL="27704" marR="27704" marT="0" marB="0"/>
                </a:tc>
                <a:extLst>
                  <a:ext uri="{0D108BD9-81ED-4DB2-BD59-A6C34878D82A}">
                    <a16:rowId xmlns:a16="http://schemas.microsoft.com/office/drawing/2014/main" val="10013"/>
                  </a:ext>
                </a:extLst>
              </a:tr>
              <a:tr h="68907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Head Correctional Centre</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Gauteng: </a:t>
                      </a:r>
                      <a:r>
                        <a:rPr lang="en-ZA" sz="1400" kern="1200" dirty="0" err="1">
                          <a:solidFill>
                            <a:schemeClr val="tx1"/>
                          </a:solidFill>
                          <a:effectLst/>
                          <a:latin typeface="+mn-lt"/>
                          <a:ea typeface="+mn-ea"/>
                          <a:cs typeface="+mn-cs"/>
                        </a:rPr>
                        <a:t>Kgoši</a:t>
                      </a:r>
                      <a:r>
                        <a:rPr lang="en-ZA" sz="1400" kern="1200" dirty="0">
                          <a:solidFill>
                            <a:schemeClr val="tx1"/>
                          </a:solidFill>
                          <a:effectLst/>
                          <a:latin typeface="+mn-lt"/>
                          <a:ea typeface="+mn-ea"/>
                          <a:cs typeface="+mn-cs"/>
                        </a:rPr>
                        <a:t> </a:t>
                      </a:r>
                      <a:r>
                        <a:rPr lang="en-ZA" sz="1400" kern="1200" dirty="0" err="1">
                          <a:solidFill>
                            <a:schemeClr val="tx1"/>
                          </a:solidFill>
                          <a:effectLst/>
                          <a:latin typeface="+mn-lt"/>
                          <a:ea typeface="+mn-ea"/>
                          <a:cs typeface="+mn-cs"/>
                        </a:rPr>
                        <a:t>Mampuru</a:t>
                      </a:r>
                      <a:r>
                        <a:rPr lang="en-ZA" sz="1400" kern="1200" dirty="0">
                          <a:solidFill>
                            <a:schemeClr val="tx1"/>
                          </a:solidFill>
                          <a:effectLst/>
                          <a:latin typeface="+mn-lt"/>
                          <a:ea typeface="+mn-ea"/>
                          <a:cs typeface="+mn-cs"/>
                        </a:rPr>
                        <a:t> II</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27704" marR="27704"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56463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solidFill>
                <a:prstClr val="black"/>
              </a:solidFill>
            </a:endParaRPr>
          </a:p>
        </p:txBody>
      </p:sp>
      <p:graphicFrame>
        <p:nvGraphicFramePr>
          <p:cNvPr id="2" name="Table 1"/>
          <p:cNvGraphicFramePr>
            <a:graphicFrameLocks noGrp="1"/>
          </p:cNvGraphicFramePr>
          <p:nvPr/>
        </p:nvGraphicFramePr>
        <p:xfrm>
          <a:off x="367551" y="695252"/>
          <a:ext cx="11152097" cy="5122841"/>
        </p:xfrm>
        <a:graphic>
          <a:graphicData uri="http://schemas.openxmlformats.org/drawingml/2006/table">
            <a:tbl>
              <a:tblPr firstRow="1" bandRow="1">
                <a:tableStyleId>{5C22544A-7EE6-4342-B048-85BDC9FD1C3A}</a:tableStyleId>
              </a:tblPr>
              <a:tblGrid>
                <a:gridCol w="4638425">
                  <a:extLst>
                    <a:ext uri="{9D8B030D-6E8A-4147-A177-3AD203B41FA5}">
                      <a16:colId xmlns:a16="http://schemas.microsoft.com/office/drawing/2014/main" val="20000"/>
                    </a:ext>
                  </a:extLst>
                </a:gridCol>
                <a:gridCol w="2835442">
                  <a:extLst>
                    <a:ext uri="{9D8B030D-6E8A-4147-A177-3AD203B41FA5}">
                      <a16:colId xmlns:a16="http://schemas.microsoft.com/office/drawing/2014/main" val="20001"/>
                    </a:ext>
                  </a:extLst>
                </a:gridCol>
                <a:gridCol w="2043110">
                  <a:extLst>
                    <a:ext uri="{9D8B030D-6E8A-4147-A177-3AD203B41FA5}">
                      <a16:colId xmlns:a16="http://schemas.microsoft.com/office/drawing/2014/main" val="20002"/>
                    </a:ext>
                  </a:extLst>
                </a:gridCol>
                <a:gridCol w="1635120">
                  <a:extLst>
                    <a:ext uri="{9D8B030D-6E8A-4147-A177-3AD203B41FA5}">
                      <a16:colId xmlns:a16="http://schemas.microsoft.com/office/drawing/2014/main" val="20003"/>
                    </a:ext>
                  </a:extLst>
                </a:gridCol>
              </a:tblGrid>
              <a:tr h="614532">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POSTS</a:t>
                      </a:r>
                    </a:p>
                  </a:txBody>
                  <a:tcPr marL="27704" marR="27704"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REGION/MANAGEMENT AREA</a:t>
                      </a:r>
                    </a:p>
                  </a:txBody>
                  <a:tcPr marL="27704" marR="27704"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27704" marR="27704" marT="0" marB="0" anchor="ctr">
                    <a:solidFill>
                      <a:srgbClr val="006600"/>
                    </a:solidFill>
                  </a:tcPr>
                </a:tc>
                <a:tc>
                  <a:txBody>
                    <a:bodyPr/>
                    <a:lstStyle/>
                    <a:p>
                      <a:pPr marL="0" algn="l" defTabSz="914331" rtl="0" eaLnBrk="1" latinLnBrk="0" hangingPunct="1">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27704" marR="27704" marT="0" marB="0" anchor="ctr">
                    <a:solidFill>
                      <a:srgbClr val="006600"/>
                    </a:solidFill>
                  </a:tcPr>
                </a:tc>
                <a:extLst>
                  <a:ext uri="{0D108BD9-81ED-4DB2-BD59-A6C34878D82A}">
                    <a16:rowId xmlns:a16="http://schemas.microsoft.com/office/drawing/2014/main" val="10000"/>
                  </a:ext>
                </a:extLst>
              </a:tr>
              <a:tr h="712335">
                <a:tc>
                  <a:txBody>
                    <a:bodyPr/>
                    <a:lstStyle/>
                    <a:p>
                      <a:pPr algn="l">
                        <a:lnSpc>
                          <a:spcPct val="115000"/>
                        </a:lnSpc>
                        <a:spcAft>
                          <a:spcPts val="0"/>
                        </a:spcAft>
                      </a:pPr>
                      <a:r>
                        <a:rPr lang="en-ZA" sz="1400" kern="1200" dirty="0">
                          <a:solidFill>
                            <a:schemeClr val="tx1"/>
                          </a:solidFill>
                          <a:effectLst/>
                          <a:latin typeface="+mn-lt"/>
                          <a:ea typeface="+mn-ea"/>
                          <a:cs typeface="+mn-cs"/>
                        </a:rPr>
                        <a:t>Director: Area Coordinator: Development &amp; Care</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Gauteng: Johannesburg</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a:solidFill>
                            <a:schemeClr val="tx1"/>
                          </a:solidFill>
                          <a:effectLst/>
                          <a:latin typeface="+mn-lt"/>
                          <a:ea typeface="+mn-ea"/>
                          <a:cs typeface="+mn-cs"/>
                        </a:rPr>
                        <a:t>07 Sept 2020</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01"/>
                  </a:ext>
                </a:extLst>
              </a:tr>
              <a:tr h="712335">
                <a:tc>
                  <a:txBody>
                    <a:bodyPr/>
                    <a:lstStyle/>
                    <a:p>
                      <a:pPr algn="l">
                        <a:lnSpc>
                          <a:spcPct val="115000"/>
                        </a:lnSpc>
                        <a:spcAft>
                          <a:spcPts val="0"/>
                        </a:spcAft>
                      </a:pPr>
                      <a:r>
                        <a:rPr lang="en-ZA" sz="1400" kern="1200" dirty="0">
                          <a:solidFill>
                            <a:schemeClr val="tx1"/>
                          </a:solidFill>
                          <a:effectLst/>
                          <a:latin typeface="+mn-lt"/>
                          <a:ea typeface="+mn-ea"/>
                          <a:cs typeface="+mn-cs"/>
                        </a:rPr>
                        <a:t>Director: Remand Administration &amp; Case Flow Management</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HO </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a:solidFill>
                            <a:schemeClr val="tx1"/>
                          </a:solidFill>
                          <a:effectLst/>
                          <a:latin typeface="+mn-lt"/>
                          <a:ea typeface="+mn-ea"/>
                          <a:cs typeface="+mn-cs"/>
                        </a:rPr>
                        <a:t>07 Sept 2020</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03"/>
                  </a:ext>
                </a:extLst>
              </a:tr>
              <a:tr h="712335">
                <a:tc>
                  <a:txBody>
                    <a:bodyPr/>
                    <a:lstStyle/>
                    <a:p>
                      <a:pPr algn="l">
                        <a:lnSpc>
                          <a:spcPct val="115000"/>
                        </a:lnSpc>
                        <a:spcAft>
                          <a:spcPts val="0"/>
                        </a:spcAft>
                      </a:pPr>
                      <a:r>
                        <a:rPr lang="en-ZA" sz="1400" kern="1200" dirty="0">
                          <a:solidFill>
                            <a:schemeClr val="tx1"/>
                          </a:solidFill>
                          <a:effectLst/>
                          <a:latin typeface="+mn-lt"/>
                          <a:ea typeface="+mn-ea"/>
                          <a:cs typeface="+mn-cs"/>
                        </a:rPr>
                        <a:t>Director: Sports &amp; Recreation (Employee Wellness)</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4"/>
                  </a:ext>
                </a:extLst>
              </a:tr>
              <a:tr h="712335">
                <a:tc>
                  <a:txBody>
                    <a:bodyPr/>
                    <a:lstStyle/>
                    <a:p>
                      <a:pPr algn="l">
                        <a:lnSpc>
                          <a:spcPct val="115000"/>
                        </a:lnSpc>
                        <a:spcAft>
                          <a:spcPts val="0"/>
                        </a:spcAft>
                      </a:pPr>
                      <a:r>
                        <a:rPr lang="en-ZA" sz="1400" kern="1200" dirty="0">
                          <a:solidFill>
                            <a:schemeClr val="tx1"/>
                          </a:solidFill>
                          <a:effectLst/>
                          <a:latin typeface="+mn-lt"/>
                          <a:ea typeface="+mn-ea"/>
                          <a:cs typeface="+mn-cs"/>
                        </a:rPr>
                        <a:t>Director: Area Coordinator: Corporate Services</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Gauteng: Johannesburg</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5"/>
                  </a:ext>
                </a:extLst>
              </a:tr>
              <a:tr h="946634">
                <a:tc>
                  <a:txBody>
                    <a:bodyPr/>
                    <a:lstStyle/>
                    <a:p>
                      <a:pPr algn="l">
                        <a:lnSpc>
                          <a:spcPct val="115000"/>
                        </a:lnSpc>
                        <a:spcAft>
                          <a:spcPts val="0"/>
                        </a:spcAft>
                      </a:pPr>
                      <a:r>
                        <a:rPr lang="en-ZA" sz="1400" kern="1200" dirty="0">
                          <a:solidFill>
                            <a:schemeClr val="tx1"/>
                          </a:solidFill>
                          <a:effectLst/>
                          <a:latin typeface="+mn-lt"/>
                          <a:ea typeface="+mn-ea"/>
                          <a:cs typeface="+mn-cs"/>
                        </a:rPr>
                        <a:t>Director: Financial &amp; Risk Based Audits</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6"/>
                  </a:ext>
                </a:extLst>
              </a:tr>
              <a:tr h="712335">
                <a:tc>
                  <a:txBody>
                    <a:bodyPr/>
                    <a:lstStyle/>
                    <a:p>
                      <a:pPr algn="l">
                        <a:lnSpc>
                          <a:spcPct val="115000"/>
                        </a:lnSpc>
                        <a:spcAft>
                          <a:spcPts val="0"/>
                        </a:spcAft>
                      </a:pPr>
                      <a:r>
                        <a:rPr lang="en-ZA" sz="1400" kern="1200" dirty="0">
                          <a:solidFill>
                            <a:schemeClr val="tx1"/>
                          </a:solidFill>
                          <a:effectLst/>
                          <a:latin typeface="+mn-lt"/>
                          <a:ea typeface="+mn-ea"/>
                          <a:cs typeface="+mn-cs"/>
                        </a:rPr>
                        <a:t>Director: Policy and Research Remand Detention Systems</a:t>
                      </a:r>
                    </a:p>
                  </a:txBody>
                  <a:tcPr marL="27704" marR="27704" marT="0" marB="0"/>
                </a:tc>
                <a:tc>
                  <a:txBody>
                    <a:bodyPr/>
                    <a:lstStyle/>
                    <a:p>
                      <a:pPr algn="l">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7"/>
                  </a:ext>
                </a:extLst>
              </a:tr>
            </a:tbl>
          </a:graphicData>
        </a:graphic>
      </p:graphicFrame>
      <p:sp>
        <p:nvSpPr>
          <p:cNvPr id="4" name="TextBox 3"/>
          <p:cNvSpPr txBox="1"/>
          <p:nvPr/>
        </p:nvSpPr>
        <p:spPr>
          <a:xfrm>
            <a:off x="510991" y="413726"/>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13</a:t>
            </a:r>
          </a:p>
        </p:txBody>
      </p:sp>
    </p:spTree>
    <p:extLst>
      <p:ext uri="{BB962C8B-B14F-4D97-AF65-F5344CB8AC3E}">
        <p14:creationId xmlns:p14="http://schemas.microsoft.com/office/powerpoint/2010/main" val="146240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10590506"/>
              </p:ext>
            </p:extLst>
          </p:nvPr>
        </p:nvGraphicFramePr>
        <p:xfrm>
          <a:off x="206185" y="751454"/>
          <a:ext cx="11645156" cy="5786329"/>
        </p:xfrm>
        <a:graphic>
          <a:graphicData uri="http://schemas.openxmlformats.org/drawingml/2006/table">
            <a:tbl>
              <a:tblPr firstRow="1" bandRow="1">
                <a:tableStyleId>{5C22544A-7EE6-4342-B048-85BDC9FD1C3A}</a:tableStyleId>
              </a:tblPr>
              <a:tblGrid>
                <a:gridCol w="3881720">
                  <a:extLst>
                    <a:ext uri="{9D8B030D-6E8A-4147-A177-3AD203B41FA5}">
                      <a16:colId xmlns:a16="http://schemas.microsoft.com/office/drawing/2014/main" val="20000"/>
                    </a:ext>
                  </a:extLst>
                </a:gridCol>
                <a:gridCol w="3142343">
                  <a:extLst>
                    <a:ext uri="{9D8B030D-6E8A-4147-A177-3AD203B41FA5}">
                      <a16:colId xmlns:a16="http://schemas.microsoft.com/office/drawing/2014/main" val="20001"/>
                    </a:ext>
                  </a:extLst>
                </a:gridCol>
                <a:gridCol w="2402967">
                  <a:extLst>
                    <a:ext uri="{9D8B030D-6E8A-4147-A177-3AD203B41FA5}">
                      <a16:colId xmlns:a16="http://schemas.microsoft.com/office/drawing/2014/main" val="20002"/>
                    </a:ext>
                  </a:extLst>
                </a:gridCol>
                <a:gridCol w="2218126">
                  <a:extLst>
                    <a:ext uri="{9D8B030D-6E8A-4147-A177-3AD203B41FA5}">
                      <a16:colId xmlns:a16="http://schemas.microsoft.com/office/drawing/2014/main" val="20003"/>
                    </a:ext>
                  </a:extLst>
                </a:gridCol>
              </a:tblGrid>
              <a:tr h="449817">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POSTS</a:t>
                      </a:r>
                    </a:p>
                  </a:txBody>
                  <a:tcPr marL="27704" marR="27704"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REGION/MANAGEMENT AREA</a:t>
                      </a:r>
                    </a:p>
                  </a:txBody>
                  <a:tcPr marL="27704" marR="27704"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DATE ADVERTISED</a:t>
                      </a:r>
                    </a:p>
                  </a:txBody>
                  <a:tcPr marL="27704" marR="27704" marT="0" marB="0" anchor="ctr">
                    <a:solidFill>
                      <a:srgbClr val="006600"/>
                    </a:solidFill>
                  </a:tcPr>
                </a:tc>
                <a:tc>
                  <a:txBody>
                    <a:bodyPr/>
                    <a:lstStyle/>
                    <a:p>
                      <a:pPr>
                        <a:lnSpc>
                          <a:spcPct val="115000"/>
                        </a:lnSpc>
                        <a:spcAft>
                          <a:spcPts val="0"/>
                        </a:spcAft>
                      </a:pPr>
                      <a:r>
                        <a:rPr lang="en-ZA" sz="1200" b="1" kern="1200" dirty="0">
                          <a:solidFill>
                            <a:schemeClr val="lt1"/>
                          </a:solidFill>
                          <a:effectLst/>
                          <a:latin typeface="+mn-lt"/>
                          <a:ea typeface="+mn-ea"/>
                          <a:cs typeface="Arial" pitchFamily="34" charset="0"/>
                        </a:rPr>
                        <a:t>CLOSING DATE </a:t>
                      </a:r>
                    </a:p>
                  </a:txBody>
                  <a:tcPr marL="27704" marR="27704" marT="0" marB="0" anchor="ctr">
                    <a:solidFill>
                      <a:srgbClr val="006600"/>
                    </a:solidFill>
                  </a:tcPr>
                </a:tc>
                <a:extLst>
                  <a:ext uri="{0D108BD9-81ED-4DB2-BD59-A6C34878D82A}">
                    <a16:rowId xmlns:a16="http://schemas.microsoft.com/office/drawing/2014/main" val="10000"/>
                  </a:ext>
                </a:extLst>
              </a:tr>
              <a:tr h="325969">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Empangeni</a:t>
                      </a:r>
                      <a:r>
                        <a:rPr lang="en-ZA" sz="1400" kern="1200" dirty="0">
                          <a:solidFill>
                            <a:schemeClr val="tx1"/>
                          </a:solidFill>
                          <a:effectLst/>
                          <a:latin typeface="+mn-lt"/>
                          <a:ea typeface="+mn-ea"/>
                          <a:cs typeface="+mn-cs"/>
                        </a:rPr>
                        <a:t> Management Area: KZN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a:solidFill>
                            <a:schemeClr val="tx1"/>
                          </a:solidFill>
                          <a:effectLst/>
                          <a:latin typeface="+mn-lt"/>
                          <a:ea typeface="+mn-ea"/>
                          <a:cs typeface="+mn-cs"/>
                        </a:rPr>
                        <a:t>07 Sept 2020</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01"/>
                  </a:ext>
                </a:extLst>
              </a:tr>
              <a:tr h="291846">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Bethal</a:t>
                      </a:r>
                      <a:r>
                        <a:rPr lang="en-ZA" sz="1400" kern="1200" dirty="0">
                          <a:solidFill>
                            <a:schemeClr val="tx1"/>
                          </a:solidFill>
                          <a:effectLst/>
                          <a:latin typeface="+mn-lt"/>
                          <a:ea typeface="+mn-ea"/>
                          <a:cs typeface="+mn-cs"/>
                        </a:rPr>
                        <a:t> Management Area: LMN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a:solidFill>
                            <a:schemeClr val="tx1"/>
                          </a:solidFill>
                          <a:effectLst/>
                          <a:latin typeface="+mn-lt"/>
                          <a:ea typeface="+mn-ea"/>
                          <a:cs typeface="+mn-cs"/>
                        </a:rPr>
                        <a:t>07 Sept 2020</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02"/>
                  </a:ext>
                </a:extLst>
              </a:tr>
              <a:tr h="425698">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Rustenburg Management Area: LMN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3"/>
                  </a:ext>
                </a:extLst>
              </a:tr>
              <a:tr h="333153">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Kokstad</a:t>
                      </a:r>
                      <a:r>
                        <a:rPr lang="en-ZA" sz="1400" kern="1200" dirty="0">
                          <a:solidFill>
                            <a:schemeClr val="tx1"/>
                          </a:solidFill>
                          <a:effectLst/>
                          <a:latin typeface="+mn-lt"/>
                          <a:ea typeface="+mn-ea"/>
                          <a:cs typeface="+mn-cs"/>
                        </a:rPr>
                        <a:t> Management Area: KZN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4"/>
                  </a:ext>
                </a:extLst>
              </a:tr>
              <a:tr h="48389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Head Correctional Centre: Medium A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Johannesburg: Gauteng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5"/>
                  </a:ext>
                </a:extLst>
              </a:tr>
              <a:tr h="440701">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Head Correctional Centre: Medium B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Johannesburg: Gauteng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6"/>
                  </a:ext>
                </a:extLst>
              </a:tr>
              <a:tr h="343788">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Remand  Detention Systems &amp; Safety</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07 Sept 2020</a:t>
                      </a:r>
                    </a:p>
                    <a:p>
                      <a:pPr marL="0" algn="l" defTabSz="914331" rtl="0" eaLnBrk="1" latinLnBrk="0" hangingPunct="1">
                        <a:lnSpc>
                          <a:spcPct val="115000"/>
                        </a:lnSpc>
                        <a:spcAft>
                          <a:spcPts val="0"/>
                        </a:spcAft>
                      </a:pP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07"/>
                  </a:ext>
                </a:extLst>
              </a:tr>
              <a:tr h="38565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Krugersdorp Management Area: Gauteng</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3070079770"/>
                  </a:ext>
                </a:extLst>
              </a:tr>
              <a:tr h="440701">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Drankenstein</a:t>
                      </a:r>
                      <a:r>
                        <a:rPr lang="en-ZA" sz="1400" kern="1200" dirty="0">
                          <a:solidFill>
                            <a:schemeClr val="tx1"/>
                          </a:solidFill>
                          <a:effectLst/>
                          <a:latin typeface="+mn-lt"/>
                          <a:ea typeface="+mn-ea"/>
                          <a:cs typeface="+mn-cs"/>
                        </a:rPr>
                        <a:t> Management Area: Western Cape  Region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9"/>
                  </a:ext>
                </a:extLst>
              </a:tr>
              <a:tr h="440701">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Commissioner</a:t>
                      </a:r>
                    </a:p>
                  </a:txBody>
                  <a:tcPr marL="27704" marR="27704" marT="0" marB="0"/>
                </a:tc>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lang="en-ZA" sz="1400" kern="1200" noProof="0" dirty="0">
                          <a:solidFill>
                            <a:schemeClr val="tx1"/>
                          </a:solidFill>
                          <a:effectLst/>
                          <a:latin typeface="+mn-lt"/>
                          <a:ea typeface="+mn-ea"/>
                          <a:cs typeface="+mn-cs"/>
                        </a:rPr>
                        <a:t>Overberg (</a:t>
                      </a:r>
                      <a:r>
                        <a:rPr lang="en-ZA" sz="1400" kern="1200" noProof="0" dirty="0" err="1">
                          <a:solidFill>
                            <a:schemeClr val="tx1"/>
                          </a:solidFill>
                          <a:effectLst/>
                          <a:latin typeface="+mn-lt"/>
                          <a:ea typeface="+mn-ea"/>
                          <a:cs typeface="+mn-cs"/>
                        </a:rPr>
                        <a:t>Helderstroom</a:t>
                      </a:r>
                      <a:r>
                        <a:rPr lang="en-ZA" sz="1400" kern="1200" noProof="0" dirty="0">
                          <a:solidFill>
                            <a:schemeClr val="tx1"/>
                          </a:solidFill>
                          <a:effectLst/>
                          <a:latin typeface="+mn-lt"/>
                          <a:ea typeface="+mn-ea"/>
                          <a:cs typeface="+mn-cs"/>
                        </a:rPr>
                        <a:t>) Management Area: Western Cape</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a:solidFill>
                            <a:schemeClr val="tx1"/>
                          </a:solidFill>
                          <a:effectLst/>
                          <a:latin typeface="+mn-lt"/>
                          <a:ea typeface="+mn-ea"/>
                          <a:cs typeface="+mn-cs"/>
                        </a:rPr>
                        <a:t>07 Sept 2020</a:t>
                      </a:r>
                      <a:endParaRPr lang="en-ZA" sz="1400" kern="1200" dirty="0">
                        <a:solidFill>
                          <a:schemeClr val="tx1"/>
                        </a:solidFill>
                        <a:effectLst/>
                        <a:latin typeface="+mn-lt"/>
                        <a:ea typeface="+mn-ea"/>
                        <a:cs typeface="+mn-cs"/>
                      </a:endParaRPr>
                    </a:p>
                  </a:txBody>
                  <a:tcPr marL="43703" marR="43703" marT="0" marB="0"/>
                </a:tc>
                <a:extLst>
                  <a:ext uri="{0D108BD9-81ED-4DB2-BD59-A6C34878D82A}">
                    <a16:rowId xmlns:a16="http://schemas.microsoft.com/office/drawing/2014/main" val="10010"/>
                  </a:ext>
                </a:extLst>
              </a:tr>
              <a:tr h="515682">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Departmental Investigation Unit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21 July 2019</a:t>
                      </a:r>
                    </a:p>
                    <a:p>
                      <a:pPr marL="0" algn="l" defTabSz="914331" rtl="0" eaLnBrk="1" latinLnBrk="0" hangingPunct="1">
                        <a:lnSpc>
                          <a:spcPct val="115000"/>
                        </a:lnSpc>
                        <a:spcAft>
                          <a:spcPts val="0"/>
                        </a:spcAft>
                      </a:pPr>
                      <a:endParaRPr lang="en-ZA" sz="1400" kern="1200" dirty="0">
                        <a:solidFill>
                          <a:schemeClr val="tx1"/>
                        </a:solidFill>
                        <a:effectLst/>
                        <a:latin typeface="+mn-lt"/>
                        <a:ea typeface="+mn-ea"/>
                        <a:cs typeface="+mn-cs"/>
                      </a:endParaRPr>
                    </a:p>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26 Jan 2020</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19 Aug 2019</a:t>
                      </a:r>
                    </a:p>
                    <a:p>
                      <a:pPr marL="0" algn="l" defTabSz="914331" rtl="0" eaLnBrk="1" latinLnBrk="0" hangingPunct="1">
                        <a:lnSpc>
                          <a:spcPct val="115000"/>
                        </a:lnSpc>
                        <a:spcAft>
                          <a:spcPts val="0"/>
                        </a:spcAft>
                      </a:pPr>
                      <a:endParaRPr lang="en-ZA" sz="1400" kern="1200" dirty="0">
                        <a:solidFill>
                          <a:schemeClr val="tx1"/>
                        </a:solidFill>
                        <a:effectLst/>
                        <a:latin typeface="+mn-lt"/>
                        <a:ea typeface="+mn-ea"/>
                        <a:cs typeface="+mn-cs"/>
                      </a:endParaRPr>
                    </a:p>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17 Feb 2020</a:t>
                      </a:r>
                    </a:p>
                  </a:txBody>
                  <a:tcPr marL="27704" marR="27704" marT="0" marB="0"/>
                </a:tc>
                <a:extLst>
                  <a:ext uri="{0D108BD9-81ED-4DB2-BD59-A6C34878D82A}">
                    <a16:rowId xmlns:a16="http://schemas.microsoft.com/office/drawing/2014/main" val="10011"/>
                  </a:ext>
                </a:extLst>
              </a:tr>
              <a:tr h="440701">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International Relations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12"/>
                  </a:ext>
                </a:extLst>
              </a:tr>
            </a:tbl>
          </a:graphicData>
        </a:graphic>
      </p:graphicFrame>
      <p:sp>
        <p:nvSpPr>
          <p:cNvPr id="4" name="TextBox 3"/>
          <p:cNvSpPr txBox="1"/>
          <p:nvPr/>
        </p:nvSpPr>
        <p:spPr>
          <a:xfrm>
            <a:off x="304802" y="404760"/>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13</a:t>
            </a:r>
          </a:p>
        </p:txBody>
      </p:sp>
    </p:spTree>
    <p:extLst>
      <p:ext uri="{BB962C8B-B14F-4D97-AF65-F5344CB8AC3E}">
        <p14:creationId xmlns:p14="http://schemas.microsoft.com/office/powerpoint/2010/main" val="397774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84433" y="2071079"/>
            <a:ext cx="223063" cy="26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25689251"/>
              </p:ext>
            </p:extLst>
          </p:nvPr>
        </p:nvGraphicFramePr>
        <p:xfrm>
          <a:off x="233082" y="969534"/>
          <a:ext cx="11842377" cy="5552501"/>
        </p:xfrm>
        <a:graphic>
          <a:graphicData uri="http://schemas.openxmlformats.org/drawingml/2006/table">
            <a:tbl>
              <a:tblPr firstRow="1" bandRow="1">
                <a:tableStyleId>{5C22544A-7EE6-4342-B048-85BDC9FD1C3A}</a:tableStyleId>
              </a:tblPr>
              <a:tblGrid>
                <a:gridCol w="4091168">
                  <a:extLst>
                    <a:ext uri="{9D8B030D-6E8A-4147-A177-3AD203B41FA5}">
                      <a16:colId xmlns:a16="http://schemas.microsoft.com/office/drawing/2014/main" val="20000"/>
                    </a:ext>
                  </a:extLst>
                </a:gridCol>
                <a:gridCol w="3615776">
                  <a:extLst>
                    <a:ext uri="{9D8B030D-6E8A-4147-A177-3AD203B41FA5}">
                      <a16:colId xmlns:a16="http://schemas.microsoft.com/office/drawing/2014/main" val="20001"/>
                    </a:ext>
                  </a:extLst>
                </a:gridCol>
                <a:gridCol w="2181578">
                  <a:extLst>
                    <a:ext uri="{9D8B030D-6E8A-4147-A177-3AD203B41FA5}">
                      <a16:colId xmlns:a16="http://schemas.microsoft.com/office/drawing/2014/main" val="20002"/>
                    </a:ext>
                  </a:extLst>
                </a:gridCol>
                <a:gridCol w="1953855">
                  <a:extLst>
                    <a:ext uri="{9D8B030D-6E8A-4147-A177-3AD203B41FA5}">
                      <a16:colId xmlns:a16="http://schemas.microsoft.com/office/drawing/2014/main" val="20003"/>
                    </a:ext>
                  </a:extLst>
                </a:gridCol>
              </a:tblGrid>
              <a:tr h="452785">
                <a:tc>
                  <a:txBody>
                    <a:bodyPr/>
                    <a:lstStyle/>
                    <a:p>
                      <a:pPr>
                        <a:lnSpc>
                          <a:spcPct val="115000"/>
                        </a:lnSpc>
                        <a:spcAft>
                          <a:spcPts val="0"/>
                        </a:spcAft>
                      </a:pPr>
                      <a:r>
                        <a:rPr lang="en-ZA" sz="1400" dirty="0">
                          <a:effectLst/>
                        </a:rPr>
                        <a:t>POSTS</a:t>
                      </a:r>
                      <a:endParaRPr lang="en-ZA" sz="1400" dirty="0">
                        <a:effectLst/>
                        <a:latin typeface="Calibri"/>
                        <a:ea typeface="Calibri"/>
                        <a:cs typeface="Times New Roman"/>
                      </a:endParaRPr>
                    </a:p>
                  </a:txBody>
                  <a:tcPr marL="27704" marR="27704" marT="0" marB="0" anchor="ctr">
                    <a:solidFill>
                      <a:srgbClr val="006600"/>
                    </a:solidFill>
                  </a:tcPr>
                </a:tc>
                <a:tc>
                  <a:txBody>
                    <a:bodyPr/>
                    <a:lstStyle/>
                    <a:p>
                      <a:pPr>
                        <a:lnSpc>
                          <a:spcPct val="115000"/>
                        </a:lnSpc>
                        <a:spcAft>
                          <a:spcPts val="0"/>
                        </a:spcAft>
                      </a:pPr>
                      <a:r>
                        <a:rPr lang="en-ZA" sz="1400" dirty="0">
                          <a:effectLst/>
                        </a:rPr>
                        <a:t>REGION/</a:t>
                      </a:r>
                    </a:p>
                    <a:p>
                      <a:pPr>
                        <a:lnSpc>
                          <a:spcPct val="115000"/>
                        </a:lnSpc>
                        <a:spcAft>
                          <a:spcPts val="0"/>
                        </a:spcAft>
                      </a:pPr>
                      <a:r>
                        <a:rPr lang="en-ZA" sz="1400" dirty="0">
                          <a:effectLst/>
                        </a:rPr>
                        <a:t>MANAGEMENT AREA</a:t>
                      </a:r>
                      <a:endParaRPr lang="en-ZA" sz="1400" dirty="0">
                        <a:effectLst/>
                        <a:latin typeface="Calibri"/>
                        <a:ea typeface="Calibri"/>
                        <a:cs typeface="Times New Roman"/>
                      </a:endParaRPr>
                    </a:p>
                  </a:txBody>
                  <a:tcPr marL="27704" marR="27704" marT="0" marB="0" anchor="ctr">
                    <a:solidFill>
                      <a:srgbClr val="006600"/>
                    </a:solidFill>
                  </a:tcPr>
                </a:tc>
                <a:tc>
                  <a:txBody>
                    <a:bodyPr/>
                    <a:lstStyle/>
                    <a:p>
                      <a:pPr>
                        <a:lnSpc>
                          <a:spcPct val="115000"/>
                        </a:lnSpc>
                        <a:spcAft>
                          <a:spcPts val="0"/>
                        </a:spcAft>
                      </a:pPr>
                      <a:r>
                        <a:rPr lang="en-ZA" sz="1400" dirty="0">
                          <a:effectLst/>
                        </a:rPr>
                        <a:t>TO BE ADVERTISED</a:t>
                      </a:r>
                      <a:endParaRPr lang="en-ZA" sz="1400" dirty="0">
                        <a:effectLst/>
                        <a:latin typeface="Calibri"/>
                        <a:ea typeface="Calibri"/>
                        <a:cs typeface="Times New Roman"/>
                      </a:endParaRPr>
                    </a:p>
                  </a:txBody>
                  <a:tcPr marL="27704" marR="27704" marT="0" marB="0" anchor="ctr">
                    <a:solidFill>
                      <a:srgbClr val="006600"/>
                    </a:solidFill>
                  </a:tcPr>
                </a:tc>
                <a:tc>
                  <a:txBody>
                    <a:bodyPr/>
                    <a:lstStyle/>
                    <a:p>
                      <a:pPr>
                        <a:lnSpc>
                          <a:spcPct val="115000"/>
                        </a:lnSpc>
                        <a:spcAft>
                          <a:spcPts val="0"/>
                        </a:spcAft>
                      </a:pPr>
                      <a:r>
                        <a:rPr lang="en-ZA" sz="1400" dirty="0">
                          <a:effectLst/>
                        </a:rPr>
                        <a:t>CLOSING DATE </a:t>
                      </a:r>
                      <a:endParaRPr lang="en-ZA" sz="1400" dirty="0">
                        <a:effectLst/>
                        <a:latin typeface="Calibri"/>
                        <a:ea typeface="Calibri"/>
                        <a:cs typeface="Times New Roman"/>
                      </a:endParaRPr>
                    </a:p>
                  </a:txBody>
                  <a:tcPr marL="27704" marR="27704" marT="0" marB="0" anchor="ctr">
                    <a:solidFill>
                      <a:srgbClr val="006600"/>
                    </a:solidFill>
                  </a:tcPr>
                </a:tc>
                <a:extLst>
                  <a:ext uri="{0D108BD9-81ED-4DB2-BD59-A6C34878D82A}">
                    <a16:rowId xmlns:a16="http://schemas.microsoft.com/office/drawing/2014/main" val="10000"/>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Regional Head: Corrections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Free State &amp; Northern Cape</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16 Aug 2020</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07 Sept 2020</a:t>
                      </a:r>
                    </a:p>
                  </a:txBody>
                  <a:tcPr marL="43703" marR="43703" marT="0" marB="0"/>
                </a:tc>
                <a:extLst>
                  <a:ext uri="{0D108BD9-81ED-4DB2-BD59-A6C34878D82A}">
                    <a16:rowId xmlns:a16="http://schemas.microsoft.com/office/drawing/2014/main" val="10007"/>
                  </a:ext>
                </a:extLst>
              </a:tr>
              <a:tr h="185625">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Administration</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8"/>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Coordinator Corrections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Kgoši </a:t>
                      </a:r>
                      <a:r>
                        <a:rPr lang="en-ZA" sz="1400" kern="1200" dirty="0" err="1">
                          <a:solidFill>
                            <a:schemeClr val="tx1"/>
                          </a:solidFill>
                          <a:effectLst/>
                          <a:latin typeface="+mn-lt"/>
                          <a:ea typeface="+mn-ea"/>
                          <a:cs typeface="+mn-cs"/>
                        </a:rPr>
                        <a:t>Mampuru</a:t>
                      </a:r>
                      <a:r>
                        <a:rPr lang="en-ZA" sz="1400" kern="1200" dirty="0">
                          <a:solidFill>
                            <a:schemeClr val="tx1"/>
                          </a:solidFill>
                          <a:effectLst/>
                          <a:latin typeface="+mn-lt"/>
                          <a:ea typeface="+mn-ea"/>
                          <a:cs typeface="+mn-cs"/>
                        </a:rPr>
                        <a:t> Management Area II</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09"/>
                  </a:ext>
                </a:extLst>
              </a:tr>
              <a:tr h="207366">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Area Coordinator Corrections </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JHB</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0"/>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a:t>
                      </a:r>
                      <a:r>
                        <a:rPr lang="en-ZA" sz="1400" kern="1200" baseline="0" dirty="0">
                          <a:solidFill>
                            <a:schemeClr val="tx1"/>
                          </a:solidFill>
                          <a:effectLst/>
                          <a:latin typeface="+mn-lt"/>
                          <a:ea typeface="+mn-ea"/>
                          <a:cs typeface="+mn-cs"/>
                        </a:rPr>
                        <a:t> Area Commissioner</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Mthata</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1"/>
                  </a:ext>
                </a:extLst>
              </a:tr>
              <a:tr h="256001">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Director Area Commissioner</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Glencoe</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2"/>
                  </a:ext>
                </a:extLst>
              </a:tr>
              <a:tr h="346327">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Director Area Commissioner</a:t>
                      </a:r>
                    </a:p>
                    <a:p>
                      <a:pPr marL="0" algn="l" defTabSz="914331" rtl="0" eaLnBrk="1" latinLnBrk="0" hangingPunct="1">
                        <a:lnSpc>
                          <a:spcPct val="115000"/>
                        </a:lnSpc>
                        <a:spcAft>
                          <a:spcPts val="0"/>
                        </a:spcAft>
                      </a:pP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Pietermaritzburg</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3"/>
                  </a:ext>
                </a:extLst>
              </a:tr>
              <a:tr h="390280">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Colesburg</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4"/>
                  </a:ext>
                </a:extLst>
              </a:tr>
              <a:tr h="390280">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Director Area Commissioner</a:t>
                      </a:r>
                    </a:p>
                  </a:txBody>
                  <a:tcPr marL="27704" marR="27704" marT="0" marB="0"/>
                </a:tc>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lang="en-ZA" sz="1400" kern="1200" dirty="0" err="1">
                          <a:solidFill>
                            <a:schemeClr val="tx1"/>
                          </a:solidFill>
                          <a:effectLst/>
                          <a:latin typeface="+mn-lt"/>
                          <a:ea typeface="+mn-ea"/>
                          <a:cs typeface="+mn-cs"/>
                        </a:rPr>
                        <a:t>Groenpunt</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5"/>
                  </a:ext>
                </a:extLst>
              </a:tr>
              <a:tr h="390280">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Director Area Commissioner</a:t>
                      </a:r>
                    </a:p>
                  </a:txBody>
                  <a:tcPr marL="27704" marR="27704" marT="0" marB="0"/>
                </a:tc>
                <a:tc>
                  <a:txBody>
                    <a:bodyPr/>
                    <a:lstStyle/>
                    <a:p>
                      <a:pPr marL="0" algn="l" defTabSz="914331" rtl="0" eaLnBrk="1" latinLnBrk="0" hangingPunct="1">
                        <a:lnSpc>
                          <a:spcPct val="115000"/>
                        </a:lnSpc>
                        <a:spcAft>
                          <a:spcPts val="0"/>
                        </a:spcAft>
                      </a:pPr>
                      <a:r>
                        <a:rPr lang="en-ZA" sz="1400" kern="1200" dirty="0" err="1">
                          <a:solidFill>
                            <a:schemeClr val="tx1"/>
                          </a:solidFill>
                          <a:effectLst/>
                          <a:latin typeface="+mn-lt"/>
                          <a:ea typeface="+mn-ea"/>
                          <a:cs typeface="+mn-cs"/>
                        </a:rPr>
                        <a:t>Rooigrond</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6"/>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Employee Wellness</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7"/>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a:t>
                      </a:r>
                      <a:r>
                        <a:rPr lang="en-ZA" sz="1400" kern="1200" baseline="0" dirty="0">
                          <a:solidFill>
                            <a:schemeClr val="tx1"/>
                          </a:solidFill>
                          <a:effectLst/>
                          <a:latin typeface="+mn-lt"/>
                          <a:ea typeface="+mn-ea"/>
                          <a:cs typeface="+mn-cs"/>
                        </a:rPr>
                        <a:t> Regional Head: Finance</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Eastern Cape</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8"/>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 Internal Audit</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19"/>
                  </a:ext>
                </a:extLst>
              </a:tr>
              <a:tr h="390280">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Director:</a:t>
                      </a:r>
                      <a:r>
                        <a:rPr lang="en-ZA" sz="1400" kern="1200" baseline="0" dirty="0">
                          <a:solidFill>
                            <a:schemeClr val="tx1"/>
                          </a:solidFill>
                          <a:effectLst/>
                          <a:latin typeface="+mn-lt"/>
                          <a:ea typeface="+mn-ea"/>
                          <a:cs typeface="+mn-cs"/>
                        </a:rPr>
                        <a:t> Security Standards</a:t>
                      </a:r>
                      <a:endParaRPr lang="en-ZA" sz="1400" kern="1200" dirty="0">
                        <a:solidFill>
                          <a:schemeClr val="tx1"/>
                        </a:solidFill>
                        <a:effectLst/>
                        <a:latin typeface="+mn-lt"/>
                        <a:ea typeface="+mn-ea"/>
                        <a:cs typeface="+mn-cs"/>
                      </a:endParaRP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HO</a:t>
                      </a:r>
                    </a:p>
                  </a:txBody>
                  <a:tcPr marL="27704" marR="27704"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tc>
                  <a:txBody>
                    <a:bodyPr/>
                    <a:lstStyle/>
                    <a:p>
                      <a:pPr marL="0" algn="l" defTabSz="914331" rtl="0" eaLnBrk="1" latinLnBrk="0" hangingPunct="1">
                        <a:lnSpc>
                          <a:spcPct val="115000"/>
                        </a:lnSpc>
                        <a:spcAft>
                          <a:spcPts val="0"/>
                        </a:spcAft>
                      </a:pPr>
                      <a:r>
                        <a:rPr lang="en-ZA" sz="1400" kern="1200" dirty="0">
                          <a:solidFill>
                            <a:schemeClr val="tx1"/>
                          </a:solidFill>
                          <a:effectLst/>
                          <a:latin typeface="+mn-lt"/>
                          <a:ea typeface="+mn-ea"/>
                          <a:cs typeface="+mn-cs"/>
                        </a:rPr>
                        <a:t>N/A</a:t>
                      </a:r>
                    </a:p>
                  </a:txBody>
                  <a:tcPr marL="43703" marR="43703" marT="0" marB="0"/>
                </a:tc>
                <a:extLst>
                  <a:ext uri="{0D108BD9-81ED-4DB2-BD59-A6C34878D82A}">
                    <a16:rowId xmlns:a16="http://schemas.microsoft.com/office/drawing/2014/main" val="10020"/>
                  </a:ext>
                </a:extLst>
              </a:tr>
            </a:tbl>
          </a:graphicData>
        </a:graphic>
      </p:graphicFrame>
      <p:sp>
        <p:nvSpPr>
          <p:cNvPr id="4" name="TextBox 3"/>
          <p:cNvSpPr txBox="1"/>
          <p:nvPr/>
        </p:nvSpPr>
        <p:spPr>
          <a:xfrm>
            <a:off x="297159" y="455529"/>
            <a:ext cx="8229603" cy="338520"/>
          </a:xfrm>
          <a:prstGeom prst="rect">
            <a:avLst/>
          </a:prstGeom>
          <a:noFill/>
        </p:spPr>
        <p:txBody>
          <a:bodyPr wrap="square" lIns="91403" tIns="45703" rIns="91403" bIns="45703" rtlCol="0">
            <a:spAutoFit/>
          </a:bodyPr>
          <a:lstStyle/>
          <a:p>
            <a:r>
              <a:rPr lang="en-ZA" sz="1600" b="1" dirty="0">
                <a:solidFill>
                  <a:srgbClr val="005300"/>
                </a:solidFill>
                <a:effectLst>
                  <a:outerShdw blurRad="38100" dist="38100" dir="2700000" algn="tl">
                    <a:srgbClr val="000000">
                      <a:alpha val="43137"/>
                    </a:srgbClr>
                  </a:outerShdw>
                </a:effectLst>
                <a:latin typeface="Calibri (Body)"/>
              </a:rPr>
              <a:t>LEVEL 13</a:t>
            </a:r>
          </a:p>
        </p:txBody>
      </p:sp>
    </p:spTree>
    <p:extLst>
      <p:ext uri="{BB962C8B-B14F-4D97-AF65-F5344CB8AC3E}">
        <p14:creationId xmlns:p14="http://schemas.microsoft.com/office/powerpoint/2010/main" val="60433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451774734"/>
              </p:ext>
            </p:extLst>
          </p:nvPr>
        </p:nvGraphicFramePr>
        <p:xfrm>
          <a:off x="300691" y="820271"/>
          <a:ext cx="12076113" cy="6589713"/>
        </p:xfrm>
        <a:graphic>
          <a:graphicData uri="http://schemas.openxmlformats.org/presentationml/2006/ole">
            <mc:AlternateContent xmlns:mc="http://schemas.openxmlformats.org/markup-compatibility/2006">
              <mc:Choice xmlns:v="urn:schemas-microsoft-com:vml" Requires="v">
                <p:oleObj spid="_x0000_s3077" name="Document" r:id="rId3" imgW="11002955" imgH="6059039" progId="Word.Document.12">
                  <p:embed/>
                </p:oleObj>
              </mc:Choice>
              <mc:Fallback>
                <p:oleObj name="Document" r:id="rId3" imgW="11002955" imgH="6059039" progId="Word.Document.12">
                  <p:embed/>
                  <p:pic>
                    <p:nvPicPr>
                      <p:cNvPr id="13" name="Object 12"/>
                      <p:cNvPicPr/>
                      <p:nvPr/>
                    </p:nvPicPr>
                    <p:blipFill>
                      <a:blip r:embed="rId4"/>
                      <a:stretch>
                        <a:fillRect/>
                      </a:stretch>
                    </p:blipFill>
                    <p:spPr>
                      <a:xfrm>
                        <a:off x="300691" y="820271"/>
                        <a:ext cx="12076113" cy="6589713"/>
                      </a:xfrm>
                      <a:prstGeom prst="rect">
                        <a:avLst/>
                      </a:prstGeom>
                    </p:spPr>
                  </p:pic>
                </p:oleObj>
              </mc:Fallback>
            </mc:AlternateContent>
          </a:graphicData>
        </a:graphic>
      </p:graphicFrame>
      <p:sp>
        <p:nvSpPr>
          <p:cNvPr id="19" name="Title 18"/>
          <p:cNvSpPr>
            <a:spLocks noGrp="1"/>
          </p:cNvSpPr>
          <p:nvPr>
            <p:ph type="title"/>
          </p:nvPr>
        </p:nvSpPr>
        <p:spPr>
          <a:xfrm>
            <a:off x="372908" y="473634"/>
            <a:ext cx="11529483" cy="276999"/>
          </a:xfrm>
        </p:spPr>
        <p:txBody>
          <a:bodyPr/>
          <a:lstStyle/>
          <a:p>
            <a:r>
              <a:rPr lang="en-ZA" u="sng" dirty="0"/>
              <a:t>DCS ACTION PLAN: POST ADVERTISEMENT HEAD OFFICE: 2022/2023 FINANCIAL YEAR</a:t>
            </a:r>
            <a:endParaRPr lang="en-GB" dirty="0"/>
          </a:p>
        </p:txBody>
      </p:sp>
    </p:spTree>
    <p:extLst>
      <p:ext uri="{BB962C8B-B14F-4D97-AF65-F5344CB8AC3E}">
        <p14:creationId xmlns:p14="http://schemas.microsoft.com/office/powerpoint/2010/main" val="411240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57035880"/>
              </p:ext>
            </p:extLst>
          </p:nvPr>
        </p:nvGraphicFramePr>
        <p:xfrm>
          <a:off x="669925" y="565150"/>
          <a:ext cx="11387138" cy="6505575"/>
        </p:xfrm>
        <a:graphic>
          <a:graphicData uri="http://schemas.openxmlformats.org/presentationml/2006/ole">
            <mc:AlternateContent xmlns:mc="http://schemas.openxmlformats.org/markup-compatibility/2006">
              <mc:Choice xmlns:v="urn:schemas-microsoft-com:vml" Requires="v">
                <p:oleObj spid="_x0000_s4101" name="Document" r:id="rId3" imgW="11407620" imgH="6526651" progId="Word.Document.12">
                  <p:embed/>
                </p:oleObj>
              </mc:Choice>
              <mc:Fallback>
                <p:oleObj name="Document" r:id="rId3" imgW="11407620" imgH="6526651" progId="Word.Document.12">
                  <p:embed/>
                  <p:pic>
                    <p:nvPicPr>
                      <p:cNvPr id="6" name="Object 5"/>
                      <p:cNvPicPr/>
                      <p:nvPr/>
                    </p:nvPicPr>
                    <p:blipFill>
                      <a:blip r:embed="rId4"/>
                      <a:stretch>
                        <a:fillRect/>
                      </a:stretch>
                    </p:blipFill>
                    <p:spPr>
                      <a:xfrm>
                        <a:off x="669925" y="565150"/>
                        <a:ext cx="11387138" cy="6505575"/>
                      </a:xfrm>
                      <a:prstGeom prst="rect">
                        <a:avLst/>
                      </a:prstGeom>
                    </p:spPr>
                  </p:pic>
                </p:oleObj>
              </mc:Fallback>
            </mc:AlternateContent>
          </a:graphicData>
        </a:graphic>
      </p:graphicFrame>
    </p:spTree>
    <p:extLst>
      <p:ext uri="{BB962C8B-B14F-4D97-AF65-F5344CB8AC3E}">
        <p14:creationId xmlns:p14="http://schemas.microsoft.com/office/powerpoint/2010/main" val="333327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7386351"/>
              </p:ext>
            </p:extLst>
          </p:nvPr>
        </p:nvGraphicFramePr>
        <p:xfrm>
          <a:off x="256894" y="505571"/>
          <a:ext cx="11528330" cy="6472839"/>
        </p:xfrm>
        <a:graphic>
          <a:graphicData uri="http://schemas.openxmlformats.org/drawingml/2006/table">
            <a:tbl>
              <a:tblPr/>
              <a:tblGrid>
                <a:gridCol w="2287256">
                  <a:extLst>
                    <a:ext uri="{9D8B030D-6E8A-4147-A177-3AD203B41FA5}">
                      <a16:colId xmlns:a16="http://schemas.microsoft.com/office/drawing/2014/main" val="20000"/>
                    </a:ext>
                  </a:extLst>
                </a:gridCol>
                <a:gridCol w="1587754">
                  <a:extLst>
                    <a:ext uri="{9D8B030D-6E8A-4147-A177-3AD203B41FA5}">
                      <a16:colId xmlns:a16="http://schemas.microsoft.com/office/drawing/2014/main" val="20001"/>
                    </a:ext>
                  </a:extLst>
                </a:gridCol>
                <a:gridCol w="1720992">
                  <a:extLst>
                    <a:ext uri="{9D8B030D-6E8A-4147-A177-3AD203B41FA5}">
                      <a16:colId xmlns:a16="http://schemas.microsoft.com/office/drawing/2014/main" val="20002"/>
                    </a:ext>
                  </a:extLst>
                </a:gridCol>
                <a:gridCol w="1732096">
                  <a:extLst>
                    <a:ext uri="{9D8B030D-6E8A-4147-A177-3AD203B41FA5}">
                      <a16:colId xmlns:a16="http://schemas.microsoft.com/office/drawing/2014/main" val="20003"/>
                    </a:ext>
                  </a:extLst>
                </a:gridCol>
                <a:gridCol w="4200232">
                  <a:extLst>
                    <a:ext uri="{9D8B030D-6E8A-4147-A177-3AD203B41FA5}">
                      <a16:colId xmlns:a16="http://schemas.microsoft.com/office/drawing/2014/main" val="20004"/>
                    </a:ext>
                  </a:extLst>
                </a:gridCol>
              </a:tblGrid>
              <a:tr h="104706">
                <a:tc gridSpan="5">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POSTS OCCOPATIONAL CATEGORIES AS ON 28 FEBRUARY 2022</a:t>
                      </a:r>
                    </a:p>
                  </a:txBody>
                  <a:tcPr marL="3871" marR="3871" marT="369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F8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7952">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OSD</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FILLED</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VACANT                            </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Total</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Applicable Programme</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243664">
                <a:tc>
                  <a:txBody>
                    <a:bodyPr/>
                    <a:lstStyle/>
                    <a:p>
                      <a:pPr algn="ctr" fontAlgn="b"/>
                      <a:r>
                        <a:rPr lang="en-ZA" sz="1700" b="0" i="0" u="none" strike="noStrike" dirty="0">
                          <a:solidFill>
                            <a:schemeClr val="tx1"/>
                          </a:solidFill>
                          <a:effectLst/>
                          <a:latin typeface="+mn-lt"/>
                        </a:rPr>
                        <a:t> 1 TOP MANAGEMENT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05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Administration (Administrative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2"/>
                  </a:ext>
                </a:extLst>
              </a:tr>
              <a:tr h="224118">
                <a:tc>
                  <a:txBody>
                    <a:bodyPr/>
                    <a:lstStyle/>
                    <a:p>
                      <a:pPr algn="ctr" fontAlgn="b"/>
                      <a:r>
                        <a:rPr lang="en-ZA" sz="1700" b="0" i="0" u="none" strike="noStrike" dirty="0">
                          <a:solidFill>
                            <a:schemeClr val="tx1"/>
                          </a:solidFill>
                          <a:effectLst/>
                          <a:latin typeface="+mn-lt"/>
                        </a:rPr>
                        <a:t>2 SENIOR MANAGERS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59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199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Administration (Administrative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3"/>
                  </a:ext>
                </a:extLst>
              </a:tr>
              <a:tr h="97952">
                <a:tc>
                  <a:txBody>
                    <a:bodyPr/>
                    <a:lstStyle/>
                    <a:p>
                      <a:pPr algn="ctr" fontAlgn="b"/>
                      <a:r>
                        <a:rPr lang="en-ZA" sz="1700" b="0" i="0" u="none" strike="noStrike" dirty="0">
                          <a:solidFill>
                            <a:srgbClr val="000000"/>
                          </a:solidFill>
                          <a:effectLst/>
                          <a:latin typeface="+mn-lt"/>
                        </a:rPr>
                        <a:t>ARTISANS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512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169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681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Rehabilitation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4"/>
                  </a:ext>
                </a:extLst>
              </a:tr>
              <a:tr h="97952">
                <a:tc>
                  <a:txBody>
                    <a:bodyPr/>
                    <a:lstStyle/>
                    <a:p>
                      <a:pPr algn="ctr" fontAlgn="b"/>
                      <a:r>
                        <a:rPr lang="en-ZA" sz="1700" b="0" i="0" u="none" strike="noStrike">
                          <a:solidFill>
                            <a:srgbClr val="000000"/>
                          </a:solidFill>
                          <a:effectLst/>
                          <a:latin typeface="+mn-lt"/>
                        </a:rPr>
                        <a:t>CENTRE BASED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32 929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1 455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34 384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a:solidFill>
                            <a:srgbClr val="000000"/>
                          </a:solidFill>
                          <a:effectLst/>
                          <a:latin typeface="+mn-lt"/>
                          <a:cs typeface="Arial" panose="020B0604020202020204" pitchFamily="34" charset="0"/>
                        </a:rPr>
                        <a:t>Incaceration (Core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5"/>
                  </a:ext>
                </a:extLst>
              </a:tr>
              <a:tr h="97952">
                <a:tc>
                  <a:txBody>
                    <a:bodyPr/>
                    <a:lstStyle/>
                    <a:p>
                      <a:pPr algn="ctr" fontAlgn="b"/>
                      <a:r>
                        <a:rPr lang="en-ZA" sz="1700" b="0" i="0" u="none" strike="noStrike" dirty="0">
                          <a:solidFill>
                            <a:srgbClr val="000000"/>
                          </a:solidFill>
                          <a:effectLst/>
                          <a:latin typeface="+mn-lt"/>
                        </a:rPr>
                        <a:t>EDUCATIONISTS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555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76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631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Rehabilitation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6"/>
                  </a:ext>
                </a:extLst>
              </a:tr>
              <a:tr h="97952">
                <a:tc>
                  <a:txBody>
                    <a:bodyPr/>
                    <a:lstStyle/>
                    <a:p>
                      <a:pPr algn="ctr" fontAlgn="b"/>
                      <a:r>
                        <a:rPr lang="en-ZA" sz="1700" b="0" i="0" u="none" strike="noStrike">
                          <a:solidFill>
                            <a:srgbClr val="000000"/>
                          </a:solidFill>
                          <a:effectLst/>
                          <a:latin typeface="+mn-lt"/>
                        </a:rPr>
                        <a:t>ENGINEERS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27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24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a:solidFill>
                            <a:srgbClr val="000000"/>
                          </a:solidFill>
                          <a:effectLst/>
                          <a:latin typeface="+mn-lt"/>
                          <a:cs typeface="Arial" panose="020B0604020202020204" pitchFamily="34" charset="0"/>
                        </a:rPr>
                        <a:t>Administration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7"/>
                  </a:ext>
                </a:extLst>
              </a:tr>
              <a:tr h="181717">
                <a:tc>
                  <a:txBody>
                    <a:bodyPr/>
                    <a:lstStyle/>
                    <a:p>
                      <a:pPr algn="ctr" fontAlgn="b"/>
                      <a:r>
                        <a:rPr lang="en-ZA" sz="1700" b="0" i="0" u="none" strike="noStrike" dirty="0">
                          <a:solidFill>
                            <a:srgbClr val="000000"/>
                          </a:solidFill>
                          <a:effectLst/>
                          <a:latin typeface="+mn-lt"/>
                        </a:rPr>
                        <a:t>ENVIRONMENTAL HEALTH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Care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8"/>
                  </a:ext>
                </a:extLst>
              </a:tr>
              <a:tr h="181717">
                <a:tc>
                  <a:txBody>
                    <a:bodyPr/>
                    <a:lstStyle/>
                    <a:p>
                      <a:pPr algn="ctr" fontAlgn="b"/>
                      <a:r>
                        <a:rPr lang="en-ZA" sz="1700" b="0" i="0" u="none" strike="noStrike">
                          <a:solidFill>
                            <a:srgbClr val="000000"/>
                          </a:solidFill>
                          <a:effectLst/>
                          <a:latin typeface="+mn-lt"/>
                        </a:rPr>
                        <a:t>LEGAL OFFICERS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46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Administration (Administrative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9"/>
                  </a:ext>
                </a:extLst>
              </a:tr>
              <a:tr h="97952">
                <a:tc>
                  <a:txBody>
                    <a:bodyPr/>
                    <a:lstStyle/>
                    <a:p>
                      <a:pPr algn="ctr" fontAlgn="b"/>
                      <a:r>
                        <a:rPr lang="en-ZA" sz="1700" b="0" i="0" u="none" strike="noStrike">
                          <a:solidFill>
                            <a:srgbClr val="000000"/>
                          </a:solidFill>
                          <a:effectLst/>
                          <a:latin typeface="+mn-lt"/>
                        </a:rPr>
                        <a:t>MEDICAL OFFICERS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Care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0"/>
                  </a:ext>
                </a:extLst>
              </a:tr>
              <a:tr h="97952">
                <a:tc>
                  <a:txBody>
                    <a:bodyPr/>
                    <a:lstStyle/>
                    <a:p>
                      <a:pPr algn="ctr" fontAlgn="b"/>
                      <a:r>
                        <a:rPr lang="en-ZA" sz="1700" b="0" i="0" u="none" strike="noStrike">
                          <a:solidFill>
                            <a:srgbClr val="000000"/>
                          </a:solidFill>
                          <a:effectLst/>
                          <a:latin typeface="+mn-lt"/>
                        </a:rPr>
                        <a:t>NON CENTRE BASED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1 188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226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1 414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a:solidFill>
                            <a:srgbClr val="000000"/>
                          </a:solidFill>
                          <a:effectLst/>
                          <a:latin typeface="+mn-lt"/>
                          <a:cs typeface="Arial" panose="020B0604020202020204" pitchFamily="34" charset="0"/>
                        </a:rPr>
                        <a:t>Incaceration (Core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1"/>
                  </a:ext>
                </a:extLst>
              </a:tr>
              <a:tr h="97952">
                <a:tc>
                  <a:txBody>
                    <a:bodyPr/>
                    <a:lstStyle/>
                    <a:p>
                      <a:pPr algn="ctr" fontAlgn="b"/>
                      <a:r>
                        <a:rPr lang="en-ZA" sz="1700" b="0" i="0" u="none" strike="noStrike" dirty="0">
                          <a:solidFill>
                            <a:srgbClr val="000000"/>
                          </a:solidFill>
                          <a:effectLst/>
                          <a:latin typeface="+mn-lt"/>
                        </a:rPr>
                        <a:t>PHARMACISTS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53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Care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2"/>
                  </a:ext>
                </a:extLst>
              </a:tr>
              <a:tr h="97952">
                <a:tc>
                  <a:txBody>
                    <a:bodyPr/>
                    <a:lstStyle/>
                    <a:p>
                      <a:pPr algn="ctr" fontAlgn="b"/>
                      <a:r>
                        <a:rPr lang="en-ZA" sz="1700" b="0" i="0" u="none" strike="noStrike">
                          <a:solidFill>
                            <a:srgbClr val="000000"/>
                          </a:solidFill>
                          <a:effectLst/>
                          <a:latin typeface="+mn-lt"/>
                        </a:rPr>
                        <a:t>PROFESSIONAL NURSES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896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154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1 050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a:solidFill>
                            <a:srgbClr val="000000"/>
                          </a:solidFill>
                          <a:effectLst/>
                          <a:latin typeface="+mn-lt"/>
                          <a:cs typeface="Arial" panose="020B0604020202020204" pitchFamily="34" charset="0"/>
                        </a:rPr>
                        <a:t>Care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3"/>
                  </a:ext>
                </a:extLst>
              </a:tr>
              <a:tr h="293854">
                <a:tc>
                  <a:txBody>
                    <a:bodyPr/>
                    <a:lstStyle/>
                    <a:p>
                      <a:pPr algn="ctr" fontAlgn="b"/>
                      <a:r>
                        <a:rPr lang="en-ZA" sz="1700" b="0" i="0" u="none" strike="noStrike" dirty="0">
                          <a:solidFill>
                            <a:srgbClr val="000000"/>
                          </a:solidFill>
                          <a:effectLst/>
                          <a:latin typeface="+mn-lt"/>
                        </a:rPr>
                        <a:t>GENERAL PUBLIC SERVICE APPOINTEES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2 520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617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3 137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Administration (Administrative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4"/>
                  </a:ext>
                </a:extLst>
              </a:tr>
              <a:tr h="97952">
                <a:tc>
                  <a:txBody>
                    <a:bodyPr/>
                    <a:lstStyle/>
                    <a:p>
                      <a:pPr algn="ctr" fontAlgn="b"/>
                      <a:r>
                        <a:rPr lang="en-ZA" sz="1700" b="0" i="0" u="none" strike="noStrike" dirty="0">
                          <a:solidFill>
                            <a:srgbClr val="000000"/>
                          </a:solidFill>
                          <a:effectLst/>
                          <a:latin typeface="+mn-lt"/>
                        </a:rPr>
                        <a:t>PSYCHOLOGISTS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82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99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Rehabilitation (Professional Posts</a:t>
                      </a:r>
                    </a:p>
                  </a:txBody>
                  <a:tcPr marL="3871" marR="3871" marT="36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5"/>
                  </a:ext>
                </a:extLst>
              </a:tr>
              <a:tr h="97952">
                <a:tc>
                  <a:txBody>
                    <a:bodyPr/>
                    <a:lstStyle/>
                    <a:p>
                      <a:pPr algn="ctr" fontAlgn="b"/>
                      <a:r>
                        <a:rPr lang="en-ZA" sz="1700" b="0" i="0" u="none" strike="noStrike" dirty="0">
                          <a:solidFill>
                            <a:srgbClr val="000000"/>
                          </a:solidFill>
                          <a:effectLst/>
                          <a:latin typeface="+mn-lt"/>
                        </a:rPr>
                        <a:t>SOCIAL WORKERS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576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a:solidFill>
                            <a:srgbClr val="000000"/>
                          </a:solidFill>
                          <a:effectLst/>
                          <a:latin typeface="+mn-lt"/>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0" i="0" u="none" strike="noStrike" dirty="0">
                          <a:solidFill>
                            <a:srgbClr val="000000"/>
                          </a:solidFill>
                          <a:effectLst/>
                          <a:latin typeface="+mn-lt"/>
                        </a:rPr>
                        <a:t>650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700" b="1" i="0" u="none" strike="noStrike" dirty="0">
                          <a:solidFill>
                            <a:srgbClr val="000000"/>
                          </a:solidFill>
                          <a:effectLst/>
                          <a:latin typeface="+mn-lt"/>
                          <a:cs typeface="Arial" panose="020B0604020202020204" pitchFamily="34" charset="0"/>
                        </a:rPr>
                        <a:t>Rehabilitation (Professional Posts)</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6"/>
                  </a:ext>
                </a:extLst>
              </a:tr>
              <a:tr h="97952">
                <a:tc>
                  <a:txBody>
                    <a:bodyPr/>
                    <a:lstStyle/>
                    <a:p>
                      <a:pPr algn="ctr" fontAlgn="b"/>
                      <a:r>
                        <a:rPr lang="en-ZA" sz="1700" b="1" i="0" u="none" strike="noStrike" dirty="0">
                          <a:solidFill>
                            <a:srgbClr val="000000"/>
                          </a:solidFill>
                          <a:effectLst/>
                          <a:latin typeface="+mn-lt"/>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700" b="1" i="0" u="none" strike="noStrike" dirty="0">
                          <a:solidFill>
                            <a:srgbClr val="000000"/>
                          </a:solidFill>
                          <a:effectLst/>
                          <a:latin typeface="+mn-lt"/>
                        </a:rPr>
                        <a:t>39 529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700" b="1" i="0" u="none" strike="noStrike" dirty="0">
                          <a:solidFill>
                            <a:srgbClr val="000000"/>
                          </a:solidFill>
                          <a:effectLst/>
                          <a:latin typeface="+mn-lt"/>
                        </a:rPr>
                        <a:t>2 903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700" b="1" i="0" u="none" strike="noStrike" dirty="0">
                          <a:solidFill>
                            <a:srgbClr val="000000"/>
                          </a:solidFill>
                          <a:effectLst/>
                          <a:latin typeface="+mn-lt"/>
                        </a:rPr>
                        <a:t>42 432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700" b="1" i="0" u="none" strike="noStrike" dirty="0">
                          <a:solidFill>
                            <a:srgbClr val="000000"/>
                          </a:solidFill>
                          <a:effectLst/>
                          <a:latin typeface="+mn-lt"/>
                          <a:cs typeface="Arial" panose="020B0604020202020204" pitchFamily="34" charset="0"/>
                        </a:rPr>
                        <a:t> </a:t>
                      </a:r>
                    </a:p>
                  </a:txBody>
                  <a:tcPr marL="3871" marR="3871"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7"/>
                  </a:ext>
                </a:extLst>
              </a:tr>
              <a:tr h="97952">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871" marR="3871" marT="3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871" marR="3871" marT="3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871" marR="3871" marT="3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871" marR="3871" marT="3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871" marR="3871" marT="369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79070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6366" y="1249649"/>
            <a:ext cx="11529483" cy="3490186"/>
          </a:xfrm>
        </p:spPr>
        <p:txBody>
          <a:bodyPr/>
          <a:lstStyle/>
          <a:p>
            <a:pPr marL="0" indent="0" algn="just">
              <a:buNone/>
            </a:pPr>
            <a:r>
              <a:rPr lang="en-ZA" sz="3600" dirty="0"/>
              <a:t>The Department wish to motivate for additional allocation to address the alignment of </a:t>
            </a:r>
            <a:r>
              <a:rPr lang="en-ZA" sz="3600"/>
              <a:t>the Staff </a:t>
            </a:r>
            <a:r>
              <a:rPr lang="en-ZA" sz="3600" dirty="0"/>
              <a:t>Ratio to cost of Management of Competency in terms of Occupancy rate and Capacity to the Structure as well as functions to guide the implementation to give effect of Section 5(3) Correctional Service Act 111 of 1998, as amended read together with Correctional Service Regulations.</a:t>
            </a:r>
          </a:p>
        </p:txBody>
      </p:sp>
      <p:sp>
        <p:nvSpPr>
          <p:cNvPr id="4" name="Title 3"/>
          <p:cNvSpPr>
            <a:spLocks noGrp="1"/>
          </p:cNvSpPr>
          <p:nvPr>
            <p:ph type="title"/>
          </p:nvPr>
        </p:nvSpPr>
        <p:spPr>
          <a:xfrm>
            <a:off x="399803" y="554075"/>
            <a:ext cx="11528954" cy="553998"/>
          </a:xfrm>
          <a:prstGeom prst="rect">
            <a:avLst/>
          </a:prstGeom>
          <a:pattFill prst="pct75">
            <a:fgClr>
              <a:srgbClr val="006600"/>
            </a:fgClr>
            <a:bgClr>
              <a:srgbClr val="33993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rPr>
              <a:t>RECOMMENDATIONS</a:t>
            </a:r>
            <a:endParaRPr lang="en-ZA" sz="4000" dirty="0"/>
          </a:p>
        </p:txBody>
      </p:sp>
    </p:spTree>
    <p:extLst>
      <p:ext uri="{BB962C8B-B14F-4D97-AF65-F5344CB8AC3E}">
        <p14:creationId xmlns:p14="http://schemas.microsoft.com/office/powerpoint/2010/main" val="111625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0"/>
            <a:ext cx="9144000" cy="6858000"/>
          </a:xfrm>
          <a:prstGeom prst="rect">
            <a:avLst/>
          </a:prstGeom>
        </p:spPr>
      </p:pic>
      <p:sp>
        <p:nvSpPr>
          <p:cNvPr id="7" name="TextBox 6"/>
          <p:cNvSpPr txBox="1"/>
          <p:nvPr/>
        </p:nvSpPr>
        <p:spPr>
          <a:xfrm>
            <a:off x="-537464" y="1648754"/>
            <a:ext cx="7559040" cy="4555093"/>
          </a:xfrm>
          <a:prstGeom prst="rect">
            <a:avLst/>
          </a:prstGeom>
          <a:noFill/>
        </p:spPr>
        <p:txBody>
          <a:bodyPr wrap="square" rtlCol="0">
            <a:spAutoFit/>
          </a:bodyPr>
          <a:lstStyle/>
          <a:p>
            <a:pPr defTabSz="457200"/>
            <a:endParaRPr lang="en-ZA" altLang="en-US" sz="2400" dirty="0">
              <a:solidFill>
                <a:srgbClr val="005300"/>
              </a:solidFill>
              <a:latin typeface="Arial Black" panose="020B0A04020102020204" pitchFamily="34" charset="0"/>
            </a:endParaRPr>
          </a:p>
          <a:p>
            <a:pPr algn="ctr" defTabSz="457200">
              <a:lnSpc>
                <a:spcPct val="150000"/>
              </a:lnSpc>
            </a:pPr>
            <a:r>
              <a:rPr lang="en-ZA" altLang="en-US" sz="2400" dirty="0">
                <a:solidFill>
                  <a:srgbClr val="005300"/>
                </a:solidFill>
                <a:latin typeface="Arial Black" panose="020B0A04020102020204" pitchFamily="34" charset="0"/>
              </a:rPr>
              <a:t> </a:t>
            </a:r>
          </a:p>
          <a:p>
            <a:pPr algn="ctr" defTabSz="457200"/>
            <a:r>
              <a:rPr lang="en-ZA" altLang="en-US" sz="4400" dirty="0">
                <a:solidFill>
                  <a:prstClr val="black"/>
                </a:solidFill>
                <a:latin typeface="Arial Black" panose="020B0A04020102020204" pitchFamily="34" charset="0"/>
              </a:rPr>
              <a:t>THANK YOU</a:t>
            </a:r>
            <a:endParaRPr lang="en-ZA" altLang="en-US" sz="2400" dirty="0">
              <a:solidFill>
                <a:srgbClr val="005300"/>
              </a:solidFill>
              <a:latin typeface="Arial Black" panose="020B0A04020102020204" pitchFamily="34" charset="0"/>
            </a:endParaRPr>
          </a:p>
          <a:p>
            <a:pPr algn="ctr" defTabSz="457200">
              <a:lnSpc>
                <a:spcPct val="150000"/>
              </a:lnSpc>
            </a:pPr>
            <a:endParaRPr lang="en-ZA" altLang="en-US" sz="2000" dirty="0">
              <a:solidFill>
                <a:srgbClr val="005300"/>
              </a:solidFill>
              <a:latin typeface="Arial Black" panose="020B0A04020102020204" pitchFamily="34" charset="0"/>
            </a:endParaRPr>
          </a:p>
          <a:p>
            <a:pPr algn="ctr" defTabSz="457200">
              <a:lnSpc>
                <a:spcPct val="150000"/>
              </a:lnSpc>
            </a:pPr>
            <a:endParaRPr lang="en-ZA" altLang="en-US" sz="2000" dirty="0">
              <a:solidFill>
                <a:srgbClr val="005300"/>
              </a:solidFill>
              <a:latin typeface="Arial Black" panose="020B0A04020102020204" pitchFamily="34" charset="0"/>
            </a:endParaRPr>
          </a:p>
          <a:p>
            <a:pPr algn="ctr" defTabSz="457200">
              <a:lnSpc>
                <a:spcPct val="150000"/>
              </a:lnSpc>
            </a:pPr>
            <a:endParaRPr lang="en-ZA" altLang="en-US" sz="2400" dirty="0">
              <a:solidFill>
                <a:srgbClr val="005300"/>
              </a:solidFill>
              <a:latin typeface="Arial Black" panose="020B0A04020102020204" pitchFamily="34" charset="0"/>
            </a:endParaRPr>
          </a:p>
          <a:p>
            <a:pPr algn="ctr" defTabSz="457200">
              <a:lnSpc>
                <a:spcPct val="150000"/>
              </a:lnSpc>
            </a:pPr>
            <a:endParaRPr lang="en-ZA" altLang="en-US" sz="2400" dirty="0">
              <a:solidFill>
                <a:srgbClr val="005300"/>
              </a:solidFill>
              <a:latin typeface="Arial Black" panose="020B0A04020102020204" pitchFamily="34" charset="0"/>
            </a:endParaRPr>
          </a:p>
          <a:p>
            <a:pPr algn="ctr" defTabSz="457200">
              <a:lnSpc>
                <a:spcPct val="150000"/>
              </a:lnSpc>
            </a:pPr>
            <a:endParaRPr lang="en-ZA" altLang="en-US" sz="2400" dirty="0">
              <a:solidFill>
                <a:srgbClr val="005300"/>
              </a:solidFill>
              <a:latin typeface="Arial Black" panose="020B0A04020102020204" pitchFamily="34" charset="0"/>
            </a:endParaRPr>
          </a:p>
          <a:p>
            <a:pPr defTabSz="457200"/>
            <a:endParaRPr lang="en-US" dirty="0">
              <a:solidFill>
                <a:srgbClr val="005300"/>
              </a:solidFill>
              <a:latin typeface="Arial Black"/>
              <a:cs typeface="Arial Black"/>
            </a:endParaRPr>
          </a:p>
        </p:txBody>
      </p:sp>
    </p:spTree>
    <p:extLst>
      <p:ext uri="{BB962C8B-B14F-4D97-AF65-F5344CB8AC3E}">
        <p14:creationId xmlns:p14="http://schemas.microsoft.com/office/powerpoint/2010/main" val="89364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534570782"/>
              </p:ext>
            </p:extLst>
          </p:nvPr>
        </p:nvGraphicFramePr>
        <p:xfrm>
          <a:off x="905435" y="825500"/>
          <a:ext cx="10999694" cy="3675272"/>
        </p:xfrm>
        <a:graphic>
          <a:graphicData uri="http://schemas.openxmlformats.org/drawingml/2006/table">
            <a:tbl>
              <a:tblPr/>
              <a:tblGrid>
                <a:gridCol w="2182373">
                  <a:extLst>
                    <a:ext uri="{9D8B030D-6E8A-4147-A177-3AD203B41FA5}">
                      <a16:colId xmlns:a16="http://schemas.microsoft.com/office/drawing/2014/main" val="20000"/>
                    </a:ext>
                  </a:extLst>
                </a:gridCol>
                <a:gridCol w="1089745">
                  <a:extLst>
                    <a:ext uri="{9D8B030D-6E8A-4147-A177-3AD203B41FA5}">
                      <a16:colId xmlns:a16="http://schemas.microsoft.com/office/drawing/2014/main" val="20001"/>
                    </a:ext>
                  </a:extLst>
                </a:gridCol>
                <a:gridCol w="425202">
                  <a:extLst>
                    <a:ext uri="{9D8B030D-6E8A-4147-A177-3AD203B41FA5}">
                      <a16:colId xmlns:a16="http://schemas.microsoft.com/office/drawing/2014/main" val="20002"/>
                    </a:ext>
                  </a:extLst>
                </a:gridCol>
                <a:gridCol w="659527">
                  <a:extLst>
                    <a:ext uri="{9D8B030D-6E8A-4147-A177-3AD203B41FA5}">
                      <a16:colId xmlns:a16="http://schemas.microsoft.com/office/drawing/2014/main" val="20003"/>
                    </a:ext>
                  </a:extLst>
                </a:gridCol>
                <a:gridCol w="982548">
                  <a:extLst>
                    <a:ext uri="{9D8B030D-6E8A-4147-A177-3AD203B41FA5}">
                      <a16:colId xmlns:a16="http://schemas.microsoft.com/office/drawing/2014/main" val="20004"/>
                    </a:ext>
                  </a:extLst>
                </a:gridCol>
                <a:gridCol w="505594">
                  <a:extLst>
                    <a:ext uri="{9D8B030D-6E8A-4147-A177-3AD203B41FA5}">
                      <a16:colId xmlns:a16="http://schemas.microsoft.com/office/drawing/2014/main" val="20005"/>
                    </a:ext>
                  </a:extLst>
                </a:gridCol>
                <a:gridCol w="1147076">
                  <a:extLst>
                    <a:ext uri="{9D8B030D-6E8A-4147-A177-3AD203B41FA5}">
                      <a16:colId xmlns:a16="http://schemas.microsoft.com/office/drawing/2014/main" val="20006"/>
                    </a:ext>
                  </a:extLst>
                </a:gridCol>
                <a:gridCol w="376924">
                  <a:extLst>
                    <a:ext uri="{9D8B030D-6E8A-4147-A177-3AD203B41FA5}">
                      <a16:colId xmlns:a16="http://schemas.microsoft.com/office/drawing/2014/main" val="20007"/>
                    </a:ext>
                  </a:extLst>
                </a:gridCol>
                <a:gridCol w="3630705">
                  <a:extLst>
                    <a:ext uri="{9D8B030D-6E8A-4147-A177-3AD203B41FA5}">
                      <a16:colId xmlns:a16="http://schemas.microsoft.com/office/drawing/2014/main" val="20008"/>
                    </a:ext>
                  </a:extLst>
                </a:gridCol>
              </a:tblGrid>
              <a:tr h="97952">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0000"/>
                  </a:ext>
                </a:extLst>
              </a:tr>
              <a:tr h="97952">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1"/>
                  </a:ext>
                </a:extLst>
              </a:tr>
              <a:tr h="97952">
                <a:tc>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tc gridSpan="2">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2"/>
                  </a:ext>
                </a:extLst>
              </a:tr>
              <a:tr h="104706">
                <a:tc gridSpan="9">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POSTS  PER PROGRAM AS ON 28 FEBRUARY 2022</a:t>
                      </a:r>
                    </a:p>
                  </a:txBody>
                  <a:tcPr marL="3693" marR="3693" marT="369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ZA"/>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tc hMerge="1">
                  <a:txBody>
                    <a:bodyPr/>
                    <a:lstStyle/>
                    <a:p>
                      <a:endParaRPr lang="en-GB"/>
                    </a:p>
                  </a:txBody>
                  <a:tcPr/>
                </a:tc>
                <a:extLst>
                  <a:ext uri="{0D108BD9-81ED-4DB2-BD59-A6C34878D82A}">
                    <a16:rowId xmlns:a16="http://schemas.microsoft.com/office/drawing/2014/main" val="10003"/>
                  </a:ext>
                </a:extLst>
              </a:tr>
              <a:tr h="97952">
                <a:tc gridSpan="2">
                  <a:txBody>
                    <a:bodyPr/>
                    <a:lstStyle/>
                    <a:p>
                      <a:pPr algn="l"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DCS</a:t>
                      </a:r>
                      <a:r>
                        <a:rPr lang="en-ZA" sz="1400" b="1"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PROGRAM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l" fontAlgn="b"/>
                      <a:endParaRPr lang="en-ZA" sz="1400" b="1"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FILLED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400" b="1"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VACANT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400" b="1"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kern="1200" dirty="0">
                          <a:solidFill>
                            <a:srgbClr val="000000"/>
                          </a:solidFill>
                          <a:effectLst/>
                          <a:latin typeface="Arial" panose="020B0604020202020204" pitchFamily="34" charset="0"/>
                          <a:ea typeface="+mn-ea"/>
                          <a:cs typeface="Arial" panose="020B0604020202020204" pitchFamily="34" charset="0"/>
                        </a:rPr>
                        <a:t>COMMENTS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104706">
                <a:tc gridSpan="2">
                  <a:txBody>
                    <a:bodyPr/>
                    <a:lstStyle/>
                    <a:p>
                      <a:pPr algn="l" fontAlgn="b"/>
                      <a:r>
                        <a:rPr lang="en-ZA" sz="1800" b="0" i="0" u="none" strike="noStrike" dirty="0">
                          <a:solidFill>
                            <a:srgbClr val="000000"/>
                          </a:solidFill>
                          <a:effectLst/>
                          <a:latin typeface="+mn-lt"/>
                        </a:rPr>
                        <a:t>ADMINISTRATION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5 993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876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6 869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dirty="0">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0" i="0" u="none" strike="noStrike" dirty="0">
                          <a:solidFill>
                            <a:srgbClr val="000000"/>
                          </a:solidFill>
                          <a:effectLst/>
                          <a:latin typeface="+mn-lt"/>
                          <a:cs typeface="Arial" panose="020B0604020202020204" pitchFamily="34" charset="0"/>
                        </a:rPr>
                        <a:t>Administrative Posts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5"/>
                  </a:ext>
                </a:extLst>
              </a:tr>
              <a:tr h="104706">
                <a:tc gridSpan="2">
                  <a:txBody>
                    <a:bodyPr/>
                    <a:lstStyle/>
                    <a:p>
                      <a:pPr algn="l" fontAlgn="b"/>
                      <a:r>
                        <a:rPr lang="en-ZA" sz="1800" b="0" i="0" u="none" strike="noStrike" dirty="0">
                          <a:solidFill>
                            <a:srgbClr val="000000"/>
                          </a:solidFill>
                          <a:effectLst/>
                          <a:latin typeface="+mn-lt"/>
                        </a:rPr>
                        <a:t>CARE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1 837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2 060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0" i="0" u="none" strike="noStrike">
                          <a:solidFill>
                            <a:srgbClr val="000000"/>
                          </a:solidFill>
                          <a:effectLst/>
                          <a:latin typeface="+mn-lt"/>
                          <a:cs typeface="Arial" panose="020B0604020202020204" pitchFamily="34" charset="0"/>
                        </a:rPr>
                        <a:t>Professsional Posts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6"/>
                  </a:ext>
                </a:extLst>
              </a:tr>
              <a:tr h="104706">
                <a:tc gridSpan="2">
                  <a:txBody>
                    <a:bodyPr/>
                    <a:lstStyle/>
                    <a:p>
                      <a:pPr algn="l" fontAlgn="b"/>
                      <a:r>
                        <a:rPr lang="en-ZA" sz="1800" b="0" i="0" u="none" strike="noStrike" dirty="0">
                          <a:solidFill>
                            <a:srgbClr val="000000"/>
                          </a:solidFill>
                          <a:effectLst/>
                          <a:latin typeface="+mn-lt"/>
                        </a:rPr>
                        <a:t>INCARCERATION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27 458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1 237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28 695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0" i="0" u="none" strike="noStrike">
                          <a:solidFill>
                            <a:srgbClr val="000000"/>
                          </a:solidFill>
                          <a:effectLst/>
                          <a:latin typeface="+mn-lt"/>
                          <a:cs typeface="Arial" panose="020B0604020202020204" pitchFamily="34" charset="0"/>
                        </a:rPr>
                        <a:t>Security and Corrections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7"/>
                  </a:ext>
                </a:extLst>
              </a:tr>
              <a:tr h="104706">
                <a:tc gridSpan="2">
                  <a:txBody>
                    <a:bodyPr/>
                    <a:lstStyle/>
                    <a:p>
                      <a:pPr algn="l" fontAlgn="b"/>
                      <a:r>
                        <a:rPr lang="en-ZA" sz="1800" b="0" i="0" u="none" strike="noStrike" dirty="0">
                          <a:solidFill>
                            <a:srgbClr val="000000"/>
                          </a:solidFill>
                          <a:effectLst/>
                          <a:latin typeface="+mn-lt"/>
                        </a:rPr>
                        <a:t>REHABILITATION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2 233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321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2 554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0" i="0" u="none" strike="noStrike">
                          <a:solidFill>
                            <a:srgbClr val="000000"/>
                          </a:solidFill>
                          <a:effectLst/>
                          <a:latin typeface="+mn-lt"/>
                          <a:cs typeface="Arial" panose="020B0604020202020204" pitchFamily="34" charset="0"/>
                        </a:rPr>
                        <a:t>Professsional Posts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8"/>
                  </a:ext>
                </a:extLst>
              </a:tr>
              <a:tr h="104706">
                <a:tc gridSpan="2">
                  <a:txBody>
                    <a:bodyPr/>
                    <a:lstStyle/>
                    <a:p>
                      <a:pPr algn="l" fontAlgn="b"/>
                      <a:r>
                        <a:rPr lang="en-ZA" sz="1800" b="0" i="0" u="none" strike="noStrike" dirty="0">
                          <a:solidFill>
                            <a:srgbClr val="000000"/>
                          </a:solidFill>
                          <a:effectLst/>
                          <a:latin typeface="+mn-lt"/>
                        </a:rPr>
                        <a:t>SOCIAL REINTEGRATION</a:t>
                      </a:r>
                      <a:r>
                        <a:rPr lang="en-ZA" sz="1800" b="0" i="0" u="none" strike="noStrike" baseline="0" dirty="0">
                          <a:solidFill>
                            <a:srgbClr val="000000"/>
                          </a:solidFill>
                          <a:effectLst/>
                          <a:latin typeface="+mn-lt"/>
                        </a:rPr>
                        <a:t> </a:t>
                      </a:r>
                      <a:r>
                        <a:rPr lang="en-ZA" sz="18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2 008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1800" b="0" i="0" u="none" strike="noStrike" dirty="0">
                          <a:solidFill>
                            <a:srgbClr val="000000"/>
                          </a:solidFill>
                          <a:effectLst/>
                          <a:latin typeface="+mn-lt"/>
                        </a:rPr>
                        <a:t>2 254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ZA" sz="1800" b="0" i="0" u="none" strike="noStrike" dirty="0">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0" i="0" u="none" strike="noStrike" dirty="0">
                          <a:solidFill>
                            <a:srgbClr val="000000"/>
                          </a:solidFill>
                          <a:effectLst/>
                          <a:latin typeface="+mn-lt"/>
                          <a:cs typeface="Arial" panose="020B0604020202020204" pitchFamily="34" charset="0"/>
                        </a:rPr>
                        <a:t>Security Posts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09"/>
                  </a:ext>
                </a:extLst>
              </a:tr>
              <a:tr h="342341">
                <a:tc gridSpan="2">
                  <a:txBody>
                    <a:bodyPr/>
                    <a:lstStyle/>
                    <a:p>
                      <a:pPr algn="l" fontAlgn="b"/>
                      <a:r>
                        <a:rPr lang="en-ZA" sz="1800" b="1" i="0" u="none" strike="noStrike">
                          <a:solidFill>
                            <a:srgbClr val="000000"/>
                          </a:solidFill>
                          <a:effectLst/>
                          <a:latin typeface="+mn-lt"/>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l" fontAlgn="b"/>
                      <a:endParaRPr lang="en-ZA" sz="1800" b="1"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b"/>
                      <a:r>
                        <a:rPr lang="en-ZA" sz="1800" b="1" i="0" u="none" strike="noStrike" dirty="0">
                          <a:solidFill>
                            <a:srgbClr val="000000"/>
                          </a:solidFill>
                          <a:effectLst/>
                          <a:latin typeface="+mn-lt"/>
                        </a:rPr>
                        <a:t>39 529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gn="l" fontAlgn="b"/>
                      <a:endParaRPr lang="en-ZA" sz="1800" b="1"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b"/>
                      <a:r>
                        <a:rPr lang="en-ZA" sz="1800" b="1" i="0" u="none" strike="noStrike" dirty="0">
                          <a:solidFill>
                            <a:srgbClr val="000000"/>
                          </a:solidFill>
                          <a:effectLst/>
                          <a:latin typeface="+mn-lt"/>
                        </a:rPr>
                        <a:t>2 903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b"/>
                      <a:endParaRPr lang="en-ZA" sz="18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b"/>
                      <a:r>
                        <a:rPr lang="en-ZA" sz="1800" b="1" i="0" u="none" strike="noStrike" dirty="0">
                          <a:solidFill>
                            <a:srgbClr val="000000"/>
                          </a:solidFill>
                          <a:effectLst/>
                          <a:latin typeface="+mn-lt"/>
                        </a:rPr>
                        <a:t>42 432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l" fontAlgn="b"/>
                      <a:endParaRPr lang="en-ZA" sz="1800" b="1" i="0" u="none" strike="noStrike" dirty="0">
                        <a:solidFill>
                          <a:srgbClr val="000000"/>
                        </a:solidFill>
                        <a:effectLst/>
                        <a:latin typeface="+mn-lt"/>
                        <a:cs typeface="Arial" panose="020B0604020202020204" pitchFamily="34" charset="0"/>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ZA" sz="1800" b="1" i="0" u="none" strike="noStrike" dirty="0">
                          <a:solidFill>
                            <a:srgbClr val="000000"/>
                          </a:solidFill>
                          <a:effectLst/>
                          <a:latin typeface="+mn-lt"/>
                          <a:cs typeface="Arial" panose="020B0604020202020204" pitchFamily="34" charset="0"/>
                        </a:rPr>
                        <a:t>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010"/>
                  </a:ext>
                </a:extLst>
              </a:tr>
              <a:tr h="97952">
                <a:tc gridSpan="2">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n-GB"/>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n-GB"/>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en-GB"/>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600" b="0" i="0" u="none" strike="noStrike" dirty="0">
                        <a:solidFill>
                          <a:srgbClr val="000000"/>
                        </a:solidFill>
                        <a:effectLst/>
                        <a:latin typeface="Calibri" panose="020F0502020204030204" pitchFamily="34" charset="0"/>
                      </a:endParaRPr>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GB"/>
                    </a:p>
                  </a:txBody>
                  <a:tcPr marL="3693" marR="3693" marT="369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97952">
                <a:tc gridSpan="2">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dirty="0">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a:txBody>
                    <a:bodyPr/>
                    <a:lstStyle/>
                    <a:p>
                      <a:endParaRPr lang="en-GB"/>
                    </a:p>
                  </a:txBody>
                  <a:tcPr marL="3693" marR="3693" marT="3693" marB="0" anchor="b">
                    <a:lnL>
                      <a:noFill/>
                    </a:lnL>
                    <a:lnR>
                      <a:noFill/>
                    </a:lnR>
                    <a:lnT>
                      <a:noFill/>
                    </a:lnT>
                    <a:lnB>
                      <a:noFill/>
                    </a:lnB>
                  </a:tcPr>
                </a:tc>
                <a:extLst>
                  <a:ext uri="{0D108BD9-81ED-4DB2-BD59-A6C34878D82A}">
                    <a16:rowId xmlns:a16="http://schemas.microsoft.com/office/drawing/2014/main" val="10012"/>
                  </a:ext>
                </a:extLst>
              </a:tr>
              <a:tr h="97952">
                <a:tc gridSpan="2">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gridSpan="2">
                  <a:txBody>
                    <a:bodyPr/>
                    <a:lstStyle/>
                    <a:p>
                      <a:endParaRPr lang="en-GB"/>
                    </a:p>
                  </a:txBody>
                  <a:tcPr marL="3693" marR="3693" marT="3693" marB="0" anchor="b">
                    <a:lnL>
                      <a:noFill/>
                    </a:lnL>
                    <a:lnR>
                      <a:noFill/>
                    </a:lnR>
                    <a:lnT>
                      <a:noFill/>
                    </a:lnT>
                    <a:lnB>
                      <a:noFill/>
                    </a:lnB>
                  </a:tcPr>
                </a:tc>
                <a:tc hMerge="1">
                  <a:txBody>
                    <a:bodyPr/>
                    <a:lstStyle/>
                    <a:p>
                      <a:pPr algn="l" fontAlgn="b"/>
                      <a:endParaRPr lang="en-ZA" sz="600" b="0" i="0" u="none" strike="noStrike" dirty="0">
                        <a:solidFill>
                          <a:srgbClr val="000000"/>
                        </a:solidFill>
                        <a:effectLst/>
                        <a:latin typeface="Calibri" panose="020F0502020204030204" pitchFamily="34" charset="0"/>
                      </a:endParaRPr>
                    </a:p>
                  </a:txBody>
                  <a:tcPr marL="3693" marR="3693" marT="3693" marB="0" anchor="b">
                    <a:lnL>
                      <a:noFill/>
                    </a:lnL>
                    <a:lnR>
                      <a:noFill/>
                    </a:lnR>
                    <a:lnT>
                      <a:noFill/>
                    </a:lnT>
                    <a:lnB>
                      <a:noFill/>
                    </a:lnB>
                  </a:tcPr>
                </a:tc>
                <a:tc>
                  <a:txBody>
                    <a:bodyPr/>
                    <a:lstStyle/>
                    <a:p>
                      <a:endParaRPr lang="en-GB" dirty="0"/>
                    </a:p>
                  </a:txBody>
                  <a:tcPr marL="3693" marR="3693" marT="3693" marB="0" anchor="b">
                    <a:lnL>
                      <a:noFill/>
                    </a:lnL>
                    <a:lnR>
                      <a:noFill/>
                    </a:lnR>
                    <a:lnT>
                      <a:noFill/>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6262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43" y="547212"/>
            <a:ext cx="10363200" cy="380251"/>
          </a:xfrm>
          <a:solidFill>
            <a:schemeClr val="accent6">
              <a:lumMod val="40000"/>
              <a:lumOff val="60000"/>
            </a:schemeClr>
          </a:solidFill>
        </p:spPr>
        <p:txBody>
          <a:bodyPr>
            <a:normAutofit/>
          </a:bodyPr>
          <a:lstStyle/>
          <a:p>
            <a:r>
              <a:rPr lang="en-ZA" sz="2000" b="1" dirty="0">
                <a:solidFill>
                  <a:prstClr val="black"/>
                </a:solidFill>
                <a:effectLst>
                  <a:outerShdw blurRad="38100" dist="38100" dir="2700000" algn="tl">
                    <a:srgbClr val="000000">
                      <a:alpha val="43137"/>
                    </a:srgbClr>
                  </a:outerShdw>
                </a:effectLst>
              </a:rPr>
              <a:t>RECRUITMENT AND SELECTION AS ON 28 FEBRUARY 2022: SMS POSTS</a:t>
            </a:r>
            <a:endParaRPr lang="en-ZA" sz="20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57218595"/>
              </p:ext>
            </p:extLst>
          </p:nvPr>
        </p:nvGraphicFramePr>
        <p:xfrm>
          <a:off x="394448" y="1180403"/>
          <a:ext cx="11474822" cy="3409525"/>
        </p:xfrm>
        <a:graphic>
          <a:graphicData uri="http://schemas.openxmlformats.org/drawingml/2006/table">
            <a:tbl>
              <a:tblPr firstRow="1" bandRow="1">
                <a:tableStyleId>{5C22544A-7EE6-4342-B048-85BDC9FD1C3A}</a:tableStyleId>
              </a:tblPr>
              <a:tblGrid>
                <a:gridCol w="3103076">
                  <a:extLst>
                    <a:ext uri="{9D8B030D-6E8A-4147-A177-3AD203B41FA5}">
                      <a16:colId xmlns:a16="http://schemas.microsoft.com/office/drawing/2014/main" val="20000"/>
                    </a:ext>
                  </a:extLst>
                </a:gridCol>
                <a:gridCol w="3080341">
                  <a:extLst>
                    <a:ext uri="{9D8B030D-6E8A-4147-A177-3AD203B41FA5}">
                      <a16:colId xmlns:a16="http://schemas.microsoft.com/office/drawing/2014/main" val="20001"/>
                    </a:ext>
                  </a:extLst>
                </a:gridCol>
                <a:gridCol w="1165255">
                  <a:extLst>
                    <a:ext uri="{9D8B030D-6E8A-4147-A177-3AD203B41FA5}">
                      <a16:colId xmlns:a16="http://schemas.microsoft.com/office/drawing/2014/main" val="20002"/>
                    </a:ext>
                  </a:extLst>
                </a:gridCol>
                <a:gridCol w="1222563">
                  <a:extLst>
                    <a:ext uri="{9D8B030D-6E8A-4147-A177-3AD203B41FA5}">
                      <a16:colId xmlns:a16="http://schemas.microsoft.com/office/drawing/2014/main" val="20003"/>
                    </a:ext>
                  </a:extLst>
                </a:gridCol>
                <a:gridCol w="1132911">
                  <a:extLst>
                    <a:ext uri="{9D8B030D-6E8A-4147-A177-3AD203B41FA5}">
                      <a16:colId xmlns:a16="http://schemas.microsoft.com/office/drawing/2014/main" val="20004"/>
                    </a:ext>
                  </a:extLst>
                </a:gridCol>
                <a:gridCol w="1770676">
                  <a:extLst>
                    <a:ext uri="{9D8B030D-6E8A-4147-A177-3AD203B41FA5}">
                      <a16:colId xmlns:a16="http://schemas.microsoft.com/office/drawing/2014/main" val="20005"/>
                    </a:ext>
                  </a:extLst>
                </a:gridCol>
              </a:tblGrid>
              <a:tr h="647554">
                <a:tc>
                  <a:txBody>
                    <a:bodyPr/>
                    <a:lstStyle/>
                    <a:p>
                      <a:pPr>
                        <a:lnSpc>
                          <a:spcPct val="115000"/>
                        </a:lnSpc>
                        <a:spcAft>
                          <a:spcPts val="0"/>
                        </a:spcAft>
                      </a:pPr>
                      <a:r>
                        <a:rPr lang="en-ZA" sz="1600" dirty="0">
                          <a:solidFill>
                            <a:schemeClr val="tx1"/>
                          </a:solidFill>
                          <a:effectLst/>
                          <a:latin typeface="+mn-lt"/>
                          <a:ea typeface="Calibri"/>
                          <a:cs typeface="Times New Roman"/>
                        </a:rPr>
                        <a:t>RECRUITMENT</a:t>
                      </a:r>
                      <a:r>
                        <a:rPr lang="en-ZA" sz="1600" baseline="0" dirty="0">
                          <a:solidFill>
                            <a:schemeClr val="tx1"/>
                          </a:solidFill>
                          <a:effectLst/>
                          <a:latin typeface="+mn-lt"/>
                          <a:ea typeface="Calibri"/>
                          <a:cs typeface="Times New Roman"/>
                        </a:rPr>
                        <a:t> &amp; </a:t>
                      </a:r>
                      <a:r>
                        <a:rPr lang="en-ZA" sz="1600" dirty="0">
                          <a:solidFill>
                            <a:schemeClr val="tx1"/>
                          </a:solidFill>
                          <a:effectLst/>
                          <a:latin typeface="+mn-lt"/>
                          <a:ea typeface="Calibri"/>
                          <a:cs typeface="Times New Roman"/>
                        </a:rPr>
                        <a:t>SELECTION  PROCESSES</a:t>
                      </a:r>
                      <a:r>
                        <a:rPr lang="en-ZA" sz="1600" baseline="0" dirty="0">
                          <a:solidFill>
                            <a:schemeClr val="tx1"/>
                          </a:solidFill>
                          <a:effectLst/>
                          <a:latin typeface="+mn-lt"/>
                          <a:ea typeface="Calibri"/>
                          <a:cs typeface="Times New Roman"/>
                        </a:rPr>
                        <a:t> </a:t>
                      </a:r>
                      <a:endParaRPr lang="en-ZA" sz="1600" dirty="0">
                        <a:solidFill>
                          <a:schemeClr val="tx1"/>
                        </a:solidFill>
                        <a:effectLst/>
                        <a:latin typeface="+mn-lt"/>
                        <a:ea typeface="Calibri"/>
                        <a:cs typeface="Times New Roman"/>
                      </a:endParaRPr>
                    </a:p>
                  </a:txBody>
                  <a:tcPr marL="68580" marR="68580" marT="0" marB="0">
                    <a:solidFill>
                      <a:schemeClr val="accent3">
                        <a:lumMod val="20000"/>
                        <a:lumOff val="80000"/>
                      </a:schemeClr>
                    </a:solidFill>
                  </a:tcPr>
                </a:tc>
                <a:tc>
                  <a:txBody>
                    <a:bodyPr/>
                    <a:lstStyle/>
                    <a:p>
                      <a:pPr>
                        <a:lnSpc>
                          <a:spcPct val="115000"/>
                        </a:lnSpc>
                        <a:spcAft>
                          <a:spcPts val="0"/>
                        </a:spcAft>
                      </a:pPr>
                      <a:r>
                        <a:rPr lang="en-ZA" sz="1600" dirty="0">
                          <a:solidFill>
                            <a:schemeClr val="tx1"/>
                          </a:solidFill>
                          <a:effectLst/>
                          <a:latin typeface="+mn-lt"/>
                          <a:ea typeface="Calibri"/>
                          <a:cs typeface="Times New Roman"/>
                        </a:rPr>
                        <a:t>LEVEL 16</a:t>
                      </a:r>
                    </a:p>
                  </a:txBody>
                  <a:tcPr marL="68580" marR="68580" marT="0" marB="0">
                    <a:solidFill>
                      <a:schemeClr val="accent3">
                        <a:lumMod val="20000"/>
                        <a:lumOff val="80000"/>
                      </a:schemeClr>
                    </a:solidFill>
                  </a:tcPr>
                </a:tc>
                <a:tc>
                  <a:txBody>
                    <a:bodyPr/>
                    <a:lstStyle/>
                    <a:p>
                      <a:pPr>
                        <a:lnSpc>
                          <a:spcPct val="115000"/>
                        </a:lnSpc>
                        <a:spcAft>
                          <a:spcPts val="0"/>
                        </a:spcAft>
                      </a:pPr>
                      <a:r>
                        <a:rPr lang="en-ZA" sz="1600" dirty="0">
                          <a:solidFill>
                            <a:schemeClr val="tx1"/>
                          </a:solidFill>
                          <a:effectLst/>
                          <a:latin typeface="+mn-lt"/>
                          <a:ea typeface="Calibri"/>
                          <a:cs typeface="Times New Roman"/>
                        </a:rPr>
                        <a:t>CDCs</a:t>
                      </a:r>
                    </a:p>
                    <a:p>
                      <a:pPr>
                        <a:lnSpc>
                          <a:spcPct val="115000"/>
                        </a:lnSpc>
                        <a:spcAft>
                          <a:spcPts val="0"/>
                        </a:spcAft>
                      </a:pPr>
                      <a:r>
                        <a:rPr lang="en-ZA" sz="1600" dirty="0">
                          <a:solidFill>
                            <a:schemeClr val="tx1"/>
                          </a:solidFill>
                          <a:effectLst/>
                          <a:latin typeface="+mn-lt"/>
                          <a:ea typeface="Calibri"/>
                          <a:cs typeface="Times New Roman"/>
                        </a:rPr>
                        <a:t>Level 15</a:t>
                      </a:r>
                    </a:p>
                  </a:txBody>
                  <a:tcPr marL="68580" marR="68580" marT="0" marB="0">
                    <a:solidFill>
                      <a:schemeClr val="accent3">
                        <a:lumMod val="20000"/>
                        <a:lumOff val="80000"/>
                      </a:schemeClr>
                    </a:solidFill>
                  </a:tcPr>
                </a:tc>
                <a:tc>
                  <a:txBody>
                    <a:bodyPr/>
                    <a:lstStyle/>
                    <a:p>
                      <a:pPr>
                        <a:lnSpc>
                          <a:spcPct val="115000"/>
                        </a:lnSpc>
                        <a:spcAft>
                          <a:spcPts val="0"/>
                        </a:spcAft>
                      </a:pPr>
                      <a:r>
                        <a:rPr lang="en-ZA" sz="1600" dirty="0">
                          <a:solidFill>
                            <a:schemeClr val="tx1"/>
                          </a:solidFill>
                          <a:effectLst/>
                          <a:latin typeface="+mn-lt"/>
                        </a:rPr>
                        <a:t> DC</a:t>
                      </a:r>
                      <a:r>
                        <a:rPr lang="en-ZA" sz="1600" baseline="0" dirty="0">
                          <a:solidFill>
                            <a:schemeClr val="tx1"/>
                          </a:solidFill>
                          <a:effectLst/>
                          <a:latin typeface="+mn-lt"/>
                        </a:rPr>
                        <a:t>s</a:t>
                      </a:r>
                    </a:p>
                    <a:p>
                      <a:pPr>
                        <a:lnSpc>
                          <a:spcPct val="115000"/>
                        </a:lnSpc>
                        <a:spcAft>
                          <a:spcPts val="0"/>
                        </a:spcAft>
                      </a:pPr>
                      <a:r>
                        <a:rPr lang="en-ZA" sz="1600" baseline="0" dirty="0">
                          <a:solidFill>
                            <a:schemeClr val="tx1"/>
                          </a:solidFill>
                          <a:effectLst/>
                          <a:latin typeface="+mn-lt"/>
                          <a:ea typeface="Calibri"/>
                          <a:cs typeface="Times New Roman"/>
                        </a:rPr>
                        <a:t>Level 14</a:t>
                      </a:r>
                      <a:endParaRPr lang="en-ZA" sz="1600" dirty="0">
                        <a:solidFill>
                          <a:schemeClr val="tx1"/>
                        </a:solidFill>
                        <a:effectLst/>
                        <a:latin typeface="+mn-lt"/>
                        <a:ea typeface="Calibri"/>
                        <a:cs typeface="Times New Roman"/>
                      </a:endParaRPr>
                    </a:p>
                  </a:txBody>
                  <a:tcPr marL="68580" marR="68580" marT="0" marB="0">
                    <a:solidFill>
                      <a:schemeClr val="accent3">
                        <a:lumMod val="20000"/>
                        <a:lumOff val="80000"/>
                      </a:schemeClr>
                    </a:solidFill>
                  </a:tcPr>
                </a:tc>
                <a:tc>
                  <a:txBody>
                    <a:bodyPr/>
                    <a:lstStyle/>
                    <a:p>
                      <a:pPr>
                        <a:lnSpc>
                          <a:spcPct val="115000"/>
                        </a:lnSpc>
                        <a:spcAft>
                          <a:spcPts val="0"/>
                        </a:spcAft>
                      </a:pPr>
                      <a:r>
                        <a:rPr lang="en-ZA" sz="1600" dirty="0">
                          <a:solidFill>
                            <a:schemeClr val="tx1"/>
                          </a:solidFill>
                          <a:effectLst/>
                          <a:latin typeface="+mn-lt"/>
                          <a:ea typeface="Calibri"/>
                          <a:cs typeface="Times New Roman"/>
                        </a:rPr>
                        <a:t>DIRs</a:t>
                      </a:r>
                    </a:p>
                    <a:p>
                      <a:pPr>
                        <a:lnSpc>
                          <a:spcPct val="115000"/>
                        </a:lnSpc>
                        <a:spcAft>
                          <a:spcPts val="0"/>
                        </a:spcAft>
                      </a:pPr>
                      <a:r>
                        <a:rPr lang="en-ZA" sz="1600" dirty="0">
                          <a:solidFill>
                            <a:schemeClr val="tx1"/>
                          </a:solidFill>
                          <a:effectLst/>
                          <a:latin typeface="+mn-lt"/>
                          <a:ea typeface="Calibri"/>
                          <a:cs typeface="Times New Roman"/>
                        </a:rPr>
                        <a:t>Level 13</a:t>
                      </a:r>
                    </a:p>
                  </a:txBody>
                  <a:tcPr marL="68580" marR="68580" marT="0" marB="0">
                    <a:solidFill>
                      <a:schemeClr val="accent3">
                        <a:lumMod val="20000"/>
                        <a:lumOff val="80000"/>
                      </a:schemeClr>
                    </a:solidFill>
                  </a:tcPr>
                </a:tc>
                <a:tc>
                  <a:txBody>
                    <a:bodyPr/>
                    <a:lstStyle/>
                    <a:p>
                      <a:pPr>
                        <a:lnSpc>
                          <a:spcPct val="115000"/>
                        </a:lnSpc>
                        <a:spcAft>
                          <a:spcPts val="0"/>
                        </a:spcAft>
                      </a:pPr>
                      <a:r>
                        <a:rPr lang="en-ZA" sz="1600" dirty="0">
                          <a:solidFill>
                            <a:schemeClr val="tx1"/>
                          </a:solidFill>
                          <a:effectLst/>
                          <a:latin typeface="+mn-lt"/>
                          <a:ea typeface="Calibri"/>
                          <a:cs typeface="Times New Roman"/>
                        </a:rPr>
                        <a:t>TOTAL </a:t>
                      </a:r>
                    </a:p>
                  </a:txBody>
                  <a:tcPr marL="68580" marR="68580" marT="0" marB="0">
                    <a:solidFill>
                      <a:schemeClr val="accent3">
                        <a:lumMod val="20000"/>
                        <a:lumOff val="80000"/>
                      </a:schemeClr>
                    </a:solidFill>
                  </a:tcPr>
                </a:tc>
                <a:extLst>
                  <a:ext uri="{0D108BD9-81ED-4DB2-BD59-A6C34878D82A}">
                    <a16:rowId xmlns:a16="http://schemas.microsoft.com/office/drawing/2014/main" val="10000"/>
                  </a:ext>
                </a:extLst>
              </a:tr>
              <a:tr h="4051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a:solidFill>
                            <a:schemeClr val="tx1"/>
                          </a:solidFill>
                          <a:effectLst/>
                          <a:latin typeface="+mn-lt"/>
                        </a:rPr>
                        <a:t>TOTAL VACANT POSTS</a:t>
                      </a:r>
                      <a:endParaRPr lang="en-ZA" sz="1600" dirty="0">
                        <a:solidFill>
                          <a:schemeClr val="tx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01</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04</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16</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43</a:t>
                      </a:r>
                    </a:p>
                  </a:txBody>
                  <a:tcPr marL="68580" marR="68580" marT="0" marB="0"/>
                </a:tc>
                <a:tc>
                  <a:txBody>
                    <a:bodyPr/>
                    <a:lstStyle/>
                    <a:p>
                      <a:pPr algn="ctr" fontAlgn="b"/>
                      <a:r>
                        <a:rPr lang="en-US" sz="1600" b="1" i="0" u="none" strike="noStrike" dirty="0">
                          <a:solidFill>
                            <a:schemeClr val="tx1"/>
                          </a:solidFill>
                          <a:effectLst/>
                          <a:latin typeface="+mn-lt"/>
                        </a:rPr>
                        <a:t>64</a:t>
                      </a:r>
                    </a:p>
                  </a:txBody>
                  <a:tcPr marL="9525" marR="9525" marT="9525" marB="0"/>
                </a:tc>
                <a:extLst>
                  <a:ext uri="{0D108BD9-81ED-4DB2-BD59-A6C34878D82A}">
                    <a16:rowId xmlns:a16="http://schemas.microsoft.com/office/drawing/2014/main" val="10001"/>
                  </a:ext>
                </a:extLst>
              </a:tr>
              <a:tr h="33335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a:solidFill>
                            <a:schemeClr val="tx1"/>
                          </a:solidFill>
                          <a:effectLst/>
                          <a:latin typeface="+mn-lt"/>
                          <a:ea typeface="Calibri"/>
                          <a:cs typeface="Times New Roman"/>
                        </a:rPr>
                        <a:t>TOTAL ADVERTISED </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00</a:t>
                      </a:r>
                    </a:p>
                  </a:txBody>
                  <a:tcPr marL="68580" marR="68580" marT="0" marB="0"/>
                </a:tc>
                <a:tc>
                  <a:txBody>
                    <a:bodyPr/>
                    <a:lstStyle/>
                    <a:p>
                      <a:pPr algn="ctr"/>
                      <a:r>
                        <a:rPr lang="en-ZA" sz="1600" b="1" dirty="0">
                          <a:solidFill>
                            <a:schemeClr val="tx1"/>
                          </a:solidFill>
                          <a:latin typeface="+mn-lt"/>
                        </a:rPr>
                        <a:t>00</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07</a:t>
                      </a:r>
                    </a:p>
                  </a:txBody>
                  <a:tcPr marL="68580" marR="68580" marT="0" marB="0"/>
                </a:tc>
                <a:tc>
                  <a:txBody>
                    <a:bodyPr/>
                    <a:lstStyle/>
                    <a:p>
                      <a:pPr algn="ctr">
                        <a:lnSpc>
                          <a:spcPct val="115000"/>
                        </a:lnSpc>
                        <a:spcAft>
                          <a:spcPts val="0"/>
                        </a:spcAft>
                      </a:pPr>
                      <a:r>
                        <a:rPr lang="en-ZA" sz="1600" b="1" dirty="0">
                          <a:solidFill>
                            <a:schemeClr val="tx1"/>
                          </a:solidFill>
                          <a:effectLst/>
                          <a:latin typeface="+mn-lt"/>
                          <a:ea typeface="Calibri"/>
                          <a:cs typeface="Times New Roman"/>
                        </a:rPr>
                        <a:t>30</a:t>
                      </a:r>
                    </a:p>
                  </a:txBody>
                  <a:tcPr marL="68580" marR="68580" marT="0" marB="0"/>
                </a:tc>
                <a:tc>
                  <a:txBody>
                    <a:bodyPr/>
                    <a:lstStyle/>
                    <a:p>
                      <a:pPr algn="ctr" fontAlgn="b"/>
                      <a:r>
                        <a:rPr lang="en-US" sz="1600" b="1" i="0" u="none" strike="noStrike" dirty="0">
                          <a:solidFill>
                            <a:schemeClr val="tx1"/>
                          </a:solidFill>
                          <a:effectLst/>
                          <a:latin typeface="+mn-lt"/>
                        </a:rPr>
                        <a:t>37</a:t>
                      </a:r>
                    </a:p>
                  </a:txBody>
                  <a:tcPr marL="9525" marR="9525" marT="9525" marB="0"/>
                </a:tc>
                <a:extLst>
                  <a:ext uri="{0D108BD9-81ED-4DB2-BD59-A6C34878D82A}">
                    <a16:rowId xmlns:a16="http://schemas.microsoft.com/office/drawing/2014/main" val="10002"/>
                  </a:ext>
                </a:extLst>
              </a:tr>
              <a:tr h="31407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aseline="0" dirty="0">
                          <a:solidFill>
                            <a:schemeClr val="tx1"/>
                          </a:solidFill>
                          <a:effectLst/>
                          <a:latin typeface="+mn-lt"/>
                        </a:rPr>
                        <a:t>DUE FOR SHORTLIST</a:t>
                      </a:r>
                      <a:endParaRPr lang="en-ZA" sz="1600" dirty="0">
                        <a:solidFill>
                          <a:schemeClr val="tx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n-ZA" sz="1600" b="1" dirty="0">
                          <a:solidFill>
                            <a:schemeClr val="accent4">
                              <a:lumMod val="75000"/>
                            </a:schemeClr>
                          </a:solidFill>
                          <a:effectLst/>
                          <a:latin typeface="+mn-lt"/>
                          <a:ea typeface="Calibri"/>
                          <a:cs typeface="Times New Roman"/>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en-ZA" sz="1600" b="1" dirty="0">
                          <a:solidFill>
                            <a:schemeClr val="tx1"/>
                          </a:solidFill>
                          <a:effectLst/>
                          <a:latin typeface="+mn-lt"/>
                          <a:ea typeface="Calibri"/>
                          <a:cs typeface="Times New Roman"/>
                        </a:rPr>
                        <a:t>04</a:t>
                      </a: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b="1" dirty="0">
                          <a:solidFill>
                            <a:schemeClr val="tx1"/>
                          </a:solidFill>
                          <a:effectLst/>
                          <a:latin typeface="+mn-lt"/>
                          <a:ea typeface="Calibri"/>
                          <a:cs typeface="Times New Roman"/>
                        </a:rPr>
                        <a:t>06</a:t>
                      </a:r>
                      <a:endParaRPr lang="en-ZA" sz="1600" b="1" dirty="0">
                        <a:solidFill>
                          <a:schemeClr val="tx1"/>
                        </a:solidFill>
                        <a:effectLst/>
                        <a:latin typeface="+mn-lt"/>
                        <a:ea typeface="Calibri"/>
                        <a:cs typeface="Times New Roman"/>
                      </a:endParaRP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10</a:t>
                      </a:r>
                    </a:p>
                  </a:txBody>
                  <a:tcPr marL="9525" marR="9525" marT="9525" marB="0">
                    <a:solidFill>
                      <a:schemeClr val="tx2">
                        <a:lumMod val="20000"/>
                        <a:lumOff val="80000"/>
                      </a:schemeClr>
                    </a:solidFill>
                  </a:tcPr>
                </a:tc>
                <a:extLst>
                  <a:ext uri="{0D108BD9-81ED-4DB2-BD59-A6C34878D82A}">
                    <a16:rowId xmlns:a16="http://schemas.microsoft.com/office/drawing/2014/main" val="10003"/>
                  </a:ext>
                </a:extLst>
              </a:tr>
              <a:tr h="381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aseline="0" dirty="0">
                          <a:solidFill>
                            <a:schemeClr val="tx1"/>
                          </a:solidFill>
                          <a:effectLst/>
                          <a:latin typeface="+mn-lt"/>
                          <a:ea typeface="Calibri"/>
                          <a:cs typeface="Times New Roman"/>
                        </a:rPr>
                        <a:t>DUE FOR INTERVIEWS</a:t>
                      </a:r>
                      <a:endParaRPr lang="en-ZA" sz="1600" dirty="0">
                        <a:solidFill>
                          <a:schemeClr val="tx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en-ZA" sz="1600" b="1" dirty="0">
                          <a:solidFill>
                            <a:schemeClr val="accent4">
                              <a:lumMod val="75000"/>
                            </a:schemeClr>
                          </a:solidFill>
                          <a:effectLst/>
                          <a:latin typeface="+mn-lt"/>
                          <a:ea typeface="Calibri"/>
                          <a:cs typeface="Times New Roman"/>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en-ZA" sz="1600" b="1" dirty="0">
                          <a:solidFill>
                            <a:schemeClr val="tx1"/>
                          </a:solidFill>
                          <a:effectLst/>
                          <a:latin typeface="+mn-lt"/>
                          <a:ea typeface="Calibri"/>
                          <a:cs typeface="Times New Roman"/>
                        </a:rPr>
                        <a:t>01</a:t>
                      </a: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b="1" dirty="0">
                          <a:solidFill>
                            <a:schemeClr val="tx1"/>
                          </a:solidFill>
                          <a:effectLst/>
                          <a:latin typeface="+mn-lt"/>
                          <a:ea typeface="Calibri"/>
                          <a:cs typeface="Times New Roman"/>
                        </a:rPr>
                        <a:t>2</a:t>
                      </a:r>
                      <a:r>
                        <a:rPr lang="en-ZA" sz="1600" b="1" dirty="0">
                          <a:solidFill>
                            <a:schemeClr val="tx1"/>
                          </a:solidFill>
                          <a:effectLst/>
                          <a:latin typeface="+mn-lt"/>
                          <a:ea typeface="Calibri"/>
                          <a:cs typeface="Times New Roman"/>
                        </a:rPr>
                        <a:t>2</a:t>
                      </a: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23</a:t>
                      </a:r>
                    </a:p>
                  </a:txBody>
                  <a:tcPr marL="9525" marR="9525" marT="9525" marB="0">
                    <a:solidFill>
                      <a:schemeClr val="tx2">
                        <a:lumMod val="20000"/>
                        <a:lumOff val="80000"/>
                      </a:schemeClr>
                    </a:solidFill>
                  </a:tcPr>
                </a:tc>
                <a:extLst>
                  <a:ext uri="{0D108BD9-81ED-4DB2-BD59-A6C34878D82A}">
                    <a16:rowId xmlns:a16="http://schemas.microsoft.com/office/drawing/2014/main" val="10004"/>
                  </a:ext>
                </a:extLst>
              </a:tr>
              <a:tr h="268436">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mn-lt"/>
                        </a:rPr>
                        <a:t>DUE</a:t>
                      </a:r>
                      <a:r>
                        <a:rPr lang="en-ZA" sz="1600" baseline="0" dirty="0">
                          <a:solidFill>
                            <a:schemeClr val="tx1"/>
                          </a:solidFill>
                          <a:latin typeface="+mn-lt"/>
                        </a:rPr>
                        <a:t> FOR APPOINTMENT</a:t>
                      </a:r>
                    </a:p>
                  </a:txBody>
                  <a:tcPr marL="68580" marR="68580" marT="0" marB="0"/>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01</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02</a:t>
                      </a: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03</a:t>
                      </a:r>
                    </a:p>
                  </a:txBody>
                  <a:tcPr marL="9525" marR="9525" marT="9525" marB="0"/>
                </a:tc>
                <a:extLst>
                  <a:ext uri="{0D108BD9-81ED-4DB2-BD59-A6C34878D82A}">
                    <a16:rowId xmlns:a16="http://schemas.microsoft.com/office/drawing/2014/main" val="10005"/>
                  </a:ext>
                </a:extLst>
              </a:tr>
              <a:tr h="347571">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600" baseline="0" dirty="0">
                          <a:solidFill>
                            <a:schemeClr val="tx1"/>
                          </a:solidFill>
                          <a:latin typeface="+mn-lt"/>
                        </a:rPr>
                        <a:t>HORIZONTAL TRANSFERS</a:t>
                      </a:r>
                    </a:p>
                  </a:txBody>
                  <a:tcPr marL="68580" marR="68580" marT="0" marB="0"/>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mn-lt"/>
                        </a:rPr>
                        <a:t>00</a:t>
                      </a: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00</a:t>
                      </a:r>
                    </a:p>
                  </a:txBody>
                  <a:tcPr marL="9525" marR="9525" marT="9525" marB="0"/>
                </a:tc>
                <a:extLst>
                  <a:ext uri="{0D108BD9-81ED-4DB2-BD59-A6C34878D82A}">
                    <a16:rowId xmlns:a16="http://schemas.microsoft.com/office/drawing/2014/main" val="10006"/>
                  </a:ext>
                </a:extLst>
              </a:tr>
              <a:tr h="347802">
                <a:tc>
                  <a:txBody>
                    <a:bodyPr/>
                    <a:lstStyle/>
                    <a:p>
                      <a:pPr marL="0" marR="0" lvl="0" indent="0" algn="l" defTabSz="457011"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TO BE ADVERTISED</a:t>
                      </a:r>
                    </a:p>
                  </a:txBody>
                  <a:tcPr marL="68580" marR="68580" marT="0" marB="0"/>
                </a:tc>
                <a:tc>
                  <a:txBody>
                    <a:bodyPr/>
                    <a:lstStyle/>
                    <a:p>
                      <a:pPr algn="ctr"/>
                      <a:r>
                        <a:rPr lang="en-ZA" sz="1600" b="1" dirty="0">
                          <a:solidFill>
                            <a:schemeClr val="tx1"/>
                          </a:solidFill>
                          <a:latin typeface="+mn-lt"/>
                        </a:rPr>
                        <a:t>01</a:t>
                      </a:r>
                    </a:p>
                  </a:txBody>
                  <a:tcPr marL="68580" marR="68580" marT="0" marB="0">
                    <a:solidFill>
                      <a:schemeClr val="tx2">
                        <a:lumMod val="20000"/>
                        <a:lumOff val="80000"/>
                      </a:schemeClr>
                    </a:solidFill>
                  </a:tcPr>
                </a:tc>
                <a:tc>
                  <a:txBody>
                    <a:bodyPr/>
                    <a:lstStyle/>
                    <a:p>
                      <a:pPr algn="ctr"/>
                      <a:r>
                        <a:rPr lang="en-ZA" sz="1600" b="1" dirty="0">
                          <a:solidFill>
                            <a:schemeClr val="tx1"/>
                          </a:solidFill>
                          <a:latin typeface="+mn-lt"/>
                        </a:rPr>
                        <a:t>02</a:t>
                      </a:r>
                    </a:p>
                  </a:txBody>
                  <a:tcPr marL="68580" marR="68580" marT="0" marB="0">
                    <a:solidFill>
                      <a:schemeClr val="tx2">
                        <a:lumMod val="20000"/>
                        <a:lumOff val="80000"/>
                      </a:schemeClr>
                    </a:solidFill>
                  </a:tcPr>
                </a:tc>
                <a:tc>
                  <a:txBody>
                    <a:bodyPr/>
                    <a:lstStyle/>
                    <a:p>
                      <a:pPr algn="ctr"/>
                      <a:r>
                        <a:rPr lang="en-ZA" sz="1600" b="1" dirty="0">
                          <a:solidFill>
                            <a:schemeClr val="tx1"/>
                          </a:solidFill>
                          <a:latin typeface="+mn-lt"/>
                        </a:rPr>
                        <a:t>05</a:t>
                      </a:r>
                    </a:p>
                  </a:txBody>
                  <a:tcPr marL="68580" marR="68580" marT="0" marB="0">
                    <a:solidFill>
                      <a:schemeClr val="tx2">
                        <a:lumMod val="20000"/>
                        <a:lumOff val="80000"/>
                      </a:schemeClr>
                    </a:solidFill>
                  </a:tcPr>
                </a:tc>
                <a:tc>
                  <a:txBody>
                    <a:bodyPr/>
                    <a:lstStyle/>
                    <a:p>
                      <a:pPr algn="ctr"/>
                      <a:r>
                        <a:rPr lang="en-ZA" sz="1600" b="1" dirty="0">
                          <a:solidFill>
                            <a:schemeClr val="tx1"/>
                          </a:solidFill>
                          <a:latin typeface="+mn-lt"/>
                        </a:rPr>
                        <a:t>13</a:t>
                      </a: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 21</a:t>
                      </a:r>
                    </a:p>
                  </a:txBody>
                  <a:tcPr marL="9525" marR="9525" marT="9525" marB="0"/>
                </a:tc>
                <a:extLst>
                  <a:ext uri="{0D108BD9-81ED-4DB2-BD59-A6C34878D82A}">
                    <a16:rowId xmlns:a16="http://schemas.microsoft.com/office/drawing/2014/main" val="10007"/>
                  </a:ext>
                </a:extLst>
              </a:tr>
              <a:tr h="363683">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Arial Narrow" pitchFamily="34" charset="0"/>
                        </a:rPr>
                        <a:t>TO</a:t>
                      </a:r>
                      <a:r>
                        <a:rPr lang="en-ZA" sz="1600" baseline="0" dirty="0">
                          <a:solidFill>
                            <a:schemeClr val="tx1"/>
                          </a:solidFill>
                          <a:latin typeface="Arial Narrow" pitchFamily="34" charset="0"/>
                        </a:rPr>
                        <a:t> BE RE-ADVERTISED</a:t>
                      </a:r>
                      <a:endParaRPr lang="en-ZA" sz="1600" dirty="0">
                        <a:solidFill>
                          <a:schemeClr val="tx1"/>
                        </a:solidFill>
                        <a:latin typeface="Arial Narrow" pitchFamily="34" charset="0"/>
                      </a:endParaRPr>
                    </a:p>
                  </a:txBody>
                  <a:tcPr marL="68580" marR="68580" marT="0" marB="0"/>
                </a:tc>
                <a:tc>
                  <a:txBody>
                    <a:bodyPr/>
                    <a:lstStyle/>
                    <a:p>
                      <a:pPr algn="ctr"/>
                      <a:r>
                        <a:rPr lang="en-ZA" sz="1600" b="1" dirty="0">
                          <a:solidFill>
                            <a:schemeClr val="tx1"/>
                          </a:solidFill>
                          <a:latin typeface="Arial Narrow" pitchFamily="34" charset="0"/>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Arial Narrow" pitchFamily="34" charset="0"/>
                        </a:rPr>
                        <a:t>00</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Arial Narrow" pitchFamily="34" charset="0"/>
                        </a:rPr>
                        <a:t>02</a:t>
                      </a:r>
                    </a:p>
                  </a:txBody>
                  <a:tcPr marL="68580" marR="68580" marT="0" marB="0">
                    <a:solidFill>
                      <a:schemeClr val="accent1">
                        <a:lumMod val="20000"/>
                        <a:lumOff val="80000"/>
                      </a:schemeClr>
                    </a:solidFill>
                  </a:tcPr>
                </a:tc>
                <a:tc>
                  <a:txBody>
                    <a:bodyPr/>
                    <a:lstStyle/>
                    <a:p>
                      <a:pPr algn="ctr"/>
                      <a:r>
                        <a:rPr lang="en-ZA" sz="1600" b="1" dirty="0">
                          <a:solidFill>
                            <a:schemeClr val="tx1"/>
                          </a:solidFill>
                          <a:latin typeface="Arial Narrow" pitchFamily="34" charset="0"/>
                        </a:rPr>
                        <a:t>03</a:t>
                      </a:r>
                    </a:p>
                  </a:txBody>
                  <a:tcPr marL="68580" marR="68580" marT="0" marB="0">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Arial Narrow" pitchFamily="34" charset="0"/>
                        </a:rPr>
                        <a:t>05</a:t>
                      </a:r>
                    </a:p>
                  </a:txBody>
                  <a:tcPr marL="9525" marR="9525" marT="9525"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6473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02" y="331876"/>
            <a:ext cx="10363200" cy="358406"/>
          </a:xfrm>
          <a:solidFill>
            <a:srgbClr val="00B050"/>
          </a:solidFill>
        </p:spPr>
        <p:txBody>
          <a:bodyPr>
            <a:normAutofit/>
          </a:bodyPr>
          <a:lstStyle/>
          <a:p>
            <a:r>
              <a:rPr lang="en-ZA" sz="1800" b="1" dirty="0"/>
              <a:t>STAFFING RATIOS BASED ON FILLED POSTS</a:t>
            </a:r>
          </a:p>
        </p:txBody>
      </p:sp>
      <p:sp>
        <p:nvSpPr>
          <p:cNvPr id="3" name="Content Placeholder 2"/>
          <p:cNvSpPr>
            <a:spLocks noGrp="1"/>
          </p:cNvSpPr>
          <p:nvPr>
            <p:ph type="body" idx="1"/>
          </p:nvPr>
        </p:nvSpPr>
        <p:spPr/>
        <p:txBody>
          <a:bodyPr>
            <a:normAutofit/>
          </a:bodyPr>
          <a:lstStyle/>
          <a:p>
            <a:endParaRPr lang="en-ZA" dirty="0"/>
          </a:p>
          <a:p>
            <a:endParaRPr lang="en-ZA" dirty="0"/>
          </a:p>
          <a:p>
            <a:endParaRPr lang="en-ZA" dirty="0"/>
          </a:p>
          <a:p>
            <a:pPr marL="0" indent="0">
              <a:buNone/>
            </a:pPr>
            <a:endParaRPr lang="en-ZA" dirty="0"/>
          </a:p>
        </p:txBody>
      </p:sp>
      <p:graphicFrame>
        <p:nvGraphicFramePr>
          <p:cNvPr id="5" name="Table 4"/>
          <p:cNvGraphicFramePr>
            <a:graphicFrameLocks noGrp="1"/>
          </p:cNvGraphicFramePr>
          <p:nvPr/>
        </p:nvGraphicFramePr>
        <p:xfrm>
          <a:off x="62754" y="690282"/>
          <a:ext cx="11940989" cy="5997387"/>
        </p:xfrm>
        <a:graphic>
          <a:graphicData uri="http://schemas.openxmlformats.org/drawingml/2006/table">
            <a:tbl>
              <a:tblPr/>
              <a:tblGrid>
                <a:gridCol w="2243128">
                  <a:extLst>
                    <a:ext uri="{9D8B030D-6E8A-4147-A177-3AD203B41FA5}">
                      <a16:colId xmlns:a16="http://schemas.microsoft.com/office/drawing/2014/main" val="20000"/>
                    </a:ext>
                  </a:extLst>
                </a:gridCol>
                <a:gridCol w="1804697">
                  <a:extLst>
                    <a:ext uri="{9D8B030D-6E8A-4147-A177-3AD203B41FA5}">
                      <a16:colId xmlns:a16="http://schemas.microsoft.com/office/drawing/2014/main" val="20001"/>
                    </a:ext>
                  </a:extLst>
                </a:gridCol>
                <a:gridCol w="2213125">
                  <a:extLst>
                    <a:ext uri="{9D8B030D-6E8A-4147-A177-3AD203B41FA5}">
                      <a16:colId xmlns:a16="http://schemas.microsoft.com/office/drawing/2014/main" val="20002"/>
                    </a:ext>
                  </a:extLst>
                </a:gridCol>
                <a:gridCol w="1890181">
                  <a:extLst>
                    <a:ext uri="{9D8B030D-6E8A-4147-A177-3AD203B41FA5}">
                      <a16:colId xmlns:a16="http://schemas.microsoft.com/office/drawing/2014/main" val="20003"/>
                    </a:ext>
                  </a:extLst>
                </a:gridCol>
                <a:gridCol w="2403093">
                  <a:extLst>
                    <a:ext uri="{9D8B030D-6E8A-4147-A177-3AD203B41FA5}">
                      <a16:colId xmlns:a16="http://schemas.microsoft.com/office/drawing/2014/main" val="20004"/>
                    </a:ext>
                  </a:extLst>
                </a:gridCol>
                <a:gridCol w="1386765">
                  <a:extLst>
                    <a:ext uri="{9D8B030D-6E8A-4147-A177-3AD203B41FA5}">
                      <a16:colId xmlns:a16="http://schemas.microsoft.com/office/drawing/2014/main" val="20005"/>
                    </a:ext>
                  </a:extLst>
                </a:gridCol>
              </a:tblGrid>
              <a:tr h="448611">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2016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ACTIVE 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VACANT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2016</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STAFF RATIO BASED ON FILLED  POSTS</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59813">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31 624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2 240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33 864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161 054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813">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31 624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2 240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33 864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161 054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2017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ACTIVE 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VACANT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2017</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4"/>
                  </a:ext>
                </a:extLst>
              </a:tr>
              <a:tr h="159813">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34 370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932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35 302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161 054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9813">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34 370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932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35 302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161 054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6"/>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2018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ACTIVE 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VACANT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2018</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8"/>
                  </a:ext>
                </a:extLst>
              </a:tr>
              <a:tr h="159813">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30 575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767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31 342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164 129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9813">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30 575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767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31 342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164 129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0"/>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2019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FILLED</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VACANT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2019</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2"/>
                  </a:ext>
                </a:extLst>
              </a:tr>
              <a:tr h="159813">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29 819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1 513</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31 332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162 875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59813">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29 819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1 513</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31 332</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162 875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4"/>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2020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VACANT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2020</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6"/>
                  </a:ext>
                </a:extLst>
              </a:tr>
              <a:tr h="232545">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29 475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2 295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31 770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154 449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2545">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29 475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2 295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31 770</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154 449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8"/>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MARCH 2021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VACANT</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INMATE POPULATION AS AT 31 MARCH 2021</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0"/>
                  </a:ext>
                </a:extLst>
              </a:tr>
              <a:tr h="159813">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29 957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2 151</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cs typeface="Arial" panose="020B0604020202020204" pitchFamily="34" charset="0"/>
                        </a:rPr>
                        <a:t>32 108</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140 948</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9813">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29 957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2 151</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32 108</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140 948</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5</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2"/>
                  </a:ext>
                </a:extLst>
              </a:tr>
              <a:tr h="159813">
                <a:tc>
                  <a:txBody>
                    <a:bodyPr/>
                    <a:lstStyle/>
                    <a:p>
                      <a:pPr algn="l"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3647" marR="3647" marT="36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367842">
                <a:tc>
                  <a:txBody>
                    <a:bodyPr/>
                    <a:lstStyle/>
                    <a:p>
                      <a:pPr algn="l" fontAlgn="ctr"/>
                      <a:r>
                        <a:rPr lang="en-US" sz="1000" b="1" i="0" u="none" strike="noStrike" dirty="0">
                          <a:solidFill>
                            <a:srgbClr val="000000"/>
                          </a:solidFill>
                          <a:effectLst/>
                          <a:latin typeface="Arial" panose="020B0604020202020204" pitchFamily="34" charset="0"/>
                          <a:cs typeface="Arial" panose="020B0604020202020204" pitchFamily="34" charset="0"/>
                        </a:rPr>
                        <a:t>AUGUST 2021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FILLED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VACANT</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a:solidFill>
                            <a:srgbClr val="000000"/>
                          </a:solidFill>
                          <a:effectLst/>
                          <a:latin typeface="Arial" panose="020B0604020202020204" pitchFamily="34" charset="0"/>
                          <a:cs typeface="Arial" panose="020B0604020202020204" pitchFamily="34" charset="0"/>
                        </a:rPr>
                        <a:t>GRAND TOTAL </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000" b="1" i="0" u="none" strike="noStrike" dirty="0">
                          <a:solidFill>
                            <a:srgbClr val="000000"/>
                          </a:solidFill>
                          <a:effectLst/>
                          <a:latin typeface="Arial" panose="020B0604020202020204" pitchFamily="34" charset="0"/>
                          <a:cs typeface="Arial" panose="020B0604020202020204" pitchFamily="34" charset="0"/>
                        </a:rPr>
                        <a:t>INMATE POPULATION AS AT 31 AUGUST 2021</a:t>
                      </a:r>
                    </a:p>
                  </a:txBody>
                  <a:tcPr marL="3647" marR="3647" marT="3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STAFF RATIO</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4"/>
                  </a:ext>
                </a:extLst>
              </a:tr>
              <a:tr h="159813">
                <a:tc>
                  <a:txBody>
                    <a:bodyPr/>
                    <a:lstStyle/>
                    <a:p>
                      <a:pPr algn="l" fontAlgn="b"/>
                      <a:r>
                        <a:rPr lang="en-US" sz="1000" b="0" i="0" u="none" strike="noStrike">
                          <a:solidFill>
                            <a:srgbClr val="000000"/>
                          </a:solidFill>
                          <a:effectLst/>
                          <a:latin typeface="Arial" panose="020B0604020202020204" pitchFamily="34" charset="0"/>
                          <a:cs typeface="Arial" panose="020B0604020202020204" pitchFamily="34" charset="0"/>
                        </a:rPr>
                        <a:t>CORRECTIONAL CENTRE</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31171</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946</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32117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138759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cs typeface="Arial" panose="020B0604020202020204" pitchFamily="34" charset="0"/>
                        </a:rPr>
                        <a:t>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59813">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GRAND TOTAL</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31171</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946</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a:solidFill>
                            <a:srgbClr val="000000"/>
                          </a:solidFill>
                          <a:effectLst/>
                          <a:latin typeface="Arial" panose="020B0604020202020204" pitchFamily="34" charset="0"/>
                          <a:cs typeface="Arial" panose="020B0604020202020204" pitchFamily="34" charset="0"/>
                        </a:rPr>
                        <a:t>32117</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138759</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4</a:t>
                      </a:r>
                    </a:p>
                  </a:txBody>
                  <a:tcPr marL="3647" marR="3647" marT="36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337220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381749"/>
            <a:ext cx="10363200" cy="299569"/>
          </a:xfrm>
          <a:solidFill>
            <a:srgbClr val="00B050"/>
          </a:solidFill>
        </p:spPr>
        <p:txBody>
          <a:bodyPr>
            <a:normAutofit/>
          </a:bodyPr>
          <a:lstStyle/>
          <a:p>
            <a:r>
              <a:rPr lang="en-ZA" sz="1600" b="1" dirty="0"/>
              <a:t>STAFFING RATIOS BASED ON APPROVED FUNDED POST ESTABLISHMENT</a:t>
            </a:r>
          </a:p>
        </p:txBody>
      </p:sp>
      <p:sp>
        <p:nvSpPr>
          <p:cNvPr id="3" name="Content Placeholder 2"/>
          <p:cNvSpPr>
            <a:spLocks noGrp="1"/>
          </p:cNvSpPr>
          <p:nvPr>
            <p:ph type="body" idx="1"/>
          </p:nvPr>
        </p:nvSpPr>
        <p:spPr/>
        <p:txBody>
          <a:bodyPr>
            <a:normAutofit/>
          </a:bodyPr>
          <a:lstStyle/>
          <a:p>
            <a:endParaRPr lang="en-ZA" dirty="0"/>
          </a:p>
          <a:p>
            <a:endParaRPr lang="en-ZA" dirty="0"/>
          </a:p>
          <a:p>
            <a:endParaRPr lang="en-ZA" dirty="0"/>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60578703"/>
              </p:ext>
            </p:extLst>
          </p:nvPr>
        </p:nvGraphicFramePr>
        <p:xfrm>
          <a:off x="516084" y="681317"/>
          <a:ext cx="11405938" cy="6014502"/>
        </p:xfrm>
        <a:graphic>
          <a:graphicData uri="http://schemas.openxmlformats.org/drawingml/2006/table">
            <a:tbl>
              <a:tblPr/>
              <a:tblGrid>
                <a:gridCol w="2279756">
                  <a:extLst>
                    <a:ext uri="{9D8B030D-6E8A-4147-A177-3AD203B41FA5}">
                      <a16:colId xmlns:a16="http://schemas.microsoft.com/office/drawing/2014/main" val="20000"/>
                    </a:ext>
                  </a:extLst>
                </a:gridCol>
                <a:gridCol w="2207463">
                  <a:extLst>
                    <a:ext uri="{9D8B030D-6E8A-4147-A177-3AD203B41FA5}">
                      <a16:colId xmlns:a16="http://schemas.microsoft.com/office/drawing/2014/main" val="20001"/>
                    </a:ext>
                  </a:extLst>
                </a:gridCol>
                <a:gridCol w="1259958">
                  <a:extLst>
                    <a:ext uri="{9D8B030D-6E8A-4147-A177-3AD203B41FA5}">
                      <a16:colId xmlns:a16="http://schemas.microsoft.com/office/drawing/2014/main" val="20002"/>
                    </a:ext>
                  </a:extLst>
                </a:gridCol>
                <a:gridCol w="1768362">
                  <a:extLst>
                    <a:ext uri="{9D8B030D-6E8A-4147-A177-3AD203B41FA5}">
                      <a16:colId xmlns:a16="http://schemas.microsoft.com/office/drawing/2014/main" val="20003"/>
                    </a:ext>
                  </a:extLst>
                </a:gridCol>
                <a:gridCol w="2144141">
                  <a:extLst>
                    <a:ext uri="{9D8B030D-6E8A-4147-A177-3AD203B41FA5}">
                      <a16:colId xmlns:a16="http://schemas.microsoft.com/office/drawing/2014/main" val="20004"/>
                    </a:ext>
                  </a:extLst>
                </a:gridCol>
                <a:gridCol w="1746258">
                  <a:extLst>
                    <a:ext uri="{9D8B030D-6E8A-4147-A177-3AD203B41FA5}">
                      <a16:colId xmlns:a16="http://schemas.microsoft.com/office/drawing/2014/main" val="20005"/>
                    </a:ext>
                  </a:extLst>
                </a:gridCol>
              </a:tblGrid>
              <a:tr h="387237">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2016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ACTIVE 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MARCH 2016</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 BASED ON TOTAL POSTS</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31 624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2 240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33 864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161 054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565">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31 624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2 240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33 864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161 054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143565">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856">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2017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ACTIVE 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MARCH 2017</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4"/>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34 370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932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35 302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161 054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34 370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932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35 302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161 054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6"/>
                  </a:ext>
                </a:extLst>
              </a:tr>
              <a:tr h="143565">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999">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2018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ACTIVE 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MARCH 2018</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8"/>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30 575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767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31342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164 129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30 575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767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31342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164 129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0"/>
                  </a:ext>
                </a:extLst>
              </a:tr>
              <a:tr h="143565">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6189">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2019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FILLED</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VACANT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INMATE POPULATION AS AT 31 MARCH 2019</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2"/>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29 819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1 513</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31 332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162 875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29 819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1 513</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31 332</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162 875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4"/>
                  </a:ext>
                </a:extLst>
              </a:tr>
              <a:tr h="143565">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4856">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2020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MARCH 2020</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6"/>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29 475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2 295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31 770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154 449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29 475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2 295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31 770</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154 449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8"/>
                  </a:ext>
                </a:extLst>
              </a:tr>
              <a:tr h="143565">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14856">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MARCH 2021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MARCH 2021</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0"/>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29 957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2 151</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32 108</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140 948</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29 957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2 151</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32 108</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140 948</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2"/>
                  </a:ext>
                </a:extLst>
              </a:tr>
              <a:tr h="143565">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547" marR="3547" marT="354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314856">
                <a:tc>
                  <a:txBody>
                    <a:bodyPr/>
                    <a:lstStyle/>
                    <a:p>
                      <a:pPr algn="l" fontAlgn="ctr"/>
                      <a:r>
                        <a:rPr lang="en-US" sz="1100" b="1" i="0" u="none" strike="noStrike" dirty="0">
                          <a:solidFill>
                            <a:srgbClr val="000000"/>
                          </a:solidFill>
                          <a:effectLst/>
                          <a:latin typeface="Arial" panose="020B0604020202020204" pitchFamily="34" charset="0"/>
                          <a:cs typeface="Arial" panose="020B0604020202020204" pitchFamily="34" charset="0"/>
                        </a:rPr>
                        <a:t>AUGUST 2021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FILLED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VACANT</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GRAND TOTAL </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INMATE POPULATION AS AT 31 AUGUST 2021</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STAFF RATIO</a:t>
                      </a:r>
                    </a:p>
                  </a:txBody>
                  <a:tcPr marL="3547" marR="3547" marT="3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4"/>
                  </a:ext>
                </a:extLst>
              </a:tr>
              <a:tr h="143565">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CORRECTIONAL CENTRE</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31 171</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946</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32 117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138 759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3565">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GRAND TOTAL</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31 171</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946</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32 117</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138 759</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4</a:t>
                      </a:r>
                    </a:p>
                  </a:txBody>
                  <a:tcPr marL="3547" marR="3547" marT="35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61672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43" y="507255"/>
            <a:ext cx="10363200" cy="540148"/>
          </a:xfrm>
          <a:solidFill>
            <a:srgbClr val="00B050"/>
          </a:solidFill>
        </p:spPr>
        <p:txBody>
          <a:bodyPr>
            <a:normAutofit/>
          </a:bodyPr>
          <a:lstStyle/>
          <a:p>
            <a:r>
              <a:rPr lang="en-ZA" sz="3600" b="1" dirty="0"/>
              <a:t>IMPLICATIONS</a:t>
            </a:r>
          </a:p>
        </p:txBody>
      </p:sp>
      <p:sp>
        <p:nvSpPr>
          <p:cNvPr id="3" name="Content Placeholder 2"/>
          <p:cNvSpPr>
            <a:spLocks noGrp="1"/>
          </p:cNvSpPr>
          <p:nvPr>
            <p:ph type="body" idx="1"/>
          </p:nvPr>
        </p:nvSpPr>
        <p:spPr>
          <a:xfrm>
            <a:off x="541743" y="1163945"/>
            <a:ext cx="10363200" cy="4359562"/>
          </a:xfrm>
        </p:spPr>
        <p:txBody>
          <a:bodyPr>
            <a:normAutofit/>
          </a:bodyPr>
          <a:lstStyle/>
          <a:p>
            <a:pPr marL="342900" indent="-342900" algn="just">
              <a:buFont typeface="Wingdings" panose="05000000000000000000" pitchFamily="2" charset="2"/>
              <a:buChar char="q"/>
            </a:pPr>
            <a:r>
              <a:rPr lang="en-ZA" dirty="0">
                <a:cs typeface="Arial" panose="020B0604020202020204" pitchFamily="34" charset="0"/>
              </a:rPr>
              <a:t>The above slide shows an overall staffing ratio of 1:5. It was only in August 2021 that the ration declined to 1:4 attributed to the decrease in the number of inmates. The inmate population decreased from 140948 to 138759  from March to August 2021; </a:t>
            </a:r>
          </a:p>
          <a:p>
            <a:pPr marL="342900" indent="-342900" algn="just">
              <a:buFont typeface="Wingdings" panose="05000000000000000000" pitchFamily="2" charset="2"/>
              <a:buChar char="q"/>
            </a:pPr>
            <a:r>
              <a:rPr lang="en-ZA" dirty="0">
                <a:cs typeface="Arial" panose="020B0604020202020204" pitchFamily="34" charset="0"/>
              </a:rPr>
              <a:t>The announcement of special parole dispensation by the President also had an impact on the decline of the number of inmates;</a:t>
            </a:r>
          </a:p>
          <a:p>
            <a:pPr marL="342900" indent="-342900" algn="just">
              <a:buFont typeface="Wingdings" panose="05000000000000000000" pitchFamily="2" charset="2"/>
              <a:buChar char="q"/>
            </a:pPr>
            <a:r>
              <a:rPr lang="en-ZA" dirty="0">
                <a:cs typeface="Arial" panose="020B0604020202020204" pitchFamily="34" charset="0"/>
              </a:rPr>
              <a:t>The staffing ratios are easily influenced by the layout of the correctional centres which at times include the number gates;</a:t>
            </a:r>
          </a:p>
          <a:p>
            <a:pPr marL="342900" indent="-342900" algn="just">
              <a:buFont typeface="Wingdings" panose="05000000000000000000" pitchFamily="2" charset="2"/>
              <a:buChar char="q"/>
            </a:pPr>
            <a:r>
              <a:rPr lang="en-ZA" dirty="0">
                <a:cs typeface="Arial" panose="020B0604020202020204" pitchFamily="34" charset="0"/>
              </a:rPr>
              <a:t>Elements such as the types of offenders (maximum, medium; Female; Youth and state patients) which will influence the human resource allocation per task result in the allocation and utilisation of human resources;</a:t>
            </a:r>
          </a:p>
          <a:p>
            <a:pPr marL="342900" indent="-342900" algn="just">
              <a:buFont typeface="Wingdings" panose="05000000000000000000" pitchFamily="2" charset="2"/>
              <a:buChar char="q"/>
            </a:pPr>
            <a:r>
              <a:rPr lang="en-ZA" dirty="0">
                <a:cs typeface="Arial" panose="020B0604020202020204" pitchFamily="34" charset="0"/>
              </a:rPr>
              <a:t>The slide below shows the allocation of human resources per category of inmates. </a:t>
            </a:r>
          </a:p>
        </p:txBody>
      </p:sp>
    </p:spTree>
    <p:extLst>
      <p:ext uri="{BB962C8B-B14F-4D97-AF65-F5344CB8AC3E}">
        <p14:creationId xmlns:p14="http://schemas.microsoft.com/office/powerpoint/2010/main" val="392603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2413" y="992867"/>
          <a:ext cx="11779166" cy="5400040"/>
        </p:xfrm>
        <a:graphic>
          <a:graphicData uri="http://schemas.openxmlformats.org/drawingml/2006/table">
            <a:tbl>
              <a:tblPr firstRow="1" bandRow="1">
                <a:tableStyleId>{5C22544A-7EE6-4342-B048-85BDC9FD1C3A}</a:tableStyleId>
              </a:tblPr>
              <a:tblGrid>
                <a:gridCol w="2237044">
                  <a:extLst>
                    <a:ext uri="{9D8B030D-6E8A-4147-A177-3AD203B41FA5}">
                      <a16:colId xmlns:a16="http://schemas.microsoft.com/office/drawing/2014/main" val="20000"/>
                    </a:ext>
                  </a:extLst>
                </a:gridCol>
                <a:gridCol w="2514176">
                  <a:extLst>
                    <a:ext uri="{9D8B030D-6E8A-4147-A177-3AD203B41FA5}">
                      <a16:colId xmlns:a16="http://schemas.microsoft.com/office/drawing/2014/main" val="20001"/>
                    </a:ext>
                  </a:extLst>
                </a:gridCol>
                <a:gridCol w="2666551">
                  <a:extLst>
                    <a:ext uri="{9D8B030D-6E8A-4147-A177-3AD203B41FA5}">
                      <a16:colId xmlns:a16="http://schemas.microsoft.com/office/drawing/2014/main" val="20002"/>
                    </a:ext>
                  </a:extLst>
                </a:gridCol>
                <a:gridCol w="4361395">
                  <a:extLst>
                    <a:ext uri="{9D8B030D-6E8A-4147-A177-3AD203B41FA5}">
                      <a16:colId xmlns:a16="http://schemas.microsoft.com/office/drawing/2014/main" val="20003"/>
                    </a:ext>
                  </a:extLst>
                </a:gridCol>
              </a:tblGrid>
              <a:tr h="370840">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Activity</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Previous establishments</a:t>
                      </a:r>
                      <a:endParaRPr lang="en-ZA" sz="1100" dirty="0">
                        <a:latin typeface="Arial" panose="020B0604020202020204" pitchFamily="34" charset="0"/>
                        <a:cs typeface="Arial" panose="020B0604020202020204" pitchFamily="34" charset="0"/>
                      </a:endParaRPr>
                    </a:p>
                  </a:txBody>
                  <a:tcPr/>
                </a:tc>
                <a:tc>
                  <a:txBody>
                    <a:bodyPr/>
                    <a:lstStyle/>
                    <a:p>
                      <a:r>
                        <a:rPr lang="en-GB" sz="1100" b="1" i="1" kern="1200" dirty="0">
                          <a:solidFill>
                            <a:schemeClr val="lt1"/>
                          </a:solidFill>
                          <a:effectLst/>
                          <a:latin typeface="Arial" panose="020B0604020202020204" pitchFamily="34" charset="0"/>
                          <a:ea typeface="+mn-ea"/>
                          <a:cs typeface="Arial" panose="020B0604020202020204" pitchFamily="34" charset="0"/>
                        </a:rPr>
                        <a:t>Post Establishment</a:t>
                      </a:r>
                      <a:endParaRPr lang="en-ZA" sz="1100" dirty="0">
                        <a:latin typeface="Arial" panose="020B0604020202020204" pitchFamily="34" charset="0"/>
                        <a:cs typeface="Arial" panose="020B0604020202020204" pitchFamily="34" charset="0"/>
                      </a:endParaRPr>
                    </a:p>
                  </a:txBody>
                  <a:tcPr/>
                </a:tc>
                <a:tc>
                  <a:txBody>
                    <a:bodyPr/>
                    <a:lstStyle/>
                    <a:p>
                      <a:r>
                        <a:rPr lang="en-GB" sz="1100" b="1" kern="1200" dirty="0">
                          <a:solidFill>
                            <a:schemeClr val="lt1"/>
                          </a:solidFill>
                          <a:effectLst/>
                          <a:latin typeface="Arial" panose="020B0604020202020204" pitchFamily="34" charset="0"/>
                          <a:ea typeface="+mn-ea"/>
                          <a:cs typeface="Arial" panose="020B0604020202020204" pitchFamily="34" charset="0"/>
                        </a:rPr>
                        <a:t>Remarks / Motivation</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Access control</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dirty="0">
                          <a:effectLst/>
                          <a:latin typeface="Arial" panose="020B0604020202020204" pitchFamily="34" charset="0"/>
                          <a:ea typeface="Times New Roman"/>
                          <a:cs typeface="Arial" panose="020B0604020202020204" pitchFamily="34" charset="0"/>
                        </a:rPr>
                        <a:t>1-2 members per necessary gate,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dirty="0">
                          <a:effectLst/>
                          <a:latin typeface="Arial" panose="020B0604020202020204" pitchFamily="34" charset="0"/>
                          <a:ea typeface="Times New Roman"/>
                          <a:cs typeface="Arial" panose="020B0604020202020204" pitchFamily="34" charset="0"/>
                        </a:rPr>
                        <a:t>1-2 members per necessary gate, per necessary shift</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reserve must have an access control facility to qualify for the allocation of posts. 1 Member will search vehicles and persons. 1 Member will stand alert to assist the other member who will also open the boom or gate.</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necessary/appropriate automated search equipment should be available to facilitate the searching of persons, particularly female persons who cannot be searched physically by male members.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number of access gates should be restricted to the absolute minimum, not only for economical reasons, but also in the interest of safe custody.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A dual carriageway will require four posts: 2 for each road.</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At a correctional centre which normally only accommodates low </a:t>
                      </a:r>
                      <a:r>
                        <a:rPr lang="en-GB" sz="1100" dirty="0" err="1">
                          <a:effectLst/>
                          <a:latin typeface="Arial" panose="020B0604020202020204" pitchFamily="34" charset="0"/>
                          <a:ea typeface="Times New Roman"/>
                          <a:cs typeface="Arial" panose="020B0604020202020204" pitchFamily="34" charset="0"/>
                        </a:rPr>
                        <a:t>lisk</a:t>
                      </a:r>
                      <a:r>
                        <a:rPr lang="en-GB" sz="1100" dirty="0">
                          <a:effectLst/>
                          <a:latin typeface="Arial" panose="020B0604020202020204" pitchFamily="34" charset="0"/>
                          <a:ea typeface="Times New Roman"/>
                          <a:cs typeface="Arial" panose="020B0604020202020204" pitchFamily="34" charset="0"/>
                        </a:rPr>
                        <a:t> inmates (such as small, rural correctional centres) only one post will be allocated to this function if there is such a gate.		</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Grounds patrol</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a:effectLst/>
                          <a:latin typeface="Arial" panose="020B0604020202020204" pitchFamily="34" charset="0"/>
                          <a:ea typeface="Times New Roman"/>
                          <a:cs typeface="Arial" panose="020B0604020202020204" pitchFamily="34" charset="0"/>
                        </a:rPr>
                        <a:t>1 member per necessary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GB" sz="1100" i="1">
                          <a:effectLst/>
                          <a:latin typeface="Arial" panose="020B0604020202020204" pitchFamily="34" charset="0"/>
                          <a:ea typeface="Times New Roman"/>
                          <a:cs typeface="Arial" panose="020B0604020202020204" pitchFamily="34" charset="0"/>
                        </a:rPr>
                        <a:t>1 member per necessary shift</a:t>
                      </a:r>
                      <a:endParaRPr lang="en-ZA" sz="11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GB" sz="1100" dirty="0">
                          <a:effectLst/>
                          <a:latin typeface="Arial" panose="020B0604020202020204" pitchFamily="34" charset="0"/>
                          <a:ea typeface="Times New Roman"/>
                          <a:cs typeface="Arial" panose="020B0604020202020204" pitchFamily="34" charset="0"/>
                        </a:rPr>
                        <a:t>The purpose of this post is to patrol outbuildings containing State assets e.g. Mess, Club Building, Workshops and Stores which are out of view from tower posts.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The buildings and other facilities should be of extensive value to warrant the allocation of posts for this purpose.  This would include livestock and other animals. This is also only applicable to such assets which are outside the area cordoned off by watch towers.</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 </a:t>
                      </a:r>
                      <a:endParaRPr lang="en-ZA" sz="1100" dirty="0">
                        <a:effectLst/>
                        <a:latin typeface="Arial" panose="020B0604020202020204" pitchFamily="34" charset="0"/>
                        <a:ea typeface="Times New Roman"/>
                        <a:cs typeface="Arial" panose="020B0604020202020204" pitchFamily="34" charset="0"/>
                      </a:endParaRPr>
                    </a:p>
                    <a:p>
                      <a:pPr>
                        <a:spcAft>
                          <a:spcPts val="0"/>
                        </a:spcAft>
                      </a:pPr>
                      <a:r>
                        <a:rPr lang="en-GB" sz="1100" dirty="0">
                          <a:effectLst/>
                          <a:latin typeface="Arial" panose="020B0604020202020204" pitchFamily="34" charset="0"/>
                          <a:ea typeface="Times New Roman"/>
                          <a:cs typeface="Arial" panose="020B0604020202020204" pitchFamily="34" charset="0"/>
                        </a:rPr>
                        <a:t>If the area is extensive, a vehicle, horse or motorcycle should be provided. This is also an ideal task for a dog handler.</a:t>
                      </a:r>
                      <a:endParaRPr lang="en-ZA" sz="11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328084" y="596901"/>
            <a:ext cx="11529483" cy="276999"/>
          </a:xfrm>
        </p:spPr>
        <p:txBody>
          <a:bodyPr/>
          <a:lstStyle/>
          <a:p>
            <a:r>
              <a:rPr lang="en-US" dirty="0">
                <a:cs typeface="Arial Black"/>
              </a:rPr>
              <a:t>Security Staffing Ratios</a:t>
            </a:r>
            <a:endParaRPr lang="en-ZA" dirty="0"/>
          </a:p>
        </p:txBody>
      </p:sp>
    </p:spTree>
    <p:extLst>
      <p:ext uri="{BB962C8B-B14F-4D97-AF65-F5344CB8AC3E}">
        <p14:creationId xmlns:p14="http://schemas.microsoft.com/office/powerpoint/2010/main" val="2212491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1 QUARTER REPORT TO THE AUDIT COMMITTEE. 2017.18 FY" id="{827A107F-2B98-4B2C-B936-D3E899478FB0}" vid="{20AC8ADC-FED3-45AD-945B-BF1D73B71EB3}"/>
    </a:ext>
  </a:extLst>
</a:theme>
</file>

<file path=ppt/theme/theme2.xml><?xml version="1.0" encoding="utf-8"?>
<a:theme xmlns:a="http://schemas.openxmlformats.org/drawingml/2006/main" name="1_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3794</Words>
  <Application>Microsoft Office PowerPoint</Application>
  <PresentationFormat>Widescreen</PresentationFormat>
  <Paragraphs>1214</Paragraphs>
  <Slides>31</Slides>
  <Notes>8</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5" baseType="lpstr">
      <vt:lpstr>Arial</vt:lpstr>
      <vt:lpstr>Arial Black</vt:lpstr>
      <vt:lpstr>Arial Narrow</vt:lpstr>
      <vt:lpstr>Arial Unicode MS</vt:lpstr>
      <vt:lpstr>Calibri</vt:lpstr>
      <vt:lpstr>Calibri (Body)</vt:lpstr>
      <vt:lpstr>Symbol</vt:lpstr>
      <vt:lpstr>Times New Roman</vt:lpstr>
      <vt:lpstr>Wingdings</vt:lpstr>
      <vt:lpstr>Blank</vt:lpstr>
      <vt:lpstr>1_Blank</vt:lpstr>
      <vt:lpstr>2_Office Theme</vt:lpstr>
      <vt:lpstr>Office Theme</vt:lpstr>
      <vt:lpstr>Document</vt:lpstr>
      <vt:lpstr>PowerPoint Presentation</vt:lpstr>
      <vt:lpstr>PURPOSE</vt:lpstr>
      <vt:lpstr>PowerPoint Presentation</vt:lpstr>
      <vt:lpstr>PowerPoint Presentation</vt:lpstr>
      <vt:lpstr>RECRUITMENT AND SELECTION AS ON 28 FEBRUARY 2022: SMS POSTS</vt:lpstr>
      <vt:lpstr>STAFFING RATIOS BASED ON FILLED POSTS</vt:lpstr>
      <vt:lpstr>STAFFING RATIOS BASED ON APPROVED FUNDED POST ESTABLISHMENT</vt:lpstr>
      <vt:lpstr>IMPLICATIONS</vt:lpstr>
      <vt:lpstr>Security Staffing Ratios</vt:lpstr>
      <vt:lpstr>Security Staffing Ratios cont…..</vt:lpstr>
      <vt:lpstr>Security Staffing Ratios cont…..</vt:lpstr>
      <vt:lpstr> </vt:lpstr>
      <vt:lpstr>Security Staffing Ratios cont…..</vt:lpstr>
      <vt:lpstr>Security Staffing Ratios cont…..</vt:lpstr>
      <vt:lpstr>Corrections Ratios cont…..</vt:lpstr>
      <vt:lpstr>Corrections Ratios cont…..</vt:lpstr>
      <vt:lpstr>Corrections Ratios cont…..</vt:lpstr>
      <vt:lpstr>Corrections Ratios cont…..</vt:lpstr>
      <vt:lpstr>REVIEW OF THE ORGANISATIONAL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DCS ACTION PLAN: POST ADVERTISEMENT HEAD OFFICE: 2022/2023 FINANCIAL YEAR</vt:lpstr>
      <vt:lpstr>PowerPoint Presentation</vt:lpstr>
      <vt:lpstr>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Ramootsedi Motaung</dc:creator>
  <cp:lastModifiedBy>Siyabamkela Mthonjeni</cp:lastModifiedBy>
  <cp:revision>305</cp:revision>
  <cp:lastPrinted>2022-02-07T14:04:10Z</cp:lastPrinted>
  <dcterms:created xsi:type="dcterms:W3CDTF">2018-04-06T13:15:23Z</dcterms:created>
  <dcterms:modified xsi:type="dcterms:W3CDTF">2022-03-03T19:05:33Z</dcterms:modified>
</cp:coreProperties>
</file>