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33" r:id="rId2"/>
    <p:sldId id="259" r:id="rId3"/>
    <p:sldId id="279" r:id="rId4"/>
    <p:sldId id="327" r:id="rId5"/>
    <p:sldId id="319" r:id="rId6"/>
    <p:sldId id="320" r:id="rId7"/>
    <p:sldId id="321" r:id="rId8"/>
    <p:sldId id="322" r:id="rId9"/>
    <p:sldId id="323" r:id="rId10"/>
    <p:sldId id="328" r:id="rId11"/>
    <p:sldId id="332" r:id="rId12"/>
    <p:sldId id="326" r:id="rId13"/>
    <p:sldId id="273" r:id="rId14"/>
    <p:sldId id="329" r:id="rId15"/>
    <p:sldId id="330" r:id="rId16"/>
    <p:sldId id="270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677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Mpumalanga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'LIMP and MP'!$B$21</c:f>
              <c:strCache>
                <c:ptCount val="1"/>
                <c:pt idx="0">
                  <c:v>Stu Spaces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'LIMP and MP'!$A$22:$A$25</c:f>
              <c:strCache>
                <c:ptCount val="4"/>
                <c:pt idx="0">
                  <c:v>Ehlanzeni </c:v>
                </c:pt>
                <c:pt idx="1">
                  <c:v>Gert Sibande </c:v>
                </c:pt>
                <c:pt idx="2">
                  <c:v>Nkangala </c:v>
                </c:pt>
                <c:pt idx="3">
                  <c:v>Total</c:v>
                </c:pt>
              </c:strCache>
            </c:strRef>
          </c:cat>
          <c:val>
            <c:numRef>
              <c:f>'LIMP and MP'!$B$22:$B$25</c:f>
              <c:numCache>
                <c:formatCode>General</c:formatCode>
                <c:ptCount val="4"/>
                <c:pt idx="0">
                  <c:v>6857</c:v>
                </c:pt>
                <c:pt idx="1">
                  <c:v>6896</c:v>
                </c:pt>
                <c:pt idx="2">
                  <c:v>5558</c:v>
                </c:pt>
                <c:pt idx="3">
                  <c:v>19311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A-4B3E-AE4A-371CF7B697CD}"/>
            </c:ext>
          </c:extLst>
        </c:ser>
        <c:ser>
          <c:idx val="1"/>
          <c:order val="1"/>
          <c:tx>
            <c:strRef>
              <c:f>'LIMP and MP'!$C$21</c:f>
              <c:strCache>
                <c:ptCount val="1"/>
                <c:pt idx="0">
                  <c:v>Stu admitted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'LIMP and MP'!$A$22:$A$25</c:f>
              <c:strCache>
                <c:ptCount val="4"/>
                <c:pt idx="0">
                  <c:v>Ehlanzeni </c:v>
                </c:pt>
                <c:pt idx="1">
                  <c:v>Gert Sibande </c:v>
                </c:pt>
                <c:pt idx="2">
                  <c:v>Nkangala </c:v>
                </c:pt>
                <c:pt idx="3">
                  <c:v>Total</c:v>
                </c:pt>
              </c:strCache>
            </c:strRef>
          </c:cat>
          <c:val>
            <c:numRef>
              <c:f>'LIMP and MP'!$C$22:$C$25</c:f>
              <c:numCache>
                <c:formatCode>General</c:formatCode>
                <c:ptCount val="4"/>
                <c:pt idx="0">
                  <c:v>7797</c:v>
                </c:pt>
                <c:pt idx="1">
                  <c:v>6531</c:v>
                </c:pt>
                <c:pt idx="2">
                  <c:v>5558</c:v>
                </c:pt>
                <c:pt idx="3">
                  <c:v>19886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AA-4B3E-AE4A-371CF7B697CD}"/>
            </c:ext>
          </c:extLst>
        </c:ser>
        <c:ser>
          <c:idx val="2"/>
          <c:order val="2"/>
          <c:tx>
            <c:strRef>
              <c:f>'LIMP and MP'!$D$21</c:f>
              <c:strCache>
                <c:ptCount val="1"/>
                <c:pt idx="0">
                  <c:v>Spaces Available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'LIMP and MP'!$A$22:$A$25</c:f>
              <c:strCache>
                <c:ptCount val="4"/>
                <c:pt idx="0">
                  <c:v>Ehlanzeni </c:v>
                </c:pt>
                <c:pt idx="1">
                  <c:v>Gert Sibande </c:v>
                </c:pt>
                <c:pt idx="2">
                  <c:v>Nkangala </c:v>
                </c:pt>
                <c:pt idx="3">
                  <c:v>Total</c:v>
                </c:pt>
              </c:strCache>
            </c:strRef>
          </c:cat>
          <c:val>
            <c:numRef>
              <c:f>'LIMP and MP'!$D$22:$D$25</c:f>
              <c:numCache>
                <c:formatCode>General</c:formatCode>
                <c:ptCount val="4"/>
                <c:pt idx="0">
                  <c:v>-940</c:v>
                </c:pt>
                <c:pt idx="1">
                  <c:v>365</c:v>
                </c:pt>
                <c:pt idx="2">
                  <c:v>0</c:v>
                </c:pt>
                <c:pt idx="3">
                  <c:v>-575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AA-4B3E-AE4A-371CF7B697CD}"/>
            </c:ext>
          </c:extLst>
        </c:ser>
        <c:dLbls/>
        <c:gapWidth val="219"/>
        <c:overlap val="-27"/>
        <c:axId val="85172608"/>
        <c:axId val="85174144"/>
      </c:barChart>
      <c:catAx>
        <c:axId val="85172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1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74144"/>
        <c:crosses val="autoZero"/>
        <c:auto val="1"/>
        <c:lblAlgn val="ctr"/>
        <c:lblOffset val="100"/>
      </c:catAx>
      <c:valAx>
        <c:axId val="85174144"/>
        <c:scaling>
          <c:orientation val="minMax"/>
        </c:scaling>
        <c:axPos val="l"/>
        <c:majorGridlines>
          <c:spPr>
            <a:ln w="951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72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1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3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360">
          <a:noFill/>
        </a:ln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398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68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Northern Cape</a:t>
            </a:r>
          </a:p>
        </c:rich>
      </c:tx>
      <c:layout>
        <c:manualLayout>
          <c:xMode val="edge"/>
          <c:yMode val="edge"/>
          <c:x val="0.42060419953228834"/>
          <c:y val="3.2407401487884048E-2"/>
        </c:manualLayout>
      </c:layout>
      <c:spPr>
        <a:noFill/>
        <a:ln w="25434"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'NC and NW'!$C$4</c:f>
              <c:strCache>
                <c:ptCount val="1"/>
                <c:pt idx="0">
                  <c:v>Stu Spaces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'NC and NW'!$B$5:$B$7</c:f>
              <c:strCache>
                <c:ptCount val="3"/>
                <c:pt idx="0">
                  <c:v>NC Rural</c:v>
                </c:pt>
                <c:pt idx="1">
                  <c:v>NC Urban</c:v>
                </c:pt>
                <c:pt idx="2">
                  <c:v>Total</c:v>
                </c:pt>
              </c:strCache>
            </c:strRef>
          </c:cat>
          <c:val>
            <c:numRef>
              <c:f>'NC and NW'!$C$5:$C$7</c:f>
              <c:numCache>
                <c:formatCode>General</c:formatCode>
                <c:ptCount val="3"/>
                <c:pt idx="0">
                  <c:v>2804</c:v>
                </c:pt>
                <c:pt idx="1">
                  <c:v>3008</c:v>
                </c:pt>
                <c:pt idx="2">
                  <c:v>5812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FE-4896-B781-378E61810D74}"/>
            </c:ext>
          </c:extLst>
        </c:ser>
        <c:ser>
          <c:idx val="1"/>
          <c:order val="1"/>
          <c:tx>
            <c:strRef>
              <c:f>'NC and NW'!$D$4</c:f>
              <c:strCache>
                <c:ptCount val="1"/>
                <c:pt idx="0">
                  <c:v>Stu Admitted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'NC and NW'!$B$5:$B$7</c:f>
              <c:strCache>
                <c:ptCount val="3"/>
                <c:pt idx="0">
                  <c:v>NC Rural</c:v>
                </c:pt>
                <c:pt idx="1">
                  <c:v>NC Urban</c:v>
                </c:pt>
                <c:pt idx="2">
                  <c:v>Total</c:v>
                </c:pt>
              </c:strCache>
            </c:strRef>
          </c:cat>
          <c:val>
            <c:numRef>
              <c:f>'NC and NW'!$D$5:$D$7</c:f>
              <c:numCache>
                <c:formatCode>General</c:formatCode>
                <c:ptCount val="3"/>
                <c:pt idx="0">
                  <c:v>2773</c:v>
                </c:pt>
                <c:pt idx="1">
                  <c:v>2965</c:v>
                </c:pt>
                <c:pt idx="2">
                  <c:v>5738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FE-4896-B781-378E61810D74}"/>
            </c:ext>
          </c:extLst>
        </c:ser>
        <c:ser>
          <c:idx val="2"/>
          <c:order val="2"/>
          <c:tx>
            <c:strRef>
              <c:f>'NC and NW'!$E$4</c:f>
              <c:strCache>
                <c:ptCount val="1"/>
                <c:pt idx="0">
                  <c:v>Spaces Available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'NC and NW'!$B$5:$B$7</c:f>
              <c:strCache>
                <c:ptCount val="3"/>
                <c:pt idx="0">
                  <c:v>NC Rural</c:v>
                </c:pt>
                <c:pt idx="1">
                  <c:v>NC Urban</c:v>
                </c:pt>
                <c:pt idx="2">
                  <c:v>Total</c:v>
                </c:pt>
              </c:strCache>
            </c:strRef>
          </c:cat>
          <c:val>
            <c:numRef>
              <c:f>'NC and NW'!$E$5:$E$7</c:f>
              <c:numCache>
                <c:formatCode>General</c:formatCode>
                <c:ptCount val="3"/>
                <c:pt idx="0">
                  <c:v>31</c:v>
                </c:pt>
                <c:pt idx="1">
                  <c:v>43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FE-4896-B781-378E61810D74}"/>
            </c:ext>
          </c:extLst>
        </c:ser>
        <c:dLbls/>
        <c:gapWidth val="219"/>
        <c:overlap val="-27"/>
        <c:axId val="98738176"/>
        <c:axId val="98739712"/>
      </c:barChart>
      <c:catAx>
        <c:axId val="98738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3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2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39712"/>
        <c:crosses val="autoZero"/>
        <c:auto val="1"/>
        <c:lblAlgn val="ctr"/>
        <c:lblOffset val="100"/>
      </c:catAx>
      <c:valAx>
        <c:axId val="98739712"/>
        <c:scaling>
          <c:orientation val="minMax"/>
        </c:scaling>
        <c:axPos val="l"/>
        <c:majorGridlines>
          <c:spPr>
            <a:ln w="953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9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2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38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3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2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34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2" b="1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795F5-92DF-48AC-BD2D-CDE6FB1C1FB3}" type="datetimeFigureOut">
              <a:rPr lang="en-ZA" smtClean="0"/>
              <a:pPr/>
              <a:t>2018/03/29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5EE0-007D-41C8-9B87-299136F392E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0787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700" indent="-23018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368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40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12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084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6DCF85-58DA-482C-890C-C897D11E5178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700" indent="-23018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663" indent="-23018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79625" indent="-23018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368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40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12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084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7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08C5-4740-4A8E-A537-FF443153CF0E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5BF5-E63A-473D-8CAE-93FDF0897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918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C747-BBB6-453C-9374-D05D62A37B1F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DFA6-0B88-4490-AE96-E72742AF8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5582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0D12-6ED7-4EE2-BC2B-E8BB8B29AFF0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3389-188D-47D9-8EE6-B500EC999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1916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1663700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452813" y="6451600"/>
            <a:ext cx="2895600" cy="152400"/>
          </a:xfrm>
        </p:spPr>
        <p:txBody>
          <a:bodyPr/>
          <a:lstStyle>
            <a:lvl1pPr algn="ctr" eaLnBrk="0" hangingPunct="0">
              <a:defRPr sz="1400" b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7279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52DB-1A02-44D7-AA6D-0EF337258B24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27B27-E8E3-471B-8651-D2352332D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177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C7AA-3BBA-4F74-933F-5AF14793239B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22C7-89A0-4D15-BAD8-CB8DA758D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214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BF03-4026-431E-ACC9-C8572973DA0F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0638-7325-436F-8B2D-2134C6DDE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826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683D-5B19-4A45-8BAF-2C9E0F7476A1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34D2-69BB-4B0C-92C7-3C22A014E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343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763E-90F9-4CA3-9FA7-A71AAFDDCD71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B578-BDE5-4529-A1EF-EE039697F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624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39E7-BF01-4DC9-B074-9FF0F4B6B91D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9FFA-890C-4EEA-8B58-6B5740A6F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803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3E74-913A-4F29-BCE0-4704A79F3A11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6501-B156-41E2-AAF3-DFA04D97D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993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0BD2-40DA-4FB7-85A1-E2E223701C09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84A4-681A-4732-BFDA-1AABA632F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4300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97D25-1295-41FA-9178-519954A2C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92BBDF-3074-4CAD-AB22-9A0727186012}" type="datetimeFigureOut">
              <a:rPr lang="en-US" altLang="en-US"/>
              <a:pPr>
                <a:defRPr/>
              </a:pPr>
              <a:t>3/29/2018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4B6FF6-E4A1-49E5-B8CA-C813FC89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9EFBE-136C-4E28-9583-CE744D296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980D52-73C8-495D-AE41-CBBBE8C5C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6075" y="522288"/>
            <a:ext cx="8077200" cy="5715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of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Education and Training</a:t>
            </a:r>
            <a:endParaRPr lang="en-US" sz="3200" kern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ZA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ZA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ZA" sz="32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TVET College Registration in 2018</a:t>
            </a:r>
            <a:br>
              <a:rPr lang="en-ZA" sz="32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ZA" sz="3200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National Certificate (Vocational) and Report 191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Select Committee on Education and Recreation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chemeClr val="bg1"/>
              </a:buClr>
              <a:defRPr/>
            </a:pP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b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28 March 2018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Z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6000" kern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3" name="Picture 6" descr="C:\Users\Lefifi.T\AppData\Local\Microsoft\Windows\Temporary Internet Files\Content.Outlook\XAEMJRW7\Higher Education LOGO (6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2" r="67960"/>
          <a:stretch>
            <a:fillRect/>
          </a:stretch>
        </p:blipFill>
        <p:spPr bwMode="auto">
          <a:xfrm>
            <a:off x="7318375" y="4583113"/>
            <a:ext cx="18256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4484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025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</a:rPr>
              <a:t>North West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755576" y="5522133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ZA" altLang="en-US" sz="1800" dirty="0" smtClean="0">
                <a:latin typeface="Arial" panose="020B0604020202020204" pitchFamily="34" charset="0"/>
              </a:rPr>
              <a:t>The negative number indicates over enrolment</a:t>
            </a:r>
            <a:endParaRPr lang="en-ZA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12293" name="Content Placeholder 9"/>
          <p:cNvGraphicFramePr>
            <a:graphicFrameLocks noGrp="1"/>
          </p:cNvGraphicFramePr>
          <p:nvPr>
            <p:ph idx="1"/>
          </p:nvPr>
        </p:nvGraphicFramePr>
        <p:xfrm>
          <a:off x="461963" y="1125538"/>
          <a:ext cx="7888287" cy="4154487"/>
        </p:xfrm>
        <a:graphic>
          <a:graphicData uri="http://schemas.openxmlformats.org/presentationml/2006/ole">
            <p:oleObj spid="_x0000_s27663" name="Chart" r:id="rId4" imgW="7895004" imgH="41639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03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LIDE 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025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</a:rPr>
              <a:t>Northern Cape</a:t>
            </a:r>
          </a:p>
        </p:txBody>
      </p:sp>
      <p:graphicFrame>
        <p:nvGraphicFramePr>
          <p:cNvPr id="2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1966812"/>
              </p:ext>
            </p:extLst>
          </p:nvPr>
        </p:nvGraphicFramePr>
        <p:xfrm>
          <a:off x="458788" y="1122363"/>
          <a:ext cx="7785100" cy="46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500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025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</a:rPr>
              <a:t>Western Cape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899592" y="5733256"/>
            <a:ext cx="698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ZA" altLang="en-US" sz="1800" dirty="0">
                <a:latin typeface="Arial" panose="020B0604020202020204" pitchFamily="34" charset="0"/>
              </a:rPr>
              <a:t> </a:t>
            </a:r>
            <a:r>
              <a:rPr lang="en-ZA" altLang="en-US" sz="1800" dirty="0" smtClean="0">
                <a:latin typeface="Arial" panose="020B0604020202020204" pitchFamily="34" charset="0"/>
              </a:rPr>
              <a:t>The negative number indicates over enrolment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ZA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13317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3815466"/>
              </p:ext>
            </p:extLst>
          </p:nvPr>
        </p:nvGraphicFramePr>
        <p:xfrm>
          <a:off x="667594" y="1232917"/>
          <a:ext cx="7593012" cy="4365625"/>
        </p:xfrm>
        <a:graphic>
          <a:graphicData uri="http://schemas.openxmlformats.org/presentationml/2006/ole">
            <p:oleObj spid="_x0000_s13331" name="Chart" r:id="rId4" imgW="7602371" imgH="437121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80" y="-215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xmlns="" id="{AA0AD51A-CE15-4EB5-A757-09AFB76A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659033"/>
            <a:ext cx="8229600" cy="71733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>Comments</a:t>
            </a:r>
          </a:p>
        </p:txBody>
      </p:sp>
      <p:sp>
        <p:nvSpPr>
          <p:cNvPr id="14340" name="Content Placeholder 1">
            <a:extLst>
              <a:ext uri="{FF2B5EF4-FFF2-40B4-BE49-F238E27FC236}">
                <a16:creationId xmlns:a16="http://schemas.microsoft.com/office/drawing/2014/main" xmlns="" id="{024DAED0-19F6-41BC-9F2F-CC50F2DF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ct val="0"/>
              </a:spcBef>
              <a:buNone/>
              <a:tabLst>
                <a:tab pos="457200" algn="l"/>
              </a:tabLst>
              <a:defRPr/>
            </a:pPr>
            <a:endParaRPr lang="en-ZA" altLang="en-US" dirty="0" smtClean="0"/>
          </a:p>
          <a:p>
            <a:pPr>
              <a:lnSpc>
                <a:spcPct val="114000"/>
              </a:lnSpc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ZA" altLang="en-US" dirty="0" smtClean="0"/>
              <a:t>In </a:t>
            </a:r>
            <a:r>
              <a:rPr lang="en-ZA" altLang="en-US" dirty="0"/>
              <a:t>KZN, four(4) colleges have not captured their data by the time of </a:t>
            </a:r>
            <a:r>
              <a:rPr lang="en-ZA" altLang="en-US" dirty="0" smtClean="0"/>
              <a:t>request.</a:t>
            </a:r>
            <a:endParaRPr lang="en-ZA" altLang="en-US" dirty="0"/>
          </a:p>
          <a:p>
            <a:pPr>
              <a:lnSpc>
                <a:spcPct val="114000"/>
              </a:lnSpc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ZA" altLang="en-US" dirty="0"/>
              <a:t>In EC, one(1) college have not captured their </a:t>
            </a:r>
            <a:r>
              <a:rPr lang="en-ZA" altLang="en-US" dirty="0" smtClean="0"/>
              <a:t>data.</a:t>
            </a:r>
            <a:endParaRPr lang="en-ZA" altLang="en-US" dirty="0"/>
          </a:p>
          <a:p>
            <a:pPr>
              <a:lnSpc>
                <a:spcPct val="114000"/>
              </a:lnSpc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ZA" altLang="en-US" dirty="0"/>
              <a:t>The TVET sector has over enrolled by more than 7000 </a:t>
            </a:r>
            <a:r>
              <a:rPr lang="en-ZA" altLang="en-US" dirty="0" smtClean="0"/>
              <a:t>students.</a:t>
            </a:r>
            <a:endParaRPr lang="en-ZA" altLang="en-US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lang="en-Z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xmlns="" id="{AA0AD51A-CE15-4EB5-A757-09AFB76A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620687"/>
            <a:ext cx="8229600" cy="755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j-ea"/>
              </a:rPr>
              <a:t>Registration Issues 1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4340" name="Content Placeholder 1">
            <a:extLst>
              <a:ext uri="{FF2B5EF4-FFF2-40B4-BE49-F238E27FC236}">
                <a16:creationId xmlns:a16="http://schemas.microsoft.com/office/drawing/2014/main" xmlns="" id="{024DAED0-19F6-41BC-9F2F-CC50F2DF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50" y="1371610"/>
            <a:ext cx="8229600" cy="4784055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ZA" altLang="en-US" dirty="0" smtClean="0"/>
              <a:t>Student stampede at Capricorn TVETC – Polokwane – regional office resolved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en-ZA" altLang="en-US" dirty="0" smtClean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ZA" altLang="en-US" dirty="0" smtClean="0"/>
              <a:t>Student unrest and destruction – accommodation allowances – Ehlanzeni TVETC – Barberton - </a:t>
            </a:r>
            <a:r>
              <a:rPr lang="en-ZA" altLang="en-US" dirty="0"/>
              <a:t>regional office </a:t>
            </a:r>
            <a:r>
              <a:rPr lang="en-ZA" altLang="en-US" dirty="0" smtClean="0"/>
              <a:t>resolved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en-ZA" altLang="en-US" dirty="0" smtClean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ZA" altLang="en-US" dirty="0" smtClean="0"/>
              <a:t>Examination results outstanding, certificates and diploma queries 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17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LIDE 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xmlns="" id="{AA0AD51A-CE15-4EB5-A757-09AFB76A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544537"/>
            <a:ext cx="8229600" cy="831826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+mj-ea"/>
              </a:rPr>
              <a:t>Registration Issues 2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4340" name="Content Placeholder 1">
            <a:extLst>
              <a:ext uri="{FF2B5EF4-FFF2-40B4-BE49-F238E27FC236}">
                <a16:creationId xmlns:a16="http://schemas.microsoft.com/office/drawing/2014/main" xmlns="" id="{024DAED0-19F6-41BC-9F2F-CC50F2DF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86" y="1376363"/>
            <a:ext cx="8229600" cy="4860949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ZA" altLang="en-US" dirty="0"/>
              <a:t>Payment of application and registration fees in light of free </a:t>
            </a:r>
            <a:r>
              <a:rPr lang="en-ZA" altLang="en-US" dirty="0" smtClean="0"/>
              <a:t>education</a:t>
            </a:r>
            <a:endParaRPr lang="en-ZA" altLang="en-US" dirty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en-ZA" altLang="en-US" dirty="0" smtClean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ZA" altLang="en-US" dirty="0" smtClean="0"/>
              <a:t>Non-admission of returning students – outstanding fees or failing subjects</a:t>
            </a:r>
          </a:p>
          <a:p>
            <a:pPr marL="0" indent="0">
              <a:spcBef>
                <a:spcPct val="0"/>
              </a:spcBef>
              <a:buNone/>
              <a:tabLst>
                <a:tab pos="457200" algn="l"/>
              </a:tabLst>
              <a:defRPr/>
            </a:pPr>
            <a:endParaRPr lang="en-ZA" altLang="en-US" dirty="0" smtClean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ZA" altLang="en-US" dirty="0" smtClean="0"/>
              <a:t>Confusion about online application for returning students only (</a:t>
            </a:r>
            <a:r>
              <a:rPr lang="en-ZA" altLang="en-US" dirty="0"/>
              <a:t>O</a:t>
            </a:r>
            <a:r>
              <a:rPr lang="en-ZA" altLang="en-US" dirty="0" smtClean="0"/>
              <a:t>rbit TVETC) or application to Central Application Office in KZN</a:t>
            </a:r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4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LIDE 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xmlns="" id="{9E6491BD-61CF-4752-B68A-B5BDE463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39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/>
            </a:r>
            <a:b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</a:b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/>
            </a:r>
            <a:b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</a:b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/>
            </a:r>
            <a:b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</a:b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/>
            </a:r>
            <a:b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</a:b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>Thank you</a:t>
            </a:r>
            <a:br>
              <a:rPr lang="en-US" sz="6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</a:br>
            <a:endParaRPr lang="en-US" sz="3200" b="1" u="sng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3132138" y="3282950"/>
            <a:ext cx="2592387" cy="2765425"/>
          </a:xfrm>
        </p:spPr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LIDE 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xmlns="" id="{AACA1CC3-F81E-4BFA-B894-50B05243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>Presentation Outline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xmlns="" id="{7330386D-9868-4158-9126-8AE44DC17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3142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sz="1800" b="1" dirty="0"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 smtClean="0">
                <a:ea typeface="+mn-ea"/>
              </a:rPr>
              <a:t>National statistics</a:t>
            </a:r>
            <a:endParaRPr lang="en-US" b="1" dirty="0"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 smtClean="0">
                <a:ea typeface="+mn-ea"/>
              </a:rPr>
              <a:t>Provincial statistics</a:t>
            </a:r>
            <a:endParaRPr lang="en-US" b="1" dirty="0"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 smtClean="0">
                <a:ea typeface="+mn-ea"/>
              </a:rPr>
              <a:t>Comments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 smtClean="0">
                <a:ea typeface="+mn-ea"/>
              </a:rPr>
              <a:t>Registration issues</a:t>
            </a:r>
            <a:endParaRPr lang="en-US" b="1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025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>National Summary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042988" y="5589588"/>
            <a:ext cx="698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4101" name="Content Placeholder 9"/>
          <p:cNvGraphicFramePr>
            <a:graphicFrameLocks noGrp="1"/>
          </p:cNvGraphicFramePr>
          <p:nvPr>
            <p:ph idx="1"/>
          </p:nvPr>
        </p:nvGraphicFramePr>
        <p:xfrm>
          <a:off x="488950" y="1074738"/>
          <a:ext cx="8248650" cy="4708525"/>
        </p:xfrm>
        <a:graphic>
          <a:graphicData uri="http://schemas.openxmlformats.org/presentationml/2006/ole">
            <p:oleObj spid="_x0000_s4115" name="Chart" r:id="rId4" imgW="8254699" imgH="4712616" progId="">
              <p:embed/>
            </p:oleObj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684213" y="5734050"/>
            <a:ext cx="7704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ZA">
                <a:solidFill>
                  <a:srgbClr val="FF0000"/>
                </a:solidFill>
              </a:rPr>
              <a:t>Spaces available</a:t>
            </a:r>
            <a:r>
              <a:rPr lang="en-ZA"/>
              <a:t>: (+) means under enrolment and ( –) means over enrolment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025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>Eastern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+mj-ea"/>
              </a:rPr>
              <a:t>Cape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930275" y="5308600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>
                <a:latin typeface="Arial" panose="020B0604020202020204" pitchFamily="34" charset="0"/>
              </a:rPr>
              <a:t>Colleges with no data reflected have not yet captured data by time of request. </a:t>
            </a:r>
          </a:p>
        </p:txBody>
      </p:sp>
      <p:graphicFrame>
        <p:nvGraphicFramePr>
          <p:cNvPr id="5125" name="Content Placeholder 9"/>
          <p:cNvGraphicFramePr>
            <a:graphicFrameLocks noGrp="1"/>
          </p:cNvGraphicFramePr>
          <p:nvPr>
            <p:ph idx="1"/>
          </p:nvPr>
        </p:nvGraphicFramePr>
        <p:xfrm>
          <a:off x="406400" y="1074738"/>
          <a:ext cx="8032750" cy="4025900"/>
        </p:xfrm>
        <a:graphic>
          <a:graphicData uri="http://schemas.openxmlformats.org/presentationml/2006/ole">
            <p:oleObj spid="_x0000_s5138" name="Chart" r:id="rId4" imgW="8041321" imgH="40298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025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>Free State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042380" y="5373216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dirty="0">
                <a:latin typeface="Arial" panose="020B0604020202020204" pitchFamily="34" charset="0"/>
              </a:rPr>
              <a:t> The negative </a:t>
            </a:r>
            <a:r>
              <a:rPr lang="en-ZA" altLang="en-US" sz="1800" dirty="0" smtClean="0">
                <a:latin typeface="Arial" panose="020B0604020202020204" pitchFamily="34" charset="0"/>
              </a:rPr>
              <a:t>number indicates </a:t>
            </a:r>
            <a:r>
              <a:rPr lang="en-ZA" altLang="en-US" sz="1800" dirty="0">
                <a:latin typeface="Arial" panose="020B0604020202020204" pitchFamily="34" charset="0"/>
              </a:rPr>
              <a:t>over </a:t>
            </a:r>
            <a:r>
              <a:rPr lang="en-ZA" altLang="en-US" sz="1800" dirty="0" smtClean="0">
                <a:latin typeface="Arial" panose="020B0604020202020204" pitchFamily="34" charset="0"/>
              </a:rPr>
              <a:t>enrolment.</a:t>
            </a:r>
            <a:endParaRPr lang="en-ZA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6149" name="Content Placeholder 9"/>
          <p:cNvGraphicFramePr>
            <a:graphicFrameLocks noGrp="1"/>
          </p:cNvGraphicFramePr>
          <p:nvPr>
            <p:ph idx="1"/>
          </p:nvPr>
        </p:nvGraphicFramePr>
        <p:xfrm>
          <a:off x="633413" y="1125538"/>
          <a:ext cx="7734300" cy="4083050"/>
        </p:xfrm>
        <a:graphic>
          <a:graphicData uri="http://schemas.openxmlformats.org/presentationml/2006/ole">
            <p:oleObj spid="_x0000_s6162" name="Chart" r:id="rId4" imgW="7742591" imgH="40907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025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>Gauteng</a:t>
            </a: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1079500" y="5621338"/>
            <a:ext cx="698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ZA" altLang="en-US" sz="1800" dirty="0" smtClean="0">
                <a:latin typeface="Arial" panose="020B0604020202020204" pitchFamily="34" charset="0"/>
              </a:rPr>
              <a:t>The negative number indicates over enrolment.</a:t>
            </a:r>
          </a:p>
          <a:p>
            <a:pPr>
              <a:spcBef>
                <a:spcPct val="0"/>
              </a:spcBef>
              <a:buFontTx/>
              <a:buNone/>
            </a:pPr>
            <a:endParaRPr lang="en-ZA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7173" name="Content Placeholder 9"/>
          <p:cNvGraphicFramePr>
            <a:graphicFrameLocks noGrp="1"/>
          </p:cNvGraphicFramePr>
          <p:nvPr>
            <p:ph idx="1"/>
          </p:nvPr>
        </p:nvGraphicFramePr>
        <p:xfrm>
          <a:off x="406400" y="1001713"/>
          <a:ext cx="8331200" cy="4565650"/>
        </p:xfrm>
        <a:graphic>
          <a:graphicData uri="http://schemas.openxmlformats.org/presentationml/2006/ole">
            <p:oleObj spid="_x0000_s7186" name="Chart" r:id="rId4" imgW="8340051" imgH="45723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025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+mj-ea"/>
              </a:rPr>
              <a:t>KwaZulu-Natal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042988" y="5311775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dirty="0">
                <a:latin typeface="Arial" panose="020B0604020202020204" pitchFamily="34" charset="0"/>
              </a:rPr>
              <a:t>Colleges with no data reflected have not yet captured data by time of request. The negative </a:t>
            </a:r>
            <a:r>
              <a:rPr lang="en-ZA" altLang="en-US" sz="1800" dirty="0" smtClean="0">
                <a:latin typeface="Arial" panose="020B0604020202020204" pitchFamily="34" charset="0"/>
              </a:rPr>
              <a:t>number indicates </a:t>
            </a:r>
            <a:r>
              <a:rPr lang="en-ZA" altLang="en-US" sz="1800" dirty="0">
                <a:latin typeface="Arial" panose="020B0604020202020204" pitchFamily="34" charset="0"/>
              </a:rPr>
              <a:t>over </a:t>
            </a:r>
            <a:r>
              <a:rPr lang="en-ZA" altLang="en-US" sz="1800" dirty="0" smtClean="0">
                <a:latin typeface="Arial" panose="020B0604020202020204" pitchFamily="34" charset="0"/>
              </a:rPr>
              <a:t>enrolment.</a:t>
            </a:r>
            <a:endParaRPr lang="en-ZA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8197" name="Content Placeholder 9"/>
          <p:cNvGraphicFramePr>
            <a:graphicFrameLocks noGrp="1"/>
          </p:cNvGraphicFramePr>
          <p:nvPr>
            <p:ph idx="1"/>
          </p:nvPr>
        </p:nvGraphicFramePr>
        <p:xfrm>
          <a:off x="488950" y="1116013"/>
          <a:ext cx="8161338" cy="3948112"/>
        </p:xfrm>
        <a:graphic>
          <a:graphicData uri="http://schemas.openxmlformats.org/presentationml/2006/ole">
            <p:oleObj spid="_x0000_s8210" name="Chart" r:id="rId4" imgW="8163251" imgH="395664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LID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8680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>Limpopo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971600" y="5805264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dirty="0">
                <a:latin typeface="Arial" panose="020B0604020202020204" pitchFamily="34" charset="0"/>
              </a:rPr>
              <a:t>The negative </a:t>
            </a:r>
            <a:r>
              <a:rPr lang="en-ZA" altLang="en-US" sz="1800" dirty="0" smtClean="0">
                <a:latin typeface="Arial" panose="020B0604020202020204" pitchFamily="34" charset="0"/>
              </a:rPr>
              <a:t>number indicates </a:t>
            </a:r>
            <a:r>
              <a:rPr lang="en-ZA" altLang="en-US" sz="1800" dirty="0">
                <a:latin typeface="Arial" panose="020B0604020202020204" pitchFamily="34" charset="0"/>
              </a:rPr>
              <a:t>over </a:t>
            </a:r>
            <a:r>
              <a:rPr lang="en-ZA" altLang="en-US" sz="1800" dirty="0" smtClean="0">
                <a:latin typeface="Arial" panose="020B0604020202020204" pitchFamily="34" charset="0"/>
              </a:rPr>
              <a:t>enrolment.</a:t>
            </a:r>
            <a:endParaRPr lang="en-ZA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9221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3982277"/>
              </p:ext>
            </p:extLst>
          </p:nvPr>
        </p:nvGraphicFramePr>
        <p:xfrm>
          <a:off x="720593" y="1304316"/>
          <a:ext cx="7672387" cy="4405312"/>
        </p:xfrm>
        <a:graphic>
          <a:graphicData uri="http://schemas.openxmlformats.org/presentationml/2006/ole">
            <p:oleObj spid="_x0000_s9234" name="Chart" r:id="rId4" imgW="7681626" imgH="441388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LIDE 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xmlns="" id="{896BFD18-C180-4A55-A0F5-EB83D2A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025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a typeface="+mj-ea"/>
              </a:rPr>
              <a:t>Mpumalanga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971600" y="5733256"/>
            <a:ext cx="698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ZA" altLang="en-US" sz="1800" dirty="0" smtClean="0">
                <a:latin typeface="Arial" panose="020B0604020202020204" pitchFamily="34" charset="0"/>
              </a:rPr>
              <a:t>The negative number indicates over enrolment.</a:t>
            </a:r>
          </a:p>
          <a:p>
            <a:pPr>
              <a:spcBef>
                <a:spcPct val="0"/>
              </a:spcBef>
              <a:buFontTx/>
              <a:buNone/>
            </a:pPr>
            <a:endParaRPr lang="en-ZA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2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9131994"/>
              </p:ext>
            </p:extLst>
          </p:nvPr>
        </p:nvGraphicFramePr>
        <p:xfrm>
          <a:off x="668338" y="1182688"/>
          <a:ext cx="7720012" cy="448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256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Chart</vt:lpstr>
      <vt:lpstr>Slide 1</vt:lpstr>
      <vt:lpstr>Presentation Outline</vt:lpstr>
      <vt:lpstr>National Summary</vt:lpstr>
      <vt:lpstr>Eastern Cape</vt:lpstr>
      <vt:lpstr>Free State</vt:lpstr>
      <vt:lpstr>Gauteng</vt:lpstr>
      <vt:lpstr>KwaZulu-Natal</vt:lpstr>
      <vt:lpstr>Limpopo</vt:lpstr>
      <vt:lpstr>Mpumalanga</vt:lpstr>
      <vt:lpstr>North West</vt:lpstr>
      <vt:lpstr>Northern Cape</vt:lpstr>
      <vt:lpstr>Western Cape</vt:lpstr>
      <vt:lpstr>Comments</vt:lpstr>
      <vt:lpstr>Registration Issues 1</vt:lpstr>
      <vt:lpstr>Registration Issues 2</vt:lpstr>
      <vt:lpstr>    Thank you </vt:lpstr>
    </vt:vector>
  </TitlesOfParts>
  <Company>African Graphix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Leruo Sandamela</dc:creator>
  <cp:lastModifiedBy>PUMZA</cp:lastModifiedBy>
  <cp:revision>96</cp:revision>
  <dcterms:created xsi:type="dcterms:W3CDTF">2010-05-07T06:42:18Z</dcterms:created>
  <dcterms:modified xsi:type="dcterms:W3CDTF">2018-03-29T08:19:25Z</dcterms:modified>
</cp:coreProperties>
</file>