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0"/>
  </p:notesMasterIdLst>
  <p:handoutMasterIdLst>
    <p:handoutMasterId r:id="rId41"/>
  </p:handoutMasterIdLst>
  <p:sldIdLst>
    <p:sldId id="256" r:id="rId3"/>
    <p:sldId id="431" r:id="rId4"/>
    <p:sldId id="432" r:id="rId5"/>
    <p:sldId id="349" r:id="rId6"/>
    <p:sldId id="388" r:id="rId7"/>
    <p:sldId id="351" r:id="rId8"/>
    <p:sldId id="352" r:id="rId9"/>
    <p:sldId id="433" r:id="rId10"/>
    <p:sldId id="353" r:id="rId11"/>
    <p:sldId id="354" r:id="rId12"/>
    <p:sldId id="355" r:id="rId13"/>
    <p:sldId id="356" r:id="rId14"/>
    <p:sldId id="359" r:id="rId15"/>
    <p:sldId id="399" r:id="rId16"/>
    <p:sldId id="357" r:id="rId17"/>
    <p:sldId id="400" r:id="rId18"/>
    <p:sldId id="401" r:id="rId19"/>
    <p:sldId id="434" r:id="rId20"/>
    <p:sldId id="360" r:id="rId21"/>
    <p:sldId id="361" r:id="rId22"/>
    <p:sldId id="429" r:id="rId23"/>
    <p:sldId id="407" r:id="rId24"/>
    <p:sldId id="425" r:id="rId25"/>
    <p:sldId id="411" r:id="rId26"/>
    <p:sldId id="435" r:id="rId27"/>
    <p:sldId id="409" r:id="rId28"/>
    <p:sldId id="427" r:id="rId29"/>
    <p:sldId id="440" r:id="rId30"/>
    <p:sldId id="423" r:id="rId31"/>
    <p:sldId id="424" r:id="rId32"/>
    <p:sldId id="418" r:id="rId33"/>
    <p:sldId id="436" r:id="rId34"/>
    <p:sldId id="439" r:id="rId35"/>
    <p:sldId id="421" r:id="rId36"/>
    <p:sldId id="426" r:id="rId37"/>
    <p:sldId id="412" r:id="rId38"/>
    <p:sldId id="346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2" autoAdjust="0"/>
    <p:restoredTop sz="86412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1E88-705D-4821-BA2A-2E2C617DAEE1}" type="datetime1">
              <a:rPr lang="en-US" smtClean="0"/>
              <a:pPr/>
              <a:t>3/29/2018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9350484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5F0E-BF08-4433-806E-23B3A7A84565}" type="datetime1">
              <a:rPr lang="en-US" smtClean="0"/>
              <a:pPr/>
              <a:t>3/29/2018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505660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7759DE-4508-4032-A834-D722CF4DADCD}" type="datetime1">
              <a:rPr lang="en-US" smtClean="0"/>
              <a:pPr/>
              <a:t>3/29/2018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" y="965200"/>
            <a:ext cx="8983133" cy="52472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AB8107-1DC0-6F41-BB70-76BC97B08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045B-020C-4717-9570-EA1EBDD5C48D}" type="datetimeFigureOut">
              <a:rPr lang="en-ZA" smtClean="0"/>
              <a:pPr/>
              <a:t>2018/03/29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EB68-E37A-4FFF-AC87-C27C61810AC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2890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C3A8-2EE8-4124-B0C5-A51DA0D0220A}" type="datetimeFigureOut">
              <a:rPr lang="en-GB" smtClean="0"/>
              <a:pPr/>
              <a:t>29/03/2018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BDBB-1EDB-46A4-8D59-3A3BF13271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01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/>
          <p:cNvSpPr/>
          <p:nvPr userDrawn="1"/>
        </p:nvSpPr>
        <p:spPr>
          <a:xfrm>
            <a:off x="101567" y="66091"/>
            <a:ext cx="8977902" cy="676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/>
          <a:lstStyle>
            <a:lvl1pPr>
              <a:defRPr>
                <a:latin typeface="Franklin Gothic Medium" panose="020B0603020102020204" pitchFamily="34" charset="0"/>
                <a:cs typeface="Aharoni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6F291-79F6-4636-8647-EBB14F38DDC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FD607-D2C7-41D7-BCF8-83CDC46CF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 descr="NICD 2013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3693" y="6356349"/>
            <a:ext cx="1095372" cy="36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325757"/>
            <a:ext cx="946448" cy="3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97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886F06-CE14-4C3D-97DE-EBBBE5A3F782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9921EA-6B68-428A-A192-7F70A082A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4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244680" y="0"/>
            <a:ext cx="1899320" cy="1052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371600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PRESENTATION ON </a:t>
            </a:r>
            <a:r>
              <a:rPr lang="en-ZA" sz="3200" b="1" dirty="0">
                <a:latin typeface="Arial"/>
                <a:ea typeface="Calibri"/>
              </a:rPr>
              <a:t>LISTERIOSIS OUTBREAK IN SOUTH AFRICA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dirty="0"/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Portfolio Committees on Agriculture Forestry and Fisheries, Trade and Industry and Health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dirty="0"/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216" y="4876800"/>
            <a:ext cx="57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28 March 2018</a:t>
            </a: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071546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WHY WAS LISTERIA NOT A NOTIFIABLE </a:t>
            </a:r>
            <a:br>
              <a:rPr lang="en-ZA" sz="2800" b="1" dirty="0">
                <a:solidFill>
                  <a:schemeClr val="bg1"/>
                </a:solidFill>
              </a:rPr>
            </a:br>
            <a:r>
              <a:rPr lang="en-ZA" sz="2800" b="1" dirty="0">
                <a:solidFill>
                  <a:schemeClr val="bg1"/>
                </a:solidFill>
              </a:rPr>
              <a:t>DISEASE?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486400"/>
          </a:xfrm>
        </p:spPr>
        <p:txBody>
          <a:bodyPr>
            <a:normAutofit fontScale="92500"/>
          </a:bodyPr>
          <a:lstStyle/>
          <a:p>
            <a:pPr marL="173038" indent="-173038"/>
            <a:r>
              <a:rPr lang="en-ZA" dirty="0"/>
              <a:t>For a disease to be </a:t>
            </a:r>
            <a:r>
              <a:rPr lang="en-ZA" dirty="0" err="1"/>
              <a:t>notifiable</a:t>
            </a:r>
            <a:r>
              <a:rPr lang="en-ZA" dirty="0"/>
              <a:t>, it has to meet at least two (2) of five (5) qualifying criteria</a:t>
            </a:r>
          </a:p>
          <a:p>
            <a:pPr marL="530225" indent="-530225"/>
            <a:r>
              <a:rPr lang="en-ZA" sz="2600" dirty="0"/>
              <a:t>The disease must be contagious/communicable </a:t>
            </a:r>
          </a:p>
          <a:p>
            <a:pPr marL="530225" indent="-530225"/>
            <a:r>
              <a:rPr lang="en-ZA" sz="2600" dirty="0"/>
              <a:t>Rapid spread</a:t>
            </a:r>
          </a:p>
          <a:p>
            <a:pPr marL="530225" indent="-530225"/>
            <a:r>
              <a:rPr lang="en-ZA" sz="2600" dirty="0"/>
              <a:t>Unusual or unexpected behaviour</a:t>
            </a:r>
          </a:p>
          <a:p>
            <a:pPr marL="530225" indent="-530225"/>
            <a:r>
              <a:rPr lang="en-ZA" sz="2600" dirty="0"/>
              <a:t>Risk of spilling across borders</a:t>
            </a:r>
          </a:p>
          <a:p>
            <a:pPr marL="530225" indent="-530225"/>
            <a:r>
              <a:rPr lang="en-ZA" sz="2600" dirty="0"/>
              <a:t>Risk of restriction to business or travel, especially across </a:t>
            </a:r>
            <a:r>
              <a:rPr lang="en-ZA" sz="2600" dirty="0" smtClean="0"/>
              <a:t>borders</a:t>
            </a:r>
          </a:p>
          <a:p>
            <a:pPr marL="530225" indent="-530225"/>
            <a:endParaRPr lang="en-ZA" sz="2600" dirty="0"/>
          </a:p>
          <a:p>
            <a:pPr marL="173038" indent="-173038"/>
            <a:r>
              <a:rPr lang="en-ZA" dirty="0"/>
              <a:t>For the past 40 years </a:t>
            </a:r>
            <a:r>
              <a:rPr lang="en-ZA" dirty="0" err="1"/>
              <a:t>Listeria</a:t>
            </a:r>
            <a:r>
              <a:rPr lang="en-ZA" dirty="0"/>
              <a:t> did nothing of these 5, but it now qualifies in at least 2 of the criteria, </a:t>
            </a:r>
            <a:r>
              <a:rPr lang="en-ZA" dirty="0" err="1"/>
              <a:t>viz</a:t>
            </a:r>
            <a:r>
              <a:rPr lang="en-ZA" dirty="0"/>
              <a:t> rapid spread, and an unusual/unexpected </a:t>
            </a:r>
            <a:r>
              <a:rPr lang="en-ZA" dirty="0" smtClean="0"/>
              <a:t>behaviour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74825"/>
            <a:fld id="{3CFF2ECD-4492-4DE8-881C-93B7DA74B310}" type="slidenum">
              <a:rPr lang="en-ZA" smtClean="0"/>
              <a:pPr marL="1774825"/>
              <a:t>10</a:t>
            </a:fld>
            <a:endParaRPr lang="en-Z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6908"/>
          </a:xfrm>
        </p:spPr>
        <p:txBody>
          <a:bodyPr/>
          <a:lstStyle/>
          <a:p>
            <a:r>
              <a:rPr lang="en-ZA" sz="3600" b="1" dirty="0">
                <a:solidFill>
                  <a:schemeClr val="bg1"/>
                </a:solidFill>
              </a:rPr>
              <a:t>NOTIFIABILITY OF LISTERIA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1546"/>
            <a:ext cx="8763000" cy="5634054"/>
          </a:xfrm>
        </p:spPr>
        <p:txBody>
          <a:bodyPr>
            <a:normAutofit fontScale="92500"/>
          </a:bodyPr>
          <a:lstStyle/>
          <a:p>
            <a:pPr marL="536575" indent="-536575"/>
            <a:r>
              <a:rPr lang="en-ZA" dirty="0"/>
              <a:t>Since 15 December 2017, the Department of Health amended the list of </a:t>
            </a:r>
            <a:r>
              <a:rPr lang="en-ZA" dirty="0" err="1"/>
              <a:t>notifiable</a:t>
            </a:r>
            <a:r>
              <a:rPr lang="en-ZA" dirty="0"/>
              <a:t> diseases to include </a:t>
            </a:r>
            <a:r>
              <a:rPr lang="en-ZA" dirty="0" err="1"/>
              <a:t>Listeriosis</a:t>
            </a:r>
            <a:endParaRPr lang="en-ZA" dirty="0"/>
          </a:p>
          <a:p>
            <a:pPr marL="536575" indent="-536575"/>
            <a:r>
              <a:rPr lang="en-ZA" dirty="0"/>
              <a:t>The notice of </a:t>
            </a:r>
            <a:r>
              <a:rPr lang="en-ZA" dirty="0" err="1"/>
              <a:t>notifiability</a:t>
            </a:r>
            <a:r>
              <a:rPr lang="en-ZA" dirty="0"/>
              <a:t> appears in Government Gazette No. 41330 of 15 December 2017</a:t>
            </a:r>
          </a:p>
          <a:p>
            <a:pPr marL="536575" indent="-536575"/>
            <a:r>
              <a:rPr lang="en-ZA" dirty="0" err="1"/>
              <a:t>Notifiability</a:t>
            </a:r>
            <a:r>
              <a:rPr lang="en-ZA" dirty="0"/>
              <a:t> means that health workers are expected to do the following:</a:t>
            </a:r>
          </a:p>
          <a:p>
            <a:pPr marL="936625" lvl="1" indent="-536575">
              <a:buFontTx/>
              <a:buChar char="-"/>
            </a:pPr>
            <a:r>
              <a:rPr lang="en-ZA" dirty="0"/>
              <a:t>Report all cases of </a:t>
            </a:r>
            <a:r>
              <a:rPr lang="en-ZA" dirty="0" err="1"/>
              <a:t>Listeriosis</a:t>
            </a:r>
            <a:r>
              <a:rPr lang="en-ZA" dirty="0"/>
              <a:t> they come across, whether in public or private, in terms of reporting procedures</a:t>
            </a:r>
          </a:p>
          <a:p>
            <a:pPr marL="936625" lvl="1" indent="-536575">
              <a:buFontTx/>
              <a:buChar char="-"/>
            </a:pPr>
            <a:r>
              <a:rPr lang="en-ZA" dirty="0"/>
              <a:t>Complete case investigation forms for patients with </a:t>
            </a:r>
            <a:r>
              <a:rPr lang="en-ZA" dirty="0" err="1"/>
              <a:t>Listeriosis</a:t>
            </a:r>
            <a:r>
              <a:rPr lang="en-ZA" dirty="0"/>
              <a:t> and submit these to the NICD. Details are available on the NICD website</a:t>
            </a:r>
          </a:p>
          <a:p>
            <a:pPr marL="633413" indent="-633413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74825"/>
            <a:fld id="{3CFF2ECD-4492-4DE8-881C-93B7DA74B310}" type="slidenum">
              <a:rPr lang="en-ZA" smtClean="0"/>
              <a:pPr marL="1774825"/>
              <a:t>11</a:t>
            </a:fld>
            <a:endParaRPr lang="en-Z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0668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HOW WAS LISTERIA DECLARED AN </a:t>
            </a:r>
            <a:br>
              <a:rPr lang="en-ZA" sz="3200" b="1" dirty="0">
                <a:solidFill>
                  <a:schemeClr val="bg1"/>
                </a:solidFill>
              </a:rPr>
            </a:br>
            <a:r>
              <a:rPr lang="en-ZA" sz="3200" b="1" dirty="0">
                <a:solidFill>
                  <a:schemeClr val="bg1"/>
                </a:solidFill>
              </a:rPr>
              <a:t>OUTBREAK?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286396"/>
          </a:xfrm>
        </p:spPr>
        <p:txBody>
          <a:bodyPr>
            <a:normAutofit/>
          </a:bodyPr>
          <a:lstStyle/>
          <a:p>
            <a:r>
              <a:rPr lang="en-ZA" dirty="0"/>
              <a:t>In July 2017, doctors from neonatal units at the Chris Hani </a:t>
            </a:r>
            <a:r>
              <a:rPr lang="en-ZA" dirty="0" err="1"/>
              <a:t>Baragwanath</a:t>
            </a:r>
            <a:r>
              <a:rPr lang="en-ZA" dirty="0"/>
              <a:t> Hospital and Steve </a:t>
            </a:r>
            <a:r>
              <a:rPr lang="en-ZA" dirty="0" err="1"/>
              <a:t>Biko</a:t>
            </a:r>
            <a:r>
              <a:rPr lang="en-ZA" dirty="0"/>
              <a:t> Academic Hospital, alerted the NICD about the unusually high numbers of babies with </a:t>
            </a:r>
            <a:r>
              <a:rPr lang="en-ZA" dirty="0" err="1"/>
              <a:t>Listeriosis</a:t>
            </a:r>
            <a:endParaRPr lang="en-ZA" dirty="0"/>
          </a:p>
          <a:p>
            <a:endParaRPr lang="en-ZA" dirty="0"/>
          </a:p>
          <a:p>
            <a:r>
              <a:rPr lang="en-ZA" dirty="0"/>
              <a:t>The NICD then triggered a review of all cases diagnosed in both private and public hospitals, by contacting both private and public laboratories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74825"/>
            <a:fld id="{3CFF2ECD-4492-4DE8-881C-93B7DA74B310}" type="slidenum">
              <a:rPr lang="en-ZA" smtClean="0"/>
              <a:pPr marL="1774825"/>
              <a:t>12</a:t>
            </a:fld>
            <a:endParaRPr lang="en-Z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14422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ACTIONS SINCE THE NICD WAS </a:t>
            </a:r>
            <a:br>
              <a:rPr lang="en-ZA" sz="3200" b="1" dirty="0">
                <a:solidFill>
                  <a:schemeClr val="bg1"/>
                </a:solidFill>
              </a:rPr>
            </a:br>
            <a:r>
              <a:rPr lang="en-ZA" sz="3200" b="1" dirty="0">
                <a:solidFill>
                  <a:schemeClr val="bg1"/>
                </a:solidFill>
              </a:rPr>
              <a:t>INFORMED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83"/>
            <a:ext cx="8763000" cy="5578491"/>
          </a:xfrm>
        </p:spPr>
        <p:txBody>
          <a:bodyPr>
            <a:normAutofit fontScale="70000" lnSpcReduction="20000"/>
          </a:bodyPr>
          <a:lstStyle/>
          <a:p>
            <a:endParaRPr lang="en-ZA" dirty="0"/>
          </a:p>
          <a:p>
            <a:r>
              <a:rPr lang="en-ZA" dirty="0"/>
              <a:t>Tracing of laboratory infected cases dating from 1 January 2017</a:t>
            </a:r>
          </a:p>
          <a:p>
            <a:endParaRPr lang="en-ZA" dirty="0"/>
          </a:p>
          <a:p>
            <a:r>
              <a:rPr lang="en-ZA" dirty="0"/>
              <a:t>Mapping these in the form of graphs</a:t>
            </a:r>
          </a:p>
          <a:p>
            <a:endParaRPr lang="en-ZA" dirty="0"/>
          </a:p>
          <a:p>
            <a:r>
              <a:rPr lang="en-ZA" dirty="0"/>
              <a:t>In October 2017 the </a:t>
            </a:r>
            <a:r>
              <a:rPr lang="en-ZA" dirty="0" err="1"/>
              <a:t>Multisectoral</a:t>
            </a:r>
            <a:r>
              <a:rPr lang="en-ZA" dirty="0"/>
              <a:t> National Outbreak Response Team (MNORT) which has been formed since the 2010 FIFA World Cup was reactivated and briefed on the situation in the country </a:t>
            </a:r>
          </a:p>
          <a:p>
            <a:endParaRPr lang="en-ZA" dirty="0"/>
          </a:p>
          <a:p>
            <a:r>
              <a:rPr lang="en-ZA" dirty="0"/>
              <a:t>On 29 November 2017 when a total of 557 cases were confirmed.</a:t>
            </a:r>
          </a:p>
          <a:p>
            <a:endParaRPr lang="en-ZA" dirty="0"/>
          </a:p>
          <a:p>
            <a:r>
              <a:rPr lang="en-ZA" dirty="0"/>
              <a:t>The MNORT informed the </a:t>
            </a:r>
            <a:r>
              <a:rPr lang="en-ZA" dirty="0" err="1"/>
              <a:t>NDoH</a:t>
            </a:r>
            <a:r>
              <a:rPr lang="en-ZA" dirty="0"/>
              <a:t> and the Minister called a meeting on 4 December 2017 and an outbreak was declared. A press conference was called on 5 December 2017 to inform the 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01788"/>
            <a:fld id="{3CFF2ECD-4492-4DE8-881C-93B7DA74B310}" type="slidenum">
              <a:rPr lang="en-ZA" smtClean="0"/>
              <a:pPr marL="1601788"/>
              <a:t>13</a:t>
            </a:fld>
            <a:endParaRPr lang="en-Z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381000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6" name="Oval 5"/>
          <p:cNvSpPr/>
          <p:nvPr/>
        </p:nvSpPr>
        <p:spPr>
          <a:xfrm>
            <a:off x="6705600" y="1219200"/>
            <a:ext cx="1143000" cy="44958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0067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90600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THE CURRENT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59"/>
            <a:ext cx="8991600" cy="5435615"/>
          </a:xfrm>
        </p:spPr>
        <p:txBody>
          <a:bodyPr>
            <a:normAutofit fontScale="62500" lnSpcReduction="20000"/>
          </a:bodyPr>
          <a:lstStyle/>
          <a:p>
            <a:r>
              <a:rPr lang="en-ZA" dirty="0"/>
              <a:t>Tracing from 1 January 2017, as of </a:t>
            </a:r>
            <a:r>
              <a:rPr lang="en-ZA" dirty="0" smtClean="0"/>
              <a:t>23 </a:t>
            </a:r>
            <a:r>
              <a:rPr lang="en-ZA" dirty="0"/>
              <a:t>March 2018, a total of </a:t>
            </a:r>
            <a:r>
              <a:rPr lang="en-ZA" dirty="0" smtClean="0"/>
              <a:t>995 </a:t>
            </a:r>
            <a:r>
              <a:rPr lang="en-ZA" dirty="0"/>
              <a:t>laboratory-confirmed cases were reported from all nine provinces. </a:t>
            </a:r>
            <a:endParaRPr lang="en-ZA" dirty="0" smtClean="0"/>
          </a:p>
          <a:p>
            <a:endParaRPr lang="en-ZA" dirty="0"/>
          </a:p>
          <a:p>
            <a:r>
              <a:rPr lang="en-US" dirty="0"/>
              <a:t>749 cases were reported in 2017, and </a:t>
            </a:r>
            <a:r>
              <a:rPr lang="en-US" dirty="0" smtClean="0"/>
              <a:t>246 </a:t>
            </a:r>
            <a:r>
              <a:rPr lang="en-US" dirty="0"/>
              <a:t>cases in 2018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Public Sector </a:t>
            </a:r>
            <a:r>
              <a:rPr lang="en-US" dirty="0" smtClean="0"/>
              <a:t>(65%, 649/995), </a:t>
            </a:r>
            <a:r>
              <a:rPr lang="en-US" dirty="0"/>
              <a:t>Private  Sector </a:t>
            </a:r>
            <a:r>
              <a:rPr lang="en-US" dirty="0" smtClean="0"/>
              <a:t>(35%, 346/995)</a:t>
            </a:r>
          </a:p>
          <a:p>
            <a:endParaRPr lang="en-ZA" dirty="0"/>
          </a:p>
          <a:p>
            <a:r>
              <a:rPr lang="en-US" dirty="0" smtClean="0"/>
              <a:t>Most cases have been reported from Gauteng Province (59%, 591/995) followed by Western Cape (12%, 119/995) and KwaZulu-Natal (7%, 72/995) provinces.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ZA" dirty="0"/>
              <a:t>These 3 Provinces alone, are responsible for </a:t>
            </a:r>
            <a:r>
              <a:rPr lang="en-ZA" b="1" dirty="0"/>
              <a:t>78</a:t>
            </a:r>
            <a:r>
              <a:rPr lang="en-ZA" dirty="0"/>
              <a:t>% of the total cases, with the remaining 22% distributed in the remaining 6 </a:t>
            </a:r>
            <a:r>
              <a:rPr lang="en-ZA" dirty="0" smtClean="0"/>
              <a:t>provinces</a:t>
            </a:r>
          </a:p>
          <a:p>
            <a:endParaRPr lang="en-ZA" dirty="0"/>
          </a:p>
          <a:p>
            <a:r>
              <a:rPr lang="en-US" dirty="0" smtClean="0"/>
              <a:t>Outcome is known for 685/995 (69%) patients of whom 185 (27%) have died</a:t>
            </a:r>
          </a:p>
          <a:p>
            <a:endParaRPr lang="en-US" dirty="0" smtClean="0"/>
          </a:p>
          <a:p>
            <a:r>
              <a:rPr lang="en-US" dirty="0" smtClean="0"/>
              <a:t>Most cases have been reported from Gauteng Province (59%, 591/995) followed by Western Cape (12%, 119/995) and KwaZulu-Natal (7%, 72/995) provinces.</a:t>
            </a:r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2413"/>
            <a:fld id="{3CFF2ECD-4492-4DE8-881C-93B7DA74B310}" type="slidenum">
              <a:rPr lang="en-ZA" smtClean="0"/>
              <a:pPr marL="1522413"/>
              <a:t>15</a:t>
            </a:fld>
            <a:endParaRPr lang="en-Z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719" y="1534277"/>
            <a:ext cx="7532389" cy="481857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64733"/>
          </a:xfrm>
        </p:spPr>
        <p:txBody>
          <a:bodyPr/>
          <a:lstStyle/>
          <a:p>
            <a:pPr algn="l"/>
            <a:r>
              <a:rPr lang="en-ZA" sz="3200" b="1" dirty="0" err="1">
                <a:solidFill>
                  <a:schemeClr val="bg1"/>
                </a:solidFill>
              </a:rPr>
              <a:t>Listeriosis</a:t>
            </a:r>
            <a:r>
              <a:rPr lang="en-ZA" sz="3200" b="1" dirty="0">
                <a:solidFill>
                  <a:schemeClr val="bg1"/>
                </a:solidFill>
              </a:rPr>
              <a:t> outbreak situational update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175656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380240" y="20356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Mandatory case notification</a:t>
            </a:r>
          </a:p>
        </p:txBody>
      </p:sp>
      <p:sp>
        <p:nvSpPr>
          <p:cNvPr id="13" name="Down Arrow 12"/>
          <p:cNvSpPr/>
          <p:nvPr/>
        </p:nvSpPr>
        <p:spPr>
          <a:xfrm flipH="1">
            <a:off x="6143636" y="2285992"/>
            <a:ext cx="142876" cy="5000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4464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47188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 </a:t>
            </a:r>
          </a:p>
          <a:p>
            <a:pPr algn="ctr"/>
            <a:r>
              <a:rPr lang="en-US" b="1" dirty="0"/>
              <a:t>Age distribution and outcome of laboratory-confirmed cases of </a:t>
            </a:r>
            <a:r>
              <a:rPr lang="en-US" b="1" dirty="0" err="1"/>
              <a:t>listeriosis</a:t>
            </a:r>
            <a:r>
              <a:rPr lang="en-US" b="1" dirty="0"/>
              <a:t> from</a:t>
            </a:r>
          </a:p>
          <a:p>
            <a:pPr algn="ctr"/>
            <a:r>
              <a:rPr lang="en-US" b="1" dirty="0"/>
              <a:t> 01 January 2017 to 20 March (n=967 where age was reported)</a:t>
            </a:r>
            <a:endParaRPr lang="en-ZA" b="1" dirty="0"/>
          </a:p>
          <a:p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96134"/>
            <a:ext cx="5843587" cy="36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69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62BD-7A53-434D-A7A2-9F2B89FF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7E97D-C0FF-AB41-92E7-58AEF6D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Information on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Listeriosis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Situation in South Africa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/>
              <a:t>The </a:t>
            </a:r>
            <a:r>
              <a:rPr lang="en-US" sz="2400" dirty="0" err="1"/>
              <a:t>NDoH’s</a:t>
            </a:r>
            <a:r>
              <a:rPr lang="en-US" sz="2400" dirty="0"/>
              <a:t> response to the outbreak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role of the NDOH in food safety and inspections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Relevant Legislation and Regulations through which 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carries out it food safety mandate and its alignment with other departments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28E2C-8E29-AB47-B93A-65F89287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25D46-87D9-4541-A93F-2DB1A87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58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2984"/>
          </a:xfrm>
        </p:spPr>
        <p:txBody>
          <a:bodyPr/>
          <a:lstStyle/>
          <a:p>
            <a:pPr algn="l"/>
            <a:r>
              <a:rPr lang="en-ZA" sz="3600" b="1" dirty="0">
                <a:solidFill>
                  <a:schemeClr val="bg1"/>
                </a:solidFill>
              </a:rPr>
              <a:t>ACTIVATION OF MNORT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84"/>
            <a:ext cx="8763000" cy="5562616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Immediate call for collaboration with DAFF and DTI to ensure a multi-national response</a:t>
            </a:r>
          </a:p>
          <a:p>
            <a:r>
              <a:rPr lang="en-ZA" dirty="0"/>
              <a:t>Coordination </a:t>
            </a:r>
          </a:p>
          <a:p>
            <a:r>
              <a:rPr lang="en-ZA" dirty="0"/>
              <a:t>Risk communication</a:t>
            </a:r>
          </a:p>
          <a:p>
            <a:r>
              <a:rPr lang="en-ZA" dirty="0"/>
              <a:t>Clinical and molecular investigations (NICD)</a:t>
            </a:r>
          </a:p>
          <a:p>
            <a:r>
              <a:rPr lang="en-ZA" dirty="0"/>
              <a:t>Targeted environmental sampling (NDOH Environmental Health Section)</a:t>
            </a:r>
          </a:p>
          <a:p>
            <a:r>
              <a:rPr lang="en-ZA" dirty="0"/>
              <a:t>Food safety records (NDOH Food safety section)</a:t>
            </a:r>
          </a:p>
          <a:p>
            <a:r>
              <a:rPr lang="en-ZA" dirty="0"/>
              <a:t>Processing plant inspections (NDOH Environmental Section, and DAFF Veterinary public health section) </a:t>
            </a:r>
          </a:p>
          <a:p>
            <a:r>
              <a:rPr lang="en-ZA" dirty="0"/>
              <a:t>External collaboration (DTI National Consumer Council)</a:t>
            </a:r>
          </a:p>
          <a:p>
            <a:r>
              <a:rPr lang="en-ZA" dirty="0"/>
              <a:t>Requested technical assistance from WHO which sent a Risk Communication Specialist, and Epidemiologist and a Foodborne outbreak experts who analysed the situation and provided advice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435100"/>
            <a:fld id="{3CFF2ECD-4492-4DE8-881C-93B7DA74B310}" type="slidenum">
              <a:rPr lang="en-ZA" smtClean="0"/>
              <a:pPr marL="1435100"/>
              <a:t>19</a:t>
            </a:fld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62BD-7A53-434D-A7A2-9F2B89FF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7E97D-C0FF-AB41-92E7-58AEF6D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Information on </a:t>
            </a:r>
            <a:r>
              <a:rPr lang="en-US" dirty="0" err="1"/>
              <a:t>Listeriosis</a:t>
            </a:r>
            <a:endParaRPr lang="en-US" dirty="0"/>
          </a:p>
          <a:p>
            <a:r>
              <a:rPr lang="en-US" dirty="0"/>
              <a:t>The Situation in South Africa</a:t>
            </a:r>
          </a:p>
          <a:p>
            <a:r>
              <a:rPr lang="en-US" dirty="0"/>
              <a:t>The </a:t>
            </a:r>
            <a:r>
              <a:rPr lang="en-US" dirty="0" err="1"/>
              <a:t>NDoH’s</a:t>
            </a:r>
            <a:r>
              <a:rPr lang="en-US" dirty="0"/>
              <a:t> response to the outbreak</a:t>
            </a:r>
          </a:p>
          <a:p>
            <a:r>
              <a:rPr lang="en-US" dirty="0"/>
              <a:t>The role of the NDOH in food safety and inspections</a:t>
            </a:r>
          </a:p>
          <a:p>
            <a:r>
              <a:rPr lang="en-US" dirty="0"/>
              <a:t>Relevant Legislation and Regulations through which the </a:t>
            </a:r>
            <a:r>
              <a:rPr lang="en-US" dirty="0" err="1"/>
              <a:t>NDoH</a:t>
            </a:r>
            <a:r>
              <a:rPr lang="en-US" dirty="0"/>
              <a:t> carries out it food safety mandate and its alignment with other departments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28E2C-8E29-AB47-B93A-65F89287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25D46-87D9-4541-A93F-2DB1A87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78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071546"/>
          </a:xfrm>
        </p:spPr>
        <p:txBody>
          <a:bodyPr/>
          <a:lstStyle/>
          <a:p>
            <a:r>
              <a:rPr lang="en-ZA" sz="3600" b="1" dirty="0">
                <a:solidFill>
                  <a:schemeClr val="bg1"/>
                </a:solidFill>
              </a:rPr>
              <a:t>COMPOSITION OF MNORT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1546"/>
            <a:ext cx="8763000" cy="5429288"/>
          </a:xfrm>
        </p:spPr>
        <p:txBody>
          <a:bodyPr>
            <a:normAutofit fontScale="92500"/>
          </a:bodyPr>
          <a:lstStyle/>
          <a:p>
            <a:r>
              <a:rPr lang="en-ZA" dirty="0"/>
              <a:t>National Department of Health as the Chair</a:t>
            </a:r>
          </a:p>
          <a:p>
            <a:r>
              <a:rPr lang="en-ZA" dirty="0"/>
              <a:t>Provincial Outbreak Response Teams (PORTs)</a:t>
            </a:r>
          </a:p>
          <a:p>
            <a:r>
              <a:rPr lang="en-ZA" dirty="0"/>
              <a:t>Department of Agriculture, Forestry and Fisheries (DAFF)</a:t>
            </a:r>
          </a:p>
          <a:p>
            <a:r>
              <a:rPr lang="en-ZA" dirty="0"/>
              <a:t>Department of Trade and Industry (DTI)</a:t>
            </a:r>
          </a:p>
          <a:p>
            <a:r>
              <a:rPr lang="en-ZA" dirty="0"/>
              <a:t>National Institute for Communicable Diseases (NICD)</a:t>
            </a:r>
          </a:p>
          <a:p>
            <a:r>
              <a:rPr lang="en-ZA" dirty="0"/>
              <a:t>Environmental Health Practitioners from Municipalities</a:t>
            </a:r>
          </a:p>
          <a:p>
            <a:r>
              <a:rPr lang="en-ZA" dirty="0"/>
              <a:t>World Health Organisation (WHO) Country Director</a:t>
            </a:r>
          </a:p>
          <a:p>
            <a:r>
              <a:rPr lang="en-ZA" dirty="0"/>
              <a:t>MNORT meets monthly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435100"/>
            <a:fld id="{3CFF2ECD-4492-4DE8-881C-93B7DA74B310}" type="slidenum">
              <a:rPr lang="en-ZA" smtClean="0"/>
              <a:pPr marL="1435100"/>
              <a:t>20</a:t>
            </a:fld>
            <a:endParaRPr lang="en-Z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2984"/>
          </a:xfrm>
        </p:spPr>
        <p:txBody>
          <a:bodyPr/>
          <a:lstStyle/>
          <a:p>
            <a:pPr algn="l"/>
            <a:r>
              <a:rPr lang="en-ZA" sz="3600" b="1" dirty="0">
                <a:solidFill>
                  <a:schemeClr val="bg1"/>
                </a:solidFill>
              </a:rPr>
              <a:t>ACTIVATION OF PHECC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84"/>
            <a:ext cx="8763000" cy="5562616"/>
          </a:xfrm>
        </p:spPr>
        <p:txBody>
          <a:bodyPr>
            <a:normAutofit fontScale="77500" lnSpcReduction="20000"/>
          </a:bodyPr>
          <a:lstStyle/>
          <a:p>
            <a:r>
              <a:rPr lang="en-ZA" b="1" dirty="0"/>
              <a:t>Public Health Emergency Coordinating Committee (PHECC)  </a:t>
            </a:r>
            <a:r>
              <a:rPr lang="en-ZA" dirty="0"/>
              <a:t>was set up for </a:t>
            </a:r>
            <a:r>
              <a:rPr lang="en-ZA" dirty="0" err="1"/>
              <a:t>Listeriosis</a:t>
            </a:r>
            <a:r>
              <a:rPr lang="en-ZA" dirty="0"/>
              <a:t> – core team to oversee and monitor the response</a:t>
            </a:r>
          </a:p>
          <a:p>
            <a:pPr marL="268288" indent="-268288"/>
            <a:r>
              <a:rPr lang="en-ZA" b="1" dirty="0" smtClean="0"/>
              <a:t>Function</a:t>
            </a:r>
            <a:r>
              <a:rPr lang="en-ZA" dirty="0" smtClean="0"/>
              <a:t>: To ensure strategic coordination, management of ALL-health threats,  natural or man-made disasters that may have a negative impact on the health care system in South Africa</a:t>
            </a:r>
          </a:p>
          <a:p>
            <a:pPr marL="0" indent="0"/>
            <a:endParaRPr lang="en-ZA" dirty="0" smtClean="0"/>
          </a:p>
          <a:p>
            <a:pPr marL="0" indent="0"/>
            <a:r>
              <a:rPr lang="en-ZA" b="1" dirty="0" smtClean="0"/>
              <a:t> Composition: </a:t>
            </a:r>
            <a:r>
              <a:rPr lang="en-ZA" dirty="0" smtClean="0"/>
              <a:t>Consist of various sector departments</a:t>
            </a:r>
          </a:p>
          <a:p>
            <a:pPr marL="268288" indent="-95250">
              <a:buNone/>
            </a:pPr>
            <a:r>
              <a:rPr lang="en-ZA" dirty="0" smtClean="0"/>
              <a:t>DAFF, </a:t>
            </a:r>
            <a:r>
              <a:rPr lang="en-ZA" dirty="0" err="1" smtClean="0"/>
              <a:t>Env</a:t>
            </a:r>
            <a:r>
              <a:rPr lang="en-ZA" dirty="0" smtClean="0"/>
              <a:t> Affairs, National Consumer Council, Depart of </a:t>
            </a:r>
            <a:r>
              <a:rPr lang="en-ZA" dirty="0" err="1" smtClean="0"/>
              <a:t>Int</a:t>
            </a:r>
            <a:r>
              <a:rPr lang="en-ZA" dirty="0" smtClean="0"/>
              <a:t> Relations, Education, </a:t>
            </a:r>
            <a:r>
              <a:rPr lang="en-ZA" dirty="0" err="1" smtClean="0"/>
              <a:t>Cogta</a:t>
            </a:r>
            <a:r>
              <a:rPr lang="en-ZA" dirty="0" smtClean="0"/>
              <a:t> NDMC, SAPS </a:t>
            </a:r>
            <a:r>
              <a:rPr lang="en-ZA" dirty="0" err="1" smtClean="0"/>
              <a:t>Natjoints</a:t>
            </a:r>
            <a:r>
              <a:rPr lang="en-ZA" dirty="0" smtClean="0"/>
              <a:t>, Dept Agric Forest Fisheries, Dept Trade Industry, SALGA, Nat Inst Com Disease, NDOH, National Regulator for Compulsory Specifications(NRCS), Correctional Services </a:t>
            </a:r>
          </a:p>
          <a:p>
            <a:pPr marL="0" indent="0">
              <a:buNone/>
            </a:pPr>
            <a:endParaRPr lang="en-ZA" i="1" dirty="0" smtClean="0"/>
          </a:p>
          <a:p>
            <a:r>
              <a:rPr lang="en-ZA" dirty="0" smtClean="0"/>
              <a:t>PHECC that has been set up for </a:t>
            </a:r>
            <a:r>
              <a:rPr lang="en-ZA" dirty="0" err="1" smtClean="0"/>
              <a:t>Listeriosis</a:t>
            </a:r>
            <a:r>
              <a:rPr lang="en-ZA" dirty="0" smtClean="0"/>
              <a:t> now meets </a:t>
            </a:r>
            <a:r>
              <a:rPr lang="en-ZA" dirty="0"/>
              <a:t>weekly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435100"/>
            <a:fld id="{3CFF2ECD-4492-4DE8-881C-93B7DA74B310}" type="slidenum">
              <a:rPr lang="en-ZA" smtClean="0"/>
              <a:pPr marL="143510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0241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293"/>
            <a:ext cx="9144000" cy="730250"/>
          </a:xfrm>
        </p:spPr>
        <p:txBody>
          <a:bodyPr/>
          <a:lstStyle/>
          <a:p>
            <a:pPr algn="l"/>
            <a:r>
              <a:rPr lang="en-ZA" sz="3200" b="1" dirty="0">
                <a:solidFill>
                  <a:schemeClr val="bg1"/>
                </a:solidFill>
              </a:rPr>
              <a:t>FINDING  A SOURCE OF THE OUTBREAK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12 January 2018: Febrile gastroenteritis in 9 children attending a crèche in Soweto (Johannesburg), who all consumed </a:t>
            </a:r>
            <a:r>
              <a:rPr lang="en-ZA" sz="2800" dirty="0" err="1"/>
              <a:t>polony</a:t>
            </a:r>
            <a:r>
              <a:rPr lang="en-ZA" sz="2800" dirty="0"/>
              <a:t> sandwiches</a:t>
            </a:r>
          </a:p>
          <a:p>
            <a:pPr lvl="1"/>
            <a:r>
              <a:rPr lang="en-ZA" sz="2200" i="1" dirty="0"/>
              <a:t>L. </a:t>
            </a:r>
            <a:r>
              <a:rPr lang="en-ZA" sz="2200" i="1" dirty="0" err="1"/>
              <a:t>monocytogenes</a:t>
            </a:r>
            <a:r>
              <a:rPr lang="en-ZA" sz="2200" i="1" dirty="0"/>
              <a:t> </a:t>
            </a:r>
            <a:r>
              <a:rPr lang="en-ZA" sz="2200" dirty="0"/>
              <a:t>ST6 (outbreak strain) confirmed in one case</a:t>
            </a:r>
          </a:p>
          <a:p>
            <a:pPr lvl="1"/>
            <a:r>
              <a:rPr lang="en-ZA" sz="2200" i="1" dirty="0"/>
              <a:t>L. monocytogenes </a:t>
            </a:r>
            <a:r>
              <a:rPr lang="en-ZA" sz="2200" dirty="0"/>
              <a:t>ST6 (outbreak strain) detected in food samples (two different </a:t>
            </a:r>
            <a:r>
              <a:rPr lang="en-ZA" sz="2200" dirty="0" err="1"/>
              <a:t>polony</a:t>
            </a:r>
            <a:r>
              <a:rPr lang="en-ZA" sz="2200" dirty="0"/>
              <a:t> brands produced by different manufacturers) collected from refrigerator at crèche</a:t>
            </a:r>
          </a:p>
          <a:p>
            <a:pPr lvl="1"/>
            <a:endParaRPr lang="en-ZA" sz="2200" dirty="0"/>
          </a:p>
          <a:p>
            <a:r>
              <a:rPr lang="en-ZA" sz="2800" dirty="0"/>
              <a:t>Investigation of </a:t>
            </a:r>
            <a:r>
              <a:rPr lang="en-ZA" sz="2800" dirty="0" err="1"/>
              <a:t>polony</a:t>
            </a:r>
            <a:r>
              <a:rPr lang="en-ZA" sz="2800" dirty="0"/>
              <a:t> manufacturer (Enterprise Foods’ production facility in Polokwane)</a:t>
            </a:r>
          </a:p>
          <a:p>
            <a:pPr lvl="1"/>
            <a:r>
              <a:rPr lang="en-ZA" sz="2000" i="1" dirty="0"/>
              <a:t>L. </a:t>
            </a:r>
            <a:r>
              <a:rPr lang="en-ZA" sz="2000" i="1" dirty="0" err="1"/>
              <a:t>monocytogenes</a:t>
            </a:r>
            <a:r>
              <a:rPr lang="en-ZA" sz="2000" i="1" dirty="0"/>
              <a:t> </a:t>
            </a:r>
            <a:r>
              <a:rPr lang="en-ZA" sz="2000" dirty="0"/>
              <a:t>ST6 (outbreak strain) detected in 28 environmental and product casing swabs 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4178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838200"/>
          </a:xfrm>
        </p:spPr>
        <p:txBody>
          <a:bodyPr/>
          <a:lstStyle/>
          <a:p>
            <a:r>
              <a:rPr lang="en-ZA" sz="2800" b="1" dirty="0">
                <a:solidFill>
                  <a:schemeClr val="bg1"/>
                </a:solidFill>
              </a:rPr>
              <a:t>ACTIONS FOLLOWING THE CONFIRMING OF A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2999" cy="5060950"/>
          </a:xfrm>
        </p:spPr>
        <p:txBody>
          <a:bodyPr/>
          <a:lstStyle/>
          <a:p>
            <a:r>
              <a:rPr lang="en-ZA" sz="2200" dirty="0"/>
              <a:t>Minister of Health announced the outcome of the investigation on 04 March 2018</a:t>
            </a:r>
          </a:p>
          <a:p>
            <a:endParaRPr lang="en-ZA" sz="2200" dirty="0"/>
          </a:p>
          <a:p>
            <a:r>
              <a:rPr lang="en-ZA" sz="2200" dirty="0"/>
              <a:t>The Director-General issued a directive to municipalities on environmental health investigations and response, 05 March 2018</a:t>
            </a:r>
          </a:p>
          <a:p>
            <a:endParaRPr lang="en-ZA" sz="2200" dirty="0"/>
          </a:p>
          <a:p>
            <a:r>
              <a:rPr lang="en-ZA" sz="2200" dirty="0"/>
              <a:t>The National Consumer Council issued a recall notice to affected food processing companies</a:t>
            </a:r>
          </a:p>
          <a:p>
            <a:endParaRPr lang="en-ZA" sz="2200" dirty="0"/>
          </a:p>
          <a:p>
            <a:r>
              <a:rPr lang="en-ZA" sz="2200" dirty="0"/>
              <a:t>Department of Environmental Affairs provided a list of approved landfill sites to be used for recalled products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7F28-54A2-42BF-9A12-530212B34B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724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en-ZA" dirty="0">
                <a:solidFill>
                  <a:schemeClr val="bg1"/>
                </a:solidFill>
              </a:rPr>
              <a:t>RISK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en-ZA" sz="2000" dirty="0"/>
              <a:t>Joint media briefing by Minister of Health, in collaboration with NICD, DTI, DAFF and GCIS – December 2017, January 2018 and 04 March 2018</a:t>
            </a:r>
          </a:p>
          <a:p>
            <a:endParaRPr lang="en-ZA" sz="2000" dirty="0"/>
          </a:p>
          <a:p>
            <a:r>
              <a:rPr lang="en-ZA" sz="2000" dirty="0"/>
              <a:t>WHO 5 keys to food safety</a:t>
            </a:r>
          </a:p>
          <a:p>
            <a:pPr marL="685800" indent="-244475">
              <a:buFontTx/>
              <a:buChar char="-"/>
            </a:pPr>
            <a:r>
              <a:rPr lang="en-GB" sz="2000" dirty="0"/>
              <a:t>Keep clean. Wash your hands before handling food and often during food preparation</a:t>
            </a:r>
          </a:p>
          <a:p>
            <a:pPr marL="685800" indent="-244475">
              <a:buFontTx/>
              <a:buChar char="-"/>
            </a:pPr>
            <a:r>
              <a:rPr lang="en-GB" sz="2000" dirty="0"/>
              <a:t> separate raw from cooked food</a:t>
            </a:r>
          </a:p>
          <a:p>
            <a:pPr marL="685800" indent="-244475">
              <a:buFontTx/>
              <a:buChar char="-"/>
            </a:pPr>
            <a:r>
              <a:rPr lang="en-GB" sz="2000" dirty="0"/>
              <a:t> cook food thoroughly, never eat half cooked or uncooked food especially meat products. </a:t>
            </a:r>
          </a:p>
          <a:p>
            <a:pPr marL="685800" indent="-244475">
              <a:buFontTx/>
              <a:buChar char="-"/>
            </a:pPr>
            <a:r>
              <a:rPr lang="en-GB" sz="2000" dirty="0"/>
              <a:t>Food that does not usually need cooking before eating, needs to be thoroughly washed with clean running water. </a:t>
            </a:r>
          </a:p>
          <a:p>
            <a:pPr marL="685800" indent="-244475">
              <a:buFontTx/>
              <a:buChar char="-"/>
            </a:pPr>
            <a:r>
              <a:rPr lang="en-GB" sz="2000" dirty="0"/>
              <a:t>keep food at safe temperatures.</a:t>
            </a:r>
            <a:endParaRPr lang="en-ZA" sz="20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7F28-54A2-42BF-9A12-530212B34B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51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62BD-7A53-434D-A7A2-9F2B89FF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7E97D-C0FF-AB41-92E7-58AEF6D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Information on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Listeriosis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Situation in South Africa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NDoH’s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response to the outbreak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/>
              <a:t>The role of the NDOH in food safety and inspections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Relevant Legislation and Regulations through which 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carries out it food safety mandate and its alignment with other departments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28E2C-8E29-AB47-B93A-65F89287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25D46-87D9-4541-A93F-2DB1A87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356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304800"/>
            <a:ext cx="8534400" cy="69530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NDOH’S FOOD CONTROL ROLE 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buNone/>
              <a:defRPr/>
            </a:pPr>
            <a:endParaRPr lang="en-US" sz="2800" b="1" dirty="0"/>
          </a:p>
          <a:p>
            <a:pPr>
              <a:lnSpc>
                <a:spcPct val="120000"/>
              </a:lnSpc>
              <a:buNone/>
              <a:defRPr/>
            </a:pPr>
            <a:endParaRPr lang="en-US" sz="2800" b="1" dirty="0">
              <a:solidFill>
                <a:schemeClr val="accent1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endParaRPr lang="en-US" sz="2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000108"/>
            <a:ext cx="9144000" cy="47863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Food Control is: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mandatory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regulatory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activity of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enforcement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 national or local authorities to provide </a:t>
            </a:r>
            <a:r>
              <a:rPr lang="en-US" sz="2800" u="sng" dirty="0"/>
              <a:t>c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onsumer</a:t>
            </a:r>
            <a:r>
              <a:rPr kumimoji="0" lang="en-US" sz="280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u="sng" dirty="0"/>
              <a:t>p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rotection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 ensure that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foods during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production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handling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storage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processing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distribution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lang="en-US" sz="2800" u="sng" dirty="0"/>
              <a:t>s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afe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800" u="sng" dirty="0"/>
              <a:t>w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holesome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lang="en-US" sz="2800" u="sng" dirty="0"/>
              <a:t>f</a:t>
            </a:r>
            <a:r>
              <a:rPr kumimoji="0" lang="en-US" sz="280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it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human </a:t>
            </a:r>
            <a:r>
              <a:rPr lang="en-US" sz="2800" u="sng" dirty="0"/>
              <a:t>c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onsumption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conform to </a:t>
            </a:r>
            <a:r>
              <a:rPr lang="en-US" sz="2800" u="sng" dirty="0"/>
              <a:t>q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uality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lang="en-US" sz="2800" u="sng" dirty="0"/>
              <a:t>s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afety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requirements; and are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honestly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accurately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u="sng" dirty="0" err="1"/>
              <a:t>l</a:t>
            </a:r>
            <a:r>
              <a:rPr kumimoji="0" lang="en-US" sz="280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abelled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 prescribed by law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170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9143999" cy="5578475"/>
          </a:xfrm>
        </p:spPr>
        <p:txBody>
          <a:bodyPr/>
          <a:lstStyle/>
          <a:p>
            <a:r>
              <a:rPr lang="en-ZA" altLang="en-US" sz="2200" dirty="0">
                <a:cs typeface="Arial" panose="020B0604020202020204" pitchFamily="34" charset="0"/>
              </a:rPr>
              <a:t>Environmental Health Practitioner in Municipalities issued Section 83 Notice (Compliance notice) to the  affected facilities</a:t>
            </a:r>
          </a:p>
          <a:p>
            <a:endParaRPr lang="en-ZA" altLang="en-US" sz="2200" dirty="0">
              <a:cs typeface="Arial" panose="020B0604020202020204" pitchFamily="34" charset="0"/>
            </a:endParaRPr>
          </a:p>
          <a:p>
            <a:r>
              <a:rPr lang="en-ZA" sz="2200" dirty="0">
                <a:cs typeface="Arial" panose="020B0604020202020204" pitchFamily="34" charset="0"/>
              </a:rPr>
              <a:t>Municipalities are monitoring compliance with Compliance notices and the recall notice issued by the NCC.</a:t>
            </a:r>
          </a:p>
          <a:p>
            <a:endParaRPr lang="en-ZA" sz="2200" dirty="0">
              <a:cs typeface="Arial" panose="020B0604020202020204" pitchFamily="34" charset="0"/>
            </a:endParaRPr>
          </a:p>
          <a:p>
            <a:r>
              <a:rPr lang="en-ZA" sz="2200" dirty="0">
                <a:cs typeface="Arial" panose="020B0604020202020204" pitchFamily="34" charset="0"/>
              </a:rPr>
              <a:t>Industry is being assisted with ensuring compliance to both Notices.</a:t>
            </a:r>
          </a:p>
          <a:p>
            <a:endParaRPr lang="en-ZA" sz="2200" dirty="0">
              <a:cs typeface="Arial" panose="020B0604020202020204" pitchFamily="34" charset="0"/>
            </a:endParaRPr>
          </a:p>
          <a:p>
            <a:r>
              <a:rPr lang="en-ZA" sz="2200" dirty="0">
                <a:cs typeface="Arial" panose="020B0604020202020204" pitchFamily="34" charset="0"/>
              </a:rPr>
              <a:t>Key affected Industry players were engaged by a Multi-stakeholder team to discuss the recall, its implication and what industry should do to address the identified health risks.</a:t>
            </a:r>
          </a:p>
          <a:p>
            <a:endParaRPr lang="en-ZA" sz="2200" dirty="0">
              <a:cs typeface="Arial" panose="020B0604020202020204" pitchFamily="34" charset="0"/>
            </a:endParaRPr>
          </a:p>
          <a:p>
            <a:r>
              <a:rPr lang="en-ZA" sz="2200" dirty="0">
                <a:cs typeface="Arial" panose="020B0604020202020204" pitchFamily="34" charset="0"/>
              </a:rPr>
              <a:t>Department of Labour was engaged to look at the Occupational Health and Safety risks to employees in affected processors, distributors, retailers and final treatment and disposal processes.</a:t>
            </a:r>
            <a:endParaRPr lang="en-ZA" sz="2200" dirty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7F28-54A2-42BF-9A12-530212B34B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F8D0C4E-F3BC-0F4A-98C7-2336468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l"/>
            <a:r>
              <a:rPr lang="en-ZA" sz="2800" dirty="0">
                <a:solidFill>
                  <a:schemeClr val="bg1"/>
                </a:solidFill>
              </a:rPr>
              <a:t>ENVIRONMENTAL HEALTH INSPECTIONS AND INVESTIGATIONS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95948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2800" dirty="0" smtClean="0">
                <a:solidFill>
                  <a:schemeClr val="bg1"/>
                </a:solidFill>
              </a:rPr>
              <a:t>FOOD CONTROL AS GOVERNED BY</a:t>
            </a:r>
            <a:br>
              <a:rPr lang="en-ZA" sz="2800" dirty="0" smtClean="0">
                <a:solidFill>
                  <a:schemeClr val="bg1"/>
                </a:solidFill>
              </a:rPr>
            </a:br>
            <a:r>
              <a:rPr lang="en-ZA" sz="2800" dirty="0" smtClean="0">
                <a:solidFill>
                  <a:schemeClr val="bg1"/>
                </a:solidFill>
              </a:rPr>
              <a:t> THE CONSUMER PROTECTION ACT, 2008 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" y="965200"/>
            <a:ext cx="8983133" cy="5892800"/>
          </a:xfrm>
        </p:spPr>
        <p:txBody>
          <a:bodyPr/>
          <a:lstStyle/>
          <a:p>
            <a:r>
              <a:rPr lang="en-ZA" sz="2400" dirty="0" smtClean="0"/>
              <a:t>DAFF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>
                <a:solidFill>
                  <a:prstClr val="black"/>
                </a:solidFill>
              </a:rPr>
              <a:t>Quality assurance and export of regulated agricultural products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/>
              <a:t>Registration of  pesticides and stock remedies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/>
              <a:t>Meat Hygiene Import and Export of fresh meat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/>
              <a:t>Sanitary and </a:t>
            </a:r>
            <a:r>
              <a:rPr lang="en-ZA" sz="1600" dirty="0" err="1" smtClean="0"/>
              <a:t>Phyto</a:t>
            </a:r>
            <a:r>
              <a:rPr lang="en-ZA" sz="1600" dirty="0" smtClean="0"/>
              <a:t> Sanitary  Agreement contact point</a:t>
            </a:r>
          </a:p>
          <a:p>
            <a:pPr lvl="1">
              <a:spcBef>
                <a:spcPts val="0"/>
              </a:spcBef>
              <a:buNone/>
            </a:pPr>
            <a:endParaRPr lang="en-ZA" sz="800" dirty="0" smtClean="0"/>
          </a:p>
          <a:p>
            <a:pPr marL="363538" lvl="1" indent="-363538">
              <a:spcBef>
                <a:spcPts val="0"/>
              </a:spcBef>
              <a:buFont typeface="Arial" pitchFamily="34" charset="0"/>
              <a:buChar char="•"/>
            </a:pPr>
            <a:r>
              <a:rPr lang="en-ZA" sz="2400" dirty="0" smtClean="0"/>
              <a:t>DOH</a:t>
            </a:r>
          </a:p>
          <a:p>
            <a:pPr marL="763588" lvl="2" indent="-363538">
              <a:buFont typeface="Courier New" pitchFamily="49" charset="0"/>
              <a:buChar char="o"/>
            </a:pPr>
            <a:r>
              <a:rPr lang="en-ZA" sz="1600" dirty="0" smtClean="0"/>
              <a:t>Food safety Regulations nutritional labelling</a:t>
            </a:r>
          </a:p>
          <a:p>
            <a:pPr marL="763588" lvl="2" indent="-363538">
              <a:buFont typeface="Courier New" pitchFamily="49" charset="0"/>
              <a:buChar char="o"/>
            </a:pPr>
            <a:r>
              <a:rPr lang="en-ZA" sz="1600" dirty="0" smtClean="0"/>
              <a:t>CODEX contact Point INFOSAN Emergency Contact Point</a:t>
            </a:r>
          </a:p>
          <a:p>
            <a:pPr marL="763588" lvl="2" indent="-363538">
              <a:buFont typeface="Courier New" pitchFamily="49" charset="0"/>
              <a:buChar char="o"/>
            </a:pPr>
            <a:r>
              <a:rPr lang="en-ZA" sz="1600" dirty="0" smtClean="0"/>
              <a:t> Raped Alert System for Food and Feed Contact Point</a:t>
            </a:r>
          </a:p>
          <a:p>
            <a:pPr marL="363538" lvl="1" indent="-363538">
              <a:spcBef>
                <a:spcPts val="0"/>
              </a:spcBef>
              <a:buNone/>
            </a:pPr>
            <a:endParaRPr lang="en-ZA" sz="800" dirty="0" smtClean="0"/>
          </a:p>
          <a:p>
            <a:pPr>
              <a:spcBef>
                <a:spcPts val="0"/>
              </a:spcBef>
            </a:pPr>
            <a:r>
              <a:rPr lang="en-ZA" sz="2400" dirty="0" smtClean="0"/>
              <a:t>DTI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/>
              <a:t> National Regulator for Compulsory Specification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/>
              <a:t>Canned and frozen fish/ products Fresh seafood 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/>
              <a:t>Canned meat products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>
                <a:cs typeface="Angsana New"/>
              </a:rPr>
              <a:t> Imports and Certification of exports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>
                <a:cs typeface="Angsana New"/>
              </a:rPr>
              <a:t> South African Bureau of Standards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>
                <a:cs typeface="Angsana New"/>
              </a:rPr>
              <a:t> Technical Barriers to Trade Agreement Enquiry Point 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>
                <a:cs typeface="Angsana New"/>
              </a:rPr>
              <a:t>Voluntary Standards South African National Accreditation Service</a:t>
            </a:r>
          </a:p>
          <a:p>
            <a:pPr lvl="1">
              <a:buFont typeface="Courier New" pitchFamily="49" charset="0"/>
              <a:buChar char="o"/>
            </a:pPr>
            <a:r>
              <a:rPr lang="en-ZA" sz="1600" dirty="0" smtClean="0">
                <a:cs typeface="Angsana New"/>
              </a:rPr>
              <a:t> National </a:t>
            </a:r>
            <a:r>
              <a:rPr lang="en-ZA" sz="1600" smtClean="0">
                <a:cs typeface="Angsana New"/>
              </a:rPr>
              <a:t>Consumer Commission</a:t>
            </a:r>
            <a:endParaRPr lang="en-ZA" sz="1600" dirty="0" smtClean="0"/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32" y="1282519"/>
            <a:ext cx="8229600" cy="5438956"/>
          </a:xfrm>
        </p:spPr>
        <p:txBody>
          <a:bodyPr/>
          <a:lstStyle/>
          <a:p>
            <a:r>
              <a:rPr lang="en-ZA" altLang="en-US" sz="1600" b="1" dirty="0"/>
              <a:t>Patient interviews</a:t>
            </a:r>
          </a:p>
          <a:p>
            <a:pPr lvl="1"/>
            <a:r>
              <a:rPr lang="en-ZA" altLang="en-US" sz="1600" dirty="0"/>
              <a:t>In depth food histories obtained by a small dedicated team</a:t>
            </a:r>
          </a:p>
          <a:p>
            <a:pPr lvl="1"/>
            <a:endParaRPr lang="en-ZA" altLang="en-US" sz="1600" b="1" dirty="0"/>
          </a:p>
          <a:p>
            <a:r>
              <a:rPr lang="en-ZA" altLang="en-US" sz="1600" b="1" dirty="0"/>
              <a:t>Clinical vigilance</a:t>
            </a:r>
          </a:p>
          <a:p>
            <a:pPr lvl="1"/>
            <a:r>
              <a:rPr lang="en-ZA" altLang="en-US" sz="1600" dirty="0"/>
              <a:t>Specifically for febrile gastroenteritis</a:t>
            </a:r>
          </a:p>
          <a:p>
            <a:pPr lvl="1"/>
            <a:r>
              <a:rPr lang="en-ZA" altLang="en-US" sz="1600" dirty="0"/>
              <a:t>Sensitisation of health care professionals especially microbiologists, paediatricians and obstetricians</a:t>
            </a:r>
          </a:p>
          <a:p>
            <a:pPr lvl="1"/>
            <a:endParaRPr lang="en-ZA" altLang="en-US" sz="1600" dirty="0"/>
          </a:p>
          <a:p>
            <a:r>
              <a:rPr lang="en-ZA" altLang="en-US" sz="1600" b="1" dirty="0"/>
              <a:t>Environmental Health sampling</a:t>
            </a:r>
          </a:p>
          <a:p>
            <a:pPr lvl="1"/>
            <a:r>
              <a:rPr lang="en-ZA" altLang="en-US" sz="1600" dirty="0"/>
              <a:t>Of foodstuffs retained in patient’s households and their refrigerators</a:t>
            </a:r>
          </a:p>
          <a:p>
            <a:pPr lvl="1"/>
            <a:r>
              <a:rPr lang="en-ZA" altLang="en-US" sz="1600" dirty="0"/>
              <a:t>Of  all food production facilities (Processing Plants &amp; bulk packagers and distributors):</a:t>
            </a:r>
          </a:p>
          <a:p>
            <a:pPr lvl="2"/>
            <a:r>
              <a:rPr lang="en-ZA" altLang="en-US" sz="1600" dirty="0"/>
              <a:t>Processing surfaces </a:t>
            </a:r>
          </a:p>
          <a:p>
            <a:pPr lvl="2"/>
            <a:r>
              <a:rPr lang="en-ZA" altLang="en-US" sz="1600" dirty="0"/>
              <a:t>Processed Food (ready to eat food)</a:t>
            </a:r>
          </a:p>
          <a:p>
            <a:pPr lvl="2"/>
            <a:endParaRPr lang="en-ZA" altLang="en-US" sz="1600" dirty="0"/>
          </a:p>
          <a:p>
            <a:r>
              <a:rPr lang="en-ZA" altLang="en-US" sz="1600" b="1" dirty="0"/>
              <a:t>Food processing plant inspections and samplings</a:t>
            </a:r>
          </a:p>
          <a:p>
            <a:pPr lvl="1"/>
            <a:r>
              <a:rPr lang="en-ZA" altLang="en-US" sz="1600" dirty="0"/>
              <a:t>Increased vigilance and testing</a:t>
            </a:r>
          </a:p>
          <a:p>
            <a:pPr lvl="1"/>
            <a:r>
              <a:rPr lang="en-ZA" altLang="en-US" sz="1600" dirty="0"/>
              <a:t>Targeted plant inspections based on epidemiological evidence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7F28-54A2-42BF-9A12-530212B34B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65BD4FC-936E-A94D-85BE-DDF9479F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l"/>
            <a:r>
              <a:rPr lang="en-ZA" sz="2800" dirty="0">
                <a:solidFill>
                  <a:schemeClr val="bg1"/>
                </a:solidFill>
              </a:rPr>
              <a:t>ENVIRONMENTAL HEALTH INSPECTIONS AND INVESTIGATIONS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5082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62BD-7A53-434D-A7A2-9F2B89FF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7E97D-C0FF-AB41-92E7-58AEF6D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General Information on </a:t>
            </a:r>
            <a:r>
              <a:rPr lang="en-US" sz="2400" dirty="0" err="1"/>
              <a:t>Listeriosis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Situation in South Africa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NDoH’s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response to the outbreak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role of the NDOH in food safety and inspections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Relevant Legislation and Regulations through which 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carries out it food safety mandate and its alignment with other departments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28E2C-8E29-AB47-B93A-65F89287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25D46-87D9-4541-A93F-2DB1A87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00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>
                <a:solidFill>
                  <a:schemeClr val="bg1"/>
                </a:solidFill>
              </a:rPr>
              <a:t>RECALL OF UNSAFE 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199"/>
            <a:ext cx="8991600" cy="55022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dirty="0"/>
              <a:t>inspecting food production, distribution and consumption areas;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monitoring informal food trading;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enforcing food legislation and the Codex </a:t>
            </a:r>
            <a:r>
              <a:rPr lang="en-US" sz="1800" dirty="0" err="1"/>
              <a:t>Alimentarius</a:t>
            </a:r>
            <a:r>
              <a:rPr lang="en-US" sz="1800" dirty="0"/>
              <a:t>;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applying food quality monitoring </a:t>
            </a:r>
            <a:r>
              <a:rPr lang="en-US" sz="1800" dirty="0" err="1"/>
              <a:t>programmes</a:t>
            </a:r>
            <a:r>
              <a:rPr lang="en-US" sz="1800" dirty="0"/>
              <a:t> and principles through various techniques, e.g. Hazard Analysis and Critical Control Points System (HACCP System) audits;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promoting the safe transportation, handling, storage and preparation of foodstuffs used in the Primary School Nutrition Programme (PSNP), prisons, health establishments, </a:t>
            </a:r>
            <a:r>
              <a:rPr lang="en-US" sz="1800" dirty="0" err="1"/>
              <a:t>etc</a:t>
            </a:r>
            <a:r>
              <a:rPr lang="en-US" sz="18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promoting the safe handling of meat and meat products  in the points of entry.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promoting the safe handling of milk and milk products.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Monitoring safe disposal.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/>
              <a:t>Providing general export inspections and certifications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7F28-54A2-42BF-9A12-530212B34B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521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794"/>
          </a:xfrm>
        </p:spPr>
        <p:txBody>
          <a:bodyPr/>
          <a:lstStyle/>
          <a:p>
            <a:r>
              <a:rPr lang="en-ZA" sz="3200" dirty="0"/>
              <a:t>COLLABORATING </a:t>
            </a:r>
            <a:r>
              <a:rPr lang="en-ZA" sz="3200" dirty="0" smtClean="0"/>
              <a:t>PARTNERS IN FOOD SAFETY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fontScale="85000" lnSpcReduction="10000"/>
          </a:bodyPr>
          <a:lstStyle/>
          <a:p>
            <a:r>
              <a:rPr lang="en-ZA" dirty="0" err="1"/>
              <a:t>NDoH</a:t>
            </a:r>
            <a:endParaRPr lang="en-ZA" dirty="0"/>
          </a:p>
          <a:p>
            <a:pPr lvl="1"/>
            <a:r>
              <a:rPr lang="en-ZA" dirty="0"/>
              <a:t>Communicable Diseases Cluster</a:t>
            </a:r>
          </a:p>
          <a:p>
            <a:pPr lvl="1"/>
            <a:r>
              <a:rPr lang="en-ZA" dirty="0"/>
              <a:t>Environmental Health and Port Health Services</a:t>
            </a:r>
          </a:p>
          <a:p>
            <a:pPr lvl="1"/>
            <a:r>
              <a:rPr lang="en-ZA" dirty="0"/>
              <a:t>Food Safety</a:t>
            </a:r>
          </a:p>
          <a:p>
            <a:pPr lvl="1"/>
            <a:r>
              <a:rPr lang="en-ZA" dirty="0"/>
              <a:t>Communications</a:t>
            </a:r>
          </a:p>
          <a:p>
            <a:r>
              <a:rPr lang="en-ZA" dirty="0"/>
              <a:t>NHLS laboratories</a:t>
            </a:r>
          </a:p>
          <a:p>
            <a:r>
              <a:rPr lang="en-ZA" dirty="0"/>
              <a:t>NICD</a:t>
            </a:r>
          </a:p>
          <a:p>
            <a:pPr lvl="1"/>
            <a:r>
              <a:rPr lang="en-ZA" dirty="0"/>
              <a:t>Centre for Enteric Diseases</a:t>
            </a:r>
          </a:p>
          <a:p>
            <a:pPr lvl="1"/>
            <a:r>
              <a:rPr lang="en-ZA" dirty="0"/>
              <a:t>Outbreak Response Unit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2800" dirty="0"/>
              <a:t>Several private sector food microbiology laboratories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DAFF</a:t>
            </a:r>
          </a:p>
          <a:p>
            <a:pPr lvl="1"/>
            <a:r>
              <a:rPr lang="en-ZA" dirty="0"/>
              <a:t>Veterinary public health</a:t>
            </a:r>
          </a:p>
          <a:p>
            <a:r>
              <a:rPr lang="en-ZA" dirty="0"/>
              <a:t>Provinces</a:t>
            </a:r>
          </a:p>
          <a:p>
            <a:pPr lvl="1"/>
            <a:r>
              <a:rPr lang="en-ZA" dirty="0"/>
              <a:t>CDCCs</a:t>
            </a:r>
          </a:p>
          <a:p>
            <a:pPr lvl="1"/>
            <a:r>
              <a:rPr lang="en-ZA" dirty="0"/>
              <a:t>Hospital services</a:t>
            </a:r>
          </a:p>
          <a:p>
            <a:pPr lvl="1"/>
            <a:r>
              <a:rPr lang="en-ZA" dirty="0"/>
              <a:t>Veterinary Public Health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2800" dirty="0"/>
              <a:t>DTI -NCC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2800" dirty="0"/>
              <a:t>SALGA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2800" dirty="0"/>
              <a:t>SANAS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2800" dirty="0"/>
              <a:t>US CDC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2800" dirty="0" err="1"/>
              <a:t>Institut</a:t>
            </a:r>
            <a:r>
              <a:rPr lang="en-ZA" sz="2800" dirty="0"/>
              <a:t> Pasteur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2800" dirty="0"/>
              <a:t>WHO</a:t>
            </a:r>
          </a:p>
          <a:p>
            <a:pPr lvl="1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0600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62BD-7A53-434D-A7A2-9F2B89FF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7E97D-C0FF-AB41-92E7-58AEF6D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Information on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Listeriosis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Situation in South Africa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NDoH’s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response to the outbreak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role of the NDOH in food safety and inspections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/>
              <a:t>Relevant Legislation and Regulations through which the </a:t>
            </a:r>
            <a:r>
              <a:rPr lang="en-US" sz="2400" dirty="0" err="1"/>
              <a:t>NDoH</a:t>
            </a:r>
            <a:r>
              <a:rPr lang="en-US" sz="2400" dirty="0"/>
              <a:t> carries out it food safety mandate and its alignment with other departments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28E2C-8E29-AB47-B93A-65F89287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25D46-87D9-4541-A93F-2DB1A87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477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l"/>
            <a:r>
              <a:rPr lang="en-ZA" sz="3600" dirty="0" smtClean="0">
                <a:solidFill>
                  <a:schemeClr val="bg1"/>
                </a:solidFill>
              </a:rPr>
              <a:t>INTERNATIONAL HEALTH </a:t>
            </a:r>
            <a:br>
              <a:rPr lang="en-ZA" sz="3600" dirty="0" smtClean="0">
                <a:solidFill>
                  <a:schemeClr val="bg1"/>
                </a:solidFill>
              </a:rPr>
            </a:br>
            <a:r>
              <a:rPr lang="en-ZA" sz="3600" dirty="0" smtClean="0">
                <a:solidFill>
                  <a:schemeClr val="bg1"/>
                </a:solidFill>
              </a:rPr>
              <a:t>REGULATIONS (IHR) 2005</a:t>
            </a:r>
            <a:endParaRPr lang="en-ZA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" y="1071546"/>
            <a:ext cx="9141884" cy="5786454"/>
          </a:xfrm>
        </p:spPr>
        <p:txBody>
          <a:bodyPr/>
          <a:lstStyle/>
          <a:p>
            <a:endParaRPr lang="en-ZA" sz="2800" b="1" dirty="0" smtClean="0"/>
          </a:p>
          <a:p>
            <a:r>
              <a:rPr lang="en-ZA" sz="2800" b="1" dirty="0" smtClean="0"/>
              <a:t>IHR 2005 </a:t>
            </a:r>
            <a:r>
              <a:rPr lang="en-ZA" sz="2800" dirty="0" smtClean="0"/>
              <a:t>is a  legally binding instrument of international law whose aim is to:</a:t>
            </a:r>
          </a:p>
          <a:p>
            <a:pPr lvl="1"/>
            <a:r>
              <a:rPr lang="en-ZA" sz="2400" dirty="0" smtClean="0"/>
              <a:t>assist countries to work together to save lives and livelihoods endangered by the international spread of diseases and other health risks, and</a:t>
            </a:r>
          </a:p>
          <a:p>
            <a:pPr marL="668338" lvl="1" indent="-268288"/>
            <a:r>
              <a:rPr lang="en-ZA" sz="2400" dirty="0" smtClean="0"/>
              <a:t> avoid unnecessary interference with international trade and travel</a:t>
            </a:r>
          </a:p>
          <a:p>
            <a:r>
              <a:rPr lang="en-ZA" sz="2800" dirty="0" smtClean="0"/>
              <a:t>South Africa, as signatory to IHR, should notify WHO about the outbreak, coordinate the response and contain the spread of </a:t>
            </a:r>
            <a:r>
              <a:rPr lang="en-ZA" sz="2800" dirty="0" err="1" smtClean="0"/>
              <a:t>listeriosis</a:t>
            </a:r>
            <a:r>
              <a:rPr lang="en-ZA" sz="2800" dirty="0" smtClean="0"/>
              <a:t>. Regular updates are sent to WHO  when necessary.</a:t>
            </a:r>
            <a:endParaRPr lang="en-Z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SECRET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239000" cy="838200"/>
          </a:xfrm>
        </p:spPr>
        <p:txBody>
          <a:bodyPr/>
          <a:lstStyle/>
          <a:p>
            <a:r>
              <a:rPr lang="en-ZA" sz="2800" dirty="0" smtClean="0">
                <a:solidFill>
                  <a:schemeClr val="bg1"/>
                </a:solidFill>
              </a:rPr>
              <a:t>LEGISLATION  GOVERNING ENVIRONMENTAL HEALTH INSPECTIONS AND INVESTIGATION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n-ZA" altLang="en-US" sz="1800" b="1" u="sng" dirty="0">
                <a:cs typeface="Arial" panose="020B0604020202020204" pitchFamily="34" charset="0"/>
              </a:rPr>
              <a:t>National Health Act,2003, (Act no 61 of 2003)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ZA" altLang="en-US" sz="1800" b="1" dirty="0">
                <a:cs typeface="Arial" panose="020B0604020202020204" pitchFamily="34" charset="0"/>
              </a:rPr>
              <a:t>Section 1 defines  Municipal Health Services as follows:</a:t>
            </a:r>
            <a:r>
              <a:rPr lang="en-ZA" altLang="en-US" sz="1800" b="1" i="1" dirty="0">
                <a:cs typeface="Arial" panose="020B0604020202020204" pitchFamily="34" charset="0"/>
              </a:rPr>
              <a:t> 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water quality monitoring;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b="1" i="1" dirty="0">
                <a:cs typeface="Arial" panose="020B0604020202020204" pitchFamily="34" charset="0"/>
              </a:rPr>
              <a:t>food control;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waste management;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health surveillance of premises; 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surveillance and prevention of communicable diseases, excluding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      immunisations;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vector control;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environmental pollution control;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disposal of  the dead; and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chemical safety, </a:t>
            </a:r>
          </a:p>
          <a:p>
            <a:pPr lvl="1" indent="0">
              <a:defRPr/>
            </a:pPr>
            <a:r>
              <a:rPr lang="en-ZA" altLang="en-US" sz="1800" i="1" dirty="0">
                <a:cs typeface="Arial" panose="020B0604020202020204" pitchFamily="34" charset="0"/>
              </a:rPr>
              <a:t>but </a:t>
            </a:r>
            <a:r>
              <a:rPr lang="en-ZA" altLang="en-US" sz="1800" b="1" i="1" dirty="0">
                <a:cs typeface="Arial" panose="020B0604020202020204" pitchFamily="34" charset="0"/>
              </a:rPr>
              <a:t>excludes</a:t>
            </a:r>
            <a:r>
              <a:rPr lang="en-ZA" altLang="en-US" sz="1800" i="1" dirty="0">
                <a:cs typeface="Arial" panose="020B0604020202020204" pitchFamily="34" charset="0"/>
              </a:rPr>
              <a:t> port health, malaria control and control of hazardous substances;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ZA" altLang="en-US" sz="1800" b="1" dirty="0">
                <a:cs typeface="Arial" panose="020B0604020202020204" pitchFamily="34" charset="0"/>
              </a:rPr>
              <a:t>Chapter 3,Section 21(2)(b)(ii)  </a:t>
            </a:r>
            <a:r>
              <a:rPr lang="en-ZA" altLang="en-US" sz="1800" dirty="0">
                <a:cs typeface="Arial" panose="020B0604020202020204" pitchFamily="34" charset="0"/>
              </a:rPr>
              <a:t>stipulates that the DG must issue, and promote adherence to Norms and Standards  on  health matters, including environmental conditions that constitute a health hazard.  </a:t>
            </a: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7F28-54A2-42BF-9A12-530212B34B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552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239000" cy="838200"/>
          </a:xfrm>
        </p:spPr>
        <p:txBody>
          <a:bodyPr/>
          <a:lstStyle/>
          <a:p>
            <a:pPr algn="l"/>
            <a:r>
              <a:rPr lang="en-ZA" sz="2800" dirty="0" smtClean="0">
                <a:solidFill>
                  <a:schemeClr val="bg1"/>
                </a:solidFill>
              </a:rPr>
              <a:t>LEGISLATION  GOVERNING ENVIRONMENTAL </a:t>
            </a:r>
            <a:r>
              <a:rPr lang="en-ZA" sz="2800" dirty="0">
                <a:solidFill>
                  <a:schemeClr val="bg1"/>
                </a:solidFill>
              </a:rPr>
              <a:t>HEALTH INSPECTIONS AND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defRPr/>
            </a:pPr>
            <a:r>
              <a:rPr lang="en-GB" altLang="en-US" sz="2400" dirty="0"/>
              <a:t>The NDOH has developed Environmental health norms and standards for South Africa. </a:t>
            </a:r>
          </a:p>
          <a:p>
            <a:pPr lvl="1">
              <a:defRPr/>
            </a:pPr>
            <a:r>
              <a:rPr lang="en-GB" altLang="en-US" sz="2000" dirty="0"/>
              <a:t>Signed off by the Director-General and Gazetted  for implementation in December 2015 </a:t>
            </a:r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The aim of the norms and standards are: </a:t>
            </a:r>
          </a:p>
          <a:p>
            <a:pPr lvl="1">
              <a:defRPr/>
            </a:pPr>
            <a:r>
              <a:rPr lang="en-GB" altLang="en-US" sz="2000" dirty="0"/>
              <a:t>To Provide a national approach towards standardisation in the delivery of environmental health services in the country;</a:t>
            </a:r>
          </a:p>
          <a:p>
            <a:pPr lvl="1">
              <a:defRPr/>
            </a:pPr>
            <a:r>
              <a:rPr lang="en-GB" altLang="en-US" sz="2000" dirty="0"/>
              <a:t>To set a benchmark for quality against which delivery of EHS can be monitored. </a:t>
            </a:r>
          </a:p>
          <a:p>
            <a:pPr lvl="1">
              <a:defRPr/>
            </a:pPr>
            <a:r>
              <a:rPr lang="en-GB" altLang="en-US" sz="2000" dirty="0"/>
              <a:t>To monitor compliance with the set norms and standards, municipalities are audited annually.</a:t>
            </a:r>
          </a:p>
          <a:p>
            <a:pPr lvl="1">
              <a:defRPr/>
            </a:pPr>
            <a:r>
              <a:rPr lang="en-GB" altLang="en-US" sz="2000" dirty="0">
                <a:latin typeface="Calibri" panose="020F0502020204030204" pitchFamily="34" charset="0"/>
              </a:rPr>
              <a:t>Implementation strengths are communicated as lessons in good practice</a:t>
            </a:r>
          </a:p>
          <a:p>
            <a:pPr lvl="1">
              <a:defRPr/>
            </a:pPr>
            <a:r>
              <a:rPr lang="en-GB" altLang="en-US" sz="2000" dirty="0">
                <a:latin typeface="Calibri" panose="020F0502020204030204" pitchFamily="34" charset="0"/>
              </a:rPr>
              <a:t>Recommendations are issued for implementation weaknesses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D9507F28-54A2-42BF-9A12-530212B34B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5943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9144000" cy="550070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Foodstuffs Cosmetics and Disinfectants Act, (Act 54 of 1972):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b="1" dirty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C</a:t>
            </a:r>
            <a:r>
              <a:rPr lang="en-ZA" sz="2400" dirty="0" err="1" smtClean="0"/>
              <a:t>ontrols</a:t>
            </a:r>
            <a:r>
              <a:rPr lang="en-ZA" sz="2400" dirty="0" smtClean="0"/>
              <a:t> </a:t>
            </a:r>
            <a:r>
              <a:rPr lang="en-ZA" sz="2400" dirty="0"/>
              <a:t>the Sale, Manufacture, Importation and </a:t>
            </a:r>
            <a:r>
              <a:rPr lang="en-US" sz="2400" dirty="0"/>
              <a:t>Exportation </a:t>
            </a:r>
            <a:r>
              <a:rPr lang="en-ZA" sz="2400" dirty="0"/>
              <a:t>of Foodstuffs, Cosmetics and Disinfectants; and to provide for incidental matters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endParaRPr lang="en-ZA" sz="2400" dirty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Control of imported foodstuffs by National (3 Regions)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Enforcement of local foodstuffs by 52 Metro and district Municipalities</a:t>
            </a:r>
          </a:p>
          <a:p>
            <a:pPr lvl="1" eaLnBrk="1" hangingPunct="1">
              <a:lnSpc>
                <a:spcPct val="80000"/>
              </a:lnSpc>
              <a:buClr>
                <a:srgbClr val="CC9900"/>
              </a:buClr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Clr>
                <a:srgbClr val="CC9900"/>
              </a:buClr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Clr>
                <a:srgbClr val="CC9900"/>
              </a:buClr>
            </a:pPr>
            <a:endParaRPr lang="en-US" b="1" dirty="0">
              <a:solidFill>
                <a:schemeClr val="hlink"/>
              </a:solidFill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>
                <a:solidFill>
                  <a:srgbClr val="CC9900"/>
                </a:solidFill>
              </a:rPr>
              <a:t>     </a:t>
            </a:r>
            <a:endParaRPr lang="en-US" sz="1000" b="1" dirty="0">
              <a:solidFill>
                <a:srgbClr val="CC9900"/>
              </a:solidFill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b="1" dirty="0">
                <a:solidFill>
                  <a:srgbClr val="CC9900"/>
                </a:solidFill>
              </a:rPr>
              <a:t>	  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>
              <a:solidFill>
                <a:srgbClr val="CC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b="1" dirty="0">
              <a:solidFill>
                <a:srgbClr val="CC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E1FB6F-5CC6-A240-84CF-17DFB56D2CF5}"/>
              </a:ext>
            </a:extLst>
          </p:cNvPr>
          <p:cNvSpPr/>
          <p:nvPr/>
        </p:nvSpPr>
        <p:spPr>
          <a:xfrm>
            <a:off x="-20053" y="304800"/>
            <a:ext cx="6967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NDOH’S FOOD CONTROL LEGISLATION</a:t>
            </a:r>
            <a:endParaRPr 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173165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92" y="2276872"/>
            <a:ext cx="8244408" cy="3744416"/>
          </a:xfrm>
        </p:spPr>
        <p:txBody>
          <a:bodyPr/>
          <a:lstStyle/>
          <a:p>
            <a:r>
              <a:rPr lang="en-GB" b="1" dirty="0"/>
              <a:t>THANK YOU 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i="1" dirty="0"/>
              <a:t>FOR YOUR CONTRIBUTION TO </a:t>
            </a:r>
            <a:br>
              <a:rPr lang="en-GB" sz="2800" i="1" dirty="0"/>
            </a:br>
            <a:r>
              <a:rPr lang="en-GB" sz="2800" i="1" dirty="0"/>
              <a:t>HEALTH SYSTEM STRENGTHENING AND THUS THE ABILITY OF </a:t>
            </a:r>
            <a:r>
              <a:rPr lang="en-GB" sz="4000" i="1" dirty="0"/>
              <a:t/>
            </a:r>
            <a:br>
              <a:rPr lang="en-GB" sz="4000" i="1" dirty="0"/>
            </a:br>
            <a:r>
              <a:rPr lang="en-GB" sz="4000" dirty="0"/>
              <a:t>SOUTH AFRICANS TO HAVE </a:t>
            </a:r>
            <a:br>
              <a:rPr lang="en-GB" sz="4000" dirty="0"/>
            </a:br>
            <a:r>
              <a:rPr lang="en-GB" sz="4000" dirty="0"/>
              <a:t>LONG AND HEALTHY LIVES!</a:t>
            </a:r>
          </a:p>
        </p:txBody>
      </p:sp>
      <p:pic>
        <p:nvPicPr>
          <p:cNvPr id="4" name="Picture 3" descr="sunflower-Vintage-GraphicsFairy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222167"/>
            <a:ext cx="1629467" cy="21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24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WHAT IS LISTERIOSIS?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4422"/>
            <a:ext cx="8686800" cy="5414978"/>
          </a:xfrm>
        </p:spPr>
        <p:txBody>
          <a:bodyPr>
            <a:normAutofit fontScale="85000" lnSpcReduction="20000"/>
          </a:bodyPr>
          <a:lstStyle/>
          <a:p>
            <a:r>
              <a:rPr lang="en-ZA" dirty="0" err="1"/>
              <a:t>Listeriosis</a:t>
            </a:r>
            <a:r>
              <a:rPr lang="en-ZA" dirty="0"/>
              <a:t> is a serious but treatable and preventable disease caused by a bacterium called </a:t>
            </a:r>
            <a:r>
              <a:rPr lang="en-ZA" dirty="0" err="1"/>
              <a:t>Listeria</a:t>
            </a:r>
            <a:r>
              <a:rPr lang="en-ZA" dirty="0"/>
              <a:t> </a:t>
            </a:r>
            <a:r>
              <a:rPr lang="en-ZA" dirty="0" err="1"/>
              <a:t>monocytogenes</a:t>
            </a:r>
            <a:endParaRPr lang="en-ZA" dirty="0"/>
          </a:p>
          <a:p>
            <a:r>
              <a:rPr lang="en-ZA" dirty="0"/>
              <a:t>This bacterium is widely distributed in nature and can be found in –</a:t>
            </a:r>
          </a:p>
          <a:p>
            <a:pPr marL="1703388" indent="-536575" defTabSz="900113">
              <a:buFontTx/>
              <a:buChar char="-"/>
            </a:pPr>
            <a:r>
              <a:rPr lang="en-ZA" dirty="0"/>
              <a:t>Soil</a:t>
            </a:r>
          </a:p>
          <a:p>
            <a:pPr marL="1703388" indent="-536575" defTabSz="900113">
              <a:buFontTx/>
              <a:buChar char="-"/>
            </a:pPr>
            <a:r>
              <a:rPr lang="en-ZA" dirty="0"/>
              <a:t>Water</a:t>
            </a:r>
          </a:p>
          <a:p>
            <a:pPr marL="1703388" indent="-536575" defTabSz="900113">
              <a:buFontTx/>
              <a:buChar char="-"/>
            </a:pPr>
            <a:r>
              <a:rPr lang="en-ZA" dirty="0"/>
              <a:t>Vegetation</a:t>
            </a:r>
          </a:p>
          <a:p>
            <a:pPr marL="1703388" indent="-536575" defTabSz="900113">
              <a:buFontTx/>
              <a:buChar char="-"/>
            </a:pPr>
            <a:r>
              <a:rPr lang="en-ZA" dirty="0"/>
              <a:t>Faeces of some animals</a:t>
            </a:r>
          </a:p>
          <a:p>
            <a:pPr marL="354013" indent="-354013" defTabSz="900113"/>
            <a:r>
              <a:rPr lang="en-ZA" dirty="0"/>
              <a:t>From the above sources, food and food products can be contaminated. This will include -</a:t>
            </a:r>
          </a:p>
          <a:p>
            <a:pPr marL="1703388" indent="-536575" defTabSz="900113">
              <a:buFontTx/>
              <a:buChar char="-"/>
            </a:pPr>
            <a:r>
              <a:rPr lang="en-ZA" dirty="0"/>
              <a:t>animal products</a:t>
            </a:r>
          </a:p>
          <a:p>
            <a:pPr marL="1703388" indent="-536575" defTabSz="900113">
              <a:buFontTx/>
              <a:buChar char="-"/>
            </a:pPr>
            <a:r>
              <a:rPr lang="en-ZA" dirty="0"/>
              <a:t>fresh produce, such as fruits and 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74825"/>
            <a:fld id="{3CFF2ECD-4492-4DE8-881C-93B7DA74B310}" type="slidenum">
              <a:rPr lang="en-ZA" smtClean="0"/>
              <a:pPr marL="1774825"/>
              <a:t>4</a:t>
            </a:fld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021" y="0"/>
            <a:ext cx="4411979" cy="66008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85786" y="1214422"/>
            <a:ext cx="28956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widely found in agricultural environments (soil, manure, water); contaminates fresh produce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7224" y="2500306"/>
            <a:ext cx="2895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dirty="0">
                <a:solidFill>
                  <a:schemeClr val="tx1"/>
                </a:solidFill>
              </a:rPr>
              <a:t>can directly infect food animals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5786" y="3429000"/>
            <a:ext cx="3128554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dirty="0">
                <a:solidFill>
                  <a:schemeClr val="tx1"/>
                </a:solidFill>
              </a:rPr>
              <a:t>Easily introduced into processing environments; produces biofilm and adheres to range of surfaces (plastic, metal)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28662" y="5000636"/>
            <a:ext cx="3128554" cy="1143000"/>
          </a:xfrm>
          <a:prstGeom prst="roundRect">
            <a:avLst/>
          </a:prstGeom>
          <a:solidFill>
            <a:srgbClr val="F4FED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dirty="0">
                <a:solidFill>
                  <a:schemeClr val="tx1"/>
                </a:solidFill>
              </a:rPr>
              <a:t>Can grow under wide range of growth conditions during food processing and storage (particularly refrigeration; survives at temps as low as -0.4</a:t>
            </a:r>
            <a:r>
              <a:rPr lang="en-ZA" sz="1400" baseline="30000" dirty="0">
                <a:solidFill>
                  <a:schemeClr val="tx1"/>
                </a:solidFill>
              </a:rPr>
              <a:t>0</a:t>
            </a:r>
            <a:r>
              <a:rPr lang="en-ZA" sz="140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21429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</a:rPr>
              <a:t>WHERE IS LISTERIA FOUND</a:t>
            </a:r>
            <a:endParaRPr lang="en-ZA" sz="28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12" idx="3"/>
          </p:cNvCxnSpPr>
          <p:nvPr/>
        </p:nvCxnSpPr>
        <p:spPr>
          <a:xfrm flipV="1">
            <a:off x="3681386" y="1643050"/>
            <a:ext cx="2676564" cy="285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</p:cNvCxnSpPr>
          <p:nvPr/>
        </p:nvCxnSpPr>
        <p:spPr>
          <a:xfrm flipV="1">
            <a:off x="3752824" y="1785926"/>
            <a:ext cx="3176630" cy="10191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</p:cNvCxnSpPr>
          <p:nvPr/>
        </p:nvCxnSpPr>
        <p:spPr>
          <a:xfrm flipV="1">
            <a:off x="3914340" y="3071810"/>
            <a:ext cx="2800800" cy="928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</p:cNvCxnSpPr>
          <p:nvPr/>
        </p:nvCxnSpPr>
        <p:spPr>
          <a:xfrm flipV="1">
            <a:off x="4057216" y="5286388"/>
            <a:ext cx="800536" cy="2857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3"/>
          </p:cNvCxnSpPr>
          <p:nvPr/>
        </p:nvCxnSpPr>
        <p:spPr>
          <a:xfrm flipV="1">
            <a:off x="4057216" y="5357826"/>
            <a:ext cx="3229428" cy="2143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10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WHAT HAPPENS WHEN A PERSON </a:t>
            </a:r>
            <a:br>
              <a:rPr lang="en-ZA" sz="3200" b="1" dirty="0">
                <a:solidFill>
                  <a:schemeClr val="bg1"/>
                </a:solidFill>
              </a:rPr>
            </a:br>
            <a:r>
              <a:rPr lang="en-ZA" sz="3200" b="1" dirty="0">
                <a:solidFill>
                  <a:schemeClr val="bg1"/>
                </a:solidFill>
              </a:rPr>
              <a:t>HAS BEEN INFECTED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" y="1295400"/>
            <a:ext cx="8983133" cy="5426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/>
              <a:t>Once infected, the following three conditions can occur in a person:</a:t>
            </a:r>
          </a:p>
          <a:p>
            <a:r>
              <a:rPr lang="en-ZA" dirty="0"/>
              <a:t>Flu-like illnesses, resulting in fever, general body pains, joint pains, </a:t>
            </a:r>
            <a:r>
              <a:rPr lang="en-ZA" dirty="0" err="1"/>
              <a:t>diarrhea</a:t>
            </a:r>
            <a:r>
              <a:rPr lang="en-ZA" dirty="0"/>
              <a:t> and vomiting, and general weakness</a:t>
            </a:r>
          </a:p>
          <a:p>
            <a:endParaRPr lang="en-ZA" dirty="0"/>
          </a:p>
          <a:p>
            <a:r>
              <a:rPr lang="en-ZA" dirty="0"/>
              <a:t>Meningoencephalitis which is infection of the brain and the membranes covering the brain</a:t>
            </a:r>
          </a:p>
          <a:p>
            <a:endParaRPr lang="en-ZA" dirty="0"/>
          </a:p>
          <a:p>
            <a:r>
              <a:rPr lang="en-ZA" dirty="0"/>
              <a:t>Septicaemia which is infection of the blood which is called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74825"/>
            <a:fld id="{3CFF2ECD-4492-4DE8-881C-93B7DA74B310}" type="slidenum">
              <a:rPr lang="en-ZA" smtClean="0"/>
              <a:pPr marL="1774825"/>
              <a:t>6</a:t>
            </a:fld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1295400"/>
          </a:xfrm>
        </p:spPr>
        <p:txBody>
          <a:bodyPr/>
          <a:lstStyle/>
          <a:p>
            <a:r>
              <a:rPr lang="en-ZA" sz="3600" b="1" dirty="0">
                <a:solidFill>
                  <a:schemeClr val="bg1"/>
                </a:solidFill>
              </a:rPr>
              <a:t>CAN LISTERIA INFECT EVERYBODY</a:t>
            </a:r>
            <a:r>
              <a:rPr lang="en-ZA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5860"/>
            <a:ext cx="8686800" cy="5343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Although anyone can get </a:t>
            </a:r>
            <a:r>
              <a:rPr lang="en-ZA" dirty="0" err="1"/>
              <a:t>Listeriosis</a:t>
            </a:r>
            <a:r>
              <a:rPr lang="en-ZA" dirty="0"/>
              <a:t>, there are people who are particularly vulnerable and at high risk of developing severe disease. These include:</a:t>
            </a:r>
          </a:p>
          <a:p>
            <a:pPr marL="530225" indent="-530225"/>
            <a:r>
              <a:rPr lang="en-ZA" dirty="0"/>
              <a:t>Newborns</a:t>
            </a:r>
          </a:p>
          <a:p>
            <a:pPr marL="530225" indent="-530225"/>
            <a:r>
              <a:rPr lang="en-ZA" dirty="0"/>
              <a:t>Pregnant women</a:t>
            </a:r>
          </a:p>
          <a:p>
            <a:pPr marL="530225" indent="-530225"/>
            <a:r>
              <a:rPr lang="en-ZA" dirty="0"/>
              <a:t>The elderly</a:t>
            </a:r>
          </a:p>
          <a:p>
            <a:pPr marL="530225" indent="-530225"/>
            <a:r>
              <a:rPr lang="en-ZA" dirty="0"/>
              <a:t>Persons with weak immunity, such as people living with HIV, Diabetes, cancer, chronic liver of kidney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74825"/>
            <a:fld id="{3CFF2ECD-4492-4DE8-881C-93B7DA74B310}" type="slidenum">
              <a:rPr lang="en-ZA" smtClean="0"/>
              <a:pPr marL="1774825"/>
              <a:t>7</a:t>
            </a:fld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62BD-7A53-434D-A7A2-9F2B89FF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7E97D-C0FF-AB41-92E7-58AEF6D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Information on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Listeriosis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/>
              <a:t>The Situation in South Africa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NDoH’s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response to the outbreak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role of the NDOH in food safety and inspections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Relevant Legislation and Regulations through which 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NDoH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carries out it food safety mandate and its alignment with other departments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28E2C-8E29-AB47-B93A-65F89287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SECRET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25D46-87D9-4541-A93F-2DB1A87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107-1DC0-6F41-BB70-76BC97B081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90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1430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LISTERIOSIS IN SOUTH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" y="1219200"/>
            <a:ext cx="8983133" cy="4993217"/>
          </a:xfrm>
        </p:spPr>
        <p:txBody>
          <a:bodyPr/>
          <a:lstStyle/>
          <a:p>
            <a:pPr marL="633413" indent="-633413"/>
            <a:r>
              <a:rPr lang="en-ZA" dirty="0"/>
              <a:t>Listeria was first diagnosed in South Africa in the Western Cape, in 1977</a:t>
            </a:r>
          </a:p>
          <a:p>
            <a:pPr marL="633413" indent="-633413"/>
            <a:endParaRPr lang="en-ZA" dirty="0"/>
          </a:p>
          <a:p>
            <a:pPr marL="633413" indent="-633413"/>
            <a:r>
              <a:rPr lang="en-ZA" dirty="0"/>
              <a:t>From there it occurs in our hospitals every year, and typically 60-80 cases were detected and treated annually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74825"/>
            <a:fld id="{3CFF2ECD-4492-4DE8-881C-93B7DA74B310}" type="slidenum">
              <a:rPr lang="en-ZA" smtClean="0"/>
              <a:pPr marL="1774825"/>
              <a:t>9</a:t>
            </a:fld>
            <a:endParaRPr lang="en-Z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7491</TotalTime>
  <Words>2512</Words>
  <Application>Microsoft Office PowerPoint</Application>
  <PresentationFormat>On-screen Show (4:3)</PresentationFormat>
  <Paragraphs>363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Custom Design</vt:lpstr>
      <vt:lpstr>Slide 1</vt:lpstr>
      <vt:lpstr>CONTENT</vt:lpstr>
      <vt:lpstr>CONTENT</vt:lpstr>
      <vt:lpstr>WHAT IS LISTERIOSIS?</vt:lpstr>
      <vt:lpstr>Slide 5</vt:lpstr>
      <vt:lpstr>WHAT HAPPENS WHEN A PERSON  HAS BEEN INFECTED</vt:lpstr>
      <vt:lpstr>CAN LISTERIA INFECT EVERYBODY?</vt:lpstr>
      <vt:lpstr>CONTENT</vt:lpstr>
      <vt:lpstr>LISTERIOSIS IN SOUTH AFRICA</vt:lpstr>
      <vt:lpstr>WHY WAS LISTERIA NOT A NOTIFIABLE  DISEASE?</vt:lpstr>
      <vt:lpstr>NOTIFIABILITY OF LISTERIA</vt:lpstr>
      <vt:lpstr>HOW WAS LISTERIA DECLARED AN  OUTBREAK?</vt:lpstr>
      <vt:lpstr>ACTIONS SINCE THE NICD WAS  INFORMED </vt:lpstr>
      <vt:lpstr>Slide 14</vt:lpstr>
      <vt:lpstr>THE CURRENT SITUATION</vt:lpstr>
      <vt:lpstr>Listeriosis outbreak situational update</vt:lpstr>
      <vt:lpstr>Slide 17</vt:lpstr>
      <vt:lpstr>CONTENT</vt:lpstr>
      <vt:lpstr>ACTIVATION OF MNORT</vt:lpstr>
      <vt:lpstr>COMPOSITION OF MNORT</vt:lpstr>
      <vt:lpstr>ACTIVATION OF PHECC</vt:lpstr>
      <vt:lpstr>FINDING  A SOURCE OF THE OUTBREAK</vt:lpstr>
      <vt:lpstr>ACTIONS FOLLOWING THE CONFIRMING OF A SOURCE</vt:lpstr>
      <vt:lpstr>RISK COMMUNICATION </vt:lpstr>
      <vt:lpstr>CONTENT</vt:lpstr>
      <vt:lpstr>Slide 26</vt:lpstr>
      <vt:lpstr>ENVIRONMENTAL HEALTH INSPECTIONS AND INVESTIGATIONS</vt:lpstr>
      <vt:lpstr>FOOD CONTROL AS GOVERNED BY  THE CONSUMER PROTECTION ACT, 2008 </vt:lpstr>
      <vt:lpstr>ENVIRONMENTAL HEALTH INSPECTIONS AND INVESTIGATIONS</vt:lpstr>
      <vt:lpstr>RECALL OF UNSAFE  FOOD</vt:lpstr>
      <vt:lpstr>COLLABORATING PARTNERS IN FOOD SAFETY</vt:lpstr>
      <vt:lpstr>CONTENT</vt:lpstr>
      <vt:lpstr>INTERNATIONAL HEALTH  REGULATIONS (IHR) 2005</vt:lpstr>
      <vt:lpstr>LEGISLATION  GOVERNING ENVIRONMENTAL HEALTH INSPECTIONS AND INVESTIGATION</vt:lpstr>
      <vt:lpstr>LEGISLATION  GOVERNING ENVIRONMENTAL HEALTH INSPECTIONS AND INVESTIGATIONS</vt:lpstr>
      <vt:lpstr>Slide 36</vt:lpstr>
      <vt:lpstr>THANK YOU  FOR YOUR CONTRIBUTION TO  HEALTH SYSTEM STRENGTHENING AND THUS THE ABILITY OF  SOUTH AFRICANS TO HAVE  LONG AND HEALTHY LIVES!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PUMZA</cp:lastModifiedBy>
  <cp:revision>338</cp:revision>
  <dcterms:created xsi:type="dcterms:W3CDTF">2013-10-17T06:13:57Z</dcterms:created>
  <dcterms:modified xsi:type="dcterms:W3CDTF">2018-03-29T07:33:19Z</dcterms:modified>
</cp:coreProperties>
</file>