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570" r:id="rId3"/>
    <p:sldId id="609" r:id="rId4"/>
    <p:sldId id="636" r:id="rId5"/>
    <p:sldId id="637" r:id="rId6"/>
    <p:sldId id="611" r:id="rId7"/>
    <p:sldId id="634" r:id="rId8"/>
    <p:sldId id="641" r:id="rId9"/>
    <p:sldId id="643" r:id="rId10"/>
    <p:sldId id="646" r:id="rId11"/>
    <p:sldId id="647" r:id="rId12"/>
    <p:sldId id="648" r:id="rId13"/>
    <p:sldId id="624" r:id="rId14"/>
    <p:sldId id="623" r:id="rId15"/>
    <p:sldId id="630" r:id="rId16"/>
    <p:sldId id="600" r:id="rId17"/>
    <p:sldId id="607" r:id="rId18"/>
    <p:sldId id="633" r:id="rId19"/>
    <p:sldId id="631" r:id="rId20"/>
    <p:sldId id="605" r:id="rId21"/>
    <p:sldId id="608" r:id="rId22"/>
    <p:sldId id="626" r:id="rId23"/>
    <p:sldId id="594" r:id="rId24"/>
    <p:sldId id="649" r:id="rId25"/>
    <p:sldId id="595" r:id="rId26"/>
    <p:sldId id="592" r:id="rId27"/>
    <p:sldId id="620" r:id="rId28"/>
    <p:sldId id="644" r:id="rId29"/>
    <p:sldId id="568" r:id="rId30"/>
    <p:sldId id="478"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dwa Mvulane" initials="ZM" lastIdx="1" clrIdx="0">
    <p:extLst>
      <p:ext uri="{19B8F6BF-5375-455C-9EA6-DF929625EA0E}">
        <p15:presenceInfo xmlns:p15="http://schemas.microsoft.com/office/powerpoint/2012/main" xmlns="" userId="S-1-5-21-1204054820-1125754781-535949388-15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FFCC99"/>
    <a:srgbClr val="FFDE9B"/>
    <a:srgbClr val="B1A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5394" autoAdjust="0"/>
  </p:normalViewPr>
  <p:slideViewPr>
    <p:cSldViewPr>
      <p:cViewPr varScale="1">
        <p:scale>
          <a:sx n="111" d="100"/>
          <a:sy n="111" d="100"/>
        </p:scale>
        <p:origin x="-1872" y="-84"/>
      </p:cViewPr>
      <p:guideLst>
        <p:guide orient="horz" pos="2160"/>
        <p:guide pos="2880"/>
      </p:guideLst>
    </p:cSldViewPr>
  </p:slideViewPr>
  <p:notesTextViewPr>
    <p:cViewPr>
      <p:scale>
        <a:sx n="1" d="1"/>
        <a:sy n="1" d="1"/>
      </p:scale>
      <p:origin x="0" y="0"/>
    </p:cViewPr>
  </p:notesTextViewPr>
  <p:sorterViewPr>
    <p:cViewPr>
      <p:scale>
        <a:sx n="100" d="100"/>
        <a:sy n="100" d="100"/>
      </p:scale>
      <p:origin x="0" y="-58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93" cy="46571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276" y="0"/>
            <a:ext cx="3038493" cy="465713"/>
          </a:xfrm>
          <a:prstGeom prst="rect">
            <a:avLst/>
          </a:prstGeom>
        </p:spPr>
        <p:txBody>
          <a:bodyPr vert="horz" lIns="91440" tIns="45720" rIns="91440" bIns="45720" rtlCol="0"/>
          <a:lstStyle>
            <a:lvl1pPr algn="r">
              <a:defRPr sz="1200"/>
            </a:lvl1pPr>
          </a:lstStyle>
          <a:p>
            <a:fld id="{0FFEC356-4F76-44E9-ACE5-BE44601427C4}" type="datetimeFigureOut">
              <a:rPr lang="en-ZA" smtClean="0"/>
              <a:pPr/>
              <a:t>2018/02/15</a:t>
            </a:fld>
            <a:endParaRPr lang="en-ZA"/>
          </a:p>
        </p:txBody>
      </p:sp>
      <p:sp>
        <p:nvSpPr>
          <p:cNvPr id="4" name="Footer Placeholder 3"/>
          <p:cNvSpPr>
            <a:spLocks noGrp="1"/>
          </p:cNvSpPr>
          <p:nvPr>
            <p:ph type="ftr" sz="quarter" idx="2"/>
          </p:nvPr>
        </p:nvSpPr>
        <p:spPr>
          <a:xfrm>
            <a:off x="0" y="8830688"/>
            <a:ext cx="3038493" cy="46571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276" y="8830688"/>
            <a:ext cx="3038493" cy="465712"/>
          </a:xfrm>
          <a:prstGeom prst="rect">
            <a:avLst/>
          </a:prstGeom>
        </p:spPr>
        <p:txBody>
          <a:bodyPr vert="horz" lIns="91440" tIns="45720" rIns="91440" bIns="45720" rtlCol="0" anchor="b"/>
          <a:lstStyle>
            <a:lvl1pPr algn="r">
              <a:defRPr sz="1200"/>
            </a:lvl1pPr>
          </a:lstStyle>
          <a:p>
            <a:fld id="{57C8873C-16B4-4046-A5C3-B6EB3E264AEB}" type="slidenum">
              <a:rPr lang="en-ZA" smtClean="0"/>
              <a:pPr/>
              <a:t>‹#›</a:t>
            </a:fld>
            <a:endParaRPr lang="en-ZA"/>
          </a:p>
        </p:txBody>
      </p:sp>
    </p:spTree>
    <p:extLst>
      <p:ext uri="{BB962C8B-B14F-4D97-AF65-F5344CB8AC3E}">
        <p14:creationId xmlns:p14="http://schemas.microsoft.com/office/powerpoint/2010/main" xmlns="" val="35182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93" cy="46571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276" y="0"/>
            <a:ext cx="3038493" cy="465713"/>
          </a:xfrm>
          <a:prstGeom prst="rect">
            <a:avLst/>
          </a:prstGeom>
        </p:spPr>
        <p:txBody>
          <a:bodyPr vert="horz" lIns="91440" tIns="45720" rIns="91440" bIns="45720" rtlCol="0"/>
          <a:lstStyle>
            <a:lvl1pPr algn="r">
              <a:defRPr sz="1200"/>
            </a:lvl1pPr>
          </a:lstStyle>
          <a:p>
            <a:fld id="{8B9972B0-43EA-49A1-B1B4-58879283F182}" type="datetimeFigureOut">
              <a:rPr lang="en-ZA" smtClean="0"/>
              <a:pPr/>
              <a:t>2018/02/15</a:t>
            </a:fld>
            <a:endParaRPr lang="en-ZA"/>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693" y="4474116"/>
            <a:ext cx="5607015" cy="3660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30688"/>
            <a:ext cx="3038493" cy="46571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276" y="8830688"/>
            <a:ext cx="3038493" cy="465712"/>
          </a:xfrm>
          <a:prstGeom prst="rect">
            <a:avLst/>
          </a:prstGeom>
        </p:spPr>
        <p:txBody>
          <a:bodyPr vert="horz" lIns="91440" tIns="45720" rIns="91440" bIns="45720" rtlCol="0" anchor="b"/>
          <a:lstStyle>
            <a:lvl1pPr algn="r">
              <a:defRPr sz="1200"/>
            </a:lvl1pPr>
          </a:lstStyle>
          <a:p>
            <a:fld id="{9A5ADBF1-FF72-4255-B545-390A6BB80209}" type="slidenum">
              <a:rPr lang="en-ZA" smtClean="0"/>
              <a:pPr/>
              <a:t>‹#›</a:t>
            </a:fld>
            <a:endParaRPr lang="en-ZA"/>
          </a:p>
        </p:txBody>
      </p:sp>
    </p:spTree>
    <p:extLst>
      <p:ext uri="{BB962C8B-B14F-4D97-AF65-F5344CB8AC3E}">
        <p14:creationId xmlns:p14="http://schemas.microsoft.com/office/powerpoint/2010/main" xmlns="" val="61740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5E1B3CF-CA6E-4D24-9A39-11B9B37742FA}" type="slidenum">
              <a:rPr lang="en-US" smtClean="0"/>
              <a:pPr/>
              <a:t>5</a:t>
            </a:fld>
            <a:endParaRPr lang="en-US"/>
          </a:p>
        </p:txBody>
      </p:sp>
    </p:spTree>
    <p:extLst>
      <p:ext uri="{BB962C8B-B14F-4D97-AF65-F5344CB8AC3E}">
        <p14:creationId xmlns:p14="http://schemas.microsoft.com/office/powerpoint/2010/main" xmlns="" val="161857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5E1B3CF-CA6E-4D24-9A39-11B9B37742FA}" type="slidenum">
              <a:rPr lang="en-US" smtClean="0"/>
              <a:pPr/>
              <a:t>17</a:t>
            </a:fld>
            <a:endParaRPr lang="en-US"/>
          </a:p>
        </p:txBody>
      </p:sp>
    </p:spTree>
    <p:extLst>
      <p:ext uri="{BB962C8B-B14F-4D97-AF65-F5344CB8AC3E}">
        <p14:creationId xmlns:p14="http://schemas.microsoft.com/office/powerpoint/2010/main" xmlns="" val="23295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E1B3CF-CA6E-4D24-9A39-11B9B37742FA}" type="slidenum">
              <a:rPr lang="en-US" smtClean="0"/>
              <a:pPr/>
              <a:t>21</a:t>
            </a:fld>
            <a:endParaRPr lang="en-US"/>
          </a:p>
        </p:txBody>
      </p:sp>
    </p:spTree>
    <p:extLst>
      <p:ext uri="{BB962C8B-B14F-4D97-AF65-F5344CB8AC3E}">
        <p14:creationId xmlns:p14="http://schemas.microsoft.com/office/powerpoint/2010/main" xmlns="" val="232323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A5ADBF1-FF72-4255-B545-390A6BB80209}" type="slidenum">
              <a:rPr lang="en-ZA" smtClean="0"/>
              <a:pPr/>
              <a:t>23</a:t>
            </a:fld>
            <a:endParaRPr lang="en-ZA"/>
          </a:p>
        </p:txBody>
      </p:sp>
    </p:spTree>
    <p:extLst>
      <p:ext uri="{BB962C8B-B14F-4D97-AF65-F5344CB8AC3E}">
        <p14:creationId xmlns:p14="http://schemas.microsoft.com/office/powerpoint/2010/main" xmlns="" val="67990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D7E5E6-B5D9-47FC-814F-3475532B4371}" type="datetimeFigureOut">
              <a:rPr lang="en-US" smtClean="0"/>
              <a:pPr/>
              <a:t>2/15/2018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75694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7E5E6-B5D9-47FC-814F-3475532B4371}" type="datetimeFigureOut">
              <a:rPr lang="en-US" smtClean="0"/>
              <a:pPr/>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56193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7E5E6-B5D9-47FC-814F-3475532B4371}" type="datetimeFigureOut">
              <a:rPr lang="en-US" smtClean="0"/>
              <a:pPr/>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220072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3D7E5E6-B5D9-47FC-814F-3475532B4371}" type="datetimeFigureOut">
              <a:rPr lang="en-US" smtClean="0"/>
              <a:pPr/>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87902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D7E5E6-B5D9-47FC-814F-3475532B4371}" type="datetimeFigureOut">
              <a:rPr lang="en-US" smtClean="0"/>
              <a:pPr/>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47454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D7E5E6-B5D9-47FC-814F-3475532B4371}" type="datetimeFigureOut">
              <a:rPr lang="en-US" smtClean="0"/>
              <a:pPr/>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15228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D7E5E6-B5D9-47FC-814F-3475532B4371}" type="datetimeFigureOut">
              <a:rPr lang="en-US" smtClean="0"/>
              <a:pPr/>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9815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3D7E5E6-B5D9-47FC-814F-3475532B4371}" type="datetimeFigureOut">
              <a:rPr lang="en-US" smtClean="0"/>
              <a:pPr/>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07196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7E5E6-B5D9-47FC-814F-3475532B4371}" type="datetimeFigureOut">
              <a:rPr lang="en-US" smtClean="0"/>
              <a:pPr/>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3529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3D7E5E6-B5D9-47FC-814F-3475532B4371}" type="datetimeFigureOut">
              <a:rPr lang="en-US" smtClean="0"/>
              <a:pPr/>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08306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7E5E6-B5D9-47FC-814F-3475532B4371}" type="datetimeFigureOut">
              <a:rPr lang="en-US" smtClean="0"/>
              <a:pPr/>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407143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7E5E6-B5D9-47FC-814F-3475532B4371}" type="datetimeFigureOut">
              <a:rPr lang="en-US" smtClean="0"/>
              <a:pPr/>
              <a:t>2/15/2018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48685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normAutofit fontScale="90000"/>
          </a:bodyPr>
          <a:lstStyle/>
          <a:p>
            <a:pPr>
              <a:lnSpc>
                <a:spcPct val="90000"/>
              </a:lnSpc>
              <a:spcBef>
                <a:spcPct val="50000"/>
              </a:spcBef>
            </a:pPr>
            <a:r>
              <a:rPr lang="en-US" dirty="0" smtClean="0"/>
              <a:t/>
            </a:r>
            <a:br>
              <a:rPr lang="en-US" dirty="0" smtClean="0"/>
            </a:br>
            <a:r>
              <a:rPr lang="en-US" dirty="0"/>
              <a:t/>
            </a:r>
            <a:br>
              <a:rPr lang="en-US" dirty="0"/>
            </a:br>
            <a:r>
              <a:rPr lang="en-US" dirty="0"/>
              <a:t>PROGRESS REPORT</a:t>
            </a:r>
            <a:r>
              <a:rPr lang="en-US" dirty="0" smtClean="0"/>
              <a:t/>
            </a:r>
            <a:br>
              <a:rPr lang="en-US" dirty="0" smtClean="0"/>
            </a:br>
            <a:r>
              <a:rPr lang="en-US" dirty="0" smtClean="0"/>
              <a:t/>
            </a:r>
            <a:br>
              <a:rPr lang="en-US" dirty="0" smtClean="0"/>
            </a:br>
            <a:r>
              <a:rPr lang="en-US" dirty="0" smtClean="0"/>
              <a:t>PAYMENT OF SOCIAL GRANT ON 01 APRIL 2018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295400" y="4038600"/>
            <a:ext cx="6705600" cy="762000"/>
          </a:xfrm>
        </p:spPr>
        <p:txBody>
          <a:bodyPr>
            <a:normAutofit fontScale="92500" lnSpcReduction="20000"/>
          </a:bodyPr>
          <a:lstStyle/>
          <a:p>
            <a:pPr>
              <a:lnSpc>
                <a:spcPct val="90000"/>
              </a:lnSpc>
              <a:spcBef>
                <a:spcPct val="50000"/>
              </a:spcBef>
            </a:pPr>
            <a:endParaRPr lang="en-ZA" sz="2400" b="1" dirty="0" smtClean="0">
              <a:ea typeface="ＭＳ Ｐゴシック" pitchFamily="34" charset="-128"/>
            </a:endParaRPr>
          </a:p>
          <a:p>
            <a:pPr>
              <a:lnSpc>
                <a:spcPct val="90000"/>
              </a:lnSpc>
              <a:spcBef>
                <a:spcPct val="50000"/>
              </a:spcBef>
            </a:pPr>
            <a:r>
              <a:rPr lang="en-ZA" sz="2400" b="1" dirty="0" smtClean="0">
                <a:ea typeface="ＭＳ Ｐゴシック" pitchFamily="34" charset="-128"/>
              </a:rPr>
              <a:t>13 FEBRUARY 2018</a:t>
            </a:r>
            <a:endParaRPr lang="en-US" sz="2400" b="1" dirty="0">
              <a:ea typeface="ＭＳ Ｐゴシック" pitchFamily="34" charset="-128"/>
            </a:endParaRPr>
          </a:p>
        </p:txBody>
      </p:sp>
    </p:spTree>
    <p:extLst>
      <p:ext uri="{BB962C8B-B14F-4D97-AF65-F5344CB8AC3E}">
        <p14:creationId xmlns:p14="http://schemas.microsoft.com/office/powerpoint/2010/main" xmlns="" val="25527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pPr lvl="0" algn="ctr"/>
            <a:r>
              <a:rPr lang="en-ZA" b="1" dirty="0"/>
              <a:t>Cash Payment </a:t>
            </a:r>
            <a:endParaRPr lang="en-ZA" dirty="0"/>
          </a:p>
        </p:txBody>
      </p:sp>
      <p:sp>
        <p:nvSpPr>
          <p:cNvPr id="3" name="Content Placeholder 2"/>
          <p:cNvSpPr>
            <a:spLocks noGrp="1"/>
          </p:cNvSpPr>
          <p:nvPr>
            <p:ph idx="1"/>
          </p:nvPr>
        </p:nvSpPr>
        <p:spPr>
          <a:xfrm>
            <a:off x="628650" y="1066800"/>
            <a:ext cx="7886700" cy="5943600"/>
          </a:xfrm>
        </p:spPr>
        <p:txBody>
          <a:bodyPr>
            <a:noAutofit/>
          </a:bodyPr>
          <a:lstStyle/>
          <a:p>
            <a:pPr marL="457200" indent="-457200" algn="just">
              <a:buFont typeface="+mj-lt"/>
              <a:buAutoNum type="alphaLcParenR"/>
            </a:pPr>
            <a:r>
              <a:rPr lang="en-US" dirty="0">
                <a:latin typeface="Arial" panose="020B0604020202020204" pitchFamily="34" charset="0"/>
                <a:cs typeface="Arial" panose="020B0604020202020204" pitchFamily="34" charset="0"/>
              </a:rPr>
              <a:t>Cash payment services means provision of payment cards, security, mobile ATM or payment machines, loading of money, online &amp; off-line solution. </a:t>
            </a:r>
          </a:p>
          <a:p>
            <a:pPr marL="457200" indent="-457200" algn="just">
              <a:buFont typeface="+mj-lt"/>
              <a:buAutoNum type="alphaLcParenR"/>
            </a:pPr>
            <a:r>
              <a:rPr lang="en-US" dirty="0">
                <a:latin typeface="Arial" panose="020B0604020202020204" pitchFamily="34" charset="0"/>
                <a:cs typeface="Arial" panose="020B0604020202020204" pitchFamily="34" charset="0"/>
              </a:rPr>
              <a:t>A separate payment file for this cash payment service provider will be created as part of the month-to-month payment process.  </a:t>
            </a:r>
          </a:p>
          <a:p>
            <a:pPr marL="457200" indent="-457200" algn="just">
              <a:buFont typeface="+mj-lt"/>
              <a:buAutoNum type="alphaLcParenR"/>
            </a:pPr>
            <a:r>
              <a:rPr lang="en-US" dirty="0">
                <a:latin typeface="Arial" panose="020B0604020202020204" pitchFamily="34" charset="0"/>
                <a:cs typeface="Arial" panose="020B0604020202020204" pitchFamily="34" charset="0"/>
              </a:rPr>
              <a:t>The objective with the cash payment is to migrate the beneficiaries who are using SASSA card for cash payment (</a:t>
            </a:r>
            <a:r>
              <a:rPr lang="en-US" b="1" dirty="0">
                <a:latin typeface="Arial" panose="020B0604020202020204" pitchFamily="34" charset="0"/>
                <a:cs typeface="Arial" panose="020B0604020202020204" pitchFamily="34" charset="0"/>
              </a:rPr>
              <a:t>2,894,040</a:t>
            </a:r>
            <a:r>
              <a:rPr lang="en-US" dirty="0">
                <a:latin typeface="Arial" panose="020B0604020202020204" pitchFamily="34" charset="0"/>
                <a:cs typeface="Arial" panose="020B0604020202020204" pitchFamily="34" charset="0"/>
              </a:rPr>
              <a:t>) to a new cash payment card to access their money at SASSA cash pay-points.  The breakdown of these beneficiaries is depicted in the table below- Cash beneficiaries per region. </a:t>
            </a:r>
          </a:p>
          <a:p>
            <a:endParaRPr lang="en-US"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02137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ZA" dirty="0" smtClean="0"/>
              <a:t>Cash Payment Services</a:t>
            </a:r>
            <a:endParaRPr lang="en-ZA" dirty="0"/>
          </a:p>
        </p:txBody>
      </p:sp>
      <p:sp>
        <p:nvSpPr>
          <p:cNvPr id="3" name="Content Placeholder 2"/>
          <p:cNvSpPr>
            <a:spLocks noGrp="1"/>
          </p:cNvSpPr>
          <p:nvPr>
            <p:ph idx="1"/>
          </p:nvPr>
        </p:nvSpPr>
        <p:spPr>
          <a:xfrm>
            <a:off x="457200" y="914400"/>
            <a:ext cx="8229600" cy="6019800"/>
          </a:xfrm>
        </p:spPr>
        <p:txBody>
          <a:bodyPr>
            <a:normAutofit fontScale="92500" lnSpcReduction="10000"/>
          </a:bodyPr>
          <a:lstStyle/>
          <a:p>
            <a:pPr marL="457200" indent="-457200" algn="just">
              <a:buFont typeface="+mj-lt"/>
              <a:buAutoNum type="alphaLcParenR"/>
            </a:pPr>
            <a:r>
              <a:rPr lang="en-ZA" dirty="0"/>
              <a:t>SASSA has </a:t>
            </a:r>
            <a:r>
              <a:rPr lang="en-ZA" dirty="0" smtClean="0"/>
              <a:t>taken </a:t>
            </a:r>
            <a:r>
              <a:rPr lang="en-ZA" dirty="0"/>
              <a:t>a decision to follow an open tender process to appoint a service provider who will be responsible for cash payment services </a:t>
            </a:r>
            <a:r>
              <a:rPr lang="en-ZA" dirty="0" smtClean="0"/>
              <a:t>to 2.5 million beneficiaries.</a:t>
            </a:r>
          </a:p>
          <a:p>
            <a:pPr marL="457200" indent="-457200" algn="just">
              <a:buFont typeface="+mj-lt"/>
              <a:buAutoNum type="alphaLcParenR"/>
            </a:pPr>
            <a:r>
              <a:rPr lang="en-ZA" dirty="0" smtClean="0"/>
              <a:t>At the briefing session the prospective service providers requested an extension of the due date for submission of the proposals and was granted to the 28/02/’18  </a:t>
            </a:r>
          </a:p>
          <a:p>
            <a:pPr marL="457200" indent="-457200" algn="just">
              <a:buFont typeface="+mj-lt"/>
              <a:buAutoNum type="alphaLcParenR"/>
            </a:pPr>
            <a:r>
              <a:rPr lang="en-ZA" dirty="0"/>
              <a:t>T</a:t>
            </a:r>
            <a:r>
              <a:rPr lang="en-ZA" dirty="0" smtClean="0"/>
              <a:t>ight </a:t>
            </a:r>
            <a:r>
              <a:rPr lang="en-ZA" dirty="0"/>
              <a:t>time frames are set, </a:t>
            </a:r>
            <a:r>
              <a:rPr lang="en-ZA" dirty="0" smtClean="0"/>
              <a:t>&amp; will </a:t>
            </a:r>
            <a:r>
              <a:rPr lang="en-ZA" dirty="0"/>
              <a:t>only be completed by </a:t>
            </a:r>
            <a:r>
              <a:rPr lang="en-ZA" dirty="0" smtClean="0"/>
              <a:t>06 April  2018 ( contracting)</a:t>
            </a:r>
          </a:p>
          <a:p>
            <a:pPr marL="457200" indent="-457200" algn="just">
              <a:buFont typeface="+mj-lt"/>
              <a:buAutoNum type="alphaLcParenR"/>
            </a:pPr>
            <a:r>
              <a:rPr lang="en-ZA" dirty="0"/>
              <a:t>A new service provider would </a:t>
            </a:r>
            <a:r>
              <a:rPr lang="en-ZA" dirty="0" smtClean="0"/>
              <a:t>given 2 months </a:t>
            </a:r>
            <a:r>
              <a:rPr lang="en-ZA" dirty="0"/>
              <a:t>from date of award to set up &amp;</a:t>
            </a:r>
            <a:r>
              <a:rPr lang="en-ZA" dirty="0" smtClean="0"/>
              <a:t> </a:t>
            </a:r>
            <a:r>
              <a:rPr lang="en-ZA" dirty="0"/>
              <a:t>be ready to pay </a:t>
            </a:r>
            <a:r>
              <a:rPr lang="en-ZA" dirty="0" smtClean="0"/>
              <a:t>grants &amp; starting the 01 June 2018.</a:t>
            </a:r>
          </a:p>
          <a:p>
            <a:pPr marL="457200" indent="-457200" algn="just">
              <a:buFont typeface="+mj-lt"/>
              <a:buAutoNum type="alphaLcParenR"/>
            </a:pPr>
            <a:r>
              <a:rPr lang="en-ZA" dirty="0"/>
              <a:t>A phase in period of at least 6 months would be required to take over </a:t>
            </a:r>
            <a:r>
              <a:rPr lang="en-ZA" dirty="0" smtClean="0"/>
              <a:t>cash payments </a:t>
            </a:r>
            <a:r>
              <a:rPr lang="en-ZA" dirty="0"/>
              <a:t>from </a:t>
            </a:r>
            <a:r>
              <a:rPr lang="en-ZA" dirty="0" smtClean="0"/>
              <a:t>CPS</a:t>
            </a:r>
            <a:r>
              <a:rPr lang="en-ZA" dirty="0"/>
              <a:t>.  This implies that the court will have to be approached to extend the suspension of the invalidity of the current payment contract until </a:t>
            </a:r>
            <a:r>
              <a:rPr lang="en-ZA" dirty="0" smtClean="0"/>
              <a:t>30 September 2018</a:t>
            </a:r>
          </a:p>
        </p:txBody>
      </p:sp>
    </p:spTree>
    <p:extLst>
      <p:ext uri="{BB962C8B-B14F-4D97-AF65-F5344CB8AC3E}">
        <p14:creationId xmlns:p14="http://schemas.microsoft.com/office/powerpoint/2010/main" xmlns="" val="2862997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Regional Breakdown</a:t>
            </a:r>
            <a:endParaRPr lang="en-ZA" dirty="0"/>
          </a:p>
        </p:txBody>
      </p:sp>
      <p:graphicFrame>
        <p:nvGraphicFramePr>
          <p:cNvPr id="4" name="Content Placeholder 3"/>
          <p:cNvGraphicFramePr>
            <a:graphicFrameLocks noGrp="1"/>
          </p:cNvGraphicFramePr>
          <p:nvPr>
            <p:ph idx="1"/>
            <p:extLst/>
          </p:nvPr>
        </p:nvGraphicFramePr>
        <p:xfrm>
          <a:off x="762000" y="1524005"/>
          <a:ext cx="7467600" cy="5029200"/>
        </p:xfrm>
        <a:graphic>
          <a:graphicData uri="http://schemas.openxmlformats.org/drawingml/2006/table">
            <a:tbl>
              <a:tblPr firstRow="1" firstCol="1" bandRow="1">
                <a:tableStyleId>{5940675A-B579-460E-94D1-54222C63F5DA}</a:tableStyleId>
              </a:tblPr>
              <a:tblGrid>
                <a:gridCol w="3165613">
                  <a:extLst>
                    <a:ext uri="{9D8B030D-6E8A-4147-A177-3AD203B41FA5}">
                      <a16:colId xmlns:a16="http://schemas.microsoft.com/office/drawing/2014/main" xmlns="" val="20000"/>
                    </a:ext>
                  </a:extLst>
                </a:gridCol>
                <a:gridCol w="4301987">
                  <a:extLst>
                    <a:ext uri="{9D8B030D-6E8A-4147-A177-3AD203B41FA5}">
                      <a16:colId xmlns:a16="http://schemas.microsoft.com/office/drawing/2014/main" xmlns="" val="20001"/>
                    </a:ext>
                  </a:extLst>
                </a:gridCol>
              </a:tblGrid>
              <a:tr h="385917">
                <a:tc>
                  <a:txBody>
                    <a:bodyPr/>
                    <a:lstStyle/>
                    <a:p>
                      <a:pPr algn="just">
                        <a:lnSpc>
                          <a:spcPct val="150000"/>
                        </a:lnSpc>
                        <a:spcAft>
                          <a:spcPts val="1200"/>
                        </a:spcAft>
                      </a:pPr>
                      <a:r>
                        <a:rPr lang="en-US" sz="2000" dirty="0">
                          <a:effectLst/>
                          <a:latin typeface="Cambria" panose="02040503050406030204" pitchFamily="18" charset="0"/>
                        </a:rPr>
                        <a:t>Region</a:t>
                      </a:r>
                      <a:endParaRPr lang="en-ZA" sz="2000" dirty="0">
                        <a:effectLst/>
                        <a:latin typeface="Cambria" panose="02040503050406030204" pitchFamily="18" charset="0"/>
                      </a:endParaRPr>
                    </a:p>
                  </a:txBody>
                  <a:tcPr marL="51435" marR="51435" marT="0" marB="0"/>
                </a:tc>
                <a:tc>
                  <a:txBody>
                    <a:bodyPr/>
                    <a:lstStyle/>
                    <a:p>
                      <a:pPr algn="just">
                        <a:lnSpc>
                          <a:spcPct val="150000"/>
                        </a:lnSpc>
                        <a:spcAft>
                          <a:spcPts val="1200"/>
                        </a:spcAft>
                      </a:pPr>
                      <a:r>
                        <a:rPr lang="en-US" sz="2000" dirty="0">
                          <a:effectLst/>
                          <a:latin typeface="Cambria" panose="02040503050406030204" pitchFamily="18" charset="0"/>
                        </a:rPr>
                        <a:t>No of Beneficiaries</a:t>
                      </a:r>
                      <a:endParaRPr lang="en-ZA" sz="2000" dirty="0">
                        <a:effectLst/>
                        <a:latin typeface="Cambria" panose="02040503050406030204" pitchFamily="18" charset="0"/>
                      </a:endParaRPr>
                    </a:p>
                  </a:txBody>
                  <a:tcPr marL="51435" marR="51435" marT="0" marB="0" anchor="b"/>
                </a:tc>
                <a:extLst>
                  <a:ext uri="{0D108BD9-81ED-4DB2-BD59-A6C34878D82A}">
                    <a16:rowId xmlns:a16="http://schemas.microsoft.com/office/drawing/2014/main" xmlns="" val="10000"/>
                  </a:ext>
                </a:extLst>
              </a:tr>
              <a:tr h="385917">
                <a:tc>
                  <a:txBody>
                    <a:bodyPr/>
                    <a:lstStyle/>
                    <a:p>
                      <a:pPr algn="just">
                        <a:lnSpc>
                          <a:spcPct val="150000"/>
                        </a:lnSpc>
                        <a:spcAft>
                          <a:spcPts val="1200"/>
                        </a:spcAft>
                      </a:pPr>
                      <a:r>
                        <a:rPr lang="en-US" sz="2000" dirty="0">
                          <a:effectLst/>
                          <a:latin typeface="Cambria" panose="02040503050406030204" pitchFamily="18" charset="0"/>
                        </a:rPr>
                        <a:t>Eastern Cape</a:t>
                      </a:r>
                      <a:endParaRPr lang="en-ZA" sz="2000" dirty="0">
                        <a:effectLst/>
                        <a:latin typeface="Cambria" panose="02040503050406030204" pitchFamily="18" charset="0"/>
                      </a:endParaRPr>
                    </a:p>
                  </a:txBody>
                  <a:tcPr marL="51435" marR="51435" marT="0" marB="0"/>
                </a:tc>
                <a:tc>
                  <a:txBody>
                    <a:bodyPr/>
                    <a:lstStyle/>
                    <a:p>
                      <a:pPr algn="r">
                        <a:lnSpc>
                          <a:spcPct val="150000"/>
                        </a:lnSpc>
                        <a:spcAft>
                          <a:spcPts val="1200"/>
                        </a:spcAft>
                      </a:pPr>
                      <a:r>
                        <a:rPr lang="en-US" sz="2000" dirty="0">
                          <a:effectLst/>
                          <a:latin typeface="Cambria" panose="02040503050406030204" pitchFamily="18" charset="0"/>
                        </a:rPr>
                        <a:t>402,005</a:t>
                      </a:r>
                      <a:endParaRPr lang="en-ZA" sz="2000" dirty="0">
                        <a:effectLst/>
                        <a:latin typeface="Cambria" panose="02040503050406030204" pitchFamily="18" charset="0"/>
                      </a:endParaRPr>
                    </a:p>
                  </a:txBody>
                  <a:tcPr marL="51435" marR="51435" marT="0" marB="0" anchor="b"/>
                </a:tc>
                <a:extLst>
                  <a:ext uri="{0D108BD9-81ED-4DB2-BD59-A6C34878D82A}">
                    <a16:rowId xmlns:a16="http://schemas.microsoft.com/office/drawing/2014/main" xmlns="" val="10001"/>
                  </a:ext>
                </a:extLst>
              </a:tr>
              <a:tr h="385917">
                <a:tc>
                  <a:txBody>
                    <a:bodyPr/>
                    <a:lstStyle/>
                    <a:p>
                      <a:pPr algn="just">
                        <a:lnSpc>
                          <a:spcPct val="150000"/>
                        </a:lnSpc>
                        <a:spcAft>
                          <a:spcPts val="1200"/>
                        </a:spcAft>
                      </a:pPr>
                      <a:r>
                        <a:rPr lang="en-US" sz="2000" dirty="0">
                          <a:effectLst/>
                          <a:latin typeface="Cambria" panose="02040503050406030204" pitchFamily="18" charset="0"/>
                        </a:rPr>
                        <a:t>Free State</a:t>
                      </a:r>
                      <a:endParaRPr lang="en-ZA" sz="2000" dirty="0">
                        <a:effectLst/>
                        <a:latin typeface="Cambria" panose="02040503050406030204" pitchFamily="18" charset="0"/>
                      </a:endParaRPr>
                    </a:p>
                  </a:txBody>
                  <a:tcPr marL="51435" marR="51435" marT="0" marB="0"/>
                </a:tc>
                <a:tc>
                  <a:txBody>
                    <a:bodyPr/>
                    <a:lstStyle/>
                    <a:p>
                      <a:pPr algn="r">
                        <a:lnSpc>
                          <a:spcPct val="150000"/>
                        </a:lnSpc>
                        <a:spcAft>
                          <a:spcPts val="1200"/>
                        </a:spcAft>
                      </a:pPr>
                      <a:r>
                        <a:rPr lang="en-US" sz="2000" dirty="0">
                          <a:effectLst/>
                          <a:latin typeface="Cambria" panose="02040503050406030204" pitchFamily="18" charset="0"/>
                        </a:rPr>
                        <a:t>195,129</a:t>
                      </a:r>
                      <a:endParaRPr lang="en-ZA" sz="2000" dirty="0">
                        <a:effectLst/>
                        <a:latin typeface="Cambria" panose="02040503050406030204" pitchFamily="18" charset="0"/>
                      </a:endParaRPr>
                    </a:p>
                  </a:txBody>
                  <a:tcPr marL="51435" marR="51435" marT="0" marB="0" anchor="b"/>
                </a:tc>
                <a:extLst>
                  <a:ext uri="{0D108BD9-81ED-4DB2-BD59-A6C34878D82A}">
                    <a16:rowId xmlns:a16="http://schemas.microsoft.com/office/drawing/2014/main" xmlns="" val="10002"/>
                  </a:ext>
                </a:extLst>
              </a:tr>
              <a:tr h="385917">
                <a:tc>
                  <a:txBody>
                    <a:bodyPr/>
                    <a:lstStyle/>
                    <a:p>
                      <a:pPr algn="just">
                        <a:lnSpc>
                          <a:spcPct val="150000"/>
                        </a:lnSpc>
                        <a:spcAft>
                          <a:spcPts val="1200"/>
                        </a:spcAft>
                      </a:pPr>
                      <a:r>
                        <a:rPr lang="en-US" sz="2000" dirty="0">
                          <a:effectLst/>
                          <a:latin typeface="Cambria" panose="02040503050406030204" pitchFamily="18" charset="0"/>
                        </a:rPr>
                        <a:t>Gauteng </a:t>
                      </a:r>
                      <a:endParaRPr lang="en-ZA" sz="2000" dirty="0">
                        <a:effectLst/>
                        <a:latin typeface="Cambria" panose="02040503050406030204" pitchFamily="18" charset="0"/>
                      </a:endParaRPr>
                    </a:p>
                  </a:txBody>
                  <a:tcPr marL="51435" marR="51435" marT="0" marB="0"/>
                </a:tc>
                <a:tc>
                  <a:txBody>
                    <a:bodyPr/>
                    <a:lstStyle/>
                    <a:p>
                      <a:pPr algn="r">
                        <a:lnSpc>
                          <a:spcPct val="150000"/>
                        </a:lnSpc>
                        <a:spcAft>
                          <a:spcPts val="1200"/>
                        </a:spcAft>
                      </a:pPr>
                      <a:r>
                        <a:rPr lang="en-US" sz="2000" dirty="0">
                          <a:effectLst/>
                          <a:latin typeface="Cambria" panose="02040503050406030204" pitchFamily="18" charset="0"/>
                        </a:rPr>
                        <a:t>295,410</a:t>
                      </a:r>
                      <a:endParaRPr lang="en-ZA" sz="2000" dirty="0">
                        <a:effectLst/>
                        <a:latin typeface="Cambria" panose="02040503050406030204" pitchFamily="18" charset="0"/>
                      </a:endParaRPr>
                    </a:p>
                  </a:txBody>
                  <a:tcPr marL="51435" marR="51435" marT="0" marB="0" anchor="b"/>
                </a:tc>
                <a:extLst>
                  <a:ext uri="{0D108BD9-81ED-4DB2-BD59-A6C34878D82A}">
                    <a16:rowId xmlns:a16="http://schemas.microsoft.com/office/drawing/2014/main" xmlns="" val="10003"/>
                  </a:ext>
                </a:extLst>
              </a:tr>
              <a:tr h="385917">
                <a:tc>
                  <a:txBody>
                    <a:bodyPr/>
                    <a:lstStyle/>
                    <a:p>
                      <a:pPr algn="just">
                        <a:lnSpc>
                          <a:spcPct val="150000"/>
                        </a:lnSpc>
                        <a:spcAft>
                          <a:spcPts val="1200"/>
                        </a:spcAft>
                      </a:pPr>
                      <a:r>
                        <a:rPr lang="en-US" sz="2000" dirty="0">
                          <a:effectLst/>
                          <a:latin typeface="Cambria" panose="02040503050406030204" pitchFamily="18" charset="0"/>
                        </a:rPr>
                        <a:t>Kwazulu-Natal</a:t>
                      </a:r>
                      <a:endParaRPr lang="en-ZA" sz="2000" dirty="0">
                        <a:effectLst/>
                        <a:latin typeface="Cambria" panose="02040503050406030204" pitchFamily="18" charset="0"/>
                      </a:endParaRPr>
                    </a:p>
                  </a:txBody>
                  <a:tcPr marL="51435" marR="51435" marT="0" marB="0"/>
                </a:tc>
                <a:tc>
                  <a:txBody>
                    <a:bodyPr/>
                    <a:lstStyle/>
                    <a:p>
                      <a:pPr algn="r">
                        <a:lnSpc>
                          <a:spcPct val="150000"/>
                        </a:lnSpc>
                        <a:spcAft>
                          <a:spcPts val="1200"/>
                        </a:spcAft>
                      </a:pPr>
                      <a:r>
                        <a:rPr lang="en-US" sz="2000" dirty="0">
                          <a:effectLst/>
                          <a:latin typeface="Cambria" panose="02040503050406030204" pitchFamily="18" charset="0"/>
                        </a:rPr>
                        <a:t>781,343</a:t>
                      </a:r>
                      <a:endParaRPr lang="en-ZA" sz="2000" dirty="0">
                        <a:effectLst/>
                        <a:latin typeface="Cambria" panose="02040503050406030204" pitchFamily="18" charset="0"/>
                      </a:endParaRPr>
                    </a:p>
                  </a:txBody>
                  <a:tcPr marL="51435" marR="51435" marT="0" marB="0" anchor="b"/>
                </a:tc>
                <a:extLst>
                  <a:ext uri="{0D108BD9-81ED-4DB2-BD59-A6C34878D82A}">
                    <a16:rowId xmlns:a16="http://schemas.microsoft.com/office/drawing/2014/main" xmlns="" val="10004"/>
                  </a:ext>
                </a:extLst>
              </a:tr>
              <a:tr h="385917">
                <a:tc>
                  <a:txBody>
                    <a:bodyPr/>
                    <a:lstStyle/>
                    <a:p>
                      <a:pPr algn="just">
                        <a:lnSpc>
                          <a:spcPct val="150000"/>
                        </a:lnSpc>
                        <a:spcAft>
                          <a:spcPts val="1200"/>
                        </a:spcAft>
                      </a:pPr>
                      <a:r>
                        <a:rPr lang="en-US" sz="2000" dirty="0">
                          <a:effectLst/>
                          <a:latin typeface="Cambria" panose="02040503050406030204" pitchFamily="18" charset="0"/>
                        </a:rPr>
                        <a:t>Limpopo</a:t>
                      </a:r>
                      <a:endParaRPr lang="en-ZA" sz="2000" dirty="0">
                        <a:effectLst/>
                        <a:latin typeface="Cambria" panose="02040503050406030204" pitchFamily="18" charset="0"/>
                      </a:endParaRPr>
                    </a:p>
                  </a:txBody>
                  <a:tcPr marL="51435" marR="51435" marT="0" marB="0"/>
                </a:tc>
                <a:tc>
                  <a:txBody>
                    <a:bodyPr/>
                    <a:lstStyle/>
                    <a:p>
                      <a:pPr algn="r">
                        <a:lnSpc>
                          <a:spcPct val="150000"/>
                        </a:lnSpc>
                        <a:spcAft>
                          <a:spcPts val="1200"/>
                        </a:spcAft>
                      </a:pPr>
                      <a:r>
                        <a:rPr lang="en-US" sz="2000" dirty="0">
                          <a:effectLst/>
                          <a:latin typeface="Cambria" panose="02040503050406030204" pitchFamily="18" charset="0"/>
                        </a:rPr>
                        <a:t>549,056</a:t>
                      </a:r>
                      <a:endParaRPr lang="en-ZA" sz="2000" dirty="0">
                        <a:effectLst/>
                        <a:latin typeface="Cambria" panose="02040503050406030204" pitchFamily="18" charset="0"/>
                      </a:endParaRPr>
                    </a:p>
                  </a:txBody>
                  <a:tcPr marL="51435" marR="51435" marT="0" marB="0" anchor="b"/>
                </a:tc>
                <a:extLst>
                  <a:ext uri="{0D108BD9-81ED-4DB2-BD59-A6C34878D82A}">
                    <a16:rowId xmlns:a16="http://schemas.microsoft.com/office/drawing/2014/main" xmlns="" val="10005"/>
                  </a:ext>
                </a:extLst>
              </a:tr>
              <a:tr h="385917">
                <a:tc>
                  <a:txBody>
                    <a:bodyPr/>
                    <a:lstStyle/>
                    <a:p>
                      <a:pPr algn="just">
                        <a:lnSpc>
                          <a:spcPct val="150000"/>
                        </a:lnSpc>
                        <a:spcAft>
                          <a:spcPts val="1200"/>
                        </a:spcAft>
                      </a:pPr>
                      <a:r>
                        <a:rPr lang="en-US" sz="2000">
                          <a:effectLst/>
                          <a:latin typeface="Cambria" panose="02040503050406030204" pitchFamily="18" charset="0"/>
                        </a:rPr>
                        <a:t>Mpumalanga</a:t>
                      </a:r>
                      <a:endParaRPr lang="en-ZA" sz="2000">
                        <a:effectLst/>
                        <a:latin typeface="Cambria" panose="02040503050406030204" pitchFamily="18" charset="0"/>
                      </a:endParaRPr>
                    </a:p>
                  </a:txBody>
                  <a:tcPr marL="51435" marR="51435" marT="0" marB="0"/>
                </a:tc>
                <a:tc>
                  <a:txBody>
                    <a:bodyPr/>
                    <a:lstStyle/>
                    <a:p>
                      <a:pPr algn="r">
                        <a:lnSpc>
                          <a:spcPct val="150000"/>
                        </a:lnSpc>
                        <a:spcAft>
                          <a:spcPts val="1200"/>
                        </a:spcAft>
                      </a:pPr>
                      <a:r>
                        <a:rPr lang="en-US" sz="2000" dirty="0">
                          <a:effectLst/>
                          <a:latin typeface="Cambria" panose="02040503050406030204" pitchFamily="18" charset="0"/>
                        </a:rPr>
                        <a:t>255,065</a:t>
                      </a:r>
                      <a:endParaRPr lang="en-ZA" sz="2000" dirty="0">
                        <a:effectLst/>
                        <a:latin typeface="Cambria" panose="02040503050406030204" pitchFamily="18" charset="0"/>
                      </a:endParaRPr>
                    </a:p>
                  </a:txBody>
                  <a:tcPr marL="51435" marR="51435" marT="0" marB="0" anchor="b"/>
                </a:tc>
                <a:extLst>
                  <a:ext uri="{0D108BD9-81ED-4DB2-BD59-A6C34878D82A}">
                    <a16:rowId xmlns:a16="http://schemas.microsoft.com/office/drawing/2014/main" xmlns="" val="10006"/>
                  </a:ext>
                </a:extLst>
              </a:tr>
              <a:tr h="385917">
                <a:tc>
                  <a:txBody>
                    <a:bodyPr/>
                    <a:lstStyle/>
                    <a:p>
                      <a:pPr algn="just">
                        <a:lnSpc>
                          <a:spcPct val="150000"/>
                        </a:lnSpc>
                        <a:spcAft>
                          <a:spcPts val="1200"/>
                        </a:spcAft>
                      </a:pPr>
                      <a:r>
                        <a:rPr lang="en-US" sz="2000">
                          <a:effectLst/>
                          <a:latin typeface="Cambria" panose="02040503050406030204" pitchFamily="18" charset="0"/>
                        </a:rPr>
                        <a:t>North West</a:t>
                      </a:r>
                      <a:endParaRPr lang="en-ZA" sz="2000">
                        <a:effectLst/>
                        <a:latin typeface="Cambria" panose="02040503050406030204" pitchFamily="18" charset="0"/>
                      </a:endParaRPr>
                    </a:p>
                  </a:txBody>
                  <a:tcPr marL="51435" marR="51435" marT="0" marB="0"/>
                </a:tc>
                <a:tc>
                  <a:txBody>
                    <a:bodyPr/>
                    <a:lstStyle/>
                    <a:p>
                      <a:pPr algn="r">
                        <a:lnSpc>
                          <a:spcPct val="150000"/>
                        </a:lnSpc>
                        <a:spcAft>
                          <a:spcPts val="1200"/>
                        </a:spcAft>
                      </a:pPr>
                      <a:r>
                        <a:rPr lang="en-US" sz="2000" dirty="0">
                          <a:effectLst/>
                          <a:latin typeface="Cambria" panose="02040503050406030204" pitchFamily="18" charset="0"/>
                        </a:rPr>
                        <a:t>230,906</a:t>
                      </a:r>
                      <a:endParaRPr lang="en-ZA" sz="2000" dirty="0">
                        <a:effectLst/>
                        <a:latin typeface="Cambria" panose="02040503050406030204" pitchFamily="18" charset="0"/>
                      </a:endParaRPr>
                    </a:p>
                  </a:txBody>
                  <a:tcPr marL="51435" marR="51435" marT="0" marB="0" anchor="b"/>
                </a:tc>
                <a:extLst>
                  <a:ext uri="{0D108BD9-81ED-4DB2-BD59-A6C34878D82A}">
                    <a16:rowId xmlns:a16="http://schemas.microsoft.com/office/drawing/2014/main" xmlns="" val="10007"/>
                  </a:ext>
                </a:extLst>
              </a:tr>
              <a:tr h="385917">
                <a:tc>
                  <a:txBody>
                    <a:bodyPr/>
                    <a:lstStyle/>
                    <a:p>
                      <a:pPr algn="just">
                        <a:lnSpc>
                          <a:spcPct val="150000"/>
                        </a:lnSpc>
                        <a:spcAft>
                          <a:spcPts val="1200"/>
                        </a:spcAft>
                      </a:pPr>
                      <a:r>
                        <a:rPr lang="en-US" sz="2000">
                          <a:effectLst/>
                          <a:latin typeface="Cambria" panose="02040503050406030204" pitchFamily="18" charset="0"/>
                        </a:rPr>
                        <a:t>Northern Cape</a:t>
                      </a:r>
                      <a:endParaRPr lang="en-ZA" sz="2000">
                        <a:effectLst/>
                        <a:latin typeface="Cambria" panose="02040503050406030204" pitchFamily="18" charset="0"/>
                      </a:endParaRPr>
                    </a:p>
                  </a:txBody>
                  <a:tcPr marL="51435" marR="51435" marT="0" marB="0"/>
                </a:tc>
                <a:tc>
                  <a:txBody>
                    <a:bodyPr/>
                    <a:lstStyle/>
                    <a:p>
                      <a:pPr algn="r">
                        <a:lnSpc>
                          <a:spcPct val="150000"/>
                        </a:lnSpc>
                        <a:spcAft>
                          <a:spcPts val="1200"/>
                        </a:spcAft>
                      </a:pPr>
                      <a:r>
                        <a:rPr lang="en-US" sz="2000" dirty="0">
                          <a:effectLst/>
                          <a:latin typeface="Cambria" panose="02040503050406030204" pitchFamily="18" charset="0"/>
                        </a:rPr>
                        <a:t>69,022</a:t>
                      </a:r>
                      <a:endParaRPr lang="en-ZA" sz="2000" dirty="0">
                        <a:effectLst/>
                        <a:latin typeface="Cambria" panose="02040503050406030204" pitchFamily="18" charset="0"/>
                      </a:endParaRPr>
                    </a:p>
                  </a:txBody>
                  <a:tcPr marL="51435" marR="51435" marT="0" marB="0" anchor="b"/>
                </a:tc>
                <a:extLst>
                  <a:ext uri="{0D108BD9-81ED-4DB2-BD59-A6C34878D82A}">
                    <a16:rowId xmlns:a16="http://schemas.microsoft.com/office/drawing/2014/main" xmlns="" val="10008"/>
                  </a:ext>
                </a:extLst>
              </a:tr>
              <a:tr h="385917">
                <a:tc>
                  <a:txBody>
                    <a:bodyPr/>
                    <a:lstStyle/>
                    <a:p>
                      <a:pPr algn="just">
                        <a:lnSpc>
                          <a:spcPct val="150000"/>
                        </a:lnSpc>
                        <a:spcAft>
                          <a:spcPts val="1200"/>
                        </a:spcAft>
                      </a:pPr>
                      <a:r>
                        <a:rPr lang="en-US" sz="2000">
                          <a:effectLst/>
                          <a:latin typeface="Cambria" panose="02040503050406030204" pitchFamily="18" charset="0"/>
                        </a:rPr>
                        <a:t>Western Cape</a:t>
                      </a:r>
                      <a:endParaRPr lang="en-ZA" sz="2000">
                        <a:effectLst/>
                        <a:latin typeface="Cambria" panose="02040503050406030204" pitchFamily="18" charset="0"/>
                      </a:endParaRPr>
                    </a:p>
                  </a:txBody>
                  <a:tcPr marL="51435" marR="51435" marT="0" marB="0"/>
                </a:tc>
                <a:tc>
                  <a:txBody>
                    <a:bodyPr/>
                    <a:lstStyle/>
                    <a:p>
                      <a:pPr algn="r">
                        <a:lnSpc>
                          <a:spcPct val="150000"/>
                        </a:lnSpc>
                        <a:spcAft>
                          <a:spcPts val="1200"/>
                        </a:spcAft>
                      </a:pPr>
                      <a:r>
                        <a:rPr lang="en-US" sz="2000" dirty="0">
                          <a:effectLst/>
                          <a:latin typeface="Cambria" panose="02040503050406030204" pitchFamily="18" charset="0"/>
                        </a:rPr>
                        <a:t>116,104</a:t>
                      </a:r>
                      <a:endParaRPr lang="en-ZA" sz="2000" dirty="0">
                        <a:effectLst/>
                        <a:latin typeface="Cambria" panose="02040503050406030204" pitchFamily="18" charset="0"/>
                      </a:endParaRPr>
                    </a:p>
                  </a:txBody>
                  <a:tcPr marL="51435" marR="51435" marT="0" marB="0" anchor="b"/>
                </a:tc>
                <a:extLst>
                  <a:ext uri="{0D108BD9-81ED-4DB2-BD59-A6C34878D82A}">
                    <a16:rowId xmlns:a16="http://schemas.microsoft.com/office/drawing/2014/main" xmlns="" val="10009"/>
                  </a:ext>
                </a:extLst>
              </a:tr>
              <a:tr h="385917">
                <a:tc>
                  <a:txBody>
                    <a:bodyPr/>
                    <a:lstStyle/>
                    <a:p>
                      <a:pPr algn="just">
                        <a:lnSpc>
                          <a:spcPct val="150000"/>
                        </a:lnSpc>
                        <a:spcAft>
                          <a:spcPts val="1200"/>
                        </a:spcAft>
                      </a:pPr>
                      <a:r>
                        <a:rPr lang="en-US" sz="2000" b="1" dirty="0">
                          <a:effectLst/>
                          <a:latin typeface="Cambria" panose="02040503050406030204" pitchFamily="18" charset="0"/>
                        </a:rPr>
                        <a:t>Total</a:t>
                      </a:r>
                      <a:endParaRPr lang="en-ZA" sz="2000" b="1" dirty="0">
                        <a:effectLst/>
                        <a:latin typeface="Cambria" panose="02040503050406030204" pitchFamily="18" charset="0"/>
                      </a:endParaRPr>
                    </a:p>
                  </a:txBody>
                  <a:tcPr marL="51435" marR="51435" marT="0" marB="0"/>
                </a:tc>
                <a:tc>
                  <a:txBody>
                    <a:bodyPr/>
                    <a:lstStyle/>
                    <a:p>
                      <a:pPr algn="r">
                        <a:lnSpc>
                          <a:spcPct val="150000"/>
                        </a:lnSpc>
                        <a:spcAft>
                          <a:spcPts val="1200"/>
                        </a:spcAft>
                      </a:pPr>
                      <a:r>
                        <a:rPr lang="en-US" sz="2000" b="1" dirty="0">
                          <a:effectLst/>
                          <a:latin typeface="Cambria" panose="02040503050406030204" pitchFamily="18" charset="0"/>
                        </a:rPr>
                        <a:t>2,894,040</a:t>
                      </a:r>
                      <a:endParaRPr lang="en-ZA" sz="2000" b="1" dirty="0">
                        <a:effectLst/>
                        <a:latin typeface="Cambria" panose="02040503050406030204" pitchFamily="18" charset="0"/>
                      </a:endParaRPr>
                    </a:p>
                  </a:txBody>
                  <a:tcPr marL="51435" marR="51435" marT="0" marB="0" anchor="b"/>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869318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dirty="0"/>
              <a:t>Regulation 26A deductions</a:t>
            </a:r>
            <a:endParaRPr lang="en-ZA" dirty="0"/>
          </a:p>
        </p:txBody>
      </p:sp>
      <p:sp>
        <p:nvSpPr>
          <p:cNvPr id="3" name="Content Placeholder 2"/>
          <p:cNvSpPr>
            <a:spLocks noGrp="1"/>
          </p:cNvSpPr>
          <p:nvPr>
            <p:ph idx="1"/>
          </p:nvPr>
        </p:nvSpPr>
        <p:spPr>
          <a:xfrm>
            <a:off x="381000" y="916757"/>
            <a:ext cx="8229600" cy="5484043"/>
          </a:xfrm>
        </p:spPr>
        <p:txBody>
          <a:bodyPr>
            <a:noAutofit/>
          </a:bodyPr>
          <a:lstStyle/>
          <a:p>
            <a:pPr marL="457200" lvl="0" indent="-457200" algn="just">
              <a:buFont typeface="+mj-lt"/>
              <a:buAutoNum type="alphaLcParenR"/>
            </a:pPr>
            <a:r>
              <a:rPr lang="en-GB" sz="2000" dirty="0"/>
              <a:t>Business processes were reviewed, to enable local offices to receive the </a:t>
            </a:r>
            <a:r>
              <a:rPr lang="en-GB" sz="2000" dirty="0" smtClean="0"/>
              <a:t>mandate </a:t>
            </a:r>
            <a:r>
              <a:rPr lang="en-GB" sz="2000" dirty="0"/>
              <a:t>as provided for in the Social Assistance Act, 2004.  </a:t>
            </a:r>
            <a:r>
              <a:rPr lang="en-GB" sz="2000" dirty="0" smtClean="0"/>
              <a:t>  </a:t>
            </a:r>
          </a:p>
          <a:p>
            <a:pPr marL="457200" lvl="0" indent="-457200" algn="just">
              <a:buFont typeface="+mj-lt"/>
              <a:buAutoNum type="alphaLcParenR"/>
            </a:pPr>
            <a:r>
              <a:rPr lang="en-GB" sz="2000" dirty="0" smtClean="0"/>
              <a:t>Enhancements </a:t>
            </a:r>
            <a:r>
              <a:rPr lang="en-GB" sz="2000" dirty="0"/>
              <a:t>to the scanning solution </a:t>
            </a:r>
            <a:r>
              <a:rPr lang="en-GB" sz="2000" dirty="0" smtClean="0"/>
              <a:t>conducted </a:t>
            </a:r>
            <a:r>
              <a:rPr lang="en-GB" sz="2000" dirty="0"/>
              <a:t>to accommodate this.</a:t>
            </a:r>
            <a:endParaRPr lang="en-ZA" sz="2000" dirty="0"/>
          </a:p>
          <a:p>
            <a:pPr marL="457200" indent="-457200" algn="just">
              <a:buFont typeface="+mj-lt"/>
              <a:buAutoNum type="alphaLcParenR"/>
            </a:pPr>
            <a:r>
              <a:rPr lang="en-GB" sz="2000" dirty="0" err="1"/>
              <a:t>Socpen</a:t>
            </a:r>
            <a:r>
              <a:rPr lang="en-GB" sz="2000" dirty="0"/>
              <a:t> system enhanced, to enable the capturing of </a:t>
            </a:r>
            <a:r>
              <a:rPr lang="en-GB" sz="2000" dirty="0" smtClean="0"/>
              <a:t>mandate to enable </a:t>
            </a:r>
            <a:r>
              <a:rPr lang="en-GB" sz="2000" dirty="0"/>
              <a:t>help desk and call centre officials to respond to </a:t>
            </a:r>
            <a:r>
              <a:rPr lang="en-GB" sz="2000" dirty="0" smtClean="0"/>
              <a:t>enquiries</a:t>
            </a:r>
          </a:p>
          <a:p>
            <a:pPr marL="457200" lvl="0" indent="-457200" algn="just">
              <a:buFont typeface="+mj-lt"/>
              <a:buAutoNum type="alphaLcParenR"/>
            </a:pPr>
            <a:r>
              <a:rPr lang="en-GB" sz="2000" dirty="0"/>
              <a:t>All 17 insurance companies </a:t>
            </a:r>
            <a:r>
              <a:rPr lang="en-GB" sz="2000" dirty="0" smtClean="0"/>
              <a:t>registered have </a:t>
            </a:r>
            <a:r>
              <a:rPr lang="en-GB" sz="2000" dirty="0"/>
              <a:t>registered as entities with SASSA to enable payment directly </a:t>
            </a:r>
            <a:r>
              <a:rPr lang="en-GB" sz="2000" dirty="0" smtClean="0"/>
              <a:t>on </a:t>
            </a:r>
            <a:r>
              <a:rPr lang="en-GB" sz="2000" dirty="0"/>
              <a:t>a monthly basis.</a:t>
            </a:r>
            <a:endParaRPr lang="en-ZA" sz="2000" dirty="0"/>
          </a:p>
          <a:p>
            <a:pPr marL="457200" lvl="0" indent="-457200" algn="just">
              <a:buFont typeface="+mj-lt"/>
              <a:buAutoNum type="alphaLcParenR"/>
            </a:pPr>
            <a:r>
              <a:rPr lang="en-GB" sz="2000" dirty="0"/>
              <a:t>Process flow for funds from SASSA to the insurance companies documented  </a:t>
            </a:r>
            <a:endParaRPr lang="en-ZA" sz="2000" dirty="0"/>
          </a:p>
          <a:p>
            <a:pPr marL="457200" lvl="0" indent="-457200" algn="just">
              <a:buFont typeface="+mj-lt"/>
              <a:buAutoNum type="alphaLcParenR"/>
            </a:pPr>
            <a:r>
              <a:rPr lang="en-GB" sz="2000" dirty="0"/>
              <a:t>Approval </a:t>
            </a:r>
            <a:r>
              <a:rPr lang="en-GB" sz="2000" dirty="0" smtClean="0"/>
              <a:t>obtained </a:t>
            </a:r>
            <a:r>
              <a:rPr lang="en-GB" sz="2000" dirty="0"/>
              <a:t>from National Treasury </a:t>
            </a:r>
            <a:r>
              <a:rPr lang="en-GB" sz="2000" dirty="0" smtClean="0"/>
              <a:t>to utilise </a:t>
            </a:r>
            <a:r>
              <a:rPr lang="en-GB" sz="2000" dirty="0"/>
              <a:t>the services of </a:t>
            </a:r>
            <a:r>
              <a:rPr lang="en-GB" sz="2000" dirty="0" err="1"/>
              <a:t>QLink</a:t>
            </a:r>
            <a:r>
              <a:rPr lang="en-GB" sz="2000" dirty="0" smtClean="0"/>
              <a:t>,</a:t>
            </a:r>
            <a:endParaRPr lang="en-ZA" sz="2000" dirty="0"/>
          </a:p>
          <a:p>
            <a:pPr marL="457200" lvl="0" indent="-457200" algn="just">
              <a:buFont typeface="+mj-lt"/>
              <a:buAutoNum type="alphaLcParenR"/>
            </a:pPr>
            <a:r>
              <a:rPr lang="en-GB" sz="2000" dirty="0"/>
              <a:t>The Services Agreement was signed with </a:t>
            </a:r>
            <a:r>
              <a:rPr lang="en-GB" sz="2000" dirty="0" err="1"/>
              <a:t>QLink</a:t>
            </a:r>
            <a:r>
              <a:rPr lang="en-GB" sz="2000" dirty="0"/>
              <a:t> on </a:t>
            </a:r>
            <a:r>
              <a:rPr lang="en-GB" sz="2000" dirty="0" smtClean="0"/>
              <a:t>16/01/2018</a:t>
            </a:r>
            <a:r>
              <a:rPr lang="en-GB" sz="2000" dirty="0"/>
              <a:t>.</a:t>
            </a:r>
            <a:endParaRPr lang="en-ZA" sz="2000" dirty="0"/>
          </a:p>
          <a:p>
            <a:endParaRPr lang="en-ZA" sz="2000" dirty="0"/>
          </a:p>
        </p:txBody>
      </p:sp>
    </p:spTree>
    <p:extLst>
      <p:ext uri="{BB962C8B-B14F-4D97-AF65-F5344CB8AC3E}">
        <p14:creationId xmlns:p14="http://schemas.microsoft.com/office/powerpoint/2010/main" xmlns="" val="128892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09" y="26504"/>
            <a:ext cx="8229600" cy="1143000"/>
          </a:xfrm>
        </p:spPr>
        <p:txBody>
          <a:bodyPr/>
          <a:lstStyle/>
          <a:p>
            <a:r>
              <a:rPr lang="en-GB" dirty="0"/>
              <a:t>Regulation 26A D</a:t>
            </a:r>
            <a:r>
              <a:rPr lang="en-GB" dirty="0" smtClean="0"/>
              <a:t>eductions</a:t>
            </a:r>
            <a:endParaRPr lang="en-ZA" dirty="0"/>
          </a:p>
        </p:txBody>
      </p:sp>
      <p:sp>
        <p:nvSpPr>
          <p:cNvPr id="3" name="Content Placeholder 2"/>
          <p:cNvSpPr>
            <a:spLocks noGrp="1"/>
          </p:cNvSpPr>
          <p:nvPr>
            <p:ph idx="1"/>
          </p:nvPr>
        </p:nvSpPr>
        <p:spPr>
          <a:xfrm>
            <a:off x="457200" y="1143000"/>
            <a:ext cx="8229600" cy="5715000"/>
          </a:xfrm>
        </p:spPr>
        <p:txBody>
          <a:bodyPr>
            <a:normAutofit fontScale="92500" lnSpcReduction="10000"/>
          </a:bodyPr>
          <a:lstStyle/>
          <a:p>
            <a:pPr marL="457200" indent="-457200" algn="just">
              <a:buFont typeface="+mj-lt"/>
              <a:buAutoNum type="alphaLcParenR"/>
            </a:pPr>
            <a:r>
              <a:rPr lang="en-GB" dirty="0" smtClean="0"/>
              <a:t>There are </a:t>
            </a:r>
            <a:r>
              <a:rPr lang="en-GB" dirty="0"/>
              <a:t>723 348 beneficiaries who have Regulation 26A deductions effected from their </a:t>
            </a:r>
            <a:r>
              <a:rPr lang="en-GB" dirty="0" smtClean="0"/>
              <a:t>grants. SASSA </a:t>
            </a:r>
            <a:r>
              <a:rPr lang="en-GB" dirty="0"/>
              <a:t>will be managing this directly with effect from March </a:t>
            </a:r>
            <a:r>
              <a:rPr lang="en-GB" dirty="0" smtClean="0"/>
              <a:t>2018;</a:t>
            </a:r>
          </a:p>
          <a:p>
            <a:pPr marL="457200" indent="-457200" algn="just">
              <a:buFont typeface="+mj-lt"/>
              <a:buAutoNum type="alphaLcParenR"/>
            </a:pPr>
            <a:r>
              <a:rPr lang="en-GB" dirty="0" smtClean="0"/>
              <a:t>Work </a:t>
            </a:r>
            <a:r>
              <a:rPr lang="en-GB" dirty="0"/>
              <a:t>done to date to achieve this includes the following</a:t>
            </a:r>
            <a:r>
              <a:rPr lang="en-GB" dirty="0" smtClean="0"/>
              <a:t>:</a:t>
            </a:r>
            <a:r>
              <a:rPr lang="en-GB" dirty="0"/>
              <a:t> </a:t>
            </a:r>
            <a:endParaRPr lang="en-ZA" dirty="0"/>
          </a:p>
          <a:p>
            <a:pPr lvl="1" algn="just">
              <a:buFont typeface="Wingdings" panose="05000000000000000000" pitchFamily="2" charset="2"/>
              <a:buChar char="q"/>
            </a:pPr>
            <a:r>
              <a:rPr lang="en-GB" dirty="0"/>
              <a:t>Data base of funeral policies obtained and </a:t>
            </a:r>
            <a:r>
              <a:rPr lang="en-GB" dirty="0" smtClean="0"/>
              <a:t>analysed</a:t>
            </a:r>
          </a:p>
          <a:p>
            <a:pPr lvl="1" algn="just">
              <a:buFont typeface="Wingdings" panose="05000000000000000000" pitchFamily="2" charset="2"/>
              <a:buChar char="q"/>
            </a:pPr>
            <a:r>
              <a:rPr lang="en-GB" dirty="0" smtClean="0"/>
              <a:t> A </a:t>
            </a:r>
            <a:r>
              <a:rPr lang="en-GB" dirty="0"/>
              <a:t>total of 10 561 exceptions identified, </a:t>
            </a:r>
          </a:p>
          <a:p>
            <a:pPr lvl="1" algn="just">
              <a:buFont typeface="Wingdings" panose="05000000000000000000" pitchFamily="2" charset="2"/>
              <a:buChar char="q"/>
            </a:pPr>
            <a:r>
              <a:rPr lang="en-GB" dirty="0" smtClean="0"/>
              <a:t>8</a:t>
            </a:r>
            <a:r>
              <a:rPr lang="en-GB" dirty="0"/>
              <a:t> 017 </a:t>
            </a:r>
            <a:r>
              <a:rPr lang="en-GB" dirty="0" smtClean="0"/>
              <a:t>beneficiary with multiple </a:t>
            </a:r>
            <a:r>
              <a:rPr lang="en-GB" dirty="0"/>
              <a:t>policies (although </a:t>
            </a:r>
            <a:r>
              <a:rPr lang="en-GB" dirty="0" smtClean="0"/>
              <a:t>within </a:t>
            </a:r>
            <a:r>
              <a:rPr lang="en-GB" dirty="0"/>
              <a:t>the 10% limit</a:t>
            </a:r>
            <a:r>
              <a:rPr lang="en-GB" dirty="0" smtClean="0"/>
              <a:t>); </a:t>
            </a:r>
            <a:r>
              <a:rPr lang="en-GB" dirty="0"/>
              <a:t>and </a:t>
            </a:r>
          </a:p>
          <a:p>
            <a:pPr lvl="1" algn="just">
              <a:buFont typeface="Wingdings" panose="05000000000000000000" pitchFamily="2" charset="2"/>
              <a:buChar char="q"/>
            </a:pPr>
            <a:r>
              <a:rPr lang="en-GB" dirty="0" smtClean="0"/>
              <a:t>2</a:t>
            </a:r>
            <a:r>
              <a:rPr lang="en-GB" dirty="0"/>
              <a:t> 544 beneficiaries where the value of the deductions exceeds 10% of the value of a single grant (but not more than the combined total which that beneficiary receives).  </a:t>
            </a:r>
          </a:p>
          <a:p>
            <a:pPr lvl="1" algn="just">
              <a:buFont typeface="Wingdings" panose="05000000000000000000" pitchFamily="2" charset="2"/>
              <a:buChar char="q"/>
            </a:pPr>
            <a:r>
              <a:rPr lang="en-GB" dirty="0" smtClean="0"/>
              <a:t>Letters </a:t>
            </a:r>
            <a:r>
              <a:rPr lang="en-GB" dirty="0"/>
              <a:t>were posted to all 10 561 beneficiaries on 18 October 2017 to advise them of the anomaly and to indicate how to resolve the problem.</a:t>
            </a:r>
            <a:endParaRPr lang="en-ZA" dirty="0"/>
          </a:p>
          <a:p>
            <a:endParaRPr lang="en-ZA" dirty="0"/>
          </a:p>
        </p:txBody>
      </p:sp>
    </p:spTree>
    <p:extLst>
      <p:ext uri="{BB962C8B-B14F-4D97-AF65-F5344CB8AC3E}">
        <p14:creationId xmlns:p14="http://schemas.microsoft.com/office/powerpoint/2010/main" xmlns="" val="46902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Biometric Enrolment</a:t>
            </a:r>
            <a:endParaRPr lang="en-ZA" dirty="0"/>
          </a:p>
        </p:txBody>
      </p:sp>
      <p:sp>
        <p:nvSpPr>
          <p:cNvPr id="3" name="Content Placeholder 2"/>
          <p:cNvSpPr>
            <a:spLocks noGrp="1"/>
          </p:cNvSpPr>
          <p:nvPr>
            <p:ph idx="1"/>
          </p:nvPr>
        </p:nvSpPr>
        <p:spPr>
          <a:xfrm>
            <a:off x="457200" y="1219200"/>
            <a:ext cx="8229600" cy="5638800"/>
          </a:xfrm>
        </p:spPr>
        <p:txBody>
          <a:bodyPr>
            <a:normAutofit fontScale="92500"/>
          </a:bodyPr>
          <a:lstStyle/>
          <a:p>
            <a:pPr marL="457200" indent="-457200" algn="just">
              <a:buFont typeface="+mj-lt"/>
              <a:buAutoNum type="alphaLcParenR"/>
            </a:pPr>
            <a:r>
              <a:rPr lang="en-ZA" dirty="0" smtClean="0"/>
              <a:t>The Current Biometric Identity Access Management Solution for staff is in development stage. The Solution configuration will be expanded to enable enrolment of beneficiaries;</a:t>
            </a:r>
          </a:p>
          <a:p>
            <a:pPr marL="457200" indent="-457200" algn="just">
              <a:buFont typeface="+mj-lt"/>
              <a:buAutoNum type="alphaLcParenR"/>
            </a:pPr>
            <a:r>
              <a:rPr lang="en-ZA" dirty="0" smtClean="0"/>
              <a:t>The additional Infrastructure requirements have been finalised and the current Project Scope will be varied. The report and motivation for the scope variation has been submitted to BAC;</a:t>
            </a:r>
          </a:p>
          <a:p>
            <a:pPr marL="457200" indent="-457200" algn="just">
              <a:buFont typeface="+mj-lt"/>
              <a:buAutoNum type="alphaLcParenR"/>
            </a:pPr>
            <a:r>
              <a:rPr lang="en-ZA" dirty="0" smtClean="0"/>
              <a:t>SAPO is attending to the on-boarding function, processes and the infrastructure readiness;</a:t>
            </a:r>
          </a:p>
          <a:p>
            <a:pPr marL="457200" indent="-457200" algn="just">
              <a:buFont typeface="+mj-lt"/>
              <a:buAutoNum type="alphaLcParenR"/>
            </a:pPr>
            <a:r>
              <a:rPr lang="en-ZA" dirty="0" smtClean="0"/>
              <a:t>Technical Teams are meeting daily at War Room;</a:t>
            </a:r>
          </a:p>
          <a:p>
            <a:pPr marL="457200" indent="-457200" algn="just">
              <a:buFont typeface="+mj-lt"/>
              <a:buAutoNum type="alphaLcParenR"/>
            </a:pPr>
            <a:r>
              <a:rPr lang="en-ZA" dirty="0" smtClean="0"/>
              <a:t>A task team with DHA has been established to finalise the legal requirements for bulk verification of biometric data;</a:t>
            </a:r>
          </a:p>
          <a:p>
            <a:pPr marL="457200" indent="-457200" algn="just">
              <a:buFont typeface="+mj-lt"/>
              <a:buAutoNum type="alphaLcParenR"/>
            </a:pPr>
            <a:r>
              <a:rPr lang="en-ZA" dirty="0" smtClean="0"/>
              <a:t>Final Data Sets migration from CPS  will be done under the auspices of Information Regulator </a:t>
            </a:r>
            <a:endParaRPr lang="en-ZA" dirty="0"/>
          </a:p>
        </p:txBody>
      </p:sp>
    </p:spTree>
    <p:extLst>
      <p:ext uri="{BB962C8B-B14F-4D97-AF65-F5344CB8AC3E}">
        <p14:creationId xmlns:p14="http://schemas.microsoft.com/office/powerpoint/2010/main" xmlns="" val="207580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79" y="0"/>
            <a:ext cx="8229600" cy="685800"/>
          </a:xfrm>
        </p:spPr>
        <p:txBody>
          <a:bodyPr>
            <a:normAutofit fontScale="90000"/>
          </a:bodyPr>
          <a:lstStyle/>
          <a:p>
            <a:r>
              <a:rPr lang="en-ZA" dirty="0" smtClean="0"/>
              <a:t>Migration to Banks</a:t>
            </a:r>
            <a:endParaRPr lang="en-ZA" dirty="0"/>
          </a:p>
        </p:txBody>
      </p:sp>
      <p:sp>
        <p:nvSpPr>
          <p:cNvPr id="3" name="Content Placeholder 2"/>
          <p:cNvSpPr>
            <a:spLocks noGrp="1"/>
          </p:cNvSpPr>
          <p:nvPr>
            <p:ph idx="1"/>
          </p:nvPr>
        </p:nvSpPr>
        <p:spPr>
          <a:xfrm>
            <a:off x="437559" y="990600"/>
            <a:ext cx="8401639" cy="6172200"/>
          </a:xfrm>
        </p:spPr>
        <p:txBody>
          <a:bodyPr>
            <a:noAutofit/>
          </a:bodyPr>
          <a:lstStyle/>
          <a:p>
            <a:pPr marL="342900" lvl="2" indent="-342900" algn="just">
              <a:buFont typeface="+mj-lt"/>
              <a:buAutoNum type="alphaLcParenR"/>
            </a:pPr>
            <a:r>
              <a:rPr lang="en-ZA" sz="2000" dirty="0"/>
              <a:t>SASSA, through National Treasury</a:t>
            </a:r>
            <a:r>
              <a:rPr lang="en-ZA" sz="2000" b="1" dirty="0"/>
              <a:t> </a:t>
            </a:r>
            <a:r>
              <a:rPr lang="en-ZA" sz="2000" dirty="0"/>
              <a:t>and SARB, has been engaging with banks on the requirements and expectations from that sector.  Meetings </a:t>
            </a:r>
            <a:r>
              <a:rPr lang="en-ZA" sz="2000" dirty="0" smtClean="0"/>
              <a:t>were held </a:t>
            </a:r>
            <a:r>
              <a:rPr lang="en-ZA" sz="2000" dirty="0"/>
              <a:t>on 10 November 2017; 30 November 2017; 1 December 2017; 10 January </a:t>
            </a:r>
            <a:r>
              <a:rPr lang="en-ZA" sz="2000" dirty="0" smtClean="0"/>
              <a:t>2018</a:t>
            </a:r>
          </a:p>
          <a:p>
            <a:pPr marL="342900" lvl="2" indent="-342900" algn="just">
              <a:buFont typeface="+mj-lt"/>
              <a:buAutoNum type="alphaLcParenR"/>
            </a:pPr>
            <a:r>
              <a:rPr lang="en-ZA" sz="2000" dirty="0"/>
              <a:t>Requirements for low cost product finalised and provided to National Treasury on 12 January 2018.  </a:t>
            </a:r>
            <a:endParaRPr lang="en-ZA" sz="2000" dirty="0" smtClean="0"/>
          </a:p>
          <a:p>
            <a:pPr marL="342900" lvl="2" indent="-342900" algn="just">
              <a:buFont typeface="+mj-lt"/>
              <a:buAutoNum type="alphaLcParenR"/>
            </a:pPr>
            <a:r>
              <a:rPr lang="en-ZA" sz="2000" dirty="0" smtClean="0"/>
              <a:t>Agreement </a:t>
            </a:r>
            <a:r>
              <a:rPr lang="en-ZA" sz="2000" dirty="0"/>
              <a:t>reached </a:t>
            </a:r>
            <a:r>
              <a:rPr lang="en-ZA" sz="2000" dirty="0" smtClean="0"/>
              <a:t>at the IMC Technical Committee </a:t>
            </a:r>
            <a:r>
              <a:rPr lang="en-ZA" sz="2000" dirty="0"/>
              <a:t>that the requirements for </a:t>
            </a:r>
            <a:r>
              <a:rPr lang="en-ZA" sz="2000" dirty="0" smtClean="0"/>
              <a:t>low cost product for all </a:t>
            </a:r>
            <a:r>
              <a:rPr lang="en-ZA" sz="2000" dirty="0"/>
              <a:t>banks (including </a:t>
            </a:r>
            <a:r>
              <a:rPr lang="en-ZA" sz="2000" dirty="0" err="1"/>
              <a:t>PostBank</a:t>
            </a:r>
            <a:r>
              <a:rPr lang="en-ZA" sz="2000" dirty="0"/>
              <a:t>) should be the same</a:t>
            </a:r>
            <a:r>
              <a:rPr lang="en-ZA" sz="2000" dirty="0" smtClean="0"/>
              <a:t>.</a:t>
            </a:r>
            <a:endParaRPr lang="en-US" sz="2000" dirty="0" smtClean="0"/>
          </a:p>
          <a:p>
            <a:pPr marL="342900" lvl="2" indent="-342900" algn="just">
              <a:buFont typeface="+mj-lt"/>
              <a:buAutoNum type="alphaLcParenR"/>
            </a:pPr>
            <a:r>
              <a:rPr lang="en-US" sz="2000" dirty="0" smtClean="0"/>
              <a:t>The Product is expected to be low cost to </a:t>
            </a:r>
            <a:r>
              <a:rPr lang="en-US" sz="2000" dirty="0"/>
              <a:t>the </a:t>
            </a:r>
            <a:r>
              <a:rPr lang="en-US" sz="2000" dirty="0" err="1"/>
              <a:t>fiscus</a:t>
            </a:r>
            <a:r>
              <a:rPr lang="en-US" sz="2000" dirty="0"/>
              <a:t> and to the beneficiaries</a:t>
            </a:r>
            <a:r>
              <a:rPr lang="en-US" sz="2000" dirty="0" smtClean="0"/>
              <a:t>.</a:t>
            </a:r>
          </a:p>
          <a:p>
            <a:pPr marL="342900" lvl="2" indent="-342900" algn="just">
              <a:buFont typeface="+mj-lt"/>
              <a:buAutoNum type="alphaLcParenR"/>
            </a:pPr>
            <a:r>
              <a:rPr lang="en-US" sz="2000" dirty="0" smtClean="0"/>
              <a:t>Meetings </a:t>
            </a:r>
            <a:r>
              <a:rPr lang="en-US" sz="2000" dirty="0"/>
              <a:t>to </a:t>
            </a:r>
            <a:r>
              <a:rPr lang="en-US" sz="2000" dirty="0" smtClean="0"/>
              <a:t>asses </a:t>
            </a:r>
            <a:r>
              <a:rPr lang="en-US" sz="2000" dirty="0"/>
              <a:t>the </a:t>
            </a:r>
            <a:r>
              <a:rPr lang="en-US" sz="2000" dirty="0" smtClean="0"/>
              <a:t>banks willingness to develop the low cost product have taken place and were concluded. </a:t>
            </a:r>
          </a:p>
          <a:p>
            <a:pPr marL="342900" lvl="2" indent="-342900" algn="just">
              <a:buFont typeface="+mj-lt"/>
              <a:buAutoNum type="alphaLcParenR"/>
            </a:pPr>
            <a:r>
              <a:rPr lang="en-US" sz="2000" dirty="0" smtClean="0"/>
              <a:t>Collectively banks did not agree to develop a low cost product siting amongst others competition and limited time for creation of such. </a:t>
            </a:r>
            <a:endParaRPr lang="en-ZA" sz="2000" dirty="0"/>
          </a:p>
        </p:txBody>
      </p:sp>
    </p:spTree>
    <p:extLst>
      <p:ext uri="{BB962C8B-B14F-4D97-AF65-F5344CB8AC3E}">
        <p14:creationId xmlns:p14="http://schemas.microsoft.com/office/powerpoint/2010/main" xmlns="" val="221240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ZA" dirty="0"/>
              <a:t>R</a:t>
            </a:r>
            <a:r>
              <a:rPr lang="en-ZA" dirty="0" smtClean="0"/>
              <a:t>equirements for Low </a:t>
            </a:r>
            <a:r>
              <a:rPr lang="en-ZA" dirty="0"/>
              <a:t>C</a:t>
            </a:r>
            <a:r>
              <a:rPr lang="en-ZA" dirty="0" smtClean="0"/>
              <a:t>ost </a:t>
            </a:r>
            <a:r>
              <a:rPr lang="en-ZA" dirty="0"/>
              <a:t>P</a:t>
            </a:r>
            <a:r>
              <a:rPr lang="en-ZA" dirty="0" smtClean="0"/>
              <a:t>roduct</a:t>
            </a:r>
            <a:endParaRPr lang="en-ZA" dirty="0"/>
          </a:p>
        </p:txBody>
      </p:sp>
      <p:sp>
        <p:nvSpPr>
          <p:cNvPr id="3" name="Content Placeholder 2"/>
          <p:cNvSpPr>
            <a:spLocks noGrp="1"/>
          </p:cNvSpPr>
          <p:nvPr>
            <p:ph idx="1"/>
          </p:nvPr>
        </p:nvSpPr>
        <p:spPr>
          <a:xfrm>
            <a:off x="457200" y="762000"/>
            <a:ext cx="8229600" cy="5638800"/>
          </a:xfrm>
        </p:spPr>
        <p:txBody>
          <a:bodyPr>
            <a:normAutofit fontScale="25000" lnSpcReduction="20000"/>
          </a:bodyPr>
          <a:lstStyle/>
          <a:p>
            <a:pPr marL="1143000" indent="-1143000" algn="just">
              <a:buFont typeface="+mj-lt"/>
              <a:buAutoNum type="alphaLcParenR"/>
            </a:pPr>
            <a:r>
              <a:rPr lang="en-GB" sz="6400" dirty="0"/>
              <a:t>Free EMV </a:t>
            </a:r>
            <a:r>
              <a:rPr lang="en-GB" sz="6400" dirty="0" smtClean="0"/>
              <a:t>compliant </a:t>
            </a:r>
            <a:r>
              <a:rPr lang="en-GB" sz="6400" dirty="0"/>
              <a:t>bank card on account opening, with first free biometrically enabled EMV </a:t>
            </a:r>
            <a:r>
              <a:rPr lang="en-GB" sz="6400" dirty="0" smtClean="0"/>
              <a:t>compliant </a:t>
            </a:r>
            <a:r>
              <a:rPr lang="en-GB" sz="6400" dirty="0"/>
              <a:t>card issued to account holders once this is </a:t>
            </a:r>
            <a:r>
              <a:rPr lang="en-GB" sz="6400" dirty="0" smtClean="0"/>
              <a:t>approved;</a:t>
            </a:r>
          </a:p>
          <a:p>
            <a:pPr marL="1143000" indent="-1143000" algn="just">
              <a:buFont typeface="+mj-lt"/>
              <a:buAutoNum type="alphaLcParenR"/>
            </a:pPr>
            <a:r>
              <a:rPr lang="en-GB" sz="6400" dirty="0" smtClean="0"/>
              <a:t>No </a:t>
            </a:r>
            <a:r>
              <a:rPr lang="en-GB" sz="6400" dirty="0"/>
              <a:t>minimum account opening </a:t>
            </a:r>
            <a:r>
              <a:rPr lang="en-GB" sz="6400" dirty="0" smtClean="0"/>
              <a:t>deposit and no minimum account balance</a:t>
            </a:r>
            <a:endParaRPr lang="en-GB" sz="6400" dirty="0"/>
          </a:p>
          <a:p>
            <a:pPr marL="1143000" indent="-1143000" algn="just">
              <a:buFont typeface="+mj-lt"/>
              <a:buAutoNum type="alphaLcParenR"/>
            </a:pPr>
            <a:r>
              <a:rPr lang="en-GB" sz="6400" dirty="0" smtClean="0"/>
              <a:t>No </a:t>
            </a:r>
            <a:r>
              <a:rPr lang="en-GB" sz="6400" dirty="0"/>
              <a:t>monthly service fee charged to the beneficiary (account holder</a:t>
            </a:r>
            <a:r>
              <a:rPr lang="en-GB" sz="6400" dirty="0" smtClean="0"/>
              <a:t>) (this will be covered by the subsidy)</a:t>
            </a:r>
            <a:endParaRPr lang="en-GB" sz="6400" dirty="0"/>
          </a:p>
          <a:p>
            <a:pPr marL="1143000" indent="-1143000" algn="just">
              <a:buFont typeface="+mj-lt"/>
              <a:buAutoNum type="alphaLcParenR"/>
            </a:pPr>
            <a:r>
              <a:rPr lang="en-GB" sz="6400" dirty="0"/>
              <a:t>Free first payment card replacement </a:t>
            </a:r>
          </a:p>
          <a:p>
            <a:pPr marL="1143000" indent="-1143000" algn="just">
              <a:buFont typeface="+mj-lt"/>
              <a:buAutoNum type="alphaLcParenR"/>
            </a:pPr>
            <a:r>
              <a:rPr lang="en-GB" sz="6400" dirty="0"/>
              <a:t>Free mini-statement or balance enquiry</a:t>
            </a:r>
          </a:p>
          <a:p>
            <a:pPr marL="1143000" indent="-1143000" algn="just">
              <a:buFont typeface="+mj-lt"/>
              <a:buAutoNum type="alphaLcParenR"/>
            </a:pPr>
            <a:r>
              <a:rPr lang="en-GB" sz="6400" dirty="0"/>
              <a:t>Unlimited free point of sale purchases</a:t>
            </a:r>
          </a:p>
          <a:p>
            <a:pPr marL="1143000" indent="-1143000" algn="just">
              <a:buFont typeface="+mj-lt"/>
              <a:buAutoNum type="alphaLcParenR"/>
            </a:pPr>
            <a:r>
              <a:rPr lang="en-GB" sz="6400" dirty="0"/>
              <a:t>Two (2) free withdrawals on own infrastructure</a:t>
            </a:r>
          </a:p>
          <a:p>
            <a:pPr marL="1143000" indent="-1143000" algn="just">
              <a:buFont typeface="+mj-lt"/>
              <a:buAutoNum type="alphaLcParenR"/>
            </a:pPr>
            <a:r>
              <a:rPr lang="en-GB" sz="6400" dirty="0"/>
              <a:t>Three (3) free cash back transactions at merchants / retailers</a:t>
            </a:r>
          </a:p>
          <a:p>
            <a:pPr marL="1143000" indent="-1143000" algn="just">
              <a:buFont typeface="+mj-lt"/>
              <a:buAutoNum type="alphaLcParenR"/>
            </a:pPr>
            <a:r>
              <a:rPr lang="en-GB" sz="6400" dirty="0"/>
              <a:t>Free PIN resets on USSD or other electronic means; 1 free PIN reset per annum in bank infrastructure</a:t>
            </a:r>
          </a:p>
          <a:p>
            <a:pPr marL="1143000" indent="-1143000" algn="just">
              <a:buFont typeface="+mj-lt"/>
              <a:buAutoNum type="alphaLcParenR"/>
            </a:pPr>
            <a:r>
              <a:rPr lang="en-GB" sz="6400" dirty="0"/>
              <a:t>Free cell phone balance enquiry</a:t>
            </a:r>
          </a:p>
          <a:p>
            <a:pPr marL="1143000" indent="-1143000" algn="just">
              <a:buFont typeface="+mj-lt"/>
              <a:buAutoNum type="alphaLcParenR"/>
            </a:pPr>
            <a:r>
              <a:rPr lang="en-GB" sz="6400" dirty="0"/>
              <a:t>Free SMS and/or email notification for transactions and balances</a:t>
            </a:r>
          </a:p>
          <a:p>
            <a:pPr marL="1143000" indent="-1143000" algn="just">
              <a:buFont typeface="+mj-lt"/>
              <a:buAutoNum type="alphaLcParenR"/>
            </a:pPr>
            <a:r>
              <a:rPr lang="en-GB" sz="6400" dirty="0"/>
              <a:t>No EFT debits or stop </a:t>
            </a:r>
            <a:r>
              <a:rPr lang="en-GB" sz="6400" dirty="0" smtClean="0"/>
              <a:t>orders</a:t>
            </a:r>
            <a:endParaRPr lang="en-GB" sz="6400" dirty="0"/>
          </a:p>
          <a:p>
            <a:pPr marL="1143000" indent="-1143000" algn="just">
              <a:buFont typeface="+mj-lt"/>
              <a:buAutoNum type="alphaLcParenR"/>
            </a:pPr>
            <a:r>
              <a:rPr lang="en-GB" sz="6400" dirty="0"/>
              <a:t>The </a:t>
            </a:r>
            <a:r>
              <a:rPr lang="en-GB" sz="6400" dirty="0" smtClean="0"/>
              <a:t>maximum </a:t>
            </a:r>
            <a:r>
              <a:rPr lang="en-GB" sz="6400" dirty="0"/>
              <a:t>cost for this bank account which SASSA will be willing to subsidise is </a:t>
            </a:r>
            <a:r>
              <a:rPr lang="en-GB" sz="6400" b="1" dirty="0"/>
              <a:t>R6,71</a:t>
            </a:r>
            <a:r>
              <a:rPr lang="en-GB" sz="6400" dirty="0"/>
              <a:t> per </a:t>
            </a:r>
            <a:r>
              <a:rPr lang="en-GB" sz="6400" dirty="0" smtClean="0"/>
              <a:t>month.  </a:t>
            </a:r>
            <a:r>
              <a:rPr lang="en-GB" sz="6400" dirty="0"/>
              <a:t>However, it will be limited to the specific product agreed to for social grant beneficiaries only.  </a:t>
            </a:r>
          </a:p>
          <a:p>
            <a:endParaRPr lang="en-GB" dirty="0" smtClean="0"/>
          </a:p>
        </p:txBody>
      </p:sp>
    </p:spTree>
    <p:extLst>
      <p:ext uri="{BB962C8B-B14F-4D97-AF65-F5344CB8AC3E}">
        <p14:creationId xmlns:p14="http://schemas.microsoft.com/office/powerpoint/2010/main" xmlns="" val="862709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rmAutofit/>
          </a:bodyPr>
          <a:lstStyle/>
          <a:p>
            <a:pPr algn="just"/>
            <a:r>
              <a:rPr lang="en-ZA" sz="2400" dirty="0" smtClean="0"/>
              <a:t>Cooperative financial Institutions as a </a:t>
            </a:r>
            <a:r>
              <a:rPr lang="en-ZA" sz="2400" dirty="0"/>
              <a:t>P</a:t>
            </a:r>
            <a:r>
              <a:rPr lang="en-ZA" sz="2400" dirty="0" smtClean="0"/>
              <a:t>ayment Channel </a:t>
            </a:r>
            <a:endParaRPr lang="en-ZA" sz="2400" dirty="0"/>
          </a:p>
        </p:txBody>
      </p:sp>
      <p:sp>
        <p:nvSpPr>
          <p:cNvPr id="3" name="Content Placeholder 2"/>
          <p:cNvSpPr>
            <a:spLocks noGrp="1"/>
          </p:cNvSpPr>
          <p:nvPr>
            <p:ph idx="1"/>
          </p:nvPr>
        </p:nvSpPr>
        <p:spPr>
          <a:xfrm>
            <a:off x="381000" y="1524000"/>
            <a:ext cx="8305800" cy="4983163"/>
          </a:xfrm>
        </p:spPr>
        <p:txBody>
          <a:bodyPr>
            <a:normAutofit fontScale="92500"/>
          </a:bodyPr>
          <a:lstStyle/>
          <a:p>
            <a:pPr marL="457200" indent="-457200" algn="just">
              <a:buFont typeface="+mj-lt"/>
              <a:buAutoNum type="alphaLcParenR"/>
            </a:pPr>
            <a:r>
              <a:rPr lang="en-ZA" dirty="0"/>
              <a:t>Cooperative Banking Development Institution Agency </a:t>
            </a:r>
            <a:r>
              <a:rPr lang="en-ZA" dirty="0" smtClean="0"/>
              <a:t>(CBDI) is willing to explore the use of the CFI’s as a social grant payment channel.</a:t>
            </a:r>
          </a:p>
          <a:p>
            <a:pPr marL="457200" indent="-457200" algn="just">
              <a:buFont typeface="+mj-lt"/>
              <a:buAutoNum type="alphaLcParenR"/>
            </a:pPr>
            <a:r>
              <a:rPr lang="en-ZA" dirty="0" smtClean="0"/>
              <a:t>It is a fact that CFI’s in their true nature are ambitious to grow as financial players in the country , mostly in the space of social grants payment.</a:t>
            </a:r>
          </a:p>
          <a:p>
            <a:pPr marL="457200" indent="-457200" algn="just">
              <a:buFont typeface="+mj-lt"/>
              <a:buAutoNum type="alphaLcParenR"/>
            </a:pPr>
            <a:r>
              <a:rPr lang="en-ZA" dirty="0" smtClean="0"/>
              <a:t>In the recent developments and considering the pressure SASSA has to reduce beneficiaries paid via Cash , CFIs becomes more relevant to be engaged further.</a:t>
            </a:r>
          </a:p>
          <a:p>
            <a:pPr marL="457200" indent="-457200" algn="just">
              <a:buFont typeface="+mj-lt"/>
              <a:buAutoNum type="alphaLcParenR"/>
            </a:pPr>
            <a:r>
              <a:rPr lang="en-GB" dirty="0"/>
              <a:t>A meeting be convened with the nine (9) cooperatives financial institutions which have been migrated to an electronic accounting system to establish their willingness to serve as a payment channel for social grants</a:t>
            </a:r>
            <a:endParaRPr lang="en-ZA" dirty="0"/>
          </a:p>
        </p:txBody>
      </p:sp>
    </p:spTree>
    <p:extLst>
      <p:ext uri="{BB962C8B-B14F-4D97-AF65-F5344CB8AC3E}">
        <p14:creationId xmlns:p14="http://schemas.microsoft.com/office/powerpoint/2010/main" xmlns="" val="373159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just" rtl="0">
              <a:spcBef>
                <a:spcPct val="0"/>
              </a:spcBef>
            </a:pPr>
            <a:r>
              <a:rPr lang="en-ZA" sz="2400" b="1" dirty="0" smtClean="0"/>
              <a:t>Cooperative financial Institutions as a Payment Channel </a:t>
            </a:r>
            <a:endParaRPr lang="en-ZA" sz="2400" b="1" dirty="0">
              <a:latin typeface="+mn-lt"/>
            </a:endParaRPr>
          </a:p>
        </p:txBody>
      </p:sp>
      <p:sp>
        <p:nvSpPr>
          <p:cNvPr id="3" name="Content Placeholder 2"/>
          <p:cNvSpPr>
            <a:spLocks noGrp="1"/>
          </p:cNvSpPr>
          <p:nvPr>
            <p:ph idx="1"/>
          </p:nvPr>
        </p:nvSpPr>
        <p:spPr>
          <a:xfrm>
            <a:off x="457200" y="1417638"/>
            <a:ext cx="8229600" cy="4708525"/>
          </a:xfrm>
        </p:spPr>
        <p:txBody>
          <a:bodyPr>
            <a:normAutofit/>
          </a:bodyPr>
          <a:lstStyle/>
          <a:p>
            <a:pPr marL="514350" indent="-514350" algn="just">
              <a:buFont typeface="+mj-lt"/>
              <a:buAutoNum type="alphaLcParenR"/>
            </a:pPr>
            <a:r>
              <a:rPr lang="en-ZA" sz="2800" dirty="0" smtClean="0"/>
              <a:t>Cooperative Banking Development Institution Agency (CDBA) has a total of 27 accredited cooperative financial institutions (CFI’s)</a:t>
            </a:r>
          </a:p>
          <a:p>
            <a:pPr marL="514350" indent="-514350" algn="just">
              <a:buFont typeface="+mj-lt"/>
              <a:buAutoNum type="alphaLcParenR"/>
            </a:pPr>
            <a:r>
              <a:rPr lang="en-ZA" sz="2800" dirty="0" smtClean="0"/>
              <a:t>Of the 27 CFI’s only one cooperative financial institution (CFIs) is currently used by SASSA to pay social grants .</a:t>
            </a:r>
          </a:p>
          <a:p>
            <a:pPr marL="514350" indent="-514350" algn="just">
              <a:buFont typeface="+mj-lt"/>
              <a:buAutoNum type="alphaLcParenR"/>
            </a:pPr>
            <a:r>
              <a:rPr lang="en-ZA" sz="2800" dirty="0" smtClean="0"/>
              <a:t>Different SASSA teams visited the north west province to confirm the operations of the CFI being used for payment of social grants </a:t>
            </a:r>
          </a:p>
        </p:txBody>
      </p:sp>
    </p:spTree>
    <p:extLst>
      <p:ext uri="{BB962C8B-B14F-4D97-AF65-F5344CB8AC3E}">
        <p14:creationId xmlns:p14="http://schemas.microsoft.com/office/powerpoint/2010/main" xmlns="" val="402248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Purpose</a:t>
            </a:r>
            <a:endParaRPr lang="en-GB" dirty="0"/>
          </a:p>
        </p:txBody>
      </p:sp>
      <p:sp>
        <p:nvSpPr>
          <p:cNvPr id="3" name="Content Placeholder 2"/>
          <p:cNvSpPr>
            <a:spLocks noGrp="1"/>
          </p:cNvSpPr>
          <p:nvPr>
            <p:ph idx="1"/>
          </p:nvPr>
        </p:nvSpPr>
        <p:spPr>
          <a:xfrm>
            <a:off x="533400" y="1219200"/>
            <a:ext cx="8229600" cy="4525963"/>
          </a:xfrm>
        </p:spPr>
        <p:txBody>
          <a:bodyPr>
            <a:normAutofit lnSpcReduction="10000"/>
          </a:bodyPr>
          <a:lstStyle/>
          <a:p>
            <a:pPr marL="0" indent="0">
              <a:buNone/>
            </a:pPr>
            <a:endParaRPr lang="en-ZA" dirty="0"/>
          </a:p>
          <a:p>
            <a:pPr marL="0" indent="0" algn="just">
              <a:buNone/>
            </a:pPr>
            <a:r>
              <a:rPr lang="en-ZA" sz="2800" dirty="0" smtClean="0"/>
              <a:t>The </a:t>
            </a:r>
            <a:r>
              <a:rPr lang="en-ZA" sz="2800" dirty="0"/>
              <a:t>purpose of this presentation is to give </a:t>
            </a:r>
            <a:r>
              <a:rPr lang="en-ZA" sz="2800" dirty="0" smtClean="0"/>
              <a:t>progress:</a:t>
            </a:r>
          </a:p>
          <a:p>
            <a:pPr algn="just"/>
            <a:endParaRPr lang="en-ZA" sz="2800" dirty="0"/>
          </a:p>
          <a:p>
            <a:pPr marL="457200" indent="-457200" algn="just">
              <a:buFont typeface="+mj-lt"/>
              <a:buAutoNum type="alphaLcParenR"/>
            </a:pPr>
            <a:r>
              <a:rPr lang="en-ZA" sz="2800" dirty="0" smtClean="0"/>
              <a:t>SASSA’s </a:t>
            </a:r>
            <a:r>
              <a:rPr lang="en-ZA" sz="2800" dirty="0"/>
              <a:t>change programme in relation to insourcing grant payment </a:t>
            </a:r>
            <a:r>
              <a:rPr lang="en-ZA" sz="2800" dirty="0" smtClean="0"/>
              <a:t>functions;</a:t>
            </a:r>
          </a:p>
          <a:p>
            <a:pPr marL="457200" indent="-457200" algn="just">
              <a:buFont typeface="+mj-lt"/>
              <a:buAutoNum type="alphaLcParenR"/>
            </a:pPr>
            <a:r>
              <a:rPr lang="en-ZA" sz="2800" dirty="0" smtClean="0"/>
              <a:t>SASSA and SAPO Project Plan;</a:t>
            </a:r>
          </a:p>
          <a:p>
            <a:pPr marL="457200" indent="-457200" algn="just">
              <a:buFont typeface="+mj-lt"/>
              <a:buAutoNum type="alphaLcParenR"/>
            </a:pPr>
            <a:r>
              <a:rPr lang="en-ZA" sz="2800" dirty="0" smtClean="0"/>
              <a:t>SASSA engagement with Banks;</a:t>
            </a:r>
          </a:p>
          <a:p>
            <a:pPr marL="457200" indent="-457200" algn="just">
              <a:buFont typeface="+mj-lt"/>
              <a:buAutoNum type="alphaLcParenR"/>
            </a:pPr>
            <a:r>
              <a:rPr lang="en-ZA" sz="2800" dirty="0" smtClean="0"/>
              <a:t>SASSA’s Contingency Plan</a:t>
            </a:r>
          </a:p>
          <a:p>
            <a:pPr>
              <a:buFont typeface="Wingdings" panose="05000000000000000000" pitchFamily="2" charset="2"/>
              <a:buChar char="Ø"/>
            </a:pPr>
            <a:endParaRPr lang="en-ZA" dirty="0" smtClean="0"/>
          </a:p>
          <a:p>
            <a:pPr>
              <a:buFont typeface="Wingdings" panose="05000000000000000000" pitchFamily="2" charset="2"/>
              <a:buChar char="Ø"/>
            </a:pPr>
            <a:endParaRPr lang="en-ZA" dirty="0" smtClean="0"/>
          </a:p>
        </p:txBody>
      </p:sp>
    </p:spTree>
    <p:extLst>
      <p:ext uri="{BB962C8B-B14F-4D97-AF65-F5344CB8AC3E}">
        <p14:creationId xmlns:p14="http://schemas.microsoft.com/office/powerpoint/2010/main" xmlns="" val="3941961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ZA" dirty="0" smtClean="0"/>
              <a:t>Challenge with EPE cards</a:t>
            </a:r>
            <a:endParaRPr lang="en-ZA" dirty="0"/>
          </a:p>
        </p:txBody>
      </p:sp>
      <p:sp>
        <p:nvSpPr>
          <p:cNvPr id="3" name="Content Placeholder 2"/>
          <p:cNvSpPr>
            <a:spLocks noGrp="1"/>
          </p:cNvSpPr>
          <p:nvPr>
            <p:ph idx="1"/>
          </p:nvPr>
        </p:nvSpPr>
        <p:spPr>
          <a:xfrm>
            <a:off x="457200" y="1219200"/>
            <a:ext cx="8229600" cy="4830763"/>
          </a:xfrm>
        </p:spPr>
        <p:txBody>
          <a:bodyPr>
            <a:noAutofit/>
          </a:bodyPr>
          <a:lstStyle/>
          <a:p>
            <a:pPr marL="0" indent="0">
              <a:buNone/>
            </a:pPr>
            <a:r>
              <a:rPr lang="en-US" sz="2000" dirty="0" smtClean="0"/>
              <a:t>CPS and Grindrod have embarked on an aggressive roll out of the current EPE account.  SASSA has had to implement the following steps:</a:t>
            </a:r>
          </a:p>
          <a:p>
            <a:pPr marL="914400" lvl="1" indent="-457200" algn="just">
              <a:buFont typeface="+mj-lt"/>
              <a:buAutoNum type="alphaLcParenR"/>
            </a:pPr>
            <a:r>
              <a:rPr lang="en-US" sz="2000" dirty="0" smtClean="0"/>
              <a:t>Issued circular confirming that no marketing of any product will take place at any SASSA office or pay point</a:t>
            </a:r>
          </a:p>
          <a:p>
            <a:pPr marL="914400" lvl="1" indent="-457200" algn="just">
              <a:buFont typeface="+mj-lt"/>
              <a:buAutoNum type="alphaLcParenR"/>
            </a:pPr>
            <a:r>
              <a:rPr lang="en-US" sz="2000" dirty="0" smtClean="0"/>
              <a:t>CPS staff to concentrate on functions for which they have been contracts only – enrolment and payment.  Anything else will be seen as a breach of contract</a:t>
            </a:r>
          </a:p>
          <a:p>
            <a:pPr marL="914400" lvl="1" indent="-457200" algn="just">
              <a:buFont typeface="+mj-lt"/>
              <a:buAutoNum type="alphaLcParenR"/>
            </a:pPr>
            <a:r>
              <a:rPr lang="en-US" sz="2000" dirty="0" smtClean="0"/>
              <a:t>Only SASSA branded cards to be issued by CPS enrolment officers</a:t>
            </a:r>
          </a:p>
          <a:p>
            <a:pPr marL="914400" lvl="1" indent="-457200" algn="just">
              <a:buFont typeface="+mj-lt"/>
              <a:buAutoNum type="alphaLcParenR"/>
            </a:pPr>
            <a:r>
              <a:rPr lang="en-US" sz="2000" dirty="0" smtClean="0"/>
              <a:t>Beneficiaries who choose to take the EPE account still have to complete the “method of payment” form and return this personally to SASSA for capturing on the system</a:t>
            </a:r>
            <a:endParaRPr lang="en-US" sz="2000" dirty="0"/>
          </a:p>
        </p:txBody>
      </p:sp>
    </p:spTree>
    <p:extLst>
      <p:ext uri="{BB962C8B-B14F-4D97-AF65-F5344CB8AC3E}">
        <p14:creationId xmlns:p14="http://schemas.microsoft.com/office/powerpoint/2010/main" xmlns="" val="97534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3" y="16565"/>
            <a:ext cx="8229600" cy="1143000"/>
          </a:xfrm>
        </p:spPr>
        <p:txBody>
          <a:bodyPr/>
          <a:lstStyle/>
          <a:p>
            <a:r>
              <a:rPr lang="en-US" dirty="0" smtClean="0">
                <a:latin typeface="Arial" panose="020B0604020202020204" pitchFamily="34" charset="0"/>
                <a:cs typeface="Arial" panose="020B0604020202020204" pitchFamily="34" charset="0"/>
              </a:rPr>
              <a:t>Communication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marL="0" indent="0">
              <a:buNone/>
            </a:pPr>
            <a:r>
              <a:rPr lang="en-ZA" dirty="0" smtClean="0"/>
              <a:t>Once the details of the product banks are willing to offer are made known, the following will be implemented:</a:t>
            </a:r>
          </a:p>
          <a:p>
            <a:pPr marL="800100" lvl="1" indent="-342900" algn="just">
              <a:buFont typeface="+mj-lt"/>
              <a:buAutoNum type="alphaLcParenR"/>
            </a:pPr>
            <a:r>
              <a:rPr lang="en-ZA" sz="1900" dirty="0" smtClean="0"/>
              <a:t>Beneficiaries using the current expired, but valid SASSA card will be moved to the SASSA/SAPO card, if they do not want an account with another bank.  These beneficiaries will then all receive a </a:t>
            </a:r>
            <a:r>
              <a:rPr lang="en-ZA" sz="1900" dirty="0" err="1" smtClean="0"/>
              <a:t>PostBank</a:t>
            </a:r>
            <a:r>
              <a:rPr lang="en-ZA" sz="1900" dirty="0" smtClean="0"/>
              <a:t> account which meets the minimum requirements.</a:t>
            </a:r>
          </a:p>
          <a:p>
            <a:pPr marL="800100" lvl="1" indent="-342900" algn="just">
              <a:buFont typeface="+mj-lt"/>
              <a:buAutoNum type="alphaLcParenR"/>
            </a:pPr>
            <a:r>
              <a:rPr lang="en-ZA" sz="1900" dirty="0" smtClean="0"/>
              <a:t>A card swap plan has been developed, but finer details such as dates and venues are being finalised (dependent on availability of the new card).  Details will be communicated through multiple channels to beneficiaries.</a:t>
            </a:r>
          </a:p>
          <a:p>
            <a:pPr marL="800100" lvl="1" indent="-342900" algn="just">
              <a:buFont typeface="+mj-lt"/>
              <a:buAutoNum type="alphaLcParenR"/>
            </a:pPr>
            <a:r>
              <a:rPr lang="en-ZA" sz="1900" dirty="0" smtClean="0"/>
              <a:t>All banks which offer a low cost product will be permitted to have a presence at SASSA offices, to market their products.  This will afford them the same opportunity as SAPO and avoid issues of uncompetitive behaviour</a:t>
            </a:r>
          </a:p>
          <a:p>
            <a:pPr marL="800100" lvl="1" indent="-342900" algn="just">
              <a:buFont typeface="+mj-lt"/>
              <a:buAutoNum type="alphaLcParenR"/>
            </a:pPr>
            <a:r>
              <a:rPr lang="en-ZA" sz="1900" dirty="0" smtClean="0"/>
              <a:t>“Request for method of payment” forms will be made available to banks, and placed on SASSA’s web site, to try and prevent multiple trips to local offices by beneficiaries who wish to change payment method </a:t>
            </a:r>
            <a:endParaRPr lang="en-ZA" sz="1900" dirty="0"/>
          </a:p>
        </p:txBody>
      </p:sp>
    </p:spTree>
    <p:extLst>
      <p:ext uri="{BB962C8B-B14F-4D97-AF65-F5344CB8AC3E}">
        <p14:creationId xmlns:p14="http://schemas.microsoft.com/office/powerpoint/2010/main" xmlns="" val="3993669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t>SAPO as a </a:t>
            </a:r>
            <a:r>
              <a:rPr lang="en-GB" dirty="0" smtClean="0"/>
              <a:t>Payment </a:t>
            </a:r>
            <a:r>
              <a:rPr lang="en-GB" dirty="0"/>
              <a:t>partner</a:t>
            </a:r>
            <a:endParaRPr lang="en-ZA"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457200" indent="-457200" algn="just">
              <a:buFont typeface="+mj-lt"/>
              <a:buAutoNum type="alphaLcParenR"/>
            </a:pPr>
            <a:r>
              <a:rPr lang="en-GB" dirty="0"/>
              <a:t>Under the leadership of the </a:t>
            </a:r>
            <a:r>
              <a:rPr lang="en-GB" dirty="0" smtClean="0"/>
              <a:t>Inter-Ministerial </a:t>
            </a:r>
            <a:r>
              <a:rPr lang="en-GB" dirty="0"/>
              <a:t>Committee on Comprehensive Social Security (IMC), an Implementation Protocol was signed with SAPO on 17 November 2017 and a Service Agreement on 8 December 2017.  In terms of the Agreements, SAPO will provide the following services to SASSA for a period of 5 years</a:t>
            </a:r>
            <a:r>
              <a:rPr lang="en-GB" dirty="0" smtClean="0"/>
              <a:t>:</a:t>
            </a:r>
            <a:r>
              <a:rPr lang="en-GB" dirty="0"/>
              <a:t> </a:t>
            </a:r>
            <a:endParaRPr lang="en-ZA" dirty="0"/>
          </a:p>
          <a:p>
            <a:pPr marL="457200" lvl="0" indent="-457200" algn="just">
              <a:buFont typeface="+mj-lt"/>
              <a:buAutoNum type="alphaLcParenR"/>
            </a:pPr>
            <a:r>
              <a:rPr lang="en-GB" dirty="0"/>
              <a:t>Electronic banking services, through a corporate holding account and special disbursement accounts for beneficiaries</a:t>
            </a:r>
            <a:endParaRPr lang="en-ZA" dirty="0"/>
          </a:p>
          <a:p>
            <a:pPr marL="457200" lvl="0" indent="-457200" algn="just">
              <a:buFont typeface="+mj-lt"/>
              <a:buAutoNum type="alphaLcParenR"/>
            </a:pPr>
            <a:r>
              <a:rPr lang="en-GB" dirty="0"/>
              <a:t>On-boarding of new beneficiaries through instant account opening and card issuance at SASSA local offices</a:t>
            </a:r>
            <a:endParaRPr lang="en-ZA" dirty="0"/>
          </a:p>
          <a:p>
            <a:pPr marL="457200" lvl="0" indent="-457200" algn="just">
              <a:buFont typeface="+mj-lt"/>
              <a:buAutoNum type="alphaLcParenR"/>
            </a:pPr>
            <a:r>
              <a:rPr lang="en-GB" dirty="0"/>
              <a:t>Biometric authentication of beneficiaries</a:t>
            </a:r>
            <a:endParaRPr lang="en-ZA" dirty="0"/>
          </a:p>
          <a:p>
            <a:pPr marL="457200" lvl="0" indent="-457200" algn="just">
              <a:buFont typeface="+mj-lt"/>
              <a:buAutoNum type="alphaLcParenR"/>
            </a:pPr>
            <a:r>
              <a:rPr lang="en-GB" dirty="0"/>
              <a:t>Development of software, in  conjunction with other state entities</a:t>
            </a:r>
            <a:endParaRPr lang="en-ZA" dirty="0"/>
          </a:p>
          <a:p>
            <a:endParaRPr lang="en-ZA" dirty="0"/>
          </a:p>
        </p:txBody>
      </p:sp>
    </p:spTree>
    <p:extLst>
      <p:ext uri="{BB962C8B-B14F-4D97-AF65-F5344CB8AC3E}">
        <p14:creationId xmlns:p14="http://schemas.microsoft.com/office/powerpoint/2010/main" xmlns="" val="483507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dirty="0" smtClean="0"/>
              <a:t>Project Governance &amp; Subcommittee's </a:t>
            </a:r>
            <a:endParaRPr lang="en-US" sz="3200" dirty="0"/>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indent="0" algn="just">
              <a:buNone/>
            </a:pPr>
            <a:r>
              <a:rPr lang="en-US" dirty="0" smtClean="0"/>
              <a:t>The following Functional Area Groups were Established:(18/12/’17)</a:t>
            </a:r>
          </a:p>
          <a:p>
            <a:pPr marL="457200" indent="-457200" algn="just">
              <a:buFont typeface="+mj-lt"/>
              <a:buAutoNum type="alphaLcParenR"/>
            </a:pPr>
            <a:r>
              <a:rPr lang="en-US" dirty="0" smtClean="0"/>
              <a:t>Technology, Banking &amp; Info Security</a:t>
            </a:r>
          </a:p>
          <a:p>
            <a:pPr marL="457200" indent="-457200" algn="just">
              <a:buFont typeface="+mj-lt"/>
              <a:buAutoNum type="alphaLcParenR"/>
            </a:pPr>
            <a:r>
              <a:rPr lang="en-US" dirty="0" smtClean="0"/>
              <a:t>Grants Administration, Physical Infrastructure &amp; physical Security</a:t>
            </a:r>
          </a:p>
          <a:p>
            <a:pPr marL="457200" indent="-457200" algn="just">
              <a:buFont typeface="+mj-lt"/>
              <a:buAutoNum type="alphaLcParenR"/>
            </a:pPr>
            <a:r>
              <a:rPr lang="en-US" dirty="0" smtClean="0"/>
              <a:t>Human Capacity</a:t>
            </a:r>
          </a:p>
          <a:p>
            <a:pPr marL="457200" indent="-457200" algn="just">
              <a:buFont typeface="+mj-lt"/>
              <a:buAutoNum type="alphaLcParenR"/>
            </a:pPr>
            <a:r>
              <a:rPr lang="en-US" dirty="0" smtClean="0"/>
              <a:t>Legal </a:t>
            </a:r>
          </a:p>
          <a:p>
            <a:pPr marL="457200" indent="-457200" algn="just">
              <a:buFont typeface="+mj-lt"/>
              <a:buAutoNum type="alphaLcParenR"/>
            </a:pPr>
            <a:r>
              <a:rPr lang="en-US" dirty="0" smtClean="0"/>
              <a:t>Finance</a:t>
            </a:r>
          </a:p>
          <a:p>
            <a:pPr marL="457200" indent="-457200" algn="just">
              <a:buFont typeface="+mj-lt"/>
              <a:buAutoNum type="alphaLcParenR"/>
            </a:pPr>
            <a:r>
              <a:rPr lang="en-US" dirty="0" smtClean="0"/>
              <a:t>Change &amp; Communication Management</a:t>
            </a:r>
          </a:p>
          <a:p>
            <a:pPr marL="457200" indent="-457200" algn="just">
              <a:buFont typeface="+mj-lt"/>
              <a:buAutoNum type="alphaLcParenR"/>
            </a:pPr>
            <a:r>
              <a:rPr lang="en-US" dirty="0" smtClean="0"/>
              <a:t>Audit, Risk Management &amp; Compliance </a:t>
            </a:r>
          </a:p>
        </p:txBody>
      </p:sp>
      <p:sp>
        <p:nvSpPr>
          <p:cNvPr id="7" name="TextBox 6"/>
          <p:cNvSpPr txBox="1"/>
          <p:nvPr/>
        </p:nvSpPr>
        <p:spPr>
          <a:xfrm>
            <a:off x="4114800" y="2974156"/>
            <a:ext cx="65" cy="276999"/>
          </a:xfrm>
          <a:prstGeom prst="rect">
            <a:avLst/>
          </a:prstGeom>
          <a:noFill/>
        </p:spPr>
        <p:txBody>
          <a:bodyPr wrap="none" lIns="0" tIns="0" rIns="0" bIns="0" rtlCol="0">
            <a:spAutoFit/>
          </a:bodyPr>
          <a:lstStyle/>
          <a:p>
            <a:endParaRPr lang="en-ZA" dirty="0"/>
          </a:p>
        </p:txBody>
      </p:sp>
    </p:spTree>
    <p:extLst>
      <p:ext uri="{BB962C8B-B14F-4D97-AF65-F5344CB8AC3E}">
        <p14:creationId xmlns:p14="http://schemas.microsoft.com/office/powerpoint/2010/main" xmlns="" val="3736290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885825"/>
          </a:xfrm>
        </p:spPr>
        <p:txBody>
          <a:bodyPr>
            <a:noAutofit/>
          </a:bodyPr>
          <a:lstStyle/>
          <a:p>
            <a:r>
              <a:rPr lang="en-ZA" sz="3200" dirty="0" smtClean="0"/>
              <a:t>Provisioning of Electronic Payment </a:t>
            </a:r>
            <a:endParaRPr lang="en-ZA" sz="3200" dirty="0"/>
          </a:p>
        </p:txBody>
      </p:sp>
      <p:sp>
        <p:nvSpPr>
          <p:cNvPr id="3" name="Content Placeholder 2"/>
          <p:cNvSpPr>
            <a:spLocks noGrp="1"/>
          </p:cNvSpPr>
          <p:nvPr>
            <p:ph idx="1"/>
          </p:nvPr>
        </p:nvSpPr>
        <p:spPr>
          <a:xfrm>
            <a:off x="304800" y="809626"/>
            <a:ext cx="8686800" cy="5895974"/>
          </a:xfrm>
        </p:spPr>
        <p:txBody>
          <a:bodyPr>
            <a:noAutofit/>
          </a:bodyPr>
          <a:lstStyle/>
          <a:p>
            <a:pPr marL="457200" indent="-457200">
              <a:buFont typeface="+mj-lt"/>
              <a:buAutoNum type="arabicParenR"/>
            </a:pPr>
            <a:r>
              <a:rPr lang="en-ZA" dirty="0" smtClean="0"/>
              <a:t>Development &amp; Approval of Specifications of: </a:t>
            </a:r>
          </a:p>
          <a:p>
            <a:pPr marL="857250" lvl="1" indent="-457200">
              <a:buFont typeface="+mj-lt"/>
              <a:buAutoNum type="alphaLcParenR"/>
            </a:pPr>
            <a:r>
              <a:rPr lang="en-ZA" dirty="0" smtClean="0"/>
              <a:t>Holding/Control Account 19/12/’17  </a:t>
            </a:r>
          </a:p>
          <a:p>
            <a:pPr marL="857250" lvl="1" indent="-457200">
              <a:buFont typeface="+mj-lt"/>
              <a:buAutoNum type="alphaLcParenR"/>
            </a:pPr>
            <a:r>
              <a:rPr lang="en-ZA" dirty="0" smtClean="0"/>
              <a:t>Implementation/opening the holding account in process – (application to the NT as per the PFMA) </a:t>
            </a:r>
          </a:p>
          <a:p>
            <a:pPr marL="857250" lvl="1" indent="-457200">
              <a:buFont typeface="+mj-lt"/>
              <a:buAutoNum type="alphaLcParenR"/>
            </a:pPr>
            <a:r>
              <a:rPr lang="en-ZA" dirty="0" smtClean="0"/>
              <a:t>Special Disbursement Account 19/12/’17 </a:t>
            </a:r>
          </a:p>
          <a:p>
            <a:pPr marL="457200" indent="-457200">
              <a:buFont typeface="+mj-lt"/>
              <a:buAutoNum type="arabicParenR"/>
            </a:pPr>
            <a:r>
              <a:rPr lang="en-ZA" dirty="0" smtClean="0"/>
              <a:t>Card body production</a:t>
            </a:r>
          </a:p>
          <a:p>
            <a:pPr marL="857250" lvl="1" indent="-457200">
              <a:buFont typeface="+mj-lt"/>
              <a:buAutoNum type="alphaLcParenR"/>
            </a:pPr>
            <a:r>
              <a:rPr lang="en-ZA" dirty="0" smtClean="0"/>
              <a:t>Development of an implementation plan  </a:t>
            </a:r>
          </a:p>
          <a:p>
            <a:pPr marL="857250" lvl="1" indent="-457200">
              <a:buFont typeface="+mj-lt"/>
              <a:buAutoNum type="alphaLcParenR"/>
            </a:pPr>
            <a:r>
              <a:rPr lang="en-ZA" dirty="0" smtClean="0"/>
              <a:t>Application for exemption </a:t>
            </a:r>
            <a:r>
              <a:rPr lang="en-ZA" dirty="0" smtClean="0">
                <a:solidFill>
                  <a:srgbClr val="FF0000"/>
                </a:solidFill>
              </a:rPr>
              <a:t>03/01/’18 (procurement freeze)</a:t>
            </a:r>
          </a:p>
          <a:p>
            <a:pPr marL="857250" lvl="1" indent="-457200">
              <a:buFont typeface="+mj-lt"/>
              <a:buAutoNum type="alphaLcParenR"/>
            </a:pPr>
            <a:r>
              <a:rPr lang="en-ZA" dirty="0" smtClean="0"/>
              <a:t>Procurement of the card production (advert closed 22/01/’18 &amp; currently evaluation in process)</a:t>
            </a:r>
          </a:p>
          <a:p>
            <a:pPr marL="857250" lvl="1" indent="-457200">
              <a:buFont typeface="+mj-lt"/>
              <a:buAutoNum type="alphaLcParenR"/>
            </a:pPr>
            <a:r>
              <a:rPr lang="en-ZA" dirty="0"/>
              <a:t>Card spec and design 31/01/’18</a:t>
            </a:r>
          </a:p>
          <a:p>
            <a:pPr>
              <a:buFont typeface="Wingdings" panose="05000000000000000000" pitchFamily="2" charset="2"/>
              <a:buChar char="Ø"/>
            </a:pPr>
            <a:endParaRPr lang="en-ZA" dirty="0" smtClean="0"/>
          </a:p>
        </p:txBody>
      </p:sp>
    </p:spTree>
    <p:extLst>
      <p:ext uri="{BB962C8B-B14F-4D97-AF65-F5344CB8AC3E}">
        <p14:creationId xmlns:p14="http://schemas.microsoft.com/office/powerpoint/2010/main" xmlns="" val="949326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Provisioning of Electronic Payment </a:t>
            </a:r>
          </a:p>
        </p:txBody>
      </p:sp>
      <p:sp>
        <p:nvSpPr>
          <p:cNvPr id="3" name="Content Placeholder 2"/>
          <p:cNvSpPr>
            <a:spLocks noGrp="1"/>
          </p:cNvSpPr>
          <p:nvPr>
            <p:ph idx="1"/>
          </p:nvPr>
        </p:nvSpPr>
        <p:spPr>
          <a:xfrm>
            <a:off x="457200" y="1295400"/>
            <a:ext cx="8229600" cy="4830763"/>
          </a:xfrm>
        </p:spPr>
        <p:txBody>
          <a:bodyPr>
            <a:normAutofit fontScale="92500"/>
          </a:bodyPr>
          <a:lstStyle/>
          <a:p>
            <a:pPr marL="514350" indent="-514350">
              <a:buFont typeface="+mj-lt"/>
              <a:buAutoNum type="alphaLcParenR"/>
            </a:pPr>
            <a:r>
              <a:rPr lang="en-ZA" sz="2800" dirty="0" smtClean="0"/>
              <a:t>Identification of card issuance sites 31/01/’18 </a:t>
            </a:r>
          </a:p>
          <a:p>
            <a:pPr marL="514350" indent="-514350">
              <a:buFont typeface="+mj-lt"/>
              <a:buAutoNum type="alphaLcParenR"/>
            </a:pPr>
            <a:r>
              <a:rPr lang="en-ZA" sz="2800" dirty="0" smtClean="0"/>
              <a:t>Receipt of 1</a:t>
            </a:r>
            <a:r>
              <a:rPr lang="en-ZA" sz="2800" baseline="30000" dirty="0" smtClean="0"/>
              <a:t>st</a:t>
            </a:r>
            <a:r>
              <a:rPr lang="en-ZA" sz="2800" dirty="0" smtClean="0"/>
              <a:t> batch of Card (</a:t>
            </a:r>
            <a:r>
              <a:rPr lang="en-ZA" sz="2800" dirty="0" smtClean="0">
                <a:solidFill>
                  <a:srgbClr val="FF0000"/>
                </a:solidFill>
              </a:rPr>
              <a:t>02/02/’18</a:t>
            </a:r>
            <a:r>
              <a:rPr lang="en-ZA" sz="2800" dirty="0" smtClean="0"/>
              <a:t>) 16/03/’18 </a:t>
            </a:r>
          </a:p>
          <a:p>
            <a:pPr marL="514350" indent="-514350">
              <a:buFont typeface="+mj-lt"/>
              <a:buAutoNum type="alphaLcParenR"/>
            </a:pPr>
            <a:r>
              <a:rPr lang="en-ZA" sz="2800" dirty="0" smtClean="0"/>
              <a:t>1</a:t>
            </a:r>
            <a:r>
              <a:rPr lang="en-ZA" sz="2800" baseline="30000" dirty="0" smtClean="0"/>
              <a:t>st</a:t>
            </a:r>
            <a:r>
              <a:rPr lang="en-ZA" sz="2800" dirty="0" smtClean="0"/>
              <a:t> card issue </a:t>
            </a:r>
            <a:r>
              <a:rPr lang="en-ZA" sz="2800" dirty="0"/>
              <a:t>– </a:t>
            </a:r>
            <a:r>
              <a:rPr lang="en-ZA" sz="2800" dirty="0" smtClean="0"/>
              <a:t>19/3/2018</a:t>
            </a:r>
            <a:endParaRPr lang="en-ZA" sz="2800" dirty="0"/>
          </a:p>
          <a:p>
            <a:pPr marL="514350" indent="-514350">
              <a:buFont typeface="+mj-lt"/>
              <a:buAutoNum type="alphaLcParenR"/>
            </a:pPr>
            <a:r>
              <a:rPr lang="en-ZA" sz="2800" dirty="0"/>
              <a:t>Card swop – commences </a:t>
            </a:r>
            <a:r>
              <a:rPr lang="en-ZA" sz="2800" dirty="0" smtClean="0"/>
              <a:t>2/4/2018 </a:t>
            </a:r>
            <a:r>
              <a:rPr lang="en-ZA" sz="2800" dirty="0"/>
              <a:t>- 30/09/2018 </a:t>
            </a:r>
          </a:p>
          <a:p>
            <a:pPr marL="514350" lvl="3" indent="-514350">
              <a:buFont typeface="+mj-lt"/>
              <a:buAutoNum type="alphaLcParenR"/>
            </a:pPr>
            <a:r>
              <a:rPr lang="en-US" sz="2800" dirty="0"/>
              <a:t>and be concluded within a period of 6 months as part of the phase out of CPS and phase in of SAPO as SASSA’s payment part</a:t>
            </a:r>
            <a:endParaRPr lang="en-ZA" sz="2800" dirty="0"/>
          </a:p>
          <a:p>
            <a:pPr marL="514350" indent="-514350">
              <a:buFont typeface="+mj-lt"/>
              <a:buAutoNum type="alphaLcParenR"/>
            </a:pPr>
            <a:r>
              <a:rPr lang="en-ZA" sz="2800" dirty="0"/>
              <a:t>Beneficiary data transfer to SAPO – 26/3/2018</a:t>
            </a:r>
          </a:p>
          <a:p>
            <a:pPr marL="514350" indent="-514350">
              <a:buFont typeface="+mj-lt"/>
              <a:buAutoNum type="alphaLcParenR"/>
            </a:pPr>
            <a:r>
              <a:rPr lang="en-ZA" sz="2800" dirty="0"/>
              <a:t>Biometric </a:t>
            </a:r>
            <a:r>
              <a:rPr lang="en-ZA" sz="2800" dirty="0" smtClean="0"/>
              <a:t>verification </a:t>
            </a:r>
            <a:r>
              <a:rPr lang="en-ZA" sz="2800" dirty="0"/>
              <a:t>with Home Affairs – </a:t>
            </a:r>
            <a:r>
              <a:rPr lang="en-ZA" sz="2800" dirty="0">
                <a:solidFill>
                  <a:srgbClr val="FF0000"/>
                </a:solidFill>
              </a:rPr>
              <a:t>1/3/2018</a:t>
            </a:r>
          </a:p>
          <a:p>
            <a:pPr marL="0" indent="0">
              <a:buNone/>
            </a:pPr>
            <a:endParaRPr lang="en-ZA" sz="2800" dirty="0"/>
          </a:p>
          <a:p>
            <a:pPr marL="342900" lvl="3" indent="-342900">
              <a:buFont typeface="Arial" panose="020B0604020202020204" pitchFamily="34" charset="0"/>
              <a:buChar char="•"/>
            </a:pPr>
            <a:endParaRPr lang="en-ZA" sz="2800" dirty="0"/>
          </a:p>
          <a:p>
            <a:endParaRPr lang="en-ZA" dirty="0"/>
          </a:p>
        </p:txBody>
      </p:sp>
    </p:spTree>
    <p:extLst>
      <p:ext uri="{BB962C8B-B14F-4D97-AF65-F5344CB8AC3E}">
        <p14:creationId xmlns:p14="http://schemas.microsoft.com/office/powerpoint/2010/main" xmlns="" val="4076807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39" y="76200"/>
            <a:ext cx="8229600" cy="914400"/>
          </a:xfrm>
        </p:spPr>
        <p:txBody>
          <a:bodyPr>
            <a:normAutofit/>
          </a:bodyPr>
          <a:lstStyle/>
          <a:p>
            <a:r>
              <a:rPr lang="en-ZA" dirty="0" smtClean="0"/>
              <a:t>Phase out of CPS</a:t>
            </a:r>
            <a:endParaRPr lang="en-ZA" dirty="0"/>
          </a:p>
        </p:txBody>
      </p:sp>
      <p:sp>
        <p:nvSpPr>
          <p:cNvPr id="3" name="Content Placeholder 2"/>
          <p:cNvSpPr>
            <a:spLocks noGrp="1"/>
          </p:cNvSpPr>
          <p:nvPr>
            <p:ph idx="1"/>
          </p:nvPr>
        </p:nvSpPr>
        <p:spPr>
          <a:xfrm>
            <a:off x="324439" y="1013790"/>
            <a:ext cx="8534400" cy="5463209"/>
          </a:xfrm>
        </p:spPr>
        <p:txBody>
          <a:bodyPr>
            <a:normAutofit lnSpcReduction="10000"/>
          </a:bodyPr>
          <a:lstStyle/>
          <a:p>
            <a:pPr marL="457200" indent="-457200" algn="just">
              <a:buFont typeface="+mj-lt"/>
              <a:buAutoNum type="alphaLcParenR"/>
            </a:pPr>
            <a:r>
              <a:rPr lang="en-ZA" dirty="0" smtClean="0"/>
              <a:t>The SASSA/</a:t>
            </a:r>
            <a:r>
              <a:rPr lang="en-ZA" dirty="0" err="1" smtClean="0"/>
              <a:t>Grindrod</a:t>
            </a:r>
            <a:r>
              <a:rPr lang="en-ZA" dirty="0"/>
              <a:t> </a:t>
            </a:r>
            <a:r>
              <a:rPr lang="en-ZA" dirty="0" smtClean="0"/>
              <a:t>Card (expired)was honoured by Banks and Merchants for the January 2018 payments despite for few merchants </a:t>
            </a:r>
          </a:p>
          <a:p>
            <a:pPr marL="457200" indent="-457200" algn="just">
              <a:buFont typeface="+mj-lt"/>
              <a:buAutoNum type="alphaLcParenR"/>
            </a:pPr>
            <a:r>
              <a:rPr lang="en-ZA" dirty="0" smtClean="0"/>
              <a:t>Several meetings the last being in January 2018, where SASSA</a:t>
            </a:r>
            <a:r>
              <a:rPr lang="en-ZA" dirty="0"/>
              <a:t>, CPS and </a:t>
            </a:r>
            <a:r>
              <a:rPr lang="en-ZA" dirty="0" err="1"/>
              <a:t>Grindrod</a:t>
            </a:r>
            <a:r>
              <a:rPr lang="en-ZA" dirty="0"/>
              <a:t> Bank </a:t>
            </a:r>
            <a:r>
              <a:rPr lang="en-ZA" dirty="0" smtClean="0"/>
              <a:t>engaged on phasing </a:t>
            </a:r>
            <a:r>
              <a:rPr lang="en-ZA" dirty="0"/>
              <a:t>out of CPS and  outlining SASSA’s </a:t>
            </a:r>
            <a:r>
              <a:rPr lang="en-ZA" dirty="0" smtClean="0"/>
              <a:t>responsibility </a:t>
            </a:r>
            <a:r>
              <a:rPr lang="en-ZA" dirty="0"/>
              <a:t>for payments </a:t>
            </a:r>
            <a:r>
              <a:rPr lang="en-ZA" dirty="0" smtClean="0"/>
              <a:t>of grants by:</a:t>
            </a:r>
          </a:p>
          <a:p>
            <a:pPr marL="971550" lvl="1" indent="-514350">
              <a:buFont typeface="+mj-lt"/>
              <a:buAutoNum type="romanLcPeriod"/>
            </a:pPr>
            <a:r>
              <a:rPr lang="en-ZA" dirty="0" smtClean="0"/>
              <a:t>SASSA effecting payment into </a:t>
            </a:r>
            <a:r>
              <a:rPr lang="en-ZA" dirty="0"/>
              <a:t>3</a:t>
            </a:r>
            <a:r>
              <a:rPr lang="en-ZA" baseline="30000" dirty="0"/>
              <a:t>rd</a:t>
            </a:r>
            <a:r>
              <a:rPr lang="en-ZA" dirty="0"/>
              <a:t> party bank accounts and </a:t>
            </a:r>
            <a:endParaRPr lang="en-ZA" dirty="0" smtClean="0"/>
          </a:p>
          <a:p>
            <a:pPr marL="971550" lvl="1" indent="-514350">
              <a:buFont typeface="+mj-lt"/>
              <a:buAutoNum type="romanLcPeriod"/>
            </a:pPr>
            <a:r>
              <a:rPr lang="en-ZA" dirty="0" smtClean="0"/>
              <a:t>SASSA paying directly into accounts </a:t>
            </a:r>
            <a:r>
              <a:rPr lang="en-ZA" dirty="0"/>
              <a:t>held at </a:t>
            </a:r>
            <a:r>
              <a:rPr lang="en-ZA" dirty="0" err="1"/>
              <a:t>Grindrod</a:t>
            </a:r>
            <a:r>
              <a:rPr lang="en-ZA" dirty="0"/>
              <a:t> Bank</a:t>
            </a:r>
            <a:r>
              <a:rPr lang="en-ZA" dirty="0" smtClean="0"/>
              <a:t>.</a:t>
            </a:r>
            <a:r>
              <a:rPr lang="en-ZA" dirty="0"/>
              <a:t> </a:t>
            </a:r>
            <a:endParaRPr lang="en-ZA" dirty="0" smtClean="0"/>
          </a:p>
          <a:p>
            <a:pPr marL="971550" lvl="1" indent="-514350">
              <a:buFont typeface="+mj-lt"/>
              <a:buAutoNum type="romanLcPeriod"/>
            </a:pPr>
            <a:r>
              <a:rPr lang="en-ZA" dirty="0" smtClean="0"/>
              <a:t>Setting the process for </a:t>
            </a:r>
            <a:r>
              <a:rPr lang="en-ZA" dirty="0"/>
              <a:t>i</a:t>
            </a:r>
            <a:r>
              <a:rPr lang="en-ZA" dirty="0" smtClean="0"/>
              <a:t>ndividual beneficiary data transfer to SASSA to ensure adherence to the </a:t>
            </a:r>
            <a:r>
              <a:rPr lang="en-ZA" dirty="0"/>
              <a:t>protection of personal </a:t>
            </a:r>
            <a:r>
              <a:rPr lang="en-ZA" dirty="0" smtClean="0"/>
              <a:t>information as regulated</a:t>
            </a:r>
            <a:r>
              <a:rPr lang="en-ZA" dirty="0"/>
              <a:t>  </a:t>
            </a:r>
          </a:p>
          <a:p>
            <a:endParaRPr lang="en-ZA" dirty="0" smtClean="0"/>
          </a:p>
        </p:txBody>
      </p:sp>
    </p:spTree>
    <p:extLst>
      <p:ext uri="{BB962C8B-B14F-4D97-AF65-F5344CB8AC3E}">
        <p14:creationId xmlns:p14="http://schemas.microsoft.com/office/powerpoint/2010/main" xmlns="" val="2333421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Compliance with Constitutional Court Judgement</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ZA" u="sng" dirty="0" smtClean="0"/>
              <a:t>Progress post April 2017</a:t>
            </a:r>
            <a:r>
              <a:rPr lang="en-ZA" dirty="0" smtClean="0"/>
              <a:t>:</a:t>
            </a:r>
          </a:p>
          <a:p>
            <a:pPr marL="914400" lvl="1" indent="-457200" algn="just">
              <a:buFont typeface="+mj-lt"/>
              <a:buAutoNum type="alphaLcParenR"/>
            </a:pPr>
            <a:r>
              <a:rPr lang="en-ZA" dirty="0" smtClean="0"/>
              <a:t>Payments taken place monthly, without disruption since 1 April 2017</a:t>
            </a:r>
          </a:p>
          <a:p>
            <a:pPr marL="914400" lvl="1" indent="-457200" algn="just">
              <a:buFont typeface="+mj-lt"/>
              <a:buAutoNum type="alphaLcParenR"/>
            </a:pPr>
            <a:r>
              <a:rPr lang="en-ZA" dirty="0" smtClean="0"/>
              <a:t>First quarterly report submitted to Constitutional Court on 20 June 2017</a:t>
            </a:r>
          </a:p>
          <a:p>
            <a:pPr marL="914400" lvl="1" indent="-457200" algn="just">
              <a:buFont typeface="+mj-lt"/>
              <a:buAutoNum type="alphaLcParenR"/>
            </a:pPr>
            <a:r>
              <a:rPr lang="en-ZA" dirty="0" smtClean="0"/>
              <a:t>Engagement with Independent Panel of Experts (appointed by </a:t>
            </a:r>
            <a:r>
              <a:rPr lang="en-ZA" dirty="0" err="1" smtClean="0"/>
              <a:t>Concourt</a:t>
            </a:r>
            <a:r>
              <a:rPr lang="en-ZA" dirty="0" smtClean="0"/>
              <a:t>): on-going</a:t>
            </a:r>
          </a:p>
          <a:p>
            <a:pPr marL="914400" lvl="1" indent="-457200" algn="just">
              <a:buFont typeface="+mj-lt"/>
              <a:buAutoNum type="alphaLcParenR"/>
            </a:pPr>
            <a:r>
              <a:rPr lang="en-ZA" dirty="0" smtClean="0"/>
              <a:t>IMC engagements </a:t>
            </a:r>
            <a:r>
              <a:rPr lang="en-ZA" dirty="0"/>
              <a:t>: </a:t>
            </a:r>
            <a:r>
              <a:rPr lang="en-ZA" dirty="0" smtClean="0"/>
              <a:t>on-going </a:t>
            </a:r>
            <a:endParaRPr lang="en-ZA" dirty="0"/>
          </a:p>
          <a:p>
            <a:pPr marL="914400" lvl="1" indent="-457200" algn="just">
              <a:buFont typeface="+mj-lt"/>
              <a:buAutoNum type="alphaLcParenR"/>
            </a:pPr>
            <a:r>
              <a:rPr lang="en-ZA" dirty="0" smtClean="0"/>
              <a:t>Second quarterly report submitted to </a:t>
            </a:r>
            <a:r>
              <a:rPr lang="en-ZA" dirty="0" err="1" smtClean="0"/>
              <a:t>Concourt</a:t>
            </a:r>
            <a:r>
              <a:rPr lang="en-ZA" dirty="0" smtClean="0"/>
              <a:t> on 15 September 2017</a:t>
            </a:r>
          </a:p>
          <a:p>
            <a:pPr marL="914400" lvl="1" indent="-457200" algn="just">
              <a:buFont typeface="+mj-lt"/>
              <a:buAutoNum type="alphaLcParenR"/>
            </a:pPr>
            <a:r>
              <a:rPr lang="en-ZA" dirty="0" smtClean="0"/>
              <a:t>Third quarterly </a:t>
            </a:r>
            <a:r>
              <a:rPr lang="en-ZA" dirty="0"/>
              <a:t>report </a:t>
            </a:r>
            <a:r>
              <a:rPr lang="en-ZA" dirty="0" smtClean="0"/>
              <a:t>submitted </a:t>
            </a:r>
            <a:r>
              <a:rPr lang="en-US" dirty="0" smtClean="0"/>
              <a:t>18 </a:t>
            </a:r>
            <a:r>
              <a:rPr lang="en-US" dirty="0"/>
              <a:t>December 2017</a:t>
            </a:r>
            <a:endParaRPr lang="en-ZA" dirty="0" smtClean="0"/>
          </a:p>
          <a:p>
            <a:endParaRPr lang="en-GB" dirty="0"/>
          </a:p>
        </p:txBody>
      </p:sp>
    </p:spTree>
    <p:extLst>
      <p:ext uri="{BB962C8B-B14F-4D97-AF65-F5344CB8AC3E}">
        <p14:creationId xmlns:p14="http://schemas.microsoft.com/office/powerpoint/2010/main" xmlns="" val="3663931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Compliance with Constitutional Court Judgement</a:t>
            </a:r>
          </a:p>
        </p:txBody>
      </p:sp>
      <p:sp>
        <p:nvSpPr>
          <p:cNvPr id="3" name="Content Placeholder 2"/>
          <p:cNvSpPr>
            <a:spLocks noGrp="1"/>
          </p:cNvSpPr>
          <p:nvPr>
            <p:ph idx="1"/>
          </p:nvPr>
        </p:nvSpPr>
        <p:spPr/>
        <p:txBody>
          <a:bodyPr/>
          <a:lstStyle/>
          <a:p>
            <a:pPr marL="457200" indent="-457200" algn="just">
              <a:buFont typeface="+mj-lt"/>
              <a:buAutoNum type="alphaLcParenR"/>
            </a:pPr>
            <a:r>
              <a:rPr lang="en-ZA" dirty="0" smtClean="0"/>
              <a:t>Panel of Experts reports, September, November 2017 and January 2018</a:t>
            </a:r>
          </a:p>
          <a:p>
            <a:pPr marL="457200" indent="-457200" algn="just">
              <a:buFont typeface="+mj-lt"/>
              <a:buAutoNum type="alphaLcParenR"/>
            </a:pPr>
            <a:r>
              <a:rPr lang="en-ZA" dirty="0" smtClean="0"/>
              <a:t>Court Directives: 07 </a:t>
            </a:r>
            <a:r>
              <a:rPr lang="en-ZA" dirty="0"/>
              <a:t>and 29 </a:t>
            </a:r>
            <a:r>
              <a:rPr lang="en-ZA" dirty="0" smtClean="0"/>
              <a:t>November 2017</a:t>
            </a:r>
          </a:p>
          <a:p>
            <a:pPr marL="457200" indent="-457200" algn="just">
              <a:buFont typeface="+mj-lt"/>
              <a:buAutoNum type="alphaLcParenR"/>
            </a:pPr>
            <a:r>
              <a:rPr lang="en-ZA" dirty="0" smtClean="0"/>
              <a:t>Monthly repots to court as per the above directions: 8 December 2017, 8 January and 8 February 2018</a:t>
            </a:r>
          </a:p>
          <a:p>
            <a:pPr marL="457200" indent="-457200" algn="just">
              <a:buFont typeface="+mj-lt"/>
              <a:buAutoNum type="alphaLcParenR"/>
            </a:pPr>
            <a:r>
              <a:rPr lang="en-ZA" dirty="0" smtClean="0"/>
              <a:t>In the December 2017 SASSA reported the need to retain the services of CPS to allow for phase-in/ phase-out;</a:t>
            </a:r>
          </a:p>
          <a:p>
            <a:pPr marL="457200" indent="-457200" algn="just">
              <a:buFont typeface="+mj-lt"/>
              <a:buAutoNum type="alphaLcParenR"/>
            </a:pPr>
            <a:r>
              <a:rPr lang="en-ZA" dirty="0" smtClean="0"/>
              <a:t>A letter was written to the Court on 18 December 2017;</a:t>
            </a:r>
          </a:p>
          <a:p>
            <a:pPr marL="457200" indent="-457200" algn="just">
              <a:buFont typeface="+mj-lt"/>
              <a:buAutoNum type="alphaLcParenR"/>
            </a:pPr>
            <a:r>
              <a:rPr lang="en-ZA" dirty="0" smtClean="0"/>
              <a:t>A formal application lodged on 7 February 2018.</a:t>
            </a:r>
            <a:endParaRPr lang="en-ZA" dirty="0"/>
          </a:p>
        </p:txBody>
      </p:sp>
    </p:spTree>
    <p:extLst>
      <p:ext uri="{BB962C8B-B14F-4D97-AF65-F5344CB8AC3E}">
        <p14:creationId xmlns:p14="http://schemas.microsoft.com/office/powerpoint/2010/main" xmlns="" val="45601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a:t>
            </a:r>
            <a:r>
              <a:rPr lang="en-ZA" dirty="0"/>
              <a:t>s</a:t>
            </a:r>
            <a:r>
              <a:rPr lang="en-ZA" dirty="0" smtClean="0"/>
              <a:t>ion</a:t>
            </a:r>
            <a:endParaRPr lang="en-ZA" dirty="0"/>
          </a:p>
        </p:txBody>
      </p:sp>
      <p:sp>
        <p:nvSpPr>
          <p:cNvPr id="3" name="Content Placeholder 2"/>
          <p:cNvSpPr>
            <a:spLocks noGrp="1"/>
          </p:cNvSpPr>
          <p:nvPr>
            <p:ph idx="1"/>
          </p:nvPr>
        </p:nvSpPr>
        <p:spPr/>
        <p:txBody>
          <a:bodyPr>
            <a:normAutofit/>
          </a:bodyPr>
          <a:lstStyle/>
          <a:p>
            <a:r>
              <a:rPr lang="en-ZA" sz="2800" dirty="0" smtClean="0"/>
              <a:t>In conclusion</a:t>
            </a:r>
          </a:p>
          <a:p>
            <a:pPr marL="457200" lvl="1" indent="0">
              <a:buNone/>
            </a:pPr>
            <a:endParaRPr lang="en-ZA" dirty="0" smtClean="0"/>
          </a:p>
          <a:p>
            <a:pPr marL="457200" lvl="1" indent="0">
              <a:buNone/>
            </a:pPr>
            <a:r>
              <a:rPr lang="en-ZA" dirty="0" smtClean="0"/>
              <a:t>It </a:t>
            </a:r>
            <a:r>
              <a:rPr lang="en-ZA" dirty="0"/>
              <a:t>is recommended that </a:t>
            </a:r>
            <a:r>
              <a:rPr lang="en-ZA" smtClean="0"/>
              <a:t>the meeting notes </a:t>
            </a:r>
            <a:r>
              <a:rPr lang="en-ZA" dirty="0"/>
              <a:t>the progress made to date.</a:t>
            </a:r>
            <a:endParaRPr lang="en-GB" dirty="0"/>
          </a:p>
          <a:p>
            <a:pPr marL="457200" lvl="1" indent="0">
              <a:buNone/>
            </a:pPr>
            <a:endParaRPr lang="en-GB" dirty="0"/>
          </a:p>
          <a:p>
            <a:pPr lvl="1"/>
            <a:endParaRPr lang="en-ZA" dirty="0"/>
          </a:p>
          <a:p>
            <a:pPr lvl="1"/>
            <a:endParaRPr lang="en-ZA" dirty="0"/>
          </a:p>
        </p:txBody>
      </p:sp>
    </p:spTree>
    <p:extLst>
      <p:ext uri="{BB962C8B-B14F-4D97-AF65-F5344CB8AC3E}">
        <p14:creationId xmlns:p14="http://schemas.microsoft.com/office/powerpoint/2010/main" xmlns="" val="3113835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pPr algn="just"/>
            <a:r>
              <a:rPr lang="en-ZA" dirty="0" smtClean="0"/>
              <a:t>SASSA’s Strategic Objective - </a:t>
            </a:r>
            <a:r>
              <a:rPr lang="en-ZA" sz="3600" dirty="0" smtClean="0"/>
              <a:t>The Integrated Value Chain</a:t>
            </a:r>
            <a:endParaRPr lang="en-ZA" sz="3600" dirty="0"/>
          </a:p>
        </p:txBody>
      </p:sp>
      <p:sp>
        <p:nvSpPr>
          <p:cNvPr id="3" name="Content Placeholder 2"/>
          <p:cNvSpPr>
            <a:spLocks noGrp="1"/>
          </p:cNvSpPr>
          <p:nvPr>
            <p:ph idx="1"/>
          </p:nvPr>
        </p:nvSpPr>
        <p:spPr>
          <a:xfrm>
            <a:off x="457200" y="1830387"/>
            <a:ext cx="8229600" cy="4525963"/>
          </a:xfrm>
        </p:spPr>
        <p:txBody>
          <a:bodyPr>
            <a:normAutofit/>
          </a:bodyPr>
          <a:lstStyle/>
          <a:p>
            <a:pPr marL="457200" indent="-457200" algn="just">
              <a:buFont typeface="+mj-lt"/>
              <a:buAutoNum type="alphaLcParenR"/>
            </a:pPr>
            <a:r>
              <a:rPr lang="en-ZA" dirty="0" smtClean="0"/>
              <a:t>SASSA aims to provide an integrated grant administration and payment service that improves:</a:t>
            </a:r>
          </a:p>
          <a:p>
            <a:pPr marL="1314450" lvl="2" indent="-514350" algn="just">
              <a:buFont typeface="+mj-lt"/>
              <a:buAutoNum type="romanLcPeriod"/>
            </a:pPr>
            <a:r>
              <a:rPr lang="en-ZA" dirty="0" smtClean="0"/>
              <a:t>Beneficiary experience</a:t>
            </a:r>
          </a:p>
          <a:p>
            <a:pPr marL="1314450" lvl="2" indent="-514350" algn="just">
              <a:buFont typeface="+mj-lt"/>
              <a:buAutoNum type="romanLcPeriod"/>
            </a:pPr>
            <a:r>
              <a:rPr lang="en-ZA" dirty="0" smtClean="0"/>
              <a:t>Efficiency and effectiveness</a:t>
            </a:r>
          </a:p>
          <a:p>
            <a:pPr marL="1314450" lvl="2" indent="-514350" algn="just">
              <a:buFont typeface="+mj-lt"/>
              <a:buAutoNum type="romanLcPeriod"/>
            </a:pPr>
            <a:r>
              <a:rPr lang="en-ZA" dirty="0" smtClean="0"/>
              <a:t>Fraud and Risk management</a:t>
            </a:r>
          </a:p>
          <a:p>
            <a:pPr marL="1314450" lvl="2" indent="-514350" algn="just">
              <a:buFont typeface="+mj-lt"/>
              <a:buAutoNum type="romanLcPeriod"/>
            </a:pPr>
            <a:r>
              <a:rPr lang="en-ZA" dirty="0" smtClean="0"/>
              <a:t>SASSA ownership</a:t>
            </a:r>
          </a:p>
          <a:p>
            <a:pPr marL="457200" indent="-457200" algn="just">
              <a:buFont typeface="+mj-lt"/>
              <a:buAutoNum type="alphaLcParenR"/>
            </a:pPr>
            <a:r>
              <a:rPr lang="en-ZA" dirty="0" smtClean="0"/>
              <a:t>SASSA require the grant application and the card application to form part of a “</a:t>
            </a:r>
            <a:r>
              <a:rPr lang="en-ZA" b="1" u="sng" dirty="0" smtClean="0"/>
              <a:t>one stop</a:t>
            </a:r>
            <a:r>
              <a:rPr lang="en-ZA" dirty="0" smtClean="0"/>
              <a:t>” process</a:t>
            </a:r>
            <a:endParaRPr lang="en-ZA" dirty="0"/>
          </a:p>
        </p:txBody>
      </p:sp>
      <p:sp>
        <p:nvSpPr>
          <p:cNvPr id="4" name="Date Placeholder 3"/>
          <p:cNvSpPr>
            <a:spLocks noGrp="1"/>
          </p:cNvSpPr>
          <p:nvPr>
            <p:ph type="dt" sz="half" idx="10"/>
          </p:nvPr>
        </p:nvSpPr>
        <p:spPr/>
        <p:txBody>
          <a:bodyPr/>
          <a:lstStyle/>
          <a:p>
            <a:fld id="{22C196E0-98EC-49F0-8640-77512EF77B1B}" type="datetime1">
              <a:rPr lang="en-ZA" smtClean="0"/>
              <a:pPr/>
              <a:t>2018/02/15</a:t>
            </a:fld>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3</a:t>
            </a:fld>
            <a:endParaRPr lang="en-US"/>
          </a:p>
        </p:txBody>
      </p:sp>
    </p:spTree>
    <p:extLst>
      <p:ext uri="{BB962C8B-B14F-4D97-AF65-F5344CB8AC3E}">
        <p14:creationId xmlns:p14="http://schemas.microsoft.com/office/powerpoint/2010/main" xmlns="" val="2786799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09800"/>
            <a:ext cx="8686800" cy="1981200"/>
          </a:xfrm>
          <a:prstGeom prst="rect">
            <a:avLst/>
          </a:prstGeom>
          <a:solidFill>
            <a:srgbClr val="FFCC66"/>
          </a:solidFill>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b="1" dirty="0" smtClean="0">
              <a:solidFill>
                <a:schemeClr val="bg1"/>
              </a:solidFill>
              <a:latin typeface="Arial" panose="020B0604020202020204" pitchFamily="34" charset="0"/>
              <a:cs typeface="Arial" panose="020B0604020202020204" pitchFamily="34" charset="0"/>
            </a:endParaRPr>
          </a:p>
          <a:p>
            <a:r>
              <a:rPr lang="en-US" altLang="en-US" sz="9300" b="1" dirty="0" smtClean="0">
                <a:solidFill>
                  <a:schemeClr val="bg1"/>
                </a:solidFill>
                <a:latin typeface="Arial" panose="020B0604020202020204" pitchFamily="34" charset="0"/>
                <a:cs typeface="Arial" panose="020B0604020202020204" pitchFamily="34" charset="0"/>
              </a:rPr>
              <a:t>Thank </a:t>
            </a:r>
            <a:r>
              <a:rPr lang="en-US" altLang="en-US" sz="9300" b="1" dirty="0">
                <a:solidFill>
                  <a:schemeClr val="bg1"/>
                </a:solidFill>
                <a:latin typeface="Arial" panose="020B0604020202020204" pitchFamily="34" charset="0"/>
                <a:cs typeface="Arial" panose="020B0604020202020204" pitchFamily="34" charset="0"/>
              </a:rPr>
              <a:t>you</a:t>
            </a:r>
          </a:p>
          <a:p>
            <a:pPr lvl="0"/>
            <a:r>
              <a:rPr lang="en-US" sz="3600" b="1" dirty="0" smtClean="0">
                <a:latin typeface="Arial" pitchFamily="34" charset="0"/>
                <a:cs typeface="Arial" pitchFamily="34" charset="0"/>
              </a:rPr>
              <a:t> </a:t>
            </a:r>
            <a:endParaRPr lang="en-US" sz="36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30</a:t>
            </a:fld>
            <a:endParaRPr lang="en-US"/>
          </a:p>
        </p:txBody>
      </p:sp>
    </p:spTree>
    <p:extLst>
      <p:ext uri="{BB962C8B-B14F-4D97-AF65-F5344CB8AC3E}">
        <p14:creationId xmlns:p14="http://schemas.microsoft.com/office/powerpoint/2010/main" xmlns="" val="1611737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39" y="76200"/>
            <a:ext cx="8229600" cy="914400"/>
          </a:xfrm>
        </p:spPr>
        <p:txBody>
          <a:bodyPr>
            <a:normAutofit/>
          </a:bodyPr>
          <a:lstStyle/>
          <a:p>
            <a:r>
              <a:rPr lang="en-ZA" dirty="0" smtClean="0"/>
              <a:t>Social Assistance Coverage</a:t>
            </a:r>
            <a:endParaRPr lang="en-ZA" dirty="0"/>
          </a:p>
        </p:txBody>
      </p:sp>
      <p:sp>
        <p:nvSpPr>
          <p:cNvPr id="3" name="Content Placeholder 2"/>
          <p:cNvSpPr>
            <a:spLocks noGrp="1"/>
          </p:cNvSpPr>
          <p:nvPr>
            <p:ph idx="1"/>
          </p:nvPr>
        </p:nvSpPr>
        <p:spPr>
          <a:xfrm>
            <a:off x="457200" y="1295400"/>
            <a:ext cx="8534400" cy="5105400"/>
          </a:xfrm>
        </p:spPr>
        <p:txBody>
          <a:bodyPr>
            <a:normAutofit fontScale="92500"/>
          </a:bodyPr>
          <a:lstStyle/>
          <a:p>
            <a:pPr marL="457200" indent="-457200" algn="just">
              <a:buFont typeface="+mj-lt"/>
              <a:buAutoNum type="alphaLcParenR"/>
            </a:pPr>
            <a:r>
              <a:rPr lang="en-ZA" dirty="0" smtClean="0"/>
              <a:t>As at June 2017, a total of 17,3 million citizens are in receipt of social grants;</a:t>
            </a:r>
          </a:p>
          <a:p>
            <a:pPr marL="457200" indent="-457200" algn="just">
              <a:buFont typeface="+mj-lt"/>
              <a:buAutoNum type="alphaLcParenR"/>
            </a:pPr>
            <a:r>
              <a:rPr lang="en-ZA" dirty="0" smtClean="0"/>
              <a:t>This number is expected to increase at a rate of approximately 2% per annum over the Medium Term Expenditure Framework, and projected at 18,3 million by 2019/20;</a:t>
            </a:r>
          </a:p>
          <a:p>
            <a:pPr marL="457200" indent="-457200" algn="just">
              <a:buFont typeface="+mj-lt"/>
              <a:buAutoNum type="alphaLcParenR"/>
            </a:pPr>
            <a:r>
              <a:rPr lang="en-ZA" dirty="0" smtClean="0"/>
              <a:t>The amount allocated for social grants in 2017/18 is R151 billion.  This amount is expected to grow by approximately 8% per annum, reaching an amount of R176 billion in 2019/20  </a:t>
            </a:r>
          </a:p>
          <a:p>
            <a:pPr marL="457200" indent="-457200" algn="just">
              <a:buFont typeface="+mj-lt"/>
              <a:buAutoNum type="alphaLcParenR"/>
            </a:pPr>
            <a:r>
              <a:rPr lang="en-ZA" dirty="0" smtClean="0"/>
              <a:t>This amount includes about R600 million allocated for social relief of distress (disasters, school uniform project, food parcels, </a:t>
            </a:r>
            <a:r>
              <a:rPr lang="en-ZA" dirty="0" err="1" smtClean="0"/>
              <a:t>etc</a:t>
            </a:r>
            <a:r>
              <a:rPr lang="en-ZA" dirty="0" smtClean="0"/>
              <a:t>) </a:t>
            </a:r>
          </a:p>
          <a:p>
            <a:pPr marL="457200" indent="-457200" algn="just">
              <a:buFont typeface="+mj-lt"/>
              <a:buAutoNum type="alphaLcParenR"/>
            </a:pPr>
            <a:r>
              <a:rPr lang="en-ZA" dirty="0" smtClean="0"/>
              <a:t>The bulk of the grants money is used for direct consumption.</a:t>
            </a:r>
            <a:endParaRPr lang="en-ZA" dirty="0"/>
          </a:p>
        </p:txBody>
      </p:sp>
    </p:spTree>
    <p:extLst>
      <p:ext uri="{BB962C8B-B14F-4D97-AF65-F5344CB8AC3E}">
        <p14:creationId xmlns:p14="http://schemas.microsoft.com/office/powerpoint/2010/main" xmlns="" val="2983772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1"/>
            <a:ext cx="7886700" cy="990600"/>
          </a:xfrm>
        </p:spPr>
        <p:txBody>
          <a:bodyPr>
            <a:normAutofit/>
          </a:bodyPr>
          <a:lstStyle/>
          <a:p>
            <a:pPr algn="ctr"/>
            <a:r>
              <a:rPr lang="en-ZA" b="1" dirty="0" smtClean="0"/>
              <a:t>Current Payment Channels</a:t>
            </a:r>
            <a:endParaRPr lang="en-ZA" b="1" dirty="0"/>
          </a:p>
        </p:txBody>
      </p:sp>
      <p:graphicFrame>
        <p:nvGraphicFramePr>
          <p:cNvPr id="4" name="Table 3"/>
          <p:cNvGraphicFramePr>
            <a:graphicFrameLocks noGrp="1"/>
          </p:cNvGraphicFramePr>
          <p:nvPr>
            <p:extLst/>
          </p:nvPr>
        </p:nvGraphicFramePr>
        <p:xfrm>
          <a:off x="628650" y="1524000"/>
          <a:ext cx="8061374" cy="4207480"/>
        </p:xfrm>
        <a:graphic>
          <a:graphicData uri="http://schemas.openxmlformats.org/drawingml/2006/table">
            <a:tbl>
              <a:tblPr firstRow="1" firstCol="1" bandRow="1">
                <a:tableStyleId>{5940675A-B579-460E-94D1-54222C63F5DA}</a:tableStyleId>
              </a:tblPr>
              <a:tblGrid>
                <a:gridCol w="1912670">
                  <a:extLst>
                    <a:ext uri="{9D8B030D-6E8A-4147-A177-3AD203B41FA5}">
                      <a16:colId xmlns:a16="http://schemas.microsoft.com/office/drawing/2014/main" xmlns="" val="20000"/>
                    </a:ext>
                  </a:extLst>
                </a:gridCol>
                <a:gridCol w="1345952">
                  <a:extLst>
                    <a:ext uri="{9D8B030D-6E8A-4147-A177-3AD203B41FA5}">
                      <a16:colId xmlns:a16="http://schemas.microsoft.com/office/drawing/2014/main" xmlns="" val="20001"/>
                    </a:ext>
                  </a:extLst>
                </a:gridCol>
                <a:gridCol w="1983508">
                  <a:extLst>
                    <a:ext uri="{9D8B030D-6E8A-4147-A177-3AD203B41FA5}">
                      <a16:colId xmlns:a16="http://schemas.microsoft.com/office/drawing/2014/main" xmlns="" val="20002"/>
                    </a:ext>
                  </a:extLst>
                </a:gridCol>
                <a:gridCol w="1737211">
                  <a:extLst>
                    <a:ext uri="{9D8B030D-6E8A-4147-A177-3AD203B41FA5}">
                      <a16:colId xmlns:a16="http://schemas.microsoft.com/office/drawing/2014/main" xmlns="" val="20003"/>
                    </a:ext>
                  </a:extLst>
                </a:gridCol>
                <a:gridCol w="1082033">
                  <a:extLst>
                    <a:ext uri="{9D8B030D-6E8A-4147-A177-3AD203B41FA5}">
                      <a16:colId xmlns:a16="http://schemas.microsoft.com/office/drawing/2014/main" xmlns="" val="20004"/>
                    </a:ext>
                  </a:extLst>
                </a:gridCol>
              </a:tblGrid>
              <a:tr h="614698">
                <a:tc>
                  <a:txBody>
                    <a:bodyPr/>
                    <a:lstStyle/>
                    <a:p>
                      <a:pPr algn="l">
                        <a:lnSpc>
                          <a:spcPct val="100000"/>
                        </a:lnSpc>
                        <a:spcAft>
                          <a:spcPts val="0"/>
                        </a:spcAft>
                      </a:pPr>
                      <a:r>
                        <a:rPr lang="en-US" sz="1500" b="1" dirty="0">
                          <a:effectLst/>
                          <a:latin typeface="Arial" panose="020B0604020202020204" pitchFamily="34" charset="0"/>
                          <a:cs typeface="Arial" panose="020B0604020202020204" pitchFamily="34" charset="0"/>
                        </a:rPr>
                        <a:t>Payment Channel</a:t>
                      </a:r>
                      <a:endParaRPr lang="en-ZA" sz="1500" b="1" dirty="0">
                        <a:effectLst/>
                        <a:latin typeface="Arial" panose="020B0604020202020204" pitchFamily="34" charset="0"/>
                        <a:cs typeface="Arial" panose="020B0604020202020204" pitchFamily="34" charset="0"/>
                      </a:endParaRPr>
                    </a:p>
                  </a:txBody>
                  <a:tcPr marL="51435" marR="51435" marT="0" marB="0"/>
                </a:tc>
                <a:tc>
                  <a:txBody>
                    <a:bodyPr/>
                    <a:lstStyle/>
                    <a:p>
                      <a:pPr algn="l">
                        <a:lnSpc>
                          <a:spcPct val="100000"/>
                        </a:lnSpc>
                        <a:spcAft>
                          <a:spcPts val="0"/>
                        </a:spcAft>
                      </a:pPr>
                      <a:r>
                        <a:rPr lang="en-US" sz="1500" b="1" dirty="0">
                          <a:effectLst/>
                          <a:latin typeface="Arial" panose="020B0604020202020204" pitchFamily="34" charset="0"/>
                          <a:cs typeface="Arial" panose="020B0604020202020204" pitchFamily="34" charset="0"/>
                        </a:rPr>
                        <a:t>Method of Payment</a:t>
                      </a:r>
                      <a:endParaRPr lang="en-ZA" sz="1500" b="1" dirty="0">
                        <a:effectLst/>
                        <a:latin typeface="Arial" panose="020B0604020202020204" pitchFamily="34" charset="0"/>
                        <a:cs typeface="Arial" panose="020B0604020202020204" pitchFamily="34" charset="0"/>
                      </a:endParaRPr>
                    </a:p>
                  </a:txBody>
                  <a:tcPr marL="51435" marR="51435" marT="0" marB="0"/>
                </a:tc>
                <a:tc>
                  <a:txBody>
                    <a:bodyPr/>
                    <a:lstStyle/>
                    <a:p>
                      <a:pPr algn="l">
                        <a:lnSpc>
                          <a:spcPct val="100000"/>
                        </a:lnSpc>
                        <a:spcAft>
                          <a:spcPts val="0"/>
                        </a:spcAft>
                      </a:pPr>
                      <a:r>
                        <a:rPr lang="en-US" sz="1500" b="1" dirty="0">
                          <a:effectLst/>
                          <a:latin typeface="Arial" panose="020B0604020202020204" pitchFamily="34" charset="0"/>
                          <a:cs typeface="Arial" panose="020B0604020202020204" pitchFamily="34" charset="0"/>
                        </a:rPr>
                        <a:t>Customer Touch Point</a:t>
                      </a:r>
                      <a:endParaRPr lang="en-ZA" sz="1500" b="1" dirty="0">
                        <a:effectLst/>
                        <a:latin typeface="Arial" panose="020B0604020202020204" pitchFamily="34" charset="0"/>
                        <a:cs typeface="Arial" panose="020B0604020202020204" pitchFamily="34" charset="0"/>
                      </a:endParaRPr>
                    </a:p>
                  </a:txBody>
                  <a:tcPr marL="51435" marR="51435" marT="0" marB="0"/>
                </a:tc>
                <a:tc>
                  <a:txBody>
                    <a:bodyPr/>
                    <a:lstStyle/>
                    <a:p>
                      <a:pPr algn="l">
                        <a:lnSpc>
                          <a:spcPct val="100000"/>
                        </a:lnSpc>
                        <a:spcAft>
                          <a:spcPts val="0"/>
                        </a:spcAft>
                      </a:pPr>
                      <a:r>
                        <a:rPr lang="en-US" sz="1500" b="1" dirty="0">
                          <a:effectLst/>
                          <a:latin typeface="Arial" panose="020B0604020202020204" pitchFamily="34" charset="0"/>
                          <a:cs typeface="Arial" panose="020B0604020202020204" pitchFamily="34" charset="0"/>
                        </a:rPr>
                        <a:t>No of Beneficiaries</a:t>
                      </a:r>
                      <a:endParaRPr lang="en-ZA" sz="1500" b="1" dirty="0">
                        <a:effectLst/>
                        <a:latin typeface="Arial" panose="020B0604020202020204" pitchFamily="34" charset="0"/>
                        <a:cs typeface="Arial" panose="020B0604020202020204" pitchFamily="34" charset="0"/>
                      </a:endParaRPr>
                    </a:p>
                  </a:txBody>
                  <a:tcPr marL="51435" marR="51435" marT="0" marB="0"/>
                </a:tc>
                <a:tc>
                  <a:txBody>
                    <a:bodyPr/>
                    <a:lstStyle/>
                    <a:p>
                      <a:pPr algn="l">
                        <a:lnSpc>
                          <a:spcPct val="100000"/>
                        </a:lnSpc>
                        <a:spcAft>
                          <a:spcPts val="0"/>
                        </a:spcAft>
                      </a:pPr>
                      <a:r>
                        <a:rPr lang="en-US" sz="1500" b="1" dirty="0">
                          <a:effectLst/>
                          <a:latin typeface="Arial" panose="020B0604020202020204" pitchFamily="34" charset="0"/>
                          <a:cs typeface="Arial" panose="020B0604020202020204" pitchFamily="34" charset="0"/>
                        </a:rPr>
                        <a:t>Total</a:t>
                      </a:r>
                      <a:endParaRPr lang="en-ZA" sz="1500" b="1" dirty="0">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0"/>
                  </a:ext>
                </a:extLst>
              </a:tr>
              <a:tr h="534147">
                <a:tc>
                  <a:txBody>
                    <a:bodyPr/>
                    <a:lstStyle/>
                    <a:p>
                      <a:pPr>
                        <a:lnSpc>
                          <a:spcPct val="100000"/>
                        </a:lnSpc>
                        <a:spcAft>
                          <a:spcPts val="0"/>
                        </a:spcAft>
                      </a:pPr>
                      <a:r>
                        <a:rPr lang="en-US" sz="1500">
                          <a:effectLst/>
                        </a:rPr>
                        <a:t>Paypoint (Biometric CVM)</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just">
                        <a:lnSpc>
                          <a:spcPct val="100000"/>
                        </a:lnSpc>
                        <a:spcAft>
                          <a:spcPts val="0"/>
                        </a:spcAft>
                      </a:pPr>
                      <a:r>
                        <a:rPr lang="en-US" sz="1500">
                          <a:effectLst/>
                        </a:rPr>
                        <a:t>Cash payment</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just">
                        <a:lnSpc>
                          <a:spcPct val="100000"/>
                        </a:lnSpc>
                        <a:spcAft>
                          <a:spcPts val="0"/>
                        </a:spcAft>
                      </a:pPr>
                      <a:r>
                        <a:rPr lang="en-US" sz="1500">
                          <a:effectLst/>
                        </a:rPr>
                        <a:t>SASSA Cash Pay-points</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r">
                        <a:lnSpc>
                          <a:spcPct val="100000"/>
                        </a:lnSpc>
                        <a:spcAft>
                          <a:spcPts val="0"/>
                        </a:spcAft>
                      </a:pPr>
                      <a:r>
                        <a:rPr lang="en-US" sz="1500" dirty="0">
                          <a:effectLst/>
                        </a:rPr>
                        <a:t>1,936,662</a:t>
                      </a:r>
                      <a:endParaRPr lang="en-ZA" sz="1500" dirty="0">
                        <a:effectLst/>
                        <a:latin typeface="Arial" panose="020B0604020202020204" pitchFamily="34" charset="0"/>
                        <a:cs typeface="Arial" panose="020B0604020202020204" pitchFamily="34" charset="0"/>
                      </a:endParaRPr>
                    </a:p>
                  </a:txBody>
                  <a:tcPr marL="51435" marR="51435" marT="0" marB="0"/>
                </a:tc>
                <a:tc rowSpan="3">
                  <a:txBody>
                    <a:bodyPr/>
                    <a:lstStyle/>
                    <a:p>
                      <a:pPr algn="r">
                        <a:lnSpc>
                          <a:spcPct val="100000"/>
                        </a:lnSpc>
                        <a:spcAft>
                          <a:spcPts val="0"/>
                        </a:spcAft>
                      </a:pPr>
                      <a:r>
                        <a:rPr lang="en-US" sz="1500" dirty="0">
                          <a:effectLst/>
                        </a:rPr>
                        <a:t>2,894,040</a:t>
                      </a:r>
                      <a:endParaRPr lang="en-ZA" sz="1500" dirty="0">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1"/>
                  </a:ext>
                </a:extLst>
              </a:tr>
              <a:tr h="534147">
                <a:tc>
                  <a:txBody>
                    <a:bodyPr/>
                    <a:lstStyle/>
                    <a:p>
                      <a:pPr>
                        <a:lnSpc>
                          <a:spcPct val="100000"/>
                        </a:lnSpc>
                        <a:spcAft>
                          <a:spcPts val="0"/>
                        </a:spcAft>
                      </a:pPr>
                      <a:r>
                        <a:rPr lang="en-US" sz="1500">
                          <a:effectLst/>
                        </a:rPr>
                        <a:t>Merchant (Biometric CVM)</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just">
                        <a:lnSpc>
                          <a:spcPct val="100000"/>
                        </a:lnSpc>
                        <a:spcAft>
                          <a:spcPts val="0"/>
                        </a:spcAft>
                      </a:pPr>
                      <a:r>
                        <a:rPr lang="en-US" sz="1500" dirty="0">
                          <a:effectLst/>
                        </a:rPr>
                        <a:t>Cash payment</a:t>
                      </a:r>
                      <a:endParaRPr lang="en-ZA" sz="1500" dirty="0">
                        <a:effectLst/>
                        <a:latin typeface="Arial" panose="020B0604020202020204" pitchFamily="34" charset="0"/>
                        <a:cs typeface="Arial" panose="020B0604020202020204" pitchFamily="34" charset="0"/>
                      </a:endParaRPr>
                    </a:p>
                  </a:txBody>
                  <a:tcPr marL="51435" marR="51435" marT="0" marB="0"/>
                </a:tc>
                <a:tc>
                  <a:txBody>
                    <a:bodyPr/>
                    <a:lstStyle/>
                    <a:p>
                      <a:pPr algn="just">
                        <a:lnSpc>
                          <a:spcPct val="100000"/>
                        </a:lnSpc>
                        <a:spcAft>
                          <a:spcPts val="0"/>
                        </a:spcAft>
                      </a:pPr>
                      <a:r>
                        <a:rPr lang="en-US" sz="1500" dirty="0">
                          <a:effectLst/>
                        </a:rPr>
                        <a:t>Merchants</a:t>
                      </a:r>
                      <a:endParaRPr lang="en-ZA" sz="1500" dirty="0">
                        <a:effectLst/>
                        <a:latin typeface="Arial" panose="020B0604020202020204" pitchFamily="34" charset="0"/>
                        <a:cs typeface="Arial" panose="020B0604020202020204" pitchFamily="34" charset="0"/>
                      </a:endParaRPr>
                    </a:p>
                  </a:txBody>
                  <a:tcPr marL="51435" marR="51435" marT="0" marB="0"/>
                </a:tc>
                <a:tc>
                  <a:txBody>
                    <a:bodyPr/>
                    <a:lstStyle/>
                    <a:p>
                      <a:pPr algn="r">
                        <a:lnSpc>
                          <a:spcPct val="100000"/>
                        </a:lnSpc>
                        <a:spcAft>
                          <a:spcPts val="0"/>
                        </a:spcAft>
                      </a:pPr>
                      <a:r>
                        <a:rPr lang="en-US" sz="1500" dirty="0">
                          <a:effectLst/>
                        </a:rPr>
                        <a:t>215,117</a:t>
                      </a:r>
                      <a:endParaRPr lang="en-ZA" sz="1500" dirty="0">
                        <a:effectLst/>
                        <a:latin typeface="Arial" panose="020B0604020202020204" pitchFamily="34" charset="0"/>
                        <a:cs typeface="Arial" panose="020B0604020202020204" pitchFamily="34" charset="0"/>
                      </a:endParaRPr>
                    </a:p>
                  </a:txBody>
                  <a:tcPr marL="51435" marR="51435" marT="0" marB="0"/>
                </a:tc>
                <a:tc vMerge="1">
                  <a:txBody>
                    <a:bodyPr/>
                    <a:lstStyle/>
                    <a:p>
                      <a:endParaRPr lang="en-ZA"/>
                    </a:p>
                  </a:txBody>
                  <a:tcPr/>
                </a:tc>
                <a:extLst>
                  <a:ext uri="{0D108BD9-81ED-4DB2-BD59-A6C34878D82A}">
                    <a16:rowId xmlns:a16="http://schemas.microsoft.com/office/drawing/2014/main" xmlns="" val="10002"/>
                  </a:ext>
                </a:extLst>
              </a:tr>
              <a:tr h="534147">
                <a:tc>
                  <a:txBody>
                    <a:bodyPr/>
                    <a:lstStyle/>
                    <a:p>
                      <a:pPr>
                        <a:lnSpc>
                          <a:spcPct val="100000"/>
                        </a:lnSpc>
                        <a:spcAft>
                          <a:spcPts val="0"/>
                        </a:spcAft>
                      </a:pPr>
                      <a:r>
                        <a:rPr lang="en-US" sz="1500">
                          <a:effectLst/>
                        </a:rPr>
                        <a:t>ATM (Biometric CVM)</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just">
                        <a:lnSpc>
                          <a:spcPct val="100000"/>
                        </a:lnSpc>
                        <a:spcAft>
                          <a:spcPts val="0"/>
                        </a:spcAft>
                      </a:pPr>
                      <a:r>
                        <a:rPr lang="en-US" sz="1500">
                          <a:effectLst/>
                        </a:rPr>
                        <a:t>Cash payment</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just">
                        <a:lnSpc>
                          <a:spcPct val="100000"/>
                        </a:lnSpc>
                        <a:spcAft>
                          <a:spcPts val="0"/>
                        </a:spcAft>
                      </a:pPr>
                      <a:r>
                        <a:rPr lang="en-US" sz="1500">
                          <a:effectLst/>
                        </a:rPr>
                        <a:t>Merchants</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r">
                        <a:lnSpc>
                          <a:spcPct val="100000"/>
                        </a:lnSpc>
                        <a:spcAft>
                          <a:spcPts val="0"/>
                        </a:spcAft>
                      </a:pPr>
                      <a:r>
                        <a:rPr lang="en-US" sz="1500" dirty="0">
                          <a:effectLst/>
                        </a:rPr>
                        <a:t>742,261</a:t>
                      </a:r>
                      <a:endParaRPr lang="en-ZA" sz="1500" dirty="0">
                        <a:effectLst/>
                        <a:latin typeface="Arial" panose="020B0604020202020204" pitchFamily="34" charset="0"/>
                        <a:cs typeface="Arial" panose="020B0604020202020204" pitchFamily="34" charset="0"/>
                      </a:endParaRPr>
                    </a:p>
                  </a:txBody>
                  <a:tcPr marL="51435" marR="51435" marT="0" marB="0"/>
                </a:tc>
                <a:tc vMerge="1">
                  <a:txBody>
                    <a:bodyPr/>
                    <a:lstStyle/>
                    <a:p>
                      <a:endParaRPr lang="en-ZA"/>
                    </a:p>
                  </a:txBody>
                  <a:tcPr/>
                </a:tc>
                <a:extLst>
                  <a:ext uri="{0D108BD9-81ED-4DB2-BD59-A6C34878D82A}">
                    <a16:rowId xmlns:a16="http://schemas.microsoft.com/office/drawing/2014/main" xmlns="" val="10003"/>
                  </a:ext>
                </a:extLst>
              </a:tr>
              <a:tr h="534147">
                <a:tc rowSpan="2">
                  <a:txBody>
                    <a:bodyPr/>
                    <a:lstStyle/>
                    <a:p>
                      <a:pPr>
                        <a:lnSpc>
                          <a:spcPct val="100000"/>
                        </a:lnSpc>
                        <a:spcAft>
                          <a:spcPts val="0"/>
                        </a:spcAft>
                      </a:pPr>
                      <a:r>
                        <a:rPr lang="en-US" sz="1500">
                          <a:effectLst/>
                        </a:rPr>
                        <a:t>ATM (PIN CVM)</a:t>
                      </a:r>
                      <a:endParaRPr lang="en-ZA" sz="1500">
                        <a:effectLst/>
                        <a:latin typeface="Arial" panose="020B0604020202020204" pitchFamily="34" charset="0"/>
                        <a:cs typeface="Arial" panose="020B0604020202020204" pitchFamily="34" charset="0"/>
                      </a:endParaRPr>
                    </a:p>
                  </a:txBody>
                  <a:tcPr marL="51435" marR="51435" marT="0" marB="0"/>
                </a:tc>
                <a:tc rowSpan="2">
                  <a:txBody>
                    <a:bodyPr/>
                    <a:lstStyle/>
                    <a:p>
                      <a:pPr algn="just">
                        <a:lnSpc>
                          <a:spcPct val="100000"/>
                        </a:lnSpc>
                        <a:spcAft>
                          <a:spcPts val="0"/>
                        </a:spcAft>
                      </a:pPr>
                      <a:r>
                        <a:rPr lang="en-US" sz="1500">
                          <a:effectLst/>
                        </a:rPr>
                        <a:t>Electronic payment</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just">
                        <a:lnSpc>
                          <a:spcPct val="100000"/>
                        </a:lnSpc>
                        <a:spcAft>
                          <a:spcPts val="0"/>
                        </a:spcAft>
                      </a:pPr>
                      <a:r>
                        <a:rPr lang="en-US" sz="1500">
                          <a:effectLst/>
                        </a:rPr>
                        <a:t>Commercial Banks (ATMs) </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r">
                        <a:lnSpc>
                          <a:spcPct val="100000"/>
                        </a:lnSpc>
                        <a:spcAft>
                          <a:spcPts val="0"/>
                        </a:spcAft>
                      </a:pPr>
                      <a:r>
                        <a:rPr lang="en-US" sz="1500" dirty="0">
                          <a:effectLst/>
                        </a:rPr>
                        <a:t>5,375,936</a:t>
                      </a:r>
                      <a:endParaRPr lang="en-ZA" sz="1500" dirty="0">
                        <a:effectLst/>
                        <a:latin typeface="Arial" panose="020B0604020202020204" pitchFamily="34" charset="0"/>
                        <a:cs typeface="Arial" panose="020B0604020202020204" pitchFamily="34" charset="0"/>
                      </a:endParaRPr>
                    </a:p>
                  </a:txBody>
                  <a:tcPr marL="51435" marR="51435" marT="0" marB="0"/>
                </a:tc>
                <a:tc rowSpan="3">
                  <a:txBody>
                    <a:bodyPr/>
                    <a:lstStyle/>
                    <a:p>
                      <a:pPr algn="r">
                        <a:lnSpc>
                          <a:spcPct val="100000"/>
                        </a:lnSpc>
                        <a:spcAft>
                          <a:spcPts val="0"/>
                        </a:spcAft>
                      </a:pPr>
                      <a:r>
                        <a:rPr lang="en-US" sz="1500" dirty="0">
                          <a:effectLst/>
                        </a:rPr>
                        <a:t>7,778,157</a:t>
                      </a:r>
                      <a:endParaRPr lang="en-ZA" sz="1500" dirty="0">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4"/>
                  </a:ext>
                </a:extLst>
              </a:tr>
              <a:tr h="614698">
                <a:tc vMerge="1">
                  <a:txBody>
                    <a:bodyPr/>
                    <a:lstStyle/>
                    <a:p>
                      <a:endParaRPr lang="en-ZA"/>
                    </a:p>
                  </a:txBody>
                  <a:tcPr/>
                </a:tc>
                <a:tc vMerge="1">
                  <a:txBody>
                    <a:bodyPr/>
                    <a:lstStyle/>
                    <a:p>
                      <a:endParaRPr lang="en-ZA"/>
                    </a:p>
                  </a:txBody>
                  <a:tcPr/>
                </a:tc>
                <a:tc>
                  <a:txBody>
                    <a:bodyPr/>
                    <a:lstStyle/>
                    <a:p>
                      <a:pPr algn="just">
                        <a:lnSpc>
                          <a:spcPct val="100000"/>
                        </a:lnSpc>
                        <a:spcAft>
                          <a:spcPts val="0"/>
                        </a:spcAft>
                      </a:pPr>
                      <a:r>
                        <a:rPr lang="en-US" sz="1500">
                          <a:effectLst/>
                        </a:rPr>
                        <a:t>Private Commercial Bank Accounts</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r">
                        <a:lnSpc>
                          <a:spcPct val="100000"/>
                        </a:lnSpc>
                        <a:spcAft>
                          <a:spcPts val="0"/>
                        </a:spcAft>
                      </a:pPr>
                      <a:r>
                        <a:rPr lang="en-US" sz="1500" dirty="0">
                          <a:effectLst/>
                        </a:rPr>
                        <a:t>(2,001,233)</a:t>
                      </a:r>
                      <a:endParaRPr lang="en-ZA" sz="1500" dirty="0">
                        <a:effectLst/>
                        <a:latin typeface="Arial" panose="020B0604020202020204" pitchFamily="34" charset="0"/>
                        <a:cs typeface="Arial" panose="020B0604020202020204" pitchFamily="34" charset="0"/>
                      </a:endParaRPr>
                    </a:p>
                  </a:txBody>
                  <a:tcPr marL="51435" marR="51435" marT="0" marB="0"/>
                </a:tc>
                <a:tc vMerge="1">
                  <a:txBody>
                    <a:bodyPr/>
                    <a:lstStyle/>
                    <a:p>
                      <a:endParaRPr lang="en-ZA"/>
                    </a:p>
                  </a:txBody>
                  <a:tcPr/>
                </a:tc>
                <a:extLst>
                  <a:ext uri="{0D108BD9-81ED-4DB2-BD59-A6C34878D82A}">
                    <a16:rowId xmlns:a16="http://schemas.microsoft.com/office/drawing/2014/main" xmlns="" val="10005"/>
                  </a:ext>
                </a:extLst>
              </a:tr>
              <a:tr h="534147">
                <a:tc>
                  <a:txBody>
                    <a:bodyPr/>
                    <a:lstStyle/>
                    <a:p>
                      <a:pPr>
                        <a:lnSpc>
                          <a:spcPct val="100000"/>
                        </a:lnSpc>
                        <a:spcAft>
                          <a:spcPts val="0"/>
                        </a:spcAft>
                      </a:pPr>
                      <a:r>
                        <a:rPr lang="en-US" sz="1500">
                          <a:effectLst/>
                        </a:rPr>
                        <a:t>Merchant (PIN CVM)</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just">
                        <a:lnSpc>
                          <a:spcPct val="100000"/>
                        </a:lnSpc>
                        <a:spcAft>
                          <a:spcPts val="0"/>
                        </a:spcAft>
                      </a:pPr>
                      <a:r>
                        <a:rPr lang="en-US" sz="1500">
                          <a:effectLst/>
                        </a:rPr>
                        <a:t>Electronic payment</a:t>
                      </a:r>
                      <a:endParaRPr lang="en-ZA" sz="1500">
                        <a:effectLst/>
                        <a:latin typeface="Arial" panose="020B0604020202020204" pitchFamily="34" charset="0"/>
                        <a:cs typeface="Arial" panose="020B0604020202020204" pitchFamily="34" charset="0"/>
                      </a:endParaRPr>
                    </a:p>
                  </a:txBody>
                  <a:tcPr marL="51435" marR="51435" marT="0" marB="0"/>
                </a:tc>
                <a:tc>
                  <a:txBody>
                    <a:bodyPr/>
                    <a:lstStyle/>
                    <a:p>
                      <a:pPr algn="just">
                        <a:lnSpc>
                          <a:spcPct val="100000"/>
                        </a:lnSpc>
                        <a:spcAft>
                          <a:spcPts val="0"/>
                        </a:spcAft>
                      </a:pPr>
                      <a:r>
                        <a:rPr lang="en-US" sz="1500" dirty="0">
                          <a:effectLst/>
                        </a:rPr>
                        <a:t>Merchants</a:t>
                      </a:r>
                      <a:endParaRPr lang="en-ZA" sz="1500" dirty="0">
                        <a:effectLst/>
                        <a:latin typeface="Arial" panose="020B0604020202020204" pitchFamily="34" charset="0"/>
                        <a:cs typeface="Arial" panose="020B0604020202020204" pitchFamily="34" charset="0"/>
                      </a:endParaRPr>
                    </a:p>
                  </a:txBody>
                  <a:tcPr marL="51435" marR="51435" marT="0" marB="0"/>
                </a:tc>
                <a:tc>
                  <a:txBody>
                    <a:bodyPr/>
                    <a:lstStyle/>
                    <a:p>
                      <a:pPr algn="r">
                        <a:lnSpc>
                          <a:spcPct val="100000"/>
                        </a:lnSpc>
                        <a:spcAft>
                          <a:spcPts val="0"/>
                        </a:spcAft>
                      </a:pPr>
                      <a:r>
                        <a:rPr lang="en-US" sz="1500" dirty="0">
                          <a:effectLst/>
                        </a:rPr>
                        <a:t>2,402,221</a:t>
                      </a:r>
                      <a:endParaRPr lang="en-ZA" sz="1500" dirty="0">
                        <a:effectLst/>
                        <a:latin typeface="Arial" panose="020B0604020202020204" pitchFamily="34" charset="0"/>
                        <a:cs typeface="Arial" panose="020B0604020202020204" pitchFamily="34" charset="0"/>
                      </a:endParaRPr>
                    </a:p>
                  </a:txBody>
                  <a:tcPr marL="51435" marR="51435" marT="0" marB="0"/>
                </a:tc>
                <a:tc vMerge="1">
                  <a:txBody>
                    <a:bodyPr/>
                    <a:lstStyle/>
                    <a:p>
                      <a:endParaRPr lang="en-ZA"/>
                    </a:p>
                  </a:txBody>
                  <a:tcPr/>
                </a:tc>
                <a:extLst>
                  <a:ext uri="{0D108BD9-81ED-4DB2-BD59-A6C34878D82A}">
                    <a16:rowId xmlns:a16="http://schemas.microsoft.com/office/drawing/2014/main" xmlns="" val="10006"/>
                  </a:ext>
                </a:extLst>
              </a:tr>
              <a:tr h="307349">
                <a:tc gridSpan="3">
                  <a:txBody>
                    <a:bodyPr/>
                    <a:lstStyle/>
                    <a:p>
                      <a:pPr algn="just">
                        <a:lnSpc>
                          <a:spcPct val="100000"/>
                        </a:lnSpc>
                        <a:spcAft>
                          <a:spcPts val="0"/>
                        </a:spcAft>
                      </a:pPr>
                      <a:r>
                        <a:rPr lang="en-US" sz="1500" b="1" dirty="0">
                          <a:effectLst/>
                        </a:rPr>
                        <a:t>Total</a:t>
                      </a:r>
                      <a:endParaRPr lang="en-ZA" sz="1500" b="1" dirty="0">
                        <a:effectLst/>
                        <a:latin typeface="Arial" panose="020B0604020202020204" pitchFamily="34" charset="0"/>
                        <a:cs typeface="Arial" panose="020B0604020202020204" pitchFamily="34" charset="0"/>
                      </a:endParaRPr>
                    </a:p>
                  </a:txBody>
                  <a:tcPr marL="51435" marR="51435" marT="0" marB="0"/>
                </a:tc>
                <a:tc hMerge="1">
                  <a:txBody>
                    <a:bodyPr/>
                    <a:lstStyle/>
                    <a:p>
                      <a:endParaRPr lang="en-ZA"/>
                    </a:p>
                  </a:txBody>
                  <a:tcPr/>
                </a:tc>
                <a:tc hMerge="1">
                  <a:txBody>
                    <a:bodyPr/>
                    <a:lstStyle/>
                    <a:p>
                      <a:endParaRPr lang="en-ZA"/>
                    </a:p>
                  </a:txBody>
                  <a:tcPr/>
                </a:tc>
                <a:tc>
                  <a:txBody>
                    <a:bodyPr/>
                    <a:lstStyle/>
                    <a:p>
                      <a:pPr algn="r">
                        <a:lnSpc>
                          <a:spcPct val="100000"/>
                        </a:lnSpc>
                        <a:spcAft>
                          <a:spcPts val="0"/>
                        </a:spcAft>
                      </a:pPr>
                      <a:r>
                        <a:rPr lang="en-US" sz="1500" b="1" dirty="0">
                          <a:effectLst/>
                        </a:rPr>
                        <a:t>10,672,197</a:t>
                      </a:r>
                      <a:endParaRPr lang="en-ZA" sz="1500" b="1" dirty="0">
                        <a:effectLst/>
                        <a:latin typeface="Arial" panose="020B0604020202020204" pitchFamily="34" charset="0"/>
                        <a:cs typeface="Arial" panose="020B0604020202020204" pitchFamily="34" charset="0"/>
                      </a:endParaRPr>
                    </a:p>
                  </a:txBody>
                  <a:tcPr marL="51435" marR="51435" marT="0" marB="0"/>
                </a:tc>
                <a:tc>
                  <a:txBody>
                    <a:bodyPr/>
                    <a:lstStyle/>
                    <a:p>
                      <a:pPr algn="r">
                        <a:lnSpc>
                          <a:spcPct val="100000"/>
                        </a:lnSpc>
                        <a:spcAft>
                          <a:spcPts val="0"/>
                        </a:spcAft>
                      </a:pPr>
                      <a:r>
                        <a:rPr lang="en-US" sz="1500" b="1" dirty="0">
                          <a:effectLst/>
                        </a:rPr>
                        <a:t>10,672,197</a:t>
                      </a:r>
                      <a:endParaRPr lang="en-ZA" sz="1500" b="1" dirty="0">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7"/>
                  </a:ext>
                </a:extLst>
              </a:tr>
            </a:tbl>
          </a:graphicData>
        </a:graphic>
      </p:graphicFrame>
      <p:sp>
        <p:nvSpPr>
          <p:cNvPr id="5" name="Rectangle 1"/>
          <p:cNvSpPr>
            <a:spLocks noChangeArrowheads="1"/>
          </p:cNvSpPr>
          <p:nvPr/>
        </p:nvSpPr>
        <p:spPr bwMode="auto">
          <a:xfrm>
            <a:off x="2256079" y="2156427"/>
            <a:ext cx="8358913" cy="484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1350">
                <a:latin typeface="Arial" panose="020B0604020202020204" pitchFamily="34" charset="0"/>
              </a:rPr>
              <a:t/>
            </a:r>
            <a:br>
              <a:rPr lang="en-ZA" sz="1350">
                <a:latin typeface="Arial" panose="020B0604020202020204" pitchFamily="34" charset="0"/>
              </a:rPr>
            </a:br>
            <a:endParaRPr lang="en-ZA" sz="1350">
              <a:latin typeface="Arial" panose="020B0604020202020204" pitchFamily="34" charset="0"/>
            </a:endParaRPr>
          </a:p>
        </p:txBody>
      </p:sp>
      <p:sp>
        <p:nvSpPr>
          <p:cNvPr id="7" name="Rectangle 3"/>
          <p:cNvSpPr>
            <a:spLocks noChangeArrowheads="1"/>
          </p:cNvSpPr>
          <p:nvPr/>
        </p:nvSpPr>
        <p:spPr bwMode="auto">
          <a:xfrm flipV="1">
            <a:off x="457201" y="5736967"/>
            <a:ext cx="37338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sz="750" baseline="30000" dirty="0">
                <a:latin typeface="Calibri" panose="020F0502020204030204" pitchFamily="34" charset="0"/>
                <a:ea typeface="Calibri" panose="020F0502020204030204" pitchFamily="34" charset="0"/>
                <a:cs typeface="Times New Roman" panose="02020603050405020304" pitchFamily="18" charset="0"/>
              </a:rPr>
              <a:t>[</a:t>
            </a:r>
            <a:r>
              <a:rPr lang="en-ZA" sz="750" baseline="30000" dirty="0" bmk="">
                <a:latin typeface="Calibri" panose="020F0502020204030204" pitchFamily="34" charset="0"/>
                <a:ea typeface="Calibri" panose="020F0502020204030204" pitchFamily="34" charset="0"/>
                <a:cs typeface="Times New Roman" panose="02020603050405020304" pitchFamily="18" charset="0"/>
              </a:rPr>
              <a:t>1</a:t>
            </a:r>
            <a:r>
              <a:rPr lang="en-ZA" sz="750" baseline="30000" dirty="0" smtClean="0" bmk="">
                <a:latin typeface="Calibri" panose="020F0502020204030204" pitchFamily="34" charset="0"/>
                <a:ea typeface="Calibri" panose="020F0502020204030204" pitchFamily="34" charset="0"/>
                <a:cs typeface="Times New Roman" panose="02020603050405020304" pitchFamily="18" charset="0"/>
              </a:rPr>
              <a:t>]</a:t>
            </a:r>
            <a:endParaRPr lang="en-ZA" sz="1350" dirty="0">
              <a:latin typeface="Arial" panose="020B0604020202020204" pitchFamily="34" charset="0"/>
            </a:endParaRPr>
          </a:p>
        </p:txBody>
      </p:sp>
    </p:spTree>
    <p:extLst>
      <p:ext uri="{BB962C8B-B14F-4D97-AF65-F5344CB8AC3E}">
        <p14:creationId xmlns:p14="http://schemas.microsoft.com/office/powerpoint/2010/main" xmlns="" val="883720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1143000"/>
          </a:xfrm>
        </p:spPr>
        <p:txBody>
          <a:bodyPr/>
          <a:lstStyle/>
          <a:p>
            <a:r>
              <a:rPr lang="en-ZA" dirty="0" smtClean="0"/>
              <a:t>SASSA Insourcing Services</a:t>
            </a:r>
            <a:endParaRPr lang="en-ZA" dirty="0"/>
          </a:p>
        </p:txBody>
      </p:sp>
      <p:sp>
        <p:nvSpPr>
          <p:cNvPr id="3" name="Content Placeholder 2"/>
          <p:cNvSpPr>
            <a:spLocks noGrp="1"/>
          </p:cNvSpPr>
          <p:nvPr>
            <p:ph idx="1"/>
          </p:nvPr>
        </p:nvSpPr>
        <p:spPr>
          <a:xfrm>
            <a:off x="457200" y="1618491"/>
            <a:ext cx="8229600" cy="4756150"/>
          </a:xfrm>
        </p:spPr>
        <p:txBody>
          <a:bodyPr>
            <a:normAutofit fontScale="92500"/>
          </a:bodyPr>
          <a:lstStyle/>
          <a:p>
            <a:pPr marL="457200" indent="-457200" algn="just">
              <a:buFont typeface="+mj-lt"/>
              <a:buAutoNum type="alphaLcParenR"/>
            </a:pPr>
            <a:r>
              <a:rPr lang="en-ZA" dirty="0" smtClean="0"/>
              <a:t>Direct transfers to ACB beneficiaries bank accounts through SASSA Pay Master General (PMG) account’</a:t>
            </a:r>
          </a:p>
          <a:p>
            <a:pPr marL="971550" lvl="1" indent="-514350" algn="just">
              <a:buFont typeface="+mj-lt"/>
              <a:buAutoNum type="romanLcPeriod"/>
            </a:pPr>
            <a:r>
              <a:rPr lang="en-ZA" dirty="0" smtClean="0"/>
              <a:t>Commercial personal accounts;</a:t>
            </a:r>
          </a:p>
          <a:p>
            <a:pPr marL="971550" lvl="1" indent="-514350" algn="just">
              <a:buFont typeface="+mj-lt"/>
              <a:buAutoNum type="romanLcPeriod"/>
            </a:pPr>
            <a:r>
              <a:rPr lang="en-ZA" dirty="0" smtClean="0"/>
              <a:t>SASSA/</a:t>
            </a:r>
            <a:r>
              <a:rPr lang="en-ZA" dirty="0" err="1" smtClean="0"/>
              <a:t>Grindrod</a:t>
            </a:r>
            <a:r>
              <a:rPr lang="en-ZA" dirty="0" smtClean="0"/>
              <a:t> Accounts;</a:t>
            </a:r>
          </a:p>
          <a:p>
            <a:pPr marL="457200" indent="-457200" algn="just">
              <a:buFont typeface="+mj-lt"/>
              <a:buAutoNum type="alphaLcParenR"/>
            </a:pPr>
            <a:r>
              <a:rPr lang="en-ZA" dirty="0"/>
              <a:t>Alternative Payments – </a:t>
            </a:r>
            <a:r>
              <a:rPr lang="en-ZA" dirty="0" smtClean="0"/>
              <a:t>Local Economic Development (using Cooperative </a:t>
            </a:r>
            <a:r>
              <a:rPr lang="en-ZA" dirty="0"/>
              <a:t>banks &amp; Local/village/township shops); </a:t>
            </a:r>
            <a:endParaRPr lang="en-ZA" dirty="0" smtClean="0"/>
          </a:p>
          <a:p>
            <a:pPr marL="457200" indent="-457200" algn="just">
              <a:buFont typeface="+mj-lt"/>
              <a:buAutoNum type="alphaLcParenR"/>
            </a:pPr>
            <a:r>
              <a:rPr lang="en-ZA" dirty="0" smtClean="0"/>
              <a:t>Management/Administration of Regulation 26A deductions in relation to funeral covers;</a:t>
            </a:r>
          </a:p>
          <a:p>
            <a:pPr marL="457200" indent="-457200" algn="just">
              <a:buFont typeface="+mj-lt"/>
              <a:buAutoNum type="alphaLcParenR"/>
            </a:pPr>
            <a:r>
              <a:rPr lang="en-ZA" dirty="0"/>
              <a:t>Biometric </a:t>
            </a:r>
            <a:r>
              <a:rPr lang="en-ZA" dirty="0" smtClean="0"/>
              <a:t>Enrolment currently performed by CPS;</a:t>
            </a:r>
          </a:p>
          <a:p>
            <a:pPr marL="457200" indent="-457200" algn="just">
              <a:buFont typeface="+mj-lt"/>
              <a:buAutoNum type="alphaLcParenR"/>
            </a:pPr>
            <a:r>
              <a:rPr lang="en-ZA" dirty="0" smtClean="0"/>
              <a:t>Reconciliations (Grants Payment Control and Monitoring);</a:t>
            </a:r>
          </a:p>
          <a:p>
            <a:endParaRPr lang="en-ZA" dirty="0" smtClean="0"/>
          </a:p>
          <a:p>
            <a:endParaRPr lang="en-ZA" dirty="0" smtClean="0"/>
          </a:p>
          <a:p>
            <a:endParaRPr lang="en-ZA" dirty="0" smtClean="0"/>
          </a:p>
          <a:p>
            <a:endParaRPr lang="en-ZA" dirty="0"/>
          </a:p>
        </p:txBody>
      </p:sp>
      <p:sp>
        <p:nvSpPr>
          <p:cNvPr id="4" name="Date Placeholder 3"/>
          <p:cNvSpPr>
            <a:spLocks noGrp="1"/>
          </p:cNvSpPr>
          <p:nvPr>
            <p:ph type="dt" sz="half" idx="10"/>
          </p:nvPr>
        </p:nvSpPr>
        <p:spPr/>
        <p:txBody>
          <a:bodyPr/>
          <a:lstStyle/>
          <a:p>
            <a:fld id="{22C196E0-98EC-49F0-8640-77512EF77B1B}" type="datetime1">
              <a:rPr lang="en-ZA" smtClean="0"/>
              <a:pPr/>
              <a:t>2018/02/15</a:t>
            </a:fld>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6</a:t>
            </a:fld>
            <a:endParaRPr lang="en-US"/>
          </a:p>
        </p:txBody>
      </p:sp>
    </p:spTree>
    <p:extLst>
      <p:ext uri="{BB962C8B-B14F-4D97-AF65-F5344CB8AC3E}">
        <p14:creationId xmlns:p14="http://schemas.microsoft.com/office/powerpoint/2010/main" xmlns="" val="3068919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53"/>
            <a:ext cx="8229600" cy="1143000"/>
          </a:xfrm>
        </p:spPr>
        <p:txBody>
          <a:bodyPr>
            <a:noAutofit/>
          </a:bodyPr>
          <a:lstStyle/>
          <a:p>
            <a:pPr algn="just"/>
            <a:r>
              <a:rPr lang="en-US" sz="2800" dirty="0" smtClean="0">
                <a:latin typeface="Arial" panose="020B0604020202020204" pitchFamily="34" charset="0"/>
                <a:cs typeface="Arial" panose="020B0604020202020204" pitchFamily="34" charset="0"/>
              </a:rPr>
              <a:t>PHASE 1: Direct </a:t>
            </a:r>
            <a:r>
              <a:rPr lang="en-US" sz="2800" dirty="0">
                <a:latin typeface="Arial" panose="020B0604020202020204" pitchFamily="34" charset="0"/>
                <a:cs typeface="Arial" panose="020B0604020202020204" pitchFamily="34" charset="0"/>
              </a:rPr>
              <a:t>payments to beneficiaries receiving grants via personal bank accounts</a:t>
            </a:r>
            <a:endParaRPr lang="en-ZA" sz="2800" dirty="0"/>
          </a:p>
        </p:txBody>
      </p:sp>
      <p:sp>
        <p:nvSpPr>
          <p:cNvPr id="3" name="Content Placeholder 2"/>
          <p:cNvSpPr>
            <a:spLocks noGrp="1"/>
          </p:cNvSpPr>
          <p:nvPr>
            <p:ph idx="1"/>
          </p:nvPr>
        </p:nvSpPr>
        <p:spPr>
          <a:xfrm>
            <a:off x="457200" y="1447800"/>
            <a:ext cx="8229600" cy="5135563"/>
          </a:xfrm>
        </p:spPr>
        <p:txBody>
          <a:bodyPr>
            <a:noAutofit/>
          </a:bodyPr>
          <a:lstStyle/>
          <a:p>
            <a:pPr marL="0" indent="0" algn="just">
              <a:lnSpc>
                <a:spcPct val="115000"/>
              </a:lnSpc>
              <a:spcBef>
                <a:spcPts val="0"/>
              </a:spcBef>
              <a:spcAft>
                <a:spcPts val="0"/>
              </a:spcAft>
              <a:buNone/>
              <a:defRPr/>
            </a:pPr>
            <a:r>
              <a:rPr lang="en-US" dirty="0" smtClean="0">
                <a:solidFill>
                  <a:prstClr val="black"/>
                </a:solidFill>
              </a:rPr>
              <a:t>For </a:t>
            </a:r>
            <a:r>
              <a:rPr lang="en-US" dirty="0">
                <a:solidFill>
                  <a:prstClr val="black"/>
                </a:solidFill>
              </a:rPr>
              <a:t>the payment cycle of January and February 2018 SASSA deposited grant money directly into the bank accounts of approximately 2 </a:t>
            </a:r>
            <a:r>
              <a:rPr lang="en-US" dirty="0" smtClean="0">
                <a:solidFill>
                  <a:prstClr val="black"/>
                </a:solidFill>
              </a:rPr>
              <a:t>million, and preparations were as follows:</a:t>
            </a:r>
          </a:p>
          <a:p>
            <a:pPr marL="457200" lvl="3" indent="-457200" algn="just">
              <a:buFont typeface="+mj-lt"/>
              <a:buAutoNum type="alphaLcParenR"/>
            </a:pPr>
            <a:r>
              <a:rPr lang="en-ZA" dirty="0" smtClean="0"/>
              <a:t>Test run for 98 beneficiaries was successfully implemented in December 2017 for January 2018 payment. </a:t>
            </a:r>
          </a:p>
          <a:p>
            <a:pPr marL="457200" lvl="3" indent="-457200" algn="just">
              <a:buFont typeface="+mj-lt"/>
              <a:buAutoNum type="alphaLcParenR"/>
            </a:pPr>
            <a:r>
              <a:rPr lang="en-ZA" dirty="0" smtClean="0"/>
              <a:t>Test run conducted in January 2018 for </a:t>
            </a:r>
            <a:r>
              <a:rPr lang="en-ZA" dirty="0"/>
              <a:t>direct transfers into 2 160 </a:t>
            </a:r>
            <a:r>
              <a:rPr lang="en-ZA" dirty="0" smtClean="0"/>
              <a:t>093 accounts valued at R2</a:t>
            </a:r>
            <a:r>
              <a:rPr lang="en-ZA" dirty="0"/>
              <a:t>, 3 billion for February payments (majority are EPE accounts</a:t>
            </a:r>
            <a:r>
              <a:rPr lang="en-ZA" dirty="0" smtClean="0"/>
              <a:t>) 2 044 140</a:t>
            </a:r>
            <a:endParaRPr lang="en-ZA" dirty="0"/>
          </a:p>
          <a:p>
            <a:pPr marL="0" indent="0">
              <a:buNone/>
            </a:pPr>
            <a:endParaRPr lang="en-ZA" sz="1800" dirty="0" smtClean="0"/>
          </a:p>
          <a:p>
            <a:endParaRPr lang="en-ZA" sz="1800" dirty="0" smtClean="0"/>
          </a:p>
        </p:txBody>
      </p:sp>
    </p:spTree>
    <p:extLst>
      <p:ext uri="{BB962C8B-B14F-4D97-AF65-F5344CB8AC3E}">
        <p14:creationId xmlns:p14="http://schemas.microsoft.com/office/powerpoint/2010/main" xmlns="" val="3378021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normAutofit fontScale="90000"/>
          </a:bodyPr>
          <a:lstStyle/>
          <a:p>
            <a:r>
              <a:rPr lang="en-ZA" sz="2800" dirty="0"/>
              <a:t>Phase </a:t>
            </a:r>
            <a:r>
              <a:rPr lang="en-ZA" sz="2800" dirty="0" smtClean="0"/>
              <a:t>2: Direct </a:t>
            </a:r>
            <a:r>
              <a:rPr lang="en-ZA" sz="2800" dirty="0"/>
              <a:t>Payment (ACB) Transfers </a:t>
            </a:r>
            <a:r>
              <a:rPr lang="en-ZA" sz="2800" dirty="0" smtClean="0"/>
              <a:t>– </a:t>
            </a:r>
            <a:br>
              <a:rPr lang="en-ZA" sz="2800" dirty="0" smtClean="0"/>
            </a:br>
            <a:r>
              <a:rPr lang="en-ZA" sz="2000" dirty="0" smtClean="0"/>
              <a:t>Bank </a:t>
            </a:r>
            <a:r>
              <a:rPr lang="en-ZA" sz="2000" dirty="0"/>
              <a:t>Accounts verification and Collection of Mandates</a:t>
            </a:r>
            <a:r>
              <a:rPr lang="en-ZA" sz="3600" dirty="0"/>
              <a:t/>
            </a:r>
            <a:br>
              <a:rPr lang="en-ZA" sz="3600" dirty="0"/>
            </a:br>
            <a:endParaRPr lang="en-ZA" sz="3600" dirty="0"/>
          </a:p>
        </p:txBody>
      </p:sp>
      <p:sp>
        <p:nvSpPr>
          <p:cNvPr id="3" name="Content Placeholder 2"/>
          <p:cNvSpPr>
            <a:spLocks noGrp="1"/>
          </p:cNvSpPr>
          <p:nvPr>
            <p:ph idx="1"/>
          </p:nvPr>
        </p:nvSpPr>
        <p:spPr>
          <a:xfrm>
            <a:off x="152400" y="947531"/>
            <a:ext cx="8839200" cy="5943599"/>
          </a:xfrm>
        </p:spPr>
        <p:txBody>
          <a:bodyPr>
            <a:normAutofit fontScale="85000" lnSpcReduction="10000"/>
          </a:bodyPr>
          <a:lstStyle/>
          <a:p>
            <a:pPr marL="0" indent="0" algn="just">
              <a:lnSpc>
                <a:spcPct val="115000"/>
              </a:lnSpc>
              <a:spcBef>
                <a:spcPts val="0"/>
              </a:spcBef>
              <a:spcAft>
                <a:spcPts val="0"/>
              </a:spcAft>
              <a:buNone/>
              <a:defRPr/>
            </a:pPr>
            <a:r>
              <a:rPr lang="en-US" sz="2900" dirty="0" smtClean="0"/>
              <a:t>SASSA </a:t>
            </a:r>
            <a:r>
              <a:rPr lang="en-US" sz="2900" dirty="0"/>
              <a:t>sent out letters to </a:t>
            </a:r>
            <a:r>
              <a:rPr lang="en-US" sz="2900" dirty="0" smtClean="0"/>
              <a:t>approximately 2 </a:t>
            </a:r>
            <a:r>
              <a:rPr lang="en-US" sz="2900" dirty="0"/>
              <a:t>million beneficiaries </a:t>
            </a:r>
            <a:r>
              <a:rPr lang="en-US" sz="2900" dirty="0" smtClean="0"/>
              <a:t>on 17 December 2017 to beneficiaries who previously received their grants through bank accounts;</a:t>
            </a:r>
          </a:p>
          <a:p>
            <a:pPr marL="514350" indent="-514350" algn="just">
              <a:buFont typeface="+mj-lt"/>
              <a:buAutoNum type="alphaLcParenR"/>
            </a:pPr>
            <a:r>
              <a:rPr lang="en-US" sz="2900" dirty="0" smtClean="0"/>
              <a:t>The letters were to </a:t>
            </a:r>
            <a:r>
              <a:rPr lang="en-US" sz="2900" dirty="0"/>
              <a:t>advise them of this </a:t>
            </a:r>
            <a:r>
              <a:rPr lang="en-US" sz="2900" dirty="0" smtClean="0"/>
              <a:t>direct payment  option. Many </a:t>
            </a:r>
            <a:r>
              <a:rPr lang="en-US" sz="2900" dirty="0"/>
              <a:t>responses have been received, but a number of beneficiaries have indicated that they do not want bank payments, </a:t>
            </a:r>
            <a:r>
              <a:rPr lang="en-US" sz="2900" b="1" dirty="0"/>
              <a:t>because of the </a:t>
            </a:r>
            <a:r>
              <a:rPr lang="en-US" sz="2900" b="1" dirty="0" smtClean="0"/>
              <a:t>cost</a:t>
            </a:r>
            <a:r>
              <a:rPr lang="en-US" sz="2900" dirty="0"/>
              <a:t>;</a:t>
            </a:r>
          </a:p>
          <a:p>
            <a:pPr marL="514350" indent="-514350" algn="just">
              <a:buFont typeface="+mj-lt"/>
              <a:buAutoNum type="alphaLcParenR"/>
            </a:pPr>
            <a:r>
              <a:rPr lang="en-US" sz="2900" dirty="0"/>
              <a:t>This information is also being validated </a:t>
            </a:r>
            <a:r>
              <a:rPr lang="en-US" sz="2900" dirty="0" smtClean="0"/>
              <a:t>with </a:t>
            </a:r>
            <a:r>
              <a:rPr lang="en-US" sz="2900" dirty="0" err="1" smtClean="0"/>
              <a:t>Bankserv</a:t>
            </a:r>
            <a:r>
              <a:rPr lang="en-US" sz="2900" dirty="0" smtClean="0"/>
              <a:t> to </a:t>
            </a:r>
            <a:r>
              <a:rPr lang="en-US" sz="2900" dirty="0"/>
              <a:t>confirm which accounts are still </a:t>
            </a:r>
            <a:r>
              <a:rPr lang="en-US" sz="2900" dirty="0" smtClean="0"/>
              <a:t>valid or dormant.  </a:t>
            </a:r>
            <a:r>
              <a:rPr lang="en-US" sz="2900" dirty="0"/>
              <a:t>To date </a:t>
            </a:r>
            <a:r>
              <a:rPr lang="en-US" sz="2900" dirty="0" err="1"/>
              <a:t>Nedbank</a:t>
            </a:r>
            <a:r>
              <a:rPr lang="en-US" sz="2900" dirty="0"/>
              <a:t> has confirmed 198 000 active accounts</a:t>
            </a:r>
            <a:r>
              <a:rPr lang="en-US" sz="2900" dirty="0" smtClean="0"/>
              <a:t>.</a:t>
            </a:r>
          </a:p>
          <a:p>
            <a:pPr marL="514350" indent="-514350" algn="just">
              <a:buFont typeface="+mj-lt"/>
              <a:buAutoNum type="alphaLcParenR"/>
            </a:pPr>
            <a:r>
              <a:rPr lang="en-ZA" sz="2900" dirty="0"/>
              <a:t>A file of the above 1.2 million beneficiaries was also sent to </a:t>
            </a:r>
            <a:r>
              <a:rPr lang="en-ZA" sz="2900" dirty="0" err="1"/>
              <a:t>Bankserv</a:t>
            </a:r>
            <a:r>
              <a:rPr lang="en-ZA" sz="2900" dirty="0"/>
              <a:t> to verify if these bank accounts are still active and valid.  The response received from </a:t>
            </a:r>
            <a:r>
              <a:rPr lang="en-ZA" sz="2900" dirty="0" err="1"/>
              <a:t>Bankserv</a:t>
            </a:r>
            <a:r>
              <a:rPr lang="en-ZA" sz="2900" dirty="0"/>
              <a:t> indicated that the majority of these accounts are indeed still </a:t>
            </a:r>
            <a:r>
              <a:rPr lang="en-ZA" sz="2900" dirty="0" smtClean="0"/>
              <a:t>active….meaning direct payment can be made </a:t>
            </a:r>
            <a:endParaRPr lang="en-ZA" sz="2900" dirty="0"/>
          </a:p>
          <a:p>
            <a:endParaRPr lang="en-ZA" sz="2000" dirty="0"/>
          </a:p>
          <a:p>
            <a:pPr marL="0" indent="0" algn="just">
              <a:lnSpc>
                <a:spcPct val="115000"/>
              </a:lnSpc>
              <a:spcAft>
                <a:spcPts val="0"/>
              </a:spcAft>
              <a:buNone/>
            </a:pP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4664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83" y="457200"/>
            <a:ext cx="8763000" cy="1066800"/>
          </a:xfrm>
        </p:spPr>
        <p:txBody>
          <a:bodyPr>
            <a:noAutofit/>
          </a:bodyPr>
          <a:lstStyle/>
          <a:p>
            <a:pPr algn="just"/>
            <a:r>
              <a:rPr lang="en-ZA" sz="2400" dirty="0"/>
              <a:t>Phase3: Direct Payment </a:t>
            </a:r>
            <a:r>
              <a:rPr lang="en-ZA" sz="2400" dirty="0" smtClean="0"/>
              <a:t> </a:t>
            </a:r>
            <a:r>
              <a:rPr lang="en-ZA" sz="2400" dirty="0"/>
              <a:t/>
            </a:r>
            <a:br>
              <a:rPr lang="en-ZA" sz="2400" dirty="0"/>
            </a:br>
            <a:r>
              <a:rPr lang="en-ZA" sz="2400" dirty="0" smtClean="0"/>
              <a:t>Transfers - </a:t>
            </a:r>
            <a:r>
              <a:rPr lang="en-ZA" sz="2000" dirty="0" smtClean="0"/>
              <a:t>Temporary </a:t>
            </a:r>
            <a:r>
              <a:rPr lang="en-ZA" sz="2000" dirty="0"/>
              <a:t>Direct Transfers to SASSA branded </a:t>
            </a:r>
            <a:r>
              <a:rPr lang="en-ZA" sz="2000" dirty="0" smtClean="0"/>
              <a:t>Card  </a:t>
            </a:r>
            <a:r>
              <a:rPr lang="en-ZA" sz="2000" dirty="0"/>
              <a:t>Payment Cards (</a:t>
            </a:r>
            <a:r>
              <a:rPr lang="en-ZA" sz="2000" dirty="0" err="1"/>
              <a:t>Grindrod</a:t>
            </a:r>
            <a:r>
              <a:rPr lang="en-ZA" sz="2000" dirty="0"/>
              <a:t> Accounts)</a:t>
            </a:r>
            <a:br>
              <a:rPr lang="en-ZA" sz="2000" dirty="0"/>
            </a:br>
            <a:endParaRPr lang="en-ZA" sz="2000" dirty="0"/>
          </a:p>
        </p:txBody>
      </p:sp>
      <p:sp>
        <p:nvSpPr>
          <p:cNvPr id="3" name="Content Placeholder 2"/>
          <p:cNvSpPr>
            <a:spLocks noGrp="1"/>
          </p:cNvSpPr>
          <p:nvPr>
            <p:ph idx="1"/>
          </p:nvPr>
        </p:nvSpPr>
        <p:spPr>
          <a:xfrm>
            <a:off x="457200" y="1417638"/>
            <a:ext cx="8229600" cy="4525963"/>
          </a:xfrm>
        </p:spPr>
        <p:txBody>
          <a:bodyPr>
            <a:normAutofit lnSpcReduction="10000"/>
          </a:bodyPr>
          <a:lstStyle/>
          <a:p>
            <a:pPr marL="0" indent="0" algn="just">
              <a:lnSpc>
                <a:spcPct val="115000"/>
              </a:lnSpc>
              <a:spcBef>
                <a:spcPts val="0"/>
              </a:spcBef>
              <a:spcAft>
                <a:spcPts val="0"/>
              </a:spcAft>
              <a:buNone/>
              <a:defRPr/>
            </a:pPr>
            <a:r>
              <a:rPr lang="en-ZA" i="1" dirty="0" smtClean="0"/>
              <a:t>:</a:t>
            </a:r>
            <a:endParaRPr lang="en-US" dirty="0" smtClean="0"/>
          </a:p>
          <a:p>
            <a:pPr marL="457200" indent="-457200" algn="just">
              <a:buFont typeface="+mj-lt"/>
              <a:buAutoNum type="alphaLcParenR"/>
            </a:pPr>
            <a:r>
              <a:rPr lang="en-ZA" dirty="0" smtClean="0"/>
              <a:t>A pilot of direct transfer to Accounts of </a:t>
            </a:r>
            <a:r>
              <a:rPr lang="en-ZA" dirty="0"/>
              <a:t>5,776,924 </a:t>
            </a:r>
            <a:r>
              <a:rPr lang="en-ZA" dirty="0" smtClean="0"/>
              <a:t>million </a:t>
            </a:r>
            <a:r>
              <a:rPr lang="en-ZA" dirty="0"/>
              <a:t>beneficiaries </a:t>
            </a:r>
            <a:r>
              <a:rPr lang="en-ZA" dirty="0" smtClean="0"/>
              <a:t>who are still using the SASSA payment card </a:t>
            </a:r>
            <a:r>
              <a:rPr lang="en-ZA" dirty="0"/>
              <a:t>(5,776,924) for electronic payment </a:t>
            </a:r>
            <a:r>
              <a:rPr lang="en-ZA" dirty="0" smtClean="0"/>
              <a:t>(</a:t>
            </a:r>
            <a:r>
              <a:rPr lang="en-ZA" dirty="0" err="1" smtClean="0"/>
              <a:t>Grindrod</a:t>
            </a:r>
            <a:r>
              <a:rPr lang="en-ZA" dirty="0" smtClean="0"/>
              <a:t> Accounts – Test file)  </a:t>
            </a:r>
          </a:p>
          <a:p>
            <a:pPr marL="457200" indent="-457200" algn="just">
              <a:buFont typeface="+mj-lt"/>
              <a:buAutoNum type="alphaLcParenR"/>
            </a:pPr>
            <a:r>
              <a:rPr lang="en-ZA" dirty="0"/>
              <a:t>Direct deposits into the accounts of beneficiaries who are still using the SASSA Payment Card/ </a:t>
            </a:r>
            <a:r>
              <a:rPr lang="en-ZA" dirty="0" err="1"/>
              <a:t>Grindrod</a:t>
            </a:r>
            <a:r>
              <a:rPr lang="en-ZA" dirty="0"/>
              <a:t> accounts (2.8 million) for payment at pay-points and retailers using Biometric CVM. </a:t>
            </a:r>
            <a:endParaRPr lang="en-ZA" dirty="0" smtClean="0"/>
          </a:p>
          <a:p>
            <a:pPr marL="457200" indent="-457200" algn="just">
              <a:buFont typeface="+mj-lt"/>
              <a:buAutoNum type="alphaLcParenR"/>
            </a:pPr>
            <a:r>
              <a:rPr lang="en-ZA" dirty="0" smtClean="0"/>
              <a:t>This segment of beneficiates would subsequently be migrated to the SASSA/SAPO card. </a:t>
            </a:r>
            <a:endParaRPr lang="en-US" dirty="0"/>
          </a:p>
          <a:p>
            <a:endParaRPr lang="en-ZA" sz="2000" dirty="0"/>
          </a:p>
          <a:p>
            <a:endParaRPr lang="en-ZA" sz="2000" dirty="0"/>
          </a:p>
          <a:p>
            <a:pPr marL="0" indent="0" algn="just">
              <a:lnSpc>
                <a:spcPct val="115000"/>
              </a:lnSpc>
              <a:spcAft>
                <a:spcPts val="0"/>
              </a:spcAft>
              <a:buNone/>
            </a:pP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47833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4339</TotalTime>
  <Words>2507</Words>
  <Application>Microsoft Office PowerPoint</Application>
  <PresentationFormat>On-screen Show (4:3)</PresentationFormat>
  <Paragraphs>256</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PROGRESS REPORT  PAYMENT OF SOCIAL GRANT ON 01 APRIL 2018   </vt:lpstr>
      <vt:lpstr>Purpose</vt:lpstr>
      <vt:lpstr>SASSA’s Strategic Objective - The Integrated Value Chain</vt:lpstr>
      <vt:lpstr>Social Assistance Coverage</vt:lpstr>
      <vt:lpstr>Current Payment Channels</vt:lpstr>
      <vt:lpstr>SASSA Insourcing Services</vt:lpstr>
      <vt:lpstr>PHASE 1: Direct payments to beneficiaries receiving grants via personal bank accounts</vt:lpstr>
      <vt:lpstr>Phase 2: Direct Payment (ACB) Transfers –  Bank Accounts verification and Collection of Mandates </vt:lpstr>
      <vt:lpstr>Phase3: Direct Payment   Transfers - Temporary Direct Transfers to SASSA branded Card  Payment Cards (Grindrod Accounts) </vt:lpstr>
      <vt:lpstr>Cash Payment </vt:lpstr>
      <vt:lpstr>Cash Payment Services</vt:lpstr>
      <vt:lpstr>Regional Breakdown</vt:lpstr>
      <vt:lpstr>Regulation 26A deductions</vt:lpstr>
      <vt:lpstr>Regulation 26A Deductions</vt:lpstr>
      <vt:lpstr>Biometric Enrolment</vt:lpstr>
      <vt:lpstr>Migration to Banks</vt:lpstr>
      <vt:lpstr>Requirements for Low Cost Product</vt:lpstr>
      <vt:lpstr>Cooperative financial Institutions as a Payment Channel </vt:lpstr>
      <vt:lpstr>Cooperative financial Institutions as a Payment Channel </vt:lpstr>
      <vt:lpstr>Challenge with EPE cards</vt:lpstr>
      <vt:lpstr>Communication </vt:lpstr>
      <vt:lpstr>SAPO as a Payment partner</vt:lpstr>
      <vt:lpstr>Project Governance &amp; Subcommittee's </vt:lpstr>
      <vt:lpstr>Provisioning of Electronic Payment </vt:lpstr>
      <vt:lpstr>Provisioning of Electronic Payment </vt:lpstr>
      <vt:lpstr>Phase out of CPS</vt:lpstr>
      <vt:lpstr>Compliance with Constitutional Court Judgement</vt:lpstr>
      <vt:lpstr>Compliance with Constitutional Court Judgement</vt:lpstr>
      <vt:lpstr>Conclusion</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PUMZA</cp:lastModifiedBy>
  <cp:revision>438</cp:revision>
  <cp:lastPrinted>2016-04-18T07:41:24Z</cp:lastPrinted>
  <dcterms:created xsi:type="dcterms:W3CDTF">2016-03-01T10:31:26Z</dcterms:created>
  <dcterms:modified xsi:type="dcterms:W3CDTF">2018-02-15T08:46:48Z</dcterms:modified>
</cp:coreProperties>
</file>