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48"/>
  </p:notesMasterIdLst>
  <p:sldIdLst>
    <p:sldId id="262" r:id="rId7"/>
    <p:sldId id="294" r:id="rId8"/>
    <p:sldId id="295" r:id="rId9"/>
    <p:sldId id="341" r:id="rId10"/>
    <p:sldId id="300" r:id="rId11"/>
    <p:sldId id="342" r:id="rId12"/>
    <p:sldId id="344" r:id="rId13"/>
    <p:sldId id="346" r:id="rId14"/>
    <p:sldId id="347" r:id="rId15"/>
    <p:sldId id="348" r:id="rId16"/>
    <p:sldId id="349" r:id="rId17"/>
    <p:sldId id="353" r:id="rId18"/>
    <p:sldId id="351" r:id="rId19"/>
    <p:sldId id="352" r:id="rId20"/>
    <p:sldId id="355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7" r:id="rId32"/>
    <p:sldId id="319" r:id="rId33"/>
    <p:sldId id="318" r:id="rId34"/>
    <p:sldId id="311" r:id="rId35"/>
    <p:sldId id="313" r:id="rId36"/>
    <p:sldId id="314" r:id="rId37"/>
    <p:sldId id="271" r:id="rId38"/>
    <p:sldId id="267" r:id="rId39"/>
    <p:sldId id="268" r:id="rId40"/>
    <p:sldId id="269" r:id="rId41"/>
    <p:sldId id="270" r:id="rId42"/>
    <p:sldId id="356" r:id="rId43"/>
    <p:sldId id="272" r:id="rId44"/>
    <p:sldId id="297" r:id="rId45"/>
    <p:sldId id="338" r:id="rId46"/>
    <p:sldId id="26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2AA13-CE57-4FC3-B226-C4CD01755BE9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F116BD-2B8F-4AB8-A677-229F81D7422B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Risks</a:t>
          </a:r>
          <a:endParaRPr lang="en-US" sz="1800" dirty="0">
            <a:solidFill>
              <a:schemeClr val="tx1"/>
            </a:solidFill>
          </a:endParaRPr>
        </a:p>
      </dgm:t>
    </dgm:pt>
    <dgm:pt modelId="{B50B7F8F-52F0-48BE-B342-01F15A7CF169}" type="parTrans" cxnId="{8AB76D47-4D22-495F-AB84-4422DC855AD8}">
      <dgm:prSet/>
      <dgm:spPr/>
      <dgm:t>
        <a:bodyPr/>
        <a:lstStyle/>
        <a:p>
          <a:endParaRPr lang="en-US" sz="1800"/>
        </a:p>
      </dgm:t>
    </dgm:pt>
    <dgm:pt modelId="{0B3FC568-796D-440D-8253-D7ABA237051D}" type="sibTrans" cxnId="{8AB76D47-4D22-495F-AB84-4422DC855AD8}">
      <dgm:prSet/>
      <dgm:spPr/>
      <dgm:t>
        <a:bodyPr/>
        <a:lstStyle/>
        <a:p>
          <a:endParaRPr lang="en-US" sz="1800"/>
        </a:p>
      </dgm:t>
    </dgm:pt>
    <dgm:pt modelId="{D849EF75-4EB8-495B-BAD4-D26781B303D2}">
      <dgm:prSet phldrT="[Text]" custT="1"/>
      <dgm:spPr/>
      <dgm:t>
        <a:bodyPr/>
        <a:lstStyle/>
        <a:p>
          <a:pPr algn="l"/>
          <a:r>
            <a:rPr lang="en-US" sz="1800" dirty="0" smtClean="0"/>
            <a:t>1. Land Acquisition</a:t>
          </a:r>
        </a:p>
      </dgm:t>
    </dgm:pt>
    <dgm:pt modelId="{4DCFE45C-AAE5-4999-8175-C6F468EFBD21}" type="parTrans" cxnId="{0C88C85D-C99F-43E3-B629-317EB766AACE}">
      <dgm:prSet/>
      <dgm:spPr/>
      <dgm:t>
        <a:bodyPr/>
        <a:lstStyle/>
        <a:p>
          <a:endParaRPr lang="en-US" sz="1800"/>
        </a:p>
      </dgm:t>
    </dgm:pt>
    <dgm:pt modelId="{21D22419-5291-4ABF-B657-DAFBCB8FEDF5}" type="sibTrans" cxnId="{0C88C85D-C99F-43E3-B629-317EB766AACE}">
      <dgm:prSet/>
      <dgm:spPr/>
      <dgm:t>
        <a:bodyPr/>
        <a:lstStyle/>
        <a:p>
          <a:endParaRPr lang="en-US" sz="1800"/>
        </a:p>
      </dgm:t>
    </dgm:pt>
    <dgm:pt modelId="{A89714D5-1615-48AE-BDD2-0EA0EC554971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Opportunities</a:t>
          </a:r>
          <a:endParaRPr lang="en-US" sz="1800" dirty="0">
            <a:solidFill>
              <a:schemeClr val="tx1"/>
            </a:solidFill>
          </a:endParaRPr>
        </a:p>
      </dgm:t>
    </dgm:pt>
    <dgm:pt modelId="{1BA92A1B-32FB-4857-B9E8-CB3BDDDEE48A}" type="parTrans" cxnId="{A95E1141-E166-4436-9623-EDDF6AD0034E}">
      <dgm:prSet/>
      <dgm:spPr/>
      <dgm:t>
        <a:bodyPr/>
        <a:lstStyle/>
        <a:p>
          <a:endParaRPr lang="en-US" sz="1800"/>
        </a:p>
      </dgm:t>
    </dgm:pt>
    <dgm:pt modelId="{F80E2241-5B64-4545-8FC8-8654CA948087}" type="sibTrans" cxnId="{A95E1141-E166-4436-9623-EDDF6AD0034E}">
      <dgm:prSet/>
      <dgm:spPr/>
      <dgm:t>
        <a:bodyPr/>
        <a:lstStyle/>
        <a:p>
          <a:endParaRPr lang="en-US" sz="1800"/>
        </a:p>
      </dgm:t>
    </dgm:pt>
    <dgm:pt modelId="{42AA88BF-D2BA-43A8-BD16-58C12B092ED4}">
      <dgm:prSet phldrT="[Text]" custT="1"/>
      <dgm:spPr/>
      <dgm:t>
        <a:bodyPr/>
        <a:lstStyle/>
        <a:p>
          <a:pPr algn="l"/>
          <a:r>
            <a:rPr lang="en-US" sz="1800" dirty="0" smtClean="0"/>
            <a:t>1. EIA Waiver</a:t>
          </a:r>
        </a:p>
        <a:p>
          <a:pPr algn="l"/>
          <a:r>
            <a:rPr lang="en-US" sz="1800" dirty="0" smtClean="0"/>
            <a:t>  Construction can</a:t>
          </a:r>
        </a:p>
        <a:p>
          <a:pPr algn="l"/>
          <a:r>
            <a:rPr lang="en-US" sz="1800" dirty="0" smtClean="0"/>
            <a:t>   start and run</a:t>
          </a:r>
        </a:p>
        <a:p>
          <a:pPr algn="l"/>
          <a:r>
            <a:rPr lang="en-US" sz="1800" dirty="0" smtClean="0"/>
            <a:t>  concurrently with</a:t>
          </a:r>
        </a:p>
        <a:p>
          <a:pPr algn="l"/>
          <a:r>
            <a:rPr lang="en-US" sz="1800" dirty="0" smtClean="0"/>
            <a:t>  Environmental </a:t>
          </a:r>
        </a:p>
        <a:p>
          <a:pPr algn="l"/>
          <a:r>
            <a:rPr lang="en-US" sz="1800" dirty="0" smtClean="0"/>
            <a:t>  management </a:t>
          </a:r>
        </a:p>
        <a:p>
          <a:pPr algn="l"/>
          <a:r>
            <a:rPr lang="en-US" sz="1800" dirty="0" smtClean="0"/>
            <a:t>  Plans.</a:t>
          </a:r>
          <a:endParaRPr lang="en-US" sz="1800" dirty="0"/>
        </a:p>
      </dgm:t>
    </dgm:pt>
    <dgm:pt modelId="{83E6778A-C32D-4AC3-9C38-356E8EFC030E}" type="parTrans" cxnId="{F5250555-BA15-433F-B2A9-1116BCEBBEEE}">
      <dgm:prSet/>
      <dgm:spPr/>
      <dgm:t>
        <a:bodyPr/>
        <a:lstStyle/>
        <a:p>
          <a:endParaRPr lang="en-US" sz="1800"/>
        </a:p>
      </dgm:t>
    </dgm:pt>
    <dgm:pt modelId="{9BCA6620-403E-461F-9F98-DDE5684B0DF2}" type="sibTrans" cxnId="{F5250555-BA15-433F-B2A9-1116BCEBBEEE}">
      <dgm:prSet/>
      <dgm:spPr/>
      <dgm:t>
        <a:bodyPr/>
        <a:lstStyle/>
        <a:p>
          <a:endParaRPr lang="en-US" sz="1800"/>
        </a:p>
      </dgm:t>
    </dgm:pt>
    <dgm:pt modelId="{937E36F3-5C91-41CE-AEA3-5D7A615E3E51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Interventions</a:t>
          </a:r>
          <a:endParaRPr lang="en-US" sz="1800" dirty="0">
            <a:solidFill>
              <a:schemeClr val="tx1"/>
            </a:solidFill>
          </a:endParaRPr>
        </a:p>
      </dgm:t>
    </dgm:pt>
    <dgm:pt modelId="{7DB25CBF-F396-4415-B263-A6B11AD3D008}" type="parTrans" cxnId="{D7AB7562-1001-4C10-8274-0FB3982ED54A}">
      <dgm:prSet/>
      <dgm:spPr/>
      <dgm:t>
        <a:bodyPr/>
        <a:lstStyle/>
        <a:p>
          <a:endParaRPr lang="en-US" sz="1800"/>
        </a:p>
      </dgm:t>
    </dgm:pt>
    <dgm:pt modelId="{59B0E843-7F9D-4874-8695-BCD4388B929A}" type="sibTrans" cxnId="{D7AB7562-1001-4C10-8274-0FB3982ED54A}">
      <dgm:prSet/>
      <dgm:spPr/>
      <dgm:t>
        <a:bodyPr/>
        <a:lstStyle/>
        <a:p>
          <a:endParaRPr lang="en-US" sz="1800"/>
        </a:p>
      </dgm:t>
    </dgm:pt>
    <dgm:pt modelId="{F497A61D-4A59-4F90-BDD5-EBD6122104C3}">
      <dgm:prSet phldrT="[Text]" custT="1"/>
      <dgm:spPr/>
      <dgm:t>
        <a:bodyPr/>
        <a:lstStyle/>
        <a:p>
          <a:pPr algn="l"/>
          <a:r>
            <a:rPr lang="en-US" sz="1800" dirty="0" smtClean="0"/>
            <a:t>1. Engagement</a:t>
          </a:r>
        </a:p>
        <a:p>
          <a:pPr algn="l"/>
          <a:r>
            <a:rPr lang="en-US" sz="1800" dirty="0" smtClean="0"/>
            <a:t>    with Department</a:t>
          </a:r>
        </a:p>
        <a:p>
          <a:pPr algn="l"/>
          <a:r>
            <a:rPr lang="en-US" sz="1800" dirty="0" smtClean="0"/>
            <a:t>    of Transport and</a:t>
          </a:r>
        </a:p>
        <a:p>
          <a:pPr algn="l"/>
          <a:r>
            <a:rPr lang="en-US" sz="1800" dirty="0" smtClean="0"/>
            <a:t>    Public Enterprise</a:t>
          </a:r>
        </a:p>
        <a:p>
          <a:pPr algn="l"/>
          <a:r>
            <a:rPr lang="en-US" sz="1800" dirty="0" smtClean="0"/>
            <a:t>     for land.</a:t>
          </a:r>
        </a:p>
        <a:p>
          <a:pPr algn="l"/>
          <a:endParaRPr lang="en-US" sz="1800" dirty="0" smtClean="0"/>
        </a:p>
        <a:p>
          <a:pPr algn="l"/>
          <a:r>
            <a:rPr lang="en-US" sz="1800" dirty="0" smtClean="0"/>
            <a:t> </a:t>
          </a:r>
          <a:endParaRPr lang="en-US" sz="1800" dirty="0"/>
        </a:p>
      </dgm:t>
    </dgm:pt>
    <dgm:pt modelId="{33190C86-7CE4-4BD7-A6B2-85FA4C2AFBD0}" type="parTrans" cxnId="{0505F446-8DD5-42F9-BDC9-173401D68C21}">
      <dgm:prSet/>
      <dgm:spPr/>
      <dgm:t>
        <a:bodyPr/>
        <a:lstStyle/>
        <a:p>
          <a:endParaRPr lang="en-US" sz="1800"/>
        </a:p>
      </dgm:t>
    </dgm:pt>
    <dgm:pt modelId="{FE33F735-1C49-426D-97BF-BB7DC423F09F}" type="sibTrans" cxnId="{0505F446-8DD5-42F9-BDC9-173401D68C21}">
      <dgm:prSet/>
      <dgm:spPr/>
      <dgm:t>
        <a:bodyPr/>
        <a:lstStyle/>
        <a:p>
          <a:endParaRPr lang="en-US" sz="1800"/>
        </a:p>
      </dgm:t>
    </dgm:pt>
    <dgm:pt modelId="{DFE56479-D2BD-4DDC-AD74-5A4B318BA701}">
      <dgm:prSet custT="1"/>
      <dgm:spPr/>
      <dgm:t>
        <a:bodyPr/>
        <a:lstStyle/>
        <a:p>
          <a:pPr algn="l"/>
          <a:r>
            <a:rPr lang="en-US" sz="1800" dirty="0" smtClean="0"/>
            <a:t>2. Lead time</a:t>
          </a:r>
        </a:p>
        <a:p>
          <a:pPr algn="l"/>
          <a:r>
            <a:rPr lang="en-US" sz="1800" dirty="0" smtClean="0"/>
            <a:t>   </a:t>
          </a:r>
          <a:r>
            <a:rPr lang="en-US" sz="1800" dirty="0" err="1" smtClean="0"/>
            <a:t>specialised</a:t>
          </a:r>
          <a:r>
            <a:rPr lang="en-US" sz="1800" dirty="0" smtClean="0"/>
            <a:t> </a:t>
          </a:r>
        </a:p>
        <a:p>
          <a:pPr algn="l"/>
          <a:r>
            <a:rPr lang="en-US" sz="1800" dirty="0" smtClean="0"/>
            <a:t>   equipment. </a:t>
          </a:r>
        </a:p>
        <a:p>
          <a:pPr algn="l"/>
          <a:r>
            <a:rPr lang="en-US" sz="1800" dirty="0" smtClean="0"/>
            <a:t>  (</a:t>
          </a:r>
          <a:r>
            <a:rPr lang="en-US" sz="1800" dirty="0" err="1" smtClean="0"/>
            <a:t>Desal</a:t>
          </a:r>
          <a:r>
            <a:rPr lang="en-US" sz="1800" dirty="0" smtClean="0"/>
            <a:t>).</a:t>
          </a:r>
        </a:p>
      </dgm:t>
    </dgm:pt>
    <dgm:pt modelId="{A809D54F-1468-4CAF-BEEF-360B03718C23}" type="parTrans" cxnId="{680AAB0A-E326-461C-A37F-501482D796E7}">
      <dgm:prSet/>
      <dgm:spPr/>
      <dgm:t>
        <a:bodyPr/>
        <a:lstStyle/>
        <a:p>
          <a:endParaRPr lang="en-US" sz="1800"/>
        </a:p>
      </dgm:t>
    </dgm:pt>
    <dgm:pt modelId="{BBD86382-8E24-4BDA-A2FA-D3D398F39F18}" type="sibTrans" cxnId="{680AAB0A-E326-461C-A37F-501482D796E7}">
      <dgm:prSet/>
      <dgm:spPr/>
      <dgm:t>
        <a:bodyPr/>
        <a:lstStyle/>
        <a:p>
          <a:endParaRPr lang="en-US" sz="1800"/>
        </a:p>
      </dgm:t>
    </dgm:pt>
    <dgm:pt modelId="{A4F00CBC-54C9-4BC5-A468-48257D2FE52D}">
      <dgm:prSet custT="1"/>
      <dgm:spPr/>
      <dgm:t>
        <a:bodyPr/>
        <a:lstStyle/>
        <a:p>
          <a:pPr algn="l"/>
          <a:r>
            <a:rPr lang="en-US" sz="1800" dirty="0" smtClean="0"/>
            <a:t>3. Litigations </a:t>
          </a:r>
        </a:p>
      </dgm:t>
    </dgm:pt>
    <dgm:pt modelId="{C399F1E5-B8AE-4B71-95E2-2A6B9CA3250D}" type="parTrans" cxnId="{BEB97EEB-51BF-48E9-B6C0-22181A2E37A7}">
      <dgm:prSet/>
      <dgm:spPr/>
      <dgm:t>
        <a:bodyPr/>
        <a:lstStyle/>
        <a:p>
          <a:endParaRPr lang="en-US" sz="1800"/>
        </a:p>
      </dgm:t>
    </dgm:pt>
    <dgm:pt modelId="{D1C91733-3554-4C7E-BF47-7E2A68053CD4}" type="sibTrans" cxnId="{BEB97EEB-51BF-48E9-B6C0-22181A2E37A7}">
      <dgm:prSet/>
      <dgm:spPr/>
      <dgm:t>
        <a:bodyPr/>
        <a:lstStyle/>
        <a:p>
          <a:endParaRPr lang="en-US" sz="1800"/>
        </a:p>
      </dgm:t>
    </dgm:pt>
    <dgm:pt modelId="{3FBDBE63-0543-43C0-A549-56A4B71835D7}">
      <dgm:prSet custT="1"/>
      <dgm:spPr/>
      <dgm:t>
        <a:bodyPr/>
        <a:lstStyle/>
        <a:p>
          <a:pPr algn="l"/>
          <a:r>
            <a:rPr lang="en-US" sz="1800" dirty="0" smtClean="0"/>
            <a:t>    i.e. community </a:t>
          </a:r>
        </a:p>
        <a:p>
          <a:pPr algn="l"/>
          <a:r>
            <a:rPr lang="en-US" sz="1800" dirty="0" smtClean="0"/>
            <a:t>   needs.</a:t>
          </a:r>
        </a:p>
        <a:p>
          <a:pPr algn="l"/>
          <a:r>
            <a:rPr lang="en-US" sz="1800" dirty="0" smtClean="0"/>
            <a:t>4. Construction</a:t>
          </a:r>
        </a:p>
        <a:p>
          <a:pPr algn="l"/>
          <a:r>
            <a:rPr lang="en-US" sz="1800" dirty="0" smtClean="0"/>
            <a:t>    Permit</a:t>
          </a:r>
        </a:p>
      </dgm:t>
    </dgm:pt>
    <dgm:pt modelId="{2D8D66F5-1096-4187-908A-07277D36BDC2}" type="parTrans" cxnId="{2EDDA27F-72FB-4777-992E-8A1CA60DFDB7}">
      <dgm:prSet/>
      <dgm:spPr/>
      <dgm:t>
        <a:bodyPr/>
        <a:lstStyle/>
        <a:p>
          <a:endParaRPr lang="en-US" sz="1800"/>
        </a:p>
      </dgm:t>
    </dgm:pt>
    <dgm:pt modelId="{02CE3FA1-FEF8-4B75-A45E-D95899C8B3EF}" type="sibTrans" cxnId="{2EDDA27F-72FB-4777-992E-8A1CA60DFDB7}">
      <dgm:prSet/>
      <dgm:spPr/>
      <dgm:t>
        <a:bodyPr/>
        <a:lstStyle/>
        <a:p>
          <a:endParaRPr lang="en-US" sz="1800"/>
        </a:p>
      </dgm:t>
    </dgm:pt>
    <dgm:pt modelId="{CCE6478B-182C-42EF-9FFA-352A9C3D3944}" type="pres">
      <dgm:prSet presAssocID="{D962AA13-CE57-4FC3-B226-C4CD01755BE9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5A64FE1-DD88-46EF-8660-A82F601494CC}" type="pres">
      <dgm:prSet presAssocID="{937E36F3-5C91-41CE-AEA3-5D7A615E3E51}" presName="ChildAccent3" presStyleCnt="0"/>
      <dgm:spPr/>
    </dgm:pt>
    <dgm:pt modelId="{C736B898-5541-48F6-A522-D28570318872}" type="pres">
      <dgm:prSet presAssocID="{937E36F3-5C91-41CE-AEA3-5D7A615E3E51}" presName="ChildAccent" presStyleLbl="alignImgPlace1" presStyleIdx="0" presStyleCnt="3" custScaleX="100217" custScaleY="97002" custLinFactNeighborX="-33" custLinFactNeighborY="-3909"/>
      <dgm:spPr/>
      <dgm:t>
        <a:bodyPr/>
        <a:lstStyle/>
        <a:p>
          <a:endParaRPr lang="en-US"/>
        </a:p>
      </dgm:t>
    </dgm:pt>
    <dgm:pt modelId="{512022EE-F0AC-42F1-99BF-2CF6DE24D259}" type="pres">
      <dgm:prSet presAssocID="{937E36F3-5C91-41CE-AEA3-5D7A615E3E51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1DB3C-52A7-499B-895C-EC26FE88EDDA}" type="pres">
      <dgm:prSet presAssocID="{937E36F3-5C91-41CE-AEA3-5D7A615E3E51}" presName="Parent3" presStyleLbl="node1" presStyleIdx="0" presStyleCnt="3" custScaleY="81935" custLinFactNeighborY="-4672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C9FDE-E03E-4D03-A21B-18064DFEDAAA}" type="pres">
      <dgm:prSet presAssocID="{A89714D5-1615-48AE-BDD2-0EA0EC554971}" presName="ChildAccent2" presStyleCnt="0"/>
      <dgm:spPr/>
    </dgm:pt>
    <dgm:pt modelId="{C1D31DFF-327D-4576-A5BE-D8ED3BB6B48C}" type="pres">
      <dgm:prSet presAssocID="{A89714D5-1615-48AE-BDD2-0EA0EC554971}" presName="ChildAccent" presStyleLbl="alignImgPlace1" presStyleIdx="1" presStyleCnt="3" custScaleY="103532" custLinFactNeighborX="-274" custLinFactNeighborY="-1060"/>
      <dgm:spPr/>
      <dgm:t>
        <a:bodyPr/>
        <a:lstStyle/>
        <a:p>
          <a:endParaRPr lang="en-US"/>
        </a:p>
      </dgm:t>
    </dgm:pt>
    <dgm:pt modelId="{4798B0D0-B94F-404F-BCA0-E5B57DD7B3E1}" type="pres">
      <dgm:prSet presAssocID="{A89714D5-1615-48AE-BDD2-0EA0EC554971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84EBB-8820-403F-8BF9-81F835A26575}" type="pres">
      <dgm:prSet presAssocID="{A89714D5-1615-48AE-BDD2-0EA0EC554971}" presName="Parent2" presStyleLbl="node1" presStyleIdx="1" presStyleCnt="3" custLinFactNeighborY="-2234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E8BB5-B7DD-4126-854E-B53B4AC40CBD}" type="pres">
      <dgm:prSet presAssocID="{3DF116BD-2B8F-4AB8-A677-229F81D7422B}" presName="ChildAccent1" presStyleCnt="0"/>
      <dgm:spPr/>
    </dgm:pt>
    <dgm:pt modelId="{21072753-C521-442B-8900-1F3B884333ED}" type="pres">
      <dgm:prSet presAssocID="{3DF116BD-2B8F-4AB8-A677-229F81D7422B}" presName="ChildAccent" presStyleLbl="alignImgPlace1" presStyleIdx="2" presStyleCnt="3" custScaleX="96883" custScaleY="117419" custLinFactNeighborX="-3919" custLinFactNeighborY="1820"/>
      <dgm:spPr/>
      <dgm:t>
        <a:bodyPr/>
        <a:lstStyle/>
        <a:p>
          <a:endParaRPr lang="en-US"/>
        </a:p>
      </dgm:t>
    </dgm:pt>
    <dgm:pt modelId="{5AA0BE2B-5411-40B7-B025-E2B382E15E3A}" type="pres">
      <dgm:prSet presAssocID="{3DF116BD-2B8F-4AB8-A677-229F81D7422B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268FF-9AC4-499F-B33F-623493120546}" type="pres">
      <dgm:prSet presAssocID="{3DF116BD-2B8F-4AB8-A677-229F81D7422B}" presName="Parent1" presStyleLbl="node1" presStyleIdx="2" presStyleCnt="3" custScaleY="105383" custLinFactNeighborX="-2361" custLinFactNeighborY="-53440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B202FD-F04E-468D-92F7-EF54FD348248}" type="presOf" srcId="{42AA88BF-D2BA-43A8-BD16-58C12B092ED4}" destId="{C1D31DFF-327D-4576-A5BE-D8ED3BB6B48C}" srcOrd="0" destOrd="0" presId="urn:microsoft.com/office/officeart/2011/layout/InterconnectedBlockProcess"/>
    <dgm:cxn modelId="{2E120C0A-028D-479A-98A9-886B726EA4A5}" type="presOf" srcId="{D849EF75-4EB8-495B-BAD4-D26781B303D2}" destId="{5AA0BE2B-5411-40B7-B025-E2B382E15E3A}" srcOrd="1" destOrd="0" presId="urn:microsoft.com/office/officeart/2011/layout/InterconnectedBlockProcess"/>
    <dgm:cxn modelId="{E4911490-0313-48EE-8A0A-4CC1ED0C42FF}" type="presOf" srcId="{A4F00CBC-54C9-4BC5-A468-48257D2FE52D}" destId="{21072753-C521-442B-8900-1F3B884333ED}" srcOrd="0" destOrd="2" presId="urn:microsoft.com/office/officeart/2011/layout/InterconnectedBlockProcess"/>
    <dgm:cxn modelId="{43962BE4-243A-4F6B-A7A2-F18C87198209}" type="presOf" srcId="{937E36F3-5C91-41CE-AEA3-5D7A615E3E51}" destId="{67E1DB3C-52A7-499B-895C-EC26FE88EDDA}" srcOrd="0" destOrd="0" presId="urn:microsoft.com/office/officeart/2011/layout/InterconnectedBlockProcess"/>
    <dgm:cxn modelId="{6FB1A19A-6151-4EF2-B830-9D73137D81BE}" type="presOf" srcId="{F497A61D-4A59-4F90-BDD5-EBD6122104C3}" destId="{C736B898-5541-48F6-A522-D28570318872}" srcOrd="0" destOrd="0" presId="urn:microsoft.com/office/officeart/2011/layout/InterconnectedBlockProcess"/>
    <dgm:cxn modelId="{F5250555-BA15-433F-B2A9-1116BCEBBEEE}" srcId="{A89714D5-1615-48AE-BDD2-0EA0EC554971}" destId="{42AA88BF-D2BA-43A8-BD16-58C12B092ED4}" srcOrd="0" destOrd="0" parTransId="{83E6778A-C32D-4AC3-9C38-356E8EFC030E}" sibTransId="{9BCA6620-403E-461F-9F98-DDE5684B0DF2}"/>
    <dgm:cxn modelId="{06016F8C-CB08-40BF-850E-DD93708C65E0}" type="presOf" srcId="{DFE56479-D2BD-4DDC-AD74-5A4B318BA701}" destId="{21072753-C521-442B-8900-1F3B884333ED}" srcOrd="0" destOrd="1" presId="urn:microsoft.com/office/officeart/2011/layout/InterconnectedBlockProcess"/>
    <dgm:cxn modelId="{72BA9A93-9BFB-4D77-BEAC-10196DE652DB}" type="presOf" srcId="{D849EF75-4EB8-495B-BAD4-D26781B303D2}" destId="{21072753-C521-442B-8900-1F3B884333ED}" srcOrd="0" destOrd="0" presId="urn:microsoft.com/office/officeart/2011/layout/InterconnectedBlockProcess"/>
    <dgm:cxn modelId="{1CBA7397-3F00-4242-99DE-ABE27A81D663}" type="presOf" srcId="{D962AA13-CE57-4FC3-B226-C4CD01755BE9}" destId="{CCE6478B-182C-42EF-9FFA-352A9C3D3944}" srcOrd="0" destOrd="0" presId="urn:microsoft.com/office/officeart/2011/layout/InterconnectedBlockProcess"/>
    <dgm:cxn modelId="{0505F446-8DD5-42F9-BDC9-173401D68C21}" srcId="{937E36F3-5C91-41CE-AEA3-5D7A615E3E51}" destId="{F497A61D-4A59-4F90-BDD5-EBD6122104C3}" srcOrd="0" destOrd="0" parTransId="{33190C86-7CE4-4BD7-A6B2-85FA4C2AFBD0}" sibTransId="{FE33F735-1C49-426D-97BF-BB7DC423F09F}"/>
    <dgm:cxn modelId="{0C88C85D-C99F-43E3-B629-317EB766AACE}" srcId="{3DF116BD-2B8F-4AB8-A677-229F81D7422B}" destId="{D849EF75-4EB8-495B-BAD4-D26781B303D2}" srcOrd="0" destOrd="0" parTransId="{4DCFE45C-AAE5-4999-8175-C6F468EFBD21}" sibTransId="{21D22419-5291-4ABF-B657-DAFBCB8FEDF5}"/>
    <dgm:cxn modelId="{8AB76D47-4D22-495F-AB84-4422DC855AD8}" srcId="{D962AA13-CE57-4FC3-B226-C4CD01755BE9}" destId="{3DF116BD-2B8F-4AB8-A677-229F81D7422B}" srcOrd="0" destOrd="0" parTransId="{B50B7F8F-52F0-48BE-B342-01F15A7CF169}" sibTransId="{0B3FC568-796D-440D-8253-D7ABA237051D}"/>
    <dgm:cxn modelId="{55DD0CB5-1FFC-4E55-8F35-6FD2D594AD86}" type="presOf" srcId="{DFE56479-D2BD-4DDC-AD74-5A4B318BA701}" destId="{5AA0BE2B-5411-40B7-B025-E2B382E15E3A}" srcOrd="1" destOrd="1" presId="urn:microsoft.com/office/officeart/2011/layout/InterconnectedBlockProcess"/>
    <dgm:cxn modelId="{F37F082A-6CC9-46FA-932D-C2CD9C3E30D0}" type="presOf" srcId="{42AA88BF-D2BA-43A8-BD16-58C12B092ED4}" destId="{4798B0D0-B94F-404F-BCA0-E5B57DD7B3E1}" srcOrd="1" destOrd="0" presId="urn:microsoft.com/office/officeart/2011/layout/InterconnectedBlockProcess"/>
    <dgm:cxn modelId="{2EDDA27F-72FB-4777-992E-8A1CA60DFDB7}" srcId="{3DF116BD-2B8F-4AB8-A677-229F81D7422B}" destId="{3FBDBE63-0543-43C0-A549-56A4B71835D7}" srcOrd="3" destOrd="0" parTransId="{2D8D66F5-1096-4187-908A-07277D36BDC2}" sibTransId="{02CE3FA1-FEF8-4B75-A45E-D95899C8B3EF}"/>
    <dgm:cxn modelId="{A48F1DC3-61FA-44E8-8E09-8CD99B39BD54}" type="presOf" srcId="{3FBDBE63-0543-43C0-A549-56A4B71835D7}" destId="{21072753-C521-442B-8900-1F3B884333ED}" srcOrd="0" destOrd="3" presId="urn:microsoft.com/office/officeart/2011/layout/InterconnectedBlockProcess"/>
    <dgm:cxn modelId="{6BF8FB4D-AF62-4977-B994-8BA8C8555F8E}" type="presOf" srcId="{3FBDBE63-0543-43C0-A549-56A4B71835D7}" destId="{5AA0BE2B-5411-40B7-B025-E2B382E15E3A}" srcOrd="1" destOrd="3" presId="urn:microsoft.com/office/officeart/2011/layout/InterconnectedBlockProcess"/>
    <dgm:cxn modelId="{94AD3558-2E97-4069-8420-C5C7F0F981A7}" type="presOf" srcId="{A89714D5-1615-48AE-BDD2-0EA0EC554971}" destId="{42F84EBB-8820-403F-8BF9-81F835A26575}" srcOrd="0" destOrd="0" presId="urn:microsoft.com/office/officeart/2011/layout/InterconnectedBlockProcess"/>
    <dgm:cxn modelId="{94ED95E9-D5F4-42DB-BA8D-96727BD14636}" type="presOf" srcId="{A4F00CBC-54C9-4BC5-A468-48257D2FE52D}" destId="{5AA0BE2B-5411-40B7-B025-E2B382E15E3A}" srcOrd="1" destOrd="2" presId="urn:microsoft.com/office/officeart/2011/layout/InterconnectedBlockProcess"/>
    <dgm:cxn modelId="{BEB97EEB-51BF-48E9-B6C0-22181A2E37A7}" srcId="{3DF116BD-2B8F-4AB8-A677-229F81D7422B}" destId="{A4F00CBC-54C9-4BC5-A468-48257D2FE52D}" srcOrd="2" destOrd="0" parTransId="{C399F1E5-B8AE-4B71-95E2-2A6B9CA3250D}" sibTransId="{D1C91733-3554-4C7E-BF47-7E2A68053CD4}"/>
    <dgm:cxn modelId="{D7AB7562-1001-4C10-8274-0FB3982ED54A}" srcId="{D962AA13-CE57-4FC3-B226-C4CD01755BE9}" destId="{937E36F3-5C91-41CE-AEA3-5D7A615E3E51}" srcOrd="2" destOrd="0" parTransId="{7DB25CBF-F396-4415-B263-A6B11AD3D008}" sibTransId="{59B0E843-7F9D-4874-8695-BCD4388B929A}"/>
    <dgm:cxn modelId="{680AAB0A-E326-461C-A37F-501482D796E7}" srcId="{3DF116BD-2B8F-4AB8-A677-229F81D7422B}" destId="{DFE56479-D2BD-4DDC-AD74-5A4B318BA701}" srcOrd="1" destOrd="0" parTransId="{A809D54F-1468-4CAF-BEEF-360B03718C23}" sibTransId="{BBD86382-8E24-4BDA-A2FA-D3D398F39F18}"/>
    <dgm:cxn modelId="{B5442AD5-482E-4631-9C94-5014F6725CD8}" type="presOf" srcId="{F497A61D-4A59-4F90-BDD5-EBD6122104C3}" destId="{512022EE-F0AC-42F1-99BF-2CF6DE24D259}" srcOrd="1" destOrd="0" presId="urn:microsoft.com/office/officeart/2011/layout/InterconnectedBlockProcess"/>
    <dgm:cxn modelId="{7DD98379-ECDE-445C-92F5-1D10D51E1CE5}" type="presOf" srcId="{3DF116BD-2B8F-4AB8-A677-229F81D7422B}" destId="{C32268FF-9AC4-499F-B33F-623493120546}" srcOrd="0" destOrd="0" presId="urn:microsoft.com/office/officeart/2011/layout/InterconnectedBlockProcess"/>
    <dgm:cxn modelId="{A95E1141-E166-4436-9623-EDDF6AD0034E}" srcId="{D962AA13-CE57-4FC3-B226-C4CD01755BE9}" destId="{A89714D5-1615-48AE-BDD2-0EA0EC554971}" srcOrd="1" destOrd="0" parTransId="{1BA92A1B-32FB-4857-B9E8-CB3BDDDEE48A}" sibTransId="{F80E2241-5B64-4545-8FC8-8654CA948087}"/>
    <dgm:cxn modelId="{E95F2154-AB9C-444B-B771-77E21BDF1438}" type="presParOf" srcId="{CCE6478B-182C-42EF-9FFA-352A9C3D3944}" destId="{75A64FE1-DD88-46EF-8660-A82F601494CC}" srcOrd="0" destOrd="0" presId="urn:microsoft.com/office/officeart/2011/layout/InterconnectedBlockProcess"/>
    <dgm:cxn modelId="{48ACF227-5E5B-450B-873A-FA9030500924}" type="presParOf" srcId="{75A64FE1-DD88-46EF-8660-A82F601494CC}" destId="{C736B898-5541-48F6-A522-D28570318872}" srcOrd="0" destOrd="0" presId="urn:microsoft.com/office/officeart/2011/layout/InterconnectedBlockProcess"/>
    <dgm:cxn modelId="{7261901C-0100-4251-9BB2-7DD443CE2020}" type="presParOf" srcId="{CCE6478B-182C-42EF-9FFA-352A9C3D3944}" destId="{512022EE-F0AC-42F1-99BF-2CF6DE24D259}" srcOrd="1" destOrd="0" presId="urn:microsoft.com/office/officeart/2011/layout/InterconnectedBlockProcess"/>
    <dgm:cxn modelId="{87263F6A-BC4F-4DA9-B6E9-86A818330CBE}" type="presParOf" srcId="{CCE6478B-182C-42EF-9FFA-352A9C3D3944}" destId="{67E1DB3C-52A7-499B-895C-EC26FE88EDDA}" srcOrd="2" destOrd="0" presId="urn:microsoft.com/office/officeart/2011/layout/InterconnectedBlockProcess"/>
    <dgm:cxn modelId="{A075A6E4-7F53-46B5-A052-45CE7E2860EA}" type="presParOf" srcId="{CCE6478B-182C-42EF-9FFA-352A9C3D3944}" destId="{3EFC9FDE-E03E-4D03-A21B-18064DFEDAAA}" srcOrd="3" destOrd="0" presId="urn:microsoft.com/office/officeart/2011/layout/InterconnectedBlockProcess"/>
    <dgm:cxn modelId="{C3C34759-B416-4FDF-A41D-C7A8B1130692}" type="presParOf" srcId="{3EFC9FDE-E03E-4D03-A21B-18064DFEDAAA}" destId="{C1D31DFF-327D-4576-A5BE-D8ED3BB6B48C}" srcOrd="0" destOrd="0" presId="urn:microsoft.com/office/officeart/2011/layout/InterconnectedBlockProcess"/>
    <dgm:cxn modelId="{87CEF092-F659-42CB-AA5C-69CA4854A3E4}" type="presParOf" srcId="{CCE6478B-182C-42EF-9FFA-352A9C3D3944}" destId="{4798B0D0-B94F-404F-BCA0-E5B57DD7B3E1}" srcOrd="4" destOrd="0" presId="urn:microsoft.com/office/officeart/2011/layout/InterconnectedBlockProcess"/>
    <dgm:cxn modelId="{37C233F0-7C2C-43A0-809F-EB768DB7256D}" type="presParOf" srcId="{CCE6478B-182C-42EF-9FFA-352A9C3D3944}" destId="{42F84EBB-8820-403F-8BF9-81F835A26575}" srcOrd="5" destOrd="0" presId="urn:microsoft.com/office/officeart/2011/layout/InterconnectedBlockProcess"/>
    <dgm:cxn modelId="{D859A37A-17F7-4EE8-9874-0CC3E476D0DE}" type="presParOf" srcId="{CCE6478B-182C-42EF-9FFA-352A9C3D3944}" destId="{6FBE8BB5-B7DD-4126-854E-B53B4AC40CBD}" srcOrd="6" destOrd="0" presId="urn:microsoft.com/office/officeart/2011/layout/InterconnectedBlockProcess"/>
    <dgm:cxn modelId="{0C6E6206-65D4-4831-9CD7-534A6B633D33}" type="presParOf" srcId="{6FBE8BB5-B7DD-4126-854E-B53B4AC40CBD}" destId="{21072753-C521-442B-8900-1F3B884333ED}" srcOrd="0" destOrd="0" presId="urn:microsoft.com/office/officeart/2011/layout/InterconnectedBlockProcess"/>
    <dgm:cxn modelId="{B3BAAAC6-01CF-4E76-A68B-C7D349EDCEE6}" type="presParOf" srcId="{CCE6478B-182C-42EF-9FFA-352A9C3D3944}" destId="{5AA0BE2B-5411-40B7-B025-E2B382E15E3A}" srcOrd="7" destOrd="0" presId="urn:microsoft.com/office/officeart/2011/layout/InterconnectedBlockProcess"/>
    <dgm:cxn modelId="{7B281A16-7B81-4CB1-A77B-B0FBD6D51DC2}" type="presParOf" srcId="{CCE6478B-182C-42EF-9FFA-352A9C3D3944}" destId="{C32268FF-9AC4-499F-B33F-623493120546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10536-3AF5-4BB4-9229-24CD658AFEE2}" type="datetimeFigureOut">
              <a:rPr lang="en-ZA" smtClean="0"/>
              <a:pPr/>
              <a:t>2018/02/08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041EB-135A-430E-B6DC-A63A5E50B94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6172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A3836FD-31F0-42DF-AD63-1780499E54F7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0913" y="757238"/>
            <a:ext cx="5046662" cy="3784600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ZA" altLang="en-US" smtClean="0"/>
              <a:t>Swartland = Riebeek Wes,Malmesbury, Moreesburg,Yzerfontein</a:t>
            </a:r>
          </a:p>
          <a:p>
            <a:r>
              <a:rPr lang="en-ZA" altLang="en-US" smtClean="0"/>
              <a:t>Withoogte = Vredenburg,Langebaan, Saldanha</a:t>
            </a:r>
          </a:p>
          <a:p>
            <a:r>
              <a:rPr lang="en-ZA" altLang="en-US" smtClean="0"/>
              <a:t>Wynlands WUA: Stellenbosch (from Quinton), Helderberg(from CCT pipeline), Eerste R (Kleinplaas and Stellenbosch “lei-water”)</a:t>
            </a:r>
          </a:p>
          <a:p>
            <a:endParaRPr lang="en-ZA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970C5B8A-365D-4CBE-8608-B26289D982C4}" type="slidenum">
              <a:rPr lang="en-ZA" altLang="en-US" smtClean="0"/>
              <a:pPr/>
              <a:t>5</a:t>
            </a:fld>
            <a:endParaRPr lang="en-ZA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41896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ZA" altLang="en-US" smtClean="0"/>
              <a:t>Storage projection based on last year’s inflows which was the worst case scenario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9EEA40B-A53F-4151-83E2-05B0DD47FD73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A1B70B2-6EF2-4AFF-8B95-C6A821B1D194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350978B-277D-44B0-8FCB-1B616660B5EB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2/8/2018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115E865-1B06-4516-AE02-A6E5250D97A3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06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22C970E-3C8C-461F-B3F1-A32C6ECAF240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2/8/2018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A20026B-52DD-4E9F-A095-D2DFF3B9B58A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63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D53BA69-B12A-44B1-829C-BAB3CB97E9D9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2/8/2018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62D0D2A-1DCD-4F0F-9712-8B74C34B4583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85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B9985EC-5D52-479C-B1C2-8F1825F8A6E8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8F096FB-70EB-4952-B96B-EA53055B3B93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070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92B9135-73B8-4F34-97AA-38033E6D38A2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7F6984F-39E8-46D2-A77C-B6A87E49D92D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692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923BDDD-6CFB-40F9-AB7A-19543FFE1443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4BEDCE4-582B-4F90-8F45-EA4A67FA3A5E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235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EF18B70-90A7-4671-8E5F-13DB79542B68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B10CA6D-4C76-4D96-A754-87294756101C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244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680A16C-E350-4E5E-B8BB-6ED3244844A5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183B528-2F69-44C1-9268-C4ACC03860C3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71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EAD5627-0029-44E5-8DED-0A3074D1F425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0E63279-E80F-481A-AFF1-172602FE638B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237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A3D23E3-B9BF-43AB-BA87-324D75385443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68D28B7-BE4F-4F85-969F-A259BFD3C122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399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8DE76C2-E484-4086-B78B-9009BC89498E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CF17118-D96C-4CD4-86B8-6C4045665CA6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34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B3FFF5D-AAD0-4862-BA5D-9EC871D5AE54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2/8/2018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7F67DE4-8928-44BF-BA38-8905059247AD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916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93DF012-EED7-4039-9F73-49EC3C1AEB38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D0A1581-2B21-4FA3-ACA5-D90CCADB3046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656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F05A0C7-A448-42BF-890F-0D5B96FF1285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83C40EC-21CF-44B7-965E-4D0DA0989436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930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6E8CB58-C2A2-433A-B60F-CCC6FAFD3C6C}" type="datetimeFigureOut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12C76C5-AA6B-465C-AB84-F79EBC58A5E9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495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9B6A564-2AF1-401C-B7AE-BECF095819C5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0B52CB1-010C-45D2-B344-914741A28232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6350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20D91D-8C52-4943-9635-DB74588E42E3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7888A8D-6291-465C-AEB3-244ECDEFDC63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2708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9F32A92-06D3-4798-A65E-0748592AA171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1A3EBAE-74F2-4B95-8504-FD68A8921D8F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926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7DF27B6-4F3C-4BFF-A86D-DB1041289C62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AFB9344-7826-4678-92D4-CB43219991DD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6817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77D190E-3B70-40B5-9676-D82E344E0C50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C82F014-F9CD-4961-B3E1-3A151C33FFE0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6906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AEA42C6-D435-41AA-AC7E-8625B9C2A807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8C06360-1E60-4C4D-B648-B9C0F78A9B6C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2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FEDB2C-69A1-40EA-A11F-F20B8A4F0577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6108888-90EC-4B34-B2B9-0FEB909BE4DA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229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EF0F21A-59C9-46BE-B70B-F50CF78FD6EE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2/8/2018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0CEC806-35D7-4215-9AD6-5021419CE7E2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055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6A3E1B7-FC64-4504-A2B7-F5CA9486660C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F2973A5-38C5-4190-AB8D-E4D3591B1BDD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1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9AEE3C9-2EE0-432B-BAA0-6C51C9EC27CA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C31487A-811D-48E0-A476-DF0424FE9254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2781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18367DE-2F44-40EA-B2C2-C9EDD09233C6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1D07AA2-9D9C-4FA0-85A1-E6084C6C1BFC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934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C77FF17-5E9B-4CD5-BA47-718D23B3E079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50A2BCE-D3EA-49E1-BC30-2F466D97DFE4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703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7F0069C-05ED-474E-97CF-BACD83CBD95D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2052AD5-0BA1-4601-87A0-B43149C0EB51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9646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C13CED0-87D7-4FF6-A490-75065F05BEBA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8DA0939-E5D2-4D17-9093-CA1ECB33C424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874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73E96D5-14EF-4FA8-996A-681EEAF3AFEC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9344B38-D67D-469F-B23D-E10524E2268B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032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2E71DB1-90B2-4B22-97DB-3AB1EEA93913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609A14B-F994-4B06-8BAC-C11CC86D29A0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86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E721314-3208-4D02-8E82-6A9B8AC040A1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CD848F0-4730-44A5-966A-943AA8F29CD3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2696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D86A1D0-628D-44B9-B155-2EB7DCDB1977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7F3D58F-8194-4595-875A-ADABFD2A312C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521F7D-3A05-4DFA-B24C-6BEADBBABAE9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2/8/2018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3AF8C6C-0C04-45EE-831C-5DC35BFCDAFA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993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2EA0C3A-EADF-4A94-B832-98C76390E064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407E52B-597E-4000-AE46-4294BE49D5C2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574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8BAA41D-975C-47B2-BDB7-29FF275FDFC1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D0B0655-D43E-45F5-BE77-4A8B80C5C783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982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B0AC525-FA48-4625-925F-767348346E0E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39C43AC-2452-4379-B139-58D003F01D28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361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C42352C-010D-43E4-8168-A6F4FF252550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C91F181-EEC6-4E32-A6FD-93BEC4E9DE65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454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E3AA577-55BE-462A-9FCF-D207BDA7C8F2}" type="datetimeFigureOut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F84FA07-3101-42AA-88A5-A917C96DD6DB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522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88AB211-4F02-438C-87F9-35612B4449D3}" type="datetimeFigureOut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A55C0F7-7D77-4A0D-A781-2660ACCA0247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34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72C7ECF-A6C5-4A4A-BD0D-C825AAB43730}" type="datetimeFigureOut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42D893F-C75B-4FBC-8D34-DDD63A4633A9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3024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5C2449A-94E3-4835-8CA0-A61BB9CCCF0D}" type="datetimeFigureOut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C6A36D7-C2BE-4C16-8DB5-5B86441C845C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549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177C355-75FA-4662-AC5D-CAD9C9134341}" type="datetimeFigureOut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91A96B2-B3FB-4F7F-AD1D-967874FAA9C7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7400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AA290FB-8B54-4F28-9938-C0748489CE72}" type="datetimeFigureOut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A76EBB-5EB4-46C1-8357-D82EE8E11FD2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45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6F83B34-8C7D-4565-BDCE-BFAFBBA31002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2/8/2018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F838ACE-D044-43F6-827A-AAD147E174EF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516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D0397A0-F6BE-4CFC-B6A9-3E8DE671E8F6}" type="datetimeFigureOut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250AF6B-BEA8-42C7-9F21-9C9C62857CD5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870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C8AD926-E8FA-44F1-8ACD-F6E7B89038FF}" type="datetimeFigureOut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3250305-858C-4E45-A512-2A6C0DA219A0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1585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D0B9D01-89F6-4690-92A6-23B6229AB8BE}" type="datetimeFigureOut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E7B9B49-87FF-4733-8C71-4633290783F5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532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ABEA7D3-1740-4C32-A145-26C00D75952C}" type="datetimeFigureOut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0170882-830B-47EA-BFE4-4F4FD6FF9ACB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388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BA7FB81-E553-48BC-93F7-3AC49390ECC5}" type="datetimeFigureOut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FDE9268-E718-4034-BFA5-24E9B313C07E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4793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640D101-A252-4A23-83CB-10699ADAD5D2}" type="datetimeFigureOut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00757DA-E367-4404-BFD1-E4E734B92FC0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1122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272BB28-4077-4D80-9108-7FB6C1A3AAE1}" type="datetimeFigureOut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B1886CF-531F-4377-A021-62ED2C6E2DAD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5796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61747C8-A6A0-4842-905E-1A5D88FA80DC}" type="datetimeFigureOut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CAC81CA-0FF7-41C9-A201-BAD6F0A72FF3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5043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05E33E6-8CD2-4708-9439-2CBB2E57B704}" type="datetimeFigureOut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93F85B-B788-4EBE-BED5-F44633C73F24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514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DE249C7-00BF-4249-A11B-437E72A1A315}" type="datetimeFigureOut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5D00186-7601-4A1B-A648-78F220CF1D1E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55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D9C30F2-9196-4CF5-9B60-6C0F2BB5B800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2/8/2018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82FFDCD-B6A3-4D8A-86AC-BA936286737D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9030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D24B6BF-FCE2-4ED0-9ADC-2AFDDBC1F5C6}" type="datetimeFigureOut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D6AD994-6EFA-4208-B09E-66F606137E06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5994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CF2B929-8A42-4371-BF46-F7D63035A566}" type="datetimeFigureOut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24EE0FA-4497-4EAA-A2D9-0ECE9B08C557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6381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9CEF660-EFAB-4137-9DDA-E65704755618}" type="datetimeFigureOut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3B74CCD-5424-4DF9-A20E-8510550C498F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8193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465C90C-500D-4272-87EF-F5B887FE9F9E}" type="datetimeFigureOut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AA4946E-61C3-4C58-95F9-4FD582815769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0255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424F70D-EE52-4779-B677-474D2CB578BE}" type="datetimeFigureOut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560DF99-05AD-43FB-A656-95F96482C2FE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3655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F66FEED-2562-4E01-AD15-31BC16BE343A}" type="datetimeFigureOut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24E5EA-D4B9-4F54-9B4D-8F27147CBF38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098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68452B4-A2F5-45E9-BFF3-A103A3EAEB7B}" type="datetimeFigureOut">
              <a:rPr 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2/8/2018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prstClr val="black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C145632-9DC8-4DF2-ACB8-D434C933F939}" type="slidenum">
              <a:rPr lang="en-US" altLang="en-US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30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91DC4C4-8582-445D-848D-D1234BDF8A7A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2/8/2018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0E424EC-1447-457C-8795-0E858E81086C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83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783BC4E-86B0-466A-A7EE-18F60AC404F8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2/8/2018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D8EB523-DEF3-4F7D-8EAD-6552F2616CF5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36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5CF1666-C03F-4E8E-8521-79538782B0E0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2/8/2018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5DAAF3F-5825-4E12-9282-602C644CDBBF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64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835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375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DWS Slide Pages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364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575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DWS Slide Pages1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06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DWS Slide Pages1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422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Box 6"/>
          <p:cNvSpPr txBox="1">
            <a:spLocks noChangeArrowheads="1"/>
          </p:cNvSpPr>
          <p:nvPr/>
        </p:nvSpPr>
        <p:spPr bwMode="auto">
          <a:xfrm>
            <a:off x="1449388" y="2251075"/>
            <a:ext cx="5089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white"/>
                </a:solidFill>
                <a:latin typeface="Gill Sans MT" pitchFamily="34" charset="0"/>
              </a:rPr>
              <a:t>PRESENTATION TITLE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sz="1800" smtClean="0">
              <a:solidFill>
                <a:prstClr val="white"/>
              </a:solidFill>
              <a:latin typeface="Gill Sans" pitchFamily="-8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prstClr val="white"/>
                </a:solidFill>
                <a:latin typeface="Gill Sans Light" pitchFamily="-84" charset="0"/>
              </a:rPr>
              <a:t>Presented by: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prstClr val="white"/>
                </a:solidFill>
                <a:latin typeface="Gill Sans Light" pitchFamily="-84" charset="0"/>
              </a:rPr>
              <a:t>Name Surname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prstClr val="white"/>
                </a:solidFill>
                <a:latin typeface="Gill Sans Light" pitchFamily="-84" charset="0"/>
              </a:rPr>
              <a:t>Directorate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sz="1400" smtClean="0">
              <a:solidFill>
                <a:prstClr val="white"/>
              </a:solidFill>
              <a:latin typeface="Gill Sans Light" pitchFamily="-8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prstClr val="white"/>
                </a:solidFill>
                <a:latin typeface="Gill Sans Light" pitchFamily="-84" charset="0"/>
              </a:rPr>
              <a:t>Date</a:t>
            </a:r>
          </a:p>
        </p:txBody>
      </p:sp>
      <p:pic>
        <p:nvPicPr>
          <p:cNvPr id="87043" name="Picture 1" descr="DWS Slide Cover3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1" descr="DWS Slide Cover pic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Box 2"/>
          <p:cNvSpPr txBox="1">
            <a:spLocks noChangeArrowheads="1"/>
          </p:cNvSpPr>
          <p:nvPr/>
        </p:nvSpPr>
        <p:spPr bwMode="auto">
          <a:xfrm>
            <a:off x="83748" y="1700808"/>
            <a:ext cx="90201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4A452A"/>
              </a:solidFill>
              <a:latin typeface="Gill Snas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BRIEFING THE PORTFOLIO COMMITTEE ON THE DROUGHT SITUATION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IN WESTERN CAPE</a:t>
            </a:r>
            <a:endParaRPr lang="en-US" altLang="en-US" sz="1400" dirty="0" smtClean="0">
              <a:solidFill>
                <a:srgbClr val="4A452A"/>
              </a:solidFill>
              <a:latin typeface="Gill Snas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sz="1400" dirty="0" smtClean="0">
              <a:solidFill>
                <a:srgbClr val="4A452A"/>
              </a:solidFill>
              <a:latin typeface="Gill Snas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sz="1400" dirty="0" smtClean="0">
              <a:solidFill>
                <a:srgbClr val="4A452A"/>
              </a:solidFill>
              <a:latin typeface="Gill Snas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4A452A"/>
                </a:solidFill>
                <a:latin typeface="Gill Snas" charset="0"/>
              </a:rPr>
              <a:t>Presented by: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solidFill>
                  <a:srgbClr val="4A452A"/>
                </a:solidFill>
                <a:latin typeface="Gill Snas" charset="0"/>
              </a:rPr>
              <a:t>THE MINISTER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solidFill>
                  <a:srgbClr val="4A452A"/>
                </a:solidFill>
                <a:latin typeface="Gill Snas" charset="0"/>
              </a:rPr>
              <a:t>THE DEPARTMENT OF WATER AND SANITATION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sz="1800" dirty="0" smtClean="0">
              <a:solidFill>
                <a:srgbClr val="4A452A"/>
              </a:solidFill>
              <a:latin typeface="Gill Snas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sz="1400" dirty="0" smtClean="0">
              <a:solidFill>
                <a:srgbClr val="4A452A"/>
              </a:solidFill>
              <a:latin typeface="Gill Snas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sz="1400" dirty="0" smtClean="0">
              <a:solidFill>
                <a:srgbClr val="4A452A"/>
              </a:solidFill>
              <a:latin typeface="Gill Snas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sz="1400" dirty="0" smtClean="0">
              <a:solidFill>
                <a:srgbClr val="4A452A"/>
              </a:solidFill>
              <a:latin typeface="Gill Snas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sz="1400" dirty="0" smtClean="0">
              <a:solidFill>
                <a:srgbClr val="4A452A"/>
              </a:solidFill>
              <a:latin typeface="Gill Snas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sz="1400" dirty="0" smtClean="0">
              <a:solidFill>
                <a:srgbClr val="4A452A"/>
              </a:solidFill>
              <a:latin typeface="Gill Snas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rgbClr val="4A452A"/>
                </a:solidFill>
                <a:latin typeface="Gill Snas" charset="0"/>
              </a:rPr>
              <a:t>Date: 7 February  2018</a:t>
            </a:r>
          </a:p>
        </p:txBody>
      </p:sp>
    </p:spTree>
    <p:extLst>
      <p:ext uri="{BB962C8B-B14F-4D97-AF65-F5344CB8AC3E}">
        <p14:creationId xmlns:p14="http://schemas.microsoft.com/office/powerpoint/2010/main" xmlns="" val="24459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4436171"/>
              </p:ext>
            </p:extLst>
          </p:nvPr>
        </p:nvGraphicFramePr>
        <p:xfrm>
          <a:off x="2334956" y="4005064"/>
          <a:ext cx="5788025" cy="2155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5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76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76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00961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Date</a:t>
                      </a:r>
                      <a:endParaRPr lang="en-ZA" sz="1600" dirty="0"/>
                    </a:p>
                  </a:txBody>
                  <a:tcPr marL="91450" marR="91450" marT="45676" marB="4567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Irrigation  Cumulative Target  (Mm</a:t>
                      </a:r>
                      <a:r>
                        <a:rPr lang="en-ZA" sz="1600" baseline="30000" dirty="0" smtClean="0"/>
                        <a:t>3</a:t>
                      </a:r>
                      <a:r>
                        <a:rPr lang="en-ZA" sz="1600" dirty="0" smtClean="0"/>
                        <a:t>) (A)</a:t>
                      </a:r>
                    </a:p>
                  </a:txBody>
                  <a:tcPr marL="91450" marR="91450" marT="45676" marB="4567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Cumulative Actual </a:t>
                      </a:r>
                      <a:r>
                        <a:rPr lang="en-ZA" sz="1600" dirty="0" smtClean="0"/>
                        <a:t>(Mm</a:t>
                      </a:r>
                      <a:r>
                        <a:rPr lang="en-ZA" sz="1600" baseline="30000" dirty="0" smtClean="0"/>
                        <a:t>3</a:t>
                      </a:r>
                      <a:r>
                        <a:rPr lang="en-ZA" sz="1600" dirty="0" smtClean="0"/>
                        <a:t>)</a:t>
                      </a:r>
                    </a:p>
                    <a:p>
                      <a:pPr marL="0" algn="l" defTabSz="457200" rtl="0" eaLnBrk="1" latinLnBrk="0" hangingPunct="1"/>
                      <a:r>
                        <a:rPr lang="en-ZA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(B)</a:t>
                      </a:r>
                      <a:endParaRPr lang="en-ZA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676" marB="4567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Difference </a:t>
                      </a:r>
                      <a:r>
                        <a:rPr lang="en-ZA" sz="1600" dirty="0" smtClean="0"/>
                        <a:t>(Mm</a:t>
                      </a:r>
                      <a:r>
                        <a:rPr lang="en-ZA" sz="1600" baseline="30000" dirty="0" smtClean="0"/>
                        <a:t>3</a:t>
                      </a:r>
                      <a:r>
                        <a:rPr lang="en-ZA" sz="1600" dirty="0" smtClean="0"/>
                        <a:t>)</a:t>
                      </a:r>
                    </a:p>
                    <a:p>
                      <a:pPr marL="0" algn="l" defTabSz="457200" rtl="0" eaLnBrk="1" latinLnBrk="0" hangingPunct="1"/>
                      <a:r>
                        <a:rPr lang="en-ZA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(A-B)</a:t>
                      </a:r>
                      <a:endParaRPr lang="en-ZA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676" marB="45676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Annual Target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(Mm</a:t>
                      </a:r>
                      <a:r>
                        <a:rPr lang="en-ZA" sz="1600" baseline="30000" dirty="0" smtClean="0"/>
                        <a:t>3</a:t>
                      </a:r>
                      <a:r>
                        <a:rPr lang="en-ZA" sz="1600" dirty="0" smtClean="0"/>
                        <a:t>)</a:t>
                      </a:r>
                    </a:p>
                    <a:p>
                      <a:pPr marL="0" algn="l" defTabSz="457200" rtl="0" eaLnBrk="1" latinLnBrk="0" hangingPunct="1"/>
                      <a:endParaRPr lang="en-ZA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676" marB="4567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99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 17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6.6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22.2</a:t>
                      </a:r>
                      <a:endParaRPr lang="en-ZA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50" marR="91450" marT="45676" marB="45676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-15.6</a:t>
                      </a:r>
                      <a:endParaRPr lang="en-ZA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50" marR="91450" marT="45676" marB="45676" anchor="b"/>
                </a:tc>
                <a:tc rowSpan="3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58.8</a:t>
                      </a:r>
                      <a:endParaRPr lang="en-Z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50" marR="91450" marT="45676" marB="45676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93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</a:t>
                      </a:r>
                      <a:r>
                        <a:rPr lang="en-ZA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</a:t>
                      </a:r>
                      <a:endParaRPr lang="en-ZA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50" marR="91450" marT="45676" marB="45676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-21</a:t>
                      </a:r>
                      <a:endParaRPr lang="en-ZA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50" marR="91450" marT="45676" marB="45676" anchor="b"/>
                </a:tc>
                <a:tc v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ZA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9" marR="91449" marT="45688" marB="45688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93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 18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28.4</a:t>
                      </a:r>
                      <a:endParaRPr lang="en-ZA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51.9</a:t>
                      </a:r>
                      <a:endParaRPr lang="en-ZA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50" marR="91450" marT="45676" marB="45676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-23.5</a:t>
                      </a:r>
                      <a:endParaRPr lang="en-ZA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50" marR="91450" marT="45676" marB="45676" anchor="b"/>
                </a:tc>
                <a:tc v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Z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50" marR="91450" marT="45662" marB="45662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9424" name="Picture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1" y="404664"/>
            <a:ext cx="698363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60232" y="6093296"/>
            <a:ext cx="2133600" cy="365125"/>
          </a:xfrm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582FFDCD-B6A3-4D8A-86AC-BA936286737D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9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838369"/>
              </p:ext>
            </p:extLst>
          </p:nvPr>
        </p:nvGraphicFramePr>
        <p:xfrm>
          <a:off x="1907704" y="4437111"/>
          <a:ext cx="6768751" cy="200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9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6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95836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Date</a:t>
                      </a:r>
                      <a:endParaRPr lang="en-ZA" sz="1400" dirty="0"/>
                    </a:p>
                  </a:txBody>
                  <a:tcPr marL="91449" marR="91449" marT="45676" marB="4567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/>
                        <a:t>Urban + Irrigation  Cumulative Target  (Mm</a:t>
                      </a:r>
                      <a:r>
                        <a:rPr lang="en-ZA" sz="1400" baseline="30000" dirty="0" smtClean="0"/>
                        <a:t>3</a:t>
                      </a:r>
                      <a:r>
                        <a:rPr lang="en-ZA" sz="1400" dirty="0" smtClean="0"/>
                        <a:t>)</a:t>
                      </a:r>
                    </a:p>
                    <a:p>
                      <a:r>
                        <a:rPr lang="en-ZA" sz="1400" dirty="0" smtClean="0"/>
                        <a:t>(A)</a:t>
                      </a:r>
                      <a:endParaRPr lang="en-ZA" sz="1400" dirty="0"/>
                    </a:p>
                  </a:txBody>
                  <a:tcPr marL="91449" marR="91449" marT="45676" marB="4567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Urban + Irrigation Cumulative Actual </a:t>
                      </a:r>
                      <a:r>
                        <a:rPr lang="en-ZA" sz="1400" dirty="0" smtClean="0"/>
                        <a:t>(Mm</a:t>
                      </a:r>
                      <a:r>
                        <a:rPr lang="en-ZA" sz="1400" baseline="30000" dirty="0" smtClean="0"/>
                        <a:t>3</a:t>
                      </a:r>
                      <a:r>
                        <a:rPr lang="en-ZA" sz="1400" dirty="0" smtClean="0"/>
                        <a:t>)</a:t>
                      </a:r>
                    </a:p>
                    <a:p>
                      <a:pPr marL="0" algn="l" defTabSz="457200" rtl="0" eaLnBrk="1" latinLnBrk="0" hangingPunct="1"/>
                      <a:r>
                        <a:rPr lang="en-Z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(B)</a:t>
                      </a:r>
                      <a:endParaRPr lang="en-Z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676" marB="4567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Difference </a:t>
                      </a:r>
                      <a:r>
                        <a:rPr lang="en-ZA" sz="1400" dirty="0" smtClean="0"/>
                        <a:t>(Mm</a:t>
                      </a:r>
                      <a:r>
                        <a:rPr lang="en-ZA" sz="1400" baseline="30000" dirty="0" smtClean="0"/>
                        <a:t>3</a:t>
                      </a:r>
                      <a:r>
                        <a:rPr lang="en-ZA" sz="1400" dirty="0" smtClean="0"/>
                        <a:t>)</a:t>
                      </a:r>
                    </a:p>
                    <a:p>
                      <a:pPr marL="0" algn="l" defTabSz="457200" rtl="0" eaLnBrk="1" latinLnBrk="0" hangingPunct="1"/>
                      <a:r>
                        <a:rPr lang="en-ZA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(A-B)</a:t>
                      </a:r>
                      <a:endParaRPr lang="en-ZA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676" marB="4567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79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 17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24.8</a:t>
                      </a:r>
                      <a:endParaRPr lang="en-ZA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44.4</a:t>
                      </a:r>
                      <a:endParaRPr lang="en-ZA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9" marR="91449" marT="45676" marB="45676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-19.6</a:t>
                      </a:r>
                      <a:endParaRPr lang="en-ZA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9" marR="91449" marT="45676" marB="45676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79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</a:t>
                      </a:r>
                      <a:r>
                        <a:rPr lang="en-ZA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52.7</a:t>
                      </a:r>
                      <a:endParaRPr lang="en-ZA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72.8</a:t>
                      </a:r>
                      <a:endParaRPr lang="en-ZA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9" marR="91449" marT="45676" marB="45676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-20.1</a:t>
                      </a:r>
                      <a:endParaRPr lang="en-ZA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9" marR="91449" marT="45676" marB="45676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79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 18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84.2</a:t>
                      </a:r>
                      <a:endParaRPr lang="en-ZA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109.1</a:t>
                      </a:r>
                      <a:endParaRPr lang="en-ZA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9" marR="91449" marT="45676" marB="45676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-24.9</a:t>
                      </a:r>
                      <a:endParaRPr lang="en-ZA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9" marR="91449" marT="45676" marB="45676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0472" name="Picture 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60648"/>
            <a:ext cx="7137616" cy="405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60232" y="6093296"/>
            <a:ext cx="2133600" cy="365125"/>
          </a:xfrm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582FFDCD-B6A3-4D8A-86AC-BA936286737D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8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048" y="2130425"/>
            <a:ext cx="7772400" cy="1470025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  <a:ea typeface="ＭＳ Ｐゴシック" charset="0"/>
              </a:rPr>
              <a:t>INTERVENTION STRATEGIES</a:t>
            </a:r>
            <a:r>
              <a:rPr lang="en-US" b="1" dirty="0">
                <a:solidFill>
                  <a:prstClr val="black"/>
                </a:solidFill>
                <a:ea typeface="ＭＳ Ｐゴシック" charset="0"/>
              </a:rPr>
              <a:t/>
            </a:r>
            <a:br>
              <a:rPr lang="en-US" b="1" dirty="0">
                <a:solidFill>
                  <a:prstClr val="black"/>
                </a:solidFill>
                <a:ea typeface="ＭＳ Ｐゴシック" charset="0"/>
              </a:rPr>
            </a:b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26959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80920" cy="1143000"/>
          </a:xfrm>
        </p:spPr>
        <p:txBody>
          <a:bodyPr/>
          <a:lstStyle/>
          <a:p>
            <a:r>
              <a:rPr lang="en-US" sz="3600" b="1" dirty="0" smtClean="0"/>
              <a:t>Western Cape Water Supply System Intervention Strategy</a:t>
            </a:r>
            <a:endParaRPr lang="en-ZA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1912080"/>
              </p:ext>
            </p:extLst>
          </p:nvPr>
        </p:nvGraphicFramePr>
        <p:xfrm>
          <a:off x="-1" y="1268760"/>
          <a:ext cx="9144000" cy="5198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7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0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7815">
                <a:tc>
                  <a:txBody>
                    <a:bodyPr/>
                    <a:lstStyle/>
                    <a:p>
                      <a:pPr algn="l"/>
                      <a:r>
                        <a:rPr lang="en-ZA" sz="2000" dirty="0" smtClean="0"/>
                        <a:t>Intervention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2000" dirty="0" smtClean="0"/>
                        <a:t>Strategy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2000" dirty="0" smtClean="0"/>
                        <a:t>Output</a:t>
                      </a:r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7981">
                <a:tc>
                  <a:txBody>
                    <a:bodyPr/>
                    <a:lstStyle/>
                    <a:p>
                      <a:pPr algn="l"/>
                      <a:r>
                        <a:rPr lang="en-ZA" sz="2000" dirty="0" smtClean="0"/>
                        <a:t>Project coordination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dirty="0" smtClean="0"/>
                        <a:t>Establishment of War Room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dirty="0" smtClean="0"/>
                        <a:t>War Room Management and Coordination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baseline="0" dirty="0" smtClean="0"/>
                        <a:t>Compliance and Enforcement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baseline="0" dirty="0" smtClean="0"/>
                        <a:t>License Approvals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Stakeholder Coordination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Communication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4704">
                <a:tc>
                  <a:txBody>
                    <a:bodyPr/>
                    <a:lstStyle/>
                    <a:p>
                      <a:pPr algn="l"/>
                      <a:r>
                        <a:rPr lang="en-ZA" sz="2000" dirty="0" smtClean="0"/>
                        <a:t>Ground</a:t>
                      </a:r>
                      <a:r>
                        <a:rPr lang="en-ZA" sz="2000" baseline="0" dirty="0" smtClean="0"/>
                        <a:t> Water Resources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dirty="0" smtClean="0"/>
                        <a:t>Ground</a:t>
                      </a:r>
                      <a:r>
                        <a:rPr lang="en-ZA" sz="2000" baseline="0" dirty="0" smtClean="0"/>
                        <a:t> Water exploration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baseline="0" dirty="0" smtClean="0"/>
                        <a:t>Selection Process and assessment of viable aquafers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baseline="0" dirty="0" smtClean="0"/>
                        <a:t>Implementation proposals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baseline="0" dirty="0" smtClean="0"/>
                        <a:t>Implementation of viable aquafers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baseline="0" dirty="0" smtClean="0"/>
                        <a:t>Development of identified Springs</a:t>
                      </a:r>
                      <a:endParaRPr lang="en-Z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2000" dirty="0" smtClean="0"/>
                        <a:t>Augmentation</a:t>
                      </a:r>
                      <a:r>
                        <a:rPr lang="en-ZA" sz="2000" baseline="0" dirty="0" smtClean="0"/>
                        <a:t> of existing system</a:t>
                      </a:r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B7F67DE4-8928-44BF-BA38-8905059247AD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179040"/>
              </p:ext>
            </p:extLst>
          </p:nvPr>
        </p:nvGraphicFramePr>
        <p:xfrm>
          <a:off x="-1" y="1124744"/>
          <a:ext cx="9144000" cy="5447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17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5963">
                <a:tc>
                  <a:txBody>
                    <a:bodyPr/>
                    <a:lstStyle/>
                    <a:p>
                      <a:pPr algn="l"/>
                      <a:r>
                        <a:rPr lang="en-ZA" sz="2000" dirty="0" smtClean="0"/>
                        <a:t>Intervention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2000" dirty="0" smtClean="0"/>
                        <a:t>Strategy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2000" dirty="0" smtClean="0"/>
                        <a:t>Output</a:t>
                      </a:r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64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Desalination Plant</a:t>
                      </a:r>
                    </a:p>
                    <a:p>
                      <a:pPr algn="l"/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dirty="0" smtClean="0"/>
                        <a:t>Assessment</a:t>
                      </a:r>
                      <a:r>
                        <a:rPr lang="en-ZA" sz="2000" baseline="0" dirty="0" smtClean="0"/>
                        <a:t> cost effective options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baseline="0" dirty="0" smtClean="0"/>
                        <a:t>Recommend viable option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baseline="0" dirty="0" smtClean="0"/>
                        <a:t>Implementation of preferred option</a:t>
                      </a:r>
                      <a:endParaRPr lang="en-Z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2000" dirty="0" smtClean="0"/>
                        <a:t>Augmented</a:t>
                      </a:r>
                      <a:r>
                        <a:rPr lang="en-ZA" sz="2000" baseline="0" dirty="0" smtClean="0"/>
                        <a:t> </a:t>
                      </a:r>
                      <a:r>
                        <a:rPr lang="en-ZA" sz="2000" dirty="0" smtClean="0"/>
                        <a:t>Medium to long term system</a:t>
                      </a:r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0273">
                <a:tc>
                  <a:txBody>
                    <a:bodyPr/>
                    <a:lstStyle/>
                    <a:p>
                      <a:pPr algn="l"/>
                      <a:r>
                        <a:rPr lang="en-ZA" sz="2000" dirty="0" smtClean="0"/>
                        <a:t>Optimisation</a:t>
                      </a:r>
                      <a:r>
                        <a:rPr lang="en-ZA" sz="2000" baseline="0" dirty="0" smtClean="0"/>
                        <a:t> of Existing Systems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dirty="0" smtClean="0"/>
                        <a:t>Assessment</a:t>
                      </a:r>
                      <a:r>
                        <a:rPr lang="en-ZA" sz="2000" baseline="0" dirty="0" smtClean="0"/>
                        <a:t> of the status quo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baseline="0" dirty="0" smtClean="0"/>
                        <a:t>Recommendation of viable options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baseline="0" dirty="0" smtClean="0"/>
                        <a:t>Implement cost effective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 smtClean="0"/>
                        <a:t>Improved</a:t>
                      </a:r>
                      <a:r>
                        <a:rPr lang="en-ZA" sz="2000" baseline="0" dirty="0" smtClean="0"/>
                        <a:t> </a:t>
                      </a:r>
                      <a:r>
                        <a:rPr lang="en-ZA" sz="2000" dirty="0" smtClean="0"/>
                        <a:t>yields of existing system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ZA" sz="2000" dirty="0" smtClean="0"/>
                        <a:t>Efficient delivery system</a:t>
                      </a:r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6432">
                <a:tc>
                  <a:txBody>
                    <a:bodyPr/>
                    <a:lstStyle/>
                    <a:p>
                      <a:pPr algn="l"/>
                      <a:r>
                        <a:rPr lang="en-ZA" sz="2000" dirty="0" smtClean="0"/>
                        <a:t>Operations</a:t>
                      </a:r>
                      <a:r>
                        <a:rPr lang="en-ZA" sz="2000" baseline="0" dirty="0" smtClean="0"/>
                        <a:t> and Maintenance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dirty="0" smtClean="0"/>
                        <a:t>Compliance</a:t>
                      </a:r>
                      <a:r>
                        <a:rPr lang="en-ZA" sz="2000" baseline="0" dirty="0" smtClean="0"/>
                        <a:t> with </a:t>
                      </a:r>
                      <a:r>
                        <a:rPr lang="en-ZA" sz="2000" dirty="0" smtClean="0"/>
                        <a:t>Operating</a:t>
                      </a:r>
                      <a:r>
                        <a:rPr lang="en-ZA" sz="2000" baseline="0" dirty="0" smtClean="0"/>
                        <a:t> Roles and quotas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000" baseline="0" dirty="0" smtClean="0"/>
                        <a:t>Propose viable maintenance strategies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Z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2000" dirty="0" smtClean="0"/>
                        <a:t>Reliable system</a:t>
                      </a:r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7F67DE4-8928-44BF-BA38-8905059247AD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7584" y="21002"/>
            <a:ext cx="8208466" cy="1143000"/>
          </a:xfrm>
        </p:spPr>
        <p:txBody>
          <a:bodyPr/>
          <a:lstStyle/>
          <a:p>
            <a:r>
              <a:rPr lang="en-US" sz="3600" b="1" dirty="0" smtClean="0"/>
              <a:t>Western Cape Water Supply System Intervention Strategy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xmlns="" val="2709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140968"/>
            <a:ext cx="8229600" cy="1143000"/>
          </a:xfrm>
        </p:spPr>
        <p:txBody>
          <a:bodyPr/>
          <a:lstStyle/>
          <a:p>
            <a:r>
              <a:rPr lang="en-US" b="1" smtClean="0"/>
              <a:t>EXISITNG SYSTEM OPTIMISATION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6237312"/>
            <a:ext cx="2133600" cy="365125"/>
          </a:xfrm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582FFDCD-B6A3-4D8A-86AC-BA936286737D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3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16" y="274638"/>
            <a:ext cx="7202384" cy="1143000"/>
          </a:xfrm>
        </p:spPr>
        <p:txBody>
          <a:bodyPr/>
          <a:lstStyle/>
          <a:p>
            <a:pPr algn="l"/>
            <a:r>
              <a:rPr lang="en-ZA" sz="3200" b="1" dirty="0" smtClean="0"/>
              <a:t>1) MISVERSTAND DAM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416" y="2852936"/>
            <a:ext cx="7202384" cy="3273233"/>
          </a:xfrm>
        </p:spPr>
        <p:txBody>
          <a:bodyPr/>
          <a:lstStyle/>
          <a:p>
            <a:pPr marL="0" indent="0">
              <a:buNone/>
            </a:pPr>
            <a:endParaRPr lang="en-ZA" sz="2400" dirty="0"/>
          </a:p>
          <a:p>
            <a:r>
              <a:rPr lang="en-US" sz="2400" dirty="0" err="1"/>
              <a:t>Misverstand</a:t>
            </a:r>
            <a:r>
              <a:rPr lang="en-US" sz="2400" dirty="0"/>
              <a:t> Dam can only be operated effectively above 82%.  Need to provide supplement pump to </a:t>
            </a:r>
            <a:r>
              <a:rPr lang="en-US" sz="2400" dirty="0" err="1"/>
              <a:t>Withoogte</a:t>
            </a:r>
            <a:r>
              <a:rPr lang="en-US" sz="2400" dirty="0"/>
              <a:t> WTW  (Wes Coast area) when dam drops below 50%.</a:t>
            </a:r>
          </a:p>
          <a:p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4641" y="6093296"/>
            <a:ext cx="2133600" cy="365125"/>
          </a:xfrm>
        </p:spPr>
        <p:txBody>
          <a:bodyPr/>
          <a:lstStyle/>
          <a:p>
            <a:pPr algn="r">
              <a:defRPr/>
            </a:pPr>
            <a:fld id="{3BABFDD9-386B-4635-A8AB-4BCCAEB4E35F}" type="slidenum">
              <a:rPr lang="en-US" smtClean="0"/>
              <a:pPr algn="r">
                <a:defRPr/>
              </a:pPr>
              <a:t>16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84416" y="1196752"/>
            <a:ext cx="7416800" cy="15121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Objective: </a:t>
            </a:r>
          </a:p>
          <a:p>
            <a:r>
              <a:rPr lang="en-US" sz="2400" dirty="0" smtClean="0"/>
              <a:t>To secure continued supply from </a:t>
            </a:r>
            <a:r>
              <a:rPr lang="en-US" sz="2400" dirty="0" err="1" smtClean="0"/>
              <a:t>Misverstand</a:t>
            </a:r>
            <a:r>
              <a:rPr lang="en-US" sz="2400" dirty="0" smtClean="0"/>
              <a:t> to West Coast area for domestic supply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xmlns="" val="3118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16" y="61278"/>
            <a:ext cx="7202384" cy="1143000"/>
          </a:xfrm>
        </p:spPr>
        <p:txBody>
          <a:bodyPr/>
          <a:lstStyle/>
          <a:p>
            <a:pPr algn="l"/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MISVERSTAND DAM </a:t>
            </a:r>
            <a:r>
              <a:rPr lang="en-Z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endParaRPr lang="en-Z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BFDD9-386B-4635-A8AB-4BCCAEB4E35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47664" y="848682"/>
            <a:ext cx="3025195" cy="3439529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/>
              <a:t>Pump and Electricity secured</a:t>
            </a:r>
            <a:r>
              <a:rPr lang="en-ZA" sz="1600" dirty="0" smtClean="0"/>
              <a:t>.</a:t>
            </a:r>
            <a:endParaRPr lang="en-ZA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/>
              <a:t>Switchboard outstanding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 smtClean="0"/>
              <a:t>Procurement process of switchboards. Delivery period 10 – 30days..</a:t>
            </a:r>
          </a:p>
          <a:p>
            <a:pPr lvl="1"/>
            <a:endParaRPr lang="en-ZA" dirty="0" smtClean="0"/>
          </a:p>
          <a:p>
            <a:endParaRPr lang="en-ZA" dirty="0"/>
          </a:p>
        </p:txBody>
      </p:sp>
      <p:sp>
        <p:nvSpPr>
          <p:cNvPr id="7" name="Rounded Rectangle 6"/>
          <p:cNvSpPr/>
          <p:nvPr/>
        </p:nvSpPr>
        <p:spPr>
          <a:xfrm>
            <a:off x="4572859" y="895971"/>
            <a:ext cx="4490720" cy="34236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Z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Information</a:t>
            </a:r>
          </a:p>
          <a:p>
            <a:r>
              <a:rPr lang="en-ZA" sz="1600" dirty="0"/>
              <a:t>Pipe work. Need to be confirmed in writing by the Municipality. 300mm (suction) and 250mm (delivery) &lt;50m in length</a:t>
            </a:r>
            <a:r>
              <a:rPr lang="en-ZA" sz="1600" dirty="0" smtClean="0"/>
              <a:t>.</a:t>
            </a:r>
          </a:p>
          <a:p>
            <a:r>
              <a:rPr lang="en-ZA" sz="1600" dirty="0" smtClean="0"/>
              <a:t>Work done by O&amp;M staff in cooperation with the WCDM.</a:t>
            </a:r>
          </a:p>
          <a:p>
            <a:r>
              <a:rPr lang="en-ZA" sz="1600" dirty="0" smtClean="0"/>
              <a:t>All base work completed, but Switchboard outstanding.</a:t>
            </a:r>
          </a:p>
          <a:p>
            <a:r>
              <a:rPr lang="en-ZA" sz="1600" dirty="0"/>
              <a:t>Impact: All West Coast dams… towns will not run out of water but this will lead to supply being completely compromised.. </a:t>
            </a:r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616" y="5181600"/>
            <a:ext cx="7202384" cy="3576638"/>
          </a:xfrm>
        </p:spPr>
        <p:txBody>
          <a:bodyPr/>
          <a:lstStyle/>
          <a:p>
            <a:endParaRPr lang="en-ZA" sz="1800" dirty="0" smtClean="0"/>
          </a:p>
          <a:p>
            <a:endParaRPr lang="en-ZA" sz="1600" dirty="0" smtClean="0"/>
          </a:p>
          <a:p>
            <a:pPr lvl="1"/>
            <a:endParaRPr lang="en-ZA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1412240" y="4339067"/>
            <a:ext cx="7731760" cy="211359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Z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Risk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400" dirty="0"/>
              <a:t>Compliance Effort in </a:t>
            </a:r>
            <a:r>
              <a:rPr lang="en-ZA" sz="1400" dirty="0" err="1"/>
              <a:t>Voelvlei</a:t>
            </a:r>
            <a:r>
              <a:rPr lang="en-ZA" sz="1400" dirty="0"/>
              <a:t> to </a:t>
            </a:r>
            <a:r>
              <a:rPr lang="en-ZA" sz="1400" dirty="0" err="1"/>
              <a:t>Misverstand</a:t>
            </a:r>
            <a:r>
              <a:rPr lang="en-ZA" sz="1400" dirty="0"/>
              <a:t> in the Berg River; IMPORTANT (Risk). Highest risk if Compliance efforts </a:t>
            </a:r>
            <a:r>
              <a:rPr lang="en-ZA" sz="1400" dirty="0" smtClean="0"/>
              <a:t>fails, require </a:t>
            </a:r>
            <a:r>
              <a:rPr lang="en-ZA" sz="1400" dirty="0"/>
              <a:t>functional within 7 </a:t>
            </a:r>
            <a:r>
              <a:rPr lang="en-ZA" sz="1400" dirty="0" smtClean="0"/>
              <a:t>days.</a:t>
            </a:r>
            <a:endParaRPr lang="en-ZA" sz="14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ZA" sz="1100" dirty="0"/>
              <a:t>If </a:t>
            </a:r>
            <a:r>
              <a:rPr lang="en-ZA" sz="1100" dirty="0" smtClean="0"/>
              <a:t>100</a:t>
            </a:r>
            <a:r>
              <a:rPr lang="en-ZA" sz="1100" dirty="0"/>
              <a:t>% success rate.. Project not </a:t>
            </a:r>
            <a:r>
              <a:rPr lang="en-ZA" sz="1100" dirty="0" smtClean="0"/>
              <a:t>required. (Enough </a:t>
            </a:r>
            <a:r>
              <a:rPr lang="en-ZA" sz="1100" dirty="0"/>
              <a:t>storage to see out the drought period to the rainy season… </a:t>
            </a:r>
            <a:r>
              <a:rPr lang="en-ZA" sz="1100" dirty="0" smtClean="0"/>
              <a:t>)</a:t>
            </a:r>
            <a:endParaRPr lang="en-ZA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 smtClean="0"/>
              <a:t>3 </a:t>
            </a:r>
            <a:r>
              <a:rPr lang="en-ZA" sz="1600" dirty="0"/>
              <a:t>Mitigating factors: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ZA" sz="1200" dirty="0" smtClean="0"/>
              <a:t>Compliance </a:t>
            </a:r>
            <a:r>
              <a:rPr lang="en-ZA" sz="1200" dirty="0"/>
              <a:t>of Berg Users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ZA" sz="1200" dirty="0"/>
              <a:t>Emergency Project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ZA" sz="1200" dirty="0"/>
              <a:t>Increase release from Berg River Dam.. (</a:t>
            </a:r>
            <a:r>
              <a:rPr lang="en-ZA" sz="1200" dirty="0" err="1"/>
              <a:t>Voelvlei</a:t>
            </a:r>
            <a:r>
              <a:rPr lang="en-ZA" sz="1200" dirty="0"/>
              <a:t> Dam only have 5weeks mitigating possibility</a:t>
            </a:r>
            <a:r>
              <a:rPr lang="en-ZA" sz="1200" dirty="0" smtClean="0"/>
              <a:t>)</a:t>
            </a:r>
            <a:endParaRPr lang="en-ZA" sz="1400" dirty="0"/>
          </a:p>
          <a:p>
            <a:pPr algn="ctr"/>
            <a:endParaRPr lang="en-Z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92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16" y="116632"/>
            <a:ext cx="7202384" cy="1008112"/>
          </a:xfrm>
        </p:spPr>
        <p:txBody>
          <a:bodyPr/>
          <a:lstStyle/>
          <a:p>
            <a:pPr algn="l"/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RUENSVELD (OVERBERG)</a:t>
            </a:r>
            <a:endParaRPr lang="en-Z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416" y="1600206"/>
            <a:ext cx="7202384" cy="4525963"/>
          </a:xfrm>
        </p:spPr>
        <p:txBody>
          <a:bodyPr/>
          <a:lstStyle/>
          <a:p>
            <a:endParaRPr lang="en-ZA" dirty="0" smtClean="0"/>
          </a:p>
          <a:p>
            <a:endParaRPr lang="en-ZA" dirty="0"/>
          </a:p>
          <a:p>
            <a:r>
              <a:rPr lang="en-ZA" dirty="0" smtClean="0"/>
              <a:t>To ensure continued domestic supply to Overberg </a:t>
            </a:r>
            <a:r>
              <a:rPr lang="en-ZA" dirty="0"/>
              <a:t>Water to </a:t>
            </a:r>
            <a:r>
              <a:rPr lang="en-ZA" dirty="0" err="1"/>
              <a:t>Ruensveld</a:t>
            </a:r>
            <a:r>
              <a:rPr lang="en-ZA" dirty="0"/>
              <a:t> East (</a:t>
            </a:r>
            <a:r>
              <a:rPr lang="en-ZA" dirty="0" err="1"/>
              <a:t>Swellendam</a:t>
            </a:r>
            <a:r>
              <a:rPr lang="en-ZA" dirty="0"/>
              <a:t> area)</a:t>
            </a:r>
            <a:endParaRPr lang="en-ZA" sz="3600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8109" y="6093296"/>
            <a:ext cx="2133600" cy="365125"/>
          </a:xfrm>
        </p:spPr>
        <p:txBody>
          <a:bodyPr/>
          <a:lstStyle/>
          <a:p>
            <a:pPr algn="r">
              <a:defRPr/>
            </a:pPr>
            <a:fld id="{3BABFDD9-386B-4635-A8AB-4BCCAEB4E35F}" type="slidenum">
              <a:rPr lang="en-US" smtClean="0"/>
              <a:pPr algn="r">
                <a:defRPr/>
              </a:pPr>
              <a:t>18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84416" y="1180458"/>
            <a:ext cx="7416800" cy="15221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Objective: </a:t>
            </a:r>
          </a:p>
          <a:p>
            <a:r>
              <a:rPr lang="en-ZA" sz="2400" dirty="0"/>
              <a:t>To ensure abstraction from lower flowing river (securing access to water </a:t>
            </a:r>
            <a:r>
              <a:rPr lang="en-ZA" sz="2400" dirty="0" smtClean="0"/>
              <a:t>for Overberg </a:t>
            </a:r>
            <a:r>
              <a:rPr lang="en-ZA" sz="2400" dirty="0"/>
              <a:t>Water operations)</a:t>
            </a:r>
          </a:p>
          <a:p>
            <a:pPr algn="r"/>
            <a:endParaRPr lang="en-Z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1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16" y="61278"/>
            <a:ext cx="7202384" cy="1143000"/>
          </a:xfrm>
        </p:spPr>
        <p:txBody>
          <a:bodyPr/>
          <a:lstStyle/>
          <a:p>
            <a:pPr algn="l"/>
            <a:r>
              <a:rPr lang="en-ZA" sz="3200" b="1" dirty="0" smtClean="0"/>
              <a:t>RUENSVELD (OVERBERG)</a:t>
            </a:r>
            <a:r>
              <a:rPr lang="en-ZA" sz="3200" dirty="0" smtClean="0"/>
              <a:t> </a:t>
            </a:r>
            <a:r>
              <a:rPr lang="en-ZA" sz="3200" dirty="0" err="1" smtClean="0"/>
              <a:t>cont</a:t>
            </a:r>
            <a:r>
              <a:rPr lang="en-ZA" sz="3200" dirty="0" smtClean="0"/>
              <a:t>….</a:t>
            </a:r>
            <a:endParaRPr lang="en-Z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55819" y="6021288"/>
            <a:ext cx="2133600" cy="365125"/>
          </a:xfrm>
        </p:spPr>
        <p:txBody>
          <a:bodyPr/>
          <a:lstStyle/>
          <a:p>
            <a:pPr algn="r">
              <a:defRPr/>
            </a:pPr>
            <a:fld id="{3BABFDD9-386B-4635-A8AB-4BCCAEB4E35F}" type="slidenum">
              <a:rPr lang="en-US" smtClean="0"/>
              <a:pPr algn="r">
                <a:defRPr/>
              </a:pPr>
              <a:t>19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18238" y="764703"/>
            <a:ext cx="2742144" cy="3068321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Z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Z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Z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000" dirty="0"/>
              <a:t>SLA signed.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000" dirty="0"/>
              <a:t>Construction mobilised (31 January 2018</a:t>
            </a:r>
            <a:r>
              <a:rPr lang="en-ZA" sz="2000" dirty="0" smtClean="0"/>
              <a:t>)</a:t>
            </a:r>
          </a:p>
          <a:p>
            <a:endParaRPr lang="en-ZA" sz="2000" dirty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7" name="Rounded Rectangle 6"/>
          <p:cNvSpPr/>
          <p:nvPr/>
        </p:nvSpPr>
        <p:spPr>
          <a:xfrm>
            <a:off x="4260382" y="764704"/>
            <a:ext cx="4846320" cy="306832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Z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Z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Z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Z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Information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800" dirty="0"/>
              <a:t>2 Weirs to be raised by 1 meter. </a:t>
            </a:r>
            <a:r>
              <a:rPr lang="en-ZA" sz="1800" dirty="0" smtClean="0"/>
              <a:t>                </a:t>
            </a:r>
            <a:r>
              <a:rPr lang="en-ZA" sz="1800" dirty="0" err="1" smtClean="0"/>
              <a:t>Im</a:t>
            </a:r>
            <a:r>
              <a:rPr lang="en-ZA" sz="1800" dirty="0" smtClean="0"/>
              <a:t>-permeability </a:t>
            </a:r>
            <a:r>
              <a:rPr lang="en-ZA" sz="1800" dirty="0"/>
              <a:t>of existing weir is compromised (additional work will be done to improve the stability of bottom section); this will then required the top to built from bottom to top on the upstream side. </a:t>
            </a:r>
            <a:endParaRPr lang="en-ZA" sz="1800" dirty="0" smtClean="0"/>
          </a:p>
          <a:p>
            <a:pPr marL="285750" lvl="1" indent="-285750">
              <a:buFont typeface="Arial" pitchFamily="34" charset="0"/>
              <a:buChar char="•"/>
            </a:pPr>
            <a:r>
              <a:rPr lang="en-ZA" sz="1800" dirty="0"/>
              <a:t>Duration: 20 working days.. </a:t>
            </a:r>
            <a:endParaRPr lang="en-ZA" sz="1800" dirty="0" smtClean="0"/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800" dirty="0"/>
              <a:t>Expected Cost: R1.5 million</a:t>
            </a:r>
            <a:endParaRPr lang="en-ZA" sz="1800" dirty="0"/>
          </a:p>
          <a:p>
            <a:pPr marL="285750" lvl="1" indent="-285750">
              <a:buFont typeface="Arial" pitchFamily="34" charset="0"/>
              <a:buChar char="•"/>
            </a:pPr>
            <a:endParaRPr lang="en-ZA" sz="1800" dirty="0"/>
          </a:p>
          <a:p>
            <a:pPr marL="285750" indent="-285750">
              <a:buFont typeface="Arial" pitchFamily="34" charset="0"/>
              <a:buChar char="•"/>
            </a:pPr>
            <a:endParaRPr lang="en-ZA" sz="1800" dirty="0"/>
          </a:p>
          <a:p>
            <a:pPr algn="ctr"/>
            <a:endParaRPr lang="en-Z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616" y="5181600"/>
            <a:ext cx="7202384" cy="3576638"/>
          </a:xfrm>
        </p:spPr>
        <p:txBody>
          <a:bodyPr/>
          <a:lstStyle/>
          <a:p>
            <a:endParaRPr lang="en-ZA" sz="1800" dirty="0" smtClean="0"/>
          </a:p>
          <a:p>
            <a:endParaRPr lang="en-ZA" sz="1600" dirty="0" smtClean="0"/>
          </a:p>
          <a:p>
            <a:pPr lvl="1"/>
            <a:endParaRPr lang="en-ZA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1511262" y="3833025"/>
            <a:ext cx="7588464" cy="1717662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Z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Risk</a:t>
            </a:r>
          </a:p>
          <a:p>
            <a:pPr lvl="1"/>
            <a:endParaRPr lang="en-ZA" sz="1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ZA" sz="1800" dirty="0" smtClean="0"/>
              <a:t>Limited </a:t>
            </a:r>
            <a:r>
              <a:rPr lang="en-ZA" sz="1800" dirty="0"/>
              <a:t>procurement (&lt;R30k X 2; </a:t>
            </a:r>
            <a:r>
              <a:rPr lang="en-ZA" sz="1800" dirty="0" err="1"/>
              <a:t>Biddem</a:t>
            </a:r>
            <a:r>
              <a:rPr lang="en-ZA" sz="1800" dirty="0"/>
              <a:t> and Plastic)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ZA" sz="1800" dirty="0"/>
              <a:t>Adverse </a:t>
            </a:r>
            <a:r>
              <a:rPr lang="en-ZA" sz="1800" dirty="0" smtClean="0"/>
              <a:t>Weather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ZA" sz="1800" dirty="0" smtClean="0"/>
              <a:t>Construction </a:t>
            </a:r>
            <a:r>
              <a:rPr lang="en-ZA" sz="1800" dirty="0"/>
              <a:t>staff from other areas to be used.. No Appointments required</a:t>
            </a:r>
          </a:p>
          <a:p>
            <a:pPr marL="457200" indent="-457200">
              <a:buFont typeface="Arial" pitchFamily="34" charset="0"/>
              <a:buChar char="•"/>
            </a:pPr>
            <a:endParaRPr lang="en-Z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1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124744"/>
            <a:ext cx="7139136" cy="5001425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pPr lvl="0"/>
            <a:r>
              <a:rPr lang="en-ZA" dirty="0">
                <a:solidFill>
                  <a:prstClr val="black"/>
                </a:solidFill>
              </a:rPr>
              <a:t>Monitoring of System Performance for the </a:t>
            </a:r>
            <a:r>
              <a:rPr lang="en-ZA" dirty="0" smtClean="0">
                <a:solidFill>
                  <a:prstClr val="black"/>
                </a:solidFill>
              </a:rPr>
              <a:t>WCWSS</a:t>
            </a:r>
            <a:endParaRPr lang="en-US" dirty="0" smtClean="0"/>
          </a:p>
          <a:p>
            <a:r>
              <a:rPr lang="en-US" dirty="0" smtClean="0"/>
              <a:t>Intervention strategies</a:t>
            </a:r>
          </a:p>
          <a:p>
            <a:pPr lvl="1"/>
            <a:r>
              <a:rPr lang="en-US" dirty="0" smtClean="0"/>
              <a:t>Existing </a:t>
            </a:r>
            <a:r>
              <a:rPr lang="en-US" dirty="0"/>
              <a:t>system optimization</a:t>
            </a:r>
          </a:p>
          <a:p>
            <a:pPr lvl="1"/>
            <a:r>
              <a:rPr lang="en-US" dirty="0"/>
              <a:t>Desalination</a:t>
            </a:r>
          </a:p>
          <a:p>
            <a:pPr lvl="1"/>
            <a:r>
              <a:rPr lang="en-US" dirty="0"/>
              <a:t>Ground water </a:t>
            </a:r>
          </a:p>
          <a:p>
            <a:pPr lvl="2"/>
            <a:r>
              <a:rPr lang="en-US" dirty="0"/>
              <a:t>Boreholes</a:t>
            </a:r>
          </a:p>
          <a:p>
            <a:pPr lvl="2"/>
            <a:r>
              <a:rPr lang="en-US" dirty="0"/>
              <a:t>Springs</a:t>
            </a:r>
          </a:p>
          <a:p>
            <a:pPr lvl="2"/>
            <a:r>
              <a:rPr lang="en-US" dirty="0"/>
              <a:t>Existing </a:t>
            </a:r>
            <a:r>
              <a:rPr lang="en-US" dirty="0" smtClean="0"/>
              <a:t>boreholes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6093296"/>
            <a:ext cx="2133600" cy="365125"/>
          </a:xfrm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B7F67DE4-8928-44BF-BA38-8905059247AD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6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pPr algn="l"/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3) THEEWATERSKLOOF DAM </a:t>
            </a:r>
            <a:b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(CHARMAINE TUNNEL)</a:t>
            </a:r>
            <a:endParaRPr lang="en-Z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4248" y="6093296"/>
            <a:ext cx="2133600" cy="365125"/>
          </a:xfrm>
        </p:spPr>
        <p:txBody>
          <a:bodyPr/>
          <a:lstStyle/>
          <a:p>
            <a:pPr algn="r">
              <a:defRPr/>
            </a:pPr>
            <a:fld id="{3BABFDD9-386B-4635-A8AB-4BCCAEB4E35F}" type="slidenum">
              <a:rPr lang="en-US" smtClean="0"/>
              <a:pPr algn="r">
                <a:defRPr/>
              </a:pPr>
              <a:t>20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4416" y="1988840"/>
            <a:ext cx="7552080" cy="30243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Objective:</a:t>
            </a:r>
          </a:p>
          <a:p>
            <a:r>
              <a:rPr lang="en-ZA" sz="2400" dirty="0"/>
              <a:t>To Construct  a c</a:t>
            </a:r>
            <a:r>
              <a:rPr lang="en-US" sz="2400" dirty="0"/>
              <a:t>offer embankment and pump system to Charmaine inlet tower from main water body when dam reach 10%.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(Dam was designed to fail at 10%; so redesigning the operations philosophy of the dam)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440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48064" y="6492875"/>
            <a:ext cx="2133600" cy="365125"/>
          </a:xfrm>
        </p:spPr>
        <p:txBody>
          <a:bodyPr/>
          <a:lstStyle/>
          <a:p>
            <a:pPr>
              <a:defRPr/>
            </a:pPr>
            <a:fld id="{3BABFDD9-386B-4635-A8AB-4BCCAEB4E35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3999" cy="643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18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16" y="61278"/>
            <a:ext cx="7202384" cy="1143000"/>
          </a:xfrm>
        </p:spPr>
        <p:txBody>
          <a:bodyPr/>
          <a:lstStyle/>
          <a:p>
            <a:pPr algn="l"/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THEEWATERSKLOOF </a:t>
            </a:r>
            <a:r>
              <a:rPr lang="en-Z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Z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32040" y="6492875"/>
            <a:ext cx="2133600" cy="365125"/>
          </a:xfrm>
        </p:spPr>
        <p:txBody>
          <a:bodyPr/>
          <a:lstStyle/>
          <a:p>
            <a:pPr>
              <a:defRPr/>
            </a:pPr>
            <a:fld id="{3BABFDD9-386B-4635-A8AB-4BCCAEB4E35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84416" y="620688"/>
            <a:ext cx="2511520" cy="4176464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Z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 smtClean="0"/>
              <a:t>Project planning commenced last year.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 smtClean="0"/>
              <a:t>Procurement being prepared for possible failures. All procurement will be done within R500k. (3 X WQ items; Suctions Hoses, Black Plastic, Concrete)</a:t>
            </a:r>
            <a:r>
              <a:rPr lang="en-ZA" sz="2000" dirty="0" smtClean="0"/>
              <a:t> </a:t>
            </a:r>
          </a:p>
          <a:p>
            <a:pPr algn="ctr"/>
            <a:endParaRPr lang="en-Z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7" name="Rounded Rectangle 6"/>
          <p:cNvSpPr/>
          <p:nvPr/>
        </p:nvSpPr>
        <p:spPr>
          <a:xfrm>
            <a:off x="3995936" y="620688"/>
            <a:ext cx="5076944" cy="41764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Z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Z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Z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Z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Z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Information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 smtClean="0"/>
              <a:t>This </a:t>
            </a:r>
            <a:r>
              <a:rPr lang="en-ZA" sz="1600" dirty="0"/>
              <a:t>pump-set will be able to access 4.25% (26million m</a:t>
            </a:r>
            <a:r>
              <a:rPr lang="en-ZA" sz="1600" baseline="30000" dirty="0"/>
              <a:t>3</a:t>
            </a:r>
            <a:r>
              <a:rPr lang="en-ZA" sz="1600" dirty="0"/>
              <a:t>; 235 days at that rate)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 smtClean="0"/>
              <a:t>6 Pump-sets </a:t>
            </a:r>
            <a:r>
              <a:rPr lang="en-ZA" sz="1600" dirty="0"/>
              <a:t>(</a:t>
            </a:r>
            <a:r>
              <a:rPr lang="en-ZA" sz="1600" dirty="0" smtClean="0"/>
              <a:t>300mm) </a:t>
            </a:r>
            <a:r>
              <a:rPr lang="en-ZA" sz="1600" dirty="0"/>
              <a:t>and 5 x </a:t>
            </a:r>
            <a:r>
              <a:rPr lang="en-ZA" sz="1600" dirty="0" smtClean="0"/>
              <a:t>150mm </a:t>
            </a:r>
            <a:r>
              <a:rPr lang="en-ZA" sz="1600" dirty="0"/>
              <a:t>standby pumps</a:t>
            </a:r>
            <a:r>
              <a:rPr lang="en-ZA" sz="16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ZA" sz="1600" dirty="0" smtClean="0"/>
              <a:t> </a:t>
            </a:r>
            <a:r>
              <a:rPr lang="en-ZA" sz="1600" dirty="0"/>
              <a:t>All 11 pump-sets are in Drakenstein Construction workshop. Being tested under load conditions to ensure efficiency. Also testing suction and delivery hoses..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/>
              <a:t>Mobilisation commences  5 February 2018 (All plant in Western Cape, and will be moved as per priority of programme).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/>
              <a:t>Pumping date: 13 March 2018</a:t>
            </a:r>
            <a:r>
              <a:rPr lang="en-ZA" sz="1600" dirty="0" smtClean="0"/>
              <a:t>. </a:t>
            </a:r>
            <a:r>
              <a:rPr lang="en-ZA" sz="1600" dirty="0"/>
              <a:t>(</a:t>
            </a:r>
            <a:r>
              <a:rPr lang="en-ZA" sz="1600" dirty="0" err="1"/>
              <a:t>BoQ</a:t>
            </a:r>
            <a:r>
              <a:rPr lang="en-ZA" sz="1600" dirty="0"/>
              <a:t> allows for </a:t>
            </a:r>
            <a:r>
              <a:rPr lang="en-ZA" sz="1600" u="sng" dirty="0" smtClean="0"/>
              <a:t>10 weeks</a:t>
            </a:r>
            <a:r>
              <a:rPr lang="en-ZA" sz="1600" dirty="0" smtClean="0"/>
              <a:t> </a:t>
            </a:r>
            <a:r>
              <a:rPr lang="en-ZA" sz="1600" dirty="0"/>
              <a:t>of pumping R2m)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/>
              <a:t>R11,7m total costs.</a:t>
            </a:r>
            <a:endParaRPr lang="en-Z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en-ZA" sz="1800" dirty="0"/>
          </a:p>
          <a:p>
            <a:pPr algn="ctr"/>
            <a:endParaRPr lang="en-Z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84416" y="4797152"/>
            <a:ext cx="7588464" cy="159202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Risk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ZA" sz="1600" dirty="0" smtClean="0"/>
              <a:t>Rain</a:t>
            </a:r>
            <a:endParaRPr lang="en-ZA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ZA" sz="1600" dirty="0"/>
              <a:t>Extended pumping period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ZA" sz="1600" dirty="0"/>
              <a:t>Labour secured (Also engaging Working for Water to accommodate affected agriculture labour in the area</a:t>
            </a:r>
            <a:r>
              <a:rPr lang="en-ZA" sz="1600" dirty="0" smtClean="0"/>
              <a:t>)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xmlns="" val="4308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92888" cy="1138138"/>
          </a:xfrm>
        </p:spPr>
        <p:txBody>
          <a:bodyPr/>
          <a:lstStyle/>
          <a:p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VOËLVLEI DAM EMERGENCY PROJECT</a:t>
            </a:r>
            <a:endParaRPr lang="en-Z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232" y="6093296"/>
            <a:ext cx="2133600" cy="365125"/>
          </a:xfrm>
        </p:spPr>
        <p:txBody>
          <a:bodyPr/>
          <a:lstStyle/>
          <a:p>
            <a:pPr algn="r">
              <a:defRPr/>
            </a:pPr>
            <a:fld id="{3BABFDD9-386B-4635-A8AB-4BCCAEB4E35F}" type="slidenum">
              <a:rPr lang="en-US" smtClean="0"/>
              <a:pPr algn="r">
                <a:defRPr/>
              </a:pPr>
              <a:t>23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4416" y="1484784"/>
            <a:ext cx="7202384" cy="30262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Z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Objective:</a:t>
            </a:r>
          </a:p>
          <a:p>
            <a:pPr marL="0" indent="0" algn="ctr">
              <a:buNone/>
            </a:pPr>
            <a:endParaRPr lang="en-Z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/>
              <a:t>Pump water from main body (dam) into outlet works and removal of sediment in feeder canal when dam reach 12.5</a:t>
            </a:r>
            <a:r>
              <a:rPr lang="en-US" sz="2400" dirty="0" smtClean="0"/>
              <a:t>%; supply </a:t>
            </a:r>
            <a:r>
              <a:rPr lang="en-US" sz="2400" dirty="0" err="1" smtClean="0"/>
              <a:t>Swartland</a:t>
            </a:r>
            <a:r>
              <a:rPr lang="en-US" sz="2400" dirty="0" smtClean="0"/>
              <a:t> WTW. </a:t>
            </a:r>
            <a:endParaRPr lang="en-ZA" sz="2400" dirty="0"/>
          </a:p>
          <a:p>
            <a:pPr marL="0" indent="0" algn="ctr">
              <a:buNone/>
            </a:pP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457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0" y="53752"/>
            <a:ext cx="7741920" cy="1143000"/>
          </a:xfrm>
        </p:spPr>
        <p:txBody>
          <a:bodyPr/>
          <a:lstStyle/>
          <a:p>
            <a:r>
              <a:rPr lang="en-ZA" sz="2400" dirty="0" smtClean="0"/>
              <a:t>Schematic layout of the emergency abstraction work at </a:t>
            </a:r>
            <a:r>
              <a:rPr lang="en-ZA" sz="2400" dirty="0" err="1" smtClean="0"/>
              <a:t>Voëlvlei</a:t>
            </a:r>
            <a:r>
              <a:rPr lang="en-ZA" sz="2400" dirty="0" smtClean="0"/>
              <a:t> Dam</a:t>
            </a:r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32040" y="6492875"/>
            <a:ext cx="2133600" cy="365125"/>
          </a:xfrm>
        </p:spPr>
        <p:txBody>
          <a:bodyPr/>
          <a:lstStyle/>
          <a:p>
            <a:pPr>
              <a:defRPr/>
            </a:pPr>
            <a:fld id="{3BABFDD9-386B-4635-A8AB-4BCCAEB4E35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074" name="Picture 2" descr="C:\Users\vbg\AppData\Local\Microsoft\Windows\Temporary Internet Files\Content.Outlook\BREG3NJW\Voelvlei Pipe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16808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76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88024" y="6492875"/>
            <a:ext cx="2133600" cy="365125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7F67DE4-8928-44BF-BA38-8905059247AD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03648" y="908721"/>
            <a:ext cx="2952328" cy="3672407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Z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Z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Z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Z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Z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Z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/>
              <a:t>Irrigation releases were </a:t>
            </a:r>
            <a:r>
              <a:rPr lang="en-ZA" sz="1600" dirty="0" smtClean="0"/>
              <a:t>stopped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/>
              <a:t>Machine mobilising started 1 February – Commencement  5 February 2018. Target date for completion 16 March 2018 (worst case scenario)  </a:t>
            </a:r>
            <a:r>
              <a:rPr lang="en-ZA" sz="1600" dirty="0" smtClean="0"/>
              <a:t>Pipe </a:t>
            </a:r>
            <a:r>
              <a:rPr lang="en-ZA" sz="1600" dirty="0"/>
              <a:t>work required at 5 March. </a:t>
            </a:r>
            <a:endParaRPr lang="en-ZA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 smtClean="0"/>
              <a:t>R3.5m</a:t>
            </a:r>
            <a:r>
              <a:rPr lang="en-ZA" sz="1200" dirty="0" smtClean="0"/>
              <a:t> </a:t>
            </a:r>
            <a:r>
              <a:rPr lang="en-ZA" sz="1600" dirty="0"/>
              <a:t>(incl. Procurement, Installation and operation)</a:t>
            </a:r>
            <a:endParaRPr lang="en-ZA" sz="2000" dirty="0"/>
          </a:p>
          <a:p>
            <a:pPr marL="0" indent="0">
              <a:buNone/>
            </a:pPr>
            <a:endParaRPr lang="en-ZA" sz="2000" dirty="0"/>
          </a:p>
          <a:p>
            <a:pPr algn="ctr"/>
            <a:endParaRPr lang="en-Z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12" name="Rounded Rectangle 11"/>
          <p:cNvSpPr/>
          <p:nvPr/>
        </p:nvSpPr>
        <p:spPr>
          <a:xfrm>
            <a:off x="4355976" y="908721"/>
            <a:ext cx="4716904" cy="367240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Z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Z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Z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Z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Z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Z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Information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/>
              <a:t>Pipe line (1km), pump platform and pump-set (0.2m</a:t>
            </a:r>
            <a:r>
              <a:rPr lang="en-ZA" sz="1600" baseline="30000" dirty="0"/>
              <a:t>3</a:t>
            </a:r>
            <a:r>
              <a:rPr lang="en-ZA" sz="1600" dirty="0"/>
              <a:t>/s) (CCT is currently taking 10Ml/d from this dam; 0.113m</a:t>
            </a:r>
            <a:r>
              <a:rPr lang="en-ZA" sz="1600" baseline="30000" dirty="0"/>
              <a:t>3</a:t>
            </a:r>
            <a:r>
              <a:rPr lang="en-ZA" sz="1600" dirty="0"/>
              <a:t>/s)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/>
              <a:t>Cleaning of the approach channel to inlet tower (150m) (Secondary task which is water level driven)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/>
              <a:t>At 0.2m3/s; at current level of the dam this will last for 470 days.. </a:t>
            </a:r>
            <a:endParaRPr lang="en-ZA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/>
              <a:t>Pipe line installed at 75%... If dam raise the work needs the be removed</a:t>
            </a:r>
            <a:r>
              <a:rPr lang="en-ZA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/>
              <a:t>12.5% is the lowest level for current; CCT can go down to 5</a:t>
            </a:r>
            <a:r>
              <a:rPr lang="en-ZA" sz="1600" dirty="0" smtClean="0"/>
              <a:t>%</a:t>
            </a:r>
            <a:endParaRPr lang="en-ZA" sz="1600" dirty="0"/>
          </a:p>
          <a:p>
            <a:r>
              <a:rPr lang="en-ZA" sz="1600" dirty="0" smtClean="0"/>
              <a:t> </a:t>
            </a:r>
            <a:endParaRPr lang="en-ZA" sz="1600" dirty="0"/>
          </a:p>
          <a:p>
            <a:endParaRPr lang="en-ZA" sz="1600" dirty="0"/>
          </a:p>
          <a:p>
            <a:pPr marL="285750" indent="-285750">
              <a:buFont typeface="Arial" pitchFamily="34" charset="0"/>
              <a:buChar char="•"/>
            </a:pPr>
            <a:endParaRPr lang="en-ZA" sz="1800" dirty="0"/>
          </a:p>
          <a:p>
            <a:pPr algn="ctr"/>
            <a:endParaRPr lang="en-Z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84416" y="4581129"/>
            <a:ext cx="7588464" cy="1872207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Risk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ZA" sz="1400" dirty="0"/>
              <a:t>SCM processes being accelerated </a:t>
            </a:r>
            <a:r>
              <a:rPr lang="en-ZA" sz="1400" dirty="0" smtClean="0"/>
              <a:t>internally ); </a:t>
            </a:r>
            <a:r>
              <a:rPr lang="en-ZA" sz="1600" dirty="0"/>
              <a:t>Only</a:t>
            </a:r>
            <a:r>
              <a:rPr lang="en-ZA" sz="1400" dirty="0"/>
              <a:t> for pipe work. Pumps available, </a:t>
            </a:r>
            <a:r>
              <a:rPr lang="en-ZA" sz="1400" dirty="0" err="1"/>
              <a:t>GenSet</a:t>
            </a:r>
            <a:r>
              <a:rPr lang="en-ZA" sz="1400" dirty="0"/>
              <a:t> available at </a:t>
            </a:r>
            <a:r>
              <a:rPr lang="en-ZA" sz="1400" dirty="0" err="1"/>
              <a:t>Clanwilliam</a:t>
            </a:r>
            <a:r>
              <a:rPr lang="en-ZA" sz="1400" dirty="0"/>
              <a:t>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ZA" sz="1400" dirty="0"/>
              <a:t>Work could be done for nothing; Doing work to offset risk of CCT should they shift their demand to </a:t>
            </a:r>
            <a:r>
              <a:rPr lang="en-ZA" sz="1400" dirty="0" err="1"/>
              <a:t>Voelvlei</a:t>
            </a:r>
            <a:r>
              <a:rPr lang="en-ZA" sz="1400" dirty="0"/>
              <a:t>..</a:t>
            </a:r>
          </a:p>
          <a:p>
            <a:pPr algn="ctr"/>
            <a:endParaRPr lang="en-Z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5616" y="21546"/>
            <a:ext cx="6717432" cy="1054269"/>
          </a:xfrm>
        </p:spPr>
        <p:txBody>
          <a:bodyPr/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ZA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VOËLVLEI </a:t>
            </a:r>
            <a:r>
              <a:rPr lang="en-ZA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DAM</a:t>
            </a:r>
            <a:r>
              <a:rPr lang="en-Z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ZA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cont</a:t>
            </a:r>
            <a:r>
              <a:rPr lang="en-ZA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…</a:t>
            </a:r>
            <a:r>
              <a:rPr lang="en-Z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en-Z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028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480720" cy="864096"/>
          </a:xfrm>
        </p:spPr>
        <p:txBody>
          <a:bodyPr/>
          <a:lstStyle/>
          <a:p>
            <a:pPr algn="l"/>
            <a:r>
              <a:rPr lang="en-Z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DASBOS PUMP STATION</a:t>
            </a:r>
            <a:endParaRPr lang="en-Z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4248" y="6021288"/>
            <a:ext cx="2133600" cy="365125"/>
          </a:xfrm>
        </p:spPr>
        <p:txBody>
          <a:bodyPr/>
          <a:lstStyle/>
          <a:p>
            <a:pPr algn="r">
              <a:defRPr/>
            </a:pPr>
            <a:fld id="{3BABFDD9-386B-4635-A8AB-4BCCAEB4E35F}" type="slidenum">
              <a:rPr lang="en-US" smtClean="0"/>
              <a:pPr algn="r">
                <a:defRPr/>
              </a:pPr>
              <a:t>26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4416" y="1484784"/>
            <a:ext cx="7202384" cy="30262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Objective:</a:t>
            </a:r>
          </a:p>
          <a:p>
            <a:pPr marL="0" indent="0" algn="ctr">
              <a:buNone/>
            </a:pPr>
            <a:endParaRPr lang="en-Z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2400" dirty="0"/>
              <a:t>Pump station need to pump at full capacity when emergency scheme is in operation to enable us to deliver 4m3/s.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343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16" y="116632"/>
            <a:ext cx="7480072" cy="792088"/>
          </a:xfrm>
        </p:spPr>
        <p:txBody>
          <a:bodyPr/>
          <a:lstStyle/>
          <a:p>
            <a:pPr algn="l"/>
            <a:r>
              <a:rPr lang="en-Z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DASBOS PUMP </a:t>
            </a: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lang="en-Z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Z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416" y="620688"/>
            <a:ext cx="7480072" cy="5389271"/>
          </a:xfrm>
        </p:spPr>
        <p:txBody>
          <a:bodyPr/>
          <a:lstStyle/>
          <a:p>
            <a:endParaRPr lang="en-ZA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Reliable</a:t>
            </a:r>
            <a:r>
              <a:rPr lang="en-ZA" sz="2400" dirty="0" smtClean="0"/>
              <a:t> maintenance capacity required to ensure reliable operations of pump-stations.</a:t>
            </a:r>
          </a:p>
          <a:p>
            <a:pPr lvl="1"/>
            <a:r>
              <a:rPr lang="en-ZA" sz="2400" dirty="0" smtClean="0"/>
              <a:t>Hands-on support (Artisan) for the entire Western Cape pump-stations (till after rainy season; to be re-evaluated):</a:t>
            </a:r>
          </a:p>
          <a:p>
            <a:pPr lvl="2"/>
            <a:r>
              <a:rPr lang="en-ZA" dirty="0" smtClean="0"/>
              <a:t>Mechanical</a:t>
            </a:r>
          </a:p>
          <a:p>
            <a:pPr lvl="2"/>
            <a:r>
              <a:rPr lang="en-ZA" dirty="0" smtClean="0"/>
              <a:t>Electrical </a:t>
            </a:r>
          </a:p>
          <a:p>
            <a:pPr lvl="1"/>
            <a:r>
              <a:rPr lang="en-ZA" sz="2400" dirty="0" smtClean="0"/>
              <a:t>Standby Maintenance Contract Capacity which can respond in emergency circumstances with turn-around assurance of 48hours. </a:t>
            </a:r>
          </a:p>
          <a:p>
            <a:r>
              <a:rPr lang="en-ZA" sz="2400" dirty="0" smtClean="0"/>
              <a:t>Drakenstein PS only required in the Winter months, but opportune to ensure 100% operability. </a:t>
            </a:r>
          </a:p>
          <a:p>
            <a:pPr marL="914400" lvl="2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224" y="6093296"/>
            <a:ext cx="2133600" cy="365125"/>
          </a:xfrm>
        </p:spPr>
        <p:txBody>
          <a:bodyPr/>
          <a:lstStyle/>
          <a:p>
            <a:pPr algn="r">
              <a:defRPr/>
            </a:pPr>
            <a:fld id="{3BABFDD9-386B-4635-A8AB-4BCCAEB4E35F}" type="slidenum">
              <a:rPr lang="en-US" smtClean="0"/>
              <a:pPr algn="r"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65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92888" cy="1138138"/>
          </a:xfrm>
        </p:spPr>
        <p:txBody>
          <a:bodyPr/>
          <a:lstStyle/>
          <a:p>
            <a:r>
              <a:rPr lang="en-Z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EIKENHOF DAM TO STEENBRAS DAM</a:t>
            </a:r>
            <a:endParaRPr lang="en-Z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232" y="6093296"/>
            <a:ext cx="2133600" cy="365125"/>
          </a:xfrm>
        </p:spPr>
        <p:txBody>
          <a:bodyPr/>
          <a:lstStyle/>
          <a:p>
            <a:pPr algn="r">
              <a:defRPr/>
            </a:pPr>
            <a:fld id="{3BABFDD9-386B-4635-A8AB-4BCCAEB4E35F}" type="slidenum">
              <a:rPr lang="en-US" smtClean="0"/>
              <a:pPr algn="r">
                <a:defRPr/>
              </a:pPr>
              <a:t>28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4416" y="1484784"/>
            <a:ext cx="7202384" cy="30262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Objective:</a:t>
            </a:r>
          </a:p>
          <a:p>
            <a:pPr marL="0" indent="0" algn="ctr">
              <a:buNone/>
            </a:pPr>
            <a:endParaRPr lang="en-Z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400" dirty="0"/>
              <a:t>Water will be transferred through </a:t>
            </a:r>
            <a:r>
              <a:rPr lang="en-ZA" sz="2400" dirty="0" err="1"/>
              <a:t>Palmiet</a:t>
            </a:r>
            <a:r>
              <a:rPr lang="en-ZA" sz="2400" dirty="0"/>
              <a:t> Pumped Storage Scheme with existing infrastructure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439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967264"/>
          </a:xfrm>
        </p:spPr>
        <p:txBody>
          <a:bodyPr/>
          <a:lstStyle/>
          <a:p>
            <a:pPr algn="l"/>
            <a:r>
              <a:rPr lang="en-US" dirty="0" smtClean="0"/>
              <a:t>		</a:t>
            </a:r>
            <a:r>
              <a:rPr lang="en-US" sz="3200" b="1" dirty="0" smtClean="0"/>
              <a:t>SYSTEM OPTIMISATION COSTS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6165304"/>
            <a:ext cx="2133600" cy="365125"/>
          </a:xfrm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B7F67DE4-8928-44BF-BA38-8905059247AD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64820559"/>
              </p:ext>
            </p:extLst>
          </p:nvPr>
        </p:nvGraphicFramePr>
        <p:xfrm>
          <a:off x="0" y="850938"/>
          <a:ext cx="9144000" cy="5658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695">
                  <a:extLst>
                    <a:ext uri="{9D8B030D-6E8A-4147-A177-3AD203B41FA5}">
                      <a16:colId xmlns:a16="http://schemas.microsoft.com/office/drawing/2014/main" xmlns="" val="1271634699"/>
                    </a:ext>
                  </a:extLst>
                </a:gridCol>
                <a:gridCol w="2911185">
                  <a:extLst>
                    <a:ext uri="{9D8B030D-6E8A-4147-A177-3AD203B41FA5}">
                      <a16:colId xmlns:a16="http://schemas.microsoft.com/office/drawing/2014/main" xmlns="" val="3384783349"/>
                    </a:ext>
                  </a:extLst>
                </a:gridCol>
                <a:gridCol w="4356720">
                  <a:extLst>
                    <a:ext uri="{9D8B030D-6E8A-4147-A177-3AD203B41FA5}">
                      <a16:colId xmlns:a16="http://schemas.microsoft.com/office/drawing/2014/main" xmlns="" val="63367279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541788107"/>
                    </a:ext>
                  </a:extLst>
                </a:gridCol>
              </a:tblGrid>
              <a:tr h="520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Projects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Work to be done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Cost Estimated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extLst>
                  <a:ext uri="{0D108BD9-81ED-4DB2-BD59-A6C34878D82A}">
                    <a16:rowId xmlns:a16="http://schemas.microsoft.com/office/drawing/2014/main" xmlns="" val="2683429171"/>
                  </a:ext>
                </a:extLst>
              </a:tr>
              <a:tr h="690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1.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Voelvlei Dam water supply to Swartland WTW</a:t>
                      </a:r>
                      <a:endParaRPr lang="en-US" sz="15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-operations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Pump water from main construction into outlet works and removal of sediment in feeder canal when dam reach 12.5%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R3.5 million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extLst>
                  <a:ext uri="{0D108BD9-81ED-4DB2-BD59-A6C34878D82A}">
                    <a16:rowId xmlns:a16="http://schemas.microsoft.com/office/drawing/2014/main" xmlns="" val="75856037"/>
                  </a:ext>
                </a:extLst>
              </a:tr>
              <a:tr h="1001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2.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effectLst/>
                        </a:rPr>
                        <a:t>Overberg </a:t>
                      </a:r>
                      <a:r>
                        <a:rPr lang="en-ZA" sz="1500" dirty="0">
                          <a:effectLst/>
                        </a:rPr>
                        <a:t>Water (</a:t>
                      </a:r>
                      <a:r>
                        <a:rPr lang="en-ZA" sz="1500" dirty="0" err="1">
                          <a:effectLst/>
                        </a:rPr>
                        <a:t>Ruensveld</a:t>
                      </a:r>
                      <a:r>
                        <a:rPr lang="en-ZA" sz="1500" dirty="0">
                          <a:effectLst/>
                        </a:rPr>
                        <a:t> East) (rehabilitation of two weirs)</a:t>
                      </a:r>
                      <a:endParaRPr lang="en-US" sz="15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-operators</a:t>
                      </a:r>
                      <a:endParaRPr lang="en-US" sz="15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-operating rules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Need to increased storage in river at abstraction point. Water does not reach bottom of river. Emergency weirs will enable to pump for longer periods from the low flowing river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R1.5 million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extLst>
                  <a:ext uri="{0D108BD9-81ED-4DB2-BD59-A6C34878D82A}">
                    <a16:rowId xmlns:a16="http://schemas.microsoft.com/office/drawing/2014/main" xmlns="" val="1897836499"/>
                  </a:ext>
                </a:extLst>
              </a:tr>
              <a:tr h="890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3.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TWK Dam: supply to Charmaine Tunnel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Coffer embankment and pump system to Charmaine inlet tower from main water body when dam reach 10%</a:t>
                      </a:r>
                      <a:endParaRPr lang="en-US" sz="15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Can only provide 105 m3/s into tunnel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R9.0 million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extLst>
                  <a:ext uri="{0D108BD9-81ED-4DB2-BD59-A6C34878D82A}">
                    <a16:rowId xmlns:a16="http://schemas.microsoft.com/office/drawing/2014/main" xmlns="" val="2647455567"/>
                  </a:ext>
                </a:extLst>
              </a:tr>
              <a:tr h="690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4.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Exytra pumping at Dasbos pump station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Pump station need to pump at full capacity when emergency scheme is in operation to enable us to deliver 4m3/s.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Servicing of pump station + Eskom Power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extLst>
                  <a:ext uri="{0D108BD9-81ED-4DB2-BD59-A6C34878D82A}">
                    <a16:rowId xmlns:a16="http://schemas.microsoft.com/office/drawing/2014/main" xmlns="" val="920889492"/>
                  </a:ext>
                </a:extLst>
              </a:tr>
              <a:tr h="7792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5.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Misverstand Dam operational problems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Dam can only be operated effectively above 82%. Need to provide supplement pump to Withoogte WTW when dam drop below 50%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R0.5 million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extLst>
                  <a:ext uri="{0D108BD9-81ED-4DB2-BD59-A6C34878D82A}">
                    <a16:rowId xmlns:a16="http://schemas.microsoft.com/office/drawing/2014/main" xmlns="" val="3212328183"/>
                  </a:ext>
                </a:extLst>
              </a:tr>
              <a:tr h="6679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6.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Transfer of water from Eikenhof Dam to Steenbras Dam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Water will be transferred through </a:t>
                      </a:r>
                      <a:r>
                        <a:rPr lang="en-ZA" sz="1500" dirty="0" err="1">
                          <a:effectLst/>
                        </a:rPr>
                        <a:t>Palmiet</a:t>
                      </a:r>
                      <a:r>
                        <a:rPr lang="en-ZA" sz="1500" dirty="0">
                          <a:effectLst/>
                        </a:rPr>
                        <a:t> Pumped Storage Scheme with existing infrastructure.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effectLst/>
                        </a:rPr>
                        <a:t>Eskom </a:t>
                      </a:r>
                      <a:r>
                        <a:rPr lang="en-ZA" sz="1500" dirty="0">
                          <a:effectLst/>
                        </a:rPr>
                        <a:t>Power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42" marR="37442" marT="0" marB="0"/>
                </a:tc>
                <a:extLst>
                  <a:ext uri="{0D108BD9-81ED-4DB2-BD59-A6C34878D82A}">
                    <a16:rowId xmlns:a16="http://schemas.microsoft.com/office/drawing/2014/main" xmlns="" val="2981550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684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908720"/>
            <a:ext cx="7211144" cy="5544616"/>
          </a:xfrm>
        </p:spPr>
        <p:txBody>
          <a:bodyPr/>
          <a:lstStyle/>
          <a:p>
            <a:pPr algn="just"/>
            <a:r>
              <a:rPr lang="en-US" dirty="0" smtClean="0"/>
              <a:t>The western cape water supply system (WCWSS) serves the city of cape town surrounding urban centers and irrigators along the Berg, Eerste and Sonderend Rivers.</a:t>
            </a:r>
          </a:p>
          <a:p>
            <a:pPr algn="just"/>
            <a:r>
              <a:rPr lang="en-US" dirty="0" smtClean="0"/>
              <a:t>The combined storage of the WCWSS shows that the system is under stress (approx. 13% lower than 2017)</a:t>
            </a:r>
          </a:p>
          <a:p>
            <a:pPr algn="just"/>
            <a:r>
              <a:rPr lang="en-US" dirty="0" smtClean="0"/>
              <a:t>Domestic and Industrial users supply reduced to 45% and agricultural use to 60%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4248" y="6165304"/>
            <a:ext cx="2133600" cy="365125"/>
          </a:xfrm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B7F67DE4-8928-44BF-BA38-8905059247AD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3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16" y="188640"/>
            <a:ext cx="7202384" cy="1228998"/>
          </a:xfrm>
        </p:spPr>
        <p:txBody>
          <a:bodyPr/>
          <a:lstStyle/>
          <a:p>
            <a:pPr algn="l"/>
            <a:r>
              <a:rPr lang="en-ZA" sz="3200" b="1" dirty="0" smtClean="0"/>
              <a:t>POTENTIAL CHALLENGES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416" y="1132840"/>
            <a:ext cx="7202384" cy="4525963"/>
          </a:xfrm>
        </p:spPr>
        <p:txBody>
          <a:bodyPr/>
          <a:lstStyle/>
          <a:p>
            <a:pPr algn="just"/>
            <a:r>
              <a:rPr lang="en-ZA" sz="2800" dirty="0" smtClean="0"/>
              <a:t>An external risk: Agricultural Labour impact of drought, to be used as an opportunity for labour to be used in labour-intensive maintenance projects.</a:t>
            </a:r>
          </a:p>
          <a:p>
            <a:pPr algn="just"/>
            <a:r>
              <a:rPr lang="en-ZA" sz="2800" dirty="0" smtClean="0"/>
              <a:t> Coordination of  Stakeholders (i.e. City of Cape Town, Disaster Management, Dept. of Human Settlement, COGTA etc.)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232" y="6093296"/>
            <a:ext cx="2133600" cy="365125"/>
          </a:xfrm>
        </p:spPr>
        <p:txBody>
          <a:bodyPr/>
          <a:lstStyle/>
          <a:p>
            <a:pPr algn="r">
              <a:defRPr/>
            </a:pPr>
            <a:fld id="{3BABFDD9-386B-4635-A8AB-4BCCAEB4E35F}" type="slidenum">
              <a:rPr lang="en-US" smtClean="0"/>
              <a:pPr algn="r"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77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211144" cy="936104"/>
          </a:xfrm>
        </p:spPr>
        <p:txBody>
          <a:bodyPr/>
          <a:lstStyle/>
          <a:p>
            <a:pPr algn="l"/>
            <a:r>
              <a:rPr lang="en-ZA" sz="3200" b="1" dirty="0" smtClean="0"/>
              <a:t>WATER LEVEL MONITORING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417638"/>
            <a:ext cx="7211144" cy="4708531"/>
          </a:xfrm>
        </p:spPr>
        <p:txBody>
          <a:bodyPr/>
          <a:lstStyle/>
          <a:p>
            <a:pPr algn="just"/>
            <a:r>
              <a:rPr lang="en-ZA" sz="2400" dirty="0"/>
              <a:t>The operational staff is assisting with the continuous monitoring of storage levels which forms part of the integrated drought management in the Western Cape. </a:t>
            </a:r>
            <a:endParaRPr lang="en-ZA" sz="2400" dirty="0" smtClean="0"/>
          </a:p>
          <a:p>
            <a:pPr algn="just"/>
            <a:r>
              <a:rPr lang="en-ZA" sz="2400" dirty="0" smtClean="0"/>
              <a:t>The unit is also working in close cooperation with officials of the City of Cape Town (on a continuous basis) to ensure the responsible abstraction patterns are followed from the integrated system. 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232" y="6093296"/>
            <a:ext cx="2133600" cy="365125"/>
          </a:xfrm>
        </p:spPr>
        <p:txBody>
          <a:bodyPr/>
          <a:lstStyle/>
          <a:p>
            <a:pPr algn="r">
              <a:defRPr/>
            </a:pPr>
            <a:fld id="{3BABFDD9-386B-4635-A8AB-4BCCAEB4E35F}" type="slidenum">
              <a:rPr lang="en-US" smtClean="0"/>
              <a:pPr algn="r"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918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924944"/>
            <a:ext cx="8229600" cy="1143000"/>
          </a:xfrm>
        </p:spPr>
        <p:txBody>
          <a:bodyPr/>
          <a:lstStyle/>
          <a:p>
            <a:r>
              <a:rPr lang="en-US" b="1" dirty="0" smtClean="0"/>
              <a:t>DESALINATION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04248" y="6021288"/>
            <a:ext cx="2133600" cy="365125"/>
          </a:xfrm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582FFDCD-B6A3-4D8A-86AC-BA936286737D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1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"/>
          <p:cNvGrpSpPr>
            <a:grpSpLocks/>
          </p:cNvGrpSpPr>
          <p:nvPr/>
        </p:nvGrpSpPr>
        <p:grpSpPr bwMode="auto">
          <a:xfrm>
            <a:off x="3920061" y="692696"/>
            <a:ext cx="4900411" cy="5472608"/>
            <a:chOff x="0" y="0"/>
            <a:chExt cx="3931338" cy="4210899"/>
          </a:xfrm>
        </p:grpSpPr>
        <p:pic>
          <p:nvPicPr>
            <p:cNvPr id="15365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959" t="6366" r="12927" b="5118"/>
            <a:stretch>
              <a:fillRect/>
            </a:stretch>
          </p:blipFill>
          <p:spPr bwMode="auto">
            <a:xfrm>
              <a:off x="0" y="0"/>
              <a:ext cx="3931338" cy="4210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Line Callout 1 3"/>
            <p:cNvSpPr>
              <a:spLocks/>
            </p:cNvSpPr>
            <p:nvPr/>
          </p:nvSpPr>
          <p:spPr bwMode="auto">
            <a:xfrm>
              <a:off x="1124070" y="0"/>
              <a:ext cx="841598" cy="277033"/>
            </a:xfrm>
            <a:prstGeom prst="borderCallout1">
              <a:avLst>
                <a:gd name="adj1" fmla="val 18750"/>
                <a:gd name="adj2" fmla="val -8333"/>
                <a:gd name="adj3" fmla="val 75633"/>
                <a:gd name="adj4" fmla="val -25680"/>
              </a:avLst>
            </a:prstGeom>
            <a:solidFill>
              <a:srgbClr val="FFFFFF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16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Koeberg  </a:t>
              </a:r>
            </a:p>
          </p:txBody>
        </p:sp>
        <p:sp>
          <p:nvSpPr>
            <p:cNvPr id="15367" name="Line Callout 1 4"/>
            <p:cNvSpPr>
              <a:spLocks/>
            </p:cNvSpPr>
            <p:nvPr/>
          </p:nvSpPr>
          <p:spPr bwMode="auto">
            <a:xfrm>
              <a:off x="1450227" y="1718140"/>
              <a:ext cx="690298" cy="387310"/>
            </a:xfrm>
            <a:prstGeom prst="borderCallout1">
              <a:avLst>
                <a:gd name="adj1" fmla="val 18750"/>
                <a:gd name="adj2" fmla="val -8333"/>
                <a:gd name="adj3" fmla="val 112500"/>
                <a:gd name="adj4" fmla="val -38333"/>
              </a:avLst>
            </a:prstGeom>
            <a:solidFill>
              <a:srgbClr val="FFFFFF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Harbor (PIP)  </a:t>
              </a:r>
            </a:p>
          </p:txBody>
        </p:sp>
        <p:sp>
          <p:nvSpPr>
            <p:cNvPr id="15368" name="Line Callout 1 5"/>
            <p:cNvSpPr>
              <a:spLocks/>
            </p:cNvSpPr>
            <p:nvPr/>
          </p:nvSpPr>
          <p:spPr bwMode="auto">
            <a:xfrm flipH="1">
              <a:off x="2140524" y="3102768"/>
              <a:ext cx="1010369" cy="403939"/>
            </a:xfrm>
            <a:prstGeom prst="borderCallout1">
              <a:avLst>
                <a:gd name="adj1" fmla="val 32797"/>
                <a:gd name="adj2" fmla="val -5991"/>
                <a:gd name="adj3" fmla="val 146213"/>
                <a:gd name="adj4" fmla="val -33648"/>
              </a:avLst>
            </a:prstGeom>
            <a:solidFill>
              <a:srgbClr val="FFFFFF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Harmony Park  </a:t>
              </a:r>
            </a:p>
          </p:txBody>
        </p:sp>
      </p:grp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1552649" y="0"/>
            <a:ext cx="6835775" cy="9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+mj-lt"/>
              </a:rPr>
              <a:t>DESALINATION PLANTS</a:t>
            </a:r>
            <a:endParaRPr lang="en-US" altLang="en-US" sz="3200" b="1" dirty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3017463"/>
              </p:ext>
            </p:extLst>
          </p:nvPr>
        </p:nvGraphicFramePr>
        <p:xfrm>
          <a:off x="0" y="1137258"/>
          <a:ext cx="3707904" cy="5022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5">
                  <a:extLst>
                    <a:ext uri="{9D8B030D-6E8A-4147-A177-3AD203B41FA5}">
                      <a16:colId xmlns:a16="http://schemas.microsoft.com/office/drawing/2014/main" xmlns="" val="1944369502"/>
                    </a:ext>
                  </a:extLst>
                </a:gridCol>
                <a:gridCol w="2100229">
                  <a:extLst>
                    <a:ext uri="{9D8B030D-6E8A-4147-A177-3AD203B41FA5}">
                      <a16:colId xmlns:a16="http://schemas.microsoft.com/office/drawing/2014/main" xmlns="" val="605075667"/>
                    </a:ext>
                  </a:extLst>
                </a:gridCol>
              </a:tblGrid>
              <a:tr h="701108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Potential Sites Identified include: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6593715"/>
                  </a:ext>
                </a:extLst>
              </a:tr>
              <a:tr h="13020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Koeberg</a:t>
                      </a:r>
                      <a:endParaRPr lang="en-US" sz="2000" b="1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/>
                        <a:t>This site is close to </a:t>
                      </a:r>
                      <a:r>
                        <a:rPr lang="en-US" sz="2000" b="0" dirty="0" err="1" smtClean="0"/>
                        <a:t>Koeberg</a:t>
                      </a:r>
                      <a:r>
                        <a:rPr lang="en-US" sz="2000" b="0" dirty="0" smtClean="0"/>
                        <a:t> </a:t>
                      </a:r>
                    </a:p>
                    <a:p>
                      <a:pPr algn="l"/>
                      <a:r>
                        <a:rPr lang="en-US" sz="2000" b="0" dirty="0" smtClean="0"/>
                        <a:t>Power Station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925902"/>
                  </a:ext>
                </a:extLst>
              </a:tr>
              <a:tr h="201396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Harbor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000" dirty="0" smtClean="0"/>
                        <a:t>This is inside </a:t>
                      </a:r>
                    </a:p>
                    <a:p>
                      <a:pPr>
                        <a:defRPr/>
                      </a:pPr>
                      <a:r>
                        <a:rPr lang="en-US" sz="2000" dirty="0" smtClean="0"/>
                        <a:t>Transnet Port </a:t>
                      </a:r>
                    </a:p>
                    <a:p>
                      <a:pPr>
                        <a:defRPr/>
                      </a:pPr>
                      <a:r>
                        <a:rPr lang="en-US" sz="2000" dirty="0" smtClean="0"/>
                        <a:t>Industrial park.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4539070"/>
                  </a:ext>
                </a:extLst>
              </a:tr>
              <a:tr h="10015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Harmony park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Site is closer to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 Gordon Bay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9043338"/>
                  </a:ext>
                </a:extLst>
              </a:tr>
            </a:tbl>
          </a:graphicData>
        </a:graphic>
      </p:graphicFrame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60232" y="6093296"/>
            <a:ext cx="2133600" cy="365125"/>
          </a:xfrm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582FFDCD-B6A3-4D8A-86AC-BA936286737D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1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1507232" y="127270"/>
            <a:ext cx="7218363" cy="113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 dirty="0" smtClean="0">
                <a:latin typeface="+mj-lt"/>
              </a:rPr>
              <a:t>DESALINATION PLANTS</a:t>
            </a:r>
            <a:endParaRPr lang="en-US" altLang="en-US" sz="3200" b="1" dirty="0">
              <a:latin typeface="+mj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5958464"/>
              </p:ext>
            </p:extLst>
          </p:nvPr>
        </p:nvGraphicFramePr>
        <p:xfrm>
          <a:off x="1524000" y="715863"/>
          <a:ext cx="7620000" cy="3840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040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231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9" marR="91449" marT="45730" marB="4573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Potential Capacity</a:t>
                      </a:r>
                      <a:endParaRPr lang="en-US" sz="1800" dirty="0"/>
                    </a:p>
                  </a:txBody>
                  <a:tcPr marL="91449" marR="91449" marT="45730" marB="4573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Comments</a:t>
                      </a:r>
                      <a:endParaRPr lang="en-US" sz="1800" dirty="0"/>
                    </a:p>
                  </a:txBody>
                  <a:tcPr marL="91449" marR="91449" marT="45730" marB="4573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18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Koeberg</a:t>
                      </a:r>
                      <a:endParaRPr lang="en-US" sz="1800" dirty="0"/>
                    </a:p>
                  </a:txBody>
                  <a:tcPr marL="91449" marR="91449" marT="45730" marB="4573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50ML/day</a:t>
                      </a:r>
                      <a:endParaRPr lang="en-US" sz="1800" dirty="0"/>
                    </a:p>
                  </a:txBody>
                  <a:tcPr marL="91449" marR="91449" marT="45730" marB="4573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Reticulation is 3km radius.</a:t>
                      </a:r>
                    </a:p>
                    <a:p>
                      <a:r>
                        <a:rPr lang="en-US" sz="1800" dirty="0" smtClean="0"/>
                        <a:t>Long term Lease agreement in</a:t>
                      </a:r>
                      <a:r>
                        <a:rPr lang="en-US" sz="1800" baseline="0" dirty="0" smtClean="0"/>
                        <a:t> place.</a:t>
                      </a:r>
                    </a:p>
                    <a:p>
                      <a:r>
                        <a:rPr lang="en-US" sz="1800" baseline="0" dirty="0" smtClean="0"/>
                        <a:t>City of Cape town has plans of 20ML.</a:t>
                      </a:r>
                      <a:endParaRPr lang="en-US" sz="1800" dirty="0"/>
                    </a:p>
                  </a:txBody>
                  <a:tcPr marL="91449" marR="91449" marT="45730" marB="4573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16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Harbor </a:t>
                      </a:r>
                      <a:endParaRPr lang="en-US" sz="1800" dirty="0"/>
                    </a:p>
                  </a:txBody>
                  <a:tcPr marL="91449" marR="91449" marT="45730" marB="4573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100ML/day</a:t>
                      </a:r>
                    </a:p>
                  </a:txBody>
                  <a:tcPr marL="91449" marR="91449" marT="45730" marB="4573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Sea</a:t>
                      </a:r>
                      <a:r>
                        <a:rPr lang="en-US" sz="1800" baseline="0" dirty="0" smtClean="0"/>
                        <a:t> water quality has high probability of contamination. Tests being conducted.</a:t>
                      </a:r>
                    </a:p>
                    <a:p>
                      <a:r>
                        <a:rPr lang="en-US" sz="1800" baseline="0" dirty="0" smtClean="0"/>
                        <a:t>Currently Transnet offering short term lease agreement.</a:t>
                      </a:r>
                      <a:endParaRPr lang="en-US" sz="1800" dirty="0"/>
                    </a:p>
                  </a:txBody>
                  <a:tcPr marL="91449" marR="91449" marT="45730" marB="4573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1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Harmony park</a:t>
                      </a:r>
                    </a:p>
                    <a:p>
                      <a:endParaRPr lang="en-US" sz="1800" dirty="0"/>
                    </a:p>
                  </a:txBody>
                  <a:tcPr marL="91449" marR="91449" marT="45730" marB="4573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30ML/day</a:t>
                      </a:r>
                      <a:endParaRPr lang="en-US" sz="1800" dirty="0"/>
                    </a:p>
                  </a:txBody>
                  <a:tcPr marL="91449" marR="91449" marT="45730" marB="4573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Abstraction and Sea outfall pipelines not available.</a:t>
                      </a:r>
                    </a:p>
                    <a:p>
                      <a:r>
                        <a:rPr lang="en-US" sz="1800" baseline="0" dirty="0" smtClean="0"/>
                        <a:t>Short term lease agreement.</a:t>
                      </a:r>
                      <a:endParaRPr lang="en-US" sz="1800" dirty="0"/>
                    </a:p>
                  </a:txBody>
                  <a:tcPr marL="91449" marR="91449" marT="45730" marB="4573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07232" y="4581128"/>
            <a:ext cx="73852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600" b="1" dirty="0"/>
              <a:t>Other desalination Points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dk1"/>
                </a:solidFill>
              </a:rPr>
              <a:t>City of Cape Town has other desalination plants outside the above totaling 30ML/day</a:t>
            </a:r>
            <a:r>
              <a:rPr lang="en-US" sz="1600" dirty="0" smtClean="0">
                <a:solidFill>
                  <a:schemeClr val="dk1"/>
                </a:solidFill>
              </a:rPr>
              <a:t>.</a:t>
            </a:r>
            <a:endParaRPr lang="en-US" sz="1600" dirty="0">
              <a:solidFill>
                <a:schemeClr val="dk1"/>
              </a:solidFill>
            </a:endParaRPr>
          </a:p>
          <a:p>
            <a:pPr algn="just">
              <a:defRPr/>
            </a:pPr>
            <a:r>
              <a:rPr lang="en-US" sz="1600" b="1" dirty="0">
                <a:solidFill>
                  <a:schemeClr val="dk1"/>
                </a:solidFill>
              </a:rPr>
              <a:t>NB: </a:t>
            </a:r>
            <a:r>
              <a:rPr lang="en-US" sz="1600" dirty="0">
                <a:solidFill>
                  <a:schemeClr val="dk1"/>
                </a:solidFill>
              </a:rPr>
              <a:t>The existing desalination plants identified require further detailed assessments to establish condition and effort required to connect</a:t>
            </a:r>
            <a:r>
              <a:rPr lang="en-US" sz="1600" dirty="0" smtClean="0">
                <a:solidFill>
                  <a:schemeClr val="dk1"/>
                </a:solidFill>
              </a:rPr>
              <a:t>.</a:t>
            </a:r>
          </a:p>
          <a:p>
            <a:pPr algn="just">
              <a:defRPr/>
            </a:pPr>
            <a:endParaRPr lang="en-US" sz="1600" dirty="0">
              <a:solidFill>
                <a:schemeClr val="dk1"/>
              </a:solidFill>
            </a:endParaRPr>
          </a:p>
          <a:p>
            <a:pPr algn="just">
              <a:defRPr/>
            </a:pPr>
            <a:r>
              <a:rPr lang="en-US" sz="1600" b="1" dirty="0" smtClean="0">
                <a:solidFill>
                  <a:schemeClr val="dk1"/>
                </a:solidFill>
              </a:rPr>
              <a:t>Time line: </a:t>
            </a:r>
            <a:r>
              <a:rPr lang="en-US" sz="1600" dirty="0" smtClean="0">
                <a:solidFill>
                  <a:schemeClr val="dk1"/>
                </a:solidFill>
              </a:rPr>
              <a:t>Anticipated implementation period: 6-8 weeks</a:t>
            </a:r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60232" y="6093296"/>
            <a:ext cx="2133600" cy="365125"/>
          </a:xfrm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582FFDCD-B6A3-4D8A-86AC-BA936286737D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6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1523999" y="260648"/>
            <a:ext cx="60673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>
                <a:latin typeface="+mj-lt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 smtClean="0"/>
              <a:t>DESALINATION PLANTS</a:t>
            </a:r>
            <a:endParaRPr lang="en-US" alt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86668706"/>
              </p:ext>
            </p:extLst>
          </p:nvPr>
        </p:nvGraphicFramePr>
        <p:xfrm>
          <a:off x="1523999" y="952501"/>
          <a:ext cx="7440489" cy="532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60232" y="6093296"/>
            <a:ext cx="2133600" cy="365125"/>
          </a:xfrm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582FFDCD-B6A3-4D8A-86AC-BA936286737D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4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3520503"/>
              </p:ext>
            </p:extLst>
          </p:nvPr>
        </p:nvGraphicFramePr>
        <p:xfrm>
          <a:off x="179512" y="201613"/>
          <a:ext cx="8754938" cy="6264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8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0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61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184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dirty="0" smtClean="0">
                          <a:solidFill>
                            <a:schemeClr val="tx1"/>
                          </a:solidFill>
                          <a:effectLst/>
                        </a:rPr>
                        <a:t>ESTIMATED COST FOR DESALINATION FOR THE PROPOSED 3 PLANTS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Auxiliary Equipment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Scope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Budget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Comments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2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</a:rPr>
                        <a:t>Reverse Osmosis (RO) </a:t>
                      </a: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Equipment/desalination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Reserve osmosis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smtClean="0">
                          <a:solidFill>
                            <a:schemeClr val="tx1"/>
                          </a:solidFill>
                          <a:effectLst/>
                        </a:rPr>
                        <a:t>R915m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1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2. Pumps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Abstraction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Circulation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R20m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19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3. Pipelines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</a:rPr>
                        <a:t>Connection to Abstraction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Sea Outfall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Main header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</a:rPr>
                        <a:t>R250m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64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4. Pre-treatment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Filter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Sludge disposal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Drying </a:t>
                      </a:r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</a:rPr>
                        <a:t>beds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R30m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1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5. Mineralization and buffer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Tanks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R20m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436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6. Civil Works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Foundation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Plinth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Warehouses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Control room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R20m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0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7. Control System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SCADA, PLC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R15m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0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8. Power Supply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20 MVA bulk supply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R30m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21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</a:rPr>
                        <a:t>Estimated </a:t>
                      </a: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</a:rPr>
                        <a:t>R1.3bn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60232" y="6093296"/>
            <a:ext cx="2133600" cy="365125"/>
          </a:xfrm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582FFDCD-B6A3-4D8A-86AC-BA936286737D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4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4928" y="274638"/>
            <a:ext cx="8229600" cy="1143000"/>
          </a:xfrm>
        </p:spPr>
        <p:txBody>
          <a:bodyPr/>
          <a:lstStyle/>
          <a:p>
            <a:pPr lvl="0" defTabSz="9144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3200" b="1" dirty="0" smtClean="0">
                <a:solidFill>
                  <a:prstClr val="black"/>
                </a:solidFill>
                <a:ea typeface="Tahoma"/>
                <a:cs typeface="Times New Roman"/>
              </a:rPr>
              <a:t>REQUESTED PLANT CAPACITY BY THE CITY OF </a:t>
            </a:r>
            <a:br>
              <a:rPr lang="en-ZA" sz="3200" b="1" dirty="0" smtClean="0">
                <a:solidFill>
                  <a:prstClr val="black"/>
                </a:solidFill>
                <a:ea typeface="Tahoma"/>
                <a:cs typeface="Times New Roman"/>
              </a:rPr>
            </a:br>
            <a:r>
              <a:rPr lang="en-ZA" sz="3200" b="1" dirty="0" smtClean="0">
                <a:solidFill>
                  <a:prstClr val="black"/>
                </a:solidFill>
                <a:ea typeface="Tahoma"/>
                <a:cs typeface="Times New Roman"/>
              </a:rPr>
              <a:t>CAPE TOWN</a:t>
            </a:r>
            <a:r>
              <a:rPr lang="en-ZA" sz="3200" b="1" dirty="0" smtClean="0">
                <a:solidFill>
                  <a:prstClr val="black"/>
                </a:solidFill>
                <a:ea typeface="Tahoma"/>
                <a:cs typeface="+mn-cs"/>
              </a:rPr>
              <a:t/>
            </a:r>
            <a:br>
              <a:rPr lang="en-ZA" sz="3200" b="1" dirty="0" smtClean="0">
                <a:solidFill>
                  <a:prstClr val="black"/>
                </a:solidFill>
                <a:ea typeface="Tahoma"/>
                <a:cs typeface="+mn-cs"/>
              </a:rPr>
            </a:br>
            <a:r>
              <a:rPr lang="en-ZA" sz="3200" b="1" dirty="0" smtClean="0">
                <a:solidFill>
                  <a:prstClr val="black"/>
                </a:solidFill>
                <a:ea typeface="Tahoma"/>
                <a:cs typeface="+mn-cs"/>
              </a:rPr>
              <a:t/>
            </a:r>
            <a:br>
              <a:rPr lang="en-ZA" sz="3200" b="1" dirty="0" smtClean="0">
                <a:solidFill>
                  <a:prstClr val="black"/>
                </a:solidFill>
                <a:ea typeface="Tahoma"/>
                <a:cs typeface="+mn-cs"/>
              </a:rPr>
            </a:br>
            <a:r>
              <a:rPr lang="en-ZA" sz="3200" b="1" dirty="0" smtClean="0">
                <a:solidFill>
                  <a:prstClr val="black"/>
                </a:solidFill>
                <a:ea typeface="Tahoma"/>
                <a:cs typeface="Times New Roman"/>
              </a:rPr>
              <a:t/>
            </a:r>
            <a:br>
              <a:rPr lang="en-ZA" sz="3200" b="1" dirty="0" smtClean="0">
                <a:solidFill>
                  <a:prstClr val="black"/>
                </a:solidFill>
                <a:ea typeface="Tahoma"/>
                <a:cs typeface="Times New Roman"/>
              </a:rPr>
            </a:br>
            <a:endParaRPr lang="en-ZA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10E424EC-1447-457C-8795-0E858E81086C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7664" y="836712"/>
            <a:ext cx="7416824" cy="567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000"/>
              </a:lnSpc>
              <a:spcAft>
                <a:spcPts val="800"/>
              </a:spcAft>
            </a:pPr>
            <a:r>
              <a:rPr lang="en-ZA" sz="2400" b="1" dirty="0">
                <a:ea typeface="Tahoma"/>
                <a:cs typeface="Times New Roman"/>
              </a:rPr>
              <a:t> </a:t>
            </a:r>
            <a:endParaRPr lang="en-ZA" sz="2400" dirty="0"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ZA" sz="2400" dirty="0" smtClean="0">
              <a:ea typeface="Tahoma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400" dirty="0" smtClean="0">
                <a:ea typeface="Tahoma"/>
              </a:rPr>
              <a:t>The </a:t>
            </a:r>
            <a:r>
              <a:rPr lang="en-ZA" sz="2400" dirty="0">
                <a:ea typeface="Tahoma"/>
              </a:rPr>
              <a:t>department seeks to install a minimum of 10ML/day desalination </a:t>
            </a:r>
            <a:r>
              <a:rPr lang="en-ZA" sz="2400" dirty="0" smtClean="0">
                <a:ea typeface="Tahoma"/>
              </a:rPr>
              <a:t>plant (technology </a:t>
            </a:r>
            <a:r>
              <a:rPr lang="en-ZA" sz="2400" dirty="0">
                <a:ea typeface="Tahoma"/>
              </a:rPr>
              <a:t>will be reverse </a:t>
            </a:r>
            <a:r>
              <a:rPr lang="en-ZA" sz="2400" dirty="0" smtClean="0">
                <a:ea typeface="Tahoma"/>
              </a:rPr>
              <a:t>osmosis).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400" dirty="0" smtClean="0">
                <a:ea typeface="Tahoma"/>
              </a:rPr>
              <a:t>Following meetings with Ex-Mayor </a:t>
            </a:r>
            <a:r>
              <a:rPr lang="en-ZA" sz="2400" dirty="0" err="1" smtClean="0">
                <a:ea typeface="Tahoma"/>
              </a:rPr>
              <a:t>CoCT</a:t>
            </a:r>
            <a:r>
              <a:rPr lang="en-ZA" sz="2400" dirty="0" smtClean="0">
                <a:ea typeface="Tahoma"/>
              </a:rPr>
              <a:t>, Directive issued to Umgeni Water to procure the plant.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400" dirty="0" smtClean="0">
                <a:ea typeface="Tahoma"/>
              </a:rPr>
              <a:t>Estimated cost R397 million (capital), Operation and maintenance R6.29/kl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400" dirty="0" smtClean="0">
                <a:ea typeface="Tahoma"/>
              </a:rPr>
              <a:t>Currently engaging with </a:t>
            </a:r>
            <a:r>
              <a:rPr lang="en-ZA" sz="2400" dirty="0" err="1" smtClean="0">
                <a:ea typeface="Tahoma"/>
              </a:rPr>
              <a:t>CoCT</a:t>
            </a:r>
            <a:r>
              <a:rPr lang="en-ZA" sz="2400" dirty="0" smtClean="0">
                <a:ea typeface="Tahoma"/>
              </a:rPr>
              <a:t> to finalise site, electrical supply, connector infrastructure and 36 month off-take agreement, </a:t>
            </a:r>
            <a:r>
              <a:rPr lang="en-ZA" sz="2400" smtClean="0">
                <a:ea typeface="Tahoma"/>
              </a:rPr>
              <a:t>regulatory requirements.</a:t>
            </a:r>
            <a:endParaRPr lang="en-ZA" sz="2400" dirty="0" smtClean="0">
              <a:ea typeface="Tahoma"/>
            </a:endParaRPr>
          </a:p>
          <a:p>
            <a:pPr algn="just">
              <a:lnSpc>
                <a:spcPct val="134000"/>
              </a:lnSpc>
              <a:spcAft>
                <a:spcPts val="800"/>
              </a:spcAft>
            </a:pPr>
            <a:endParaRPr lang="en-ZA" sz="2400" dirty="0" smtClean="0">
              <a:ea typeface="Tahom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1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1143000"/>
          </a:xfrm>
        </p:spPr>
        <p:txBody>
          <a:bodyPr/>
          <a:lstStyle/>
          <a:p>
            <a:r>
              <a:rPr lang="en-US" b="1" dirty="0" smtClean="0"/>
              <a:t>GROUND WATER 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32240" y="6093296"/>
            <a:ext cx="2133600" cy="365125"/>
          </a:xfrm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582FFDCD-B6A3-4D8A-86AC-BA936286737D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4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872" y="85473"/>
            <a:ext cx="8229600" cy="895256"/>
          </a:xfrm>
        </p:spPr>
        <p:txBody>
          <a:bodyPr/>
          <a:lstStyle/>
          <a:p>
            <a:r>
              <a:rPr lang="en-US" dirty="0" smtClean="0"/>
              <a:t>GROUND WATER PROJECTS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9813263"/>
              </p:ext>
            </p:extLst>
          </p:nvPr>
        </p:nvGraphicFramePr>
        <p:xfrm>
          <a:off x="251520" y="898424"/>
          <a:ext cx="8712967" cy="5575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9324">
                  <a:extLst>
                    <a:ext uri="{9D8B030D-6E8A-4147-A177-3AD203B41FA5}">
                      <a16:colId xmlns:a16="http://schemas.microsoft.com/office/drawing/2014/main" xmlns="" val="111345744"/>
                    </a:ext>
                  </a:extLst>
                </a:gridCol>
                <a:gridCol w="1925109">
                  <a:extLst>
                    <a:ext uri="{9D8B030D-6E8A-4147-A177-3AD203B41FA5}">
                      <a16:colId xmlns:a16="http://schemas.microsoft.com/office/drawing/2014/main" xmlns="" val="3114010952"/>
                    </a:ext>
                  </a:extLst>
                </a:gridCol>
                <a:gridCol w="1742217">
                  <a:extLst>
                    <a:ext uri="{9D8B030D-6E8A-4147-A177-3AD203B41FA5}">
                      <a16:colId xmlns:a16="http://schemas.microsoft.com/office/drawing/2014/main" xmlns="" val="1997810872"/>
                    </a:ext>
                  </a:extLst>
                </a:gridCol>
                <a:gridCol w="2232587">
                  <a:extLst>
                    <a:ext uri="{9D8B030D-6E8A-4147-A177-3AD203B41FA5}">
                      <a16:colId xmlns:a16="http://schemas.microsoft.com/office/drawing/2014/main" xmlns="" val="153281976"/>
                    </a:ext>
                  </a:extLst>
                </a:gridCol>
                <a:gridCol w="1253730">
                  <a:extLst>
                    <a:ext uri="{9D8B030D-6E8A-4147-A177-3AD203B41FA5}">
                      <a16:colId xmlns:a16="http://schemas.microsoft.com/office/drawing/2014/main" xmlns="" val="241956095"/>
                    </a:ext>
                  </a:extLst>
                </a:gridCol>
              </a:tblGrid>
              <a:tr h="2750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Site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Progress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Challenge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Recommendations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Total Project Cost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extLst>
                  <a:ext uri="{0D108BD9-81ED-4DB2-BD59-A6C34878D82A}">
                    <a16:rowId xmlns:a16="http://schemas.microsoft.com/office/drawing/2014/main" xmlns="" val="970007445"/>
                  </a:ext>
                </a:extLst>
              </a:tr>
              <a:tr h="1100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Theewaterskloof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Not yet drilled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Site surveyed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Near existing dam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Need to drill deep boreholes up to 500m to get adequate amount of water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Recommendations to use contract to appoint Private driller to drill deep boreholes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R10 million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 anchor="ctr"/>
                </a:tc>
                <a:extLst>
                  <a:ext uri="{0D108BD9-81ED-4DB2-BD59-A6C34878D82A}">
                    <a16:rowId xmlns:a16="http://schemas.microsoft.com/office/drawing/2014/main" xmlns="" val="2305044662"/>
                  </a:ext>
                </a:extLst>
              </a:tr>
              <a:tr h="1650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Steenbras dam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>
                          <a:effectLst/>
                        </a:rPr>
                        <a:t>Site surveyed</a:t>
                      </a:r>
                      <a:endParaRPr lang="en-US" sz="14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>
                          <a:effectLst/>
                        </a:rPr>
                        <a:t>1 borehole completed &gt; 3 underway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Environmental issues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To engage City of Cape Town to address Environmental issues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DWS can support the drilling but on shallow boreholes up to 150m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extLst>
                  <a:ext uri="{0D108BD9-81ED-4DB2-BD59-A6C34878D82A}">
                    <a16:rowId xmlns:a16="http://schemas.microsoft.com/office/drawing/2014/main" xmlns="" val="2418423628"/>
                  </a:ext>
                </a:extLst>
              </a:tr>
              <a:tr h="13750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Cape flats Aquifer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>
                          <a:effectLst/>
                        </a:rPr>
                        <a:t>Site surveyed</a:t>
                      </a:r>
                      <a:endParaRPr lang="en-US" sz="14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>
                          <a:effectLst/>
                        </a:rPr>
                        <a:t>8 boreholes completed</a:t>
                      </a:r>
                      <a:endParaRPr lang="en-US" sz="14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>
                          <a:effectLst/>
                        </a:rPr>
                        <a:t>Depth of boreholes mostly 50-60m deep</a:t>
                      </a:r>
                      <a:endParaRPr lang="en-US" sz="14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>
                          <a:effectLst/>
                        </a:rPr>
                        <a:t>Alluvial formation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>
                          <a:effectLst/>
                        </a:rPr>
                        <a:t>24-30 inch borehole diameter</a:t>
                      </a:r>
                      <a:endParaRPr lang="en-US" sz="14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>
                          <a:effectLst/>
                        </a:rPr>
                        <a:t>We have no mud pump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Cannot drill, can appoint contractor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extLst>
                  <a:ext uri="{0D108BD9-81ED-4DB2-BD59-A6C34878D82A}">
                    <a16:rowId xmlns:a16="http://schemas.microsoft.com/office/drawing/2014/main" xmlns="" val="4222651563"/>
                  </a:ext>
                </a:extLst>
              </a:tr>
              <a:tr h="6875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Peninsula (Southern planning district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>
                          <a:effectLst/>
                        </a:rPr>
                        <a:t>Site surveyed</a:t>
                      </a:r>
                      <a:endParaRPr lang="en-US" sz="14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>
                          <a:effectLst/>
                        </a:rPr>
                        <a:t>Depth of boreholes up to 200m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>
                          <a:effectLst/>
                        </a:rPr>
                        <a:t>Hard rock fractured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</a:rPr>
                        <a:t>Access need to be finalised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4" marR="43514" marT="0" marB="0"/>
                </a:tc>
                <a:extLst>
                  <a:ext uri="{0D108BD9-81ED-4DB2-BD59-A6C34878D82A}">
                    <a16:rowId xmlns:a16="http://schemas.microsoft.com/office/drawing/2014/main" xmlns="" val="176692375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32240" y="6021288"/>
            <a:ext cx="2133600" cy="365125"/>
          </a:xfrm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582FFDCD-B6A3-4D8A-86AC-BA936286737D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7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1313" y="1579563"/>
            <a:ext cx="6846887" cy="44164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b="1" dirty="0" smtClean="0">
                <a:ea typeface="ＭＳ Ｐゴシック" pitchFamily="34" charset="-128"/>
              </a:rPr>
              <a:t/>
            </a:r>
            <a:br>
              <a:rPr lang="en-ZA" altLang="en-US" b="1" dirty="0" smtClean="0">
                <a:ea typeface="ＭＳ Ｐゴシック" pitchFamily="34" charset="-128"/>
              </a:rPr>
            </a:br>
            <a:r>
              <a:rPr lang="en-ZA" altLang="en-US" sz="4800" b="1" dirty="0" smtClean="0">
                <a:ea typeface="ＭＳ Ｐゴシック" pitchFamily="34" charset="-128"/>
              </a:rPr>
              <a:t>MONITORING OF SYSTEM PERFORMANCE</a:t>
            </a:r>
            <a:br>
              <a:rPr lang="en-ZA" altLang="en-US" sz="4800" b="1" dirty="0" smtClean="0">
                <a:ea typeface="ＭＳ Ｐゴシック" pitchFamily="34" charset="-128"/>
              </a:rPr>
            </a:br>
            <a:r>
              <a:rPr lang="en-ZA" altLang="en-US" b="1" dirty="0" smtClean="0">
                <a:ea typeface="ＭＳ Ｐゴシック" pitchFamily="34" charset="-128"/>
              </a:rPr>
              <a:t/>
            </a:r>
            <a:br>
              <a:rPr lang="en-ZA" altLang="en-US" b="1" dirty="0" smtClean="0">
                <a:ea typeface="ＭＳ Ｐゴシック" pitchFamily="34" charset="-128"/>
              </a:rPr>
            </a:br>
            <a:r>
              <a:rPr lang="en-ZA" altLang="en-US" b="1" dirty="0" smtClean="0">
                <a:ea typeface="ＭＳ Ｐゴシック" pitchFamily="34" charset="-128"/>
              </a:rPr>
              <a:t> </a:t>
            </a:r>
            <a:endParaRPr lang="en-US" altLang="en-US" sz="3800" b="1" dirty="0" smtClean="0">
              <a:ea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60232" y="6093296"/>
            <a:ext cx="2133600" cy="365125"/>
          </a:xfrm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582FFDCD-B6A3-4D8A-86AC-BA936286737D}" type="slidenum">
              <a:rPr lang="en-US" smtClean="0">
                <a:ea typeface="ＭＳ Ｐゴシック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1456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 bwMode="auto">
          <a:xfrm>
            <a:off x="1598984" y="274638"/>
            <a:ext cx="7365504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ZA" altLang="en-US" b="1" dirty="0" smtClean="0"/>
              <a:t>CONCLUSION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 bwMode="auto">
          <a:xfrm>
            <a:off x="1595438" y="1417638"/>
            <a:ext cx="7091362" cy="47085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altLang="en-US" sz="2800" dirty="0" smtClean="0"/>
              <a:t>The drought situation in the Western Cape is dire with dam levels falling week on week </a:t>
            </a:r>
          </a:p>
          <a:p>
            <a:pPr algn="just"/>
            <a:r>
              <a:rPr lang="en-US" altLang="en-US" sz="2800" dirty="0" smtClean="0"/>
              <a:t>Water use is still above the targeted use</a:t>
            </a:r>
          </a:p>
          <a:p>
            <a:pPr algn="just"/>
            <a:r>
              <a:rPr lang="en-US" altLang="en-US" sz="2800" dirty="0" smtClean="0"/>
              <a:t>Efforts to comply with water restrictions need to be intensified</a:t>
            </a:r>
          </a:p>
          <a:p>
            <a:pPr algn="just"/>
            <a:endParaRPr lang="en-ZA" altLang="en-US" sz="2800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60232" y="6093296"/>
            <a:ext cx="2133600" cy="365125"/>
          </a:xfrm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582FFDCD-B6A3-4D8A-86AC-BA936286737D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0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n-ZA" altLang="en-US" b="1" dirty="0" smtClean="0"/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ZA" altLang="en-US" sz="6600" b="1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7752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" y="90487"/>
            <a:ext cx="9099550" cy="64738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42075" cy="706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WCWS System overview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Isosceles Triangle 4"/>
          <p:cNvSpPr/>
          <p:nvPr/>
        </p:nvSpPr>
        <p:spPr>
          <a:xfrm rot="10800000">
            <a:off x="5314950" y="3973513"/>
            <a:ext cx="792163" cy="6477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ZA" sz="1200" dirty="0"/>
              <a:t>BRD</a:t>
            </a:r>
          </a:p>
        </p:txBody>
      </p:sp>
      <p:sp>
        <p:nvSpPr>
          <p:cNvPr id="10" name="Isosceles Triangle 9"/>
          <p:cNvSpPr/>
          <p:nvPr/>
        </p:nvSpPr>
        <p:spPr>
          <a:xfrm rot="17747863">
            <a:off x="7000876" y="4975225"/>
            <a:ext cx="704850" cy="77152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ZA" sz="1200" dirty="0"/>
              <a:t>TWK</a:t>
            </a:r>
          </a:p>
        </p:txBody>
      </p:sp>
      <p:sp>
        <p:nvSpPr>
          <p:cNvPr id="11" name="Isosceles Triangle 10"/>
          <p:cNvSpPr/>
          <p:nvPr/>
        </p:nvSpPr>
        <p:spPr>
          <a:xfrm rot="5400000">
            <a:off x="3839369" y="5212557"/>
            <a:ext cx="668337" cy="5969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ZA" sz="1200" dirty="0"/>
              <a:t>US</a:t>
            </a:r>
          </a:p>
        </p:txBody>
      </p:sp>
      <p:sp>
        <p:nvSpPr>
          <p:cNvPr id="12" name="Isosceles Triangle 11"/>
          <p:cNvSpPr/>
          <p:nvPr/>
        </p:nvSpPr>
        <p:spPr>
          <a:xfrm rot="5400000">
            <a:off x="2509044" y="5214144"/>
            <a:ext cx="647700" cy="6492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ZA" sz="1200" dirty="0">
                <a:latin typeface="Arial" pitchFamily="34" charset="0"/>
              </a:rPr>
              <a:t>LS</a:t>
            </a:r>
          </a:p>
        </p:txBody>
      </p:sp>
      <p:sp>
        <p:nvSpPr>
          <p:cNvPr id="14" name="Isosceles Triangle 13"/>
          <p:cNvSpPr/>
          <p:nvPr/>
        </p:nvSpPr>
        <p:spPr>
          <a:xfrm rot="5400000">
            <a:off x="7420769" y="1681956"/>
            <a:ext cx="865188" cy="69532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ZA" sz="1400" dirty="0"/>
              <a:t>VLV</a:t>
            </a:r>
          </a:p>
        </p:txBody>
      </p:sp>
      <p:sp>
        <p:nvSpPr>
          <p:cNvPr id="15" name="Isosceles Triangle 14"/>
          <p:cNvSpPr/>
          <p:nvPr/>
        </p:nvSpPr>
        <p:spPr>
          <a:xfrm rot="5400000">
            <a:off x="7460457" y="2834481"/>
            <a:ext cx="863600" cy="693737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ZA" sz="1400" dirty="0"/>
              <a:t>WHK</a:t>
            </a:r>
          </a:p>
        </p:txBody>
      </p:sp>
      <p:cxnSp>
        <p:nvCxnSpPr>
          <p:cNvPr id="18" name="Straight Connector 17"/>
          <p:cNvCxnSpPr>
            <a:stCxn id="10" idx="0"/>
          </p:cNvCxnSpPr>
          <p:nvPr/>
        </p:nvCxnSpPr>
        <p:spPr>
          <a:xfrm flipH="1" flipV="1">
            <a:off x="4594225" y="4405313"/>
            <a:ext cx="2411413" cy="787400"/>
          </a:xfrm>
          <a:prstGeom prst="line">
            <a:avLst/>
          </a:prstGeom>
          <a:noFill/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/>
        </p:nvSpPr>
        <p:spPr>
          <a:xfrm rot="6345508">
            <a:off x="4340225" y="4305301"/>
            <a:ext cx="287337" cy="20161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ZA" sz="1200" dirty="0"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73288" y="2101850"/>
            <a:ext cx="504825" cy="3603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ZA" sz="1200" dirty="0">
                <a:solidFill>
                  <a:schemeClr val="tx1"/>
                </a:solidFill>
              </a:rPr>
              <a:t>CCT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57863" y="2533650"/>
            <a:ext cx="1368425" cy="3603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ZA" sz="1200" dirty="0">
                <a:solidFill>
                  <a:schemeClr val="tx1"/>
                </a:solidFill>
              </a:rPr>
              <a:t>CCT: Drakenstein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49475" y="1458913"/>
            <a:ext cx="769938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ZA" sz="1200" dirty="0" err="1">
                <a:solidFill>
                  <a:schemeClr val="tx1"/>
                </a:solidFill>
              </a:rPr>
              <a:t>Swartland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49475" y="912813"/>
            <a:ext cx="719138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ZA" sz="1200" dirty="0" err="1">
                <a:solidFill>
                  <a:schemeClr val="tx1"/>
                </a:solidFill>
              </a:rPr>
              <a:t>Withoogte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44975" y="3340100"/>
            <a:ext cx="647700" cy="358775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ZA" sz="1200" dirty="0" err="1">
                <a:solidFill>
                  <a:schemeClr val="tx1"/>
                </a:solidFill>
              </a:rPr>
              <a:t>Sbosch</a:t>
            </a:r>
            <a:endParaRPr lang="en-ZA" sz="12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883150" y="3794125"/>
            <a:ext cx="222250" cy="692150"/>
          </a:xfrm>
          <a:prstGeom prst="line">
            <a:avLst/>
          </a:prstGeom>
          <a:noFill/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527800" y="5665788"/>
            <a:ext cx="879475" cy="3603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ZA" sz="1200" dirty="0" err="1">
                <a:solidFill>
                  <a:schemeClr val="tx1"/>
                </a:solidFill>
              </a:rPr>
              <a:t>Vyeboom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51800" y="5656263"/>
            <a:ext cx="879475" cy="358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ZA" sz="1200" dirty="0">
                <a:solidFill>
                  <a:schemeClr val="tx1"/>
                </a:solidFill>
              </a:rPr>
              <a:t>RSE IB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38813" y="1273175"/>
            <a:ext cx="879475" cy="3603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ZA" sz="1200" dirty="0" err="1">
                <a:solidFill>
                  <a:schemeClr val="tx1"/>
                </a:solidFill>
              </a:rPr>
              <a:t>LBerg</a:t>
            </a:r>
            <a:r>
              <a:rPr lang="en-ZA" sz="1200" dirty="0">
                <a:solidFill>
                  <a:schemeClr val="tx1"/>
                </a:solidFill>
              </a:rPr>
              <a:t> IB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41850" y="2570163"/>
            <a:ext cx="879475" cy="358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ZA" sz="1200" dirty="0" err="1">
                <a:solidFill>
                  <a:schemeClr val="tx1"/>
                </a:solidFill>
              </a:rPr>
              <a:t>UBerg</a:t>
            </a:r>
            <a:r>
              <a:rPr lang="en-ZA" sz="1200" dirty="0">
                <a:solidFill>
                  <a:schemeClr val="tx1"/>
                </a:solidFill>
              </a:rPr>
              <a:t> IB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138488" y="3340100"/>
            <a:ext cx="1096962" cy="358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ZA" sz="1200" dirty="0" err="1">
                <a:solidFill>
                  <a:schemeClr val="tx1"/>
                </a:solidFill>
              </a:rPr>
              <a:t>WynlandsWUA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0800000">
            <a:off x="4989513" y="1470025"/>
            <a:ext cx="617537" cy="50482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ZA" sz="1200" dirty="0" err="1">
                <a:latin typeface="Arial" pitchFamily="34" charset="0"/>
              </a:rPr>
              <a:t>Mis</a:t>
            </a:r>
            <a:endParaRPr lang="en-ZA" sz="1200" dirty="0">
              <a:latin typeface="Arial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281613" y="1954213"/>
            <a:ext cx="476250" cy="2005012"/>
          </a:xfrm>
          <a:custGeom>
            <a:avLst/>
            <a:gdLst>
              <a:gd name="connsiteX0" fmla="*/ 476750 w 476750"/>
              <a:gd name="connsiteY0" fmla="*/ 2004473 h 2004473"/>
              <a:gd name="connsiteX1" fmla="*/ 231653 w 476750"/>
              <a:gd name="connsiteY1" fmla="*/ 1372877 h 2004473"/>
              <a:gd name="connsiteX2" fmla="*/ 457897 w 476750"/>
              <a:gd name="connsiteY2" fmla="*/ 665867 h 2004473"/>
              <a:gd name="connsiteX3" fmla="*/ 43117 w 476750"/>
              <a:gd name="connsiteY3" fmla="*/ 53125 h 2004473"/>
              <a:gd name="connsiteX4" fmla="*/ 33691 w 476750"/>
              <a:gd name="connsiteY4" fmla="*/ 71978 h 200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50" h="2004473">
                <a:moveTo>
                  <a:pt x="476750" y="2004473"/>
                </a:moveTo>
                <a:cubicBezTo>
                  <a:pt x="355772" y="1800225"/>
                  <a:pt x="234795" y="1595978"/>
                  <a:pt x="231653" y="1372877"/>
                </a:cubicBezTo>
                <a:cubicBezTo>
                  <a:pt x="228511" y="1149776"/>
                  <a:pt x="489320" y="885826"/>
                  <a:pt x="457897" y="665867"/>
                </a:cubicBezTo>
                <a:cubicBezTo>
                  <a:pt x="426474" y="445908"/>
                  <a:pt x="113818" y="152106"/>
                  <a:pt x="43117" y="53125"/>
                </a:cubicBezTo>
                <a:cubicBezTo>
                  <a:pt x="-27584" y="-45856"/>
                  <a:pt x="3053" y="13061"/>
                  <a:pt x="33691" y="71978"/>
                </a:cubicBezTo>
              </a:path>
            </a:pathLst>
          </a:custGeom>
          <a:noFill/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35" name="Freeform 34"/>
          <p:cNvSpPr/>
          <p:nvPr/>
        </p:nvSpPr>
        <p:spPr>
          <a:xfrm>
            <a:off x="5192713" y="968375"/>
            <a:ext cx="211137" cy="482600"/>
          </a:xfrm>
          <a:custGeom>
            <a:avLst/>
            <a:gdLst>
              <a:gd name="connsiteX0" fmla="*/ 130915 w 211166"/>
              <a:gd name="connsiteY0" fmla="*/ 482225 h 482225"/>
              <a:gd name="connsiteX1" fmla="*/ 206330 w 211166"/>
              <a:gd name="connsiteY1" fmla="*/ 124007 h 482225"/>
              <a:gd name="connsiteX2" fmla="*/ 8367 w 211166"/>
              <a:gd name="connsiteY2" fmla="*/ 10885 h 482225"/>
              <a:gd name="connsiteX3" fmla="*/ 55501 w 211166"/>
              <a:gd name="connsiteY3" fmla="*/ 10885 h 48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166" h="482225">
                <a:moveTo>
                  <a:pt x="130915" y="482225"/>
                </a:moveTo>
                <a:cubicBezTo>
                  <a:pt x="178835" y="342394"/>
                  <a:pt x="226755" y="202564"/>
                  <a:pt x="206330" y="124007"/>
                </a:cubicBezTo>
                <a:cubicBezTo>
                  <a:pt x="185905" y="45450"/>
                  <a:pt x="33505" y="29739"/>
                  <a:pt x="8367" y="10885"/>
                </a:cubicBezTo>
                <a:cubicBezTo>
                  <a:pt x="-16771" y="-7969"/>
                  <a:pt x="19365" y="1458"/>
                  <a:pt x="55501" y="10885"/>
                </a:cubicBezTo>
              </a:path>
            </a:pathLst>
          </a:custGeom>
          <a:noFill/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36" name="Freeform 35"/>
          <p:cNvSpPr/>
          <p:nvPr/>
        </p:nvSpPr>
        <p:spPr>
          <a:xfrm>
            <a:off x="3138488" y="5372100"/>
            <a:ext cx="714375" cy="200025"/>
          </a:xfrm>
          <a:custGeom>
            <a:avLst/>
            <a:gdLst>
              <a:gd name="connsiteX0" fmla="*/ 999241 w 999241"/>
              <a:gd name="connsiteY0" fmla="*/ 169817 h 169817"/>
              <a:gd name="connsiteX1" fmla="*/ 433633 w 999241"/>
              <a:gd name="connsiteY1" fmla="*/ 135 h 169817"/>
              <a:gd name="connsiteX2" fmla="*/ 188536 w 999241"/>
              <a:gd name="connsiteY2" fmla="*/ 141537 h 169817"/>
              <a:gd name="connsiteX3" fmla="*/ 0 w 999241"/>
              <a:gd name="connsiteY3" fmla="*/ 160390 h 1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241" h="169817">
                <a:moveTo>
                  <a:pt x="999241" y="169817"/>
                </a:moveTo>
                <a:cubicBezTo>
                  <a:pt x="783995" y="87332"/>
                  <a:pt x="568750" y="4848"/>
                  <a:pt x="433633" y="135"/>
                </a:cubicBezTo>
                <a:cubicBezTo>
                  <a:pt x="298516" y="-4578"/>
                  <a:pt x="260808" y="114828"/>
                  <a:pt x="188536" y="141537"/>
                </a:cubicBezTo>
                <a:cubicBezTo>
                  <a:pt x="116264" y="168246"/>
                  <a:pt x="58132" y="164318"/>
                  <a:pt x="0" y="160390"/>
                </a:cubicBezTo>
              </a:path>
            </a:pathLst>
          </a:custGeom>
          <a:noFill/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37" name="Freeform 36"/>
          <p:cNvSpPr/>
          <p:nvPr/>
        </p:nvSpPr>
        <p:spPr>
          <a:xfrm>
            <a:off x="1976438" y="5426075"/>
            <a:ext cx="595312" cy="169863"/>
          </a:xfrm>
          <a:custGeom>
            <a:avLst/>
            <a:gdLst>
              <a:gd name="connsiteX0" fmla="*/ 1187778 w 1187778"/>
              <a:gd name="connsiteY0" fmla="*/ 122973 h 169841"/>
              <a:gd name="connsiteX1" fmla="*/ 725864 w 1187778"/>
              <a:gd name="connsiteY1" fmla="*/ 425 h 169841"/>
              <a:gd name="connsiteX2" fmla="*/ 235670 w 1187778"/>
              <a:gd name="connsiteY2" fmla="*/ 160680 h 169841"/>
              <a:gd name="connsiteX3" fmla="*/ 0 w 1187778"/>
              <a:gd name="connsiteY3" fmla="*/ 151253 h 169841"/>
              <a:gd name="connsiteX4" fmla="*/ 0 w 1187778"/>
              <a:gd name="connsiteY4" fmla="*/ 151253 h 16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778" h="169841">
                <a:moveTo>
                  <a:pt x="1187778" y="122973"/>
                </a:moveTo>
                <a:cubicBezTo>
                  <a:pt x="1036163" y="58556"/>
                  <a:pt x="884549" y="-5860"/>
                  <a:pt x="725864" y="425"/>
                </a:cubicBezTo>
                <a:cubicBezTo>
                  <a:pt x="567179" y="6709"/>
                  <a:pt x="356647" y="135542"/>
                  <a:pt x="235670" y="160680"/>
                </a:cubicBezTo>
                <a:cubicBezTo>
                  <a:pt x="114693" y="185818"/>
                  <a:pt x="0" y="151253"/>
                  <a:pt x="0" y="151253"/>
                </a:cubicBezTo>
                <a:lnTo>
                  <a:pt x="0" y="151253"/>
                </a:lnTo>
              </a:path>
            </a:pathLst>
          </a:custGeom>
          <a:noFill/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38" name="Freeform 37"/>
          <p:cNvSpPr/>
          <p:nvPr/>
        </p:nvSpPr>
        <p:spPr>
          <a:xfrm>
            <a:off x="5654675" y="2930525"/>
            <a:ext cx="1865313" cy="512763"/>
          </a:xfrm>
          <a:custGeom>
            <a:avLst/>
            <a:gdLst>
              <a:gd name="connsiteX0" fmla="*/ 1866508 w 1866508"/>
              <a:gd name="connsiteY0" fmla="*/ 320512 h 512240"/>
              <a:gd name="connsiteX1" fmla="*/ 1263192 w 1866508"/>
              <a:gd name="connsiteY1" fmla="*/ 509048 h 512240"/>
              <a:gd name="connsiteX2" fmla="*/ 490194 w 1866508"/>
              <a:gd name="connsiteY2" fmla="*/ 414780 h 512240"/>
              <a:gd name="connsiteX3" fmla="*/ 254524 w 1866508"/>
              <a:gd name="connsiteY3" fmla="*/ 113122 h 512240"/>
              <a:gd name="connsiteX4" fmla="*/ 0 w 1866508"/>
              <a:gd name="connsiteY4" fmla="*/ 0 h 51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6508" h="512240">
                <a:moveTo>
                  <a:pt x="1866508" y="320512"/>
                </a:moveTo>
                <a:cubicBezTo>
                  <a:pt x="1679543" y="406924"/>
                  <a:pt x="1492578" y="493337"/>
                  <a:pt x="1263192" y="509048"/>
                </a:cubicBezTo>
                <a:cubicBezTo>
                  <a:pt x="1033806" y="524759"/>
                  <a:pt x="658305" y="480768"/>
                  <a:pt x="490194" y="414780"/>
                </a:cubicBezTo>
                <a:cubicBezTo>
                  <a:pt x="322083" y="348792"/>
                  <a:pt x="336223" y="182252"/>
                  <a:pt x="254524" y="113122"/>
                </a:cubicBezTo>
                <a:cubicBezTo>
                  <a:pt x="172825" y="43992"/>
                  <a:pt x="86412" y="21996"/>
                  <a:pt x="0" y="0"/>
                </a:cubicBezTo>
              </a:path>
            </a:pathLst>
          </a:custGeom>
          <a:noFill/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39" name="Freeform 38"/>
          <p:cNvSpPr/>
          <p:nvPr/>
        </p:nvSpPr>
        <p:spPr>
          <a:xfrm>
            <a:off x="7694613" y="5572125"/>
            <a:ext cx="1169987" cy="519113"/>
          </a:xfrm>
          <a:custGeom>
            <a:avLst/>
            <a:gdLst>
              <a:gd name="connsiteX0" fmla="*/ 0 w 1168924"/>
              <a:gd name="connsiteY0" fmla="*/ 0 h 518474"/>
              <a:gd name="connsiteX1" fmla="*/ 282804 w 1168924"/>
              <a:gd name="connsiteY1" fmla="*/ 320511 h 518474"/>
              <a:gd name="connsiteX2" fmla="*/ 820132 w 1168924"/>
              <a:gd name="connsiteY2" fmla="*/ 386499 h 518474"/>
              <a:gd name="connsiteX3" fmla="*/ 1168924 w 1168924"/>
              <a:gd name="connsiteY3" fmla="*/ 518474 h 51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8924" h="518474">
                <a:moveTo>
                  <a:pt x="0" y="0"/>
                </a:moveTo>
                <a:cubicBezTo>
                  <a:pt x="73057" y="128047"/>
                  <a:pt x="146115" y="256095"/>
                  <a:pt x="282804" y="320511"/>
                </a:cubicBezTo>
                <a:cubicBezTo>
                  <a:pt x="419493" y="384927"/>
                  <a:pt x="672446" y="353505"/>
                  <a:pt x="820132" y="386499"/>
                </a:cubicBezTo>
                <a:cubicBezTo>
                  <a:pt x="967818" y="419493"/>
                  <a:pt x="1068371" y="468983"/>
                  <a:pt x="1168924" y="518474"/>
                </a:cubicBezTo>
              </a:path>
            </a:pathLst>
          </a:custGeom>
          <a:noFill/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40" name="Oval 39"/>
          <p:cNvSpPr/>
          <p:nvPr/>
        </p:nvSpPr>
        <p:spPr>
          <a:xfrm>
            <a:off x="3530600" y="3751263"/>
            <a:ext cx="227013" cy="2651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41" name="Oval 40"/>
          <p:cNvSpPr/>
          <p:nvPr/>
        </p:nvSpPr>
        <p:spPr>
          <a:xfrm>
            <a:off x="2254250" y="5043488"/>
            <a:ext cx="227013" cy="2667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42" name="Oval 41"/>
          <p:cNvSpPr/>
          <p:nvPr/>
        </p:nvSpPr>
        <p:spPr>
          <a:xfrm>
            <a:off x="7126288" y="2076450"/>
            <a:ext cx="227012" cy="2667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43" name="Oval 42"/>
          <p:cNvSpPr/>
          <p:nvPr/>
        </p:nvSpPr>
        <p:spPr>
          <a:xfrm>
            <a:off x="7010400" y="3433763"/>
            <a:ext cx="227013" cy="2651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cxnSp>
        <p:nvCxnSpPr>
          <p:cNvPr id="45" name="Straight Arrow Connector 44"/>
          <p:cNvCxnSpPr>
            <a:stCxn id="19" idx="3"/>
            <a:endCxn id="40" idx="6"/>
          </p:cNvCxnSpPr>
          <p:nvPr/>
        </p:nvCxnSpPr>
        <p:spPr>
          <a:xfrm flipH="1" flipV="1">
            <a:off x="3757613" y="3883025"/>
            <a:ext cx="628650" cy="495300"/>
          </a:xfrm>
          <a:prstGeom prst="straightConnector1">
            <a:avLst/>
          </a:prstGeom>
          <a:noFill/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0" idx="2"/>
          </p:cNvCxnSpPr>
          <p:nvPr/>
        </p:nvCxnSpPr>
        <p:spPr>
          <a:xfrm flipH="1" flipV="1">
            <a:off x="2722563" y="2462213"/>
            <a:ext cx="808037" cy="1420812"/>
          </a:xfrm>
          <a:prstGeom prst="straightConnector1">
            <a:avLst/>
          </a:prstGeom>
          <a:noFill/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1" idx="0"/>
          </p:cNvCxnSpPr>
          <p:nvPr/>
        </p:nvCxnSpPr>
        <p:spPr>
          <a:xfrm flipV="1">
            <a:off x="2368550" y="2570163"/>
            <a:ext cx="354013" cy="2473325"/>
          </a:xfrm>
          <a:prstGeom prst="straightConnector1">
            <a:avLst/>
          </a:prstGeom>
          <a:noFill/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2"/>
          </p:cNvCxnSpPr>
          <p:nvPr/>
        </p:nvCxnSpPr>
        <p:spPr>
          <a:xfrm flipH="1" flipV="1">
            <a:off x="2722563" y="2393950"/>
            <a:ext cx="4287837" cy="1173163"/>
          </a:xfrm>
          <a:prstGeom prst="straightConnector1">
            <a:avLst/>
          </a:prstGeom>
          <a:noFill/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2"/>
          </p:cNvCxnSpPr>
          <p:nvPr/>
        </p:nvCxnSpPr>
        <p:spPr>
          <a:xfrm flipH="1">
            <a:off x="2722563" y="2209800"/>
            <a:ext cx="4403725" cy="133350"/>
          </a:xfrm>
          <a:prstGeom prst="straightConnector1">
            <a:avLst/>
          </a:prstGeom>
          <a:noFill/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873750" y="2946400"/>
            <a:ext cx="252413" cy="390525"/>
          </a:xfrm>
          <a:prstGeom prst="straightConnector1">
            <a:avLst/>
          </a:prstGeom>
          <a:noFill/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3" idx="4"/>
          </p:cNvCxnSpPr>
          <p:nvPr/>
        </p:nvCxnSpPr>
        <p:spPr>
          <a:xfrm flipH="1" flipV="1">
            <a:off x="2867025" y="1093788"/>
            <a:ext cx="2122488" cy="376237"/>
          </a:xfrm>
          <a:prstGeom prst="straightConnector1">
            <a:avLst/>
          </a:prstGeom>
          <a:noFill/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4" idx="3"/>
            <a:endCxn id="22" idx="3"/>
          </p:cNvCxnSpPr>
          <p:nvPr/>
        </p:nvCxnSpPr>
        <p:spPr>
          <a:xfrm flipH="1" flipV="1">
            <a:off x="2919413" y="1639888"/>
            <a:ext cx="4586287" cy="388937"/>
          </a:xfrm>
          <a:prstGeom prst="straightConnector1">
            <a:avLst/>
          </a:prstGeom>
          <a:noFill/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3910013" y="3689350"/>
            <a:ext cx="36512" cy="327025"/>
          </a:xfrm>
          <a:prstGeom prst="straightConnector1">
            <a:avLst/>
          </a:prstGeom>
          <a:noFill/>
          <a:ln w="254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5519738" y="2908300"/>
            <a:ext cx="11112" cy="233363"/>
          </a:xfrm>
          <a:prstGeom prst="straightConnector1">
            <a:avLst/>
          </a:prstGeom>
          <a:noFill/>
          <a:ln w="254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" idx="4"/>
          </p:cNvCxnSpPr>
          <p:nvPr/>
        </p:nvCxnSpPr>
        <p:spPr>
          <a:xfrm flipH="1" flipV="1">
            <a:off x="5111750" y="3794125"/>
            <a:ext cx="203200" cy="179388"/>
          </a:xfrm>
          <a:prstGeom prst="straightConnector1">
            <a:avLst/>
          </a:prstGeom>
          <a:noFill/>
          <a:ln w="254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34" idx="1"/>
          </p:cNvCxnSpPr>
          <p:nvPr/>
        </p:nvCxnSpPr>
        <p:spPr>
          <a:xfrm flipV="1">
            <a:off x="5124450" y="3327400"/>
            <a:ext cx="388938" cy="454025"/>
          </a:xfrm>
          <a:prstGeom prst="straightConnector1">
            <a:avLst/>
          </a:prstGeom>
          <a:noFill/>
          <a:ln w="254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10" idx="1"/>
            <a:endCxn id="28" idx="0"/>
          </p:cNvCxnSpPr>
          <p:nvPr/>
        </p:nvCxnSpPr>
        <p:spPr>
          <a:xfrm flipH="1">
            <a:off x="6967538" y="5519738"/>
            <a:ext cx="307975" cy="146050"/>
          </a:xfrm>
          <a:prstGeom prst="straightConnector1">
            <a:avLst/>
          </a:prstGeom>
          <a:noFill/>
          <a:ln w="254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0" idx="3"/>
          </p:cNvCxnSpPr>
          <p:nvPr/>
        </p:nvCxnSpPr>
        <p:spPr>
          <a:xfrm>
            <a:off x="7700963" y="5529263"/>
            <a:ext cx="373062" cy="292100"/>
          </a:xfrm>
          <a:prstGeom prst="straightConnector1">
            <a:avLst/>
          </a:prstGeom>
          <a:noFill/>
          <a:ln w="254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9" idx="2"/>
          </p:cNvCxnSpPr>
          <p:nvPr/>
        </p:nvCxnSpPr>
        <p:spPr>
          <a:xfrm flipH="1" flipV="1">
            <a:off x="3952875" y="3706813"/>
            <a:ext cx="473075" cy="533400"/>
          </a:xfrm>
          <a:prstGeom prst="straightConnector1">
            <a:avLst/>
          </a:prstGeom>
          <a:noFill/>
          <a:ln w="254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5410200" y="1273175"/>
            <a:ext cx="328613" cy="20638"/>
          </a:xfrm>
          <a:prstGeom prst="straightConnector1">
            <a:avLst/>
          </a:prstGeom>
          <a:noFill/>
          <a:ln w="254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5403850" y="1597025"/>
            <a:ext cx="334963" cy="461963"/>
          </a:xfrm>
          <a:prstGeom prst="straightConnector1">
            <a:avLst/>
          </a:prstGeom>
          <a:noFill/>
          <a:ln w="254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14" idx="3"/>
          </p:cNvCxnSpPr>
          <p:nvPr/>
        </p:nvCxnSpPr>
        <p:spPr>
          <a:xfrm flipH="1">
            <a:off x="5381625" y="2028825"/>
            <a:ext cx="2124075" cy="88900"/>
          </a:xfrm>
          <a:prstGeom prst="straightConnector1">
            <a:avLst/>
          </a:prstGeom>
          <a:noFill/>
          <a:ln w="254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2" name="TextBox 98"/>
          <p:cNvSpPr txBox="1">
            <a:spLocks noChangeArrowheads="1"/>
          </p:cNvSpPr>
          <p:nvPr/>
        </p:nvSpPr>
        <p:spPr bwMode="auto">
          <a:xfrm>
            <a:off x="4071938" y="5703888"/>
            <a:ext cx="1928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ZA" altLang="en-US" sz="1800"/>
              <a:t>Upper and Lower Steenbras</a:t>
            </a:r>
          </a:p>
        </p:txBody>
      </p:sp>
      <p:sp>
        <p:nvSpPr>
          <p:cNvPr id="51253" name="TextBox 99"/>
          <p:cNvSpPr txBox="1">
            <a:spLocks noChangeArrowheads="1"/>
          </p:cNvSpPr>
          <p:nvPr/>
        </p:nvSpPr>
        <p:spPr bwMode="auto">
          <a:xfrm>
            <a:off x="7126288" y="4797425"/>
            <a:ext cx="1865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ZA" altLang="en-US" sz="1800" dirty="0"/>
              <a:t>Theewaterskloof</a:t>
            </a:r>
          </a:p>
        </p:txBody>
      </p:sp>
      <p:sp>
        <p:nvSpPr>
          <p:cNvPr id="51254" name="TextBox 100"/>
          <p:cNvSpPr txBox="1">
            <a:spLocks noChangeArrowheads="1"/>
          </p:cNvSpPr>
          <p:nvPr/>
        </p:nvSpPr>
        <p:spPr bwMode="auto">
          <a:xfrm>
            <a:off x="7413625" y="3517900"/>
            <a:ext cx="1731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ZA" altLang="en-US" sz="1800"/>
              <a:t>Wemmershoek</a:t>
            </a:r>
          </a:p>
        </p:txBody>
      </p:sp>
      <p:sp>
        <p:nvSpPr>
          <p:cNvPr id="51255" name="TextBox 101"/>
          <p:cNvSpPr txBox="1">
            <a:spLocks noChangeArrowheads="1"/>
          </p:cNvSpPr>
          <p:nvPr/>
        </p:nvSpPr>
        <p:spPr bwMode="auto">
          <a:xfrm>
            <a:off x="5919788" y="4106863"/>
            <a:ext cx="1865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ZA" altLang="en-US" sz="1800"/>
              <a:t>Berg River Dam</a:t>
            </a:r>
          </a:p>
        </p:txBody>
      </p:sp>
      <p:sp>
        <p:nvSpPr>
          <p:cNvPr id="51256" name="TextBox 102"/>
          <p:cNvSpPr txBox="1">
            <a:spLocks noChangeArrowheads="1"/>
          </p:cNvSpPr>
          <p:nvPr/>
        </p:nvSpPr>
        <p:spPr bwMode="auto">
          <a:xfrm>
            <a:off x="7651750" y="2209800"/>
            <a:ext cx="1103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ZA" altLang="en-US" sz="1800"/>
              <a:t>Voelvlei</a:t>
            </a:r>
          </a:p>
        </p:txBody>
      </p:sp>
      <p:sp>
        <p:nvSpPr>
          <p:cNvPr id="51257" name="TextBox 103"/>
          <p:cNvSpPr txBox="1">
            <a:spLocks noChangeArrowheads="1"/>
          </p:cNvSpPr>
          <p:nvPr/>
        </p:nvSpPr>
        <p:spPr bwMode="auto">
          <a:xfrm rot="1006422">
            <a:off x="4854575" y="4679950"/>
            <a:ext cx="815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ZA" altLang="en-US" sz="1800"/>
              <a:t>tunnel</a:t>
            </a:r>
          </a:p>
        </p:txBody>
      </p:sp>
      <p:sp>
        <p:nvSpPr>
          <p:cNvPr id="51258" name="TextBox 104"/>
          <p:cNvSpPr txBox="1">
            <a:spLocks noChangeArrowheads="1"/>
          </p:cNvSpPr>
          <p:nvPr/>
        </p:nvSpPr>
        <p:spPr bwMode="auto">
          <a:xfrm>
            <a:off x="3009900" y="4302125"/>
            <a:ext cx="1328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ZA" altLang="en-US" sz="1800"/>
              <a:t>Kleinplaas</a:t>
            </a:r>
          </a:p>
        </p:txBody>
      </p:sp>
      <p:sp>
        <p:nvSpPr>
          <p:cNvPr id="51259" name="TextBox 105"/>
          <p:cNvSpPr txBox="1">
            <a:spLocks noChangeArrowheads="1"/>
          </p:cNvSpPr>
          <p:nvPr/>
        </p:nvSpPr>
        <p:spPr bwMode="auto">
          <a:xfrm>
            <a:off x="3843338" y="982663"/>
            <a:ext cx="1576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ZA" altLang="en-US" sz="1800"/>
              <a:t>Misverstand</a:t>
            </a:r>
          </a:p>
        </p:txBody>
      </p:sp>
      <p:cxnSp>
        <p:nvCxnSpPr>
          <p:cNvPr id="109" name="Straight Arrow Connector 108"/>
          <p:cNvCxnSpPr>
            <a:endCxn id="14" idx="1"/>
          </p:cNvCxnSpPr>
          <p:nvPr/>
        </p:nvCxnSpPr>
        <p:spPr>
          <a:xfrm flipH="1">
            <a:off x="7853363" y="1362075"/>
            <a:ext cx="481012" cy="450850"/>
          </a:xfrm>
          <a:prstGeom prst="straightConnector1">
            <a:avLst/>
          </a:prstGeom>
          <a:noFill/>
          <a:ln w="254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14" idx="1"/>
          </p:cNvCxnSpPr>
          <p:nvPr/>
        </p:nvCxnSpPr>
        <p:spPr>
          <a:xfrm flipH="1">
            <a:off x="7853363" y="373063"/>
            <a:ext cx="481012" cy="1439862"/>
          </a:xfrm>
          <a:prstGeom prst="straightConnector1">
            <a:avLst/>
          </a:prstGeom>
          <a:noFill/>
          <a:ln w="254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6967538" y="571500"/>
            <a:ext cx="879475" cy="3603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ZA" sz="1200" dirty="0">
                <a:solidFill>
                  <a:schemeClr val="tx1"/>
                </a:solidFill>
              </a:rPr>
              <a:t>24 Rivers</a:t>
            </a:r>
          </a:p>
        </p:txBody>
      </p:sp>
      <p:cxnSp>
        <p:nvCxnSpPr>
          <p:cNvPr id="121" name="Straight Arrow Connector 120"/>
          <p:cNvCxnSpPr/>
          <p:nvPr/>
        </p:nvCxnSpPr>
        <p:spPr>
          <a:xfrm flipH="1">
            <a:off x="7785100" y="881063"/>
            <a:ext cx="415925" cy="87312"/>
          </a:xfrm>
          <a:prstGeom prst="straightConnector1">
            <a:avLst/>
          </a:prstGeom>
          <a:noFill/>
          <a:ln w="254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1" idx="2"/>
            <a:endCxn id="40" idx="4"/>
          </p:cNvCxnSpPr>
          <p:nvPr/>
        </p:nvCxnSpPr>
        <p:spPr>
          <a:xfrm flipH="1" flipV="1">
            <a:off x="3644900" y="4016375"/>
            <a:ext cx="230188" cy="1160463"/>
          </a:xfrm>
          <a:prstGeom prst="straightConnector1">
            <a:avLst/>
          </a:prstGeom>
          <a:noFill/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11" idx="4"/>
          </p:cNvCxnSpPr>
          <p:nvPr/>
        </p:nvCxnSpPr>
        <p:spPr>
          <a:xfrm flipV="1">
            <a:off x="3644900" y="5845175"/>
            <a:ext cx="230188" cy="504825"/>
          </a:xfrm>
          <a:prstGeom prst="straightConnector1">
            <a:avLst/>
          </a:prstGeom>
          <a:noFill/>
          <a:ln w="254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6" name="TextBox 76"/>
          <p:cNvSpPr txBox="1">
            <a:spLocks noChangeArrowheads="1"/>
          </p:cNvSpPr>
          <p:nvPr/>
        </p:nvSpPr>
        <p:spPr bwMode="auto">
          <a:xfrm>
            <a:off x="2298700" y="5889625"/>
            <a:ext cx="1327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ZA" altLang="en-US" sz="1800"/>
              <a:t>Palmiet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46075" y="2389188"/>
            <a:ext cx="881063" cy="3603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ZA" sz="1200" dirty="0">
                <a:solidFill>
                  <a:schemeClr val="tx1"/>
                </a:solidFill>
              </a:rPr>
              <a:t>Irrigation demand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46075" y="2852738"/>
            <a:ext cx="881063" cy="3603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ZA" sz="1200" dirty="0">
                <a:solidFill>
                  <a:schemeClr val="tx1"/>
                </a:solidFill>
              </a:rPr>
              <a:t>Metro demand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46075" y="3327400"/>
            <a:ext cx="881063" cy="5254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ZA" sz="1200" dirty="0">
                <a:solidFill>
                  <a:schemeClr val="tx1"/>
                </a:solidFill>
              </a:rPr>
              <a:t>Other urban demands</a:t>
            </a:r>
          </a:p>
        </p:txBody>
      </p:sp>
      <p:sp>
        <p:nvSpPr>
          <p:cNvPr id="82" name="Isosceles Triangle 81"/>
          <p:cNvSpPr/>
          <p:nvPr/>
        </p:nvSpPr>
        <p:spPr>
          <a:xfrm>
            <a:off x="295275" y="4030663"/>
            <a:ext cx="863600" cy="69532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ZA" sz="1400" dirty="0">
                <a:solidFill>
                  <a:schemeClr val="tx1"/>
                </a:solidFill>
              </a:rPr>
              <a:t>dam</a:t>
            </a:r>
          </a:p>
        </p:txBody>
      </p:sp>
      <p:cxnSp>
        <p:nvCxnSpPr>
          <p:cNvPr id="83" name="Straight Connector 82"/>
          <p:cNvCxnSpPr/>
          <p:nvPr/>
        </p:nvCxnSpPr>
        <p:spPr>
          <a:xfrm flipH="1" flipV="1">
            <a:off x="346075" y="5214938"/>
            <a:ext cx="563563" cy="15875"/>
          </a:xfrm>
          <a:prstGeom prst="line">
            <a:avLst/>
          </a:prstGeom>
          <a:noFill/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2" name="TextBox 83"/>
          <p:cNvSpPr txBox="1">
            <a:spLocks noChangeArrowheads="1"/>
          </p:cNvSpPr>
          <p:nvPr/>
        </p:nvSpPr>
        <p:spPr bwMode="auto">
          <a:xfrm>
            <a:off x="909638" y="5008563"/>
            <a:ext cx="814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ZA" altLang="en-US" sz="1800"/>
              <a:t>tunnel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H="1" flipV="1">
            <a:off x="346075" y="5703888"/>
            <a:ext cx="563563" cy="11112"/>
          </a:xfrm>
          <a:prstGeom prst="straightConnector1">
            <a:avLst/>
          </a:prstGeom>
          <a:noFill/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4" name="TextBox 90"/>
          <p:cNvSpPr txBox="1">
            <a:spLocks noChangeArrowheads="1"/>
          </p:cNvSpPr>
          <p:nvPr/>
        </p:nvSpPr>
        <p:spPr bwMode="auto">
          <a:xfrm>
            <a:off x="909638" y="5538788"/>
            <a:ext cx="966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ZA" altLang="en-US" sz="1800"/>
              <a:t>Supply line</a:t>
            </a:r>
          </a:p>
        </p:txBody>
      </p:sp>
      <p:sp>
        <p:nvSpPr>
          <p:cNvPr id="51275" name="TextBox 91"/>
          <p:cNvSpPr txBox="1">
            <a:spLocks noChangeArrowheads="1"/>
          </p:cNvSpPr>
          <p:nvPr/>
        </p:nvSpPr>
        <p:spPr bwMode="auto">
          <a:xfrm>
            <a:off x="179388" y="1949450"/>
            <a:ext cx="1865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ZA" altLang="en-US" sz="2000"/>
              <a:t>Legend</a:t>
            </a:r>
          </a:p>
        </p:txBody>
      </p:sp>
      <p:sp>
        <p:nvSpPr>
          <p:cNvPr id="3" name="Oval 2"/>
          <p:cNvSpPr/>
          <p:nvPr/>
        </p:nvSpPr>
        <p:spPr>
          <a:xfrm>
            <a:off x="7934325" y="1568450"/>
            <a:ext cx="40005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77" name="Oval 76"/>
          <p:cNvSpPr/>
          <p:nvPr/>
        </p:nvSpPr>
        <p:spPr>
          <a:xfrm>
            <a:off x="6746875" y="4711065"/>
            <a:ext cx="40005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1" name="Oval 80"/>
          <p:cNvSpPr/>
          <p:nvPr/>
        </p:nvSpPr>
        <p:spPr>
          <a:xfrm>
            <a:off x="4972050" y="4030663"/>
            <a:ext cx="538163" cy="511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800" dirty="0" smtClean="0">
                <a:solidFill>
                  <a:srgbClr val="FF0000"/>
                </a:solidFill>
              </a:rPr>
              <a:t>e</a:t>
            </a:r>
            <a:r>
              <a:rPr lang="en-ZA" sz="1800" baseline="30000" dirty="0" smtClean="0">
                <a:solidFill>
                  <a:srgbClr val="FF0000"/>
                </a:solidFill>
              </a:rPr>
              <a:t>2</a:t>
            </a:r>
            <a:endParaRPr lang="en-ZA" sz="1800" baseline="30000" dirty="0">
              <a:solidFill>
                <a:srgbClr val="FF0000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5365751" y="845979"/>
            <a:ext cx="40005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rgbClr val="FF0000"/>
                </a:solidFill>
              </a:rPr>
              <a:t>a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8362157" y="5206048"/>
            <a:ext cx="40005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="" val="20523063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>
                <a:ea typeface="ＭＳ Ｐゴシック" pitchFamily="34" charset="-128"/>
              </a:rPr>
              <a:t>State of Storage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08125" y="1265238"/>
          <a:ext cx="6973888" cy="3743363"/>
        </p:xfrm>
        <a:graphic>
          <a:graphicData uri="http://schemas.openxmlformats.org/drawingml/2006/table">
            <a:tbl>
              <a:tblPr/>
              <a:tblGrid>
                <a:gridCol w="23279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7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56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37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37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58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Dam</a:t>
                      </a:r>
                      <a:endParaRPr kumimoji="0" lang="en-Z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7" marR="91427" marT="45694" marB="4569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Nett Cap  </a:t>
                      </a:r>
                      <a:endParaRPr kumimoji="0" lang="en-Z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10</a:t>
                      </a:r>
                      <a:r>
                        <a:rPr kumimoji="0" lang="en-ZA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6</a:t>
                      </a: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</a:t>
                      </a:r>
                      <a:r>
                        <a:rPr kumimoji="0" lang="en-ZA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Z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endParaRPr kumimoji="0" lang="en-Z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7" marR="91427" marT="45694" marB="4569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22 Jan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2018</a:t>
                      </a:r>
                      <a:endParaRPr kumimoji="0" lang="en-Z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7" marR="91427" marT="45694" marB="4569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29 Jan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2018                                                                                                                                                                                              </a:t>
                      </a:r>
                      <a:endParaRPr kumimoji="0" lang="en-Z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7" marR="91427" marT="45694" marB="4569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Difference</a:t>
                      </a:r>
                      <a:endParaRPr kumimoji="0" lang="en-Z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7" marR="91427" marT="45694" marB="4569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8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743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Western Cape: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Voëlvlei</a:t>
                      </a:r>
                      <a:endParaRPr kumimoji="0" lang="en-ZA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Berg </a:t>
                      </a:r>
                      <a:r>
                        <a:rPr kumimoji="0" lang="en-Z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River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Theewaterskloof</a:t>
                      </a:r>
                      <a:endParaRPr kumimoji="0" lang="en-ZA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Wemmershoek</a:t>
                      </a:r>
                      <a:endParaRPr kumimoji="0" lang="en-ZA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Upper Steenbras</a:t>
                      </a:r>
                      <a:endParaRPr kumimoji="0" lang="en-ZA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Lower Steenbras</a:t>
                      </a:r>
                      <a:endParaRPr kumimoji="0" lang="en-ZA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7" marR="91427" marT="45694" marB="4569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889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159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127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479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59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32</a:t>
                      </a:r>
                      <a:endParaRPr kumimoji="0" lang="en-ZA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34</a:t>
                      </a:r>
                      <a:endParaRPr kumimoji="0" lang="en-ZA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7" marR="91427" marT="45694" marB="4569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26,9%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18,8%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53,9%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13,9%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52,6%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89,9%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43,6%</a:t>
                      </a:r>
                      <a:endParaRPr kumimoji="0" lang="en-Z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7" marR="91427" marT="45694" marB="4569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26,0%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18,3%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52,7%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13,1%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52,7%</a:t>
                      </a:r>
                      <a:endParaRPr kumimoji="0" lang="en-Z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85,5%</a:t>
                      </a:r>
                      <a:endParaRPr kumimoji="0" lang="en-Z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41,9%</a:t>
                      </a:r>
                      <a:endParaRPr kumimoji="0" lang="en-Z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7" marR="91427" marT="45694" marB="4569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0,9%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0,5%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1,2%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0,8%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0,1%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4,4%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1,7%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27" marR="91427" marT="45694" marB="45694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60232" y="6093296"/>
            <a:ext cx="2133600" cy="365125"/>
          </a:xfrm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582FFDCD-B6A3-4D8A-86AC-BA936286737D}" type="slidenum">
              <a:rPr lang="en-US" smtClean="0">
                <a:ea typeface="ＭＳ Ｐゴシック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4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550" y="104775"/>
            <a:ext cx="9309100" cy="607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60232" y="6093296"/>
            <a:ext cx="2133600" cy="365125"/>
          </a:xfrm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582FFDCD-B6A3-4D8A-86AC-BA936286737D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1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2204865"/>
            <a:ext cx="7704856" cy="302433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b="1" dirty="0" smtClean="0">
                <a:ea typeface="ＭＳ Ｐゴシック" pitchFamily="34" charset="-128"/>
              </a:rPr>
              <a:t>WATER REQUIREMENT PROJECTIONS AND ACTUAL WATER USE</a:t>
            </a:r>
            <a:br>
              <a:rPr lang="en-ZA" altLang="en-US" b="1" dirty="0" smtClean="0">
                <a:ea typeface="ＭＳ Ｐゴシック" pitchFamily="34" charset="-128"/>
              </a:rPr>
            </a:br>
            <a:r>
              <a:rPr lang="en-ZA" altLang="en-US" b="1" dirty="0" smtClean="0">
                <a:ea typeface="ＭＳ Ｐゴシック" pitchFamily="34" charset="-128"/>
              </a:rPr>
              <a:t> </a:t>
            </a:r>
            <a:endParaRPr lang="en-US" altLang="en-US" sz="3800" b="1" dirty="0" smtClean="0">
              <a:ea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60232" y="6093296"/>
            <a:ext cx="2133600" cy="365125"/>
          </a:xfrm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582FFDCD-B6A3-4D8A-86AC-BA936286737D}" type="slidenum">
              <a:rPr lang="en-US" smtClean="0">
                <a:ea typeface="ＭＳ Ｐゴシック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3385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721102"/>
              </p:ext>
            </p:extLst>
          </p:nvPr>
        </p:nvGraphicFramePr>
        <p:xfrm>
          <a:off x="2124274" y="3933056"/>
          <a:ext cx="6216649" cy="2200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6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3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3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33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66734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Date</a:t>
                      </a:r>
                      <a:endParaRPr lang="en-ZA" sz="1600" dirty="0"/>
                    </a:p>
                  </a:txBody>
                  <a:tcPr marL="91462" marR="91462" marT="45688" marB="45688"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Urban  Cumulative Target  (Mm</a:t>
                      </a:r>
                      <a:r>
                        <a:rPr lang="en-ZA" sz="1600" baseline="30000" dirty="0" smtClean="0"/>
                        <a:t>3</a:t>
                      </a:r>
                      <a:r>
                        <a:rPr lang="en-ZA" sz="1600" dirty="0" smtClean="0"/>
                        <a:t>)</a:t>
                      </a:r>
                    </a:p>
                    <a:p>
                      <a:r>
                        <a:rPr lang="en-ZA" sz="1600" dirty="0" smtClean="0"/>
                        <a:t>(A)</a:t>
                      </a:r>
                      <a:endParaRPr lang="en-ZA" sz="1600" dirty="0"/>
                    </a:p>
                  </a:txBody>
                  <a:tcPr marL="91462" marR="91462" marT="45688" marB="45688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Actual (Mm3)</a:t>
                      </a:r>
                    </a:p>
                    <a:p>
                      <a:pPr marL="0" algn="l" defTabSz="457200" rtl="0" eaLnBrk="1" latinLnBrk="0" hangingPunct="1"/>
                      <a:r>
                        <a:rPr lang="en-ZA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(B)</a:t>
                      </a:r>
                      <a:endParaRPr lang="en-ZA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2" marR="91462" marT="45688" marB="4568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Difference </a:t>
                      </a:r>
                      <a:r>
                        <a:rPr lang="en-ZA" sz="1600" dirty="0" smtClean="0"/>
                        <a:t>(Mm</a:t>
                      </a:r>
                      <a:r>
                        <a:rPr lang="en-ZA" sz="1600" baseline="30000" dirty="0" smtClean="0"/>
                        <a:t>3</a:t>
                      </a:r>
                      <a:r>
                        <a:rPr lang="en-ZA" sz="1600" dirty="0" smtClean="0"/>
                        <a:t>)</a:t>
                      </a:r>
                    </a:p>
                    <a:p>
                      <a:pPr marL="0" algn="l" defTabSz="457200" rtl="0" eaLnBrk="1" latinLnBrk="0" hangingPunct="1"/>
                      <a:r>
                        <a:rPr lang="en-ZA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(A-B)</a:t>
                      </a:r>
                      <a:endParaRPr lang="en-ZA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2" marR="91462" marT="45688" marB="45688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Annual Target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(Mm</a:t>
                      </a:r>
                      <a:r>
                        <a:rPr lang="en-ZA" sz="1600" baseline="30000" dirty="0" smtClean="0"/>
                        <a:t>3</a:t>
                      </a:r>
                      <a:r>
                        <a:rPr lang="en-ZA" sz="1600" dirty="0" smtClean="0"/>
                        <a:t>)</a:t>
                      </a:r>
                    </a:p>
                    <a:p>
                      <a:pPr marL="0" algn="l" defTabSz="457200" rtl="0" eaLnBrk="1" latinLnBrk="0" hangingPunct="1"/>
                      <a:endParaRPr lang="en-ZA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2" marR="91462" marT="45688" marB="4568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847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 17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22.2</a:t>
                      </a:r>
                      <a:endParaRPr lang="en-ZA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62" marR="91462" marT="45688" marB="45688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-3.8</a:t>
                      </a:r>
                      <a:endParaRPr lang="en-ZA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62" marR="91462" marT="45688" marB="45688" anchor="b"/>
                </a:tc>
                <a:tc rowSpan="3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192.1</a:t>
                      </a:r>
                      <a:endParaRPr lang="en-Z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62" marR="91462" marT="45688" marB="4568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847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</a:t>
                      </a:r>
                      <a:r>
                        <a:rPr lang="en-ZA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35.8</a:t>
                      </a:r>
                      <a:endParaRPr lang="en-ZA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62" marR="91462" marT="45688" marB="45688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1.0</a:t>
                      </a:r>
                      <a:endParaRPr lang="en-ZA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62" marR="91462" marT="45688" marB="45688" anchor="b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847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</a:t>
                      </a:r>
                      <a:r>
                        <a:rPr lang="en-ZA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18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55.8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57.2</a:t>
                      </a:r>
                      <a:endParaRPr lang="en-ZA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62" marR="91462" marT="45688" marB="45688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-1.4</a:t>
                      </a:r>
                      <a:endParaRPr lang="en-ZA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62" marR="91462" marT="45688" marB="45688" anchor="b"/>
                </a:tc>
                <a:tc v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ZA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9" marR="91449" marT="45688" marB="45688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8400" name="Picture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1"/>
            <a:ext cx="7056784" cy="375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60232" y="6093296"/>
            <a:ext cx="2133600" cy="365125"/>
          </a:xfrm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582FFDCD-B6A3-4D8A-86AC-BA936286737D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6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2380</Words>
  <Application>Microsoft Office PowerPoint</Application>
  <PresentationFormat>On-screen Show (4:3)</PresentationFormat>
  <Paragraphs>622</Paragraphs>
  <Slides>41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3_Office Theme</vt:lpstr>
      <vt:lpstr>Office Theme</vt:lpstr>
      <vt:lpstr>4_Office Theme</vt:lpstr>
      <vt:lpstr>1_Office Theme</vt:lpstr>
      <vt:lpstr>2_Office Theme</vt:lpstr>
      <vt:lpstr>5_Office Theme</vt:lpstr>
      <vt:lpstr>Slide 1</vt:lpstr>
      <vt:lpstr>TABLE OF CONTENTS</vt:lpstr>
      <vt:lpstr>BACKGROUND</vt:lpstr>
      <vt:lpstr> MONITORING OF SYSTEM PERFORMANCE   </vt:lpstr>
      <vt:lpstr>WCWS System overview</vt:lpstr>
      <vt:lpstr>State of Storage</vt:lpstr>
      <vt:lpstr>Slide 7</vt:lpstr>
      <vt:lpstr>WATER REQUIREMENT PROJECTIONS AND ACTUAL WATER USE  </vt:lpstr>
      <vt:lpstr>Slide 9</vt:lpstr>
      <vt:lpstr>Slide 10</vt:lpstr>
      <vt:lpstr>Slide 11</vt:lpstr>
      <vt:lpstr>INTERVENTION STRATEGIES </vt:lpstr>
      <vt:lpstr>Western Cape Water Supply System Intervention Strategy</vt:lpstr>
      <vt:lpstr>Western Cape Water Supply System Intervention Strategy</vt:lpstr>
      <vt:lpstr>EXISITNG SYSTEM OPTIMISATION</vt:lpstr>
      <vt:lpstr>1) MISVERSTAND DAM</vt:lpstr>
      <vt:lpstr>MISVERSTAND DAM cont….</vt:lpstr>
      <vt:lpstr>2) RUENSVELD (OVERBERG)</vt:lpstr>
      <vt:lpstr>RUENSVELD (OVERBERG) cont….</vt:lpstr>
      <vt:lpstr> 3) THEEWATERSKLOOF DAM       (CHARMAINE TUNNEL)</vt:lpstr>
      <vt:lpstr>Slide 21</vt:lpstr>
      <vt:lpstr>THEEWATERSKLOOF cont…</vt:lpstr>
      <vt:lpstr>4) VOËLVLEI DAM EMERGENCY PROJECT</vt:lpstr>
      <vt:lpstr>Schematic layout of the emergency abstraction work at Voëlvlei Dam</vt:lpstr>
      <vt:lpstr>VOËLVLEI DAM cont… </vt:lpstr>
      <vt:lpstr>5) DASBOS PUMP STATION</vt:lpstr>
      <vt:lpstr>DASBOS PUMP STATION cont…</vt:lpstr>
      <vt:lpstr>6) EIKENHOF DAM TO STEENBRAS DAM</vt:lpstr>
      <vt:lpstr>  SYSTEM OPTIMISATION COSTS</vt:lpstr>
      <vt:lpstr>POTENTIAL CHALLENGES</vt:lpstr>
      <vt:lpstr>WATER LEVEL MONITORING</vt:lpstr>
      <vt:lpstr>DESALINATION</vt:lpstr>
      <vt:lpstr>Slide 33</vt:lpstr>
      <vt:lpstr>Slide 34</vt:lpstr>
      <vt:lpstr>Slide 35</vt:lpstr>
      <vt:lpstr>Slide 36</vt:lpstr>
      <vt:lpstr>REQUESTED PLANT CAPACITY BY THE CITY OF  CAPE TOWN   </vt:lpstr>
      <vt:lpstr>GROUND WATER </vt:lpstr>
      <vt:lpstr>GROUND WATER PROJECTS</vt:lpstr>
      <vt:lpstr>CONCLUSION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Ntuli Celiwe</dc:creator>
  <cp:lastModifiedBy>PUMZA</cp:lastModifiedBy>
  <cp:revision>66</cp:revision>
  <dcterms:created xsi:type="dcterms:W3CDTF">2018-01-29T14:45:24Z</dcterms:created>
  <dcterms:modified xsi:type="dcterms:W3CDTF">2018-02-08T12:18:16Z</dcterms:modified>
</cp:coreProperties>
</file>