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96" r:id="rId2"/>
    <p:sldMasterId id="2147483701" r:id="rId3"/>
    <p:sldMasterId id="2147483706" r:id="rId4"/>
    <p:sldMasterId id="2147483711" r:id="rId5"/>
    <p:sldMasterId id="2147483716" r:id="rId6"/>
    <p:sldMasterId id="2147483721" r:id="rId7"/>
    <p:sldMasterId id="2147483726" r:id="rId8"/>
    <p:sldMasterId id="2147483732" r:id="rId9"/>
    <p:sldMasterId id="2147483737" r:id="rId10"/>
    <p:sldMasterId id="2147483742" r:id="rId11"/>
    <p:sldMasterId id="2147483749" r:id="rId12"/>
    <p:sldMasterId id="2147483806" r:id="rId13"/>
    <p:sldMasterId id="2147483819" r:id="rId14"/>
  </p:sldMasterIdLst>
  <p:notesMasterIdLst>
    <p:notesMasterId r:id="rId63"/>
  </p:notesMasterIdLst>
  <p:handoutMasterIdLst>
    <p:handoutMasterId r:id="rId64"/>
  </p:handoutMasterIdLst>
  <p:sldIdLst>
    <p:sldId id="747" r:id="rId15"/>
    <p:sldId id="1039" r:id="rId16"/>
    <p:sldId id="1078" r:id="rId17"/>
    <p:sldId id="1090" r:id="rId18"/>
    <p:sldId id="1091" r:id="rId19"/>
    <p:sldId id="1095" r:id="rId20"/>
    <p:sldId id="1094" r:id="rId21"/>
    <p:sldId id="1082" r:id="rId22"/>
    <p:sldId id="1040" r:id="rId23"/>
    <p:sldId id="1047" r:id="rId24"/>
    <p:sldId id="1070" r:id="rId25"/>
    <p:sldId id="1069" r:id="rId26"/>
    <p:sldId id="1071" r:id="rId27"/>
    <p:sldId id="1077" r:id="rId28"/>
    <p:sldId id="1063" r:id="rId29"/>
    <p:sldId id="1062" r:id="rId30"/>
    <p:sldId id="1079" r:id="rId31"/>
    <p:sldId id="1083" r:id="rId32"/>
    <p:sldId id="1080" r:id="rId33"/>
    <p:sldId id="1110" r:id="rId34"/>
    <p:sldId id="1101" r:id="rId35"/>
    <p:sldId id="1102" r:id="rId36"/>
    <p:sldId id="1103" r:id="rId37"/>
    <p:sldId id="1104" r:id="rId38"/>
    <p:sldId id="1105" r:id="rId39"/>
    <p:sldId id="1106" r:id="rId40"/>
    <p:sldId id="1107" r:id="rId41"/>
    <p:sldId id="1108" r:id="rId42"/>
    <p:sldId id="1109" r:id="rId43"/>
    <p:sldId id="1111" r:id="rId44"/>
    <p:sldId id="1084" r:id="rId45"/>
    <p:sldId id="1087" r:id="rId46"/>
    <p:sldId id="1088" r:id="rId47"/>
    <p:sldId id="1089" r:id="rId48"/>
    <p:sldId id="1099" r:id="rId49"/>
    <p:sldId id="1100" r:id="rId50"/>
    <p:sldId id="1058" r:id="rId51"/>
    <p:sldId id="1057" r:id="rId52"/>
    <p:sldId id="1059" r:id="rId53"/>
    <p:sldId id="1041" r:id="rId54"/>
    <p:sldId id="1072" r:id="rId55"/>
    <p:sldId id="1073" r:id="rId56"/>
    <p:sldId id="1074" r:id="rId57"/>
    <p:sldId id="1075" r:id="rId58"/>
    <p:sldId id="1076" r:id="rId59"/>
    <p:sldId id="1092" r:id="rId60"/>
    <p:sldId id="1001" r:id="rId61"/>
    <p:sldId id="882" r:id="rId62"/>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dy Sethusha" initials="MS" lastIdx="6" clrIdx="0">
    <p:extLst/>
  </p:cmAuthor>
  <p:cmAuthor id="2" name="Microsoft Office User" initials="Office" lastIdx="1" clrIdx="1">
    <p:extLst/>
  </p:cmAuthor>
  <p:cmAuthor id="3" name="Microsoft Office User" initials="Office [2]" lastIdx="1" clrIdx="2">
    <p:extLst/>
  </p:cmAuthor>
  <p:cmAuthor id="4" name="Microsoft Office User" initials="Office [3]" lastIdx="1" clrIdx="3">
    <p:extLst/>
  </p:cmAuthor>
  <p:cmAuthor id="5" name="Microsoft Office User" initials="Office [4]" lastIdx="1" clrIdx="4">
    <p:extLst/>
  </p:cmAuthor>
  <p:cmAuthor id="6" name="Microsoft Office User" initials="Office [5]" lastIdx="1" clrIdx="5">
    <p:extLst/>
  </p:cmAuthor>
  <p:cmAuthor id="7" name="Microsoft Office User" initials="Office [6]" lastIdx="1" clrIdx="6">
    <p:extLst/>
  </p:cmAuthor>
  <p:cmAuthor id="8" name="Microsoft Office User" initials="Office [7]" lastIdx="0" clrIdx="7">
    <p:extLst/>
  </p:cmAuthor>
  <p:cmAuthor id="9" name="Microsoft Office User" initials="Office [8]" lastIdx="1" clrIdx="8">
    <p:extLst/>
  </p:cmAuthor>
  <p:cmAuthor id="10" name="Microsoft Office User" initials="Office [9]" lastIdx="1" clrIdx="9">
    <p:extLst/>
  </p:cmAuthor>
  <p:cmAuthor id="11" name="Microsoft Office User" initials="Office [10]" lastIdx="1" clrIdx="10">
    <p:extLst/>
  </p:cmAuthor>
  <p:cmAuthor id="12" name="Microsoft Office User" initials="Office [11]" lastIdx="1" clrIdx="11">
    <p:extLst/>
  </p:cmAuthor>
  <p:cmAuthor id="13" name="Microsoft Office User" initials="Office [12]" lastIdx="1" clrIdx="12">
    <p:extLst/>
  </p:cmAuthor>
  <p:cmAuthor id="14" name="Microsoft Office User" initials="Office [13]" lastIdx="1" clrIdx="13">
    <p:extLst/>
  </p:cmAuthor>
  <p:cmAuthor id="15" name="Microsoft Office User" initials="Office [14]" lastIdx="1" clrIdx="14">
    <p:extLst/>
  </p:cmAuthor>
  <p:cmAuthor id="16" name="Microsoft Office User" initials="Office [15]" lastIdx="1" clrIdx="15">
    <p:extLst/>
  </p:cmAuthor>
  <p:cmAuthor id="17" name="Microsoft Office User" initials="Office [16]" lastIdx="1" clrIdx="16">
    <p:extLst/>
  </p:cmAuthor>
  <p:cmAuthor id="18" name="Microsoft Office User" initials="Office [17]" lastIdx="1" clrIdx="17">
    <p:extLst/>
  </p:cmAuthor>
  <p:cmAuthor id="19" name="Microsoft Office User" initials="Office [18]" lastIdx="1" clrIdx="18">
    <p:extLst/>
  </p:cmAuthor>
  <p:cmAuthor id="20" name="Microsoft Office User" initials="Office [19]" lastIdx="1" clrIdx="19">
    <p:extLst/>
  </p:cmAuthor>
  <p:cmAuthor id="21" name="Microsoft Office User" initials="Office [20]" lastIdx="1" clrIdx="2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3300"/>
    <a:srgbClr val="FEFAF5"/>
    <a:srgbClr val="F9F8F1"/>
    <a:srgbClr val="008000"/>
    <a:srgbClr val="000099"/>
    <a:srgbClr val="FEFAF3"/>
    <a:srgbClr val="643A08"/>
    <a:srgbClr val="FAF9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3" autoAdjust="0"/>
    <p:restoredTop sz="94343" autoAdjust="0"/>
  </p:normalViewPr>
  <p:slideViewPr>
    <p:cSldViewPr snapToObjects="1">
      <p:cViewPr varScale="1">
        <p:scale>
          <a:sx n="116" d="100"/>
          <a:sy n="116" d="100"/>
        </p:scale>
        <p:origin x="-18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6" d="100"/>
          <a:sy n="76" d="100"/>
        </p:scale>
        <p:origin x="2184" y="11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ED913-55E6-4BB0-A5F3-A74F251ADA1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06CB8CC4-7EC7-46F9-AB95-3AAB28610A16}">
      <dgm:prSet phldrT="[Text]" custT="1"/>
      <dgm:spPr/>
      <dgm:t>
        <a:bodyPr/>
        <a:lstStyle/>
        <a:p>
          <a:pPr algn="ctr"/>
          <a:r>
            <a:rPr lang="en-US" sz="1800" dirty="0" smtClean="0">
              <a:latin typeface="Arial" panose="020B0604020202020204" pitchFamily="34" charset="0"/>
              <a:cs typeface="Arial" panose="020B0604020202020204" pitchFamily="34" charset="0"/>
            </a:rPr>
            <a:t>IMTT ON DROUGHT AND WATER SCARCITY</a:t>
          </a:r>
          <a:endParaRPr lang="en-US" sz="1800" dirty="0">
            <a:latin typeface="Arial" panose="020B0604020202020204" pitchFamily="34" charset="0"/>
            <a:cs typeface="Arial" panose="020B0604020202020204" pitchFamily="34" charset="0"/>
          </a:endParaRPr>
        </a:p>
      </dgm:t>
    </dgm:pt>
    <dgm:pt modelId="{828D3A91-96E4-4F2E-8D93-1EB2A626A582}" type="parTrans" cxnId="{C8AF9185-46E4-4C47-BE54-688FFD6C7203}">
      <dgm:prSet/>
      <dgm:spPr/>
      <dgm:t>
        <a:bodyPr/>
        <a:lstStyle/>
        <a:p>
          <a:pPr algn="ctr"/>
          <a:endParaRPr lang="en-US" sz="1800"/>
        </a:p>
      </dgm:t>
    </dgm:pt>
    <dgm:pt modelId="{432064CF-2C29-4F54-B2D3-599CED6C0F6F}" type="sibTrans" cxnId="{C8AF9185-46E4-4C47-BE54-688FFD6C7203}">
      <dgm:prSet/>
      <dgm:spPr/>
      <dgm:t>
        <a:bodyPr/>
        <a:lstStyle/>
        <a:p>
          <a:pPr algn="ctr"/>
          <a:endParaRPr lang="en-US" sz="1800"/>
        </a:p>
      </dgm:t>
    </dgm:pt>
    <dgm:pt modelId="{95A01ED2-AF86-4568-BED5-114328691F52}">
      <dgm:prSet phldrT="[Text]" custT="1"/>
      <dgm:spPr/>
      <dgm:t>
        <a:bodyPr/>
        <a:lstStyle/>
        <a:p>
          <a:pPr algn="ctr"/>
          <a:r>
            <a:rPr lang="en-US" sz="1800" dirty="0" smtClean="0">
              <a:latin typeface="Arial" panose="020B0604020202020204" pitchFamily="34" charset="0"/>
              <a:cs typeface="Arial" panose="020B0604020202020204" pitchFamily="34" charset="0"/>
            </a:rPr>
            <a:t>National Food &amp; Nutrition Security Task Team</a:t>
          </a:r>
          <a:endParaRPr lang="en-US" sz="1800" dirty="0">
            <a:latin typeface="Arial" panose="020B0604020202020204" pitchFamily="34" charset="0"/>
            <a:cs typeface="Arial" panose="020B0604020202020204" pitchFamily="34" charset="0"/>
          </a:endParaRPr>
        </a:p>
      </dgm:t>
    </dgm:pt>
    <dgm:pt modelId="{B0252B39-2891-4170-BFAB-6A93FBA7F5F4}" type="parTrans" cxnId="{916BD64E-4C35-4FDB-9080-2B75EA9836E4}">
      <dgm:prSet/>
      <dgm:spPr/>
      <dgm:t>
        <a:bodyPr/>
        <a:lstStyle/>
        <a:p>
          <a:pPr algn="ctr"/>
          <a:endParaRPr lang="en-US" sz="1800"/>
        </a:p>
      </dgm:t>
    </dgm:pt>
    <dgm:pt modelId="{5D66F4D9-E639-4C11-948A-B1B2688013A2}" type="sibTrans" cxnId="{916BD64E-4C35-4FDB-9080-2B75EA9836E4}">
      <dgm:prSet/>
      <dgm:spPr/>
      <dgm:t>
        <a:bodyPr/>
        <a:lstStyle/>
        <a:p>
          <a:pPr algn="ctr"/>
          <a:endParaRPr lang="en-US" sz="1800"/>
        </a:p>
      </dgm:t>
    </dgm:pt>
    <dgm:pt modelId="{7D3EE363-92D4-4225-ADB2-115B2A8A157F}">
      <dgm:prSet phldrT="[Text]" custT="1"/>
      <dgm:spPr/>
      <dgm:t>
        <a:bodyPr/>
        <a:lstStyle/>
        <a:p>
          <a:pPr algn="ctr"/>
          <a:r>
            <a:rPr lang="en-US" sz="1800" dirty="0" smtClean="0">
              <a:latin typeface="Arial" panose="020B0604020202020204" pitchFamily="34" charset="0"/>
              <a:cs typeface="Arial" panose="020B0604020202020204" pitchFamily="34" charset="0"/>
            </a:rPr>
            <a:t>National Communication Task Team</a:t>
          </a:r>
          <a:endParaRPr lang="en-US" sz="1800" dirty="0">
            <a:latin typeface="Arial" panose="020B0604020202020204" pitchFamily="34" charset="0"/>
            <a:cs typeface="Arial" panose="020B0604020202020204" pitchFamily="34" charset="0"/>
          </a:endParaRPr>
        </a:p>
      </dgm:t>
    </dgm:pt>
    <dgm:pt modelId="{4726618F-1EFD-4884-BBDC-7A06A21775AF}" type="parTrans" cxnId="{77EA64B0-4877-4103-8C40-49CDDCB4317B}">
      <dgm:prSet/>
      <dgm:spPr/>
      <dgm:t>
        <a:bodyPr/>
        <a:lstStyle/>
        <a:p>
          <a:pPr algn="ctr"/>
          <a:endParaRPr lang="en-US" sz="1800"/>
        </a:p>
      </dgm:t>
    </dgm:pt>
    <dgm:pt modelId="{DC59466F-05C5-42A8-B170-8C36B7A48C32}" type="sibTrans" cxnId="{77EA64B0-4877-4103-8C40-49CDDCB4317B}">
      <dgm:prSet/>
      <dgm:spPr/>
      <dgm:t>
        <a:bodyPr/>
        <a:lstStyle/>
        <a:p>
          <a:pPr algn="ctr"/>
          <a:endParaRPr lang="en-US" sz="1800"/>
        </a:p>
      </dgm:t>
    </dgm:pt>
    <dgm:pt modelId="{D16249CD-D69C-4DAE-AE7E-D7805DB7F112}">
      <dgm:prSet phldrT="[Text]" custT="1"/>
      <dgm:spPr/>
      <dgm:t>
        <a:bodyPr/>
        <a:lstStyle/>
        <a:p>
          <a:pPr algn="ctr"/>
          <a:r>
            <a:rPr lang="en-US" sz="1800" dirty="0" smtClean="0">
              <a:latin typeface="Arial" panose="020B0604020202020204" pitchFamily="34" charset="0"/>
              <a:cs typeface="Arial" panose="020B0604020202020204" pitchFamily="34" charset="0"/>
            </a:rPr>
            <a:t>National Intervention Task Team</a:t>
          </a:r>
          <a:endParaRPr lang="en-US" sz="1800" dirty="0">
            <a:latin typeface="Arial" panose="020B0604020202020204" pitchFamily="34" charset="0"/>
            <a:cs typeface="Arial" panose="020B0604020202020204" pitchFamily="34" charset="0"/>
          </a:endParaRPr>
        </a:p>
      </dgm:t>
    </dgm:pt>
    <dgm:pt modelId="{A433D7ED-70EE-407F-BDE7-B5B923940829}" type="parTrans" cxnId="{24B268DF-1537-4CFF-9796-8F8DBE267FDF}">
      <dgm:prSet/>
      <dgm:spPr/>
      <dgm:t>
        <a:bodyPr/>
        <a:lstStyle/>
        <a:p>
          <a:pPr algn="ctr"/>
          <a:endParaRPr lang="en-US" sz="1800"/>
        </a:p>
      </dgm:t>
    </dgm:pt>
    <dgm:pt modelId="{D4924926-90D4-4782-8256-70D5FD9AA8F9}" type="sibTrans" cxnId="{24B268DF-1537-4CFF-9796-8F8DBE267FDF}">
      <dgm:prSet/>
      <dgm:spPr/>
      <dgm:t>
        <a:bodyPr/>
        <a:lstStyle/>
        <a:p>
          <a:pPr algn="ctr"/>
          <a:endParaRPr lang="en-US" sz="1800"/>
        </a:p>
      </dgm:t>
    </dgm:pt>
    <dgm:pt modelId="{52A178FB-5D99-4D7A-8149-1570E2968831}" type="asst">
      <dgm:prSet phldrT="[Text]" custT="1"/>
      <dgm:spPr/>
      <dgm:t>
        <a:bodyPr/>
        <a:lstStyle/>
        <a:p>
          <a:pPr algn="ctr"/>
          <a:r>
            <a:rPr lang="en-US" sz="1800" dirty="0" smtClean="0">
              <a:latin typeface="Arial" panose="020B0604020202020204" pitchFamily="34" charset="0"/>
              <a:cs typeface="Arial" panose="020B0604020202020204" pitchFamily="34" charset="0"/>
            </a:rPr>
            <a:t>NJDCC</a:t>
          </a:r>
          <a:endParaRPr lang="en-US" sz="1800" dirty="0">
            <a:latin typeface="Arial" panose="020B0604020202020204" pitchFamily="34" charset="0"/>
            <a:cs typeface="Arial" panose="020B0604020202020204" pitchFamily="34" charset="0"/>
          </a:endParaRPr>
        </a:p>
      </dgm:t>
    </dgm:pt>
    <dgm:pt modelId="{7AB8A3DB-80FD-41EB-B054-8DE004D926B7}" type="sibTrans" cxnId="{9EEE00A6-C30F-42DA-934F-9806EB588D2B}">
      <dgm:prSet/>
      <dgm:spPr/>
      <dgm:t>
        <a:bodyPr/>
        <a:lstStyle/>
        <a:p>
          <a:pPr algn="ctr"/>
          <a:endParaRPr lang="en-US" sz="1800"/>
        </a:p>
      </dgm:t>
    </dgm:pt>
    <dgm:pt modelId="{60A18C31-DEA2-430A-AE6E-7E151B4F81B9}" type="parTrans" cxnId="{9EEE00A6-C30F-42DA-934F-9806EB588D2B}">
      <dgm:prSet/>
      <dgm:spPr/>
      <dgm:t>
        <a:bodyPr/>
        <a:lstStyle/>
        <a:p>
          <a:pPr algn="ctr"/>
          <a:endParaRPr lang="en-US" sz="1800"/>
        </a:p>
      </dgm:t>
    </dgm:pt>
    <dgm:pt modelId="{F234F129-876A-4295-858A-84CCCDC76C44}" type="asst">
      <dgm:prSet custT="1"/>
      <dgm:spPr/>
      <dgm:t>
        <a:bodyPr/>
        <a:lstStyle/>
        <a:p>
          <a:r>
            <a:rPr lang="en-US" sz="1800" dirty="0" smtClean="0">
              <a:latin typeface="Arial" panose="020B0604020202020204" pitchFamily="34" charset="0"/>
              <a:cs typeface="Arial" panose="020B0604020202020204" pitchFamily="34" charset="0"/>
            </a:rPr>
            <a:t>Sectoral Teams</a:t>
          </a:r>
          <a:endParaRPr lang="en-US" sz="1800" dirty="0">
            <a:latin typeface="Arial" panose="020B0604020202020204" pitchFamily="34" charset="0"/>
            <a:cs typeface="Arial" panose="020B0604020202020204" pitchFamily="34" charset="0"/>
          </a:endParaRPr>
        </a:p>
      </dgm:t>
    </dgm:pt>
    <dgm:pt modelId="{02F44636-82B3-478E-AB26-3BD11B2EB8FF}" type="parTrans" cxnId="{3572F3C8-1D82-4BAB-8307-9A0C630085A7}">
      <dgm:prSet/>
      <dgm:spPr/>
      <dgm:t>
        <a:bodyPr/>
        <a:lstStyle/>
        <a:p>
          <a:endParaRPr lang="en-US"/>
        </a:p>
      </dgm:t>
    </dgm:pt>
    <dgm:pt modelId="{6FCE4775-4461-4FE2-A3BF-D365140E92EF}" type="sibTrans" cxnId="{3572F3C8-1D82-4BAB-8307-9A0C630085A7}">
      <dgm:prSet/>
      <dgm:spPr/>
      <dgm:t>
        <a:bodyPr/>
        <a:lstStyle/>
        <a:p>
          <a:endParaRPr lang="en-US"/>
        </a:p>
      </dgm:t>
    </dgm:pt>
    <dgm:pt modelId="{73BA2447-EB52-4E5B-8C73-6B97BB2B8471}" type="asst">
      <dgm:prSet/>
      <dgm:spPr/>
      <dgm:t>
        <a:bodyPr/>
        <a:lstStyle/>
        <a:p>
          <a:r>
            <a:rPr lang="en-US" dirty="0" smtClean="0">
              <a:latin typeface="Arial" panose="020B0604020202020204" pitchFamily="34" charset="0"/>
              <a:cs typeface="Arial" panose="020B0604020202020204" pitchFamily="34" charset="0"/>
            </a:rPr>
            <a:t>Sectoral Teams</a:t>
          </a:r>
          <a:endParaRPr lang="en-US" dirty="0">
            <a:latin typeface="Arial" panose="020B0604020202020204" pitchFamily="34" charset="0"/>
            <a:cs typeface="Arial" panose="020B0604020202020204" pitchFamily="34" charset="0"/>
          </a:endParaRPr>
        </a:p>
      </dgm:t>
    </dgm:pt>
    <dgm:pt modelId="{C5E4CC51-848B-438A-9238-E1F192467A7A}" type="parTrans" cxnId="{22F79F3D-74EF-41CC-9D41-D0DF7750B918}">
      <dgm:prSet/>
      <dgm:spPr/>
      <dgm:t>
        <a:bodyPr/>
        <a:lstStyle/>
        <a:p>
          <a:endParaRPr lang="en-US"/>
        </a:p>
      </dgm:t>
    </dgm:pt>
    <dgm:pt modelId="{635CE226-24D3-47AD-92D8-A34E2565E18D}" type="sibTrans" cxnId="{22F79F3D-74EF-41CC-9D41-D0DF7750B918}">
      <dgm:prSet/>
      <dgm:spPr/>
      <dgm:t>
        <a:bodyPr/>
        <a:lstStyle/>
        <a:p>
          <a:endParaRPr lang="en-US"/>
        </a:p>
      </dgm:t>
    </dgm:pt>
    <dgm:pt modelId="{9B63A547-6DE7-4E58-983B-D72163C0C747}" type="asst">
      <dgm:prSet/>
      <dgm:spPr/>
      <dgm:t>
        <a:bodyPr/>
        <a:lstStyle/>
        <a:p>
          <a:r>
            <a:rPr lang="en-US" b="0" dirty="0" smtClean="0">
              <a:latin typeface="Arial" panose="020B0604020202020204" pitchFamily="34" charset="0"/>
              <a:cs typeface="Arial" panose="020B0604020202020204" pitchFamily="34" charset="0"/>
            </a:rPr>
            <a:t>Sectoral Teams</a:t>
          </a:r>
          <a:endParaRPr lang="en-US" b="0" dirty="0">
            <a:latin typeface="Arial" panose="020B0604020202020204" pitchFamily="34" charset="0"/>
            <a:cs typeface="Arial" panose="020B0604020202020204" pitchFamily="34" charset="0"/>
          </a:endParaRPr>
        </a:p>
      </dgm:t>
    </dgm:pt>
    <dgm:pt modelId="{4F60EB16-0ABA-4374-ACEB-3C4E9038AA25}" type="parTrans" cxnId="{29ABF30F-19FF-4069-B3B5-9534BA20DAB2}">
      <dgm:prSet/>
      <dgm:spPr/>
      <dgm:t>
        <a:bodyPr/>
        <a:lstStyle/>
        <a:p>
          <a:endParaRPr lang="en-US"/>
        </a:p>
      </dgm:t>
    </dgm:pt>
    <dgm:pt modelId="{3607EE84-03B1-4FA1-B020-ED6B4AA70FE2}" type="sibTrans" cxnId="{29ABF30F-19FF-4069-B3B5-9534BA20DAB2}">
      <dgm:prSet/>
      <dgm:spPr/>
      <dgm:t>
        <a:bodyPr/>
        <a:lstStyle/>
        <a:p>
          <a:endParaRPr lang="en-US"/>
        </a:p>
      </dgm:t>
    </dgm:pt>
    <dgm:pt modelId="{56C87C36-7D12-4F09-A922-1018C92F7256}">
      <dgm:prSet/>
      <dgm:spPr/>
      <dgm:t>
        <a:bodyPr/>
        <a:lstStyle/>
        <a:p>
          <a:endParaRPr lang="en-US" dirty="0"/>
        </a:p>
      </dgm:t>
    </dgm:pt>
    <dgm:pt modelId="{625B846B-662B-48EB-93C8-EEE5D205E8A5}" type="parTrans" cxnId="{4BE3CFFA-C44C-488A-9E1D-32BBCF73E1E3}">
      <dgm:prSet/>
      <dgm:spPr/>
      <dgm:t>
        <a:bodyPr/>
        <a:lstStyle/>
        <a:p>
          <a:endParaRPr lang="en-US"/>
        </a:p>
      </dgm:t>
    </dgm:pt>
    <dgm:pt modelId="{3FFE58BB-37D0-47D2-93BC-E35228766BD3}" type="sibTrans" cxnId="{4BE3CFFA-C44C-488A-9E1D-32BBCF73E1E3}">
      <dgm:prSet/>
      <dgm:spPr/>
      <dgm:t>
        <a:bodyPr/>
        <a:lstStyle/>
        <a:p>
          <a:endParaRPr lang="en-US"/>
        </a:p>
      </dgm:t>
    </dgm:pt>
    <dgm:pt modelId="{E4935A6A-BB87-4BAB-B5CD-8784E9F74BDF}" type="pres">
      <dgm:prSet presAssocID="{7C2ED913-55E6-4BB0-A5F3-A74F251ADA1E}" presName="Name0" presStyleCnt="0">
        <dgm:presLayoutVars>
          <dgm:orgChart val="1"/>
          <dgm:chPref val="1"/>
          <dgm:dir/>
          <dgm:animOne val="branch"/>
          <dgm:animLvl val="lvl"/>
          <dgm:resizeHandles/>
        </dgm:presLayoutVars>
      </dgm:prSet>
      <dgm:spPr/>
      <dgm:t>
        <a:bodyPr/>
        <a:lstStyle/>
        <a:p>
          <a:endParaRPr lang="en-US"/>
        </a:p>
      </dgm:t>
    </dgm:pt>
    <dgm:pt modelId="{E79AA493-FDEE-4A1F-8176-C11D5C4E55C6}" type="pres">
      <dgm:prSet presAssocID="{06CB8CC4-7EC7-46F9-AB95-3AAB28610A16}" presName="hierRoot1" presStyleCnt="0">
        <dgm:presLayoutVars>
          <dgm:hierBranch val="init"/>
        </dgm:presLayoutVars>
      </dgm:prSet>
      <dgm:spPr/>
      <dgm:t>
        <a:bodyPr/>
        <a:lstStyle/>
        <a:p>
          <a:endParaRPr lang="en-US"/>
        </a:p>
      </dgm:t>
    </dgm:pt>
    <dgm:pt modelId="{5FB35205-48E2-4587-8D17-C16EB3A8BEF4}" type="pres">
      <dgm:prSet presAssocID="{06CB8CC4-7EC7-46F9-AB95-3AAB28610A16}" presName="rootComposite1" presStyleCnt="0"/>
      <dgm:spPr/>
      <dgm:t>
        <a:bodyPr/>
        <a:lstStyle/>
        <a:p>
          <a:endParaRPr lang="en-US"/>
        </a:p>
      </dgm:t>
    </dgm:pt>
    <dgm:pt modelId="{A750E549-1A60-497A-BB18-08BD29C54174}" type="pres">
      <dgm:prSet presAssocID="{06CB8CC4-7EC7-46F9-AB95-3AAB28610A16}" presName="rootText1" presStyleLbl="alignAcc1" presStyleIdx="0" presStyleCnt="0">
        <dgm:presLayoutVars>
          <dgm:chPref val="3"/>
        </dgm:presLayoutVars>
      </dgm:prSet>
      <dgm:spPr/>
      <dgm:t>
        <a:bodyPr/>
        <a:lstStyle/>
        <a:p>
          <a:endParaRPr lang="en-US"/>
        </a:p>
      </dgm:t>
    </dgm:pt>
    <dgm:pt modelId="{2B149D73-C380-483F-A68B-21439492A70F}" type="pres">
      <dgm:prSet presAssocID="{06CB8CC4-7EC7-46F9-AB95-3AAB28610A16}" presName="topArc1" presStyleLbl="parChTrans1D1" presStyleIdx="0" presStyleCnt="18"/>
      <dgm:spPr/>
      <dgm:t>
        <a:bodyPr/>
        <a:lstStyle/>
        <a:p>
          <a:endParaRPr lang="en-US"/>
        </a:p>
      </dgm:t>
    </dgm:pt>
    <dgm:pt modelId="{BFE02120-2175-4BD1-8BC1-CD883AA3DB97}" type="pres">
      <dgm:prSet presAssocID="{06CB8CC4-7EC7-46F9-AB95-3AAB28610A16}" presName="bottomArc1" presStyleLbl="parChTrans1D1" presStyleIdx="1" presStyleCnt="18"/>
      <dgm:spPr/>
      <dgm:t>
        <a:bodyPr/>
        <a:lstStyle/>
        <a:p>
          <a:endParaRPr lang="en-US"/>
        </a:p>
      </dgm:t>
    </dgm:pt>
    <dgm:pt modelId="{60B4FBE2-FB25-4B49-BE0A-59CC29BA1A3C}" type="pres">
      <dgm:prSet presAssocID="{06CB8CC4-7EC7-46F9-AB95-3AAB28610A16}" presName="topConnNode1" presStyleLbl="node1" presStyleIdx="0" presStyleCnt="0"/>
      <dgm:spPr/>
      <dgm:t>
        <a:bodyPr/>
        <a:lstStyle/>
        <a:p>
          <a:endParaRPr lang="en-US"/>
        </a:p>
      </dgm:t>
    </dgm:pt>
    <dgm:pt modelId="{8C1F6FF1-9E8E-40D2-B16D-6309E0423617}" type="pres">
      <dgm:prSet presAssocID="{06CB8CC4-7EC7-46F9-AB95-3AAB28610A16}" presName="hierChild2" presStyleCnt="0"/>
      <dgm:spPr/>
      <dgm:t>
        <a:bodyPr/>
        <a:lstStyle/>
        <a:p>
          <a:endParaRPr lang="en-US"/>
        </a:p>
      </dgm:t>
    </dgm:pt>
    <dgm:pt modelId="{EFE6334A-73A1-4CCA-A8D4-FD48AEE35EF6}" type="pres">
      <dgm:prSet presAssocID="{625B846B-662B-48EB-93C8-EEE5D205E8A5}" presName="Name28" presStyleLbl="parChTrans1D2" presStyleIdx="0" presStyleCnt="5"/>
      <dgm:spPr/>
      <dgm:t>
        <a:bodyPr/>
        <a:lstStyle/>
        <a:p>
          <a:endParaRPr lang="en-US"/>
        </a:p>
      </dgm:t>
    </dgm:pt>
    <dgm:pt modelId="{0F4CF67D-FE7C-44FC-A284-BDA0D7417227}" type="pres">
      <dgm:prSet presAssocID="{56C87C36-7D12-4F09-A922-1018C92F7256}" presName="hierRoot2" presStyleCnt="0">
        <dgm:presLayoutVars>
          <dgm:hierBranch val="init"/>
        </dgm:presLayoutVars>
      </dgm:prSet>
      <dgm:spPr/>
    </dgm:pt>
    <dgm:pt modelId="{86D22B2D-88B1-4EED-A72A-0C334FCFDD1B}" type="pres">
      <dgm:prSet presAssocID="{56C87C36-7D12-4F09-A922-1018C92F7256}" presName="rootComposite2" presStyleCnt="0"/>
      <dgm:spPr/>
    </dgm:pt>
    <dgm:pt modelId="{8929460D-FAFB-4DE2-9B27-18A4E6183A59}" type="pres">
      <dgm:prSet presAssocID="{56C87C36-7D12-4F09-A922-1018C92F7256}" presName="rootText2" presStyleLbl="alignAcc1" presStyleIdx="0" presStyleCnt="0">
        <dgm:presLayoutVars>
          <dgm:chPref val="3"/>
        </dgm:presLayoutVars>
      </dgm:prSet>
      <dgm:spPr/>
      <dgm:t>
        <a:bodyPr/>
        <a:lstStyle/>
        <a:p>
          <a:endParaRPr lang="en-US"/>
        </a:p>
      </dgm:t>
    </dgm:pt>
    <dgm:pt modelId="{1908C71F-3384-47DF-AE16-6296ACE5A381}" type="pres">
      <dgm:prSet presAssocID="{56C87C36-7D12-4F09-A922-1018C92F7256}" presName="topArc2" presStyleLbl="parChTrans1D1" presStyleIdx="2" presStyleCnt="18"/>
      <dgm:spPr/>
    </dgm:pt>
    <dgm:pt modelId="{4ADA7BB3-B12F-4983-8ED9-DB39A47AD5A1}" type="pres">
      <dgm:prSet presAssocID="{56C87C36-7D12-4F09-A922-1018C92F7256}" presName="bottomArc2" presStyleLbl="parChTrans1D1" presStyleIdx="3" presStyleCnt="18"/>
      <dgm:spPr/>
    </dgm:pt>
    <dgm:pt modelId="{F6B7A9D3-F50A-4B26-BC55-E5AD50AF639B}" type="pres">
      <dgm:prSet presAssocID="{56C87C36-7D12-4F09-A922-1018C92F7256}" presName="topConnNode2" presStyleLbl="node2" presStyleIdx="0" presStyleCnt="0"/>
      <dgm:spPr/>
      <dgm:t>
        <a:bodyPr/>
        <a:lstStyle/>
        <a:p>
          <a:endParaRPr lang="en-US"/>
        </a:p>
      </dgm:t>
    </dgm:pt>
    <dgm:pt modelId="{31C5A31D-29BE-42B2-A09F-50F31B027FC4}" type="pres">
      <dgm:prSet presAssocID="{56C87C36-7D12-4F09-A922-1018C92F7256}" presName="hierChild4" presStyleCnt="0"/>
      <dgm:spPr/>
    </dgm:pt>
    <dgm:pt modelId="{D1996145-61B9-473E-BE4A-DD9CBAFDDE81}" type="pres">
      <dgm:prSet presAssocID="{56C87C36-7D12-4F09-A922-1018C92F7256}" presName="hierChild5" presStyleCnt="0"/>
      <dgm:spPr/>
    </dgm:pt>
    <dgm:pt modelId="{DD2069ED-FAFE-47CC-8A67-394CF277765B}" type="pres">
      <dgm:prSet presAssocID="{B0252B39-2891-4170-BFAB-6A93FBA7F5F4}" presName="Name28" presStyleLbl="parChTrans1D2" presStyleIdx="1" presStyleCnt="5"/>
      <dgm:spPr/>
      <dgm:t>
        <a:bodyPr/>
        <a:lstStyle/>
        <a:p>
          <a:endParaRPr lang="en-US"/>
        </a:p>
      </dgm:t>
    </dgm:pt>
    <dgm:pt modelId="{6C0179E8-029E-4350-93AF-CBDF781A6D20}" type="pres">
      <dgm:prSet presAssocID="{95A01ED2-AF86-4568-BED5-114328691F52}" presName="hierRoot2" presStyleCnt="0">
        <dgm:presLayoutVars>
          <dgm:hierBranch val="init"/>
        </dgm:presLayoutVars>
      </dgm:prSet>
      <dgm:spPr/>
      <dgm:t>
        <a:bodyPr/>
        <a:lstStyle/>
        <a:p>
          <a:endParaRPr lang="en-US"/>
        </a:p>
      </dgm:t>
    </dgm:pt>
    <dgm:pt modelId="{819351B3-A022-4E81-9FFC-3045BCC10E02}" type="pres">
      <dgm:prSet presAssocID="{95A01ED2-AF86-4568-BED5-114328691F52}" presName="rootComposite2" presStyleCnt="0"/>
      <dgm:spPr/>
      <dgm:t>
        <a:bodyPr/>
        <a:lstStyle/>
        <a:p>
          <a:endParaRPr lang="en-US"/>
        </a:p>
      </dgm:t>
    </dgm:pt>
    <dgm:pt modelId="{0F4F071F-3C20-459A-A71D-979C507B54A8}" type="pres">
      <dgm:prSet presAssocID="{95A01ED2-AF86-4568-BED5-114328691F52}" presName="rootText2" presStyleLbl="alignAcc1" presStyleIdx="0" presStyleCnt="0">
        <dgm:presLayoutVars>
          <dgm:chPref val="3"/>
        </dgm:presLayoutVars>
      </dgm:prSet>
      <dgm:spPr/>
      <dgm:t>
        <a:bodyPr/>
        <a:lstStyle/>
        <a:p>
          <a:endParaRPr lang="en-US"/>
        </a:p>
      </dgm:t>
    </dgm:pt>
    <dgm:pt modelId="{C4DFAFF6-FC61-40DF-9F54-14B8FB7FEA88}" type="pres">
      <dgm:prSet presAssocID="{95A01ED2-AF86-4568-BED5-114328691F52}" presName="topArc2" presStyleLbl="parChTrans1D1" presStyleIdx="4" presStyleCnt="18"/>
      <dgm:spPr/>
      <dgm:t>
        <a:bodyPr/>
        <a:lstStyle/>
        <a:p>
          <a:endParaRPr lang="en-US"/>
        </a:p>
      </dgm:t>
    </dgm:pt>
    <dgm:pt modelId="{A3FC1DEC-6D66-43A6-9251-40A7D5EF1B17}" type="pres">
      <dgm:prSet presAssocID="{95A01ED2-AF86-4568-BED5-114328691F52}" presName="bottomArc2" presStyleLbl="parChTrans1D1" presStyleIdx="5" presStyleCnt="18"/>
      <dgm:spPr/>
      <dgm:t>
        <a:bodyPr/>
        <a:lstStyle/>
        <a:p>
          <a:endParaRPr lang="en-US"/>
        </a:p>
      </dgm:t>
    </dgm:pt>
    <dgm:pt modelId="{29AF022B-6637-446B-B59F-F2DE5EB8360E}" type="pres">
      <dgm:prSet presAssocID="{95A01ED2-AF86-4568-BED5-114328691F52}" presName="topConnNode2" presStyleLbl="node2" presStyleIdx="0" presStyleCnt="0"/>
      <dgm:spPr/>
      <dgm:t>
        <a:bodyPr/>
        <a:lstStyle/>
        <a:p>
          <a:endParaRPr lang="en-US"/>
        </a:p>
      </dgm:t>
    </dgm:pt>
    <dgm:pt modelId="{EF85B419-01E0-43C2-94A0-A418305B4FDA}" type="pres">
      <dgm:prSet presAssocID="{95A01ED2-AF86-4568-BED5-114328691F52}" presName="hierChild4" presStyleCnt="0"/>
      <dgm:spPr/>
      <dgm:t>
        <a:bodyPr/>
        <a:lstStyle/>
        <a:p>
          <a:endParaRPr lang="en-US"/>
        </a:p>
      </dgm:t>
    </dgm:pt>
    <dgm:pt modelId="{BA91060E-2E7B-41B8-B28F-725AEEF0D78B}" type="pres">
      <dgm:prSet presAssocID="{95A01ED2-AF86-4568-BED5-114328691F52}" presName="hierChild5" presStyleCnt="0"/>
      <dgm:spPr/>
      <dgm:t>
        <a:bodyPr/>
        <a:lstStyle/>
        <a:p>
          <a:endParaRPr lang="en-US"/>
        </a:p>
      </dgm:t>
    </dgm:pt>
    <dgm:pt modelId="{20CB49F1-D24D-44D7-B9E7-3B4F44B01842}" type="pres">
      <dgm:prSet presAssocID="{02F44636-82B3-478E-AB26-3BD11B2EB8FF}" presName="Name101" presStyleLbl="parChTrans1D3" presStyleIdx="0" presStyleCnt="3"/>
      <dgm:spPr/>
      <dgm:t>
        <a:bodyPr/>
        <a:lstStyle/>
        <a:p>
          <a:endParaRPr lang="en-US"/>
        </a:p>
      </dgm:t>
    </dgm:pt>
    <dgm:pt modelId="{652862AB-8E25-4D0C-8052-14F48AAA9BA5}" type="pres">
      <dgm:prSet presAssocID="{F234F129-876A-4295-858A-84CCCDC76C44}" presName="hierRoot3" presStyleCnt="0">
        <dgm:presLayoutVars>
          <dgm:hierBranch val="init"/>
        </dgm:presLayoutVars>
      </dgm:prSet>
      <dgm:spPr/>
      <dgm:t>
        <a:bodyPr/>
        <a:lstStyle/>
        <a:p>
          <a:endParaRPr lang="en-US"/>
        </a:p>
      </dgm:t>
    </dgm:pt>
    <dgm:pt modelId="{338278CB-108A-43BA-93C2-1C9E4CEB5DC7}" type="pres">
      <dgm:prSet presAssocID="{F234F129-876A-4295-858A-84CCCDC76C44}" presName="rootComposite3" presStyleCnt="0"/>
      <dgm:spPr/>
      <dgm:t>
        <a:bodyPr/>
        <a:lstStyle/>
        <a:p>
          <a:endParaRPr lang="en-US"/>
        </a:p>
      </dgm:t>
    </dgm:pt>
    <dgm:pt modelId="{BBAF61CC-CA97-4145-A6A9-BA2D7BB18F8C}" type="pres">
      <dgm:prSet presAssocID="{F234F129-876A-4295-858A-84CCCDC76C44}" presName="rootText3" presStyleLbl="alignAcc1" presStyleIdx="0" presStyleCnt="0" custScaleX="100817">
        <dgm:presLayoutVars>
          <dgm:chPref val="3"/>
        </dgm:presLayoutVars>
      </dgm:prSet>
      <dgm:spPr/>
      <dgm:t>
        <a:bodyPr/>
        <a:lstStyle/>
        <a:p>
          <a:endParaRPr lang="en-US"/>
        </a:p>
      </dgm:t>
    </dgm:pt>
    <dgm:pt modelId="{CE1697EE-8DED-471D-8B81-F780072F1E97}" type="pres">
      <dgm:prSet presAssocID="{F234F129-876A-4295-858A-84CCCDC76C44}" presName="topArc3" presStyleLbl="parChTrans1D1" presStyleIdx="6" presStyleCnt="18"/>
      <dgm:spPr/>
      <dgm:t>
        <a:bodyPr/>
        <a:lstStyle/>
        <a:p>
          <a:endParaRPr lang="en-US"/>
        </a:p>
      </dgm:t>
    </dgm:pt>
    <dgm:pt modelId="{C3D1602C-6D5C-43E2-BDE1-0B403E2588DA}" type="pres">
      <dgm:prSet presAssocID="{F234F129-876A-4295-858A-84CCCDC76C44}" presName="bottomArc3" presStyleLbl="parChTrans1D1" presStyleIdx="7" presStyleCnt="18"/>
      <dgm:spPr/>
      <dgm:t>
        <a:bodyPr/>
        <a:lstStyle/>
        <a:p>
          <a:endParaRPr lang="en-US"/>
        </a:p>
      </dgm:t>
    </dgm:pt>
    <dgm:pt modelId="{3B19CE88-AA96-47A0-93A8-D32D241FF0C0}" type="pres">
      <dgm:prSet presAssocID="{F234F129-876A-4295-858A-84CCCDC76C44}" presName="topConnNode3" presStyleLbl="asst2" presStyleIdx="0" presStyleCnt="0"/>
      <dgm:spPr/>
      <dgm:t>
        <a:bodyPr/>
        <a:lstStyle/>
        <a:p>
          <a:endParaRPr lang="en-US"/>
        </a:p>
      </dgm:t>
    </dgm:pt>
    <dgm:pt modelId="{724AD33B-F367-4C12-B8CF-82167DCB298D}" type="pres">
      <dgm:prSet presAssocID="{F234F129-876A-4295-858A-84CCCDC76C44}" presName="hierChild6" presStyleCnt="0"/>
      <dgm:spPr/>
      <dgm:t>
        <a:bodyPr/>
        <a:lstStyle/>
        <a:p>
          <a:endParaRPr lang="en-US"/>
        </a:p>
      </dgm:t>
    </dgm:pt>
    <dgm:pt modelId="{A07B8BF7-1B60-48E0-BE4F-84743043BC14}" type="pres">
      <dgm:prSet presAssocID="{F234F129-876A-4295-858A-84CCCDC76C44}" presName="hierChild7" presStyleCnt="0"/>
      <dgm:spPr/>
      <dgm:t>
        <a:bodyPr/>
        <a:lstStyle/>
        <a:p>
          <a:endParaRPr lang="en-US"/>
        </a:p>
      </dgm:t>
    </dgm:pt>
    <dgm:pt modelId="{40D7F8C3-8BEC-4BF9-9F59-1FE45390E055}" type="pres">
      <dgm:prSet presAssocID="{4726618F-1EFD-4884-BBDC-7A06A21775AF}" presName="Name28" presStyleLbl="parChTrans1D2" presStyleIdx="2" presStyleCnt="5"/>
      <dgm:spPr/>
      <dgm:t>
        <a:bodyPr/>
        <a:lstStyle/>
        <a:p>
          <a:endParaRPr lang="en-US"/>
        </a:p>
      </dgm:t>
    </dgm:pt>
    <dgm:pt modelId="{2AEEAE19-7803-43CA-809C-8DA99031E180}" type="pres">
      <dgm:prSet presAssocID="{7D3EE363-92D4-4225-ADB2-115B2A8A157F}" presName="hierRoot2" presStyleCnt="0">
        <dgm:presLayoutVars>
          <dgm:hierBranch val="init"/>
        </dgm:presLayoutVars>
      </dgm:prSet>
      <dgm:spPr/>
      <dgm:t>
        <a:bodyPr/>
        <a:lstStyle/>
        <a:p>
          <a:endParaRPr lang="en-US"/>
        </a:p>
      </dgm:t>
    </dgm:pt>
    <dgm:pt modelId="{CB453FEC-AEAD-4D10-A38C-24ED3D29EB03}" type="pres">
      <dgm:prSet presAssocID="{7D3EE363-92D4-4225-ADB2-115B2A8A157F}" presName="rootComposite2" presStyleCnt="0"/>
      <dgm:spPr/>
      <dgm:t>
        <a:bodyPr/>
        <a:lstStyle/>
        <a:p>
          <a:endParaRPr lang="en-US"/>
        </a:p>
      </dgm:t>
    </dgm:pt>
    <dgm:pt modelId="{8A8C78E4-2F42-4FC8-B4D8-22173ED8480B}" type="pres">
      <dgm:prSet presAssocID="{7D3EE363-92D4-4225-ADB2-115B2A8A157F}" presName="rootText2" presStyleLbl="alignAcc1" presStyleIdx="0" presStyleCnt="0">
        <dgm:presLayoutVars>
          <dgm:chPref val="3"/>
        </dgm:presLayoutVars>
      </dgm:prSet>
      <dgm:spPr/>
      <dgm:t>
        <a:bodyPr/>
        <a:lstStyle/>
        <a:p>
          <a:endParaRPr lang="en-US"/>
        </a:p>
      </dgm:t>
    </dgm:pt>
    <dgm:pt modelId="{BF99A9EB-1F9E-4436-BC1A-FB51F765050B}" type="pres">
      <dgm:prSet presAssocID="{7D3EE363-92D4-4225-ADB2-115B2A8A157F}" presName="topArc2" presStyleLbl="parChTrans1D1" presStyleIdx="8" presStyleCnt="18"/>
      <dgm:spPr/>
      <dgm:t>
        <a:bodyPr/>
        <a:lstStyle/>
        <a:p>
          <a:endParaRPr lang="en-US"/>
        </a:p>
      </dgm:t>
    </dgm:pt>
    <dgm:pt modelId="{EE448F83-C73B-4D52-AE3F-83C34CA9E4C9}" type="pres">
      <dgm:prSet presAssocID="{7D3EE363-92D4-4225-ADB2-115B2A8A157F}" presName="bottomArc2" presStyleLbl="parChTrans1D1" presStyleIdx="9" presStyleCnt="18"/>
      <dgm:spPr/>
      <dgm:t>
        <a:bodyPr/>
        <a:lstStyle/>
        <a:p>
          <a:endParaRPr lang="en-US"/>
        </a:p>
      </dgm:t>
    </dgm:pt>
    <dgm:pt modelId="{022FFB9B-31D3-453E-9D56-7B7EF73524DF}" type="pres">
      <dgm:prSet presAssocID="{7D3EE363-92D4-4225-ADB2-115B2A8A157F}" presName="topConnNode2" presStyleLbl="node2" presStyleIdx="0" presStyleCnt="0"/>
      <dgm:spPr/>
      <dgm:t>
        <a:bodyPr/>
        <a:lstStyle/>
        <a:p>
          <a:endParaRPr lang="en-US"/>
        </a:p>
      </dgm:t>
    </dgm:pt>
    <dgm:pt modelId="{8CD2F789-B068-4935-B52B-2C05531CBCE1}" type="pres">
      <dgm:prSet presAssocID="{7D3EE363-92D4-4225-ADB2-115B2A8A157F}" presName="hierChild4" presStyleCnt="0"/>
      <dgm:spPr/>
      <dgm:t>
        <a:bodyPr/>
        <a:lstStyle/>
        <a:p>
          <a:endParaRPr lang="en-US"/>
        </a:p>
      </dgm:t>
    </dgm:pt>
    <dgm:pt modelId="{5D5AAB41-8547-48F2-A9A4-DAFC8E143739}" type="pres">
      <dgm:prSet presAssocID="{7D3EE363-92D4-4225-ADB2-115B2A8A157F}" presName="hierChild5" presStyleCnt="0"/>
      <dgm:spPr/>
      <dgm:t>
        <a:bodyPr/>
        <a:lstStyle/>
        <a:p>
          <a:endParaRPr lang="en-US"/>
        </a:p>
      </dgm:t>
    </dgm:pt>
    <dgm:pt modelId="{23704F41-3DF5-4A0E-AEFB-8FB13D9EFF9E}" type="pres">
      <dgm:prSet presAssocID="{C5E4CC51-848B-438A-9238-E1F192467A7A}" presName="Name101" presStyleLbl="parChTrans1D3" presStyleIdx="1" presStyleCnt="3"/>
      <dgm:spPr/>
      <dgm:t>
        <a:bodyPr/>
        <a:lstStyle/>
        <a:p>
          <a:endParaRPr lang="en-US"/>
        </a:p>
      </dgm:t>
    </dgm:pt>
    <dgm:pt modelId="{EF658EAB-A662-4B29-B45C-930003D1C84E}" type="pres">
      <dgm:prSet presAssocID="{73BA2447-EB52-4E5B-8C73-6B97BB2B8471}" presName="hierRoot3" presStyleCnt="0">
        <dgm:presLayoutVars>
          <dgm:hierBranch val="init"/>
        </dgm:presLayoutVars>
      </dgm:prSet>
      <dgm:spPr/>
      <dgm:t>
        <a:bodyPr/>
        <a:lstStyle/>
        <a:p>
          <a:endParaRPr lang="en-US"/>
        </a:p>
      </dgm:t>
    </dgm:pt>
    <dgm:pt modelId="{6017C9FB-F9C5-4F08-8DCE-38AAF485710D}" type="pres">
      <dgm:prSet presAssocID="{73BA2447-EB52-4E5B-8C73-6B97BB2B8471}" presName="rootComposite3" presStyleCnt="0"/>
      <dgm:spPr/>
      <dgm:t>
        <a:bodyPr/>
        <a:lstStyle/>
        <a:p>
          <a:endParaRPr lang="en-US"/>
        </a:p>
      </dgm:t>
    </dgm:pt>
    <dgm:pt modelId="{E2EEDAFB-3B95-4037-A273-33635B6CE12C}" type="pres">
      <dgm:prSet presAssocID="{73BA2447-EB52-4E5B-8C73-6B97BB2B8471}" presName="rootText3" presStyleLbl="alignAcc1" presStyleIdx="0" presStyleCnt="0">
        <dgm:presLayoutVars>
          <dgm:chPref val="3"/>
        </dgm:presLayoutVars>
      </dgm:prSet>
      <dgm:spPr/>
      <dgm:t>
        <a:bodyPr/>
        <a:lstStyle/>
        <a:p>
          <a:endParaRPr lang="en-US"/>
        </a:p>
      </dgm:t>
    </dgm:pt>
    <dgm:pt modelId="{B2E1C5D2-2841-4C28-AA64-FC375341CCB8}" type="pres">
      <dgm:prSet presAssocID="{73BA2447-EB52-4E5B-8C73-6B97BB2B8471}" presName="topArc3" presStyleLbl="parChTrans1D1" presStyleIdx="10" presStyleCnt="18"/>
      <dgm:spPr/>
      <dgm:t>
        <a:bodyPr/>
        <a:lstStyle/>
        <a:p>
          <a:endParaRPr lang="en-US"/>
        </a:p>
      </dgm:t>
    </dgm:pt>
    <dgm:pt modelId="{9E7D1BFD-9C01-4931-AEE8-A0BB0DA557CD}" type="pres">
      <dgm:prSet presAssocID="{73BA2447-EB52-4E5B-8C73-6B97BB2B8471}" presName="bottomArc3" presStyleLbl="parChTrans1D1" presStyleIdx="11" presStyleCnt="18"/>
      <dgm:spPr/>
      <dgm:t>
        <a:bodyPr/>
        <a:lstStyle/>
        <a:p>
          <a:endParaRPr lang="en-US"/>
        </a:p>
      </dgm:t>
    </dgm:pt>
    <dgm:pt modelId="{79C3D71A-E4A2-41B6-8974-7889154A8EEF}" type="pres">
      <dgm:prSet presAssocID="{73BA2447-EB52-4E5B-8C73-6B97BB2B8471}" presName="topConnNode3" presStyleLbl="asst2" presStyleIdx="0" presStyleCnt="0"/>
      <dgm:spPr/>
      <dgm:t>
        <a:bodyPr/>
        <a:lstStyle/>
        <a:p>
          <a:endParaRPr lang="en-US"/>
        </a:p>
      </dgm:t>
    </dgm:pt>
    <dgm:pt modelId="{B29A9720-4425-436A-8D01-B083EF51198B}" type="pres">
      <dgm:prSet presAssocID="{73BA2447-EB52-4E5B-8C73-6B97BB2B8471}" presName="hierChild6" presStyleCnt="0"/>
      <dgm:spPr/>
      <dgm:t>
        <a:bodyPr/>
        <a:lstStyle/>
        <a:p>
          <a:endParaRPr lang="en-US"/>
        </a:p>
      </dgm:t>
    </dgm:pt>
    <dgm:pt modelId="{7C3F3B2C-7973-4354-AE8F-F8B4ED5226A7}" type="pres">
      <dgm:prSet presAssocID="{73BA2447-EB52-4E5B-8C73-6B97BB2B8471}" presName="hierChild7" presStyleCnt="0"/>
      <dgm:spPr/>
      <dgm:t>
        <a:bodyPr/>
        <a:lstStyle/>
        <a:p>
          <a:endParaRPr lang="en-US"/>
        </a:p>
      </dgm:t>
    </dgm:pt>
    <dgm:pt modelId="{1B0F94A6-58BE-412B-AD73-F1C353C45A19}" type="pres">
      <dgm:prSet presAssocID="{A433D7ED-70EE-407F-BDE7-B5B923940829}" presName="Name28" presStyleLbl="parChTrans1D2" presStyleIdx="3" presStyleCnt="5"/>
      <dgm:spPr/>
      <dgm:t>
        <a:bodyPr/>
        <a:lstStyle/>
        <a:p>
          <a:endParaRPr lang="en-US"/>
        </a:p>
      </dgm:t>
    </dgm:pt>
    <dgm:pt modelId="{24470FDA-90AF-4A75-9A2F-547A126F75E6}" type="pres">
      <dgm:prSet presAssocID="{D16249CD-D69C-4DAE-AE7E-D7805DB7F112}" presName="hierRoot2" presStyleCnt="0">
        <dgm:presLayoutVars>
          <dgm:hierBranch val="init"/>
        </dgm:presLayoutVars>
      </dgm:prSet>
      <dgm:spPr/>
      <dgm:t>
        <a:bodyPr/>
        <a:lstStyle/>
        <a:p>
          <a:endParaRPr lang="en-US"/>
        </a:p>
      </dgm:t>
    </dgm:pt>
    <dgm:pt modelId="{717A8192-685F-472D-8143-AA3F636FF19A}" type="pres">
      <dgm:prSet presAssocID="{D16249CD-D69C-4DAE-AE7E-D7805DB7F112}" presName="rootComposite2" presStyleCnt="0"/>
      <dgm:spPr/>
      <dgm:t>
        <a:bodyPr/>
        <a:lstStyle/>
        <a:p>
          <a:endParaRPr lang="en-US"/>
        </a:p>
      </dgm:t>
    </dgm:pt>
    <dgm:pt modelId="{5BA9BD4E-5013-466B-9B0F-9BBACC94BCF6}" type="pres">
      <dgm:prSet presAssocID="{D16249CD-D69C-4DAE-AE7E-D7805DB7F112}" presName="rootText2" presStyleLbl="alignAcc1" presStyleIdx="0" presStyleCnt="0">
        <dgm:presLayoutVars>
          <dgm:chPref val="3"/>
        </dgm:presLayoutVars>
      </dgm:prSet>
      <dgm:spPr/>
      <dgm:t>
        <a:bodyPr/>
        <a:lstStyle/>
        <a:p>
          <a:endParaRPr lang="en-US"/>
        </a:p>
      </dgm:t>
    </dgm:pt>
    <dgm:pt modelId="{550C998E-8358-477E-AC7E-279B6FD2702C}" type="pres">
      <dgm:prSet presAssocID="{D16249CD-D69C-4DAE-AE7E-D7805DB7F112}" presName="topArc2" presStyleLbl="parChTrans1D1" presStyleIdx="12" presStyleCnt="18"/>
      <dgm:spPr/>
      <dgm:t>
        <a:bodyPr/>
        <a:lstStyle/>
        <a:p>
          <a:endParaRPr lang="en-US"/>
        </a:p>
      </dgm:t>
    </dgm:pt>
    <dgm:pt modelId="{EA467EF9-C4F4-44BE-BDFE-966A34205B4A}" type="pres">
      <dgm:prSet presAssocID="{D16249CD-D69C-4DAE-AE7E-D7805DB7F112}" presName="bottomArc2" presStyleLbl="parChTrans1D1" presStyleIdx="13" presStyleCnt="18"/>
      <dgm:spPr/>
      <dgm:t>
        <a:bodyPr/>
        <a:lstStyle/>
        <a:p>
          <a:endParaRPr lang="en-US"/>
        </a:p>
      </dgm:t>
    </dgm:pt>
    <dgm:pt modelId="{E2FC9F47-E3A4-4467-BC8F-DFE2CA32BE18}" type="pres">
      <dgm:prSet presAssocID="{D16249CD-D69C-4DAE-AE7E-D7805DB7F112}" presName="topConnNode2" presStyleLbl="node2" presStyleIdx="0" presStyleCnt="0"/>
      <dgm:spPr/>
      <dgm:t>
        <a:bodyPr/>
        <a:lstStyle/>
        <a:p>
          <a:endParaRPr lang="en-US"/>
        </a:p>
      </dgm:t>
    </dgm:pt>
    <dgm:pt modelId="{65A2A44E-090C-4AC8-9FF1-D4E5DD9D2595}" type="pres">
      <dgm:prSet presAssocID="{D16249CD-D69C-4DAE-AE7E-D7805DB7F112}" presName="hierChild4" presStyleCnt="0"/>
      <dgm:spPr/>
      <dgm:t>
        <a:bodyPr/>
        <a:lstStyle/>
        <a:p>
          <a:endParaRPr lang="en-US"/>
        </a:p>
      </dgm:t>
    </dgm:pt>
    <dgm:pt modelId="{9381E7B5-8CA6-4122-87DC-B6619BEB31AE}" type="pres">
      <dgm:prSet presAssocID="{D16249CD-D69C-4DAE-AE7E-D7805DB7F112}" presName="hierChild5" presStyleCnt="0"/>
      <dgm:spPr/>
      <dgm:t>
        <a:bodyPr/>
        <a:lstStyle/>
        <a:p>
          <a:endParaRPr lang="en-US"/>
        </a:p>
      </dgm:t>
    </dgm:pt>
    <dgm:pt modelId="{C557F240-7E86-4350-BD08-FFE78348208F}" type="pres">
      <dgm:prSet presAssocID="{4F60EB16-0ABA-4374-ACEB-3C4E9038AA25}" presName="Name101" presStyleLbl="parChTrans1D3" presStyleIdx="2" presStyleCnt="3"/>
      <dgm:spPr/>
      <dgm:t>
        <a:bodyPr/>
        <a:lstStyle/>
        <a:p>
          <a:endParaRPr lang="en-US"/>
        </a:p>
      </dgm:t>
    </dgm:pt>
    <dgm:pt modelId="{6C8E7137-387F-48D9-8CB9-7939F74B94AC}" type="pres">
      <dgm:prSet presAssocID="{9B63A547-6DE7-4E58-983B-D72163C0C747}" presName="hierRoot3" presStyleCnt="0">
        <dgm:presLayoutVars>
          <dgm:hierBranch val="init"/>
        </dgm:presLayoutVars>
      </dgm:prSet>
      <dgm:spPr/>
      <dgm:t>
        <a:bodyPr/>
        <a:lstStyle/>
        <a:p>
          <a:endParaRPr lang="en-US"/>
        </a:p>
      </dgm:t>
    </dgm:pt>
    <dgm:pt modelId="{102142FE-4D3D-4250-B254-AD2FA64E2AE1}" type="pres">
      <dgm:prSet presAssocID="{9B63A547-6DE7-4E58-983B-D72163C0C747}" presName="rootComposite3" presStyleCnt="0"/>
      <dgm:spPr/>
      <dgm:t>
        <a:bodyPr/>
        <a:lstStyle/>
        <a:p>
          <a:endParaRPr lang="en-US"/>
        </a:p>
      </dgm:t>
    </dgm:pt>
    <dgm:pt modelId="{87FC299D-731E-41E4-BD18-A4BED4D8406E}" type="pres">
      <dgm:prSet presAssocID="{9B63A547-6DE7-4E58-983B-D72163C0C747}" presName="rootText3" presStyleLbl="alignAcc1" presStyleIdx="0" presStyleCnt="0">
        <dgm:presLayoutVars>
          <dgm:chPref val="3"/>
        </dgm:presLayoutVars>
      </dgm:prSet>
      <dgm:spPr/>
      <dgm:t>
        <a:bodyPr/>
        <a:lstStyle/>
        <a:p>
          <a:endParaRPr lang="en-US"/>
        </a:p>
      </dgm:t>
    </dgm:pt>
    <dgm:pt modelId="{F447D15F-9466-4458-B663-5E7F79B1D9B6}" type="pres">
      <dgm:prSet presAssocID="{9B63A547-6DE7-4E58-983B-D72163C0C747}" presName="topArc3" presStyleLbl="parChTrans1D1" presStyleIdx="14" presStyleCnt="18"/>
      <dgm:spPr/>
      <dgm:t>
        <a:bodyPr/>
        <a:lstStyle/>
        <a:p>
          <a:endParaRPr lang="en-US"/>
        </a:p>
      </dgm:t>
    </dgm:pt>
    <dgm:pt modelId="{D9C27509-6A75-4F71-BCC3-7249DD4FFDA5}" type="pres">
      <dgm:prSet presAssocID="{9B63A547-6DE7-4E58-983B-D72163C0C747}" presName="bottomArc3" presStyleLbl="parChTrans1D1" presStyleIdx="15" presStyleCnt="18"/>
      <dgm:spPr/>
      <dgm:t>
        <a:bodyPr/>
        <a:lstStyle/>
        <a:p>
          <a:endParaRPr lang="en-US"/>
        </a:p>
      </dgm:t>
    </dgm:pt>
    <dgm:pt modelId="{07A868EF-9176-4239-81CF-C046F53A0963}" type="pres">
      <dgm:prSet presAssocID="{9B63A547-6DE7-4E58-983B-D72163C0C747}" presName="topConnNode3" presStyleLbl="asst2" presStyleIdx="0" presStyleCnt="0"/>
      <dgm:spPr/>
      <dgm:t>
        <a:bodyPr/>
        <a:lstStyle/>
        <a:p>
          <a:endParaRPr lang="en-US"/>
        </a:p>
      </dgm:t>
    </dgm:pt>
    <dgm:pt modelId="{D47995F2-385A-49C2-B024-E3533480C568}" type="pres">
      <dgm:prSet presAssocID="{9B63A547-6DE7-4E58-983B-D72163C0C747}" presName="hierChild6" presStyleCnt="0"/>
      <dgm:spPr/>
      <dgm:t>
        <a:bodyPr/>
        <a:lstStyle/>
        <a:p>
          <a:endParaRPr lang="en-US"/>
        </a:p>
      </dgm:t>
    </dgm:pt>
    <dgm:pt modelId="{ECB64F43-75CA-4154-A2E1-6A1B97D155CD}" type="pres">
      <dgm:prSet presAssocID="{9B63A547-6DE7-4E58-983B-D72163C0C747}" presName="hierChild7" presStyleCnt="0"/>
      <dgm:spPr/>
      <dgm:t>
        <a:bodyPr/>
        <a:lstStyle/>
        <a:p>
          <a:endParaRPr lang="en-US"/>
        </a:p>
      </dgm:t>
    </dgm:pt>
    <dgm:pt modelId="{18CE00DC-2B8B-4DD7-BCB0-AD53CBB8F596}" type="pres">
      <dgm:prSet presAssocID="{06CB8CC4-7EC7-46F9-AB95-3AAB28610A16}" presName="hierChild3" presStyleCnt="0"/>
      <dgm:spPr/>
      <dgm:t>
        <a:bodyPr/>
        <a:lstStyle/>
        <a:p>
          <a:endParaRPr lang="en-US"/>
        </a:p>
      </dgm:t>
    </dgm:pt>
    <dgm:pt modelId="{E3E6F4C6-9044-4FC0-A8D6-AF101FF2E76D}" type="pres">
      <dgm:prSet presAssocID="{60A18C31-DEA2-430A-AE6E-7E151B4F81B9}" presName="Name101" presStyleLbl="parChTrans1D2" presStyleIdx="4" presStyleCnt="5"/>
      <dgm:spPr/>
      <dgm:t>
        <a:bodyPr/>
        <a:lstStyle/>
        <a:p>
          <a:endParaRPr lang="en-US"/>
        </a:p>
      </dgm:t>
    </dgm:pt>
    <dgm:pt modelId="{96FE16BB-841A-431A-A64C-A999727436E8}" type="pres">
      <dgm:prSet presAssocID="{52A178FB-5D99-4D7A-8149-1570E2968831}" presName="hierRoot3" presStyleCnt="0">
        <dgm:presLayoutVars>
          <dgm:hierBranch val="init"/>
        </dgm:presLayoutVars>
      </dgm:prSet>
      <dgm:spPr/>
      <dgm:t>
        <a:bodyPr/>
        <a:lstStyle/>
        <a:p>
          <a:endParaRPr lang="en-US"/>
        </a:p>
      </dgm:t>
    </dgm:pt>
    <dgm:pt modelId="{DCBB182C-1ED3-4FE5-B76B-7D425FF5297E}" type="pres">
      <dgm:prSet presAssocID="{52A178FB-5D99-4D7A-8149-1570E2968831}" presName="rootComposite3" presStyleCnt="0"/>
      <dgm:spPr/>
      <dgm:t>
        <a:bodyPr/>
        <a:lstStyle/>
        <a:p>
          <a:endParaRPr lang="en-US"/>
        </a:p>
      </dgm:t>
    </dgm:pt>
    <dgm:pt modelId="{11094471-2F77-44D9-A440-D0A508E0C2ED}" type="pres">
      <dgm:prSet presAssocID="{52A178FB-5D99-4D7A-8149-1570E2968831}" presName="rootText3" presStyleLbl="alignAcc1" presStyleIdx="0" presStyleCnt="0">
        <dgm:presLayoutVars>
          <dgm:chPref val="3"/>
        </dgm:presLayoutVars>
      </dgm:prSet>
      <dgm:spPr/>
      <dgm:t>
        <a:bodyPr/>
        <a:lstStyle/>
        <a:p>
          <a:endParaRPr lang="en-US"/>
        </a:p>
      </dgm:t>
    </dgm:pt>
    <dgm:pt modelId="{F274A3BE-C01F-45FC-8D40-67862EE6F6B7}" type="pres">
      <dgm:prSet presAssocID="{52A178FB-5D99-4D7A-8149-1570E2968831}" presName="topArc3" presStyleLbl="parChTrans1D1" presStyleIdx="16" presStyleCnt="18"/>
      <dgm:spPr/>
      <dgm:t>
        <a:bodyPr/>
        <a:lstStyle/>
        <a:p>
          <a:endParaRPr lang="en-US"/>
        </a:p>
      </dgm:t>
    </dgm:pt>
    <dgm:pt modelId="{EF6F0190-D8BF-422D-AFA8-66AA91CA6A44}" type="pres">
      <dgm:prSet presAssocID="{52A178FB-5D99-4D7A-8149-1570E2968831}" presName="bottomArc3" presStyleLbl="parChTrans1D1" presStyleIdx="17" presStyleCnt="18"/>
      <dgm:spPr/>
      <dgm:t>
        <a:bodyPr/>
        <a:lstStyle/>
        <a:p>
          <a:endParaRPr lang="en-US"/>
        </a:p>
      </dgm:t>
    </dgm:pt>
    <dgm:pt modelId="{ACF0A5AD-148D-48A2-A2D0-0302C018930A}" type="pres">
      <dgm:prSet presAssocID="{52A178FB-5D99-4D7A-8149-1570E2968831}" presName="topConnNode3" presStyleLbl="asst1" presStyleIdx="0" presStyleCnt="0"/>
      <dgm:spPr/>
      <dgm:t>
        <a:bodyPr/>
        <a:lstStyle/>
        <a:p>
          <a:endParaRPr lang="en-US"/>
        </a:p>
      </dgm:t>
    </dgm:pt>
    <dgm:pt modelId="{57D47944-6996-4963-BB57-9905ACBB2ACB}" type="pres">
      <dgm:prSet presAssocID="{52A178FB-5D99-4D7A-8149-1570E2968831}" presName="hierChild6" presStyleCnt="0"/>
      <dgm:spPr/>
      <dgm:t>
        <a:bodyPr/>
        <a:lstStyle/>
        <a:p>
          <a:endParaRPr lang="en-US"/>
        </a:p>
      </dgm:t>
    </dgm:pt>
    <dgm:pt modelId="{6F7D4EEC-6E7D-466A-8269-45C34432363E}" type="pres">
      <dgm:prSet presAssocID="{52A178FB-5D99-4D7A-8149-1570E2968831}" presName="hierChild7" presStyleCnt="0"/>
      <dgm:spPr/>
      <dgm:t>
        <a:bodyPr/>
        <a:lstStyle/>
        <a:p>
          <a:endParaRPr lang="en-US"/>
        </a:p>
      </dgm:t>
    </dgm:pt>
  </dgm:ptLst>
  <dgm:cxnLst>
    <dgm:cxn modelId="{9B5DD301-4FA7-074C-8DD1-C850E3AC426F}" type="presOf" srcId="{D16249CD-D69C-4DAE-AE7E-D7805DB7F112}" destId="{5BA9BD4E-5013-466B-9B0F-9BBACC94BCF6}" srcOrd="0" destOrd="0" presId="urn:microsoft.com/office/officeart/2008/layout/HalfCircleOrganizationChart"/>
    <dgm:cxn modelId="{4BE3CFFA-C44C-488A-9E1D-32BBCF73E1E3}" srcId="{06CB8CC4-7EC7-46F9-AB95-3AAB28610A16}" destId="{56C87C36-7D12-4F09-A922-1018C92F7256}" srcOrd="1" destOrd="0" parTransId="{625B846B-662B-48EB-93C8-EEE5D205E8A5}" sibTransId="{3FFE58BB-37D0-47D2-93BC-E35228766BD3}"/>
    <dgm:cxn modelId="{65144684-E9DD-694B-AEDB-E9AFC2D69DE9}" type="presOf" srcId="{B0252B39-2891-4170-BFAB-6A93FBA7F5F4}" destId="{DD2069ED-FAFE-47CC-8A67-394CF277765B}" srcOrd="0" destOrd="0" presId="urn:microsoft.com/office/officeart/2008/layout/HalfCircleOrganizationChart"/>
    <dgm:cxn modelId="{0F06DDC2-8590-154D-AF5E-21F3F146A005}" type="presOf" srcId="{06CB8CC4-7EC7-46F9-AB95-3AAB28610A16}" destId="{A750E549-1A60-497A-BB18-08BD29C54174}" srcOrd="0" destOrd="0" presId="urn:microsoft.com/office/officeart/2008/layout/HalfCircleOrganizationChart"/>
    <dgm:cxn modelId="{A4288D36-FA0C-B54F-9F9F-5C2D5358B1D3}" type="presOf" srcId="{60A18C31-DEA2-430A-AE6E-7E151B4F81B9}" destId="{E3E6F4C6-9044-4FC0-A8D6-AF101FF2E76D}" srcOrd="0" destOrd="0" presId="urn:microsoft.com/office/officeart/2008/layout/HalfCircleOrganizationChart"/>
    <dgm:cxn modelId="{5DD0C264-7F0A-E442-9BA2-201085D3B467}" type="presOf" srcId="{9B63A547-6DE7-4E58-983B-D72163C0C747}" destId="{07A868EF-9176-4239-81CF-C046F53A0963}" srcOrd="1" destOrd="0" presId="urn:microsoft.com/office/officeart/2008/layout/HalfCircleOrganizationChart"/>
    <dgm:cxn modelId="{24B268DF-1537-4CFF-9796-8F8DBE267FDF}" srcId="{06CB8CC4-7EC7-46F9-AB95-3AAB28610A16}" destId="{D16249CD-D69C-4DAE-AE7E-D7805DB7F112}" srcOrd="4" destOrd="0" parTransId="{A433D7ED-70EE-407F-BDE7-B5B923940829}" sibTransId="{D4924926-90D4-4782-8256-70D5FD9AA8F9}"/>
    <dgm:cxn modelId="{0A393501-E644-9F4E-957A-AB65BB7A6662}" type="presOf" srcId="{7D3EE363-92D4-4225-ADB2-115B2A8A157F}" destId="{022FFB9B-31D3-453E-9D56-7B7EF73524DF}" srcOrd="1" destOrd="0" presId="urn:microsoft.com/office/officeart/2008/layout/HalfCircleOrganizationChart"/>
    <dgm:cxn modelId="{74943E2B-540B-004F-A403-1FD05739B634}" type="presOf" srcId="{73BA2447-EB52-4E5B-8C73-6B97BB2B8471}" destId="{E2EEDAFB-3B95-4037-A273-33635B6CE12C}" srcOrd="0" destOrd="0" presId="urn:microsoft.com/office/officeart/2008/layout/HalfCircleOrganizationChart"/>
    <dgm:cxn modelId="{3572F3C8-1D82-4BAB-8307-9A0C630085A7}" srcId="{95A01ED2-AF86-4568-BED5-114328691F52}" destId="{F234F129-876A-4295-858A-84CCCDC76C44}" srcOrd="0" destOrd="0" parTransId="{02F44636-82B3-478E-AB26-3BD11B2EB8FF}" sibTransId="{6FCE4775-4461-4FE2-A3BF-D365140E92EF}"/>
    <dgm:cxn modelId="{BB15FA7C-5C38-1340-94CD-CC73BD99E122}" type="presOf" srcId="{52A178FB-5D99-4D7A-8149-1570E2968831}" destId="{ACF0A5AD-148D-48A2-A2D0-0302C018930A}" srcOrd="1" destOrd="0" presId="urn:microsoft.com/office/officeart/2008/layout/HalfCircleOrganizationChart"/>
    <dgm:cxn modelId="{76B6AE3C-38C5-5E48-AEB9-D18348D5389F}" type="presOf" srcId="{95A01ED2-AF86-4568-BED5-114328691F52}" destId="{29AF022B-6637-446B-B59F-F2DE5EB8360E}" srcOrd="1" destOrd="0" presId="urn:microsoft.com/office/officeart/2008/layout/HalfCircleOrganizationChart"/>
    <dgm:cxn modelId="{C8AF9185-46E4-4C47-BE54-688FFD6C7203}" srcId="{7C2ED913-55E6-4BB0-A5F3-A74F251ADA1E}" destId="{06CB8CC4-7EC7-46F9-AB95-3AAB28610A16}" srcOrd="0" destOrd="0" parTransId="{828D3A91-96E4-4F2E-8D93-1EB2A626A582}" sibTransId="{432064CF-2C29-4F54-B2D3-599CED6C0F6F}"/>
    <dgm:cxn modelId="{11B52B01-C589-9A43-B866-F92CDB820D7F}" type="presOf" srcId="{625B846B-662B-48EB-93C8-EEE5D205E8A5}" destId="{EFE6334A-73A1-4CCA-A8D4-FD48AEE35EF6}" srcOrd="0" destOrd="0" presId="urn:microsoft.com/office/officeart/2008/layout/HalfCircleOrganizationChart"/>
    <dgm:cxn modelId="{DBDA1E2A-0D88-4245-BD82-D1EF5C3088E4}" type="presOf" srcId="{02F44636-82B3-478E-AB26-3BD11B2EB8FF}" destId="{20CB49F1-D24D-44D7-B9E7-3B4F44B01842}" srcOrd="0" destOrd="0" presId="urn:microsoft.com/office/officeart/2008/layout/HalfCircleOrganizationChart"/>
    <dgm:cxn modelId="{A6183DA5-B980-2C4C-A05C-1587274E9F3B}" type="presOf" srcId="{F234F129-876A-4295-858A-84CCCDC76C44}" destId="{3B19CE88-AA96-47A0-93A8-D32D241FF0C0}" srcOrd="1" destOrd="0" presId="urn:microsoft.com/office/officeart/2008/layout/HalfCircleOrganizationChart"/>
    <dgm:cxn modelId="{916BD64E-4C35-4FDB-9080-2B75EA9836E4}" srcId="{06CB8CC4-7EC7-46F9-AB95-3AAB28610A16}" destId="{95A01ED2-AF86-4568-BED5-114328691F52}" srcOrd="2" destOrd="0" parTransId="{B0252B39-2891-4170-BFAB-6A93FBA7F5F4}" sibTransId="{5D66F4D9-E639-4C11-948A-B1B2688013A2}"/>
    <dgm:cxn modelId="{E2DC1883-1009-AE48-A217-886BE488924A}" type="presOf" srcId="{4726618F-1EFD-4884-BBDC-7A06A21775AF}" destId="{40D7F8C3-8BEC-4BF9-9F59-1FE45390E055}" srcOrd="0" destOrd="0" presId="urn:microsoft.com/office/officeart/2008/layout/HalfCircleOrganizationChart"/>
    <dgm:cxn modelId="{34C3AF35-5728-D040-8241-98046915D433}" type="presOf" srcId="{C5E4CC51-848B-438A-9238-E1F192467A7A}" destId="{23704F41-3DF5-4A0E-AEFB-8FB13D9EFF9E}" srcOrd="0" destOrd="0" presId="urn:microsoft.com/office/officeart/2008/layout/HalfCircleOrganizationChart"/>
    <dgm:cxn modelId="{D415405A-14ED-5543-8988-9119DF6F487A}" type="presOf" srcId="{56C87C36-7D12-4F09-A922-1018C92F7256}" destId="{8929460D-FAFB-4DE2-9B27-18A4E6183A59}" srcOrd="0" destOrd="0" presId="urn:microsoft.com/office/officeart/2008/layout/HalfCircleOrganizationChart"/>
    <dgm:cxn modelId="{4D937635-64A4-B247-A4F6-C57292A7CE56}" type="presOf" srcId="{7D3EE363-92D4-4225-ADB2-115B2A8A157F}" destId="{8A8C78E4-2F42-4FC8-B4D8-22173ED8480B}" srcOrd="0" destOrd="0" presId="urn:microsoft.com/office/officeart/2008/layout/HalfCircleOrganizationChart"/>
    <dgm:cxn modelId="{9EEE00A6-C30F-42DA-934F-9806EB588D2B}" srcId="{06CB8CC4-7EC7-46F9-AB95-3AAB28610A16}" destId="{52A178FB-5D99-4D7A-8149-1570E2968831}" srcOrd="0" destOrd="0" parTransId="{60A18C31-DEA2-430A-AE6E-7E151B4F81B9}" sibTransId="{7AB8A3DB-80FD-41EB-B054-8DE004D926B7}"/>
    <dgm:cxn modelId="{1C3B67C0-480F-F745-B0BD-BB8AB853B365}" type="presOf" srcId="{D16249CD-D69C-4DAE-AE7E-D7805DB7F112}" destId="{E2FC9F47-E3A4-4467-BC8F-DFE2CA32BE18}" srcOrd="1" destOrd="0" presId="urn:microsoft.com/office/officeart/2008/layout/HalfCircleOrganizationChart"/>
    <dgm:cxn modelId="{C0D88ECF-1072-4043-A442-E93657E7B94A}" type="presOf" srcId="{56C87C36-7D12-4F09-A922-1018C92F7256}" destId="{F6B7A9D3-F50A-4B26-BC55-E5AD50AF639B}" srcOrd="1" destOrd="0" presId="urn:microsoft.com/office/officeart/2008/layout/HalfCircleOrganizationChart"/>
    <dgm:cxn modelId="{44D94844-43AB-1942-A1C9-25B4B00811D9}" type="presOf" srcId="{73BA2447-EB52-4E5B-8C73-6B97BB2B8471}" destId="{79C3D71A-E4A2-41B6-8974-7889154A8EEF}" srcOrd="1" destOrd="0" presId="urn:microsoft.com/office/officeart/2008/layout/HalfCircleOrganizationChart"/>
    <dgm:cxn modelId="{78DB469E-6129-4344-9501-4E5A587277CE}" type="presOf" srcId="{95A01ED2-AF86-4568-BED5-114328691F52}" destId="{0F4F071F-3C20-459A-A71D-979C507B54A8}" srcOrd="0" destOrd="0" presId="urn:microsoft.com/office/officeart/2008/layout/HalfCircleOrganizationChart"/>
    <dgm:cxn modelId="{1D02B38D-0F0C-104D-8218-9E2BCB89A0EB}" type="presOf" srcId="{06CB8CC4-7EC7-46F9-AB95-3AAB28610A16}" destId="{60B4FBE2-FB25-4B49-BE0A-59CC29BA1A3C}" srcOrd="1" destOrd="0" presId="urn:microsoft.com/office/officeart/2008/layout/HalfCircleOrganizationChart"/>
    <dgm:cxn modelId="{77EA64B0-4877-4103-8C40-49CDDCB4317B}" srcId="{06CB8CC4-7EC7-46F9-AB95-3AAB28610A16}" destId="{7D3EE363-92D4-4225-ADB2-115B2A8A157F}" srcOrd="3" destOrd="0" parTransId="{4726618F-1EFD-4884-BBDC-7A06A21775AF}" sibTransId="{DC59466F-05C5-42A8-B170-8C36B7A48C32}"/>
    <dgm:cxn modelId="{A169A4E6-6A51-2E4C-A67B-90F869C7E63E}" type="presOf" srcId="{4F60EB16-0ABA-4374-ACEB-3C4E9038AA25}" destId="{C557F240-7E86-4350-BD08-FFE78348208F}" srcOrd="0" destOrd="0" presId="urn:microsoft.com/office/officeart/2008/layout/HalfCircleOrganizationChart"/>
    <dgm:cxn modelId="{CF439431-70C3-9C4A-B0DD-F63764F02407}" type="presOf" srcId="{F234F129-876A-4295-858A-84CCCDC76C44}" destId="{BBAF61CC-CA97-4145-A6A9-BA2D7BB18F8C}" srcOrd="0" destOrd="0" presId="urn:microsoft.com/office/officeart/2008/layout/HalfCircleOrganizationChart"/>
    <dgm:cxn modelId="{F770F17E-064F-6240-B06A-B00C9C3974D1}" type="presOf" srcId="{52A178FB-5D99-4D7A-8149-1570E2968831}" destId="{11094471-2F77-44D9-A440-D0A508E0C2ED}" srcOrd="0" destOrd="0" presId="urn:microsoft.com/office/officeart/2008/layout/HalfCircleOrganizationChart"/>
    <dgm:cxn modelId="{22F79F3D-74EF-41CC-9D41-D0DF7750B918}" srcId="{7D3EE363-92D4-4225-ADB2-115B2A8A157F}" destId="{73BA2447-EB52-4E5B-8C73-6B97BB2B8471}" srcOrd="0" destOrd="0" parTransId="{C5E4CC51-848B-438A-9238-E1F192467A7A}" sibTransId="{635CE226-24D3-47AD-92D8-A34E2565E18D}"/>
    <dgm:cxn modelId="{90319B6D-F844-904C-A76D-279CC103DD0D}" type="presOf" srcId="{A433D7ED-70EE-407F-BDE7-B5B923940829}" destId="{1B0F94A6-58BE-412B-AD73-F1C353C45A19}" srcOrd="0" destOrd="0" presId="urn:microsoft.com/office/officeart/2008/layout/HalfCircleOrganizationChart"/>
    <dgm:cxn modelId="{29ABF30F-19FF-4069-B3B5-9534BA20DAB2}" srcId="{D16249CD-D69C-4DAE-AE7E-D7805DB7F112}" destId="{9B63A547-6DE7-4E58-983B-D72163C0C747}" srcOrd="0" destOrd="0" parTransId="{4F60EB16-0ABA-4374-ACEB-3C4E9038AA25}" sibTransId="{3607EE84-03B1-4FA1-B020-ED6B4AA70FE2}"/>
    <dgm:cxn modelId="{35BBCA45-63D3-2340-A02A-4A252040FB79}" type="presOf" srcId="{9B63A547-6DE7-4E58-983B-D72163C0C747}" destId="{87FC299D-731E-41E4-BD18-A4BED4D8406E}" srcOrd="0" destOrd="0" presId="urn:microsoft.com/office/officeart/2008/layout/HalfCircleOrganizationChart"/>
    <dgm:cxn modelId="{D0247CE4-65A8-0C45-B29B-3688CF718393}" type="presOf" srcId="{7C2ED913-55E6-4BB0-A5F3-A74F251ADA1E}" destId="{E4935A6A-BB87-4BAB-B5CD-8784E9F74BDF}" srcOrd="0" destOrd="0" presId="urn:microsoft.com/office/officeart/2008/layout/HalfCircleOrganizationChart"/>
    <dgm:cxn modelId="{20C125A2-D362-4C47-9DDB-C064C1D4E0A5}" type="presParOf" srcId="{E4935A6A-BB87-4BAB-B5CD-8784E9F74BDF}" destId="{E79AA493-FDEE-4A1F-8176-C11D5C4E55C6}" srcOrd="0" destOrd="0" presId="urn:microsoft.com/office/officeart/2008/layout/HalfCircleOrganizationChart"/>
    <dgm:cxn modelId="{1E456D2A-2F2F-F440-8B4B-587C6183AF8D}" type="presParOf" srcId="{E79AA493-FDEE-4A1F-8176-C11D5C4E55C6}" destId="{5FB35205-48E2-4587-8D17-C16EB3A8BEF4}" srcOrd="0" destOrd="0" presId="urn:microsoft.com/office/officeart/2008/layout/HalfCircleOrganizationChart"/>
    <dgm:cxn modelId="{5FDFB548-83C9-094A-9192-5F00D3A6C05B}" type="presParOf" srcId="{5FB35205-48E2-4587-8D17-C16EB3A8BEF4}" destId="{A750E549-1A60-497A-BB18-08BD29C54174}" srcOrd="0" destOrd="0" presId="urn:microsoft.com/office/officeart/2008/layout/HalfCircleOrganizationChart"/>
    <dgm:cxn modelId="{A051D243-996D-8747-9567-08A0140C942F}" type="presParOf" srcId="{5FB35205-48E2-4587-8D17-C16EB3A8BEF4}" destId="{2B149D73-C380-483F-A68B-21439492A70F}" srcOrd="1" destOrd="0" presId="urn:microsoft.com/office/officeart/2008/layout/HalfCircleOrganizationChart"/>
    <dgm:cxn modelId="{6043FA99-64B9-6049-8B3B-F1B76392AD7C}" type="presParOf" srcId="{5FB35205-48E2-4587-8D17-C16EB3A8BEF4}" destId="{BFE02120-2175-4BD1-8BC1-CD883AA3DB97}" srcOrd="2" destOrd="0" presId="urn:microsoft.com/office/officeart/2008/layout/HalfCircleOrganizationChart"/>
    <dgm:cxn modelId="{152CDE27-F560-1D4B-BA59-CAFC26528E59}" type="presParOf" srcId="{5FB35205-48E2-4587-8D17-C16EB3A8BEF4}" destId="{60B4FBE2-FB25-4B49-BE0A-59CC29BA1A3C}" srcOrd="3" destOrd="0" presId="urn:microsoft.com/office/officeart/2008/layout/HalfCircleOrganizationChart"/>
    <dgm:cxn modelId="{E9C0A95D-3338-BC4C-A133-3FD8A7511B22}" type="presParOf" srcId="{E79AA493-FDEE-4A1F-8176-C11D5C4E55C6}" destId="{8C1F6FF1-9E8E-40D2-B16D-6309E0423617}" srcOrd="1" destOrd="0" presId="urn:microsoft.com/office/officeart/2008/layout/HalfCircleOrganizationChart"/>
    <dgm:cxn modelId="{D6B03DAD-0EFC-214A-8A3A-2387FBC0CEB0}" type="presParOf" srcId="{8C1F6FF1-9E8E-40D2-B16D-6309E0423617}" destId="{EFE6334A-73A1-4CCA-A8D4-FD48AEE35EF6}" srcOrd="0" destOrd="0" presId="urn:microsoft.com/office/officeart/2008/layout/HalfCircleOrganizationChart"/>
    <dgm:cxn modelId="{12F312BB-3C6D-B947-AD27-4EC32DBED588}" type="presParOf" srcId="{8C1F6FF1-9E8E-40D2-B16D-6309E0423617}" destId="{0F4CF67D-FE7C-44FC-A284-BDA0D7417227}" srcOrd="1" destOrd="0" presId="urn:microsoft.com/office/officeart/2008/layout/HalfCircleOrganizationChart"/>
    <dgm:cxn modelId="{02B23431-4B32-A146-A767-01F31E631538}" type="presParOf" srcId="{0F4CF67D-FE7C-44FC-A284-BDA0D7417227}" destId="{86D22B2D-88B1-4EED-A72A-0C334FCFDD1B}" srcOrd="0" destOrd="0" presId="urn:microsoft.com/office/officeart/2008/layout/HalfCircleOrganizationChart"/>
    <dgm:cxn modelId="{0F7C5E63-1C85-3140-93EB-A44055E406BD}" type="presParOf" srcId="{86D22B2D-88B1-4EED-A72A-0C334FCFDD1B}" destId="{8929460D-FAFB-4DE2-9B27-18A4E6183A59}" srcOrd="0" destOrd="0" presId="urn:microsoft.com/office/officeart/2008/layout/HalfCircleOrganizationChart"/>
    <dgm:cxn modelId="{8544969D-ADD1-DD47-9E67-5ED3312D47AB}" type="presParOf" srcId="{86D22B2D-88B1-4EED-A72A-0C334FCFDD1B}" destId="{1908C71F-3384-47DF-AE16-6296ACE5A381}" srcOrd="1" destOrd="0" presId="urn:microsoft.com/office/officeart/2008/layout/HalfCircleOrganizationChart"/>
    <dgm:cxn modelId="{3A518B8D-3550-0F45-9938-4C234418E40A}" type="presParOf" srcId="{86D22B2D-88B1-4EED-A72A-0C334FCFDD1B}" destId="{4ADA7BB3-B12F-4983-8ED9-DB39A47AD5A1}" srcOrd="2" destOrd="0" presId="urn:microsoft.com/office/officeart/2008/layout/HalfCircleOrganizationChart"/>
    <dgm:cxn modelId="{14A4CF2B-5E63-8A4C-AF29-1566C224876C}" type="presParOf" srcId="{86D22B2D-88B1-4EED-A72A-0C334FCFDD1B}" destId="{F6B7A9D3-F50A-4B26-BC55-E5AD50AF639B}" srcOrd="3" destOrd="0" presId="urn:microsoft.com/office/officeart/2008/layout/HalfCircleOrganizationChart"/>
    <dgm:cxn modelId="{41BB026F-6A7F-2348-9FEA-B14714FA1D41}" type="presParOf" srcId="{0F4CF67D-FE7C-44FC-A284-BDA0D7417227}" destId="{31C5A31D-29BE-42B2-A09F-50F31B027FC4}" srcOrd="1" destOrd="0" presId="urn:microsoft.com/office/officeart/2008/layout/HalfCircleOrganizationChart"/>
    <dgm:cxn modelId="{DD739941-AAC0-A348-A45B-BD84F2FA83DE}" type="presParOf" srcId="{0F4CF67D-FE7C-44FC-A284-BDA0D7417227}" destId="{D1996145-61B9-473E-BE4A-DD9CBAFDDE81}" srcOrd="2" destOrd="0" presId="urn:microsoft.com/office/officeart/2008/layout/HalfCircleOrganizationChart"/>
    <dgm:cxn modelId="{1A24EBF7-7296-4F47-86DB-D0670E73B9F0}" type="presParOf" srcId="{8C1F6FF1-9E8E-40D2-B16D-6309E0423617}" destId="{DD2069ED-FAFE-47CC-8A67-394CF277765B}" srcOrd="2" destOrd="0" presId="urn:microsoft.com/office/officeart/2008/layout/HalfCircleOrganizationChart"/>
    <dgm:cxn modelId="{68305367-2A87-D74C-A732-C28964299712}" type="presParOf" srcId="{8C1F6FF1-9E8E-40D2-B16D-6309E0423617}" destId="{6C0179E8-029E-4350-93AF-CBDF781A6D20}" srcOrd="3" destOrd="0" presId="urn:microsoft.com/office/officeart/2008/layout/HalfCircleOrganizationChart"/>
    <dgm:cxn modelId="{BE54F1A4-FF86-8043-941F-61D3E8E834A2}" type="presParOf" srcId="{6C0179E8-029E-4350-93AF-CBDF781A6D20}" destId="{819351B3-A022-4E81-9FFC-3045BCC10E02}" srcOrd="0" destOrd="0" presId="urn:microsoft.com/office/officeart/2008/layout/HalfCircleOrganizationChart"/>
    <dgm:cxn modelId="{16C0DB92-76D1-8E46-B693-99E286ED670F}" type="presParOf" srcId="{819351B3-A022-4E81-9FFC-3045BCC10E02}" destId="{0F4F071F-3C20-459A-A71D-979C507B54A8}" srcOrd="0" destOrd="0" presId="urn:microsoft.com/office/officeart/2008/layout/HalfCircleOrganizationChart"/>
    <dgm:cxn modelId="{E963B6F9-51C9-A247-91CF-07BEB98591C7}" type="presParOf" srcId="{819351B3-A022-4E81-9FFC-3045BCC10E02}" destId="{C4DFAFF6-FC61-40DF-9F54-14B8FB7FEA88}" srcOrd="1" destOrd="0" presId="urn:microsoft.com/office/officeart/2008/layout/HalfCircleOrganizationChart"/>
    <dgm:cxn modelId="{82852760-14A8-5F4B-960C-C2A421303DBB}" type="presParOf" srcId="{819351B3-A022-4E81-9FFC-3045BCC10E02}" destId="{A3FC1DEC-6D66-43A6-9251-40A7D5EF1B17}" srcOrd="2" destOrd="0" presId="urn:microsoft.com/office/officeart/2008/layout/HalfCircleOrganizationChart"/>
    <dgm:cxn modelId="{78AE27B2-2967-464C-8833-86A7B267606B}" type="presParOf" srcId="{819351B3-A022-4E81-9FFC-3045BCC10E02}" destId="{29AF022B-6637-446B-B59F-F2DE5EB8360E}" srcOrd="3" destOrd="0" presId="urn:microsoft.com/office/officeart/2008/layout/HalfCircleOrganizationChart"/>
    <dgm:cxn modelId="{969A3B87-8846-E34F-BD2F-A5D48BEE01A6}" type="presParOf" srcId="{6C0179E8-029E-4350-93AF-CBDF781A6D20}" destId="{EF85B419-01E0-43C2-94A0-A418305B4FDA}" srcOrd="1" destOrd="0" presId="urn:microsoft.com/office/officeart/2008/layout/HalfCircleOrganizationChart"/>
    <dgm:cxn modelId="{1DA848C9-E357-6449-A695-ECCE7914653B}" type="presParOf" srcId="{6C0179E8-029E-4350-93AF-CBDF781A6D20}" destId="{BA91060E-2E7B-41B8-B28F-725AEEF0D78B}" srcOrd="2" destOrd="0" presId="urn:microsoft.com/office/officeart/2008/layout/HalfCircleOrganizationChart"/>
    <dgm:cxn modelId="{8945B231-DBFB-814B-A5C4-BB1F179D62FC}" type="presParOf" srcId="{BA91060E-2E7B-41B8-B28F-725AEEF0D78B}" destId="{20CB49F1-D24D-44D7-B9E7-3B4F44B01842}" srcOrd="0" destOrd="0" presId="urn:microsoft.com/office/officeart/2008/layout/HalfCircleOrganizationChart"/>
    <dgm:cxn modelId="{B612D766-A16C-324B-A920-DF36041EF4E6}" type="presParOf" srcId="{BA91060E-2E7B-41B8-B28F-725AEEF0D78B}" destId="{652862AB-8E25-4D0C-8052-14F48AAA9BA5}" srcOrd="1" destOrd="0" presId="urn:microsoft.com/office/officeart/2008/layout/HalfCircleOrganizationChart"/>
    <dgm:cxn modelId="{BA4853ED-8442-964C-8C19-93C47A73AC07}" type="presParOf" srcId="{652862AB-8E25-4D0C-8052-14F48AAA9BA5}" destId="{338278CB-108A-43BA-93C2-1C9E4CEB5DC7}" srcOrd="0" destOrd="0" presId="urn:microsoft.com/office/officeart/2008/layout/HalfCircleOrganizationChart"/>
    <dgm:cxn modelId="{1C94CC6C-3EC4-D547-8AA7-CED3DFA7F04D}" type="presParOf" srcId="{338278CB-108A-43BA-93C2-1C9E4CEB5DC7}" destId="{BBAF61CC-CA97-4145-A6A9-BA2D7BB18F8C}" srcOrd="0" destOrd="0" presId="urn:microsoft.com/office/officeart/2008/layout/HalfCircleOrganizationChart"/>
    <dgm:cxn modelId="{D79CDEBD-C7A1-1846-A361-42027065FAB5}" type="presParOf" srcId="{338278CB-108A-43BA-93C2-1C9E4CEB5DC7}" destId="{CE1697EE-8DED-471D-8B81-F780072F1E97}" srcOrd="1" destOrd="0" presId="urn:microsoft.com/office/officeart/2008/layout/HalfCircleOrganizationChart"/>
    <dgm:cxn modelId="{F46BF0C3-D921-DC48-9354-B7568873945D}" type="presParOf" srcId="{338278CB-108A-43BA-93C2-1C9E4CEB5DC7}" destId="{C3D1602C-6D5C-43E2-BDE1-0B403E2588DA}" srcOrd="2" destOrd="0" presId="urn:microsoft.com/office/officeart/2008/layout/HalfCircleOrganizationChart"/>
    <dgm:cxn modelId="{3219CA70-0C50-474A-B58E-AAF505F92A70}" type="presParOf" srcId="{338278CB-108A-43BA-93C2-1C9E4CEB5DC7}" destId="{3B19CE88-AA96-47A0-93A8-D32D241FF0C0}" srcOrd="3" destOrd="0" presId="urn:microsoft.com/office/officeart/2008/layout/HalfCircleOrganizationChart"/>
    <dgm:cxn modelId="{69272B69-552C-D742-B945-3E0F341B2EA6}" type="presParOf" srcId="{652862AB-8E25-4D0C-8052-14F48AAA9BA5}" destId="{724AD33B-F367-4C12-B8CF-82167DCB298D}" srcOrd="1" destOrd="0" presId="urn:microsoft.com/office/officeart/2008/layout/HalfCircleOrganizationChart"/>
    <dgm:cxn modelId="{431E6879-696F-D846-A2FA-964CD95C49EC}" type="presParOf" srcId="{652862AB-8E25-4D0C-8052-14F48AAA9BA5}" destId="{A07B8BF7-1B60-48E0-BE4F-84743043BC14}" srcOrd="2" destOrd="0" presId="urn:microsoft.com/office/officeart/2008/layout/HalfCircleOrganizationChart"/>
    <dgm:cxn modelId="{5D59A0C3-B256-8C4F-8C84-52A87BC585C4}" type="presParOf" srcId="{8C1F6FF1-9E8E-40D2-B16D-6309E0423617}" destId="{40D7F8C3-8BEC-4BF9-9F59-1FE45390E055}" srcOrd="4" destOrd="0" presId="urn:microsoft.com/office/officeart/2008/layout/HalfCircleOrganizationChart"/>
    <dgm:cxn modelId="{28BFDC9A-FDF1-CC45-897F-535EEAC1F24A}" type="presParOf" srcId="{8C1F6FF1-9E8E-40D2-B16D-6309E0423617}" destId="{2AEEAE19-7803-43CA-809C-8DA99031E180}" srcOrd="5" destOrd="0" presId="urn:microsoft.com/office/officeart/2008/layout/HalfCircleOrganizationChart"/>
    <dgm:cxn modelId="{06F60E13-779D-634C-AF27-4EECD597CE3F}" type="presParOf" srcId="{2AEEAE19-7803-43CA-809C-8DA99031E180}" destId="{CB453FEC-AEAD-4D10-A38C-24ED3D29EB03}" srcOrd="0" destOrd="0" presId="urn:microsoft.com/office/officeart/2008/layout/HalfCircleOrganizationChart"/>
    <dgm:cxn modelId="{D4733420-C2ED-844E-85A1-69B298A5AE18}" type="presParOf" srcId="{CB453FEC-AEAD-4D10-A38C-24ED3D29EB03}" destId="{8A8C78E4-2F42-4FC8-B4D8-22173ED8480B}" srcOrd="0" destOrd="0" presId="urn:microsoft.com/office/officeart/2008/layout/HalfCircleOrganizationChart"/>
    <dgm:cxn modelId="{1B360579-F4A4-C743-A64F-C26EA9D3C0C0}" type="presParOf" srcId="{CB453FEC-AEAD-4D10-A38C-24ED3D29EB03}" destId="{BF99A9EB-1F9E-4436-BC1A-FB51F765050B}" srcOrd="1" destOrd="0" presId="urn:microsoft.com/office/officeart/2008/layout/HalfCircleOrganizationChart"/>
    <dgm:cxn modelId="{7120D819-2E21-1941-BB4C-AA80E09EA7BC}" type="presParOf" srcId="{CB453FEC-AEAD-4D10-A38C-24ED3D29EB03}" destId="{EE448F83-C73B-4D52-AE3F-83C34CA9E4C9}" srcOrd="2" destOrd="0" presId="urn:microsoft.com/office/officeart/2008/layout/HalfCircleOrganizationChart"/>
    <dgm:cxn modelId="{FE420331-4F00-2947-B197-6143D980CAD5}" type="presParOf" srcId="{CB453FEC-AEAD-4D10-A38C-24ED3D29EB03}" destId="{022FFB9B-31D3-453E-9D56-7B7EF73524DF}" srcOrd="3" destOrd="0" presId="urn:microsoft.com/office/officeart/2008/layout/HalfCircleOrganizationChart"/>
    <dgm:cxn modelId="{48DC9025-9893-8142-9EAD-EE934CDCD374}" type="presParOf" srcId="{2AEEAE19-7803-43CA-809C-8DA99031E180}" destId="{8CD2F789-B068-4935-B52B-2C05531CBCE1}" srcOrd="1" destOrd="0" presId="urn:microsoft.com/office/officeart/2008/layout/HalfCircleOrganizationChart"/>
    <dgm:cxn modelId="{0E120C41-2FE6-7545-93E0-92A4272AD359}" type="presParOf" srcId="{2AEEAE19-7803-43CA-809C-8DA99031E180}" destId="{5D5AAB41-8547-48F2-A9A4-DAFC8E143739}" srcOrd="2" destOrd="0" presId="urn:microsoft.com/office/officeart/2008/layout/HalfCircleOrganizationChart"/>
    <dgm:cxn modelId="{3FA58F45-E282-1245-967A-EB9A5E5F17E4}" type="presParOf" srcId="{5D5AAB41-8547-48F2-A9A4-DAFC8E143739}" destId="{23704F41-3DF5-4A0E-AEFB-8FB13D9EFF9E}" srcOrd="0" destOrd="0" presId="urn:microsoft.com/office/officeart/2008/layout/HalfCircleOrganizationChart"/>
    <dgm:cxn modelId="{718BE134-176A-F24E-B24D-411D540A0EEF}" type="presParOf" srcId="{5D5AAB41-8547-48F2-A9A4-DAFC8E143739}" destId="{EF658EAB-A662-4B29-B45C-930003D1C84E}" srcOrd="1" destOrd="0" presId="urn:microsoft.com/office/officeart/2008/layout/HalfCircleOrganizationChart"/>
    <dgm:cxn modelId="{E9240A1D-0A10-F04C-9B35-2D6C12CD0420}" type="presParOf" srcId="{EF658EAB-A662-4B29-B45C-930003D1C84E}" destId="{6017C9FB-F9C5-4F08-8DCE-38AAF485710D}" srcOrd="0" destOrd="0" presId="urn:microsoft.com/office/officeart/2008/layout/HalfCircleOrganizationChart"/>
    <dgm:cxn modelId="{8119C507-37D1-3D49-AA9D-EA5C10D422B4}" type="presParOf" srcId="{6017C9FB-F9C5-4F08-8DCE-38AAF485710D}" destId="{E2EEDAFB-3B95-4037-A273-33635B6CE12C}" srcOrd="0" destOrd="0" presId="urn:microsoft.com/office/officeart/2008/layout/HalfCircleOrganizationChart"/>
    <dgm:cxn modelId="{C8E17928-CE68-F243-B15B-BA7D09BD7DCC}" type="presParOf" srcId="{6017C9FB-F9C5-4F08-8DCE-38AAF485710D}" destId="{B2E1C5D2-2841-4C28-AA64-FC375341CCB8}" srcOrd="1" destOrd="0" presId="urn:microsoft.com/office/officeart/2008/layout/HalfCircleOrganizationChart"/>
    <dgm:cxn modelId="{DE29FB42-ADD7-5241-8B93-C24DB10CABEA}" type="presParOf" srcId="{6017C9FB-F9C5-4F08-8DCE-38AAF485710D}" destId="{9E7D1BFD-9C01-4931-AEE8-A0BB0DA557CD}" srcOrd="2" destOrd="0" presId="urn:microsoft.com/office/officeart/2008/layout/HalfCircleOrganizationChart"/>
    <dgm:cxn modelId="{C345D998-10EE-B544-AF1B-259E893803F8}" type="presParOf" srcId="{6017C9FB-F9C5-4F08-8DCE-38AAF485710D}" destId="{79C3D71A-E4A2-41B6-8974-7889154A8EEF}" srcOrd="3" destOrd="0" presId="urn:microsoft.com/office/officeart/2008/layout/HalfCircleOrganizationChart"/>
    <dgm:cxn modelId="{BF7545AB-25B3-1242-BA4C-2D166F0BB8FD}" type="presParOf" srcId="{EF658EAB-A662-4B29-B45C-930003D1C84E}" destId="{B29A9720-4425-436A-8D01-B083EF51198B}" srcOrd="1" destOrd="0" presId="urn:microsoft.com/office/officeart/2008/layout/HalfCircleOrganizationChart"/>
    <dgm:cxn modelId="{2656DAF4-A7DF-E04F-8F53-FA3BEC82E318}" type="presParOf" srcId="{EF658EAB-A662-4B29-B45C-930003D1C84E}" destId="{7C3F3B2C-7973-4354-AE8F-F8B4ED5226A7}" srcOrd="2" destOrd="0" presId="urn:microsoft.com/office/officeart/2008/layout/HalfCircleOrganizationChart"/>
    <dgm:cxn modelId="{E9B81FB3-EE6A-EB47-9DD3-11D9736C7D15}" type="presParOf" srcId="{8C1F6FF1-9E8E-40D2-B16D-6309E0423617}" destId="{1B0F94A6-58BE-412B-AD73-F1C353C45A19}" srcOrd="6" destOrd="0" presId="urn:microsoft.com/office/officeart/2008/layout/HalfCircleOrganizationChart"/>
    <dgm:cxn modelId="{78F61E7D-B681-A545-B8CB-3846B47C5D02}" type="presParOf" srcId="{8C1F6FF1-9E8E-40D2-B16D-6309E0423617}" destId="{24470FDA-90AF-4A75-9A2F-547A126F75E6}" srcOrd="7" destOrd="0" presId="urn:microsoft.com/office/officeart/2008/layout/HalfCircleOrganizationChart"/>
    <dgm:cxn modelId="{5D5857D9-3590-9B4E-BF36-FE6253EF2CD2}" type="presParOf" srcId="{24470FDA-90AF-4A75-9A2F-547A126F75E6}" destId="{717A8192-685F-472D-8143-AA3F636FF19A}" srcOrd="0" destOrd="0" presId="urn:microsoft.com/office/officeart/2008/layout/HalfCircleOrganizationChart"/>
    <dgm:cxn modelId="{B8DA7CA9-E660-FB47-B1A3-9B7B05A7CDE0}" type="presParOf" srcId="{717A8192-685F-472D-8143-AA3F636FF19A}" destId="{5BA9BD4E-5013-466B-9B0F-9BBACC94BCF6}" srcOrd="0" destOrd="0" presId="urn:microsoft.com/office/officeart/2008/layout/HalfCircleOrganizationChart"/>
    <dgm:cxn modelId="{1567F81F-D2EA-0F4E-ADD5-00CEF4441A37}" type="presParOf" srcId="{717A8192-685F-472D-8143-AA3F636FF19A}" destId="{550C998E-8358-477E-AC7E-279B6FD2702C}" srcOrd="1" destOrd="0" presId="urn:microsoft.com/office/officeart/2008/layout/HalfCircleOrganizationChart"/>
    <dgm:cxn modelId="{C65AA3BC-A608-994B-A9AD-4712251F646B}" type="presParOf" srcId="{717A8192-685F-472D-8143-AA3F636FF19A}" destId="{EA467EF9-C4F4-44BE-BDFE-966A34205B4A}" srcOrd="2" destOrd="0" presId="urn:microsoft.com/office/officeart/2008/layout/HalfCircleOrganizationChart"/>
    <dgm:cxn modelId="{57C40AC3-29E1-C848-8846-E9E5C5E00200}" type="presParOf" srcId="{717A8192-685F-472D-8143-AA3F636FF19A}" destId="{E2FC9F47-E3A4-4467-BC8F-DFE2CA32BE18}" srcOrd="3" destOrd="0" presId="urn:microsoft.com/office/officeart/2008/layout/HalfCircleOrganizationChart"/>
    <dgm:cxn modelId="{20028EF6-61E9-3E46-B79C-819B3BA559AA}" type="presParOf" srcId="{24470FDA-90AF-4A75-9A2F-547A126F75E6}" destId="{65A2A44E-090C-4AC8-9FF1-D4E5DD9D2595}" srcOrd="1" destOrd="0" presId="urn:microsoft.com/office/officeart/2008/layout/HalfCircleOrganizationChart"/>
    <dgm:cxn modelId="{AE56BFE2-763C-0E44-A181-DF71B9189FD8}" type="presParOf" srcId="{24470FDA-90AF-4A75-9A2F-547A126F75E6}" destId="{9381E7B5-8CA6-4122-87DC-B6619BEB31AE}" srcOrd="2" destOrd="0" presId="urn:microsoft.com/office/officeart/2008/layout/HalfCircleOrganizationChart"/>
    <dgm:cxn modelId="{8CB926C3-9A4A-6845-8B9A-574A340D63FF}" type="presParOf" srcId="{9381E7B5-8CA6-4122-87DC-B6619BEB31AE}" destId="{C557F240-7E86-4350-BD08-FFE78348208F}" srcOrd="0" destOrd="0" presId="urn:microsoft.com/office/officeart/2008/layout/HalfCircleOrganizationChart"/>
    <dgm:cxn modelId="{D2EF5501-1C21-C143-AED4-B1AB3757C13C}" type="presParOf" srcId="{9381E7B5-8CA6-4122-87DC-B6619BEB31AE}" destId="{6C8E7137-387F-48D9-8CB9-7939F74B94AC}" srcOrd="1" destOrd="0" presId="urn:microsoft.com/office/officeart/2008/layout/HalfCircleOrganizationChart"/>
    <dgm:cxn modelId="{E8B65764-8B91-D347-B07C-AF4FDAA9A6B4}" type="presParOf" srcId="{6C8E7137-387F-48D9-8CB9-7939F74B94AC}" destId="{102142FE-4D3D-4250-B254-AD2FA64E2AE1}" srcOrd="0" destOrd="0" presId="urn:microsoft.com/office/officeart/2008/layout/HalfCircleOrganizationChart"/>
    <dgm:cxn modelId="{E25F711E-060F-DF49-A982-340C15A54B36}" type="presParOf" srcId="{102142FE-4D3D-4250-B254-AD2FA64E2AE1}" destId="{87FC299D-731E-41E4-BD18-A4BED4D8406E}" srcOrd="0" destOrd="0" presId="urn:microsoft.com/office/officeart/2008/layout/HalfCircleOrganizationChart"/>
    <dgm:cxn modelId="{B2BE7D5C-4922-0740-B3F1-4715FDDDC3D0}" type="presParOf" srcId="{102142FE-4D3D-4250-B254-AD2FA64E2AE1}" destId="{F447D15F-9466-4458-B663-5E7F79B1D9B6}" srcOrd="1" destOrd="0" presId="urn:microsoft.com/office/officeart/2008/layout/HalfCircleOrganizationChart"/>
    <dgm:cxn modelId="{048E1ECC-E979-C845-AA78-864C94236996}" type="presParOf" srcId="{102142FE-4D3D-4250-B254-AD2FA64E2AE1}" destId="{D9C27509-6A75-4F71-BCC3-7249DD4FFDA5}" srcOrd="2" destOrd="0" presId="urn:microsoft.com/office/officeart/2008/layout/HalfCircleOrganizationChart"/>
    <dgm:cxn modelId="{BE7C52E0-2A11-9645-9BEB-AA02054972BB}" type="presParOf" srcId="{102142FE-4D3D-4250-B254-AD2FA64E2AE1}" destId="{07A868EF-9176-4239-81CF-C046F53A0963}" srcOrd="3" destOrd="0" presId="urn:microsoft.com/office/officeart/2008/layout/HalfCircleOrganizationChart"/>
    <dgm:cxn modelId="{42C20C62-A110-D54B-B6F7-1BA1AABA2837}" type="presParOf" srcId="{6C8E7137-387F-48D9-8CB9-7939F74B94AC}" destId="{D47995F2-385A-49C2-B024-E3533480C568}" srcOrd="1" destOrd="0" presId="urn:microsoft.com/office/officeart/2008/layout/HalfCircleOrganizationChart"/>
    <dgm:cxn modelId="{EF9F4998-898B-2348-BDCC-A322E8427949}" type="presParOf" srcId="{6C8E7137-387F-48D9-8CB9-7939F74B94AC}" destId="{ECB64F43-75CA-4154-A2E1-6A1B97D155CD}" srcOrd="2" destOrd="0" presId="urn:microsoft.com/office/officeart/2008/layout/HalfCircleOrganizationChart"/>
    <dgm:cxn modelId="{BF524ABB-414F-A247-B509-292900A33950}" type="presParOf" srcId="{E79AA493-FDEE-4A1F-8176-C11D5C4E55C6}" destId="{18CE00DC-2B8B-4DD7-BCB0-AD53CBB8F596}" srcOrd="2" destOrd="0" presId="urn:microsoft.com/office/officeart/2008/layout/HalfCircleOrganizationChart"/>
    <dgm:cxn modelId="{56FCD63E-CAAC-D142-BDAC-0B9A5152CF40}" type="presParOf" srcId="{18CE00DC-2B8B-4DD7-BCB0-AD53CBB8F596}" destId="{E3E6F4C6-9044-4FC0-A8D6-AF101FF2E76D}" srcOrd="0" destOrd="0" presId="urn:microsoft.com/office/officeart/2008/layout/HalfCircleOrganizationChart"/>
    <dgm:cxn modelId="{F7F330B9-20F5-2D47-8779-50EDA7945D6D}" type="presParOf" srcId="{18CE00DC-2B8B-4DD7-BCB0-AD53CBB8F596}" destId="{96FE16BB-841A-431A-A64C-A999727436E8}" srcOrd="1" destOrd="0" presId="urn:microsoft.com/office/officeart/2008/layout/HalfCircleOrganizationChart"/>
    <dgm:cxn modelId="{659DC1B5-51F1-AC43-A142-C7E93476C833}" type="presParOf" srcId="{96FE16BB-841A-431A-A64C-A999727436E8}" destId="{DCBB182C-1ED3-4FE5-B76B-7D425FF5297E}" srcOrd="0" destOrd="0" presId="urn:microsoft.com/office/officeart/2008/layout/HalfCircleOrganizationChart"/>
    <dgm:cxn modelId="{293141C9-AF4B-0540-A73A-0E9576D751B4}" type="presParOf" srcId="{DCBB182C-1ED3-4FE5-B76B-7D425FF5297E}" destId="{11094471-2F77-44D9-A440-D0A508E0C2ED}" srcOrd="0" destOrd="0" presId="urn:microsoft.com/office/officeart/2008/layout/HalfCircleOrganizationChart"/>
    <dgm:cxn modelId="{8D61BC6A-4594-2C4B-B044-E09C23D9D3EB}" type="presParOf" srcId="{DCBB182C-1ED3-4FE5-B76B-7D425FF5297E}" destId="{F274A3BE-C01F-45FC-8D40-67862EE6F6B7}" srcOrd="1" destOrd="0" presId="urn:microsoft.com/office/officeart/2008/layout/HalfCircleOrganizationChart"/>
    <dgm:cxn modelId="{19046EF7-45F5-404C-96DC-22727F1DA5DD}" type="presParOf" srcId="{DCBB182C-1ED3-4FE5-B76B-7D425FF5297E}" destId="{EF6F0190-D8BF-422D-AFA8-66AA91CA6A44}" srcOrd="2" destOrd="0" presId="urn:microsoft.com/office/officeart/2008/layout/HalfCircleOrganizationChart"/>
    <dgm:cxn modelId="{A22F7E82-962C-BF44-864F-79B933D0E392}" type="presParOf" srcId="{DCBB182C-1ED3-4FE5-B76B-7D425FF5297E}" destId="{ACF0A5AD-148D-48A2-A2D0-0302C018930A}" srcOrd="3" destOrd="0" presId="urn:microsoft.com/office/officeart/2008/layout/HalfCircleOrganizationChart"/>
    <dgm:cxn modelId="{C449784B-DB9B-394C-9B24-B729AD99E91D}" type="presParOf" srcId="{96FE16BB-841A-431A-A64C-A999727436E8}" destId="{57D47944-6996-4963-BB57-9905ACBB2ACB}" srcOrd="1" destOrd="0" presId="urn:microsoft.com/office/officeart/2008/layout/HalfCircleOrganizationChart"/>
    <dgm:cxn modelId="{E48DD8E8-7E32-7047-A526-06440ECE4E8F}" type="presParOf" srcId="{96FE16BB-841A-431A-A64C-A999727436E8}" destId="{6F7D4EEC-6E7D-466A-8269-45C34432363E}" srcOrd="2" destOrd="0" presId="urn:microsoft.com/office/officeart/2008/layout/HalfCircle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6F4C6-9044-4FC0-A8D6-AF101FF2E76D}">
      <dsp:nvSpPr>
        <dsp:cNvPr id="0" name=""/>
        <dsp:cNvSpPr/>
      </dsp:nvSpPr>
      <dsp:spPr>
        <a:xfrm>
          <a:off x="3469252" y="810824"/>
          <a:ext cx="671207" cy="485210"/>
        </a:xfrm>
        <a:custGeom>
          <a:avLst/>
          <a:gdLst/>
          <a:ahLst/>
          <a:cxnLst/>
          <a:rect l="0" t="0" r="0" b="0"/>
          <a:pathLst>
            <a:path>
              <a:moveTo>
                <a:pt x="671207" y="0"/>
              </a:moveTo>
              <a:lnTo>
                <a:pt x="671207" y="485210"/>
              </a:lnTo>
              <a:lnTo>
                <a:pt x="0" y="4852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7F240-7E86-4350-BD08-FFE78348208F}">
      <dsp:nvSpPr>
        <dsp:cNvPr id="0" name=""/>
        <dsp:cNvSpPr/>
      </dsp:nvSpPr>
      <dsp:spPr>
        <a:xfrm>
          <a:off x="6404774" y="3107485"/>
          <a:ext cx="671207" cy="485210"/>
        </a:xfrm>
        <a:custGeom>
          <a:avLst/>
          <a:gdLst/>
          <a:ahLst/>
          <a:cxnLst/>
          <a:rect l="0" t="0" r="0" b="0"/>
          <a:pathLst>
            <a:path>
              <a:moveTo>
                <a:pt x="671207" y="0"/>
              </a:moveTo>
              <a:lnTo>
                <a:pt x="671207" y="485210"/>
              </a:lnTo>
              <a:lnTo>
                <a:pt x="0" y="4852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0F94A6-58BE-412B-AD73-F1C353C45A19}">
      <dsp:nvSpPr>
        <dsp:cNvPr id="0" name=""/>
        <dsp:cNvSpPr/>
      </dsp:nvSpPr>
      <dsp:spPr>
        <a:xfrm>
          <a:off x="4140460" y="810824"/>
          <a:ext cx="2935521" cy="1487977"/>
        </a:xfrm>
        <a:custGeom>
          <a:avLst/>
          <a:gdLst/>
          <a:ahLst/>
          <a:cxnLst/>
          <a:rect l="0" t="0" r="0" b="0"/>
          <a:pathLst>
            <a:path>
              <a:moveTo>
                <a:pt x="0" y="0"/>
              </a:moveTo>
              <a:lnTo>
                <a:pt x="0" y="1318154"/>
              </a:lnTo>
              <a:lnTo>
                <a:pt x="2935521" y="1318154"/>
              </a:lnTo>
              <a:lnTo>
                <a:pt x="2935521" y="1487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04F41-3DF5-4A0E-AEFB-8FB13D9EFF9E}">
      <dsp:nvSpPr>
        <dsp:cNvPr id="0" name=""/>
        <dsp:cNvSpPr/>
      </dsp:nvSpPr>
      <dsp:spPr>
        <a:xfrm>
          <a:off x="4447759" y="3107485"/>
          <a:ext cx="671207" cy="485210"/>
        </a:xfrm>
        <a:custGeom>
          <a:avLst/>
          <a:gdLst/>
          <a:ahLst/>
          <a:cxnLst/>
          <a:rect l="0" t="0" r="0" b="0"/>
          <a:pathLst>
            <a:path>
              <a:moveTo>
                <a:pt x="671207" y="0"/>
              </a:moveTo>
              <a:lnTo>
                <a:pt x="671207" y="485210"/>
              </a:lnTo>
              <a:lnTo>
                <a:pt x="0" y="4852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7F8C3-8BEC-4BF9-9F59-1FE45390E055}">
      <dsp:nvSpPr>
        <dsp:cNvPr id="0" name=""/>
        <dsp:cNvSpPr/>
      </dsp:nvSpPr>
      <dsp:spPr>
        <a:xfrm>
          <a:off x="4140460" y="810824"/>
          <a:ext cx="978507" cy="1487977"/>
        </a:xfrm>
        <a:custGeom>
          <a:avLst/>
          <a:gdLst/>
          <a:ahLst/>
          <a:cxnLst/>
          <a:rect l="0" t="0" r="0" b="0"/>
          <a:pathLst>
            <a:path>
              <a:moveTo>
                <a:pt x="0" y="0"/>
              </a:moveTo>
              <a:lnTo>
                <a:pt x="0" y="1318154"/>
              </a:lnTo>
              <a:lnTo>
                <a:pt x="978507" y="1318154"/>
              </a:lnTo>
              <a:lnTo>
                <a:pt x="978507" y="1487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CB49F1-D24D-44D7-B9E7-3B4F44B01842}">
      <dsp:nvSpPr>
        <dsp:cNvPr id="0" name=""/>
        <dsp:cNvSpPr/>
      </dsp:nvSpPr>
      <dsp:spPr>
        <a:xfrm>
          <a:off x="2486649" y="3107485"/>
          <a:ext cx="675303" cy="485210"/>
        </a:xfrm>
        <a:custGeom>
          <a:avLst/>
          <a:gdLst/>
          <a:ahLst/>
          <a:cxnLst/>
          <a:rect l="0" t="0" r="0" b="0"/>
          <a:pathLst>
            <a:path>
              <a:moveTo>
                <a:pt x="675303" y="0"/>
              </a:moveTo>
              <a:lnTo>
                <a:pt x="675303" y="485210"/>
              </a:lnTo>
              <a:lnTo>
                <a:pt x="0" y="4852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069ED-FAFE-47CC-8A67-394CF277765B}">
      <dsp:nvSpPr>
        <dsp:cNvPr id="0" name=""/>
        <dsp:cNvSpPr/>
      </dsp:nvSpPr>
      <dsp:spPr>
        <a:xfrm>
          <a:off x="3161952" y="810824"/>
          <a:ext cx="978507" cy="1487977"/>
        </a:xfrm>
        <a:custGeom>
          <a:avLst/>
          <a:gdLst/>
          <a:ahLst/>
          <a:cxnLst/>
          <a:rect l="0" t="0" r="0" b="0"/>
          <a:pathLst>
            <a:path>
              <a:moveTo>
                <a:pt x="978507" y="0"/>
              </a:moveTo>
              <a:lnTo>
                <a:pt x="978507" y="1318154"/>
              </a:lnTo>
              <a:lnTo>
                <a:pt x="0" y="1318154"/>
              </a:lnTo>
              <a:lnTo>
                <a:pt x="0" y="1487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6334A-73A1-4CCA-A8D4-FD48AEE35EF6}">
      <dsp:nvSpPr>
        <dsp:cNvPr id="0" name=""/>
        <dsp:cNvSpPr/>
      </dsp:nvSpPr>
      <dsp:spPr>
        <a:xfrm>
          <a:off x="1204938" y="810824"/>
          <a:ext cx="2935521" cy="1487977"/>
        </a:xfrm>
        <a:custGeom>
          <a:avLst/>
          <a:gdLst/>
          <a:ahLst/>
          <a:cxnLst/>
          <a:rect l="0" t="0" r="0" b="0"/>
          <a:pathLst>
            <a:path>
              <a:moveTo>
                <a:pt x="2935521" y="0"/>
              </a:moveTo>
              <a:lnTo>
                <a:pt x="2935521" y="1318154"/>
              </a:lnTo>
              <a:lnTo>
                <a:pt x="0" y="1318154"/>
              </a:lnTo>
              <a:lnTo>
                <a:pt x="0" y="1487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149D73-C380-483F-A68B-21439492A70F}">
      <dsp:nvSpPr>
        <dsp:cNvPr id="0" name=""/>
        <dsp:cNvSpPr/>
      </dsp:nvSpPr>
      <dsp:spPr>
        <a:xfrm>
          <a:off x="3736118" y="2140"/>
          <a:ext cx="808683"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02120-2175-4BD1-8BC1-CD883AA3DB97}">
      <dsp:nvSpPr>
        <dsp:cNvPr id="0" name=""/>
        <dsp:cNvSpPr/>
      </dsp:nvSpPr>
      <dsp:spPr>
        <a:xfrm>
          <a:off x="3736118" y="2140"/>
          <a:ext cx="808683"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50E549-1A60-497A-BB18-08BD29C54174}">
      <dsp:nvSpPr>
        <dsp:cNvPr id="0" name=""/>
        <dsp:cNvSpPr/>
      </dsp:nvSpPr>
      <dsp:spPr>
        <a:xfrm>
          <a:off x="3331776" y="147703"/>
          <a:ext cx="1617367"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IMTT ON DROUGHT AND WATER SCARCITY</a:t>
          </a:r>
          <a:endParaRPr lang="en-US" sz="1800" kern="1200" dirty="0">
            <a:latin typeface="Arial" panose="020B0604020202020204" pitchFamily="34" charset="0"/>
            <a:cs typeface="Arial" panose="020B0604020202020204" pitchFamily="34" charset="0"/>
          </a:endParaRPr>
        </a:p>
      </dsp:txBody>
      <dsp:txXfrm>
        <a:off x="3331776" y="147703"/>
        <a:ext cx="1617367" cy="517557"/>
      </dsp:txXfrm>
    </dsp:sp>
    <dsp:sp modelId="{1908C71F-3384-47DF-AE16-6296ACE5A381}">
      <dsp:nvSpPr>
        <dsp:cNvPr id="0" name=""/>
        <dsp:cNvSpPr/>
      </dsp:nvSpPr>
      <dsp:spPr>
        <a:xfrm>
          <a:off x="800596" y="2298802"/>
          <a:ext cx="808683"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DA7BB3-B12F-4983-8ED9-DB39A47AD5A1}">
      <dsp:nvSpPr>
        <dsp:cNvPr id="0" name=""/>
        <dsp:cNvSpPr/>
      </dsp:nvSpPr>
      <dsp:spPr>
        <a:xfrm>
          <a:off x="800596" y="2298802"/>
          <a:ext cx="808683"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29460D-FAFB-4DE2-9B27-18A4E6183A59}">
      <dsp:nvSpPr>
        <dsp:cNvPr id="0" name=""/>
        <dsp:cNvSpPr/>
      </dsp:nvSpPr>
      <dsp:spPr>
        <a:xfrm>
          <a:off x="396254" y="2444365"/>
          <a:ext cx="1617367"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a:off x="396254" y="2444365"/>
        <a:ext cx="1617367" cy="517557"/>
      </dsp:txXfrm>
    </dsp:sp>
    <dsp:sp modelId="{C4DFAFF6-FC61-40DF-9F54-14B8FB7FEA88}">
      <dsp:nvSpPr>
        <dsp:cNvPr id="0" name=""/>
        <dsp:cNvSpPr/>
      </dsp:nvSpPr>
      <dsp:spPr>
        <a:xfrm>
          <a:off x="2757611" y="2298802"/>
          <a:ext cx="808683"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C1DEC-6D66-43A6-9251-40A7D5EF1B17}">
      <dsp:nvSpPr>
        <dsp:cNvPr id="0" name=""/>
        <dsp:cNvSpPr/>
      </dsp:nvSpPr>
      <dsp:spPr>
        <a:xfrm>
          <a:off x="2757611" y="2298802"/>
          <a:ext cx="808683"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4F071F-3C20-459A-A71D-979C507B54A8}">
      <dsp:nvSpPr>
        <dsp:cNvPr id="0" name=""/>
        <dsp:cNvSpPr/>
      </dsp:nvSpPr>
      <dsp:spPr>
        <a:xfrm>
          <a:off x="2353269" y="2444365"/>
          <a:ext cx="1617367"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National Food &amp; Nutrition Security Task Team</a:t>
          </a:r>
          <a:endParaRPr lang="en-US" sz="1800" kern="1200" dirty="0">
            <a:latin typeface="Arial" panose="020B0604020202020204" pitchFamily="34" charset="0"/>
            <a:cs typeface="Arial" panose="020B0604020202020204" pitchFamily="34" charset="0"/>
          </a:endParaRPr>
        </a:p>
      </dsp:txBody>
      <dsp:txXfrm>
        <a:off x="2353269" y="2444365"/>
        <a:ext cx="1617367" cy="517557"/>
      </dsp:txXfrm>
    </dsp:sp>
    <dsp:sp modelId="{CE1697EE-8DED-471D-8B81-F780072F1E97}">
      <dsp:nvSpPr>
        <dsp:cNvPr id="0" name=""/>
        <dsp:cNvSpPr/>
      </dsp:nvSpPr>
      <dsp:spPr>
        <a:xfrm>
          <a:off x="1769193" y="3447132"/>
          <a:ext cx="815290"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D1602C-6D5C-43E2-BDE1-0B403E2588DA}">
      <dsp:nvSpPr>
        <dsp:cNvPr id="0" name=""/>
        <dsp:cNvSpPr/>
      </dsp:nvSpPr>
      <dsp:spPr>
        <a:xfrm>
          <a:off x="1769193" y="3447132"/>
          <a:ext cx="815290"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F61CC-CA97-4145-A6A9-BA2D7BB18F8C}">
      <dsp:nvSpPr>
        <dsp:cNvPr id="0" name=""/>
        <dsp:cNvSpPr/>
      </dsp:nvSpPr>
      <dsp:spPr>
        <a:xfrm>
          <a:off x="1361548" y="3592695"/>
          <a:ext cx="1630581"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Sectoral Teams</a:t>
          </a:r>
          <a:endParaRPr lang="en-US" sz="1800" kern="1200" dirty="0">
            <a:latin typeface="Arial" panose="020B0604020202020204" pitchFamily="34" charset="0"/>
            <a:cs typeface="Arial" panose="020B0604020202020204" pitchFamily="34" charset="0"/>
          </a:endParaRPr>
        </a:p>
      </dsp:txBody>
      <dsp:txXfrm>
        <a:off x="1361548" y="3592695"/>
        <a:ext cx="1630581" cy="517557"/>
      </dsp:txXfrm>
    </dsp:sp>
    <dsp:sp modelId="{BF99A9EB-1F9E-4436-BC1A-FB51F765050B}">
      <dsp:nvSpPr>
        <dsp:cNvPr id="0" name=""/>
        <dsp:cNvSpPr/>
      </dsp:nvSpPr>
      <dsp:spPr>
        <a:xfrm>
          <a:off x="4714625" y="2298802"/>
          <a:ext cx="808683"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448F83-C73B-4D52-AE3F-83C34CA9E4C9}">
      <dsp:nvSpPr>
        <dsp:cNvPr id="0" name=""/>
        <dsp:cNvSpPr/>
      </dsp:nvSpPr>
      <dsp:spPr>
        <a:xfrm>
          <a:off x="4714625" y="2298802"/>
          <a:ext cx="808683"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8C78E4-2F42-4FC8-B4D8-22173ED8480B}">
      <dsp:nvSpPr>
        <dsp:cNvPr id="0" name=""/>
        <dsp:cNvSpPr/>
      </dsp:nvSpPr>
      <dsp:spPr>
        <a:xfrm>
          <a:off x="4310283" y="2444365"/>
          <a:ext cx="1617367"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National Communication Task Team</a:t>
          </a:r>
          <a:endParaRPr lang="en-US" sz="1800" kern="1200" dirty="0">
            <a:latin typeface="Arial" panose="020B0604020202020204" pitchFamily="34" charset="0"/>
            <a:cs typeface="Arial" panose="020B0604020202020204" pitchFamily="34" charset="0"/>
          </a:endParaRPr>
        </a:p>
      </dsp:txBody>
      <dsp:txXfrm>
        <a:off x="4310283" y="2444365"/>
        <a:ext cx="1617367" cy="517557"/>
      </dsp:txXfrm>
    </dsp:sp>
    <dsp:sp modelId="{B2E1C5D2-2841-4C28-AA64-FC375341CCB8}">
      <dsp:nvSpPr>
        <dsp:cNvPr id="0" name=""/>
        <dsp:cNvSpPr/>
      </dsp:nvSpPr>
      <dsp:spPr>
        <a:xfrm>
          <a:off x="3736118" y="3447132"/>
          <a:ext cx="808683"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D1BFD-9C01-4931-AEE8-A0BB0DA557CD}">
      <dsp:nvSpPr>
        <dsp:cNvPr id="0" name=""/>
        <dsp:cNvSpPr/>
      </dsp:nvSpPr>
      <dsp:spPr>
        <a:xfrm>
          <a:off x="3736118" y="3447132"/>
          <a:ext cx="808683"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EEDAFB-3B95-4037-A273-33635B6CE12C}">
      <dsp:nvSpPr>
        <dsp:cNvPr id="0" name=""/>
        <dsp:cNvSpPr/>
      </dsp:nvSpPr>
      <dsp:spPr>
        <a:xfrm>
          <a:off x="3331776" y="3592695"/>
          <a:ext cx="1617367"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Sectoral Teams</a:t>
          </a:r>
          <a:endParaRPr lang="en-US" sz="1800" kern="1200" dirty="0">
            <a:latin typeface="Arial" panose="020B0604020202020204" pitchFamily="34" charset="0"/>
            <a:cs typeface="Arial" panose="020B0604020202020204" pitchFamily="34" charset="0"/>
          </a:endParaRPr>
        </a:p>
      </dsp:txBody>
      <dsp:txXfrm>
        <a:off x="3331776" y="3592695"/>
        <a:ext cx="1617367" cy="517557"/>
      </dsp:txXfrm>
    </dsp:sp>
    <dsp:sp modelId="{550C998E-8358-477E-AC7E-279B6FD2702C}">
      <dsp:nvSpPr>
        <dsp:cNvPr id="0" name=""/>
        <dsp:cNvSpPr/>
      </dsp:nvSpPr>
      <dsp:spPr>
        <a:xfrm>
          <a:off x="6671639" y="2298802"/>
          <a:ext cx="808683"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67EF9-C4F4-44BE-BDFE-966A34205B4A}">
      <dsp:nvSpPr>
        <dsp:cNvPr id="0" name=""/>
        <dsp:cNvSpPr/>
      </dsp:nvSpPr>
      <dsp:spPr>
        <a:xfrm>
          <a:off x="6671639" y="2298802"/>
          <a:ext cx="808683"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A9BD4E-5013-466B-9B0F-9BBACC94BCF6}">
      <dsp:nvSpPr>
        <dsp:cNvPr id="0" name=""/>
        <dsp:cNvSpPr/>
      </dsp:nvSpPr>
      <dsp:spPr>
        <a:xfrm>
          <a:off x="6267297" y="2444365"/>
          <a:ext cx="1617367"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National Intervention Task Team</a:t>
          </a:r>
          <a:endParaRPr lang="en-US" sz="1800" kern="1200" dirty="0">
            <a:latin typeface="Arial" panose="020B0604020202020204" pitchFamily="34" charset="0"/>
            <a:cs typeface="Arial" panose="020B0604020202020204" pitchFamily="34" charset="0"/>
          </a:endParaRPr>
        </a:p>
      </dsp:txBody>
      <dsp:txXfrm>
        <a:off x="6267297" y="2444365"/>
        <a:ext cx="1617367" cy="517557"/>
      </dsp:txXfrm>
    </dsp:sp>
    <dsp:sp modelId="{F447D15F-9466-4458-B663-5E7F79B1D9B6}">
      <dsp:nvSpPr>
        <dsp:cNvPr id="0" name=""/>
        <dsp:cNvSpPr/>
      </dsp:nvSpPr>
      <dsp:spPr>
        <a:xfrm>
          <a:off x="5693132" y="3447132"/>
          <a:ext cx="808683"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27509-6A75-4F71-BCC3-7249DD4FFDA5}">
      <dsp:nvSpPr>
        <dsp:cNvPr id="0" name=""/>
        <dsp:cNvSpPr/>
      </dsp:nvSpPr>
      <dsp:spPr>
        <a:xfrm>
          <a:off x="5693132" y="3447132"/>
          <a:ext cx="808683"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FC299D-731E-41E4-BD18-A4BED4D8406E}">
      <dsp:nvSpPr>
        <dsp:cNvPr id="0" name=""/>
        <dsp:cNvSpPr/>
      </dsp:nvSpPr>
      <dsp:spPr>
        <a:xfrm>
          <a:off x="5288790" y="3592695"/>
          <a:ext cx="1617367"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Sectoral Teams</a:t>
          </a:r>
          <a:endParaRPr lang="en-US" sz="1800" b="0" kern="1200" dirty="0">
            <a:latin typeface="Arial" panose="020B0604020202020204" pitchFamily="34" charset="0"/>
            <a:cs typeface="Arial" panose="020B0604020202020204" pitchFamily="34" charset="0"/>
          </a:endParaRPr>
        </a:p>
      </dsp:txBody>
      <dsp:txXfrm>
        <a:off x="5288790" y="3592695"/>
        <a:ext cx="1617367" cy="517557"/>
      </dsp:txXfrm>
    </dsp:sp>
    <dsp:sp modelId="{F274A3BE-C01F-45FC-8D40-67862EE6F6B7}">
      <dsp:nvSpPr>
        <dsp:cNvPr id="0" name=""/>
        <dsp:cNvSpPr/>
      </dsp:nvSpPr>
      <dsp:spPr>
        <a:xfrm>
          <a:off x="2757611" y="1150471"/>
          <a:ext cx="808683" cy="8086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6F0190-D8BF-422D-AFA8-66AA91CA6A44}">
      <dsp:nvSpPr>
        <dsp:cNvPr id="0" name=""/>
        <dsp:cNvSpPr/>
      </dsp:nvSpPr>
      <dsp:spPr>
        <a:xfrm>
          <a:off x="2757611" y="1150471"/>
          <a:ext cx="808683" cy="8086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094471-2F77-44D9-A440-D0A508E0C2ED}">
      <dsp:nvSpPr>
        <dsp:cNvPr id="0" name=""/>
        <dsp:cNvSpPr/>
      </dsp:nvSpPr>
      <dsp:spPr>
        <a:xfrm>
          <a:off x="2353269" y="1296034"/>
          <a:ext cx="1617367" cy="5175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NJDCC</a:t>
          </a:r>
          <a:endParaRPr lang="en-US" sz="1800" kern="1200" dirty="0">
            <a:latin typeface="Arial" panose="020B0604020202020204" pitchFamily="34" charset="0"/>
            <a:cs typeface="Arial" panose="020B0604020202020204" pitchFamily="34" charset="0"/>
          </a:endParaRPr>
        </a:p>
      </dsp:txBody>
      <dsp:txXfrm>
        <a:off x="2353269" y="1296034"/>
        <a:ext cx="1617367" cy="51755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2"/>
            <a:ext cx="2946400" cy="498475"/>
          </a:xfrm>
          <a:prstGeom prst="rect">
            <a:avLst/>
          </a:prstGeom>
        </p:spPr>
        <p:txBody>
          <a:bodyPr vert="horz" lIns="91440" tIns="45720" rIns="91440" bIns="45720" rtlCol="0"/>
          <a:lstStyle>
            <a:lvl1pPr algn="r">
              <a:defRPr sz="1200"/>
            </a:lvl1pPr>
          </a:lstStyle>
          <a:p>
            <a:fld id="{2261207F-35A9-45D0-8791-1260A2DB8CE8}" type="datetimeFigureOut">
              <a:rPr lang="en-ZA" smtClean="0"/>
              <a:pPr/>
              <a:t>2018/02/08</a:t>
            </a:fld>
            <a:endParaRPr lang="en-ZA"/>
          </a:p>
        </p:txBody>
      </p:sp>
      <p:sp>
        <p:nvSpPr>
          <p:cNvPr id="4" name="Footer Placeholder 3"/>
          <p:cNvSpPr>
            <a:spLocks noGrp="1"/>
          </p:cNvSpPr>
          <p:nvPr>
            <p:ph type="ftr" sz="quarter" idx="2"/>
          </p:nvPr>
        </p:nvSpPr>
        <p:spPr>
          <a:xfrm>
            <a:off x="1" y="9429750"/>
            <a:ext cx="2946400" cy="49847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8B3D948-CBA5-4A48-A3DC-BC63CDF2E5B4}" type="slidenum">
              <a:rPr lang="en-ZA" smtClean="0"/>
              <a:pPr/>
              <a:t>‹#›</a:t>
            </a:fld>
            <a:endParaRPr lang="en-ZA"/>
          </a:p>
        </p:txBody>
      </p:sp>
    </p:spTree>
    <p:extLst>
      <p:ext uri="{BB962C8B-B14F-4D97-AF65-F5344CB8AC3E}">
        <p14:creationId xmlns:p14="http://schemas.microsoft.com/office/powerpoint/2010/main" xmlns="" val="2132893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2"/>
            <a:ext cx="2946400" cy="498475"/>
          </a:xfrm>
          <a:prstGeom prst="rect">
            <a:avLst/>
          </a:prstGeom>
        </p:spPr>
        <p:txBody>
          <a:bodyPr vert="horz" lIns="91440" tIns="45720" rIns="91440" bIns="45720" rtlCol="0"/>
          <a:lstStyle>
            <a:lvl1pPr algn="r">
              <a:defRPr sz="1200"/>
            </a:lvl1pPr>
          </a:lstStyle>
          <a:p>
            <a:fld id="{3F1D03F7-3973-4FDA-A971-45E17DA3636F}" type="datetimeFigureOut">
              <a:rPr lang="en-ZA" smtClean="0"/>
              <a:pPr/>
              <a:t>2018/02/08</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1" y="4778377"/>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9750"/>
            <a:ext cx="2946400" cy="49847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0A34AF9-0CAF-49FE-A56D-E56B5CA95E75}" type="slidenum">
              <a:rPr lang="en-ZA" smtClean="0"/>
              <a:pPr/>
              <a:t>‹#›</a:t>
            </a:fld>
            <a:endParaRPr lang="en-ZA"/>
          </a:p>
        </p:txBody>
      </p:sp>
    </p:spTree>
    <p:extLst>
      <p:ext uri="{BB962C8B-B14F-4D97-AF65-F5344CB8AC3E}">
        <p14:creationId xmlns:p14="http://schemas.microsoft.com/office/powerpoint/2010/main" xmlns="" val="302136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baseline="0" dirty="0" smtClean="0">
              <a:latin typeface="Arial" panose="020B0604020202020204" pitchFamily="34" charset="0"/>
              <a:cs typeface="Arial" panose="020B0604020202020204" pitchFamily="34" charset="0"/>
            </a:endParaRPr>
          </a:p>
          <a:p>
            <a:endParaRPr lang="en-ZA" sz="18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xmlns="" val="373785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baseline="0" dirty="0" smtClean="0">
              <a:latin typeface="Arial" panose="020B0604020202020204" pitchFamily="34" charset="0"/>
              <a:cs typeface="Arial" panose="020B0604020202020204" pitchFamily="34" charset="0"/>
            </a:endParaRPr>
          </a:p>
          <a:p>
            <a:endParaRPr lang="en-ZA" sz="18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xmlns="" val="77880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5BBF6E-B24B-4661-A9F0-EF30675F12B6}" type="slidenum">
              <a:rPr lang="en-US" smtClean="0"/>
              <a:pPr/>
              <a:t>41</a:t>
            </a:fld>
            <a:endParaRPr lang="en-US" dirty="0"/>
          </a:p>
        </p:txBody>
      </p:sp>
    </p:spTree>
    <p:extLst>
      <p:ext uri="{BB962C8B-B14F-4D97-AF65-F5344CB8AC3E}">
        <p14:creationId xmlns:p14="http://schemas.microsoft.com/office/powerpoint/2010/main" xmlns="" val="256984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1414463" y="1162050"/>
            <a:ext cx="4181475" cy="3136900"/>
          </a:xfrm>
          <a:prstGeom prst="rect">
            <a:avLst/>
          </a:prstGeom>
        </p:spPr>
        <p:txBody>
          <a:bodyPr/>
          <a:lstStyle>
            <a:lvl1pPr lvl="0">
              <a:defRPr/>
            </a:lvl1pPr>
          </a:lstStyle>
          <a:p>
            <a:endParaRPr/>
          </a:p>
        </p:txBody>
      </p:sp>
      <p:sp>
        <p:nvSpPr>
          <p:cNvPr id="3" name="Notes Placeholder 2"/>
          <p:cNvSpPr txBox="1">
            <a:spLocks noGrp="1"/>
          </p:cNvSpPr>
          <p:nvPr>
            <p:ph type="body" idx="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0"/>
          </p:nvPr>
        </p:nvSpPr>
        <p:spPr>
          <a:prstGeom prst="rect">
            <a:avLst/>
          </a:prstGeom>
        </p:spPr>
        <p:txBody>
          <a:bodyPr/>
          <a:lstStyle>
            <a:lvl1pPr lvl="0">
              <a:defRPr/>
            </a:lvl1pPr>
          </a:lstStyle>
          <a:p>
            <a:fld id="{8B38DBA3-52F9-4AF4-A6A4-FA4D7DB2F99C}" type="slidenum">
              <a:rPr/>
              <a:pPr/>
              <a:t>42</a:t>
            </a:fld>
            <a:endParaRPr/>
          </a:p>
        </p:txBody>
      </p:sp>
    </p:spTree>
    <p:extLst>
      <p:ext uri="{BB962C8B-B14F-4D97-AF65-F5344CB8AC3E}">
        <p14:creationId xmlns:p14="http://schemas.microsoft.com/office/powerpoint/2010/main" xmlns="" val="182379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1414463" y="1162050"/>
            <a:ext cx="4181475" cy="3136900"/>
          </a:xfrm>
          <a:prstGeom prst="rect">
            <a:avLst/>
          </a:prstGeom>
        </p:spPr>
        <p:txBody>
          <a:bodyPr/>
          <a:lstStyle>
            <a:lvl1pPr lvl="0">
              <a:defRPr/>
            </a:lvl1pPr>
          </a:lstStyle>
          <a:p>
            <a:endParaRPr/>
          </a:p>
        </p:txBody>
      </p:sp>
      <p:sp>
        <p:nvSpPr>
          <p:cNvPr id="3" name="Notes Placeholder 2"/>
          <p:cNvSpPr txBox="1">
            <a:spLocks noGrp="1"/>
          </p:cNvSpPr>
          <p:nvPr>
            <p:ph type="body" idx="1"/>
          </p:nvPr>
        </p:nvSpPr>
        <p:spPr>
          <a:prstGeom prst="rect">
            <a:avLst/>
          </a:prstGeom>
        </p:spPr>
        <p:txBody>
          <a:bodyPr/>
          <a:lstStyle>
            <a:lvl1pPr lvl="0">
              <a:defRPr/>
            </a:lvl1pPr>
          </a:lstStyle>
          <a:p>
            <a:endParaRPr dirty="0"/>
          </a:p>
        </p:txBody>
      </p:sp>
      <p:sp>
        <p:nvSpPr>
          <p:cNvPr id="4" name="Slide Number Placeholder 3"/>
          <p:cNvSpPr txBox="1">
            <a:spLocks noGrp="1"/>
          </p:cNvSpPr>
          <p:nvPr>
            <p:ph type="sldNum" sz="quarter" idx="10"/>
          </p:nvPr>
        </p:nvSpPr>
        <p:spPr>
          <a:prstGeom prst="rect">
            <a:avLst/>
          </a:prstGeom>
        </p:spPr>
        <p:txBody>
          <a:bodyPr/>
          <a:lstStyle>
            <a:lvl1pPr lvl="0">
              <a:defRPr/>
            </a:lvl1pPr>
          </a:lstStyle>
          <a:p>
            <a:fld id="{8B38DBA3-52F9-4AF4-A6A4-FA4D7DB2F99C}" type="slidenum">
              <a:rPr/>
              <a:pPr/>
              <a:t>43</a:t>
            </a:fld>
            <a:endParaRPr/>
          </a:p>
        </p:txBody>
      </p:sp>
    </p:spTree>
    <p:extLst>
      <p:ext uri="{BB962C8B-B14F-4D97-AF65-F5344CB8AC3E}">
        <p14:creationId xmlns:p14="http://schemas.microsoft.com/office/powerpoint/2010/main" xmlns="" val="34265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1414463" y="1162050"/>
            <a:ext cx="4181475" cy="3136900"/>
          </a:xfrm>
          <a:prstGeom prst="rect">
            <a:avLst/>
          </a:prstGeom>
        </p:spPr>
        <p:txBody>
          <a:bodyPr/>
          <a:lstStyle>
            <a:lvl1pPr lvl="0">
              <a:defRPr/>
            </a:lvl1pPr>
          </a:lstStyle>
          <a:p>
            <a:endParaRPr/>
          </a:p>
        </p:txBody>
      </p:sp>
      <p:sp>
        <p:nvSpPr>
          <p:cNvPr id="3" name="Notes Placeholder 2"/>
          <p:cNvSpPr txBox="1">
            <a:spLocks noGrp="1"/>
          </p:cNvSpPr>
          <p:nvPr>
            <p:ph type="body" idx="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0"/>
          </p:nvPr>
        </p:nvSpPr>
        <p:spPr>
          <a:prstGeom prst="rect">
            <a:avLst/>
          </a:prstGeom>
        </p:spPr>
        <p:txBody>
          <a:bodyPr/>
          <a:lstStyle>
            <a:lvl1pPr lvl="0">
              <a:defRPr/>
            </a:lvl1pPr>
          </a:lstStyle>
          <a:p>
            <a:fld id="{8B38DBA3-52F9-4AF4-A6A4-FA4D7DB2F99C}" type="slidenum">
              <a:rPr/>
              <a:pPr/>
              <a:t>44</a:t>
            </a:fld>
            <a:endParaRPr/>
          </a:p>
        </p:txBody>
      </p:sp>
    </p:spTree>
    <p:extLst>
      <p:ext uri="{BB962C8B-B14F-4D97-AF65-F5344CB8AC3E}">
        <p14:creationId xmlns:p14="http://schemas.microsoft.com/office/powerpoint/2010/main" xmlns="" val="244968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5BBF6E-B24B-4661-A9F0-EF30675F12B6}" type="slidenum">
              <a:rPr lang="en-US" smtClean="0"/>
              <a:pPr/>
              <a:t>45</a:t>
            </a:fld>
            <a:endParaRPr lang="en-US" dirty="0"/>
          </a:p>
        </p:txBody>
      </p:sp>
    </p:spTree>
    <p:extLst>
      <p:ext uri="{BB962C8B-B14F-4D97-AF65-F5344CB8AC3E}">
        <p14:creationId xmlns:p14="http://schemas.microsoft.com/office/powerpoint/2010/main" xmlns="" val="12287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71B067-E1BB-4309-BFA4-EF9EA7C5F516}"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2805-A725-49B0-B2D3-DC75ABED75B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034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AC885-C693-4BD5-A095-258766F84A5D}"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4B2B7-ABA0-4B25-83C3-4922EE36EDFE}" type="slidenum">
              <a:rPr lang="en-US" smtClean="0"/>
              <a:pPr/>
              <a:t>‹#›</a:t>
            </a:fld>
            <a:endParaRPr lang="en-US"/>
          </a:p>
        </p:txBody>
      </p:sp>
    </p:spTree>
    <p:extLst>
      <p:ext uri="{BB962C8B-B14F-4D97-AF65-F5344CB8AC3E}">
        <p14:creationId xmlns:p14="http://schemas.microsoft.com/office/powerpoint/2010/main" xmlns="" val="306845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8A4584-4484-4EB3-A08A-14733CD4F4D5}"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6376-0A66-4B98-9C6D-CA95EB5A8041}" type="slidenum">
              <a:rPr lang="en-US" smtClean="0"/>
              <a:pPr/>
              <a:t>‹#›</a:t>
            </a:fld>
            <a:endParaRPr lang="en-US"/>
          </a:p>
        </p:txBody>
      </p:sp>
    </p:spTree>
    <p:extLst>
      <p:ext uri="{BB962C8B-B14F-4D97-AF65-F5344CB8AC3E}">
        <p14:creationId xmlns:p14="http://schemas.microsoft.com/office/powerpoint/2010/main" xmlns="" val="153707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22363"/>
            <a:ext cx="3937000" cy="1570037"/>
          </a:xfrm>
        </p:spPr>
        <p:txBody>
          <a:bodyPr anchor="ctr">
            <a:normAutofit/>
          </a:bodyPr>
          <a:lstStyle>
            <a:lvl1pPr algn="ctr">
              <a:defRPr sz="2400" b="1">
                <a:solidFill>
                  <a:schemeClr val="bg1"/>
                </a:solidFill>
                <a:latin typeface="Arial" panose="020B0604020202020204" pitchFamily="34" charset="0"/>
                <a:cs typeface="Arial" panose="020B0604020202020204" pitchFamily="34" charset="0"/>
              </a:defRPr>
            </a:lvl1pPr>
          </a:lstStyle>
          <a:p>
            <a:r>
              <a:rPr lang="en-US" dirty="0" smtClean="0"/>
              <a:t>CLICK TO ENTER PRESENTATIONTITLE</a:t>
            </a:r>
            <a:endParaRPr lang="en-US" dirty="0"/>
          </a:p>
        </p:txBody>
      </p:sp>
      <p:sp>
        <p:nvSpPr>
          <p:cNvPr id="3" name="Subtitle 2"/>
          <p:cNvSpPr>
            <a:spLocks noGrp="1"/>
          </p:cNvSpPr>
          <p:nvPr>
            <p:ph type="subTitle" idx="1" hasCustomPrompt="1"/>
          </p:nvPr>
        </p:nvSpPr>
        <p:spPr>
          <a:xfrm>
            <a:off x="0" y="2908300"/>
            <a:ext cx="4457700" cy="1625600"/>
          </a:xfrm>
        </p:spPr>
        <p:txBody>
          <a:bodyPr anchor="ctr">
            <a:normAutofit/>
          </a:bodyPr>
          <a:lstStyle>
            <a:lvl1pPr marL="0" indent="0" algn="ctr">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Meeting and Presenter</a:t>
            </a:r>
            <a:endParaRPr lang="en-US" dirty="0"/>
          </a:p>
        </p:txBody>
      </p:sp>
      <p:sp>
        <p:nvSpPr>
          <p:cNvPr id="4" name="Date Placeholder 3"/>
          <p:cNvSpPr>
            <a:spLocks noGrp="1"/>
          </p:cNvSpPr>
          <p:nvPr>
            <p:ph type="dt" sz="half" idx="10"/>
          </p:nvPr>
        </p:nvSpPr>
        <p:spPr/>
        <p:txBody>
          <a:bodyPr/>
          <a:lstStyle/>
          <a:p>
            <a:fld id="{DB559295-E6AB-4B06-B79E-DA6F0BBBCCEA}" type="datetime1">
              <a:rPr lang="en-ZA" smtClean="0"/>
              <a:pPr/>
              <a:t>2018/02/08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AEFF4E0-09CF-465B-A129-0A4208E40038}" type="slidenum">
              <a:rPr lang="en-ZA" smtClean="0"/>
              <a:pPr/>
              <a:t>‹#›</a:t>
            </a:fld>
            <a:endParaRPr lang="en-ZA" dirty="0"/>
          </a:p>
        </p:txBody>
      </p:sp>
      <p:sp>
        <p:nvSpPr>
          <p:cNvPr id="8" name="Text Placeholder 7"/>
          <p:cNvSpPr>
            <a:spLocks noGrp="1"/>
          </p:cNvSpPr>
          <p:nvPr>
            <p:ph type="body" sz="quarter" idx="13" hasCustomPrompt="1"/>
          </p:nvPr>
        </p:nvSpPr>
        <p:spPr>
          <a:xfrm>
            <a:off x="0" y="4572000"/>
            <a:ext cx="2597150" cy="444500"/>
          </a:xfrm>
        </p:spPr>
        <p:txBody>
          <a:bodyPr anchor="ctr">
            <a:normAutofit/>
          </a:bodyPr>
          <a:lstStyle>
            <a:lvl1pPr marL="0" indent="0" algn="ctr">
              <a:buNone/>
              <a:defRPr sz="1400" b="1">
                <a:solidFill>
                  <a:srgbClr val="005D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smtClean="0"/>
              <a:t>Click to enter Date</a:t>
            </a:r>
            <a:endParaRPr lang="en-ZA" dirty="0"/>
          </a:p>
        </p:txBody>
      </p:sp>
    </p:spTree>
    <p:extLst>
      <p:ext uri="{BB962C8B-B14F-4D97-AF65-F5344CB8AC3E}">
        <p14:creationId xmlns:p14="http://schemas.microsoft.com/office/powerpoint/2010/main" xmlns="" val="96852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060191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1473145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5940674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519268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4522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4476465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307025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549209-EFE5-4BEA-8B92-13F1985055A7}"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5E64-CDB8-46AD-8BBB-05CF68C8CA98}" type="slidenum">
              <a:rPr lang="en-US" smtClean="0"/>
              <a:pPr/>
              <a:t>‹#›</a:t>
            </a:fld>
            <a:endParaRPr lang="en-US"/>
          </a:p>
        </p:txBody>
      </p:sp>
    </p:spTree>
    <p:extLst>
      <p:ext uri="{BB962C8B-B14F-4D97-AF65-F5344CB8AC3E}">
        <p14:creationId xmlns:p14="http://schemas.microsoft.com/office/powerpoint/2010/main" xmlns="" val="37271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788815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703511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6145798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8562135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3652394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074852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4150698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5135560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963108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17346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38E1D-F816-4159-AC17-A665E29AEBB2}" type="datetime1">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BDDAE-53B8-4961-8EEA-A2DD626BC66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4106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4863948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7934749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789466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46051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7947471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6859973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288942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fld id="{DD767110-0D3B-4C4C-A9BD-22AC8D55D245}" type="datetime1">
              <a:rPr lang="en-US" smtClean="0">
                <a:solidFill>
                  <a:srgbClr val="000000"/>
                </a:solidFill>
              </a:rPr>
              <a:pPr/>
              <a:t>2/8/2018</a:t>
            </a:fld>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endParaRPr lang="en-ZA">
              <a:solidFill>
                <a:srgbClr val="000000"/>
              </a:solidFill>
            </a:endParaRP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122122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endParaRPr lang="en-ZA">
              <a:solidFill>
                <a:srgbClr val="000000"/>
              </a:solidFill>
            </a:endParaRP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35018973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fld id="{AEC5485C-70BA-492A-93AC-6FD3A0A0E1C5}" type="datetime1">
              <a:rPr lang="en-US" smtClean="0">
                <a:solidFill>
                  <a:srgbClr val="000000"/>
                </a:solidFill>
              </a:rPr>
              <a:pPr/>
              <a:t>2/8/2018</a:t>
            </a:fld>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endParaRPr lang="en-ZA">
              <a:solidFill>
                <a:srgbClr val="000000"/>
              </a:solidFill>
            </a:endParaRP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989564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C50483-84FE-44C3-B0C6-E5B0619F043E}" type="datetime1">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C358A-F45F-47F2-90AE-131B6672CCE3}" type="slidenum">
              <a:rPr lang="en-US" smtClean="0"/>
              <a:pPr/>
              <a:t>‹#›</a:t>
            </a:fld>
            <a:endParaRPr lang="en-US"/>
          </a:p>
        </p:txBody>
      </p:sp>
    </p:spTree>
    <p:extLst>
      <p:ext uri="{BB962C8B-B14F-4D97-AF65-F5344CB8AC3E}">
        <p14:creationId xmlns:p14="http://schemas.microsoft.com/office/powerpoint/2010/main" xmlns="" val="4077907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3401719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94355-F243-483B-9682-C96DF5BECD0F}" type="datetime1">
              <a:rPr lang="en-US" smtClean="0">
                <a:solidFill>
                  <a:prstClr val="black">
                    <a:tint val="75000"/>
                  </a:prstClr>
                </a:solidFill>
              </a:rPr>
              <a:pPr/>
              <a:t>2/8/2018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6D9525E-3759-478F-8216-060DFB039A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42565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395180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8906919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78182561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4146580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204686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6298672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9538087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30282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8AA1F4-6965-4BEE-B130-95C77BA8AAF5}" type="datetime1">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B67E9-C49E-42B4-B8FC-1E446CAC4ECB}" type="slidenum">
              <a:rPr lang="en-US" smtClean="0"/>
              <a:pPr/>
              <a:t>‹#›</a:t>
            </a:fld>
            <a:endParaRPr lang="en-US"/>
          </a:p>
        </p:txBody>
      </p:sp>
    </p:spTree>
    <p:extLst>
      <p:ext uri="{BB962C8B-B14F-4D97-AF65-F5344CB8AC3E}">
        <p14:creationId xmlns:p14="http://schemas.microsoft.com/office/powerpoint/2010/main" xmlns="" val="2049483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548684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8939452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54197972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752826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PRESENTATION TITLE</a:t>
            </a:r>
            <a:endParaRPr lang="en-US" dirty="0"/>
          </a:p>
        </p:txBody>
      </p:sp>
      <p:sp>
        <p:nvSpPr>
          <p:cNvPr id="3" name="Subtitle 2"/>
          <p:cNvSpPr>
            <a:spLocks noGrp="1"/>
          </p:cNvSpPr>
          <p:nvPr>
            <p:ph type="subTitle" idx="1" hasCustomPrompt="1"/>
          </p:nvPr>
        </p:nvSpPr>
        <p:spPr>
          <a:xfrm>
            <a:off x="-12824" y="3068960"/>
            <a:ext cx="4368800" cy="1368152"/>
          </a:xfrm>
        </p:spPr>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Enter Meeting and Presenter</a:t>
            </a:r>
            <a:endParaRPr lang="en-US" dirty="0"/>
          </a:p>
        </p:txBody>
      </p:sp>
      <p:sp>
        <p:nvSpPr>
          <p:cNvPr id="4" name="Date Placeholder 3"/>
          <p:cNvSpPr>
            <a:spLocks noGrp="1"/>
          </p:cNvSpPr>
          <p:nvPr>
            <p:ph type="dt" sz="half" idx="10"/>
          </p:nvPr>
        </p:nvSpPr>
        <p:spPr>
          <a:xfrm>
            <a:off x="344339" y="6205536"/>
            <a:ext cx="2057400" cy="365125"/>
          </a:xfrm>
        </p:spPr>
        <p:txBody>
          <a:bodyPr/>
          <a:lstStyle>
            <a:lvl1pPr>
              <a:defRPr/>
            </a:lvl1pPr>
          </a:lstStyle>
          <a:p>
            <a:pPr>
              <a:defRPr/>
            </a:pPr>
            <a:fld id="{7CAC68EB-0DFE-4EAD-9AB0-6892D02DC9CC}" type="datetime1">
              <a:rPr lang="en-US" altLang="en-US" smtClean="0"/>
              <a:pPr>
                <a:defRPr/>
              </a:pPr>
              <a:t>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enter Date</a:t>
            </a:r>
            <a:endParaRPr lang="en-ZA" dirty="0"/>
          </a:p>
        </p:txBody>
      </p:sp>
    </p:spTree>
    <p:extLst>
      <p:ext uri="{BB962C8B-B14F-4D97-AF65-F5344CB8AC3E}">
        <p14:creationId xmlns:p14="http://schemas.microsoft.com/office/powerpoint/2010/main" xmlns="" val="1102996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pPr>
                <a:defRPr/>
              </a:pPr>
              <a:t>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0"/>
            <a:ext cx="486966"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xmlns="" val="3197156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2/8/2018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0"/>
            <a:ext cx="486966"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147991"/>
            <a:ext cx="7886700" cy="1569660"/>
          </a:xfrm>
          <a:prstGeom prst="rect">
            <a:avLst/>
          </a:prstGeom>
          <a:noFill/>
        </p:spPr>
        <p:txBody>
          <a:bodyPr wrap="square" rtlCol="0" anchor="ctr">
            <a:spAutoFit/>
          </a:bodyPr>
          <a:lstStyle/>
          <a:p>
            <a:pPr algn="ctr"/>
            <a:endParaRPr lang="en-ZA" sz="2400" b="1" dirty="0" smtClean="0">
              <a:solidFill>
                <a:srgbClr val="F9671C"/>
              </a:solidFill>
            </a:endParaRPr>
          </a:p>
          <a:p>
            <a:pPr algn="ctr"/>
            <a:r>
              <a:rPr lang="en-ZA" sz="2400" b="1" dirty="0" smtClean="0">
                <a:solidFill>
                  <a:srgbClr val="F9671C"/>
                </a:solidFill>
              </a:rPr>
              <a:t>Presentation Outline</a:t>
            </a:r>
          </a:p>
          <a:p>
            <a:pPr algn="ctr"/>
            <a:endParaRPr lang="en-ZA" sz="2400" b="1" dirty="0" smtClean="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26145226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2/8/2018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5" y="6356349"/>
            <a:ext cx="630982"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895484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pPr>
                <a:defRPr/>
              </a:pPr>
              <a:t>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0"/>
            <a:ext cx="70299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xmlns="" val="22777894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pPr>
                <a:defRPr/>
              </a:pPr>
              <a:t>2/8/2018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0"/>
            <a:ext cx="486966"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xmlns="" val="183990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519C88-7C8E-41C8-8372-17DF562A0651}" type="datetime1">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5F1D8-18BE-41BF-B087-D3450FCE5579}" type="slidenum">
              <a:rPr lang="en-US" smtClean="0"/>
              <a:pPr/>
              <a:t>‹#›</a:t>
            </a:fld>
            <a:endParaRPr lang="en-US"/>
          </a:p>
        </p:txBody>
      </p:sp>
    </p:spTree>
    <p:extLst>
      <p:ext uri="{BB962C8B-B14F-4D97-AF65-F5344CB8AC3E}">
        <p14:creationId xmlns:p14="http://schemas.microsoft.com/office/powerpoint/2010/main" xmlns="" val="3138159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enter sub-heading 2</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pPr>
                <a:defRPr/>
              </a:pPr>
              <a:t>2/8/2018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6" y="6356350"/>
            <a:ext cx="342950"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xmlns="" val="1627453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pPr>
                <a:defRPr/>
              </a:pPr>
              <a:t>2/8/2018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0"/>
            <a:ext cx="414958"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xmlns="" val="3069020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pPr>
                <a:defRPr/>
              </a:pPr>
              <a:t>2/8/2018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0"/>
            <a:ext cx="414958"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xmlns="" val="2769057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2/8/2018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150840"/>
            <a:ext cx="3814750" cy="523220"/>
          </a:xfrm>
          <a:prstGeom prst="rect">
            <a:avLst/>
          </a:prstGeom>
          <a:noFill/>
        </p:spPr>
        <p:txBody>
          <a:bodyPr wrap="square" rtlCol="0" anchor="ctr">
            <a:spAutoFit/>
          </a:bodyPr>
          <a:lstStyle/>
          <a:p>
            <a:pPr algn="ctr"/>
            <a:r>
              <a:rPr lang="en-ZA" sz="2800" b="1" dirty="0" smtClean="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ZA" sz="2800" b="1" dirty="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7770566"/>
      </p:ext>
    </p:extLst>
  </p:cSld>
  <p:clrMapOvr>
    <a:masterClrMapping/>
  </p:clrMapOvr>
  <p:timing>
    <p:tnLst>
      <p:par>
        <p:cTn id="1" dur="indefinite" restart="never" nodeType="tmRoot"/>
      </p:par>
    </p:tnLst>
  </p:timing>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pPr>
                <a:defRPr/>
              </a:pPr>
              <a:t>2/8/2018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xmlns="" val="4199058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pPr>
                <a:defRPr/>
              </a:pPr>
              <a:t>2/8/2018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xmlns="" val="21033992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pPr>
                <a:defRPr/>
              </a:pPr>
              <a:t>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xmlns="" val="1456766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pPr>
                <a:defRPr/>
              </a:pPr>
              <a:t>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xmlns="" val="2010917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5429519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98547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7B29B4-F79D-4268-80E0-204E40EE64F5}" type="datetime1">
              <a:rPr lang="en-US" smtClean="0"/>
              <a:pPr/>
              <a:t>2/8/2018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9464D0-B35B-49D5-80C3-0190F0AE2F2B}" type="slidenum">
              <a:rPr lang="en-US" smtClean="0"/>
              <a:pPr/>
              <a:t>‹#›</a:t>
            </a:fld>
            <a:endParaRPr lang="en-US"/>
          </a:p>
        </p:txBody>
      </p:sp>
    </p:spTree>
    <p:extLst>
      <p:ext uri="{BB962C8B-B14F-4D97-AF65-F5344CB8AC3E}">
        <p14:creationId xmlns:p14="http://schemas.microsoft.com/office/powerpoint/2010/main" xmlns="" val="39323950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392698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244602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22496449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248610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2122396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664688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351893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173154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3965701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3562543-1F59-44A5-B3F6-A7C66CF934E4}" type="datetimeFigureOut">
              <a:rPr lang="en-US" smtClean="0"/>
              <a:pPr/>
              <a:t>2/8/2018</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41872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075B4A2-CF76-4DEA-8EAB-AE7913C1B87F}" type="datetime1">
              <a:rPr lang="en-US" smtClean="0"/>
              <a:pPr/>
              <a:t>2/8/2018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C8A951-9F05-4B5D-98CC-737D7447D9D3}" type="slidenum">
              <a:rPr lang="en-US" smtClean="0"/>
              <a:pPr/>
              <a:t>‹#›</a:t>
            </a:fld>
            <a:endParaRPr lang="en-US"/>
          </a:p>
        </p:txBody>
      </p:sp>
    </p:spTree>
    <p:extLst>
      <p:ext uri="{BB962C8B-B14F-4D97-AF65-F5344CB8AC3E}">
        <p14:creationId xmlns:p14="http://schemas.microsoft.com/office/powerpoint/2010/main" xmlns="" val="3034253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17790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2563797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13506460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34501791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970894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2681744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5137504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131806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2142381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287465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ABEF2-FD3B-414F-8D9E-336BF6DB7B40}" type="datetime1">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071A-66BE-467B-A54A-F72299200ABE}" type="slidenum">
              <a:rPr lang="en-US" smtClean="0"/>
              <a:pPr/>
              <a:t>‹#›</a:t>
            </a:fld>
            <a:endParaRPr lang="en-US"/>
          </a:p>
        </p:txBody>
      </p:sp>
    </p:spTree>
    <p:extLst>
      <p:ext uri="{BB962C8B-B14F-4D97-AF65-F5344CB8AC3E}">
        <p14:creationId xmlns:p14="http://schemas.microsoft.com/office/powerpoint/2010/main" xmlns="" val="39448641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D067B7-F335-480C-94E9-260175B39CB4}" type="datetimeFigureOut">
              <a:rPr lang="en-ZA" smtClean="0"/>
              <a:pPr/>
              <a:t>2018/02/08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1651081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89322" indent="-289322">
              <a:buFont typeface="+mj-lt"/>
              <a:buAutoNum type="arabicPeriod"/>
              <a:defRPr sz="1125">
                <a:latin typeface="Arial" panose="020B0604020202020204" pitchFamily="34" charset="0"/>
                <a:cs typeface="Arial" panose="020B0604020202020204" pitchFamily="34" charset="0"/>
              </a:defRPr>
            </a:lvl1pPr>
            <a:lvl2pPr marL="514350" indent="-257175">
              <a:buFont typeface="+mj-lt"/>
              <a:buAutoNum type="arabicPeriod"/>
              <a:defRPr sz="1125">
                <a:latin typeface="Arial" panose="020B0604020202020204" pitchFamily="34" charset="0"/>
                <a:cs typeface="Arial" panose="020B0604020202020204" pitchFamily="34" charset="0"/>
              </a:defRPr>
            </a:lvl2pPr>
            <a:lvl3pPr marL="771525" indent="-257175">
              <a:buFont typeface="+mj-lt"/>
              <a:buAutoNum type="arabicPeriod"/>
              <a:defRPr sz="1125">
                <a:latin typeface="Arial" panose="020B0604020202020204" pitchFamily="34" charset="0"/>
                <a:cs typeface="Arial" panose="020B0604020202020204" pitchFamily="34" charset="0"/>
              </a:defRPr>
            </a:lvl3pPr>
            <a:lvl4pPr marL="964406" indent="-192881">
              <a:buFont typeface="+mj-lt"/>
              <a:buAutoNum type="arabicPeriod"/>
              <a:defRPr sz="1125">
                <a:latin typeface="Arial" panose="020B0604020202020204" pitchFamily="34" charset="0"/>
                <a:cs typeface="Arial" panose="020B0604020202020204" pitchFamily="34" charset="0"/>
              </a:defRPr>
            </a:lvl4pPr>
            <a:lvl5pPr marL="1221581" indent="-192881">
              <a:buFont typeface="+mj-lt"/>
              <a:buAutoNum type="arabicPeriod"/>
              <a:defRPr sz="1125">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2AEFF4E0-09CF-465B-A129-0A4208E40038}" type="slidenum">
              <a:rPr lang="en-ZA" smtClean="0"/>
              <a:pPr/>
              <a:t>‹#›</a:t>
            </a:fld>
            <a:endParaRPr lang="en-ZA"/>
          </a:p>
        </p:txBody>
      </p:sp>
      <p:sp>
        <p:nvSpPr>
          <p:cNvPr id="9" name="Text Placeholder 8"/>
          <p:cNvSpPr>
            <a:spLocks noGrp="1"/>
          </p:cNvSpPr>
          <p:nvPr>
            <p:ph type="body" sz="quarter" idx="13" hasCustomPrompt="1"/>
          </p:nvPr>
        </p:nvSpPr>
        <p:spPr>
          <a:xfrm>
            <a:off x="628650" y="330200"/>
            <a:ext cx="7981950" cy="787400"/>
          </a:xfrm>
        </p:spPr>
        <p:txBody>
          <a:bodyPr anchor="ctr">
            <a:noAutofit/>
          </a:bodyPr>
          <a:lstStyle>
            <a:lvl1pPr marL="0" indent="0" algn="ctr">
              <a:buNone/>
              <a:defRPr sz="1350" b="1">
                <a:solidFill>
                  <a:srgbClr val="F9671C"/>
                </a:solidFill>
                <a:latin typeface="Arial" panose="020B0604020202020204" pitchFamily="34" charset="0"/>
                <a:cs typeface="Arial" panose="020B0604020202020204" pitchFamily="34" charset="0"/>
              </a:defRPr>
            </a:lvl1pPr>
            <a:lvl2pPr marL="257175" indent="0">
              <a:buNone/>
              <a:defRPr sz="1350" b="1">
                <a:solidFill>
                  <a:srgbClr val="EF4718"/>
                </a:solidFill>
                <a:latin typeface="Arial" panose="020B0604020202020204" pitchFamily="34" charset="0"/>
                <a:cs typeface="Arial" panose="020B0604020202020204" pitchFamily="34" charset="0"/>
              </a:defRPr>
            </a:lvl2pPr>
            <a:lvl3pPr marL="514350" indent="0">
              <a:buNone/>
              <a:defRPr sz="1350" b="1">
                <a:solidFill>
                  <a:srgbClr val="EF4718"/>
                </a:solidFill>
                <a:latin typeface="Arial" panose="020B0604020202020204" pitchFamily="34" charset="0"/>
                <a:cs typeface="Arial" panose="020B0604020202020204" pitchFamily="34" charset="0"/>
              </a:defRPr>
            </a:lvl3pPr>
            <a:lvl4pPr marL="771525" indent="0">
              <a:buNone/>
              <a:defRPr sz="1350" b="1">
                <a:solidFill>
                  <a:srgbClr val="EF4718"/>
                </a:solidFill>
                <a:latin typeface="Arial" panose="020B0604020202020204" pitchFamily="34" charset="0"/>
                <a:cs typeface="Arial" panose="020B0604020202020204" pitchFamily="34" charset="0"/>
              </a:defRPr>
            </a:lvl4pPr>
            <a:lvl5pPr marL="1028700" indent="0">
              <a:buNone/>
              <a:defRPr sz="1350" b="1">
                <a:solidFill>
                  <a:srgbClr val="EF4718"/>
                </a:solidFill>
                <a:latin typeface="Arial" panose="020B0604020202020204" pitchFamily="34" charset="0"/>
                <a:cs typeface="Arial" panose="020B0604020202020204" pitchFamily="34" charset="0"/>
              </a:defRPr>
            </a:lvl5pPr>
          </a:lstStyle>
          <a:p>
            <a:pPr lvl="0"/>
            <a:r>
              <a:rPr lang="en-US" dirty="0" smtClean="0"/>
              <a:t>Click to enter Heading</a:t>
            </a:r>
          </a:p>
        </p:txBody>
      </p:sp>
    </p:spTree>
    <p:extLst>
      <p:ext uri="{BB962C8B-B14F-4D97-AF65-F5344CB8AC3E}">
        <p14:creationId xmlns:p14="http://schemas.microsoft.com/office/powerpoint/2010/main" xmlns="" val="213299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10.xml"/><Relationship Id="rId4"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11.xml"/><Relationship Id="rId4" Type="http://schemas.openxmlformats.org/officeDocument/2006/relationships/slideLayout" Target="../slideLayouts/slideLayout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1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6.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1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14.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6.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8.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9.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B8C9A0F-6FDC-479E-AAB4-6AB59183F3C2}" type="datetime1">
              <a:rPr lang="en-US" smtClean="0"/>
              <a:pPr/>
              <a:t>2/8/2018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756BDBC-77CC-4034-B308-3F9AF40AAF6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4705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8"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57053904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56777101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E219C6-9DCD-4B25-8045-661A28C93840}" type="datetime1">
              <a:rPr lang="en-US" altLang="en-US" smtClean="0"/>
              <a:pPr>
                <a:defRPr/>
              </a:pPr>
              <a:t>2/8/2018</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extLst>
      <p:ext uri="{BB962C8B-B14F-4D97-AF65-F5344CB8AC3E}">
        <p14:creationId xmlns:p14="http://schemas.microsoft.com/office/powerpoint/2010/main" xmlns="" val="26642425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818" r:id="rId15"/>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931199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4" charset="-128"/>
          <a:cs typeface="MS PGothic"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D067B7-F335-480C-94E9-260175B39CB4}" type="datetimeFigureOut">
              <a:rPr lang="en-ZA" smtClean="0"/>
              <a:pPr/>
              <a:t>2018/02/08</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217E14-EA81-48DE-83DF-5826CD29CEFA}" type="slidenum">
              <a:rPr lang="en-ZA" smtClean="0"/>
              <a:pPr/>
              <a:t>‹#›</a:t>
            </a:fld>
            <a:endParaRPr lang="en-ZA"/>
          </a:p>
        </p:txBody>
      </p:sp>
    </p:spTree>
    <p:extLst>
      <p:ext uri="{BB962C8B-B14F-4D97-AF65-F5344CB8AC3E}">
        <p14:creationId xmlns:p14="http://schemas.microsoft.com/office/powerpoint/2010/main" xmlns="" val="253809177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33222786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33358766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00413797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27442895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11831890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26987235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fld id="{F6AFCB68-9D8D-4C7F-805F-412A312189D2}" type="datetime1">
              <a:rPr lang="en-US" smtClean="0">
                <a:solidFill>
                  <a:srgbClr val="000000"/>
                </a:solidFill>
                <a:latin typeface="Arial"/>
                <a:ea typeface="+mn-ea"/>
              </a:rPr>
              <a:pPr defTabSz="914400" fontAlgn="auto">
                <a:spcBef>
                  <a:spcPts val="0"/>
                </a:spcBef>
                <a:spcAft>
                  <a:spcPts val="0"/>
                </a:spcAft>
              </a:pPr>
              <a:t>2/8/2018</a:t>
            </a:fld>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endParaRPr lang="en-ZA">
              <a:solidFill>
                <a:srgbClr val="000000"/>
              </a:solidFill>
              <a:latin typeface="Arial"/>
              <a:ea typeface="+mn-ea"/>
            </a:endParaRP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21272128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5709257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8.xml"/><Relationship Id="rId4" Type="http://schemas.openxmlformats.org/officeDocument/2006/relationships/image" Target="../media/image15.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1123103"/>
            <a:ext cx="3937000" cy="1277032"/>
          </a:xfrm>
        </p:spPr>
        <p:txBody>
          <a:bodyPr>
            <a:normAutofit fontScale="90000"/>
          </a:bodyPr>
          <a:lstStyle/>
          <a:p>
            <a:r>
              <a:rPr lang="en-US" sz="2200" dirty="0" smtClean="0"/>
              <a:t/>
            </a:r>
            <a:br>
              <a:rPr lang="en-US" sz="2200" dirty="0" smtClean="0"/>
            </a:br>
            <a:r>
              <a:rPr lang="en-US" sz="2200" dirty="0"/>
              <a:t/>
            </a:r>
            <a:br>
              <a:rPr lang="en-US" sz="2200" dirty="0"/>
            </a:br>
            <a:r>
              <a:rPr lang="en-US" sz="2200" dirty="0" smtClean="0"/>
              <a:t>REPORT ON THE DROUGHT SITUATION IN THE COUNTRY AND INTERVENTION MEASURES </a:t>
            </a:r>
            <a:endParaRPr lang="en-ZA" dirty="0">
              <a:latin typeface="+mn-lt"/>
            </a:endParaRPr>
          </a:p>
        </p:txBody>
      </p:sp>
      <p:sp>
        <p:nvSpPr>
          <p:cNvPr id="8" name="Subtitle 7"/>
          <p:cNvSpPr>
            <a:spLocks noGrp="1"/>
          </p:cNvSpPr>
          <p:nvPr>
            <p:ph type="subTitle" idx="1"/>
          </p:nvPr>
        </p:nvSpPr>
        <p:spPr>
          <a:xfrm>
            <a:off x="251520" y="2908300"/>
            <a:ext cx="4206180" cy="1625600"/>
          </a:xfrm>
        </p:spPr>
        <p:txBody>
          <a:bodyPr>
            <a:normAutofit/>
          </a:bodyPr>
          <a:lstStyle/>
          <a:p>
            <a:r>
              <a:rPr lang="en-ZA" sz="2400" b="1" dirty="0" smtClean="0">
                <a:latin typeface="+mn-lt"/>
              </a:rPr>
              <a:t>PORTFOLIO COMMITTEE: </a:t>
            </a:r>
          </a:p>
          <a:p>
            <a:r>
              <a:rPr lang="en-ZA" sz="2400" b="1" dirty="0" smtClean="0">
                <a:latin typeface="+mn-lt"/>
              </a:rPr>
              <a:t>WATER &amp; SANITATION</a:t>
            </a:r>
          </a:p>
          <a:p>
            <a:r>
              <a:rPr lang="en-ZA" sz="2400" b="1" dirty="0" smtClean="0">
                <a:latin typeface="+mn-lt"/>
              </a:rPr>
              <a:t>07 FEBRUARY 2018</a:t>
            </a:r>
          </a:p>
        </p:txBody>
      </p:sp>
      <p:sp>
        <p:nvSpPr>
          <p:cNvPr id="9" name="Text Placeholder 8"/>
          <p:cNvSpPr>
            <a:spLocks noGrp="1"/>
          </p:cNvSpPr>
          <p:nvPr>
            <p:ph type="body" sz="quarter" idx="13"/>
          </p:nvPr>
        </p:nvSpPr>
        <p:spPr/>
        <p:txBody>
          <a:bodyPr/>
          <a:lstStyle/>
          <a:p>
            <a:endParaRPr lang="en-ZA" dirty="0"/>
          </a:p>
        </p:txBody>
      </p:sp>
      <p:sp>
        <p:nvSpPr>
          <p:cNvPr id="10" name="Slide Number Placeholder 9"/>
          <p:cNvSpPr>
            <a:spLocks noGrp="1"/>
          </p:cNvSpPr>
          <p:nvPr>
            <p:ph type="sldNum" sz="quarter" idx="12"/>
          </p:nvPr>
        </p:nvSpPr>
        <p:spPr/>
        <p:txBody>
          <a:bodyPr/>
          <a:lstStyle/>
          <a:p>
            <a:fld id="{2AEFF4E0-09CF-465B-A129-0A4208E40038}" type="slidenum">
              <a:rPr lang="en-ZA" smtClean="0"/>
              <a:pPr/>
              <a:t>1</a:t>
            </a:fld>
            <a:endParaRPr lang="en-ZA"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572000"/>
            <a:ext cx="9144000" cy="1379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6555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74" y="186002"/>
            <a:ext cx="7998119" cy="648072"/>
          </a:xfrm>
        </p:spPr>
        <p:txBody>
          <a:bodyPr/>
          <a:lstStyle/>
          <a:p>
            <a:pPr lvl="0" defTabSz="457200" eaLnBrk="1" fontAlgn="auto" hangingPunct="1">
              <a:lnSpc>
                <a:spcPct val="100000"/>
              </a:lnSpc>
              <a:spcAft>
                <a:spcPts val="0"/>
              </a:spcAft>
            </a:pPr>
            <a:r>
              <a:rPr lang="en-ZA" sz="2000" dirty="0" smtClean="0">
                <a:solidFill>
                  <a:srgbClr val="FF0000"/>
                </a:solidFill>
                <a:ea typeface="ＭＳ Ｐゴシック" charset="-128"/>
              </a:rPr>
              <a:t>Institutional Arrangements to Coordinate Response to </a:t>
            </a:r>
            <a:r>
              <a:rPr lang="en-ZA" sz="2000" dirty="0">
                <a:solidFill>
                  <a:srgbClr val="FF0000"/>
                </a:solidFill>
                <a:ea typeface="ＭＳ Ｐゴシック" charset="-128"/>
              </a:rPr>
              <a:t>t</a:t>
            </a:r>
            <a:r>
              <a:rPr lang="en-ZA" sz="2000" dirty="0" smtClean="0">
                <a:solidFill>
                  <a:srgbClr val="FF0000"/>
                </a:solidFill>
                <a:ea typeface="ＭＳ Ｐゴシック" charset="-128"/>
              </a:rPr>
              <a:t>he Drought Situation in the Country</a:t>
            </a:r>
            <a:endParaRPr lang="en-ZA" sz="2000" dirty="0">
              <a:solidFill>
                <a:srgbClr val="FF0000"/>
              </a:solidFill>
            </a:endParaRPr>
          </a:p>
        </p:txBody>
      </p:sp>
      <p:sp>
        <p:nvSpPr>
          <p:cNvPr id="3" name="Content Placeholder 2"/>
          <p:cNvSpPr>
            <a:spLocks noGrp="1"/>
          </p:cNvSpPr>
          <p:nvPr>
            <p:ph idx="1"/>
          </p:nvPr>
        </p:nvSpPr>
        <p:spPr>
          <a:xfrm>
            <a:off x="251520" y="909205"/>
            <a:ext cx="8424936" cy="5688147"/>
          </a:xfrm>
        </p:spPr>
        <p:txBody>
          <a:bodyPr/>
          <a:lstStyle/>
          <a:p>
            <a:pPr marL="0" indent="0" algn="ctr">
              <a:buNone/>
              <a:defRPr/>
            </a:pPr>
            <a:r>
              <a:rPr lang="en-ZA" altLang="en-US" b="1" dirty="0" smtClean="0">
                <a:ea typeface="ＭＳ Ｐゴシック" charset="-128"/>
              </a:rPr>
              <a:t>Integrated Institutional Arrangement</a:t>
            </a:r>
          </a:p>
          <a:p>
            <a:pPr marL="342900" lvl="1" indent="0">
              <a:buNone/>
              <a:defRPr/>
            </a:pPr>
            <a:endParaRPr lang="en-ZA" altLang="en-US" b="1" dirty="0" smtClean="0">
              <a:ea typeface="ＭＳ Ｐゴシック" charset="-128"/>
            </a:endParaRPr>
          </a:p>
          <a:p>
            <a:pPr marL="628650" lvl="1" indent="-285750">
              <a:buFont typeface="Courier New" panose="02070309020205020404" pitchFamily="49" charset="0"/>
              <a:buChar char="o"/>
              <a:defRPr/>
            </a:pPr>
            <a:endParaRPr lang="en-ZA" altLang="en-US" dirty="0">
              <a:ea typeface="ＭＳ Ｐゴシック" charset="-128"/>
            </a:endParaRPr>
          </a:p>
          <a:p>
            <a:pPr marL="285750" indent="-285750">
              <a:buFontTx/>
              <a:buChar char="-"/>
              <a:defRPr/>
            </a:pPr>
            <a:endParaRPr lang="en-ZA" altLang="en-US" dirty="0" smtClean="0">
              <a:ea typeface="ＭＳ Ｐゴシック" charset="-128"/>
            </a:endParaRPr>
          </a:p>
          <a:p>
            <a:pPr marL="285750" indent="-285750">
              <a:buFontTx/>
              <a:buChar char="-"/>
              <a:defRPr/>
            </a:pPr>
            <a:endParaRPr lang="en-ZA" altLang="en-US" dirty="0" smtClean="0">
              <a:ea typeface="ＭＳ Ｐゴシック" charset="-128"/>
            </a:endParaRPr>
          </a:p>
          <a:p>
            <a:pPr marL="0" indent="0">
              <a:buNone/>
              <a:defRPr/>
            </a:pPr>
            <a:endParaRPr lang="en-ZA" altLang="en-US" dirty="0" smtClean="0">
              <a:ea typeface="ＭＳ Ｐゴシック" charset="-128"/>
            </a:endParaRPr>
          </a:p>
          <a:p>
            <a:pPr marL="0" indent="0">
              <a:buNone/>
              <a:defRPr/>
            </a:pPr>
            <a:endParaRPr lang="en-ZA" altLang="en-US" dirty="0">
              <a:ea typeface="ＭＳ Ｐゴシック" charset="-128"/>
            </a:endParaRPr>
          </a:p>
          <a:p>
            <a:pPr marL="0" indent="0">
              <a:buNone/>
              <a:defRPr/>
            </a:pPr>
            <a:endParaRPr lang="en-ZA" altLang="en-US" dirty="0" smtClean="0">
              <a:ea typeface="ＭＳ Ｐゴシック" charset="-128"/>
            </a:endParaRPr>
          </a:p>
          <a:p>
            <a:pPr marL="0" indent="0">
              <a:buNone/>
              <a:defRPr/>
            </a:pPr>
            <a:endParaRPr lang="en-ZA" altLang="en-US" dirty="0">
              <a:ea typeface="ＭＳ Ｐゴシック" charset="-128"/>
            </a:endParaRPr>
          </a:p>
          <a:p>
            <a:pPr marL="0" indent="0">
              <a:buNone/>
              <a:defRPr/>
            </a:pPr>
            <a:endParaRPr lang="en-ZA" altLang="en-US" dirty="0" smtClean="0">
              <a:ea typeface="ＭＳ Ｐゴシック" charset="-128"/>
            </a:endParaRPr>
          </a:p>
          <a:p>
            <a:pPr marL="0" indent="0">
              <a:buNone/>
              <a:defRPr/>
            </a:pPr>
            <a:endParaRPr lang="en-ZA" altLang="en-US" dirty="0">
              <a:ea typeface="ＭＳ Ｐゴシック" charset="-128"/>
            </a:endParaRPr>
          </a:p>
          <a:p>
            <a:pPr marL="0" indent="0">
              <a:buNone/>
              <a:defRPr/>
            </a:pPr>
            <a:endParaRPr lang="en-ZA" altLang="en-US" dirty="0" smtClean="0">
              <a:ea typeface="ＭＳ Ｐゴシック" charset="-128"/>
            </a:endParaRPr>
          </a:p>
          <a:p>
            <a:pPr marL="0" indent="0">
              <a:buNone/>
              <a:defRPr/>
            </a:pPr>
            <a:endParaRPr lang="en-ZA" altLang="en-US" dirty="0">
              <a:ea typeface="ＭＳ Ｐゴシック" charset="-128"/>
            </a:endParaRPr>
          </a:p>
          <a:p>
            <a:pPr marL="285750" indent="-285750">
              <a:buFont typeface="Arial" panose="020B0604020202020204" pitchFamily="34" charset="0"/>
              <a:buChar char="•"/>
              <a:defRPr/>
            </a:pPr>
            <a:r>
              <a:rPr lang="en-ZA" altLang="en-US" dirty="0" smtClean="0">
                <a:ea typeface="ＭＳ Ｐゴシック" charset="-128"/>
              </a:rPr>
              <a:t>It is important to note that similar structures are replicated at Provincial and Local Spheres ( e.g. work streams as called in the WC).</a:t>
            </a: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5" name="Rectangle 4"/>
          <p:cNvSpPr/>
          <p:nvPr/>
        </p:nvSpPr>
        <p:spPr>
          <a:xfrm>
            <a:off x="899592" y="1166843"/>
            <a:ext cx="7584082" cy="230832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Arial" charset="0"/>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Arial" charset="0"/>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Arial" charset="0"/>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graphicFrame>
        <p:nvGraphicFramePr>
          <p:cNvPr id="6" name="Diagram 5"/>
          <p:cNvGraphicFramePr/>
          <p:nvPr>
            <p:extLst/>
          </p:nvPr>
        </p:nvGraphicFramePr>
        <p:xfrm>
          <a:off x="395536" y="1304916"/>
          <a:ext cx="8280920" cy="425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85555" y="3475167"/>
            <a:ext cx="2305516" cy="92333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Civil Society Coordination Task Team</a:t>
            </a: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xmlns="" val="3785964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03635"/>
          </a:xfrm>
        </p:spPr>
        <p:txBody>
          <a:bodyPr/>
          <a:lstStyle/>
          <a:p>
            <a:r>
              <a:rPr lang="en-ZA" dirty="0" smtClean="0"/>
              <a:t>The role of the National Joint Disaster Coordinating Committee (NJDCC)</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1412776"/>
            <a:ext cx="8047806" cy="4752528"/>
          </a:xfrm>
        </p:spPr>
        <p:txBody>
          <a:bodyPr/>
          <a:lstStyle/>
          <a:p>
            <a:pPr marL="0" indent="0" algn="just">
              <a:lnSpc>
                <a:spcPct val="150000"/>
              </a:lnSpc>
              <a:buNone/>
            </a:pPr>
            <a:r>
              <a:rPr lang="en-ZA" b="1" dirty="0"/>
              <a:t>Objectives of the </a:t>
            </a:r>
            <a:r>
              <a:rPr lang="en-ZA" b="1" dirty="0" smtClean="0"/>
              <a:t>NJDCC</a:t>
            </a:r>
          </a:p>
          <a:p>
            <a:pPr algn="just">
              <a:lnSpc>
                <a:spcPct val="150000"/>
              </a:lnSpc>
              <a:buFont typeface="Wingdings" panose="05000000000000000000" pitchFamily="2" charset="2"/>
              <a:buChar char="§"/>
            </a:pPr>
            <a:r>
              <a:rPr lang="en-ZA" dirty="0" smtClean="0"/>
              <a:t>To coordinate all the response and recovery plans from all relevant sectors in an effort to develop a coherent, comprehensive, substantive and practical drought response plan. </a:t>
            </a:r>
          </a:p>
          <a:p>
            <a:pPr algn="just">
              <a:lnSpc>
                <a:spcPct val="150000"/>
              </a:lnSpc>
              <a:buFont typeface="Wingdings" panose="05000000000000000000" pitchFamily="2" charset="2"/>
              <a:buChar char="§"/>
            </a:pPr>
            <a:endParaRPr lang="en-ZA" dirty="0" smtClean="0"/>
          </a:p>
          <a:p>
            <a:pPr algn="just">
              <a:lnSpc>
                <a:spcPct val="150000"/>
              </a:lnSpc>
              <a:buFont typeface="Wingdings" panose="05000000000000000000" pitchFamily="2" charset="2"/>
              <a:buChar char="§"/>
            </a:pPr>
            <a:r>
              <a:rPr lang="en-ZA" dirty="0" smtClean="0"/>
              <a:t>To </a:t>
            </a:r>
            <a:r>
              <a:rPr lang="en-ZA" dirty="0"/>
              <a:t>effectively gather all relevant information to ensure positive communication on the state of South Africa pertaining to current drought situation and build resilience among our communities.  </a:t>
            </a:r>
            <a:endParaRPr lang="en-US" dirty="0"/>
          </a:p>
          <a:p>
            <a:pPr algn="just">
              <a:lnSpc>
                <a:spcPct val="150000"/>
              </a:lnSpc>
              <a:buFont typeface="Wingdings" panose="05000000000000000000" pitchFamily="2" charset="2"/>
              <a:buChar char="§"/>
            </a:pPr>
            <a:endParaRPr lang="en-US" dirty="0"/>
          </a:p>
        </p:txBody>
      </p:sp>
    </p:spTree>
    <p:extLst>
      <p:ext uri="{BB962C8B-B14F-4D97-AF65-F5344CB8AC3E}">
        <p14:creationId xmlns:p14="http://schemas.microsoft.com/office/powerpoint/2010/main" xmlns="" val="18355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03635"/>
          </a:xfrm>
        </p:spPr>
        <p:txBody>
          <a:bodyPr/>
          <a:lstStyle/>
          <a:p>
            <a:r>
              <a:rPr lang="en-ZA" dirty="0"/>
              <a:t>The </a:t>
            </a:r>
            <a:r>
              <a:rPr lang="en-ZA" dirty="0" smtClean="0"/>
              <a:t>Role </a:t>
            </a:r>
            <a:r>
              <a:rPr lang="en-ZA" dirty="0"/>
              <a:t>of the National Joint Disaster Coordinating </a:t>
            </a:r>
            <a:r>
              <a:rPr lang="en-ZA" dirty="0" smtClean="0"/>
              <a:t>Committee (continue) </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1340768"/>
            <a:ext cx="7886700" cy="4824536"/>
          </a:xfrm>
        </p:spPr>
        <p:txBody>
          <a:bodyPr/>
          <a:lstStyle/>
          <a:p>
            <a:pPr algn="just">
              <a:lnSpc>
                <a:spcPct val="150000"/>
              </a:lnSpc>
              <a:buFont typeface="Wingdings" panose="05000000000000000000" pitchFamily="2" charset="2"/>
              <a:buChar char="§"/>
            </a:pPr>
            <a:r>
              <a:rPr lang="en-ZA" dirty="0" smtClean="0"/>
              <a:t>To </a:t>
            </a:r>
            <a:r>
              <a:rPr lang="en-ZA" dirty="0"/>
              <a:t>facilitate and coordinate </a:t>
            </a:r>
            <a:r>
              <a:rPr lang="en-ZA" dirty="0" smtClean="0"/>
              <a:t>the development and implementation of a </a:t>
            </a:r>
            <a:r>
              <a:rPr lang="en-US" dirty="0"/>
              <a:t>national, integrated and inclusive drought response and recovery plan</a:t>
            </a:r>
            <a:r>
              <a:rPr lang="en-US" dirty="0" smtClean="0"/>
              <a:t>.</a:t>
            </a:r>
          </a:p>
          <a:p>
            <a:pPr algn="just">
              <a:lnSpc>
                <a:spcPct val="150000"/>
              </a:lnSpc>
              <a:buFont typeface="Wingdings" panose="05000000000000000000" pitchFamily="2" charset="2"/>
              <a:buChar char="§"/>
            </a:pPr>
            <a:r>
              <a:rPr lang="en-GB" dirty="0"/>
              <a:t>To ensure </a:t>
            </a:r>
            <a:r>
              <a:rPr lang="en-GB" dirty="0" smtClean="0"/>
              <a:t>well </a:t>
            </a:r>
            <a:r>
              <a:rPr lang="en-GB" dirty="0"/>
              <a:t>integrated and coordinated planning, response and intervention toward the drought hazard in all the affected provinces through cooperative governance.</a:t>
            </a:r>
            <a:endParaRPr lang="en-US" dirty="0"/>
          </a:p>
          <a:p>
            <a:pPr algn="just">
              <a:lnSpc>
                <a:spcPct val="150000"/>
              </a:lnSpc>
              <a:buFont typeface="Wingdings" panose="05000000000000000000" pitchFamily="2" charset="2"/>
              <a:buChar char="§"/>
            </a:pPr>
            <a:r>
              <a:rPr lang="en-ZA" dirty="0"/>
              <a:t>To develop relevant frameworks as well as align, integrate already existing frameworks for organs of state in addressing the drought situation in the country such as plans, reporting frameworks and other relevant documents as identified by the committee.</a:t>
            </a:r>
            <a:endParaRPr lang="en-US" dirty="0"/>
          </a:p>
          <a:p>
            <a:pPr marL="0" indent="0" algn="just">
              <a:lnSpc>
                <a:spcPct val="150000"/>
              </a:lnSpc>
              <a:buNone/>
            </a:pPr>
            <a:endParaRPr lang="en-US" dirty="0"/>
          </a:p>
          <a:p>
            <a:pPr marL="0" indent="0">
              <a:buNone/>
            </a:pPr>
            <a:endParaRPr lang="en-ZA" b="1" dirty="0"/>
          </a:p>
        </p:txBody>
      </p:sp>
    </p:spTree>
    <p:extLst>
      <p:ext uri="{BB962C8B-B14F-4D97-AF65-F5344CB8AC3E}">
        <p14:creationId xmlns:p14="http://schemas.microsoft.com/office/powerpoint/2010/main" xmlns="" val="4273744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03635"/>
          </a:xfrm>
        </p:spPr>
        <p:txBody>
          <a:bodyPr/>
          <a:lstStyle/>
          <a:p>
            <a:r>
              <a:rPr lang="en-ZA" dirty="0"/>
              <a:t>The </a:t>
            </a:r>
            <a:r>
              <a:rPr lang="en-ZA" dirty="0" smtClean="0"/>
              <a:t>Role </a:t>
            </a:r>
            <a:r>
              <a:rPr lang="en-ZA" dirty="0"/>
              <a:t>of the National Joint Disaster Coordinating Committee </a:t>
            </a:r>
            <a:r>
              <a:rPr lang="en-ZA" dirty="0" smtClean="0"/>
              <a:t>(continue)</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1268760"/>
            <a:ext cx="8047806" cy="4896544"/>
          </a:xfrm>
        </p:spPr>
        <p:txBody>
          <a:bodyPr/>
          <a:lstStyle/>
          <a:p>
            <a:pPr marL="0" indent="0" algn="just">
              <a:lnSpc>
                <a:spcPct val="150000"/>
              </a:lnSpc>
              <a:buNone/>
            </a:pPr>
            <a:r>
              <a:rPr lang="en-ZA" b="1" dirty="0" smtClean="0"/>
              <a:t>Functioning </a:t>
            </a:r>
            <a:r>
              <a:rPr lang="en-ZA" b="1" dirty="0"/>
              <a:t>of the </a:t>
            </a:r>
            <a:r>
              <a:rPr lang="en-ZA" b="1" dirty="0" smtClean="0"/>
              <a:t>NJDCC, chaired by the NDMC</a:t>
            </a:r>
          </a:p>
          <a:p>
            <a:pPr>
              <a:lnSpc>
                <a:spcPct val="150000"/>
              </a:lnSpc>
              <a:buFont typeface="Wingdings" panose="05000000000000000000" pitchFamily="2" charset="2"/>
              <a:buChar char="§"/>
            </a:pPr>
            <a:r>
              <a:rPr lang="en-ZA" dirty="0" smtClean="0"/>
              <a:t>Technical team that looks at measures to mitigate the impact of  drought across all sectors</a:t>
            </a:r>
          </a:p>
          <a:p>
            <a:pPr lvl="1">
              <a:lnSpc>
                <a:spcPct val="150000"/>
              </a:lnSpc>
              <a:buFont typeface="Wingdings" panose="05000000000000000000" pitchFamily="2" charset="2"/>
              <a:buChar char="§"/>
            </a:pPr>
            <a:r>
              <a:rPr lang="en-ZA" dirty="0" smtClean="0"/>
              <a:t>Reports considered from various spheres and sectors</a:t>
            </a:r>
          </a:p>
          <a:p>
            <a:pPr lvl="1">
              <a:lnSpc>
                <a:spcPct val="150000"/>
              </a:lnSpc>
              <a:buFont typeface="Wingdings" panose="05000000000000000000" pitchFamily="2" charset="2"/>
              <a:buChar char="§"/>
            </a:pPr>
            <a:r>
              <a:rPr lang="en-ZA" dirty="0" smtClean="0"/>
              <a:t>Reflect – enhanced systems and approach</a:t>
            </a:r>
          </a:p>
          <a:p>
            <a:pPr lvl="1">
              <a:lnSpc>
                <a:spcPct val="150000"/>
              </a:lnSpc>
              <a:buFont typeface="Wingdings" panose="05000000000000000000" pitchFamily="2" charset="2"/>
              <a:buChar char="§"/>
            </a:pPr>
            <a:r>
              <a:rPr lang="en-ZA" dirty="0" smtClean="0"/>
              <a:t>Reinvigorate -  move from commitment to action</a:t>
            </a:r>
          </a:p>
          <a:p>
            <a:pPr>
              <a:lnSpc>
                <a:spcPct val="150000"/>
              </a:lnSpc>
              <a:buFont typeface="Wingdings" panose="05000000000000000000" pitchFamily="2" charset="2"/>
              <a:buChar char="§"/>
            </a:pPr>
            <a:r>
              <a:rPr lang="en-ZA" dirty="0" smtClean="0"/>
              <a:t> To </a:t>
            </a:r>
            <a:r>
              <a:rPr lang="en-ZA" dirty="0"/>
              <a:t>report and make recommendations to the </a:t>
            </a:r>
            <a:r>
              <a:rPr lang="en-ZA" dirty="0" smtClean="0"/>
              <a:t>Inter-ministerial </a:t>
            </a:r>
            <a:r>
              <a:rPr lang="en-ZA" dirty="0"/>
              <a:t>Committee </a:t>
            </a:r>
            <a:r>
              <a:rPr lang="en-ZA" dirty="0" smtClean="0"/>
              <a:t>(IMTT) on Drought and Water Scarcity.</a:t>
            </a:r>
            <a:endParaRPr lang="en-US" dirty="0"/>
          </a:p>
          <a:p>
            <a:pPr marL="0" indent="0" algn="just">
              <a:lnSpc>
                <a:spcPct val="150000"/>
              </a:lnSpc>
              <a:buNone/>
            </a:pPr>
            <a:endParaRPr lang="en-ZA" b="1" dirty="0"/>
          </a:p>
        </p:txBody>
      </p:sp>
    </p:spTree>
    <p:extLst>
      <p:ext uri="{BB962C8B-B14F-4D97-AF65-F5344CB8AC3E}">
        <p14:creationId xmlns:p14="http://schemas.microsoft.com/office/powerpoint/2010/main" xmlns="" val="809322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ZA" sz="4800" dirty="0" smtClean="0">
                <a:solidFill>
                  <a:srgbClr val="FF0000"/>
                </a:solidFill>
              </a:rPr>
              <a:t/>
            </a:r>
            <a:br>
              <a:rPr lang="en-ZA" sz="4800" dirty="0" smtClean="0">
                <a:solidFill>
                  <a:srgbClr val="FF0000"/>
                </a:solidFill>
              </a:rPr>
            </a:br>
            <a:r>
              <a:rPr lang="en-ZA" sz="4800" dirty="0">
                <a:solidFill>
                  <a:srgbClr val="FF0000"/>
                </a:solidFill>
              </a:rPr>
              <a:t/>
            </a:r>
            <a:br>
              <a:rPr lang="en-ZA" sz="4800" dirty="0">
                <a:solidFill>
                  <a:srgbClr val="FF0000"/>
                </a:solidFill>
              </a:rPr>
            </a:br>
            <a:r>
              <a:rPr lang="en-ZA" sz="4800" dirty="0" smtClean="0">
                <a:solidFill>
                  <a:srgbClr val="FF0000"/>
                </a:solidFill>
              </a:rPr>
              <a:t/>
            </a:r>
            <a:br>
              <a:rPr lang="en-ZA" sz="4800" dirty="0" smtClean="0">
                <a:solidFill>
                  <a:srgbClr val="FF0000"/>
                </a:solidFill>
              </a:rPr>
            </a:br>
            <a:r>
              <a:rPr lang="en-ZA" sz="4000" b="1" dirty="0">
                <a:solidFill>
                  <a:srgbClr val="FF0000"/>
                </a:solidFill>
                <a:latin typeface="Arial" panose="020B0604020202020204" pitchFamily="34" charset="0"/>
                <a:cs typeface="Arial" panose="020B0604020202020204" pitchFamily="34" charset="0"/>
              </a:rPr>
              <a:t>Challenges and achievements facing local government structures in dealing with the drought </a:t>
            </a:r>
            <a:r>
              <a:rPr lang="en-ZA" sz="4000" b="1" dirty="0" smtClean="0">
                <a:solidFill>
                  <a:srgbClr val="FF0000"/>
                </a:solidFill>
                <a:latin typeface="Arial" panose="020B0604020202020204" pitchFamily="34" charset="0"/>
                <a:cs typeface="Arial" panose="020B0604020202020204" pitchFamily="34" charset="0"/>
              </a:rPr>
              <a:t>crisis</a:t>
            </a:r>
            <a:endParaRPr lang="en-ZA" sz="4000" b="1" dirty="0">
              <a:solidFill>
                <a:srgbClr val="FF0000"/>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14</a:t>
            </a:fld>
            <a:endParaRPr lang="en-US" altLang="en-US" dirty="0"/>
          </a:p>
        </p:txBody>
      </p:sp>
    </p:spTree>
    <p:extLst>
      <p:ext uri="{BB962C8B-B14F-4D97-AF65-F5344CB8AC3E}">
        <p14:creationId xmlns:p14="http://schemas.microsoft.com/office/powerpoint/2010/main" xmlns="" val="3475920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19659"/>
          </a:xfrm>
        </p:spPr>
        <p:txBody>
          <a:bodyPr/>
          <a:lstStyle/>
          <a:p>
            <a:r>
              <a:rPr lang="en-ZA" dirty="0">
                <a:solidFill>
                  <a:srgbClr val="FF0000"/>
                </a:solidFill>
              </a:rPr>
              <a:t>Challenges </a:t>
            </a:r>
            <a:r>
              <a:rPr lang="en-ZA" dirty="0" smtClean="0">
                <a:solidFill>
                  <a:srgbClr val="FF0000"/>
                </a:solidFill>
              </a:rPr>
              <a:t>&amp; </a:t>
            </a:r>
            <a:r>
              <a:rPr lang="en-ZA" dirty="0">
                <a:solidFill>
                  <a:srgbClr val="FF0000"/>
                </a:solidFill>
              </a:rPr>
              <a:t>achievements facing local government structures in dealing with the drought </a:t>
            </a:r>
            <a:r>
              <a:rPr lang="en-ZA" dirty="0" smtClean="0">
                <a:solidFill>
                  <a:srgbClr val="FF0000"/>
                </a:solidFill>
              </a:rPr>
              <a:t>crisis</a:t>
            </a:r>
            <a:r>
              <a:rPr lang="en-ZA" dirty="0">
                <a:solidFill>
                  <a:srgbClr val="FF0000"/>
                </a:solidFill>
              </a:rPr>
              <a:t/>
            </a:r>
            <a:br>
              <a:rPr lang="en-ZA" dirty="0">
                <a:solidFill>
                  <a:srgbClr val="FF0000"/>
                </a:solidFill>
              </a:rPr>
            </a:br>
            <a:endParaRPr lang="en-ZA" dirty="0">
              <a:solidFill>
                <a:srgbClr val="FF0000"/>
              </a:solidFill>
            </a:endParaRPr>
          </a:p>
        </p:txBody>
      </p:sp>
      <p:sp>
        <p:nvSpPr>
          <p:cNvPr id="3" name="Content Placeholder 2"/>
          <p:cNvSpPr>
            <a:spLocks noGrp="1"/>
          </p:cNvSpPr>
          <p:nvPr>
            <p:ph idx="1"/>
          </p:nvPr>
        </p:nvSpPr>
        <p:spPr>
          <a:xfrm>
            <a:off x="179512" y="1412776"/>
            <a:ext cx="8791127" cy="4116115"/>
          </a:xfrm>
        </p:spPr>
        <p:txBody>
          <a:bodyPr/>
          <a:lstStyle/>
          <a:p>
            <a:pPr marL="0" indent="0">
              <a:buNone/>
            </a:pPr>
            <a:endParaRPr lang="en-ZA" dirty="0" smtClean="0"/>
          </a:p>
          <a:p>
            <a:pPr marL="0" indent="0">
              <a:buNone/>
            </a:pPr>
            <a:r>
              <a:rPr lang="en-ZA" dirty="0" smtClean="0"/>
              <a:t>The following challenges have been identified as hindrances towards addressing the drought situation:</a:t>
            </a:r>
          </a:p>
          <a:p>
            <a:pPr marL="0" indent="0">
              <a:buNone/>
            </a:pPr>
            <a:endParaRPr lang="en-ZA" dirty="0"/>
          </a:p>
          <a:p>
            <a:pPr marL="685800" lvl="1" indent="-342900" algn="just">
              <a:buFont typeface="Wingdings" panose="05000000000000000000" pitchFamily="2" charset="2"/>
              <a:buChar char="§"/>
            </a:pPr>
            <a:r>
              <a:rPr lang="en-ZA" dirty="0"/>
              <a:t>Prioritisation of unsustainable and costly temporary response measures such as water </a:t>
            </a:r>
            <a:r>
              <a:rPr lang="en-ZA" dirty="0" err="1"/>
              <a:t>tankering</a:t>
            </a:r>
            <a:r>
              <a:rPr lang="en-ZA" dirty="0"/>
              <a:t> and carting as opposed to repairing existing boreholes or drilling new ones.</a:t>
            </a:r>
          </a:p>
          <a:p>
            <a:pPr marL="685800" lvl="1" indent="-342900" algn="just">
              <a:buFont typeface="Wingdings" panose="05000000000000000000" pitchFamily="2" charset="2"/>
              <a:buChar char="§"/>
            </a:pPr>
            <a:endParaRPr lang="en-ZA" dirty="0"/>
          </a:p>
          <a:p>
            <a:pPr marL="685800" lvl="1" indent="-342900" algn="just">
              <a:buFont typeface="Wingdings" panose="05000000000000000000" pitchFamily="2" charset="2"/>
              <a:buChar char="§"/>
            </a:pPr>
            <a:r>
              <a:rPr lang="en-ZA" dirty="0" smtClean="0"/>
              <a:t>Distressed </a:t>
            </a:r>
            <a:r>
              <a:rPr lang="en-ZA" dirty="0"/>
              <a:t>municipalities often suffer the most in the face of incidents and disaster due to lack of reserves to deal with unforeseen shocks. This calls for strengthening of the local government system to enhance their capacity to cope with natural and anthropogenic shocks. </a:t>
            </a:r>
          </a:p>
          <a:p>
            <a:pPr marL="685800" lvl="1" indent="-342900" algn="just">
              <a:buFont typeface="Wingdings" panose="05000000000000000000" pitchFamily="2" charset="2"/>
              <a:buChar char="§"/>
            </a:pPr>
            <a:endParaRPr lang="en-ZA" dirty="0"/>
          </a:p>
          <a:p>
            <a:pPr marL="685800" lvl="1" indent="-342900">
              <a:buFont typeface="Arial" panose="020B0604020202020204" pitchFamily="34" charset="0"/>
              <a:buChar char="•"/>
            </a:pPr>
            <a:endParaRPr lang="en-ZA" dirty="0"/>
          </a:p>
          <a:p>
            <a:pPr marL="685800" lvl="1" indent="-342900">
              <a:buFont typeface="Arial" panose="020B0604020202020204" pitchFamily="34" charset="0"/>
              <a:buChar char="•"/>
            </a:pPr>
            <a:endParaRPr lang="en-ZA" dirty="0" smtClean="0"/>
          </a:p>
          <a:p>
            <a:pPr marL="685800" lvl="1" indent="-342900">
              <a:buFont typeface="Arial" panose="020B0604020202020204" pitchFamily="34" charset="0"/>
              <a:buChar char="•"/>
            </a:pPr>
            <a:endParaRPr lang="en-ZA" dirty="0"/>
          </a:p>
          <a:p>
            <a:pPr marL="685800" lvl="1" indent="-342900">
              <a:buFont typeface="Arial" panose="020B0604020202020204" pitchFamily="34" charset="0"/>
              <a:buChar char="•"/>
            </a:pPr>
            <a:endParaRPr lang="en-ZA" dirty="0" smtClean="0"/>
          </a:p>
          <a:p>
            <a:pPr marL="685800" lvl="1" indent="-342900">
              <a:buFont typeface="Arial" panose="020B0604020202020204" pitchFamily="34" charset="0"/>
              <a:buChar char="•"/>
            </a:pPr>
            <a:endParaRPr lang="en-ZA" dirty="0" smtClean="0"/>
          </a:p>
          <a:p>
            <a:pPr marL="685800" lvl="1" indent="-342900">
              <a:buFont typeface="Arial" panose="020B0604020202020204" pitchFamily="34" charset="0"/>
              <a:buChar char="•"/>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15</a:t>
            </a:fld>
            <a:endParaRPr lang="en-US" altLang="en-US" dirty="0"/>
          </a:p>
        </p:txBody>
      </p:sp>
    </p:spTree>
    <p:extLst>
      <p:ext uri="{BB962C8B-B14F-4D97-AF65-F5344CB8AC3E}">
        <p14:creationId xmlns:p14="http://schemas.microsoft.com/office/powerpoint/2010/main" xmlns="" val="3269174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19659"/>
          </a:xfrm>
        </p:spPr>
        <p:txBody>
          <a:bodyPr/>
          <a:lstStyle/>
          <a:p>
            <a:r>
              <a:rPr lang="en-ZA" dirty="0">
                <a:solidFill>
                  <a:srgbClr val="FF0000"/>
                </a:solidFill>
              </a:rPr>
              <a:t>Challenges </a:t>
            </a:r>
            <a:r>
              <a:rPr lang="en-ZA" dirty="0" smtClean="0">
                <a:solidFill>
                  <a:srgbClr val="FF0000"/>
                </a:solidFill>
              </a:rPr>
              <a:t>&amp; </a:t>
            </a:r>
            <a:r>
              <a:rPr lang="en-ZA" dirty="0">
                <a:solidFill>
                  <a:srgbClr val="FF0000"/>
                </a:solidFill>
              </a:rPr>
              <a:t>achievements facing local government structures in dealing with the drought </a:t>
            </a:r>
            <a:r>
              <a:rPr lang="en-ZA" dirty="0" smtClean="0">
                <a:solidFill>
                  <a:srgbClr val="FF0000"/>
                </a:solidFill>
              </a:rPr>
              <a:t>crisis</a:t>
            </a:r>
            <a:r>
              <a:rPr lang="en-ZA" dirty="0">
                <a:solidFill>
                  <a:srgbClr val="FF0000"/>
                </a:solidFill>
              </a:rPr>
              <a:t/>
            </a:r>
            <a:br>
              <a:rPr lang="en-ZA" dirty="0">
                <a:solidFill>
                  <a:srgbClr val="FF0000"/>
                </a:solidFill>
              </a:rPr>
            </a:br>
            <a:endParaRPr lang="en-ZA" dirty="0">
              <a:solidFill>
                <a:srgbClr val="FF0000"/>
              </a:solidFill>
            </a:endParaRPr>
          </a:p>
        </p:txBody>
      </p:sp>
      <p:sp>
        <p:nvSpPr>
          <p:cNvPr id="3" name="Content Placeholder 2"/>
          <p:cNvSpPr>
            <a:spLocks noGrp="1"/>
          </p:cNvSpPr>
          <p:nvPr>
            <p:ph idx="1"/>
          </p:nvPr>
        </p:nvSpPr>
        <p:spPr>
          <a:xfrm>
            <a:off x="323527" y="1412776"/>
            <a:ext cx="8191823" cy="4824536"/>
          </a:xfrm>
        </p:spPr>
        <p:txBody>
          <a:bodyPr/>
          <a:lstStyle/>
          <a:p>
            <a:pPr marL="0" indent="0">
              <a:buNone/>
            </a:pPr>
            <a:r>
              <a:rPr lang="en-ZA" dirty="0" smtClean="0"/>
              <a:t>The following challenges have been identified as hindrances towards addressing the drought situation:</a:t>
            </a:r>
          </a:p>
          <a:p>
            <a:pPr marL="0" indent="0">
              <a:buNone/>
            </a:pPr>
            <a:endParaRPr lang="en-ZA" dirty="0"/>
          </a:p>
          <a:p>
            <a:pPr marL="685800" lvl="1" indent="-342900" algn="just">
              <a:buFont typeface="Wingdings" panose="05000000000000000000" pitchFamily="2" charset="2"/>
              <a:buChar char="§"/>
            </a:pPr>
            <a:r>
              <a:rPr lang="en-ZA" dirty="0" smtClean="0"/>
              <a:t>Delayed </a:t>
            </a:r>
            <a:r>
              <a:rPr lang="en-ZA" dirty="0"/>
              <a:t>implementation of funded drought related projects due to insufficient capacity within </a:t>
            </a:r>
            <a:r>
              <a:rPr lang="en-ZA" dirty="0" smtClean="0"/>
              <a:t>municipalities.</a:t>
            </a:r>
          </a:p>
          <a:p>
            <a:pPr marL="685800" lvl="1" indent="-342900" algn="just">
              <a:buFont typeface="Wingdings" panose="05000000000000000000" pitchFamily="2" charset="2"/>
              <a:buChar char="§"/>
            </a:pPr>
            <a:endParaRPr lang="en-ZA" dirty="0"/>
          </a:p>
          <a:p>
            <a:pPr marL="685800" lvl="1" indent="-342900" algn="just">
              <a:buFont typeface="Wingdings" panose="05000000000000000000" pitchFamily="2" charset="2"/>
              <a:buChar char="§"/>
            </a:pPr>
            <a:r>
              <a:rPr lang="en-ZA" dirty="0" smtClean="0"/>
              <a:t>Lack of/Poor </a:t>
            </a:r>
            <a:r>
              <a:rPr lang="en-ZA" dirty="0"/>
              <a:t>Integration of disaster management </a:t>
            </a:r>
            <a:r>
              <a:rPr lang="en-ZA" dirty="0" smtClean="0"/>
              <a:t>planning in </a:t>
            </a:r>
            <a:r>
              <a:rPr lang="en-ZA" dirty="0"/>
              <a:t>the programmes of organs of states and non state entities</a:t>
            </a:r>
            <a:r>
              <a:rPr lang="en-ZA" dirty="0" smtClean="0"/>
              <a:t>.</a:t>
            </a:r>
          </a:p>
          <a:p>
            <a:pPr marL="685800" lvl="1" indent="-342900" algn="just">
              <a:buFont typeface="Wingdings" panose="05000000000000000000" pitchFamily="2" charset="2"/>
              <a:buChar char="§"/>
            </a:pPr>
            <a:endParaRPr lang="en-ZA" dirty="0" smtClean="0"/>
          </a:p>
          <a:p>
            <a:pPr marL="685800" lvl="1" indent="-342900" algn="just">
              <a:buFont typeface="Wingdings" panose="05000000000000000000" pitchFamily="2" charset="2"/>
              <a:buChar char="§"/>
            </a:pPr>
            <a:r>
              <a:rPr lang="en-ZA" dirty="0" smtClean="0"/>
              <a:t>Exorbitant </a:t>
            </a:r>
            <a:r>
              <a:rPr lang="en-ZA" dirty="0"/>
              <a:t>costs for drilling and equipping of boreholes in provinces which lessen the impact of interventions by government within affected communities. </a:t>
            </a:r>
          </a:p>
          <a:p>
            <a:pPr marL="685800" lvl="1" indent="-342900">
              <a:buFont typeface="Wingdings" panose="05000000000000000000" pitchFamily="2" charset="2"/>
              <a:buChar char="§"/>
            </a:pPr>
            <a:endParaRPr lang="en-ZA" dirty="0"/>
          </a:p>
          <a:p>
            <a:pPr marL="685800" lvl="1" indent="-342900">
              <a:buFont typeface="Wingdings" panose="05000000000000000000" pitchFamily="2" charset="2"/>
              <a:buChar char="§"/>
            </a:pPr>
            <a:endParaRPr lang="en-ZA" dirty="0"/>
          </a:p>
          <a:p>
            <a:pPr marL="685800" lvl="1" indent="-342900">
              <a:buFont typeface="Arial" panose="020B0604020202020204" pitchFamily="34" charset="0"/>
              <a:buChar char="•"/>
            </a:pPr>
            <a:endParaRPr lang="en-ZA" dirty="0" smtClean="0"/>
          </a:p>
          <a:p>
            <a:pPr marL="685800" lvl="1" indent="-342900">
              <a:buFont typeface="Arial" panose="020B0604020202020204" pitchFamily="34" charset="0"/>
              <a:buChar char="•"/>
            </a:pPr>
            <a:endParaRPr lang="en-ZA" dirty="0"/>
          </a:p>
          <a:p>
            <a:pPr marL="685800" lvl="1" indent="-342900">
              <a:buFont typeface="Arial" panose="020B0604020202020204" pitchFamily="34" charset="0"/>
              <a:buChar char="•"/>
            </a:pPr>
            <a:endParaRPr lang="en-ZA" dirty="0" smtClean="0"/>
          </a:p>
          <a:p>
            <a:pPr marL="685800" lvl="1" indent="-342900">
              <a:buFont typeface="Arial" panose="020B0604020202020204" pitchFamily="34" charset="0"/>
              <a:buChar char="•"/>
            </a:pPr>
            <a:endParaRPr lang="en-ZA" dirty="0" smtClean="0"/>
          </a:p>
          <a:p>
            <a:pPr marL="685800" lvl="1" indent="-342900">
              <a:buFont typeface="Arial" panose="020B0604020202020204" pitchFamily="34" charset="0"/>
              <a:buChar char="•"/>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16</a:t>
            </a:fld>
            <a:endParaRPr lang="en-US" altLang="en-US" dirty="0"/>
          </a:p>
        </p:txBody>
      </p:sp>
    </p:spTree>
    <p:extLst>
      <p:ext uri="{BB962C8B-B14F-4D97-AF65-F5344CB8AC3E}">
        <p14:creationId xmlns:p14="http://schemas.microsoft.com/office/powerpoint/2010/main" xmlns="" val="4081692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35838" cy="853976"/>
          </a:xfrm>
        </p:spPr>
        <p:txBody>
          <a:bodyPr/>
          <a:lstStyle/>
          <a:p>
            <a:r>
              <a:rPr lang="en-ZA" dirty="0" smtClean="0"/>
              <a:t>Challenges &amp; Interventions</a:t>
            </a:r>
            <a:endParaRPr lang="en-ZA" dirty="0"/>
          </a:p>
        </p:txBody>
      </p:sp>
      <p:sp>
        <p:nvSpPr>
          <p:cNvPr id="3" name="Content Placeholder 2"/>
          <p:cNvSpPr>
            <a:spLocks noGrp="1"/>
          </p:cNvSpPr>
          <p:nvPr>
            <p:ph idx="1"/>
          </p:nvPr>
        </p:nvSpPr>
        <p:spPr>
          <a:xfrm>
            <a:off x="628650" y="1042616"/>
            <a:ext cx="7886700" cy="792089"/>
          </a:xfrm>
        </p:spPr>
        <p:txBody>
          <a:bodyPr/>
          <a:lstStyle/>
          <a:p>
            <a:pPr marL="0" indent="0" algn="just">
              <a:lnSpc>
                <a:spcPct val="100000"/>
              </a:lnSpc>
              <a:buNone/>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610307910"/>
              </p:ext>
            </p:extLst>
          </p:nvPr>
        </p:nvGraphicFramePr>
        <p:xfrm>
          <a:off x="179512" y="976312"/>
          <a:ext cx="8791128" cy="5812030"/>
        </p:xfrm>
        <a:graphic>
          <a:graphicData uri="http://schemas.openxmlformats.org/drawingml/2006/table">
            <a:tbl>
              <a:tblPr firstRow="1" bandRow="1">
                <a:tableStyleId>{21E4AEA4-8DFA-4A89-87EB-49C32662AFE0}</a:tableStyleId>
              </a:tblPr>
              <a:tblGrid>
                <a:gridCol w="4248472">
                  <a:extLst>
                    <a:ext uri="{9D8B030D-6E8A-4147-A177-3AD203B41FA5}">
                      <a16:colId xmlns:a16="http://schemas.microsoft.com/office/drawing/2014/main" xmlns="" val="591560814"/>
                    </a:ext>
                  </a:extLst>
                </a:gridCol>
                <a:gridCol w="4542656">
                  <a:extLst>
                    <a:ext uri="{9D8B030D-6E8A-4147-A177-3AD203B41FA5}">
                      <a16:colId xmlns:a16="http://schemas.microsoft.com/office/drawing/2014/main" xmlns="" val="852397250"/>
                    </a:ext>
                  </a:extLst>
                </a:gridCol>
              </a:tblGrid>
              <a:tr h="674237">
                <a:tc>
                  <a:txBody>
                    <a:bodyPr/>
                    <a:lstStyle/>
                    <a:p>
                      <a:r>
                        <a:rPr lang="en-US" sz="1800" dirty="0" smtClean="0"/>
                        <a:t>General challenges</a:t>
                      </a:r>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t>Interventions </a:t>
                      </a:r>
                    </a:p>
                  </a:txBody>
                  <a:tcPr/>
                </a:tc>
                <a:extLst>
                  <a:ext uri="{0D108BD9-81ED-4DB2-BD59-A6C34878D82A}">
                    <a16:rowId xmlns:a16="http://schemas.microsoft.com/office/drawing/2014/main" xmlns="" val="1737850989"/>
                  </a:ext>
                </a:extLst>
              </a:tr>
              <a:tr h="1490419">
                <a:tc>
                  <a:txBody>
                    <a:bodyPr/>
                    <a:lstStyle/>
                    <a:p>
                      <a:pPr marL="342900" indent="-342900" algn="just">
                        <a:lnSpc>
                          <a:spcPct val="100000"/>
                        </a:lnSpc>
                        <a:buFont typeface="Wingdings" panose="05000000000000000000" pitchFamily="2" charset="2"/>
                        <a:buChar char="§"/>
                      </a:pPr>
                      <a:r>
                        <a:rPr lang="en-US" sz="1800" dirty="0" smtClean="0"/>
                        <a:t>Lack of capacity and financial resources for disaster</a:t>
                      </a:r>
                      <a:r>
                        <a:rPr lang="en-US" sz="1800" baseline="0" dirty="0" smtClean="0"/>
                        <a:t> risk reduction, mitigation </a:t>
                      </a:r>
                      <a:r>
                        <a:rPr lang="en-US" sz="1800" baseline="0" dirty="0" err="1" smtClean="0"/>
                        <a:t>programmes</a:t>
                      </a:r>
                      <a:r>
                        <a:rPr lang="en-US" sz="1800" baseline="0" dirty="0" smtClean="0"/>
                        <a:t> and response </a:t>
                      </a:r>
                    </a:p>
                    <a:p>
                      <a:pPr marL="0" indent="0" algn="just">
                        <a:lnSpc>
                          <a:spcPct val="100000"/>
                        </a:lnSpc>
                        <a:buFont typeface="Wingdings" panose="05000000000000000000" pitchFamily="2" charset="2"/>
                        <a:buNone/>
                      </a:pPr>
                      <a:r>
                        <a:rPr lang="en-US" sz="1800" baseline="0" dirty="0" smtClean="0"/>
                        <a:t>(No dedicated capacity in some     municipalities) </a:t>
                      </a:r>
                    </a:p>
                  </a:txBody>
                  <a:tcPr/>
                </a:tc>
                <a:tc>
                  <a:txBody>
                    <a:bodyPr/>
                    <a:lstStyle/>
                    <a:p>
                      <a:pPr marL="285750" indent="-285750">
                        <a:buFont typeface="Wingdings" panose="05000000000000000000" pitchFamily="2" charset="2"/>
                        <a:buChar char="§"/>
                      </a:pPr>
                      <a:r>
                        <a:rPr lang="en-US" sz="1800" dirty="0" smtClean="0"/>
                        <a:t>Reconsider budgets to</a:t>
                      </a:r>
                      <a:r>
                        <a:rPr lang="en-US" sz="1800" baseline="0" dirty="0" smtClean="0"/>
                        <a:t> identify funding for re-allocation</a:t>
                      </a:r>
                    </a:p>
                    <a:p>
                      <a:pPr marL="285750" indent="-285750">
                        <a:buFont typeface="Wingdings" panose="05000000000000000000" pitchFamily="2" charset="2"/>
                        <a:buChar char="§"/>
                      </a:pPr>
                      <a:r>
                        <a:rPr lang="en-US" sz="1800" baseline="0" dirty="0" smtClean="0"/>
                        <a:t>Allocation of funds from disaster grants</a:t>
                      </a:r>
                      <a:endParaRPr lang="en-US" sz="1800" baseline="0" dirty="0"/>
                    </a:p>
                    <a:p>
                      <a:pPr marL="285750" indent="-285750">
                        <a:buFont typeface="Wingdings" panose="05000000000000000000" pitchFamily="2" charset="2"/>
                        <a:buChar char="§"/>
                      </a:pPr>
                      <a:r>
                        <a:rPr lang="en-US" sz="1800" baseline="0" dirty="0" smtClean="0"/>
                        <a:t>Executive support </a:t>
                      </a:r>
                      <a:r>
                        <a:rPr lang="en-US" sz="1800" baseline="0" dirty="0" err="1" smtClean="0"/>
                        <a:t>mobilised</a:t>
                      </a:r>
                      <a:r>
                        <a:rPr lang="en-US" sz="1800" baseline="0" dirty="0" smtClean="0"/>
                        <a:t> to increase disaster management capacity</a:t>
                      </a:r>
                    </a:p>
                  </a:txBody>
                  <a:tcPr/>
                </a:tc>
                <a:extLst>
                  <a:ext uri="{0D108BD9-81ED-4DB2-BD59-A6C34878D82A}">
                    <a16:rowId xmlns:a16="http://schemas.microsoft.com/office/drawing/2014/main" xmlns="" val="1044119575"/>
                  </a:ext>
                </a:extLst>
              </a:tr>
              <a:tr h="674237">
                <a:tc>
                  <a:txBody>
                    <a:bodyPr/>
                    <a:lstStyle/>
                    <a:p>
                      <a:pPr marL="342900" indent="-342900" algn="just">
                        <a:lnSpc>
                          <a:spcPct val="100000"/>
                        </a:lnSpc>
                        <a:buFont typeface="Wingdings" panose="05000000000000000000" pitchFamily="2" charset="2"/>
                        <a:buChar char="§"/>
                      </a:pPr>
                      <a:r>
                        <a:rPr lang="en-ZA" sz="1800" dirty="0" smtClean="0"/>
                        <a:t>Ageing infrastructure in municipalities </a:t>
                      </a:r>
                      <a:endParaRPr lang="en-ZA" sz="1800" dirty="0" smtClean="0">
                        <a:latin typeface="+mn-lt"/>
                        <a:ea typeface="Tahoma" panose="020B0604030504040204" pitchFamily="34" charset="0"/>
                        <a:cs typeface="Tahoma" panose="020B0604030504040204" pitchFamily="34" charset="0"/>
                      </a:endParaRPr>
                    </a:p>
                  </a:txBody>
                  <a:tcPr/>
                </a:tc>
                <a:tc>
                  <a:txBody>
                    <a:bodyPr/>
                    <a:lstStyle/>
                    <a:p>
                      <a:pPr marL="285750" indent="-285750">
                        <a:buFont typeface="Wingdings" panose="05000000000000000000" pitchFamily="2" charset="2"/>
                        <a:buChar char="§"/>
                      </a:pPr>
                      <a:r>
                        <a:rPr lang="en-US" sz="1800" dirty="0" smtClean="0"/>
                        <a:t>Municipalities encouraged to intensify</a:t>
                      </a:r>
                      <a:r>
                        <a:rPr lang="en-US" sz="1800" baseline="0" dirty="0" smtClean="0"/>
                        <a:t> maintenance programs to reduce water losses</a:t>
                      </a:r>
                    </a:p>
                    <a:p>
                      <a:pPr marL="285750" indent="-285750">
                        <a:buFont typeface="Wingdings" panose="05000000000000000000" pitchFamily="2" charset="2"/>
                        <a:buChar char="§"/>
                      </a:pPr>
                      <a:r>
                        <a:rPr lang="en-ZA" sz="1800" dirty="0" smtClean="0"/>
                        <a:t>MIG funding now provides for refurbishment and replacement </a:t>
                      </a:r>
                      <a:r>
                        <a:rPr lang="en-US" sz="1800" dirty="0" smtClean="0"/>
                        <a:t>of</a:t>
                      </a:r>
                      <a:r>
                        <a:rPr lang="en-US" sz="1800" baseline="0" dirty="0" smtClean="0"/>
                        <a:t> infrastructure</a:t>
                      </a:r>
                      <a:endParaRPr lang="en-ZA" sz="1800" dirty="0" smtClean="0"/>
                    </a:p>
                  </a:txBody>
                  <a:tcPr/>
                </a:tc>
                <a:extLst>
                  <a:ext uri="{0D108BD9-81ED-4DB2-BD59-A6C34878D82A}">
                    <a16:rowId xmlns:a16="http://schemas.microsoft.com/office/drawing/2014/main" xmlns="" val="3183344075"/>
                  </a:ext>
                </a:extLst>
              </a:tr>
              <a:tr h="995614">
                <a:tc>
                  <a:txBody>
                    <a:bodyPr/>
                    <a:lstStyle/>
                    <a:p>
                      <a:pPr marL="342900" indent="-342900" algn="just">
                        <a:lnSpc>
                          <a:spcPct val="100000"/>
                        </a:lnSpc>
                        <a:buFont typeface="Wingdings" panose="05000000000000000000" pitchFamily="2" charset="2"/>
                        <a:buChar char="§"/>
                      </a:pPr>
                      <a:r>
                        <a:rPr lang="en-ZA" sz="1800" dirty="0" smtClean="0"/>
                        <a:t>Poor Operations and maintenance in municipalities,</a:t>
                      </a:r>
                      <a:r>
                        <a:rPr lang="en-ZA" sz="1800" baseline="0" dirty="0" smtClean="0"/>
                        <a:t> especially on water infrastructure</a:t>
                      </a:r>
                      <a:endParaRPr lang="en-ZA" sz="1800" dirty="0" smtClean="0">
                        <a:latin typeface="+mn-lt"/>
                        <a:ea typeface="Tahoma" panose="020B0604030504040204" pitchFamily="34" charset="0"/>
                        <a:cs typeface="Tahoma" panose="020B0604030504040204" pitchFamily="34"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smtClean="0"/>
                        <a:t>Municipalities to intensify</a:t>
                      </a:r>
                      <a:r>
                        <a:rPr lang="en-US" sz="1800" baseline="0" dirty="0" smtClean="0"/>
                        <a:t> maintenance programs</a:t>
                      </a:r>
                    </a:p>
                  </a:txBody>
                  <a:tcPr/>
                </a:tc>
                <a:extLst>
                  <a:ext uri="{0D108BD9-81ED-4DB2-BD59-A6C34878D82A}">
                    <a16:rowId xmlns:a16="http://schemas.microsoft.com/office/drawing/2014/main" xmlns="" val="1052808569"/>
                  </a:ext>
                </a:extLst>
              </a:tr>
              <a:tr h="914376">
                <a:tc>
                  <a:txBody>
                    <a:bodyPr/>
                    <a:lstStyle/>
                    <a:p>
                      <a:pPr marL="342900" indent="-342900" algn="just">
                        <a:lnSpc>
                          <a:spcPct val="100000"/>
                        </a:lnSpc>
                        <a:buFont typeface="Wingdings" panose="05000000000000000000" pitchFamily="2" charset="2"/>
                        <a:buChar char="§"/>
                      </a:pPr>
                      <a:r>
                        <a:rPr lang="en-ZA" sz="1800" dirty="0" smtClean="0"/>
                        <a:t>Ineffective communication between sector departments and a lack of awareness programmes</a:t>
                      </a:r>
                      <a:endParaRPr lang="en-US" sz="1800" dirty="0" smtClean="0">
                        <a:latin typeface="+mn-lt"/>
                      </a:endParaRPr>
                    </a:p>
                  </a:txBody>
                  <a:tcPr/>
                </a:tc>
                <a:tc>
                  <a:txBody>
                    <a:bodyPr/>
                    <a:lstStyle/>
                    <a:p>
                      <a:pPr marL="285750" indent="-285750">
                        <a:buFont typeface="Wingdings" panose="05000000000000000000" pitchFamily="2" charset="2"/>
                        <a:buChar char="§"/>
                      </a:pPr>
                      <a:r>
                        <a:rPr lang="en-US" sz="1800" dirty="0" smtClean="0"/>
                        <a:t>Improve</a:t>
                      </a:r>
                      <a:r>
                        <a:rPr lang="en-US" sz="1800" baseline="0" dirty="0" smtClean="0"/>
                        <a:t> communication through a </a:t>
                      </a:r>
                      <a:r>
                        <a:rPr lang="en-US" sz="1800" baseline="0" dirty="0" err="1" smtClean="0"/>
                        <a:t>centralised</a:t>
                      </a:r>
                      <a:r>
                        <a:rPr lang="en-US" sz="1800" baseline="0" dirty="0" smtClean="0"/>
                        <a:t> strategy and conduct targeted education and awareness programs</a:t>
                      </a:r>
                      <a:endParaRPr lang="en-US" sz="1800" dirty="0"/>
                    </a:p>
                  </a:txBody>
                  <a:tcPr/>
                </a:tc>
                <a:extLst>
                  <a:ext uri="{0D108BD9-81ED-4DB2-BD59-A6C34878D82A}">
                    <a16:rowId xmlns:a16="http://schemas.microsoft.com/office/drawing/2014/main" xmlns="" val="1846805781"/>
                  </a:ext>
                </a:extLst>
              </a:tr>
            </a:tbl>
          </a:graphicData>
        </a:graphic>
      </p:graphicFrame>
    </p:spTree>
    <p:extLst>
      <p:ext uri="{BB962C8B-B14F-4D97-AF65-F5344CB8AC3E}">
        <p14:creationId xmlns:p14="http://schemas.microsoft.com/office/powerpoint/2010/main" xmlns="" val="2848842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35838" cy="853976"/>
          </a:xfrm>
        </p:spPr>
        <p:txBody>
          <a:bodyPr/>
          <a:lstStyle/>
          <a:p>
            <a:r>
              <a:rPr lang="en-ZA" dirty="0" smtClean="0"/>
              <a:t>General Challenges &amp; Interventions</a:t>
            </a:r>
            <a:endParaRPr lang="en-ZA" dirty="0"/>
          </a:p>
        </p:txBody>
      </p:sp>
      <p:sp>
        <p:nvSpPr>
          <p:cNvPr id="3" name="Content Placeholder 2"/>
          <p:cNvSpPr>
            <a:spLocks noGrp="1"/>
          </p:cNvSpPr>
          <p:nvPr>
            <p:ph idx="1"/>
          </p:nvPr>
        </p:nvSpPr>
        <p:spPr>
          <a:xfrm>
            <a:off x="628650" y="1042616"/>
            <a:ext cx="7886700" cy="792089"/>
          </a:xfrm>
        </p:spPr>
        <p:txBody>
          <a:bodyPr/>
          <a:lstStyle/>
          <a:p>
            <a:pPr marL="0" indent="0" algn="just">
              <a:lnSpc>
                <a:spcPct val="100000"/>
              </a:lnSpc>
              <a:buNone/>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6105414"/>
              </p:ext>
            </p:extLst>
          </p:nvPr>
        </p:nvGraphicFramePr>
        <p:xfrm>
          <a:off x="176436" y="853367"/>
          <a:ext cx="8791128" cy="4988473"/>
        </p:xfrm>
        <a:graphic>
          <a:graphicData uri="http://schemas.openxmlformats.org/drawingml/2006/table">
            <a:tbl>
              <a:tblPr firstRow="1" bandRow="1">
                <a:tableStyleId>{21E4AEA4-8DFA-4A89-87EB-49C32662AFE0}</a:tableStyleId>
              </a:tblPr>
              <a:tblGrid>
                <a:gridCol w="4248472">
                  <a:extLst>
                    <a:ext uri="{9D8B030D-6E8A-4147-A177-3AD203B41FA5}">
                      <a16:colId xmlns:a16="http://schemas.microsoft.com/office/drawing/2014/main" xmlns="" val="591560814"/>
                    </a:ext>
                  </a:extLst>
                </a:gridCol>
                <a:gridCol w="4542656">
                  <a:extLst>
                    <a:ext uri="{9D8B030D-6E8A-4147-A177-3AD203B41FA5}">
                      <a16:colId xmlns:a16="http://schemas.microsoft.com/office/drawing/2014/main" xmlns="" val="852397250"/>
                    </a:ext>
                  </a:extLst>
                </a:gridCol>
              </a:tblGrid>
              <a:tr h="674237">
                <a:tc>
                  <a:txBody>
                    <a:bodyPr/>
                    <a:lstStyle/>
                    <a:p>
                      <a:r>
                        <a:rPr lang="en-US" sz="1800" dirty="0" smtClean="0"/>
                        <a:t>General challenges</a:t>
                      </a:r>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t>Interventions </a:t>
                      </a:r>
                    </a:p>
                  </a:txBody>
                  <a:tcPr/>
                </a:tc>
                <a:extLst>
                  <a:ext uri="{0D108BD9-81ED-4DB2-BD59-A6C34878D82A}">
                    <a16:rowId xmlns:a16="http://schemas.microsoft.com/office/drawing/2014/main" xmlns="" val="1737850989"/>
                  </a:ext>
                </a:extLst>
              </a:tr>
              <a:tr h="1288438">
                <a:tc>
                  <a:txBody>
                    <a:bodyPr/>
                    <a:lstStyle/>
                    <a:p>
                      <a:pPr marL="342900" indent="-342900" algn="just">
                        <a:lnSpc>
                          <a:spcPct val="100000"/>
                        </a:lnSpc>
                        <a:buFont typeface="Wingdings" panose="05000000000000000000" pitchFamily="2" charset="2"/>
                        <a:buChar char="§"/>
                      </a:pPr>
                      <a:r>
                        <a:rPr lang="en-ZA" sz="1800" dirty="0" smtClean="0"/>
                        <a:t>Poor provincial IGR and Coordination structures </a:t>
                      </a:r>
                      <a:endParaRPr lang="en-ZA" sz="1800" dirty="0" smtClean="0">
                        <a:latin typeface="+mn-lt"/>
                      </a:endParaRPr>
                    </a:p>
                  </a:txBody>
                  <a:tcPr/>
                </a:tc>
                <a:tc>
                  <a:txBody>
                    <a:bodyPr/>
                    <a:lstStyle/>
                    <a:p>
                      <a:pPr marL="285750" indent="-285750">
                        <a:buFont typeface="Wingdings" panose="05000000000000000000" pitchFamily="2" charset="2"/>
                        <a:buChar char="§"/>
                      </a:pPr>
                      <a:r>
                        <a:rPr lang="en-US" sz="1800" dirty="0" smtClean="0"/>
                        <a:t>Convene</a:t>
                      </a:r>
                      <a:r>
                        <a:rPr lang="en-US" sz="1800" baseline="0" dirty="0" smtClean="0"/>
                        <a:t> PDJCC meetings (more regularly) to improve coordination and support the NDJCC, the NDMAF and IMTT</a:t>
                      </a:r>
                      <a:endParaRPr lang="en-US" sz="1800" dirty="0"/>
                    </a:p>
                  </a:txBody>
                  <a:tcPr/>
                </a:tc>
                <a:extLst>
                  <a:ext uri="{0D108BD9-81ED-4DB2-BD59-A6C34878D82A}">
                    <a16:rowId xmlns:a16="http://schemas.microsoft.com/office/drawing/2014/main" xmlns="" val="4120755531"/>
                  </a:ext>
                </a:extLst>
              </a:tr>
              <a:tr h="1288438">
                <a:tc>
                  <a:txBody>
                    <a:bodyPr/>
                    <a:lstStyle/>
                    <a:p>
                      <a:pPr marL="342900" indent="-342900" algn="just">
                        <a:lnSpc>
                          <a:spcPct val="100000"/>
                        </a:lnSpc>
                        <a:buFont typeface="Wingdings" panose="05000000000000000000" pitchFamily="2" charset="2"/>
                        <a:buChar char="§"/>
                      </a:pPr>
                      <a:r>
                        <a:rPr lang="en-ZA" sz="1800" dirty="0" smtClean="0"/>
                        <a:t>Lack of integrated contingency plans and consideration of disaster risk profiles in Municipal Integrated Development Planning resulting in at risk  developments and unsustainable services.</a:t>
                      </a:r>
                    </a:p>
                  </a:txBody>
                  <a:tcPr/>
                </a:tc>
                <a:tc>
                  <a:txBody>
                    <a:bodyPr/>
                    <a:lstStyle/>
                    <a:p>
                      <a:pPr marL="285750" indent="-285750">
                        <a:buFont typeface="Wingdings" panose="05000000000000000000" pitchFamily="2" charset="2"/>
                        <a:buChar char="§"/>
                      </a:pPr>
                      <a:r>
                        <a:rPr lang="en-US" sz="1800" dirty="0" smtClean="0"/>
                        <a:t>Develop an</a:t>
                      </a:r>
                      <a:r>
                        <a:rPr lang="en-US" sz="1800" baseline="0" dirty="0" smtClean="0"/>
                        <a:t> integrated national contingency plan</a:t>
                      </a:r>
                    </a:p>
                    <a:p>
                      <a:pPr marL="285750" indent="-285750">
                        <a:buFont typeface="Wingdings" panose="05000000000000000000" pitchFamily="2" charset="2"/>
                        <a:buChar char="§"/>
                      </a:pPr>
                      <a:r>
                        <a:rPr lang="en-US" sz="1800" baseline="0" dirty="0" smtClean="0"/>
                        <a:t>Integrate DRR into municipal IDP’s</a:t>
                      </a:r>
                      <a:endParaRPr lang="en-US" sz="1800" dirty="0"/>
                    </a:p>
                  </a:txBody>
                  <a:tcPr/>
                </a:tc>
                <a:extLst>
                  <a:ext uri="{0D108BD9-81ED-4DB2-BD59-A6C34878D82A}">
                    <a16:rowId xmlns:a16="http://schemas.microsoft.com/office/drawing/2014/main" xmlns="" val="4037008262"/>
                  </a:ext>
                </a:extLst>
              </a:tr>
              <a:tr h="1288438">
                <a:tc>
                  <a:txBody>
                    <a:bodyPr/>
                    <a:lstStyle/>
                    <a:p>
                      <a:pPr marL="342900" indent="-342900" algn="just">
                        <a:lnSpc>
                          <a:spcPct val="100000"/>
                        </a:lnSpc>
                        <a:buFont typeface="Wingdings" panose="05000000000000000000" pitchFamily="2" charset="2"/>
                        <a:buChar char="§"/>
                      </a:pPr>
                      <a:r>
                        <a:rPr lang="en-ZA" sz="1800" dirty="0" smtClean="0"/>
                        <a:t>Inclusion of O&amp;M projects in funding</a:t>
                      </a:r>
                      <a:r>
                        <a:rPr lang="en-ZA" sz="1800" baseline="0" dirty="0" smtClean="0"/>
                        <a:t> request</a:t>
                      </a:r>
                      <a:r>
                        <a:rPr lang="en-ZA" sz="1800" dirty="0" smtClean="0"/>
                        <a:t> not related to drought disaster</a:t>
                      </a:r>
                      <a:r>
                        <a:rPr lang="en-ZA" sz="1800" baseline="0" dirty="0" smtClean="0"/>
                        <a:t> </a:t>
                      </a:r>
                      <a:endParaRPr lang="en-ZA" sz="1800" dirty="0" smtClean="0">
                        <a:latin typeface="+mn-lt"/>
                      </a:endParaRPr>
                    </a:p>
                  </a:txBody>
                  <a:tcPr/>
                </a:tc>
                <a:tc>
                  <a:txBody>
                    <a:bodyPr/>
                    <a:lstStyle/>
                    <a:p>
                      <a:pPr marL="285750" indent="-285750">
                        <a:buFont typeface="Wingdings" panose="05000000000000000000" pitchFamily="2" charset="2"/>
                        <a:buChar char="§"/>
                      </a:pPr>
                      <a:r>
                        <a:rPr lang="en-US" sz="1800" dirty="0" smtClean="0"/>
                        <a:t>Verify relief projects proposed to ensure its</a:t>
                      </a:r>
                      <a:r>
                        <a:rPr lang="en-US" sz="1800" baseline="0" dirty="0" smtClean="0"/>
                        <a:t> relevance and</a:t>
                      </a:r>
                      <a:r>
                        <a:rPr lang="en-US" sz="1800" dirty="0" smtClean="0"/>
                        <a:t> impact</a:t>
                      </a:r>
                      <a:endParaRPr lang="en-US" sz="1800" dirty="0"/>
                    </a:p>
                  </a:txBody>
                  <a:tcPr/>
                </a:tc>
                <a:extLst>
                  <a:ext uri="{0D108BD9-81ED-4DB2-BD59-A6C34878D82A}">
                    <a16:rowId xmlns:a16="http://schemas.microsoft.com/office/drawing/2014/main" xmlns="" val="691965133"/>
                  </a:ext>
                </a:extLst>
              </a:tr>
            </a:tbl>
          </a:graphicData>
        </a:graphic>
      </p:graphicFrame>
    </p:spTree>
    <p:extLst>
      <p:ext uri="{BB962C8B-B14F-4D97-AF65-F5344CB8AC3E}">
        <p14:creationId xmlns:p14="http://schemas.microsoft.com/office/powerpoint/2010/main" xmlns="" val="2983185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35838" cy="853976"/>
          </a:xfrm>
        </p:spPr>
        <p:txBody>
          <a:bodyPr/>
          <a:lstStyle/>
          <a:p>
            <a:r>
              <a:rPr lang="en-ZA" dirty="0" smtClean="0"/>
              <a:t>Challenges &amp; Interventions</a:t>
            </a:r>
            <a:endParaRPr lang="en-ZA" dirty="0"/>
          </a:p>
        </p:txBody>
      </p:sp>
      <p:sp>
        <p:nvSpPr>
          <p:cNvPr id="3" name="Content Placeholder 2"/>
          <p:cNvSpPr>
            <a:spLocks noGrp="1"/>
          </p:cNvSpPr>
          <p:nvPr>
            <p:ph idx="1"/>
          </p:nvPr>
        </p:nvSpPr>
        <p:spPr>
          <a:xfrm>
            <a:off x="628650" y="1042616"/>
            <a:ext cx="7886700" cy="792089"/>
          </a:xfrm>
        </p:spPr>
        <p:txBody>
          <a:bodyPr/>
          <a:lstStyle/>
          <a:p>
            <a:pPr marL="0" indent="0" algn="just">
              <a:lnSpc>
                <a:spcPct val="100000"/>
              </a:lnSpc>
              <a:buNone/>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045807373"/>
              </p:ext>
            </p:extLst>
          </p:nvPr>
        </p:nvGraphicFramePr>
        <p:xfrm>
          <a:off x="179512" y="976312"/>
          <a:ext cx="8791128" cy="5199416"/>
        </p:xfrm>
        <a:graphic>
          <a:graphicData uri="http://schemas.openxmlformats.org/drawingml/2006/table">
            <a:tbl>
              <a:tblPr firstRow="1" bandRow="1">
                <a:tableStyleId>{21E4AEA4-8DFA-4A89-87EB-49C32662AFE0}</a:tableStyleId>
              </a:tblPr>
              <a:tblGrid>
                <a:gridCol w="4395564">
                  <a:extLst>
                    <a:ext uri="{9D8B030D-6E8A-4147-A177-3AD203B41FA5}">
                      <a16:colId xmlns:a16="http://schemas.microsoft.com/office/drawing/2014/main" xmlns="" val="591560814"/>
                    </a:ext>
                  </a:extLst>
                </a:gridCol>
                <a:gridCol w="4395564">
                  <a:extLst>
                    <a:ext uri="{9D8B030D-6E8A-4147-A177-3AD203B41FA5}">
                      <a16:colId xmlns:a16="http://schemas.microsoft.com/office/drawing/2014/main" xmlns="" val="852397250"/>
                    </a:ext>
                  </a:extLst>
                </a:gridCol>
              </a:tblGrid>
              <a:tr h="364456">
                <a:tc>
                  <a:txBody>
                    <a:bodyPr/>
                    <a:lstStyle/>
                    <a:p>
                      <a:r>
                        <a:rPr lang="en-US" sz="1800" dirty="0" smtClean="0"/>
                        <a:t>General challenges</a:t>
                      </a:r>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t>Interventions </a:t>
                      </a:r>
                    </a:p>
                  </a:txBody>
                  <a:tcPr/>
                </a:tc>
                <a:extLst>
                  <a:ext uri="{0D108BD9-81ED-4DB2-BD59-A6C34878D82A}">
                    <a16:rowId xmlns:a16="http://schemas.microsoft.com/office/drawing/2014/main" xmlns="" val="1737850989"/>
                  </a:ext>
                </a:extLst>
              </a:tr>
              <a:tr h="846106">
                <a:tc>
                  <a:txBody>
                    <a:bodyPr/>
                    <a:lstStyle/>
                    <a:p>
                      <a:pPr marL="342900" indent="-342900" algn="just">
                        <a:lnSpc>
                          <a:spcPct val="100000"/>
                        </a:lnSpc>
                        <a:buFont typeface="Wingdings" panose="05000000000000000000" pitchFamily="2" charset="2"/>
                        <a:buChar char="§"/>
                      </a:pPr>
                      <a:r>
                        <a:rPr lang="en-ZA" sz="1800" dirty="0" smtClean="0"/>
                        <a:t>Impact of other hazards, </a:t>
                      </a:r>
                      <a:r>
                        <a:rPr lang="en-ZA" sz="1800" dirty="0" err="1" smtClean="0"/>
                        <a:t>e.g</a:t>
                      </a:r>
                      <a:r>
                        <a:rPr lang="en-ZA" sz="1800" dirty="0" smtClean="0"/>
                        <a:t> Avian Influenza, severe weather etc. dilutes resources available to drought</a:t>
                      </a:r>
                      <a:endParaRPr lang="en-ZA" sz="1800" dirty="0" smtClean="0">
                        <a:latin typeface="+mn-lt"/>
                        <a:ea typeface="Tahoma" panose="020B0604030504040204" pitchFamily="34" charset="0"/>
                        <a:cs typeface="Tahoma" panose="020B0604030504040204" pitchFamily="34" charset="0"/>
                      </a:endParaRPr>
                    </a:p>
                  </a:txBody>
                  <a:tcPr/>
                </a:tc>
                <a:tc>
                  <a:txBody>
                    <a:bodyPr/>
                    <a:lstStyle/>
                    <a:p>
                      <a:pPr marL="285750" indent="-285750">
                        <a:buFont typeface="Wingdings" panose="05000000000000000000" pitchFamily="2" charset="2"/>
                        <a:buChar char="§"/>
                      </a:pPr>
                      <a:r>
                        <a:rPr lang="en-US" sz="1800" dirty="0" smtClean="0"/>
                        <a:t>Reconsider budgets to</a:t>
                      </a:r>
                      <a:r>
                        <a:rPr lang="en-US" sz="1800" baseline="0" dirty="0" smtClean="0"/>
                        <a:t> identify funding for re-allocation</a:t>
                      </a:r>
                    </a:p>
                    <a:p>
                      <a:pPr marL="285750" indent="-285750">
                        <a:buFont typeface="Wingdings" panose="05000000000000000000" pitchFamily="2" charset="2"/>
                        <a:buChar char="§"/>
                      </a:pPr>
                      <a:r>
                        <a:rPr lang="en-US" sz="1800" baseline="0" dirty="0" smtClean="0"/>
                        <a:t>Allocation of funds from disaster grants</a:t>
                      </a:r>
                      <a:endParaRPr lang="en-US" sz="1800" dirty="0" smtClean="0"/>
                    </a:p>
                  </a:txBody>
                  <a:tcPr/>
                </a:tc>
                <a:extLst>
                  <a:ext uri="{0D108BD9-81ED-4DB2-BD59-A6C34878D82A}">
                    <a16:rowId xmlns:a16="http://schemas.microsoft.com/office/drawing/2014/main" xmlns="" val="735512533"/>
                  </a:ext>
                </a:extLst>
              </a:tr>
              <a:tr h="623896">
                <a:tc>
                  <a:txBody>
                    <a:bodyPr/>
                    <a:lstStyle/>
                    <a:p>
                      <a:pPr marL="342900" indent="-342900" algn="just">
                        <a:lnSpc>
                          <a:spcPct val="100000"/>
                        </a:lnSpc>
                        <a:buFont typeface="Wingdings" panose="05000000000000000000" pitchFamily="2" charset="2"/>
                        <a:buChar char="§"/>
                      </a:pPr>
                      <a:r>
                        <a:rPr lang="en-ZA" sz="1800" dirty="0" smtClean="0"/>
                        <a:t>Water restrictions not enforced</a:t>
                      </a:r>
                      <a:endParaRPr lang="en-ZA" sz="1800" dirty="0" smtClean="0">
                        <a:latin typeface="+mn-lt"/>
                        <a:ea typeface="Tahoma" panose="020B0604030504040204" pitchFamily="34" charset="0"/>
                        <a:cs typeface="Tahoma" panose="020B0604030504040204" pitchFamily="34" charset="0"/>
                      </a:endParaRPr>
                    </a:p>
                  </a:txBody>
                  <a:tcPr/>
                </a:tc>
                <a:tc>
                  <a:txBody>
                    <a:bodyPr/>
                    <a:lstStyle/>
                    <a:p>
                      <a:pPr marL="285750" indent="-285750">
                        <a:buFont typeface="Wingdings" panose="05000000000000000000" pitchFamily="2" charset="2"/>
                        <a:buChar char="§"/>
                      </a:pPr>
                      <a:r>
                        <a:rPr lang="en-US" sz="1800" dirty="0" smtClean="0"/>
                        <a:t>Enforce water</a:t>
                      </a:r>
                      <a:r>
                        <a:rPr lang="en-US" sz="1800" baseline="0" dirty="0" smtClean="0"/>
                        <a:t> restrictions</a:t>
                      </a:r>
                      <a:endParaRPr lang="en-US" sz="1800" dirty="0"/>
                    </a:p>
                  </a:txBody>
                  <a:tcPr/>
                </a:tc>
                <a:extLst>
                  <a:ext uri="{0D108BD9-81ED-4DB2-BD59-A6C34878D82A}">
                    <a16:rowId xmlns:a16="http://schemas.microsoft.com/office/drawing/2014/main" xmlns="" val="2990887713"/>
                  </a:ext>
                </a:extLst>
              </a:tr>
              <a:tr h="623896">
                <a:tc>
                  <a:txBody>
                    <a:bodyPr/>
                    <a:lstStyle/>
                    <a:p>
                      <a:pPr marL="342900" indent="-342900" algn="just">
                        <a:lnSpc>
                          <a:spcPct val="100000"/>
                        </a:lnSpc>
                        <a:buFont typeface="Wingdings" panose="05000000000000000000" pitchFamily="2" charset="2"/>
                        <a:buChar char="§"/>
                      </a:pPr>
                      <a:r>
                        <a:rPr lang="en-ZA" sz="1800" dirty="0" smtClean="0"/>
                        <a:t>Loss of operational income</a:t>
                      </a:r>
                      <a:endParaRPr lang="en-ZA" sz="1800" dirty="0" smtClean="0">
                        <a:latin typeface="+mn-lt"/>
                        <a:ea typeface="Tahoma" panose="020B0604030504040204" pitchFamily="34" charset="0"/>
                        <a:cs typeface="Tahoma" panose="020B0604030504040204" pitchFamily="34"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smtClean="0"/>
                        <a:t>Reconsider budgets to</a:t>
                      </a:r>
                      <a:r>
                        <a:rPr lang="en-US" sz="1800" baseline="0" dirty="0" smtClean="0"/>
                        <a:t> identify funding for re-allocation</a:t>
                      </a:r>
                    </a:p>
                  </a:txBody>
                  <a:tcPr/>
                </a:tc>
                <a:extLst>
                  <a:ext uri="{0D108BD9-81ED-4DB2-BD59-A6C34878D82A}">
                    <a16:rowId xmlns:a16="http://schemas.microsoft.com/office/drawing/2014/main" xmlns="" val="3675397127"/>
                  </a:ext>
                </a:extLst>
              </a:tr>
              <a:tr h="1014654">
                <a:tc>
                  <a:txBody>
                    <a:bodyPr/>
                    <a:lstStyle/>
                    <a:p>
                      <a:pPr marL="285750" indent="-285750">
                        <a:buFont typeface="Arial" panose="020B0604020202020204" pitchFamily="34" charset="0"/>
                        <a:buChar char="•"/>
                      </a:pPr>
                      <a:r>
                        <a:rPr lang="en-ZA" sz="1800" dirty="0" smtClean="0">
                          <a:latin typeface="+mn-lt"/>
                        </a:rPr>
                        <a:t>Insufficient technical capacity to address infrastructure failures e.g. Operations and maintenance;</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smtClean="0"/>
                        <a:t>MISA</a:t>
                      </a:r>
                      <a:r>
                        <a:rPr lang="en-US" sz="1800" baseline="0" dirty="0" smtClean="0"/>
                        <a:t> to support municipalities  with required expertise focusing on </a:t>
                      </a:r>
                      <a:r>
                        <a:rPr lang="en-US" sz="1800" baseline="0" dirty="0" err="1" smtClean="0"/>
                        <a:t>infrastructutre</a:t>
                      </a:r>
                      <a:r>
                        <a:rPr lang="en-US" sz="1800" baseline="0" dirty="0" smtClean="0"/>
                        <a:t> planning, operations and maintenance, capacity building through deployment of </a:t>
                      </a:r>
                      <a:r>
                        <a:rPr lang="en-US" sz="1800" baseline="0" dirty="0" err="1" smtClean="0"/>
                        <a:t>artesans</a:t>
                      </a:r>
                      <a:endParaRPr lang="en-US" sz="1800" dirty="0" smtClean="0"/>
                    </a:p>
                  </a:txBody>
                  <a:tcPr/>
                </a:tc>
                <a:extLst>
                  <a:ext uri="{0D108BD9-81ED-4DB2-BD59-A6C34878D82A}">
                    <a16:rowId xmlns:a16="http://schemas.microsoft.com/office/drawing/2014/main" xmlns="" val="2648090669"/>
                  </a:ext>
                </a:extLst>
              </a:tr>
              <a:tr h="1192240">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dirty="0" smtClean="0"/>
                        <a:t>Slow / lack of Organs of state and Executive support (EC, NC, Lim) </a:t>
                      </a:r>
                    </a:p>
                    <a:p>
                      <a:endParaRPr lang="en-US" sz="1800" dirty="0">
                        <a:latin typeface="+mn-lt"/>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smtClean="0"/>
                        <a:t>Convene</a:t>
                      </a:r>
                      <a:r>
                        <a:rPr lang="en-US" sz="1800" baseline="0" dirty="0" smtClean="0"/>
                        <a:t> PDJCC meetings (more regularly) to improve coordination and support the NDJCC, the NDMAF and IMTT</a:t>
                      </a:r>
                      <a:endParaRPr lang="en-US" sz="1800" dirty="0" smtClean="0"/>
                    </a:p>
                  </a:txBody>
                  <a:tcPr/>
                </a:tc>
                <a:extLst>
                  <a:ext uri="{0D108BD9-81ED-4DB2-BD59-A6C34878D82A}">
                    <a16:rowId xmlns:a16="http://schemas.microsoft.com/office/drawing/2014/main" xmlns="" val="3574822969"/>
                  </a:ext>
                </a:extLst>
              </a:tr>
            </a:tbl>
          </a:graphicData>
        </a:graphic>
      </p:graphicFrame>
    </p:spTree>
    <p:extLst>
      <p:ext uri="{BB962C8B-B14F-4D97-AF65-F5344CB8AC3E}">
        <p14:creationId xmlns:p14="http://schemas.microsoft.com/office/powerpoint/2010/main" xmlns="" val="3882498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FFE2B6-938D-47C6-8A9B-DD6FD95CA4F9}" type="slidenum">
              <a:rPr lang="en-US" altLang="en-US" smtClean="0"/>
              <a:pPr>
                <a:defRPr/>
              </a:pPr>
              <a:t>2</a:t>
            </a:fld>
            <a:endParaRPr lang="en-US" altLang="en-US" dirty="0"/>
          </a:p>
        </p:txBody>
      </p:sp>
      <p:sp>
        <p:nvSpPr>
          <p:cNvPr id="3" name="Text Placeholder 2"/>
          <p:cNvSpPr>
            <a:spLocks noGrp="1"/>
          </p:cNvSpPr>
          <p:nvPr>
            <p:ph type="body" sz="quarter" idx="13"/>
          </p:nvPr>
        </p:nvSpPr>
        <p:spPr>
          <a:xfrm>
            <a:off x="692113" y="1412776"/>
            <a:ext cx="7759774" cy="5184576"/>
          </a:xfrm>
        </p:spPr>
        <p:txBody>
          <a:bodyPr/>
          <a:lstStyle/>
          <a:p>
            <a:r>
              <a:rPr lang="en-ZA" dirty="0" smtClean="0"/>
              <a:t>Drought </a:t>
            </a:r>
            <a:r>
              <a:rPr lang="en-ZA" dirty="0"/>
              <a:t>Risk Profile and Outlook</a:t>
            </a:r>
          </a:p>
          <a:p>
            <a:r>
              <a:rPr lang="en-ZA" dirty="0" smtClean="0"/>
              <a:t>The </a:t>
            </a:r>
            <a:r>
              <a:rPr lang="en-ZA" dirty="0"/>
              <a:t>role of the National Department of Cooperative Governance and Traditional Affairs; </a:t>
            </a:r>
          </a:p>
          <a:p>
            <a:r>
              <a:rPr lang="en-ZA" dirty="0" smtClean="0"/>
              <a:t>The </a:t>
            </a:r>
            <a:r>
              <a:rPr lang="en-ZA" dirty="0"/>
              <a:t>efficacy of the intergovernmental relations framework in dealing with </a:t>
            </a:r>
            <a:r>
              <a:rPr lang="en-ZA" dirty="0" smtClean="0"/>
              <a:t>the drought crisis</a:t>
            </a:r>
          </a:p>
          <a:p>
            <a:r>
              <a:rPr lang="en-ZA" dirty="0" smtClean="0"/>
              <a:t>Challenges </a:t>
            </a:r>
            <a:r>
              <a:rPr lang="en-ZA" dirty="0"/>
              <a:t>and achievements facing local government structures in dealing with </a:t>
            </a:r>
            <a:r>
              <a:rPr lang="en-ZA" dirty="0" smtClean="0"/>
              <a:t>the drought crisis;</a:t>
            </a:r>
          </a:p>
          <a:p>
            <a:r>
              <a:rPr lang="en-ZA" dirty="0"/>
              <a:t>Funding disbursed through the National Disaster Grant Funding Process.</a:t>
            </a:r>
            <a:endParaRPr lang="en-ZA" dirty="0" smtClean="0"/>
          </a:p>
          <a:p>
            <a:r>
              <a:rPr lang="en-ZA" dirty="0" smtClean="0"/>
              <a:t>Solutions </a:t>
            </a:r>
            <a:r>
              <a:rPr lang="en-ZA" dirty="0"/>
              <a:t>and Recommendations on developing short, medium and </a:t>
            </a:r>
            <a:r>
              <a:rPr lang="en-ZA" dirty="0" smtClean="0"/>
              <a:t>long-term Strategies </a:t>
            </a:r>
            <a:r>
              <a:rPr lang="en-ZA" dirty="0"/>
              <a:t>to address the ongoing drought; </a:t>
            </a:r>
            <a:endParaRPr lang="en-ZA" dirty="0" smtClean="0"/>
          </a:p>
          <a:p>
            <a:r>
              <a:rPr lang="en-ZA" dirty="0" smtClean="0"/>
              <a:t>Communication Plan</a:t>
            </a:r>
          </a:p>
          <a:p>
            <a:r>
              <a:rPr lang="en-ZA" dirty="0" smtClean="0"/>
              <a:t>Key milestones of </a:t>
            </a:r>
            <a:r>
              <a:rPr lang="en-ZA" dirty="0"/>
              <a:t>the </a:t>
            </a:r>
            <a:r>
              <a:rPr lang="en-ZA" dirty="0" smtClean="0"/>
              <a:t>IMTT and </a:t>
            </a:r>
            <a:r>
              <a:rPr lang="en-ZA" dirty="0" err="1" smtClean="0"/>
              <a:t>Wayforward</a:t>
            </a:r>
            <a:endParaRPr lang="en-ZA" dirty="0" smtClean="0"/>
          </a:p>
          <a:p>
            <a:r>
              <a:rPr lang="en-ZA" dirty="0" smtClean="0"/>
              <a:t>Recommendations</a:t>
            </a:r>
            <a:endParaRPr lang="en-ZA" dirty="0"/>
          </a:p>
          <a:p>
            <a:pPr marL="0" indent="0">
              <a:buNone/>
            </a:pPr>
            <a:endParaRPr lang="en-ZA" dirty="0"/>
          </a:p>
        </p:txBody>
      </p:sp>
    </p:spTree>
    <p:extLst>
      <p:ext uri="{BB962C8B-B14F-4D97-AF65-F5344CB8AC3E}">
        <p14:creationId xmlns:p14="http://schemas.microsoft.com/office/powerpoint/2010/main" xmlns="" val="1947117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ZA" sz="4800" dirty="0" smtClean="0">
                <a:solidFill>
                  <a:srgbClr val="FF0000"/>
                </a:solidFill>
              </a:rPr>
              <a:t/>
            </a:r>
            <a:br>
              <a:rPr lang="en-ZA" sz="4800" dirty="0" smtClean="0">
                <a:solidFill>
                  <a:srgbClr val="FF0000"/>
                </a:solidFill>
              </a:rPr>
            </a:br>
            <a:r>
              <a:rPr lang="en-ZA" sz="4800" dirty="0">
                <a:solidFill>
                  <a:srgbClr val="FF0000"/>
                </a:solidFill>
              </a:rPr>
              <a:t/>
            </a:r>
            <a:br>
              <a:rPr lang="en-ZA" sz="4800" dirty="0">
                <a:solidFill>
                  <a:srgbClr val="FF0000"/>
                </a:solidFill>
              </a:rPr>
            </a:br>
            <a:r>
              <a:rPr lang="en-ZA" sz="4800" dirty="0" smtClean="0">
                <a:solidFill>
                  <a:srgbClr val="FF0000"/>
                </a:solidFill>
              </a:rPr>
              <a:t/>
            </a:r>
            <a:br>
              <a:rPr lang="en-ZA" sz="4800" dirty="0" smtClean="0">
                <a:solidFill>
                  <a:srgbClr val="FF0000"/>
                </a:solidFill>
              </a:rPr>
            </a:br>
            <a:r>
              <a:rPr lang="en-ZA" sz="4000" b="1" dirty="0">
                <a:solidFill>
                  <a:srgbClr val="FF0000"/>
                </a:solidFill>
                <a:latin typeface="Arial" panose="020B0604020202020204" pitchFamily="34" charset="0"/>
                <a:cs typeface="Arial" panose="020B0604020202020204" pitchFamily="34" charset="0"/>
              </a:rPr>
              <a:t>Funding disbursed through the National Disaster Grant Funding Process.</a:t>
            </a:r>
          </a:p>
        </p:txBody>
      </p:sp>
      <p:sp>
        <p:nvSpPr>
          <p:cNvPr id="5" name="Subtitle 4"/>
          <p:cNvSpPr>
            <a:spLocks noGrp="1"/>
          </p:cNvSpPr>
          <p:nvPr>
            <p:ph type="subTitle"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20</a:t>
            </a:fld>
            <a:endParaRPr lang="en-US" altLang="en-US" dirty="0"/>
          </a:p>
        </p:txBody>
      </p:sp>
    </p:spTree>
    <p:extLst>
      <p:ext uri="{BB962C8B-B14F-4D97-AF65-F5344CB8AC3E}">
        <p14:creationId xmlns:p14="http://schemas.microsoft.com/office/powerpoint/2010/main" xmlns="" val="1816550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54" y="404664"/>
            <a:ext cx="8433752" cy="792088"/>
          </a:xfrm>
        </p:spPr>
        <p:txBody>
          <a:bodyPr/>
          <a:lstStyle/>
          <a:p>
            <a:pPr algn="just"/>
            <a:r>
              <a:rPr lang="en-ZA" dirty="0" smtClean="0"/>
              <a:t>Funding Allocations for Drought </a:t>
            </a:r>
            <a:r>
              <a:rPr lang="en-ZA" dirty="0"/>
              <a:t>I</a:t>
            </a:r>
            <a:r>
              <a:rPr lang="en-ZA" dirty="0" smtClean="0"/>
              <a:t>ntervention </a:t>
            </a:r>
            <a:r>
              <a:rPr lang="en-ZA" dirty="0"/>
              <a:t>M</a:t>
            </a:r>
            <a:r>
              <a:rPr lang="en-ZA" dirty="0" smtClean="0"/>
              <a:t>easures</a:t>
            </a:r>
            <a:endParaRPr lang="en-ZA" dirty="0"/>
          </a:p>
        </p:txBody>
      </p:sp>
      <p:sp>
        <p:nvSpPr>
          <p:cNvPr id="3" name="Text Placeholder 2"/>
          <p:cNvSpPr>
            <a:spLocks noGrp="1"/>
          </p:cNvSpPr>
          <p:nvPr>
            <p:ph type="body" idx="1"/>
          </p:nvPr>
        </p:nvSpPr>
        <p:spPr>
          <a:xfrm>
            <a:off x="579488" y="1196752"/>
            <a:ext cx="7886700" cy="5263232"/>
          </a:xfrm>
        </p:spPr>
        <p:txBody>
          <a:bodyPr/>
          <a:lstStyle/>
          <a:p>
            <a:pPr algn="just">
              <a:buFont typeface="Wingdings" panose="05000000000000000000" pitchFamily="2" charset="2"/>
              <a:buChar char="q"/>
            </a:pPr>
            <a:r>
              <a:rPr lang="en-ZA" altLang="en-US" sz="2200" dirty="0" smtClean="0">
                <a:solidFill>
                  <a:srgbClr val="000000"/>
                </a:solidFill>
                <a:ea typeface="ＭＳ Ｐゴシック" pitchFamily="34" charset="-128"/>
              </a:rPr>
              <a:t>The National Treasury has (in 2016) approved funding to address the </a:t>
            </a:r>
            <a:r>
              <a:rPr lang="en-ZA" altLang="en-US" sz="2200" b="1" u="sng" dirty="0">
                <a:solidFill>
                  <a:srgbClr val="000000"/>
                </a:solidFill>
                <a:ea typeface="ＭＳ Ｐゴシック" pitchFamily="34" charset="-128"/>
              </a:rPr>
              <a:t>emergency needs </a:t>
            </a:r>
            <a:r>
              <a:rPr lang="en-ZA" altLang="en-US" sz="2200" dirty="0">
                <a:solidFill>
                  <a:srgbClr val="000000"/>
                </a:solidFill>
                <a:ea typeface="ＭＳ Ｐゴシック" pitchFamily="34" charset="-128"/>
              </a:rPr>
              <a:t>for farming communities affected by </a:t>
            </a:r>
            <a:r>
              <a:rPr lang="en-ZA" altLang="en-US" sz="2200" dirty="0" smtClean="0">
                <a:solidFill>
                  <a:srgbClr val="000000"/>
                </a:solidFill>
                <a:ea typeface="ＭＳ Ｐゴシック" pitchFamily="34" charset="-128"/>
              </a:rPr>
              <a:t>drought. The amounts of R212 million was allocated to the agricultural sector.</a:t>
            </a:r>
          </a:p>
          <a:p>
            <a:pPr algn="just">
              <a:buFont typeface="Wingdings" panose="05000000000000000000" pitchFamily="2" charset="2"/>
              <a:buChar char="q"/>
            </a:pPr>
            <a:endParaRPr lang="en-ZA" altLang="en-US" sz="2200" dirty="0" smtClean="0">
              <a:solidFill>
                <a:srgbClr val="000000"/>
              </a:solidFill>
              <a:ea typeface="ＭＳ Ｐゴシック" pitchFamily="34" charset="-128"/>
            </a:endParaRPr>
          </a:p>
          <a:p>
            <a:pPr algn="just">
              <a:buFont typeface="Wingdings" panose="05000000000000000000" pitchFamily="2" charset="2"/>
              <a:buChar char="q"/>
            </a:pPr>
            <a:r>
              <a:rPr lang="en-ZA" altLang="en-US" sz="2200" dirty="0" smtClean="0">
                <a:solidFill>
                  <a:srgbClr val="000000"/>
                </a:solidFill>
                <a:ea typeface="ＭＳ Ｐゴシック" pitchFamily="34" charset="-128"/>
              </a:rPr>
              <a:t>R341 million has been made available to the Water Sector and was spend.</a:t>
            </a:r>
          </a:p>
          <a:p>
            <a:pPr marL="0" indent="0" algn="just">
              <a:buNone/>
            </a:pPr>
            <a:endParaRPr lang="en-ZA" altLang="en-US" sz="2200" dirty="0">
              <a:solidFill>
                <a:srgbClr val="000000"/>
              </a:solidFill>
              <a:ea typeface="ＭＳ Ｐゴシック" pitchFamily="34" charset="-128"/>
            </a:endParaRPr>
          </a:p>
          <a:p>
            <a:pPr algn="just">
              <a:buFont typeface="Wingdings" panose="05000000000000000000" pitchFamily="2" charset="2"/>
              <a:buChar char="q"/>
            </a:pPr>
            <a:r>
              <a:rPr lang="en-ZA" altLang="en-US" sz="2200" dirty="0">
                <a:solidFill>
                  <a:srgbClr val="000000"/>
                </a:solidFill>
                <a:ea typeface="ＭＳ Ｐゴシック" pitchFamily="34" charset="-128"/>
              </a:rPr>
              <a:t>The funding was supposed to be made available from the Provincial Disaster Grant (PDG) within COGTA/NDMC however the available funding was not enough, PDG </a:t>
            </a:r>
            <a:r>
              <a:rPr lang="en-ZA" altLang="en-US" sz="2200" dirty="0" smtClean="0">
                <a:solidFill>
                  <a:srgbClr val="000000"/>
                </a:solidFill>
                <a:ea typeface="ＭＳ Ｐゴシック" pitchFamily="34" charset="-128"/>
              </a:rPr>
              <a:t>had </a:t>
            </a:r>
            <a:r>
              <a:rPr lang="en-ZA" altLang="en-US" sz="2200" dirty="0">
                <a:solidFill>
                  <a:srgbClr val="000000"/>
                </a:solidFill>
                <a:ea typeface="ＭＳ Ｐゴシック" pitchFamily="34" charset="-128"/>
              </a:rPr>
              <a:t>R111 million.</a:t>
            </a:r>
          </a:p>
          <a:p>
            <a:pPr marL="0" indent="0" algn="just">
              <a:buNone/>
            </a:pPr>
            <a:endParaRPr lang="en-ZA" altLang="en-US" sz="2200" dirty="0">
              <a:solidFill>
                <a:srgbClr val="000000"/>
              </a:solidFill>
              <a:ea typeface="ＭＳ Ｐゴシック" pitchFamily="34" charset="-128"/>
            </a:endParaRPr>
          </a:p>
          <a:p>
            <a:pPr algn="just">
              <a:buFont typeface="Wingdings" panose="05000000000000000000" pitchFamily="2" charset="2"/>
              <a:buChar char="q"/>
            </a:pPr>
            <a:r>
              <a:rPr lang="en-ZA" altLang="en-US" sz="2200" dirty="0">
                <a:solidFill>
                  <a:srgbClr val="000000"/>
                </a:solidFill>
                <a:ea typeface="ＭＳ Ｐゴシック" pitchFamily="34" charset="-128"/>
              </a:rPr>
              <a:t>Implementation </a:t>
            </a:r>
            <a:r>
              <a:rPr lang="en-ZA" altLang="en-US" sz="2200" dirty="0" smtClean="0">
                <a:solidFill>
                  <a:srgbClr val="000000"/>
                </a:solidFill>
                <a:ea typeface="ＭＳ Ｐゴシック" pitchFamily="34" charset="-128"/>
              </a:rPr>
              <a:t>was </a:t>
            </a:r>
            <a:r>
              <a:rPr lang="en-ZA" altLang="en-US" sz="2200" dirty="0">
                <a:solidFill>
                  <a:srgbClr val="000000"/>
                </a:solidFill>
                <a:ea typeface="ＭＳ Ｐゴシック" pitchFamily="34" charset="-128"/>
              </a:rPr>
              <a:t>over 3 months </a:t>
            </a:r>
            <a:r>
              <a:rPr lang="en-ZA" altLang="en-US" sz="2200" dirty="0" smtClean="0">
                <a:solidFill>
                  <a:srgbClr val="000000"/>
                </a:solidFill>
                <a:ea typeface="ＭＳ Ｐゴシック" pitchFamily="34" charset="-128"/>
              </a:rPr>
              <a:t>period and all work has been completed.</a:t>
            </a:r>
            <a:endParaRPr lang="en-ZA" altLang="en-US" sz="2200" dirty="0">
              <a:solidFill>
                <a:srgbClr val="000000"/>
              </a:solidFill>
              <a:ea typeface="ＭＳ Ｐゴシック" pitchFamily="34" charset="-128"/>
            </a:endParaRPr>
          </a:p>
          <a:p>
            <a:endParaRPr lang="en-ZA" dirty="0"/>
          </a:p>
        </p:txBody>
      </p:sp>
      <p:sp>
        <p:nvSpPr>
          <p:cNvPr id="4" name="Slide Number Placeholder 3"/>
          <p:cNvSpPr>
            <a:spLocks noGrp="1"/>
          </p:cNvSpPr>
          <p:nvPr>
            <p:ph type="sldNum" sz="quarter" idx="12"/>
          </p:nvPr>
        </p:nvSpPr>
        <p:spPr/>
        <p:txBody>
          <a:bodyPr/>
          <a:lstStyle/>
          <a:p>
            <a:pPr>
              <a:defRPr/>
            </a:pPr>
            <a:fld id="{BC9634C8-74A5-40CB-934A-CD2A3BFAA19A}" type="slidenum">
              <a:rPr lang="en-US" altLang="en-US" smtClean="0"/>
              <a:pPr>
                <a:defRPr/>
              </a:pPr>
              <a:t>21</a:t>
            </a:fld>
            <a:endParaRPr lang="en-US" altLang="en-US" dirty="0"/>
          </a:p>
        </p:txBody>
      </p:sp>
    </p:spTree>
    <p:extLst>
      <p:ext uri="{BB962C8B-B14F-4D97-AF65-F5344CB8AC3E}">
        <p14:creationId xmlns:p14="http://schemas.microsoft.com/office/powerpoint/2010/main" xmlns="" val="355452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2845"/>
            <a:ext cx="8280920" cy="687611"/>
          </a:xfrm>
        </p:spPr>
        <p:txBody>
          <a:bodyPr/>
          <a:lstStyle/>
          <a:p>
            <a:pPr algn="just"/>
            <a:r>
              <a:rPr lang="en-ZA" sz="2000" dirty="0" smtClean="0"/>
              <a:t>2016/17 </a:t>
            </a:r>
            <a:r>
              <a:rPr lang="en-ZA" sz="2000" dirty="0"/>
              <a:t>Disaster Grant funding to augment the </a:t>
            </a:r>
            <a:r>
              <a:rPr lang="en-ZA" sz="2000" dirty="0" smtClean="0"/>
              <a:t>shortfall from sector departments</a:t>
            </a:r>
            <a:endParaRPr lang="en-ZA" sz="2000" dirty="0">
              <a:solidFill>
                <a:srgbClr val="FF0000"/>
              </a:solidFill>
              <a:latin typeface="+mn-lt"/>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Content Placeholder 3"/>
          <p:cNvSpPr>
            <a:spLocks noGrp="1"/>
          </p:cNvSpPr>
          <p:nvPr>
            <p:ph sz="quarter" idx="13"/>
          </p:nvPr>
        </p:nvSpPr>
        <p:spPr>
          <a:xfrm>
            <a:off x="55252" y="840456"/>
            <a:ext cx="8936696" cy="5949281"/>
          </a:xfrm>
        </p:spPr>
        <p:txBody>
          <a:bodyPr/>
          <a:lstStyle/>
          <a:p>
            <a:pPr marL="0" indent="0">
              <a:lnSpc>
                <a:spcPct val="100000"/>
              </a:lnSpc>
              <a:buNone/>
            </a:pPr>
            <a:r>
              <a:rPr lang="en-ZA" dirty="0" smtClean="0"/>
              <a:t>The funds for drought intervention measures were allocated as follows: </a:t>
            </a:r>
          </a:p>
          <a:p>
            <a:pPr marL="628650" algn="just">
              <a:lnSpc>
                <a:spcPct val="100000"/>
              </a:lnSpc>
              <a:spcAft>
                <a:spcPts val="0"/>
              </a:spcAft>
            </a:pPr>
            <a:r>
              <a:rPr lang="en-US" dirty="0">
                <a:ea typeface="Batang"/>
              </a:rPr>
              <a:t>The details for the allocation of R341 million to DWS </a:t>
            </a:r>
            <a:r>
              <a:rPr lang="en-GB" dirty="0">
                <a:ea typeface="Batang"/>
              </a:rPr>
              <a:t>for </a:t>
            </a:r>
            <a:r>
              <a:rPr lang="en-GB" dirty="0" smtClean="0">
                <a:ea typeface="Batang"/>
              </a:rPr>
              <a:t>drought. intervention </a:t>
            </a:r>
            <a:r>
              <a:rPr lang="en-GB" dirty="0">
                <a:ea typeface="Batang"/>
              </a:rPr>
              <a:t>measures (October 2016).</a:t>
            </a:r>
            <a:endParaRPr lang="en-ZA" dirty="0">
              <a:ea typeface="Times New Roman" panose="02020603050405020304" pitchFamily="18" charset="0"/>
            </a:endParaRPr>
          </a:p>
          <a:p>
            <a:pPr marL="0" indent="0">
              <a:lnSpc>
                <a:spcPct val="100000"/>
              </a:lnSpc>
              <a:buNone/>
            </a:pPr>
            <a:endParaRPr lang="en-ZA"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xmlns="" val="299136398"/>
              </p:ext>
            </p:extLst>
          </p:nvPr>
        </p:nvGraphicFramePr>
        <p:xfrm>
          <a:off x="611560" y="2276872"/>
          <a:ext cx="8208912" cy="3255264"/>
        </p:xfrm>
        <a:graphic>
          <a:graphicData uri="http://schemas.openxmlformats.org/drawingml/2006/table">
            <a:tbl>
              <a:tblPr firstRow="1" firstCol="1" bandRow="1"/>
              <a:tblGrid>
                <a:gridCol w="547663">
                  <a:extLst>
                    <a:ext uri="{9D8B030D-6E8A-4147-A177-3AD203B41FA5}">
                      <a16:colId xmlns:a16="http://schemas.microsoft.com/office/drawing/2014/main" xmlns="" val="2312126994"/>
                    </a:ext>
                  </a:extLst>
                </a:gridCol>
                <a:gridCol w="2550052">
                  <a:extLst>
                    <a:ext uri="{9D8B030D-6E8A-4147-A177-3AD203B41FA5}">
                      <a16:colId xmlns:a16="http://schemas.microsoft.com/office/drawing/2014/main" xmlns="" val="3086675120"/>
                    </a:ext>
                  </a:extLst>
                </a:gridCol>
                <a:gridCol w="3259352">
                  <a:extLst>
                    <a:ext uri="{9D8B030D-6E8A-4147-A177-3AD203B41FA5}">
                      <a16:colId xmlns:a16="http://schemas.microsoft.com/office/drawing/2014/main" xmlns="" val="1797728262"/>
                    </a:ext>
                  </a:extLst>
                </a:gridCol>
                <a:gridCol w="1851845">
                  <a:extLst>
                    <a:ext uri="{9D8B030D-6E8A-4147-A177-3AD203B41FA5}">
                      <a16:colId xmlns:a16="http://schemas.microsoft.com/office/drawing/2014/main" xmlns="" val="3119848710"/>
                    </a:ext>
                  </a:extLst>
                </a:gridCol>
              </a:tblGrid>
              <a:tr h="0">
                <a:tc>
                  <a:txBody>
                    <a:bodyPr/>
                    <a:lstStyle/>
                    <a:p>
                      <a:pPr algn="just">
                        <a:lnSpc>
                          <a:spcPct val="115000"/>
                        </a:lnSpc>
                        <a:spcAft>
                          <a:spcPts val="0"/>
                        </a:spcAft>
                      </a:pPr>
                      <a:r>
                        <a:rPr lang="en-GB" sz="1600" b="1" dirty="0">
                          <a:effectLst/>
                          <a:latin typeface="Arial" panose="020B0604020202020204" pitchFamily="34" charset="0"/>
                          <a:ea typeface="Batang"/>
                          <a:cs typeface="Arial" panose="020B0604020202020204" pitchFamily="34" charset="0"/>
                        </a:rPr>
                        <a:t>NO</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600" b="1" dirty="0">
                          <a:effectLst/>
                          <a:latin typeface="Arial" panose="020B0604020202020204" pitchFamily="34" charset="0"/>
                          <a:ea typeface="Batang"/>
                          <a:cs typeface="Arial" panose="020B0604020202020204" pitchFamily="34" charset="0"/>
                        </a:rPr>
                        <a:t>PROVINCES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600" b="1" dirty="0" smtClean="0">
                          <a:effectLst/>
                          <a:latin typeface="Arial" panose="020B0604020202020204" pitchFamily="34" charset="0"/>
                          <a:ea typeface="Batang"/>
                          <a:cs typeface="Arial" panose="020B0604020202020204" pitchFamily="34" charset="0"/>
                        </a:rPr>
                        <a:t>PROJECTS IMPLEMENTED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600" b="1" dirty="0" smtClean="0">
                          <a:effectLst/>
                          <a:latin typeface="Arial" panose="020B0604020202020204" pitchFamily="34" charset="0"/>
                          <a:ea typeface="Batang"/>
                          <a:cs typeface="Arial" panose="020B0604020202020204" pitchFamily="34" charset="0"/>
                        </a:rPr>
                        <a:t>AMOUNT ALLOCATED</a:t>
                      </a:r>
                      <a:r>
                        <a:rPr lang="en-GB" sz="1600" b="1" baseline="0" dirty="0" smtClean="0">
                          <a:effectLst/>
                          <a:latin typeface="Arial" panose="020B0604020202020204" pitchFamily="34" charset="0"/>
                          <a:ea typeface="Batang"/>
                          <a:cs typeface="Arial" panose="020B0604020202020204" pitchFamily="34" charset="0"/>
                        </a:rPr>
                        <a:t> </a:t>
                      </a:r>
                    </a:p>
                    <a:p>
                      <a:pPr algn="just">
                        <a:lnSpc>
                          <a:spcPct val="115000"/>
                        </a:lnSpc>
                        <a:spcAft>
                          <a:spcPts val="0"/>
                        </a:spcAft>
                      </a:pPr>
                      <a:r>
                        <a:rPr lang="en-GB" sz="1600" b="1" baseline="0" dirty="0" smtClean="0">
                          <a:effectLst/>
                          <a:latin typeface="Arial" panose="020B0604020202020204" pitchFamily="34" charset="0"/>
                          <a:ea typeface="Batang"/>
                          <a:cs typeface="Arial" panose="020B0604020202020204" pitchFamily="34" charset="0"/>
                        </a:rPr>
                        <a:t>(OCT 2016)</a:t>
                      </a:r>
                      <a:endParaRPr lang="en-GB" sz="1600" b="1" dirty="0" smtClean="0">
                        <a:effectLst/>
                        <a:latin typeface="Arial" panose="020B0604020202020204" pitchFamily="34" charset="0"/>
                        <a:ea typeface="Batang"/>
                        <a:cs typeface="Arial" panose="020B0604020202020204" pitchFamily="34" charset="0"/>
                      </a:endParaRPr>
                    </a:p>
                    <a:p>
                      <a:pPr algn="just">
                        <a:lnSpc>
                          <a:spcPct val="115000"/>
                        </a:lnSpc>
                        <a:spcAft>
                          <a:spcPts val="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576874865"/>
                  </a:ext>
                </a:extLst>
              </a:tr>
              <a:tr h="0">
                <a:tc>
                  <a:txBody>
                    <a:bodyPr/>
                    <a:lstStyle/>
                    <a:p>
                      <a:pPr marL="342900" lvl="0" indent="-342900" algn="just">
                        <a:lnSpc>
                          <a:spcPct val="150000"/>
                        </a:lnSpc>
                        <a:spcAft>
                          <a:spcPts val="0"/>
                        </a:spcAft>
                        <a:buFont typeface="+mj-lt"/>
                        <a:buAutoNum type="arabicPeriod"/>
                      </a:pPr>
                      <a:r>
                        <a:rPr lang="en-GB" sz="1600" dirty="0">
                          <a:effectLst/>
                          <a:latin typeface="Arial" panose="020B0604020202020204" pitchFamily="34" charset="0"/>
                          <a:ea typeface="Batang"/>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Arial" panose="020B0604020202020204" pitchFamily="34" charset="0"/>
                          <a:ea typeface="Batang"/>
                          <a:cs typeface="Arial" panose="020B0604020202020204" pitchFamily="34" charset="0"/>
                        </a:rPr>
                        <a:t>KwaZulu-Natal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600" dirty="0">
                          <a:effectLst/>
                          <a:latin typeface="Arial" panose="020B0604020202020204" pitchFamily="34" charset="0"/>
                          <a:ea typeface="Batang"/>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Arial" panose="020B0604020202020204" pitchFamily="34" charset="0"/>
                          <a:ea typeface="Batang"/>
                          <a:cs typeface="Arial" panose="020B0604020202020204" pitchFamily="34" charset="0"/>
                        </a:rPr>
                        <a:t>Mobile Desalination Package Plant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Arial" panose="020B0604020202020204" pitchFamily="34" charset="0"/>
                          <a:ea typeface="Batang"/>
                          <a:cs typeface="Arial" panose="020B0604020202020204" pitchFamily="34" charset="0"/>
                        </a:rPr>
                        <a:t>R290.7 million</a:t>
                      </a:r>
                      <a:endParaRPr lang="en-ZA" sz="16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600">
                          <a:effectLst/>
                          <a:latin typeface="Arial" panose="020B0604020202020204" pitchFamily="34" charset="0"/>
                          <a:ea typeface="Batang"/>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3447588"/>
                  </a:ext>
                </a:extLst>
              </a:tr>
              <a:tr h="0">
                <a:tc>
                  <a:txBody>
                    <a:bodyPr/>
                    <a:lstStyle/>
                    <a:p>
                      <a:pPr marL="0" lvl="0" indent="0" algn="just">
                        <a:lnSpc>
                          <a:spcPct val="150000"/>
                        </a:lnSpc>
                        <a:spcAft>
                          <a:spcPts val="0"/>
                        </a:spcAft>
                        <a:buFont typeface="+mj-lt"/>
                        <a:buNone/>
                      </a:pPr>
                      <a:r>
                        <a:rPr lang="en-GB" sz="1600" dirty="0" smtClean="0">
                          <a:effectLst/>
                          <a:latin typeface="Arial" panose="020B0604020202020204" pitchFamily="34" charset="0"/>
                          <a:ea typeface="Batang"/>
                          <a:cs typeface="Arial" panose="020B0604020202020204" pitchFamily="34" charset="0"/>
                        </a:rPr>
                        <a:t>2.</a:t>
                      </a:r>
                      <a:r>
                        <a:rPr lang="en-GB" sz="1600" dirty="0">
                          <a:effectLst/>
                          <a:latin typeface="Arial" panose="020B0604020202020204" pitchFamily="34" charset="0"/>
                          <a:ea typeface="Batang"/>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Arial" panose="020B0604020202020204" pitchFamily="34" charset="0"/>
                          <a:ea typeface="Batang"/>
                          <a:cs typeface="Arial" panose="020B0604020202020204" pitchFamily="34" charset="0"/>
                        </a:rPr>
                        <a:t>Eastern Cape, Kwazulu-Natal, Free State, North West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Arial" panose="020B0604020202020204" pitchFamily="34" charset="0"/>
                          <a:ea typeface="Batang"/>
                          <a:cs typeface="Arial" panose="020B0604020202020204" pitchFamily="34" charset="0"/>
                        </a:rPr>
                        <a:t>Water </a:t>
                      </a:r>
                      <a:r>
                        <a:rPr lang="en-GB" sz="1600" dirty="0" err="1">
                          <a:effectLst/>
                          <a:latin typeface="Arial" panose="020B0604020202020204" pitchFamily="34" charset="0"/>
                          <a:ea typeface="Batang"/>
                          <a:cs typeface="Arial" panose="020B0604020202020204" pitchFamily="34" charset="0"/>
                        </a:rPr>
                        <a:t>tankering</a:t>
                      </a:r>
                      <a:r>
                        <a:rPr lang="en-GB" sz="1600" dirty="0">
                          <a:effectLst/>
                          <a:latin typeface="Arial" panose="020B0604020202020204" pitchFamily="34" charset="0"/>
                          <a:ea typeface="Batang"/>
                          <a:cs typeface="Arial" panose="020B0604020202020204" pitchFamily="34" charset="0"/>
                        </a:rPr>
                        <a:t> and storage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Arial" panose="020B0604020202020204" pitchFamily="34" charset="0"/>
                          <a:ea typeface="Batang"/>
                          <a:cs typeface="Arial" panose="020B0604020202020204" pitchFamily="34" charset="0"/>
                        </a:rPr>
                        <a:t>R50.6 million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392020"/>
                  </a:ext>
                </a:extLst>
              </a:tr>
              <a:tr h="0">
                <a:tc gridSpan="3">
                  <a:txBody>
                    <a:bodyPr/>
                    <a:lstStyle/>
                    <a:p>
                      <a:pPr algn="just">
                        <a:lnSpc>
                          <a:spcPct val="150000"/>
                        </a:lnSpc>
                        <a:spcAft>
                          <a:spcPts val="0"/>
                        </a:spcAft>
                      </a:pPr>
                      <a:r>
                        <a:rPr lang="en-GB" sz="1600" b="1" dirty="0">
                          <a:effectLst/>
                          <a:latin typeface="Arial" panose="020B0604020202020204" pitchFamily="34" charset="0"/>
                          <a:ea typeface="Batang"/>
                          <a:cs typeface="Arial" panose="020B0604020202020204" pitchFamily="34" charset="0"/>
                        </a:rPr>
                        <a:t>Total amount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just">
                        <a:lnSpc>
                          <a:spcPct val="150000"/>
                        </a:lnSpc>
                        <a:spcAft>
                          <a:spcPts val="0"/>
                        </a:spcAft>
                      </a:pPr>
                      <a:r>
                        <a:rPr lang="en-GB" sz="1600" b="1" dirty="0">
                          <a:effectLst/>
                          <a:latin typeface="Arial" panose="020B0604020202020204" pitchFamily="34" charset="0"/>
                          <a:ea typeface="Batang"/>
                          <a:cs typeface="Arial" panose="020B0604020202020204" pitchFamily="34" charset="0"/>
                        </a:rPr>
                        <a:t>R341.3 </a:t>
                      </a:r>
                      <a:r>
                        <a:rPr lang="en-GB" sz="1600" b="1" dirty="0" smtClean="0">
                          <a:effectLst/>
                          <a:latin typeface="Arial" panose="020B0604020202020204" pitchFamily="34" charset="0"/>
                          <a:ea typeface="Batang"/>
                          <a:cs typeface="Arial" panose="020B0604020202020204" pitchFamily="34" charset="0"/>
                        </a:rPr>
                        <a:t>million</a:t>
                      </a:r>
                    </a:p>
                    <a:p>
                      <a:pPr algn="just">
                        <a:lnSpc>
                          <a:spcPct val="150000"/>
                        </a:lnSpc>
                        <a:spcAft>
                          <a:spcPts val="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0924276"/>
                  </a:ext>
                </a:extLst>
              </a:tr>
            </a:tbl>
          </a:graphicData>
        </a:graphic>
      </p:graphicFrame>
      <p:sp>
        <p:nvSpPr>
          <p:cNvPr id="9" name="Rectangle 8"/>
          <p:cNvSpPr/>
          <p:nvPr/>
        </p:nvSpPr>
        <p:spPr>
          <a:xfrm>
            <a:off x="55251" y="4244977"/>
            <a:ext cx="8640962" cy="458587"/>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8650" marR="0" lvl="0" indent="-628650" algn="just" defTabSz="457200" rtl="0" eaLnBrk="1" fontAlgn="base" latinLnBrk="0" hangingPunct="1">
              <a:lnSpc>
                <a:spcPct val="115000"/>
              </a:lnSpc>
              <a:spcBef>
                <a:spcPct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Batang"/>
                <a:cs typeface="+mn-cs"/>
              </a:rPr>
              <a:t> </a:t>
            </a:r>
            <a:endParaRPr kumimoji="0" lang="en-ZA"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xmlns="" val="391125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66" y="116633"/>
            <a:ext cx="8522001" cy="648072"/>
          </a:xfrm>
        </p:spPr>
        <p:txBody>
          <a:bodyPr/>
          <a:lstStyle/>
          <a:p>
            <a:r>
              <a:rPr lang="en-ZA" sz="2000" dirty="0" smtClean="0"/>
              <a:t>2016/17 </a:t>
            </a:r>
            <a:r>
              <a:rPr lang="en-ZA" sz="2000" dirty="0"/>
              <a:t>Disaster Grant funding to augment the </a:t>
            </a:r>
            <a:r>
              <a:rPr lang="en-ZA" sz="2000" dirty="0" smtClean="0"/>
              <a:t>shortfall. (Cont.)</a:t>
            </a:r>
            <a:endParaRPr lang="en-ZA" sz="2000" dirty="0">
              <a:solidFill>
                <a:srgbClr val="FF0000"/>
              </a:solidFill>
              <a:latin typeface="+mn-lt"/>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Content Placeholder 3"/>
          <p:cNvSpPr>
            <a:spLocks noGrp="1"/>
          </p:cNvSpPr>
          <p:nvPr>
            <p:ph sz="quarter" idx="13"/>
          </p:nvPr>
        </p:nvSpPr>
        <p:spPr>
          <a:xfrm>
            <a:off x="165783" y="876251"/>
            <a:ext cx="8812434" cy="5436622"/>
          </a:xfrm>
        </p:spPr>
        <p:txBody>
          <a:bodyPr/>
          <a:lstStyle/>
          <a:p>
            <a:pPr>
              <a:lnSpc>
                <a:spcPct val="100000"/>
              </a:lnSpc>
              <a:spcBef>
                <a:spcPts val="0"/>
              </a:spcBef>
              <a:spcAft>
                <a:spcPts val="0"/>
              </a:spcAft>
            </a:pPr>
            <a:r>
              <a:rPr lang="en-US" sz="1800" dirty="0">
                <a:ea typeface="Batang"/>
              </a:rPr>
              <a:t>The details for </a:t>
            </a:r>
            <a:r>
              <a:rPr lang="en-US" sz="1800" dirty="0" smtClean="0">
                <a:ea typeface="Batang"/>
              </a:rPr>
              <a:t>the distribution of the R212 </a:t>
            </a:r>
            <a:r>
              <a:rPr lang="en-US" sz="1800" dirty="0">
                <a:ea typeface="Batang"/>
              </a:rPr>
              <a:t>million </a:t>
            </a:r>
            <a:r>
              <a:rPr lang="en-US" sz="1800" dirty="0" smtClean="0">
                <a:ea typeface="Batang"/>
              </a:rPr>
              <a:t>for the </a:t>
            </a:r>
            <a:r>
              <a:rPr lang="en-US" sz="1800" dirty="0" smtClean="0">
                <a:solidFill>
                  <a:prstClr val="black"/>
                </a:solidFill>
                <a:ea typeface="Batang"/>
              </a:rPr>
              <a:t>Department </a:t>
            </a:r>
            <a:r>
              <a:rPr lang="en-US" sz="1800" dirty="0">
                <a:solidFill>
                  <a:prstClr val="black"/>
                </a:solidFill>
                <a:ea typeface="Batang"/>
              </a:rPr>
              <a:t>of Agriculture, Forestry and Fisheries</a:t>
            </a:r>
            <a:r>
              <a:rPr lang="en-US" sz="1800" dirty="0" smtClean="0">
                <a:ea typeface="Batang"/>
              </a:rPr>
              <a:t> </a:t>
            </a:r>
            <a:r>
              <a:rPr lang="en-GB" sz="1800" dirty="0">
                <a:ea typeface="Batang"/>
              </a:rPr>
              <a:t>for drought intervention measures (October 2016</a:t>
            </a:r>
            <a:r>
              <a:rPr lang="en-GB" sz="1800" dirty="0" smtClean="0">
                <a:ea typeface="Batang"/>
              </a:rPr>
              <a:t>).</a:t>
            </a:r>
          </a:p>
          <a:p>
            <a:pPr>
              <a:lnSpc>
                <a:spcPct val="100000"/>
              </a:lnSpc>
              <a:spcBef>
                <a:spcPts val="0"/>
              </a:spcBef>
              <a:spcAft>
                <a:spcPts val="0"/>
              </a:spcAft>
            </a:pPr>
            <a:endParaRPr lang="en-ZA" sz="1800" dirty="0">
              <a:ea typeface="Times New Roman" panose="02020603050405020304" pitchFamily="18" charset="0"/>
            </a:endParaRPr>
          </a:p>
          <a:p>
            <a:endParaRPr lang="en-ZA" sz="1800" dirty="0" smtClean="0"/>
          </a:p>
          <a:p>
            <a:endParaRPr lang="en-ZA" sz="1800" dirty="0"/>
          </a:p>
        </p:txBody>
      </p:sp>
      <p:graphicFrame>
        <p:nvGraphicFramePr>
          <p:cNvPr id="5" name="Table 4"/>
          <p:cNvGraphicFramePr>
            <a:graphicFrameLocks noGrp="1"/>
          </p:cNvGraphicFramePr>
          <p:nvPr>
            <p:extLst>
              <p:ext uri="{D42A27DB-BD31-4B8C-83A1-F6EECF244321}">
                <p14:modId xmlns:p14="http://schemas.microsoft.com/office/powerpoint/2010/main" xmlns="" val="1407545132"/>
              </p:ext>
            </p:extLst>
          </p:nvPr>
        </p:nvGraphicFramePr>
        <p:xfrm>
          <a:off x="359532" y="1635870"/>
          <a:ext cx="8424936" cy="4852942"/>
        </p:xfrm>
        <a:graphic>
          <a:graphicData uri="http://schemas.openxmlformats.org/drawingml/2006/table">
            <a:tbl>
              <a:tblPr firstRow="1" firstCol="1" bandRow="1"/>
              <a:tblGrid>
                <a:gridCol w="543545">
                  <a:extLst>
                    <a:ext uri="{9D8B030D-6E8A-4147-A177-3AD203B41FA5}">
                      <a16:colId xmlns:a16="http://schemas.microsoft.com/office/drawing/2014/main" xmlns="" val="3964789059"/>
                    </a:ext>
                  </a:extLst>
                </a:gridCol>
                <a:gridCol w="2530878">
                  <a:extLst>
                    <a:ext uri="{9D8B030D-6E8A-4147-A177-3AD203B41FA5}">
                      <a16:colId xmlns:a16="http://schemas.microsoft.com/office/drawing/2014/main" xmlns="" val="3853588406"/>
                    </a:ext>
                  </a:extLst>
                </a:gridCol>
                <a:gridCol w="3234843">
                  <a:extLst>
                    <a:ext uri="{9D8B030D-6E8A-4147-A177-3AD203B41FA5}">
                      <a16:colId xmlns:a16="http://schemas.microsoft.com/office/drawing/2014/main" xmlns="" val="2473365650"/>
                    </a:ext>
                  </a:extLst>
                </a:gridCol>
                <a:gridCol w="2115670">
                  <a:extLst>
                    <a:ext uri="{9D8B030D-6E8A-4147-A177-3AD203B41FA5}">
                      <a16:colId xmlns:a16="http://schemas.microsoft.com/office/drawing/2014/main" xmlns="" val="953764235"/>
                    </a:ext>
                  </a:extLst>
                </a:gridCol>
              </a:tblGrid>
              <a:tr h="561150">
                <a:tc>
                  <a:txBody>
                    <a:bodyPr/>
                    <a:lstStyle/>
                    <a:p>
                      <a:pPr algn="l">
                        <a:lnSpc>
                          <a:spcPct val="115000"/>
                        </a:lnSpc>
                        <a:spcAft>
                          <a:spcPts val="0"/>
                        </a:spcAft>
                      </a:pPr>
                      <a:r>
                        <a:rPr lang="en-GB" sz="1400" b="1" dirty="0">
                          <a:effectLst/>
                          <a:latin typeface="Arial" panose="020B0604020202020204" pitchFamily="34" charset="0"/>
                          <a:ea typeface="Batang"/>
                          <a:cs typeface="Arial" panose="020B0604020202020204" pitchFamily="34" charset="0"/>
                        </a:rPr>
                        <a:t>NO</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1400" b="1" dirty="0">
                          <a:effectLst/>
                          <a:latin typeface="Arial" panose="020B0604020202020204" pitchFamily="34" charset="0"/>
                          <a:ea typeface="Batang"/>
                          <a:cs typeface="Arial" panose="020B0604020202020204" pitchFamily="34" charset="0"/>
                        </a:rPr>
                        <a:t>PROVINCE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1400" b="1" dirty="0" smtClean="0">
                          <a:effectLst/>
                          <a:latin typeface="Arial" panose="020B0604020202020204" pitchFamily="34" charset="0"/>
                          <a:ea typeface="Batang"/>
                          <a:cs typeface="Arial" panose="020B0604020202020204" pitchFamily="34" charset="0"/>
                        </a:rPr>
                        <a:t>PROJECTS IMPLEMENTED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1400" b="1" dirty="0" smtClean="0">
                          <a:effectLst/>
                          <a:latin typeface="Arial" panose="020B0604020202020204" pitchFamily="34" charset="0"/>
                          <a:ea typeface="Batang"/>
                          <a:cs typeface="Arial" panose="020B0604020202020204" pitchFamily="34" charset="0"/>
                        </a:rPr>
                        <a:t>ALLOCATION</a:t>
                      </a:r>
                      <a:r>
                        <a:rPr lang="en-GB" sz="1400" b="1" baseline="0" dirty="0" smtClean="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Batang"/>
                          <a:cs typeface="Arial" panose="020B0604020202020204" pitchFamily="34" charset="0"/>
                        </a:rPr>
                        <a:t>(October 2016)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727436215"/>
                  </a:ext>
                </a:extLst>
              </a:tr>
              <a:tr h="365968">
                <a:tc>
                  <a:txBody>
                    <a:bodyPr/>
                    <a:lstStyle/>
                    <a:p>
                      <a:pPr marL="342900" lvl="0" indent="-342900" algn="l">
                        <a:lnSpc>
                          <a:spcPct val="150000"/>
                        </a:lnSpc>
                        <a:spcAft>
                          <a:spcPts val="0"/>
                        </a:spcAft>
                        <a:buFont typeface="+mj-lt"/>
                        <a:buAutoNum type="arabicPeriod"/>
                      </a:pPr>
                      <a:r>
                        <a:rPr lang="en-GB" sz="1400" dirty="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Eastern Cape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Provision and transportation of livestock feed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Batang"/>
                          <a:cs typeface="Arial" panose="020B0604020202020204" pitchFamily="34" charset="0"/>
                        </a:rPr>
                        <a:t>R29 million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2456038"/>
                  </a:ext>
                </a:extLst>
              </a:tr>
              <a:tr h="321831">
                <a:tc>
                  <a:txBody>
                    <a:bodyPr/>
                    <a:lstStyle/>
                    <a:p>
                      <a:pPr marL="0" lvl="0" indent="0" algn="l">
                        <a:lnSpc>
                          <a:spcPct val="150000"/>
                        </a:lnSpc>
                        <a:spcAft>
                          <a:spcPts val="0"/>
                        </a:spcAft>
                        <a:buFont typeface="+mj-lt"/>
                        <a:buNone/>
                      </a:pPr>
                      <a:r>
                        <a:rPr lang="en-GB" sz="1400" dirty="0" smtClean="0">
                          <a:effectLst/>
                          <a:latin typeface="Arial" panose="020B0604020202020204" pitchFamily="34" charset="0"/>
                          <a:ea typeface="Batang"/>
                          <a:cs typeface="Arial" panose="020B0604020202020204" pitchFamily="34" charset="0"/>
                        </a:rPr>
                        <a:t>2</a:t>
                      </a:r>
                      <a:r>
                        <a:rPr lang="en-GB" sz="1400" dirty="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Free State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Provision and transportation of livestock feed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Batang"/>
                          <a:cs typeface="Arial" panose="020B0604020202020204" pitchFamily="34" charset="0"/>
                        </a:rPr>
                        <a:t>R31 million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27931"/>
                  </a:ext>
                </a:extLst>
              </a:tr>
              <a:tr h="321831">
                <a:tc>
                  <a:txBody>
                    <a:bodyPr/>
                    <a:lstStyle/>
                    <a:p>
                      <a:pPr marL="0" lvl="0" indent="0" algn="l">
                        <a:lnSpc>
                          <a:spcPct val="150000"/>
                        </a:lnSpc>
                        <a:spcAft>
                          <a:spcPts val="0"/>
                        </a:spcAft>
                        <a:buFont typeface="+mj-lt"/>
                        <a:buNone/>
                      </a:pPr>
                      <a:r>
                        <a:rPr lang="en-GB" sz="1400" dirty="0" smtClean="0">
                          <a:effectLst/>
                          <a:latin typeface="Arial" panose="020B0604020202020204" pitchFamily="34" charset="0"/>
                          <a:ea typeface="Batang"/>
                          <a:cs typeface="Arial" panose="020B0604020202020204" pitchFamily="34" charset="0"/>
                        </a:rPr>
                        <a:t>3</a:t>
                      </a:r>
                      <a:r>
                        <a:rPr lang="en-GB" sz="1400" dirty="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Batang"/>
                          <a:cs typeface="Arial" panose="020B0604020202020204" pitchFamily="34" charset="0"/>
                        </a:rPr>
                        <a:t>KwaZulu-Natal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Provision and transportation of livestock feed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R23 million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0472647"/>
                  </a:ext>
                </a:extLst>
              </a:tr>
              <a:tr h="321831">
                <a:tc>
                  <a:txBody>
                    <a:bodyPr/>
                    <a:lstStyle/>
                    <a:p>
                      <a:pPr marL="0" lvl="0" indent="0" algn="l">
                        <a:lnSpc>
                          <a:spcPct val="150000"/>
                        </a:lnSpc>
                        <a:spcAft>
                          <a:spcPts val="0"/>
                        </a:spcAft>
                        <a:buFont typeface="+mj-lt"/>
                        <a:buNone/>
                      </a:pPr>
                      <a:r>
                        <a:rPr lang="en-GB" sz="1400" dirty="0" smtClean="0">
                          <a:effectLst/>
                          <a:latin typeface="Arial" panose="020B0604020202020204" pitchFamily="34" charset="0"/>
                          <a:ea typeface="Batang"/>
                          <a:cs typeface="Arial" panose="020B0604020202020204" pitchFamily="34" charset="0"/>
                        </a:rPr>
                        <a:t>4</a:t>
                      </a:r>
                      <a:r>
                        <a:rPr lang="en-GB" sz="1400" dirty="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Batang"/>
                          <a:cs typeface="Arial" panose="020B0604020202020204" pitchFamily="34" charset="0"/>
                        </a:rPr>
                        <a:t>Limpopo</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Provision and transportation of livestock feed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R28 million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183169"/>
                  </a:ext>
                </a:extLst>
              </a:tr>
              <a:tr h="321831">
                <a:tc>
                  <a:txBody>
                    <a:bodyPr/>
                    <a:lstStyle/>
                    <a:p>
                      <a:pPr marL="0" lvl="0" indent="0" algn="l">
                        <a:lnSpc>
                          <a:spcPct val="150000"/>
                        </a:lnSpc>
                        <a:spcAft>
                          <a:spcPts val="0"/>
                        </a:spcAft>
                        <a:buFont typeface="+mj-lt"/>
                        <a:buNone/>
                      </a:pPr>
                      <a:r>
                        <a:rPr lang="en-GB" sz="1400" dirty="0" smtClean="0">
                          <a:effectLst/>
                          <a:latin typeface="Arial" panose="020B0604020202020204" pitchFamily="34" charset="0"/>
                          <a:ea typeface="Batang"/>
                          <a:cs typeface="Arial" panose="020B0604020202020204" pitchFamily="34" charset="0"/>
                        </a:rPr>
                        <a:t>5</a:t>
                      </a:r>
                      <a:r>
                        <a:rPr lang="en-GB" sz="1400" dirty="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Batang"/>
                          <a:cs typeface="Arial" panose="020B0604020202020204" pitchFamily="34" charset="0"/>
                        </a:rPr>
                        <a:t>Northern Cape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Provision and transportation of livestock feed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R25 million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9689324"/>
                  </a:ext>
                </a:extLst>
              </a:tr>
              <a:tr h="321831">
                <a:tc>
                  <a:txBody>
                    <a:bodyPr/>
                    <a:lstStyle/>
                    <a:p>
                      <a:pPr marL="0" lvl="0" indent="0" algn="l">
                        <a:lnSpc>
                          <a:spcPct val="150000"/>
                        </a:lnSpc>
                        <a:spcAft>
                          <a:spcPts val="0"/>
                        </a:spcAft>
                        <a:buFont typeface="+mj-lt"/>
                        <a:buNone/>
                      </a:pPr>
                      <a:r>
                        <a:rPr lang="en-GB" sz="1400" dirty="0" smtClean="0">
                          <a:effectLst/>
                          <a:latin typeface="Arial" panose="020B0604020202020204" pitchFamily="34" charset="0"/>
                          <a:ea typeface="Batang"/>
                          <a:cs typeface="Arial" panose="020B0604020202020204" pitchFamily="34" charset="0"/>
                        </a:rPr>
                        <a:t>6</a:t>
                      </a:r>
                      <a:r>
                        <a:rPr lang="en-GB" sz="1400" dirty="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Batang"/>
                          <a:cs typeface="Arial" panose="020B0604020202020204" pitchFamily="34" charset="0"/>
                        </a:rPr>
                        <a:t>Mpumalanga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Provision and transportation of livestock feed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R26 million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6527689"/>
                  </a:ext>
                </a:extLst>
              </a:tr>
              <a:tr h="321831">
                <a:tc>
                  <a:txBody>
                    <a:bodyPr/>
                    <a:lstStyle/>
                    <a:p>
                      <a:pPr marL="0" lvl="0" indent="0" algn="l">
                        <a:lnSpc>
                          <a:spcPct val="150000"/>
                        </a:lnSpc>
                        <a:spcAft>
                          <a:spcPts val="0"/>
                        </a:spcAft>
                        <a:buFont typeface="+mj-lt"/>
                        <a:buNone/>
                      </a:pPr>
                      <a:r>
                        <a:rPr lang="en-GB" sz="1400" dirty="0" smtClean="0">
                          <a:effectLst/>
                          <a:latin typeface="Arial" panose="020B0604020202020204" pitchFamily="34" charset="0"/>
                          <a:ea typeface="Batang"/>
                          <a:cs typeface="Arial" panose="020B0604020202020204" pitchFamily="34" charset="0"/>
                        </a:rPr>
                        <a:t>7</a:t>
                      </a:r>
                      <a:r>
                        <a:rPr lang="en-GB" sz="1400" dirty="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Batang"/>
                          <a:cs typeface="Arial" panose="020B0604020202020204" pitchFamily="34" charset="0"/>
                        </a:rPr>
                        <a:t>North West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Provision and transportation of livestock feed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R38 million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3195398"/>
                  </a:ext>
                </a:extLst>
              </a:tr>
              <a:tr h="321831">
                <a:tc>
                  <a:txBody>
                    <a:bodyPr/>
                    <a:lstStyle/>
                    <a:p>
                      <a:pPr marL="0" lvl="0" indent="0" algn="l">
                        <a:lnSpc>
                          <a:spcPct val="150000"/>
                        </a:lnSpc>
                        <a:spcAft>
                          <a:spcPts val="0"/>
                        </a:spcAft>
                        <a:buFont typeface="+mj-lt"/>
                        <a:buNone/>
                      </a:pPr>
                      <a:r>
                        <a:rPr lang="en-GB" sz="1400" dirty="0" smtClean="0">
                          <a:effectLst/>
                          <a:latin typeface="Arial" panose="020B0604020202020204" pitchFamily="34" charset="0"/>
                          <a:ea typeface="Batang"/>
                          <a:cs typeface="Arial" panose="020B0604020202020204" pitchFamily="34" charset="0"/>
                        </a:rPr>
                        <a:t>8</a:t>
                      </a:r>
                      <a:r>
                        <a:rPr lang="en-GB" sz="1400" dirty="0">
                          <a:effectLst/>
                          <a:latin typeface="Arial" panose="020B0604020202020204" pitchFamily="34" charset="0"/>
                          <a:ea typeface="Batang"/>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Western Cape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Provision and transportation of livestock feed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effectLst/>
                          <a:latin typeface="Arial" panose="020B0604020202020204" pitchFamily="34" charset="0"/>
                          <a:ea typeface="Batang"/>
                          <a:cs typeface="Arial" panose="020B0604020202020204" pitchFamily="34" charset="0"/>
                        </a:rPr>
                        <a:t>R12 million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8240654"/>
                  </a:ext>
                </a:extLst>
              </a:tr>
              <a:tr h="365968">
                <a:tc gridSpan="3">
                  <a:txBody>
                    <a:bodyPr/>
                    <a:lstStyle/>
                    <a:p>
                      <a:pPr algn="l">
                        <a:lnSpc>
                          <a:spcPct val="150000"/>
                        </a:lnSpc>
                        <a:spcAft>
                          <a:spcPts val="0"/>
                        </a:spcAft>
                      </a:pPr>
                      <a:r>
                        <a:rPr lang="en-GB" sz="1400" b="1" dirty="0">
                          <a:effectLst/>
                          <a:latin typeface="Arial" panose="020B0604020202020204" pitchFamily="34" charset="0"/>
                          <a:ea typeface="Batang"/>
                          <a:cs typeface="Arial" panose="020B0604020202020204" pitchFamily="34" charset="0"/>
                        </a:rPr>
                        <a:t>Total amount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a:lnSpc>
                          <a:spcPct val="150000"/>
                        </a:lnSpc>
                        <a:spcAft>
                          <a:spcPts val="0"/>
                        </a:spcAft>
                      </a:pPr>
                      <a:r>
                        <a:rPr lang="en-GB" sz="1400" b="1" dirty="0">
                          <a:effectLst/>
                          <a:latin typeface="Arial" panose="020B0604020202020204" pitchFamily="34" charset="0"/>
                          <a:ea typeface="Batang"/>
                          <a:cs typeface="Arial" panose="020B0604020202020204" pitchFamily="34" charset="0"/>
                        </a:rPr>
                        <a:t>R212 million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3130565"/>
                  </a:ext>
                </a:extLst>
              </a:tr>
            </a:tbl>
          </a:graphicData>
        </a:graphic>
      </p:graphicFrame>
    </p:spTree>
    <p:extLst>
      <p:ext uri="{BB962C8B-B14F-4D97-AF65-F5344CB8AC3E}">
        <p14:creationId xmlns:p14="http://schemas.microsoft.com/office/powerpoint/2010/main" xmlns="" val="179724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720080"/>
          </a:xfrm>
        </p:spPr>
        <p:txBody>
          <a:bodyPr/>
          <a:lstStyle/>
          <a:p>
            <a:r>
              <a:rPr lang="en-ZA" dirty="0" smtClean="0">
                <a:latin typeface="+mn-lt"/>
              </a:rPr>
              <a:t>2017/18 </a:t>
            </a:r>
            <a:r>
              <a:rPr lang="en-ZA" dirty="0" smtClean="0"/>
              <a:t>Drought Allocations</a:t>
            </a:r>
            <a:endParaRPr lang="en-ZA" dirty="0"/>
          </a:p>
        </p:txBody>
      </p:sp>
      <p:sp>
        <p:nvSpPr>
          <p:cNvPr id="3" name="Text Placeholder 2"/>
          <p:cNvSpPr>
            <a:spLocks noGrp="1"/>
          </p:cNvSpPr>
          <p:nvPr>
            <p:ph type="body" idx="1"/>
          </p:nvPr>
        </p:nvSpPr>
        <p:spPr>
          <a:xfrm>
            <a:off x="323528" y="1273006"/>
            <a:ext cx="8352928" cy="5076993"/>
          </a:xfrm>
        </p:spPr>
        <p:txBody>
          <a:bodyPr/>
          <a:lstStyle/>
          <a:p>
            <a:pPr algn="just">
              <a:buFont typeface="Wingdings" panose="05000000000000000000" pitchFamily="2" charset="2"/>
              <a:buChar char="§"/>
            </a:pPr>
            <a:r>
              <a:rPr lang="en-ZA" sz="2200" dirty="0" smtClean="0"/>
              <a:t>The </a:t>
            </a:r>
            <a:r>
              <a:rPr lang="en-ZA" sz="2200" dirty="0"/>
              <a:t>Department of Cooperative Governance facilitated immediate relief funding through the National Treasury to address the immediate needs for both hydrological and agricultural drought. </a:t>
            </a:r>
            <a:endParaRPr lang="en-ZA" sz="2200" dirty="0" smtClean="0"/>
          </a:p>
          <a:p>
            <a:pPr algn="just">
              <a:buFont typeface="Wingdings" panose="05000000000000000000" pitchFamily="2" charset="2"/>
              <a:buChar char="§"/>
            </a:pPr>
            <a:endParaRPr lang="en-ZA" sz="2200" dirty="0" smtClean="0"/>
          </a:p>
          <a:p>
            <a:pPr algn="just">
              <a:buFont typeface="Wingdings" panose="05000000000000000000" pitchFamily="2" charset="2"/>
              <a:buChar char="§"/>
            </a:pPr>
            <a:r>
              <a:rPr lang="en-ZA" sz="2200" dirty="0" smtClean="0"/>
              <a:t>An </a:t>
            </a:r>
            <a:r>
              <a:rPr lang="en-ZA" sz="2200" dirty="0"/>
              <a:t>amount of R74 866 263 (R74.8 million) was approved by the National Treasury in August 2017 to provide assistance within the affected </a:t>
            </a:r>
            <a:r>
              <a:rPr lang="en-ZA" sz="2200" dirty="0" smtClean="0"/>
              <a:t>sectors in the Western Cape.</a:t>
            </a:r>
          </a:p>
          <a:p>
            <a:pPr algn="just">
              <a:buFont typeface="Wingdings" panose="05000000000000000000" pitchFamily="2" charset="2"/>
              <a:buChar char="§"/>
            </a:pPr>
            <a:endParaRPr lang="en-ZA" sz="2200" dirty="0" smtClean="0"/>
          </a:p>
          <a:p>
            <a:pPr algn="just">
              <a:buFont typeface="Wingdings" panose="05000000000000000000" pitchFamily="2" charset="2"/>
              <a:buChar char="§"/>
            </a:pPr>
            <a:r>
              <a:rPr lang="en-ZA" sz="2200" dirty="0" smtClean="0"/>
              <a:t> A </a:t>
            </a:r>
            <a:r>
              <a:rPr lang="en-ZA" sz="2200" dirty="0"/>
              <a:t>total of R40 million </a:t>
            </a:r>
            <a:r>
              <a:rPr lang="en-ZA" sz="2200" dirty="0" smtClean="0"/>
              <a:t>(of the R74.8 million) was </a:t>
            </a:r>
            <a:r>
              <a:rPr lang="en-ZA" sz="2200" dirty="0"/>
              <a:t>allocated to the Western Cape Department of Agriculture for the provision and transportation of livestock feed to assist farming communities affected by drought and fires. </a:t>
            </a:r>
          </a:p>
          <a:p>
            <a:pPr>
              <a:buFont typeface="Wingdings" panose="05000000000000000000" pitchFamily="2" charset="2"/>
              <a:buChar char="§"/>
            </a:pPr>
            <a:endParaRPr lang="en-ZA" dirty="0"/>
          </a:p>
        </p:txBody>
      </p:sp>
      <p:sp>
        <p:nvSpPr>
          <p:cNvPr id="4" name="Slide Number Placeholder 3"/>
          <p:cNvSpPr>
            <a:spLocks noGrp="1"/>
          </p:cNvSpPr>
          <p:nvPr>
            <p:ph type="sldNum" sz="quarter" idx="12"/>
          </p:nvPr>
        </p:nvSpPr>
        <p:spPr/>
        <p:txBody>
          <a:bodyPr/>
          <a:lstStyle/>
          <a:p>
            <a:pPr>
              <a:defRPr/>
            </a:pPr>
            <a:fld id="{BC9634C8-74A5-40CB-934A-CD2A3BFAA19A}" type="slidenum">
              <a:rPr lang="en-US" altLang="en-US" smtClean="0"/>
              <a:pPr>
                <a:defRPr/>
              </a:pPr>
              <a:t>24</a:t>
            </a:fld>
            <a:endParaRPr lang="en-US" altLang="en-US" dirty="0"/>
          </a:p>
        </p:txBody>
      </p:sp>
    </p:spTree>
    <p:extLst>
      <p:ext uri="{BB962C8B-B14F-4D97-AF65-F5344CB8AC3E}">
        <p14:creationId xmlns:p14="http://schemas.microsoft.com/office/powerpoint/2010/main" xmlns="" val="189479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3"/>
            <a:ext cx="9144000" cy="576063"/>
          </a:xfrm>
        </p:spPr>
        <p:txBody>
          <a:bodyPr/>
          <a:lstStyle/>
          <a:p>
            <a:r>
              <a:rPr lang="en-ZA" dirty="0" smtClean="0">
                <a:solidFill>
                  <a:srgbClr val="ED7D31"/>
                </a:solidFill>
                <a:ea typeface="Batang"/>
              </a:rPr>
              <a:t>BREAKDOWN FOR THE ALLOCATIONS</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Content Placeholder 3"/>
          <p:cNvSpPr>
            <a:spLocks noGrp="1"/>
          </p:cNvSpPr>
          <p:nvPr>
            <p:ph sz="quarter" idx="13"/>
          </p:nvPr>
        </p:nvSpPr>
        <p:spPr>
          <a:xfrm>
            <a:off x="179513" y="772195"/>
            <a:ext cx="8812434" cy="5949279"/>
          </a:xfrm>
        </p:spPr>
        <p:txBody>
          <a:bodyPr/>
          <a:lstStyle/>
          <a:p>
            <a:pPr marL="0" indent="0" algn="just" defTabSz="457200" eaLnBrk="1" hangingPunct="1">
              <a:lnSpc>
                <a:spcPct val="100000"/>
              </a:lnSpc>
              <a:spcBef>
                <a:spcPct val="0"/>
              </a:spcBef>
              <a:spcAft>
                <a:spcPts val="600"/>
              </a:spcAft>
              <a:buNone/>
            </a:pPr>
            <a:r>
              <a:rPr lang="en-ZA" dirty="0" smtClean="0">
                <a:solidFill>
                  <a:srgbClr val="000000"/>
                </a:solidFill>
                <a:ea typeface="ＭＳ Ｐゴシック" charset="-128"/>
              </a:rPr>
              <a:t>The funding was accessed from the Municipal Disaster Grant for drought intervention (water projects).</a:t>
            </a:r>
            <a:endParaRPr lang="en-ZA" dirty="0">
              <a:solidFill>
                <a:srgbClr val="000000"/>
              </a:solidFill>
              <a:ea typeface="ＭＳ Ｐゴシック" charset="-128"/>
            </a:endParaRPr>
          </a:p>
          <a:p>
            <a:pPr marL="0" indent="0" algn="just">
              <a:buNone/>
            </a:pPr>
            <a:endParaRPr lang="en-ZA" sz="2400" dirty="0"/>
          </a:p>
        </p:txBody>
      </p:sp>
      <p:graphicFrame>
        <p:nvGraphicFramePr>
          <p:cNvPr id="5" name="Table 4"/>
          <p:cNvGraphicFramePr>
            <a:graphicFrameLocks noGrp="1"/>
          </p:cNvGraphicFramePr>
          <p:nvPr>
            <p:extLst>
              <p:ext uri="{D42A27DB-BD31-4B8C-83A1-F6EECF244321}">
                <p14:modId xmlns:p14="http://schemas.microsoft.com/office/powerpoint/2010/main" xmlns="" val="3319516349"/>
              </p:ext>
            </p:extLst>
          </p:nvPr>
        </p:nvGraphicFramePr>
        <p:xfrm>
          <a:off x="179513" y="1604055"/>
          <a:ext cx="8812433" cy="5148834"/>
        </p:xfrm>
        <a:graphic>
          <a:graphicData uri="http://schemas.openxmlformats.org/drawingml/2006/table">
            <a:tbl>
              <a:tblPr firstRow="1" firstCol="1" bandRow="1"/>
              <a:tblGrid>
                <a:gridCol w="568544">
                  <a:extLst>
                    <a:ext uri="{9D8B030D-6E8A-4147-A177-3AD203B41FA5}">
                      <a16:colId xmlns:a16="http://schemas.microsoft.com/office/drawing/2014/main" xmlns="" val="1822059228"/>
                    </a:ext>
                  </a:extLst>
                </a:gridCol>
                <a:gridCol w="2647283">
                  <a:extLst>
                    <a:ext uri="{9D8B030D-6E8A-4147-A177-3AD203B41FA5}">
                      <a16:colId xmlns:a16="http://schemas.microsoft.com/office/drawing/2014/main" xmlns="" val="3021696980"/>
                    </a:ext>
                  </a:extLst>
                </a:gridCol>
                <a:gridCol w="3383627">
                  <a:extLst>
                    <a:ext uri="{9D8B030D-6E8A-4147-A177-3AD203B41FA5}">
                      <a16:colId xmlns:a16="http://schemas.microsoft.com/office/drawing/2014/main" xmlns="" val="3071678558"/>
                    </a:ext>
                  </a:extLst>
                </a:gridCol>
                <a:gridCol w="2212979">
                  <a:extLst>
                    <a:ext uri="{9D8B030D-6E8A-4147-A177-3AD203B41FA5}">
                      <a16:colId xmlns:a16="http://schemas.microsoft.com/office/drawing/2014/main" xmlns="" val="1887816440"/>
                    </a:ext>
                  </a:extLst>
                </a:gridCol>
              </a:tblGrid>
              <a:tr h="752009">
                <a:tc>
                  <a:txBody>
                    <a:bodyPr/>
                    <a:lstStyle/>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NO</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MUNICIPALITIES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PROJECTS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AMOUNT</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(September 2017)</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264618056"/>
                  </a:ext>
                </a:extLst>
              </a:tr>
              <a:tr h="1214373">
                <a:tc>
                  <a:txBody>
                    <a:bodyPr/>
                    <a:lstStyle/>
                    <a:p>
                      <a:pPr marL="342900" lvl="0" indent="-342900" algn="l">
                        <a:lnSpc>
                          <a:spcPct val="115000"/>
                        </a:lnSpc>
                        <a:spcAft>
                          <a:spcPts val="0"/>
                        </a:spcAft>
                        <a:buFont typeface="+mj-lt"/>
                        <a:buAutoNum type="arabicPeriod"/>
                      </a:pPr>
                      <a:r>
                        <a:rPr lang="en-GB" sz="2000" b="1">
                          <a:effectLst/>
                          <a:latin typeface="Arial" panose="020B0604020202020204" pitchFamily="34" charset="0"/>
                          <a:ea typeface="Batang"/>
                          <a:cs typeface="Arial" panose="020B0604020202020204" pitchFamily="34" charset="0"/>
                        </a:rPr>
                        <a:t> </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City of Cape Town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Drilling of boreholes and installation of water pumps and pipelines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R20.8 million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901325548"/>
                  </a:ext>
                </a:extLst>
              </a:tr>
              <a:tr h="1214373">
                <a:tc>
                  <a:txBody>
                    <a:bodyPr/>
                    <a:lstStyle/>
                    <a:p>
                      <a:pPr marL="0" lvl="0" indent="0" algn="l">
                        <a:lnSpc>
                          <a:spcPct val="115000"/>
                        </a:lnSpc>
                        <a:spcAft>
                          <a:spcPts val="0"/>
                        </a:spcAft>
                        <a:buFont typeface="+mj-lt"/>
                        <a:buNone/>
                      </a:pPr>
                      <a:r>
                        <a:rPr lang="en-GB" sz="2000" b="1" dirty="0" smtClean="0">
                          <a:effectLst/>
                          <a:latin typeface="Arial" panose="020B0604020202020204" pitchFamily="34" charset="0"/>
                          <a:ea typeface="Batang"/>
                          <a:cs typeface="Arial" panose="020B0604020202020204" pitchFamily="34" charset="0"/>
                        </a:rPr>
                        <a:t>2.</a:t>
                      </a:r>
                      <a:r>
                        <a:rPr lang="en-GB" sz="2000" b="1" dirty="0">
                          <a:effectLst/>
                          <a:latin typeface="Arial" panose="020B0604020202020204" pitchFamily="34" charset="0"/>
                          <a:ea typeface="Batang"/>
                          <a:cs typeface="Arial" panose="020B0604020202020204" pitchFamily="34" charset="0"/>
                        </a:rPr>
                        <a:t>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dirty="0" err="1">
                          <a:effectLst/>
                          <a:latin typeface="Arial" panose="020B0604020202020204" pitchFamily="34" charset="0"/>
                          <a:ea typeface="Batang"/>
                          <a:cs typeface="Arial" panose="020B0604020202020204" pitchFamily="34" charset="0"/>
                        </a:rPr>
                        <a:t>Bitou</a:t>
                      </a:r>
                      <a:r>
                        <a:rPr lang="en-GB" sz="2000" dirty="0">
                          <a:effectLst/>
                          <a:latin typeface="Arial" panose="020B0604020202020204" pitchFamily="34" charset="0"/>
                          <a:ea typeface="Batang"/>
                          <a:cs typeface="Arial" panose="020B0604020202020204" pitchFamily="34" charset="0"/>
                        </a:rPr>
                        <a:t> Local Municipality</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Drilling of boreholes and installation of water pumps and pipelines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R10.9 million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847650118"/>
                  </a:ext>
                </a:extLst>
              </a:tr>
              <a:tr h="1214373">
                <a:tc>
                  <a:txBody>
                    <a:bodyPr/>
                    <a:lstStyle/>
                    <a:p>
                      <a:pPr marL="0" lvl="0" indent="0" algn="l">
                        <a:lnSpc>
                          <a:spcPct val="115000"/>
                        </a:lnSpc>
                        <a:spcAft>
                          <a:spcPts val="0"/>
                        </a:spcAft>
                        <a:buFont typeface="+mj-lt"/>
                        <a:buNone/>
                      </a:pPr>
                      <a:r>
                        <a:rPr lang="en-GB" sz="2000" b="1" dirty="0" smtClean="0">
                          <a:effectLst/>
                          <a:latin typeface="Arial" panose="020B0604020202020204" pitchFamily="34" charset="0"/>
                          <a:ea typeface="Batang"/>
                          <a:cs typeface="Arial" panose="020B0604020202020204" pitchFamily="34" charset="0"/>
                        </a:rPr>
                        <a:t>3.</a:t>
                      </a:r>
                      <a:r>
                        <a:rPr lang="en-GB" sz="2000" b="1" dirty="0">
                          <a:effectLst/>
                          <a:latin typeface="Arial" panose="020B0604020202020204" pitchFamily="34" charset="0"/>
                          <a:ea typeface="Batang"/>
                          <a:cs typeface="Arial" panose="020B0604020202020204" pitchFamily="34" charset="0"/>
                        </a:rPr>
                        <a:t>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a:effectLst/>
                          <a:latin typeface="Arial" panose="020B0604020202020204" pitchFamily="34" charset="0"/>
                          <a:ea typeface="Batang"/>
                          <a:cs typeface="Arial" panose="020B0604020202020204" pitchFamily="34" charset="0"/>
                        </a:rPr>
                        <a:t>Theewaterskloof Local Municipality</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Drilling of boreholes and installation of water pumps and pipelines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R3.1 million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2538648999"/>
                  </a:ext>
                </a:extLst>
              </a:tr>
              <a:tr h="454155">
                <a:tc gridSpan="3">
                  <a:txBody>
                    <a:bodyPr/>
                    <a:lstStyle/>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Total:</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a:txBody>
                    <a:bodyPr/>
                    <a:lstStyle/>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R34.8 million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961382973"/>
                  </a:ext>
                </a:extLst>
              </a:tr>
            </a:tbl>
          </a:graphicData>
        </a:graphic>
      </p:graphicFrame>
    </p:spTree>
    <p:extLst>
      <p:ext uri="{BB962C8B-B14F-4D97-AF65-F5344CB8AC3E}">
        <p14:creationId xmlns:p14="http://schemas.microsoft.com/office/powerpoint/2010/main" xmlns="" val="281175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ZA" dirty="0" smtClean="0"/>
              <a:t>BREAKDOWN FOR DROUGHT ALLOCATIONS(cont.)</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Content Placeholder 3"/>
          <p:cNvSpPr>
            <a:spLocks noGrp="1"/>
          </p:cNvSpPr>
          <p:nvPr>
            <p:ph sz="quarter" idx="13"/>
          </p:nvPr>
        </p:nvSpPr>
        <p:spPr>
          <a:xfrm>
            <a:off x="329595" y="910384"/>
            <a:ext cx="8346861" cy="5445965"/>
          </a:xfrm>
        </p:spPr>
        <p:txBody>
          <a:bodyPr/>
          <a:lstStyle/>
          <a:p>
            <a:pPr algn="just" defTabSz="457200" eaLnBrk="1" hangingPunct="1">
              <a:lnSpc>
                <a:spcPct val="100000"/>
              </a:lnSpc>
              <a:spcBef>
                <a:spcPct val="0"/>
              </a:spcBef>
              <a:spcAft>
                <a:spcPts val="600"/>
              </a:spcAft>
            </a:pPr>
            <a:r>
              <a:rPr lang="en-ZA" dirty="0" smtClean="0">
                <a:solidFill>
                  <a:srgbClr val="000000"/>
                </a:solidFill>
                <a:ea typeface="ＭＳ Ｐゴシック" charset="-128"/>
              </a:rPr>
              <a:t>Of the R74.8 million, the Department of Agriculture was allocated an amount of R40 million from the Provincial Disaster Grant to address the short-term needs within the sector. </a:t>
            </a: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graphicFrame>
        <p:nvGraphicFramePr>
          <p:cNvPr id="7" name="Table 6"/>
          <p:cNvGraphicFramePr>
            <a:graphicFrameLocks noGrp="1"/>
          </p:cNvGraphicFramePr>
          <p:nvPr>
            <p:extLst>
              <p:ext uri="{D42A27DB-BD31-4B8C-83A1-F6EECF244321}">
                <p14:modId xmlns:p14="http://schemas.microsoft.com/office/powerpoint/2010/main" xmlns="" val="431335377"/>
              </p:ext>
            </p:extLst>
          </p:nvPr>
        </p:nvGraphicFramePr>
        <p:xfrm>
          <a:off x="592318" y="2420888"/>
          <a:ext cx="7821413" cy="2118263"/>
        </p:xfrm>
        <a:graphic>
          <a:graphicData uri="http://schemas.openxmlformats.org/drawingml/2006/table">
            <a:tbl>
              <a:tblPr firstRow="1" firstCol="1" bandRow="1"/>
              <a:tblGrid>
                <a:gridCol w="816149">
                  <a:extLst>
                    <a:ext uri="{9D8B030D-6E8A-4147-A177-3AD203B41FA5}">
                      <a16:colId xmlns:a16="http://schemas.microsoft.com/office/drawing/2014/main" xmlns="" val="3200301620"/>
                    </a:ext>
                  </a:extLst>
                </a:gridCol>
                <a:gridCol w="2516454">
                  <a:extLst>
                    <a:ext uri="{9D8B030D-6E8A-4147-A177-3AD203B41FA5}">
                      <a16:colId xmlns:a16="http://schemas.microsoft.com/office/drawing/2014/main" xmlns="" val="3885601479"/>
                    </a:ext>
                  </a:extLst>
                </a:gridCol>
                <a:gridCol w="2432994">
                  <a:extLst>
                    <a:ext uri="{9D8B030D-6E8A-4147-A177-3AD203B41FA5}">
                      <a16:colId xmlns:a16="http://schemas.microsoft.com/office/drawing/2014/main" xmlns="" val="2972292199"/>
                    </a:ext>
                  </a:extLst>
                </a:gridCol>
                <a:gridCol w="2055816">
                  <a:extLst>
                    <a:ext uri="{9D8B030D-6E8A-4147-A177-3AD203B41FA5}">
                      <a16:colId xmlns:a16="http://schemas.microsoft.com/office/drawing/2014/main" xmlns="" val="338093533"/>
                    </a:ext>
                  </a:extLst>
                </a:gridCol>
              </a:tblGrid>
              <a:tr h="1066703">
                <a:tc>
                  <a:txBody>
                    <a:bodyPr/>
                    <a:lstStyle/>
                    <a:p>
                      <a:pPr algn="just">
                        <a:lnSpc>
                          <a:spcPct val="115000"/>
                        </a:lnSpc>
                        <a:spcAft>
                          <a:spcPts val="0"/>
                        </a:spcAft>
                      </a:pPr>
                      <a:r>
                        <a:rPr lang="en-GB" sz="2000" b="1" dirty="0">
                          <a:effectLst/>
                          <a:latin typeface="Arial" panose="020B0604020202020204" pitchFamily="34" charset="0"/>
                          <a:ea typeface="Batang"/>
                          <a:cs typeface="Arial" panose="020B0604020202020204" pitchFamily="34" charset="0"/>
                        </a:rPr>
                        <a:t>NO</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b="1" dirty="0" smtClean="0">
                          <a:effectLst/>
                          <a:latin typeface="Arial" panose="020B0604020202020204" pitchFamily="34" charset="0"/>
                          <a:ea typeface="Batang"/>
                          <a:cs typeface="Arial" panose="020B0604020202020204" pitchFamily="34" charset="0"/>
                        </a:rPr>
                        <a:t>PROVINCE &amp; DEPARTMENT</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PROJECTS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AMOUNT</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GB" sz="2000" b="1" dirty="0">
                          <a:effectLst/>
                          <a:latin typeface="Arial" panose="020B0604020202020204" pitchFamily="34" charset="0"/>
                          <a:ea typeface="Batang"/>
                          <a:cs typeface="Arial" panose="020B0604020202020204" pitchFamily="34" charset="0"/>
                        </a:rPr>
                        <a:t>(October </a:t>
                      </a:r>
                      <a:r>
                        <a:rPr lang="en-GB" sz="2000" b="1" dirty="0" smtClean="0">
                          <a:effectLst/>
                          <a:latin typeface="Arial" panose="020B0604020202020204" pitchFamily="34" charset="0"/>
                          <a:ea typeface="Batang"/>
                          <a:cs typeface="Arial" panose="020B0604020202020204" pitchFamily="34" charset="0"/>
                        </a:rPr>
                        <a:t>2017)</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4059119512"/>
                  </a:ext>
                </a:extLst>
              </a:tr>
              <a:tr h="830864">
                <a:tc>
                  <a:txBody>
                    <a:bodyPr/>
                    <a:lstStyle/>
                    <a:p>
                      <a:pPr marL="342900" lvl="0" indent="-342900" algn="just">
                        <a:lnSpc>
                          <a:spcPct val="150000"/>
                        </a:lnSpc>
                        <a:spcAft>
                          <a:spcPts val="0"/>
                        </a:spcAft>
                        <a:buFont typeface="+mj-lt"/>
                        <a:buAutoNum type="arabicPeriod"/>
                      </a:pPr>
                      <a:r>
                        <a:rPr lang="en-GB" sz="2000" dirty="0">
                          <a:effectLst/>
                          <a:latin typeface="Arial" panose="020B0604020202020204" pitchFamily="34" charset="0"/>
                          <a:ea typeface="Batang"/>
                          <a:cs typeface="Arial" panose="020B0604020202020204" pitchFamily="34" charset="0"/>
                        </a:rPr>
                        <a:t>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Western </a:t>
                      </a:r>
                      <a:r>
                        <a:rPr lang="en-GB" sz="2000" dirty="0" smtClean="0">
                          <a:effectLst/>
                          <a:latin typeface="Arial" panose="020B0604020202020204" pitchFamily="34" charset="0"/>
                          <a:ea typeface="Batang"/>
                          <a:cs typeface="Arial" panose="020B0604020202020204" pitchFamily="34" charset="0"/>
                        </a:rPr>
                        <a:t>Cape Department of Agriculture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Provision and transportation of livestock feed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000" dirty="0">
                          <a:effectLst/>
                          <a:latin typeface="Arial" panose="020B0604020202020204" pitchFamily="34" charset="0"/>
                          <a:ea typeface="Batang"/>
                          <a:cs typeface="Arial" panose="020B0604020202020204" pitchFamily="34" charset="0"/>
                        </a:rPr>
                        <a:t>R40 million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008068"/>
                  </a:ext>
                </a:extLst>
              </a:tr>
            </a:tbl>
          </a:graphicData>
        </a:graphic>
      </p:graphicFrame>
    </p:spTree>
    <p:extLst>
      <p:ext uri="{BB962C8B-B14F-4D97-AF65-F5344CB8AC3E}">
        <p14:creationId xmlns:p14="http://schemas.microsoft.com/office/powerpoint/2010/main" xmlns="" val="4070400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ZA" dirty="0" smtClean="0"/>
              <a:t>DROUGHT FUNDING ALLOCATIONS 2017: EC</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Content Placeholder 3"/>
          <p:cNvSpPr>
            <a:spLocks noGrp="1"/>
          </p:cNvSpPr>
          <p:nvPr>
            <p:ph sz="quarter" idx="13"/>
          </p:nvPr>
        </p:nvSpPr>
        <p:spPr>
          <a:xfrm>
            <a:off x="329595" y="910384"/>
            <a:ext cx="8346861" cy="5445965"/>
          </a:xfrm>
        </p:spPr>
        <p:txBody>
          <a:bodyPr/>
          <a:lstStyle/>
          <a:p>
            <a:pPr marL="0" indent="0" algn="just" defTabSz="457200" eaLnBrk="1" hangingPunct="1">
              <a:lnSpc>
                <a:spcPct val="150000"/>
              </a:lnSpc>
              <a:spcBef>
                <a:spcPct val="0"/>
              </a:spcBef>
              <a:spcAft>
                <a:spcPts val="600"/>
              </a:spcAft>
              <a:buNone/>
            </a:pPr>
            <a:endParaRPr lang="en-ZA" sz="2400" dirty="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graphicFrame>
        <p:nvGraphicFramePr>
          <p:cNvPr id="7" name="Table 6"/>
          <p:cNvGraphicFramePr>
            <a:graphicFrameLocks noGrp="1"/>
          </p:cNvGraphicFramePr>
          <p:nvPr>
            <p:extLst>
              <p:ext uri="{D42A27DB-BD31-4B8C-83A1-F6EECF244321}">
                <p14:modId xmlns:p14="http://schemas.microsoft.com/office/powerpoint/2010/main" xmlns="" val="1421430021"/>
              </p:ext>
            </p:extLst>
          </p:nvPr>
        </p:nvGraphicFramePr>
        <p:xfrm>
          <a:off x="531113" y="1700808"/>
          <a:ext cx="7821413" cy="2118263"/>
        </p:xfrm>
        <a:graphic>
          <a:graphicData uri="http://schemas.openxmlformats.org/drawingml/2006/table">
            <a:tbl>
              <a:tblPr firstRow="1" firstCol="1" bandRow="1"/>
              <a:tblGrid>
                <a:gridCol w="656511">
                  <a:extLst>
                    <a:ext uri="{9D8B030D-6E8A-4147-A177-3AD203B41FA5}">
                      <a16:colId xmlns:a16="http://schemas.microsoft.com/office/drawing/2014/main" xmlns="" val="3200301620"/>
                    </a:ext>
                  </a:extLst>
                </a:gridCol>
                <a:gridCol w="1955019">
                  <a:extLst>
                    <a:ext uri="{9D8B030D-6E8A-4147-A177-3AD203B41FA5}">
                      <a16:colId xmlns:a16="http://schemas.microsoft.com/office/drawing/2014/main" xmlns="" val="3885601479"/>
                    </a:ext>
                  </a:extLst>
                </a:gridCol>
                <a:gridCol w="3154067">
                  <a:extLst>
                    <a:ext uri="{9D8B030D-6E8A-4147-A177-3AD203B41FA5}">
                      <a16:colId xmlns:a16="http://schemas.microsoft.com/office/drawing/2014/main" xmlns="" val="2972292199"/>
                    </a:ext>
                  </a:extLst>
                </a:gridCol>
                <a:gridCol w="2055816">
                  <a:extLst>
                    <a:ext uri="{9D8B030D-6E8A-4147-A177-3AD203B41FA5}">
                      <a16:colId xmlns:a16="http://schemas.microsoft.com/office/drawing/2014/main" xmlns="" val="338093533"/>
                    </a:ext>
                  </a:extLst>
                </a:gridCol>
              </a:tblGrid>
              <a:tr h="1066703">
                <a:tc>
                  <a:txBody>
                    <a:bodyPr/>
                    <a:lstStyle/>
                    <a:p>
                      <a:pPr algn="just">
                        <a:lnSpc>
                          <a:spcPct val="115000"/>
                        </a:lnSpc>
                        <a:spcAft>
                          <a:spcPts val="0"/>
                        </a:spcAft>
                      </a:pPr>
                      <a:r>
                        <a:rPr lang="en-GB" sz="2000" b="1" dirty="0">
                          <a:effectLst/>
                          <a:latin typeface="Arial" panose="020B0604020202020204" pitchFamily="34" charset="0"/>
                          <a:ea typeface="Batang"/>
                          <a:cs typeface="Arial" panose="020B0604020202020204" pitchFamily="34" charset="0"/>
                        </a:rPr>
                        <a:t>NO</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b="1" dirty="0" smtClean="0">
                          <a:effectLst/>
                          <a:latin typeface="Arial" panose="020B0604020202020204" pitchFamily="34" charset="0"/>
                          <a:ea typeface="Batang"/>
                          <a:cs typeface="Arial" panose="020B0604020202020204" pitchFamily="34" charset="0"/>
                        </a:rPr>
                        <a:t>DEPARTMENT</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b="1" dirty="0" smtClean="0">
                          <a:effectLst/>
                          <a:latin typeface="Arial" panose="020B0604020202020204" pitchFamily="34" charset="0"/>
                          <a:ea typeface="Batang"/>
                          <a:cs typeface="Arial" panose="020B0604020202020204" pitchFamily="34" charset="0"/>
                        </a:rPr>
                        <a:t>PURPOSE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b="1" dirty="0">
                          <a:effectLst/>
                          <a:latin typeface="Arial" panose="020B0604020202020204" pitchFamily="34" charset="0"/>
                          <a:ea typeface="Batang"/>
                          <a:cs typeface="Arial" panose="020B0604020202020204" pitchFamily="34" charset="0"/>
                        </a:rPr>
                        <a:t>AMOUNT</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2000" b="1" dirty="0">
                          <a:effectLst/>
                          <a:latin typeface="Arial" panose="020B0604020202020204" pitchFamily="34" charset="0"/>
                          <a:ea typeface="Batang"/>
                          <a:cs typeface="Arial" panose="020B0604020202020204" pitchFamily="34" charset="0"/>
                        </a:rPr>
                        <a:t>(October </a:t>
                      </a:r>
                      <a:r>
                        <a:rPr lang="en-GB" sz="2000" b="1" dirty="0" smtClean="0">
                          <a:effectLst/>
                          <a:latin typeface="Arial" panose="020B0604020202020204" pitchFamily="34" charset="0"/>
                          <a:ea typeface="Batang"/>
                          <a:cs typeface="Arial" panose="020B0604020202020204" pitchFamily="34" charset="0"/>
                        </a:rPr>
                        <a:t>2017)</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4059119512"/>
                  </a:ext>
                </a:extLst>
              </a:tr>
              <a:tr h="830864">
                <a:tc>
                  <a:txBody>
                    <a:bodyPr/>
                    <a:lstStyle/>
                    <a:p>
                      <a:pPr marL="342900" lvl="0" indent="-342900" algn="just">
                        <a:lnSpc>
                          <a:spcPct val="150000"/>
                        </a:lnSpc>
                        <a:spcAft>
                          <a:spcPts val="0"/>
                        </a:spcAft>
                        <a:buFont typeface="+mj-lt"/>
                        <a:buAutoNum type="arabicPeriod"/>
                      </a:pPr>
                      <a:r>
                        <a:rPr lang="en-GB" sz="2000" dirty="0">
                          <a:effectLst/>
                          <a:latin typeface="+mn-lt"/>
                          <a:ea typeface="Batang"/>
                        </a:rPr>
                        <a:t> </a:t>
                      </a: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2000" dirty="0" smtClean="0">
                          <a:effectLst/>
                          <a:latin typeface="Arial" panose="020B0604020202020204" pitchFamily="34" charset="0"/>
                          <a:ea typeface="Times New Roman" panose="02020603050405020304" pitchFamily="18" charset="0"/>
                          <a:cs typeface="Arial" panose="020B0604020202020204" pitchFamily="34" charset="0"/>
                        </a:rPr>
                        <a:t>Department of Water and Sanitation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2000" dirty="0" smtClean="0">
                          <a:effectLst/>
                          <a:latin typeface="Arial" panose="020B0604020202020204" pitchFamily="34" charset="0"/>
                          <a:ea typeface="Times New Roman" panose="02020603050405020304" pitchFamily="18" charset="0"/>
                          <a:cs typeface="Arial" panose="020B0604020202020204" pitchFamily="34" charset="0"/>
                        </a:rPr>
                        <a:t>Butterworth,</a:t>
                      </a:r>
                      <a:r>
                        <a:rPr lang="en-ZA" sz="2000" baseline="0" dirty="0" smtClean="0">
                          <a:effectLst/>
                          <a:latin typeface="Arial" panose="020B0604020202020204" pitchFamily="34" charset="0"/>
                          <a:ea typeface="Times New Roman" panose="02020603050405020304" pitchFamily="18" charset="0"/>
                          <a:cs typeface="Arial" panose="020B0604020202020204" pitchFamily="34" charset="0"/>
                        </a:rPr>
                        <a:t> Eastern Cape </a:t>
                      </a:r>
                      <a:r>
                        <a:rPr lang="en-ZA" sz="2000" dirty="0" smtClean="0">
                          <a:effectLst/>
                          <a:latin typeface="Arial" panose="020B0604020202020204" pitchFamily="34" charset="0"/>
                          <a:ea typeface="Times New Roman" panose="02020603050405020304" pitchFamily="18" charset="0"/>
                          <a:cs typeface="Arial" panose="020B0604020202020204" pitchFamily="34" charset="0"/>
                        </a:rPr>
                        <a:t>Emergency Water Supply Scheme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2000" dirty="0" smtClean="0">
                          <a:effectLst/>
                          <a:latin typeface="Arial" panose="020B0604020202020204" pitchFamily="34" charset="0"/>
                          <a:ea typeface="Batang"/>
                          <a:cs typeface="Arial" panose="020B0604020202020204" pitchFamily="34" charset="0"/>
                        </a:rPr>
                        <a:t>R200 </a:t>
                      </a:r>
                      <a:r>
                        <a:rPr lang="en-GB" sz="2000" dirty="0">
                          <a:effectLst/>
                          <a:latin typeface="Arial" panose="020B0604020202020204" pitchFamily="34" charset="0"/>
                          <a:ea typeface="Batang"/>
                          <a:cs typeface="Arial" panose="020B0604020202020204" pitchFamily="34" charset="0"/>
                        </a:rPr>
                        <a:t>million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008068"/>
                  </a:ext>
                </a:extLst>
              </a:tr>
            </a:tbl>
          </a:graphicData>
        </a:graphic>
      </p:graphicFrame>
    </p:spTree>
    <p:extLst>
      <p:ext uri="{BB962C8B-B14F-4D97-AF65-F5344CB8AC3E}">
        <p14:creationId xmlns:p14="http://schemas.microsoft.com/office/powerpoint/2010/main" xmlns="" val="83247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3"/>
            <a:ext cx="9144000" cy="576063"/>
          </a:xfrm>
        </p:spPr>
        <p:txBody>
          <a:bodyPr/>
          <a:lstStyle/>
          <a:p>
            <a:r>
              <a:rPr lang="en-ZA" dirty="0" smtClean="0">
                <a:solidFill>
                  <a:srgbClr val="ED7D31"/>
                </a:solidFill>
                <a:ea typeface="Batang"/>
              </a:rPr>
              <a:t>Current Funding Requests being evaluated</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Content Placeholder 3"/>
          <p:cNvSpPr>
            <a:spLocks noGrp="1"/>
          </p:cNvSpPr>
          <p:nvPr>
            <p:ph sz="quarter" idx="13"/>
          </p:nvPr>
        </p:nvSpPr>
        <p:spPr>
          <a:xfrm>
            <a:off x="179513" y="772195"/>
            <a:ext cx="8812434" cy="5949279"/>
          </a:xfrm>
        </p:spPr>
        <p:txBody>
          <a:bodyPr/>
          <a:lstStyle/>
          <a:p>
            <a:pPr marL="0" indent="0" algn="just">
              <a:buNone/>
            </a:pPr>
            <a:endParaRPr lang="en-ZA" sz="2400" dirty="0"/>
          </a:p>
        </p:txBody>
      </p:sp>
      <p:graphicFrame>
        <p:nvGraphicFramePr>
          <p:cNvPr id="5" name="Table 4"/>
          <p:cNvGraphicFramePr>
            <a:graphicFrameLocks noGrp="1"/>
          </p:cNvGraphicFramePr>
          <p:nvPr>
            <p:extLst>
              <p:ext uri="{D42A27DB-BD31-4B8C-83A1-F6EECF244321}">
                <p14:modId xmlns:p14="http://schemas.microsoft.com/office/powerpoint/2010/main" xmlns="" val="1195985582"/>
              </p:ext>
            </p:extLst>
          </p:nvPr>
        </p:nvGraphicFramePr>
        <p:xfrm>
          <a:off x="165783" y="821770"/>
          <a:ext cx="8812433" cy="6074267"/>
        </p:xfrm>
        <a:graphic>
          <a:graphicData uri="http://schemas.openxmlformats.org/drawingml/2006/table">
            <a:tbl>
              <a:tblPr firstRow="1" firstCol="1" bandRow="1"/>
              <a:tblGrid>
                <a:gridCol w="445777">
                  <a:extLst>
                    <a:ext uri="{9D8B030D-6E8A-4147-A177-3AD203B41FA5}">
                      <a16:colId xmlns:a16="http://schemas.microsoft.com/office/drawing/2014/main" xmlns="" val="1822059228"/>
                    </a:ext>
                  </a:extLst>
                </a:gridCol>
                <a:gridCol w="1656184">
                  <a:extLst>
                    <a:ext uri="{9D8B030D-6E8A-4147-A177-3AD203B41FA5}">
                      <a16:colId xmlns:a16="http://schemas.microsoft.com/office/drawing/2014/main" xmlns="" val="3021696980"/>
                    </a:ext>
                  </a:extLst>
                </a:gridCol>
                <a:gridCol w="2406725">
                  <a:extLst>
                    <a:ext uri="{9D8B030D-6E8A-4147-A177-3AD203B41FA5}">
                      <a16:colId xmlns:a16="http://schemas.microsoft.com/office/drawing/2014/main" xmlns="" val="695441818"/>
                    </a:ext>
                  </a:extLst>
                </a:gridCol>
                <a:gridCol w="2057771">
                  <a:extLst>
                    <a:ext uri="{9D8B030D-6E8A-4147-A177-3AD203B41FA5}">
                      <a16:colId xmlns:a16="http://schemas.microsoft.com/office/drawing/2014/main" xmlns="" val="3071678558"/>
                    </a:ext>
                  </a:extLst>
                </a:gridCol>
                <a:gridCol w="2245976">
                  <a:extLst>
                    <a:ext uri="{9D8B030D-6E8A-4147-A177-3AD203B41FA5}">
                      <a16:colId xmlns:a16="http://schemas.microsoft.com/office/drawing/2014/main" xmlns="" val="1777115472"/>
                    </a:ext>
                  </a:extLst>
                </a:gridCol>
              </a:tblGrid>
              <a:tr h="518998">
                <a:tc>
                  <a:txBody>
                    <a:bodyPr/>
                    <a:lstStyle/>
                    <a:p>
                      <a:pPr algn="l">
                        <a:lnSpc>
                          <a:spcPct val="115000"/>
                        </a:lnSpc>
                        <a:spcAft>
                          <a:spcPts val="0"/>
                        </a:spcAft>
                      </a:pPr>
                      <a:r>
                        <a:rPr lang="en-GB" sz="1800" b="1" dirty="0" smtClean="0">
                          <a:effectLst/>
                          <a:latin typeface="Arial" panose="020B0604020202020204" pitchFamily="34" charset="0"/>
                          <a:ea typeface="Batang"/>
                          <a:cs typeface="Arial" panose="020B0604020202020204" pitchFamily="34" charset="0"/>
                        </a:rPr>
                        <a:t>No</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1800" b="1" dirty="0" smtClean="0">
                          <a:effectLst/>
                          <a:latin typeface="Arial" panose="020B0604020202020204" pitchFamily="34" charset="0"/>
                          <a:ea typeface="Batang"/>
                          <a:cs typeface="Arial" panose="020B0604020202020204" pitchFamily="34" charset="0"/>
                        </a:rPr>
                        <a:t>Province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Municipalities &amp; Sectors</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1800" b="1" dirty="0" smtClean="0">
                          <a:effectLst/>
                          <a:latin typeface="Arial" panose="020B0604020202020204" pitchFamily="34" charset="0"/>
                          <a:ea typeface="Batang"/>
                          <a:cs typeface="Arial" panose="020B0604020202020204" pitchFamily="34" charset="0"/>
                        </a:rPr>
                        <a:t>Projects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1800" b="1" dirty="0" smtClean="0">
                          <a:effectLst/>
                          <a:latin typeface="Arial" panose="020B0604020202020204" pitchFamily="34" charset="0"/>
                          <a:ea typeface="Batang"/>
                          <a:cs typeface="Arial" panose="020B0604020202020204" pitchFamily="34" charset="0"/>
                        </a:rPr>
                        <a:t>Amount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264618056"/>
                  </a:ext>
                </a:extLst>
              </a:tr>
              <a:tr h="432048">
                <a:tc rowSpan="4">
                  <a:txBody>
                    <a:bodyPr/>
                    <a:lstStyle/>
                    <a:p>
                      <a:pPr marL="342900" lvl="0" indent="-342900" algn="l">
                        <a:lnSpc>
                          <a:spcPct val="115000"/>
                        </a:lnSpc>
                        <a:spcAft>
                          <a:spcPts val="0"/>
                        </a:spcAft>
                        <a:buFont typeface="+mj-lt"/>
                        <a:buAutoNum type="arabicPeriod"/>
                      </a:pPr>
                      <a:r>
                        <a:rPr lang="en-GB" sz="1800" b="1" dirty="0">
                          <a:effectLst/>
                          <a:latin typeface="Arial" panose="020B0604020202020204" pitchFamily="34" charset="0"/>
                          <a:ea typeface="Batang"/>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4">
                  <a:txBody>
                    <a:bodyPr/>
                    <a:lstStyle/>
                    <a:p>
                      <a:pPr algn="l">
                        <a:lnSpc>
                          <a:spcPct val="115000"/>
                        </a:lnSpc>
                        <a:spcAft>
                          <a:spcPts val="0"/>
                        </a:spcAft>
                      </a:pPr>
                      <a:r>
                        <a:rPr lang="en-GB" sz="1800" dirty="0" smtClean="0">
                          <a:effectLst/>
                          <a:latin typeface="Arial" panose="020B0604020202020204" pitchFamily="34" charset="0"/>
                          <a:ea typeface="Batang"/>
                          <a:cs typeface="Arial" panose="020B0604020202020204" pitchFamily="34" charset="0"/>
                        </a:rPr>
                        <a:t>Eastern</a:t>
                      </a:r>
                      <a:r>
                        <a:rPr lang="en-GB" sz="1800" baseline="0" dirty="0" smtClean="0">
                          <a:effectLst/>
                          <a:latin typeface="Arial" panose="020B0604020202020204" pitchFamily="34" charset="0"/>
                          <a:ea typeface="Batang"/>
                          <a:cs typeface="Arial" panose="020B0604020202020204" pitchFamily="34" charset="0"/>
                        </a:rPr>
                        <a:t> Cape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err="1" smtClean="0">
                          <a:effectLst/>
                          <a:latin typeface="Arial" panose="020B0604020202020204" pitchFamily="34" charset="0"/>
                          <a:ea typeface="Times New Roman" panose="02020603050405020304" pitchFamily="18" charset="0"/>
                          <a:cs typeface="Arial" panose="020B0604020202020204" pitchFamily="34" charset="0"/>
                        </a:rPr>
                        <a:t>Amathole</a:t>
                      </a:r>
                      <a:r>
                        <a:rPr lang="en-ZA" sz="1800" dirty="0" smtClean="0">
                          <a:effectLst/>
                          <a:latin typeface="Arial" panose="020B0604020202020204" pitchFamily="34" charset="0"/>
                          <a:ea typeface="Times New Roman" panose="02020603050405020304" pitchFamily="18" charset="0"/>
                          <a:cs typeface="Arial" panose="020B0604020202020204" pitchFamily="34" charset="0"/>
                        </a:rPr>
                        <a:t> DM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00000"/>
                        </a:lnSpc>
                        <a:spcAft>
                          <a:spcPts val="0"/>
                        </a:spcAft>
                      </a:pPr>
                      <a:r>
                        <a:rPr lang="en-GB" sz="1800" dirty="0" smtClean="0">
                          <a:effectLst/>
                          <a:latin typeface="Arial" panose="020B0604020202020204" pitchFamily="34" charset="0"/>
                          <a:ea typeface="Batang"/>
                          <a:cs typeface="Arial" panose="020B0604020202020204" pitchFamily="34" charset="0"/>
                        </a:rPr>
                        <a:t>Water infrastructure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r>
                        <a:rPr lang="en-ZA" sz="1800" dirty="0" smtClean="0">
                          <a:latin typeface="Arial" panose="020B0604020202020204" pitchFamily="34" charset="0"/>
                          <a:cs typeface="Arial" panose="020B0604020202020204" pitchFamily="34" charset="0"/>
                        </a:rPr>
                        <a:t>R     27 036 000 </a:t>
                      </a:r>
                      <a:endParaRPr lang="en-ZA" sz="18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extLst>
                  <a:ext uri="{0D108BD9-81ED-4DB2-BD59-A6C34878D82A}">
                    <a16:rowId xmlns:a16="http://schemas.microsoft.com/office/drawing/2014/main" xmlns="" val="3901325548"/>
                  </a:ext>
                </a:extLst>
              </a:tr>
              <a:tr h="360040">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Nelson Mandela Bay Metro</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00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Water infrastructure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R7 016 000 000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200552832"/>
                  </a:ext>
                </a:extLst>
              </a:tr>
              <a:tr h="360040">
                <a:tc vMerge="1">
                  <a:txBody>
                    <a:bodyPr/>
                    <a:lstStyle/>
                    <a:p>
                      <a:pPr marL="342900" lvl="0" indent="-342900" algn="just">
                        <a:lnSpc>
                          <a:spcPct val="115000"/>
                        </a:lnSpc>
                        <a:spcAft>
                          <a:spcPts val="0"/>
                        </a:spcAft>
                        <a:buFont typeface="+mj-lt"/>
                        <a:buAutoNum type="arabicPeriod"/>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Sarah </a:t>
                      </a:r>
                      <a:r>
                        <a:rPr lang="en-ZA" sz="1800" dirty="0" err="1" smtClean="0">
                          <a:effectLst/>
                          <a:latin typeface="Arial" panose="020B0604020202020204" pitchFamily="34" charset="0"/>
                          <a:ea typeface="Times New Roman" panose="02020603050405020304" pitchFamily="18" charset="0"/>
                          <a:cs typeface="Arial" panose="020B0604020202020204" pitchFamily="34" charset="0"/>
                        </a:rPr>
                        <a:t>Baartman</a:t>
                      </a:r>
                      <a:r>
                        <a:rPr lang="en-ZA" sz="1800" dirty="0" smtClean="0">
                          <a:effectLst/>
                          <a:latin typeface="Arial" panose="020B0604020202020204" pitchFamily="34" charset="0"/>
                          <a:ea typeface="Times New Roman" panose="02020603050405020304" pitchFamily="18" charset="0"/>
                          <a:cs typeface="Arial" panose="020B0604020202020204" pitchFamily="34" charset="0"/>
                        </a:rPr>
                        <a:t> DM</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00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Water infrastructure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R   350 500 000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697947284"/>
                  </a:ext>
                </a:extLst>
              </a:tr>
              <a:tr h="360040">
                <a:tc vMerge="1">
                  <a:txBody>
                    <a:bodyPr/>
                    <a:lstStyle/>
                    <a:p>
                      <a:pPr marL="342900" lvl="0" indent="-342900" algn="just">
                        <a:lnSpc>
                          <a:spcPct val="115000"/>
                        </a:lnSpc>
                        <a:spcAft>
                          <a:spcPts val="0"/>
                        </a:spcAft>
                        <a:buFont typeface="+mj-lt"/>
                        <a:buAutoNum type="arabicPeriod"/>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l">
                        <a:lnSpc>
                          <a:spcPct val="100000"/>
                        </a:lnSpc>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                                  Eastern</a:t>
                      </a:r>
                      <a:r>
                        <a:rPr lang="en-ZA" sz="1800" b="1"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Cape</a:t>
                      </a:r>
                      <a:r>
                        <a:rPr lang="en-ZA" sz="1800" b="1" baseline="0" dirty="0" smtClean="0">
                          <a:effectLst/>
                          <a:latin typeface="Arial" panose="020B0604020202020204" pitchFamily="34" charset="0"/>
                          <a:ea typeface="Times New Roman" panose="02020603050405020304" pitchFamily="18" charset="0"/>
                          <a:cs typeface="Arial" panose="020B0604020202020204" pitchFamily="34" charset="0"/>
                        </a:rPr>
                        <a:t> Total : R7  393 536 000</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just">
                        <a:lnSpc>
                          <a:spcPct val="100000"/>
                        </a:lnSpc>
                        <a:spcAft>
                          <a:spcPts val="0"/>
                        </a:spcAft>
                      </a:pPr>
                      <a:endParaRPr lang="en-ZA" sz="2000" b="1"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extLst>
                  <a:ext uri="{0D108BD9-81ED-4DB2-BD59-A6C34878D82A}">
                    <a16:rowId xmlns:a16="http://schemas.microsoft.com/office/drawing/2014/main" xmlns="" val="1256789972"/>
                  </a:ext>
                </a:extLst>
              </a:tr>
              <a:tr h="504056">
                <a:tc rowSpan="5">
                  <a:txBody>
                    <a:bodyPr/>
                    <a:lstStyle/>
                    <a:p>
                      <a:pPr marL="0" lvl="0" indent="0" algn="l">
                        <a:lnSpc>
                          <a:spcPct val="115000"/>
                        </a:lnSpc>
                        <a:spcAft>
                          <a:spcPts val="0"/>
                        </a:spcAft>
                        <a:buFont typeface="+mj-lt"/>
                        <a:buNone/>
                      </a:pPr>
                      <a:r>
                        <a:rPr lang="en-GB" sz="1800" b="1" dirty="0" smtClean="0">
                          <a:effectLst/>
                          <a:latin typeface="Arial" panose="020B0604020202020204" pitchFamily="34" charset="0"/>
                          <a:ea typeface="Batang"/>
                          <a:cs typeface="Arial" panose="020B0604020202020204" pitchFamily="34" charset="0"/>
                        </a:rPr>
                        <a:t>2.</a:t>
                      </a:r>
                      <a:r>
                        <a:rPr lang="en-GB" sz="1800" b="1" dirty="0">
                          <a:effectLst/>
                          <a:latin typeface="Arial" panose="020B0604020202020204" pitchFamily="34" charset="0"/>
                          <a:ea typeface="Batang"/>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5">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Northern</a:t>
                      </a:r>
                      <a:r>
                        <a:rPr lang="en-ZA" sz="1800" baseline="0" dirty="0" smtClean="0">
                          <a:effectLst/>
                          <a:latin typeface="Arial" panose="020B0604020202020204" pitchFamily="34" charset="0"/>
                          <a:ea typeface="Times New Roman" panose="02020603050405020304" pitchFamily="18" charset="0"/>
                          <a:cs typeface="Arial" panose="020B0604020202020204" pitchFamily="34" charset="0"/>
                        </a:rPr>
                        <a:t> Cape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err="1" smtClean="0">
                          <a:effectLst/>
                          <a:latin typeface="Arial" panose="020B0604020202020204" pitchFamily="34" charset="0"/>
                          <a:ea typeface="Times New Roman" panose="02020603050405020304" pitchFamily="18" charset="0"/>
                          <a:cs typeface="Arial" panose="020B0604020202020204" pitchFamily="34" charset="0"/>
                        </a:rPr>
                        <a:t>Pixley</a:t>
                      </a:r>
                      <a:r>
                        <a:rPr lang="en-ZA" sz="1800" dirty="0" smtClean="0">
                          <a:effectLst/>
                          <a:latin typeface="Arial" panose="020B0604020202020204" pitchFamily="34" charset="0"/>
                          <a:ea typeface="Times New Roman" panose="02020603050405020304" pitchFamily="18" charset="0"/>
                          <a:cs typeface="Arial" panose="020B0604020202020204" pitchFamily="34" charset="0"/>
                        </a:rPr>
                        <a:t> </a:t>
                      </a:r>
                      <a:r>
                        <a:rPr lang="en-ZA" sz="1800" dirty="0" err="1" smtClean="0">
                          <a:effectLst/>
                          <a:latin typeface="Arial" panose="020B0604020202020204" pitchFamily="34" charset="0"/>
                          <a:ea typeface="Times New Roman" panose="02020603050405020304" pitchFamily="18" charset="0"/>
                          <a:cs typeface="Arial" panose="020B0604020202020204" pitchFamily="34" charset="0"/>
                        </a:rPr>
                        <a:t>ka</a:t>
                      </a:r>
                      <a:r>
                        <a:rPr lang="en-ZA" sz="1800" dirty="0" smtClean="0">
                          <a:effectLst/>
                          <a:latin typeface="Arial" panose="020B0604020202020204" pitchFamily="34" charset="0"/>
                          <a:ea typeface="Times New Roman" panose="02020603050405020304" pitchFamily="18" charset="0"/>
                          <a:cs typeface="Arial" panose="020B0604020202020204" pitchFamily="34" charset="0"/>
                        </a:rPr>
                        <a:t> </a:t>
                      </a:r>
                      <a:r>
                        <a:rPr lang="en-ZA" sz="1800" dirty="0" err="1" smtClean="0">
                          <a:effectLst/>
                          <a:latin typeface="Arial" panose="020B0604020202020204" pitchFamily="34" charset="0"/>
                          <a:ea typeface="Times New Roman" panose="02020603050405020304" pitchFamily="18" charset="0"/>
                          <a:cs typeface="Arial" panose="020B0604020202020204" pitchFamily="34" charset="0"/>
                        </a:rPr>
                        <a:t>Seme</a:t>
                      </a:r>
                      <a:r>
                        <a:rPr lang="en-ZA" sz="1800" dirty="0" smtClean="0">
                          <a:effectLst/>
                          <a:latin typeface="Arial" panose="020B0604020202020204" pitchFamily="34" charset="0"/>
                          <a:ea typeface="Times New Roman" panose="02020603050405020304" pitchFamily="18" charset="0"/>
                          <a:cs typeface="Arial" panose="020B0604020202020204" pitchFamily="34" charset="0"/>
                        </a:rPr>
                        <a:t> DM</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GB" sz="1800" dirty="0" smtClean="0">
                          <a:effectLst/>
                          <a:latin typeface="Arial" panose="020B0604020202020204" pitchFamily="34" charset="0"/>
                          <a:ea typeface="Batang"/>
                          <a:cs typeface="Arial" panose="020B0604020202020204" pitchFamily="34" charset="0"/>
                        </a:rPr>
                        <a:t>Water infrastructure </a:t>
                      </a:r>
                      <a:endParaRPr lang="en-ZA" sz="1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R     32</a:t>
                      </a:r>
                      <a:r>
                        <a:rPr lang="en-ZA" sz="1800" baseline="0" dirty="0" smtClean="0">
                          <a:effectLst/>
                          <a:latin typeface="Arial" panose="020B0604020202020204" pitchFamily="34" charset="0"/>
                          <a:ea typeface="Times New Roman" panose="02020603050405020304" pitchFamily="18" charset="0"/>
                          <a:cs typeface="Arial" panose="020B0604020202020204" pitchFamily="34" charset="0"/>
                        </a:rPr>
                        <a:t> 200 000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847650118"/>
                  </a:ext>
                </a:extLst>
              </a:tr>
              <a:tr h="504056">
                <a:tc vMerge="1">
                  <a:txBody>
                    <a:bodyPr/>
                    <a:lstStyle/>
                    <a:p>
                      <a:pPr marL="0" lvl="0" indent="0" algn="just">
                        <a:lnSpc>
                          <a:spcPct val="115000"/>
                        </a:lnSpc>
                        <a:spcAft>
                          <a:spcPts val="0"/>
                        </a:spcAft>
                        <a:buFont typeface="+mj-lt"/>
                        <a:buNone/>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Namakwa DM</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Water infrastructure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R     58 500 000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486067835"/>
                  </a:ext>
                </a:extLst>
              </a:tr>
              <a:tr h="504056">
                <a:tc vMerge="1">
                  <a:txBody>
                    <a:bodyPr/>
                    <a:lstStyle/>
                    <a:p>
                      <a:pPr marL="0" lvl="0" indent="0" algn="just">
                        <a:lnSpc>
                          <a:spcPct val="115000"/>
                        </a:lnSpc>
                        <a:spcAft>
                          <a:spcPts val="0"/>
                        </a:spcAft>
                        <a:buFont typeface="+mj-lt"/>
                        <a:buNone/>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l">
                        <a:lnSpc>
                          <a:spcPct val="100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Agriculture (</a:t>
                      </a:r>
                      <a:r>
                        <a:rPr lang="en-ZA" sz="1800" dirty="0" err="1" smtClean="0">
                          <a:effectLst/>
                          <a:latin typeface="Arial" panose="020B0604020202020204" pitchFamily="34" charset="0"/>
                          <a:ea typeface="Times New Roman" panose="02020603050405020304" pitchFamily="18" charset="0"/>
                          <a:cs typeface="Arial" panose="020B0604020202020204" pitchFamily="34" charset="0"/>
                        </a:rPr>
                        <a:t>Pixley</a:t>
                      </a:r>
                      <a:r>
                        <a:rPr lang="en-ZA" sz="1800" dirty="0" smtClean="0">
                          <a:effectLst/>
                          <a:latin typeface="Arial" panose="020B0604020202020204" pitchFamily="34" charset="0"/>
                          <a:ea typeface="Times New Roman" panose="02020603050405020304" pitchFamily="18" charset="0"/>
                          <a:cs typeface="Arial" panose="020B0604020202020204" pitchFamily="34" charset="0"/>
                        </a:rPr>
                        <a:t> </a:t>
                      </a:r>
                      <a:r>
                        <a:rPr lang="en-ZA" sz="1800" dirty="0" err="1" smtClean="0">
                          <a:effectLst/>
                          <a:latin typeface="Arial" panose="020B0604020202020204" pitchFamily="34" charset="0"/>
                          <a:ea typeface="Times New Roman" panose="02020603050405020304" pitchFamily="18" charset="0"/>
                          <a:cs typeface="Arial" panose="020B0604020202020204" pitchFamily="34" charset="0"/>
                        </a:rPr>
                        <a:t>Ka</a:t>
                      </a:r>
                      <a:r>
                        <a:rPr lang="en-ZA"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ZA" sz="1800" baseline="0" dirty="0" err="1" smtClean="0">
                          <a:effectLst/>
                          <a:latin typeface="Arial" panose="020B0604020202020204" pitchFamily="34" charset="0"/>
                          <a:ea typeface="Times New Roman" panose="02020603050405020304" pitchFamily="18" charset="0"/>
                          <a:cs typeface="Arial" panose="020B0604020202020204" pitchFamily="34" charset="0"/>
                        </a:rPr>
                        <a:t>Seme</a:t>
                      </a:r>
                      <a:r>
                        <a:rPr lang="en-ZA" sz="1800" baseline="0" dirty="0" smtClean="0">
                          <a:effectLst/>
                          <a:latin typeface="Arial" panose="020B0604020202020204" pitchFamily="34" charset="0"/>
                          <a:ea typeface="Times New Roman" panose="02020603050405020304" pitchFamily="18" charset="0"/>
                          <a:cs typeface="Arial" panose="020B0604020202020204" pitchFamily="34" charset="0"/>
                        </a:rPr>
                        <a:t> &amp; Namakwa DMs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Livestock feed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R  127</a:t>
                      </a:r>
                      <a:r>
                        <a:rPr lang="en-ZA" sz="1800" baseline="0" dirty="0" smtClean="0">
                          <a:effectLst/>
                          <a:latin typeface="Arial" panose="020B0604020202020204" pitchFamily="34" charset="0"/>
                          <a:ea typeface="Times New Roman" panose="02020603050405020304" pitchFamily="18" charset="0"/>
                          <a:cs typeface="Arial" panose="020B0604020202020204" pitchFamily="34" charset="0"/>
                        </a:rPr>
                        <a:t> 000 000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2607191931"/>
                  </a:ext>
                </a:extLst>
              </a:tr>
              <a:tr h="504056">
                <a:tc vMerge="1">
                  <a:txBody>
                    <a:bodyPr/>
                    <a:lstStyle/>
                    <a:p>
                      <a:endParaRPr lang="en-ZA"/>
                    </a:p>
                  </a:txBody>
                  <a:tcPr/>
                </a:tc>
                <a:tc vMerge="1">
                  <a:txBody>
                    <a:bodyPr/>
                    <a:lstStyle/>
                    <a:p>
                      <a:endParaRPr lang="en-ZA"/>
                    </a:p>
                  </a:txBody>
                  <a:tcPr/>
                </a:tc>
                <a:tc vMerge="1">
                  <a:txBody>
                    <a:bodyPr/>
                    <a:lstStyle/>
                    <a:p>
                      <a:pPr algn="just">
                        <a:lnSpc>
                          <a:spcPct val="100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Removal of alien species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800" dirty="0" smtClean="0">
                          <a:effectLst/>
                          <a:latin typeface="Arial" panose="020B0604020202020204" pitchFamily="34" charset="0"/>
                          <a:ea typeface="Times New Roman" panose="02020603050405020304" pitchFamily="18" charset="0"/>
                          <a:cs typeface="Arial" panose="020B0604020202020204" pitchFamily="34" charset="0"/>
                        </a:rPr>
                        <a:t>R    56 000 000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650583167"/>
                  </a:ext>
                </a:extLst>
              </a:tr>
              <a:tr h="504056">
                <a:tc vMerge="1">
                  <a:txBody>
                    <a:bodyPr/>
                    <a:lstStyle/>
                    <a:p>
                      <a:pPr marL="0" lvl="0" indent="0" algn="just">
                        <a:lnSpc>
                          <a:spcPct val="115000"/>
                        </a:lnSpc>
                        <a:spcAft>
                          <a:spcPts val="0"/>
                        </a:spcAft>
                        <a:buFont typeface="+mj-lt"/>
                        <a:buNone/>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l">
                        <a:lnSpc>
                          <a:spcPct val="100000"/>
                        </a:lnSpc>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                                  Northern</a:t>
                      </a:r>
                      <a:r>
                        <a:rPr lang="en-ZA" sz="1800" b="1" baseline="0" dirty="0" smtClean="0">
                          <a:effectLst/>
                          <a:latin typeface="Arial" panose="020B0604020202020204" pitchFamily="34" charset="0"/>
                          <a:ea typeface="Times New Roman" panose="02020603050405020304" pitchFamily="18" charset="0"/>
                          <a:cs typeface="Arial" panose="020B0604020202020204" pitchFamily="34" charset="0"/>
                        </a:rPr>
                        <a:t> Cape Total:  R  273 700 000</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marL="0" marR="0" lvl="0" indent="0" algn="just" defTabSz="685800" rtl="0" eaLnBrk="1" fontAlgn="auto" latinLnBrk="0" hangingPunct="1">
                        <a:lnSpc>
                          <a:spcPct val="115000"/>
                        </a:lnSpc>
                        <a:spcBef>
                          <a:spcPts val="0"/>
                        </a:spcBef>
                        <a:spcAft>
                          <a:spcPts val="0"/>
                        </a:spcAft>
                        <a:buClrTx/>
                        <a:buSzTx/>
                        <a:buFontTx/>
                        <a:buNone/>
                        <a:tabLst/>
                        <a:defRPr/>
                      </a:pPr>
                      <a:endParaRPr lang="en-ZA" sz="2000" dirty="0" smtClean="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extLst>
                  <a:ext uri="{0D108BD9-81ED-4DB2-BD59-A6C34878D82A}">
                    <a16:rowId xmlns:a16="http://schemas.microsoft.com/office/drawing/2014/main" xmlns="" val="1112741868"/>
                  </a:ext>
                </a:extLst>
              </a:tr>
              <a:tr h="454155">
                <a:tc gridSpan="5">
                  <a:txBody>
                    <a:bodyPr/>
                    <a:lstStyle/>
                    <a:p>
                      <a:pPr algn="l">
                        <a:lnSpc>
                          <a:spcPct val="115000"/>
                        </a:lnSpc>
                        <a:spcAft>
                          <a:spcPts val="0"/>
                        </a:spcAft>
                      </a:pPr>
                      <a:r>
                        <a:rPr lang="en-GB" sz="1800" b="1" dirty="0" smtClean="0">
                          <a:effectLst/>
                          <a:latin typeface="Arial" panose="020B0604020202020204" pitchFamily="34" charset="0"/>
                          <a:ea typeface="Batang"/>
                          <a:cs typeface="Arial" panose="020B0604020202020204" pitchFamily="34" charset="0"/>
                        </a:rPr>
                        <a:t>Grand Total: (EC &amp; NC) :                                                               R7 667 236 000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961382973"/>
                  </a:ext>
                </a:extLst>
              </a:tr>
            </a:tbl>
          </a:graphicData>
        </a:graphic>
      </p:graphicFrame>
    </p:spTree>
    <p:extLst>
      <p:ext uri="{BB962C8B-B14F-4D97-AF65-F5344CB8AC3E}">
        <p14:creationId xmlns:p14="http://schemas.microsoft.com/office/powerpoint/2010/main" xmlns="" val="1312706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3"/>
            <a:ext cx="9144000" cy="576063"/>
          </a:xfrm>
        </p:spPr>
        <p:txBody>
          <a:bodyPr/>
          <a:lstStyle/>
          <a:p>
            <a:r>
              <a:rPr lang="en-ZA" dirty="0" smtClean="0">
                <a:solidFill>
                  <a:srgbClr val="ED7D31"/>
                </a:solidFill>
                <a:ea typeface="Batang"/>
              </a:rPr>
              <a:t>Current Funding Request for drought intervention measures</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Content Placeholder 3"/>
          <p:cNvSpPr>
            <a:spLocks noGrp="1"/>
          </p:cNvSpPr>
          <p:nvPr>
            <p:ph sz="quarter" idx="13"/>
          </p:nvPr>
        </p:nvSpPr>
        <p:spPr>
          <a:xfrm>
            <a:off x="179513" y="772195"/>
            <a:ext cx="8812434" cy="5949279"/>
          </a:xfrm>
        </p:spPr>
        <p:txBody>
          <a:bodyPr/>
          <a:lstStyle/>
          <a:p>
            <a:pPr marL="0" indent="0" algn="just">
              <a:buNone/>
            </a:pPr>
            <a:endParaRPr lang="en-ZA" sz="2400" dirty="0"/>
          </a:p>
        </p:txBody>
      </p:sp>
      <p:graphicFrame>
        <p:nvGraphicFramePr>
          <p:cNvPr id="5" name="Table 4"/>
          <p:cNvGraphicFramePr>
            <a:graphicFrameLocks noGrp="1"/>
          </p:cNvGraphicFramePr>
          <p:nvPr>
            <p:extLst>
              <p:ext uri="{D42A27DB-BD31-4B8C-83A1-F6EECF244321}">
                <p14:modId xmlns:p14="http://schemas.microsoft.com/office/powerpoint/2010/main" xmlns="" val="1701353051"/>
              </p:ext>
            </p:extLst>
          </p:nvPr>
        </p:nvGraphicFramePr>
        <p:xfrm>
          <a:off x="202921" y="1369151"/>
          <a:ext cx="8812433" cy="3368403"/>
        </p:xfrm>
        <a:graphic>
          <a:graphicData uri="http://schemas.openxmlformats.org/drawingml/2006/table">
            <a:tbl>
              <a:tblPr firstRow="1" firstCol="1" bandRow="1"/>
              <a:tblGrid>
                <a:gridCol w="445777">
                  <a:extLst>
                    <a:ext uri="{9D8B030D-6E8A-4147-A177-3AD203B41FA5}">
                      <a16:colId xmlns:a16="http://schemas.microsoft.com/office/drawing/2014/main" xmlns="" val="1822059228"/>
                    </a:ext>
                  </a:extLst>
                </a:gridCol>
                <a:gridCol w="1656184">
                  <a:extLst>
                    <a:ext uri="{9D8B030D-6E8A-4147-A177-3AD203B41FA5}">
                      <a16:colId xmlns:a16="http://schemas.microsoft.com/office/drawing/2014/main" xmlns="" val="3021696980"/>
                    </a:ext>
                  </a:extLst>
                </a:gridCol>
                <a:gridCol w="2406725">
                  <a:extLst>
                    <a:ext uri="{9D8B030D-6E8A-4147-A177-3AD203B41FA5}">
                      <a16:colId xmlns:a16="http://schemas.microsoft.com/office/drawing/2014/main" xmlns="" val="695441818"/>
                    </a:ext>
                  </a:extLst>
                </a:gridCol>
                <a:gridCol w="2417811">
                  <a:extLst>
                    <a:ext uri="{9D8B030D-6E8A-4147-A177-3AD203B41FA5}">
                      <a16:colId xmlns:a16="http://schemas.microsoft.com/office/drawing/2014/main" xmlns="" val="3071678558"/>
                    </a:ext>
                  </a:extLst>
                </a:gridCol>
                <a:gridCol w="184172">
                  <a:extLst>
                    <a:ext uri="{9D8B030D-6E8A-4147-A177-3AD203B41FA5}">
                      <a16:colId xmlns:a16="http://schemas.microsoft.com/office/drawing/2014/main" xmlns="" val="1777115472"/>
                    </a:ext>
                  </a:extLst>
                </a:gridCol>
                <a:gridCol w="1701764">
                  <a:extLst>
                    <a:ext uri="{9D8B030D-6E8A-4147-A177-3AD203B41FA5}">
                      <a16:colId xmlns:a16="http://schemas.microsoft.com/office/drawing/2014/main" xmlns="" val="1887816440"/>
                    </a:ext>
                  </a:extLst>
                </a:gridCol>
              </a:tblGrid>
              <a:tr h="518998">
                <a:tc>
                  <a:txBody>
                    <a:bodyPr/>
                    <a:lstStyle/>
                    <a:p>
                      <a:pPr algn="just">
                        <a:lnSpc>
                          <a:spcPct val="115000"/>
                        </a:lnSpc>
                        <a:spcAft>
                          <a:spcPts val="0"/>
                        </a:spcAft>
                      </a:pPr>
                      <a:r>
                        <a:rPr lang="en-GB" sz="2000" b="1" dirty="0" smtClean="0">
                          <a:effectLst/>
                          <a:latin typeface="+mn-lt"/>
                          <a:ea typeface="Batang"/>
                        </a:rPr>
                        <a:t>No</a:t>
                      </a: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b="1" dirty="0" smtClean="0">
                          <a:effectLst/>
                          <a:latin typeface="Arial" panose="020B0604020202020204" pitchFamily="34" charset="0"/>
                          <a:ea typeface="Batang"/>
                          <a:cs typeface="Arial" panose="020B0604020202020204" pitchFamily="34" charset="0"/>
                        </a:rPr>
                        <a:t>Province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ZA" sz="2000" b="1" dirty="0" smtClean="0">
                          <a:effectLst/>
                          <a:latin typeface="Arial" panose="020B0604020202020204" pitchFamily="34" charset="0"/>
                          <a:ea typeface="Times New Roman" panose="02020603050405020304" pitchFamily="18" charset="0"/>
                          <a:cs typeface="Arial" panose="020B0604020202020204" pitchFamily="34" charset="0"/>
                        </a:rPr>
                        <a:t>Municipalities &amp; Sectors</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b="1" dirty="0" smtClean="0">
                          <a:effectLst/>
                          <a:latin typeface="Arial" panose="020B0604020202020204" pitchFamily="34" charset="0"/>
                          <a:ea typeface="Batang"/>
                          <a:cs typeface="Arial" panose="020B0604020202020204" pitchFamily="34" charset="0"/>
                        </a:rPr>
                        <a:t>Projects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just">
                        <a:lnSpc>
                          <a:spcPct val="115000"/>
                        </a:lnSpc>
                        <a:spcAft>
                          <a:spcPts val="0"/>
                        </a:spcAft>
                      </a:pPr>
                      <a:r>
                        <a:rPr lang="en-GB" sz="2000" b="1" dirty="0" smtClean="0">
                          <a:effectLst/>
                          <a:latin typeface="Arial" panose="020B0604020202020204" pitchFamily="34" charset="0"/>
                          <a:ea typeface="Batang"/>
                          <a:cs typeface="Arial" panose="020B0604020202020204" pitchFamily="34" charset="0"/>
                        </a:rPr>
                        <a:t>Amount</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264618056"/>
                  </a:ext>
                </a:extLst>
              </a:tr>
              <a:tr h="432048">
                <a:tc rowSpan="4">
                  <a:txBody>
                    <a:bodyPr/>
                    <a:lstStyle/>
                    <a:p>
                      <a:pPr marL="0" lvl="0" indent="0" algn="just">
                        <a:lnSpc>
                          <a:spcPct val="115000"/>
                        </a:lnSpc>
                        <a:spcAft>
                          <a:spcPts val="0"/>
                        </a:spcAft>
                        <a:buFont typeface="+mj-lt"/>
                        <a:buNone/>
                      </a:pPr>
                      <a:r>
                        <a:rPr lang="en-GB" sz="2000" b="1" dirty="0" smtClean="0">
                          <a:effectLst/>
                          <a:latin typeface="+mn-lt"/>
                          <a:ea typeface="Batang"/>
                        </a:rPr>
                        <a:t>3. </a:t>
                      </a:r>
                      <a:r>
                        <a:rPr lang="en-GB" sz="2000" b="1" dirty="0">
                          <a:effectLst/>
                          <a:latin typeface="+mn-lt"/>
                          <a:ea typeface="Batang"/>
                        </a:rPr>
                        <a:t> </a:t>
                      </a: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4">
                  <a:txBody>
                    <a:bodyPr/>
                    <a:lstStyle/>
                    <a:p>
                      <a:pPr algn="just">
                        <a:lnSpc>
                          <a:spcPct val="115000"/>
                        </a:lnSpc>
                        <a:spcAft>
                          <a:spcPts val="0"/>
                        </a:spcAft>
                      </a:pPr>
                      <a:r>
                        <a:rPr lang="en-ZA" sz="2000" dirty="0" smtClean="0">
                          <a:effectLst/>
                          <a:latin typeface="Arial" panose="020B0604020202020204" pitchFamily="34" charset="0"/>
                          <a:ea typeface="Times New Roman" panose="02020603050405020304" pitchFamily="18" charset="0"/>
                          <a:cs typeface="Arial" panose="020B0604020202020204" pitchFamily="34" charset="0"/>
                        </a:rPr>
                        <a:t>Western Cape</a:t>
                      </a:r>
                      <a:r>
                        <a:rPr lang="en-ZA" sz="2000" baseline="0" dirty="0" smtClean="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spcAft>
                          <a:spcPts val="0"/>
                        </a:spcAft>
                      </a:pPr>
                      <a:r>
                        <a:rPr lang="en-ZA" sz="2000" baseline="0" dirty="0" smtClean="0">
                          <a:effectLst/>
                          <a:latin typeface="Arial" panose="020B0604020202020204" pitchFamily="34" charset="0"/>
                          <a:ea typeface="Times New Roman" panose="02020603050405020304" pitchFamily="18" charset="0"/>
                          <a:cs typeface="Arial" panose="020B0604020202020204" pitchFamily="34" charset="0"/>
                        </a:rPr>
                        <a:t>(Additional funding  request)</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ZA" sz="2000" dirty="0" smtClean="0">
                          <a:effectLst/>
                          <a:latin typeface="Arial" panose="020B0604020202020204" pitchFamily="34" charset="0"/>
                          <a:ea typeface="Times New Roman" panose="02020603050405020304" pitchFamily="18" charset="0"/>
                          <a:cs typeface="Arial" panose="020B0604020202020204" pitchFamily="34" charset="0"/>
                        </a:rPr>
                        <a:t>City of Cape Town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just">
                        <a:lnSpc>
                          <a:spcPct val="100000"/>
                        </a:lnSpc>
                        <a:spcAft>
                          <a:spcPts val="0"/>
                        </a:spcAft>
                      </a:pPr>
                      <a:r>
                        <a:rPr lang="en-GB" sz="2000" dirty="0" smtClean="0">
                          <a:effectLst/>
                          <a:latin typeface="Arial" panose="020B0604020202020204" pitchFamily="34" charset="0"/>
                          <a:ea typeface="Batang"/>
                          <a:cs typeface="Arial" panose="020B0604020202020204" pitchFamily="34" charset="0"/>
                        </a:rPr>
                        <a:t>Water infrastructure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gridSpan="2">
                  <a:txBody>
                    <a:bodyPr/>
                    <a:lstStyle/>
                    <a:p>
                      <a:r>
                        <a:rPr lang="en-ZA" sz="2000" dirty="0" smtClean="0">
                          <a:latin typeface="Arial" panose="020B0604020202020204" pitchFamily="34" charset="0"/>
                          <a:cs typeface="Arial" panose="020B0604020202020204" pitchFamily="34" charset="0"/>
                        </a:rPr>
                        <a:t>R6.8</a:t>
                      </a:r>
                      <a:r>
                        <a:rPr lang="en-ZA" sz="2000" baseline="0" dirty="0" smtClean="0">
                          <a:latin typeface="Arial" panose="020B0604020202020204" pitchFamily="34" charset="0"/>
                          <a:cs typeface="Arial" panose="020B0604020202020204" pitchFamily="34" charset="0"/>
                        </a:rPr>
                        <a:t> billion</a:t>
                      </a:r>
                      <a:endParaRPr lang="en-ZA" sz="20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h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extLst>
                  <a:ext uri="{0D108BD9-81ED-4DB2-BD59-A6C34878D82A}">
                    <a16:rowId xmlns:a16="http://schemas.microsoft.com/office/drawing/2014/main" xmlns="" val="3901325548"/>
                  </a:ext>
                </a:extLst>
              </a:tr>
              <a:tr h="360040">
                <a:tc vMerge="1">
                  <a:txBody>
                    <a:bodyPr/>
                    <a:lstStyle/>
                    <a:p>
                      <a:endParaRPr lang="en-ZA"/>
                    </a:p>
                  </a:txBody>
                  <a:tcPr/>
                </a:tc>
                <a:tc vMerge="1">
                  <a:txBody>
                    <a:bodyPr/>
                    <a:lstStyle/>
                    <a:p>
                      <a:endParaRPr lang="en-ZA"/>
                    </a:p>
                  </a:txBody>
                  <a:tcPr/>
                </a:tc>
                <a:tc>
                  <a:txBody>
                    <a:bodyPr/>
                    <a:lstStyle/>
                    <a:p>
                      <a:pPr algn="just">
                        <a:lnSpc>
                          <a:spcPct val="115000"/>
                        </a:lnSpc>
                        <a:spcAft>
                          <a:spcPts val="0"/>
                        </a:spcAft>
                      </a:pPr>
                      <a:r>
                        <a:rPr lang="en-ZA" sz="2000" dirty="0" err="1" smtClean="0">
                          <a:effectLst/>
                          <a:latin typeface="Arial" panose="020B0604020202020204" pitchFamily="34" charset="0"/>
                          <a:ea typeface="Times New Roman" panose="02020603050405020304" pitchFamily="18" charset="0"/>
                          <a:cs typeface="Arial" panose="020B0604020202020204" pitchFamily="34" charset="0"/>
                        </a:rPr>
                        <a:t>Matzikama</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00000"/>
                        </a:lnSpc>
                        <a:spcAft>
                          <a:spcPts val="0"/>
                        </a:spcAft>
                      </a:pPr>
                      <a:r>
                        <a:rPr lang="en-ZA" sz="2000" dirty="0" smtClean="0">
                          <a:effectLst/>
                          <a:latin typeface="Arial" panose="020B0604020202020204" pitchFamily="34" charset="0"/>
                          <a:ea typeface="Times New Roman" panose="02020603050405020304" pitchFamily="18" charset="0"/>
                          <a:cs typeface="Arial" panose="020B0604020202020204" pitchFamily="34" charset="0"/>
                        </a:rPr>
                        <a:t>Water infrastructure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just">
                        <a:lnSpc>
                          <a:spcPct val="115000"/>
                        </a:lnSpc>
                        <a:spcAft>
                          <a:spcPts val="0"/>
                        </a:spcAft>
                      </a:pPr>
                      <a:r>
                        <a:rPr lang="en-ZA" sz="2000" dirty="0" smtClean="0">
                          <a:effectLst/>
                          <a:latin typeface="Arial" panose="020B0604020202020204" pitchFamily="34" charset="0"/>
                          <a:ea typeface="Times New Roman" panose="02020603050405020304" pitchFamily="18" charset="0"/>
                          <a:cs typeface="Arial" panose="020B0604020202020204" pitchFamily="34" charset="0"/>
                        </a:rPr>
                        <a:t>R 2 077 million</a:t>
                      </a:r>
                    </a:p>
                    <a:p>
                      <a:pPr algn="just">
                        <a:lnSpc>
                          <a:spcPct val="115000"/>
                        </a:lnSpc>
                        <a:spcAft>
                          <a:spcPts val="0"/>
                        </a:spcAft>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200552832"/>
                  </a:ext>
                </a:extLst>
              </a:tr>
              <a:tr h="360040">
                <a:tc vMerge="1">
                  <a:txBody>
                    <a:bodyPr/>
                    <a:lstStyle/>
                    <a:p>
                      <a:pPr marL="342900" lvl="0" indent="-342900" algn="just">
                        <a:lnSpc>
                          <a:spcPct val="115000"/>
                        </a:lnSpc>
                        <a:spcAft>
                          <a:spcPts val="0"/>
                        </a:spcAft>
                        <a:buFont typeface="+mj-lt"/>
                        <a:buAutoNum type="arabicPeriod"/>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ZA" sz="2000" dirty="0" err="1" smtClean="0">
                          <a:effectLst/>
                          <a:latin typeface="Arial" panose="020B0604020202020204" pitchFamily="34" charset="0"/>
                          <a:ea typeface="Times New Roman" panose="02020603050405020304" pitchFamily="18" charset="0"/>
                          <a:cs typeface="Arial" panose="020B0604020202020204" pitchFamily="34" charset="0"/>
                        </a:rPr>
                        <a:t>Drakenstein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00000"/>
                        </a:lnSpc>
                        <a:spcAft>
                          <a:spcPts val="0"/>
                        </a:spcAft>
                      </a:pPr>
                      <a:r>
                        <a:rPr lang="en-ZA" sz="2000" dirty="0" smtClean="0">
                          <a:effectLst/>
                          <a:latin typeface="Arial" panose="020B0604020202020204" pitchFamily="34" charset="0"/>
                          <a:ea typeface="Times New Roman" panose="02020603050405020304" pitchFamily="18" charset="0"/>
                          <a:cs typeface="Arial" panose="020B0604020202020204" pitchFamily="34" charset="0"/>
                        </a:rPr>
                        <a:t>Water infrastructure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just">
                        <a:lnSpc>
                          <a:spcPct val="115000"/>
                        </a:lnSpc>
                        <a:spcAft>
                          <a:spcPts val="0"/>
                        </a:spcAft>
                      </a:pPr>
                      <a:r>
                        <a:rPr lang="en-ZA" sz="2000" dirty="0" smtClean="0">
                          <a:effectLst/>
                          <a:latin typeface="Arial" panose="020B0604020202020204" pitchFamily="34" charset="0"/>
                          <a:ea typeface="Times New Roman" panose="02020603050405020304" pitchFamily="18" charset="0"/>
                          <a:cs typeface="Arial" panose="020B0604020202020204" pitchFamily="34" charset="0"/>
                        </a:rPr>
                        <a:t>R51.4 million</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697947284"/>
                  </a:ext>
                </a:extLst>
              </a:tr>
              <a:tr h="360040">
                <a:tc vMerge="1">
                  <a:txBody>
                    <a:bodyPr/>
                    <a:lstStyle/>
                    <a:p>
                      <a:pPr marL="342900" lvl="0" indent="-342900" algn="just">
                        <a:lnSpc>
                          <a:spcPct val="115000"/>
                        </a:lnSpc>
                        <a:spcAft>
                          <a:spcPts val="0"/>
                        </a:spcAft>
                        <a:buFont typeface="+mj-lt"/>
                        <a:buAutoNum type="arabicPeriod"/>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just">
                        <a:lnSpc>
                          <a:spcPct val="100000"/>
                        </a:lnSpc>
                        <a:spcAft>
                          <a:spcPts val="0"/>
                        </a:spcAft>
                      </a:pPr>
                      <a:r>
                        <a:rPr lang="en-ZA" sz="2000" b="1" dirty="0" smtClean="0">
                          <a:effectLst/>
                          <a:latin typeface="Arial" panose="020B0604020202020204" pitchFamily="34" charset="0"/>
                          <a:ea typeface="Times New Roman" panose="02020603050405020304" pitchFamily="18" charset="0"/>
                          <a:cs typeface="Arial" panose="020B0604020202020204" pitchFamily="34" charset="0"/>
                        </a:rPr>
                        <a:t>                                  Western</a:t>
                      </a:r>
                      <a:r>
                        <a:rPr lang="en-ZA" sz="2000" b="1" baseline="0" dirty="0" smtClean="0">
                          <a:effectLst/>
                          <a:latin typeface="Arial" panose="020B0604020202020204" pitchFamily="34" charset="0"/>
                          <a:ea typeface="Times New Roman" panose="02020603050405020304" pitchFamily="18" charset="0"/>
                          <a:cs typeface="Arial" panose="020B0604020202020204" pitchFamily="34" charset="0"/>
                        </a:rPr>
                        <a:t> Cape Total : </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just">
                        <a:lnSpc>
                          <a:spcPct val="100000"/>
                        </a:lnSpc>
                        <a:spcAft>
                          <a:spcPts val="0"/>
                        </a:spcAft>
                      </a:pPr>
                      <a:endParaRPr lang="en-ZA" sz="2000" b="1"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256789972"/>
                  </a:ext>
                </a:extLst>
              </a:tr>
              <a:tr h="360040">
                <a:tc gridSpan="6">
                  <a:txBody>
                    <a:bodyPr/>
                    <a:lstStyle/>
                    <a:p>
                      <a:pPr marL="0" lvl="0" indent="0" algn="just">
                        <a:lnSpc>
                          <a:spcPct val="115000"/>
                        </a:lnSpc>
                        <a:spcAft>
                          <a:spcPts val="0"/>
                        </a:spcAft>
                        <a:buFont typeface="+mj-lt"/>
                        <a:buNone/>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just">
                        <a:lnSpc>
                          <a:spcPct val="115000"/>
                        </a:lnSpc>
                        <a:spcAft>
                          <a:spcPts val="0"/>
                        </a:spcAft>
                      </a:pPr>
                      <a:endParaRPr lang="en-ZA"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just">
                        <a:lnSpc>
                          <a:spcPct val="100000"/>
                        </a:lnSpc>
                        <a:spcAft>
                          <a:spcPts val="0"/>
                        </a:spcAft>
                      </a:pPr>
                      <a:endParaRPr lang="en-ZA" sz="2000" b="1"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22703787"/>
                  </a:ext>
                </a:extLst>
              </a:tr>
              <a:tr h="454155">
                <a:tc gridSpan="5">
                  <a:txBody>
                    <a:bodyPr/>
                    <a:lstStyle/>
                    <a:p>
                      <a:pPr algn="just">
                        <a:lnSpc>
                          <a:spcPct val="115000"/>
                        </a:lnSpc>
                        <a:spcAft>
                          <a:spcPts val="0"/>
                        </a:spcAft>
                      </a:pPr>
                      <a:r>
                        <a:rPr lang="en-GB" sz="2000" b="1" dirty="0" smtClean="0">
                          <a:effectLst/>
                          <a:latin typeface="Arial" panose="020B0604020202020204" pitchFamily="34" charset="0"/>
                          <a:ea typeface="Batang"/>
                          <a:cs typeface="Arial" panose="020B0604020202020204" pitchFamily="34" charset="0"/>
                        </a:rPr>
                        <a:t>Grand Total: (EC, NC &amp; WC)</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just">
                        <a:lnSpc>
                          <a:spcPct val="115000"/>
                        </a:lnSpc>
                        <a:spcAft>
                          <a:spcPts val="0"/>
                        </a:spcAft>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961382973"/>
                  </a:ext>
                </a:extLst>
              </a:tr>
            </a:tbl>
          </a:graphicData>
        </a:graphic>
      </p:graphicFrame>
    </p:spTree>
    <p:extLst>
      <p:ext uri="{BB962C8B-B14F-4D97-AF65-F5344CB8AC3E}">
        <p14:creationId xmlns:p14="http://schemas.microsoft.com/office/powerpoint/2010/main" xmlns="" val="71429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102096"/>
          </a:xfrm>
        </p:spPr>
        <p:txBody>
          <a:bodyPr>
            <a:noAutofit/>
          </a:bodyPr>
          <a:lstStyle/>
          <a:p>
            <a:r>
              <a:rPr lang="en-ZA" sz="4800" dirty="0" smtClean="0">
                <a:solidFill>
                  <a:srgbClr val="FF0000"/>
                </a:solidFill>
              </a:rPr>
              <a:t/>
            </a:r>
            <a:br>
              <a:rPr lang="en-ZA" sz="4800" dirty="0" smtClean="0">
                <a:solidFill>
                  <a:srgbClr val="FF0000"/>
                </a:solidFill>
              </a:rPr>
            </a:br>
            <a:r>
              <a:rPr lang="en-ZA" sz="4800" dirty="0">
                <a:solidFill>
                  <a:srgbClr val="FF0000"/>
                </a:solidFill>
              </a:rPr>
              <a:t/>
            </a:r>
            <a:br>
              <a:rPr lang="en-ZA" sz="4800" dirty="0">
                <a:solidFill>
                  <a:srgbClr val="FF0000"/>
                </a:solidFill>
              </a:rPr>
            </a:br>
            <a:r>
              <a:rPr lang="en-ZA" sz="4800" dirty="0" smtClean="0">
                <a:solidFill>
                  <a:srgbClr val="FF0000"/>
                </a:solidFill>
              </a:rPr>
              <a:t/>
            </a:r>
            <a:br>
              <a:rPr lang="en-ZA" sz="4800" dirty="0" smtClean="0">
                <a:solidFill>
                  <a:srgbClr val="FF0000"/>
                </a:solidFill>
              </a:rPr>
            </a:br>
            <a:r>
              <a:rPr lang="en-ZA" sz="4000" b="1" dirty="0" smtClean="0">
                <a:solidFill>
                  <a:srgbClr val="FF0000"/>
                </a:solidFill>
                <a:latin typeface="Arial" panose="020B0604020202020204" pitchFamily="34" charset="0"/>
                <a:cs typeface="Arial" panose="020B0604020202020204" pitchFamily="34" charset="0"/>
              </a:rPr>
              <a:t>Drought Risk Profile and Outlook</a:t>
            </a:r>
            <a:endParaRPr lang="en-ZA" sz="4000" b="1" dirty="0">
              <a:solidFill>
                <a:srgbClr val="FF0000"/>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a:t>
            </a:fld>
            <a:endParaRPr lang="en-US" altLang="en-US" dirty="0"/>
          </a:p>
        </p:txBody>
      </p:sp>
    </p:spTree>
    <p:extLst>
      <p:ext uri="{BB962C8B-B14F-4D97-AF65-F5344CB8AC3E}">
        <p14:creationId xmlns:p14="http://schemas.microsoft.com/office/powerpoint/2010/main" xmlns="" val="2319070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FF0000"/>
                </a:solidFill>
              </a:rPr>
              <a:t/>
            </a:r>
            <a:br>
              <a:rPr lang="en-ZA" dirty="0">
                <a:solidFill>
                  <a:srgbClr val="FF0000"/>
                </a:solidFill>
              </a:rPr>
            </a:br>
            <a:r>
              <a:rPr lang="en-ZA" dirty="0">
                <a:solidFill>
                  <a:srgbClr val="FF0000"/>
                </a:solidFill>
              </a:rPr>
              <a:t>NATIONAL GOVERNMENT </a:t>
            </a:r>
            <a:r>
              <a:rPr lang="en-ZA" dirty="0" smtClean="0">
                <a:solidFill>
                  <a:srgbClr val="FF0000"/>
                </a:solidFill>
              </a:rPr>
              <a:t>FUNDING FOR DROUGHT</a:t>
            </a:r>
            <a:r>
              <a:rPr lang="en-ZA" dirty="0">
                <a:solidFill>
                  <a:srgbClr val="FF0000"/>
                </a:solidFill>
              </a:rPr>
              <a:t/>
            </a:r>
            <a:br>
              <a:rPr lang="en-ZA" dirty="0">
                <a:solidFill>
                  <a:srgbClr val="FF0000"/>
                </a:solidFill>
              </a:rPr>
            </a:br>
            <a:endParaRPr lang="en-ZA" dirty="0">
              <a:solidFill>
                <a:srgbClr val="FF0000"/>
              </a:solidFill>
            </a:endParaRPr>
          </a:p>
        </p:txBody>
      </p:sp>
      <p:sp>
        <p:nvSpPr>
          <p:cNvPr id="3" name="Content Placeholder 2"/>
          <p:cNvSpPr>
            <a:spLocks noGrp="1"/>
          </p:cNvSpPr>
          <p:nvPr>
            <p:ph idx="1"/>
          </p:nvPr>
        </p:nvSpPr>
        <p:spPr>
          <a:xfrm>
            <a:off x="628650" y="1464545"/>
            <a:ext cx="7886700" cy="4871566"/>
          </a:xfrm>
        </p:spPr>
        <p:txBody>
          <a:bodyPr/>
          <a:lstStyle/>
          <a:p>
            <a:pPr marL="685800" lvl="1" indent="-342900" algn="just">
              <a:buFont typeface="Arial" panose="020B0604020202020204" pitchFamily="34" charset="0"/>
              <a:buChar char="•"/>
            </a:pPr>
            <a:endParaRPr lang="en-ZA" dirty="0"/>
          </a:p>
          <a:p>
            <a:pPr algn="just">
              <a:buFont typeface="Wingdings" panose="05000000000000000000" pitchFamily="2" charset="2"/>
              <a:buChar char="§"/>
            </a:pPr>
            <a:r>
              <a:rPr lang="en-ZA" dirty="0"/>
              <a:t>NT will consider drought funding by ensuring that normal infrastructure projects are fast-tracked to respond to drought. Contingency Reserve, Provincial Disaster Grant (PDG) and Municipal Disaster Grant (MDG) should respond</a:t>
            </a:r>
            <a:r>
              <a:rPr lang="en-ZA" dirty="0" smtClean="0"/>
              <a:t>.</a:t>
            </a:r>
          </a:p>
          <a:p>
            <a:pPr algn="just">
              <a:buFont typeface="Wingdings" panose="05000000000000000000" pitchFamily="2" charset="2"/>
              <a:buChar char="§"/>
            </a:pPr>
            <a:endParaRPr lang="en-ZA" dirty="0"/>
          </a:p>
          <a:p>
            <a:pPr algn="just">
              <a:buFont typeface="Wingdings" panose="05000000000000000000" pitchFamily="2" charset="2"/>
              <a:buChar char="§"/>
            </a:pPr>
            <a:r>
              <a:rPr lang="en-ZA" dirty="0" smtClean="0"/>
              <a:t>Short and long term interventions</a:t>
            </a:r>
          </a:p>
          <a:p>
            <a:pPr algn="just">
              <a:buFont typeface="Wingdings" panose="05000000000000000000" pitchFamily="2" charset="2"/>
              <a:buChar char="§"/>
            </a:pPr>
            <a:endParaRPr lang="en-ZA" dirty="0"/>
          </a:p>
          <a:p>
            <a:pPr lvl="1" algn="just">
              <a:buFont typeface="Wingdings" panose="05000000000000000000" pitchFamily="2" charset="2"/>
              <a:buChar char="§"/>
            </a:pPr>
            <a:r>
              <a:rPr lang="en-ZA" dirty="0" smtClean="0"/>
              <a:t>2018/19 allocation: </a:t>
            </a:r>
            <a:r>
              <a:rPr lang="en-ZA" dirty="0"/>
              <a:t>MDG </a:t>
            </a:r>
            <a:r>
              <a:rPr lang="en-ZA" dirty="0" smtClean="0"/>
              <a:t>( R370 597 m) and PDG (R130 391 m) : Total R501 188 mil. </a:t>
            </a:r>
          </a:p>
          <a:p>
            <a:pPr lvl="1" algn="just">
              <a:buFont typeface="Wingdings" panose="05000000000000000000" pitchFamily="2" charset="2"/>
              <a:buChar char="§"/>
            </a:pPr>
            <a:endParaRPr lang="en-ZA" dirty="0" smtClean="0"/>
          </a:p>
          <a:p>
            <a:pPr lvl="1" algn="just">
              <a:buFont typeface="Wingdings" panose="05000000000000000000" pitchFamily="2" charset="2"/>
              <a:buChar char="§"/>
            </a:pPr>
            <a:r>
              <a:rPr lang="en-ZA" dirty="0" smtClean="0"/>
              <a:t>Various </a:t>
            </a:r>
            <a:r>
              <a:rPr lang="en-ZA" dirty="0"/>
              <a:t>municipal infrastructure grants can be reprioritised to drought in terms of Section 20(6) of the </a:t>
            </a:r>
            <a:r>
              <a:rPr lang="en-ZA" dirty="0" err="1"/>
              <a:t>DoRA</a:t>
            </a:r>
            <a:r>
              <a:rPr lang="en-ZA" dirty="0" smtClean="0"/>
              <a:t>.</a:t>
            </a: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xmlns="" val="2813497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ZA" sz="4800" dirty="0" smtClean="0">
                <a:solidFill>
                  <a:srgbClr val="FF0000"/>
                </a:solidFill>
              </a:rPr>
              <a:t/>
            </a:r>
            <a:br>
              <a:rPr lang="en-ZA" sz="4800" dirty="0" smtClean="0">
                <a:solidFill>
                  <a:srgbClr val="FF0000"/>
                </a:solidFill>
              </a:rPr>
            </a:br>
            <a:r>
              <a:rPr lang="en-ZA" sz="4800" dirty="0">
                <a:solidFill>
                  <a:srgbClr val="FF0000"/>
                </a:solidFill>
              </a:rPr>
              <a:t/>
            </a:r>
            <a:br>
              <a:rPr lang="en-ZA" sz="4800" dirty="0">
                <a:solidFill>
                  <a:srgbClr val="FF0000"/>
                </a:solidFill>
              </a:rPr>
            </a:br>
            <a:r>
              <a:rPr lang="en-ZA" sz="4800" dirty="0" smtClean="0">
                <a:solidFill>
                  <a:srgbClr val="FF0000"/>
                </a:solidFill>
              </a:rPr>
              <a:t/>
            </a:r>
            <a:br>
              <a:rPr lang="en-ZA" sz="4800" dirty="0" smtClean="0">
                <a:solidFill>
                  <a:srgbClr val="FF0000"/>
                </a:solidFill>
              </a:rPr>
            </a:br>
            <a:r>
              <a:rPr lang="en-ZA" sz="4000" b="1" dirty="0">
                <a:solidFill>
                  <a:srgbClr val="FF0000"/>
                </a:solidFill>
                <a:latin typeface="Arial" panose="020B0604020202020204" pitchFamily="34" charset="0"/>
                <a:cs typeface="Arial" panose="020B0604020202020204" pitchFamily="34" charset="0"/>
              </a:rPr>
              <a:t>Solutions and Recommendations on developing short, medium and long-term </a:t>
            </a:r>
            <a:r>
              <a:rPr lang="en-ZA" sz="4000" b="1" dirty="0" smtClean="0">
                <a:solidFill>
                  <a:srgbClr val="FF0000"/>
                </a:solidFill>
                <a:latin typeface="Arial" panose="020B0604020202020204" pitchFamily="34" charset="0"/>
                <a:cs typeface="Arial" panose="020B0604020202020204" pitchFamily="34" charset="0"/>
              </a:rPr>
              <a:t>strategies </a:t>
            </a:r>
            <a:r>
              <a:rPr lang="en-ZA" sz="4000" b="1" dirty="0">
                <a:solidFill>
                  <a:srgbClr val="FF0000"/>
                </a:solidFill>
                <a:latin typeface="Arial" panose="020B0604020202020204" pitchFamily="34" charset="0"/>
                <a:cs typeface="Arial" panose="020B0604020202020204" pitchFamily="34" charset="0"/>
              </a:rPr>
              <a:t>to address the ongoing drought; </a:t>
            </a:r>
          </a:p>
        </p:txBody>
      </p:sp>
      <p:sp>
        <p:nvSpPr>
          <p:cNvPr id="5" name="Subtitle 4"/>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773200B-CD01-40FD-9F7E-DB68DF9A3C84}" type="slidenum">
              <a:rPr kumimoji="0" lang="en-US" altLang="en-US" sz="1050" b="0" i="0" u="none" strike="noStrike" kern="1200" cap="none" spc="0" normalizeH="0" baseline="0" noProof="0" smtClean="0">
                <a:ln>
                  <a:noFill/>
                </a:ln>
                <a:solidFill>
                  <a:srgbClr val="FFFFFF"/>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05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xmlns="" val="279333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46" y="310345"/>
            <a:ext cx="7886700" cy="620688"/>
          </a:xfrm>
        </p:spPr>
        <p:txBody>
          <a:bodyPr/>
          <a:lstStyle/>
          <a:p>
            <a:r>
              <a:rPr lang="en-ZA" dirty="0" smtClean="0"/>
              <a:t>Short, Medium and Long Term </a:t>
            </a:r>
            <a:r>
              <a:rPr lang="en-ZA" dirty="0"/>
              <a:t>s</a:t>
            </a:r>
            <a:r>
              <a:rPr lang="en-ZA" dirty="0" smtClean="0"/>
              <a:t>olutions</a:t>
            </a:r>
            <a:endParaRPr lang="en-ZA" dirty="0"/>
          </a:p>
        </p:txBody>
      </p:sp>
      <p:graphicFrame>
        <p:nvGraphicFramePr>
          <p:cNvPr id="5" name="Content Placeholder 4"/>
          <p:cNvGraphicFramePr>
            <a:graphicFrameLocks noGrp="1"/>
          </p:cNvGraphicFramePr>
          <p:nvPr>
            <p:ph idx="1"/>
            <p:extLst/>
          </p:nvPr>
        </p:nvGraphicFramePr>
        <p:xfrm>
          <a:off x="107504" y="1052735"/>
          <a:ext cx="8856984" cy="5610131"/>
        </p:xfrm>
        <a:graphic>
          <a:graphicData uri="http://schemas.openxmlformats.org/drawingml/2006/table">
            <a:tbl>
              <a:tblPr firstRow="1" bandRow="1">
                <a:tableStyleId>{21E4AEA4-8DFA-4A89-87EB-49C32662AFE0}</a:tableStyleId>
              </a:tblPr>
              <a:tblGrid>
                <a:gridCol w="478578">
                  <a:extLst>
                    <a:ext uri="{9D8B030D-6E8A-4147-A177-3AD203B41FA5}">
                      <a16:colId xmlns:a16="http://schemas.microsoft.com/office/drawing/2014/main" xmlns="" val="224647358"/>
                    </a:ext>
                  </a:extLst>
                </a:gridCol>
                <a:gridCol w="3105603">
                  <a:extLst>
                    <a:ext uri="{9D8B030D-6E8A-4147-A177-3AD203B41FA5}">
                      <a16:colId xmlns:a16="http://schemas.microsoft.com/office/drawing/2014/main" xmlns="" val="4268485453"/>
                    </a:ext>
                  </a:extLst>
                </a:gridCol>
                <a:gridCol w="5272803">
                  <a:extLst>
                    <a:ext uri="{9D8B030D-6E8A-4147-A177-3AD203B41FA5}">
                      <a16:colId xmlns:a16="http://schemas.microsoft.com/office/drawing/2014/main" xmlns="" val="3031779187"/>
                    </a:ext>
                  </a:extLst>
                </a:gridCol>
              </a:tblGrid>
              <a:tr h="835551">
                <a:tc>
                  <a:txBody>
                    <a:bodyPr/>
                    <a:lstStyle/>
                    <a:p>
                      <a:endParaRPr lang="en-ZA" sz="1800" dirty="0"/>
                    </a:p>
                  </a:txBody>
                  <a:tcPr/>
                </a:tc>
                <a:tc gridSpan="2">
                  <a:txBody>
                    <a:bodyPr/>
                    <a:lstStyle/>
                    <a:p>
                      <a:r>
                        <a:rPr lang="en-ZA" sz="1800" dirty="0" smtClean="0"/>
                        <a:t>Ten Key Considerations for Sustainable Water Management  (Source, DEA)</a:t>
                      </a:r>
                      <a:endParaRPr lang="en-ZA" sz="1800" dirty="0">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xmlns="" val="202238975"/>
                  </a:ext>
                </a:extLst>
              </a:tr>
              <a:tr h="1193645">
                <a:tc>
                  <a:txBody>
                    <a:bodyPr/>
                    <a:lstStyle/>
                    <a:p>
                      <a:r>
                        <a:rPr lang="en-ZA" sz="1800" dirty="0" smtClean="0"/>
                        <a:t>1</a:t>
                      </a:r>
                      <a:endParaRPr lang="en-ZA" sz="1800" dirty="0"/>
                    </a:p>
                  </a:txBody>
                  <a:tcPr/>
                </a:tc>
                <a:tc>
                  <a:txBody>
                    <a:bodyPr/>
                    <a:lstStyle/>
                    <a:p>
                      <a:r>
                        <a:rPr lang="en-ZA" sz="1800" dirty="0" smtClean="0"/>
                        <a:t>Conservation of supply of water, especially in “water factories”.</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Control of invasive plants in mountains and riparian areas; wetland management; wild fire and soil management.</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97489523"/>
                  </a:ext>
                </a:extLst>
              </a:tr>
              <a:tr h="1193645">
                <a:tc>
                  <a:txBody>
                    <a:bodyPr/>
                    <a:lstStyle/>
                    <a:p>
                      <a:r>
                        <a:rPr lang="en-ZA" sz="1800" dirty="0" smtClean="0"/>
                        <a:t>2</a:t>
                      </a:r>
                      <a:endParaRPr lang="en-ZA" sz="1800" dirty="0"/>
                    </a:p>
                  </a:txBody>
                  <a:tcPr/>
                </a:tc>
                <a:tc>
                  <a:txBody>
                    <a:bodyPr/>
                    <a:lstStyle/>
                    <a:p>
                      <a:r>
                        <a:rPr lang="en-ZA" sz="1800" dirty="0" smtClean="0"/>
                        <a:t>Demand-side management.</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Households, industry, agriculture: tariffs, billing, water-saving fittings, advocacy, smart metering, green buildings,</a:t>
                      </a:r>
                      <a:r>
                        <a:rPr lang="en-ZA" sz="1800" baseline="0" dirty="0" smtClean="0"/>
                        <a:t> Enforcement of water restrictions</a:t>
                      </a:r>
                      <a:r>
                        <a:rPr lang="en-ZA" sz="1800" dirty="0" smtClean="0"/>
                        <a:t>.</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67363265"/>
                  </a:ext>
                </a:extLst>
              </a:tr>
              <a:tr h="1193645">
                <a:tc>
                  <a:txBody>
                    <a:bodyPr/>
                    <a:lstStyle/>
                    <a:p>
                      <a:r>
                        <a:rPr lang="en-ZA" sz="1800" dirty="0" smtClean="0"/>
                        <a:t>3</a:t>
                      </a:r>
                      <a:endParaRPr lang="en-ZA" sz="1800" dirty="0"/>
                    </a:p>
                  </a:txBody>
                  <a:tcPr/>
                </a:tc>
                <a:tc>
                  <a:txBody>
                    <a:bodyPr/>
                    <a:lstStyle/>
                    <a:p>
                      <a:r>
                        <a:rPr lang="en-ZA" sz="1800" dirty="0" smtClean="0"/>
                        <a:t>Reduction of unaccounted-for water.</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War on Leaks; rapid response to leaks; reduce theft; pressure reduction; retrofit; Free Basic Water tariffs; insurance against genuine leaks.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44271354"/>
                  </a:ext>
                </a:extLst>
              </a:tr>
              <a:tr h="1193645">
                <a:tc>
                  <a:txBody>
                    <a:bodyPr/>
                    <a:lstStyle/>
                    <a:p>
                      <a:r>
                        <a:rPr lang="en-ZA" sz="1800" dirty="0" smtClean="0"/>
                        <a:t>4</a:t>
                      </a:r>
                      <a:endParaRPr lang="en-ZA" sz="1800" dirty="0"/>
                    </a:p>
                  </a:txBody>
                  <a:tcPr/>
                </a:tc>
                <a:tc>
                  <a:txBody>
                    <a:bodyPr/>
                    <a:lstStyle/>
                    <a:p>
                      <a:r>
                        <a:rPr lang="en-ZA" sz="1800" dirty="0" smtClean="0"/>
                        <a:t>Conservation and sustainable utilization of ground water.</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Optimal use of boreholes/wells; metering of and charging for use; aquifer re-charging; quality control.</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12183179"/>
                  </a:ext>
                </a:extLst>
              </a:tr>
            </a:tbl>
          </a:graphicData>
        </a:graphic>
      </p:graphicFrame>
      <p:sp>
        <p:nvSpPr>
          <p:cNvPr id="4" name="Slide Number Placeholder 3"/>
          <p:cNvSpPr>
            <a:spLocks noGrp="1"/>
          </p:cNvSpPr>
          <p:nvPr>
            <p:ph type="sldNum" sz="quarter" idx="12"/>
          </p:nvPr>
        </p:nvSpPr>
        <p:spPr>
          <a:xfrm>
            <a:off x="8522754" y="6379912"/>
            <a:ext cx="486966"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113097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46" y="310345"/>
            <a:ext cx="7886700" cy="620688"/>
          </a:xfrm>
        </p:spPr>
        <p:txBody>
          <a:bodyPr/>
          <a:lstStyle/>
          <a:p>
            <a:r>
              <a:rPr lang="en-ZA" dirty="0"/>
              <a:t>Short, Medium and Long Term solutions</a:t>
            </a:r>
          </a:p>
        </p:txBody>
      </p:sp>
      <p:graphicFrame>
        <p:nvGraphicFramePr>
          <p:cNvPr id="5" name="Content Placeholder 4"/>
          <p:cNvGraphicFramePr>
            <a:graphicFrameLocks noGrp="1"/>
          </p:cNvGraphicFramePr>
          <p:nvPr>
            <p:ph idx="1"/>
            <p:extLst/>
          </p:nvPr>
        </p:nvGraphicFramePr>
        <p:xfrm>
          <a:off x="0" y="1124744"/>
          <a:ext cx="9144000" cy="5411144"/>
        </p:xfrm>
        <a:graphic>
          <a:graphicData uri="http://schemas.openxmlformats.org/drawingml/2006/table">
            <a:tbl>
              <a:tblPr firstRow="1" bandRow="1">
                <a:tableStyleId>{21E4AEA4-8DFA-4A89-87EB-49C32662AFE0}</a:tableStyleId>
              </a:tblPr>
              <a:tblGrid>
                <a:gridCol w="494087">
                  <a:extLst>
                    <a:ext uri="{9D8B030D-6E8A-4147-A177-3AD203B41FA5}">
                      <a16:colId xmlns:a16="http://schemas.microsoft.com/office/drawing/2014/main" xmlns="" val="224647358"/>
                    </a:ext>
                  </a:extLst>
                </a:gridCol>
                <a:gridCol w="3206242">
                  <a:extLst>
                    <a:ext uri="{9D8B030D-6E8A-4147-A177-3AD203B41FA5}">
                      <a16:colId xmlns:a16="http://schemas.microsoft.com/office/drawing/2014/main" xmlns="" val="4268485453"/>
                    </a:ext>
                  </a:extLst>
                </a:gridCol>
                <a:gridCol w="5443671">
                  <a:extLst>
                    <a:ext uri="{9D8B030D-6E8A-4147-A177-3AD203B41FA5}">
                      <a16:colId xmlns:a16="http://schemas.microsoft.com/office/drawing/2014/main" xmlns="" val="3031779187"/>
                    </a:ext>
                  </a:extLst>
                </a:gridCol>
              </a:tblGrid>
              <a:tr h="812860">
                <a:tc>
                  <a:txBody>
                    <a:bodyPr/>
                    <a:lstStyle/>
                    <a:p>
                      <a:r>
                        <a:rPr lang="en-ZA" sz="1800" dirty="0" smtClean="0"/>
                        <a:t>5</a:t>
                      </a:r>
                      <a:endParaRPr lang="en-ZA" sz="1800" dirty="0"/>
                    </a:p>
                  </a:txBody>
                  <a:tcPr/>
                </a:tc>
                <a:tc>
                  <a:txBody>
                    <a:bodyPr/>
                    <a:lstStyle/>
                    <a:p>
                      <a:r>
                        <a:rPr lang="en-ZA" sz="1800" dirty="0" smtClean="0"/>
                        <a:t>Regulation of land-use practices.</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Planning; forestry/agricultural options; urban development; water-wise gardens/horticulture; bush encroachment.</a:t>
                      </a:r>
                      <a:endParaRPr lang="en-ZA" sz="1800" b="0"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45232479"/>
                  </a:ext>
                </a:extLst>
              </a:tr>
              <a:tr h="812860">
                <a:tc>
                  <a:txBody>
                    <a:bodyPr/>
                    <a:lstStyle/>
                    <a:p>
                      <a:r>
                        <a:rPr lang="en-ZA" sz="1800" dirty="0" smtClean="0"/>
                        <a:t>6</a:t>
                      </a:r>
                      <a:endParaRPr lang="en-ZA" sz="1800" dirty="0"/>
                    </a:p>
                  </a:txBody>
                  <a:tcPr/>
                </a:tc>
                <a:tc>
                  <a:txBody>
                    <a:bodyPr/>
                    <a:lstStyle/>
                    <a:p>
                      <a:r>
                        <a:rPr lang="en-ZA" sz="1800" dirty="0" smtClean="0"/>
                        <a:t>Protection of water quality.</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Catchments; pollution management; artificial wetlands; acid mine drainage; waterweeds; sewerage systems.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91642899"/>
                  </a:ext>
                </a:extLst>
              </a:tr>
              <a:tr h="812860">
                <a:tc>
                  <a:txBody>
                    <a:bodyPr/>
                    <a:lstStyle/>
                    <a:p>
                      <a:r>
                        <a:rPr lang="en-ZA" sz="1800" dirty="0" smtClean="0"/>
                        <a:t>7</a:t>
                      </a:r>
                      <a:endParaRPr lang="en-ZA"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800" dirty="0" smtClean="0"/>
                        <a:t>Re-use of waste water.</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Sewage, grey-water and storm-water; household capturing of water into pools (and back-washing), water-tanks.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35837212"/>
                  </a:ext>
                </a:extLst>
              </a:tr>
              <a:tr h="848434">
                <a:tc>
                  <a:txBody>
                    <a:bodyPr/>
                    <a:lstStyle/>
                    <a:p>
                      <a:r>
                        <a:rPr lang="en-ZA" sz="1800" dirty="0" smtClean="0"/>
                        <a:t>8</a:t>
                      </a:r>
                      <a:endParaRPr lang="en-ZA" sz="1800" dirty="0"/>
                    </a:p>
                  </a:txBody>
                  <a:tcPr/>
                </a:tc>
                <a:tc>
                  <a:txBody>
                    <a:bodyPr/>
                    <a:lstStyle/>
                    <a:p>
                      <a:r>
                        <a:rPr lang="en-ZA" sz="1800" dirty="0" smtClean="0"/>
                        <a:t>“Load-shedding” in supply of water (limited times of supply of water, in emergencies).</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Efficiency &amp; probity in tanker supply; vulnerable low-lying areas; sustaining agriculture priority water investments.) </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16612229"/>
                  </a:ext>
                </a:extLst>
              </a:tr>
              <a:tr h="812860">
                <a:tc>
                  <a:txBody>
                    <a:bodyPr/>
                    <a:lstStyle/>
                    <a:p>
                      <a:r>
                        <a:rPr lang="en-ZA" sz="1800" dirty="0" smtClean="0"/>
                        <a:t>9</a:t>
                      </a:r>
                      <a:endParaRPr lang="en-ZA" sz="1800" dirty="0"/>
                    </a:p>
                  </a:txBody>
                  <a:tcPr/>
                </a:tc>
                <a:tc>
                  <a:txBody>
                    <a:bodyPr/>
                    <a:lstStyle/>
                    <a:p>
                      <a:r>
                        <a:rPr lang="en-ZA" sz="1800" dirty="0" smtClean="0"/>
                        <a:t>New dams are a low priority.</a:t>
                      </a:r>
                      <a:endParaRPr lang="en-ZA" sz="1800" b="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800" dirty="0" smtClean="0"/>
                        <a:t>Best sites already developed; expense; evaporation; but, de-silting of dams whilst water levels are low is important.</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46723921"/>
                  </a:ext>
                </a:extLst>
              </a:tr>
              <a:tr h="940684">
                <a:tc>
                  <a:txBody>
                    <a:bodyPr/>
                    <a:lstStyle/>
                    <a:p>
                      <a:r>
                        <a:rPr lang="en-ZA" sz="1800" dirty="0" smtClean="0"/>
                        <a:t>10</a:t>
                      </a:r>
                      <a:endParaRPr lang="en-ZA" sz="1800" dirty="0"/>
                    </a:p>
                  </a:txBody>
                  <a:tcPr/>
                </a:tc>
                <a:tc gridSpan="2">
                  <a:txBody>
                    <a:bodyPr/>
                    <a:lstStyle/>
                    <a:p>
                      <a:r>
                        <a:rPr lang="en-ZA" sz="1800" dirty="0" smtClean="0"/>
                        <a:t>Desalination should be a last-resort, and then at a modest scale, where planning and rainfall have failed.</a:t>
                      </a:r>
                      <a:endParaRPr lang="en-ZA" sz="1800" b="0" dirty="0" smtClean="0">
                        <a:solidFill>
                          <a:schemeClr val="tx1"/>
                        </a:solidFill>
                        <a:latin typeface="Arial" panose="020B0604020202020204" pitchFamily="34" charset="0"/>
                        <a:cs typeface="Arial" panose="020B0604020202020204" pitchFamily="34" charset="0"/>
                      </a:endParaRPr>
                    </a:p>
                  </a:txBody>
                  <a:tcPr/>
                </a:tc>
                <a:tc hMerge="1">
                  <a:txBody>
                    <a:bodyPr/>
                    <a:lstStyle/>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46476738"/>
                  </a:ext>
                </a:extLst>
              </a:tr>
            </a:tbl>
          </a:graphicData>
        </a:graphic>
      </p:graphicFrame>
      <p:sp>
        <p:nvSpPr>
          <p:cNvPr id="4" name="Slide Number Placeholder 3"/>
          <p:cNvSpPr>
            <a:spLocks noGrp="1"/>
          </p:cNvSpPr>
          <p:nvPr>
            <p:ph type="sldNum" sz="quarter" idx="12"/>
          </p:nvPr>
        </p:nvSpPr>
        <p:spPr>
          <a:xfrm>
            <a:off x="8522754" y="6379912"/>
            <a:ext cx="486966"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33</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3067373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FF0000"/>
                </a:solidFill>
              </a:rPr>
              <a:t>Solutions and Recommendations on developing short, medium and long-term </a:t>
            </a:r>
            <a:r>
              <a:rPr lang="en-ZA" dirty="0" smtClean="0">
                <a:solidFill>
                  <a:srgbClr val="FF0000"/>
                </a:solidFill>
              </a:rPr>
              <a:t>strategies</a:t>
            </a:r>
            <a:r>
              <a:rPr lang="en-ZA" dirty="0">
                <a:solidFill>
                  <a:srgbClr val="FF0000"/>
                </a:solidFill>
              </a:rPr>
              <a:t/>
            </a:r>
            <a:br>
              <a:rPr lang="en-ZA" dirty="0">
                <a:solidFill>
                  <a:srgbClr val="FF0000"/>
                </a:solidFill>
              </a:rPr>
            </a:br>
            <a:endParaRPr lang="en-ZA" dirty="0">
              <a:solidFill>
                <a:srgbClr val="FF0000"/>
              </a:solidFill>
            </a:endParaRPr>
          </a:p>
        </p:txBody>
      </p:sp>
      <p:sp>
        <p:nvSpPr>
          <p:cNvPr id="3" name="Content Placeholder 2"/>
          <p:cNvSpPr>
            <a:spLocks noGrp="1"/>
          </p:cNvSpPr>
          <p:nvPr>
            <p:ph idx="1"/>
          </p:nvPr>
        </p:nvSpPr>
        <p:spPr>
          <a:xfrm>
            <a:off x="622977" y="1340768"/>
            <a:ext cx="7886700" cy="5256584"/>
          </a:xfrm>
        </p:spPr>
        <p:txBody>
          <a:bodyPr/>
          <a:lstStyle/>
          <a:p>
            <a:pPr marL="0" indent="0" algn="just">
              <a:buNone/>
            </a:pPr>
            <a:r>
              <a:rPr lang="en-ZA" dirty="0" smtClean="0"/>
              <a:t>Thus far, the following solutions are put in place;</a:t>
            </a:r>
          </a:p>
          <a:p>
            <a:pPr lvl="1" algn="just">
              <a:lnSpc>
                <a:spcPct val="100000"/>
              </a:lnSpc>
              <a:buFont typeface="Wingdings" panose="05000000000000000000" pitchFamily="2" charset="2"/>
              <a:buChar char="§"/>
            </a:pPr>
            <a:r>
              <a:rPr lang="en-ZA" dirty="0" smtClean="0"/>
              <a:t>Institution of water restrictions in different municipalities at varying levels, e.g</a:t>
            </a:r>
            <a:r>
              <a:rPr lang="en-ZA" dirty="0"/>
              <a:t>. Level 6B water restrictions have been instituted in the City of Cape Town</a:t>
            </a:r>
            <a:r>
              <a:rPr lang="en-ZA" dirty="0" smtClean="0"/>
              <a:t>. (strengthen enforcement)</a:t>
            </a:r>
            <a:endParaRPr lang="en-ZA" dirty="0"/>
          </a:p>
          <a:p>
            <a:pPr lvl="1" algn="just">
              <a:lnSpc>
                <a:spcPct val="100000"/>
              </a:lnSpc>
              <a:buFont typeface="Wingdings" panose="05000000000000000000" pitchFamily="2" charset="2"/>
              <a:buChar char="§"/>
            </a:pPr>
            <a:r>
              <a:rPr lang="en-ZA" dirty="0"/>
              <a:t>The DWS has also instituted new water restrictions of 45% urban and 60% on irrigation to all surface &amp; ground water abstractions within the Western Cape system. The restrictions will be accordingly adjusted as the supply decreases/increases</a:t>
            </a:r>
            <a:r>
              <a:rPr lang="en-ZA" dirty="0" smtClean="0"/>
              <a:t>.</a:t>
            </a:r>
          </a:p>
          <a:p>
            <a:pPr lvl="1" algn="just">
              <a:lnSpc>
                <a:spcPct val="100000"/>
              </a:lnSpc>
              <a:buFont typeface="Wingdings" panose="05000000000000000000" pitchFamily="2" charset="2"/>
              <a:buChar char="§"/>
            </a:pPr>
            <a:r>
              <a:rPr lang="en-ZA" dirty="0"/>
              <a:t>Removal of invasive alien species that consume a huge amount of underground </a:t>
            </a:r>
            <a:r>
              <a:rPr lang="en-ZA" dirty="0" smtClean="0"/>
              <a:t>water (</a:t>
            </a:r>
            <a:r>
              <a:rPr lang="en-ZA" dirty="0" err="1" smtClean="0"/>
              <a:t>e.g</a:t>
            </a:r>
            <a:r>
              <a:rPr lang="en-ZA" dirty="0" smtClean="0"/>
              <a:t> </a:t>
            </a:r>
            <a:r>
              <a:rPr lang="en-ZA" dirty="0" err="1" smtClean="0"/>
              <a:t>Prosopis</a:t>
            </a:r>
            <a:r>
              <a:rPr lang="en-ZA" dirty="0" smtClean="0"/>
              <a:t> in N-Cape)</a:t>
            </a:r>
            <a:endParaRPr lang="en-ZA" dirty="0"/>
          </a:p>
          <a:p>
            <a:pPr lvl="1" algn="just">
              <a:lnSpc>
                <a:spcPct val="100000"/>
              </a:lnSpc>
              <a:buFont typeface="Wingdings" panose="05000000000000000000" pitchFamily="2" charset="2"/>
              <a:buChar char="§"/>
            </a:pPr>
            <a:r>
              <a:rPr lang="en-ZA" dirty="0" smtClean="0"/>
              <a:t>Procurement and transportation of fodder to affected farmers (Department of Agriculture). </a:t>
            </a:r>
          </a:p>
          <a:p>
            <a:pPr lvl="1" algn="just">
              <a:lnSpc>
                <a:spcPct val="100000"/>
              </a:lnSpc>
              <a:buFont typeface="Wingdings" panose="05000000000000000000" pitchFamily="2" charset="2"/>
              <a:buChar char="§"/>
            </a:pPr>
            <a:r>
              <a:rPr lang="en-ZA" dirty="0" smtClean="0"/>
              <a:t>Aggressive </a:t>
            </a:r>
            <a:r>
              <a:rPr lang="en-ZA" dirty="0"/>
              <a:t>awareness campaigns on water saving amongst communities and business.</a:t>
            </a:r>
          </a:p>
          <a:p>
            <a:pPr lvl="1" algn="just">
              <a:lnSpc>
                <a:spcPct val="100000"/>
              </a:lnSpc>
              <a:buFont typeface="Wingdings" panose="05000000000000000000" pitchFamily="2" charset="2"/>
              <a:buChar char="§"/>
            </a:pPr>
            <a:r>
              <a:rPr lang="en-ZA" dirty="0"/>
              <a:t>Rain water harvesting and re-use of grey water.</a:t>
            </a:r>
          </a:p>
          <a:p>
            <a:pPr lvl="1" algn="just">
              <a:lnSpc>
                <a:spcPct val="100000"/>
              </a:lnSpc>
              <a:buFont typeface="Wingdings" panose="05000000000000000000" pitchFamily="2" charset="2"/>
              <a:buChar char="§"/>
            </a:pPr>
            <a:endParaRPr lang="en-ZA" dirty="0" smtClean="0"/>
          </a:p>
          <a:p>
            <a:pPr marL="342900" lvl="1" indent="0" algn="just">
              <a:buNone/>
            </a:pPr>
            <a:endParaRPr lang="en-ZA"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xmlns="" val="672952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15603"/>
          </a:xfrm>
        </p:spPr>
        <p:txBody>
          <a:bodyPr/>
          <a:lstStyle/>
          <a:p>
            <a:r>
              <a:rPr lang="en-ZA" dirty="0">
                <a:solidFill>
                  <a:srgbClr val="FF0000"/>
                </a:solidFill>
              </a:rPr>
              <a:t>Solutions &amp;</a:t>
            </a:r>
            <a:r>
              <a:rPr lang="en-ZA" dirty="0" smtClean="0">
                <a:solidFill>
                  <a:srgbClr val="FF0000"/>
                </a:solidFill>
              </a:rPr>
              <a:t> </a:t>
            </a:r>
            <a:r>
              <a:rPr lang="en-ZA" dirty="0">
                <a:solidFill>
                  <a:srgbClr val="FF0000"/>
                </a:solidFill>
              </a:rPr>
              <a:t>Recommendations on developing short, medium and long-term strategies </a:t>
            </a:r>
            <a:r>
              <a:rPr lang="en-ZA" dirty="0" smtClean="0">
                <a:solidFill>
                  <a:srgbClr val="FF0000"/>
                </a:solidFill>
              </a:rPr>
              <a:t>(continue)</a:t>
            </a:r>
            <a:r>
              <a:rPr lang="en-ZA" dirty="0">
                <a:solidFill>
                  <a:srgbClr val="FF0000"/>
                </a:solidFill>
              </a:rPr>
              <a:t/>
            </a:r>
            <a:br>
              <a:rPr lang="en-ZA" dirty="0">
                <a:solidFill>
                  <a:srgbClr val="FF0000"/>
                </a:solidFill>
              </a:rPr>
            </a:br>
            <a:endParaRPr lang="en-ZA" dirty="0"/>
          </a:p>
        </p:txBody>
      </p:sp>
      <p:sp>
        <p:nvSpPr>
          <p:cNvPr id="3" name="Content Placeholder 2"/>
          <p:cNvSpPr>
            <a:spLocks noGrp="1"/>
          </p:cNvSpPr>
          <p:nvPr>
            <p:ph idx="1"/>
          </p:nvPr>
        </p:nvSpPr>
        <p:spPr>
          <a:xfrm>
            <a:off x="395536" y="1052736"/>
            <a:ext cx="8424936" cy="5544616"/>
          </a:xfrm>
        </p:spPr>
        <p:txBody>
          <a:bodyPr/>
          <a:lstStyle/>
          <a:p>
            <a:pPr marL="285750" indent="-285750">
              <a:lnSpc>
                <a:spcPct val="114000"/>
              </a:lnSpc>
              <a:spcBef>
                <a:spcPts val="0"/>
              </a:spcBef>
              <a:spcAft>
                <a:spcPts val="600"/>
              </a:spcAft>
              <a:buFont typeface="Wingdings" panose="05000000000000000000" pitchFamily="2" charset="2"/>
              <a:buChar char="§"/>
            </a:pPr>
            <a:r>
              <a:rPr lang="en-ZA" sz="1800" dirty="0" smtClean="0"/>
              <a:t>Drilling </a:t>
            </a:r>
            <a:r>
              <a:rPr lang="en-ZA" sz="1800" dirty="0"/>
              <a:t>and refurbishment of boreholes in </a:t>
            </a:r>
            <a:r>
              <a:rPr lang="en-ZA" sz="1800" dirty="0" smtClean="0"/>
              <a:t>:</a:t>
            </a:r>
          </a:p>
          <a:p>
            <a:pPr lvl="3">
              <a:lnSpc>
                <a:spcPct val="114000"/>
              </a:lnSpc>
              <a:spcBef>
                <a:spcPts val="0"/>
              </a:spcBef>
              <a:spcAft>
                <a:spcPts val="600"/>
              </a:spcAft>
              <a:buFont typeface="Wingdings" panose="05000000000000000000" pitchFamily="2" charset="2"/>
              <a:buChar char="ü"/>
            </a:pPr>
            <a:r>
              <a:rPr lang="en-ZA" sz="1800" dirty="0" smtClean="0"/>
              <a:t>Northern </a:t>
            </a:r>
            <a:r>
              <a:rPr lang="en-ZA" sz="1800" dirty="0"/>
              <a:t>Cape </a:t>
            </a:r>
            <a:r>
              <a:rPr lang="en-ZA" sz="1800" dirty="0" smtClean="0"/>
              <a:t>Province (Namaqua </a:t>
            </a:r>
            <a:r>
              <a:rPr lang="en-ZA" sz="1800" dirty="0"/>
              <a:t>DM and </a:t>
            </a:r>
            <a:r>
              <a:rPr lang="en-ZA" sz="1800" dirty="0" err="1"/>
              <a:t>Prixley</a:t>
            </a:r>
            <a:r>
              <a:rPr lang="en-ZA" sz="1800" dirty="0"/>
              <a:t> </a:t>
            </a:r>
            <a:r>
              <a:rPr lang="en-ZA" sz="1800" dirty="0" err="1"/>
              <a:t>ka</a:t>
            </a:r>
            <a:r>
              <a:rPr lang="en-ZA" sz="1800" dirty="0"/>
              <a:t> </a:t>
            </a:r>
            <a:r>
              <a:rPr lang="en-ZA" sz="1800" dirty="0" err="1"/>
              <a:t>Seme</a:t>
            </a:r>
            <a:r>
              <a:rPr lang="en-ZA" sz="1800" dirty="0" smtClean="0"/>
              <a:t>); </a:t>
            </a:r>
          </a:p>
          <a:p>
            <a:pPr lvl="3">
              <a:lnSpc>
                <a:spcPct val="114000"/>
              </a:lnSpc>
              <a:spcBef>
                <a:spcPts val="0"/>
              </a:spcBef>
              <a:spcAft>
                <a:spcPts val="600"/>
              </a:spcAft>
              <a:buFont typeface="Wingdings" panose="05000000000000000000" pitchFamily="2" charset="2"/>
              <a:buChar char="ü"/>
            </a:pPr>
            <a:r>
              <a:rPr lang="en-ZA" sz="1800" dirty="0" smtClean="0"/>
              <a:t>Eastern </a:t>
            </a:r>
            <a:r>
              <a:rPr lang="en-ZA" sz="1800" dirty="0"/>
              <a:t>Cape </a:t>
            </a:r>
            <a:r>
              <a:rPr lang="en-ZA" sz="1800" dirty="0" smtClean="0"/>
              <a:t>Province (Sarah </a:t>
            </a:r>
            <a:r>
              <a:rPr lang="en-ZA" sz="1800" dirty="0" err="1"/>
              <a:t>Bartman</a:t>
            </a:r>
            <a:r>
              <a:rPr lang="en-ZA" sz="1800" dirty="0"/>
              <a:t>  and </a:t>
            </a:r>
            <a:r>
              <a:rPr lang="en-ZA" sz="1800" dirty="0" err="1"/>
              <a:t>Amathole</a:t>
            </a:r>
            <a:r>
              <a:rPr lang="en-ZA" sz="1800" dirty="0"/>
              <a:t> </a:t>
            </a:r>
            <a:r>
              <a:rPr lang="en-ZA" sz="1800" dirty="0" smtClean="0"/>
              <a:t>DMs, </a:t>
            </a:r>
            <a:r>
              <a:rPr lang="en-ZA" sz="1800" dirty="0" err="1" smtClean="0"/>
              <a:t>Koukamma</a:t>
            </a:r>
            <a:r>
              <a:rPr lang="en-ZA" sz="1800" dirty="0" smtClean="0"/>
              <a:t> LM; </a:t>
            </a:r>
          </a:p>
          <a:p>
            <a:pPr lvl="3">
              <a:lnSpc>
                <a:spcPct val="114000"/>
              </a:lnSpc>
              <a:spcBef>
                <a:spcPts val="0"/>
              </a:spcBef>
              <a:spcAft>
                <a:spcPts val="600"/>
              </a:spcAft>
              <a:buFont typeface="Wingdings" panose="05000000000000000000" pitchFamily="2" charset="2"/>
              <a:buChar char="ü"/>
            </a:pPr>
            <a:r>
              <a:rPr lang="en-ZA" sz="1800" dirty="0" smtClean="0"/>
              <a:t>Free State Province (</a:t>
            </a:r>
            <a:r>
              <a:rPr lang="en-ZA" sz="1800" dirty="0" err="1" smtClean="0"/>
              <a:t>Moqhaka</a:t>
            </a:r>
            <a:r>
              <a:rPr lang="en-ZA" sz="1800" dirty="0" smtClean="0"/>
              <a:t> LM and </a:t>
            </a:r>
            <a:r>
              <a:rPr lang="en-ZA" sz="1800" dirty="0" err="1" smtClean="0"/>
              <a:t>Letsemeng</a:t>
            </a:r>
            <a:r>
              <a:rPr lang="en-ZA" sz="1800" dirty="0" smtClean="0"/>
              <a:t> LM); and </a:t>
            </a:r>
          </a:p>
          <a:p>
            <a:pPr lvl="3">
              <a:lnSpc>
                <a:spcPct val="114000"/>
              </a:lnSpc>
              <a:spcBef>
                <a:spcPts val="0"/>
              </a:spcBef>
              <a:spcAft>
                <a:spcPts val="600"/>
              </a:spcAft>
              <a:buFont typeface="Wingdings" panose="05000000000000000000" pitchFamily="2" charset="2"/>
              <a:buChar char="ü"/>
            </a:pPr>
            <a:r>
              <a:rPr lang="en-ZA" sz="1800" dirty="0" err="1" smtClean="0"/>
              <a:t>KwaZulu</a:t>
            </a:r>
            <a:r>
              <a:rPr lang="en-ZA" sz="1800" dirty="0" smtClean="0"/>
              <a:t> Natal Province (Newcastle </a:t>
            </a:r>
            <a:r>
              <a:rPr lang="en-ZA" sz="1800" dirty="0"/>
              <a:t>and </a:t>
            </a:r>
            <a:r>
              <a:rPr lang="en-ZA" sz="1800" dirty="0" smtClean="0"/>
              <a:t>uGu </a:t>
            </a:r>
            <a:r>
              <a:rPr lang="en-ZA" sz="1800" dirty="0"/>
              <a:t>DM</a:t>
            </a:r>
            <a:r>
              <a:rPr lang="en-ZA" sz="1800" dirty="0" smtClean="0"/>
              <a:t>).</a:t>
            </a:r>
          </a:p>
          <a:p>
            <a:pPr lvl="3">
              <a:lnSpc>
                <a:spcPct val="114000"/>
              </a:lnSpc>
              <a:spcBef>
                <a:spcPts val="0"/>
              </a:spcBef>
              <a:spcAft>
                <a:spcPts val="600"/>
              </a:spcAft>
              <a:buFont typeface="Wingdings" panose="05000000000000000000" pitchFamily="2" charset="2"/>
              <a:buChar char="ü"/>
            </a:pPr>
            <a:r>
              <a:rPr lang="en-ZA" sz="1800" dirty="0" smtClean="0"/>
              <a:t>Western Cape Province (</a:t>
            </a:r>
            <a:r>
              <a:rPr lang="en-ZA" sz="1800" dirty="0" err="1" smtClean="0"/>
              <a:t>Kannaland</a:t>
            </a:r>
            <a:r>
              <a:rPr lang="en-ZA" sz="1800" dirty="0" smtClean="0"/>
              <a:t>, Prince Albert, Laingsburg, Beaufort, </a:t>
            </a:r>
            <a:r>
              <a:rPr lang="en-ZA" sz="1800" dirty="0" err="1" smtClean="0"/>
              <a:t>Matzikama</a:t>
            </a:r>
            <a:r>
              <a:rPr lang="en-ZA" sz="1800" dirty="0" smtClean="0"/>
              <a:t>, Cederberg, </a:t>
            </a:r>
            <a:r>
              <a:rPr lang="en-ZA" sz="1800" dirty="0" err="1" smtClean="0"/>
              <a:t>Mossel</a:t>
            </a:r>
            <a:r>
              <a:rPr lang="en-ZA" sz="1800" dirty="0" smtClean="0"/>
              <a:t> Bay, </a:t>
            </a:r>
            <a:r>
              <a:rPr lang="en-ZA" sz="1800" dirty="0" err="1" smtClean="0"/>
              <a:t>Oudtshoorn</a:t>
            </a:r>
            <a:r>
              <a:rPr lang="en-ZA" sz="1800" dirty="0" smtClean="0"/>
              <a:t>, and </a:t>
            </a:r>
            <a:r>
              <a:rPr lang="en-ZA" sz="1800" dirty="0" err="1" smtClean="0"/>
              <a:t>Hessequa</a:t>
            </a:r>
            <a:r>
              <a:rPr lang="en-ZA" sz="1800" dirty="0"/>
              <a:t> </a:t>
            </a:r>
            <a:r>
              <a:rPr lang="en-ZA" sz="1800" dirty="0" err="1" smtClean="0"/>
              <a:t>LMs</a:t>
            </a:r>
            <a:r>
              <a:rPr lang="en-ZA" sz="1800" dirty="0" smtClean="0"/>
              <a:t>) </a:t>
            </a:r>
          </a:p>
          <a:p>
            <a:pPr lvl="3">
              <a:lnSpc>
                <a:spcPct val="114000"/>
              </a:lnSpc>
              <a:spcBef>
                <a:spcPts val="0"/>
              </a:spcBef>
              <a:spcAft>
                <a:spcPts val="600"/>
              </a:spcAft>
              <a:buFont typeface="Wingdings" panose="05000000000000000000" pitchFamily="2" charset="2"/>
              <a:buChar char="ü"/>
            </a:pPr>
            <a:r>
              <a:rPr lang="en-ZA" sz="1800" dirty="0" smtClean="0"/>
              <a:t>Limpopo Province (Mopani and </a:t>
            </a:r>
            <a:r>
              <a:rPr lang="en-ZA" sz="1800" dirty="0" err="1" smtClean="0"/>
              <a:t>Sekhuhkhune</a:t>
            </a:r>
            <a:r>
              <a:rPr lang="en-ZA" sz="1800" dirty="0" smtClean="0"/>
              <a:t> DMs)</a:t>
            </a:r>
          </a:p>
          <a:p>
            <a:pPr marL="285750" indent="-285750">
              <a:lnSpc>
                <a:spcPct val="114000"/>
              </a:lnSpc>
              <a:spcBef>
                <a:spcPts val="0"/>
              </a:spcBef>
              <a:spcAft>
                <a:spcPts val="600"/>
              </a:spcAft>
              <a:buFont typeface="Wingdings" panose="05000000000000000000" pitchFamily="2" charset="2"/>
              <a:buChar char="§"/>
            </a:pPr>
            <a:r>
              <a:rPr lang="en-ZA" sz="1800" dirty="0" smtClean="0"/>
              <a:t>Undertaking process </a:t>
            </a:r>
            <a:r>
              <a:rPr lang="en-ZA" sz="1800" dirty="0"/>
              <a:t>audit </a:t>
            </a:r>
            <a:r>
              <a:rPr lang="en-ZA" sz="1800" dirty="0" smtClean="0"/>
              <a:t>on </a:t>
            </a:r>
            <a:r>
              <a:rPr lang="en-ZA" sz="1800" dirty="0"/>
              <a:t>the state of </a:t>
            </a:r>
            <a:r>
              <a:rPr lang="en-ZA" sz="1800" dirty="0" smtClean="0"/>
              <a:t>Waste Water Treatment Works 	(WWTW) and Water Treatment Works (WTW). </a:t>
            </a:r>
            <a:r>
              <a:rPr lang="en-ZA" sz="1800" dirty="0"/>
              <a:t>MISA is engaging </a:t>
            </a:r>
            <a:r>
              <a:rPr lang="en-ZA" sz="1800" dirty="0" smtClean="0"/>
              <a:t>East Rand Water Care Company (ERWAT), which </a:t>
            </a:r>
            <a:r>
              <a:rPr lang="en-ZA" sz="1800" dirty="0"/>
              <a:t>is a government owned entity established by Ekurhuleni Metro </a:t>
            </a:r>
            <a:r>
              <a:rPr lang="en-ZA" sz="1800" dirty="0" smtClean="0"/>
              <a:t>specialising </a:t>
            </a:r>
            <a:r>
              <a:rPr lang="en-ZA" sz="1800" dirty="0"/>
              <a:t>on waste water and water works through MOU to conduct the </a:t>
            </a:r>
            <a:r>
              <a:rPr lang="en-ZA" sz="1800" dirty="0" smtClean="0"/>
              <a:t>process audit. A detailed report </a:t>
            </a:r>
            <a:r>
              <a:rPr lang="en-ZA" sz="1800" dirty="0"/>
              <a:t>is expected to be completed before end </a:t>
            </a:r>
            <a:r>
              <a:rPr lang="en-ZA" sz="1800" dirty="0" smtClean="0"/>
              <a:t>June </a:t>
            </a:r>
            <a:r>
              <a:rPr lang="en-ZA" sz="1800" dirty="0"/>
              <a:t>2018</a:t>
            </a:r>
            <a:r>
              <a:rPr lang="en-ZA" sz="1800" dirty="0" smtClean="0"/>
              <a:t>.</a:t>
            </a:r>
            <a:r>
              <a:rPr lang="en-ZA" sz="1800" dirty="0"/>
              <a:t> </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35</a:t>
            </a:fld>
            <a:endParaRPr lang="en-US" altLang="en-US" dirty="0"/>
          </a:p>
        </p:txBody>
      </p:sp>
    </p:spTree>
    <p:extLst>
      <p:ext uri="{BB962C8B-B14F-4D97-AF65-F5344CB8AC3E}">
        <p14:creationId xmlns:p14="http://schemas.microsoft.com/office/powerpoint/2010/main" xmlns="" val="3829881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504056"/>
          </a:xfrm>
        </p:spPr>
        <p:txBody>
          <a:bodyPr/>
          <a:lstStyle/>
          <a:p>
            <a:r>
              <a:rPr lang="en-ZA" dirty="0">
                <a:solidFill>
                  <a:srgbClr val="FF0000"/>
                </a:solidFill>
              </a:rPr>
              <a:t>Solutions &amp; Recommendations on developing short, medium and long-term strategies (continue)</a:t>
            </a:r>
            <a:br>
              <a:rPr lang="en-ZA" dirty="0">
                <a:solidFill>
                  <a:srgbClr val="FF0000"/>
                </a:solidFill>
              </a:rPr>
            </a:br>
            <a:endParaRPr lang="en-ZA" dirty="0"/>
          </a:p>
        </p:txBody>
      </p:sp>
      <p:sp>
        <p:nvSpPr>
          <p:cNvPr id="3" name="Content Placeholder 2"/>
          <p:cNvSpPr>
            <a:spLocks noGrp="1"/>
          </p:cNvSpPr>
          <p:nvPr>
            <p:ph idx="1"/>
          </p:nvPr>
        </p:nvSpPr>
        <p:spPr>
          <a:xfrm>
            <a:off x="107504" y="980728"/>
            <a:ext cx="8640960" cy="5688632"/>
          </a:xfrm>
        </p:spPr>
        <p:txBody>
          <a:bodyPr/>
          <a:lstStyle/>
          <a:p>
            <a:pPr marL="685800" lvl="1" indent="-342900" algn="just">
              <a:lnSpc>
                <a:spcPct val="114000"/>
              </a:lnSpc>
              <a:spcBef>
                <a:spcPts val="0"/>
              </a:spcBef>
              <a:spcAft>
                <a:spcPts val="600"/>
              </a:spcAft>
              <a:buFont typeface="Wingdings" panose="05000000000000000000" pitchFamily="2" charset="2"/>
              <a:buChar char="§"/>
            </a:pPr>
            <a:r>
              <a:rPr lang="en-ZA" sz="1900" dirty="0" smtClean="0"/>
              <a:t>To </a:t>
            </a:r>
            <a:r>
              <a:rPr lang="en-ZA" sz="1900" dirty="0"/>
              <a:t>respond to Operations and maintenance challenges, MISA is in </a:t>
            </a:r>
            <a:r>
              <a:rPr lang="en-ZA" sz="1900" dirty="0" smtClean="0"/>
              <a:t>a process </a:t>
            </a:r>
            <a:r>
              <a:rPr lang="en-ZA" sz="1900" dirty="0"/>
              <a:t>of recruitment of qualified artisans and water </a:t>
            </a:r>
            <a:r>
              <a:rPr lang="en-ZA" sz="1900" dirty="0" smtClean="0"/>
              <a:t>process controllers </a:t>
            </a:r>
            <a:r>
              <a:rPr lang="en-ZA" sz="1900" dirty="0"/>
              <a:t>to be placed in identified municipalities </a:t>
            </a:r>
            <a:r>
              <a:rPr lang="en-ZA" sz="1900" dirty="0" smtClean="0"/>
              <a:t>which </a:t>
            </a:r>
            <a:r>
              <a:rPr lang="en-ZA" sz="1900" dirty="0"/>
              <a:t>made </a:t>
            </a:r>
            <a:r>
              <a:rPr lang="en-ZA" sz="1900" dirty="0" smtClean="0"/>
              <a:t>requests </a:t>
            </a:r>
            <a:r>
              <a:rPr lang="en-ZA" sz="1900" dirty="0"/>
              <a:t>for same. 100 artisans </a:t>
            </a:r>
            <a:r>
              <a:rPr lang="en-ZA" sz="1900" dirty="0" smtClean="0"/>
              <a:t>and water and waste water process controllers will be deployed to needy municipalities at the beginning of March 2018.</a:t>
            </a:r>
          </a:p>
          <a:p>
            <a:pPr marL="685800" lvl="1" indent="-342900" algn="just">
              <a:lnSpc>
                <a:spcPct val="114000"/>
              </a:lnSpc>
              <a:spcBef>
                <a:spcPts val="0"/>
              </a:spcBef>
              <a:spcAft>
                <a:spcPts val="600"/>
              </a:spcAft>
              <a:buFont typeface="Wingdings" panose="05000000000000000000" pitchFamily="2" charset="2"/>
              <a:buChar char="§"/>
            </a:pPr>
            <a:endParaRPr lang="en-ZA" sz="1900" dirty="0" smtClean="0"/>
          </a:p>
          <a:p>
            <a:pPr marL="685800" lvl="1" indent="-342900" algn="just">
              <a:lnSpc>
                <a:spcPct val="114000"/>
              </a:lnSpc>
              <a:spcBef>
                <a:spcPts val="0"/>
              </a:spcBef>
              <a:spcAft>
                <a:spcPts val="600"/>
              </a:spcAft>
              <a:buFont typeface="Wingdings" panose="05000000000000000000" pitchFamily="2" charset="2"/>
              <a:buChar char="§"/>
            </a:pPr>
            <a:r>
              <a:rPr lang="en-ZA" sz="1900" dirty="0" smtClean="0"/>
              <a:t>MISA , in collaboration with South African Institute of Civil Engineering’s Professional Development and Projects (SAICE PDP), is training municipal officials  on advanced water treatment processes.</a:t>
            </a:r>
          </a:p>
          <a:p>
            <a:pPr marL="685800" lvl="1" indent="-342900" algn="just">
              <a:lnSpc>
                <a:spcPct val="114000"/>
              </a:lnSpc>
              <a:spcBef>
                <a:spcPts val="0"/>
              </a:spcBef>
              <a:spcAft>
                <a:spcPts val="600"/>
              </a:spcAft>
              <a:buFont typeface="Wingdings" panose="05000000000000000000" pitchFamily="2" charset="2"/>
              <a:buChar char="§"/>
            </a:pPr>
            <a:endParaRPr lang="en-ZA" sz="1900" dirty="0" smtClean="0"/>
          </a:p>
          <a:p>
            <a:pPr marL="685800" lvl="1" indent="-342900" algn="just">
              <a:lnSpc>
                <a:spcPct val="114000"/>
              </a:lnSpc>
              <a:spcBef>
                <a:spcPts val="0"/>
              </a:spcBef>
              <a:spcAft>
                <a:spcPts val="600"/>
              </a:spcAft>
              <a:buFont typeface="Wingdings" panose="05000000000000000000" pitchFamily="2" charset="2"/>
              <a:buChar char="§"/>
            </a:pPr>
            <a:r>
              <a:rPr lang="en-ZA" sz="1900" dirty="0" smtClean="0"/>
              <a:t>MISA </a:t>
            </a:r>
            <a:r>
              <a:rPr lang="en-ZA" sz="1900" dirty="0"/>
              <a:t>is also putting in place a range of framework contracts for </a:t>
            </a:r>
            <a:r>
              <a:rPr lang="en-ZA" sz="1900" dirty="0" smtClean="0"/>
              <a:t>refurbishment </a:t>
            </a:r>
            <a:r>
              <a:rPr lang="en-ZA" sz="1900" dirty="0"/>
              <a:t>or building of new waste water treatment plants and </a:t>
            </a:r>
            <a:r>
              <a:rPr lang="en-ZA" sz="1900" dirty="0" smtClean="0"/>
              <a:t>water </a:t>
            </a:r>
            <a:r>
              <a:rPr lang="en-ZA" sz="1900" dirty="0"/>
              <a:t>treatment plants.  This is aimed at easing procurement </a:t>
            </a:r>
            <a:r>
              <a:rPr lang="en-ZA" sz="1900" dirty="0" smtClean="0"/>
              <a:t>challenges </a:t>
            </a:r>
            <a:r>
              <a:rPr lang="en-ZA" sz="1900" dirty="0"/>
              <a:t>in municipalities.  M</a:t>
            </a:r>
            <a:r>
              <a:rPr lang="en-ZA" sz="1900" dirty="0" smtClean="0"/>
              <a:t>unicipalities will simply </a:t>
            </a:r>
            <a:r>
              <a:rPr lang="en-ZA" sz="1900" dirty="0"/>
              <a:t>place orders against the relevant </a:t>
            </a:r>
            <a:r>
              <a:rPr lang="en-ZA" sz="1900" dirty="0" smtClean="0"/>
              <a:t>national framework contract </a:t>
            </a:r>
            <a:r>
              <a:rPr lang="en-ZA" sz="1900" dirty="0"/>
              <a:t>with rates already negotiated and set. </a:t>
            </a:r>
            <a:endParaRPr lang="en-ZA" sz="1900" dirty="0" smtClean="0"/>
          </a:p>
          <a:p>
            <a:pPr>
              <a:lnSpc>
                <a:spcPct val="114000"/>
              </a:lnSpc>
              <a:spcBef>
                <a:spcPts val="0"/>
              </a:spcBef>
              <a:spcAft>
                <a:spcPts val="600"/>
              </a:spcAft>
            </a:pPr>
            <a:endParaRPr lang="en-ZA" dirty="0" smtClean="0"/>
          </a:p>
          <a:p>
            <a:pPr>
              <a:lnSpc>
                <a:spcPct val="114000"/>
              </a:lnSpc>
              <a:spcBef>
                <a:spcPts val="0"/>
              </a:spcBef>
              <a:spcAft>
                <a:spcPts val="600"/>
              </a:spcAft>
            </a:pPr>
            <a:endParaRPr lang="en-ZA" dirty="0" smtClean="0"/>
          </a:p>
          <a:p>
            <a:pPr>
              <a:lnSpc>
                <a:spcPct val="114000"/>
              </a:lnSpc>
              <a:spcBef>
                <a:spcPts val="0"/>
              </a:spcBef>
              <a:spcAft>
                <a:spcPts val="600"/>
              </a:spcAft>
            </a:pPr>
            <a:endParaRPr lang="en-ZA" dirty="0" smtClean="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36</a:t>
            </a:fld>
            <a:endParaRPr lang="en-US" altLang="en-US" dirty="0"/>
          </a:p>
        </p:txBody>
      </p:sp>
    </p:spTree>
    <p:extLst>
      <p:ext uri="{BB962C8B-B14F-4D97-AF65-F5344CB8AC3E}">
        <p14:creationId xmlns:p14="http://schemas.microsoft.com/office/powerpoint/2010/main" xmlns="" val="3269419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ZA" dirty="0" smtClean="0">
                <a:solidFill>
                  <a:srgbClr val="FF0000"/>
                </a:solidFill>
              </a:rPr>
              <a:t>Solutions and Recommendations: </a:t>
            </a:r>
            <a:br>
              <a:rPr lang="en-ZA" dirty="0" smtClean="0">
                <a:solidFill>
                  <a:srgbClr val="FF0000"/>
                </a:solidFill>
              </a:rPr>
            </a:br>
            <a:r>
              <a:rPr lang="en-ZA" dirty="0" smtClean="0">
                <a:solidFill>
                  <a:srgbClr val="FF0000"/>
                </a:solidFill>
              </a:rPr>
              <a:t>Medium to Long Term Adaptation Strategies</a:t>
            </a:r>
            <a:endParaRPr lang="en-ZA" dirty="0">
              <a:solidFill>
                <a:srgbClr val="FF0000"/>
              </a:solidFill>
            </a:endParaRPr>
          </a:p>
        </p:txBody>
      </p:sp>
      <p:sp>
        <p:nvSpPr>
          <p:cNvPr id="3" name="Content Placeholder 2"/>
          <p:cNvSpPr>
            <a:spLocks noGrp="1"/>
          </p:cNvSpPr>
          <p:nvPr>
            <p:ph idx="1"/>
          </p:nvPr>
        </p:nvSpPr>
        <p:spPr>
          <a:xfrm>
            <a:off x="107504" y="1196752"/>
            <a:ext cx="8640960" cy="5328592"/>
          </a:xfrm>
        </p:spPr>
        <p:txBody>
          <a:bodyPr/>
          <a:lstStyle/>
          <a:p>
            <a:pPr marL="685800" lvl="1" indent="-342900" algn="just">
              <a:buFont typeface="Arial" panose="020B0604020202020204" pitchFamily="34" charset="0"/>
              <a:buChar char="•"/>
            </a:pPr>
            <a:r>
              <a:rPr lang="en-ZA" dirty="0" smtClean="0"/>
              <a:t>The Disaster Management Act 2002 (as amended) affords priority to risk reduction as a key approach to disaster risk management to ensure </a:t>
            </a:r>
            <a:r>
              <a:rPr lang="en-ZA" u="sng" dirty="0" smtClean="0"/>
              <a:t>prevention, mitigation, preparedness and emergency response. </a:t>
            </a:r>
          </a:p>
          <a:p>
            <a:pPr marL="685800" lvl="1" indent="-342900" algn="just">
              <a:buFont typeface="Arial" panose="020B0604020202020204" pitchFamily="34" charset="0"/>
              <a:buChar char="•"/>
            </a:pPr>
            <a:r>
              <a:rPr lang="en-ZA" dirty="0" smtClean="0"/>
              <a:t>Various sector legislation (agriculture, water, environment, forestry, fire management, health, transport, </a:t>
            </a:r>
            <a:r>
              <a:rPr lang="en-ZA" dirty="0" err="1" smtClean="0"/>
              <a:t>etc</a:t>
            </a:r>
            <a:r>
              <a:rPr lang="en-ZA" dirty="0" smtClean="0"/>
              <a:t>) promote adaptation to climate change in line with the Climate Change Response White Paper of 2011. </a:t>
            </a:r>
            <a:r>
              <a:rPr lang="en-ZA" b="1" u="sng" dirty="0" smtClean="0"/>
              <a:t>The measures being implemented include</a:t>
            </a:r>
            <a:r>
              <a:rPr lang="en-ZA" dirty="0" smtClean="0"/>
              <a:t>: </a:t>
            </a:r>
            <a:endParaRPr lang="en-ZA" dirty="0"/>
          </a:p>
          <a:p>
            <a:pPr marL="685800" lvl="1" indent="-342900" algn="just">
              <a:buFont typeface="Courier New" charset="0"/>
              <a:buChar char="o"/>
            </a:pPr>
            <a:r>
              <a:rPr lang="en-ZA" dirty="0"/>
              <a:t>Facilitation of auction sale facilities to reduce overstocking of farms through DRDLR and DAFF.</a:t>
            </a:r>
          </a:p>
          <a:p>
            <a:pPr marL="685800" lvl="1" indent="-342900" algn="just">
              <a:buFont typeface="Courier New" charset="0"/>
              <a:buChar char="o"/>
            </a:pPr>
            <a:r>
              <a:rPr lang="en-ZA" dirty="0"/>
              <a:t>Conservation of indigenous genetic material e.g. the Nguni Cattle project under the </a:t>
            </a:r>
            <a:r>
              <a:rPr lang="en-ZA" dirty="0" err="1"/>
              <a:t>Kaonafatso</a:t>
            </a:r>
            <a:r>
              <a:rPr lang="en-ZA" dirty="0"/>
              <a:t> </a:t>
            </a:r>
            <a:r>
              <a:rPr lang="en-ZA" dirty="0" err="1"/>
              <a:t>ya</a:t>
            </a:r>
            <a:r>
              <a:rPr lang="en-ZA" dirty="0"/>
              <a:t> </a:t>
            </a:r>
            <a:r>
              <a:rPr lang="en-ZA" dirty="0" err="1"/>
              <a:t>Dikgomo</a:t>
            </a:r>
            <a:r>
              <a:rPr lang="en-ZA" dirty="0"/>
              <a:t> (KWD), etc.</a:t>
            </a:r>
          </a:p>
          <a:p>
            <a:pPr marL="685800" lvl="1" indent="-342900" algn="just">
              <a:buFont typeface="Courier New" charset="0"/>
              <a:buChar char="o"/>
            </a:pPr>
            <a:r>
              <a:rPr lang="en-ZA" dirty="0"/>
              <a:t>Subsistence farmers participating in the </a:t>
            </a:r>
            <a:r>
              <a:rPr lang="en-ZA" dirty="0" err="1"/>
              <a:t>Kaonafatsa</a:t>
            </a:r>
            <a:r>
              <a:rPr lang="en-ZA" dirty="0"/>
              <a:t> </a:t>
            </a:r>
            <a:r>
              <a:rPr lang="en-ZA" dirty="0" err="1"/>
              <a:t>Ya</a:t>
            </a:r>
            <a:r>
              <a:rPr lang="en-ZA" dirty="0"/>
              <a:t> </a:t>
            </a:r>
            <a:r>
              <a:rPr lang="en-ZA" dirty="0" err="1"/>
              <a:t>Dikgomo</a:t>
            </a:r>
            <a:r>
              <a:rPr lang="en-ZA" dirty="0"/>
              <a:t>  programme are supported in various provinces including the Western Cape, Eastern Cape and KwaZulu-Natal provinces, to sell their stock to save for restocking and procuring feed to maintain other stock.</a:t>
            </a:r>
          </a:p>
          <a:p>
            <a:pPr marL="685800" lvl="1" indent="-342900" algn="just">
              <a:buFont typeface="Courier New" charset="0"/>
              <a:buChar char="o"/>
            </a:pPr>
            <a:r>
              <a:rPr lang="en-ZA" dirty="0"/>
              <a:t>The promotion of the uptake of the drought resistant maize seen in order to ensure resilience of small holder farmers in the face of drought. </a:t>
            </a:r>
          </a:p>
          <a:p>
            <a:pPr marL="685800" lvl="1" indent="-342900" algn="just">
              <a:buFont typeface="Arial" panose="020B0604020202020204" pitchFamily="34" charset="0"/>
              <a:buChar char="•"/>
            </a:pPr>
            <a:endParaRPr lang="en-ZA" dirty="0" smtClean="0"/>
          </a:p>
          <a:p>
            <a:pPr marL="342900" indent="-342900" algn="just">
              <a:buFont typeface="Arial" panose="020B0604020202020204" pitchFamily="34" charset="0"/>
              <a:buChar char="•"/>
            </a:pPr>
            <a:endParaRPr lang="en-ZA" dirty="0"/>
          </a:p>
          <a:p>
            <a:pPr marL="342900" indent="-342900" algn="just">
              <a:buFont typeface="Arial" panose="020B0604020202020204" pitchFamily="34" charset="0"/>
              <a:buChar char="•"/>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37</a:t>
            </a:fld>
            <a:endParaRPr lang="en-US" altLang="en-US" dirty="0"/>
          </a:p>
        </p:txBody>
      </p:sp>
    </p:spTree>
    <p:extLst>
      <p:ext uri="{BB962C8B-B14F-4D97-AF65-F5344CB8AC3E}">
        <p14:creationId xmlns:p14="http://schemas.microsoft.com/office/powerpoint/2010/main" xmlns="" val="1116165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84288"/>
          </a:xfrm>
        </p:spPr>
        <p:txBody>
          <a:bodyPr/>
          <a:lstStyle/>
          <a:p>
            <a:r>
              <a:rPr lang="en-ZA" dirty="0" smtClean="0">
                <a:solidFill>
                  <a:srgbClr val="FF0000"/>
                </a:solidFill>
              </a:rPr>
              <a:t/>
            </a:r>
            <a:br>
              <a:rPr lang="en-ZA" dirty="0" smtClean="0">
                <a:solidFill>
                  <a:srgbClr val="FF0000"/>
                </a:solidFill>
              </a:rPr>
            </a:br>
            <a:r>
              <a:rPr lang="en-ZA" dirty="0" smtClean="0">
                <a:solidFill>
                  <a:srgbClr val="FF0000"/>
                </a:solidFill>
              </a:rPr>
              <a:t>Solutions and Recommendations: </a:t>
            </a:r>
            <a:br>
              <a:rPr lang="en-ZA" dirty="0" smtClean="0">
                <a:solidFill>
                  <a:srgbClr val="FF0000"/>
                </a:solidFill>
              </a:rPr>
            </a:br>
            <a:r>
              <a:rPr lang="en-ZA" dirty="0" smtClean="0">
                <a:solidFill>
                  <a:srgbClr val="FF0000"/>
                </a:solidFill>
              </a:rPr>
              <a:t>Medium to Long Term Adaptation Strategies (</a:t>
            </a:r>
            <a:r>
              <a:rPr lang="en-ZA" dirty="0" err="1" smtClean="0">
                <a:solidFill>
                  <a:srgbClr val="FF0000"/>
                </a:solidFill>
              </a:rPr>
              <a:t>cont</a:t>
            </a:r>
            <a:r>
              <a:rPr lang="en-ZA" dirty="0" smtClean="0">
                <a:solidFill>
                  <a:srgbClr val="FF0000"/>
                </a:solidFill>
              </a:rPr>
              <a:t>,)</a:t>
            </a:r>
            <a:endParaRPr lang="en-ZA" dirty="0">
              <a:solidFill>
                <a:srgbClr val="FF0000"/>
              </a:solidFill>
            </a:endParaRPr>
          </a:p>
        </p:txBody>
      </p:sp>
      <p:sp>
        <p:nvSpPr>
          <p:cNvPr id="3" name="Content Placeholder 2"/>
          <p:cNvSpPr>
            <a:spLocks noGrp="1"/>
          </p:cNvSpPr>
          <p:nvPr>
            <p:ph idx="1"/>
          </p:nvPr>
        </p:nvSpPr>
        <p:spPr>
          <a:xfrm>
            <a:off x="630990" y="1818476"/>
            <a:ext cx="7886700" cy="4537874"/>
          </a:xfrm>
        </p:spPr>
        <p:txBody>
          <a:bodyPr/>
          <a:lstStyle/>
          <a:p>
            <a:pPr marL="0" lvl="1" indent="0" algn="just">
              <a:lnSpc>
                <a:spcPct val="0"/>
              </a:lnSpc>
              <a:spcBef>
                <a:spcPts val="0"/>
              </a:spcBef>
              <a:buFont typeface="Arial" panose="020B0604020202020204" pitchFamily="34" charset="0"/>
              <a:buChar char="•"/>
            </a:pPr>
            <a:endParaRPr lang="en-ZA" dirty="0"/>
          </a:p>
          <a:p>
            <a:pPr marL="342900" indent="-342900" algn="just">
              <a:buFont typeface="Courier New" charset="0"/>
              <a:buChar char="o"/>
            </a:pPr>
            <a:r>
              <a:rPr lang="en-ZA" dirty="0" smtClean="0"/>
              <a:t>Drought adaptation </a:t>
            </a:r>
            <a:r>
              <a:rPr lang="en-ZA" dirty="0"/>
              <a:t>measures </a:t>
            </a:r>
            <a:r>
              <a:rPr lang="en-ZA" dirty="0" smtClean="0"/>
              <a:t>are </a:t>
            </a:r>
            <a:r>
              <a:rPr lang="en-ZA" dirty="0"/>
              <a:t>implemented in line with the White Paper on Climate Change Response Policy (2011) administered by the Department of Environmental Affairs.  </a:t>
            </a:r>
            <a:endParaRPr lang="en-ZA" dirty="0" smtClean="0"/>
          </a:p>
          <a:p>
            <a:pPr marL="342900" indent="-342900" algn="just">
              <a:buFont typeface="Courier New" charset="0"/>
              <a:buChar char="o"/>
            </a:pPr>
            <a:endParaRPr lang="en-ZA" dirty="0"/>
          </a:p>
          <a:p>
            <a:pPr marL="342900" indent="-342900" algn="just">
              <a:buFont typeface="Courier New" charset="0"/>
              <a:buChar char="o"/>
            </a:pPr>
            <a:r>
              <a:rPr lang="en-ZA" dirty="0"/>
              <a:t>Organs of states are working hand in glove with the DEA to ensure implementation on Climate Change Adaptation strategies. The long term adaptation scenario planning were developed for 5 sectors including the Department of Agriculture, Forestry and Fisheries on drought</a:t>
            </a:r>
            <a:r>
              <a:rPr lang="en-ZA" dirty="0" smtClean="0"/>
              <a:t>.</a:t>
            </a:r>
          </a:p>
          <a:p>
            <a:pPr marL="342900" indent="-342900" algn="just">
              <a:buFont typeface="Courier New" charset="0"/>
              <a:buChar char="o"/>
            </a:pPr>
            <a:endParaRPr lang="en-ZA" dirty="0"/>
          </a:p>
          <a:p>
            <a:pPr marL="342900" indent="-342900" algn="just">
              <a:buFont typeface="Courier New" charset="0"/>
              <a:buChar char="o"/>
            </a:pPr>
            <a:r>
              <a:rPr lang="en-ZA" dirty="0" smtClean="0"/>
              <a:t>Better </a:t>
            </a:r>
            <a:r>
              <a:rPr lang="en-ZA" dirty="0"/>
              <a:t>veld management practices including camping system and rotational grazing, being implemented through municipal bylaws to avoid overgrazing.</a:t>
            </a:r>
          </a:p>
          <a:p>
            <a:pPr marL="342900" indent="-342900" algn="just">
              <a:buFont typeface="Arial" panose="020B0604020202020204" pitchFamily="34" charset="0"/>
              <a:buChar char="•"/>
            </a:pPr>
            <a:endParaRPr lang="en-ZA" dirty="0"/>
          </a:p>
          <a:p>
            <a:pPr marL="342900" indent="-342900" algn="just">
              <a:buFont typeface="Arial" panose="020B0604020202020204" pitchFamily="34" charset="0"/>
              <a:buChar char="•"/>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38</a:t>
            </a:fld>
            <a:endParaRPr lang="en-US" altLang="en-US" dirty="0"/>
          </a:p>
        </p:txBody>
      </p:sp>
    </p:spTree>
    <p:extLst>
      <p:ext uri="{BB962C8B-B14F-4D97-AF65-F5344CB8AC3E}">
        <p14:creationId xmlns:p14="http://schemas.microsoft.com/office/powerpoint/2010/main" xmlns="" val="1714022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rgbClr val="FF0000"/>
                </a:solidFill>
              </a:rPr>
              <a:t>Solutions and Recommendations: </a:t>
            </a:r>
            <a:br>
              <a:rPr lang="en-ZA" dirty="0" smtClean="0">
                <a:solidFill>
                  <a:srgbClr val="FF0000"/>
                </a:solidFill>
              </a:rPr>
            </a:br>
            <a:r>
              <a:rPr lang="en-ZA" dirty="0" smtClean="0">
                <a:solidFill>
                  <a:srgbClr val="FF0000"/>
                </a:solidFill>
              </a:rPr>
              <a:t>Medium to Long Term Adaptation Strategies (cont.)</a:t>
            </a:r>
            <a:endParaRPr lang="en-ZA" dirty="0">
              <a:solidFill>
                <a:srgbClr val="FF0000"/>
              </a:solidFill>
            </a:endParaRPr>
          </a:p>
        </p:txBody>
      </p:sp>
      <p:sp>
        <p:nvSpPr>
          <p:cNvPr id="3" name="Content Placeholder 2"/>
          <p:cNvSpPr>
            <a:spLocks noGrp="1"/>
          </p:cNvSpPr>
          <p:nvPr>
            <p:ph idx="1"/>
          </p:nvPr>
        </p:nvSpPr>
        <p:spPr>
          <a:xfrm>
            <a:off x="635909" y="1484784"/>
            <a:ext cx="7886700" cy="4871566"/>
          </a:xfrm>
        </p:spPr>
        <p:txBody>
          <a:bodyPr/>
          <a:lstStyle/>
          <a:p>
            <a:pPr marL="685800" lvl="1" indent="-342900" algn="just">
              <a:buFont typeface="Arial" panose="020B0604020202020204" pitchFamily="34" charset="0"/>
              <a:buChar char="•"/>
            </a:pPr>
            <a:endParaRPr lang="en-ZA" dirty="0"/>
          </a:p>
          <a:p>
            <a:pPr marL="685800" lvl="1" indent="-342900" algn="just">
              <a:buFont typeface="Courier New" charset="0"/>
              <a:buChar char="o"/>
            </a:pPr>
            <a:r>
              <a:rPr lang="en-ZA" dirty="0"/>
              <a:t>Veld Management projects such as de-bushing, removal of alien species, creation of gabions  and resting of grazing land in various provinces including Northern Cape and Western Cape.</a:t>
            </a:r>
          </a:p>
          <a:p>
            <a:pPr marL="685800" lvl="1" indent="-342900" algn="just">
              <a:buFont typeface="Courier New" charset="0"/>
              <a:buChar char="o"/>
            </a:pPr>
            <a:r>
              <a:rPr lang="en-ZA" dirty="0"/>
              <a:t>Adherence to the National Veld and Forest Fire Act 101 of 1998 regarding fire prevention and preparedness, e.g. Fire Protection Associations, fire breaks in NW, WC, Limpopo, KZN, FS and conducting awareness campaigns awareness in various provinces.</a:t>
            </a:r>
          </a:p>
          <a:p>
            <a:pPr marL="685800" lvl="1" indent="-342900" algn="just">
              <a:buFont typeface="Courier New" charset="0"/>
              <a:buChar char="o"/>
            </a:pPr>
            <a:r>
              <a:rPr lang="en-ZA" dirty="0"/>
              <a:t>Implementation of crop suitability through Climate Smart Agriculture (CSA) programme on sustainable soya bean production is on-going in Mpumalanga, Limpopo, Free State and North West Provinces. </a:t>
            </a:r>
            <a:endParaRPr lang="en-ZA" dirty="0" smtClean="0"/>
          </a:p>
          <a:p>
            <a:pPr marL="685800" lvl="1" indent="-342900" algn="just">
              <a:buFont typeface="Courier New" charset="0"/>
              <a:buChar char="o"/>
            </a:pPr>
            <a:r>
              <a:rPr lang="en-ZA" dirty="0"/>
              <a:t>Improved monitoring and new monitoring systems for resource status, quality and use through DWS.</a:t>
            </a:r>
          </a:p>
          <a:p>
            <a:pPr marL="685800" lvl="1" indent="-342900" algn="just">
              <a:buFont typeface="Wingdings" panose="05000000000000000000" pitchFamily="2" charset="2"/>
              <a:buChar char="§"/>
            </a:pPr>
            <a:endParaRPr lang="en-ZA" dirty="0" smtClean="0"/>
          </a:p>
          <a:p>
            <a:pPr marL="342900" indent="-342900" algn="just">
              <a:buFont typeface="Arial" panose="020B0604020202020204" pitchFamily="34" charset="0"/>
              <a:buChar char="•"/>
            </a:pPr>
            <a:endParaRPr lang="en-ZA" dirty="0"/>
          </a:p>
          <a:p>
            <a:pPr marL="342900" indent="-342900" algn="just">
              <a:buFont typeface="Arial" panose="020B0604020202020204" pitchFamily="34" charset="0"/>
              <a:buChar char="•"/>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39</a:t>
            </a:fld>
            <a:endParaRPr lang="en-US" altLang="en-US" dirty="0"/>
          </a:p>
        </p:txBody>
      </p:sp>
    </p:spTree>
    <p:extLst>
      <p:ext uri="{BB962C8B-B14F-4D97-AF65-F5344CB8AC3E}">
        <p14:creationId xmlns:p14="http://schemas.microsoft.com/office/powerpoint/2010/main" xmlns="" val="801205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342900">
              <a:defRPr/>
            </a:pPr>
            <a:fld id="{2AEFF4E0-09CF-465B-A129-0A4208E40038}" type="slidenum">
              <a:rPr lang="en-ZA">
                <a:solidFill>
                  <a:prstClr val="black">
                    <a:tint val="75000"/>
                  </a:prstClr>
                </a:solidFill>
                <a:latin typeface="Calibri" panose="020F0502020204030204"/>
              </a:rPr>
              <a:pPr defTabSz="342900">
                <a:defRPr/>
              </a:pPr>
              <a:t>4</a:t>
            </a:fld>
            <a:endParaRPr lang="en-ZA" dirty="0">
              <a:solidFill>
                <a:prstClr val="black">
                  <a:tint val="75000"/>
                </a:prstClr>
              </a:solidFill>
              <a:latin typeface="Calibri" panose="020F0502020204030204"/>
            </a:endParaRPr>
          </a:p>
        </p:txBody>
      </p:sp>
      <p:sp>
        <p:nvSpPr>
          <p:cNvPr id="6" name="Text Placeholder 7"/>
          <p:cNvSpPr>
            <a:spLocks noGrp="1"/>
          </p:cNvSpPr>
          <p:nvPr>
            <p:ph type="body" sz="quarter" idx="13"/>
          </p:nvPr>
        </p:nvSpPr>
        <p:spPr>
          <a:xfrm>
            <a:off x="96650" y="955975"/>
            <a:ext cx="8273112" cy="440912"/>
          </a:xfrm>
        </p:spPr>
        <p:txBody>
          <a:bodyPr/>
          <a:lstStyle/>
          <a:p>
            <a:pPr eaLnBrk="1" hangingPunct="1">
              <a:defRPr/>
            </a:pPr>
            <a:r>
              <a:rPr lang="en-US" sz="1800" dirty="0">
                <a:solidFill>
                  <a:srgbClr val="FA9C1E"/>
                </a:solidFill>
              </a:rPr>
              <a:t>Drought Indicator: Standardized Precipitation Index (SPI) 24 Month Period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7462" y="1747912"/>
            <a:ext cx="3743579" cy="2878649"/>
          </a:xfrm>
          <a:prstGeom prst="rect">
            <a:avLst/>
          </a:prstGeom>
        </p:spPr>
      </p:pic>
      <p:sp>
        <p:nvSpPr>
          <p:cNvPr id="10" name="TextBox 9"/>
          <p:cNvSpPr txBox="1"/>
          <p:nvPr/>
        </p:nvSpPr>
        <p:spPr>
          <a:xfrm>
            <a:off x="4233205" y="1787322"/>
            <a:ext cx="4282145" cy="2862322"/>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ZA" dirty="0">
                <a:solidFill>
                  <a:prstClr val="black"/>
                </a:solidFill>
                <a:latin typeface="Calibri" panose="020F0502020204030204"/>
                <a:ea typeface="+mn-ea"/>
              </a:rPr>
              <a:t>SPI for the 24 month period indicates areas of </a:t>
            </a:r>
            <a:r>
              <a:rPr lang="en-ZA" b="1" dirty="0">
                <a:solidFill>
                  <a:prstClr val="black"/>
                </a:solidFill>
                <a:latin typeface="Calibri" panose="020F0502020204030204"/>
                <a:ea typeface="+mn-ea"/>
              </a:rPr>
              <a:t>mild to extreme </a:t>
            </a:r>
            <a:r>
              <a:rPr lang="en-ZA" dirty="0">
                <a:solidFill>
                  <a:prstClr val="black"/>
                </a:solidFill>
                <a:latin typeface="Calibri" panose="020F0502020204030204"/>
                <a:ea typeface="+mn-ea"/>
              </a:rPr>
              <a:t>drought categories across SA as a result of 4 consecutive seasons of low rainfall.</a:t>
            </a:r>
          </a:p>
          <a:p>
            <a:pPr defTabSz="685800" fontAlgn="auto">
              <a:spcBef>
                <a:spcPts val="0"/>
              </a:spcBef>
              <a:spcAft>
                <a:spcPts val="0"/>
              </a:spcAft>
            </a:pPr>
            <a:endParaRPr lang="en-ZA" dirty="0">
              <a:solidFill>
                <a:prstClr val="black"/>
              </a:solidFill>
              <a:latin typeface="Calibri" panose="020F0502020204030204"/>
              <a:ea typeface="+mn-ea"/>
            </a:endParaRPr>
          </a:p>
          <a:p>
            <a:pPr marL="214313" indent="-214313" defTabSz="685800" fontAlgn="auto">
              <a:spcBef>
                <a:spcPts val="0"/>
              </a:spcBef>
              <a:spcAft>
                <a:spcPts val="0"/>
              </a:spcAft>
              <a:buFont typeface="Arial" panose="020B0604020202020204" pitchFamily="34" charset="0"/>
              <a:buChar char="•"/>
            </a:pPr>
            <a:r>
              <a:rPr lang="en-ZA" dirty="0">
                <a:solidFill>
                  <a:prstClr val="black"/>
                </a:solidFill>
                <a:latin typeface="Calibri" panose="020F0502020204030204"/>
                <a:ea typeface="+mn-ea"/>
              </a:rPr>
              <a:t>Extreme areas of drought evident for :</a:t>
            </a:r>
          </a:p>
          <a:p>
            <a:pPr marL="600075" lvl="1" indent="-257175" defTabSz="685800" fontAlgn="auto">
              <a:spcBef>
                <a:spcPts val="0"/>
              </a:spcBef>
              <a:spcAft>
                <a:spcPts val="0"/>
              </a:spcAft>
              <a:buFont typeface="Arial" panose="020B0604020202020204" pitchFamily="34" charset="0"/>
              <a:buChar char="•"/>
            </a:pPr>
            <a:r>
              <a:rPr lang="en-ZA" dirty="0">
                <a:solidFill>
                  <a:prstClr val="black"/>
                </a:solidFill>
                <a:latin typeface="Calibri" panose="020F0502020204030204"/>
                <a:ea typeface="+mn-ea"/>
              </a:rPr>
              <a:t>the Western cape</a:t>
            </a:r>
          </a:p>
          <a:p>
            <a:pPr marL="600075" lvl="1" indent="-257175" defTabSz="685800" fontAlgn="auto">
              <a:spcBef>
                <a:spcPts val="0"/>
              </a:spcBef>
              <a:spcAft>
                <a:spcPts val="0"/>
              </a:spcAft>
              <a:buFont typeface="Arial" panose="020B0604020202020204" pitchFamily="34" charset="0"/>
              <a:buChar char="•"/>
            </a:pPr>
            <a:r>
              <a:rPr lang="en-ZA" dirty="0">
                <a:solidFill>
                  <a:prstClr val="black"/>
                </a:solidFill>
                <a:latin typeface="Calibri" panose="020F0502020204030204"/>
                <a:ea typeface="+mn-ea"/>
              </a:rPr>
              <a:t>Northern Cape</a:t>
            </a:r>
          </a:p>
          <a:p>
            <a:pPr marL="600075" lvl="1" indent="-257175" defTabSz="685800" fontAlgn="auto">
              <a:spcBef>
                <a:spcPts val="0"/>
              </a:spcBef>
              <a:spcAft>
                <a:spcPts val="0"/>
              </a:spcAft>
              <a:buFont typeface="Arial" panose="020B0604020202020204" pitchFamily="34" charset="0"/>
              <a:buChar char="•"/>
            </a:pPr>
            <a:r>
              <a:rPr lang="en-ZA" dirty="0">
                <a:solidFill>
                  <a:prstClr val="black"/>
                </a:solidFill>
                <a:latin typeface="Calibri" panose="020F0502020204030204"/>
                <a:ea typeface="+mn-ea"/>
              </a:rPr>
              <a:t>Eastern Cape and Northern portion of KZN.</a:t>
            </a:r>
          </a:p>
        </p:txBody>
      </p:sp>
    </p:spTree>
    <p:extLst>
      <p:ext uri="{BB962C8B-B14F-4D97-AF65-F5344CB8AC3E}">
        <p14:creationId xmlns:p14="http://schemas.microsoft.com/office/powerpoint/2010/main" xmlns="" val="64400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ZA" sz="2000" dirty="0" smtClean="0">
                <a:solidFill>
                  <a:srgbClr val="FF0000"/>
                </a:solidFill>
              </a:rPr>
              <a:t>Solutions &amp; Recommendations on Developing Short, Medium And Long-term Strategies (Conclusion)</a:t>
            </a:r>
            <a:endParaRPr lang="en-ZA" sz="2000" dirty="0">
              <a:solidFill>
                <a:srgbClr val="FF0000"/>
              </a:solidFill>
            </a:endParaRPr>
          </a:p>
        </p:txBody>
      </p:sp>
      <p:sp>
        <p:nvSpPr>
          <p:cNvPr id="3" name="Content Placeholder 2"/>
          <p:cNvSpPr>
            <a:spLocks noGrp="1"/>
          </p:cNvSpPr>
          <p:nvPr>
            <p:ph idx="1"/>
          </p:nvPr>
        </p:nvSpPr>
        <p:spPr>
          <a:xfrm>
            <a:off x="591776" y="1196752"/>
            <a:ext cx="7886700" cy="5524723"/>
          </a:xfrm>
        </p:spPr>
        <p:txBody>
          <a:bodyPr/>
          <a:lstStyle/>
          <a:p>
            <a:pPr marL="342900" indent="-342900" algn="just">
              <a:buFont typeface="Arial" panose="020B0604020202020204" pitchFamily="34" charset="0"/>
              <a:buChar char="•"/>
            </a:pPr>
            <a:endParaRPr lang="en-ZA" dirty="0" smtClean="0"/>
          </a:p>
          <a:p>
            <a:pPr marL="342900" indent="-342900" algn="just">
              <a:buFont typeface="Courier New" charset="0"/>
              <a:buChar char="o"/>
            </a:pPr>
            <a:r>
              <a:rPr lang="en-ZA" dirty="0" smtClean="0"/>
              <a:t>The National Joint Drought Coordination Committee will continue coordinating integrated multi-sectoral intervention measures to address the drought situation in the Western Cape</a:t>
            </a:r>
            <a:r>
              <a:rPr lang="en-ZA" dirty="0"/>
              <a:t> </a:t>
            </a:r>
            <a:r>
              <a:rPr lang="en-ZA" dirty="0" smtClean="0"/>
              <a:t>and other provinces.</a:t>
            </a:r>
          </a:p>
          <a:p>
            <a:pPr marL="342900" indent="-342900" algn="just">
              <a:buFont typeface="Courier New" charset="0"/>
              <a:buChar char="o"/>
            </a:pPr>
            <a:endParaRPr lang="en-ZA" dirty="0" smtClean="0"/>
          </a:p>
          <a:p>
            <a:pPr marL="342900" indent="-342900" algn="just">
              <a:buFont typeface="Courier New" charset="0"/>
              <a:buChar char="o"/>
            </a:pPr>
            <a:r>
              <a:rPr lang="en-ZA" dirty="0" smtClean="0"/>
              <a:t>Implement </a:t>
            </a:r>
            <a:r>
              <a:rPr lang="en-ZA" dirty="0"/>
              <a:t>“ War on Leaks” Campaign programme where communities report all the leaks and municipalities must act by repairing the leaking pipes</a:t>
            </a:r>
            <a:r>
              <a:rPr lang="en-ZA" dirty="0" smtClean="0"/>
              <a:t>.</a:t>
            </a:r>
          </a:p>
          <a:p>
            <a:pPr marL="342900" indent="-342900" algn="just">
              <a:buFont typeface="Courier New" charset="0"/>
              <a:buChar char="o"/>
            </a:pPr>
            <a:endParaRPr lang="en-ZA" dirty="0"/>
          </a:p>
          <a:p>
            <a:pPr marL="342900" indent="-342900" algn="just">
              <a:buFont typeface="Courier New" charset="0"/>
              <a:buChar char="o"/>
            </a:pPr>
            <a:r>
              <a:rPr lang="en-ZA" dirty="0" smtClean="0"/>
              <a:t>All sectors will mobilise their resources and implement relevant sectoral programmes to deal with drought in collaboration with other relevant sectors to avoid duplication of efforts.</a:t>
            </a:r>
          </a:p>
          <a:p>
            <a:pPr marL="342900" indent="-342900" algn="just">
              <a:buFont typeface="Courier New" charset="0"/>
              <a:buChar char="o"/>
            </a:pPr>
            <a:endParaRPr lang="en-ZA" dirty="0" smtClean="0"/>
          </a:p>
          <a:p>
            <a:pPr marL="342900" indent="-342900" algn="just">
              <a:buFont typeface="Courier New" charset="0"/>
              <a:buChar char="o"/>
            </a:pPr>
            <a:r>
              <a:rPr lang="en-ZA" dirty="0" smtClean="0"/>
              <a:t>The sectors will continue activating their climate change adaptation strategies and plans to different municipalities  within the provinces.</a:t>
            </a:r>
          </a:p>
          <a:p>
            <a:pPr marL="0" indent="0" algn="just">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40</a:t>
            </a:fld>
            <a:endParaRPr lang="en-US" altLang="en-US" dirty="0"/>
          </a:p>
        </p:txBody>
      </p:sp>
    </p:spTree>
    <p:extLst>
      <p:ext uri="{BB962C8B-B14F-4D97-AF65-F5344CB8AC3E}">
        <p14:creationId xmlns:p14="http://schemas.microsoft.com/office/powerpoint/2010/main" xmlns="" val="100494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0" y="72726"/>
            <a:ext cx="9142517" cy="872928"/>
          </a:xfrm>
          <a:prstGeom prst="rect">
            <a:avLst/>
          </a:prstGeom>
          <a:solidFill>
            <a:srgbClr val="057B3A"/>
          </a:solidFill>
        </p:spPr>
        <p:txBody>
          <a:bodyPr vert="horz" lIns="68580" tIns="34291" rIns="68580" bIns="3429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a:solidFill>
                  <a:schemeClr val="bg1"/>
                </a:solidFill>
                <a:latin typeface="Arial" panose="020B0604020202020204" pitchFamily="34" charset="0"/>
                <a:cs typeface="Arial" panose="020B0604020202020204" pitchFamily="34" charset="0"/>
              </a:rPr>
              <a:t>SOLUTIONS AND RECOMMENDATIONS: </a:t>
            </a:r>
            <a:endParaRPr lang="en-ZA" sz="2000" b="1" dirty="0" smtClean="0">
              <a:solidFill>
                <a:schemeClr val="bg1"/>
              </a:solidFill>
              <a:latin typeface="Arial" panose="020B0604020202020204" pitchFamily="34" charset="0"/>
              <a:cs typeface="Arial" panose="020B0604020202020204" pitchFamily="34" charset="0"/>
            </a:endParaRPr>
          </a:p>
          <a:p>
            <a:r>
              <a:rPr lang="en-ZA" sz="2000" b="1" dirty="0" smtClean="0">
                <a:solidFill>
                  <a:schemeClr val="bg1"/>
                </a:solidFill>
                <a:latin typeface="Arial" panose="020B0604020202020204" pitchFamily="34" charset="0"/>
                <a:cs typeface="Arial" panose="020B0604020202020204" pitchFamily="34" charset="0"/>
              </a:rPr>
              <a:t>DROUGHT COMMS IMPLEMENTATION PLAN</a:t>
            </a:r>
            <a:endParaRPr lang="en-US" sz="20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61" name="Slide Number Placeholder 5"/>
          <p:cNvSpPr>
            <a:spLocks noGrp="1"/>
          </p:cNvSpPr>
          <p:nvPr>
            <p:ph type="sldNum" sz="quarter" idx="12"/>
          </p:nvPr>
        </p:nvSpPr>
        <p:spPr>
          <a:xfrm>
            <a:off x="6880744" y="6425142"/>
            <a:ext cx="2133600" cy="365125"/>
          </a:xfrm>
        </p:spPr>
        <p:txBody>
          <a:bodyPr/>
          <a:lstStyle/>
          <a:p>
            <a:r>
              <a:rPr lang="en-US" dirty="0"/>
              <a:t>2</a:t>
            </a:r>
          </a:p>
        </p:txBody>
      </p:sp>
      <p:sp>
        <p:nvSpPr>
          <p:cNvPr id="54" name="Slide Number Placeholder 4"/>
          <p:cNvSpPr txBox="1">
            <a:spLocks/>
          </p:cNvSpPr>
          <p:nvPr/>
        </p:nvSpPr>
        <p:spPr>
          <a:xfrm>
            <a:off x="6900665" y="64166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smtClean="0">
                <a:solidFill>
                  <a:schemeClr val="tx1"/>
                </a:solidFill>
              </a:rPr>
              <a:t>4</a:t>
            </a:r>
            <a:endParaRPr lang="en-ZA" sz="1600" dirty="0">
              <a:solidFill>
                <a:schemeClr val="tx1"/>
              </a:solidFill>
            </a:endParaRPr>
          </a:p>
        </p:txBody>
      </p:sp>
      <p:sp>
        <p:nvSpPr>
          <p:cNvPr id="2" name="Rectangle 1"/>
          <p:cNvSpPr/>
          <p:nvPr/>
        </p:nvSpPr>
        <p:spPr>
          <a:xfrm>
            <a:off x="-57465" y="945654"/>
            <a:ext cx="9091730" cy="2031325"/>
          </a:xfrm>
          <a:prstGeom prst="rect">
            <a:avLst/>
          </a:prstGeom>
        </p:spPr>
        <p:txBody>
          <a:bodyPr wrap="square">
            <a:spAutoFit/>
          </a:bodyPr>
          <a:lstStyle/>
          <a:p>
            <a:pPr marL="342900" indent="-342900" algn="just">
              <a:buFont typeface="Wingdings" panose="05000000000000000000" pitchFamily="2" charset="2"/>
              <a:buChar char="§"/>
            </a:pPr>
            <a:r>
              <a:rPr lang="en-ZA" dirty="0" smtClean="0"/>
              <a:t>A Comprehensive communication strategy developed</a:t>
            </a:r>
          </a:p>
          <a:p>
            <a:pPr marL="342900" indent="-342900" algn="just">
              <a:buFont typeface="Wingdings" panose="05000000000000000000" pitchFamily="2" charset="2"/>
              <a:buChar char="§"/>
            </a:pPr>
            <a:r>
              <a:rPr lang="en-ZA" dirty="0" smtClean="0"/>
              <a:t>A number of departments are currently implementing their own programmes which also find resonance in the plan.</a:t>
            </a:r>
          </a:p>
          <a:p>
            <a:pPr marL="342900" indent="-342900" algn="just">
              <a:buFont typeface="Wingdings" panose="05000000000000000000" pitchFamily="2" charset="2"/>
              <a:buChar char="§"/>
            </a:pPr>
            <a:r>
              <a:rPr lang="en-ZA" dirty="0" smtClean="0">
                <a:solidFill>
                  <a:srgbClr val="000000"/>
                </a:solidFill>
                <a:ea typeface="Calibri" panose="020F0502020204030204" pitchFamily="34" charset="0"/>
              </a:rPr>
              <a:t>Partnerships have been developed and others are continuing to be harnessed for better sharing of messages.</a:t>
            </a:r>
          </a:p>
          <a:p>
            <a:pPr marL="342900" indent="-342900" algn="just">
              <a:buFont typeface="Wingdings" panose="05000000000000000000" pitchFamily="2" charset="2"/>
              <a:buChar char="§"/>
            </a:pPr>
            <a:r>
              <a:rPr lang="en-ZA" dirty="0" smtClean="0">
                <a:solidFill>
                  <a:srgbClr val="000000"/>
                </a:solidFill>
                <a:ea typeface="Calibri" panose="020F0502020204030204" pitchFamily="34" charset="0"/>
              </a:rPr>
              <a:t>Various communication platforms and channels have been activated to carry messages across.</a:t>
            </a:r>
            <a:endParaRPr lang="en-US" dirty="0">
              <a:solidFill>
                <a:srgbClr val="000000"/>
              </a:solidFill>
              <a:ea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4" y="2985447"/>
            <a:ext cx="4315405" cy="3599767"/>
          </a:xfrm>
          <a:prstGeom prst="rect">
            <a:avLst/>
          </a:prstGeom>
        </p:spPr>
      </p:pic>
      <p:pic>
        <p:nvPicPr>
          <p:cNvPr id="6" name="Picture 5"/>
          <p:cNvPicPr>
            <a:picLocks noChangeAspect="1"/>
          </p:cNvPicPr>
          <p:nvPr/>
        </p:nvPicPr>
        <p:blipFill>
          <a:blip r:embed="rId4"/>
          <a:stretch>
            <a:fillRect/>
          </a:stretch>
        </p:blipFill>
        <p:spPr>
          <a:xfrm>
            <a:off x="5260769" y="2985446"/>
            <a:ext cx="3587055" cy="3599767"/>
          </a:xfrm>
          <a:prstGeom prst="rect">
            <a:avLst/>
          </a:prstGeom>
        </p:spPr>
      </p:pic>
    </p:spTree>
    <p:extLst>
      <p:ext uri="{BB962C8B-B14F-4D97-AF65-F5344CB8AC3E}">
        <p14:creationId xmlns:p14="http://schemas.microsoft.com/office/powerpoint/2010/main" xmlns="" val="3375288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ph type="sldNum" sz="quarter" idx="12"/>
          </p:nvPr>
        </p:nvSpPr>
        <p:spPr>
          <a:xfrm>
            <a:off x="6900665" y="6416675"/>
            <a:ext cx="2133600" cy="365125"/>
          </a:xfrm>
          <a:prstGeom prst="rect">
            <a:avLst/>
          </a:prstGeom>
        </p:spPr>
        <p:txBody>
          <a:bodyPr/>
          <a:lstStyle>
            <a:lvl1pPr lvl="0">
              <a:defRPr/>
            </a:lvl1pPr>
          </a:lstStyle>
          <a:p>
            <a:fld id="{8B38DBA3-52F9-4AF4-A6A4-FA4D7DB2F99C}" type="slidenum">
              <a:rPr/>
              <a:pPr/>
              <a:t>42</a:t>
            </a:fld>
            <a:endParaRPr/>
          </a:p>
        </p:txBody>
      </p:sp>
      <p:graphicFrame>
        <p:nvGraphicFramePr>
          <p:cNvPr id="4" name="Table 3"/>
          <p:cNvGraphicFramePr/>
          <p:nvPr>
            <p:extLst>
              <p:ext uri="{D42A27DB-BD31-4B8C-83A1-F6EECF244321}">
                <p14:modId xmlns:p14="http://schemas.microsoft.com/office/powerpoint/2010/main" xmlns="" val="3197351389"/>
              </p:ext>
            </p:extLst>
          </p:nvPr>
        </p:nvGraphicFramePr>
        <p:xfrm>
          <a:off x="0" y="0"/>
          <a:ext cx="9144000" cy="6783744"/>
        </p:xfrm>
        <a:graphic>
          <a:graphicData uri="http://schemas.openxmlformats.org/drawingml/2006/table">
            <a:tbl>
              <a:tblPr firstRow="1" bandRow="1">
                <a:tableStyleId>{21E4AEA4-8DFA-4A89-87EB-49C32662AFE0}</a:tableStyleId>
              </a:tblPr>
              <a:tblGrid>
                <a:gridCol w="2309639">
                  <a:extLst>
                    <a:ext uri="{9D8B030D-6E8A-4147-A177-3AD203B41FA5}">
                      <a16:colId xmlns:a16="http://schemas.microsoft.com/office/drawing/2014/main" xmlns="" val="20000"/>
                    </a:ext>
                  </a:extLst>
                </a:gridCol>
                <a:gridCol w="2415151">
                  <a:extLst>
                    <a:ext uri="{9D8B030D-6E8A-4147-A177-3AD203B41FA5}">
                      <a16:colId xmlns:a16="http://schemas.microsoft.com/office/drawing/2014/main" xmlns="" val="20001"/>
                    </a:ext>
                  </a:extLst>
                </a:gridCol>
                <a:gridCol w="4419210">
                  <a:extLst>
                    <a:ext uri="{9D8B030D-6E8A-4147-A177-3AD203B41FA5}">
                      <a16:colId xmlns:a16="http://schemas.microsoft.com/office/drawing/2014/main" xmlns="" val="20002"/>
                    </a:ext>
                  </a:extLst>
                </a:gridCol>
              </a:tblGrid>
              <a:tr h="620688">
                <a:tc>
                  <a:txBody>
                    <a:bodyPr/>
                    <a:lstStyle>
                      <a:lvl1pPr lvl="0">
                        <a:defRPr/>
                      </a:lvl1pPr>
                    </a:lstStyle>
                    <a:p>
                      <a:pPr lvl="0" algn="ctr" rtl="0"/>
                      <a:r>
                        <a:rPr sz="2000" dirty="0">
                          <a:latin typeface="Arial" panose="020B0604020202020204" pitchFamily="34" charset="0"/>
                          <a:cs typeface="Arial" panose="020B0604020202020204" pitchFamily="34" charset="0"/>
                        </a:rPr>
                        <a:t>Task</a:t>
                      </a:r>
                    </a:p>
                  </a:txBody>
                  <a:tcPr/>
                </a:tc>
                <a:tc>
                  <a:txBody>
                    <a:bodyPr/>
                    <a:lstStyle>
                      <a:lvl1pPr lvl="0">
                        <a:defRPr/>
                      </a:lvl1pPr>
                    </a:lstStyle>
                    <a:p>
                      <a:pPr lvl="0" algn="ctr" rtl="0"/>
                      <a:r>
                        <a:rPr sz="2000" dirty="0">
                          <a:latin typeface="Arial" panose="020B0604020202020204" pitchFamily="34" charset="0"/>
                          <a:cs typeface="Arial" panose="020B0604020202020204" pitchFamily="34" charset="0"/>
                        </a:rPr>
                        <a:t>Activity</a:t>
                      </a:r>
                    </a:p>
                  </a:txBody>
                  <a:tcPr/>
                </a:tc>
                <a:tc>
                  <a:txBody>
                    <a:bodyPr/>
                    <a:lstStyle>
                      <a:lvl1pPr lvl="0">
                        <a:defRPr/>
                      </a:lvl1pPr>
                    </a:lstStyle>
                    <a:p>
                      <a:pPr lvl="0" algn="ctr" rtl="0"/>
                      <a:r>
                        <a:rPr lang="en-ZA" sz="2000" dirty="0" smtClean="0">
                          <a:latin typeface="Arial" panose="020B0604020202020204" pitchFamily="34" charset="0"/>
                          <a:cs typeface="Arial" panose="020B0604020202020204" pitchFamily="34" charset="0"/>
                        </a:rPr>
                        <a:t>Actions</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57825">
                <a:tc rowSpan="3">
                  <a:txBody>
                    <a:bodyPr/>
                    <a:lstStyle>
                      <a:lvl1pPr lvl="0">
                        <a:defRPr/>
                      </a:lvl1pPr>
                    </a:lstStyle>
                    <a:p>
                      <a:pPr lvl="0" rtl="0"/>
                      <a:r>
                        <a:rPr sz="2000" b="1" dirty="0">
                          <a:latin typeface="Arial" panose="020B0604020202020204" pitchFamily="34" charset="0"/>
                          <a:cs typeface="Arial" panose="020B0604020202020204" pitchFamily="34" charset="0"/>
                        </a:rPr>
                        <a:t>Content Development</a:t>
                      </a:r>
                    </a:p>
                  </a:txBody>
                  <a:tcPr/>
                </a:tc>
                <a:tc>
                  <a:txBody>
                    <a:bodyPr/>
                    <a:lstStyle>
                      <a:lvl1pPr lvl="0">
                        <a:defRPr/>
                      </a:lvl1pPr>
                    </a:lstStyle>
                    <a:p>
                      <a:pPr lvl="0" rtl="0"/>
                      <a:r>
                        <a:rPr lang="en-ZA" sz="2000" baseline="0" dirty="0" smtClean="0">
                          <a:latin typeface="Arial" panose="020B0604020202020204" pitchFamily="34" charset="0"/>
                          <a:cs typeface="Arial" panose="020B0604020202020204" pitchFamily="34" charset="0"/>
                        </a:rPr>
                        <a:t>Speeches</a:t>
                      </a:r>
                      <a:endParaRPr sz="2000" b="1" i="1" baseline="0" dirty="0">
                        <a:latin typeface="Arial" panose="020B0604020202020204" pitchFamily="34" charset="0"/>
                        <a:cs typeface="Arial" panose="020B0604020202020204" pitchFamily="34" charset="0"/>
                      </a:endParaRPr>
                    </a:p>
                  </a:txBody>
                  <a:tcPr/>
                </a:tc>
                <a:tc>
                  <a:txBody>
                    <a:bodyPr/>
                    <a:lstStyle>
                      <a:lvl1pPr lvl="0">
                        <a:defRPr/>
                      </a:lvl1pPr>
                    </a:lstStyle>
                    <a:p>
                      <a:pPr marL="285750" lvl="0" indent="-285750" rtl="0">
                        <a:buFont typeface="Arial" panose="020B0604020202020204" pitchFamily="34" charset="0"/>
                        <a:buChar char="•"/>
                      </a:pPr>
                      <a:r>
                        <a:rPr lang="en-ZA" sz="2000" dirty="0" smtClean="0">
                          <a:latin typeface="Arial" panose="020B0604020202020204" pitchFamily="34" charset="0"/>
                          <a:cs typeface="Arial" panose="020B0604020202020204" pitchFamily="34" charset="0"/>
                        </a:rPr>
                        <a:t>All</a:t>
                      </a:r>
                      <a:r>
                        <a:rPr lang="en-ZA" sz="2000" baseline="0" dirty="0" smtClean="0">
                          <a:latin typeface="Arial" panose="020B0604020202020204" pitchFamily="34" charset="0"/>
                          <a:cs typeface="Arial" panose="020B0604020202020204" pitchFamily="34" charset="0"/>
                        </a:rPr>
                        <a:t> speeches to have water saving messages.</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69898">
                <a:tc vMerge="1">
                  <a:txBody>
                    <a:bodyPr/>
                    <a:lstStyle/>
                    <a:p>
                      <a:pPr lvl="0" rtl="0"/>
                      <a:endParaRPr b="1" dirty="0"/>
                    </a:p>
                  </a:txBody>
                  <a:tcPr/>
                </a:tc>
                <a:tc>
                  <a:txBody>
                    <a:bodyPr/>
                    <a:lstStyle/>
                    <a:p>
                      <a:pPr lvl="0" rtl="0"/>
                      <a:r>
                        <a:rPr lang="en-US" sz="2000" kern="1200" dirty="0" smtClean="0">
                          <a:effectLst/>
                          <a:latin typeface="Arial" panose="020B0604020202020204" pitchFamily="34" charset="0"/>
                          <a:cs typeface="Arial" panose="020B0604020202020204" pitchFamily="34" charset="0"/>
                        </a:rPr>
                        <a:t>Statements</a:t>
                      </a:r>
                      <a:endParaRPr sz="2000" b="1" i="1" baseline="0" dirty="0">
                        <a:latin typeface="Arial" panose="020B0604020202020204" pitchFamily="34" charset="0"/>
                        <a:cs typeface="Arial" panose="020B0604020202020204" pitchFamily="34" charset="0"/>
                      </a:endParaRPr>
                    </a:p>
                  </a:txBody>
                  <a:tcPr/>
                </a:tc>
                <a:tc>
                  <a:txBody>
                    <a:bodyPr/>
                    <a:lstStyle/>
                    <a:p>
                      <a:pPr marL="285750" lvl="0" indent="-285750"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Monthly</a:t>
                      </a:r>
                      <a:r>
                        <a:rPr lang="en-US" sz="2000" baseline="0" dirty="0" smtClean="0">
                          <a:latin typeface="Arial" panose="020B0604020202020204" pitchFamily="34" charset="0"/>
                          <a:cs typeface="Arial" panose="020B0604020202020204" pitchFamily="34" charset="0"/>
                        </a:rPr>
                        <a:t> Statement – unless a need arises.</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232406">
                <a:tc vMerge="1">
                  <a:txBody>
                    <a:bodyPr/>
                    <a:lstStyle/>
                    <a:p>
                      <a:pPr lvl="0" rtl="0"/>
                      <a:endParaRPr b="1" dirty="0"/>
                    </a:p>
                  </a:txBody>
                  <a:tcPr/>
                </a:tc>
                <a:tc>
                  <a:txBody>
                    <a:bodyPr/>
                    <a:lstStyle/>
                    <a:p>
                      <a:pPr lvl="0" rtl="0"/>
                      <a:r>
                        <a:rPr lang="en-ZA" sz="2000" baseline="0" dirty="0" smtClean="0">
                          <a:latin typeface="Arial" panose="020B0604020202020204" pitchFamily="34" charset="0"/>
                          <a:cs typeface="Arial" panose="020B0604020202020204" pitchFamily="34" charset="0"/>
                        </a:rPr>
                        <a:t>Key Messages</a:t>
                      </a:r>
                      <a:endParaRPr sz="2000" b="1" i="1" baseline="0" dirty="0">
                        <a:latin typeface="Arial" panose="020B0604020202020204" pitchFamily="34" charset="0"/>
                        <a:cs typeface="Arial" panose="020B0604020202020204" pitchFamily="34" charset="0"/>
                      </a:endParaRPr>
                    </a:p>
                  </a:txBody>
                  <a:tcPr/>
                </a:tc>
                <a:tc>
                  <a:txBody>
                    <a:bodyPr/>
                    <a:lstStyle/>
                    <a:p>
                      <a:pPr marL="285750" lvl="0" indent="-285750" rtl="0">
                        <a:buFont typeface="Arial" panose="020B0604020202020204" pitchFamily="34" charset="0"/>
                        <a:buChar char="•"/>
                      </a:pPr>
                      <a:r>
                        <a:rPr lang="en-ZA" sz="2000" dirty="0" smtClean="0">
                          <a:latin typeface="Arial" panose="020B0604020202020204" pitchFamily="34" charset="0"/>
                          <a:cs typeface="Arial" panose="020B0604020202020204" pitchFamily="34" charset="0"/>
                        </a:rPr>
                        <a:t>Key messages done – to be shared with the rest of </a:t>
                      </a:r>
                      <a:r>
                        <a:rPr lang="en-ZA" sz="2000" dirty="0" err="1" smtClean="0">
                          <a:latin typeface="Arial" panose="020B0604020202020204" pitchFamily="34" charset="0"/>
                          <a:cs typeface="Arial" panose="020B0604020202020204" pitchFamily="34" charset="0"/>
                        </a:rPr>
                        <a:t>govt</a:t>
                      </a:r>
                      <a:r>
                        <a:rPr lang="en-ZA" sz="2000" baseline="0" dirty="0" smtClean="0">
                          <a:latin typeface="Arial" panose="020B0604020202020204" pitchFamily="34" charset="0"/>
                          <a:cs typeface="Arial" panose="020B0604020202020204" pitchFamily="34" charset="0"/>
                        </a:rPr>
                        <a:t> – advocating saving water.</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179049">
                <a:tc rowSpan="3">
                  <a:txBody>
                    <a:bodyPr/>
                    <a:lstStyle>
                      <a:lvl1pPr lvl="0">
                        <a:defRPr/>
                      </a:lvl1pPr>
                    </a:lstStyle>
                    <a:p>
                      <a:pPr lvl="0" rtl="0"/>
                      <a:r>
                        <a:rPr sz="2000" b="1" dirty="0" smtClean="0">
                          <a:latin typeface="Arial" panose="020B0604020202020204" pitchFamily="34" charset="0"/>
                          <a:cs typeface="Arial" panose="020B0604020202020204" pitchFamily="34" charset="0"/>
                        </a:rPr>
                        <a:t>Product</a:t>
                      </a:r>
                      <a:r>
                        <a:rPr lang="en-US" sz="2000" b="1" dirty="0" smtClean="0">
                          <a:latin typeface="Arial" panose="020B0604020202020204" pitchFamily="34" charset="0"/>
                          <a:cs typeface="Arial" panose="020B0604020202020204" pitchFamily="34" charset="0"/>
                        </a:rPr>
                        <a:t>s</a:t>
                      </a:r>
                      <a:endParaRPr sz="2000" b="1" dirty="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Leaflets</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3">
                  <a:txBody>
                    <a:bodyPr/>
                    <a:lstStyle>
                      <a:lvl1pPr lvl="0">
                        <a:defRPr/>
                      </a:lvl1pPr>
                    </a:lstStyle>
                    <a:p>
                      <a:pPr marL="285750" lvl="0" indent="-285750"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Development</a:t>
                      </a:r>
                      <a:r>
                        <a:rPr lang="en-US" sz="2000" baseline="0" dirty="0" smtClean="0">
                          <a:latin typeface="Arial" panose="020B0604020202020204" pitchFamily="34" charset="0"/>
                          <a:cs typeface="Arial" panose="020B0604020202020204" pitchFamily="34" charset="0"/>
                        </a:rPr>
                        <a:t> and sharing leaflets, posters and flyers.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184009">
                <a:tc vMerge="1">
                  <a:txBody>
                    <a:bodyPr/>
                    <a:lstStyle/>
                    <a:p>
                      <a:pPr lvl="0" rtl="0"/>
                      <a:endParaRPr b="1" dirty="0"/>
                    </a:p>
                  </a:txBody>
                  <a:tcPr/>
                </a:tc>
                <a:tc>
                  <a:txBody>
                    <a:bodyPr/>
                    <a:lstStyle/>
                    <a:p>
                      <a:pPr marL="0" marR="0" algn="just">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Posters</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pPr lvl="0" rtl="0"/>
                      <a:endParaRPr lang="en-US" dirty="0"/>
                    </a:p>
                  </a:txBody>
                  <a:tcPr/>
                </a:tc>
                <a:extLst>
                  <a:ext uri="{0D108BD9-81ED-4DB2-BD59-A6C34878D82A}">
                    <a16:rowId xmlns:a16="http://schemas.microsoft.com/office/drawing/2014/main" xmlns="" val="10004"/>
                  </a:ext>
                </a:extLst>
              </a:tr>
              <a:tr h="200428">
                <a:tc vMerge="1">
                  <a:txBody>
                    <a:bodyPr/>
                    <a:lstStyle>
                      <a:lvl1pPr lvl="0">
                        <a:defRPr/>
                      </a:lvl1pPr>
                    </a:lstStyle>
                    <a:p>
                      <a:pPr lvl="0" rtl="0"/>
                      <a:endParaRPr b="1" baseline="0" dirty="0"/>
                    </a:p>
                  </a:txBody>
                  <a:tcPr/>
                </a:tc>
                <a:tc>
                  <a:txBody>
                    <a:bodyPr/>
                    <a:lstStyle/>
                    <a:p>
                      <a:pPr marL="0" marR="0" algn="just">
                        <a:lnSpc>
                          <a:spcPct val="107000"/>
                        </a:lnSpc>
                        <a:spcBef>
                          <a:spcPts val="0"/>
                        </a:spcBef>
                        <a:spcAft>
                          <a:spcPts val="0"/>
                        </a:spcAft>
                      </a:pPr>
                      <a:r>
                        <a:rPr lang="en-ZA" sz="2000" dirty="0" smtClean="0">
                          <a:effectLst/>
                          <a:latin typeface="Arial" panose="020B0604020202020204" pitchFamily="34" charset="0"/>
                          <a:cs typeface="Arial" panose="020B0604020202020204" pitchFamily="34" charset="0"/>
                        </a:rPr>
                        <a:t>Pamphlets/ flyers </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lvl1pPr lvl="0">
                        <a:defRPr/>
                      </a:lvl1pPr>
                    </a:lstStyle>
                    <a:p>
                      <a:pPr lvl="0" rtl="0"/>
                      <a:endParaRPr lang="en-US" dirty="0"/>
                    </a:p>
                  </a:txBody>
                  <a:tcPr/>
                </a:tc>
                <a:extLst>
                  <a:ext uri="{0D108BD9-81ED-4DB2-BD59-A6C34878D82A}">
                    <a16:rowId xmlns:a16="http://schemas.microsoft.com/office/drawing/2014/main" xmlns="" val="10005"/>
                  </a:ext>
                </a:extLst>
              </a:tr>
              <a:tr h="295789">
                <a:tc>
                  <a:txBody>
                    <a:bodyPr/>
                    <a:lstStyle/>
                    <a:p>
                      <a:pPr lvl="0" rtl="0"/>
                      <a:r>
                        <a:rPr lang="en-ZA" sz="2000" b="1" dirty="0" smtClean="0">
                          <a:latin typeface="Arial" panose="020B0604020202020204" pitchFamily="34" charset="0"/>
                          <a:cs typeface="Arial" panose="020B0604020202020204" pitchFamily="34" charset="0"/>
                        </a:rPr>
                        <a:t>Social Media</a:t>
                      </a:r>
                    </a:p>
                    <a:p>
                      <a:pPr lvl="0" rtl="0"/>
                      <a:endParaRPr sz="2000" b="1" dirty="0">
                        <a:latin typeface="Arial" panose="020B0604020202020204" pitchFamily="34" charset="0"/>
                        <a:cs typeface="Arial" panose="020B0604020202020204" pitchFamily="34" charset="0"/>
                      </a:endParaRPr>
                    </a:p>
                  </a:txBody>
                  <a:tcPr/>
                </a:tc>
                <a:tc>
                  <a:txBody>
                    <a:bodyPr/>
                    <a:lstStyle/>
                    <a:p>
                      <a:pPr marL="0" marR="0" algn="just">
                        <a:lnSpc>
                          <a:spcPct val="107000"/>
                        </a:lnSpc>
                        <a:spcBef>
                          <a:spcPts val="0"/>
                        </a:spcBef>
                        <a:spcAft>
                          <a:spcPts val="0"/>
                        </a:spcAft>
                      </a:pPr>
                      <a:r>
                        <a:rPr lang="en-US" sz="2000" dirty="0" smtClean="0">
                          <a:effectLst/>
                          <a:latin typeface="Arial" panose="020B0604020202020204" pitchFamily="34" charset="0"/>
                          <a:cs typeface="Arial" panose="020B0604020202020204" pitchFamily="34" charset="0"/>
                        </a:rPr>
                        <a:t>Twitter</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marR="0" lvl="0" indent="-285750" algn="l"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err="1" smtClean="0">
                          <a:effectLst/>
                          <a:latin typeface="Arial" panose="020B0604020202020204" pitchFamily="34" charset="0"/>
                          <a:cs typeface="Arial" panose="020B0604020202020204" pitchFamily="34" charset="0"/>
                        </a:rPr>
                        <a:t>Twibbon</a:t>
                      </a:r>
                      <a:endParaRPr lang="en-US" sz="2000" dirty="0" smtClean="0">
                        <a:effectLst/>
                        <a:latin typeface="Arial" panose="020B0604020202020204" pitchFamily="34" charset="0"/>
                        <a:cs typeface="Arial" panose="020B06040202020202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smtClean="0">
                          <a:effectLst/>
                          <a:latin typeface="Arial" panose="020B0604020202020204" pitchFamily="34" charset="0"/>
                          <a:cs typeface="Arial" panose="020B0604020202020204" pitchFamily="34" charset="0"/>
                        </a:rPr>
                        <a:t>Twitter adverts</a:t>
                      </a:r>
                      <a:endParaRPr lang="en-US" sz="2000" b="1" i="1" dirty="0" smtClean="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8"/>
                  </a:ext>
                </a:extLst>
              </a:tr>
              <a:tr h="200428">
                <a:tc>
                  <a:txBody>
                    <a:bodyPr/>
                    <a:lstStyle/>
                    <a:p>
                      <a:pPr lvl="0" rtl="0"/>
                      <a:endParaRPr sz="2000" b="1" dirty="0">
                        <a:latin typeface="Arial" panose="020B0604020202020204" pitchFamily="34" charset="0"/>
                        <a:cs typeface="Arial" panose="020B0604020202020204" pitchFamily="34" charset="0"/>
                      </a:endParaRPr>
                    </a:p>
                  </a:txBody>
                  <a:tcPr/>
                </a:tc>
                <a:tc>
                  <a:txBody>
                    <a:bodyPr/>
                    <a:lstStyle/>
                    <a:p>
                      <a:pPr marL="0" marR="0" algn="just">
                        <a:lnSpc>
                          <a:spcPct val="107000"/>
                        </a:lnSpc>
                        <a:spcBef>
                          <a:spcPts val="0"/>
                        </a:spcBef>
                        <a:spcAft>
                          <a:spcPts val="0"/>
                        </a:spcAft>
                      </a:pPr>
                      <a:r>
                        <a:rPr lang="en-US" sz="2000" dirty="0" smtClean="0">
                          <a:effectLst/>
                          <a:latin typeface="Arial" panose="020B0604020202020204" pitchFamily="34" charset="0"/>
                          <a:cs typeface="Arial" panose="020B0604020202020204" pitchFamily="34" charset="0"/>
                        </a:rPr>
                        <a:t>Facebook</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lvl="0" indent="-285750"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Messages on saving water</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200428">
                <a:tc>
                  <a:txBody>
                    <a:bodyPr/>
                    <a:lstStyle/>
                    <a:p>
                      <a:pPr lvl="0" rtl="0"/>
                      <a:r>
                        <a:rPr lang="en-ZA" sz="2000" b="1" dirty="0" smtClean="0">
                          <a:latin typeface="Arial" panose="020B0604020202020204" pitchFamily="34" charset="0"/>
                          <a:cs typeface="Arial" panose="020B0604020202020204" pitchFamily="34" charset="0"/>
                        </a:rPr>
                        <a:t>Digital Media</a:t>
                      </a:r>
                      <a:endParaRPr sz="2000" b="1" dirty="0">
                        <a:latin typeface="Arial" panose="020B0604020202020204" pitchFamily="34" charset="0"/>
                        <a:cs typeface="Arial" panose="020B0604020202020204" pitchFamily="34" charset="0"/>
                      </a:endParaRPr>
                    </a:p>
                  </a:txBody>
                  <a:tcPr/>
                </a:tc>
                <a:tc>
                  <a:txBody>
                    <a:bodyPr/>
                    <a:lstStyle/>
                    <a:p>
                      <a:pPr marL="0" marR="0" algn="just">
                        <a:lnSpc>
                          <a:spcPct val="107000"/>
                        </a:lnSpc>
                        <a:spcBef>
                          <a:spcPts val="0"/>
                        </a:spcBef>
                        <a:spcAft>
                          <a:spcPts val="0"/>
                        </a:spcAft>
                      </a:pPr>
                      <a:r>
                        <a:rPr lang="en-US" sz="2000" dirty="0" smtClean="0">
                          <a:effectLst/>
                          <a:latin typeface="Arial" panose="020B0604020202020204" pitchFamily="34" charset="0"/>
                          <a:cs typeface="Arial" panose="020B0604020202020204" pitchFamily="34" charset="0"/>
                        </a:rPr>
                        <a:t>Websites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lvl="0" rtl="0"/>
                      <a:r>
                        <a:rPr lang="en-US" sz="2000" dirty="0" smtClean="0">
                          <a:latin typeface="Arial" panose="020B0604020202020204" pitchFamily="34" charset="0"/>
                          <a:cs typeface="Arial" panose="020B0604020202020204" pitchFamily="34" charset="0"/>
                        </a:rPr>
                        <a:t>All Websites of government to be continually updated</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0"/>
                  </a:ext>
                </a:extLst>
              </a:tr>
              <a:tr h="406886">
                <a:tc>
                  <a:txBody>
                    <a:bodyPr/>
                    <a:lstStyle/>
                    <a:p>
                      <a:pPr lvl="0" rtl="0"/>
                      <a:r>
                        <a:rPr lang="en-ZA" sz="2000" b="1" dirty="0" err="1" smtClean="0">
                          <a:latin typeface="Arial" panose="020B0604020202020204" pitchFamily="34" charset="0"/>
                          <a:cs typeface="Arial" panose="020B0604020202020204" pitchFamily="34" charset="0"/>
                        </a:rPr>
                        <a:t>Govt</a:t>
                      </a:r>
                      <a:r>
                        <a:rPr lang="en-ZA" sz="2000" b="1" baseline="0" dirty="0" smtClean="0">
                          <a:latin typeface="Arial" panose="020B0604020202020204" pitchFamily="34" charset="0"/>
                          <a:cs typeface="Arial" panose="020B0604020202020204" pitchFamily="34" charset="0"/>
                        </a:rPr>
                        <a:t> platforms</a:t>
                      </a:r>
                      <a:endParaRPr sz="2000" b="1" dirty="0">
                        <a:latin typeface="Arial" panose="020B0604020202020204" pitchFamily="34" charset="0"/>
                        <a:cs typeface="Arial" panose="020B0604020202020204" pitchFamily="34" charset="0"/>
                      </a:endParaRPr>
                    </a:p>
                  </a:txBody>
                  <a:tcPr/>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2000" dirty="0" err="1" smtClean="0">
                          <a:effectLst/>
                          <a:latin typeface="Arial" panose="020B0604020202020204" pitchFamily="34" charset="0"/>
                          <a:cs typeface="Arial" panose="020B0604020202020204" pitchFamily="34" charset="0"/>
                        </a:rPr>
                        <a:t>Vuk’uzenzele</a:t>
                      </a:r>
                      <a:endParaRPr lang="en-US" sz="2000" dirty="0" smtClean="0">
                        <a:effectLst/>
                        <a:latin typeface="Arial" panose="020B0604020202020204" pitchFamily="34" charset="0"/>
                        <a:cs typeface="Arial" panose="020B060402020202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2000" dirty="0" smtClean="0">
                          <a:effectLst/>
                          <a:latin typeface="Arial" panose="020B0604020202020204" pitchFamily="34" charset="0"/>
                          <a:cs typeface="Arial" panose="020B0604020202020204" pitchFamily="34" charset="0"/>
                        </a:rPr>
                        <a:t>SA News</a:t>
                      </a:r>
                    </a:p>
                    <a:p>
                      <a:pPr marL="285750" marR="0" indent="-285750" algn="just">
                        <a:lnSpc>
                          <a:spcPct val="107000"/>
                        </a:lnSpc>
                        <a:spcBef>
                          <a:spcPts val="0"/>
                        </a:spcBef>
                        <a:spcAft>
                          <a:spcPts val="0"/>
                        </a:spcAft>
                        <a:buFont typeface="Arial" panose="020B0604020202020204" pitchFamily="34" charset="0"/>
                        <a:buChar char="•"/>
                      </a:pPr>
                      <a:r>
                        <a:rPr lang="en-US" sz="2000" dirty="0" smtClean="0">
                          <a:effectLst/>
                          <a:latin typeface="Arial" panose="020B0604020202020204" pitchFamily="34" charset="0"/>
                          <a:cs typeface="Arial" panose="020B0604020202020204" pitchFamily="34" charset="0"/>
                        </a:rPr>
                        <a:t>PSM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lvl="0" rtl="0"/>
                      <a:r>
                        <a:rPr lang="en-US" sz="2000" dirty="0" smtClean="0">
                          <a:latin typeface="Arial" panose="020B0604020202020204" pitchFamily="34" charset="0"/>
                          <a:cs typeface="Arial" panose="020B0604020202020204" pitchFamily="34" charset="0"/>
                        </a:rPr>
                        <a:t>Sharing messages through </a:t>
                      </a:r>
                      <a:r>
                        <a:rPr lang="en-US" sz="2000" dirty="0" err="1" smtClean="0">
                          <a:latin typeface="Arial" panose="020B0604020202020204" pitchFamily="34" charset="0"/>
                          <a:cs typeface="Arial" panose="020B0604020202020204" pitchFamily="34" charset="0"/>
                        </a:rPr>
                        <a:t>govt</a:t>
                      </a:r>
                      <a:r>
                        <a:rPr lang="en-US" sz="2000" dirty="0" smtClean="0">
                          <a:latin typeface="Arial" panose="020B0604020202020204" pitchFamily="34" charset="0"/>
                          <a:cs typeface="Arial" panose="020B0604020202020204" pitchFamily="34" charset="0"/>
                        </a:rPr>
                        <a:t> platforms – Save Water</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107561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ph type="sldNum" sz="quarter" idx="12"/>
          </p:nvPr>
        </p:nvSpPr>
        <p:spPr>
          <a:xfrm>
            <a:off x="6900665" y="6416675"/>
            <a:ext cx="2133600" cy="365125"/>
          </a:xfrm>
          <a:prstGeom prst="rect">
            <a:avLst/>
          </a:prstGeom>
        </p:spPr>
        <p:txBody>
          <a:bodyPr/>
          <a:lstStyle>
            <a:lvl1pPr lvl="0">
              <a:defRPr/>
            </a:lvl1pPr>
          </a:lstStyle>
          <a:p>
            <a:fld id="{8B38DBA3-52F9-4AF4-A6A4-FA4D7DB2F99C}" type="slidenum">
              <a:rPr/>
              <a:pPr/>
              <a:t>43</a:t>
            </a:fld>
            <a:endParaRPr/>
          </a:p>
        </p:txBody>
      </p:sp>
      <p:graphicFrame>
        <p:nvGraphicFramePr>
          <p:cNvPr id="4" name="Table 3"/>
          <p:cNvGraphicFramePr/>
          <p:nvPr>
            <p:extLst>
              <p:ext uri="{D42A27DB-BD31-4B8C-83A1-F6EECF244321}">
                <p14:modId xmlns:p14="http://schemas.microsoft.com/office/powerpoint/2010/main" xmlns="" val="3903139365"/>
              </p:ext>
            </p:extLst>
          </p:nvPr>
        </p:nvGraphicFramePr>
        <p:xfrm>
          <a:off x="-1" y="20657"/>
          <a:ext cx="9034265" cy="6436236"/>
        </p:xfrm>
        <a:graphic>
          <a:graphicData uri="http://schemas.openxmlformats.org/drawingml/2006/table">
            <a:tbl>
              <a:tblPr firstRow="1" bandRow="1">
                <a:tableStyleId>{21E4AEA4-8DFA-4A89-87EB-49C32662AFE0}</a:tableStyleId>
              </a:tblPr>
              <a:tblGrid>
                <a:gridCol w="2128480">
                  <a:extLst>
                    <a:ext uri="{9D8B030D-6E8A-4147-A177-3AD203B41FA5}">
                      <a16:colId xmlns:a16="http://schemas.microsoft.com/office/drawing/2014/main" xmlns="" val="20000"/>
                    </a:ext>
                  </a:extLst>
                </a:gridCol>
                <a:gridCol w="2442218">
                  <a:extLst>
                    <a:ext uri="{9D8B030D-6E8A-4147-A177-3AD203B41FA5}">
                      <a16:colId xmlns:a16="http://schemas.microsoft.com/office/drawing/2014/main" xmlns="" val="20001"/>
                    </a:ext>
                  </a:extLst>
                </a:gridCol>
                <a:gridCol w="4463567">
                  <a:extLst>
                    <a:ext uri="{9D8B030D-6E8A-4147-A177-3AD203B41FA5}">
                      <a16:colId xmlns:a16="http://schemas.microsoft.com/office/drawing/2014/main" xmlns="" val="20002"/>
                    </a:ext>
                  </a:extLst>
                </a:gridCol>
              </a:tblGrid>
              <a:tr h="456060">
                <a:tc>
                  <a:txBody>
                    <a:bodyPr/>
                    <a:lstStyle>
                      <a:lvl1pPr lvl="0">
                        <a:defRPr/>
                      </a:lvl1pPr>
                    </a:lstStyle>
                    <a:p>
                      <a:pPr lvl="0" algn="ctr" rtl="0"/>
                      <a:r>
                        <a:rPr sz="2000" dirty="0">
                          <a:latin typeface="Arial" panose="020B0604020202020204" pitchFamily="34" charset="0"/>
                          <a:cs typeface="Arial" panose="020B0604020202020204" pitchFamily="34" charset="0"/>
                        </a:rPr>
                        <a:t>Task</a:t>
                      </a:r>
                    </a:p>
                  </a:txBody>
                  <a:tcPr/>
                </a:tc>
                <a:tc>
                  <a:txBody>
                    <a:bodyPr/>
                    <a:lstStyle>
                      <a:lvl1pPr lvl="0">
                        <a:defRPr/>
                      </a:lvl1pPr>
                    </a:lstStyle>
                    <a:p>
                      <a:pPr lvl="0" algn="ctr" rtl="0"/>
                      <a:r>
                        <a:rPr sz="2000" dirty="0">
                          <a:latin typeface="Arial" panose="020B0604020202020204" pitchFamily="34" charset="0"/>
                          <a:cs typeface="Arial" panose="020B0604020202020204" pitchFamily="34" charset="0"/>
                        </a:rPr>
                        <a:t>Activity</a:t>
                      </a:r>
                    </a:p>
                  </a:txBody>
                  <a:tcPr/>
                </a:tc>
                <a:tc>
                  <a:txBody>
                    <a:bodyPr/>
                    <a:lstStyle>
                      <a:lvl1pPr lvl="0">
                        <a:defRPr/>
                      </a:lvl1pPr>
                    </a:lstStyle>
                    <a:p>
                      <a:pPr lvl="0" algn="ctr" rtl="0"/>
                      <a:r>
                        <a:rPr lang="en-US" sz="2000" dirty="0" smtClean="0">
                          <a:latin typeface="Arial" panose="020B0604020202020204" pitchFamily="34" charset="0"/>
                          <a:cs typeface="Arial" panose="020B0604020202020204" pitchFamily="34" charset="0"/>
                        </a:rPr>
                        <a:t>Actions</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46128">
                <a:tc rowSpan="3">
                  <a:txBody>
                    <a:bodyPr/>
                    <a:lstStyle>
                      <a:lvl1pPr lvl="0">
                        <a:defRPr/>
                      </a:lvl1pPr>
                    </a:lstStyle>
                    <a:p>
                      <a:pPr lvl="0" rtl="0"/>
                      <a:r>
                        <a:rPr lang="en-ZA" sz="2000" dirty="0" smtClean="0">
                          <a:latin typeface="Arial" panose="020B0604020202020204" pitchFamily="34" charset="0"/>
                          <a:cs typeface="Arial" panose="020B0604020202020204" pitchFamily="34" charset="0"/>
                        </a:rPr>
                        <a:t>Media engagement:</a:t>
                      </a:r>
                    </a:p>
                    <a:p>
                      <a:pPr marL="285750" lvl="0" indent="-285750" rtl="0">
                        <a:buFont typeface="Arial" panose="020B0604020202020204" pitchFamily="34" charset="0"/>
                        <a:buChar char="•"/>
                      </a:pPr>
                      <a:r>
                        <a:rPr lang="en-ZA" sz="2000" dirty="0" smtClean="0">
                          <a:latin typeface="Arial" panose="020B0604020202020204" pitchFamily="34" charset="0"/>
                          <a:cs typeface="Arial" panose="020B0604020202020204" pitchFamily="34" charset="0"/>
                        </a:rPr>
                        <a:t>Print</a:t>
                      </a:r>
                      <a:r>
                        <a:rPr lang="en-ZA" sz="2000" baseline="0" dirty="0" smtClean="0">
                          <a:latin typeface="Arial" panose="020B0604020202020204" pitchFamily="34" charset="0"/>
                          <a:cs typeface="Arial" panose="020B0604020202020204" pitchFamily="34" charset="0"/>
                        </a:rPr>
                        <a:t> and Electronic</a:t>
                      </a:r>
                    </a:p>
                    <a:p>
                      <a:pPr marL="285750" lvl="0" indent="-285750" rtl="0">
                        <a:buFont typeface="Arial" panose="020B0604020202020204" pitchFamily="34" charset="0"/>
                        <a:buChar char="•"/>
                      </a:pPr>
                      <a:r>
                        <a:rPr lang="en-ZA" sz="2000" baseline="0" dirty="0" smtClean="0">
                          <a:latin typeface="Arial" panose="020B0604020202020204" pitchFamily="34" charset="0"/>
                          <a:cs typeface="Arial" panose="020B0604020202020204" pitchFamily="34" charset="0"/>
                        </a:rPr>
                        <a:t>Community &amp; Mainstream </a:t>
                      </a:r>
                      <a:endParaRPr lang="en-ZA" sz="2000" b="0" dirty="0" smtClean="0">
                        <a:latin typeface="Arial" panose="020B0604020202020204" pitchFamily="34" charset="0"/>
                        <a:cs typeface="Arial" panose="020B0604020202020204" pitchFamily="34" charset="0"/>
                      </a:endParaRPr>
                    </a:p>
                  </a:txBody>
                  <a:tcPr/>
                </a:tc>
                <a:tc>
                  <a:txBody>
                    <a:bodyPr/>
                    <a:lstStyle/>
                    <a:p>
                      <a:pPr marL="285750" marR="0" lvl="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dirty="0" smtClean="0">
                          <a:effectLst/>
                          <a:latin typeface="Arial" panose="020B0604020202020204" pitchFamily="34" charset="0"/>
                          <a:cs typeface="Arial" panose="020B0604020202020204" pitchFamily="34" charset="0"/>
                        </a:rPr>
                        <a:t>International</a:t>
                      </a:r>
                      <a:r>
                        <a:rPr lang="en-US" sz="2000" baseline="0" dirty="0" smtClean="0">
                          <a:effectLst/>
                          <a:latin typeface="Arial" panose="020B0604020202020204" pitchFamily="34" charset="0"/>
                          <a:cs typeface="Arial" panose="020B0604020202020204" pitchFamily="34" charset="0"/>
                        </a:rPr>
                        <a:t> Editors</a:t>
                      </a:r>
                    </a:p>
                    <a:p>
                      <a:pPr marL="285750" marR="0" lvl="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2000" baseline="0" dirty="0" smtClean="0">
                        <a:effectLst/>
                        <a:latin typeface="Arial" panose="020B0604020202020204" pitchFamily="34" charset="0"/>
                        <a:cs typeface="Arial" panose="020B0604020202020204" pitchFamily="34" charset="0"/>
                      </a:endParaRPr>
                    </a:p>
                    <a:p>
                      <a:pPr marL="285750" marR="0" lvl="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baseline="0" dirty="0" smtClean="0">
                          <a:effectLst/>
                          <a:latin typeface="Arial" panose="020B0604020202020204" pitchFamily="34" charset="0"/>
                          <a:cs typeface="Arial" panose="020B0604020202020204" pitchFamily="34" charset="0"/>
                        </a:rPr>
                        <a:t>SANEF</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lvl="0">
                        <a:defRPr/>
                      </a:lvl1pPr>
                    </a:lstStyle>
                    <a:p>
                      <a:pPr marL="285750" lvl="0" indent="-285750" algn="just"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IMTT briefing to</a:t>
                      </a:r>
                      <a:r>
                        <a:rPr lang="en-US" sz="2000" baseline="0" dirty="0" smtClean="0">
                          <a:latin typeface="Arial" panose="020B0604020202020204" pitchFamily="34" charset="0"/>
                          <a:cs typeface="Arial" panose="020B0604020202020204" pitchFamily="34" charset="0"/>
                        </a:rPr>
                        <a:t> media on drought issues – this will enhance better reporting.</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5893">
                <a:tc vMerge="1">
                  <a:txBody>
                    <a:bodyPr/>
                    <a:lstStyle/>
                    <a:p>
                      <a:pPr lvl="0" rtl="0"/>
                      <a:endParaRPr b="1" dirty="0"/>
                    </a:p>
                  </a:txBody>
                  <a:tcPr/>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2000" kern="1200" dirty="0" smtClean="0">
                          <a:effectLst/>
                          <a:latin typeface="Arial" panose="020B0604020202020204" pitchFamily="34" charset="0"/>
                          <a:cs typeface="Arial" panose="020B0604020202020204" pitchFamily="34" charset="0"/>
                        </a:rPr>
                        <a:t>Issuing</a:t>
                      </a:r>
                      <a:r>
                        <a:rPr lang="en-US" sz="2000" kern="1200" baseline="0" dirty="0" smtClean="0">
                          <a:effectLst/>
                          <a:latin typeface="Arial" panose="020B0604020202020204" pitchFamily="34" charset="0"/>
                          <a:cs typeface="Arial" panose="020B0604020202020204" pitchFamily="34" charset="0"/>
                        </a:rPr>
                        <a:t> </a:t>
                      </a:r>
                      <a:r>
                        <a:rPr lang="en-US" sz="2000" kern="1200" dirty="0" smtClean="0">
                          <a:effectLst/>
                          <a:latin typeface="Arial" panose="020B0604020202020204" pitchFamily="34" charset="0"/>
                          <a:cs typeface="Arial" panose="020B0604020202020204" pitchFamily="34" charset="0"/>
                        </a:rPr>
                        <a:t>of Media statements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lvl="0" indent="-285750" algn="just"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Ongoing release of</a:t>
                      </a:r>
                      <a:r>
                        <a:rPr lang="en-US" sz="2000" baseline="0" dirty="0" smtClean="0">
                          <a:latin typeface="Arial" panose="020B0604020202020204" pitchFamily="34" charset="0"/>
                          <a:cs typeface="Arial" panose="020B0604020202020204" pitchFamily="34" charset="0"/>
                        </a:rPr>
                        <a:t> m</a:t>
                      </a:r>
                      <a:r>
                        <a:rPr lang="en-US" sz="2000" dirty="0" smtClean="0">
                          <a:latin typeface="Arial" panose="020B0604020202020204" pitchFamily="34" charset="0"/>
                          <a:cs typeface="Arial" panose="020B0604020202020204" pitchFamily="34" charset="0"/>
                        </a:rPr>
                        <a:t>edia Statements.</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409433">
                <a:tc vMerge="1">
                  <a:txBody>
                    <a:bodyPr/>
                    <a:lstStyle>
                      <a:lvl1pPr lvl="0">
                        <a:defRPr/>
                      </a:lvl1pPr>
                    </a:lstStyle>
                    <a:p>
                      <a:pPr lvl="0" rtl="0"/>
                      <a:endParaRPr b="1" baseline="0" dirty="0"/>
                    </a:p>
                  </a:txBody>
                  <a:tcPr/>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2000" kern="1200" dirty="0" smtClean="0">
                          <a:effectLst/>
                          <a:latin typeface="Arial" panose="020B0604020202020204" pitchFamily="34" charset="0"/>
                          <a:cs typeface="Arial" panose="020B0604020202020204" pitchFamily="34" charset="0"/>
                        </a:rPr>
                        <a:t>Placement of opinion pieces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lvl="0">
                        <a:defRPr/>
                      </a:lvl1pPr>
                    </a:lstStyle>
                    <a:p>
                      <a:pPr marL="285750" lvl="0" indent="-285750" algn="just"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Monthly </a:t>
                      </a:r>
                      <a:r>
                        <a:rPr lang="en-US" sz="2000" dirty="0" err="1" smtClean="0">
                          <a:latin typeface="Arial" panose="020B0604020202020204" pitchFamily="34" charset="0"/>
                          <a:cs typeface="Arial" panose="020B0604020202020204" pitchFamily="34" charset="0"/>
                        </a:rPr>
                        <a:t>Opeds</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409433">
                <a:tc>
                  <a:txBody>
                    <a:bodyPr/>
                    <a:lstStyle/>
                    <a:p>
                      <a:pPr lvl="0" rtl="0"/>
                      <a:endParaRPr lang="en-ZA" sz="2000" b="1" dirty="0">
                        <a:latin typeface="Arial" panose="020B0604020202020204" pitchFamily="34" charset="0"/>
                        <a:cs typeface="Arial" panose="020B0604020202020204" pitchFamily="34" charset="0"/>
                      </a:endParaRPr>
                    </a:p>
                  </a:txBody>
                  <a:tcPr/>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2000" dirty="0" smtClean="0">
                          <a:effectLst/>
                          <a:latin typeface="Arial" panose="020B0604020202020204" pitchFamily="34" charset="0"/>
                          <a:cs typeface="Arial" panose="020B0604020202020204" pitchFamily="34" charset="0"/>
                        </a:rPr>
                        <a:t>Media</a:t>
                      </a:r>
                      <a:r>
                        <a:rPr lang="en-US" sz="2000" baseline="0" dirty="0" smtClean="0">
                          <a:effectLst/>
                          <a:latin typeface="Arial" panose="020B0604020202020204" pitchFamily="34" charset="0"/>
                          <a:cs typeface="Arial" panose="020B0604020202020204" pitchFamily="34" charset="0"/>
                        </a:rPr>
                        <a:t> Briefings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lvl="0" indent="-285750" algn="just" rtl="0">
                        <a:buFont typeface="Arial" panose="020B0604020202020204" pitchFamily="34" charset="0"/>
                        <a:buChar char="•"/>
                      </a:pPr>
                      <a:r>
                        <a:rPr lang="en-ZA" sz="2000" dirty="0" smtClean="0">
                          <a:latin typeface="Arial" panose="020B0604020202020204" pitchFamily="34" charset="0"/>
                          <a:cs typeface="Arial" panose="020B0604020202020204" pitchFamily="34" charset="0"/>
                        </a:rPr>
                        <a:t>Monthly</a:t>
                      </a:r>
                      <a:r>
                        <a:rPr lang="en-ZA" sz="2000" baseline="0" dirty="0" smtClean="0">
                          <a:latin typeface="Arial" panose="020B0604020202020204" pitchFamily="34" charset="0"/>
                          <a:cs typeface="Arial" panose="020B0604020202020204" pitchFamily="34" charset="0"/>
                        </a:rPr>
                        <a:t> Media Briefings.</a:t>
                      </a:r>
                    </a:p>
                    <a:p>
                      <a:pPr marL="285750" lvl="0" indent="-285750" algn="just" rtl="0">
                        <a:buFont typeface="Arial" panose="020B0604020202020204" pitchFamily="34" charset="0"/>
                        <a:buChar char="•"/>
                      </a:pPr>
                      <a:r>
                        <a:rPr lang="en-ZA" sz="2000" baseline="0" dirty="0" smtClean="0">
                          <a:latin typeface="Arial" panose="020B0604020202020204" pitchFamily="34" charset="0"/>
                          <a:cs typeface="Arial" panose="020B0604020202020204" pitchFamily="34" charset="0"/>
                        </a:rPr>
                        <a:t>12 Feb – IMTT Media Briefing</a:t>
                      </a:r>
                    </a:p>
                  </a:txBody>
                  <a:tcPr/>
                </a:tc>
                <a:extLst>
                  <a:ext uri="{0D108BD9-81ED-4DB2-BD59-A6C34878D82A}">
                    <a16:rowId xmlns:a16="http://schemas.microsoft.com/office/drawing/2014/main" xmlns="" val="10006"/>
                  </a:ext>
                </a:extLst>
              </a:tr>
              <a:tr h="409433">
                <a:tc>
                  <a:txBody>
                    <a:bodyPr/>
                    <a:lstStyle/>
                    <a:p>
                      <a:pPr lvl="0" rtl="0"/>
                      <a:endParaRPr lang="en-ZA" sz="2000" b="1" dirty="0">
                        <a:latin typeface="Arial" panose="020B0604020202020204" pitchFamily="34" charset="0"/>
                        <a:cs typeface="Arial" panose="020B0604020202020204" pitchFamily="34" charset="0"/>
                      </a:endParaRPr>
                    </a:p>
                  </a:txBody>
                  <a:tcPr/>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2000" dirty="0" smtClean="0">
                          <a:effectLst/>
                          <a:latin typeface="Arial" panose="020B0604020202020204" pitchFamily="34" charset="0"/>
                          <a:cs typeface="Arial" panose="020B0604020202020204" pitchFamily="34" charset="0"/>
                        </a:rPr>
                        <a:t>Paid Platforms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marR="0" lvl="0" indent="-285750"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ffectLst/>
                          <a:latin typeface="Arial" panose="020B0604020202020204" pitchFamily="34" charset="0"/>
                          <a:cs typeface="Arial" panose="020B0604020202020204" pitchFamily="34" charset="0"/>
                        </a:rPr>
                        <a:t>Outdoor</a:t>
                      </a:r>
                      <a:r>
                        <a:rPr lang="en-US" sz="2000" baseline="0" dirty="0" smtClean="0">
                          <a:effectLst/>
                          <a:latin typeface="Arial" panose="020B0604020202020204" pitchFamily="34" charset="0"/>
                          <a:cs typeface="Arial" panose="020B0604020202020204" pitchFamily="34" charset="0"/>
                        </a:rPr>
                        <a:t> Adverts (Airport, Taxi, Train and Bus Terminals)</a:t>
                      </a:r>
                    </a:p>
                    <a:p>
                      <a:pPr marL="285750" marR="0" lvl="0" indent="-285750"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effectLst/>
                          <a:latin typeface="Arial" panose="020B0604020202020204" pitchFamily="34" charset="0"/>
                          <a:cs typeface="Arial" panose="020B0604020202020204" pitchFamily="34" charset="0"/>
                        </a:rPr>
                        <a:t>Street Screens.</a:t>
                      </a:r>
                    </a:p>
                    <a:p>
                      <a:pPr marL="285750" marR="0" lvl="0" indent="-285750"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err="1" smtClean="0">
                          <a:effectLst/>
                          <a:latin typeface="Arial" panose="020B0604020202020204" pitchFamily="34" charset="0"/>
                          <a:cs typeface="Arial" panose="020B0604020202020204" pitchFamily="34" charset="0"/>
                        </a:rPr>
                        <a:t>Soapies</a:t>
                      </a:r>
                      <a:r>
                        <a:rPr lang="en-US" sz="2000" dirty="0" smtClean="0">
                          <a:effectLst/>
                          <a:latin typeface="Arial" panose="020B0604020202020204" pitchFamily="34" charset="0"/>
                          <a:cs typeface="Arial" panose="020B0604020202020204" pitchFamily="34" charset="0"/>
                        </a:rPr>
                        <a:t>,</a:t>
                      </a:r>
                      <a:r>
                        <a:rPr lang="en-US" sz="2000" baseline="0" dirty="0" smtClean="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News clocks, adverts,</a:t>
                      </a:r>
                      <a:r>
                        <a:rPr lang="en-US" sz="2000" baseline="0" dirty="0" smtClean="0">
                          <a:effectLst/>
                          <a:latin typeface="Arial" panose="020B0604020202020204" pitchFamily="34" charset="0"/>
                          <a:cs typeface="Arial" panose="020B0604020202020204" pitchFamily="34" charset="0"/>
                        </a:rPr>
                        <a:t> </a:t>
                      </a:r>
                      <a:r>
                        <a:rPr lang="en-ZA" sz="2000" kern="1200" dirty="0" smtClean="0">
                          <a:effectLst/>
                          <a:latin typeface="Arial" panose="020B0604020202020204" pitchFamily="34" charset="0"/>
                          <a:cs typeface="Arial" panose="020B0604020202020204" pitchFamily="34" charset="0"/>
                        </a:rPr>
                        <a:t>squeeze backs</a:t>
                      </a:r>
                      <a:endParaRPr lang="en-US" sz="2000" kern="120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7"/>
                  </a:ext>
                </a:extLst>
              </a:tr>
              <a:tr h="409433">
                <a:tc>
                  <a:txBody>
                    <a:bodyPr/>
                    <a:lstStyle/>
                    <a:p>
                      <a:pPr lvl="0" rtl="0"/>
                      <a:endParaRPr lang="en-ZA" sz="2000" b="1" dirty="0">
                        <a:latin typeface="Arial" panose="020B0604020202020204" pitchFamily="34" charset="0"/>
                        <a:cs typeface="Arial" panose="020B0604020202020204" pitchFamily="34" charset="0"/>
                      </a:endParaRPr>
                    </a:p>
                  </a:txBody>
                  <a:tcPr/>
                </a:tc>
                <a:tc>
                  <a:txBody>
                    <a:bodyPr/>
                    <a:lstStyle/>
                    <a:p>
                      <a:pPr marL="285750" marR="0" lvl="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dirty="0" smtClean="0">
                          <a:effectLst/>
                          <a:latin typeface="Arial" panose="020B0604020202020204" pitchFamily="34" charset="0"/>
                          <a:cs typeface="Arial" panose="020B0604020202020204" pitchFamily="34" charset="0"/>
                        </a:rPr>
                        <a:t>Community Radio</a:t>
                      </a:r>
                      <a:endParaRPr lang="en-US" sz="2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marR="0" lvl="0" indent="-285750"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effectLst/>
                          <a:latin typeface="Arial" panose="020B0604020202020204" pitchFamily="34" charset="0"/>
                          <a:cs typeface="Arial" panose="020B0604020202020204" pitchFamily="34" charset="0"/>
                        </a:rPr>
                        <a:t>Drought and Save Water messages - Phone in </a:t>
                      </a:r>
                      <a:r>
                        <a:rPr lang="en-US" sz="2000" kern="1200" dirty="0" err="1" smtClean="0">
                          <a:effectLst/>
                          <a:latin typeface="Arial" panose="020B0604020202020204" pitchFamily="34" charset="0"/>
                          <a:cs typeface="Arial" panose="020B0604020202020204" pitchFamily="34" charset="0"/>
                        </a:rPr>
                        <a:t>Programme</a:t>
                      </a:r>
                      <a:r>
                        <a:rPr lang="en-US" sz="2000" kern="1200" dirty="0" smtClean="0">
                          <a:effectLst/>
                          <a:latin typeface="Arial" panose="020B0604020202020204" pitchFamily="34" charset="0"/>
                          <a:cs typeface="Arial" panose="020B0604020202020204" pitchFamily="34" charset="0"/>
                        </a:rPr>
                        <a:t> - 65 Community Radios</a:t>
                      </a:r>
                      <a:endParaRPr lang="en-US" sz="2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543015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ph type="sldNum" sz="quarter" idx="12"/>
          </p:nvPr>
        </p:nvSpPr>
        <p:spPr>
          <a:xfrm>
            <a:off x="6900665" y="6416675"/>
            <a:ext cx="2133600" cy="365125"/>
          </a:xfrm>
          <a:prstGeom prst="rect">
            <a:avLst/>
          </a:prstGeom>
        </p:spPr>
        <p:txBody>
          <a:bodyPr/>
          <a:lstStyle>
            <a:lvl1pPr lvl="0">
              <a:defRPr/>
            </a:lvl1pPr>
          </a:lstStyle>
          <a:p>
            <a:fld id="{8B38DBA3-52F9-4AF4-A6A4-FA4D7DB2F99C}" type="slidenum">
              <a:rPr/>
              <a:pPr/>
              <a:t>44</a:t>
            </a:fld>
            <a:endParaRPr/>
          </a:p>
        </p:txBody>
      </p:sp>
      <p:graphicFrame>
        <p:nvGraphicFramePr>
          <p:cNvPr id="4" name="Table 3"/>
          <p:cNvGraphicFramePr/>
          <p:nvPr>
            <p:extLst>
              <p:ext uri="{D42A27DB-BD31-4B8C-83A1-F6EECF244321}">
                <p14:modId xmlns:p14="http://schemas.microsoft.com/office/powerpoint/2010/main" xmlns="" val="4284874186"/>
              </p:ext>
            </p:extLst>
          </p:nvPr>
        </p:nvGraphicFramePr>
        <p:xfrm>
          <a:off x="-1" y="0"/>
          <a:ext cx="9034267" cy="7359780"/>
        </p:xfrm>
        <a:graphic>
          <a:graphicData uri="http://schemas.openxmlformats.org/drawingml/2006/table">
            <a:tbl>
              <a:tblPr firstRow="1" bandRow="1">
                <a:tableStyleId>{21E4AEA4-8DFA-4A89-87EB-49C32662AFE0}</a:tableStyleId>
              </a:tblPr>
              <a:tblGrid>
                <a:gridCol w="2169412">
                  <a:extLst>
                    <a:ext uri="{9D8B030D-6E8A-4147-A177-3AD203B41FA5}">
                      <a16:colId xmlns:a16="http://schemas.microsoft.com/office/drawing/2014/main" xmlns="" val="20000"/>
                    </a:ext>
                  </a:extLst>
                </a:gridCol>
                <a:gridCol w="2644902">
                  <a:extLst>
                    <a:ext uri="{9D8B030D-6E8A-4147-A177-3AD203B41FA5}">
                      <a16:colId xmlns:a16="http://schemas.microsoft.com/office/drawing/2014/main" xmlns="" val="20001"/>
                    </a:ext>
                  </a:extLst>
                </a:gridCol>
                <a:gridCol w="4219953">
                  <a:extLst>
                    <a:ext uri="{9D8B030D-6E8A-4147-A177-3AD203B41FA5}">
                      <a16:colId xmlns:a16="http://schemas.microsoft.com/office/drawing/2014/main" xmlns="" val="20002"/>
                    </a:ext>
                  </a:extLst>
                </a:gridCol>
              </a:tblGrid>
              <a:tr h="456060">
                <a:tc>
                  <a:txBody>
                    <a:bodyPr/>
                    <a:lstStyle>
                      <a:lvl1pPr lvl="0">
                        <a:defRPr/>
                      </a:lvl1pPr>
                    </a:lstStyle>
                    <a:p>
                      <a:pPr lvl="0" rtl="0"/>
                      <a:r>
                        <a:rPr sz="2000" dirty="0">
                          <a:latin typeface="Arial" panose="020B0604020202020204" pitchFamily="34" charset="0"/>
                          <a:cs typeface="Arial" panose="020B0604020202020204" pitchFamily="34" charset="0"/>
                        </a:rPr>
                        <a:t>Task</a:t>
                      </a:r>
                    </a:p>
                  </a:txBody>
                  <a:tcPr/>
                </a:tc>
                <a:tc>
                  <a:txBody>
                    <a:bodyPr/>
                    <a:lstStyle>
                      <a:lvl1pPr lvl="0">
                        <a:defRPr/>
                      </a:lvl1pPr>
                    </a:lstStyle>
                    <a:p>
                      <a:pPr lvl="0" rtl="0"/>
                      <a:r>
                        <a:rPr sz="2000">
                          <a:latin typeface="Arial" panose="020B0604020202020204" pitchFamily="34" charset="0"/>
                          <a:cs typeface="Arial" panose="020B0604020202020204" pitchFamily="34" charset="0"/>
                        </a:rPr>
                        <a:t>Activity</a:t>
                      </a:r>
                    </a:p>
                  </a:txBody>
                  <a:tcPr/>
                </a:tc>
                <a:tc>
                  <a:txBody>
                    <a:bodyPr/>
                    <a:lstStyle>
                      <a:lvl1pPr lvl="0">
                        <a:defRPr/>
                      </a:lvl1pPr>
                    </a:lstStyle>
                    <a:p>
                      <a:pPr lvl="0" rtl="0"/>
                      <a:r>
                        <a:rPr lang="en-US" sz="2000" dirty="0" smtClean="0">
                          <a:latin typeface="Arial" panose="020B0604020202020204" pitchFamily="34" charset="0"/>
                          <a:cs typeface="Arial" panose="020B0604020202020204" pitchFamily="34" charset="0"/>
                        </a:rPr>
                        <a:t>Actions</a:t>
                      </a:r>
                      <a:endParaRP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46128">
                <a:tc rowSpan="3">
                  <a:txBody>
                    <a:bodyPr/>
                    <a:lstStyle>
                      <a:lvl1pPr lvl="0">
                        <a:defRPr/>
                      </a:lvl1pPr>
                    </a:lstStyle>
                    <a:p>
                      <a:pPr lvl="0" rtl="0"/>
                      <a:r>
                        <a:rPr lang="en-US" sz="2000" kern="1200" dirty="0" smtClean="0">
                          <a:effectLst/>
                          <a:latin typeface="Arial" panose="020B0604020202020204" pitchFamily="34" charset="0"/>
                          <a:cs typeface="Arial" panose="020B0604020202020204" pitchFamily="34" charset="0"/>
                        </a:rPr>
                        <a:t>Outreach</a:t>
                      </a:r>
                      <a:r>
                        <a:rPr lang="en-US" sz="2000" kern="1200" baseline="0" dirty="0" smtClean="0">
                          <a:effectLst/>
                          <a:latin typeface="Arial" panose="020B0604020202020204" pitchFamily="34" charset="0"/>
                          <a:cs typeface="Arial" panose="020B0604020202020204" pitchFamily="34" charset="0"/>
                        </a:rPr>
                        <a:t> &amp; Stakeholder Engagements</a:t>
                      </a:r>
                      <a:endParaRPr lang="en-ZA" sz="2000" b="1"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2000" kern="1200" dirty="0" smtClean="0">
                          <a:effectLst/>
                          <a:latin typeface="Arial" panose="020B0604020202020204" pitchFamily="34" charset="0"/>
                          <a:cs typeface="Arial" panose="020B0604020202020204" pitchFamily="34" charset="0"/>
                        </a:rPr>
                        <a:t>IMTT </a:t>
                      </a:r>
                      <a:r>
                        <a:rPr lang="en-US" sz="2000" kern="1200" baseline="0" dirty="0" smtClean="0">
                          <a:effectLst/>
                          <a:latin typeface="Arial" panose="020B0604020202020204" pitchFamily="34" charset="0"/>
                          <a:cs typeface="Arial" panose="020B0604020202020204" pitchFamily="34" charset="0"/>
                        </a:rPr>
                        <a:t>O</a:t>
                      </a:r>
                      <a:r>
                        <a:rPr lang="en-US" sz="2000" kern="1200" dirty="0" smtClean="0">
                          <a:effectLst/>
                          <a:latin typeface="Arial" panose="020B0604020202020204" pitchFamily="34" charset="0"/>
                          <a:cs typeface="Arial" panose="020B0604020202020204" pitchFamily="34" charset="0"/>
                        </a:rPr>
                        <a:t>utreach </a:t>
                      </a:r>
                    </a:p>
                    <a:p>
                      <a:pPr marL="285750" indent="-285750">
                        <a:buFont typeface="Arial" panose="020B0604020202020204" pitchFamily="34" charset="0"/>
                        <a:buChar char="•"/>
                      </a:pPr>
                      <a:r>
                        <a:rPr lang="en-US" sz="2000" kern="1200" dirty="0" smtClean="0">
                          <a:effectLst/>
                          <a:latin typeface="Arial" panose="020B0604020202020204" pitchFamily="34" charset="0"/>
                          <a:cs typeface="Arial" panose="020B0604020202020204" pitchFamily="34" charset="0"/>
                        </a:rPr>
                        <a:t>Regular Outreach </a:t>
                      </a:r>
                      <a:r>
                        <a:rPr lang="en-US" sz="2000" kern="1200" dirty="0" err="1" smtClean="0">
                          <a:effectLst/>
                          <a:latin typeface="Arial" panose="020B0604020202020204" pitchFamily="34" charset="0"/>
                          <a:cs typeface="Arial" panose="020B0604020202020204" pitchFamily="34" charset="0"/>
                        </a:rPr>
                        <a:t>programmes</a:t>
                      </a:r>
                      <a:r>
                        <a:rPr lang="en-US" sz="2000" kern="1200" dirty="0" smtClean="0">
                          <a:effectLst/>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kern="1200" dirty="0" smtClean="0">
                          <a:effectLst/>
                          <a:latin typeface="Arial" panose="020B0604020202020204" pitchFamily="34" charset="0"/>
                          <a:cs typeface="Arial" panose="020B0604020202020204" pitchFamily="34" charset="0"/>
                        </a:rPr>
                        <a:t>Visiting affected areas</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smtClean="0">
                          <a:effectLst/>
                          <a:latin typeface="Arial" panose="020B0604020202020204" pitchFamily="34" charset="0"/>
                          <a:cs typeface="Arial" panose="020B0604020202020204" pitchFamily="34" charset="0"/>
                        </a:rPr>
                        <a:t>Blitz with flash mobs</a:t>
                      </a:r>
                      <a:endParaRPr lang="en-US" sz="2000" kern="1200" dirty="0" smtClean="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effectLst/>
                          <a:latin typeface="Arial" panose="020B0604020202020204" pitchFamily="34" charset="0"/>
                          <a:cs typeface="Arial" panose="020B0604020202020204" pitchFamily="34" charset="0"/>
                        </a:rPr>
                        <a:t>Community engagements</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lvl="0">
                        <a:defRPr/>
                      </a:lvl1pPr>
                    </a:lstStyle>
                    <a:p>
                      <a:pPr marL="285750" lvl="0" indent="-285750"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Outreach beginning in March 2018</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smtClean="0">
                          <a:effectLst/>
                          <a:latin typeface="Arial" panose="020B0604020202020204" pitchFamily="34" charset="0"/>
                          <a:cs typeface="Arial" panose="020B0604020202020204" pitchFamily="34" charset="0"/>
                        </a:rPr>
                        <a:t>Butterworth and Port Elizabeth Identified taxi ranks on the Cape Flats</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20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547275">
                <a:tc vMerge="1">
                  <a:txBody>
                    <a:bodyPr/>
                    <a:lstStyle/>
                    <a:p>
                      <a:endParaRPr lang="en-US"/>
                    </a:p>
                  </a:txBody>
                  <a:tcPr/>
                </a:tc>
                <a:tc>
                  <a:txBody>
                    <a:bodyPr/>
                    <a:lstStyle/>
                    <a:p>
                      <a:pPr marL="0" marR="0" algn="just">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smtClean="0">
                          <a:effectLst/>
                          <a:latin typeface="Arial" panose="020B0604020202020204" pitchFamily="34" charset="0"/>
                          <a:cs typeface="Arial" panose="020B0604020202020204" pitchFamily="34" charset="0"/>
                        </a:rPr>
                        <a:t>Information distribution: </a:t>
                      </a:r>
                      <a:endParaRPr lang="en-ZA" sz="2000" kern="1200" dirty="0" smtClean="0">
                        <a:effectLst/>
                        <a:latin typeface="Arial" panose="020B0604020202020204" pitchFamily="34" charset="0"/>
                        <a:cs typeface="Arial" panose="020B06040202020202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smtClean="0">
                          <a:effectLst/>
                          <a:latin typeface="Arial" panose="020B0604020202020204" pitchFamily="34" charset="0"/>
                          <a:cs typeface="Arial" panose="020B0604020202020204" pitchFamily="34" charset="0"/>
                        </a:rPr>
                        <a:t>Leaflets</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smtClean="0">
                          <a:effectLst/>
                          <a:latin typeface="Arial" panose="020B0604020202020204" pitchFamily="34" charset="0"/>
                          <a:cs typeface="Arial" panose="020B0604020202020204" pitchFamily="34" charset="0"/>
                        </a:rPr>
                        <a:t>Posters</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smtClean="0">
                          <a:effectLst/>
                          <a:latin typeface="Arial" panose="020B0604020202020204" pitchFamily="34" charset="0"/>
                          <a:cs typeface="Arial" panose="020B0604020202020204" pitchFamily="34" charset="0"/>
                        </a:rPr>
                        <a:t>Information available at hubs (walk in centres, multi purpose centres)</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smtClean="0">
                          <a:effectLst/>
                          <a:latin typeface="Arial" panose="020B0604020202020204" pitchFamily="34" charset="0"/>
                          <a:cs typeface="Arial" panose="020B0604020202020204" pitchFamily="34" charset="0"/>
                        </a:rPr>
                        <a:t>Sharing with</a:t>
                      </a:r>
                      <a:r>
                        <a:rPr lang="en-ZA" sz="2000" kern="1200" baseline="0" dirty="0" smtClean="0">
                          <a:effectLst/>
                          <a:latin typeface="Arial" panose="020B0604020202020204" pitchFamily="34" charset="0"/>
                          <a:cs typeface="Arial" panose="020B0604020202020204" pitchFamily="34" charset="0"/>
                        </a:rPr>
                        <a:t> </a:t>
                      </a:r>
                      <a:r>
                        <a:rPr lang="en-ZA" sz="2000" kern="1200" dirty="0" smtClean="0">
                          <a:effectLst/>
                          <a:latin typeface="Arial" panose="020B0604020202020204" pitchFamily="34" charset="0"/>
                          <a:cs typeface="Arial" panose="020B0604020202020204" pitchFamily="34" charset="0"/>
                        </a:rPr>
                        <a:t>schools, messages on municipal</a:t>
                      </a:r>
                      <a:r>
                        <a:rPr lang="en-ZA" sz="2000" kern="1200" baseline="0" dirty="0" smtClean="0">
                          <a:effectLst/>
                          <a:latin typeface="Arial" panose="020B0604020202020204" pitchFamily="34" charset="0"/>
                          <a:cs typeface="Arial" panose="020B0604020202020204" pitchFamily="34" charset="0"/>
                        </a:rPr>
                        <a:t> bills</a:t>
                      </a:r>
                      <a:endParaRPr lang="en-ZA" sz="20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643399">
                <a:tc vMerge="1">
                  <a:txBody>
                    <a:bodyPr/>
                    <a:lstStyle>
                      <a:lvl1pPr lvl="0">
                        <a:defRPr/>
                      </a:lvl1pPr>
                    </a:lstStyle>
                    <a:p>
                      <a:pPr lvl="0" rtl="0"/>
                      <a:endParaRPr b="1" baseline="0" dirty="0"/>
                    </a:p>
                  </a:txBody>
                  <a:tcPr/>
                </a:tc>
                <a:tc>
                  <a:txBody>
                    <a:bodyPr/>
                    <a:lstStyle/>
                    <a:p>
                      <a:pPr marL="0" marR="0">
                        <a:lnSpc>
                          <a:spcPct val="107000"/>
                        </a:lnSpc>
                        <a:spcBef>
                          <a:spcPts val="0"/>
                        </a:spcBef>
                        <a:spcAft>
                          <a:spcPts val="0"/>
                        </a:spcAft>
                      </a:pPr>
                      <a:r>
                        <a:rPr lang="en-ZA" sz="2000" dirty="0">
                          <a:effectLst/>
                          <a:latin typeface="Arial" panose="020B0604020202020204" pitchFamily="34" charset="0"/>
                          <a:cs typeface="Arial" panose="020B0604020202020204" pitchFamily="34" charset="0"/>
                        </a:rPr>
                        <a:t>Industrial </a:t>
                      </a:r>
                      <a:r>
                        <a:rPr lang="en-ZA" sz="2000" dirty="0" smtClean="0">
                          <a:effectLst/>
                          <a:latin typeface="Arial" panose="020B0604020202020204" pitchFamily="34" charset="0"/>
                          <a:cs typeface="Arial" panose="020B0604020202020204" pitchFamily="34" charset="0"/>
                        </a:rPr>
                        <a:t>theatre, Puppet Shows &amp; </a:t>
                      </a:r>
                      <a:r>
                        <a:rPr lang="en-ZA" sz="2000" dirty="0" err="1" smtClean="0">
                          <a:effectLst/>
                          <a:latin typeface="Arial" panose="020B0604020202020204" pitchFamily="34" charset="0"/>
                          <a:cs typeface="Arial" panose="020B0604020202020204" pitchFamily="34" charset="0"/>
                        </a:rPr>
                        <a:t>Soapies</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smtClean="0">
                          <a:effectLst/>
                          <a:latin typeface="Arial" panose="020B0604020202020204" pitchFamily="34" charset="0"/>
                          <a:cs typeface="Arial" panose="020B0604020202020204" pitchFamily="34" charset="0"/>
                        </a:rPr>
                        <a:t>Engaging the art industry and SABC to carry messages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643399">
                <a:tc>
                  <a:txBody>
                    <a:bodyPr/>
                    <a:lstStyle/>
                    <a:p>
                      <a:pPr lvl="0" rtl="0"/>
                      <a:endParaRPr lang="en-ZA" sz="2000" b="1" dirty="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2000" dirty="0" smtClean="0">
                          <a:effectLst/>
                          <a:latin typeface="Arial" panose="020B0604020202020204" pitchFamily="34" charset="0"/>
                          <a:cs typeface="Arial" panose="020B0604020202020204" pitchFamily="34" charset="0"/>
                        </a:rPr>
                        <a:t>Stakeholders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marR="0" lvl="0" indent="-285750" algn="l"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dirty="0" smtClean="0">
                          <a:effectLst/>
                          <a:latin typeface="Arial" panose="020B0604020202020204" pitchFamily="34" charset="0"/>
                          <a:cs typeface="Arial" panose="020B0604020202020204" pitchFamily="34" charset="0"/>
                        </a:rPr>
                        <a:t>Stakeholder briefings</a:t>
                      </a:r>
                    </a:p>
                    <a:p>
                      <a:pPr marL="285750" marR="0" lvl="0" indent="-285750" algn="l"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dirty="0" smtClean="0">
                          <a:effectLst/>
                          <a:latin typeface="Arial" panose="020B0604020202020204" pitchFamily="34" charset="0"/>
                          <a:cs typeface="Arial" panose="020B0604020202020204" pitchFamily="34" charset="0"/>
                        </a:rPr>
                        <a:t> Roundtable</a:t>
                      </a:r>
                      <a:r>
                        <a:rPr lang="en-US" sz="2000" baseline="0" dirty="0" smtClean="0">
                          <a:effectLst/>
                          <a:latin typeface="Arial" panose="020B0604020202020204" pitchFamily="34" charset="0"/>
                          <a:cs typeface="Arial" panose="020B0604020202020204" pitchFamily="34" charset="0"/>
                        </a:rPr>
                        <a:t> discussions</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69684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0" y="38063"/>
            <a:ext cx="9142517" cy="491540"/>
          </a:xfrm>
          <a:prstGeom prst="rect">
            <a:avLst/>
          </a:prstGeom>
          <a:solidFill>
            <a:srgbClr val="057B3A"/>
          </a:solidFill>
        </p:spPr>
        <p:txBody>
          <a:bodyPr vert="horz" lIns="68580" tIns="34291" rIns="68580" bIns="3429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mn-lt"/>
                <a:ea typeface="ＭＳ Ｐゴシック" charset="0"/>
                <a:cs typeface="ＭＳ Ｐゴシック" charset="0"/>
              </a:rPr>
              <a:t>SOCIAL MEDIA INFOGRAPHICS</a:t>
            </a:r>
            <a:endParaRPr lang="en-US" sz="3600" dirty="0">
              <a:solidFill>
                <a:schemeClr val="bg1"/>
              </a:solidFill>
              <a:latin typeface="+mn-lt"/>
              <a:ea typeface="ＭＳ Ｐゴシック" charset="0"/>
              <a:cs typeface="ＭＳ Ｐゴシック" charset="0"/>
            </a:endParaRPr>
          </a:p>
        </p:txBody>
      </p:sp>
      <p:sp>
        <p:nvSpPr>
          <p:cNvPr id="32" name="Content Placeholder 6"/>
          <p:cNvSpPr txBox="1">
            <a:spLocks/>
          </p:cNvSpPr>
          <p:nvPr/>
        </p:nvSpPr>
        <p:spPr>
          <a:xfrm>
            <a:off x="-544028" y="1121718"/>
            <a:ext cx="8763338" cy="5292904"/>
          </a:xfrm>
          <a:prstGeom prst="rect">
            <a:avLst/>
          </a:prstGeom>
        </p:spPr>
        <p:txBody>
          <a:bodyPr vert="horz" lIns="91440" tIns="45720" rIns="91440" bIns="45720" rtlCol="0">
            <a:noAutofit/>
          </a:bodyPr>
          <a:lstStyle>
            <a:lvl1pPr marL="342891" indent="-342891" algn="l" defTabSz="457189" rtl="0" eaLnBrk="1" latinLnBrk="0" hangingPunct="1">
              <a:spcBef>
                <a:spcPct val="20000"/>
              </a:spcBef>
              <a:buFont typeface="Arial"/>
              <a:buChar char="•"/>
              <a:defRPr sz="2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8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8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endParaRPr lang="en-ZA" sz="3600" b="1" dirty="0"/>
          </a:p>
          <a:p>
            <a:pPr marL="0" indent="0">
              <a:buClr>
                <a:srgbClr val="C00000"/>
              </a:buClr>
              <a:buNone/>
            </a:pPr>
            <a:endParaRPr lang="en-ZA" sz="1800" dirty="0" smtClean="0"/>
          </a:p>
        </p:txBody>
      </p:sp>
      <p:sp>
        <p:nvSpPr>
          <p:cNvPr id="15" name="Slide Number Placeholder 3"/>
          <p:cNvSpPr>
            <a:spLocks noGrp="1"/>
          </p:cNvSpPr>
          <p:nvPr>
            <p:ph type="sldNum" sz="quarter" idx="12"/>
          </p:nvPr>
        </p:nvSpPr>
        <p:spPr>
          <a:xfrm>
            <a:off x="5902830" y="6728098"/>
            <a:ext cx="2133600" cy="365125"/>
          </a:xfrm>
        </p:spPr>
        <p:txBody>
          <a:bodyPr/>
          <a:lstStyle/>
          <a:p>
            <a:fld id="{74EC231B-2C57-4553-B57F-A1829E4315B6}" type="slidenum">
              <a:rPr lang="en-US" smtClean="0"/>
              <a:pPr/>
              <a:t>45</a:t>
            </a:fld>
            <a:endParaRPr lang="en-US"/>
          </a:p>
        </p:txBody>
      </p:sp>
      <p:pic>
        <p:nvPicPr>
          <p:cNvPr id="16" name="Picture 15" descr="DWS fb post 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84277" y="613048"/>
            <a:ext cx="3469292" cy="2908300"/>
          </a:xfrm>
          <a:prstGeom prst="rect">
            <a:avLst/>
          </a:prstGeom>
        </p:spPr>
      </p:pic>
      <p:pic>
        <p:nvPicPr>
          <p:cNvPr id="17" name="Picture 16" descr="DWS fb post factory water.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97748" y="625748"/>
            <a:ext cx="3541882" cy="2969152"/>
          </a:xfrm>
          <a:prstGeom prst="rect">
            <a:avLst/>
          </a:prstGeom>
        </p:spPr>
      </p:pic>
      <p:pic>
        <p:nvPicPr>
          <p:cNvPr id="18" name="Picture 17" descr="DWS fb post Mon.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08077" y="3709200"/>
            <a:ext cx="3541882" cy="2969152"/>
          </a:xfrm>
          <a:prstGeom prst="rect">
            <a:avLst/>
          </a:prstGeom>
        </p:spPr>
      </p:pic>
      <p:pic>
        <p:nvPicPr>
          <p:cNvPr id="19" name="Picture 18" descr="DWS fb post water saving tip 1.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697748" y="3734600"/>
            <a:ext cx="3541882" cy="2969152"/>
          </a:xfrm>
          <a:prstGeom prst="rect">
            <a:avLst/>
          </a:prstGeom>
        </p:spPr>
      </p:pic>
    </p:spTree>
    <p:extLst>
      <p:ext uri="{BB962C8B-B14F-4D97-AF65-F5344CB8AC3E}">
        <p14:creationId xmlns:p14="http://schemas.microsoft.com/office/powerpoint/2010/main" xmlns="" val="26257889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MILESTONES OF THE IMTT</a:t>
            </a:r>
            <a:endParaRPr lang="en-ZA"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46</a:t>
            </a:fld>
            <a:endParaRPr lang="en-US" altLang="en-US" dirty="0"/>
          </a:p>
        </p:txBody>
      </p:sp>
      <p:sp>
        <p:nvSpPr>
          <p:cNvPr id="4" name="Content Placeholder 3"/>
          <p:cNvSpPr>
            <a:spLocks noGrp="1"/>
          </p:cNvSpPr>
          <p:nvPr>
            <p:ph sz="quarter" idx="13"/>
          </p:nvPr>
        </p:nvSpPr>
        <p:spPr>
          <a:xfrm>
            <a:off x="323528" y="1340768"/>
            <a:ext cx="8352928" cy="5380706"/>
          </a:xfrm>
        </p:spPr>
        <p:txBody>
          <a:bodyPr/>
          <a:lstStyle/>
          <a:p>
            <a:pPr algn="just">
              <a:buFont typeface="Wingdings" panose="05000000000000000000" pitchFamily="2" charset="2"/>
              <a:buChar char="§"/>
            </a:pPr>
            <a:r>
              <a:rPr lang="en-ZA" sz="1900" dirty="0" smtClean="0"/>
              <a:t>Adopted an integrated Communication Strategy and its Implementation Plan.</a:t>
            </a:r>
          </a:p>
          <a:p>
            <a:pPr algn="just">
              <a:buFont typeface="Wingdings" panose="05000000000000000000" pitchFamily="2" charset="2"/>
              <a:buChar char="§"/>
            </a:pPr>
            <a:r>
              <a:rPr lang="en-ZA" sz="1900" dirty="0" smtClean="0"/>
              <a:t>Conduct regular media briefings and roadshows to engage and inform the public about interventions on drought and water scarcity.</a:t>
            </a:r>
          </a:p>
          <a:p>
            <a:pPr algn="just">
              <a:buFont typeface="Wingdings" panose="05000000000000000000" pitchFamily="2" charset="2"/>
              <a:buChar char="§"/>
            </a:pPr>
            <a:r>
              <a:rPr lang="en-ZA" sz="1900" dirty="0" smtClean="0"/>
              <a:t>Oversight of implementation of funded projects.</a:t>
            </a:r>
          </a:p>
          <a:p>
            <a:pPr algn="just">
              <a:buFont typeface="Wingdings" panose="05000000000000000000" pitchFamily="2" charset="2"/>
              <a:buChar char="§"/>
            </a:pPr>
            <a:r>
              <a:rPr lang="en-ZA" sz="1900" dirty="0" smtClean="0"/>
              <a:t>Provide guidance to strengthen </a:t>
            </a:r>
            <a:r>
              <a:rPr lang="en-ZA" sz="1900" dirty="0"/>
              <a:t>coordination </a:t>
            </a:r>
            <a:r>
              <a:rPr lang="en-ZA" sz="1900" dirty="0" smtClean="0"/>
              <a:t>(vertical and horizontal) particularly </a:t>
            </a:r>
            <a:r>
              <a:rPr lang="en-ZA" sz="1900" dirty="0"/>
              <a:t>with regard to reporting, communications and response </a:t>
            </a:r>
            <a:r>
              <a:rPr lang="en-ZA" sz="1900" dirty="0" smtClean="0"/>
              <a:t>measures.</a:t>
            </a:r>
          </a:p>
          <a:p>
            <a:pPr algn="just">
              <a:buFont typeface="Wingdings" panose="05000000000000000000" pitchFamily="2" charset="2"/>
              <a:buChar char="§"/>
              <a:tabLst>
                <a:tab pos="723900" algn="l"/>
              </a:tabLst>
            </a:pPr>
            <a:r>
              <a:rPr lang="en-ZA" sz="1900" dirty="0" smtClean="0"/>
              <a:t>Regular reporting to Parliament.</a:t>
            </a:r>
          </a:p>
          <a:p>
            <a:pPr marL="1028700" lvl="3" indent="0" algn="just">
              <a:buNone/>
              <a:tabLst>
                <a:tab pos="723900" algn="l"/>
              </a:tabLst>
            </a:pPr>
            <a:r>
              <a:rPr lang="en-ZA" sz="1900" dirty="0" smtClean="0"/>
              <a:t>			</a:t>
            </a:r>
            <a:r>
              <a:rPr lang="en-ZA" sz="1900" b="1" dirty="0" smtClean="0"/>
              <a:t>WAYFORWARD FROM THE IMTT</a:t>
            </a:r>
            <a:endParaRPr lang="en-ZA" sz="1900" b="1" dirty="0"/>
          </a:p>
          <a:p>
            <a:pPr algn="just">
              <a:buFont typeface="Wingdings" panose="05000000000000000000" pitchFamily="2" charset="2"/>
              <a:buChar char="§"/>
              <a:tabLst>
                <a:tab pos="723900" algn="l"/>
              </a:tabLst>
            </a:pPr>
            <a:r>
              <a:rPr lang="en-ZA" sz="1900" dirty="0" smtClean="0"/>
              <a:t>A national disaster to be classified by the National Disaster Management Centre on or before 14 February 2018. </a:t>
            </a:r>
          </a:p>
          <a:p>
            <a:pPr algn="just">
              <a:buFont typeface="Wingdings" panose="05000000000000000000" pitchFamily="2" charset="2"/>
              <a:buChar char="§"/>
              <a:tabLst>
                <a:tab pos="723900" algn="l"/>
              </a:tabLst>
            </a:pPr>
            <a:r>
              <a:rPr lang="en-ZA" sz="1900" dirty="0" smtClean="0"/>
              <a:t>A decision for a declaration to be finalised within a month. </a:t>
            </a:r>
          </a:p>
          <a:p>
            <a:pPr algn="just">
              <a:buFont typeface="Wingdings" charset="2"/>
              <a:buChar char="§"/>
            </a:pPr>
            <a:r>
              <a:rPr lang="en-ZA" sz="1900" dirty="0" smtClean="0"/>
              <a:t>Robust public awareness, advocacy and community roadshows to commence with immediate effect. </a:t>
            </a:r>
            <a:endParaRPr lang="en-ZA" sz="1900" dirty="0"/>
          </a:p>
          <a:p>
            <a:pPr algn="just">
              <a:buFont typeface="Wingdings" charset="2"/>
              <a:buChar char="§"/>
            </a:pPr>
            <a:r>
              <a:rPr lang="en-ZA" sz="1900" dirty="0"/>
              <a:t>The IMTT (06 February 2018) resolved to meet monthly to receive reports and guide national interventions.</a:t>
            </a:r>
          </a:p>
        </p:txBody>
      </p:sp>
    </p:spTree>
    <p:extLst>
      <p:ext uri="{BB962C8B-B14F-4D97-AF65-F5344CB8AC3E}">
        <p14:creationId xmlns:p14="http://schemas.microsoft.com/office/powerpoint/2010/main" xmlns="" val="2349944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48282"/>
            <a:ext cx="7992889" cy="496565"/>
          </a:xfrm>
        </p:spPr>
        <p:txBody>
          <a:bodyPr/>
          <a:lstStyle/>
          <a:p>
            <a:r>
              <a:rPr lang="en-ZA" dirty="0" smtClean="0">
                <a:solidFill>
                  <a:srgbClr val="FF0000"/>
                </a:solidFill>
              </a:rPr>
              <a:t>RECOMMENDATIONS</a:t>
            </a:r>
            <a:endParaRPr lang="en-ZA" dirty="0">
              <a:solidFill>
                <a:srgbClr val="FF0000"/>
              </a:solidFill>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altLang="en-US" sz="105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Content Placeholder 3"/>
          <p:cNvSpPr>
            <a:spLocks noGrp="1"/>
          </p:cNvSpPr>
          <p:nvPr>
            <p:ph sz="quarter" idx="13"/>
          </p:nvPr>
        </p:nvSpPr>
        <p:spPr>
          <a:xfrm>
            <a:off x="251521" y="980728"/>
            <a:ext cx="8424936" cy="5877271"/>
          </a:xfrm>
        </p:spPr>
        <p:txBody>
          <a:bodyPr/>
          <a:lstStyle/>
          <a:p>
            <a:pPr marL="0" lvl="0" indent="0" algn="just" defTabSz="914400">
              <a:lnSpc>
                <a:spcPct val="100000"/>
              </a:lnSpc>
              <a:spcBef>
                <a:spcPts val="0"/>
              </a:spcBef>
              <a:buNone/>
              <a:defRPr/>
            </a:pPr>
            <a:r>
              <a:rPr lang="en-ZA" sz="2400" b="1" kern="0" dirty="0">
                <a:solidFill>
                  <a:srgbClr val="000000"/>
                </a:solidFill>
                <a:latin typeface="Arial"/>
                <a:ea typeface="ＭＳ Ｐゴシック" charset="-128"/>
                <a:cs typeface="+mn-cs"/>
              </a:rPr>
              <a:t>It is recommended that </a:t>
            </a:r>
            <a:r>
              <a:rPr lang="en-ZA" sz="2400" b="1" kern="0" dirty="0" smtClean="0">
                <a:solidFill>
                  <a:srgbClr val="000000"/>
                </a:solidFill>
                <a:latin typeface="Arial"/>
                <a:ea typeface="ＭＳ Ｐゴシック" charset="-128"/>
                <a:cs typeface="+mn-cs"/>
              </a:rPr>
              <a:t>the Portfolio Committee:</a:t>
            </a:r>
          </a:p>
          <a:p>
            <a:pPr marL="0" lvl="0" indent="0" algn="just" defTabSz="914400">
              <a:lnSpc>
                <a:spcPct val="100000"/>
              </a:lnSpc>
              <a:spcBef>
                <a:spcPts val="0"/>
              </a:spcBef>
              <a:buNone/>
              <a:defRPr/>
            </a:pPr>
            <a:endParaRPr lang="en-ZA" sz="2400" b="1" kern="0" dirty="0" smtClean="0">
              <a:solidFill>
                <a:srgbClr val="000000"/>
              </a:solidFill>
              <a:latin typeface="Arial"/>
              <a:ea typeface="ＭＳ Ｐゴシック" charset="-128"/>
              <a:cs typeface="+mn-cs"/>
            </a:endParaRPr>
          </a:p>
          <a:p>
            <a:pPr marL="342900" lvl="0" indent="-342900" algn="just" defTabSz="914400">
              <a:lnSpc>
                <a:spcPct val="200000"/>
              </a:lnSpc>
              <a:spcBef>
                <a:spcPts val="0"/>
              </a:spcBef>
              <a:buAutoNum type="alphaLcPeriod"/>
              <a:defRPr/>
            </a:pPr>
            <a:r>
              <a:rPr lang="en-ZA" sz="2400" kern="0" dirty="0" smtClean="0">
                <a:solidFill>
                  <a:srgbClr val="000000"/>
                </a:solidFill>
                <a:latin typeface="Arial"/>
                <a:ea typeface="ＭＳ Ｐゴシック" charset="-128"/>
                <a:cs typeface="+mn-cs"/>
              </a:rPr>
              <a:t>Notes </a:t>
            </a:r>
            <a:r>
              <a:rPr lang="en-ZA" sz="2400" dirty="0" smtClean="0">
                <a:solidFill>
                  <a:srgbClr val="000000"/>
                </a:solidFill>
                <a:latin typeface="Arial" charset="0"/>
                <a:ea typeface="ＭＳ Ｐゴシック" charset="-128"/>
                <a:cs typeface="+mn-cs"/>
              </a:rPr>
              <a:t>progress report regarding interventions in dealing with drought and water shortages across the country.</a:t>
            </a:r>
          </a:p>
          <a:p>
            <a:pPr marL="342900" lvl="0" indent="-342900" algn="just" defTabSz="914400">
              <a:lnSpc>
                <a:spcPct val="200000"/>
              </a:lnSpc>
              <a:spcBef>
                <a:spcPts val="0"/>
              </a:spcBef>
              <a:buAutoNum type="alphaLcPeriod"/>
              <a:defRPr/>
            </a:pPr>
            <a:endParaRPr lang="en-ZA" sz="2400" dirty="0" smtClean="0">
              <a:solidFill>
                <a:srgbClr val="000000"/>
              </a:solidFill>
              <a:latin typeface="Arial" charset="0"/>
              <a:ea typeface="ＭＳ Ｐゴシック" charset="-128"/>
              <a:cs typeface="+mn-cs"/>
            </a:endParaRPr>
          </a:p>
          <a:p>
            <a:pPr marL="342900" lvl="0" indent="-342900" algn="just" defTabSz="914400">
              <a:lnSpc>
                <a:spcPct val="200000"/>
              </a:lnSpc>
              <a:spcBef>
                <a:spcPts val="0"/>
              </a:spcBef>
              <a:buAutoNum type="alphaLcPeriod"/>
              <a:defRPr/>
            </a:pPr>
            <a:r>
              <a:rPr lang="en-ZA" sz="2400" dirty="0" smtClean="0">
                <a:solidFill>
                  <a:srgbClr val="000000"/>
                </a:solidFill>
                <a:latin typeface="Arial" charset="0"/>
                <a:ea typeface="ＭＳ Ｐゴシック" charset="-128"/>
                <a:cs typeface="+mn-cs"/>
              </a:rPr>
              <a:t>Provides support and leadership to ensure heightened interventions.</a:t>
            </a:r>
          </a:p>
          <a:p>
            <a:pPr marL="342900" lvl="0" indent="-342900" algn="just" defTabSz="914400">
              <a:lnSpc>
                <a:spcPct val="200000"/>
              </a:lnSpc>
              <a:spcBef>
                <a:spcPts val="0"/>
              </a:spcBef>
              <a:buAutoNum type="alphaLcPeriod"/>
              <a:defRPr/>
            </a:pPr>
            <a:endParaRPr lang="en-ZA" sz="2400" dirty="0" smtClean="0">
              <a:solidFill>
                <a:srgbClr val="000000"/>
              </a:solidFill>
              <a:latin typeface="Arial" charset="0"/>
              <a:ea typeface="ＭＳ Ｐゴシック" charset="-128"/>
              <a:cs typeface="+mn-cs"/>
            </a:endParaRPr>
          </a:p>
          <a:p>
            <a:pPr marL="0" lvl="1" indent="0" algn="just" defTabSz="914400">
              <a:lnSpc>
                <a:spcPct val="200000"/>
              </a:lnSpc>
              <a:spcBef>
                <a:spcPts val="0"/>
              </a:spcBef>
              <a:buNone/>
            </a:pPr>
            <a:endParaRPr lang="en-US" altLang="en-US" sz="2400" dirty="0">
              <a:solidFill>
                <a:prstClr val="black"/>
              </a:solidFill>
              <a:ea typeface="MS PGothic" pitchFamily="34" charset="-128"/>
            </a:endParaRPr>
          </a:p>
          <a:p>
            <a:pPr marL="0" lvl="1" indent="0" algn="just" defTabSz="914400">
              <a:lnSpc>
                <a:spcPct val="200000"/>
              </a:lnSpc>
              <a:spcBef>
                <a:spcPts val="0"/>
              </a:spcBef>
              <a:buNone/>
            </a:pPr>
            <a:endParaRPr lang="en-US" altLang="en-US" sz="1900" dirty="0" smtClean="0">
              <a:solidFill>
                <a:prstClr val="black"/>
              </a:solidFill>
              <a:ea typeface="MS PGothic" pitchFamily="34" charset="-128"/>
            </a:endParaRPr>
          </a:p>
        </p:txBody>
      </p:sp>
    </p:spTree>
    <p:extLst>
      <p:ext uri="{BB962C8B-B14F-4D97-AF65-F5344CB8AC3E}">
        <p14:creationId xmlns:p14="http://schemas.microsoft.com/office/powerpoint/2010/main" xmlns="" val="2477829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8424" y="6166082"/>
            <a:ext cx="571817" cy="576064"/>
          </a:xfrm>
          <a:prstGeom prst="rect">
            <a:avLst/>
          </a:prstGeom>
        </p:spPr>
      </p:pic>
      <p:sp>
        <p:nvSpPr>
          <p:cNvPr id="4" name="Rectangle 3"/>
          <p:cNvSpPr/>
          <p:nvPr/>
        </p:nvSpPr>
        <p:spPr>
          <a:xfrm>
            <a:off x="0" y="458956"/>
            <a:ext cx="45720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latin typeface="Tahoma" pitchFamily="34" charset="0"/>
                <a:ea typeface="ＭＳ Ｐゴシック" panose="020B0600070205080204" pitchFamily="34" charset="-128"/>
                <a:cs typeface="Arial" pitchFamily="34" charset="0"/>
              </a:rPr>
              <a:t/>
            </a:r>
            <a:br>
              <a:rPr kumimoji="0" lang="en-US" sz="1800" b="1" i="0" u="none" strike="noStrike" kern="0" cap="none" spc="0" normalizeH="0" baseline="0" noProof="0" dirty="0" smtClean="0">
                <a:ln>
                  <a:noFill/>
                </a:ln>
                <a:solidFill>
                  <a:srgbClr val="3333CC"/>
                </a:solidFill>
                <a:effectLst/>
                <a:uLnTx/>
                <a:uFillTx/>
                <a:latin typeface="Tahoma" pitchFamily="34" charset="0"/>
                <a:ea typeface="ＭＳ Ｐゴシック" panose="020B0600070205080204" pitchFamily="34" charset="-128"/>
                <a:cs typeface="Arial" pitchFamily="34" charset="0"/>
              </a:rPr>
            </a:br>
            <a:r>
              <a:rPr kumimoji="0" lang="en-US" sz="1800" b="1" i="0" u="none" strike="noStrike" kern="0" cap="none" spc="0" normalizeH="0" baseline="0" noProof="0" dirty="0" smtClean="0">
                <a:ln>
                  <a:noFill/>
                </a:ln>
                <a:solidFill>
                  <a:srgbClr val="3333CC"/>
                </a:solidFill>
                <a:effectLst/>
                <a:uLnTx/>
                <a:uFillTx/>
                <a:latin typeface="Tahoma" pitchFamily="34" charset="0"/>
                <a:ea typeface="ＭＳ Ｐゴシック" panose="020B0600070205080204" pitchFamily="34" charset="-128"/>
                <a:cs typeface="Arial" pitchFamily="34" charset="0"/>
              </a:rPr>
              <a:t/>
            </a:r>
            <a:br>
              <a:rPr kumimoji="0" lang="en-US" sz="1800" b="1" i="0" u="none" strike="noStrike" kern="0" cap="none" spc="0" normalizeH="0" baseline="0" noProof="0" dirty="0" smtClean="0">
                <a:ln>
                  <a:noFill/>
                </a:ln>
                <a:solidFill>
                  <a:srgbClr val="3333CC"/>
                </a:solidFill>
                <a:effectLst/>
                <a:uLnTx/>
                <a:uFillTx/>
                <a:latin typeface="Tahoma" pitchFamily="34" charset="0"/>
                <a:ea typeface="ＭＳ Ｐゴシック" panose="020B0600070205080204" pitchFamily="34" charset="-128"/>
                <a:cs typeface="Arial" pitchFamily="34" charset="0"/>
              </a:rPr>
            </a:br>
            <a:endParaRPr kumimoji="0" lang="en-ZA"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305894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342900">
              <a:defRPr/>
            </a:pPr>
            <a:fld id="{2AEFF4E0-09CF-465B-A129-0A4208E40038}" type="slidenum">
              <a:rPr lang="en-ZA">
                <a:solidFill>
                  <a:prstClr val="black">
                    <a:tint val="75000"/>
                  </a:prstClr>
                </a:solidFill>
                <a:latin typeface="Calibri" panose="020F0502020204030204"/>
              </a:rPr>
              <a:pPr defTabSz="342900">
                <a:defRPr/>
              </a:pPr>
              <a:t>5</a:t>
            </a:fld>
            <a:endParaRPr lang="en-ZA" dirty="0">
              <a:solidFill>
                <a:prstClr val="black">
                  <a:tint val="75000"/>
                </a:prstClr>
              </a:solidFill>
              <a:latin typeface="Calibri" panose="020F0502020204030204"/>
            </a:endParaRPr>
          </a:p>
        </p:txBody>
      </p:sp>
      <p:sp>
        <p:nvSpPr>
          <p:cNvPr id="8" name="TextBox 7"/>
          <p:cNvSpPr txBox="1"/>
          <p:nvPr/>
        </p:nvSpPr>
        <p:spPr>
          <a:xfrm>
            <a:off x="182152" y="857851"/>
            <a:ext cx="8755514" cy="1338828"/>
          </a:xfrm>
          <a:prstGeom prst="rect">
            <a:avLst/>
          </a:prstGeom>
          <a:noFill/>
        </p:spPr>
        <p:txBody>
          <a:bodyPr wrap="square" rtlCol="0">
            <a:spAutoFit/>
          </a:bodyPr>
          <a:lstStyle/>
          <a:p>
            <a:pPr defTabSz="685800" fontAlgn="auto">
              <a:lnSpc>
                <a:spcPct val="150000"/>
              </a:lnSpc>
              <a:spcBef>
                <a:spcPts val="0"/>
              </a:spcBef>
              <a:spcAft>
                <a:spcPts val="0"/>
              </a:spcAft>
            </a:pPr>
            <a:endParaRPr lang="en-ZA" b="1" dirty="0">
              <a:solidFill>
                <a:prstClr val="black"/>
              </a:solidFill>
              <a:latin typeface="Calibri" panose="020F0502020204030204"/>
              <a:ea typeface="+mn-ea"/>
            </a:endParaRPr>
          </a:p>
          <a:p>
            <a:pPr marL="557213" lvl="1" indent="-214313" defTabSz="685800" fontAlgn="auto">
              <a:lnSpc>
                <a:spcPct val="150000"/>
              </a:lnSpc>
              <a:spcBef>
                <a:spcPts val="0"/>
              </a:spcBef>
              <a:spcAft>
                <a:spcPts val="0"/>
              </a:spcAft>
              <a:buFont typeface="Arial" panose="020B0604020202020204" pitchFamily="34" charset="0"/>
              <a:buChar char="•"/>
            </a:pPr>
            <a:endParaRPr lang="en-ZA" dirty="0">
              <a:solidFill>
                <a:srgbClr val="002060"/>
              </a:solidFill>
              <a:latin typeface="Calibri" panose="020F0502020204030204"/>
              <a:ea typeface="+mn-ea"/>
            </a:endParaRPr>
          </a:p>
          <a:p>
            <a:pPr defTabSz="685800" fontAlgn="auto">
              <a:lnSpc>
                <a:spcPct val="150000"/>
              </a:lnSpc>
              <a:spcBef>
                <a:spcPts val="0"/>
              </a:spcBef>
              <a:spcAft>
                <a:spcPts val="0"/>
              </a:spcAft>
            </a:pPr>
            <a:endParaRPr lang="en-ZA" dirty="0">
              <a:solidFill>
                <a:srgbClr val="002060"/>
              </a:solidFill>
              <a:latin typeface="Calibri" panose="020F0502020204030204"/>
              <a:ea typeface="+mn-ea"/>
            </a:endParaRPr>
          </a:p>
        </p:txBody>
      </p:sp>
      <p:grpSp>
        <p:nvGrpSpPr>
          <p:cNvPr id="4" name="Group 3"/>
          <p:cNvGrpSpPr/>
          <p:nvPr/>
        </p:nvGrpSpPr>
        <p:grpSpPr>
          <a:xfrm>
            <a:off x="539552" y="1287227"/>
            <a:ext cx="7975798" cy="4945586"/>
            <a:chOff x="2219405" y="134374"/>
            <a:chExt cx="8285920" cy="7550290"/>
          </a:xfrm>
        </p:grpSpPr>
        <p:pic>
          <p:nvPicPr>
            <p:cNvPr id="5" name="Picture 1"/>
            <p:cNvPicPr>
              <a:picLocks noChangeAspect="1" noChangeArrowheads="1"/>
            </p:cNvPicPr>
            <p:nvPr/>
          </p:nvPicPr>
          <p:blipFill>
            <a:blip r:embed="rId3"/>
            <a:srcRect/>
            <a:stretch>
              <a:fillRect/>
            </a:stretch>
          </p:blipFill>
          <p:spPr bwMode="auto">
            <a:xfrm>
              <a:off x="2219405" y="134374"/>
              <a:ext cx="3384982" cy="3056698"/>
            </a:xfrm>
            <a:prstGeom prst="rect">
              <a:avLst/>
            </a:prstGeom>
            <a:noFill/>
            <a:ln w="9525">
              <a:solidFill>
                <a:srgbClr val="002060"/>
              </a:solidFill>
              <a:miter lim="800000"/>
              <a:headEnd/>
              <a:tailEnd/>
            </a:ln>
          </p:spPr>
        </p:pic>
        <p:pic>
          <p:nvPicPr>
            <p:cNvPr id="6" name="Picture 2"/>
            <p:cNvPicPr>
              <a:picLocks noChangeAspect="1" noChangeArrowheads="1"/>
            </p:cNvPicPr>
            <p:nvPr/>
          </p:nvPicPr>
          <p:blipFill>
            <a:blip r:embed="rId4"/>
            <a:srcRect/>
            <a:stretch>
              <a:fillRect/>
            </a:stretch>
          </p:blipFill>
          <p:spPr bwMode="auto">
            <a:xfrm>
              <a:off x="6076335" y="134374"/>
              <a:ext cx="3377688" cy="3056698"/>
            </a:xfrm>
            <a:prstGeom prst="rect">
              <a:avLst/>
            </a:prstGeom>
            <a:noFill/>
            <a:ln w="9525">
              <a:solidFill>
                <a:srgbClr val="002060"/>
              </a:solidFill>
              <a:miter lim="800000"/>
              <a:headEnd/>
              <a:tailEnd/>
            </a:ln>
          </p:spPr>
        </p:pic>
        <p:pic>
          <p:nvPicPr>
            <p:cNvPr id="7" name="Picture 3"/>
            <p:cNvPicPr>
              <a:picLocks noChangeAspect="1" noChangeArrowheads="1"/>
            </p:cNvPicPr>
            <p:nvPr/>
          </p:nvPicPr>
          <p:blipFill>
            <a:blip r:embed="rId5"/>
            <a:srcRect/>
            <a:stretch>
              <a:fillRect/>
            </a:stretch>
          </p:blipFill>
          <p:spPr bwMode="auto">
            <a:xfrm>
              <a:off x="2219405" y="3808598"/>
              <a:ext cx="3384982" cy="3049402"/>
            </a:xfrm>
            <a:prstGeom prst="rect">
              <a:avLst/>
            </a:prstGeom>
            <a:noFill/>
            <a:ln w="9525">
              <a:solidFill>
                <a:srgbClr val="002060"/>
              </a:solidFill>
              <a:miter lim="800000"/>
              <a:headEnd/>
              <a:tailEnd/>
            </a:ln>
          </p:spPr>
        </p:pic>
        <p:pic>
          <p:nvPicPr>
            <p:cNvPr id="9" name="Picture 4"/>
            <p:cNvPicPr>
              <a:picLocks noChangeAspect="1" noChangeArrowheads="1"/>
            </p:cNvPicPr>
            <p:nvPr/>
          </p:nvPicPr>
          <p:blipFill>
            <a:blip r:embed="rId6"/>
            <a:srcRect/>
            <a:stretch>
              <a:fillRect/>
            </a:stretch>
          </p:blipFill>
          <p:spPr bwMode="auto">
            <a:xfrm>
              <a:off x="2219405" y="3191072"/>
              <a:ext cx="7234618" cy="617526"/>
            </a:xfrm>
            <a:prstGeom prst="rect">
              <a:avLst/>
            </a:prstGeom>
            <a:noFill/>
            <a:ln w="9525">
              <a:noFill/>
              <a:miter lim="800000"/>
              <a:headEnd/>
              <a:tailEnd/>
            </a:ln>
          </p:spPr>
        </p:pic>
        <p:sp>
          <p:nvSpPr>
            <p:cNvPr id="10" name="TextBox 9"/>
            <p:cNvSpPr txBox="1"/>
            <p:nvPr/>
          </p:nvSpPr>
          <p:spPr>
            <a:xfrm>
              <a:off x="5727130" y="3980870"/>
              <a:ext cx="4778195" cy="2678281"/>
            </a:xfrm>
            <a:prstGeom prst="rect">
              <a:avLst/>
            </a:prstGeom>
            <a:solidFill>
              <a:schemeClr val="accent1">
                <a:lumMod val="20000"/>
                <a:lumOff val="80000"/>
              </a:schemeClr>
            </a:solidFill>
          </p:spPr>
          <p:txBody>
            <a:bodyPr wrap="square" rtlCol="0">
              <a:spAutoFit/>
            </a:bodyPr>
            <a:lstStyle/>
            <a:p>
              <a:pPr algn="just" defTabSz="685800" fontAlgn="auto">
                <a:spcBef>
                  <a:spcPts val="0"/>
                </a:spcBef>
                <a:spcAft>
                  <a:spcPts val="0"/>
                </a:spcAft>
                <a:buFont typeface="Arial" pitchFamily="34" charset="0"/>
                <a:buChar char="•"/>
              </a:pPr>
              <a:r>
                <a:rPr lang="en-US" sz="1200" dirty="0">
                  <a:solidFill>
                    <a:prstClr val="black"/>
                  </a:solidFill>
                  <a:latin typeface="Calibri" pitchFamily="34" charset="0"/>
                  <a:ea typeface="+mn-ea"/>
                </a:rPr>
                <a:t>A fairly strong signal in FMA and MAM that precipitation over the extreme north-eastern parts may well be above normal.</a:t>
              </a:r>
            </a:p>
            <a:p>
              <a:pPr algn="just" defTabSz="685800" fontAlgn="auto">
                <a:spcBef>
                  <a:spcPts val="0"/>
                </a:spcBef>
                <a:spcAft>
                  <a:spcPts val="0"/>
                </a:spcAft>
                <a:buFont typeface="Arial" pitchFamily="34" charset="0"/>
                <a:buChar char="•"/>
              </a:pPr>
              <a:r>
                <a:rPr lang="en-US" sz="1200" dirty="0">
                  <a:solidFill>
                    <a:prstClr val="black"/>
                  </a:solidFill>
                  <a:latin typeface="Calibri" pitchFamily="34" charset="0"/>
                  <a:ea typeface="+mn-ea"/>
                </a:rPr>
                <a:t>The central interior of Northern Cape </a:t>
              </a:r>
              <a:r>
                <a:rPr lang="en-US" sz="1200" i="1" dirty="0">
                  <a:solidFill>
                    <a:prstClr val="black"/>
                  </a:solidFill>
                  <a:latin typeface="Calibri" pitchFamily="34" charset="0"/>
                  <a:ea typeface="+mn-ea"/>
                </a:rPr>
                <a:t>may</a:t>
              </a:r>
              <a:r>
                <a:rPr lang="en-US" sz="1200" dirty="0">
                  <a:solidFill>
                    <a:prstClr val="black"/>
                  </a:solidFill>
                  <a:latin typeface="Calibri" pitchFamily="34" charset="0"/>
                  <a:ea typeface="+mn-ea"/>
                </a:rPr>
                <a:t> experience higher than normal rainfall (in places) during FMA and MAM</a:t>
              </a:r>
            </a:p>
            <a:p>
              <a:pPr algn="just" defTabSz="685800" fontAlgn="auto">
                <a:spcBef>
                  <a:spcPts val="0"/>
                </a:spcBef>
                <a:spcAft>
                  <a:spcPts val="0"/>
                </a:spcAft>
                <a:buFont typeface="Arial" pitchFamily="34" charset="0"/>
                <a:buChar char="•"/>
              </a:pPr>
              <a:r>
                <a:rPr lang="en-US" sz="1200" dirty="0">
                  <a:solidFill>
                    <a:prstClr val="black"/>
                  </a:solidFill>
                  <a:latin typeface="Calibri" pitchFamily="34" charset="0"/>
                  <a:ea typeface="+mn-ea"/>
                </a:rPr>
                <a:t> Unfortunately the (seasonal precipitation) signals for Western Cape are</a:t>
              </a:r>
              <a:r>
                <a:rPr lang="en-US" sz="1200" u="sng" dirty="0">
                  <a:solidFill>
                    <a:prstClr val="black"/>
                  </a:solidFill>
                  <a:latin typeface="Calibri" pitchFamily="34" charset="0"/>
                  <a:ea typeface="+mn-ea"/>
                </a:rPr>
                <a:t> neither strong nor consistent</a:t>
              </a:r>
              <a:r>
                <a:rPr lang="en-US" sz="1200" dirty="0">
                  <a:solidFill>
                    <a:prstClr val="black"/>
                  </a:solidFill>
                  <a:latin typeface="Calibri" pitchFamily="34" charset="0"/>
                  <a:ea typeface="+mn-ea"/>
                </a:rPr>
                <a:t> (from one overlapping 3 month period to the next). Consequently, the seasonal precipitation outlook for the Cape Peninsula (and the greater Western Cape province) remains largely uncertain.</a:t>
              </a:r>
            </a:p>
          </p:txBody>
        </p:sp>
        <p:sp>
          <p:nvSpPr>
            <p:cNvPr id="11" name="TextBox 10"/>
            <p:cNvSpPr txBox="1"/>
            <p:nvPr/>
          </p:nvSpPr>
          <p:spPr>
            <a:xfrm>
              <a:off x="6076335" y="6592206"/>
              <a:ext cx="2374332" cy="1092458"/>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itchFamily="34" charset="0"/>
                  <a:ea typeface="+mn-ea"/>
                </a:rPr>
                <a:t>FMA = February, March, April,</a:t>
              </a:r>
            </a:p>
            <a:p>
              <a:pPr defTabSz="685800" fontAlgn="auto">
                <a:spcBef>
                  <a:spcPts val="0"/>
                </a:spcBef>
                <a:spcAft>
                  <a:spcPts val="0"/>
                </a:spcAft>
              </a:pPr>
              <a:r>
                <a:rPr lang="en-US" sz="1350" dirty="0">
                  <a:solidFill>
                    <a:prstClr val="black"/>
                  </a:solidFill>
                  <a:latin typeface="Calibri" pitchFamily="34" charset="0"/>
                  <a:ea typeface="+mn-ea"/>
                </a:rPr>
                <a:t>MAM = March, April, May,</a:t>
              </a:r>
            </a:p>
            <a:p>
              <a:pPr defTabSz="685800" fontAlgn="auto">
                <a:spcBef>
                  <a:spcPts val="0"/>
                </a:spcBef>
                <a:spcAft>
                  <a:spcPts val="0"/>
                </a:spcAft>
              </a:pPr>
              <a:r>
                <a:rPr lang="en-US" sz="1350" dirty="0">
                  <a:solidFill>
                    <a:prstClr val="black"/>
                  </a:solidFill>
                  <a:latin typeface="Calibri" pitchFamily="34" charset="0"/>
                  <a:ea typeface="+mn-ea"/>
                </a:rPr>
                <a:t>AMJ = April, May, June</a:t>
              </a:r>
            </a:p>
          </p:txBody>
        </p:sp>
      </p:grpSp>
      <p:sp>
        <p:nvSpPr>
          <p:cNvPr id="12" name="Text Placeholder 7"/>
          <p:cNvSpPr>
            <a:spLocks noGrp="1"/>
          </p:cNvSpPr>
          <p:nvPr>
            <p:ph type="body" sz="quarter" idx="13"/>
          </p:nvPr>
        </p:nvSpPr>
        <p:spPr>
          <a:xfrm>
            <a:off x="54824" y="846315"/>
            <a:ext cx="8273112" cy="440912"/>
          </a:xfrm>
        </p:spPr>
        <p:txBody>
          <a:bodyPr/>
          <a:lstStyle/>
          <a:p>
            <a:pPr>
              <a:defRPr/>
            </a:pPr>
            <a:r>
              <a:rPr lang="en-US" sz="1800" dirty="0">
                <a:solidFill>
                  <a:srgbClr val="FA9C1E"/>
                </a:solidFill>
              </a:rPr>
              <a:t>OUTLOOK FOR LATE SUMMER /AUTUMN SEASON</a:t>
            </a:r>
          </a:p>
        </p:txBody>
      </p:sp>
    </p:spTree>
    <p:extLst>
      <p:ext uri="{BB962C8B-B14F-4D97-AF65-F5344CB8AC3E}">
        <p14:creationId xmlns:p14="http://schemas.microsoft.com/office/powerpoint/2010/main" xmlns="" val="362443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ZA" sz="4800" dirty="0" smtClean="0">
                <a:solidFill>
                  <a:srgbClr val="FF0000"/>
                </a:solidFill>
              </a:rPr>
              <a:t/>
            </a:r>
            <a:br>
              <a:rPr lang="en-ZA" sz="4800" dirty="0" smtClean="0">
                <a:solidFill>
                  <a:srgbClr val="FF0000"/>
                </a:solidFill>
              </a:rPr>
            </a:br>
            <a:r>
              <a:rPr lang="en-ZA" sz="4800" dirty="0">
                <a:solidFill>
                  <a:srgbClr val="FF0000"/>
                </a:solidFill>
              </a:rPr>
              <a:t/>
            </a:r>
            <a:br>
              <a:rPr lang="en-ZA" sz="4800" dirty="0">
                <a:solidFill>
                  <a:srgbClr val="FF0000"/>
                </a:solidFill>
              </a:rPr>
            </a:br>
            <a:r>
              <a:rPr lang="en-ZA" sz="4800" dirty="0" smtClean="0">
                <a:solidFill>
                  <a:srgbClr val="FF0000"/>
                </a:solidFill>
              </a:rPr>
              <a:t/>
            </a:r>
            <a:br>
              <a:rPr lang="en-ZA" sz="4800" dirty="0" smtClean="0">
                <a:solidFill>
                  <a:srgbClr val="FF0000"/>
                </a:solidFill>
              </a:rPr>
            </a:br>
            <a:r>
              <a:rPr lang="en-ZA" sz="4000" b="1" dirty="0">
                <a:solidFill>
                  <a:srgbClr val="FF0000"/>
                </a:solidFill>
                <a:latin typeface="Arial" panose="020B0604020202020204" pitchFamily="34" charset="0"/>
                <a:cs typeface="Arial" panose="020B0604020202020204" pitchFamily="34" charset="0"/>
              </a:rPr>
              <a:t>The </a:t>
            </a:r>
            <a:r>
              <a:rPr lang="en-ZA" sz="4000" b="1" dirty="0" smtClean="0">
                <a:solidFill>
                  <a:srgbClr val="FF0000"/>
                </a:solidFill>
                <a:latin typeface="Arial" panose="020B0604020202020204" pitchFamily="34" charset="0"/>
                <a:cs typeface="Arial" panose="020B0604020202020204" pitchFamily="34" charset="0"/>
              </a:rPr>
              <a:t>Role </a:t>
            </a:r>
            <a:r>
              <a:rPr lang="en-ZA" sz="4000" b="1" dirty="0">
                <a:solidFill>
                  <a:srgbClr val="FF0000"/>
                </a:solidFill>
                <a:latin typeface="Arial" panose="020B0604020202020204" pitchFamily="34" charset="0"/>
                <a:cs typeface="Arial" panose="020B0604020202020204" pitchFamily="34" charset="0"/>
              </a:rPr>
              <a:t>of the National Department of Cooperative Governance </a:t>
            </a:r>
            <a:r>
              <a:rPr lang="en-ZA" sz="4000" b="1" dirty="0" smtClean="0">
                <a:solidFill>
                  <a:srgbClr val="FF0000"/>
                </a:solidFill>
                <a:latin typeface="Arial" panose="020B0604020202020204" pitchFamily="34" charset="0"/>
                <a:cs typeface="Arial" panose="020B0604020202020204" pitchFamily="34" charset="0"/>
              </a:rPr>
              <a:t>&amp; </a:t>
            </a:r>
            <a:r>
              <a:rPr lang="en-ZA" sz="4000" b="1" dirty="0">
                <a:solidFill>
                  <a:srgbClr val="FF0000"/>
                </a:solidFill>
                <a:latin typeface="Arial" panose="020B0604020202020204" pitchFamily="34" charset="0"/>
                <a:cs typeface="Arial" panose="020B0604020202020204" pitchFamily="34" charset="0"/>
              </a:rPr>
              <a:t>Traditional </a:t>
            </a:r>
            <a:r>
              <a:rPr lang="en-ZA" sz="4000" b="1" dirty="0" smtClean="0">
                <a:solidFill>
                  <a:srgbClr val="FF0000"/>
                </a:solidFill>
                <a:latin typeface="Arial" panose="020B0604020202020204" pitchFamily="34" charset="0"/>
                <a:cs typeface="Arial" panose="020B0604020202020204" pitchFamily="34" charset="0"/>
              </a:rPr>
              <a:t>Affairs</a:t>
            </a:r>
            <a:endParaRPr lang="en-ZA" sz="4000" b="1" dirty="0">
              <a:solidFill>
                <a:srgbClr val="FF0000"/>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6</a:t>
            </a:fld>
            <a:endParaRPr lang="en-US" altLang="en-US" dirty="0"/>
          </a:p>
        </p:txBody>
      </p:sp>
    </p:spTree>
    <p:extLst>
      <p:ext uri="{BB962C8B-B14F-4D97-AF65-F5344CB8AC3E}">
        <p14:creationId xmlns:p14="http://schemas.microsoft.com/office/powerpoint/2010/main" xmlns="" val="41391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03635"/>
          </a:xfrm>
        </p:spPr>
        <p:txBody>
          <a:bodyPr/>
          <a:lstStyle/>
          <a:p>
            <a:r>
              <a:rPr lang="en-ZA" dirty="0" smtClean="0"/>
              <a:t>Role of the NDMC</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980728"/>
            <a:ext cx="8047806" cy="5472608"/>
          </a:xfrm>
        </p:spPr>
        <p:txBody>
          <a:bodyPr/>
          <a:lstStyle/>
          <a:p>
            <a:pPr marL="0" indent="0" algn="just">
              <a:lnSpc>
                <a:spcPct val="150000"/>
              </a:lnSpc>
              <a:buNone/>
            </a:pPr>
            <a:r>
              <a:rPr lang="en-US" sz="1800" dirty="0" smtClean="0"/>
              <a:t>The role of the NDMC within the Department of Cooperative Governance includes the following:</a:t>
            </a:r>
          </a:p>
          <a:p>
            <a:pPr algn="just">
              <a:lnSpc>
                <a:spcPct val="150000"/>
              </a:lnSpc>
              <a:buFont typeface="Wingdings" panose="05000000000000000000" pitchFamily="2" charset="2"/>
              <a:buChar char="§"/>
            </a:pPr>
            <a:r>
              <a:rPr lang="en-US" sz="1800" dirty="0" smtClean="0"/>
              <a:t>In line with the mandate of the NDMC, to promote risk reduction for the drought situation;</a:t>
            </a:r>
          </a:p>
          <a:p>
            <a:pPr algn="just">
              <a:lnSpc>
                <a:spcPct val="150000"/>
              </a:lnSpc>
              <a:buFont typeface="Wingdings" panose="05000000000000000000" pitchFamily="2" charset="2"/>
              <a:buChar char="§"/>
            </a:pPr>
            <a:r>
              <a:rPr lang="en-US" sz="1800" dirty="0" smtClean="0"/>
              <a:t>Assess and classify disasters where applicable;</a:t>
            </a:r>
          </a:p>
          <a:p>
            <a:pPr algn="just">
              <a:lnSpc>
                <a:spcPct val="150000"/>
              </a:lnSpc>
              <a:buFont typeface="Wingdings" panose="05000000000000000000" pitchFamily="2" charset="2"/>
              <a:buChar char="§"/>
            </a:pPr>
            <a:r>
              <a:rPr lang="en-US" sz="1800" dirty="0" smtClean="0"/>
              <a:t>Application for funding to National Treasury;</a:t>
            </a:r>
          </a:p>
          <a:p>
            <a:pPr algn="just">
              <a:lnSpc>
                <a:spcPct val="150000"/>
              </a:lnSpc>
              <a:buFont typeface="Wingdings" panose="05000000000000000000" pitchFamily="2" charset="2"/>
              <a:buChar char="§"/>
            </a:pPr>
            <a:r>
              <a:rPr lang="en-US" sz="1800" dirty="0" smtClean="0"/>
              <a:t>Oversight of implementation of projects funded through disaster grants;</a:t>
            </a:r>
          </a:p>
          <a:p>
            <a:pPr algn="just">
              <a:lnSpc>
                <a:spcPct val="150000"/>
              </a:lnSpc>
              <a:buFont typeface="Wingdings" panose="05000000000000000000" pitchFamily="2" charset="2"/>
              <a:buChar char="§"/>
            </a:pPr>
            <a:r>
              <a:rPr lang="en-US" sz="1800" dirty="0" smtClean="0"/>
              <a:t>Chairing of the NJDCC and intervention task teams;</a:t>
            </a:r>
          </a:p>
          <a:p>
            <a:pPr algn="just">
              <a:lnSpc>
                <a:spcPct val="150000"/>
              </a:lnSpc>
              <a:buFont typeface="Wingdings" panose="05000000000000000000" pitchFamily="2" charset="2"/>
              <a:buChar char="§"/>
            </a:pPr>
            <a:r>
              <a:rPr lang="en-US" sz="1800" dirty="0" smtClean="0"/>
              <a:t>Reports to the IMTT based on decisions of the NJDCC;</a:t>
            </a:r>
          </a:p>
          <a:p>
            <a:pPr algn="just">
              <a:lnSpc>
                <a:spcPct val="150000"/>
              </a:lnSpc>
              <a:buFont typeface="Wingdings" panose="05000000000000000000" pitchFamily="2" charset="2"/>
              <a:buChar char="§"/>
            </a:pPr>
            <a:r>
              <a:rPr lang="en-US" sz="1800" dirty="0" smtClean="0"/>
              <a:t>Support to GCIS on implementation of the drought communication strategy</a:t>
            </a:r>
          </a:p>
          <a:p>
            <a:pPr algn="just">
              <a:lnSpc>
                <a:spcPct val="150000"/>
              </a:lnSpc>
              <a:buFont typeface="Wingdings" panose="05000000000000000000" pitchFamily="2" charset="2"/>
              <a:buChar char="§"/>
            </a:pPr>
            <a:r>
              <a:rPr lang="en-US" sz="1800" dirty="0" smtClean="0"/>
              <a:t>Reporting to other fora, including national and regional structures.</a:t>
            </a:r>
          </a:p>
          <a:p>
            <a:pPr algn="just">
              <a:lnSpc>
                <a:spcPct val="150000"/>
              </a:lnSpc>
            </a:pPr>
            <a:endParaRPr lang="en-US" dirty="0" smtClean="0"/>
          </a:p>
        </p:txBody>
      </p:sp>
    </p:spTree>
    <p:extLst>
      <p:ext uri="{BB962C8B-B14F-4D97-AF65-F5344CB8AC3E}">
        <p14:creationId xmlns:p14="http://schemas.microsoft.com/office/powerpoint/2010/main" xmlns="" val="162509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03635"/>
          </a:xfrm>
        </p:spPr>
        <p:txBody>
          <a:bodyPr/>
          <a:lstStyle/>
          <a:p>
            <a:r>
              <a:rPr lang="en-ZA" dirty="0" smtClean="0"/>
              <a:t>Role of </a:t>
            </a:r>
            <a:r>
              <a:rPr lang="en-ZA" dirty="0" err="1" smtClean="0"/>
              <a:t>DCoG</a:t>
            </a:r>
            <a:endParaRPr lang="en-ZA" dirty="0"/>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395536" y="1268760"/>
            <a:ext cx="8280920" cy="5452714"/>
          </a:xfrm>
        </p:spPr>
        <p:txBody>
          <a:bodyPr/>
          <a:lstStyle/>
          <a:p>
            <a:pPr marL="0" indent="0" algn="just">
              <a:lnSpc>
                <a:spcPct val="150000"/>
              </a:lnSpc>
              <a:buNone/>
            </a:pPr>
            <a:r>
              <a:rPr lang="en-US" sz="1900" dirty="0" smtClean="0"/>
              <a:t>The Department of Traditional Affairs and other </a:t>
            </a:r>
            <a:r>
              <a:rPr lang="en-US" sz="1900" dirty="0" err="1" smtClean="0"/>
              <a:t>programmes</a:t>
            </a:r>
            <a:r>
              <a:rPr lang="en-US" sz="1900" dirty="0" smtClean="0"/>
              <a:t> within COGTA that support drought interventions include:</a:t>
            </a:r>
          </a:p>
          <a:p>
            <a:pPr algn="just">
              <a:lnSpc>
                <a:spcPct val="150000"/>
              </a:lnSpc>
              <a:buFont typeface="Wingdings" panose="05000000000000000000" pitchFamily="2" charset="2"/>
              <a:buChar char="§"/>
            </a:pPr>
            <a:r>
              <a:rPr lang="en-US" sz="1900" dirty="0" smtClean="0"/>
              <a:t>Department </a:t>
            </a:r>
            <a:r>
              <a:rPr lang="en-US" sz="1900" dirty="0"/>
              <a:t>of Traditional Affairs regarding engagement with the National and Provincial Houses of Traditional Leaders</a:t>
            </a:r>
            <a:r>
              <a:rPr lang="en-US" sz="1900" dirty="0" smtClean="0"/>
              <a:t>.</a:t>
            </a:r>
          </a:p>
          <a:p>
            <a:pPr algn="just">
              <a:lnSpc>
                <a:spcPct val="150000"/>
              </a:lnSpc>
              <a:buFont typeface="Wingdings" panose="05000000000000000000" pitchFamily="2" charset="2"/>
              <a:buChar char="§"/>
            </a:pPr>
            <a:r>
              <a:rPr lang="en-US" sz="1900" dirty="0" smtClean="0"/>
              <a:t>Municipal Infrastructure Support Agency (MISA) (infrastructure development and maintenance)</a:t>
            </a:r>
          </a:p>
          <a:p>
            <a:pPr algn="just">
              <a:lnSpc>
                <a:spcPct val="150000"/>
              </a:lnSpc>
              <a:buFont typeface="Wingdings" panose="05000000000000000000" pitchFamily="2" charset="2"/>
              <a:buChar char="§"/>
            </a:pPr>
            <a:r>
              <a:rPr lang="en-US" sz="1900" dirty="0" smtClean="0"/>
              <a:t>Local Government Support and Intervention (e.g. Municipal Infrastructure Grant (MIG) </a:t>
            </a:r>
            <a:r>
              <a:rPr lang="en-US" sz="1900" dirty="0" err="1" smtClean="0"/>
              <a:t>programmes</a:t>
            </a:r>
            <a:r>
              <a:rPr lang="en-US" sz="1900" dirty="0" smtClean="0"/>
              <a:t> (Back to Basics &amp; Development Planning)</a:t>
            </a:r>
          </a:p>
          <a:p>
            <a:pPr algn="just">
              <a:lnSpc>
                <a:spcPct val="150000"/>
              </a:lnSpc>
              <a:buFont typeface="Wingdings" panose="05000000000000000000" pitchFamily="2" charset="2"/>
              <a:buChar char="§"/>
            </a:pPr>
            <a:r>
              <a:rPr lang="en-US" sz="1900" dirty="0" smtClean="0"/>
              <a:t>Institutional Development (re municipal bylaws, governance, LG capacity building, </a:t>
            </a:r>
            <a:r>
              <a:rPr lang="en-US" sz="1900" dirty="0" err="1" smtClean="0"/>
              <a:t>etc</a:t>
            </a:r>
            <a:r>
              <a:rPr lang="en-US" sz="1900" dirty="0" smtClean="0"/>
              <a:t>)</a:t>
            </a:r>
          </a:p>
          <a:p>
            <a:pPr algn="just">
              <a:lnSpc>
                <a:spcPct val="150000"/>
              </a:lnSpc>
              <a:buFont typeface="Wingdings" panose="05000000000000000000" pitchFamily="2" charset="2"/>
              <a:buChar char="§"/>
            </a:pPr>
            <a:r>
              <a:rPr lang="en-US" sz="1900" dirty="0" smtClean="0"/>
              <a:t>Community Works </a:t>
            </a:r>
            <a:r>
              <a:rPr lang="en-US" sz="1900" dirty="0" err="1" smtClean="0"/>
              <a:t>Programme</a:t>
            </a:r>
            <a:r>
              <a:rPr lang="en-US" sz="1900" dirty="0" smtClean="0"/>
              <a:t> (CWP)</a:t>
            </a:r>
          </a:p>
        </p:txBody>
      </p:sp>
    </p:spTree>
    <p:extLst>
      <p:ext uri="{BB962C8B-B14F-4D97-AF65-F5344CB8AC3E}">
        <p14:creationId xmlns:p14="http://schemas.microsoft.com/office/powerpoint/2010/main" xmlns="" val="4082527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ZA" sz="4800" dirty="0" smtClean="0">
                <a:solidFill>
                  <a:srgbClr val="FF0000"/>
                </a:solidFill>
              </a:rPr>
              <a:t/>
            </a:r>
            <a:br>
              <a:rPr lang="en-ZA" sz="4800" dirty="0" smtClean="0">
                <a:solidFill>
                  <a:srgbClr val="FF0000"/>
                </a:solidFill>
              </a:rPr>
            </a:br>
            <a:r>
              <a:rPr lang="en-ZA" sz="4800" dirty="0">
                <a:solidFill>
                  <a:srgbClr val="FF0000"/>
                </a:solidFill>
              </a:rPr>
              <a:t/>
            </a:r>
            <a:br>
              <a:rPr lang="en-ZA" sz="4800" dirty="0">
                <a:solidFill>
                  <a:srgbClr val="FF0000"/>
                </a:solidFill>
              </a:rPr>
            </a:br>
            <a:r>
              <a:rPr lang="en-ZA" sz="4800" dirty="0" smtClean="0">
                <a:solidFill>
                  <a:srgbClr val="FF0000"/>
                </a:solidFill>
              </a:rPr>
              <a:t/>
            </a:r>
            <a:br>
              <a:rPr lang="en-ZA" sz="4800" dirty="0" smtClean="0">
                <a:solidFill>
                  <a:srgbClr val="FF0000"/>
                </a:solidFill>
              </a:rPr>
            </a:br>
            <a:r>
              <a:rPr lang="en-ZA" sz="4000" b="1" dirty="0" smtClean="0">
                <a:solidFill>
                  <a:srgbClr val="FF0000"/>
                </a:solidFill>
                <a:latin typeface="Arial" panose="020B0604020202020204" pitchFamily="34" charset="0"/>
                <a:cs typeface="Arial" panose="020B0604020202020204" pitchFamily="34" charset="0"/>
              </a:rPr>
              <a:t>The </a:t>
            </a:r>
            <a:r>
              <a:rPr lang="en-ZA" sz="4000" b="1" dirty="0">
                <a:solidFill>
                  <a:srgbClr val="FF0000"/>
                </a:solidFill>
                <a:latin typeface="Arial" panose="020B0604020202020204" pitchFamily="34" charset="0"/>
                <a:cs typeface="Arial" panose="020B0604020202020204" pitchFamily="34" charset="0"/>
              </a:rPr>
              <a:t>efficacy of the intergovernmental relations framework in dealing with the </a:t>
            </a:r>
            <a:r>
              <a:rPr lang="en-ZA" sz="4000" b="1" dirty="0" smtClean="0">
                <a:solidFill>
                  <a:srgbClr val="FF0000"/>
                </a:solidFill>
                <a:latin typeface="Arial" panose="020B0604020202020204" pitchFamily="34" charset="0"/>
                <a:cs typeface="Arial" panose="020B0604020202020204" pitchFamily="34" charset="0"/>
              </a:rPr>
              <a:t>drought situation</a:t>
            </a:r>
            <a:r>
              <a:rPr lang="en-ZA" sz="4000" b="1" dirty="0">
                <a:solidFill>
                  <a:srgbClr val="FF0000"/>
                </a:solidFill>
                <a:latin typeface="Arial" panose="020B0604020202020204" pitchFamily="34" charset="0"/>
                <a:cs typeface="Arial" panose="020B0604020202020204" pitchFamily="34" charset="0"/>
              </a:rPr>
              <a:t/>
            </a:r>
            <a:br>
              <a:rPr lang="en-ZA" sz="4000" b="1" dirty="0">
                <a:solidFill>
                  <a:srgbClr val="FF0000"/>
                </a:solidFill>
                <a:latin typeface="Arial" panose="020B0604020202020204" pitchFamily="34" charset="0"/>
                <a:cs typeface="Arial" panose="020B0604020202020204" pitchFamily="34" charset="0"/>
              </a:rPr>
            </a:br>
            <a:endParaRPr lang="en-ZA" sz="4000" b="1" dirty="0">
              <a:solidFill>
                <a:srgbClr val="FF0000"/>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9</a:t>
            </a:fld>
            <a:endParaRPr lang="en-US" altLang="en-US" dirty="0"/>
          </a:p>
        </p:txBody>
      </p:sp>
    </p:spTree>
    <p:extLst>
      <p:ext uri="{BB962C8B-B14F-4D97-AF65-F5344CB8AC3E}">
        <p14:creationId xmlns:p14="http://schemas.microsoft.com/office/powerpoint/2010/main" xmlns="" val="4275738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DM Amendment Bill G&amp;A Cluster" id="{AF784FB4-5816-492A-B9DF-FA5072B7B3D8}" vid="{D8B6DD44-4A8E-40B9-8B6C-DF69656F8CFE}"/>
    </a:ext>
  </a:extLst>
</a:theme>
</file>

<file path=ppt/theme/theme10.xml><?xml version="1.0" encoding="utf-8"?>
<a:theme xmlns:a="http://schemas.openxmlformats.org/drawingml/2006/main" name="8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2. WCWSS Drought Meeting_1412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30811</TotalTime>
  <Words>3682</Words>
  <Application>Microsoft Office PowerPoint</Application>
  <PresentationFormat>On-screen Show (4:3)</PresentationFormat>
  <Paragraphs>589</Paragraphs>
  <Slides>48</Slides>
  <Notes>7</Notes>
  <HiddenSlides>0</HiddenSlides>
  <MMClips>0</MMClips>
  <ScaleCrop>false</ScaleCrop>
  <HeadingPairs>
    <vt:vector size="4" baseType="variant">
      <vt:variant>
        <vt:lpstr>Theme</vt:lpstr>
      </vt:variant>
      <vt:variant>
        <vt:i4>14</vt:i4>
      </vt:variant>
      <vt:variant>
        <vt:lpstr>Slide Titles</vt:lpstr>
      </vt:variant>
      <vt:variant>
        <vt:i4>48</vt:i4>
      </vt:variant>
    </vt:vector>
  </HeadingPairs>
  <TitlesOfParts>
    <vt:vector size="62" baseType="lpstr">
      <vt:lpstr>Retrospect</vt:lpstr>
      <vt:lpstr>gov2</vt:lpstr>
      <vt:lpstr>1_gov2</vt:lpstr>
      <vt:lpstr>2_gov2</vt:lpstr>
      <vt:lpstr>3_gov2</vt:lpstr>
      <vt:lpstr>4_gov2</vt:lpstr>
      <vt:lpstr>5_gov2</vt:lpstr>
      <vt:lpstr>6_gov2</vt:lpstr>
      <vt:lpstr>7_gov2</vt:lpstr>
      <vt:lpstr>8_gov2</vt:lpstr>
      <vt:lpstr>9_gov2</vt:lpstr>
      <vt:lpstr>Office Theme</vt:lpstr>
      <vt:lpstr>2. WCWSS Drought Meeting_14122017</vt:lpstr>
      <vt:lpstr>1_Office Theme</vt:lpstr>
      <vt:lpstr>  REPORT ON THE DROUGHT SITUATION IN THE COUNTRY AND INTERVENTION MEASURES </vt:lpstr>
      <vt:lpstr>Slide 2</vt:lpstr>
      <vt:lpstr>   Drought Risk Profile and Outlook</vt:lpstr>
      <vt:lpstr>Slide 4</vt:lpstr>
      <vt:lpstr>Slide 5</vt:lpstr>
      <vt:lpstr>   The Role of the National Department of Cooperative Governance &amp; Traditional Affairs</vt:lpstr>
      <vt:lpstr>Role of the NDMC</vt:lpstr>
      <vt:lpstr>Role of DCoG</vt:lpstr>
      <vt:lpstr>   The efficacy of the intergovernmental relations framework in dealing with the drought situation </vt:lpstr>
      <vt:lpstr>Institutional Arrangements to Coordinate Response to the Drought Situation in the Country</vt:lpstr>
      <vt:lpstr>The role of the National Joint Disaster Coordinating Committee (NJDCC)</vt:lpstr>
      <vt:lpstr>The Role of the National Joint Disaster Coordinating Committee (continue) </vt:lpstr>
      <vt:lpstr>The Role of the National Joint Disaster Coordinating Committee (continue)</vt:lpstr>
      <vt:lpstr>   Challenges and achievements facing local government structures in dealing with the drought crisis</vt:lpstr>
      <vt:lpstr>Challenges &amp; achievements facing local government structures in dealing with the drought crisis </vt:lpstr>
      <vt:lpstr>Challenges &amp; achievements facing local government structures in dealing with the drought crisis </vt:lpstr>
      <vt:lpstr>Challenges &amp; Interventions</vt:lpstr>
      <vt:lpstr>General Challenges &amp; Interventions</vt:lpstr>
      <vt:lpstr>Challenges &amp; Interventions</vt:lpstr>
      <vt:lpstr>   Funding disbursed through the National Disaster Grant Funding Process.</vt:lpstr>
      <vt:lpstr>Funding Allocations for Drought Intervention Measures</vt:lpstr>
      <vt:lpstr>2016/17 Disaster Grant funding to augment the shortfall from sector departments</vt:lpstr>
      <vt:lpstr>2016/17 Disaster Grant funding to augment the shortfall. (Cont.)</vt:lpstr>
      <vt:lpstr>2017/18 Drought Allocations</vt:lpstr>
      <vt:lpstr>BREAKDOWN FOR THE ALLOCATIONS</vt:lpstr>
      <vt:lpstr>BREAKDOWN FOR DROUGHT ALLOCATIONS(cont.)</vt:lpstr>
      <vt:lpstr>DROUGHT FUNDING ALLOCATIONS 2017: EC</vt:lpstr>
      <vt:lpstr>Current Funding Requests being evaluated</vt:lpstr>
      <vt:lpstr>Current Funding Request for drought intervention measures</vt:lpstr>
      <vt:lpstr> NATIONAL GOVERNMENT FUNDING FOR DROUGHT </vt:lpstr>
      <vt:lpstr>   Solutions and Recommendations on developing short, medium and long-term strategies to address the ongoing drought; </vt:lpstr>
      <vt:lpstr>Short, Medium and Long Term solutions</vt:lpstr>
      <vt:lpstr>Short, Medium and Long Term solutions</vt:lpstr>
      <vt:lpstr>Solutions and Recommendations on developing short, medium and long-term strategies </vt:lpstr>
      <vt:lpstr>Solutions &amp; Recommendations on developing short, medium and long-term strategies (continue) </vt:lpstr>
      <vt:lpstr>Solutions &amp; Recommendations on developing short, medium and long-term strategies (continue) </vt:lpstr>
      <vt:lpstr>Solutions and Recommendations:  Medium to Long Term Adaptation Strategies</vt:lpstr>
      <vt:lpstr> Solutions and Recommendations:  Medium to Long Term Adaptation Strategies (cont,)</vt:lpstr>
      <vt:lpstr>Solutions and Recommendations:  Medium to Long Term Adaptation Strategies (cont.)</vt:lpstr>
      <vt:lpstr>Solutions &amp; Recommendations on Developing Short, Medium And Long-term Strategies (Conclusion)</vt:lpstr>
      <vt:lpstr>Slide 41</vt:lpstr>
      <vt:lpstr>Slide 42</vt:lpstr>
      <vt:lpstr>Slide 43</vt:lpstr>
      <vt:lpstr>Slide 44</vt:lpstr>
      <vt:lpstr>Slide 45</vt:lpstr>
      <vt:lpstr>MILESTONES OF THE IMTT</vt:lpstr>
      <vt:lpstr>RECOMMENDATIONS</vt:lpstr>
      <vt:lpstr>Slide 48</vt:lpstr>
    </vt:vector>
  </TitlesOfParts>
  <Company>Crome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Meyer</dc:creator>
  <cp:lastModifiedBy>PUMZA</cp:lastModifiedBy>
  <cp:revision>2036</cp:revision>
  <cp:lastPrinted>2018-02-02T11:29:41Z</cp:lastPrinted>
  <dcterms:created xsi:type="dcterms:W3CDTF">2011-07-14T18:52:25Z</dcterms:created>
  <dcterms:modified xsi:type="dcterms:W3CDTF">2018-02-08T12:14:28Z</dcterms:modified>
</cp:coreProperties>
</file>