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slideLayouts/slideLayout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slideLayouts/slideLayout42.xml" ContentType="application/vnd.openxmlformats-officedocument.presentationml.slideLayout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slideLayouts/slideLayout31.xml" ContentType="application/vnd.openxmlformats-officedocument.presentationml.slideLayout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slideLayouts/slideLayout32.xml" ContentType="application/vnd.openxmlformats-officedocument.presentationml.slideLayout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Layouts/slideLayout33.xml" ContentType="application/vnd.openxmlformats-officedocument.presentationml.slideLayout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slideLayouts/slideLayout40.xml" ContentType="application/vnd.openxmlformats-officedocument.presentationml.slideLayout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tags/tag99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slideLayouts/slideLayout34.xml" ContentType="application/vnd.openxmlformats-officedocument.presentationml.slideLayout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slideLayouts/slideLayout41.xml" ContentType="application/vnd.openxmlformats-officedocument.presentationml.slideLayout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slideLayouts/slideLayout30.xml" ContentType="application/vnd.openxmlformats-officedocument.presentationml.slideLayout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700" r:id="rId2"/>
  </p:sldMasterIdLst>
  <p:notesMasterIdLst>
    <p:notesMasterId r:id="rId25"/>
  </p:notesMasterIdLst>
  <p:handoutMasterIdLst>
    <p:handoutMasterId r:id="rId26"/>
  </p:handoutMasterIdLst>
  <p:sldIdLst>
    <p:sldId id="261" r:id="rId3"/>
    <p:sldId id="605" r:id="rId4"/>
    <p:sldId id="606" r:id="rId5"/>
    <p:sldId id="460" r:id="rId6"/>
    <p:sldId id="656" r:id="rId7"/>
    <p:sldId id="607" r:id="rId8"/>
    <p:sldId id="599" r:id="rId9"/>
    <p:sldId id="655" r:id="rId10"/>
    <p:sldId id="627" r:id="rId11"/>
    <p:sldId id="649" r:id="rId12"/>
    <p:sldId id="657" r:id="rId13"/>
    <p:sldId id="608" r:id="rId14"/>
    <p:sldId id="462" r:id="rId15"/>
    <p:sldId id="658" r:id="rId16"/>
    <p:sldId id="659" r:id="rId17"/>
    <p:sldId id="660" r:id="rId18"/>
    <p:sldId id="661" r:id="rId19"/>
    <p:sldId id="662" r:id="rId20"/>
    <p:sldId id="663" r:id="rId21"/>
    <p:sldId id="664" r:id="rId22"/>
    <p:sldId id="665" r:id="rId23"/>
    <p:sldId id="445" r:id="rId24"/>
  </p:sldIdLst>
  <p:sldSz cx="9144000" cy="6858000" type="screen4x3"/>
  <p:notesSz cx="6797675" cy="9928225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yn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5121B"/>
    <a:srgbClr val="0032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9" autoAdjust="0"/>
    <p:restoredTop sz="85525" autoAdjust="0"/>
  </p:normalViewPr>
  <p:slideViewPr>
    <p:cSldViewPr>
      <p:cViewPr varScale="1">
        <p:scale>
          <a:sx n="99" d="100"/>
          <a:sy n="99" d="100"/>
        </p:scale>
        <p:origin x="-1974" y="-96"/>
      </p:cViewPr>
      <p:guideLst>
        <p:guide orient="horz" pos="3838"/>
        <p:guide orient="horz" pos="890"/>
        <p:guide pos="5602"/>
        <p:guide pos="20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howGuides="1">
      <p:cViewPr varScale="1">
        <p:scale>
          <a:sx n="69" d="100"/>
          <a:sy n="69" d="100"/>
        </p:scale>
        <p:origin x="-3456" y="-108"/>
      </p:cViewPr>
      <p:guideLst>
        <p:guide orient="horz" pos="2880"/>
        <p:guide orient="horz" pos="3128"/>
        <p:guide pos="216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F027-379E-4D32-9199-1B8938F68AAE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FB82-2445-4031-8D77-475052559E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624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7989-31F3-4EB9-8547-909D99F43AE5}" type="datetimeFigureOut">
              <a:rPr lang="en-ZA" smtClean="0"/>
              <a:pPr/>
              <a:t>2018/02/07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2870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1531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76750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0450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13520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60249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42957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79396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4879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8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image" Target="../media/image11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image" Target="../media/image11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5.xml"/><Relationship Id="rId4" Type="http://schemas.openxmlformats.org/officeDocument/2006/relationships/image" Target="../media/image13.png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6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701" y="382084"/>
            <a:ext cx="5400600" cy="1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283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283201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414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377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7478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12" name="Picture 107" descr="C:\Users\Conny\Desktop\WCG\WCG - Logo\PNG\Logos blue\WCG - Logo - General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954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49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8403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317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1893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083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454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2608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66863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5026" y="1734838"/>
            <a:ext cx="2842836" cy="108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</p:spTree>
    <p:extLst>
      <p:ext uri="{BB962C8B-B14F-4D97-AF65-F5344CB8AC3E}">
        <p14:creationId xmlns:p14="http://schemas.microsoft.com/office/powerpoint/2010/main" xmlns="" val="991066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5466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1197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75747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2676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959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30725"/>
            <a:ext cx="1454552" cy="53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2971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1740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047920"/>
            <a:ext cx="1524000" cy="56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6195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16002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3135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4164"/>
            <a:ext cx="137160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8817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92936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30479810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924976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61605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387641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10245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10243"/>
            <a:ext cx="1219199" cy="51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304655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6549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427197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860759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133869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82037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776089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802348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465047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4874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5077" y="1820063"/>
            <a:ext cx="2376263" cy="84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97662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742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8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53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857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78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48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vmlDrawing" Target="../drawings/vmlDrawing2.v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34" Type="http://schemas.openxmlformats.org/officeDocument/2006/relationships/image" Target="../media/image2.jpeg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3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29" Type="http://schemas.openxmlformats.org/officeDocument/2006/relationships/tags" Target="../tags/tag51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32" Type="http://schemas.openxmlformats.org/officeDocument/2006/relationships/tags" Target="../tags/tag54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28" Type="http://schemas.openxmlformats.org/officeDocument/2006/relationships/tags" Target="../tags/tag50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31" Type="http://schemas.openxmlformats.org/officeDocument/2006/relationships/tags" Target="../tags/tag5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tags" Target="../tags/tag49.xml"/><Relationship Id="rId30" Type="http://schemas.openxmlformats.org/officeDocument/2006/relationships/tags" Target="../tags/tag52.xml"/><Relationship Id="rId35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03" name="think-cell Slide" r:id="rId33" imgW="270" imgH="270" progId="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7"/>
            </p:custDataLst>
          </p:nvPr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2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3" name="Picture 107" descr="C:\Users\Conny\Desktop\WCG\WCG - Logo\PNG\Logos blue\WCG - Logo - General - Blue.png"/>
          <p:cNvPicPr>
            <a:picLocks noChangeAspect="1" noChangeArrowheads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6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045190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203" name="think-cell Slide" r:id="rId33" imgW="270" imgH="270" progId="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7"/>
            </p:custDataLst>
          </p:nvPr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2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r>
              <a:rPr lang="en-US" sz="800" dirty="0">
                <a:solidFill>
                  <a:srgbClr val="998F86"/>
                </a:solidFill>
              </a:rPr>
              <a:t>© Western Cape Government 2014  |</a:t>
            </a:r>
            <a:endParaRPr lang="en-GB" sz="800" dirty="0">
              <a:solidFill>
                <a:srgbClr val="998F86"/>
              </a:solidFill>
            </a:endParaRPr>
          </a:p>
        </p:txBody>
      </p:sp>
      <p:pic>
        <p:nvPicPr>
          <p:cNvPr id="14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243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  <p:sldLayoutId id="2147483724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6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4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0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Western Cape Education Department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483768" y="5398045"/>
            <a:ext cx="2735956" cy="551235"/>
          </a:xfrm>
        </p:spPr>
        <p:txBody>
          <a:bodyPr>
            <a:noAutofit/>
          </a:bodyPr>
          <a:lstStyle/>
          <a:p>
            <a:r>
              <a:rPr lang="en-GB" dirty="0">
                <a:latin typeface="+mn-lt"/>
              </a:rPr>
              <a:t>Committee Room M314, 3</a:t>
            </a:r>
            <a:r>
              <a:rPr lang="en-GB" baseline="30000" dirty="0">
                <a:latin typeface="+mn-lt"/>
              </a:rPr>
              <a:t>rd</a:t>
            </a:r>
            <a:r>
              <a:rPr lang="en-GB" dirty="0">
                <a:latin typeface="+mn-lt"/>
              </a:rPr>
              <a:t> Floor, Marks Building, Parliament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W Conrad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GB" dirty="0" err="1"/>
              <a:t>ortfolio</a:t>
            </a:r>
            <a:r>
              <a:rPr lang="en-GB" dirty="0"/>
              <a:t> Committee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7507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ZA" dirty="0"/>
              <a:t>Current Position</a:t>
            </a:r>
          </a:p>
        </p:txBody>
      </p:sp>
    </p:spTree>
    <p:extLst>
      <p:ext uri="{BB962C8B-B14F-4D97-AF65-F5344CB8AC3E}">
        <p14:creationId xmlns:p14="http://schemas.microsoft.com/office/powerpoint/2010/main" xmlns="" val="214733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11</a:t>
            </a:fld>
            <a:endParaRPr lang="en-ZA" dirty="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23527" y="180976"/>
            <a:ext cx="8784977" cy="559256"/>
          </a:xfrm>
        </p:spPr>
        <p:txBody>
          <a:bodyPr/>
          <a:lstStyle/>
          <a:p>
            <a:r>
              <a:rPr lang="en-GB" dirty="0"/>
              <a:t>MTSF in APP 201819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xmlns="" id="{57A6EB24-FE57-404D-BA07-1D99D949EE65}"/>
              </a:ext>
            </a:extLst>
          </p:cNvPr>
          <p:cNvSpPr txBox="1">
            <a:spLocks/>
          </p:cNvSpPr>
          <p:nvPr/>
        </p:nvSpPr>
        <p:spPr>
          <a:xfrm>
            <a:off x="323850" y="1196753"/>
            <a:ext cx="8054230" cy="43924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All PPMs in Final DBE PPM and TID 201819 document dated 6 October 2017 included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TIDs issues raised in some instances remain unresolved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Final sign-off will be concluded once ALL issues are fully resolved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PPMs may have (as indicated at HEDCOM SUBCOM 2017)</a:t>
            </a:r>
          </a:p>
          <a:p>
            <a:pPr marL="408600" lvl="2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 0 target</a:t>
            </a:r>
          </a:p>
          <a:p>
            <a:pPr marL="408600" lvl="2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Low targets</a:t>
            </a:r>
          </a:p>
          <a:p>
            <a:pPr marL="408600" lvl="2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n/a</a:t>
            </a:r>
          </a:p>
          <a:p>
            <a:pPr marL="408600" lvl="2" indent="-228600" algn="just">
              <a:spcBef>
                <a:spcPts val="600"/>
              </a:spcBef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180000" lvl="2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0" lvl="1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0" lvl="1" indent="0" algn="just">
              <a:spcBef>
                <a:spcPts val="600"/>
              </a:spcBef>
              <a:buFontTx/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228600" lvl="1" indent="-228600" algn="just">
              <a:spcBef>
                <a:spcPts val="600"/>
              </a:spcBef>
              <a:defRPr/>
            </a:pPr>
            <a:endParaRPr lang="en-US" altLang="en-US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FontTx/>
              <a:buNone/>
              <a:defRPr/>
            </a:pPr>
            <a:endParaRPr lang="en-US" altLang="en-US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FontTx/>
              <a:buNone/>
              <a:defRPr/>
            </a:pPr>
            <a:endParaRPr lang="en-US" altLang="en-US" dirty="0">
              <a:latin typeface="Century Gothic"/>
              <a:ea typeface="Times New Roman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45476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ZA" dirty="0"/>
              <a:t>PPM 201819 Indicators </a:t>
            </a:r>
          </a:p>
        </p:txBody>
      </p:sp>
    </p:spTree>
    <p:extLst>
      <p:ext uri="{BB962C8B-B14F-4D97-AF65-F5344CB8AC3E}">
        <p14:creationId xmlns:p14="http://schemas.microsoft.com/office/powerpoint/2010/main" xmlns="" val="1314677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13</a:t>
            </a:fld>
            <a:endParaRPr lang="en-Z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9219157-03D4-468D-B593-298F4DC05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0166907"/>
              </p:ext>
            </p:extLst>
          </p:nvPr>
        </p:nvGraphicFramePr>
        <p:xfrm>
          <a:off x="81744" y="734552"/>
          <a:ext cx="9001000" cy="575223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00112">
                  <a:extLst>
                    <a:ext uri="{9D8B030D-6E8A-4147-A177-3AD203B41FA5}">
                      <a16:colId xmlns:a16="http://schemas.microsoft.com/office/drawing/2014/main" xmlns="" val="3002589092"/>
                    </a:ext>
                  </a:extLst>
                </a:gridCol>
                <a:gridCol w="3500388">
                  <a:extLst>
                    <a:ext uri="{9D8B030D-6E8A-4147-A177-3AD203B41FA5}">
                      <a16:colId xmlns:a16="http://schemas.microsoft.com/office/drawing/2014/main" xmlns="" val="2872507924"/>
                    </a:ext>
                  </a:extLst>
                </a:gridCol>
                <a:gridCol w="2250250">
                  <a:extLst>
                    <a:ext uri="{9D8B030D-6E8A-4147-A177-3AD203B41FA5}">
                      <a16:colId xmlns:a16="http://schemas.microsoft.com/office/drawing/2014/main" xmlns="" val="1423971060"/>
                    </a:ext>
                  </a:extLst>
                </a:gridCol>
                <a:gridCol w="2250250">
                  <a:extLst>
                    <a:ext uri="{9D8B030D-6E8A-4147-A177-3AD203B41FA5}">
                      <a16:colId xmlns:a16="http://schemas.microsoft.com/office/drawing/2014/main" xmlns="" val="1362660558"/>
                    </a:ext>
                  </a:extLst>
                </a:gridCol>
              </a:tblGrid>
              <a:tr h="30244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 Title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6017429"/>
                  </a:ext>
                </a:extLst>
              </a:tr>
              <a:tr h="123987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public schools that use the South African Schools Administration and Management  Systems (SA-SAMs) to electronically provide data 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Named product/tool contrary to agreement that no specific tools will be named – rather that principle will prevail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provincialise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but not true reflection of PPM title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9931840"/>
                  </a:ext>
                </a:extLst>
              </a:tr>
              <a:tr h="64797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public schools that can be contacted electronically (e-mail)</a:t>
                      </a:r>
                    </a:p>
                    <a:p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0536775"/>
                  </a:ext>
                </a:extLst>
              </a:tr>
              <a:tr h="48943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education expenditure going towards non-personnel items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1773961"/>
                  </a:ext>
                </a:extLst>
              </a:tr>
              <a:tr h="74708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schools visited at least twice a year by District officials for monitoring and support purposes. </a:t>
                      </a:r>
                    </a:p>
                    <a:p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392288"/>
                  </a:ext>
                </a:extLst>
              </a:tr>
              <a:tr h="83310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7 to 15 year olds attending education institutions.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reservations regarding reliability of data from sources out of PEDs control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from GHS provided by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StatsSA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DBE to provide to all PEDs for uniformity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7859536"/>
                  </a:ext>
                </a:extLst>
              </a:tr>
              <a:tr h="128470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learners having access to information through </a:t>
                      </a:r>
                    </a:p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 Connectivity (other than broadband); and</a:t>
                      </a:r>
                    </a:p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 Broadband</a:t>
                      </a:r>
                    </a:p>
                    <a:p>
                      <a:pPr algn="just"/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Provincial WAN/LAN GC facilitated system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3582203"/>
                  </a:ext>
                </a:extLst>
              </a:tr>
            </a:tbl>
          </a:graphicData>
        </a:graphic>
      </p:graphicFrame>
      <p:sp>
        <p:nvSpPr>
          <p:cNvPr id="9" name="Title 5">
            <a:extLst>
              <a:ext uri="{FF2B5EF4-FFF2-40B4-BE49-F238E27FC236}">
                <a16:creationId xmlns:a16="http://schemas.microsoft.com/office/drawing/2014/main" xmlns="" id="{29AC4749-C43E-4743-9AE1-07EB2031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80976"/>
            <a:ext cx="8784977" cy="559256"/>
          </a:xfrm>
        </p:spPr>
        <p:txBody>
          <a:bodyPr/>
          <a:lstStyle/>
          <a:p>
            <a:r>
              <a:rPr lang="en-GB" dirty="0"/>
              <a:t>Program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62282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298D7C9E-A9C1-4290-AEB2-8326253B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2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524EFA-9ED8-485B-B262-C1F00FFEB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14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79171-0116-4C32-9747-42701FC2A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76815FDC-DF88-41E6-943E-1FFE72E606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AE4B6BD9-268E-4CF9-B3A4-045887D2E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0078751"/>
              </p:ext>
            </p:extLst>
          </p:nvPr>
        </p:nvGraphicFramePr>
        <p:xfrm>
          <a:off x="0" y="180976"/>
          <a:ext cx="9144000" cy="645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89">
                  <a:extLst>
                    <a:ext uri="{9D8B030D-6E8A-4147-A177-3AD203B41FA5}">
                      <a16:colId xmlns:a16="http://schemas.microsoft.com/office/drawing/2014/main" xmlns="" val="2787233150"/>
                    </a:ext>
                  </a:extLst>
                </a:gridCol>
                <a:gridCol w="3611631">
                  <a:extLst>
                    <a:ext uri="{9D8B030D-6E8A-4147-A177-3AD203B41FA5}">
                      <a16:colId xmlns:a16="http://schemas.microsoft.com/office/drawing/2014/main" xmlns="" val="2671565583"/>
                    </a:ext>
                  </a:extLst>
                </a:gridCol>
                <a:gridCol w="2478280">
                  <a:extLst>
                    <a:ext uri="{9D8B030D-6E8A-4147-A177-3AD203B41FA5}">
                      <a16:colId xmlns:a16="http://schemas.microsoft.com/office/drawing/2014/main" xmlns="" val="361291199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243524498"/>
                    </a:ext>
                  </a:extLst>
                </a:gridCol>
              </a:tblGrid>
              <a:tr h="43642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3275045"/>
                  </a:ext>
                </a:extLst>
              </a:tr>
              <a:tr h="71091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full service schools servicing learners with learning barriers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993086"/>
                  </a:ext>
                </a:extLst>
              </a:tr>
              <a:tr h="7837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percentage of children who turned 9 in the previous year and who are currently enrolled in Grade 4 (or a higher grade)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reservations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 does not achieve objective: causes confusion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856809"/>
                  </a:ext>
                </a:extLst>
              </a:tr>
              <a:tr h="96014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percentage of children who turned 12 in the preceding year and who are currently enrolled in Grade 7 (or a higher grade)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reservations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Needs further clarification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272315"/>
                  </a:ext>
                </a:extLst>
              </a:tr>
              <a:tr h="61099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schools provided with multi-media resources 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6347216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 absenteeism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Behaviour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dependent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0699322"/>
                  </a:ext>
                </a:extLst>
              </a:tr>
              <a:tr h="50779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Teachers absenteeism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Behaviour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circumstance dependent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0725060"/>
                  </a:ext>
                </a:extLst>
              </a:tr>
              <a:tr h="78557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learners in public ordinary schools benefiting from the “No Fee Schools” policy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4014934"/>
                  </a:ext>
                </a:extLst>
              </a:tr>
              <a:tr h="61099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educators trained in Literacy/Language content and 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Ctli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courses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0462052"/>
                  </a:ext>
                </a:extLst>
              </a:tr>
              <a:tr h="61099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educators trained in Numeracy/Mathematics content and 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Ctli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courses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1235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5097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298D7C9E-A9C1-4290-AEB2-8326253B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2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524EFA-9ED8-485B-B262-C1F00FFEB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15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79171-0116-4C32-9747-42701FC2A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76815FDC-DF88-41E6-943E-1FFE72E606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AE4B6BD9-268E-4CF9-B3A4-045887D2E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3373930"/>
              </p:ext>
            </p:extLst>
          </p:nvPr>
        </p:nvGraphicFramePr>
        <p:xfrm>
          <a:off x="0" y="180976"/>
          <a:ext cx="9144000" cy="636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89">
                  <a:extLst>
                    <a:ext uri="{9D8B030D-6E8A-4147-A177-3AD203B41FA5}">
                      <a16:colId xmlns:a16="http://schemas.microsoft.com/office/drawing/2014/main" xmlns="" val="2787233150"/>
                    </a:ext>
                  </a:extLst>
                </a:gridCol>
                <a:gridCol w="3443871">
                  <a:extLst>
                    <a:ext uri="{9D8B030D-6E8A-4147-A177-3AD203B41FA5}">
                      <a16:colId xmlns:a16="http://schemas.microsoft.com/office/drawing/2014/main" xmlns="" val="267156558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612911991"/>
                    </a:ext>
                  </a:extLst>
                </a:gridCol>
                <a:gridCol w="3275856">
                  <a:extLst>
                    <a:ext uri="{9D8B030D-6E8A-4147-A177-3AD203B41FA5}">
                      <a16:colId xmlns:a16="http://schemas.microsoft.com/office/drawing/2014/main" xmlns="" val="2243524498"/>
                    </a:ext>
                  </a:extLst>
                </a:gridCol>
              </a:tblGrid>
              <a:tr h="52514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3275045"/>
                  </a:ext>
                </a:extLst>
              </a:tr>
              <a:tr h="63363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average hours per year spent by teachers on professional development activities. 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993086"/>
                  </a:ext>
                </a:extLst>
              </a:tr>
              <a:tr h="8146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teachers who have written the Self-Diagnostic Assessments.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tool not fully developed. Piloted but not rolled out. Pre-testing is voluntary. Requires standardized national tool. WC able to provide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eTeacher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856809"/>
                  </a:ext>
                </a:extLst>
              </a:tr>
              <a:tr h="77052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teachers meeting required content knowledge levels after support.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reservations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requirement is far too high at 80%.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Reliant on PPM 211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testing voluntary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Requires standardized national tool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272315"/>
                  </a:ext>
                </a:extLst>
              </a:tr>
              <a:tr h="63363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learners in schools with at least one educator with specialist training on inclusion.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6347216"/>
                  </a:ext>
                </a:extLst>
              </a:tr>
              <a:tr h="115530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and percentage of </a:t>
                      </a:r>
                      <a:r>
                        <a:rPr lang="en-ZA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Funza</a:t>
                      </a:r>
                      <a:r>
                        <a:rPr lang="en-ZA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Lushaka</a:t>
                      </a:r>
                      <a:r>
                        <a:rPr lang="en-ZA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bursary holders placed in schools within six months upon completion of studies or upon confirmation that the bursar has completed studies. 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concerns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received from DBE in February each year. 2 indicators are asked for here.. Calculation method clearly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favours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directs towards %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0699322"/>
                  </a:ext>
                </a:extLst>
              </a:tr>
              <a:tr h="94525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qualified Grade R-12 teachers aged 30 and below, entering the public service as teachers for the first time during the financial year.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reservations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R practitioners not in employ of WCED. Able to provide number excluding Grade R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0725060"/>
                  </a:ext>
                </a:extLst>
              </a:tr>
              <a:tr h="81466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learners who are in classes with no more than 45 learners. 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figures provided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4014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1877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524EFA-9ED8-485B-B262-C1F00FFEB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79171-0116-4C32-9747-42701FC2A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76815FDC-DF88-41E6-943E-1FFE72E606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AE4B6BD9-268E-4CF9-B3A4-045887D2E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5821823"/>
              </p:ext>
            </p:extLst>
          </p:nvPr>
        </p:nvGraphicFramePr>
        <p:xfrm>
          <a:off x="0" y="188640"/>
          <a:ext cx="9144000" cy="6510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54">
                  <a:extLst>
                    <a:ext uri="{9D8B030D-6E8A-4147-A177-3AD203B41FA5}">
                      <a16:colId xmlns:a16="http://schemas.microsoft.com/office/drawing/2014/main" xmlns="" val="2787233150"/>
                    </a:ext>
                  </a:extLst>
                </a:gridCol>
                <a:gridCol w="4715202">
                  <a:extLst>
                    <a:ext uri="{9D8B030D-6E8A-4147-A177-3AD203B41FA5}">
                      <a16:colId xmlns:a16="http://schemas.microsoft.com/office/drawing/2014/main" xmlns="" val="2671565583"/>
                    </a:ext>
                  </a:extLst>
                </a:gridCol>
                <a:gridCol w="1307923">
                  <a:extLst>
                    <a:ext uri="{9D8B030D-6E8A-4147-A177-3AD203B41FA5}">
                      <a16:colId xmlns:a16="http://schemas.microsoft.com/office/drawing/2014/main" xmlns="" val="3612911991"/>
                    </a:ext>
                  </a:extLst>
                </a:gridCol>
                <a:gridCol w="2378921">
                  <a:extLst>
                    <a:ext uri="{9D8B030D-6E8A-4147-A177-3AD203B41FA5}">
                      <a16:colId xmlns:a16="http://schemas.microsoft.com/office/drawing/2014/main" xmlns="" val="2243524498"/>
                    </a:ext>
                  </a:extLst>
                </a:gridCol>
              </a:tblGrid>
              <a:tr h="58285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3275045"/>
                  </a:ext>
                </a:extLst>
              </a:tr>
              <a:tr h="82394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schools where allocated teaching posts are all filled.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2599709"/>
                  </a:ext>
                </a:extLst>
              </a:tr>
              <a:tr h="82394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learners provided with required textbooks in all grades and in all subjects per annum.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7723141"/>
                  </a:ext>
                </a:extLst>
              </a:tr>
              <a:tr h="823947">
                <a:tc>
                  <a:txBody>
                    <a:bodyPr/>
                    <a:lstStyle/>
                    <a:p>
                      <a:r>
                        <a:rPr lang="en-Z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and percentage of learners who complete the whole curriculum each year.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approved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 problematic 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993086"/>
                  </a:ext>
                </a:extLst>
              </a:tr>
              <a:tr h="888162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schools producing a minimum set of management documents at a required standard.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856809"/>
                  </a:ext>
                </a:extLst>
              </a:tr>
              <a:tr h="1009785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SGBs in sampled schools that meet minimum criteria in terms of effectiveness every year. 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suggestion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“effectiveness” not measured in meetings and documents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272315"/>
                  </a:ext>
                </a:extLst>
              </a:tr>
              <a:tr h="823947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schools with more than one financial responsibility on the basis of assessment.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6347216"/>
                  </a:ext>
                </a:extLst>
              </a:tr>
              <a:tr h="733751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learners in schools that are funded at a minimum level.</a:t>
                      </a:r>
                      <a:endParaRPr lang="en-ZA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069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8117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298D7C9E-A9C1-4290-AEB2-8326253B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2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524EFA-9ED8-485B-B262-C1F00FFEB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17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79171-0116-4C32-9747-42701FC2A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76815FDC-DF88-41E6-943E-1FFE72E606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AE4B6BD9-268E-4CF9-B3A4-045887D2E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7014208"/>
              </p:ext>
            </p:extLst>
          </p:nvPr>
        </p:nvGraphicFramePr>
        <p:xfrm>
          <a:off x="107504" y="180977"/>
          <a:ext cx="8785671" cy="6370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278723315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xmlns="" val="2671565583"/>
                    </a:ext>
                  </a:extLst>
                </a:gridCol>
                <a:gridCol w="1476687">
                  <a:extLst>
                    <a:ext uri="{9D8B030D-6E8A-4147-A177-3AD203B41FA5}">
                      <a16:colId xmlns:a16="http://schemas.microsoft.com/office/drawing/2014/main" xmlns="" val="3612911991"/>
                    </a:ext>
                  </a:extLst>
                </a:gridCol>
                <a:gridCol w="2196416">
                  <a:extLst>
                    <a:ext uri="{9D8B030D-6E8A-4147-A177-3AD203B41FA5}">
                      <a16:colId xmlns:a16="http://schemas.microsoft.com/office/drawing/2014/main" xmlns="" val="2243524498"/>
                    </a:ext>
                  </a:extLst>
                </a:gridCol>
              </a:tblGrid>
              <a:tr h="44042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3275045"/>
                  </a:ext>
                </a:extLst>
              </a:tr>
              <a:tr h="551655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registered independent schools receiving subsidies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993086"/>
                  </a:ext>
                </a:extLst>
              </a:tr>
              <a:tr h="709270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learners at subsidised registered independent schools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reservations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 does not achieve objective: causes confusion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856809"/>
                  </a:ext>
                </a:extLst>
              </a:tr>
              <a:tr h="866887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 of registered independent schools  visited for monitoring and support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reservations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Needs further clarification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272315"/>
                  </a:ext>
                </a:extLst>
              </a:tr>
              <a:tr h="551655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special schools serving as Resource Centres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6347216"/>
                  </a:ext>
                </a:extLst>
              </a:tr>
              <a:tr h="615412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learners in public special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concerns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received from DBE in February each year. 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0699322"/>
                  </a:ext>
                </a:extLst>
              </a:tr>
              <a:tr h="792766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therapists/specialist staff in special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reservations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R practitioners not in employ of WCED. Able to provide number excluding Grade R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0725060"/>
                  </a:ext>
                </a:extLst>
              </a:tr>
              <a:tr h="709270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public schools that offer Grade R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figures provided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4014934"/>
                  </a:ext>
                </a:extLst>
              </a:tr>
              <a:tr h="551655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Grade 1 learners who have received formal Grade R education 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0462052"/>
                  </a:ext>
                </a:extLst>
              </a:tr>
              <a:tr h="551655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and percentage of Grade R practitioners with NQF level 6 and above qualification each year.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Ctli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courses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1235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6605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298D7C9E-A9C1-4290-AEB2-8326253B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2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524EFA-9ED8-485B-B262-C1F00FFEB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18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79171-0116-4C32-9747-42701FC2A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76815FDC-DF88-41E6-943E-1FFE72E606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AE4B6BD9-268E-4CF9-B3A4-045887D2E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6337061"/>
              </p:ext>
            </p:extLst>
          </p:nvPr>
        </p:nvGraphicFramePr>
        <p:xfrm>
          <a:off x="0" y="180976"/>
          <a:ext cx="8893175" cy="6287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69">
                  <a:extLst>
                    <a:ext uri="{9D8B030D-6E8A-4147-A177-3AD203B41FA5}">
                      <a16:colId xmlns:a16="http://schemas.microsoft.com/office/drawing/2014/main" xmlns="" val="2787233150"/>
                    </a:ext>
                  </a:extLst>
                </a:gridCol>
                <a:gridCol w="4300458">
                  <a:extLst>
                    <a:ext uri="{9D8B030D-6E8A-4147-A177-3AD203B41FA5}">
                      <a16:colId xmlns:a16="http://schemas.microsoft.com/office/drawing/2014/main" xmlns="" val="2671565583"/>
                    </a:ext>
                  </a:extLst>
                </a:gridCol>
                <a:gridCol w="1494756">
                  <a:extLst>
                    <a:ext uri="{9D8B030D-6E8A-4147-A177-3AD203B41FA5}">
                      <a16:colId xmlns:a16="http://schemas.microsoft.com/office/drawing/2014/main" xmlns="" val="3612911991"/>
                    </a:ext>
                  </a:extLst>
                </a:gridCol>
                <a:gridCol w="2223292">
                  <a:extLst>
                    <a:ext uri="{9D8B030D-6E8A-4147-A177-3AD203B41FA5}">
                      <a16:colId xmlns:a16="http://schemas.microsoft.com/office/drawing/2014/main" xmlns="" val="2243524498"/>
                    </a:ext>
                  </a:extLst>
                </a:gridCol>
              </a:tblGrid>
              <a:tr h="4595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3275045"/>
                  </a:ext>
                </a:extLst>
              </a:tr>
              <a:tr h="477064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601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public ordinary schools provided with water supply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993086"/>
                  </a:ext>
                </a:extLst>
              </a:tr>
              <a:tr h="601092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public ordinary schools provided with electricity supply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856809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public ordinary schools supplied with sanitation facilities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272315"/>
                  </a:ext>
                </a:extLst>
              </a:tr>
              <a:tr h="667889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604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additional classrooms built in, or provided for, existing public ordinary schools (includes replacement schools)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6347216"/>
                  </a:ext>
                </a:extLst>
              </a:tr>
              <a:tr h="642149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additional specialist rooms built in public ordinary schools (includes replacement schools).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0699322"/>
                  </a:ext>
                </a:extLst>
              </a:tr>
              <a:tr h="585504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606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new schools completed and ready for occupation (includes replacement schools)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with reservations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0725060"/>
                  </a:ext>
                </a:extLst>
              </a:tr>
              <a:tr h="601092"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607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new schools under construction (includes replacement schools) 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4014934"/>
                  </a:ext>
                </a:extLst>
              </a:tr>
              <a:tr h="575622"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new or additional Grade R classrooms built (includes those in replacement schools).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0462052"/>
                  </a:ext>
                </a:extLst>
              </a:tr>
              <a:tr h="575622"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hostels built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n/a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1235714"/>
                  </a:ext>
                </a:extLst>
              </a:tr>
              <a:tr h="575622">
                <a:tc>
                  <a:txBody>
                    <a:bodyPr/>
                    <a:lstStyle/>
                    <a:p>
                      <a:r>
                        <a:rPr lang="en-ZA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schools where scheduled maintenance projects were completed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in place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4757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1469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19</a:t>
            </a:fld>
            <a:endParaRPr lang="en-Z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9219157-03D4-468D-B593-298F4DC05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184177"/>
              </p:ext>
            </p:extLst>
          </p:nvPr>
        </p:nvGraphicFramePr>
        <p:xfrm>
          <a:off x="107504" y="1196753"/>
          <a:ext cx="8784976" cy="362653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76109">
                  <a:extLst>
                    <a:ext uri="{9D8B030D-6E8A-4147-A177-3AD203B41FA5}">
                      <a16:colId xmlns:a16="http://schemas.microsoft.com/office/drawing/2014/main" xmlns="" val="3002589092"/>
                    </a:ext>
                  </a:extLst>
                </a:gridCol>
                <a:gridCol w="3416379">
                  <a:extLst>
                    <a:ext uri="{9D8B030D-6E8A-4147-A177-3AD203B41FA5}">
                      <a16:colId xmlns:a16="http://schemas.microsoft.com/office/drawing/2014/main" xmlns="" val="2872507924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142397106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1362660558"/>
                    </a:ext>
                  </a:extLst>
                </a:gridCol>
              </a:tblGrid>
              <a:tr h="29141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 Title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6017429"/>
                  </a:ext>
                </a:extLst>
              </a:tr>
              <a:tr h="7167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learners who passed National Senior Certificate (NSC)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NSC data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9931840"/>
                  </a:ext>
                </a:extLst>
              </a:tr>
              <a:tr h="62432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Grade 12 learners passing at bachelor level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NSC data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0536775"/>
                  </a:ext>
                </a:extLst>
              </a:tr>
              <a:tr h="47157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703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Grade 12 learners achieving 50% or more in Mathematics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NSC data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1773961"/>
                  </a:ext>
                </a:extLst>
              </a:tr>
              <a:tr h="71982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Grade 12 learners achieving 50% or more in Physical Sciences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NSC data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392288"/>
                  </a:ext>
                </a:extLst>
              </a:tr>
              <a:tr h="80270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705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secondary schools with National Senior Certificate (NSC) pass rate of 60% and above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NSC data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7859536"/>
                  </a:ext>
                </a:extLst>
              </a:tr>
            </a:tbl>
          </a:graphicData>
        </a:graphic>
      </p:graphicFrame>
      <p:sp>
        <p:nvSpPr>
          <p:cNvPr id="9" name="Title 5">
            <a:extLst>
              <a:ext uri="{FF2B5EF4-FFF2-40B4-BE49-F238E27FC236}">
                <a16:creationId xmlns:a16="http://schemas.microsoft.com/office/drawing/2014/main" xmlns="" id="{29AC4749-C43E-4743-9AE1-07EB2031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80976"/>
            <a:ext cx="8784977" cy="559256"/>
          </a:xfrm>
        </p:spPr>
        <p:txBody>
          <a:bodyPr/>
          <a:lstStyle/>
          <a:p>
            <a:r>
              <a:rPr lang="en-GB" dirty="0"/>
              <a:t>Program 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7203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95936" y="6483691"/>
            <a:ext cx="4138573" cy="230832"/>
          </a:xfrm>
        </p:spPr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ZA" sz="2200" dirty="0">
                <a:solidFill>
                  <a:schemeClr val="tx2"/>
                </a:solidFill>
                <a:ea typeface="+mj-ea"/>
                <a:cs typeface="+mj-cs"/>
              </a:rPr>
              <a:t>Context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ZA" sz="2200" dirty="0">
                <a:solidFill>
                  <a:schemeClr val="tx2"/>
                </a:solidFill>
                <a:ea typeface="+mj-ea"/>
                <a:cs typeface="+mj-cs"/>
              </a:rPr>
              <a:t>Towards full inclusion of MTSF in APP 201819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ZA" sz="2200" dirty="0">
                <a:solidFill>
                  <a:schemeClr val="tx2"/>
                </a:solidFill>
                <a:ea typeface="+mj-ea"/>
                <a:cs typeface="+mj-cs"/>
              </a:rPr>
              <a:t>Current Position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ZA" sz="2200" dirty="0">
                <a:solidFill>
                  <a:schemeClr val="tx2"/>
                </a:solidFill>
                <a:ea typeface="+mj-ea"/>
                <a:cs typeface="+mj-cs"/>
              </a:rPr>
              <a:t>PPM 201819 Indicators</a:t>
            </a:r>
          </a:p>
          <a:p>
            <a:pPr marL="514350" indent="-51435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ZA" sz="2200" dirty="0">
                <a:solidFill>
                  <a:schemeClr val="tx2"/>
                </a:solidFill>
                <a:ea typeface="+mj-ea"/>
                <a:cs typeface="+mj-cs"/>
              </a:rPr>
              <a:t>In Conclusion</a:t>
            </a:r>
          </a:p>
          <a:p>
            <a:pPr marL="342900" indent="-34290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26403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ZA" dirty="0"/>
              <a:t>In 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2433113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21</a:t>
            </a:fld>
            <a:endParaRPr lang="en-ZA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xmlns="" id="{57A6EB24-FE57-404D-BA07-1D99D949EE65}"/>
              </a:ext>
            </a:extLst>
          </p:cNvPr>
          <p:cNvSpPr txBox="1">
            <a:spLocks/>
          </p:cNvSpPr>
          <p:nvPr/>
        </p:nvSpPr>
        <p:spPr>
          <a:xfrm>
            <a:off x="323850" y="1196753"/>
            <a:ext cx="8054230" cy="43924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WC is looking forward to contributing to the finalization of the worrisome PPMs</a:t>
            </a:r>
          </a:p>
          <a:p>
            <a:pPr marL="0" lvl="1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WC’s stance on worrisome PPMs is out of concern for sector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Impact of drought may have major impact on some PPMs, both directly and indirectly 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Impact of worrisome PPMs on audit reports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Exposure of PEDs as consequence of unavailability of standardized tools for assessment/bargaining council agreement</a:t>
            </a:r>
          </a:p>
          <a:p>
            <a:pPr marL="180000" lvl="2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180000" lvl="2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0" lvl="1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0" lvl="1" indent="0" algn="just">
              <a:spcBef>
                <a:spcPts val="600"/>
              </a:spcBef>
              <a:buFontTx/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228600" lvl="1" indent="-228600" algn="just">
              <a:spcBef>
                <a:spcPts val="600"/>
              </a:spcBef>
              <a:defRPr/>
            </a:pPr>
            <a:endParaRPr lang="en-US" altLang="en-US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FontTx/>
              <a:buNone/>
              <a:defRPr/>
            </a:pPr>
            <a:endParaRPr lang="en-US" altLang="en-US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FontTx/>
              <a:buNone/>
              <a:defRPr/>
            </a:pPr>
            <a:endParaRPr lang="en-US" altLang="en-US" dirty="0">
              <a:latin typeface="Century Gothic"/>
              <a:ea typeface="Times New Roman"/>
              <a:cs typeface="Arial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5C5689CF-9C90-4DC8-8345-BA025C289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180976"/>
            <a:ext cx="8784977" cy="559256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GB" dirty="0"/>
              <a:t>or Noting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09876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xmlns="" val="150135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ZA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xmlns="" val="290484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5275" y="152400"/>
            <a:ext cx="8597205" cy="685800"/>
          </a:xfrm>
        </p:spPr>
        <p:txBody>
          <a:bodyPr>
            <a:normAutofit/>
          </a:bodyPr>
          <a:lstStyle/>
          <a:p>
            <a:r>
              <a:rPr lang="en-GB" dirty="0"/>
              <a:t>Vision 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4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95275" y="1412875"/>
            <a:ext cx="8620125" cy="4032448"/>
          </a:xfrm>
        </p:spPr>
        <p:txBody>
          <a:bodyPr>
            <a:normAutofit/>
          </a:bodyPr>
          <a:lstStyle/>
          <a:p>
            <a:pPr marL="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ZA" sz="36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Quality education </a:t>
            </a:r>
          </a:p>
          <a:p>
            <a:pPr marL="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ZA" sz="36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for every learner </a:t>
            </a:r>
          </a:p>
          <a:p>
            <a:pPr marL="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ZA" sz="36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in every classroom </a:t>
            </a:r>
          </a:p>
          <a:p>
            <a:pPr marL="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ZA" sz="36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in every school</a:t>
            </a:r>
          </a:p>
          <a:p>
            <a:pPr marL="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ZA" sz="36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 in the province.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8147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5275" y="152400"/>
            <a:ext cx="8597205" cy="685800"/>
          </a:xfrm>
        </p:spPr>
        <p:txBody>
          <a:bodyPr>
            <a:normAutofit/>
          </a:bodyPr>
          <a:lstStyle/>
          <a:p>
            <a:r>
              <a:rPr lang="en-GB" dirty="0"/>
              <a:t>Audit History 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srgbClr val="998F86"/>
                </a:solidFill>
              </a:rPr>
              <a:t>Portfolio Committee on Basic Education 6 February 2018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5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95275" y="1412875"/>
            <a:ext cx="8620125" cy="4032448"/>
          </a:xfrm>
        </p:spPr>
        <p:txBody>
          <a:bodyPr>
            <a:normAutofit/>
          </a:bodyPr>
          <a:lstStyle/>
          <a:p>
            <a:pPr marL="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ZA" sz="36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Clean Audit</a:t>
            </a:r>
          </a:p>
          <a:p>
            <a:pPr marL="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ZA" sz="36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For </a:t>
            </a:r>
          </a:p>
          <a:p>
            <a:pPr marL="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ZA" sz="4400" b="1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three</a:t>
            </a:r>
          </a:p>
          <a:p>
            <a:pPr marL="0" lvl="1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ZA" sz="36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consecutive years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3423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ZA" dirty="0"/>
              <a:t>Towards full inclusion of MTSF indicators</a:t>
            </a:r>
          </a:p>
        </p:txBody>
      </p:sp>
    </p:spTree>
    <p:extLst>
      <p:ext uri="{BB962C8B-B14F-4D97-AF65-F5344CB8AC3E}">
        <p14:creationId xmlns:p14="http://schemas.microsoft.com/office/powerpoint/2010/main" xmlns="" val="242552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Binding Constraints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4918" y="1196752"/>
            <a:ext cx="8053161" cy="4447482"/>
          </a:xfrm>
        </p:spPr>
        <p:txBody>
          <a:bodyPr>
            <a:noAutofit/>
          </a:bodyPr>
          <a:lstStyle/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Financial pressure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Systems development to support data collection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Unavailability of National measurement tools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Reportability 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Measurability 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Human resource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External human/union/policy factors not yet finalized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Audit risk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full clarity regarding TIDS – short definitions, source documents, verification, calculation method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Systems already in automated, live use conflicting with named tools in PPM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18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Reliance on externally provided denominators (source reliability)</a:t>
            </a:r>
          </a:p>
          <a:p>
            <a:pPr marL="0" lvl="1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228600" lvl="1" indent="-228600" algn="just">
              <a:spcBef>
                <a:spcPts val="600"/>
              </a:spcBef>
              <a:defRPr/>
            </a:pPr>
            <a:endParaRPr lang="en-US" altLang="en-US" sz="1600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None/>
              <a:defRPr/>
            </a:pPr>
            <a:endParaRPr lang="en-US" altLang="en-US" sz="1600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None/>
              <a:defRPr/>
            </a:pPr>
            <a:endParaRPr lang="en-US" altLang="en-US" sz="1600" dirty="0">
              <a:latin typeface="Century Gothic"/>
              <a:ea typeface="Times New Roman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47205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B308B022-39A1-4E9A-8844-5DB421E4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MTSF in APP 201718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F306B57-F73D-4B80-A543-B2EB2E500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A9063E-0AC8-4406-BC44-272514024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xmlns="" id="{2B5EF622-E81E-4CD9-A7EF-0CF6C2CE09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850" y="1196753"/>
            <a:ext cx="8054230" cy="4320479"/>
          </a:xfrm>
        </p:spPr>
        <p:txBody>
          <a:bodyPr>
            <a:noAutofit/>
          </a:bodyPr>
          <a:lstStyle/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Initially excluded as, at time of going to print, no formal clarity had been received regarding inclusion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Subsequent DG letter dated 04 May 2017 instructed PED to include MTSF indicators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Additional DG letter dated 27 October 2017 listed “negative audit findings” as a consequence of non-inclusion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In-year amendments requested for inclusion of MTSF indicators 09 November 2017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Request assessed by APP Amendment Panel and supported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MTSF indicators included in Annexure G as agreed with AG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Annexure G uploaded to website http://wced.school.za</a:t>
            </a:r>
          </a:p>
          <a:p>
            <a:pPr marL="0" lvl="1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228600" lvl="1" indent="-228600" algn="just">
              <a:spcBef>
                <a:spcPts val="600"/>
              </a:spcBef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0" lvl="1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228600" lvl="1" indent="-228600" algn="just">
              <a:spcBef>
                <a:spcPts val="600"/>
              </a:spcBef>
              <a:defRPr/>
            </a:pPr>
            <a:endParaRPr lang="en-US" altLang="en-US" sz="1600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None/>
              <a:defRPr/>
            </a:pPr>
            <a:endParaRPr lang="en-US" altLang="en-US" sz="1600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None/>
              <a:defRPr/>
            </a:pPr>
            <a:endParaRPr lang="en-US" altLang="en-US" sz="1600" dirty="0">
              <a:latin typeface="Century Gothic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733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Portfolio Committee on Basic Education 6 February 2018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23527" y="180976"/>
            <a:ext cx="8784977" cy="559256"/>
          </a:xfrm>
        </p:spPr>
        <p:txBody>
          <a:bodyPr/>
          <a:lstStyle/>
          <a:p>
            <a:r>
              <a:rPr lang="en-GB" dirty="0"/>
              <a:t>MTSF in APP 201819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xmlns="" id="{57A6EB24-FE57-404D-BA07-1D99D949EE65}"/>
              </a:ext>
            </a:extLst>
          </p:cNvPr>
          <p:cNvSpPr txBox="1">
            <a:spLocks/>
          </p:cNvSpPr>
          <p:nvPr/>
        </p:nvSpPr>
        <p:spPr>
          <a:xfrm>
            <a:off x="323850" y="1196753"/>
            <a:ext cx="8054230" cy="43204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HEDCOM Sub-Committee formulated PPMs to incorporate MTSF indicators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TIDs were mostly agreed 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A number of issues remain unresolved and raised at HEDCOM for further discussion at final HEDCOM workshop for 2017</a:t>
            </a:r>
          </a:p>
          <a:p>
            <a:pPr marL="228600" lvl="1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These unresolved issues will impact on</a:t>
            </a:r>
          </a:p>
          <a:p>
            <a:pPr marL="408600" lvl="2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 targets set</a:t>
            </a:r>
          </a:p>
          <a:p>
            <a:pPr marL="408600" lvl="2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Ability to accurately measure</a:t>
            </a:r>
          </a:p>
          <a:p>
            <a:pPr marL="408600" lvl="2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Ability to reliably report</a:t>
            </a:r>
          </a:p>
          <a:p>
            <a:pPr marL="408600" lvl="2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Ability to reliably verify</a:t>
            </a:r>
          </a:p>
          <a:p>
            <a:pPr marL="408600" lvl="2" indent="-228600" algn="just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Auditability of process – funding and nature of business makes control extremely hard </a:t>
            </a:r>
            <a:r>
              <a:rPr lang="en-US" altLang="en-US" sz="2000" dirty="0" err="1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wrt</a:t>
            </a:r>
            <a:r>
              <a:rPr lang="en-US" altLang="en-US" sz="2000" dirty="0">
                <a:solidFill>
                  <a:schemeClr val="tx2">
                    <a:lumMod val="75000"/>
                  </a:schemeClr>
                </a:solidFill>
                <a:latin typeface="Century Gothic"/>
                <a:ea typeface="Times New Roman"/>
                <a:cs typeface="Arial"/>
              </a:rPr>
              <a:t> whole curriculum coverage  </a:t>
            </a:r>
          </a:p>
          <a:p>
            <a:pPr marL="0" lvl="1" indent="0" algn="just">
              <a:spcBef>
                <a:spcPts val="600"/>
              </a:spcBef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0" lvl="1" indent="0" algn="just">
              <a:spcBef>
                <a:spcPts val="600"/>
              </a:spcBef>
              <a:buFontTx/>
              <a:buNone/>
              <a:defRPr/>
            </a:pPr>
            <a:endParaRPr lang="en-US" altLang="en-US" sz="2000" dirty="0">
              <a:solidFill>
                <a:schemeClr val="tx2">
                  <a:lumMod val="75000"/>
                </a:schemeClr>
              </a:solidFill>
              <a:latin typeface="Century Gothic"/>
              <a:ea typeface="Times New Roman"/>
              <a:cs typeface="Arial"/>
            </a:endParaRPr>
          </a:p>
          <a:p>
            <a:pPr marL="0" lvl="1" indent="0" algn="just">
              <a:spcBef>
                <a:spcPts val="600"/>
              </a:spcBef>
              <a:buNone/>
              <a:defRPr/>
            </a:pPr>
            <a:endParaRPr lang="en-US" altLang="en-US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FontTx/>
              <a:buNone/>
              <a:defRPr/>
            </a:pPr>
            <a:endParaRPr lang="en-US" altLang="en-US" dirty="0">
              <a:latin typeface="Century Gothic"/>
              <a:ea typeface="Times New Roman"/>
              <a:cs typeface="Arial"/>
            </a:endParaRPr>
          </a:p>
          <a:p>
            <a:pPr marL="0" lvl="1" indent="0" algn="just">
              <a:lnSpc>
                <a:spcPct val="130000"/>
              </a:lnSpc>
              <a:spcBef>
                <a:spcPts val="600"/>
              </a:spcBef>
              <a:buFontTx/>
              <a:buNone/>
              <a:defRPr/>
            </a:pPr>
            <a:endParaRPr lang="en-US" altLang="en-US" dirty="0">
              <a:latin typeface="Century Gothic"/>
              <a:ea typeface="Times New Roman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24895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yPDc+YGAsVDnrAdBfm5OLomapWE3kVAqh9b2jawd28kRYNSZ2VM9Zq8jLnRQsKd+zm3flYlSQ3N6EyKkSMGAbtXZPDAgzPCqp12cLtaehhktX0tL2QJLqhJXT50rTZFve8mXKum9VLtDf8/Ef4PJE20Wfd9sEmg5jcWpaEZMyas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MITRdUpyHwM6PGpPPEYuEBrVOl0s1/nY"/>
  <p:tag name="SMARTBOX_SB8" val="gT+5zEvuWyI5UqgzyKYBsg=="/>
  <p:tag name="SMARTBOX_SB7" val="JjA9eqtaKbMPgxHPa8ygGg==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MITRdUpyHwM6PGpPPEYuEBrVOl0s1/nY"/>
  <p:tag name="SMARTBOX_SB8" val="gT+5zEvuWyI5UqgzyKYBsg=="/>
  <p:tag name="SMARTBOX_SB7" val="JjA9eqtaKbMPgxHPa8ygGg==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MITRdUpyHwM6PGpPPEYuEBrVOl0s1/nY"/>
  <p:tag name="SMARTBOX_SB8" val="gT+5zEvuWyI5UqgzyKYBsg=="/>
  <p:tag name="SMARTBOX_SB7" val="JjA9eqtaKbMPgxHPa8ygGg==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MITRdUpyHwM6PGpPPEYuEBrVOl0s1/nY"/>
  <p:tag name="SMARTBOX_SB8" val="gT+5zEvuWyI5UqgzyKYBsg=="/>
  <p:tag name="SMARTBOX_SB7" val="JjA9eqtaKbMPgxHPa8ygGg==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MITRdUpyHwM6PGpPPEYuEBrVOl0s1/nY"/>
  <p:tag name="SMARTBOX_SB8" val="gT+5zEvuWyI5UqgzyKYBsg=="/>
  <p:tag name="SMARTBOX_SB7" val="JjA9eqtaKbMPgxHPa8ygGg==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W7sZ06LbXOADmgFMdiD8S7mwauFqwXJB"/>
  <p:tag name="SMARTBOX_SB8" val="5zbCZmvvwdXViW/PdaUP0A=="/>
  <p:tag name="SMARTBOX_SB7" val="okpar52XqDQrSAOpqNqg5Q==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MITRdUpyHwM6PGpPPEYuEBrVOl0s1/nY"/>
  <p:tag name="SMARTBOX_SB8" val="gT+5zEvuWyI5UqgzyKYBsg=="/>
  <p:tag name="SMARTBOX_SB7" val="JjA9eqtaKbMPgxHPa8ygGg==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MITRdUpyHwM6PGpPPEYuEBrVOl0s1/nY"/>
  <p:tag name="SMARTBOX_SB8" val="gT+5zEvuWyI5UqgzyKYBsg=="/>
  <p:tag name="SMARTBOX_SB7" val="JjA9eqtaKbMPgxHPa8ygGg==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MITRdUpyHwM6PGpPPEYuEBrVOl0s1/nY"/>
  <p:tag name="SMARTBOX_SB8" val="gT+5zEvuWyI5UqgzyKYBsg=="/>
  <p:tag name="SMARTBOX_SB7" val="JjA9eqtaKbMPgxHPa8ygGg=="/>
</p:tagLst>
</file>

<file path=ppt/theme/theme1.xml><?xml version="1.0" encoding="utf-8"?>
<a:theme xmlns:a="http://schemas.openxmlformats.org/drawingml/2006/main" name="WCG-PPT Master-121022-amc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WCG-Provincial Treasury-New PPT Master-01112012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3683</TotalTime>
  <Words>1745</Words>
  <Application>Microsoft Office PowerPoint</Application>
  <PresentationFormat>On-screen Show (4:3)</PresentationFormat>
  <Paragraphs>386</Paragraphs>
  <Slides>22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WCG-PPT Master-121022-amc</vt:lpstr>
      <vt:lpstr>4_WCG-Provincial Treasury-New PPT Master-01112012</vt:lpstr>
      <vt:lpstr>think-cell Slide</vt:lpstr>
      <vt:lpstr>Portfolio Committee</vt:lpstr>
      <vt:lpstr>Outline</vt:lpstr>
      <vt:lpstr>Slide 3</vt:lpstr>
      <vt:lpstr>Vision </vt:lpstr>
      <vt:lpstr>Audit History </vt:lpstr>
      <vt:lpstr>Slide 6</vt:lpstr>
      <vt:lpstr>Binding Constraints</vt:lpstr>
      <vt:lpstr>MTSF in APP 201718</vt:lpstr>
      <vt:lpstr>MTSF in APP 201819</vt:lpstr>
      <vt:lpstr>Slide 10</vt:lpstr>
      <vt:lpstr>MTSF in APP 201819</vt:lpstr>
      <vt:lpstr>Slide 12</vt:lpstr>
      <vt:lpstr>Program 1</vt:lpstr>
      <vt:lpstr>Program 2</vt:lpstr>
      <vt:lpstr>Program 2</vt:lpstr>
      <vt:lpstr>Slide 16</vt:lpstr>
      <vt:lpstr>Program 2</vt:lpstr>
      <vt:lpstr>Program 2</vt:lpstr>
      <vt:lpstr>Program 7</vt:lpstr>
      <vt:lpstr>Slide 20</vt:lpstr>
      <vt:lpstr>For Noting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Warda Conrad</dc:creator>
  <cp:keywords>POTX</cp:keywords>
  <cp:lastModifiedBy>PUMZA</cp:lastModifiedBy>
  <cp:revision>219</cp:revision>
  <cp:lastPrinted>2016-10-05T04:26:02Z</cp:lastPrinted>
  <dcterms:created xsi:type="dcterms:W3CDTF">2012-11-01T08:19:05Z</dcterms:created>
  <dcterms:modified xsi:type="dcterms:W3CDTF">2018-02-07T12:46:03Z</dcterms:modified>
  <cp:category>CI</cp:category>
</cp:coreProperties>
</file>