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90B"/>
    <a:srgbClr val="F9350E"/>
    <a:srgbClr val="FFB515"/>
    <a:srgbClr val="63626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Stober" userId="bf9d4e5a-9b70-4935-8e9a-1c70145b7aaa" providerId="ADAL" clId="{9D0AE600-47AE-41C1-B00D-E17F072665D8}"/>
    <pc:docChg chg="modSld">
      <pc:chgData name="Paul Stober" userId="bf9d4e5a-9b70-4935-8e9a-1c70145b7aaa" providerId="ADAL" clId="{9D0AE600-47AE-41C1-B00D-E17F072665D8}" dt="2018-01-23T14:51:45.835" v="104" actId="12"/>
      <pc:docMkLst>
        <pc:docMk/>
      </pc:docMkLst>
      <pc:sldChg chg="modSp">
        <pc:chgData name="Paul Stober" userId="bf9d4e5a-9b70-4935-8e9a-1c70145b7aaa" providerId="ADAL" clId="{9D0AE600-47AE-41C1-B00D-E17F072665D8}" dt="2018-01-23T14:50:12.498" v="54" actId="20577"/>
        <pc:sldMkLst>
          <pc:docMk/>
          <pc:sldMk cId="213116924" sldId="260"/>
        </pc:sldMkLst>
        <pc:spChg chg="mod">
          <ac:chgData name="Paul Stober" userId="bf9d4e5a-9b70-4935-8e9a-1c70145b7aaa" providerId="ADAL" clId="{9D0AE600-47AE-41C1-B00D-E17F072665D8}" dt="2018-01-23T14:50:12.498" v="54" actId="20577"/>
          <ac:spMkLst>
            <pc:docMk/>
            <pc:sldMk cId="213116924" sldId="260"/>
            <ac:spMk id="2" creationId="{00000000-0000-0000-0000-000000000000}"/>
          </ac:spMkLst>
        </pc:spChg>
      </pc:sldChg>
      <pc:sldChg chg="modSp">
        <pc:chgData name="Paul Stober" userId="bf9d4e5a-9b70-4935-8e9a-1c70145b7aaa" providerId="ADAL" clId="{9D0AE600-47AE-41C1-B00D-E17F072665D8}" dt="2018-01-23T14:51:08.406" v="103" actId="20577"/>
        <pc:sldMkLst>
          <pc:docMk/>
          <pc:sldMk cId="2961640156" sldId="261"/>
        </pc:sldMkLst>
        <pc:spChg chg="mod">
          <ac:chgData name="Paul Stober" userId="bf9d4e5a-9b70-4935-8e9a-1c70145b7aaa" providerId="ADAL" clId="{9D0AE600-47AE-41C1-B00D-E17F072665D8}" dt="2018-01-23T14:51:08.406" v="103" actId="20577"/>
          <ac:spMkLst>
            <pc:docMk/>
            <pc:sldMk cId="2961640156" sldId="261"/>
            <ac:spMk id="3" creationId="{00000000-0000-0000-0000-000000000000}"/>
          </ac:spMkLst>
        </pc:spChg>
      </pc:sldChg>
      <pc:sldChg chg="modSp">
        <pc:chgData name="Paul Stober" userId="bf9d4e5a-9b70-4935-8e9a-1c70145b7aaa" providerId="ADAL" clId="{9D0AE600-47AE-41C1-B00D-E17F072665D8}" dt="2018-01-23T14:51:45.835" v="104" actId="12"/>
        <pc:sldMkLst>
          <pc:docMk/>
          <pc:sldMk cId="2386995503" sldId="264"/>
        </pc:sldMkLst>
        <pc:spChg chg="mod">
          <ac:chgData name="Paul Stober" userId="bf9d4e5a-9b70-4935-8e9a-1c70145b7aaa" providerId="ADAL" clId="{9D0AE600-47AE-41C1-B00D-E17F072665D8}" dt="2018-01-23T14:51:45.835" v="104" actId="12"/>
          <ac:spMkLst>
            <pc:docMk/>
            <pc:sldMk cId="2386995503" sldId="264"/>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0672D8C-8148-4182-8115-460386A59C36}" type="datetimeFigureOut">
              <a:rPr lang="en-US"/>
              <a:pPr>
                <a:defRPr/>
              </a:pPr>
              <a:t>2/1/2018</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F7F8F89-1A13-4962-A654-4D7F144C89E5}" type="slidenum">
              <a:rPr lang="en-ZA"/>
              <a:pPr>
                <a:defRPr/>
              </a:pPr>
              <a:t>‹#›</a:t>
            </a:fld>
            <a:endParaRPr lang="en-ZA"/>
          </a:p>
        </p:txBody>
      </p:sp>
    </p:spTree>
    <p:extLst>
      <p:ext uri="{BB962C8B-B14F-4D97-AF65-F5344CB8AC3E}">
        <p14:creationId xmlns:p14="http://schemas.microsoft.com/office/powerpoint/2010/main" xmlns="" val="17649379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18434" name="Title Placeholder 1"/>
          <p:cNvSpPr>
            <a:spLocks noGrp="1"/>
          </p:cNvSpPr>
          <p:nvPr>
            <p:ph type="ctrTitle"/>
          </p:nvPr>
        </p:nvSpPr>
        <p:spPr>
          <a:xfrm>
            <a:off x="684213" y="2979738"/>
            <a:ext cx="7772400" cy="1470025"/>
          </a:xfrm>
        </p:spPr>
        <p:txBody>
          <a:bodyPr anchor="ctr"/>
          <a:lstStyle>
            <a:lvl1pPr algn="ctr">
              <a:defRPr smtClean="0"/>
            </a:lvl1pPr>
          </a:lstStyle>
          <a:p>
            <a:r>
              <a:rPr lang="en-US"/>
              <a:t>Click to edit Master title style</a:t>
            </a:r>
          </a:p>
        </p:txBody>
      </p:sp>
      <p:sp>
        <p:nvSpPr>
          <p:cNvPr id="6" name="Rectangle 5"/>
          <p:cNvSpPr/>
          <p:nvPr/>
        </p:nvSpPr>
        <p:spPr>
          <a:xfrm>
            <a:off x="142875" y="188913"/>
            <a:ext cx="8858250" cy="6454775"/>
          </a:xfrm>
          <a:prstGeom prst="rect">
            <a:avLst/>
          </a:prstGeom>
          <a:noFill/>
          <a:ln>
            <a:solidFill>
              <a:srgbClr val="FFB51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a:p>
        </p:txBody>
      </p:sp>
      <p:pic>
        <p:nvPicPr>
          <p:cNvPr id="18443" name="Picture 4" descr="BAContinuationLogo_8bitColour96dpi_w150.png"/>
          <p:cNvPicPr>
            <a:picLocks noChangeAspect="1"/>
          </p:cNvPicPr>
          <p:nvPr userDrawn="1"/>
        </p:nvPicPr>
        <p:blipFill>
          <a:blip r:embed="rId2" cstate="print"/>
          <a:srcRect/>
          <a:stretch>
            <a:fillRect/>
          </a:stretch>
        </p:blipFill>
        <p:spPr bwMode="auto">
          <a:xfrm>
            <a:off x="1876425" y="1017588"/>
            <a:ext cx="5391150" cy="1619250"/>
          </a:xfrm>
          <a:prstGeom prst="rect">
            <a:avLst/>
          </a:prstGeom>
          <a:noFill/>
          <a:ln w="9525">
            <a:noFill/>
            <a:miter lim="800000"/>
            <a:headEnd/>
            <a:tailEnd/>
          </a:ln>
        </p:spPr>
      </p:pic>
      <p:sp>
        <p:nvSpPr>
          <p:cNvPr id="18444" name="Rectangle 12"/>
          <p:cNvSpPr>
            <a:spLocks noGrp="1" noChangeArrowheads="1"/>
          </p:cNvSpPr>
          <p:nvPr>
            <p:ph type="subTitle" idx="1"/>
          </p:nvPr>
        </p:nvSpPr>
        <p:spPr>
          <a:xfrm>
            <a:off x="688975" y="4657725"/>
            <a:ext cx="7753350" cy="981075"/>
          </a:xfrm>
        </p:spPr>
        <p:txBody>
          <a:bodyPr anchor="ctr"/>
          <a:lstStyle>
            <a:lvl1pPr marL="0" indent="0" algn="ctr">
              <a:buFont typeface="Arial" charset="0"/>
              <a:buNone/>
              <a:defRPr sz="2400" smtClean="0">
                <a:solidFill>
                  <a:srgbClr val="F9350E"/>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00113" y="274638"/>
            <a:ext cx="7704137" cy="6334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7" name="Rectangle 13"/>
          <p:cNvSpPr>
            <a:spLocks noChangeAspect="1" noChangeArrowheads="1"/>
          </p:cNvSpPr>
          <p:nvPr/>
        </p:nvSpPr>
        <p:spPr bwMode="auto">
          <a:xfrm>
            <a:off x="8337550" y="620713"/>
            <a:ext cx="266700" cy="269875"/>
          </a:xfrm>
          <a:prstGeom prst="rect">
            <a:avLst/>
          </a:prstGeom>
          <a:solidFill>
            <a:srgbClr val="F9350E"/>
          </a:solidFill>
          <a:ln w="12700">
            <a:solidFill>
              <a:srgbClr val="636263"/>
            </a:solidFill>
            <a:miter lim="800000"/>
            <a:headEnd/>
            <a:tailEnd/>
          </a:ln>
          <a:effectLst/>
        </p:spPr>
        <p:txBody>
          <a:bodyPr wrap="none" anchor="ctr"/>
          <a:lstStyle/>
          <a:p>
            <a:endParaRPr lang="en-US"/>
          </a:p>
        </p:txBody>
      </p:sp>
      <p:sp>
        <p:nvSpPr>
          <p:cNvPr id="1027" name="Text Placeholder 2"/>
          <p:cNvSpPr>
            <a:spLocks noGrp="1"/>
          </p:cNvSpPr>
          <p:nvPr>
            <p:ph type="body" idx="1"/>
          </p:nvPr>
        </p:nvSpPr>
        <p:spPr bwMode="auto">
          <a:xfrm>
            <a:off x="900113" y="1052513"/>
            <a:ext cx="7704137" cy="5408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p:nvPr/>
        </p:nvSpPr>
        <p:spPr>
          <a:xfrm>
            <a:off x="142875" y="188913"/>
            <a:ext cx="8858250" cy="6454775"/>
          </a:xfrm>
          <a:prstGeom prst="rect">
            <a:avLst/>
          </a:prstGeom>
          <a:noFill/>
          <a:ln>
            <a:solidFill>
              <a:srgbClr val="FFB51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a:p>
        </p:txBody>
      </p:sp>
      <p:pic>
        <p:nvPicPr>
          <p:cNvPr id="1032" name="Picture 3" descr="BALogog_Blocks_8bitColour96dpi.png"/>
          <p:cNvPicPr>
            <a:picLocks noChangeAspect="1"/>
          </p:cNvPicPr>
          <p:nvPr/>
        </p:nvPicPr>
        <p:blipFill>
          <a:blip r:embed="rId14" cstate="print"/>
          <a:srcRect/>
          <a:stretch>
            <a:fillRect/>
          </a:stretch>
        </p:blipFill>
        <p:spPr bwMode="auto">
          <a:xfrm>
            <a:off x="228600" y="323850"/>
            <a:ext cx="485775" cy="533400"/>
          </a:xfrm>
          <a:prstGeom prst="rect">
            <a:avLst/>
          </a:prstGeom>
          <a:noFill/>
          <a:ln w="9525">
            <a:noFill/>
            <a:miter lim="800000"/>
            <a:headEnd/>
            <a:tailEnd/>
          </a:ln>
        </p:spPr>
      </p:pic>
      <p:pic>
        <p:nvPicPr>
          <p:cNvPr id="1033" name="Picture 8" descr="BAContinuationLogo_8bitColour96dpi.png"/>
          <p:cNvPicPr>
            <a:picLocks noChangeAspect="1"/>
          </p:cNvPicPr>
          <p:nvPr/>
        </p:nvPicPr>
        <p:blipFill>
          <a:blip r:embed="rId15" cstate="print"/>
          <a:srcRect/>
          <a:stretch>
            <a:fillRect/>
          </a:stretch>
        </p:blipFill>
        <p:spPr bwMode="auto">
          <a:xfrm>
            <a:off x="8715375" y="5214938"/>
            <a:ext cx="171450" cy="1266825"/>
          </a:xfrm>
          <a:prstGeom prst="rect">
            <a:avLst/>
          </a:prstGeom>
          <a:noFill/>
          <a:ln w="9525">
            <a:noFill/>
            <a:miter lim="800000"/>
            <a:headEnd/>
            <a:tailEnd/>
          </a:ln>
        </p:spPr>
      </p:pic>
      <p:sp>
        <p:nvSpPr>
          <p:cNvPr id="1035" name="Line 11"/>
          <p:cNvSpPr>
            <a:spLocks noChangeShapeType="1"/>
          </p:cNvSpPr>
          <p:nvPr/>
        </p:nvSpPr>
        <p:spPr bwMode="auto">
          <a:xfrm>
            <a:off x="900113" y="908050"/>
            <a:ext cx="7704137" cy="0"/>
          </a:xfrm>
          <a:prstGeom prst="line">
            <a:avLst/>
          </a:prstGeom>
          <a:noFill/>
          <a:ln w="57150" cmpd="thinThick">
            <a:solidFill>
              <a:srgbClr val="636263"/>
            </a:solidFill>
            <a:round/>
            <a:headEnd/>
            <a:tailEnd/>
          </a:ln>
          <a:effectLst/>
        </p:spPr>
        <p:txBody>
          <a:bodyPr/>
          <a:lstStyle/>
          <a:p>
            <a:endParaRPr lang="en-US"/>
          </a:p>
        </p:txBody>
      </p:sp>
      <p:sp>
        <p:nvSpPr>
          <p:cNvPr id="1036" name="Text Box 12"/>
          <p:cNvSpPr txBox="1">
            <a:spLocks noChangeArrowheads="1"/>
          </p:cNvSpPr>
          <p:nvPr/>
        </p:nvSpPr>
        <p:spPr bwMode="auto">
          <a:xfrm>
            <a:off x="8362950" y="671513"/>
            <a:ext cx="195263" cy="215900"/>
          </a:xfrm>
          <a:prstGeom prst="rect">
            <a:avLst/>
          </a:prstGeom>
          <a:noFill/>
          <a:ln w="9525">
            <a:noFill/>
            <a:miter lim="800000"/>
            <a:headEnd/>
            <a:tailEnd/>
          </a:ln>
          <a:effectLst/>
        </p:spPr>
        <p:txBody>
          <a:bodyPr wrap="none" lIns="0" tIns="0" rIns="0" bIns="0"/>
          <a:lstStyle/>
          <a:p>
            <a:pPr algn="ctr"/>
            <a:fld id="{4825D4BA-3011-4487-A86C-00F480D4F2EC}" type="slidenum">
              <a:rPr lang="en-US" sz="1200">
                <a:solidFill>
                  <a:schemeClr val="bg1"/>
                </a:solidFill>
                <a:latin typeface="Verdana" pitchFamily="34" charset="0"/>
              </a:rPr>
              <a:pPr algn="ctr"/>
              <a:t>‹#›</a:t>
            </a:fld>
            <a:endParaRPr lang="en-US" sz="1200">
              <a:solidFill>
                <a:schemeClr val="bg1"/>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1" fontAlgn="base" hangingPunct="1">
        <a:spcBef>
          <a:spcPct val="0"/>
        </a:spcBef>
        <a:spcAft>
          <a:spcPct val="0"/>
        </a:spcAft>
        <a:defRPr sz="2800" kern="1200">
          <a:solidFill>
            <a:srgbClr val="FFB515"/>
          </a:solidFill>
          <a:latin typeface="Verdana" pitchFamily="34" charset="0"/>
          <a:ea typeface="+mj-ea"/>
          <a:cs typeface="+mj-cs"/>
        </a:defRPr>
      </a:lvl1pPr>
      <a:lvl2pPr algn="l" rtl="0" eaLnBrk="1" fontAlgn="base" hangingPunct="1">
        <a:spcBef>
          <a:spcPct val="0"/>
        </a:spcBef>
        <a:spcAft>
          <a:spcPct val="0"/>
        </a:spcAft>
        <a:defRPr sz="2800">
          <a:solidFill>
            <a:srgbClr val="FFB515"/>
          </a:solidFill>
          <a:latin typeface="Verdana" pitchFamily="34" charset="0"/>
        </a:defRPr>
      </a:lvl2pPr>
      <a:lvl3pPr algn="l" rtl="0" eaLnBrk="1" fontAlgn="base" hangingPunct="1">
        <a:spcBef>
          <a:spcPct val="0"/>
        </a:spcBef>
        <a:spcAft>
          <a:spcPct val="0"/>
        </a:spcAft>
        <a:defRPr sz="2800">
          <a:solidFill>
            <a:srgbClr val="FFB515"/>
          </a:solidFill>
          <a:latin typeface="Verdana" pitchFamily="34" charset="0"/>
        </a:defRPr>
      </a:lvl3pPr>
      <a:lvl4pPr algn="l" rtl="0" eaLnBrk="1" fontAlgn="base" hangingPunct="1">
        <a:spcBef>
          <a:spcPct val="0"/>
        </a:spcBef>
        <a:spcAft>
          <a:spcPct val="0"/>
        </a:spcAft>
        <a:defRPr sz="2800">
          <a:solidFill>
            <a:srgbClr val="FFB515"/>
          </a:solidFill>
          <a:latin typeface="Verdana" pitchFamily="34" charset="0"/>
        </a:defRPr>
      </a:lvl4pPr>
      <a:lvl5pPr algn="l" rtl="0" eaLnBrk="1" fontAlgn="base" hangingPunct="1">
        <a:spcBef>
          <a:spcPct val="0"/>
        </a:spcBef>
        <a:spcAft>
          <a:spcPct val="0"/>
        </a:spcAft>
        <a:defRPr sz="2800">
          <a:solidFill>
            <a:srgbClr val="FFB515"/>
          </a:solidFill>
          <a:latin typeface="Verdana"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Clr>
          <a:srgbClr val="FFB515"/>
        </a:buClr>
        <a:buFont typeface="Arial" charset="0"/>
        <a:buChar char="■"/>
        <a:defRPr sz="2000" kern="1200">
          <a:solidFill>
            <a:srgbClr val="636263"/>
          </a:solidFill>
          <a:latin typeface="Verdana" pitchFamily="34" charset="0"/>
          <a:ea typeface="+mn-ea"/>
          <a:cs typeface="+mn-cs"/>
        </a:defRPr>
      </a:lvl1pPr>
      <a:lvl2pPr marL="742950" indent="-285750" algn="l" rtl="0" eaLnBrk="1" fontAlgn="base" hangingPunct="1">
        <a:spcBef>
          <a:spcPct val="20000"/>
        </a:spcBef>
        <a:spcAft>
          <a:spcPct val="0"/>
        </a:spcAft>
        <a:buClr>
          <a:srgbClr val="F9350E"/>
        </a:buClr>
        <a:buFont typeface="Arial" charset="0"/>
        <a:buChar char="■"/>
        <a:defRPr kern="1200">
          <a:solidFill>
            <a:srgbClr val="636263"/>
          </a:solidFill>
          <a:latin typeface="Verdana" pitchFamily="34" charset="0"/>
          <a:ea typeface="+mn-ea"/>
          <a:cs typeface="+mn-cs"/>
        </a:defRPr>
      </a:lvl2pPr>
      <a:lvl3pPr marL="1143000" indent="-228600" algn="l" rtl="0" eaLnBrk="1" fontAlgn="base" hangingPunct="1">
        <a:spcBef>
          <a:spcPct val="20000"/>
        </a:spcBef>
        <a:spcAft>
          <a:spcPct val="0"/>
        </a:spcAft>
        <a:buClr>
          <a:srgbClr val="FF690B"/>
        </a:buClr>
        <a:buFont typeface="Arial" charset="0"/>
        <a:buChar char="■"/>
        <a:defRPr sz="1600" kern="1200">
          <a:solidFill>
            <a:srgbClr val="636263"/>
          </a:solidFill>
          <a:latin typeface="Verdana" pitchFamily="34" charset="0"/>
          <a:ea typeface="+mn-ea"/>
          <a:cs typeface="+mn-cs"/>
        </a:defRPr>
      </a:lvl3pPr>
      <a:lvl4pPr marL="1600200" indent="-228600" algn="l" rtl="0" eaLnBrk="1" fontAlgn="base" hangingPunct="1">
        <a:spcBef>
          <a:spcPct val="20000"/>
        </a:spcBef>
        <a:spcAft>
          <a:spcPct val="0"/>
        </a:spcAft>
        <a:buClr>
          <a:srgbClr val="FFB515"/>
        </a:buClr>
        <a:buFont typeface="Arial" charset="0"/>
        <a:buChar char="■"/>
        <a:defRPr sz="1600" kern="1200">
          <a:solidFill>
            <a:srgbClr val="636263"/>
          </a:solidFill>
          <a:latin typeface="Verdana" pitchFamily="34" charset="0"/>
          <a:ea typeface="+mn-ea"/>
          <a:cs typeface="+mn-cs"/>
        </a:defRPr>
      </a:lvl4pPr>
      <a:lvl5pPr marL="2057400" indent="-228600" algn="l" rtl="0" eaLnBrk="1" fontAlgn="base" hangingPunct="1">
        <a:spcBef>
          <a:spcPct val="20000"/>
        </a:spcBef>
        <a:spcAft>
          <a:spcPct val="0"/>
        </a:spcAft>
        <a:buClr>
          <a:srgbClr val="F9350E"/>
        </a:buClr>
        <a:buFont typeface="Arial" charset="0"/>
        <a:buChar char="□"/>
        <a:defRPr sz="1600" kern="1200">
          <a:solidFill>
            <a:srgbClr val="636263"/>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1932" y="2979738"/>
            <a:ext cx="8341592" cy="2305877"/>
          </a:xfrm>
        </p:spPr>
        <p:txBody>
          <a:bodyPr/>
          <a:lstStyle/>
          <a:p>
            <a:r>
              <a:rPr lang="en-US" dirty="0" smtClean="0"/>
              <a:t>Presentation to The National Assembly Portfolio Committee on Police </a:t>
            </a:r>
            <a:br>
              <a:rPr lang="en-US" dirty="0" smtClean="0"/>
            </a:br>
            <a:r>
              <a:rPr lang="en-US" dirty="0"/>
              <a:t/>
            </a:r>
            <a:br>
              <a:rPr lang="en-US" dirty="0"/>
            </a:br>
            <a:r>
              <a:rPr lang="en-US" sz="2600" dirty="0" smtClean="0"/>
              <a:t>CRITICAL INFRASTRUCTURE PROTECTION BILL </a:t>
            </a:r>
            <a:endParaRPr lang="en-US" sz="2600" dirty="0"/>
          </a:p>
        </p:txBody>
      </p:sp>
      <p:sp>
        <p:nvSpPr>
          <p:cNvPr id="3" name="Subtitle 2"/>
          <p:cNvSpPr>
            <a:spLocks noGrp="1"/>
          </p:cNvSpPr>
          <p:nvPr>
            <p:ph type="subTitle" idx="1"/>
          </p:nvPr>
        </p:nvSpPr>
        <p:spPr>
          <a:xfrm>
            <a:off x="688975" y="5189719"/>
            <a:ext cx="7753350" cy="981075"/>
          </a:xfrm>
        </p:spPr>
        <p:txBody>
          <a:bodyPr/>
          <a:lstStyle/>
          <a:p>
            <a:r>
              <a:rPr lang="en-US" dirty="0" smtClean="0"/>
              <a:t>30 JANUARY </a:t>
            </a:r>
            <a:r>
              <a:rPr lang="en-US" dirty="0"/>
              <a:t>2018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2975" y="401639"/>
            <a:ext cx="7772400" cy="427038"/>
          </a:xfrm>
        </p:spPr>
        <p:txBody>
          <a:bodyPr/>
          <a:lstStyle/>
          <a:p>
            <a:r>
              <a:rPr lang="en-ZA" dirty="0"/>
              <a:t>Conclusion </a:t>
            </a:r>
          </a:p>
        </p:txBody>
      </p:sp>
      <p:sp>
        <p:nvSpPr>
          <p:cNvPr id="3" name="Subtitle 2"/>
          <p:cNvSpPr>
            <a:spLocks noGrp="1"/>
          </p:cNvSpPr>
          <p:nvPr>
            <p:ph type="subTitle" idx="1"/>
          </p:nvPr>
        </p:nvSpPr>
        <p:spPr>
          <a:xfrm>
            <a:off x="942974" y="1928813"/>
            <a:ext cx="7572375" cy="1752600"/>
          </a:xfrm>
        </p:spPr>
        <p:txBody>
          <a:bodyPr/>
          <a:lstStyle/>
          <a:p>
            <a:r>
              <a:rPr lang="en-ZA" sz="2800" dirty="0">
                <a:solidFill>
                  <a:srgbClr val="FFC000"/>
                </a:solidFill>
              </a:rPr>
              <a:t>We hope our comments are considered </a:t>
            </a:r>
          </a:p>
          <a:p>
            <a:r>
              <a:rPr lang="en-ZA" sz="2800" dirty="0">
                <a:solidFill>
                  <a:srgbClr val="FFC000"/>
                </a:solidFill>
              </a:rPr>
              <a:t>Thank you </a:t>
            </a:r>
          </a:p>
        </p:txBody>
      </p:sp>
    </p:spTree>
    <p:extLst>
      <p:ext uri="{BB962C8B-B14F-4D97-AF65-F5344CB8AC3E}">
        <p14:creationId xmlns:p14="http://schemas.microsoft.com/office/powerpoint/2010/main" xmlns="" val="3063830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a:t>BASA is the industry association that is mandated to represent the banking sector on regulatory and other issues.</a:t>
            </a:r>
          </a:p>
        </p:txBody>
      </p:sp>
      <p:sp>
        <p:nvSpPr>
          <p:cNvPr id="4" name="Subtitle 2">
            <a:extLst>
              <a:ext uri="{FF2B5EF4-FFF2-40B4-BE49-F238E27FC236}">
                <a16:creationId xmlns:a16="http://schemas.microsoft.com/office/drawing/2014/main" xmlns="" id="{299E2500-2ACA-48C0-8215-10FD22C37CA9}"/>
              </a:ext>
            </a:extLst>
          </p:cNvPr>
          <p:cNvSpPr>
            <a:spLocks noGrp="1"/>
          </p:cNvSpPr>
          <p:nvPr>
            <p:ph type="subTitle" idx="1"/>
          </p:nvPr>
        </p:nvSpPr>
        <p:spPr>
          <a:xfrm>
            <a:off x="885825" y="323850"/>
            <a:ext cx="7456897" cy="581123"/>
          </a:xfrm>
        </p:spPr>
        <p:txBody>
          <a:bodyPr/>
          <a:lstStyle/>
          <a:p>
            <a:pPr algn="l"/>
            <a:r>
              <a:rPr lang="en-ZA" sz="2400" dirty="0">
                <a:solidFill>
                  <a:schemeClr val="bg1">
                    <a:lumMod val="50000"/>
                  </a:schemeClr>
                </a:solidFill>
              </a:rPr>
              <a:t>Introduction</a:t>
            </a:r>
          </a:p>
        </p:txBody>
      </p:sp>
    </p:spTree>
    <p:extLst>
      <p:ext uri="{BB962C8B-B14F-4D97-AF65-F5344CB8AC3E}">
        <p14:creationId xmlns:p14="http://schemas.microsoft.com/office/powerpoint/2010/main" xmlns="" val="2957815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900112" y="2887663"/>
            <a:ext cx="7772400" cy="1470025"/>
          </a:xfrm>
        </p:spPr>
        <p:txBody>
          <a:bodyPr/>
          <a:lstStyle/>
          <a:p>
            <a:r>
              <a:rPr lang="en-ZA" dirty="0"/>
              <a:t>BASA supports the tenor of the Bill which is aimed at ensuring that South Africa maintains a robust and sustainable approach to the protection of South Africa’s critical infrastructure in the interests of the state and all citizens.</a:t>
            </a:r>
          </a:p>
        </p:txBody>
      </p:sp>
      <p:sp>
        <p:nvSpPr>
          <p:cNvPr id="3" name="Subtitle 2">
            <a:extLst>
              <a:ext uri="{FF2B5EF4-FFF2-40B4-BE49-F238E27FC236}">
                <a16:creationId xmlns:a16="http://schemas.microsoft.com/office/drawing/2014/main" xmlns="" id="{8248BA70-F159-43C2-89F6-CE7FA983C4D8}"/>
              </a:ext>
            </a:extLst>
          </p:cNvPr>
          <p:cNvSpPr>
            <a:spLocks noGrp="1"/>
          </p:cNvSpPr>
          <p:nvPr>
            <p:ph type="subTitle" idx="1"/>
          </p:nvPr>
        </p:nvSpPr>
        <p:spPr>
          <a:xfrm>
            <a:off x="885825" y="323850"/>
            <a:ext cx="7456897" cy="581123"/>
          </a:xfrm>
        </p:spPr>
        <p:txBody>
          <a:bodyPr/>
          <a:lstStyle/>
          <a:p>
            <a:pPr algn="l"/>
            <a:r>
              <a:rPr lang="en-ZA" sz="2400" dirty="0">
                <a:solidFill>
                  <a:schemeClr val="bg1">
                    <a:lumMod val="50000"/>
                  </a:schemeClr>
                </a:solidFill>
              </a:rPr>
              <a:t>Introduction</a:t>
            </a:r>
          </a:p>
        </p:txBody>
      </p:sp>
    </p:spTree>
    <p:extLst>
      <p:ext uri="{BB962C8B-B14F-4D97-AF65-F5344CB8AC3E}">
        <p14:creationId xmlns:p14="http://schemas.microsoft.com/office/powerpoint/2010/main" xmlns="" val="344050276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901950"/>
            <a:ext cx="7772400" cy="1470025"/>
          </a:xfrm>
        </p:spPr>
        <p:txBody>
          <a:bodyPr/>
          <a:lstStyle/>
          <a:p>
            <a:r>
              <a:rPr lang="en-ZA" dirty="0"/>
              <a:t>BASA further supports the mechanisms in the Bill to promote a spirit of cooperation between various role players in order to provide a multi-disciplinary approach to deal with critical infrastructure protection</a:t>
            </a:r>
          </a:p>
        </p:txBody>
      </p:sp>
      <p:sp>
        <p:nvSpPr>
          <p:cNvPr id="3" name="Subtitle 2">
            <a:extLst>
              <a:ext uri="{FF2B5EF4-FFF2-40B4-BE49-F238E27FC236}">
                <a16:creationId xmlns:a16="http://schemas.microsoft.com/office/drawing/2014/main" xmlns="" id="{E792D6D4-CF2D-4E4A-B9F1-0BB6C5FC8250}"/>
              </a:ext>
            </a:extLst>
          </p:cNvPr>
          <p:cNvSpPr>
            <a:spLocks noGrp="1"/>
          </p:cNvSpPr>
          <p:nvPr>
            <p:ph type="subTitle" idx="1"/>
          </p:nvPr>
        </p:nvSpPr>
        <p:spPr>
          <a:xfrm>
            <a:off x="885825" y="323850"/>
            <a:ext cx="7456897" cy="581123"/>
          </a:xfrm>
        </p:spPr>
        <p:txBody>
          <a:bodyPr/>
          <a:lstStyle/>
          <a:p>
            <a:pPr algn="l"/>
            <a:r>
              <a:rPr lang="en-ZA" sz="2400" dirty="0">
                <a:solidFill>
                  <a:schemeClr val="bg1">
                    <a:lumMod val="50000"/>
                  </a:schemeClr>
                </a:solidFill>
              </a:rPr>
              <a:t>Introduction</a:t>
            </a:r>
          </a:p>
        </p:txBody>
      </p:sp>
    </p:spTree>
    <p:extLst>
      <p:ext uri="{BB962C8B-B14F-4D97-AF65-F5344CB8AC3E}">
        <p14:creationId xmlns:p14="http://schemas.microsoft.com/office/powerpoint/2010/main" xmlns="" val="146392632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1326" y="1115471"/>
            <a:ext cx="7772400" cy="4771822"/>
          </a:xfrm>
        </p:spPr>
        <p:txBody>
          <a:bodyPr/>
          <a:lstStyle/>
          <a:p>
            <a:pPr marL="457200" indent="-457200">
              <a:buFont typeface="Arial"/>
              <a:buChar char="•"/>
            </a:pPr>
            <a:r>
              <a:rPr lang="en-ZA" dirty="0"/>
              <a:t>BASA supports the Bill in </a:t>
            </a:r>
            <a:r>
              <a:rPr lang="en-ZA" dirty="0" smtClean="0"/>
              <a:t>general</a:t>
            </a:r>
            <a:r>
              <a:rPr lang="en-ZA" dirty="0"/>
              <a:t/>
            </a:r>
            <a:br>
              <a:rPr lang="en-ZA" dirty="0"/>
            </a:br>
            <a:r>
              <a:rPr lang="en-ZA" dirty="0"/>
              <a:t/>
            </a:r>
            <a:br>
              <a:rPr lang="en-ZA" dirty="0"/>
            </a:br>
            <a:r>
              <a:rPr lang="en-ZA" dirty="0" smtClean="0"/>
              <a:t>The Bill </a:t>
            </a:r>
            <a:r>
              <a:rPr lang="en-ZA" dirty="0"/>
              <a:t>does not explicitly include banks as they fall outside the definition of ‘basic public service’</a:t>
            </a:r>
            <a:br>
              <a:rPr lang="en-ZA" dirty="0"/>
            </a:br>
            <a:r>
              <a:rPr lang="en-ZA" dirty="0"/>
              <a:t/>
            </a:r>
            <a:br>
              <a:rPr lang="en-ZA" dirty="0"/>
            </a:br>
            <a:r>
              <a:rPr lang="en-ZA" dirty="0" smtClean="0"/>
              <a:t>However, </a:t>
            </a:r>
            <a:r>
              <a:rPr lang="en-ZA" dirty="0"/>
              <a:t>banks can be declared ‘critical infrastructure’ by the Minister of Police, if the Commissioner makes an application for such in terms of Clause 16 of the Bill.</a:t>
            </a:r>
          </a:p>
        </p:txBody>
      </p:sp>
      <p:sp>
        <p:nvSpPr>
          <p:cNvPr id="3" name="Subtitle 2"/>
          <p:cNvSpPr>
            <a:spLocks noGrp="1"/>
          </p:cNvSpPr>
          <p:nvPr>
            <p:ph type="subTitle" idx="1"/>
          </p:nvPr>
        </p:nvSpPr>
        <p:spPr>
          <a:xfrm>
            <a:off x="885825" y="323850"/>
            <a:ext cx="8429626" cy="801565"/>
          </a:xfrm>
        </p:spPr>
        <p:txBody>
          <a:bodyPr/>
          <a:lstStyle/>
          <a:p>
            <a:pPr algn="l"/>
            <a:r>
              <a:rPr lang="en-ZA" sz="2400" dirty="0">
                <a:solidFill>
                  <a:schemeClr val="bg1">
                    <a:lumMod val="50000"/>
                  </a:schemeClr>
                </a:solidFill>
              </a:rPr>
              <a:t>Declaration of </a:t>
            </a:r>
            <a:r>
              <a:rPr lang="en-ZA" sz="2400" dirty="0" smtClean="0">
                <a:solidFill>
                  <a:schemeClr val="bg1">
                    <a:lumMod val="50000"/>
                  </a:schemeClr>
                </a:solidFill>
              </a:rPr>
              <a:t>banks </a:t>
            </a:r>
            <a:r>
              <a:rPr lang="en-ZA" sz="2400" dirty="0">
                <a:solidFill>
                  <a:schemeClr val="bg1">
                    <a:lumMod val="50000"/>
                  </a:schemeClr>
                </a:solidFill>
              </a:rPr>
              <a:t>as critical infrastructure</a:t>
            </a:r>
          </a:p>
        </p:txBody>
      </p:sp>
    </p:spTree>
    <p:extLst>
      <p:ext uri="{BB962C8B-B14F-4D97-AF65-F5344CB8AC3E}">
        <p14:creationId xmlns:p14="http://schemas.microsoft.com/office/powerpoint/2010/main" xmlns="" val="213116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950"/>
            <a:ext cx="8772526" cy="484188"/>
          </a:xfrm>
        </p:spPr>
        <p:txBody>
          <a:bodyPr/>
          <a:lstStyle/>
          <a:p>
            <a:r>
              <a:rPr lang="en-ZA" sz="2400" dirty="0">
                <a:solidFill>
                  <a:schemeClr val="bg1">
                    <a:lumMod val="50000"/>
                  </a:schemeClr>
                </a:solidFill>
              </a:rPr>
              <a:t>Declaration</a:t>
            </a:r>
            <a:r>
              <a:rPr lang="en-ZA" sz="2400" dirty="0"/>
              <a:t> </a:t>
            </a:r>
            <a:r>
              <a:rPr lang="en-ZA" sz="2400" dirty="0" smtClean="0">
                <a:solidFill>
                  <a:schemeClr val="bg1">
                    <a:lumMod val="50000"/>
                  </a:schemeClr>
                </a:solidFill>
              </a:rPr>
              <a:t>of </a:t>
            </a:r>
            <a:r>
              <a:rPr lang="en-ZA" sz="2400" dirty="0">
                <a:solidFill>
                  <a:schemeClr val="bg1">
                    <a:lumMod val="50000"/>
                  </a:schemeClr>
                </a:solidFill>
              </a:rPr>
              <a:t>banks as critical infrastructure</a:t>
            </a:r>
            <a:br>
              <a:rPr lang="en-ZA" sz="2400" dirty="0">
                <a:solidFill>
                  <a:schemeClr val="bg1">
                    <a:lumMod val="50000"/>
                  </a:schemeClr>
                </a:solidFill>
              </a:rPr>
            </a:br>
            <a:endParaRPr lang="en-ZA" sz="2400" dirty="0">
              <a:solidFill>
                <a:schemeClr val="bg1">
                  <a:lumMod val="50000"/>
                </a:schemeClr>
              </a:solidFill>
            </a:endParaRPr>
          </a:p>
        </p:txBody>
      </p:sp>
      <p:sp>
        <p:nvSpPr>
          <p:cNvPr id="3" name="Subtitle 2"/>
          <p:cNvSpPr>
            <a:spLocks noGrp="1"/>
          </p:cNvSpPr>
          <p:nvPr>
            <p:ph type="subTitle" idx="1"/>
          </p:nvPr>
        </p:nvSpPr>
        <p:spPr>
          <a:xfrm>
            <a:off x="668636" y="1232645"/>
            <a:ext cx="7943850" cy="5051883"/>
          </a:xfrm>
        </p:spPr>
        <p:txBody>
          <a:bodyPr/>
          <a:lstStyle/>
          <a:p>
            <a:pPr marL="457200" indent="-457200" algn="l">
              <a:spcBef>
                <a:spcPct val="0"/>
              </a:spcBef>
              <a:buFont typeface="Arial" panose="020B0604020202020204" pitchFamily="34" charset="0"/>
              <a:buChar char="•"/>
            </a:pPr>
            <a:r>
              <a:rPr lang="en-ZA" sz="2800" dirty="0">
                <a:solidFill>
                  <a:srgbClr val="FFB515"/>
                </a:solidFill>
              </a:rPr>
              <a:t>The Minister may have the authority to declare the infrastructure of key banks as critical </a:t>
            </a:r>
            <a:r>
              <a:rPr lang="en-ZA" sz="2800" dirty="0" smtClean="0">
                <a:solidFill>
                  <a:srgbClr val="FFB515"/>
                </a:solidFill>
              </a:rPr>
              <a:t>infrastructure.</a:t>
            </a:r>
            <a:endParaRPr lang="en-ZA" sz="2800" dirty="0">
              <a:solidFill>
                <a:srgbClr val="FFB515"/>
              </a:solidFill>
            </a:endParaRPr>
          </a:p>
          <a:p>
            <a:pPr marL="457200" indent="-457200" algn="l">
              <a:spcBef>
                <a:spcPct val="0"/>
              </a:spcBef>
              <a:buFont typeface="Arial" panose="020B0604020202020204" pitchFamily="34" charset="0"/>
              <a:buChar char="•"/>
            </a:pPr>
            <a:endParaRPr lang="en-ZA" sz="2800" dirty="0">
              <a:solidFill>
                <a:srgbClr val="FFB515"/>
              </a:solidFill>
            </a:endParaRPr>
          </a:p>
          <a:p>
            <a:pPr marL="457200" indent="-457200" algn="l">
              <a:spcBef>
                <a:spcPct val="0"/>
              </a:spcBef>
              <a:buFont typeface="Arial" panose="020B0604020202020204" pitchFamily="34" charset="0"/>
              <a:buChar char="•"/>
            </a:pPr>
            <a:r>
              <a:rPr lang="en-ZA" sz="2800" dirty="0">
                <a:solidFill>
                  <a:srgbClr val="FFB515"/>
                </a:solidFill>
              </a:rPr>
              <a:t>This would include branches, ATM’s, data centres, among </a:t>
            </a:r>
            <a:r>
              <a:rPr lang="en-ZA" sz="2800" dirty="0" smtClean="0">
                <a:solidFill>
                  <a:srgbClr val="FFB515"/>
                </a:solidFill>
              </a:rPr>
              <a:t>others.</a:t>
            </a:r>
            <a:endParaRPr lang="en-ZA" sz="2800" dirty="0">
              <a:solidFill>
                <a:srgbClr val="FFB515"/>
              </a:solidFill>
            </a:endParaRPr>
          </a:p>
          <a:p>
            <a:pPr marL="457200" indent="-457200" algn="l">
              <a:spcBef>
                <a:spcPct val="0"/>
              </a:spcBef>
              <a:buFont typeface="Arial" panose="020B0604020202020204" pitchFamily="34" charset="0"/>
              <a:buChar char="•"/>
            </a:pPr>
            <a:endParaRPr lang="en-ZA" sz="2800" dirty="0">
              <a:solidFill>
                <a:srgbClr val="FFB515"/>
              </a:solidFill>
            </a:endParaRPr>
          </a:p>
          <a:p>
            <a:pPr marL="457200" indent="-457200" algn="l">
              <a:spcBef>
                <a:spcPct val="0"/>
              </a:spcBef>
              <a:buFont typeface="Arial" panose="020B0604020202020204" pitchFamily="34" charset="0"/>
              <a:buChar char="•"/>
            </a:pPr>
            <a:r>
              <a:rPr lang="en-ZA" sz="2800" dirty="0">
                <a:solidFill>
                  <a:srgbClr val="FFB515"/>
                </a:solidFill>
              </a:rPr>
              <a:t>This would be over and above the elements that fall under the scope of the Cybercrimes and </a:t>
            </a:r>
            <a:r>
              <a:rPr lang="en-ZA" sz="2800" dirty="0" smtClean="0">
                <a:solidFill>
                  <a:srgbClr val="FFB515"/>
                </a:solidFill>
              </a:rPr>
              <a:t>Cybersecurity Bill.</a:t>
            </a:r>
            <a:endParaRPr lang="en-ZA" sz="2800" dirty="0"/>
          </a:p>
          <a:p>
            <a:pPr algn="just">
              <a:spcBef>
                <a:spcPct val="0"/>
              </a:spcBef>
            </a:pPr>
            <a:endParaRPr lang="en-ZA" sz="2800" dirty="0"/>
          </a:p>
        </p:txBody>
      </p:sp>
    </p:spTree>
    <p:extLst>
      <p:ext uri="{BB962C8B-B14F-4D97-AF65-F5344CB8AC3E}">
        <p14:creationId xmlns:p14="http://schemas.microsoft.com/office/powerpoint/2010/main" xmlns="" val="2961640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7160" y="1975353"/>
            <a:ext cx="8158162" cy="3687806"/>
          </a:xfrm>
        </p:spPr>
        <p:txBody>
          <a:bodyPr/>
          <a:lstStyle/>
          <a:p>
            <a:pPr algn="l"/>
            <a:r>
              <a:rPr lang="en-ZA" sz="2800" dirty="0">
                <a:solidFill>
                  <a:srgbClr val="FFC000"/>
                </a:solidFill>
              </a:rPr>
              <a:t>We propose that if the Minister declares a ‘financial institution’ as defined in the Financial Sector Regulation Act, 9 of 2017 (FSR Act), a critical infrastructure </a:t>
            </a:r>
            <a:r>
              <a:rPr lang="en-ZA" sz="2800" dirty="0" smtClean="0">
                <a:solidFill>
                  <a:srgbClr val="FFC000"/>
                </a:solidFill>
              </a:rPr>
              <a:t>that </a:t>
            </a:r>
            <a:r>
              <a:rPr lang="en-ZA" sz="2800" b="1" i="1" dirty="0" smtClean="0">
                <a:solidFill>
                  <a:srgbClr val="E76618"/>
                </a:solidFill>
              </a:rPr>
              <a:t>it should be </a:t>
            </a:r>
            <a:r>
              <a:rPr lang="en-ZA" sz="2800" b="1" i="1" dirty="0">
                <a:solidFill>
                  <a:srgbClr val="E76618"/>
                </a:solidFill>
              </a:rPr>
              <a:t>done in consultation with the Financial Stability Oversight Committee as </a:t>
            </a:r>
            <a:r>
              <a:rPr lang="en-ZA" sz="2800" b="1" i="1" dirty="0" smtClean="0">
                <a:solidFill>
                  <a:srgbClr val="E76618"/>
                </a:solidFill>
              </a:rPr>
              <a:t>defined in </a:t>
            </a:r>
            <a:r>
              <a:rPr lang="en-ZA" sz="2800" b="1" i="1" dirty="0">
                <a:solidFill>
                  <a:srgbClr val="E76618"/>
                </a:solidFill>
              </a:rPr>
              <a:t>the FSR Act.</a:t>
            </a:r>
          </a:p>
        </p:txBody>
      </p:sp>
      <p:sp>
        <p:nvSpPr>
          <p:cNvPr id="4" name="Title 1"/>
          <p:cNvSpPr txBox="1">
            <a:spLocks/>
          </p:cNvSpPr>
          <p:nvPr/>
        </p:nvSpPr>
        <p:spPr bwMode="auto">
          <a:xfrm>
            <a:off x="685800" y="615950"/>
            <a:ext cx="8772526" cy="4841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2800" kern="1200">
                <a:solidFill>
                  <a:srgbClr val="FFB515"/>
                </a:solidFill>
                <a:latin typeface="Verdana" pitchFamily="34" charset="0"/>
                <a:ea typeface="+mj-ea"/>
                <a:cs typeface="+mj-cs"/>
              </a:defRPr>
            </a:lvl1pPr>
            <a:lvl2pPr algn="l" rtl="0" eaLnBrk="1" fontAlgn="base" hangingPunct="1">
              <a:spcBef>
                <a:spcPct val="0"/>
              </a:spcBef>
              <a:spcAft>
                <a:spcPct val="0"/>
              </a:spcAft>
              <a:defRPr sz="2800">
                <a:solidFill>
                  <a:srgbClr val="FFB515"/>
                </a:solidFill>
                <a:latin typeface="Verdana" pitchFamily="34" charset="0"/>
              </a:defRPr>
            </a:lvl2pPr>
            <a:lvl3pPr algn="l" rtl="0" eaLnBrk="1" fontAlgn="base" hangingPunct="1">
              <a:spcBef>
                <a:spcPct val="0"/>
              </a:spcBef>
              <a:spcAft>
                <a:spcPct val="0"/>
              </a:spcAft>
              <a:defRPr sz="2800">
                <a:solidFill>
                  <a:srgbClr val="FFB515"/>
                </a:solidFill>
                <a:latin typeface="Verdana" pitchFamily="34" charset="0"/>
              </a:defRPr>
            </a:lvl3pPr>
            <a:lvl4pPr algn="l" rtl="0" eaLnBrk="1" fontAlgn="base" hangingPunct="1">
              <a:spcBef>
                <a:spcPct val="0"/>
              </a:spcBef>
              <a:spcAft>
                <a:spcPct val="0"/>
              </a:spcAft>
              <a:defRPr sz="2800">
                <a:solidFill>
                  <a:srgbClr val="FFB515"/>
                </a:solidFill>
                <a:latin typeface="Verdana" pitchFamily="34" charset="0"/>
              </a:defRPr>
            </a:lvl4pPr>
            <a:lvl5pPr algn="l" rtl="0" eaLnBrk="1" fontAlgn="base" hangingPunct="1">
              <a:spcBef>
                <a:spcPct val="0"/>
              </a:spcBef>
              <a:spcAft>
                <a:spcPct val="0"/>
              </a:spcAft>
              <a:defRPr sz="2800">
                <a:solidFill>
                  <a:srgbClr val="FFB515"/>
                </a:solidFill>
                <a:latin typeface="Verdana"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ZA" sz="2400" dirty="0">
                <a:solidFill>
                  <a:schemeClr val="bg1">
                    <a:lumMod val="50000"/>
                  </a:schemeClr>
                </a:solidFill>
              </a:rPr>
              <a:t>Declaration of  banks as critical infrastructure</a:t>
            </a:r>
            <a:r>
              <a:rPr lang="en-ZA" sz="2400" dirty="0"/>
              <a:t/>
            </a:r>
            <a:br>
              <a:rPr lang="en-ZA" sz="2400" dirty="0"/>
            </a:br>
            <a:endParaRPr lang="en-ZA" sz="2400" dirty="0"/>
          </a:p>
        </p:txBody>
      </p:sp>
    </p:spTree>
    <p:extLst>
      <p:ext uri="{BB962C8B-B14F-4D97-AF65-F5344CB8AC3E}">
        <p14:creationId xmlns:p14="http://schemas.microsoft.com/office/powerpoint/2010/main" xmlns="" val="2624434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7238" y="0"/>
            <a:ext cx="8501062" cy="812800"/>
          </a:xfrm>
        </p:spPr>
        <p:txBody>
          <a:bodyPr/>
          <a:lstStyle/>
          <a:p>
            <a:r>
              <a:rPr lang="en-ZA" sz="2400" dirty="0">
                <a:solidFill>
                  <a:schemeClr val="bg1">
                    <a:lumMod val="50000"/>
                  </a:schemeClr>
                </a:solidFill>
              </a:rPr>
              <a:t>Section 9 Functions of National Commissioner</a:t>
            </a:r>
          </a:p>
        </p:txBody>
      </p:sp>
      <p:sp>
        <p:nvSpPr>
          <p:cNvPr id="3" name="Subtitle 2"/>
          <p:cNvSpPr>
            <a:spLocks noGrp="1"/>
          </p:cNvSpPr>
          <p:nvPr>
            <p:ph type="subTitle" idx="1"/>
          </p:nvPr>
        </p:nvSpPr>
        <p:spPr>
          <a:xfrm>
            <a:off x="457200" y="1343024"/>
            <a:ext cx="8186738" cy="4661849"/>
          </a:xfrm>
        </p:spPr>
        <p:txBody>
          <a:bodyPr/>
          <a:lstStyle/>
          <a:p>
            <a:pPr algn="l"/>
            <a:r>
              <a:rPr lang="en-ZA" sz="2800" dirty="0">
                <a:solidFill>
                  <a:srgbClr val="FFC000"/>
                </a:solidFill>
              </a:rPr>
              <a:t>Subsection 4(a) states: ‘In the event that the infrastructure referred to in an application partly consists of … any possible critical information infrastructure, the National Commissioner must, before making any recommendations, refer the</a:t>
            </a:r>
          </a:p>
          <a:p>
            <a:pPr algn="l"/>
            <a:r>
              <a:rPr lang="en-ZA" sz="2800" dirty="0">
                <a:solidFill>
                  <a:srgbClr val="FFC000"/>
                </a:solidFill>
              </a:rPr>
              <a:t>application to the cyber response committee.’</a:t>
            </a:r>
          </a:p>
        </p:txBody>
      </p:sp>
    </p:spTree>
    <p:extLst>
      <p:ext uri="{BB962C8B-B14F-4D97-AF65-F5344CB8AC3E}">
        <p14:creationId xmlns:p14="http://schemas.microsoft.com/office/powerpoint/2010/main" xmlns="" val="3486050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4350" y="1228725"/>
            <a:ext cx="8058150" cy="4898698"/>
          </a:xfrm>
        </p:spPr>
        <p:txBody>
          <a:bodyPr/>
          <a:lstStyle/>
          <a:p>
            <a:pPr marL="457200" indent="-457200" algn="l">
              <a:buFont typeface="Arial" panose="020B0604020202020204" pitchFamily="34" charset="0"/>
              <a:buChar char="•"/>
            </a:pPr>
            <a:r>
              <a:rPr lang="en-ZA" sz="2800" dirty="0">
                <a:solidFill>
                  <a:srgbClr val="FFC000"/>
                </a:solidFill>
              </a:rPr>
              <a:t>Members of the ‘cyber response committee’ established in section 53 of the Cybercrimes and Cybersecurity Bill, include representatives from the South African Reserve Bank, National Treasury and the Financial Intelligence Centre.</a:t>
            </a:r>
          </a:p>
          <a:p>
            <a:pPr marL="457200" indent="-457200" algn="l">
              <a:buFont typeface="Arial" panose="020B0604020202020204" pitchFamily="34" charset="0"/>
              <a:buChar char="•"/>
            </a:pPr>
            <a:r>
              <a:rPr lang="en-ZA" sz="2800" dirty="0">
                <a:solidFill>
                  <a:srgbClr val="FFC000"/>
                </a:solidFill>
              </a:rPr>
              <a:t>This consultation process provides assurance that banking industry supervisory bodies will be consulted with respect to cyber matters.</a:t>
            </a:r>
          </a:p>
        </p:txBody>
      </p:sp>
      <p:sp>
        <p:nvSpPr>
          <p:cNvPr id="4" name="Title 1"/>
          <p:cNvSpPr>
            <a:spLocks noGrp="1"/>
          </p:cNvSpPr>
          <p:nvPr>
            <p:ph type="ctrTitle"/>
          </p:nvPr>
        </p:nvSpPr>
        <p:spPr>
          <a:xfrm>
            <a:off x="757238" y="0"/>
            <a:ext cx="8501062" cy="812800"/>
          </a:xfrm>
        </p:spPr>
        <p:txBody>
          <a:bodyPr/>
          <a:lstStyle/>
          <a:p>
            <a:r>
              <a:rPr lang="en-ZA" sz="2400" dirty="0">
                <a:solidFill>
                  <a:schemeClr val="bg1">
                    <a:lumMod val="50000"/>
                  </a:schemeClr>
                </a:solidFill>
              </a:rPr>
              <a:t>Section 9 Functions of National Commissioner</a:t>
            </a:r>
          </a:p>
        </p:txBody>
      </p:sp>
    </p:spTree>
    <p:extLst>
      <p:ext uri="{BB962C8B-B14F-4D97-AF65-F5344CB8AC3E}">
        <p14:creationId xmlns:p14="http://schemas.microsoft.com/office/powerpoint/2010/main" xmlns="" val="2386995503"/>
      </p:ext>
    </p:extLst>
  </p:cSld>
  <p:clrMapOvr>
    <a:masterClrMapping/>
  </p:clrMapOvr>
</p:sld>
</file>

<file path=ppt/theme/theme1.xml><?xml version="1.0" encoding="utf-8"?>
<a:theme xmlns:a="http://schemas.openxmlformats.org/drawingml/2006/main" name="BA_White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BA_Presentation2</Template>
  <TotalTime>3084</TotalTime>
  <Words>351</Words>
  <Application>Microsoft Office PowerPoint</Application>
  <PresentationFormat>On-screen Show (4:3)</PresentationFormat>
  <Paragraphs>27</Paragraphs>
  <Slides>10</Slides>
  <Notes>0</Notes>
  <HiddenSlides>2</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BA_WhiteBackground</vt:lpstr>
      <vt:lpstr>Presentation to The National Assembly Portfolio Committee on Police   CRITICAL INFRASTRUCTURE PROTECTION BILL </vt:lpstr>
      <vt:lpstr>BASA is the industry association that is mandated to represent the banking sector on regulatory and other issues.</vt:lpstr>
      <vt:lpstr>BASA supports the tenor of the Bill which is aimed at ensuring that South Africa maintains a robust and sustainable approach to the protection of South Africa’s critical infrastructure in the interests of the state and all citizens.</vt:lpstr>
      <vt:lpstr>BASA further supports the mechanisms in the Bill to promote a spirit of cooperation between various role players in order to provide a multi-disciplinary approach to deal with critical infrastructure protection</vt:lpstr>
      <vt:lpstr>BASA supports the Bill in general  The Bill does not explicitly include banks as they fall outside the definition of ‘basic public service’  However, banks can be declared ‘critical infrastructure’ by the Minister of Police, if the Commissioner makes an application for such in terms of Clause 16 of the Bill.</vt:lpstr>
      <vt:lpstr>Declaration of banks as critical infrastructure </vt:lpstr>
      <vt:lpstr>Slide 6</vt:lpstr>
      <vt:lpstr>Section 9 Functions of National Commissioner</vt:lpstr>
      <vt:lpstr>Section 9 Functions of National Commissioner</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Veronica Steffenini</dc:creator>
  <cp:lastModifiedBy>PUMZA</cp:lastModifiedBy>
  <cp:revision>28</cp:revision>
  <cp:lastPrinted>2018-01-23T08:53:55Z</cp:lastPrinted>
  <dcterms:created xsi:type="dcterms:W3CDTF">2017-12-18T10:13:18Z</dcterms:created>
  <dcterms:modified xsi:type="dcterms:W3CDTF">2018-02-01T13:56:26Z</dcterms:modified>
</cp:coreProperties>
</file>