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sldIdLst>
    <p:sldId id="564" r:id="rId2"/>
    <p:sldId id="437" r:id="rId3"/>
    <p:sldId id="573" r:id="rId4"/>
    <p:sldId id="582" r:id="rId5"/>
    <p:sldId id="561" r:id="rId6"/>
    <p:sldId id="580" r:id="rId7"/>
    <p:sldId id="584" r:id="rId8"/>
    <p:sldId id="549" r:id="rId9"/>
    <p:sldId id="583" r:id="rId10"/>
    <p:sldId id="518" r:id="rId11"/>
    <p:sldId id="548" r:id="rId12"/>
    <p:sldId id="500" r:id="rId13"/>
    <p:sldId id="526" r:id="rId14"/>
    <p:sldId id="550" r:id="rId15"/>
    <p:sldId id="454" r:id="rId16"/>
  </p:sldIdLst>
  <p:sldSz cx="9144000" cy="6858000" type="screen4x3"/>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divhuho Munzhelele" initials="NM" lastIdx="2" clrIdx="0">
    <p:extLst/>
  </p:cmAuthor>
  <p:cmAuthor id="2" name="Lufuno Morwala" initials="LM" lastIdx="7"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5637" autoAdjust="0"/>
  </p:normalViewPr>
  <p:slideViewPr>
    <p:cSldViewPr snapToGrid="0" snapToObjects="1">
      <p:cViewPr varScale="1">
        <p:scale>
          <a:sx n="116" d="100"/>
          <a:sy n="116" d="100"/>
        </p:scale>
        <p:origin x="1500" y="108"/>
      </p:cViewPr>
      <p:guideLst>
        <p:guide orient="horz" pos="2160"/>
        <p:guide pos="2880"/>
      </p:guideLst>
    </p:cSldViewPr>
  </p:slideViewPr>
  <p:outlineViewPr>
    <p:cViewPr>
      <p:scale>
        <a:sx n="33" d="100"/>
        <a:sy n="33" d="100"/>
      </p:scale>
      <p:origin x="0" y="-2544"/>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55" d="100"/>
          <a:sy n="55" d="100"/>
        </p:scale>
        <p:origin x="165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
            <a:ext cx="2944283" cy="498295"/>
          </a:xfrm>
          <a:prstGeom prst="rect">
            <a:avLst/>
          </a:prstGeom>
        </p:spPr>
        <p:txBody>
          <a:bodyPr vert="horz" lIns="91431" tIns="45715" rIns="91431" bIns="45715" rtlCol="0"/>
          <a:lstStyle>
            <a:lvl1pPr algn="l">
              <a:defRPr sz="1200"/>
            </a:lvl1pPr>
          </a:lstStyle>
          <a:p>
            <a:endParaRPr lang="en-ZA" dirty="0"/>
          </a:p>
        </p:txBody>
      </p:sp>
      <p:sp>
        <p:nvSpPr>
          <p:cNvPr id="3" name="Date Placeholder 2"/>
          <p:cNvSpPr>
            <a:spLocks noGrp="1"/>
          </p:cNvSpPr>
          <p:nvPr>
            <p:ph type="dt" idx="1"/>
          </p:nvPr>
        </p:nvSpPr>
        <p:spPr>
          <a:xfrm>
            <a:off x="3848650" y="1"/>
            <a:ext cx="2944283" cy="498295"/>
          </a:xfrm>
          <a:prstGeom prst="rect">
            <a:avLst/>
          </a:prstGeom>
        </p:spPr>
        <p:txBody>
          <a:bodyPr vert="horz" lIns="91431" tIns="45715" rIns="91431" bIns="45715" rtlCol="0"/>
          <a:lstStyle>
            <a:lvl1pPr algn="r">
              <a:defRPr sz="1200"/>
            </a:lvl1pPr>
          </a:lstStyle>
          <a:p>
            <a:fld id="{5D9B06C2-F63B-4A9B-881F-17D574CDC071}" type="datetimeFigureOut">
              <a:rPr lang="en-ZA" smtClean="0"/>
              <a:pPr/>
              <a:t>2018/01/19</a:t>
            </a:fld>
            <a:endParaRPr lang="en-ZA" dirty="0"/>
          </a:p>
        </p:txBody>
      </p:sp>
      <p:sp>
        <p:nvSpPr>
          <p:cNvPr id="4" name="Slide Image Placeholder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31" tIns="45715" rIns="91431" bIns="45715" rtlCol="0" anchor="ctr"/>
          <a:lstStyle/>
          <a:p>
            <a:endParaRPr lang="en-ZA" dirty="0"/>
          </a:p>
        </p:txBody>
      </p:sp>
      <p:sp>
        <p:nvSpPr>
          <p:cNvPr id="5" name="Notes Placeholder 4"/>
          <p:cNvSpPr>
            <a:spLocks noGrp="1"/>
          </p:cNvSpPr>
          <p:nvPr>
            <p:ph type="body" sz="quarter" idx="3"/>
          </p:nvPr>
        </p:nvSpPr>
        <p:spPr>
          <a:xfrm>
            <a:off x="679451" y="4779488"/>
            <a:ext cx="5435600" cy="3910489"/>
          </a:xfrm>
          <a:prstGeom prst="rect">
            <a:avLst/>
          </a:prstGeom>
        </p:spPr>
        <p:txBody>
          <a:bodyPr vert="horz" lIns="91431" tIns="45715" rIns="91431"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5" y="9433109"/>
            <a:ext cx="2944283" cy="498294"/>
          </a:xfrm>
          <a:prstGeom prst="rect">
            <a:avLst/>
          </a:prstGeom>
        </p:spPr>
        <p:txBody>
          <a:bodyPr vert="horz" lIns="91431" tIns="45715" rIns="91431" bIns="45715"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48650" y="9433109"/>
            <a:ext cx="2944283" cy="498294"/>
          </a:xfrm>
          <a:prstGeom prst="rect">
            <a:avLst/>
          </a:prstGeom>
        </p:spPr>
        <p:txBody>
          <a:bodyPr vert="horz" lIns="91431" tIns="45715" rIns="91431" bIns="45715" rtlCol="0" anchor="b"/>
          <a:lstStyle>
            <a:lvl1pPr algn="r">
              <a:defRPr sz="1200"/>
            </a:lvl1pPr>
          </a:lstStyle>
          <a:p>
            <a:fld id="{0DE301B3-0F82-4F15-B8FA-A70ED243FE3C}" type="slidenum">
              <a:rPr lang="en-ZA" smtClean="0"/>
              <a:pPr/>
              <a:t>‹#›</a:t>
            </a:fld>
            <a:endParaRPr lang="en-ZA" dirty="0"/>
          </a:p>
        </p:txBody>
      </p:sp>
    </p:spTree>
    <p:extLst>
      <p:ext uri="{BB962C8B-B14F-4D97-AF65-F5344CB8AC3E}">
        <p14:creationId xmlns:p14="http://schemas.microsoft.com/office/powerpoint/2010/main" val="1188281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solidFill>
                  <a:prstClr val="black"/>
                </a:solidFill>
              </a:rPr>
              <a:pPr/>
              <a:t>1</a:t>
            </a:fld>
            <a:endParaRPr lang="en-ZA" dirty="0">
              <a:solidFill>
                <a:prstClr val="black"/>
              </a:solidFill>
            </a:endParaRPr>
          </a:p>
        </p:txBody>
      </p:sp>
    </p:spTree>
    <p:extLst>
      <p:ext uri="{BB962C8B-B14F-4D97-AF65-F5344CB8AC3E}">
        <p14:creationId xmlns:p14="http://schemas.microsoft.com/office/powerpoint/2010/main" val="2398719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2</a:t>
            </a:fld>
            <a:endParaRPr lang="en-ZA" dirty="0"/>
          </a:p>
        </p:txBody>
      </p:sp>
    </p:spTree>
    <p:extLst>
      <p:ext uri="{BB962C8B-B14F-4D97-AF65-F5344CB8AC3E}">
        <p14:creationId xmlns:p14="http://schemas.microsoft.com/office/powerpoint/2010/main" val="2825521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EA2FDC-2622-4DCB-840D-C4D84EA95A69}" type="datetime1">
              <a:rPr lang="en-US" smtClean="0"/>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val="4016393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D2DE1B-90D2-4E3D-9A14-E92496D9E152}" type="datetime1">
              <a:rPr lang="en-US" smtClean="0"/>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val="155097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41310C-5865-4040-841C-D4F1855B5D6F}" type="datetime1">
              <a:rPr lang="en-US" smtClean="0"/>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val="457684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A6391E-171D-4F0A-B8AB-7B5ACED2C9FB}" type="datetime1">
              <a:rPr lang="en-US" smtClean="0"/>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val="3203281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1B8E4E-792F-4277-AC67-52B93A627CE7}" type="datetime1">
              <a:rPr lang="en-US" smtClean="0"/>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val="937367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FB6D24-7C1A-4D52-84EC-9B542C57598D}" type="datetime1">
              <a:rPr lang="en-US" smtClean="0"/>
              <a:t>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val="3526824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8AB33-3704-477A-B11B-D0D838CA5F23}" type="datetime1">
              <a:rPr lang="en-US" smtClean="0"/>
              <a:t>1/19/2018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val="336596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9C93AC-DCD6-44FF-B2B2-84BA8A45BD69}" type="datetime1">
              <a:rPr lang="en-US" smtClean="0"/>
              <a:t>1/19/2018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val="1321483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7BEEA4-8D98-4983-9391-68E3AA4E813D}" type="datetime1">
              <a:rPr lang="en-US" smtClean="0"/>
              <a:t>1/19/2018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val="273559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A7AE8-2930-4D27-8A58-2045D47B833C}" type="datetime1">
              <a:rPr lang="en-US" smtClean="0"/>
              <a:t>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val="1938319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6119A3-A391-48AA-B9B5-A95432F3F69A}" type="datetime1">
              <a:rPr lang="en-US" smtClean="0"/>
              <a:t>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val="1048452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06E5CE-C13C-4BDF-BE0D-23F0DB637B6E}" type="datetime1">
              <a:rPr lang="en-US" smtClean="0"/>
              <a:t>1/19/2018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3D58F-2DAB-1446-A47E-C34A82BC1FA1}" type="slidenum">
              <a:rPr lang="en-US" smtClean="0"/>
              <a:pPr/>
              <a:t>‹#›</a:t>
            </a:fld>
            <a:endParaRPr lang="en-US" dirty="0"/>
          </a:p>
        </p:txBody>
      </p:sp>
    </p:spTree>
    <p:extLst>
      <p:ext uri="{BB962C8B-B14F-4D97-AF65-F5344CB8AC3E}">
        <p14:creationId xmlns:p14="http://schemas.microsoft.com/office/powerpoint/2010/main" val="698342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cid:image001.png@01D22AE2.A6599570"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cid:image001.png@01D22AE2.A6599570"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cid:image001.png@01D22AE2.A6599570"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cid:image001.png@01D22AE2.A6599570"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Excel_Worksheet1.xlsx"/><Relationship Id="rId5" Type="http://schemas.openxmlformats.org/officeDocument/2006/relationships/image" Target="../media/image3.png"/><Relationship Id="rId4" Type="http://schemas.openxmlformats.org/officeDocument/2006/relationships/image" Target="cid:image001.png@01D22AE2.A659957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cid:image001.png@01D22AE2.A6599570"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cid:image001.png@01D22AE2.A659957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cid:image001.png@01D22AE2.A6599570"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cid:image001.png@01D22AE2.A6599570"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cid:image001.png@01D22AE2.A6599570"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cid:image001.png@01D22AE2.A6599570"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cid:image001.png@01D22AE2.A6599570"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6258" y="31823"/>
            <a:ext cx="3754981" cy="2415164"/>
          </a:xfrm>
        </p:spPr>
        <p:txBody>
          <a:bodyPr>
            <a:normAutofit fontScale="90000"/>
          </a:bodyPr>
          <a:lstStyle/>
          <a:p>
            <a:pPr lvl="1" algn="ctr" defTabSz="457200"/>
            <a:r>
              <a:rPr lang="en-ZA" sz="2800" b="1" dirty="0" smtClean="0">
                <a:solidFill>
                  <a:schemeClr val="accent6">
                    <a:lumMod val="75000"/>
                  </a:schemeClr>
                </a:solidFill>
              </a:rPr>
              <a:t/>
            </a:r>
            <a:br>
              <a:rPr lang="en-ZA" sz="2800" b="1" dirty="0" smtClean="0">
                <a:solidFill>
                  <a:schemeClr val="accent6">
                    <a:lumMod val="75000"/>
                  </a:schemeClr>
                </a:solidFill>
              </a:rPr>
            </a:br>
            <a:r>
              <a:rPr lang="en-ZA" sz="2800" b="1" dirty="0" smtClean="0">
                <a:solidFill>
                  <a:schemeClr val="accent6">
                    <a:lumMod val="75000"/>
                  </a:schemeClr>
                </a:solidFill>
              </a:rPr>
              <a:t/>
            </a:r>
            <a:br>
              <a:rPr lang="en-ZA" sz="2800" b="1" dirty="0" smtClean="0">
                <a:solidFill>
                  <a:schemeClr val="accent6">
                    <a:lumMod val="75000"/>
                  </a:schemeClr>
                </a:solidFill>
              </a:rPr>
            </a:br>
            <a:r>
              <a:rPr lang="en-GB" sz="2700" b="1" dirty="0" smtClean="0">
                <a:solidFill>
                  <a:srgbClr val="FF9900"/>
                </a:solidFill>
                <a:latin typeface="Century Gothic" panose="020B0502020202020204" pitchFamily="34" charset="0"/>
              </a:rPr>
              <a:t>Progress update on the implementation of the Broadcasting Digital Migration (BDM) programme</a:t>
            </a:r>
            <a:r>
              <a:rPr lang="en-GB" sz="2400" dirty="0" smtClean="0">
                <a:latin typeface="Century Gothic" panose="020B0502020202020204" pitchFamily="34" charset="0"/>
              </a:rPr>
              <a:t/>
            </a:r>
            <a:br>
              <a:rPr lang="en-GB" sz="2400" dirty="0" smtClean="0">
                <a:latin typeface="Century Gothic" panose="020B0502020202020204" pitchFamily="34" charset="0"/>
              </a:rPr>
            </a:br>
            <a:r>
              <a:rPr lang="en-ZA" sz="2800" b="1" dirty="0" smtClean="0">
                <a:solidFill>
                  <a:schemeClr val="accent6">
                    <a:lumMod val="75000"/>
                  </a:schemeClr>
                </a:solidFill>
                <a:latin typeface="Century Gothic" panose="020B0502020202020204" pitchFamily="34" charset="0"/>
              </a:rPr>
              <a:t/>
            </a:r>
            <a:br>
              <a:rPr lang="en-ZA" sz="2800" b="1" dirty="0" smtClean="0">
                <a:solidFill>
                  <a:schemeClr val="accent6">
                    <a:lumMod val="75000"/>
                  </a:schemeClr>
                </a:solidFill>
                <a:latin typeface="Century Gothic" panose="020B0502020202020204" pitchFamily="34" charset="0"/>
              </a:rPr>
            </a:br>
            <a:r>
              <a:rPr lang="en-US" sz="2800" dirty="0" smtClean="0">
                <a:latin typeface="Century Gothic" panose="020B0502020202020204" pitchFamily="34" charset="0"/>
                <a:cs typeface="Arial" charset="0"/>
              </a:rPr>
              <a:t/>
            </a:r>
            <a:br>
              <a:rPr lang="en-US" sz="2800" dirty="0" smtClean="0">
                <a:latin typeface="Century Gothic" panose="020B0502020202020204" pitchFamily="34" charset="0"/>
                <a:cs typeface="Arial" charset="0"/>
              </a:rPr>
            </a:br>
            <a:r>
              <a:rPr lang="en-ZA" sz="2800" b="1" dirty="0" smtClean="0">
                <a:solidFill>
                  <a:schemeClr val="accent6">
                    <a:lumMod val="75000"/>
                  </a:schemeClr>
                </a:solidFill>
                <a:latin typeface="Century Gothic" panose="020B0502020202020204" pitchFamily="34" charset="0"/>
              </a:rPr>
              <a:t/>
            </a:r>
            <a:br>
              <a:rPr lang="en-ZA" sz="2800" b="1" dirty="0" smtClean="0">
                <a:solidFill>
                  <a:schemeClr val="accent6">
                    <a:lumMod val="75000"/>
                  </a:schemeClr>
                </a:solidFill>
                <a:latin typeface="Century Gothic" panose="020B0502020202020204" pitchFamily="34" charset="0"/>
              </a:rPr>
            </a:br>
            <a:endParaRPr lang="en-US" b="1" dirty="0">
              <a:solidFill>
                <a:schemeClr val="tx1"/>
              </a:solidFill>
              <a:latin typeface="Century Gothic" panose="020B0502020202020204" pitchFamily="34" charset="0"/>
            </a:endParaRPr>
          </a:p>
        </p:txBody>
      </p:sp>
      <p:sp>
        <p:nvSpPr>
          <p:cNvPr id="3" name="TextBox 2"/>
          <p:cNvSpPr txBox="1"/>
          <p:nvPr/>
        </p:nvSpPr>
        <p:spPr>
          <a:xfrm>
            <a:off x="0" y="2586365"/>
            <a:ext cx="4340207" cy="2246769"/>
          </a:xfrm>
          <a:prstGeom prst="rect">
            <a:avLst/>
          </a:prstGeom>
          <a:noFill/>
        </p:spPr>
        <p:txBody>
          <a:bodyPr wrap="square" rtlCol="0">
            <a:spAutoFit/>
          </a:bodyPr>
          <a:lstStyle/>
          <a:p>
            <a:pPr algn="ctr"/>
            <a:r>
              <a:rPr lang="en-ZA" sz="2400" b="1" dirty="0" smtClean="0">
                <a:solidFill>
                  <a:srgbClr val="C00000"/>
                </a:solidFill>
                <a:latin typeface="Century Gothic" panose="020B0502020202020204" pitchFamily="34" charset="0"/>
              </a:rPr>
              <a:t>Portfolio Committee on Communications</a:t>
            </a:r>
          </a:p>
          <a:p>
            <a:pPr algn="ctr"/>
            <a:endParaRPr lang="en-ZA" sz="2400" b="1" dirty="0" smtClean="0">
              <a:solidFill>
                <a:srgbClr val="C00000"/>
              </a:solidFill>
              <a:latin typeface="Century Gothic" panose="020B0502020202020204" pitchFamily="34" charset="0"/>
            </a:endParaRPr>
          </a:p>
          <a:p>
            <a:pPr algn="ctr"/>
            <a:endParaRPr lang="en-ZA" sz="2400" b="1" dirty="0">
              <a:solidFill>
                <a:srgbClr val="C00000"/>
              </a:solidFill>
              <a:latin typeface="Century Gothic" panose="020B0502020202020204" pitchFamily="34" charset="0"/>
            </a:endParaRPr>
          </a:p>
          <a:p>
            <a:pPr algn="ctr"/>
            <a:endParaRPr lang="en-ZA" sz="2400" b="1" dirty="0" smtClean="0">
              <a:solidFill>
                <a:srgbClr val="C00000"/>
              </a:solidFill>
              <a:latin typeface="Century Gothic" panose="020B0502020202020204" pitchFamily="34" charset="0"/>
            </a:endParaRPr>
          </a:p>
          <a:p>
            <a:pPr algn="ctr"/>
            <a:r>
              <a:rPr lang="en-ZA" sz="2000" b="1" dirty="0" smtClean="0">
                <a:solidFill>
                  <a:srgbClr val="0070C0"/>
                </a:solidFill>
                <a:latin typeface="Century Gothic" panose="020B0502020202020204" pitchFamily="34" charset="0"/>
              </a:rPr>
              <a:t>23 JANUARY 2018</a:t>
            </a:r>
            <a:endParaRPr lang="en-ZA" sz="2000" b="1" dirty="0">
              <a:solidFill>
                <a:srgbClr val="0070C0"/>
              </a:solidFill>
              <a:latin typeface="Century Gothic" panose="020B0502020202020204" pitchFamily="34" charset="0"/>
            </a:endParaRPr>
          </a:p>
        </p:txBody>
      </p:sp>
      <p:pic>
        <p:nvPicPr>
          <p:cNvPr id="4" name="Picture 3"/>
          <p:cNvPicPr>
            <a:picLocks noChangeAspect="1"/>
          </p:cNvPicPr>
          <p:nvPr/>
        </p:nvPicPr>
        <p:blipFill>
          <a:blip r:embed="rId4"/>
          <a:stretch>
            <a:fillRect/>
          </a:stretch>
        </p:blipFill>
        <p:spPr>
          <a:xfrm>
            <a:off x="7975372" y="5628068"/>
            <a:ext cx="911052" cy="922360"/>
          </a:xfrm>
          <a:prstGeom prst="rect">
            <a:avLst/>
          </a:prstGeom>
        </p:spPr>
      </p:pic>
      <p:pic>
        <p:nvPicPr>
          <p:cNvPr id="5" name="Picture 4" descr="cid:image001.png@01D22AE2.A6599570"/>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3386980" y="3922369"/>
            <a:ext cx="1235242" cy="1146147"/>
          </a:xfrm>
          <a:prstGeom prst="rect">
            <a:avLst/>
          </a:prstGeom>
          <a:noFill/>
          <a:ln>
            <a:noFill/>
          </a:ln>
        </p:spPr>
      </p:pic>
      <p:pic>
        <p:nvPicPr>
          <p:cNvPr id="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3656" y="5365071"/>
            <a:ext cx="2588654" cy="11853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8"/>
          <a:srcRect b="17083"/>
          <a:stretch/>
        </p:blipFill>
        <p:spPr>
          <a:xfrm>
            <a:off x="5903495" y="5509185"/>
            <a:ext cx="1179886" cy="1041243"/>
          </a:xfrm>
          <a:prstGeom prst="rect">
            <a:avLst/>
          </a:prstGeom>
        </p:spPr>
      </p:pic>
    </p:spTree>
    <p:extLst>
      <p:ext uri="{BB962C8B-B14F-4D97-AF65-F5344CB8AC3E}">
        <p14:creationId xmlns:p14="http://schemas.microsoft.com/office/powerpoint/2010/main" val="3151324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43D58F-2DAB-1446-A47E-C34A82BC1FA1}" type="slidenum">
              <a:rPr lang="en-US" smtClean="0"/>
              <a:pPr/>
              <a:t>10</a:t>
            </a:fld>
            <a:endParaRPr lang="en-US" dirty="0"/>
          </a:p>
        </p:txBody>
      </p:sp>
      <p:sp>
        <p:nvSpPr>
          <p:cNvPr id="4" name="Content Placeholder 2"/>
          <p:cNvSpPr txBox="1">
            <a:spLocks/>
          </p:cNvSpPr>
          <p:nvPr/>
        </p:nvSpPr>
        <p:spPr>
          <a:xfrm>
            <a:off x="195943" y="1136798"/>
            <a:ext cx="8739051" cy="4888816"/>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ZA" sz="2400" b="1" dirty="0" smtClean="0">
                <a:solidFill>
                  <a:schemeClr val="accent6">
                    <a:lumMod val="75000"/>
                  </a:schemeClr>
                </a:solidFill>
              </a:rPr>
              <a:t>Rollout </a:t>
            </a:r>
            <a:r>
              <a:rPr lang="en-ZA" sz="2400" b="1" dirty="0">
                <a:solidFill>
                  <a:schemeClr val="accent6">
                    <a:lumMod val="75000"/>
                  </a:schemeClr>
                </a:solidFill>
              </a:rPr>
              <a:t>Approach</a:t>
            </a:r>
          </a:p>
          <a:p>
            <a:pPr marL="457200" indent="-457200" algn="just">
              <a:buFont typeface="Wingdings" panose="05000000000000000000" pitchFamily="2" charset="2"/>
              <a:buChar char="q"/>
            </a:pPr>
            <a:r>
              <a:rPr lang="en-US" sz="2400" dirty="0" smtClean="0"/>
              <a:t>Targeting switch-off in a cell coverage approach, i.e. transmitter service area per local and district municipalities.</a:t>
            </a:r>
          </a:p>
          <a:p>
            <a:pPr marL="0" indent="0" algn="just">
              <a:buNone/>
            </a:pPr>
            <a:endParaRPr lang="en-US" sz="1200" dirty="0" smtClean="0"/>
          </a:p>
          <a:p>
            <a:pPr marL="457200" indent="-457200" algn="just">
              <a:buFont typeface="Wingdings" panose="05000000000000000000" pitchFamily="2" charset="2"/>
              <a:buChar char="q"/>
            </a:pPr>
            <a:r>
              <a:rPr lang="en-US" sz="2400" dirty="0" smtClean="0"/>
              <a:t>The </a:t>
            </a:r>
            <a:r>
              <a:rPr lang="en-US" sz="2400" dirty="0"/>
              <a:t>overall aim is to migrate households beyond the 85% threshold across the country (Government subsidy and retail) to enable switch off of analogue services. </a:t>
            </a:r>
            <a:endParaRPr lang="en-US" sz="2400" dirty="0" smtClean="0"/>
          </a:p>
          <a:p>
            <a:pPr marL="0" indent="0" algn="just">
              <a:buNone/>
            </a:pPr>
            <a:endParaRPr lang="en-US" sz="1200" dirty="0"/>
          </a:p>
          <a:p>
            <a:pPr marL="457200" indent="-457200" algn="just">
              <a:buFont typeface="Wingdings" panose="05000000000000000000" pitchFamily="2" charset="2"/>
              <a:buChar char="q"/>
            </a:pPr>
            <a:r>
              <a:rPr lang="en-US" sz="2400" dirty="0"/>
              <a:t>Procurement </a:t>
            </a:r>
            <a:r>
              <a:rPr lang="en-US" sz="2400" dirty="0" smtClean="0"/>
              <a:t>and installation for </a:t>
            </a:r>
            <a:r>
              <a:rPr lang="en-US" sz="2400" dirty="0"/>
              <a:t>the remaining 3</a:t>
            </a:r>
            <a:r>
              <a:rPr lang="en-US" sz="2400" dirty="0" smtClean="0"/>
              <a:t>.5 </a:t>
            </a:r>
            <a:r>
              <a:rPr lang="en-US" sz="2400" dirty="0"/>
              <a:t>million </a:t>
            </a:r>
            <a:r>
              <a:rPr lang="en-US" sz="2400" dirty="0" smtClean="0"/>
              <a:t>households.</a:t>
            </a:r>
          </a:p>
          <a:p>
            <a:pPr marL="0" indent="0" algn="just">
              <a:buNone/>
            </a:pPr>
            <a:endParaRPr lang="en-US" sz="1200" dirty="0" smtClean="0"/>
          </a:p>
          <a:p>
            <a:pPr marL="457200" indent="-457200" algn="just">
              <a:buFont typeface="Wingdings" panose="05000000000000000000" pitchFamily="2" charset="2"/>
              <a:buChar char="q"/>
            </a:pPr>
            <a:r>
              <a:rPr lang="en-US" sz="2400" dirty="0" smtClean="0"/>
              <a:t>Augmenting of Department’s resources by means of Private Public Partnership in the area of marketing and project human resources</a:t>
            </a:r>
            <a:endParaRPr lang="en-US" sz="2400" dirty="0"/>
          </a:p>
        </p:txBody>
      </p:sp>
      <p:sp>
        <p:nvSpPr>
          <p:cNvPr id="5" name="Title 1"/>
          <p:cNvSpPr txBox="1">
            <a:spLocks/>
          </p:cNvSpPr>
          <p:nvPr/>
        </p:nvSpPr>
        <p:spPr>
          <a:xfrm>
            <a:off x="195943" y="183197"/>
            <a:ext cx="8739051" cy="693079"/>
          </a:xfrm>
          <a:prstGeom prst="rect">
            <a:avLst/>
          </a:prstGeom>
        </p:spPr>
        <p:style>
          <a:lnRef idx="0">
            <a:scrgbClr r="0" g="0" b="0"/>
          </a:lnRef>
          <a:fillRef idx="1002">
            <a:schemeClr val="lt2"/>
          </a:fillRef>
          <a:effectRef idx="0">
            <a:scrgbClr r="0" g="0" b="0"/>
          </a:effectRef>
          <a:fontRef idx="major"/>
        </p:style>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ZA" sz="3200" b="1" dirty="0" smtClean="0">
                <a:solidFill>
                  <a:schemeClr val="accent6">
                    <a:lumMod val="75000"/>
                  </a:schemeClr>
                </a:solidFill>
              </a:rPr>
              <a:t>ROADMAP TOWARDS 2019 TARGET (2)</a:t>
            </a:r>
            <a:endParaRPr lang="en-ZA" sz="3200" b="1" dirty="0">
              <a:solidFill>
                <a:schemeClr val="accent6">
                  <a:lumMod val="75000"/>
                </a:schemeClr>
              </a:solidFill>
            </a:endParaRPr>
          </a:p>
        </p:txBody>
      </p:sp>
      <p:pic>
        <p:nvPicPr>
          <p:cNvPr id="6" name="Picture 5" descr="cid:image001.png@01D22AE2.A659957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878380" y="6168256"/>
            <a:ext cx="558079" cy="522216"/>
          </a:xfrm>
          <a:prstGeom prst="rect">
            <a:avLst/>
          </a:prstGeom>
          <a:noFill/>
          <a:ln>
            <a:noFill/>
          </a:ln>
        </p:spPr>
      </p:pic>
      <p:pic>
        <p:nvPicPr>
          <p:cNvPr id="7" name="Picture 6"/>
          <p:cNvPicPr>
            <a:picLocks noChangeAspect="1"/>
          </p:cNvPicPr>
          <p:nvPr/>
        </p:nvPicPr>
        <p:blipFill>
          <a:blip r:embed="rId4"/>
          <a:stretch>
            <a:fillRect/>
          </a:stretch>
        </p:blipFill>
        <p:spPr>
          <a:xfrm>
            <a:off x="317840" y="6025613"/>
            <a:ext cx="556283" cy="566591"/>
          </a:xfrm>
          <a:prstGeom prst="rect">
            <a:avLst/>
          </a:prstGeom>
        </p:spPr>
      </p:pic>
    </p:spTree>
    <p:extLst>
      <p:ext uri="{BB962C8B-B14F-4D97-AF65-F5344CB8AC3E}">
        <p14:creationId xmlns:p14="http://schemas.microsoft.com/office/powerpoint/2010/main" val="2905302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942" y="1078198"/>
            <a:ext cx="8739051" cy="5256961"/>
          </a:xfrm>
        </p:spPr>
        <p:txBody>
          <a:bodyPr>
            <a:normAutofit/>
          </a:bodyPr>
          <a:lstStyle/>
          <a:p>
            <a:pPr marL="0" lvl="1" indent="0" algn="just">
              <a:buNone/>
            </a:pPr>
            <a:r>
              <a:rPr lang="en-ZA" sz="2400" b="1" dirty="0" smtClean="0">
                <a:solidFill>
                  <a:schemeClr val="accent6">
                    <a:lumMod val="75000"/>
                  </a:schemeClr>
                </a:solidFill>
              </a:rPr>
              <a:t>Rollout </a:t>
            </a:r>
            <a:r>
              <a:rPr lang="en-ZA" sz="2400" b="1" dirty="0">
                <a:solidFill>
                  <a:schemeClr val="accent6">
                    <a:lumMod val="75000"/>
                  </a:schemeClr>
                </a:solidFill>
              </a:rPr>
              <a:t>Approach</a:t>
            </a:r>
            <a:endParaRPr lang="en-ZA" sz="2400" b="1" dirty="0" smtClean="0">
              <a:solidFill>
                <a:schemeClr val="accent6">
                  <a:lumMod val="75000"/>
                </a:schemeClr>
              </a:solidFill>
            </a:endParaRPr>
          </a:p>
          <a:p>
            <a:pPr marL="457200" indent="-457200" algn="just">
              <a:buFont typeface="Wingdings" panose="05000000000000000000" pitchFamily="2" charset="2"/>
              <a:buChar char="q"/>
            </a:pPr>
            <a:r>
              <a:rPr lang="en-ZA" sz="2800" dirty="0" smtClean="0"/>
              <a:t>New Institutional Arrangement: </a:t>
            </a:r>
          </a:p>
          <a:p>
            <a:pPr lvl="1" algn="just">
              <a:buFont typeface="Wingdings" panose="05000000000000000000" pitchFamily="2" charset="2"/>
              <a:buChar char="§"/>
            </a:pPr>
            <a:r>
              <a:rPr lang="en-ZA" sz="2400" dirty="0" smtClean="0"/>
              <a:t>Minister to announce the registration period for the qualifying households.</a:t>
            </a:r>
          </a:p>
          <a:p>
            <a:pPr lvl="1" algn="just">
              <a:buFont typeface="Wingdings" panose="05000000000000000000" pitchFamily="2" charset="2"/>
              <a:buChar char="§"/>
            </a:pPr>
            <a:r>
              <a:rPr lang="en-ZA" sz="2400" dirty="0" smtClean="0"/>
              <a:t>Local registration </a:t>
            </a:r>
            <a:r>
              <a:rPr lang="en-ZA" sz="2400" dirty="0"/>
              <a:t>teams and installers on the ground at the same </a:t>
            </a:r>
            <a:r>
              <a:rPr lang="en-ZA" sz="2400" dirty="0" smtClean="0"/>
              <a:t>time</a:t>
            </a:r>
            <a:r>
              <a:rPr lang="en-ZA" sz="2400" dirty="0"/>
              <a:t> </a:t>
            </a:r>
            <a:r>
              <a:rPr lang="en-ZA" sz="2400" dirty="0" smtClean="0"/>
              <a:t>for the remaining kits in the storage</a:t>
            </a:r>
          </a:p>
          <a:p>
            <a:pPr lvl="1" algn="just">
              <a:buFont typeface="Wingdings" panose="05000000000000000000" pitchFamily="2" charset="2"/>
              <a:buChar char="§"/>
            </a:pPr>
            <a:r>
              <a:rPr lang="en-ZA" sz="2400" dirty="0" smtClean="0"/>
              <a:t>Ensure collaboration </a:t>
            </a:r>
            <a:r>
              <a:rPr lang="en-ZA" sz="2400" dirty="0"/>
              <a:t>with the </a:t>
            </a:r>
            <a:r>
              <a:rPr lang="en-ZA" sz="2400" dirty="0" smtClean="0"/>
              <a:t>municipalities across the country.</a:t>
            </a:r>
            <a:endParaRPr lang="en-ZA" sz="2000" dirty="0" smtClean="0"/>
          </a:p>
          <a:p>
            <a:pPr lvl="1" algn="just">
              <a:buFont typeface="Wingdings" panose="05000000000000000000" pitchFamily="2" charset="2"/>
              <a:buChar char="§"/>
            </a:pPr>
            <a:r>
              <a:rPr lang="en-ZA" sz="2400" dirty="0"/>
              <a:t>Industry distribution networks to increase uptake of the non-subsidized households in the Retail Market to complement the SAPO processes for the subsidized market.</a:t>
            </a:r>
            <a:endParaRPr lang="en-US" sz="2400" dirty="0"/>
          </a:p>
        </p:txBody>
      </p:sp>
      <p:sp>
        <p:nvSpPr>
          <p:cNvPr id="4" name="Slide Number Placeholder 3"/>
          <p:cNvSpPr>
            <a:spLocks noGrp="1"/>
          </p:cNvSpPr>
          <p:nvPr>
            <p:ph type="sldNum" sz="quarter" idx="12"/>
          </p:nvPr>
        </p:nvSpPr>
        <p:spPr/>
        <p:txBody>
          <a:bodyPr/>
          <a:lstStyle/>
          <a:p>
            <a:fld id="{8843D58F-2DAB-1446-A47E-C34A82BC1FA1}" type="slidenum">
              <a:rPr lang="en-US" smtClean="0"/>
              <a:pPr/>
              <a:t>11</a:t>
            </a:fld>
            <a:endParaRPr lang="en-US" dirty="0"/>
          </a:p>
        </p:txBody>
      </p:sp>
      <p:sp>
        <p:nvSpPr>
          <p:cNvPr id="5" name="Title 1"/>
          <p:cNvSpPr>
            <a:spLocks noGrp="1"/>
          </p:cNvSpPr>
          <p:nvPr>
            <p:ph type="title"/>
          </p:nvPr>
        </p:nvSpPr>
        <p:spPr>
          <a:xfrm>
            <a:off x="195943" y="183197"/>
            <a:ext cx="8739051" cy="693079"/>
          </a:xfrm>
        </p:spPr>
        <p:style>
          <a:lnRef idx="0">
            <a:scrgbClr r="0" g="0" b="0"/>
          </a:lnRef>
          <a:fillRef idx="1002">
            <a:schemeClr val="lt2"/>
          </a:fillRef>
          <a:effectRef idx="0">
            <a:scrgbClr r="0" g="0" b="0"/>
          </a:effectRef>
          <a:fontRef idx="major"/>
        </p:style>
        <p:txBody>
          <a:bodyPr>
            <a:normAutofit/>
          </a:bodyPr>
          <a:lstStyle/>
          <a:p>
            <a:r>
              <a:rPr lang="en-ZA" sz="3100" b="1" dirty="0">
                <a:solidFill>
                  <a:schemeClr val="accent6">
                    <a:lumMod val="75000"/>
                  </a:schemeClr>
                </a:solidFill>
              </a:rPr>
              <a:t>ROADMAP TOWARDS </a:t>
            </a:r>
            <a:r>
              <a:rPr lang="en-ZA" sz="3100" b="1" dirty="0" smtClean="0">
                <a:solidFill>
                  <a:schemeClr val="accent6">
                    <a:lumMod val="75000"/>
                  </a:schemeClr>
                </a:solidFill>
              </a:rPr>
              <a:t>2019 TARGET (3)</a:t>
            </a:r>
            <a:endParaRPr lang="en-ZA" sz="3100" b="1" dirty="0">
              <a:solidFill>
                <a:schemeClr val="accent6">
                  <a:lumMod val="75000"/>
                </a:schemeClr>
              </a:solidFill>
            </a:endParaRPr>
          </a:p>
        </p:txBody>
      </p:sp>
      <p:pic>
        <p:nvPicPr>
          <p:cNvPr id="8" name="Picture 7" descr="cid:image001.png@01D22AE2.A659957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878380" y="6168256"/>
            <a:ext cx="558079" cy="522216"/>
          </a:xfrm>
          <a:prstGeom prst="rect">
            <a:avLst/>
          </a:prstGeom>
          <a:noFill/>
          <a:ln>
            <a:noFill/>
          </a:ln>
        </p:spPr>
      </p:pic>
      <p:pic>
        <p:nvPicPr>
          <p:cNvPr id="9" name="Picture 8"/>
          <p:cNvPicPr>
            <a:picLocks noChangeAspect="1"/>
          </p:cNvPicPr>
          <p:nvPr/>
        </p:nvPicPr>
        <p:blipFill>
          <a:blip r:embed="rId4"/>
          <a:stretch>
            <a:fillRect/>
          </a:stretch>
        </p:blipFill>
        <p:spPr>
          <a:xfrm>
            <a:off x="317840" y="6025613"/>
            <a:ext cx="556283" cy="566591"/>
          </a:xfrm>
          <a:prstGeom prst="rect">
            <a:avLst/>
          </a:prstGeom>
        </p:spPr>
      </p:pic>
    </p:spTree>
    <p:extLst>
      <p:ext uri="{BB962C8B-B14F-4D97-AF65-F5344CB8AC3E}">
        <p14:creationId xmlns:p14="http://schemas.microsoft.com/office/powerpoint/2010/main" val="3959717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43D58F-2DAB-1446-A47E-C34A82BC1FA1}" type="slidenum">
              <a:rPr lang="en-US" smtClean="0"/>
              <a:pPr/>
              <a:t>12</a:t>
            </a:fld>
            <a:endParaRPr lang="en-US" dirty="0"/>
          </a:p>
        </p:txBody>
      </p:sp>
      <p:sp>
        <p:nvSpPr>
          <p:cNvPr id="5" name="Title 1"/>
          <p:cNvSpPr>
            <a:spLocks noGrp="1"/>
          </p:cNvSpPr>
          <p:nvPr>
            <p:ph type="title"/>
          </p:nvPr>
        </p:nvSpPr>
        <p:spPr>
          <a:xfrm>
            <a:off x="179058" y="159409"/>
            <a:ext cx="8729811" cy="581720"/>
          </a:xfrm>
        </p:spPr>
        <p:style>
          <a:lnRef idx="0">
            <a:scrgbClr r="0" g="0" b="0"/>
          </a:lnRef>
          <a:fillRef idx="1002">
            <a:schemeClr val="lt2"/>
          </a:fillRef>
          <a:effectRef idx="0">
            <a:scrgbClr r="0" g="0" b="0"/>
          </a:effectRef>
          <a:fontRef idx="major"/>
        </p:style>
        <p:txBody>
          <a:bodyPr>
            <a:normAutofit/>
          </a:bodyPr>
          <a:lstStyle/>
          <a:p>
            <a:r>
              <a:rPr lang="en-ZA" sz="3200" b="1" dirty="0" smtClean="0">
                <a:solidFill>
                  <a:schemeClr val="accent6">
                    <a:lumMod val="75000"/>
                  </a:schemeClr>
                </a:solidFill>
              </a:rPr>
              <a:t>FUNDING REQUIREMENTS</a:t>
            </a:r>
            <a:endParaRPr lang="en-ZA" sz="3200" b="1" dirty="0">
              <a:solidFill>
                <a:schemeClr val="accent6">
                  <a:lumMod val="75000"/>
                </a:schemeClr>
              </a:solidFill>
            </a:endParaRPr>
          </a:p>
        </p:txBody>
      </p:sp>
      <p:sp>
        <p:nvSpPr>
          <p:cNvPr id="13" name="Subtitle 2"/>
          <p:cNvSpPr txBox="1">
            <a:spLocks/>
          </p:cNvSpPr>
          <p:nvPr/>
        </p:nvSpPr>
        <p:spPr>
          <a:xfrm>
            <a:off x="179058" y="1084999"/>
            <a:ext cx="8729810" cy="496987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lgn="just">
              <a:spcBef>
                <a:spcPts val="0"/>
              </a:spcBef>
              <a:buFont typeface="Wingdings" panose="05000000000000000000" pitchFamily="2" charset="2"/>
              <a:buChar char="q"/>
            </a:pPr>
            <a:r>
              <a:rPr lang="en-ZA" dirty="0" smtClean="0"/>
              <a:t>  Funding is required for:</a:t>
            </a:r>
          </a:p>
          <a:p>
            <a:pPr marL="968375" lvl="1" indent="-390525" algn="just">
              <a:spcBef>
                <a:spcPts val="0"/>
              </a:spcBef>
              <a:buFont typeface="Wingdings" panose="05000000000000000000" pitchFamily="2" charset="2"/>
              <a:buChar char="§"/>
            </a:pPr>
            <a:r>
              <a:rPr lang="en-ZA" sz="2400" dirty="0" smtClean="0"/>
              <a:t>Project management;</a:t>
            </a:r>
          </a:p>
          <a:p>
            <a:pPr marL="968375" lvl="1" indent="-390525" algn="just">
              <a:spcBef>
                <a:spcPts val="0"/>
              </a:spcBef>
              <a:buFont typeface="Wingdings" panose="05000000000000000000" pitchFamily="2" charset="2"/>
              <a:buChar char="§"/>
            </a:pPr>
            <a:r>
              <a:rPr lang="en-ZA" sz="2400" dirty="0" smtClean="0"/>
              <a:t>Public Education and Consumer Awareness;</a:t>
            </a:r>
          </a:p>
          <a:p>
            <a:pPr marL="968375" lvl="1" indent="-390525" algn="just">
              <a:spcBef>
                <a:spcPts val="0"/>
              </a:spcBef>
              <a:buFont typeface="Wingdings" panose="05000000000000000000" pitchFamily="2" charset="2"/>
              <a:buChar char="§"/>
            </a:pPr>
            <a:r>
              <a:rPr lang="en-ZA" sz="2400" dirty="0" smtClean="0"/>
              <a:t>Network transmission (Dual Illumination);</a:t>
            </a:r>
          </a:p>
          <a:p>
            <a:pPr marL="968375" lvl="1" indent="-390525" algn="just">
              <a:spcBef>
                <a:spcPts val="0"/>
              </a:spcBef>
              <a:buFont typeface="Wingdings" panose="05000000000000000000" pitchFamily="2" charset="2"/>
              <a:buChar char="§"/>
            </a:pPr>
            <a:r>
              <a:rPr lang="en-ZA" sz="2400" dirty="0" smtClean="0"/>
              <a:t>Contact Centre (Consumer Support during and post implementation);</a:t>
            </a:r>
          </a:p>
          <a:p>
            <a:pPr marL="968375" lvl="1" indent="-390525" algn="just">
              <a:spcBef>
                <a:spcPts val="0"/>
              </a:spcBef>
              <a:buFont typeface="Wingdings" panose="05000000000000000000" pitchFamily="2" charset="2"/>
              <a:buChar char="§"/>
            </a:pPr>
            <a:r>
              <a:rPr lang="en-ZA" sz="2400" dirty="0" smtClean="0"/>
              <a:t>Procurement of migration devices (IDTV/STBs);</a:t>
            </a:r>
          </a:p>
          <a:p>
            <a:pPr marL="968375" lvl="1" indent="-390525" algn="just">
              <a:spcBef>
                <a:spcPts val="0"/>
              </a:spcBef>
              <a:buFont typeface="Wingdings" panose="05000000000000000000" pitchFamily="2" charset="2"/>
              <a:buChar char="§"/>
            </a:pPr>
            <a:r>
              <a:rPr lang="en-ZA" sz="2400" dirty="0" smtClean="0"/>
              <a:t>Distribution of devices; and</a:t>
            </a:r>
          </a:p>
          <a:p>
            <a:pPr marL="968375" lvl="1" indent="-390525" algn="just">
              <a:spcBef>
                <a:spcPts val="0"/>
              </a:spcBef>
              <a:buFont typeface="Wingdings" panose="05000000000000000000" pitchFamily="2" charset="2"/>
              <a:buChar char="§"/>
            </a:pPr>
            <a:r>
              <a:rPr lang="en-ZA" sz="2400" dirty="0" smtClean="0"/>
              <a:t>Installations of devices and activation of services.</a:t>
            </a:r>
          </a:p>
        </p:txBody>
      </p:sp>
      <p:pic>
        <p:nvPicPr>
          <p:cNvPr id="8" name="Picture 7" descr="cid:image001.png@01D22AE2.A659957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878380" y="6168256"/>
            <a:ext cx="558079" cy="522216"/>
          </a:xfrm>
          <a:prstGeom prst="rect">
            <a:avLst/>
          </a:prstGeom>
          <a:noFill/>
          <a:ln>
            <a:noFill/>
          </a:ln>
        </p:spPr>
      </p:pic>
      <p:pic>
        <p:nvPicPr>
          <p:cNvPr id="9" name="Picture 8"/>
          <p:cNvPicPr>
            <a:picLocks noChangeAspect="1"/>
          </p:cNvPicPr>
          <p:nvPr/>
        </p:nvPicPr>
        <p:blipFill>
          <a:blip r:embed="rId4"/>
          <a:stretch>
            <a:fillRect/>
          </a:stretch>
        </p:blipFill>
        <p:spPr>
          <a:xfrm>
            <a:off x="317840" y="6025613"/>
            <a:ext cx="556283" cy="566591"/>
          </a:xfrm>
          <a:prstGeom prst="rect">
            <a:avLst/>
          </a:prstGeom>
        </p:spPr>
      </p:pic>
    </p:spTree>
    <p:extLst>
      <p:ext uri="{BB962C8B-B14F-4D97-AF65-F5344CB8AC3E}">
        <p14:creationId xmlns:p14="http://schemas.microsoft.com/office/powerpoint/2010/main" val="42732648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43D58F-2DAB-1446-A47E-C34A82BC1FA1}" type="slidenum">
              <a:rPr lang="en-US" smtClean="0"/>
              <a:pPr/>
              <a:t>13</a:t>
            </a:fld>
            <a:endParaRPr lang="en-US" dirty="0"/>
          </a:p>
        </p:txBody>
      </p:sp>
      <p:sp>
        <p:nvSpPr>
          <p:cNvPr id="5" name="Title 1"/>
          <p:cNvSpPr>
            <a:spLocks noGrp="1"/>
          </p:cNvSpPr>
          <p:nvPr>
            <p:ph type="title"/>
          </p:nvPr>
        </p:nvSpPr>
        <p:spPr>
          <a:xfrm>
            <a:off x="114300" y="69641"/>
            <a:ext cx="8915399" cy="749012"/>
          </a:xfrm>
        </p:spPr>
        <p:style>
          <a:lnRef idx="0">
            <a:scrgbClr r="0" g="0" b="0"/>
          </a:lnRef>
          <a:fillRef idx="1002">
            <a:schemeClr val="lt2"/>
          </a:fillRef>
          <a:effectRef idx="0">
            <a:scrgbClr r="0" g="0" b="0"/>
          </a:effectRef>
          <a:fontRef idx="major"/>
        </p:style>
        <p:txBody>
          <a:bodyPr>
            <a:normAutofit/>
          </a:bodyPr>
          <a:lstStyle/>
          <a:p>
            <a:r>
              <a:rPr lang="en-ZA" sz="3200" b="1" dirty="0" smtClean="0">
                <a:solidFill>
                  <a:schemeClr val="accent6">
                    <a:lumMod val="75000"/>
                  </a:schemeClr>
                </a:solidFill>
              </a:rPr>
              <a:t>FUNDING REQUIRED</a:t>
            </a:r>
            <a:endParaRPr lang="en-ZA" sz="3200" b="1" dirty="0">
              <a:solidFill>
                <a:schemeClr val="accent6">
                  <a:lumMod val="75000"/>
                </a:schemeClr>
              </a:solidFill>
            </a:endParaRPr>
          </a:p>
        </p:txBody>
      </p:sp>
      <p:sp>
        <p:nvSpPr>
          <p:cNvPr id="13" name="Subtitle 2"/>
          <p:cNvSpPr txBox="1">
            <a:spLocks/>
          </p:cNvSpPr>
          <p:nvPr/>
        </p:nvSpPr>
        <p:spPr>
          <a:xfrm>
            <a:off x="114300" y="4450159"/>
            <a:ext cx="8915399" cy="180272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Bef>
                <a:spcPts val="0"/>
              </a:spcBef>
              <a:buFont typeface="Wingdings" panose="05000000000000000000" pitchFamily="2" charset="2"/>
              <a:buChar char="q"/>
            </a:pPr>
            <a:r>
              <a:rPr lang="en-ZA" sz="2000" dirty="0" smtClean="0"/>
              <a:t>STB and aerials are based on the current USAASA procurement figures for the remaining 3.5 million kits including installations.</a:t>
            </a:r>
          </a:p>
          <a:p>
            <a:pPr marL="0" indent="0" algn="just">
              <a:spcBef>
                <a:spcPts val="0"/>
              </a:spcBef>
              <a:buNone/>
            </a:pPr>
            <a:endParaRPr lang="en-ZA" sz="1000" dirty="0" smtClean="0"/>
          </a:p>
          <a:p>
            <a:pPr algn="just">
              <a:spcBef>
                <a:spcPts val="0"/>
              </a:spcBef>
              <a:buFont typeface="Wingdings" panose="05000000000000000000" pitchFamily="2" charset="2"/>
              <a:buChar char="q"/>
            </a:pPr>
            <a:r>
              <a:rPr lang="en-ZA" sz="2000" dirty="0" smtClean="0"/>
              <a:t>It is anticipated that savings could be realised with the envisaged revised procurement process to be undertaken in consideration of current prices in the market. </a:t>
            </a:r>
          </a:p>
        </p:txBody>
      </p:sp>
      <p:pic>
        <p:nvPicPr>
          <p:cNvPr id="8" name="Picture 7" descr="cid:image001.png@01D22AE2.A659957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878380" y="6168256"/>
            <a:ext cx="558079" cy="522216"/>
          </a:xfrm>
          <a:prstGeom prst="rect">
            <a:avLst/>
          </a:prstGeom>
          <a:noFill/>
          <a:ln>
            <a:noFill/>
          </a:ln>
        </p:spPr>
      </p:pic>
      <p:pic>
        <p:nvPicPr>
          <p:cNvPr id="9" name="Picture 8"/>
          <p:cNvPicPr>
            <a:picLocks noChangeAspect="1"/>
          </p:cNvPicPr>
          <p:nvPr/>
        </p:nvPicPr>
        <p:blipFill>
          <a:blip r:embed="rId5"/>
          <a:stretch>
            <a:fillRect/>
          </a:stretch>
        </p:blipFill>
        <p:spPr>
          <a:xfrm>
            <a:off x="39698" y="6168256"/>
            <a:ext cx="556283" cy="566591"/>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3860033924"/>
              </p:ext>
            </p:extLst>
          </p:nvPr>
        </p:nvGraphicFramePr>
        <p:xfrm>
          <a:off x="114300" y="1011151"/>
          <a:ext cx="8915399" cy="3354784"/>
        </p:xfrm>
        <a:graphic>
          <a:graphicData uri="http://schemas.openxmlformats.org/presentationml/2006/ole">
            <mc:AlternateContent xmlns:mc="http://schemas.openxmlformats.org/markup-compatibility/2006">
              <mc:Choice xmlns:v="urn:schemas-microsoft-com:vml" Requires="v">
                <p:oleObj spid="_x0000_s8420" name="Worksheet" r:id="rId6" imgW="7715180" imgH="4667152" progId="Excel.Sheet.12">
                  <p:embed/>
                </p:oleObj>
              </mc:Choice>
              <mc:Fallback>
                <p:oleObj name="Worksheet" r:id="rId6" imgW="7715180" imgH="4667152" progId="Excel.Sheet.12">
                  <p:embed/>
                  <p:pic>
                    <p:nvPicPr>
                      <p:cNvPr id="0" name=""/>
                      <p:cNvPicPr/>
                      <p:nvPr/>
                    </p:nvPicPr>
                    <p:blipFill>
                      <a:blip r:embed="rId7"/>
                      <a:stretch>
                        <a:fillRect/>
                      </a:stretch>
                    </p:blipFill>
                    <p:spPr>
                      <a:xfrm>
                        <a:off x="114300" y="1011151"/>
                        <a:ext cx="8915399" cy="3354784"/>
                      </a:xfrm>
                      <a:prstGeom prst="rect">
                        <a:avLst/>
                      </a:prstGeom>
                    </p:spPr>
                  </p:pic>
                </p:oleObj>
              </mc:Fallback>
            </mc:AlternateContent>
          </a:graphicData>
        </a:graphic>
      </p:graphicFrame>
    </p:spTree>
    <p:extLst>
      <p:ext uri="{BB962C8B-B14F-4D97-AF65-F5344CB8AC3E}">
        <p14:creationId xmlns:p14="http://schemas.microsoft.com/office/powerpoint/2010/main" val="431152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43D58F-2DAB-1446-A47E-C34A82BC1FA1}" type="slidenum">
              <a:rPr lang="en-US" smtClean="0"/>
              <a:pPr/>
              <a:t>14</a:t>
            </a:fld>
            <a:endParaRPr lang="en-US" dirty="0"/>
          </a:p>
        </p:txBody>
      </p:sp>
      <p:sp>
        <p:nvSpPr>
          <p:cNvPr id="3" name="Rectangle 2"/>
          <p:cNvSpPr/>
          <p:nvPr/>
        </p:nvSpPr>
        <p:spPr>
          <a:xfrm>
            <a:off x="114299" y="630395"/>
            <a:ext cx="8915399" cy="4226799"/>
          </a:xfrm>
          <a:prstGeom prst="rect">
            <a:avLst/>
          </a:prstGeom>
        </p:spPr>
        <p:txBody>
          <a:bodyPr wrap="square">
            <a:spAutoFit/>
          </a:bodyPr>
          <a:lstStyle/>
          <a:p>
            <a:pPr marL="457200" indent="-457200">
              <a:lnSpc>
                <a:spcPct val="150000"/>
              </a:lnSpc>
              <a:buFont typeface="Wingdings" panose="05000000000000000000" pitchFamily="2" charset="2"/>
              <a:buChar char="q"/>
            </a:pPr>
            <a:r>
              <a:rPr lang="en-US" b="1" dirty="0">
                <a:solidFill>
                  <a:srgbClr val="000000"/>
                </a:solidFill>
                <a:ea typeface="Calibri" panose="020F0502020204030204" pitchFamily="34" charset="0"/>
                <a:cs typeface="Times New Roman" panose="02020603050405020304" pitchFamily="18" charset="0"/>
              </a:rPr>
              <a:t>Important Assumptions</a:t>
            </a:r>
            <a:endParaRPr lang="en-US" sz="1600" dirty="0">
              <a:ea typeface="Calibri" panose="020F0502020204030204" pitchFamily="34" charset="0"/>
              <a:cs typeface="Times New Roman" panose="02020603050405020304" pitchFamily="18" charset="0"/>
            </a:endParaRPr>
          </a:p>
          <a:p>
            <a:pPr marL="742950" lvl="1" indent="-285750">
              <a:lnSpc>
                <a:spcPct val="150000"/>
              </a:lnSpc>
              <a:buFont typeface="Wingdings" panose="05000000000000000000" pitchFamily="2" charset="2"/>
              <a:buChar char="§"/>
            </a:pPr>
            <a:r>
              <a:rPr lang="en-US" sz="1600" dirty="0" smtClean="0">
                <a:solidFill>
                  <a:srgbClr val="000000"/>
                </a:solidFill>
                <a:ea typeface="Calibri" panose="020F0502020204030204" pitchFamily="34" charset="0"/>
                <a:cs typeface="Times New Roman" panose="02020603050405020304" pitchFamily="18" charset="0"/>
              </a:rPr>
              <a:t>Funding in place and procurement </a:t>
            </a:r>
            <a:r>
              <a:rPr lang="en-US" sz="1600" dirty="0">
                <a:solidFill>
                  <a:srgbClr val="000000"/>
                </a:solidFill>
                <a:ea typeface="Calibri" panose="020F0502020204030204" pitchFamily="34" charset="0"/>
                <a:cs typeface="Times New Roman" panose="02020603050405020304" pitchFamily="18" charset="0"/>
              </a:rPr>
              <a:t>processes </a:t>
            </a:r>
            <a:r>
              <a:rPr lang="en-US" sz="1600" dirty="0" smtClean="0">
                <a:solidFill>
                  <a:srgbClr val="000000"/>
                </a:solidFill>
                <a:ea typeface="Calibri" panose="020F0502020204030204" pitchFamily="34" charset="0"/>
                <a:cs typeface="Times New Roman" panose="02020603050405020304" pitchFamily="18" charset="0"/>
              </a:rPr>
              <a:t>started </a:t>
            </a:r>
            <a:r>
              <a:rPr lang="en-US" sz="1600" dirty="0">
                <a:solidFill>
                  <a:srgbClr val="000000"/>
                </a:solidFill>
                <a:ea typeface="Calibri" panose="020F0502020204030204" pitchFamily="34" charset="0"/>
                <a:cs typeface="Times New Roman" panose="02020603050405020304" pitchFamily="18" charset="0"/>
              </a:rPr>
              <a:t>by </a:t>
            </a:r>
            <a:r>
              <a:rPr lang="en-US" sz="1600" dirty="0" smtClean="0">
                <a:solidFill>
                  <a:srgbClr val="000000"/>
                </a:solidFill>
                <a:ea typeface="Calibri" panose="020F0502020204030204" pitchFamily="34" charset="0"/>
                <a:cs typeface="Times New Roman" panose="02020603050405020304" pitchFamily="18" charset="0"/>
              </a:rPr>
              <a:t>no later than June 2018.</a:t>
            </a:r>
            <a:endParaRPr lang="en-US" sz="1600" dirty="0" smtClean="0">
              <a:ea typeface="Calibri" panose="020F0502020204030204" pitchFamily="34" charset="0"/>
              <a:cs typeface="Times New Roman" panose="02020603050405020304" pitchFamily="18" charset="0"/>
            </a:endParaRPr>
          </a:p>
          <a:p>
            <a:pPr marL="742950" lvl="1" indent="-285750">
              <a:lnSpc>
                <a:spcPct val="150000"/>
              </a:lnSpc>
              <a:buFont typeface="Wingdings" panose="05000000000000000000" pitchFamily="2" charset="2"/>
              <a:buChar char="§"/>
            </a:pPr>
            <a:r>
              <a:rPr lang="en-US" sz="1600" dirty="0" smtClean="0">
                <a:solidFill>
                  <a:srgbClr val="000000"/>
                </a:solidFill>
                <a:ea typeface="Calibri" panose="020F0502020204030204" pitchFamily="34" charset="0"/>
                <a:cs typeface="Times New Roman" panose="02020603050405020304" pitchFamily="18" charset="0"/>
              </a:rPr>
              <a:t>Delivery </a:t>
            </a:r>
            <a:r>
              <a:rPr lang="en-US" sz="1600" dirty="0">
                <a:solidFill>
                  <a:srgbClr val="000000"/>
                </a:solidFill>
                <a:ea typeface="Calibri" panose="020F0502020204030204" pitchFamily="34" charset="0"/>
                <a:cs typeface="Times New Roman" panose="02020603050405020304" pitchFamily="18" charset="0"/>
              </a:rPr>
              <a:t>of first batch of </a:t>
            </a:r>
            <a:r>
              <a:rPr lang="en-US" sz="1600" dirty="0" smtClean="0">
                <a:solidFill>
                  <a:srgbClr val="000000"/>
                </a:solidFill>
                <a:ea typeface="Calibri" panose="020F0502020204030204" pitchFamily="34" charset="0"/>
                <a:cs typeface="Times New Roman" panose="02020603050405020304" pitchFamily="18" charset="0"/>
              </a:rPr>
              <a:t>migration devices (IDTV/STBs) </a:t>
            </a:r>
            <a:r>
              <a:rPr lang="en-US" sz="1600" dirty="0">
                <a:solidFill>
                  <a:srgbClr val="000000"/>
                </a:solidFill>
                <a:ea typeface="Calibri" panose="020F0502020204030204" pitchFamily="34" charset="0"/>
                <a:cs typeface="Times New Roman" panose="02020603050405020304" pitchFamily="18" charset="0"/>
              </a:rPr>
              <a:t>starts in </a:t>
            </a:r>
            <a:r>
              <a:rPr lang="en-US" sz="1600" dirty="0" smtClean="0">
                <a:solidFill>
                  <a:srgbClr val="000000"/>
                </a:solidFill>
                <a:ea typeface="Calibri" panose="020F0502020204030204" pitchFamily="34" charset="0"/>
                <a:cs typeface="Times New Roman" panose="02020603050405020304" pitchFamily="18" charset="0"/>
              </a:rPr>
              <a:t>July 2018.</a:t>
            </a:r>
            <a:endParaRPr lang="en-US" sz="1600" dirty="0">
              <a:ea typeface="Calibri" panose="020F0502020204030204" pitchFamily="34" charset="0"/>
              <a:cs typeface="Times New Roman" panose="02020603050405020304" pitchFamily="18" charset="0"/>
            </a:endParaRPr>
          </a:p>
          <a:p>
            <a:pPr marL="457200" indent="-457200">
              <a:lnSpc>
                <a:spcPct val="150000"/>
              </a:lnSpc>
              <a:buFont typeface="Wingdings" panose="05000000000000000000" pitchFamily="2" charset="2"/>
              <a:buChar char="q"/>
            </a:pPr>
            <a:r>
              <a:rPr lang="en-US" dirty="0">
                <a:ea typeface="Calibri" panose="020F0502020204030204" pitchFamily="34" charset="0"/>
                <a:cs typeface="Times New Roman" panose="02020603050405020304" pitchFamily="18" charset="0"/>
              </a:rPr>
              <a:t> </a:t>
            </a:r>
            <a:r>
              <a:rPr lang="en-US" b="1" dirty="0">
                <a:solidFill>
                  <a:srgbClr val="000000"/>
                </a:solidFill>
                <a:ea typeface="Calibri" panose="020F0502020204030204" pitchFamily="34" charset="0"/>
                <a:cs typeface="Times New Roman" panose="02020603050405020304" pitchFamily="18" charset="0"/>
              </a:rPr>
              <a:t>Aggressive and Radical Rollout Approach</a:t>
            </a:r>
          </a:p>
          <a:p>
            <a:pPr marL="742950" lvl="1" indent="-285750">
              <a:lnSpc>
                <a:spcPct val="150000"/>
              </a:lnSpc>
              <a:buFont typeface="Wingdings" panose="05000000000000000000" pitchFamily="2" charset="2"/>
              <a:buChar char="§"/>
            </a:pPr>
            <a:r>
              <a:rPr lang="en-US" sz="1600" dirty="0" smtClean="0">
                <a:solidFill>
                  <a:srgbClr val="000000"/>
                </a:solidFill>
                <a:ea typeface="Calibri" panose="020F0502020204030204" pitchFamily="34" charset="0"/>
                <a:cs typeface="Times New Roman" panose="02020603050405020304" pitchFamily="18" charset="0"/>
              </a:rPr>
              <a:t>Creation of a clear, simple message for targeted audience</a:t>
            </a:r>
          </a:p>
          <a:p>
            <a:pPr marL="742950" lvl="1" indent="-285750">
              <a:lnSpc>
                <a:spcPct val="150000"/>
              </a:lnSpc>
              <a:buFont typeface="Wingdings" panose="05000000000000000000" pitchFamily="2" charset="2"/>
              <a:buChar char="§"/>
            </a:pPr>
            <a:r>
              <a:rPr lang="en-US" sz="1600" dirty="0" smtClean="0">
                <a:solidFill>
                  <a:srgbClr val="000000"/>
                </a:solidFill>
                <a:ea typeface="Calibri" panose="020F0502020204030204" pitchFamily="34" charset="0"/>
                <a:cs typeface="Times New Roman" panose="02020603050405020304" pitchFamily="18" charset="0"/>
              </a:rPr>
              <a:t>Use </a:t>
            </a:r>
            <a:r>
              <a:rPr lang="en-US" sz="1600" dirty="0">
                <a:solidFill>
                  <a:srgbClr val="000000"/>
                </a:solidFill>
                <a:ea typeface="Calibri" panose="020F0502020204030204" pitchFamily="34" charset="0"/>
                <a:cs typeface="Times New Roman" panose="02020603050405020304" pitchFamily="18" charset="0"/>
              </a:rPr>
              <a:t>of Radio (Community and National) and Television (all platforms</a:t>
            </a:r>
            <a:r>
              <a:rPr lang="en-US" sz="1600" dirty="0" smtClean="0">
                <a:solidFill>
                  <a:srgbClr val="000000"/>
                </a:solidFill>
                <a:ea typeface="Calibri" panose="020F0502020204030204" pitchFamily="34" charset="0"/>
                <a:cs typeface="Times New Roman" panose="02020603050405020304" pitchFamily="18" charset="0"/>
              </a:rPr>
              <a:t>).</a:t>
            </a:r>
          </a:p>
          <a:p>
            <a:pPr marL="742950" lvl="1" indent="-285750">
              <a:lnSpc>
                <a:spcPct val="150000"/>
              </a:lnSpc>
              <a:buFont typeface="Wingdings" panose="05000000000000000000" pitchFamily="2" charset="2"/>
              <a:buChar char="§"/>
            </a:pPr>
            <a:r>
              <a:rPr lang="en-US" sz="1600" dirty="0" smtClean="0">
                <a:solidFill>
                  <a:srgbClr val="000000"/>
                </a:solidFill>
                <a:ea typeface="Calibri" panose="020F0502020204030204" pitchFamily="34" charset="0"/>
                <a:cs typeface="Times New Roman" panose="02020603050405020304" pitchFamily="18" charset="0"/>
              </a:rPr>
              <a:t>Availability and use of private sector resources.</a:t>
            </a:r>
            <a:endParaRPr lang="en-US" sz="1600" dirty="0">
              <a:solidFill>
                <a:srgbClr val="000000"/>
              </a:solidFill>
              <a:ea typeface="Calibri" panose="020F0502020204030204" pitchFamily="34" charset="0"/>
              <a:cs typeface="Times New Roman" panose="02020603050405020304" pitchFamily="18" charset="0"/>
            </a:endParaRPr>
          </a:p>
          <a:p>
            <a:pPr marL="742950" lvl="1" indent="-285750">
              <a:lnSpc>
                <a:spcPct val="150000"/>
              </a:lnSpc>
              <a:buFont typeface="Wingdings" panose="05000000000000000000" pitchFamily="2" charset="2"/>
              <a:buChar char="§"/>
            </a:pPr>
            <a:r>
              <a:rPr lang="en-US" sz="1600" dirty="0">
                <a:solidFill>
                  <a:srgbClr val="000000"/>
                </a:solidFill>
                <a:ea typeface="Calibri" panose="020F0502020204030204" pitchFamily="34" charset="0"/>
                <a:cs typeface="Times New Roman" panose="02020603050405020304" pitchFamily="18" charset="0"/>
              </a:rPr>
              <a:t>Promotion of the DTT </a:t>
            </a:r>
            <a:r>
              <a:rPr lang="en-US" sz="1600" dirty="0" smtClean="0">
                <a:solidFill>
                  <a:srgbClr val="000000"/>
                </a:solidFill>
                <a:ea typeface="Calibri" panose="020F0502020204030204" pitchFamily="34" charset="0"/>
                <a:cs typeface="Times New Roman" panose="02020603050405020304" pitchFamily="18" charset="0"/>
              </a:rPr>
              <a:t>migration message through private and government platforms.</a:t>
            </a:r>
          </a:p>
          <a:p>
            <a:pPr marL="742950" lvl="1" indent="-285750">
              <a:lnSpc>
                <a:spcPct val="150000"/>
              </a:lnSpc>
              <a:buFont typeface="Wingdings" panose="05000000000000000000" pitchFamily="2" charset="2"/>
              <a:buChar char="§"/>
            </a:pPr>
            <a:r>
              <a:rPr lang="en-US" sz="1600" dirty="0" smtClean="0">
                <a:solidFill>
                  <a:srgbClr val="000000"/>
                </a:solidFill>
                <a:ea typeface="Calibri" panose="020F0502020204030204" pitchFamily="34" charset="0"/>
                <a:cs typeface="Times New Roman" panose="02020603050405020304" pitchFamily="18" charset="0"/>
              </a:rPr>
              <a:t>Use of Community Development Workers for registration of households through local registration centres</a:t>
            </a:r>
            <a:r>
              <a:rPr lang="en-US" sz="1600" dirty="0">
                <a:solidFill>
                  <a:srgbClr val="000000"/>
                </a:solidFill>
                <a:ea typeface="Calibri" panose="020F0502020204030204" pitchFamily="34" charset="0"/>
                <a:cs typeface="Times New Roman" panose="02020603050405020304" pitchFamily="18" charset="0"/>
              </a:rPr>
              <a:t>.</a:t>
            </a:r>
            <a:endParaRPr lang="en-US" sz="1600" dirty="0" smtClean="0">
              <a:solidFill>
                <a:srgbClr val="000000"/>
              </a:solidFill>
              <a:ea typeface="Calibri" panose="020F0502020204030204" pitchFamily="34" charset="0"/>
              <a:cs typeface="Times New Roman" panose="02020603050405020304" pitchFamily="18" charset="0"/>
            </a:endParaRPr>
          </a:p>
          <a:p>
            <a:pPr marL="742950" lvl="1" indent="-285750">
              <a:lnSpc>
                <a:spcPct val="150000"/>
              </a:lnSpc>
              <a:buFont typeface="Wingdings" panose="05000000000000000000" pitchFamily="2" charset="2"/>
              <a:buChar char="§"/>
            </a:pPr>
            <a:r>
              <a:rPr lang="en-US" sz="1600" dirty="0" smtClean="0">
                <a:solidFill>
                  <a:srgbClr val="000000"/>
                </a:solidFill>
                <a:ea typeface="Calibri" panose="020F0502020204030204" pitchFamily="34" charset="0"/>
                <a:cs typeface="Times New Roman" panose="02020603050405020304" pitchFamily="18" charset="0"/>
              </a:rPr>
              <a:t>Reliable </a:t>
            </a:r>
            <a:r>
              <a:rPr lang="en-US" sz="1600" dirty="0">
                <a:solidFill>
                  <a:srgbClr val="000000"/>
                </a:solidFill>
                <a:ea typeface="Calibri" panose="020F0502020204030204" pitchFamily="34" charset="0"/>
                <a:cs typeface="Times New Roman" panose="02020603050405020304" pitchFamily="18" charset="0"/>
              </a:rPr>
              <a:t>database </a:t>
            </a:r>
            <a:r>
              <a:rPr lang="en-US" sz="1600" dirty="0" smtClean="0">
                <a:solidFill>
                  <a:srgbClr val="000000"/>
                </a:solidFill>
                <a:ea typeface="Calibri" panose="020F0502020204030204" pitchFamily="34" charset="0"/>
                <a:cs typeface="Times New Roman" panose="02020603050405020304" pitchFamily="18" charset="0"/>
              </a:rPr>
              <a:t>and adequate number of </a:t>
            </a:r>
            <a:r>
              <a:rPr lang="en-US" sz="1600" dirty="0">
                <a:solidFill>
                  <a:srgbClr val="000000"/>
                </a:solidFill>
                <a:ea typeface="Calibri" panose="020F0502020204030204" pitchFamily="34" charset="0"/>
                <a:cs typeface="Times New Roman" panose="02020603050405020304" pitchFamily="18" charset="0"/>
              </a:rPr>
              <a:t>installers to service their local municipalities </a:t>
            </a:r>
          </a:p>
        </p:txBody>
      </p:sp>
      <p:sp>
        <p:nvSpPr>
          <p:cNvPr id="4" name="Title 1"/>
          <p:cNvSpPr txBox="1">
            <a:spLocks/>
          </p:cNvSpPr>
          <p:nvPr/>
        </p:nvSpPr>
        <p:spPr>
          <a:xfrm>
            <a:off x="114300" y="69641"/>
            <a:ext cx="8915399" cy="578785"/>
          </a:xfrm>
          <a:prstGeom prst="rect">
            <a:avLst/>
          </a:prstGeom>
        </p:spPr>
        <p:style>
          <a:lnRef idx="0">
            <a:scrgbClr r="0" g="0" b="0"/>
          </a:lnRef>
          <a:fillRef idx="1002">
            <a:schemeClr val="lt2"/>
          </a:fillRef>
          <a:effectRef idx="0">
            <a:scrgbClr r="0" g="0" b="0"/>
          </a:effectRef>
          <a:fontRef idx="major"/>
        </p:style>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ZA" sz="3200" b="1" dirty="0" smtClean="0">
                <a:solidFill>
                  <a:schemeClr val="accent6">
                    <a:lumMod val="75000"/>
                  </a:schemeClr>
                </a:solidFill>
              </a:rPr>
              <a:t>KEY ENABLERS</a:t>
            </a:r>
            <a:endParaRPr lang="en-ZA" sz="3200" b="1" dirty="0">
              <a:solidFill>
                <a:schemeClr val="accent6">
                  <a:lumMod val="75000"/>
                </a:schemeClr>
              </a:solidFill>
            </a:endParaRPr>
          </a:p>
        </p:txBody>
      </p:sp>
      <p:pic>
        <p:nvPicPr>
          <p:cNvPr id="5" name="Picture 4" descr="cid:image001.png@01D22AE2.A659957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878380" y="6196250"/>
            <a:ext cx="558079" cy="522216"/>
          </a:xfrm>
          <a:prstGeom prst="rect">
            <a:avLst/>
          </a:prstGeom>
          <a:noFill/>
          <a:ln>
            <a:noFill/>
          </a:ln>
        </p:spPr>
      </p:pic>
      <p:pic>
        <p:nvPicPr>
          <p:cNvPr id="6" name="Picture 5"/>
          <p:cNvPicPr>
            <a:picLocks noChangeAspect="1"/>
          </p:cNvPicPr>
          <p:nvPr/>
        </p:nvPicPr>
        <p:blipFill>
          <a:blip r:embed="rId4"/>
          <a:stretch>
            <a:fillRect/>
          </a:stretch>
        </p:blipFill>
        <p:spPr>
          <a:xfrm>
            <a:off x="169923" y="6025613"/>
            <a:ext cx="556283" cy="566591"/>
          </a:xfrm>
          <a:prstGeom prst="rect">
            <a:avLst/>
          </a:prstGeom>
        </p:spPr>
      </p:pic>
    </p:spTree>
    <p:extLst>
      <p:ext uri="{BB962C8B-B14F-4D97-AF65-F5344CB8AC3E}">
        <p14:creationId xmlns:p14="http://schemas.microsoft.com/office/powerpoint/2010/main" val="2225608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73521C3-CA92-4722-A023-55EBE75821CB}" type="slidenum">
              <a:rPr lang="en-ZA" smtClean="0">
                <a:solidFill>
                  <a:prstClr val="black">
                    <a:tint val="75000"/>
                  </a:prstClr>
                </a:solidFill>
              </a:rPr>
              <a:pPr/>
              <a:t>15</a:t>
            </a:fld>
            <a:endParaRPr lang="en-ZA" dirty="0">
              <a:solidFill>
                <a:prstClr val="black">
                  <a:tint val="75000"/>
                </a:prstClr>
              </a:solidFill>
            </a:endParaRPr>
          </a:p>
        </p:txBody>
      </p:sp>
      <p:pic>
        <p:nvPicPr>
          <p:cNvPr id="9" name="Picture 8"/>
          <p:cNvPicPr>
            <a:picLocks noChangeAspect="1"/>
          </p:cNvPicPr>
          <p:nvPr/>
        </p:nvPicPr>
        <p:blipFill>
          <a:blip r:embed="rId2"/>
          <a:stretch>
            <a:fillRect/>
          </a:stretch>
        </p:blipFill>
        <p:spPr>
          <a:xfrm>
            <a:off x="3233548" y="463757"/>
            <a:ext cx="2948312" cy="4082283"/>
          </a:xfrm>
          <a:prstGeom prst="rect">
            <a:avLst/>
          </a:prstGeom>
        </p:spPr>
      </p:pic>
      <p:sp>
        <p:nvSpPr>
          <p:cNvPr id="4" name="Rectangle 3"/>
          <p:cNvSpPr/>
          <p:nvPr/>
        </p:nvSpPr>
        <p:spPr>
          <a:xfrm>
            <a:off x="3465088" y="4966772"/>
            <a:ext cx="2485232" cy="646331"/>
          </a:xfrm>
          <a:prstGeom prst="rect">
            <a:avLst/>
          </a:prstGeom>
        </p:spPr>
        <p:txBody>
          <a:bodyPr wrap="none">
            <a:spAutoFit/>
          </a:bodyPr>
          <a:lstStyle/>
          <a:p>
            <a:r>
              <a:rPr lang="en-ZA" sz="3600" b="1" dirty="0">
                <a:solidFill>
                  <a:schemeClr val="accent6">
                    <a:lumMod val="75000"/>
                  </a:schemeClr>
                </a:solidFill>
              </a:rPr>
              <a:t>THANK YOU</a:t>
            </a:r>
          </a:p>
        </p:txBody>
      </p:sp>
    </p:spTree>
    <p:extLst>
      <p:ext uri="{BB962C8B-B14F-4D97-AF65-F5344CB8AC3E}">
        <p14:creationId xmlns:p14="http://schemas.microsoft.com/office/powerpoint/2010/main" val="441348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599" cy="599421"/>
          </a:xfrm>
        </p:spPr>
        <p:style>
          <a:lnRef idx="0">
            <a:scrgbClr r="0" g="0" b="0"/>
          </a:lnRef>
          <a:fillRef idx="1002">
            <a:schemeClr val="lt2"/>
          </a:fillRef>
          <a:effectRef idx="0">
            <a:scrgbClr r="0" g="0" b="0"/>
          </a:effectRef>
          <a:fontRef idx="major"/>
        </p:style>
        <p:txBody>
          <a:bodyPr>
            <a:normAutofit fontScale="90000"/>
          </a:bodyPr>
          <a:lstStyle/>
          <a:p>
            <a:r>
              <a:rPr lang="en-ZA" sz="4000" b="1" dirty="0" smtClean="0">
                <a:solidFill>
                  <a:schemeClr val="accent6">
                    <a:lumMod val="75000"/>
                  </a:schemeClr>
                </a:solidFill>
              </a:rPr>
              <a:t>OUTLINE</a:t>
            </a:r>
            <a:endParaRPr lang="en-ZA" sz="4000" b="1" dirty="0">
              <a:solidFill>
                <a:schemeClr val="accent6">
                  <a:lumMod val="75000"/>
                </a:schemeClr>
              </a:solidFill>
            </a:endParaRPr>
          </a:p>
        </p:txBody>
      </p:sp>
      <p:sp>
        <p:nvSpPr>
          <p:cNvPr id="3" name="Content Placeholder 2"/>
          <p:cNvSpPr>
            <a:spLocks noGrp="1"/>
          </p:cNvSpPr>
          <p:nvPr>
            <p:ph idx="1"/>
          </p:nvPr>
        </p:nvSpPr>
        <p:spPr>
          <a:xfrm>
            <a:off x="457200" y="1540591"/>
            <a:ext cx="8229600" cy="4485022"/>
          </a:xfrm>
        </p:spPr>
        <p:txBody>
          <a:bodyPr>
            <a:noAutofit/>
          </a:bodyPr>
          <a:lstStyle/>
          <a:p>
            <a:pPr marL="457200" indent="-457200" algn="just">
              <a:buFont typeface="+mj-lt"/>
              <a:buAutoNum type="arabicPeriod"/>
            </a:pPr>
            <a:r>
              <a:rPr lang="en-ZA" sz="2400" b="1" dirty="0" smtClean="0"/>
              <a:t>High </a:t>
            </a:r>
            <a:r>
              <a:rPr lang="en-ZA" sz="2400" b="1" dirty="0"/>
              <a:t>L</a:t>
            </a:r>
            <a:r>
              <a:rPr lang="en-ZA" sz="2400" b="1" dirty="0" smtClean="0"/>
              <a:t>evel Overview</a:t>
            </a:r>
          </a:p>
          <a:p>
            <a:pPr marL="457200" indent="-457200" algn="just">
              <a:buFont typeface="+mj-lt"/>
              <a:buAutoNum type="arabicPeriod"/>
            </a:pPr>
            <a:r>
              <a:rPr lang="en-ZA" sz="2400" b="1" dirty="0" smtClean="0"/>
              <a:t>STB Procurement &amp; Distribution </a:t>
            </a:r>
          </a:p>
          <a:p>
            <a:pPr marL="457200" indent="-457200" algn="just">
              <a:buFont typeface="+mj-lt"/>
              <a:buAutoNum type="arabicPeriod"/>
            </a:pPr>
            <a:r>
              <a:rPr lang="en-ZA" sz="2400" b="1" dirty="0" smtClean="0"/>
              <a:t>Implementation Rollout Phases</a:t>
            </a:r>
          </a:p>
          <a:p>
            <a:pPr marL="457200" indent="-457200" algn="just">
              <a:buFont typeface="+mj-lt"/>
              <a:buAutoNum type="arabicPeriod"/>
            </a:pPr>
            <a:r>
              <a:rPr lang="en-ZA" sz="2400" b="1" dirty="0" smtClean="0"/>
              <a:t>Implementation Challenges and Mitigation</a:t>
            </a:r>
          </a:p>
          <a:p>
            <a:pPr marL="457200" indent="-457200" algn="just">
              <a:buFont typeface="+mj-lt"/>
              <a:buAutoNum type="arabicPeriod"/>
            </a:pPr>
            <a:r>
              <a:rPr lang="en-ZA" sz="2400" b="1" dirty="0" smtClean="0"/>
              <a:t>Roadmap Towards 2019 Target</a:t>
            </a:r>
          </a:p>
          <a:p>
            <a:pPr marL="457200" indent="-457200" algn="just">
              <a:buFont typeface="+mj-lt"/>
              <a:buAutoNum type="arabicPeriod"/>
            </a:pPr>
            <a:r>
              <a:rPr lang="en-ZA" sz="2400" b="1" dirty="0" smtClean="0"/>
              <a:t>Risks and Issues </a:t>
            </a:r>
            <a:r>
              <a:rPr lang="en-ZA" sz="2400" b="1" dirty="0"/>
              <a:t>a</a:t>
            </a:r>
            <a:r>
              <a:rPr lang="en-ZA" sz="2400" b="1" dirty="0" smtClean="0"/>
              <a:t>ssociated with 2019 Target</a:t>
            </a:r>
          </a:p>
          <a:p>
            <a:pPr marL="457200" indent="-457200" algn="just">
              <a:buFont typeface="+mj-lt"/>
              <a:buAutoNum type="arabicPeriod"/>
            </a:pPr>
            <a:r>
              <a:rPr lang="en-ZA" sz="2400" b="1" dirty="0" smtClean="0"/>
              <a:t>Funding Required</a:t>
            </a:r>
          </a:p>
          <a:p>
            <a:pPr marL="457200" indent="-457200" algn="just">
              <a:buFont typeface="+mj-lt"/>
              <a:buAutoNum type="arabicPeriod"/>
            </a:pPr>
            <a:r>
              <a:rPr lang="en-ZA" sz="2400" b="1" dirty="0" smtClean="0"/>
              <a:t>Key </a:t>
            </a:r>
            <a:r>
              <a:rPr lang="en-ZA" sz="2400" b="1" dirty="0"/>
              <a:t>Enablers</a:t>
            </a:r>
          </a:p>
          <a:p>
            <a:pPr lvl="1" indent="-342900" algn="just"/>
            <a:endParaRPr lang="en-ZA" sz="2000" dirty="0" smtClean="0"/>
          </a:p>
          <a:p>
            <a:pPr marL="457200" indent="-457200" algn="just">
              <a:buFont typeface="+mj-lt"/>
              <a:buAutoNum type="arabicPeriod"/>
            </a:pPr>
            <a:endParaRPr lang="en-ZA" sz="2400" dirty="0" smtClean="0"/>
          </a:p>
        </p:txBody>
      </p:sp>
      <p:sp>
        <p:nvSpPr>
          <p:cNvPr id="6" name="Slide Number Placeholder 5"/>
          <p:cNvSpPr>
            <a:spLocks noGrp="1"/>
          </p:cNvSpPr>
          <p:nvPr>
            <p:ph type="sldNum" sz="quarter" idx="12"/>
          </p:nvPr>
        </p:nvSpPr>
        <p:spPr/>
        <p:txBody>
          <a:bodyPr/>
          <a:lstStyle/>
          <a:p>
            <a:fld id="{8843D58F-2DAB-1446-A47E-C34A82BC1FA1}" type="slidenum">
              <a:rPr lang="en-US" smtClean="0"/>
              <a:t>2</a:t>
            </a:fld>
            <a:endParaRPr lang="en-US" dirty="0"/>
          </a:p>
        </p:txBody>
      </p:sp>
      <p:pic>
        <p:nvPicPr>
          <p:cNvPr id="5" name="Picture 4" descr="cid:image001.png@01D22AE2.A659957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878380" y="6199259"/>
            <a:ext cx="558079" cy="522216"/>
          </a:xfrm>
          <a:prstGeom prst="rect">
            <a:avLst/>
          </a:prstGeom>
          <a:noFill/>
          <a:ln>
            <a:noFill/>
          </a:ln>
        </p:spPr>
      </p:pic>
      <p:pic>
        <p:nvPicPr>
          <p:cNvPr id="7" name="Picture 6"/>
          <p:cNvPicPr>
            <a:picLocks noChangeAspect="1"/>
          </p:cNvPicPr>
          <p:nvPr/>
        </p:nvPicPr>
        <p:blipFill>
          <a:blip r:embed="rId5"/>
          <a:stretch>
            <a:fillRect/>
          </a:stretch>
        </p:blipFill>
        <p:spPr>
          <a:xfrm>
            <a:off x="317840" y="6025613"/>
            <a:ext cx="556283" cy="566591"/>
          </a:xfrm>
          <a:prstGeom prst="rect">
            <a:avLst/>
          </a:prstGeom>
        </p:spPr>
      </p:pic>
    </p:spTree>
    <p:extLst>
      <p:ext uri="{BB962C8B-B14F-4D97-AF65-F5344CB8AC3E}">
        <p14:creationId xmlns:p14="http://schemas.microsoft.com/office/powerpoint/2010/main" val="2347072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43D58F-2DAB-1446-A47E-C34A82BC1FA1}" type="slidenum">
              <a:rPr lang="en-US" smtClean="0"/>
              <a:pPr/>
              <a:t>3</a:t>
            </a:fld>
            <a:endParaRPr lang="en-US" dirty="0"/>
          </a:p>
        </p:txBody>
      </p:sp>
      <p:sp>
        <p:nvSpPr>
          <p:cNvPr id="8" name="Title 1"/>
          <p:cNvSpPr txBox="1">
            <a:spLocks/>
          </p:cNvSpPr>
          <p:nvPr/>
        </p:nvSpPr>
        <p:spPr>
          <a:xfrm>
            <a:off x="317840" y="117443"/>
            <a:ext cx="8489984" cy="584892"/>
          </a:xfrm>
          <a:prstGeom prst="rect">
            <a:avLst/>
          </a:prstGeom>
        </p:spPr>
        <p:style>
          <a:lnRef idx="0">
            <a:scrgbClr r="0" g="0" b="0"/>
          </a:lnRef>
          <a:fillRef idx="1002">
            <a:schemeClr val="lt2"/>
          </a:fillRef>
          <a:effectRef idx="0">
            <a:scrgbClr r="0" g="0" b="0"/>
          </a:effectRef>
          <a:fontRef idx="major"/>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914400"/>
            <a:r>
              <a:rPr lang="en-ZA" sz="3200" b="1" dirty="0" smtClean="0">
                <a:solidFill>
                  <a:schemeClr val="accent6">
                    <a:lumMod val="75000"/>
                  </a:schemeClr>
                </a:solidFill>
              </a:rPr>
              <a:t>HIGH </a:t>
            </a:r>
            <a:r>
              <a:rPr lang="en-ZA" sz="3200" b="1" dirty="0">
                <a:solidFill>
                  <a:schemeClr val="accent6">
                    <a:lumMod val="75000"/>
                  </a:schemeClr>
                </a:solidFill>
              </a:rPr>
              <a:t>LEVEL OVERVIEW</a:t>
            </a:r>
          </a:p>
        </p:txBody>
      </p:sp>
      <p:pic>
        <p:nvPicPr>
          <p:cNvPr id="9" name="Picture 8" descr="cid:image001.png@01D22AE2.A659957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878380" y="6199259"/>
            <a:ext cx="558079" cy="522216"/>
          </a:xfrm>
          <a:prstGeom prst="rect">
            <a:avLst/>
          </a:prstGeom>
          <a:noFill/>
          <a:ln>
            <a:noFill/>
          </a:ln>
        </p:spPr>
      </p:pic>
      <p:pic>
        <p:nvPicPr>
          <p:cNvPr id="10" name="Picture 9"/>
          <p:cNvPicPr>
            <a:picLocks noChangeAspect="1"/>
          </p:cNvPicPr>
          <p:nvPr/>
        </p:nvPicPr>
        <p:blipFill>
          <a:blip r:embed="rId4"/>
          <a:stretch>
            <a:fillRect/>
          </a:stretch>
        </p:blipFill>
        <p:spPr>
          <a:xfrm>
            <a:off x="317840" y="6025613"/>
            <a:ext cx="556283" cy="566591"/>
          </a:xfrm>
          <a:prstGeom prst="rect">
            <a:avLst/>
          </a:prstGeom>
        </p:spPr>
      </p:pic>
      <p:sp>
        <p:nvSpPr>
          <p:cNvPr id="7" name="Rectangle 6"/>
          <p:cNvSpPr/>
          <p:nvPr/>
        </p:nvSpPr>
        <p:spPr>
          <a:xfrm>
            <a:off x="270456" y="733324"/>
            <a:ext cx="8641724" cy="5539978"/>
          </a:xfrm>
          <a:prstGeom prst="rect">
            <a:avLst/>
          </a:prstGeom>
        </p:spPr>
        <p:txBody>
          <a:bodyPr wrap="square">
            <a:spAutoFit/>
          </a:bodyPr>
          <a:lstStyle/>
          <a:p>
            <a:pPr lvl="0" algn="just"/>
            <a:r>
              <a:rPr lang="en-ZA" sz="2400" b="1" dirty="0">
                <a:solidFill>
                  <a:schemeClr val="accent6">
                    <a:lumMod val="75000"/>
                  </a:schemeClr>
                </a:solidFill>
              </a:rPr>
              <a:t>Below is the progress update since the last committee meeting:</a:t>
            </a:r>
          </a:p>
          <a:p>
            <a:pPr marL="342900" lvl="0" indent="-342900" algn="just">
              <a:buFont typeface="Wingdings" panose="05000000000000000000" pitchFamily="2" charset="2"/>
              <a:buChar char="q"/>
            </a:pPr>
            <a:r>
              <a:rPr lang="en-ZA" sz="2000" b="1" dirty="0" smtClean="0"/>
              <a:t>Transmission Network:</a:t>
            </a:r>
            <a:r>
              <a:rPr lang="en-ZA" sz="2000" dirty="0" smtClean="0"/>
              <a:t> </a:t>
            </a:r>
            <a:r>
              <a:rPr lang="en-ZA" sz="2000" dirty="0"/>
              <a:t>Digital transmission network fully deployed and active across the country. 87.3% of South Africans in a position to receive digital terrestrial television (DTT) broadcasts,  the remaining 12.7% outside DTT coverage can receive via direct-to-home (DTH) satellite. Government currently distributing subsidized decoders for both DTT and DTH platforms.</a:t>
            </a:r>
          </a:p>
          <a:p>
            <a:pPr lvl="0" algn="just"/>
            <a:endParaRPr lang="en-ZA" sz="1000" dirty="0"/>
          </a:p>
          <a:p>
            <a:pPr marL="342900" indent="-342900" algn="just">
              <a:buFont typeface="Wingdings" panose="05000000000000000000" pitchFamily="2" charset="2"/>
              <a:buChar char="q"/>
            </a:pPr>
            <a:r>
              <a:rPr lang="en-ZA" sz="2000" b="1" dirty="0"/>
              <a:t>Digital Broadcast Content</a:t>
            </a:r>
            <a:r>
              <a:rPr lang="en-ZA" sz="2000" dirty="0"/>
              <a:t>: Currently all three SABC channels and News Channel live on air on the DTT and Satellite network, additional six channels from e.tv. In addition, all 18 SABC radio stations available throughout the country  in the digital TV network. There is room in the network for further channel expansion.</a:t>
            </a:r>
          </a:p>
          <a:p>
            <a:pPr lvl="0" algn="just"/>
            <a:endParaRPr lang="en-ZA" sz="1000" b="1" dirty="0"/>
          </a:p>
          <a:p>
            <a:pPr marL="342900" lvl="0" indent="-342900" algn="just">
              <a:buFont typeface="Wingdings" panose="05000000000000000000" pitchFamily="2" charset="2"/>
              <a:buChar char="q"/>
            </a:pPr>
            <a:r>
              <a:rPr lang="en-ZA" sz="2000" b="1" dirty="0"/>
              <a:t>Receiver Standards Framework:</a:t>
            </a:r>
            <a:r>
              <a:rPr lang="en-ZA" sz="2000" dirty="0"/>
              <a:t> SABS National Standards for STBs and Integrated Digital TV in force, manufacturers already producing receivers according to published standards. This was an area of uncertainty for some time in the industry.</a:t>
            </a:r>
          </a:p>
          <a:p>
            <a:pPr lvl="0" algn="just"/>
            <a:endParaRPr lang="en-ZA" sz="1000" dirty="0"/>
          </a:p>
          <a:p>
            <a:pPr marL="342900" lvl="0" indent="-342900" algn="just">
              <a:buFont typeface="Wingdings" panose="05000000000000000000" pitchFamily="2" charset="2"/>
              <a:buChar char="q"/>
            </a:pPr>
            <a:r>
              <a:rPr lang="en-ZA" sz="2000" b="1" dirty="0"/>
              <a:t>STB Distribution</a:t>
            </a:r>
            <a:r>
              <a:rPr lang="en-ZA" sz="2000" dirty="0"/>
              <a:t>: Subsidized STB distribution </a:t>
            </a:r>
            <a:r>
              <a:rPr lang="en-ZA" sz="2000" dirty="0" smtClean="0"/>
              <a:t>ongoing.</a:t>
            </a:r>
            <a:endParaRPr lang="en-ZA" sz="2000" b="1" dirty="0"/>
          </a:p>
        </p:txBody>
      </p:sp>
    </p:spTree>
    <p:extLst>
      <p:ext uri="{BB962C8B-B14F-4D97-AF65-F5344CB8AC3E}">
        <p14:creationId xmlns:p14="http://schemas.microsoft.com/office/powerpoint/2010/main" val="675284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43D58F-2DAB-1446-A47E-C34A82BC1FA1}" type="slidenum">
              <a:rPr lang="en-US" smtClean="0"/>
              <a:pPr/>
              <a:t>4</a:t>
            </a:fld>
            <a:endParaRPr lang="en-US" dirty="0"/>
          </a:p>
        </p:txBody>
      </p:sp>
      <p:sp>
        <p:nvSpPr>
          <p:cNvPr id="6" name="Rectangle 5"/>
          <p:cNvSpPr/>
          <p:nvPr/>
        </p:nvSpPr>
        <p:spPr>
          <a:xfrm>
            <a:off x="141669" y="720062"/>
            <a:ext cx="8847784" cy="5740033"/>
          </a:xfrm>
          <a:prstGeom prst="rect">
            <a:avLst/>
          </a:prstGeom>
        </p:spPr>
        <p:txBody>
          <a:bodyPr wrap="square">
            <a:spAutoFit/>
          </a:bodyPr>
          <a:lstStyle/>
          <a:p>
            <a:pPr marL="342900" indent="-342900" algn="just">
              <a:buFont typeface="Wingdings" panose="05000000000000000000" pitchFamily="2" charset="2"/>
              <a:buChar char="q"/>
            </a:pPr>
            <a:r>
              <a:rPr lang="en-ZA" dirty="0" smtClean="0"/>
              <a:t>As per Statistics South Africa, 2013:</a:t>
            </a:r>
          </a:p>
          <a:p>
            <a:pPr marL="800100" lvl="1" indent="-342900" algn="just">
              <a:buFont typeface="Wingdings" panose="05000000000000000000" pitchFamily="2" charset="2"/>
              <a:buChar char="§"/>
            </a:pPr>
            <a:r>
              <a:rPr lang="en-ZA" sz="1600" dirty="0" smtClean="0"/>
              <a:t>Total households 15.1 million</a:t>
            </a:r>
          </a:p>
          <a:p>
            <a:pPr marL="800100" lvl="1" indent="-342900" algn="just">
              <a:buFont typeface="Wingdings" panose="05000000000000000000" pitchFamily="2" charset="2"/>
              <a:buChar char="§"/>
            </a:pPr>
            <a:r>
              <a:rPr lang="en-ZA" sz="1600" dirty="0" smtClean="0"/>
              <a:t>Households owning television sets estimated at 12 million</a:t>
            </a:r>
            <a:endParaRPr lang="en-ZA" sz="2000" dirty="0" smtClean="0"/>
          </a:p>
          <a:p>
            <a:pPr marL="800100" lvl="1" indent="-342900" algn="just">
              <a:buFont typeface="Wingdings" panose="05000000000000000000" pitchFamily="2" charset="2"/>
              <a:buChar char="§"/>
            </a:pPr>
            <a:r>
              <a:rPr lang="en-ZA" sz="1600" dirty="0" smtClean="0"/>
              <a:t>Households with commercial pay TV subscription estimated at 4.5 </a:t>
            </a:r>
          </a:p>
          <a:p>
            <a:pPr marL="800100" lvl="1" indent="-342900" algn="just">
              <a:buFont typeface="Wingdings" panose="05000000000000000000" pitchFamily="2" charset="2"/>
              <a:buChar char="§"/>
            </a:pPr>
            <a:r>
              <a:rPr lang="en-ZA" sz="1600" dirty="0" smtClean="0"/>
              <a:t>The Government commitment to migrate totals 5 million free STB kits and installations</a:t>
            </a:r>
          </a:p>
          <a:p>
            <a:pPr marL="800100" lvl="1" indent="-342900" algn="just">
              <a:buFont typeface="Wingdings" panose="05000000000000000000" pitchFamily="2" charset="2"/>
              <a:buChar char="§"/>
            </a:pPr>
            <a:r>
              <a:rPr lang="en-ZA" sz="1600" dirty="0"/>
              <a:t>There is an additional </a:t>
            </a:r>
            <a:r>
              <a:rPr lang="en-ZA" sz="1600" dirty="0" smtClean="0"/>
              <a:t>estimated 2.5 million households owning television sets households </a:t>
            </a:r>
            <a:r>
              <a:rPr lang="en-ZA" sz="1600" dirty="0"/>
              <a:t>that do not qualify for the subsidy that will require STBs or IDTVs in order to migrate. </a:t>
            </a:r>
            <a:endParaRPr lang="en-ZA" sz="1600" dirty="0" smtClean="0"/>
          </a:p>
          <a:p>
            <a:pPr marL="800100" lvl="1" indent="-342900" algn="just">
              <a:buFont typeface="Wingdings" panose="05000000000000000000" pitchFamily="2" charset="2"/>
              <a:buChar char="§"/>
            </a:pPr>
            <a:r>
              <a:rPr lang="en-ZA" sz="1600" dirty="0" smtClean="0"/>
              <a:t>Approximately 3 million households do not own television sets. It is believed that household that do not have television sets are either households that do not have access to electricity and/or households that were historically never had access to terrestrial television services. </a:t>
            </a:r>
          </a:p>
          <a:p>
            <a:pPr algn="just"/>
            <a:endParaRPr lang="en-ZA" sz="500" dirty="0" smtClean="0">
              <a:solidFill>
                <a:srgbClr val="FF0000"/>
              </a:solidFill>
            </a:endParaRPr>
          </a:p>
          <a:p>
            <a:pPr marL="342900" indent="-342900" algn="just">
              <a:buFont typeface="Wingdings" panose="05000000000000000000" pitchFamily="2" charset="2"/>
              <a:buChar char="q"/>
            </a:pPr>
            <a:r>
              <a:rPr lang="en-ZA" dirty="0" smtClean="0"/>
              <a:t>The R2.45-billion budget only sufficient for </a:t>
            </a:r>
            <a:r>
              <a:rPr lang="en-ZA" b="1" dirty="0" smtClean="0"/>
              <a:t>1.5 million kits </a:t>
            </a:r>
            <a:r>
              <a:rPr lang="en-ZA" dirty="0" smtClean="0"/>
              <a:t>(STBs, aerials and installation costs).</a:t>
            </a:r>
          </a:p>
          <a:p>
            <a:pPr algn="just"/>
            <a:endParaRPr lang="en-ZA" sz="500" dirty="0" smtClean="0"/>
          </a:p>
          <a:p>
            <a:pPr marL="342900" indent="-342900" algn="just">
              <a:buFont typeface="Wingdings" panose="05000000000000000000" pitchFamily="2" charset="2"/>
              <a:buChar char="q"/>
            </a:pPr>
            <a:r>
              <a:rPr lang="en-ZA" dirty="0" smtClean="0"/>
              <a:t>USAASA </a:t>
            </a:r>
            <a:r>
              <a:rPr lang="en-ZA" dirty="0"/>
              <a:t>ordered 1.5 million STB kits from various manufacturers between 2014 and 2015. </a:t>
            </a:r>
          </a:p>
          <a:p>
            <a:pPr algn="just"/>
            <a:endParaRPr lang="en-ZA" sz="500" dirty="0" smtClean="0"/>
          </a:p>
          <a:p>
            <a:pPr marL="342900" indent="-342900" algn="just">
              <a:buFont typeface="Wingdings" panose="05000000000000000000" pitchFamily="2" charset="2"/>
              <a:buChar char="q"/>
            </a:pPr>
            <a:r>
              <a:rPr lang="en-ZA" dirty="0" smtClean="0"/>
              <a:t>To </a:t>
            </a:r>
            <a:r>
              <a:rPr lang="en-ZA" dirty="0"/>
              <a:t>date, over 851 720 STB kits have been delivered to the SAPO </a:t>
            </a:r>
            <a:r>
              <a:rPr lang="en-ZA" dirty="0" smtClean="0"/>
              <a:t>warehouses.</a:t>
            </a:r>
            <a:endParaRPr lang="en-ZA" dirty="0"/>
          </a:p>
          <a:p>
            <a:pPr algn="just"/>
            <a:endParaRPr lang="en-ZA" sz="500" dirty="0" smtClean="0"/>
          </a:p>
          <a:p>
            <a:pPr marL="342900" indent="-342900" algn="just">
              <a:buFont typeface="Wingdings" panose="05000000000000000000" pitchFamily="2" charset="2"/>
              <a:buChar char="q"/>
            </a:pPr>
            <a:r>
              <a:rPr lang="en-ZA" dirty="0" smtClean="0"/>
              <a:t>So </a:t>
            </a:r>
            <a:r>
              <a:rPr lang="en-ZA" dirty="0"/>
              <a:t>far, over 563 667 registrations have been recorded </a:t>
            </a:r>
            <a:r>
              <a:rPr lang="en-ZA" dirty="0" smtClean="0"/>
              <a:t>with 283 478  </a:t>
            </a:r>
            <a:r>
              <a:rPr lang="en-ZA" dirty="0"/>
              <a:t>installations allocated </a:t>
            </a:r>
            <a:r>
              <a:rPr lang="en-ZA" dirty="0" smtClean="0"/>
              <a:t>to installers and </a:t>
            </a:r>
            <a:r>
              <a:rPr lang="en-ZA" dirty="0"/>
              <a:t>completed nationwide.</a:t>
            </a:r>
          </a:p>
          <a:p>
            <a:pPr algn="just"/>
            <a:endParaRPr lang="en-ZA" sz="500" dirty="0" smtClean="0"/>
          </a:p>
          <a:p>
            <a:pPr marL="342900" indent="-342900" algn="just">
              <a:buFont typeface="Wingdings" panose="05000000000000000000" pitchFamily="2" charset="2"/>
              <a:buChar char="q"/>
            </a:pPr>
            <a:r>
              <a:rPr lang="en-ZA" dirty="0" smtClean="0"/>
              <a:t>A </a:t>
            </a:r>
            <a:r>
              <a:rPr lang="en-ZA" dirty="0"/>
              <a:t>total of 23 </a:t>
            </a:r>
            <a:r>
              <a:rPr lang="en-ZA" dirty="0" smtClean="0"/>
              <a:t>161 </a:t>
            </a:r>
            <a:r>
              <a:rPr lang="en-ZA" dirty="0"/>
              <a:t>installations completed in the Northern Cape SKA region in order to comply with the international radio telescope project </a:t>
            </a:r>
            <a:r>
              <a:rPr lang="en-ZA" dirty="0" smtClean="0"/>
              <a:t>requirements.</a:t>
            </a:r>
          </a:p>
          <a:p>
            <a:pPr marL="342900" indent="-342900" algn="just">
              <a:buFont typeface="Wingdings" panose="05000000000000000000" pitchFamily="2" charset="2"/>
              <a:buChar char="q"/>
            </a:pPr>
            <a:r>
              <a:rPr lang="en-ZA" dirty="0"/>
              <a:t>Analogue broadcasts have been switched off in the SKA as a result (18 transmitters)</a:t>
            </a:r>
          </a:p>
        </p:txBody>
      </p:sp>
      <p:sp>
        <p:nvSpPr>
          <p:cNvPr id="8" name="Title 1"/>
          <p:cNvSpPr txBox="1">
            <a:spLocks/>
          </p:cNvSpPr>
          <p:nvPr/>
        </p:nvSpPr>
        <p:spPr>
          <a:xfrm>
            <a:off x="141668" y="85054"/>
            <a:ext cx="8847785" cy="584892"/>
          </a:xfrm>
          <a:prstGeom prst="rect">
            <a:avLst/>
          </a:prstGeom>
        </p:spPr>
        <p:style>
          <a:lnRef idx="0">
            <a:scrgbClr r="0" g="0" b="0"/>
          </a:lnRef>
          <a:fillRef idx="1002">
            <a:schemeClr val="lt2"/>
          </a:fillRef>
          <a:effectRef idx="0">
            <a:scrgbClr r="0" g="0" b="0"/>
          </a:effectRef>
          <a:fontRef idx="major"/>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ZA" sz="3200" b="1" dirty="0" smtClean="0">
                <a:solidFill>
                  <a:schemeClr val="accent6">
                    <a:lumMod val="75000"/>
                  </a:schemeClr>
                </a:solidFill>
              </a:rPr>
              <a:t>STB PROCUREMENT &amp; DISTRIBUTION</a:t>
            </a:r>
            <a:endParaRPr lang="en-ZA" sz="3200" b="1" dirty="0">
              <a:solidFill>
                <a:schemeClr val="accent6">
                  <a:lumMod val="75000"/>
                </a:schemeClr>
              </a:solidFill>
            </a:endParaRPr>
          </a:p>
        </p:txBody>
      </p:sp>
      <p:pic>
        <p:nvPicPr>
          <p:cNvPr id="9" name="Picture 8" descr="cid:image001.png@01D22AE2.A659957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878380" y="6168256"/>
            <a:ext cx="558079" cy="522216"/>
          </a:xfrm>
          <a:prstGeom prst="rect">
            <a:avLst/>
          </a:prstGeom>
          <a:noFill/>
          <a:ln>
            <a:noFill/>
          </a:ln>
        </p:spPr>
      </p:pic>
      <p:pic>
        <p:nvPicPr>
          <p:cNvPr id="10" name="Picture 9"/>
          <p:cNvPicPr>
            <a:picLocks noChangeAspect="1"/>
          </p:cNvPicPr>
          <p:nvPr/>
        </p:nvPicPr>
        <p:blipFill>
          <a:blip r:embed="rId4"/>
          <a:stretch>
            <a:fillRect/>
          </a:stretch>
        </p:blipFill>
        <p:spPr>
          <a:xfrm>
            <a:off x="141669" y="6216876"/>
            <a:ext cx="556283" cy="566591"/>
          </a:xfrm>
          <a:prstGeom prst="rect">
            <a:avLst/>
          </a:prstGeom>
        </p:spPr>
      </p:pic>
    </p:spTree>
    <p:extLst>
      <p:ext uri="{BB962C8B-B14F-4D97-AF65-F5344CB8AC3E}">
        <p14:creationId xmlns:p14="http://schemas.microsoft.com/office/powerpoint/2010/main" val="1869345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43D58F-2DAB-1446-A47E-C34A82BC1FA1}" type="slidenum">
              <a:rPr lang="en-US" smtClean="0"/>
              <a:pPr/>
              <a:t>5</a:t>
            </a:fld>
            <a:endParaRPr lang="en-US" dirty="0"/>
          </a:p>
        </p:txBody>
      </p:sp>
      <p:sp>
        <p:nvSpPr>
          <p:cNvPr id="6" name="Rectangle 5"/>
          <p:cNvSpPr/>
          <p:nvPr/>
        </p:nvSpPr>
        <p:spPr>
          <a:xfrm>
            <a:off x="270456" y="742676"/>
            <a:ext cx="8416344" cy="5632311"/>
          </a:xfrm>
          <a:prstGeom prst="rect">
            <a:avLst/>
          </a:prstGeom>
        </p:spPr>
        <p:txBody>
          <a:bodyPr wrap="square">
            <a:spAutoFit/>
          </a:bodyPr>
          <a:lstStyle/>
          <a:p>
            <a:pPr algn="just"/>
            <a:r>
              <a:rPr lang="en-ZA" sz="2400" b="1" dirty="0" smtClean="0">
                <a:solidFill>
                  <a:schemeClr val="accent6">
                    <a:lumMod val="75000"/>
                  </a:schemeClr>
                </a:solidFill>
              </a:rPr>
              <a:t>Rollout Considerations</a:t>
            </a:r>
            <a:endParaRPr lang="en-ZA" sz="2400" b="1" dirty="0">
              <a:solidFill>
                <a:schemeClr val="accent6">
                  <a:lumMod val="75000"/>
                </a:schemeClr>
              </a:solidFill>
            </a:endParaRPr>
          </a:p>
          <a:p>
            <a:pPr marL="457200" indent="-457200" algn="just">
              <a:buFont typeface="Wingdings" panose="05000000000000000000" pitchFamily="2" charset="2"/>
              <a:buChar char="q"/>
            </a:pPr>
            <a:r>
              <a:rPr lang="en-US" sz="2100" b="1" dirty="0" smtClean="0"/>
              <a:t>Short-Term – Phase 1 </a:t>
            </a:r>
            <a:endParaRPr lang="en-US" sz="2100" b="1" dirty="0"/>
          </a:p>
          <a:p>
            <a:pPr lvl="2" indent="-457200" algn="just">
              <a:buFont typeface="Wingdings" panose="05000000000000000000" pitchFamily="2" charset="2"/>
              <a:buChar char="§"/>
            </a:pPr>
            <a:r>
              <a:rPr lang="en-US" sz="2100" dirty="0"/>
              <a:t>STB Clearance: </a:t>
            </a:r>
            <a:r>
              <a:rPr lang="en-ZA" sz="2100" dirty="0"/>
              <a:t>Clearing of existing DTT kits (</a:t>
            </a:r>
            <a:r>
              <a:rPr lang="en-US" sz="2100" dirty="0"/>
              <a:t>Rollout plan </a:t>
            </a:r>
            <a:r>
              <a:rPr lang="en-US" sz="2100" dirty="0" smtClean="0"/>
              <a:t>completed and in force)</a:t>
            </a:r>
            <a:endParaRPr lang="en-ZA" sz="2100" dirty="0"/>
          </a:p>
          <a:p>
            <a:pPr lvl="2" indent="-457200" algn="just">
              <a:buFont typeface="Wingdings" panose="05000000000000000000" pitchFamily="2" charset="2"/>
              <a:buChar char="§"/>
            </a:pPr>
            <a:r>
              <a:rPr lang="en-ZA" sz="2100" dirty="0"/>
              <a:t>The planned sequence starts with predominantly flat provinces along borders (Free State and North West</a:t>
            </a:r>
            <a:r>
              <a:rPr lang="en-ZA" sz="2100" dirty="0" smtClean="0"/>
              <a:t>).</a:t>
            </a:r>
          </a:p>
          <a:p>
            <a:pPr lvl="2" indent="-457200" algn="just">
              <a:buFont typeface="Wingdings" panose="05000000000000000000" pitchFamily="2" charset="2"/>
              <a:buChar char="§"/>
            </a:pPr>
            <a:r>
              <a:rPr lang="en-ZA" sz="2100" dirty="0"/>
              <a:t>The registration </a:t>
            </a:r>
            <a:r>
              <a:rPr lang="en-ZA" sz="2100" dirty="0" smtClean="0"/>
              <a:t>process for indigents to be activated nationally with a target timeline for June 2018 (including data analysis).</a:t>
            </a:r>
            <a:endParaRPr lang="en-ZA" sz="2100" dirty="0"/>
          </a:p>
          <a:p>
            <a:pPr algn="just"/>
            <a:endParaRPr lang="en-ZA" sz="2100" b="1" dirty="0" smtClean="0"/>
          </a:p>
          <a:p>
            <a:pPr marL="457200" indent="-457200" algn="just">
              <a:buFont typeface="Wingdings" panose="05000000000000000000" pitchFamily="2" charset="2"/>
              <a:buChar char="q"/>
            </a:pPr>
            <a:r>
              <a:rPr lang="en-ZA" sz="2100" b="1" dirty="0" smtClean="0"/>
              <a:t>Medium-Term </a:t>
            </a:r>
            <a:r>
              <a:rPr lang="en-ZA" sz="2100" b="1" dirty="0"/>
              <a:t>(April – July 2018</a:t>
            </a:r>
            <a:r>
              <a:rPr lang="en-ZA" sz="2100" b="1" dirty="0" smtClean="0"/>
              <a:t>) – </a:t>
            </a:r>
            <a:r>
              <a:rPr lang="en-ZA" sz="2100" b="1" dirty="0"/>
              <a:t>Phase 2</a:t>
            </a:r>
          </a:p>
          <a:p>
            <a:pPr lvl="2" indent="-457200" algn="just">
              <a:buFont typeface="Wingdings" panose="05000000000000000000" pitchFamily="2" charset="2"/>
              <a:buChar char="§"/>
            </a:pPr>
            <a:r>
              <a:rPr lang="en-ZA" sz="2100" dirty="0"/>
              <a:t>Acquisition of DTH decoders to connect already registered DTH households.</a:t>
            </a:r>
          </a:p>
          <a:p>
            <a:pPr algn="just"/>
            <a:endParaRPr lang="en-US" sz="2100" dirty="0" smtClean="0"/>
          </a:p>
          <a:p>
            <a:pPr marL="457200" indent="-457200" algn="just">
              <a:buFont typeface="Wingdings" panose="05000000000000000000" pitchFamily="2" charset="2"/>
              <a:buChar char="q"/>
            </a:pPr>
            <a:r>
              <a:rPr lang="en-US" sz="2100" b="1" dirty="0" smtClean="0"/>
              <a:t>Long-term (July 2018 – June 2019) – </a:t>
            </a:r>
            <a:r>
              <a:rPr lang="en-US" sz="2100" b="1" dirty="0"/>
              <a:t>Phase 3</a:t>
            </a:r>
          </a:p>
          <a:p>
            <a:pPr lvl="2" indent="-457200" algn="just">
              <a:buFont typeface="Wingdings" panose="05000000000000000000" pitchFamily="2" charset="2"/>
              <a:buChar char="§"/>
            </a:pPr>
            <a:r>
              <a:rPr lang="en-ZA" sz="2100" dirty="0"/>
              <a:t>New procurement </a:t>
            </a:r>
            <a:r>
              <a:rPr lang="en-ZA" sz="2100" dirty="0" smtClean="0"/>
              <a:t>of devices for </a:t>
            </a:r>
            <a:r>
              <a:rPr lang="en-ZA" sz="2100" dirty="0"/>
              <a:t>the remainder of the provinces. </a:t>
            </a:r>
          </a:p>
          <a:p>
            <a:pPr lvl="2" indent="-457200" algn="just">
              <a:buFont typeface="Wingdings" panose="05000000000000000000" pitchFamily="2" charset="2"/>
              <a:buChar char="§"/>
            </a:pPr>
            <a:r>
              <a:rPr lang="en-ZA" sz="2100" dirty="0" smtClean="0"/>
              <a:t>Rollout in the remainder of the border and inland provinces with targeted completion date of 30 June 2019. </a:t>
            </a:r>
          </a:p>
        </p:txBody>
      </p:sp>
      <p:sp>
        <p:nvSpPr>
          <p:cNvPr id="8" name="Title 1"/>
          <p:cNvSpPr txBox="1">
            <a:spLocks/>
          </p:cNvSpPr>
          <p:nvPr/>
        </p:nvSpPr>
        <p:spPr>
          <a:xfrm>
            <a:off x="270456" y="117443"/>
            <a:ext cx="8416344" cy="584892"/>
          </a:xfrm>
          <a:prstGeom prst="rect">
            <a:avLst/>
          </a:prstGeom>
        </p:spPr>
        <p:style>
          <a:lnRef idx="0">
            <a:scrgbClr r="0" g="0" b="0"/>
          </a:lnRef>
          <a:fillRef idx="1002">
            <a:schemeClr val="lt2"/>
          </a:fillRef>
          <a:effectRef idx="0">
            <a:scrgbClr r="0" g="0" b="0"/>
          </a:effectRef>
          <a:fontRef idx="major"/>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ZA" sz="3200" b="1" dirty="0" smtClean="0">
                <a:solidFill>
                  <a:schemeClr val="accent6">
                    <a:lumMod val="75000"/>
                  </a:schemeClr>
                </a:solidFill>
              </a:rPr>
              <a:t>IMPLEMENTATION ROLLOUT PHASES</a:t>
            </a:r>
            <a:endParaRPr lang="en-ZA" sz="3200" b="1" dirty="0">
              <a:solidFill>
                <a:schemeClr val="accent6">
                  <a:lumMod val="75000"/>
                </a:schemeClr>
              </a:solidFill>
            </a:endParaRPr>
          </a:p>
        </p:txBody>
      </p:sp>
      <p:pic>
        <p:nvPicPr>
          <p:cNvPr id="9" name="Picture 8" descr="cid:image001.png@01D22AE2.A659957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878380" y="6168256"/>
            <a:ext cx="558079" cy="522216"/>
          </a:xfrm>
          <a:prstGeom prst="rect">
            <a:avLst/>
          </a:prstGeom>
          <a:noFill/>
          <a:ln>
            <a:noFill/>
          </a:ln>
        </p:spPr>
      </p:pic>
      <p:pic>
        <p:nvPicPr>
          <p:cNvPr id="10" name="Picture 9"/>
          <p:cNvPicPr>
            <a:picLocks noChangeAspect="1"/>
          </p:cNvPicPr>
          <p:nvPr/>
        </p:nvPicPr>
        <p:blipFill>
          <a:blip r:embed="rId4"/>
          <a:stretch>
            <a:fillRect/>
          </a:stretch>
        </p:blipFill>
        <p:spPr>
          <a:xfrm>
            <a:off x="143028" y="6102187"/>
            <a:ext cx="556283" cy="566591"/>
          </a:xfrm>
          <a:prstGeom prst="rect">
            <a:avLst/>
          </a:prstGeom>
        </p:spPr>
      </p:pic>
    </p:spTree>
    <p:extLst>
      <p:ext uri="{BB962C8B-B14F-4D97-AF65-F5344CB8AC3E}">
        <p14:creationId xmlns:p14="http://schemas.microsoft.com/office/powerpoint/2010/main" val="2689788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43D58F-2DAB-1446-A47E-C34A82BC1FA1}" type="slidenum">
              <a:rPr lang="en-US" smtClean="0"/>
              <a:pPr/>
              <a:t>6</a:t>
            </a:fld>
            <a:endParaRPr lang="en-US" dirty="0"/>
          </a:p>
        </p:txBody>
      </p:sp>
      <p:sp>
        <p:nvSpPr>
          <p:cNvPr id="3" name="TextBox 2"/>
          <p:cNvSpPr txBox="1"/>
          <p:nvPr/>
        </p:nvSpPr>
        <p:spPr>
          <a:xfrm>
            <a:off x="251520" y="760050"/>
            <a:ext cx="8712968" cy="4832092"/>
          </a:xfrm>
          <a:prstGeom prst="rect">
            <a:avLst/>
          </a:prstGeom>
          <a:noFill/>
        </p:spPr>
        <p:txBody>
          <a:bodyPr wrap="square" rtlCol="0">
            <a:spAutoFit/>
          </a:bodyPr>
          <a:lstStyle/>
          <a:p>
            <a:pPr marL="342900" marR="0" lvl="0" indent="-342900" algn="just"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400" b="1" i="0" u="none" strike="noStrike" kern="0" cap="none" spc="0" normalizeH="0" baseline="0" noProof="0" dirty="0" smtClean="0">
                <a:ln>
                  <a:noFill/>
                </a:ln>
                <a:solidFill>
                  <a:srgbClr val="000000"/>
                </a:solidFill>
                <a:effectLst/>
                <a:uLnTx/>
                <a:uFillTx/>
              </a:rPr>
              <a:t>Lack of resources</a:t>
            </a:r>
          </a:p>
          <a:p>
            <a:pPr marL="914400" marR="0" lvl="1" indent="-457200" algn="just"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0" cap="none" spc="0" normalizeH="0" baseline="0" noProof="0" dirty="0" smtClean="0">
                <a:ln>
                  <a:noFill/>
                </a:ln>
                <a:solidFill>
                  <a:srgbClr val="000000"/>
                </a:solidFill>
                <a:effectLst/>
                <a:uLnTx/>
                <a:uFillTx/>
              </a:rPr>
              <a:t>Project coordination (Administration, Logistics and financial management).</a:t>
            </a:r>
          </a:p>
          <a:p>
            <a:pPr marL="914400" marR="0" lvl="1" indent="-457200" algn="just"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ZA" sz="2000" b="0" i="0" u="none" strike="noStrike" kern="0" cap="none" spc="0" normalizeH="0" baseline="0" noProof="0" dirty="0" smtClean="0">
                <a:ln>
                  <a:noFill/>
                </a:ln>
                <a:solidFill>
                  <a:srgbClr val="000000"/>
                </a:solidFill>
                <a:effectLst/>
                <a:uLnTx/>
                <a:uFillTx/>
              </a:rPr>
              <a:t>Multitasking and juggling between various assignments with limited resources.</a:t>
            </a:r>
          </a:p>
          <a:p>
            <a:pPr marR="0" lvl="1" algn="just" defTabSz="914400" eaLnBrk="1" fontAlgn="auto" latinLnBrk="0" hangingPunct="1">
              <a:lnSpc>
                <a:spcPct val="100000"/>
              </a:lnSpc>
              <a:spcBef>
                <a:spcPts val="0"/>
              </a:spcBef>
              <a:spcAft>
                <a:spcPts val="0"/>
              </a:spcAft>
              <a:buClrTx/>
              <a:buSzTx/>
              <a:tabLst/>
              <a:defRPr/>
            </a:pPr>
            <a:endParaRPr kumimoji="0" lang="en-US" sz="1800" b="0" i="0" u="none" strike="noStrike" kern="0" cap="none" spc="0" normalizeH="0" baseline="0" noProof="0" dirty="0" smtClean="0">
              <a:ln>
                <a:noFill/>
              </a:ln>
              <a:solidFill>
                <a:srgbClr val="000000"/>
              </a:solidFill>
              <a:effectLst/>
              <a:uLnTx/>
              <a:uFillTx/>
            </a:endParaRPr>
          </a:p>
          <a:p>
            <a:pPr marL="342900" marR="0" lvl="0" indent="-342900" algn="just"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ZA" sz="2400" b="1" i="0" u="none" strike="noStrike" kern="0" cap="none" spc="0" normalizeH="0" baseline="0" noProof="0" dirty="0" smtClean="0">
                <a:ln>
                  <a:noFill/>
                </a:ln>
                <a:solidFill>
                  <a:srgbClr val="000000"/>
                </a:solidFill>
                <a:effectLst/>
                <a:uLnTx/>
                <a:uFillTx/>
              </a:rPr>
              <a:t>Absence of DTH Devices</a:t>
            </a:r>
          </a:p>
          <a:p>
            <a:pPr marL="914400" marR="0" lvl="1" indent="-457200" algn="just"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ZA" sz="2000" b="0" i="0" u="none" strike="noStrike" kern="0" cap="none" spc="0" normalizeH="0" baseline="0" noProof="0" dirty="0" smtClean="0">
                <a:ln>
                  <a:noFill/>
                </a:ln>
                <a:effectLst/>
                <a:uLnTx/>
                <a:uFillTx/>
              </a:rPr>
              <a:t>Negative</a:t>
            </a:r>
            <a:r>
              <a:rPr kumimoji="0" lang="en-ZA" sz="2000" b="0" i="0" u="none" strike="noStrike" kern="0" cap="none" spc="0" normalizeH="0" noProof="0" dirty="0" smtClean="0">
                <a:ln>
                  <a:noFill/>
                </a:ln>
                <a:effectLst/>
                <a:uLnTx/>
                <a:uFillTx/>
              </a:rPr>
              <a:t> impact on provincial planning and </a:t>
            </a:r>
            <a:r>
              <a:rPr kumimoji="0" lang="en-ZA" sz="2000" b="0" i="0" u="none" strike="noStrike" kern="0" cap="none" spc="0" normalizeH="0" baseline="0" noProof="0" dirty="0" smtClean="0">
                <a:ln>
                  <a:noFill/>
                </a:ln>
                <a:effectLst/>
                <a:uLnTx/>
                <a:uFillTx/>
              </a:rPr>
              <a:t>connecting </a:t>
            </a:r>
            <a:r>
              <a:rPr kumimoji="0" lang="en-ZA" sz="2000" b="0" i="0" u="none" strike="noStrike" kern="0" cap="none" spc="0" normalizeH="0" baseline="0" noProof="0" dirty="0" smtClean="0">
                <a:ln>
                  <a:noFill/>
                </a:ln>
                <a:solidFill>
                  <a:srgbClr val="000000"/>
                </a:solidFill>
                <a:effectLst/>
                <a:uLnTx/>
                <a:uFillTx/>
              </a:rPr>
              <a:t>the already qualified registered households impacting on programme reputation.</a:t>
            </a:r>
          </a:p>
          <a:p>
            <a:pPr marR="0" lvl="1" algn="just" defTabSz="914400" eaLnBrk="1" fontAlgn="auto" latinLnBrk="0" hangingPunct="1">
              <a:lnSpc>
                <a:spcPct val="100000"/>
              </a:lnSpc>
              <a:spcBef>
                <a:spcPts val="0"/>
              </a:spcBef>
              <a:spcAft>
                <a:spcPts val="0"/>
              </a:spcAft>
              <a:buClrTx/>
              <a:buSzTx/>
              <a:tabLst/>
              <a:defRPr/>
            </a:pPr>
            <a:endParaRPr kumimoji="0" lang="en-ZA" sz="1800" b="0" i="0" u="none" strike="noStrike" kern="0" cap="none" spc="0" normalizeH="0" baseline="0" noProof="0" dirty="0" smtClean="0">
              <a:ln>
                <a:noFill/>
              </a:ln>
              <a:solidFill>
                <a:srgbClr val="000000"/>
              </a:solidFill>
              <a:effectLst/>
              <a:uLnTx/>
              <a:uFillTx/>
            </a:endParaRPr>
          </a:p>
          <a:p>
            <a:pPr marL="342900" marR="0" lvl="0" indent="-342900" algn="just"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ZA" sz="2400" b="1" i="0" u="none" strike="noStrike" kern="0" cap="none" spc="0" normalizeH="0" baseline="0" noProof="0" dirty="0" smtClean="0">
                <a:ln>
                  <a:noFill/>
                </a:ln>
                <a:solidFill>
                  <a:srgbClr val="000000"/>
                </a:solidFill>
                <a:effectLst/>
                <a:uLnTx/>
                <a:uFillTx/>
              </a:rPr>
              <a:t>Lack of real-time registration technology </a:t>
            </a:r>
          </a:p>
          <a:p>
            <a:pPr marL="914400" marR="0" lvl="1" indent="-457200" algn="just"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ZA" sz="2000" b="0" i="0" u="none" strike="noStrike" kern="0" cap="none" spc="0" normalizeH="0" baseline="0" noProof="0" dirty="0" smtClean="0">
                <a:ln>
                  <a:noFill/>
                </a:ln>
                <a:solidFill>
                  <a:srgbClr val="000000"/>
                </a:solidFill>
                <a:effectLst/>
                <a:uLnTx/>
                <a:uFillTx/>
              </a:rPr>
              <a:t>Stringent, real-time registration process.</a:t>
            </a:r>
          </a:p>
          <a:p>
            <a:pPr marL="914400" marR="0" lvl="1" indent="-457200" algn="just"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ZA" sz="2000" b="0" i="0" u="none" strike="noStrike" kern="0" cap="none" spc="0" normalizeH="0" baseline="0" noProof="0" dirty="0" smtClean="0">
                <a:ln>
                  <a:noFill/>
                </a:ln>
                <a:solidFill>
                  <a:srgbClr val="000000"/>
                </a:solidFill>
                <a:effectLst/>
                <a:uLnTx/>
                <a:uFillTx/>
              </a:rPr>
              <a:t>Data integrity (real time data).</a:t>
            </a:r>
          </a:p>
          <a:p>
            <a:pPr marR="0" lvl="1" algn="just" defTabSz="914400" eaLnBrk="1" fontAlgn="auto" latinLnBrk="0" hangingPunct="1">
              <a:lnSpc>
                <a:spcPct val="100000"/>
              </a:lnSpc>
              <a:spcBef>
                <a:spcPts val="0"/>
              </a:spcBef>
              <a:spcAft>
                <a:spcPts val="0"/>
              </a:spcAft>
              <a:buClrTx/>
              <a:buSzTx/>
              <a:tabLst/>
              <a:defRPr/>
            </a:pPr>
            <a:endParaRPr lang="en-ZA" sz="2000" kern="0" dirty="0">
              <a:solidFill>
                <a:srgbClr val="000000"/>
              </a:solidFill>
            </a:endParaRPr>
          </a:p>
          <a:p>
            <a:pPr marL="914400" marR="0" lvl="1" indent="-457200" algn="just"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ZA" sz="2000" b="0" i="0" u="none" strike="noStrike" kern="0" cap="none" spc="0" normalizeH="0" baseline="0" noProof="0" dirty="0" smtClean="0">
              <a:ln>
                <a:noFill/>
              </a:ln>
              <a:solidFill>
                <a:srgbClr val="000000"/>
              </a:solidFill>
              <a:effectLst/>
              <a:uLnTx/>
              <a:uFillTx/>
            </a:endParaRPr>
          </a:p>
        </p:txBody>
      </p:sp>
      <p:sp>
        <p:nvSpPr>
          <p:cNvPr id="4" name="Title 1"/>
          <p:cNvSpPr txBox="1">
            <a:spLocks/>
          </p:cNvSpPr>
          <p:nvPr/>
        </p:nvSpPr>
        <p:spPr>
          <a:xfrm>
            <a:off x="94128" y="90904"/>
            <a:ext cx="8917600" cy="618199"/>
          </a:xfrm>
          <a:prstGeom prst="rect">
            <a:avLst/>
          </a:prstGeom>
        </p:spPr>
        <p:style>
          <a:lnRef idx="0">
            <a:scrgbClr r="0" g="0" b="0"/>
          </a:lnRef>
          <a:fillRef idx="1002">
            <a:schemeClr val="lt2"/>
          </a:fillRef>
          <a:effectRef idx="0">
            <a:scrgbClr r="0" g="0" b="0"/>
          </a:effectRef>
          <a:fontRef idx="major"/>
        </p:style>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800" b="1" dirty="0">
                <a:solidFill>
                  <a:schemeClr val="accent6">
                    <a:lumMod val="75000"/>
                  </a:schemeClr>
                </a:solidFill>
              </a:rPr>
              <a:t>IMPLEMENTATION </a:t>
            </a:r>
            <a:r>
              <a:rPr lang="en-ZA" sz="2800" b="1" dirty="0" smtClean="0">
                <a:solidFill>
                  <a:schemeClr val="accent6">
                    <a:lumMod val="75000"/>
                  </a:schemeClr>
                </a:solidFill>
              </a:rPr>
              <a:t>CHALLENGES</a:t>
            </a:r>
            <a:endParaRPr lang="en-ZA" sz="2800" b="1" dirty="0">
              <a:solidFill>
                <a:schemeClr val="accent6">
                  <a:lumMod val="75000"/>
                </a:schemeClr>
              </a:solidFill>
            </a:endParaRPr>
          </a:p>
        </p:txBody>
      </p:sp>
    </p:spTree>
    <p:extLst>
      <p:ext uri="{BB962C8B-B14F-4D97-AF65-F5344CB8AC3E}">
        <p14:creationId xmlns:p14="http://schemas.microsoft.com/office/powerpoint/2010/main" val="1997592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43D58F-2DAB-1446-A47E-C34A82BC1FA1}" type="slidenum">
              <a:rPr lang="en-US" smtClean="0"/>
              <a:pPr/>
              <a:t>7</a:t>
            </a:fld>
            <a:endParaRPr lang="en-US" dirty="0"/>
          </a:p>
        </p:txBody>
      </p:sp>
      <p:sp>
        <p:nvSpPr>
          <p:cNvPr id="3" name="TextBox 2"/>
          <p:cNvSpPr txBox="1"/>
          <p:nvPr/>
        </p:nvSpPr>
        <p:spPr>
          <a:xfrm>
            <a:off x="94128" y="682776"/>
            <a:ext cx="8870360" cy="4401205"/>
          </a:xfrm>
          <a:prstGeom prst="rect">
            <a:avLst/>
          </a:prstGeom>
          <a:noFill/>
        </p:spPr>
        <p:txBody>
          <a:bodyPr wrap="square" rtlCol="0">
            <a:spAutoFit/>
          </a:bodyPr>
          <a:lstStyle/>
          <a:p>
            <a:pPr lvl="1" algn="just" defTabSz="914400">
              <a:defRPr/>
            </a:pPr>
            <a:endParaRPr lang="en-US" sz="1200" b="1" kern="0" dirty="0" smtClean="0"/>
          </a:p>
          <a:p>
            <a:pPr marL="800100" lvl="1" indent="-342900" algn="just" defTabSz="914400">
              <a:buFont typeface="Wingdings" panose="05000000000000000000" pitchFamily="2" charset="2"/>
              <a:buChar char="§"/>
              <a:defRPr/>
            </a:pPr>
            <a:r>
              <a:rPr lang="en-US" sz="2400" b="1" kern="0" dirty="0" smtClean="0"/>
              <a:t>To </a:t>
            </a:r>
            <a:r>
              <a:rPr lang="en-US" sz="2400" b="1" kern="0" dirty="0"/>
              <a:t>mitigate the </a:t>
            </a:r>
            <a:r>
              <a:rPr lang="en-US" sz="2400" b="1" kern="0" dirty="0" smtClean="0"/>
              <a:t>challenges, </a:t>
            </a:r>
            <a:r>
              <a:rPr lang="en-US" sz="2400" b="1" kern="0" dirty="0"/>
              <a:t>some interventions are the following:</a:t>
            </a:r>
            <a:endParaRPr lang="en-US" sz="2400" b="1" kern="0" dirty="0" smtClean="0"/>
          </a:p>
          <a:p>
            <a:pPr marL="1371600" lvl="2" indent="-457200" algn="just" defTabSz="914400">
              <a:buFont typeface="Courier New" panose="02070309020205020404" pitchFamily="49" charset="0"/>
              <a:buChar char="o"/>
              <a:defRPr/>
            </a:pPr>
            <a:r>
              <a:rPr lang="en-US" sz="2000" kern="0" dirty="0" smtClean="0"/>
              <a:t>Developed a broader coordination mechanism and partnership.</a:t>
            </a:r>
          </a:p>
          <a:p>
            <a:pPr marL="1371600" lvl="2" indent="-457200" algn="just" defTabSz="914400">
              <a:buFont typeface="Courier New" panose="02070309020205020404" pitchFamily="49" charset="0"/>
              <a:buChar char="o"/>
              <a:defRPr/>
            </a:pPr>
            <a:r>
              <a:rPr lang="en-US" sz="2000" kern="0" dirty="0" smtClean="0"/>
              <a:t>Discussions underway in soliciting </a:t>
            </a:r>
            <a:r>
              <a:rPr lang="en-US" sz="2000" kern="0" dirty="0"/>
              <a:t>a</a:t>
            </a:r>
            <a:r>
              <a:rPr lang="en-US" sz="2000" kern="0" dirty="0" smtClean="0"/>
              <a:t>dvise on procurement model.</a:t>
            </a:r>
          </a:p>
          <a:p>
            <a:pPr marL="1371600" lvl="2" indent="-457200" algn="just" defTabSz="914400">
              <a:buFont typeface="Courier New" panose="02070309020205020404" pitchFamily="49" charset="0"/>
              <a:buChar char="o"/>
              <a:defRPr/>
            </a:pPr>
            <a:r>
              <a:rPr lang="en-US" sz="2000" kern="0" dirty="0" smtClean="0"/>
              <a:t>Developed a fast tracking mechanism with intensified awareness programme through various platforms. </a:t>
            </a:r>
            <a:endParaRPr lang="en-US" sz="2000" kern="0" dirty="0" smtClean="0"/>
          </a:p>
          <a:p>
            <a:pPr marL="1371600" lvl="2" indent="-457200" algn="just" defTabSz="914400">
              <a:buFont typeface="Courier New" panose="02070309020205020404" pitchFamily="49" charset="0"/>
              <a:buChar char="o"/>
              <a:defRPr/>
            </a:pPr>
            <a:r>
              <a:rPr lang="en-US" sz="2000" kern="0" dirty="0" smtClean="0"/>
              <a:t>Use </a:t>
            </a:r>
            <a:r>
              <a:rPr lang="en-US" sz="2000" kern="0" dirty="0"/>
              <a:t>of existing, qualified local installers in collaboration with municipalities;</a:t>
            </a:r>
          </a:p>
          <a:p>
            <a:pPr marL="1371600" lvl="2" indent="-457200" algn="just" defTabSz="914400">
              <a:buFont typeface="Courier New" panose="02070309020205020404" pitchFamily="49" charset="0"/>
              <a:buChar char="o"/>
              <a:defRPr/>
            </a:pPr>
            <a:r>
              <a:rPr lang="en-US" sz="2000" kern="0" dirty="0"/>
              <a:t>Complementing installer capacity with Public Works EPWP installer training </a:t>
            </a:r>
            <a:r>
              <a:rPr lang="en-US" sz="2000" kern="0" dirty="0" smtClean="0"/>
              <a:t>program; and</a:t>
            </a:r>
            <a:endParaRPr lang="en-US" sz="2000" kern="0" dirty="0"/>
          </a:p>
          <a:p>
            <a:pPr lvl="2" algn="just" defTabSz="914400">
              <a:defRPr/>
            </a:pPr>
            <a:endParaRPr lang="en-US" sz="2000" kern="0" dirty="0" smtClean="0"/>
          </a:p>
          <a:p>
            <a:pPr lvl="2" algn="just" defTabSz="914400">
              <a:defRPr/>
            </a:pPr>
            <a:endParaRPr lang="en-US" sz="2000" kern="0" dirty="0"/>
          </a:p>
          <a:p>
            <a:pPr lvl="2" algn="just" defTabSz="914400">
              <a:defRPr/>
            </a:pPr>
            <a:endParaRPr lang="en-US" sz="2000" kern="0" dirty="0"/>
          </a:p>
        </p:txBody>
      </p:sp>
      <p:sp>
        <p:nvSpPr>
          <p:cNvPr id="4" name="Title 1"/>
          <p:cNvSpPr txBox="1">
            <a:spLocks/>
          </p:cNvSpPr>
          <p:nvPr/>
        </p:nvSpPr>
        <p:spPr>
          <a:xfrm>
            <a:off x="94128" y="52267"/>
            <a:ext cx="8917600" cy="618199"/>
          </a:xfrm>
          <a:prstGeom prst="rect">
            <a:avLst/>
          </a:prstGeom>
        </p:spPr>
        <p:style>
          <a:lnRef idx="0">
            <a:scrgbClr r="0" g="0" b="0"/>
          </a:lnRef>
          <a:fillRef idx="1002">
            <a:schemeClr val="lt2"/>
          </a:fillRef>
          <a:effectRef idx="0">
            <a:scrgbClr r="0" g="0" b="0"/>
          </a:effectRef>
          <a:fontRef idx="major"/>
        </p:style>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2800" b="1" dirty="0" smtClean="0">
                <a:solidFill>
                  <a:schemeClr val="accent6">
                    <a:lumMod val="75000"/>
                  </a:schemeClr>
                </a:solidFill>
              </a:rPr>
              <a:t>MITIGATION </a:t>
            </a:r>
            <a:endParaRPr lang="en-ZA" sz="2800" b="1" dirty="0">
              <a:solidFill>
                <a:schemeClr val="accent6">
                  <a:lumMod val="75000"/>
                </a:schemeClr>
              </a:solidFill>
            </a:endParaRPr>
          </a:p>
        </p:txBody>
      </p:sp>
    </p:spTree>
    <p:extLst>
      <p:ext uri="{BB962C8B-B14F-4D97-AF65-F5344CB8AC3E}">
        <p14:creationId xmlns:p14="http://schemas.microsoft.com/office/powerpoint/2010/main" val="637084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43D58F-2DAB-1446-A47E-C34A82BC1FA1}" type="slidenum">
              <a:rPr lang="en-US" smtClean="0"/>
              <a:pPr/>
              <a:t>8</a:t>
            </a:fld>
            <a:endParaRPr lang="en-US" dirty="0"/>
          </a:p>
        </p:txBody>
      </p:sp>
      <p:sp>
        <p:nvSpPr>
          <p:cNvPr id="5" name="Title 1"/>
          <p:cNvSpPr>
            <a:spLocks noGrp="1"/>
          </p:cNvSpPr>
          <p:nvPr>
            <p:ph type="title"/>
          </p:nvPr>
        </p:nvSpPr>
        <p:spPr>
          <a:xfrm>
            <a:off x="179057" y="111216"/>
            <a:ext cx="8729811" cy="578088"/>
          </a:xfrm>
        </p:spPr>
        <p:style>
          <a:lnRef idx="0">
            <a:scrgbClr r="0" g="0" b="0"/>
          </a:lnRef>
          <a:fillRef idx="1002">
            <a:schemeClr val="lt2"/>
          </a:fillRef>
          <a:effectRef idx="0">
            <a:scrgbClr r="0" g="0" b="0"/>
          </a:effectRef>
          <a:fontRef idx="major"/>
        </p:style>
        <p:txBody>
          <a:bodyPr>
            <a:normAutofit fontScale="90000"/>
          </a:bodyPr>
          <a:lstStyle/>
          <a:p>
            <a:r>
              <a:rPr lang="en-ZA" sz="3200" b="1" dirty="0">
                <a:solidFill>
                  <a:schemeClr val="accent6">
                    <a:lumMod val="75000"/>
                  </a:schemeClr>
                </a:solidFill>
              </a:rPr>
              <a:t>ROADMAP TOWARDS </a:t>
            </a:r>
            <a:r>
              <a:rPr lang="en-ZA" sz="3200" b="1" dirty="0" smtClean="0">
                <a:solidFill>
                  <a:schemeClr val="accent6">
                    <a:lumMod val="75000"/>
                  </a:schemeClr>
                </a:solidFill>
              </a:rPr>
              <a:t>2019 TARGET (1)</a:t>
            </a:r>
            <a:endParaRPr lang="en-ZA" sz="3200" b="1" dirty="0">
              <a:solidFill>
                <a:schemeClr val="accent6">
                  <a:lumMod val="75000"/>
                </a:schemeClr>
              </a:solidFill>
            </a:endParaRPr>
          </a:p>
        </p:txBody>
      </p:sp>
      <p:sp>
        <p:nvSpPr>
          <p:cNvPr id="13" name="Subtitle 2"/>
          <p:cNvSpPr txBox="1">
            <a:spLocks/>
          </p:cNvSpPr>
          <p:nvPr/>
        </p:nvSpPr>
        <p:spPr>
          <a:xfrm>
            <a:off x="199417" y="875945"/>
            <a:ext cx="8729811" cy="506714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just">
              <a:spcBef>
                <a:spcPts val="0"/>
              </a:spcBef>
              <a:buNone/>
            </a:pPr>
            <a:r>
              <a:rPr lang="en-ZA" sz="2400" b="1" dirty="0" smtClean="0">
                <a:solidFill>
                  <a:schemeClr val="accent6">
                    <a:lumMod val="75000"/>
                  </a:schemeClr>
                </a:solidFill>
              </a:rPr>
              <a:t>Constitutional and Technology Considerations</a:t>
            </a:r>
          </a:p>
          <a:p>
            <a:pPr marL="0" lvl="1" indent="0" algn="just">
              <a:spcBef>
                <a:spcPts val="0"/>
              </a:spcBef>
              <a:buNone/>
            </a:pPr>
            <a:endParaRPr lang="en-ZA" sz="2400" b="1" dirty="0">
              <a:solidFill>
                <a:schemeClr val="accent6">
                  <a:lumMod val="75000"/>
                </a:schemeClr>
              </a:solidFill>
            </a:endParaRPr>
          </a:p>
          <a:p>
            <a:pPr marL="457200" lvl="1" indent="-457200" algn="just">
              <a:spcBef>
                <a:spcPts val="0"/>
              </a:spcBef>
              <a:buFont typeface="Wingdings" panose="05000000000000000000" pitchFamily="2" charset="2"/>
              <a:buChar char="q"/>
            </a:pPr>
            <a:r>
              <a:rPr lang="en-ZA" sz="2000" b="1" dirty="0"/>
              <a:t>Constitutional Issues</a:t>
            </a:r>
          </a:p>
          <a:p>
            <a:pPr marL="857250" lvl="2" indent="-457200" algn="just">
              <a:spcBef>
                <a:spcPts val="0"/>
              </a:spcBef>
              <a:buFont typeface="Wingdings" panose="05000000000000000000" pitchFamily="2" charset="2"/>
              <a:buChar char="§"/>
            </a:pPr>
            <a:r>
              <a:rPr lang="en-ZA" sz="1600" dirty="0"/>
              <a:t>The current arrangement only caters for television owning households indigents only</a:t>
            </a:r>
          </a:p>
          <a:p>
            <a:pPr marL="857250" lvl="2" indent="-457200" algn="just">
              <a:spcBef>
                <a:spcPts val="0"/>
              </a:spcBef>
              <a:buFont typeface="Wingdings" panose="05000000000000000000" pitchFamily="2" charset="2"/>
              <a:buChar char="§"/>
            </a:pPr>
            <a:r>
              <a:rPr lang="en-ZA" sz="1600" dirty="0"/>
              <a:t>Exclusion of poor </a:t>
            </a:r>
            <a:r>
              <a:rPr lang="en-ZA" sz="1600" dirty="0" smtClean="0"/>
              <a:t>non-television </a:t>
            </a:r>
            <a:r>
              <a:rPr lang="en-ZA" sz="1600" dirty="0"/>
              <a:t>owning households who historically never had </a:t>
            </a:r>
            <a:r>
              <a:rPr lang="en-ZA" sz="1600" dirty="0" smtClean="0"/>
              <a:t>television sets due to lack TV </a:t>
            </a:r>
            <a:r>
              <a:rPr lang="en-ZA" sz="1600" dirty="0"/>
              <a:t>signal coverage is in conflict with the obligation of universal access to information. </a:t>
            </a:r>
          </a:p>
          <a:p>
            <a:pPr marL="857250" lvl="2" indent="-457200" algn="just">
              <a:spcBef>
                <a:spcPts val="0"/>
              </a:spcBef>
              <a:buFont typeface="Wingdings" panose="05000000000000000000" pitchFamily="2" charset="2"/>
              <a:buChar char="§"/>
            </a:pPr>
            <a:r>
              <a:rPr lang="en-ZA" sz="1600" dirty="0"/>
              <a:t>There is additional estimated 3.1 million households without television sets across the country who would need to be afforded access to television broadcast services</a:t>
            </a:r>
            <a:r>
              <a:rPr lang="en-ZA" sz="1600" dirty="0" smtClean="0"/>
              <a:t>.</a:t>
            </a:r>
          </a:p>
          <a:p>
            <a:pPr marL="400050" lvl="2" indent="0" algn="just">
              <a:spcBef>
                <a:spcPts val="0"/>
              </a:spcBef>
              <a:buNone/>
            </a:pPr>
            <a:endParaRPr lang="en-ZA" sz="1600" dirty="0"/>
          </a:p>
          <a:p>
            <a:pPr marL="0" lvl="1" indent="0" algn="just">
              <a:spcBef>
                <a:spcPts val="0"/>
              </a:spcBef>
              <a:buNone/>
            </a:pPr>
            <a:endParaRPr lang="en-ZA" sz="1100" b="1" dirty="0" smtClean="0"/>
          </a:p>
          <a:p>
            <a:pPr marL="457200" lvl="1" indent="-457200" algn="just">
              <a:spcBef>
                <a:spcPts val="0"/>
              </a:spcBef>
              <a:buFont typeface="Wingdings" panose="05000000000000000000" pitchFamily="2" charset="2"/>
              <a:buChar char="q"/>
            </a:pPr>
            <a:r>
              <a:rPr lang="en-ZA" sz="2000" b="1" dirty="0" smtClean="0"/>
              <a:t>Technology Evolution </a:t>
            </a:r>
          </a:p>
          <a:p>
            <a:pPr marL="857250" lvl="2" indent="-457200" algn="just">
              <a:spcBef>
                <a:spcPts val="0"/>
              </a:spcBef>
              <a:buFont typeface="Wingdings" panose="05000000000000000000" pitchFamily="2" charset="2"/>
              <a:buChar char="§"/>
            </a:pPr>
            <a:r>
              <a:rPr lang="en-ZA" sz="1600" dirty="0" smtClean="0"/>
              <a:t>The current analogue service is gradually being phased away throughout the world.</a:t>
            </a:r>
          </a:p>
          <a:p>
            <a:pPr marL="857250" lvl="2" indent="-457200" algn="just">
              <a:spcBef>
                <a:spcPts val="0"/>
              </a:spcBef>
              <a:buFont typeface="Wingdings" panose="05000000000000000000" pitchFamily="2" charset="2"/>
              <a:buChar char="§"/>
            </a:pPr>
            <a:r>
              <a:rPr lang="en-ZA" sz="1600" dirty="0" smtClean="0"/>
              <a:t>Digital TV is becoming the de facto technology for consumer equipment.</a:t>
            </a:r>
          </a:p>
          <a:p>
            <a:pPr marL="857250" lvl="2" indent="-457200" algn="just">
              <a:spcBef>
                <a:spcPts val="0"/>
              </a:spcBef>
              <a:buFont typeface="Wingdings" panose="05000000000000000000" pitchFamily="2" charset="2"/>
              <a:buChar char="§"/>
            </a:pPr>
            <a:r>
              <a:rPr lang="en-ZA" sz="1600" dirty="0" smtClean="0"/>
              <a:t>Integrated Digital Television (IDTV) sets are emerging as the default choice for TV viewing.</a:t>
            </a:r>
          </a:p>
          <a:p>
            <a:pPr marL="857250" lvl="2" indent="-457200" algn="just">
              <a:spcBef>
                <a:spcPts val="0"/>
              </a:spcBef>
              <a:buFont typeface="Wingdings" panose="05000000000000000000" pitchFamily="2" charset="2"/>
              <a:buChar char="§"/>
            </a:pPr>
            <a:r>
              <a:rPr lang="en-ZA" sz="1600" dirty="0" smtClean="0"/>
              <a:t>It is proposed that a consideration be made to issue IDTVs for poor households </a:t>
            </a:r>
            <a:r>
              <a:rPr lang="en-ZA" sz="1600" dirty="0"/>
              <a:t>who currently do not have TV </a:t>
            </a:r>
            <a:r>
              <a:rPr lang="en-ZA" sz="1600" dirty="0" smtClean="0"/>
              <a:t>sets, in the place of STBs. </a:t>
            </a:r>
          </a:p>
          <a:p>
            <a:pPr marL="857250" lvl="2" indent="-457200" algn="just">
              <a:spcBef>
                <a:spcPts val="0"/>
              </a:spcBef>
              <a:buFont typeface="Wingdings" panose="05000000000000000000" pitchFamily="2" charset="2"/>
              <a:buChar char="§"/>
            </a:pPr>
            <a:r>
              <a:rPr lang="en-ZA" sz="1600" dirty="0" smtClean="0"/>
              <a:t>It is also proposed that current TV owning, subsidy eligible households be afforded a choice between a subsidized STB or IDTV.</a:t>
            </a:r>
          </a:p>
          <a:p>
            <a:pPr marL="400050" lvl="2" indent="0" algn="just">
              <a:spcBef>
                <a:spcPts val="0"/>
              </a:spcBef>
              <a:buNone/>
            </a:pPr>
            <a:endParaRPr lang="en-ZA" sz="2000" dirty="0" smtClean="0"/>
          </a:p>
          <a:p>
            <a:pPr marL="0" lvl="1" indent="0" algn="just">
              <a:spcBef>
                <a:spcPts val="0"/>
              </a:spcBef>
              <a:buNone/>
            </a:pPr>
            <a:endParaRPr lang="en-ZA" sz="2000" dirty="0" smtClean="0"/>
          </a:p>
          <a:p>
            <a:pPr marL="0" lvl="1" indent="0" algn="just">
              <a:spcBef>
                <a:spcPts val="0"/>
              </a:spcBef>
              <a:buNone/>
            </a:pPr>
            <a:endParaRPr lang="en-ZA" sz="2000" dirty="0" smtClean="0"/>
          </a:p>
        </p:txBody>
      </p:sp>
      <p:pic>
        <p:nvPicPr>
          <p:cNvPr id="8" name="Picture 7" descr="cid:image001.png@01D22AE2.A659957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878380" y="6168256"/>
            <a:ext cx="558079" cy="522216"/>
          </a:xfrm>
          <a:prstGeom prst="rect">
            <a:avLst/>
          </a:prstGeom>
          <a:noFill/>
          <a:ln>
            <a:noFill/>
          </a:ln>
        </p:spPr>
      </p:pic>
      <p:pic>
        <p:nvPicPr>
          <p:cNvPr id="9" name="Picture 8"/>
          <p:cNvPicPr>
            <a:picLocks noChangeAspect="1"/>
          </p:cNvPicPr>
          <p:nvPr/>
        </p:nvPicPr>
        <p:blipFill>
          <a:blip r:embed="rId4"/>
          <a:stretch>
            <a:fillRect/>
          </a:stretch>
        </p:blipFill>
        <p:spPr>
          <a:xfrm>
            <a:off x="317840" y="6025613"/>
            <a:ext cx="556283" cy="566591"/>
          </a:xfrm>
          <a:prstGeom prst="rect">
            <a:avLst/>
          </a:prstGeom>
        </p:spPr>
      </p:pic>
    </p:spTree>
    <p:extLst>
      <p:ext uri="{BB962C8B-B14F-4D97-AF65-F5344CB8AC3E}">
        <p14:creationId xmlns:p14="http://schemas.microsoft.com/office/powerpoint/2010/main" val="3125692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43D58F-2DAB-1446-A47E-C34A82BC1FA1}" type="slidenum">
              <a:rPr lang="en-US" smtClean="0"/>
              <a:pPr/>
              <a:t>9</a:t>
            </a:fld>
            <a:endParaRPr lang="en-US" dirty="0"/>
          </a:p>
        </p:txBody>
      </p:sp>
      <p:sp>
        <p:nvSpPr>
          <p:cNvPr id="5" name="Title 1"/>
          <p:cNvSpPr>
            <a:spLocks noGrp="1"/>
          </p:cNvSpPr>
          <p:nvPr>
            <p:ph type="title"/>
          </p:nvPr>
        </p:nvSpPr>
        <p:spPr>
          <a:xfrm>
            <a:off x="179057" y="111216"/>
            <a:ext cx="8729811" cy="578088"/>
          </a:xfrm>
        </p:spPr>
        <p:style>
          <a:lnRef idx="0">
            <a:scrgbClr r="0" g="0" b="0"/>
          </a:lnRef>
          <a:fillRef idx="1002">
            <a:schemeClr val="lt2"/>
          </a:fillRef>
          <a:effectRef idx="0">
            <a:scrgbClr r="0" g="0" b="0"/>
          </a:effectRef>
          <a:fontRef idx="major"/>
        </p:style>
        <p:txBody>
          <a:bodyPr>
            <a:normAutofit fontScale="90000"/>
          </a:bodyPr>
          <a:lstStyle/>
          <a:p>
            <a:r>
              <a:rPr lang="en-ZA" sz="3200" b="1" dirty="0">
                <a:solidFill>
                  <a:schemeClr val="accent6">
                    <a:lumMod val="75000"/>
                  </a:schemeClr>
                </a:solidFill>
              </a:rPr>
              <a:t>ROADMAP TOWARDS </a:t>
            </a:r>
            <a:r>
              <a:rPr lang="en-ZA" sz="3200" b="1" dirty="0" smtClean="0">
                <a:solidFill>
                  <a:schemeClr val="accent6">
                    <a:lumMod val="75000"/>
                  </a:schemeClr>
                </a:solidFill>
              </a:rPr>
              <a:t>2019 TARGET (1)</a:t>
            </a:r>
            <a:endParaRPr lang="en-ZA" sz="3200" b="1" dirty="0">
              <a:solidFill>
                <a:schemeClr val="accent6">
                  <a:lumMod val="75000"/>
                </a:schemeClr>
              </a:solidFill>
            </a:endParaRPr>
          </a:p>
        </p:txBody>
      </p:sp>
      <p:sp>
        <p:nvSpPr>
          <p:cNvPr id="13" name="Subtitle 2"/>
          <p:cNvSpPr txBox="1">
            <a:spLocks/>
          </p:cNvSpPr>
          <p:nvPr/>
        </p:nvSpPr>
        <p:spPr>
          <a:xfrm>
            <a:off x="199417" y="875945"/>
            <a:ext cx="8729811" cy="506714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just">
              <a:spcBef>
                <a:spcPts val="0"/>
              </a:spcBef>
              <a:buNone/>
            </a:pPr>
            <a:r>
              <a:rPr lang="en-ZA" sz="2400" b="1" dirty="0" smtClean="0">
                <a:solidFill>
                  <a:schemeClr val="accent6">
                    <a:lumMod val="75000"/>
                  </a:schemeClr>
                </a:solidFill>
              </a:rPr>
              <a:t>Rollout </a:t>
            </a:r>
            <a:r>
              <a:rPr lang="en-ZA" sz="2400" b="1" dirty="0">
                <a:solidFill>
                  <a:schemeClr val="accent6">
                    <a:lumMod val="75000"/>
                  </a:schemeClr>
                </a:solidFill>
              </a:rPr>
              <a:t>Approach</a:t>
            </a:r>
          </a:p>
          <a:p>
            <a:pPr marL="0" lvl="1" indent="0" algn="just">
              <a:spcBef>
                <a:spcPts val="0"/>
              </a:spcBef>
              <a:buNone/>
            </a:pPr>
            <a:endParaRPr lang="en-ZA" sz="1100" b="1" dirty="0" smtClean="0"/>
          </a:p>
          <a:p>
            <a:pPr marL="0" lvl="1" indent="0" algn="just">
              <a:spcBef>
                <a:spcPts val="0"/>
              </a:spcBef>
              <a:buNone/>
            </a:pPr>
            <a:r>
              <a:rPr lang="en-ZA" sz="2000" b="1" dirty="0" smtClean="0"/>
              <a:t>Public Private Partnership (PPP)</a:t>
            </a:r>
            <a:endParaRPr lang="en-ZA" sz="2400" dirty="0" smtClean="0"/>
          </a:p>
          <a:p>
            <a:pPr marL="457200" lvl="1" indent="-457200" algn="just">
              <a:spcBef>
                <a:spcPts val="0"/>
              </a:spcBef>
              <a:buFont typeface="Wingdings" panose="05000000000000000000" pitchFamily="2" charset="2"/>
              <a:buChar char="q"/>
            </a:pPr>
            <a:r>
              <a:rPr lang="en-ZA" sz="2000" dirty="0"/>
              <a:t>C</a:t>
            </a:r>
            <a:r>
              <a:rPr lang="en-ZA" sz="2000" dirty="0" smtClean="0"/>
              <a:t>ollaboration of private sector and commercial broadcasters to expedite implementation rollout.</a:t>
            </a:r>
          </a:p>
          <a:p>
            <a:pPr marL="0" lvl="1" indent="0" algn="just">
              <a:spcBef>
                <a:spcPts val="0"/>
              </a:spcBef>
              <a:buNone/>
            </a:pPr>
            <a:endParaRPr lang="en-ZA" sz="1000" dirty="0" smtClean="0"/>
          </a:p>
          <a:p>
            <a:pPr marL="457200" lvl="1" indent="-457200" algn="just">
              <a:spcBef>
                <a:spcPts val="0"/>
              </a:spcBef>
              <a:buFont typeface="Wingdings" panose="05000000000000000000" pitchFamily="2" charset="2"/>
              <a:buChar char="q"/>
            </a:pPr>
            <a:r>
              <a:rPr lang="en-ZA" sz="2000" dirty="0" smtClean="0"/>
              <a:t>Opportunity to utilise distribution channels and marketing platforms of industry to boost the rollout process.</a:t>
            </a:r>
          </a:p>
          <a:p>
            <a:pPr marL="0" lvl="1" indent="0" algn="just">
              <a:spcBef>
                <a:spcPts val="0"/>
              </a:spcBef>
              <a:buNone/>
            </a:pPr>
            <a:endParaRPr lang="en-ZA" sz="1200" dirty="0" smtClean="0"/>
          </a:p>
          <a:p>
            <a:pPr marL="457200" lvl="1" indent="-457200" algn="just">
              <a:spcBef>
                <a:spcPts val="0"/>
              </a:spcBef>
              <a:buFont typeface="Wingdings" panose="05000000000000000000" pitchFamily="2" charset="2"/>
              <a:buChar char="q"/>
            </a:pPr>
            <a:r>
              <a:rPr lang="en-ZA" sz="2000" dirty="0" smtClean="0"/>
              <a:t>TV manufacturers encouraged to produce low cost IDTVs and also to market existing models for unsubsidized market.</a:t>
            </a:r>
          </a:p>
          <a:p>
            <a:pPr marL="0" lvl="1" indent="0" algn="just">
              <a:spcBef>
                <a:spcPts val="0"/>
              </a:spcBef>
              <a:buNone/>
            </a:pPr>
            <a:endParaRPr lang="en-ZA" sz="1200" dirty="0" smtClean="0"/>
          </a:p>
          <a:p>
            <a:pPr marL="457200" lvl="1" indent="-457200" algn="just">
              <a:spcBef>
                <a:spcPts val="0"/>
              </a:spcBef>
              <a:buFont typeface="Wingdings" panose="05000000000000000000" pitchFamily="2" charset="2"/>
              <a:buChar char="q"/>
            </a:pPr>
            <a:r>
              <a:rPr lang="en-ZA" sz="2000" dirty="0"/>
              <a:t>DSTV and OVHD (by e.tv) also encouraged to market their digital satellite STBs and link with government’s migration project.</a:t>
            </a:r>
          </a:p>
          <a:p>
            <a:pPr marL="0" lvl="1" indent="0" algn="just">
              <a:spcBef>
                <a:spcPts val="0"/>
              </a:spcBef>
              <a:buNone/>
            </a:pPr>
            <a:endParaRPr lang="en-ZA" sz="1200" dirty="0" smtClean="0"/>
          </a:p>
          <a:p>
            <a:pPr marL="457200" lvl="1" indent="-457200" algn="just">
              <a:spcBef>
                <a:spcPts val="0"/>
              </a:spcBef>
              <a:buFont typeface="Wingdings" panose="05000000000000000000" pitchFamily="2" charset="2"/>
              <a:buChar char="q"/>
            </a:pPr>
            <a:r>
              <a:rPr lang="en-ZA" sz="2000" dirty="0" smtClean="0"/>
              <a:t>Potential budget savings benefit on:</a:t>
            </a:r>
            <a:r>
              <a:rPr lang="en-ZA" sz="2400" dirty="0" smtClean="0"/>
              <a:t>  </a:t>
            </a:r>
          </a:p>
          <a:p>
            <a:pPr marL="914400" lvl="2" indent="-457200" algn="just">
              <a:spcBef>
                <a:spcPts val="0"/>
              </a:spcBef>
              <a:buFont typeface="Wingdings" panose="05000000000000000000" pitchFamily="2" charset="2"/>
              <a:buChar char="§"/>
            </a:pPr>
            <a:r>
              <a:rPr lang="en-ZA" sz="1800" dirty="0" smtClean="0"/>
              <a:t>Education and Public Awareness Campaigns.</a:t>
            </a:r>
          </a:p>
          <a:p>
            <a:pPr marL="914400" lvl="2" indent="-457200" algn="just">
              <a:spcBef>
                <a:spcPts val="0"/>
              </a:spcBef>
              <a:buFont typeface="Wingdings" panose="05000000000000000000" pitchFamily="2" charset="2"/>
              <a:buChar char="§"/>
            </a:pPr>
            <a:r>
              <a:rPr lang="en-ZA" sz="1800" dirty="0" smtClean="0"/>
              <a:t>Distribution networks.</a:t>
            </a:r>
          </a:p>
        </p:txBody>
      </p:sp>
      <p:pic>
        <p:nvPicPr>
          <p:cNvPr id="8" name="Picture 7" descr="cid:image001.png@01D22AE2.A659957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878380" y="6168256"/>
            <a:ext cx="558079" cy="522216"/>
          </a:xfrm>
          <a:prstGeom prst="rect">
            <a:avLst/>
          </a:prstGeom>
          <a:noFill/>
          <a:ln>
            <a:noFill/>
          </a:ln>
        </p:spPr>
      </p:pic>
      <p:pic>
        <p:nvPicPr>
          <p:cNvPr id="9" name="Picture 8"/>
          <p:cNvPicPr>
            <a:picLocks noChangeAspect="1"/>
          </p:cNvPicPr>
          <p:nvPr/>
        </p:nvPicPr>
        <p:blipFill>
          <a:blip r:embed="rId4"/>
          <a:stretch>
            <a:fillRect/>
          </a:stretch>
        </p:blipFill>
        <p:spPr>
          <a:xfrm>
            <a:off x="317840" y="6025613"/>
            <a:ext cx="556283" cy="566591"/>
          </a:xfrm>
          <a:prstGeom prst="rect">
            <a:avLst/>
          </a:prstGeom>
        </p:spPr>
      </p:pic>
    </p:spTree>
    <p:extLst>
      <p:ext uri="{BB962C8B-B14F-4D97-AF65-F5344CB8AC3E}">
        <p14:creationId xmlns:p14="http://schemas.microsoft.com/office/powerpoint/2010/main" val="36196053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17801</TotalTime>
  <Words>1211</Words>
  <Application>Microsoft Office PowerPoint</Application>
  <PresentationFormat>On-screen Show (4:3)</PresentationFormat>
  <Paragraphs>164</Paragraphs>
  <Slides>15</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3" baseType="lpstr">
      <vt:lpstr>Arial</vt:lpstr>
      <vt:lpstr>Calibri</vt:lpstr>
      <vt:lpstr>Century Gothic</vt:lpstr>
      <vt:lpstr>Courier New</vt:lpstr>
      <vt:lpstr>Times New Roman</vt:lpstr>
      <vt:lpstr>Wingdings</vt:lpstr>
      <vt:lpstr>Office Theme</vt:lpstr>
      <vt:lpstr>Worksheet</vt:lpstr>
      <vt:lpstr>  Progress update on the implementation of the Broadcasting Digital Migration (BDM) programme    </vt:lpstr>
      <vt:lpstr>OUTLINE</vt:lpstr>
      <vt:lpstr>PowerPoint Presentation</vt:lpstr>
      <vt:lpstr>PowerPoint Presentation</vt:lpstr>
      <vt:lpstr>PowerPoint Presentation</vt:lpstr>
      <vt:lpstr>PowerPoint Presentation</vt:lpstr>
      <vt:lpstr>PowerPoint Presentation</vt:lpstr>
      <vt:lpstr>ROADMAP TOWARDS 2019 TARGET (1)</vt:lpstr>
      <vt:lpstr>ROADMAP TOWARDS 2019 TARGET (1)</vt:lpstr>
      <vt:lpstr>PowerPoint Presentation</vt:lpstr>
      <vt:lpstr>ROADMAP TOWARDS 2019 TARGET (3)</vt:lpstr>
      <vt:lpstr>FUNDING REQUIREMENTS</vt:lpstr>
      <vt:lpstr>FUNDING REQUIRED</vt:lpstr>
      <vt:lpstr>PowerPoint Presentation</vt:lpstr>
      <vt:lpstr>PowerPoint Presentation</vt:lpstr>
    </vt:vector>
  </TitlesOfParts>
  <Company>GCIS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administrator</dc:creator>
  <cp:lastModifiedBy>Lebohang Tshabalala</cp:lastModifiedBy>
  <cp:revision>947</cp:revision>
  <cp:lastPrinted>2018-01-19T12:22:47Z</cp:lastPrinted>
  <dcterms:created xsi:type="dcterms:W3CDTF">2013-08-14T15:53:00Z</dcterms:created>
  <dcterms:modified xsi:type="dcterms:W3CDTF">2018-01-19T12:43:22Z</dcterms:modified>
</cp:coreProperties>
</file>