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660" r:id="rId2"/>
  </p:sldMasterIdLst>
  <p:notesMasterIdLst>
    <p:notesMasterId r:id="rId71"/>
  </p:notesMasterIdLst>
  <p:sldIdLst>
    <p:sldId id="257" r:id="rId3"/>
    <p:sldId id="268" r:id="rId4"/>
    <p:sldId id="307" r:id="rId5"/>
    <p:sldId id="260" r:id="rId6"/>
    <p:sldId id="263" r:id="rId7"/>
    <p:sldId id="265" r:id="rId8"/>
    <p:sldId id="269" r:id="rId9"/>
    <p:sldId id="271" r:id="rId10"/>
    <p:sldId id="274" r:id="rId11"/>
    <p:sldId id="479" r:id="rId12"/>
    <p:sldId id="601" r:id="rId13"/>
    <p:sldId id="515" r:id="rId14"/>
    <p:sldId id="600" r:id="rId15"/>
    <p:sldId id="597" r:id="rId16"/>
    <p:sldId id="598" r:id="rId17"/>
    <p:sldId id="478" r:id="rId18"/>
    <p:sldId id="560" r:id="rId19"/>
    <p:sldId id="602" r:id="rId20"/>
    <p:sldId id="603" r:id="rId21"/>
    <p:sldId id="604" r:id="rId22"/>
    <p:sldId id="605" r:id="rId23"/>
    <p:sldId id="606" r:id="rId24"/>
    <p:sldId id="607" r:id="rId25"/>
    <p:sldId id="608" r:id="rId26"/>
    <p:sldId id="609" r:id="rId27"/>
    <p:sldId id="610" r:id="rId28"/>
    <p:sldId id="611" r:id="rId29"/>
    <p:sldId id="613" r:id="rId30"/>
    <p:sldId id="614" r:id="rId31"/>
    <p:sldId id="615" r:id="rId32"/>
    <p:sldId id="616" r:id="rId33"/>
    <p:sldId id="617" r:id="rId34"/>
    <p:sldId id="618" r:id="rId35"/>
    <p:sldId id="481" r:id="rId36"/>
    <p:sldId id="568" r:id="rId37"/>
    <p:sldId id="566" r:id="rId38"/>
    <p:sldId id="567" r:id="rId39"/>
    <p:sldId id="575" r:id="rId40"/>
    <p:sldId id="576" r:id="rId41"/>
    <p:sldId id="577" r:id="rId42"/>
    <p:sldId id="322" r:id="rId43"/>
    <p:sldId id="578" r:id="rId44"/>
    <p:sldId id="579" r:id="rId45"/>
    <p:sldId id="580" r:id="rId46"/>
    <p:sldId id="547" r:id="rId47"/>
    <p:sldId id="548" r:id="rId48"/>
    <p:sldId id="543" r:id="rId49"/>
    <p:sldId id="542" r:id="rId50"/>
    <p:sldId id="619" r:id="rId51"/>
    <p:sldId id="620" r:id="rId52"/>
    <p:sldId id="621" r:id="rId53"/>
    <p:sldId id="622" r:id="rId54"/>
    <p:sldId id="277" r:id="rId55"/>
    <p:sldId id="581" r:id="rId56"/>
    <p:sldId id="583" r:id="rId57"/>
    <p:sldId id="588" r:id="rId58"/>
    <p:sldId id="623" r:id="rId59"/>
    <p:sldId id="624" r:id="rId60"/>
    <p:sldId id="589" r:id="rId61"/>
    <p:sldId id="590" r:id="rId62"/>
    <p:sldId id="549" r:id="rId63"/>
    <p:sldId id="592" r:id="rId64"/>
    <p:sldId id="550" r:id="rId65"/>
    <p:sldId id="552" r:id="rId66"/>
    <p:sldId id="289" r:id="rId67"/>
    <p:sldId id="596" r:id="rId68"/>
    <p:sldId id="554" r:id="rId69"/>
    <p:sldId id="475" r:id="rId7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C2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p:cViewPr varScale="1">
        <p:scale>
          <a:sx n="116" d="100"/>
          <a:sy n="116" d="100"/>
        </p:scale>
        <p:origin x="-1494"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400" dirty="0">
                <a:solidFill>
                  <a:schemeClr val="accent4">
                    <a:lumMod val="60000"/>
                    <a:lumOff val="40000"/>
                  </a:schemeClr>
                </a:solidFill>
              </a:rPr>
              <a:t>Total number of informal Settlements within SPP Provinces as at 31 March 2017 (NDHS)</a:t>
            </a:r>
          </a:p>
        </c:rich>
      </c:tx>
      <c:spPr>
        <a:noFill/>
        <a:ln>
          <a:noFill/>
        </a:ln>
        <a:effectLst/>
      </c:spPr>
    </c:title>
    <c:plotArea>
      <c:layout/>
      <c:barChart>
        <c:barDir val="col"/>
        <c:grouping val="clustered"/>
        <c:ser>
          <c:idx val="0"/>
          <c:order val="0"/>
          <c:tx>
            <c:strRef>
              <c:f>Sheet1!$D$2:$D$3</c:f>
              <c:strCache>
                <c:ptCount val="2"/>
                <c:pt idx="0">
                  <c:v>Total No. of Informal Settlements within SPP Municipalities in provinces (NDHS)</c:v>
                </c:pt>
                <c:pt idx="1">
                  <c:v>2015</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strRef>
              <c:f>Sheet1!$C$4:$C$10</c:f>
              <c:strCache>
                <c:ptCount val="7"/>
                <c:pt idx="0">
                  <c:v>North West</c:v>
                </c:pt>
                <c:pt idx="1">
                  <c:v>Free State</c:v>
                </c:pt>
                <c:pt idx="2">
                  <c:v>Limpopo</c:v>
                </c:pt>
                <c:pt idx="3">
                  <c:v>Mpumalanga</c:v>
                </c:pt>
                <c:pt idx="4">
                  <c:v>Gauteng</c:v>
                </c:pt>
                <c:pt idx="5">
                  <c:v>Northern Cape</c:v>
                </c:pt>
                <c:pt idx="6">
                  <c:v>Totals</c:v>
                </c:pt>
              </c:strCache>
            </c:strRef>
          </c:cat>
          <c:val>
            <c:numRef>
              <c:f>Sheet1!$D$4:$D$10</c:f>
              <c:numCache>
                <c:formatCode>General</c:formatCode>
                <c:ptCount val="7"/>
                <c:pt idx="0">
                  <c:v>61</c:v>
                </c:pt>
                <c:pt idx="1">
                  <c:v>20</c:v>
                </c:pt>
                <c:pt idx="2">
                  <c:v>15</c:v>
                </c:pt>
                <c:pt idx="3">
                  <c:v>16</c:v>
                </c:pt>
                <c:pt idx="4">
                  <c:v>24</c:v>
                </c:pt>
                <c:pt idx="5">
                  <c:v>23</c:v>
                </c:pt>
                <c:pt idx="6">
                  <c:v>159</c:v>
                </c:pt>
              </c:numCache>
            </c:numRef>
          </c:val>
          <c:extLst xmlns:c16r2="http://schemas.microsoft.com/office/drawing/2015/06/chart">
            <c:ext xmlns:c16="http://schemas.microsoft.com/office/drawing/2014/chart" uri="{C3380CC4-5D6E-409C-BE32-E72D297353CC}">
              <c16:uniqueId val="{00000000-8041-4044-B271-6F9DF2397C14}"/>
            </c:ext>
          </c:extLst>
        </c:ser>
        <c:ser>
          <c:idx val="1"/>
          <c:order val="1"/>
          <c:tx>
            <c:strRef>
              <c:f>Sheet1!$E$2:$E$3</c:f>
              <c:strCache>
                <c:ptCount val="2"/>
                <c:pt idx="0">
                  <c:v>Total No. of Informal Settlements within SPP Municipalities in provinces (NDHS)</c:v>
                </c:pt>
                <c:pt idx="1">
                  <c:v>2017</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strRef>
              <c:f>Sheet1!$C$4:$C$10</c:f>
              <c:strCache>
                <c:ptCount val="7"/>
                <c:pt idx="0">
                  <c:v>North West</c:v>
                </c:pt>
                <c:pt idx="1">
                  <c:v>Free State</c:v>
                </c:pt>
                <c:pt idx="2">
                  <c:v>Limpopo</c:v>
                </c:pt>
                <c:pt idx="3">
                  <c:v>Mpumalanga</c:v>
                </c:pt>
                <c:pt idx="4">
                  <c:v>Gauteng</c:v>
                </c:pt>
                <c:pt idx="5">
                  <c:v>Northern Cape</c:v>
                </c:pt>
                <c:pt idx="6">
                  <c:v>Totals</c:v>
                </c:pt>
              </c:strCache>
            </c:strRef>
          </c:cat>
          <c:val>
            <c:numRef>
              <c:f>Sheet1!$E$4:$E$10</c:f>
              <c:numCache>
                <c:formatCode>General</c:formatCode>
                <c:ptCount val="7"/>
                <c:pt idx="0">
                  <c:v>72</c:v>
                </c:pt>
                <c:pt idx="1">
                  <c:v>26</c:v>
                </c:pt>
                <c:pt idx="2">
                  <c:v>19</c:v>
                </c:pt>
                <c:pt idx="3">
                  <c:v>97</c:v>
                </c:pt>
                <c:pt idx="4">
                  <c:v>116</c:v>
                </c:pt>
                <c:pt idx="5">
                  <c:v>26</c:v>
                </c:pt>
                <c:pt idx="6">
                  <c:v>355</c:v>
                </c:pt>
              </c:numCache>
            </c:numRef>
          </c:val>
          <c:extLst xmlns:c16r2="http://schemas.microsoft.com/office/drawing/2015/06/chart">
            <c:ext xmlns:c16="http://schemas.microsoft.com/office/drawing/2014/chart" uri="{C3380CC4-5D6E-409C-BE32-E72D297353CC}">
              <c16:uniqueId val="{00000001-8041-4044-B271-6F9DF2397C14}"/>
            </c:ext>
          </c:extLst>
        </c:ser>
        <c:dLbls/>
        <c:gapWidth val="100"/>
        <c:overlap val="-24"/>
        <c:axId val="95376128"/>
        <c:axId val="95377664"/>
      </c:barChart>
      <c:catAx>
        <c:axId val="95376128"/>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1" i="0" u="none" strike="noStrike" kern="1200" baseline="0">
                <a:solidFill>
                  <a:schemeClr val="lt1">
                    <a:lumMod val="85000"/>
                  </a:schemeClr>
                </a:solidFill>
                <a:latin typeface="+mn-lt"/>
                <a:ea typeface="+mn-ea"/>
                <a:cs typeface="+mn-cs"/>
              </a:defRPr>
            </a:pPr>
            <a:endParaRPr lang="en-US"/>
          </a:p>
        </c:txPr>
        <c:crossAx val="95377664"/>
        <c:crosses val="autoZero"/>
        <c:auto val="1"/>
        <c:lblAlgn val="ctr"/>
        <c:lblOffset val="100"/>
      </c:catAx>
      <c:valAx>
        <c:axId val="95377664"/>
        <c:scaling>
          <c:orientation val="minMax"/>
        </c:scaling>
        <c:axPos val="l"/>
        <c:majorGridlines>
          <c:spPr>
            <a:ln w="9525" cap="flat" cmpd="sng" algn="ctr">
              <a:solidFill>
                <a:schemeClr val="lt1">
                  <a:lumMod val="95000"/>
                  <a:alpha val="1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9537612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legend>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2841818-635F-4C52-8DBF-1F80EA715922}" type="datetimeFigureOut">
              <a:rPr lang="en-ZA" smtClean="0"/>
              <a:pPr/>
              <a:t>2017/11/30</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AE5A5F-0D45-4186-A0EC-2947608A7667}" type="slidenum">
              <a:rPr lang="en-ZA" smtClean="0"/>
              <a:pPr/>
              <a:t>‹#›</a:t>
            </a:fld>
            <a:endParaRPr lang="en-ZA" dirty="0"/>
          </a:p>
        </p:txBody>
      </p:sp>
    </p:spTree>
    <p:extLst>
      <p:ext uri="{BB962C8B-B14F-4D97-AF65-F5344CB8AC3E}">
        <p14:creationId xmlns:p14="http://schemas.microsoft.com/office/powerpoint/2010/main" xmlns="" val="521216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xmlns="" val="3329303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12</a:t>
            </a:fld>
            <a:endParaRPr lang="en-US" dirty="0"/>
          </a:p>
        </p:txBody>
      </p:sp>
    </p:spTree>
    <p:extLst>
      <p:ext uri="{BB962C8B-B14F-4D97-AF65-F5344CB8AC3E}">
        <p14:creationId xmlns:p14="http://schemas.microsoft.com/office/powerpoint/2010/main" xmlns="" val="935785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13</a:t>
            </a:fld>
            <a:endParaRPr lang="en-US" dirty="0"/>
          </a:p>
        </p:txBody>
      </p:sp>
    </p:spTree>
    <p:extLst>
      <p:ext uri="{BB962C8B-B14F-4D97-AF65-F5344CB8AC3E}">
        <p14:creationId xmlns:p14="http://schemas.microsoft.com/office/powerpoint/2010/main" xmlns="" val="294670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16</a:t>
            </a:fld>
            <a:endParaRPr lang="en-US" dirty="0"/>
          </a:p>
        </p:txBody>
      </p:sp>
    </p:spTree>
    <p:extLst>
      <p:ext uri="{BB962C8B-B14F-4D97-AF65-F5344CB8AC3E}">
        <p14:creationId xmlns:p14="http://schemas.microsoft.com/office/powerpoint/2010/main" xmlns="" val="1536592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D4BF7-9284-4BBA-89C1-DD286D26E4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66271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E5A5F-0D45-4186-A0EC-2947608A7667}" type="slidenum">
              <a:rPr lang="en-ZA" smtClean="0"/>
              <a:pPr/>
              <a:t>18</a:t>
            </a:fld>
            <a:endParaRPr lang="en-ZA" dirty="0"/>
          </a:p>
        </p:txBody>
      </p:sp>
    </p:spTree>
    <p:extLst>
      <p:ext uri="{BB962C8B-B14F-4D97-AF65-F5344CB8AC3E}">
        <p14:creationId xmlns:p14="http://schemas.microsoft.com/office/powerpoint/2010/main" xmlns="" val="3017689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19</a:t>
            </a:fld>
            <a:endParaRPr lang="en-US" dirty="0"/>
          </a:p>
        </p:txBody>
      </p:sp>
    </p:spTree>
    <p:extLst>
      <p:ext uri="{BB962C8B-B14F-4D97-AF65-F5344CB8AC3E}">
        <p14:creationId xmlns:p14="http://schemas.microsoft.com/office/powerpoint/2010/main" xmlns="" val="151304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20</a:t>
            </a:fld>
            <a:endParaRPr lang="en-US" dirty="0"/>
          </a:p>
        </p:txBody>
      </p:sp>
    </p:spTree>
    <p:extLst>
      <p:ext uri="{BB962C8B-B14F-4D97-AF65-F5344CB8AC3E}">
        <p14:creationId xmlns:p14="http://schemas.microsoft.com/office/powerpoint/2010/main" xmlns="" val="3246004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21</a:t>
            </a:fld>
            <a:endParaRPr lang="en-US" dirty="0"/>
          </a:p>
        </p:txBody>
      </p:sp>
    </p:spTree>
    <p:extLst>
      <p:ext uri="{BB962C8B-B14F-4D97-AF65-F5344CB8AC3E}">
        <p14:creationId xmlns:p14="http://schemas.microsoft.com/office/powerpoint/2010/main" xmlns="" val="2965844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22</a:t>
            </a:fld>
            <a:endParaRPr lang="en-US" dirty="0"/>
          </a:p>
        </p:txBody>
      </p:sp>
    </p:spTree>
    <p:extLst>
      <p:ext uri="{BB962C8B-B14F-4D97-AF65-F5344CB8AC3E}">
        <p14:creationId xmlns:p14="http://schemas.microsoft.com/office/powerpoint/2010/main" xmlns="" val="347032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23</a:t>
            </a:fld>
            <a:endParaRPr lang="en-US" dirty="0"/>
          </a:p>
        </p:txBody>
      </p:sp>
    </p:spTree>
    <p:extLst>
      <p:ext uri="{BB962C8B-B14F-4D97-AF65-F5344CB8AC3E}">
        <p14:creationId xmlns:p14="http://schemas.microsoft.com/office/powerpoint/2010/main" xmlns="" val="55725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4</a:t>
            </a:fld>
            <a:endParaRPr lang="en-US" dirty="0"/>
          </a:p>
        </p:txBody>
      </p:sp>
    </p:spTree>
    <p:extLst>
      <p:ext uri="{BB962C8B-B14F-4D97-AF65-F5344CB8AC3E}">
        <p14:creationId xmlns:p14="http://schemas.microsoft.com/office/powerpoint/2010/main" xmlns="" val="3265127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24</a:t>
            </a:fld>
            <a:endParaRPr lang="en-US" dirty="0"/>
          </a:p>
        </p:txBody>
      </p:sp>
    </p:spTree>
    <p:extLst>
      <p:ext uri="{BB962C8B-B14F-4D97-AF65-F5344CB8AC3E}">
        <p14:creationId xmlns:p14="http://schemas.microsoft.com/office/powerpoint/2010/main" xmlns="" val="3782500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25</a:t>
            </a:fld>
            <a:endParaRPr lang="en-US" dirty="0"/>
          </a:p>
        </p:txBody>
      </p:sp>
    </p:spTree>
    <p:extLst>
      <p:ext uri="{BB962C8B-B14F-4D97-AF65-F5344CB8AC3E}">
        <p14:creationId xmlns:p14="http://schemas.microsoft.com/office/powerpoint/2010/main" xmlns="" val="4127656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26</a:t>
            </a:fld>
            <a:endParaRPr lang="en-US" dirty="0"/>
          </a:p>
        </p:txBody>
      </p:sp>
    </p:spTree>
    <p:extLst>
      <p:ext uri="{BB962C8B-B14F-4D97-AF65-F5344CB8AC3E}">
        <p14:creationId xmlns:p14="http://schemas.microsoft.com/office/powerpoint/2010/main" xmlns="" val="2298994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27</a:t>
            </a:fld>
            <a:endParaRPr lang="en-US" dirty="0"/>
          </a:p>
        </p:txBody>
      </p:sp>
    </p:spTree>
    <p:extLst>
      <p:ext uri="{BB962C8B-B14F-4D97-AF65-F5344CB8AC3E}">
        <p14:creationId xmlns:p14="http://schemas.microsoft.com/office/powerpoint/2010/main" xmlns="" val="3962804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28</a:t>
            </a:fld>
            <a:endParaRPr lang="en-US" dirty="0"/>
          </a:p>
        </p:txBody>
      </p:sp>
    </p:spTree>
    <p:extLst>
      <p:ext uri="{BB962C8B-B14F-4D97-AF65-F5344CB8AC3E}">
        <p14:creationId xmlns:p14="http://schemas.microsoft.com/office/powerpoint/2010/main" xmlns="" val="1158979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29</a:t>
            </a:fld>
            <a:endParaRPr lang="en-US" dirty="0"/>
          </a:p>
        </p:txBody>
      </p:sp>
    </p:spTree>
    <p:extLst>
      <p:ext uri="{BB962C8B-B14F-4D97-AF65-F5344CB8AC3E}">
        <p14:creationId xmlns:p14="http://schemas.microsoft.com/office/powerpoint/2010/main" xmlns="" val="1510994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30</a:t>
            </a:fld>
            <a:endParaRPr lang="en-US" dirty="0"/>
          </a:p>
        </p:txBody>
      </p:sp>
    </p:spTree>
    <p:extLst>
      <p:ext uri="{BB962C8B-B14F-4D97-AF65-F5344CB8AC3E}">
        <p14:creationId xmlns:p14="http://schemas.microsoft.com/office/powerpoint/2010/main" xmlns="" val="1851743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31</a:t>
            </a:fld>
            <a:endParaRPr lang="en-US" dirty="0"/>
          </a:p>
        </p:txBody>
      </p:sp>
    </p:spTree>
    <p:extLst>
      <p:ext uri="{BB962C8B-B14F-4D97-AF65-F5344CB8AC3E}">
        <p14:creationId xmlns:p14="http://schemas.microsoft.com/office/powerpoint/2010/main" xmlns="" val="1776687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32</a:t>
            </a:fld>
            <a:endParaRPr lang="en-US" dirty="0"/>
          </a:p>
        </p:txBody>
      </p:sp>
    </p:spTree>
    <p:extLst>
      <p:ext uri="{BB962C8B-B14F-4D97-AF65-F5344CB8AC3E}">
        <p14:creationId xmlns:p14="http://schemas.microsoft.com/office/powerpoint/2010/main" xmlns="" val="3920455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33</a:t>
            </a:fld>
            <a:endParaRPr lang="en-US" dirty="0"/>
          </a:p>
        </p:txBody>
      </p:sp>
    </p:spTree>
    <p:extLst>
      <p:ext uri="{BB962C8B-B14F-4D97-AF65-F5344CB8AC3E}">
        <p14:creationId xmlns:p14="http://schemas.microsoft.com/office/powerpoint/2010/main" xmlns="" val="2395346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5</a:t>
            </a:fld>
            <a:endParaRPr lang="en-US" dirty="0"/>
          </a:p>
        </p:txBody>
      </p:sp>
    </p:spTree>
    <p:extLst>
      <p:ext uri="{BB962C8B-B14F-4D97-AF65-F5344CB8AC3E}">
        <p14:creationId xmlns:p14="http://schemas.microsoft.com/office/powerpoint/2010/main" xmlns="" val="1128967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E5A5F-0D45-4186-A0EC-2947608A7667}" type="slidenum">
              <a:rPr lang="en-ZA" smtClean="0"/>
              <a:pPr/>
              <a:t>34</a:t>
            </a:fld>
            <a:endParaRPr lang="en-ZA" dirty="0"/>
          </a:p>
        </p:txBody>
      </p:sp>
    </p:spTree>
    <p:extLst>
      <p:ext uri="{BB962C8B-B14F-4D97-AF65-F5344CB8AC3E}">
        <p14:creationId xmlns:p14="http://schemas.microsoft.com/office/powerpoint/2010/main" xmlns="" val="1120060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D4BF7-9284-4BBA-89C1-DD286D26E4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598587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D4BF7-9284-4BBA-89C1-DD286D26E4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304679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D4BF7-9284-4BBA-89C1-DD286D26E4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915973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D4BF7-9284-4BBA-89C1-DD286D26E4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626521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D4BF7-9284-4BBA-89C1-DD286D26E4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911803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D4BF7-9284-4BBA-89C1-DD286D26E4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902801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xmlns="" val="41747975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D4BF7-9284-4BBA-89C1-DD286D26E4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903840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D4BF7-9284-4BBA-89C1-DD286D26E4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960092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6</a:t>
            </a:fld>
            <a:endParaRPr lang="en-US" dirty="0"/>
          </a:p>
        </p:txBody>
      </p:sp>
    </p:spTree>
    <p:extLst>
      <p:ext uri="{BB962C8B-B14F-4D97-AF65-F5344CB8AC3E}">
        <p14:creationId xmlns:p14="http://schemas.microsoft.com/office/powerpoint/2010/main" xmlns="" val="3866572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D4BF7-9284-4BBA-89C1-DD286D26E4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260963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xmlns="" val="1126867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xmlns="" val="22256512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xmlns="" val="351789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xmlns="" val="6728883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xmlns="" val="1638530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xmlns="" val="36474221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xmlns="" val="34296686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xmlns="" val="15323372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53</a:t>
            </a:fld>
            <a:endParaRPr lang="en-US" dirty="0"/>
          </a:p>
        </p:txBody>
      </p:sp>
    </p:spTree>
    <p:extLst>
      <p:ext uri="{BB962C8B-B14F-4D97-AF65-F5344CB8AC3E}">
        <p14:creationId xmlns:p14="http://schemas.microsoft.com/office/powerpoint/2010/main" xmlns="" val="943833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7</a:t>
            </a:fld>
            <a:endParaRPr lang="en-US" dirty="0"/>
          </a:p>
        </p:txBody>
      </p:sp>
    </p:spTree>
    <p:extLst>
      <p:ext uri="{BB962C8B-B14F-4D97-AF65-F5344CB8AC3E}">
        <p14:creationId xmlns:p14="http://schemas.microsoft.com/office/powerpoint/2010/main" xmlns="" val="42230736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D4BF7-9284-4BBA-89C1-DD286D26E4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692219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D4BF7-9284-4BBA-89C1-DD286D26E4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7000395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D4BF7-9284-4BBA-89C1-DD286D26E4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2200018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xmlns="" val="22993861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xmlns="" val="18434036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D4BF7-9284-4BBA-89C1-DD286D26E4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8573609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D4BF7-9284-4BBA-89C1-DD286D26E4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9840935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D4BF7-9284-4BBA-89C1-DD286D26E4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1098226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65</a:t>
            </a:fld>
            <a:endParaRPr lang="en-US" dirty="0"/>
          </a:p>
        </p:txBody>
      </p:sp>
    </p:spTree>
    <p:extLst>
      <p:ext uri="{BB962C8B-B14F-4D97-AF65-F5344CB8AC3E}">
        <p14:creationId xmlns:p14="http://schemas.microsoft.com/office/powerpoint/2010/main" xmlns="" val="22211293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D4BF7-9284-4BBA-89C1-DD286D26E4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167597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8</a:t>
            </a:fld>
            <a:endParaRPr lang="en-US" dirty="0"/>
          </a:p>
        </p:txBody>
      </p:sp>
    </p:spTree>
    <p:extLst>
      <p:ext uri="{BB962C8B-B14F-4D97-AF65-F5344CB8AC3E}">
        <p14:creationId xmlns:p14="http://schemas.microsoft.com/office/powerpoint/2010/main" xmlns="" val="32787301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D4BF7-9284-4BBA-89C1-DD286D26E4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9666608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xmlns="" val="1651748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9</a:t>
            </a:fld>
            <a:endParaRPr lang="en-US" dirty="0"/>
          </a:p>
        </p:txBody>
      </p:sp>
    </p:spTree>
    <p:extLst>
      <p:ext uri="{BB962C8B-B14F-4D97-AF65-F5344CB8AC3E}">
        <p14:creationId xmlns:p14="http://schemas.microsoft.com/office/powerpoint/2010/main" xmlns="" val="3066180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10</a:t>
            </a:fld>
            <a:endParaRPr lang="en-US" dirty="0"/>
          </a:p>
        </p:txBody>
      </p:sp>
    </p:spTree>
    <p:extLst>
      <p:ext uri="{BB962C8B-B14F-4D97-AF65-F5344CB8AC3E}">
        <p14:creationId xmlns:p14="http://schemas.microsoft.com/office/powerpoint/2010/main" xmlns="" val="262395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77D4BF7-9284-4BBA-89C1-DD286D26E400}" type="slidenum">
              <a:rPr lang="en-US" smtClean="0"/>
              <a:pPr/>
              <a:t>11</a:t>
            </a:fld>
            <a:endParaRPr lang="en-US" dirty="0"/>
          </a:p>
        </p:txBody>
      </p:sp>
    </p:spTree>
    <p:extLst>
      <p:ext uri="{BB962C8B-B14F-4D97-AF65-F5344CB8AC3E}">
        <p14:creationId xmlns:p14="http://schemas.microsoft.com/office/powerpoint/2010/main" xmlns="" val="1113171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015927F-5538-4AD7-A979-3C10649D8E1B}" type="datetimeFigureOut">
              <a:rPr lang="en-ZA" smtClean="0"/>
              <a:pPr/>
              <a:t>2017/11/30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CFEC633-5D4E-42E6-B466-EA1D41E55902}" type="slidenum">
              <a:rPr lang="en-ZA" smtClean="0"/>
              <a:pPr/>
              <a:t>‹#›</a:t>
            </a:fld>
            <a:endParaRPr lang="en-ZA" dirty="0"/>
          </a:p>
        </p:txBody>
      </p:sp>
    </p:spTree>
    <p:extLst>
      <p:ext uri="{BB962C8B-B14F-4D97-AF65-F5344CB8AC3E}">
        <p14:creationId xmlns:p14="http://schemas.microsoft.com/office/powerpoint/2010/main" xmlns="" val="378076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15927F-5538-4AD7-A979-3C10649D8E1B}" type="datetimeFigureOut">
              <a:rPr lang="en-ZA" smtClean="0"/>
              <a:pPr/>
              <a:t>2017/11/30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CFEC633-5D4E-42E6-B466-EA1D41E55902}" type="slidenum">
              <a:rPr lang="en-ZA" smtClean="0"/>
              <a:pPr/>
              <a:t>‹#›</a:t>
            </a:fld>
            <a:endParaRPr lang="en-ZA" dirty="0"/>
          </a:p>
        </p:txBody>
      </p:sp>
    </p:spTree>
    <p:extLst>
      <p:ext uri="{BB962C8B-B14F-4D97-AF65-F5344CB8AC3E}">
        <p14:creationId xmlns:p14="http://schemas.microsoft.com/office/powerpoint/2010/main" xmlns="" val="293315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15927F-5538-4AD7-A979-3C10649D8E1B}" type="datetimeFigureOut">
              <a:rPr lang="en-ZA" smtClean="0"/>
              <a:pPr/>
              <a:t>2017/11/30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CFEC633-5D4E-42E6-B466-EA1D41E55902}" type="slidenum">
              <a:rPr lang="en-ZA" smtClean="0"/>
              <a:pPr/>
              <a:t>‹#›</a:t>
            </a:fld>
            <a:endParaRPr lang="en-ZA" dirty="0"/>
          </a:p>
        </p:txBody>
      </p:sp>
    </p:spTree>
    <p:extLst>
      <p:ext uri="{BB962C8B-B14F-4D97-AF65-F5344CB8AC3E}">
        <p14:creationId xmlns:p14="http://schemas.microsoft.com/office/powerpoint/2010/main" xmlns="" val="619519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1E0DA-1FF8-4121-BD10-16D6B5D436A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0BD4AA74-93CB-4518-A111-C6E99104DAB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EAD4F72F-8AC0-4E2B-9ECD-E78A65E0A7DE}"/>
              </a:ext>
            </a:extLst>
          </p:cNvPr>
          <p:cNvSpPr>
            <a:spLocks noGrp="1"/>
          </p:cNvSpPr>
          <p:nvPr>
            <p:ph type="dt" sz="half" idx="10"/>
          </p:nvPr>
        </p:nvSpPr>
        <p:spPr/>
        <p:txBody>
          <a:bodyPr/>
          <a:lstStyle/>
          <a:p>
            <a:pPr defTabSz="685800"/>
            <a:fld id="{C56B1464-D5B7-4C59-84DE-684AAD6461B1}" type="datetimeFigureOut">
              <a:rPr lang="en-ZA" smtClean="0">
                <a:solidFill>
                  <a:prstClr val="black">
                    <a:tint val="75000"/>
                  </a:prstClr>
                </a:solidFill>
              </a:rPr>
              <a:pPr defTabSz="685800"/>
              <a:t>2017/11/30</a:t>
            </a:fld>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xmlns="" id="{D59B099E-7B34-45FD-B819-48C7B30DA3C0}"/>
              </a:ext>
            </a:extLst>
          </p:cNvPr>
          <p:cNvSpPr>
            <a:spLocks noGrp="1"/>
          </p:cNvSpPr>
          <p:nvPr>
            <p:ph type="ftr" sz="quarter" idx="11"/>
          </p:nvPr>
        </p:nvSpPr>
        <p:spPr/>
        <p:txBody>
          <a:bodyPr/>
          <a:lstStyle/>
          <a:p>
            <a:pPr defTabSz="685800"/>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xmlns="" id="{52B37C34-A7F7-4F97-8CDE-B2C8C29D9531}"/>
              </a:ext>
            </a:extLst>
          </p:cNvPr>
          <p:cNvSpPr>
            <a:spLocks noGrp="1"/>
          </p:cNvSpPr>
          <p:nvPr>
            <p:ph type="sldNum" sz="quarter" idx="12"/>
          </p:nvPr>
        </p:nvSpPr>
        <p:spPr/>
        <p:txBody>
          <a:bodyPr/>
          <a:lstStyle/>
          <a:p>
            <a:pPr defTabSz="685800"/>
            <a:fld id="{0B2E0E8E-7EAE-44F0-9EA3-97FEC341DB95}"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803468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729D8D-5FB2-4CA6-A144-6C3D7C0FD81F}"/>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6C1A7746-5383-4FA9-BC0E-C3A2AA4033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A1769B0F-5DD7-40B9-97BC-4B01A769DD7A}"/>
              </a:ext>
            </a:extLst>
          </p:cNvPr>
          <p:cNvSpPr>
            <a:spLocks noGrp="1"/>
          </p:cNvSpPr>
          <p:nvPr>
            <p:ph type="dt" sz="half" idx="10"/>
          </p:nvPr>
        </p:nvSpPr>
        <p:spPr/>
        <p:txBody>
          <a:bodyPr/>
          <a:lstStyle/>
          <a:p>
            <a:pPr defTabSz="685800"/>
            <a:fld id="{C56B1464-D5B7-4C59-84DE-684AAD6461B1}" type="datetimeFigureOut">
              <a:rPr lang="en-ZA" smtClean="0">
                <a:solidFill>
                  <a:prstClr val="black">
                    <a:tint val="75000"/>
                  </a:prstClr>
                </a:solidFill>
              </a:rPr>
              <a:pPr defTabSz="685800"/>
              <a:t>2017/11/30</a:t>
            </a:fld>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xmlns="" id="{4454ADA8-7A20-44F5-B330-7AC5AE8CEEF7}"/>
              </a:ext>
            </a:extLst>
          </p:cNvPr>
          <p:cNvSpPr>
            <a:spLocks noGrp="1"/>
          </p:cNvSpPr>
          <p:nvPr>
            <p:ph type="ftr" sz="quarter" idx="11"/>
          </p:nvPr>
        </p:nvSpPr>
        <p:spPr/>
        <p:txBody>
          <a:bodyPr/>
          <a:lstStyle/>
          <a:p>
            <a:pPr defTabSz="685800"/>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xmlns="" id="{E552E795-9A0F-4797-8545-679A39596CE4}"/>
              </a:ext>
            </a:extLst>
          </p:cNvPr>
          <p:cNvSpPr>
            <a:spLocks noGrp="1"/>
          </p:cNvSpPr>
          <p:nvPr>
            <p:ph type="sldNum" sz="quarter" idx="12"/>
          </p:nvPr>
        </p:nvSpPr>
        <p:spPr/>
        <p:txBody>
          <a:bodyPr/>
          <a:lstStyle/>
          <a:p>
            <a:pPr defTabSz="685800"/>
            <a:fld id="{0B2E0E8E-7EAE-44F0-9EA3-97FEC341DB95}"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2538709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65263A-CBCE-4E3C-B59A-98C319D1C72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616D7D4E-9D08-4B30-BA3E-CD7C5B68643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B93E1E7-5EA9-4000-B4E2-6C40C8731FD1}"/>
              </a:ext>
            </a:extLst>
          </p:cNvPr>
          <p:cNvSpPr>
            <a:spLocks noGrp="1"/>
          </p:cNvSpPr>
          <p:nvPr>
            <p:ph type="dt" sz="half" idx="10"/>
          </p:nvPr>
        </p:nvSpPr>
        <p:spPr/>
        <p:txBody>
          <a:bodyPr/>
          <a:lstStyle/>
          <a:p>
            <a:pPr defTabSz="685800"/>
            <a:fld id="{C56B1464-D5B7-4C59-84DE-684AAD6461B1}" type="datetimeFigureOut">
              <a:rPr lang="en-ZA" smtClean="0">
                <a:solidFill>
                  <a:prstClr val="black">
                    <a:tint val="75000"/>
                  </a:prstClr>
                </a:solidFill>
              </a:rPr>
              <a:pPr defTabSz="685800"/>
              <a:t>2017/11/30</a:t>
            </a:fld>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xmlns="" id="{D9EED94B-3FA2-43E0-8DCF-C838FC87BD3D}"/>
              </a:ext>
            </a:extLst>
          </p:cNvPr>
          <p:cNvSpPr>
            <a:spLocks noGrp="1"/>
          </p:cNvSpPr>
          <p:nvPr>
            <p:ph type="ftr" sz="quarter" idx="11"/>
          </p:nvPr>
        </p:nvSpPr>
        <p:spPr/>
        <p:txBody>
          <a:bodyPr/>
          <a:lstStyle/>
          <a:p>
            <a:pPr defTabSz="685800"/>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xmlns="" id="{E4CD7882-D676-457F-A2F3-97FCAABDAC14}"/>
              </a:ext>
            </a:extLst>
          </p:cNvPr>
          <p:cNvSpPr>
            <a:spLocks noGrp="1"/>
          </p:cNvSpPr>
          <p:nvPr>
            <p:ph type="sldNum" sz="quarter" idx="12"/>
          </p:nvPr>
        </p:nvSpPr>
        <p:spPr/>
        <p:txBody>
          <a:bodyPr/>
          <a:lstStyle/>
          <a:p>
            <a:pPr defTabSz="685800"/>
            <a:fld id="{0B2E0E8E-7EAE-44F0-9EA3-97FEC341DB95}"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1941626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77B3FB-4D52-42EF-B46A-69E0EEAA12C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5D864E3C-C59C-4438-A8F3-5136A2ACF2A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1C07BB13-0B81-4E71-8A3C-E6729B529B7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A826AE93-8932-4F25-8155-DBF9F83C1C7F}"/>
              </a:ext>
            </a:extLst>
          </p:cNvPr>
          <p:cNvSpPr>
            <a:spLocks noGrp="1"/>
          </p:cNvSpPr>
          <p:nvPr>
            <p:ph type="dt" sz="half" idx="10"/>
          </p:nvPr>
        </p:nvSpPr>
        <p:spPr/>
        <p:txBody>
          <a:bodyPr/>
          <a:lstStyle/>
          <a:p>
            <a:pPr defTabSz="685800"/>
            <a:fld id="{C56B1464-D5B7-4C59-84DE-684AAD6461B1}" type="datetimeFigureOut">
              <a:rPr lang="en-ZA" smtClean="0">
                <a:solidFill>
                  <a:prstClr val="black">
                    <a:tint val="75000"/>
                  </a:prstClr>
                </a:solidFill>
              </a:rPr>
              <a:pPr defTabSz="685800"/>
              <a:t>2017/11/30</a:t>
            </a:fld>
            <a:endParaRPr lang="en-ZA" dirty="0">
              <a:solidFill>
                <a:prstClr val="black">
                  <a:tint val="75000"/>
                </a:prstClr>
              </a:solidFill>
            </a:endParaRPr>
          </a:p>
        </p:txBody>
      </p:sp>
      <p:sp>
        <p:nvSpPr>
          <p:cNvPr id="6" name="Footer Placeholder 5">
            <a:extLst>
              <a:ext uri="{FF2B5EF4-FFF2-40B4-BE49-F238E27FC236}">
                <a16:creationId xmlns:a16="http://schemas.microsoft.com/office/drawing/2014/main" xmlns="" id="{41639A61-FF6D-4679-BDBF-EA656B80E52E}"/>
              </a:ext>
            </a:extLst>
          </p:cNvPr>
          <p:cNvSpPr>
            <a:spLocks noGrp="1"/>
          </p:cNvSpPr>
          <p:nvPr>
            <p:ph type="ftr" sz="quarter" idx="11"/>
          </p:nvPr>
        </p:nvSpPr>
        <p:spPr/>
        <p:txBody>
          <a:bodyPr/>
          <a:lstStyle/>
          <a:p>
            <a:pPr defTabSz="685800"/>
            <a:endParaRPr lang="en-ZA" dirty="0">
              <a:solidFill>
                <a:prstClr val="black">
                  <a:tint val="75000"/>
                </a:prstClr>
              </a:solidFill>
            </a:endParaRPr>
          </a:p>
        </p:txBody>
      </p:sp>
      <p:sp>
        <p:nvSpPr>
          <p:cNvPr id="7" name="Slide Number Placeholder 6">
            <a:extLst>
              <a:ext uri="{FF2B5EF4-FFF2-40B4-BE49-F238E27FC236}">
                <a16:creationId xmlns:a16="http://schemas.microsoft.com/office/drawing/2014/main" xmlns="" id="{9855448D-E113-44A7-9FEA-BE6C00376065}"/>
              </a:ext>
            </a:extLst>
          </p:cNvPr>
          <p:cNvSpPr>
            <a:spLocks noGrp="1"/>
          </p:cNvSpPr>
          <p:nvPr>
            <p:ph type="sldNum" sz="quarter" idx="12"/>
          </p:nvPr>
        </p:nvSpPr>
        <p:spPr/>
        <p:txBody>
          <a:bodyPr/>
          <a:lstStyle/>
          <a:p>
            <a:pPr defTabSz="685800"/>
            <a:fld id="{0B2E0E8E-7EAE-44F0-9EA3-97FEC341DB95}"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4201741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716268-7E8D-4B83-B126-1A45BE8C6626}"/>
              </a:ext>
            </a:extLst>
          </p:cNvPr>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4FB5D88B-A647-4268-9952-79C7A3C0957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D1B95590-9B1E-4071-A4B1-DBE33903794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F829BC17-FE21-4072-80B1-AE3FBDAA5D6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9F8CA619-E6B3-486A-8346-BA6C21DD4310}"/>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604ECB49-23BB-43E1-9C70-2CC3B910AFC4}"/>
              </a:ext>
            </a:extLst>
          </p:cNvPr>
          <p:cNvSpPr>
            <a:spLocks noGrp="1"/>
          </p:cNvSpPr>
          <p:nvPr>
            <p:ph type="dt" sz="half" idx="10"/>
          </p:nvPr>
        </p:nvSpPr>
        <p:spPr/>
        <p:txBody>
          <a:bodyPr/>
          <a:lstStyle/>
          <a:p>
            <a:pPr defTabSz="685800"/>
            <a:fld id="{C56B1464-D5B7-4C59-84DE-684AAD6461B1}" type="datetimeFigureOut">
              <a:rPr lang="en-ZA" smtClean="0">
                <a:solidFill>
                  <a:prstClr val="black">
                    <a:tint val="75000"/>
                  </a:prstClr>
                </a:solidFill>
              </a:rPr>
              <a:pPr defTabSz="685800"/>
              <a:t>2017/11/30</a:t>
            </a:fld>
            <a:endParaRPr lang="en-ZA" dirty="0">
              <a:solidFill>
                <a:prstClr val="black">
                  <a:tint val="75000"/>
                </a:prstClr>
              </a:solidFill>
            </a:endParaRPr>
          </a:p>
        </p:txBody>
      </p:sp>
      <p:sp>
        <p:nvSpPr>
          <p:cNvPr id="8" name="Footer Placeholder 7">
            <a:extLst>
              <a:ext uri="{FF2B5EF4-FFF2-40B4-BE49-F238E27FC236}">
                <a16:creationId xmlns:a16="http://schemas.microsoft.com/office/drawing/2014/main" xmlns="" id="{E88D8ABD-DF4D-4B73-86E4-8FE7EA93D812}"/>
              </a:ext>
            </a:extLst>
          </p:cNvPr>
          <p:cNvSpPr>
            <a:spLocks noGrp="1"/>
          </p:cNvSpPr>
          <p:nvPr>
            <p:ph type="ftr" sz="quarter" idx="11"/>
          </p:nvPr>
        </p:nvSpPr>
        <p:spPr/>
        <p:txBody>
          <a:bodyPr/>
          <a:lstStyle/>
          <a:p>
            <a:pPr defTabSz="685800"/>
            <a:endParaRPr lang="en-ZA" dirty="0">
              <a:solidFill>
                <a:prstClr val="black">
                  <a:tint val="75000"/>
                </a:prstClr>
              </a:solidFill>
            </a:endParaRPr>
          </a:p>
        </p:txBody>
      </p:sp>
      <p:sp>
        <p:nvSpPr>
          <p:cNvPr id="9" name="Slide Number Placeholder 8">
            <a:extLst>
              <a:ext uri="{FF2B5EF4-FFF2-40B4-BE49-F238E27FC236}">
                <a16:creationId xmlns:a16="http://schemas.microsoft.com/office/drawing/2014/main" xmlns="" id="{1F05170B-15B9-485B-A528-370062B3C65A}"/>
              </a:ext>
            </a:extLst>
          </p:cNvPr>
          <p:cNvSpPr>
            <a:spLocks noGrp="1"/>
          </p:cNvSpPr>
          <p:nvPr>
            <p:ph type="sldNum" sz="quarter" idx="12"/>
          </p:nvPr>
        </p:nvSpPr>
        <p:spPr/>
        <p:txBody>
          <a:bodyPr/>
          <a:lstStyle/>
          <a:p>
            <a:pPr defTabSz="685800"/>
            <a:fld id="{0B2E0E8E-7EAE-44F0-9EA3-97FEC341DB95}"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4154478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4553E6-3198-4E16-83A7-BF62C34F8696}"/>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1831B2A3-6B87-4785-A22A-D573532FF33F}"/>
              </a:ext>
            </a:extLst>
          </p:cNvPr>
          <p:cNvSpPr>
            <a:spLocks noGrp="1"/>
          </p:cNvSpPr>
          <p:nvPr>
            <p:ph type="dt" sz="half" idx="10"/>
          </p:nvPr>
        </p:nvSpPr>
        <p:spPr/>
        <p:txBody>
          <a:bodyPr/>
          <a:lstStyle/>
          <a:p>
            <a:pPr defTabSz="685800"/>
            <a:fld id="{C56B1464-D5B7-4C59-84DE-684AAD6461B1}" type="datetimeFigureOut">
              <a:rPr lang="en-ZA" smtClean="0">
                <a:solidFill>
                  <a:prstClr val="black">
                    <a:tint val="75000"/>
                  </a:prstClr>
                </a:solidFill>
              </a:rPr>
              <a:pPr defTabSz="685800"/>
              <a:t>2017/11/30</a:t>
            </a:fld>
            <a:endParaRPr lang="en-ZA" dirty="0">
              <a:solidFill>
                <a:prstClr val="black">
                  <a:tint val="75000"/>
                </a:prstClr>
              </a:solidFill>
            </a:endParaRPr>
          </a:p>
        </p:txBody>
      </p:sp>
      <p:sp>
        <p:nvSpPr>
          <p:cNvPr id="4" name="Footer Placeholder 3">
            <a:extLst>
              <a:ext uri="{FF2B5EF4-FFF2-40B4-BE49-F238E27FC236}">
                <a16:creationId xmlns:a16="http://schemas.microsoft.com/office/drawing/2014/main" xmlns="" id="{A2188628-12A5-4F46-8404-361EABD44316}"/>
              </a:ext>
            </a:extLst>
          </p:cNvPr>
          <p:cNvSpPr>
            <a:spLocks noGrp="1"/>
          </p:cNvSpPr>
          <p:nvPr>
            <p:ph type="ftr" sz="quarter" idx="11"/>
          </p:nvPr>
        </p:nvSpPr>
        <p:spPr/>
        <p:txBody>
          <a:bodyPr/>
          <a:lstStyle/>
          <a:p>
            <a:pPr defTabSz="685800"/>
            <a:endParaRPr lang="en-ZA" dirty="0">
              <a:solidFill>
                <a:prstClr val="black">
                  <a:tint val="75000"/>
                </a:prstClr>
              </a:solidFill>
            </a:endParaRPr>
          </a:p>
        </p:txBody>
      </p:sp>
      <p:sp>
        <p:nvSpPr>
          <p:cNvPr id="5" name="Slide Number Placeholder 4">
            <a:extLst>
              <a:ext uri="{FF2B5EF4-FFF2-40B4-BE49-F238E27FC236}">
                <a16:creationId xmlns:a16="http://schemas.microsoft.com/office/drawing/2014/main" xmlns="" id="{4C2DB33E-B0B1-4786-B8AD-96AAFC00F22D}"/>
              </a:ext>
            </a:extLst>
          </p:cNvPr>
          <p:cNvSpPr>
            <a:spLocks noGrp="1"/>
          </p:cNvSpPr>
          <p:nvPr>
            <p:ph type="sldNum" sz="quarter" idx="12"/>
          </p:nvPr>
        </p:nvSpPr>
        <p:spPr/>
        <p:txBody>
          <a:bodyPr/>
          <a:lstStyle/>
          <a:p>
            <a:pPr defTabSz="685800"/>
            <a:fld id="{0B2E0E8E-7EAE-44F0-9EA3-97FEC341DB95}"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2175812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12ACB29-48E1-4B25-899B-E9F7309596EA}"/>
              </a:ext>
            </a:extLst>
          </p:cNvPr>
          <p:cNvSpPr>
            <a:spLocks noGrp="1"/>
          </p:cNvSpPr>
          <p:nvPr>
            <p:ph type="dt" sz="half" idx="10"/>
          </p:nvPr>
        </p:nvSpPr>
        <p:spPr/>
        <p:txBody>
          <a:bodyPr/>
          <a:lstStyle/>
          <a:p>
            <a:pPr defTabSz="685800"/>
            <a:fld id="{C56B1464-D5B7-4C59-84DE-684AAD6461B1}" type="datetimeFigureOut">
              <a:rPr lang="en-ZA" smtClean="0">
                <a:solidFill>
                  <a:prstClr val="black">
                    <a:tint val="75000"/>
                  </a:prstClr>
                </a:solidFill>
              </a:rPr>
              <a:pPr defTabSz="685800"/>
              <a:t>2017/11/30</a:t>
            </a:fld>
            <a:endParaRPr lang="en-ZA" dirty="0">
              <a:solidFill>
                <a:prstClr val="black">
                  <a:tint val="75000"/>
                </a:prstClr>
              </a:solidFill>
            </a:endParaRPr>
          </a:p>
        </p:txBody>
      </p:sp>
      <p:sp>
        <p:nvSpPr>
          <p:cNvPr id="3" name="Footer Placeholder 2">
            <a:extLst>
              <a:ext uri="{FF2B5EF4-FFF2-40B4-BE49-F238E27FC236}">
                <a16:creationId xmlns:a16="http://schemas.microsoft.com/office/drawing/2014/main" xmlns="" id="{A8C953C0-C028-4D38-AA31-D28451105E86}"/>
              </a:ext>
            </a:extLst>
          </p:cNvPr>
          <p:cNvSpPr>
            <a:spLocks noGrp="1"/>
          </p:cNvSpPr>
          <p:nvPr>
            <p:ph type="ftr" sz="quarter" idx="11"/>
          </p:nvPr>
        </p:nvSpPr>
        <p:spPr/>
        <p:txBody>
          <a:bodyPr/>
          <a:lstStyle/>
          <a:p>
            <a:pPr defTabSz="685800"/>
            <a:endParaRPr lang="en-ZA" dirty="0">
              <a:solidFill>
                <a:prstClr val="black">
                  <a:tint val="75000"/>
                </a:prstClr>
              </a:solidFill>
            </a:endParaRPr>
          </a:p>
        </p:txBody>
      </p:sp>
      <p:sp>
        <p:nvSpPr>
          <p:cNvPr id="4" name="Slide Number Placeholder 3">
            <a:extLst>
              <a:ext uri="{FF2B5EF4-FFF2-40B4-BE49-F238E27FC236}">
                <a16:creationId xmlns:a16="http://schemas.microsoft.com/office/drawing/2014/main" xmlns="" id="{C614E503-FE97-421E-9EE3-3F392B05AD95}"/>
              </a:ext>
            </a:extLst>
          </p:cNvPr>
          <p:cNvSpPr>
            <a:spLocks noGrp="1"/>
          </p:cNvSpPr>
          <p:nvPr>
            <p:ph type="sldNum" sz="quarter" idx="12"/>
          </p:nvPr>
        </p:nvSpPr>
        <p:spPr/>
        <p:txBody>
          <a:bodyPr/>
          <a:lstStyle/>
          <a:p>
            <a:pPr defTabSz="685800"/>
            <a:fld id="{0B2E0E8E-7EAE-44F0-9EA3-97FEC341DB95}"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1199005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5404A6-0C1F-424F-B386-D25CEE56C73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F2E03BA5-9820-4C37-9FCA-55FCF67E438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DBB463F4-4988-4BE1-9F99-3DA8A64EC75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513AB890-2285-4A4E-80CC-D5FAF7866A9B}"/>
              </a:ext>
            </a:extLst>
          </p:cNvPr>
          <p:cNvSpPr>
            <a:spLocks noGrp="1"/>
          </p:cNvSpPr>
          <p:nvPr>
            <p:ph type="dt" sz="half" idx="10"/>
          </p:nvPr>
        </p:nvSpPr>
        <p:spPr/>
        <p:txBody>
          <a:bodyPr/>
          <a:lstStyle/>
          <a:p>
            <a:pPr defTabSz="685800"/>
            <a:fld id="{C56B1464-D5B7-4C59-84DE-684AAD6461B1}" type="datetimeFigureOut">
              <a:rPr lang="en-ZA" smtClean="0">
                <a:solidFill>
                  <a:prstClr val="black">
                    <a:tint val="75000"/>
                  </a:prstClr>
                </a:solidFill>
              </a:rPr>
              <a:pPr defTabSz="685800"/>
              <a:t>2017/11/30</a:t>
            </a:fld>
            <a:endParaRPr lang="en-ZA" dirty="0">
              <a:solidFill>
                <a:prstClr val="black">
                  <a:tint val="75000"/>
                </a:prstClr>
              </a:solidFill>
            </a:endParaRPr>
          </a:p>
        </p:txBody>
      </p:sp>
      <p:sp>
        <p:nvSpPr>
          <p:cNvPr id="6" name="Footer Placeholder 5">
            <a:extLst>
              <a:ext uri="{FF2B5EF4-FFF2-40B4-BE49-F238E27FC236}">
                <a16:creationId xmlns:a16="http://schemas.microsoft.com/office/drawing/2014/main" xmlns="" id="{A569D3D6-6F7B-41CA-A995-1343160484AF}"/>
              </a:ext>
            </a:extLst>
          </p:cNvPr>
          <p:cNvSpPr>
            <a:spLocks noGrp="1"/>
          </p:cNvSpPr>
          <p:nvPr>
            <p:ph type="ftr" sz="quarter" idx="11"/>
          </p:nvPr>
        </p:nvSpPr>
        <p:spPr/>
        <p:txBody>
          <a:bodyPr/>
          <a:lstStyle/>
          <a:p>
            <a:pPr defTabSz="685800"/>
            <a:endParaRPr lang="en-ZA" dirty="0">
              <a:solidFill>
                <a:prstClr val="black">
                  <a:tint val="75000"/>
                </a:prstClr>
              </a:solidFill>
            </a:endParaRPr>
          </a:p>
        </p:txBody>
      </p:sp>
      <p:sp>
        <p:nvSpPr>
          <p:cNvPr id="7" name="Slide Number Placeholder 6">
            <a:extLst>
              <a:ext uri="{FF2B5EF4-FFF2-40B4-BE49-F238E27FC236}">
                <a16:creationId xmlns:a16="http://schemas.microsoft.com/office/drawing/2014/main" xmlns="" id="{B08AEAB1-9B48-4EFA-9816-EEE675D71B6C}"/>
              </a:ext>
            </a:extLst>
          </p:cNvPr>
          <p:cNvSpPr>
            <a:spLocks noGrp="1"/>
          </p:cNvSpPr>
          <p:nvPr>
            <p:ph type="sldNum" sz="quarter" idx="12"/>
          </p:nvPr>
        </p:nvSpPr>
        <p:spPr/>
        <p:txBody>
          <a:bodyPr/>
          <a:lstStyle/>
          <a:p>
            <a:pPr defTabSz="685800"/>
            <a:fld id="{0B2E0E8E-7EAE-44F0-9EA3-97FEC341DB95}"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2906946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15927F-5538-4AD7-A979-3C10649D8E1B}" type="datetimeFigureOut">
              <a:rPr lang="en-ZA" smtClean="0"/>
              <a:pPr/>
              <a:t>2017/11/30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CFEC633-5D4E-42E6-B466-EA1D41E55902}" type="slidenum">
              <a:rPr lang="en-ZA" smtClean="0"/>
              <a:pPr/>
              <a:t>‹#›</a:t>
            </a:fld>
            <a:endParaRPr lang="en-ZA" dirty="0"/>
          </a:p>
        </p:txBody>
      </p:sp>
    </p:spTree>
    <p:extLst>
      <p:ext uri="{BB962C8B-B14F-4D97-AF65-F5344CB8AC3E}">
        <p14:creationId xmlns:p14="http://schemas.microsoft.com/office/powerpoint/2010/main" xmlns="" val="3513505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379468-E0F5-4E6E-AC7A-F554C1C299B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231F45B8-5295-41B2-A7D4-F618E1F2D32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dirty="0"/>
          </a:p>
        </p:txBody>
      </p:sp>
      <p:sp>
        <p:nvSpPr>
          <p:cNvPr id="4" name="Text Placeholder 3">
            <a:extLst>
              <a:ext uri="{FF2B5EF4-FFF2-40B4-BE49-F238E27FC236}">
                <a16:creationId xmlns:a16="http://schemas.microsoft.com/office/drawing/2014/main" xmlns="" id="{C40F4ECE-B0F0-470F-B36C-935CB00A699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0607F6AC-84FC-4166-BFC2-BE1EE68BEA37}"/>
              </a:ext>
            </a:extLst>
          </p:cNvPr>
          <p:cNvSpPr>
            <a:spLocks noGrp="1"/>
          </p:cNvSpPr>
          <p:nvPr>
            <p:ph type="dt" sz="half" idx="10"/>
          </p:nvPr>
        </p:nvSpPr>
        <p:spPr/>
        <p:txBody>
          <a:bodyPr/>
          <a:lstStyle/>
          <a:p>
            <a:pPr defTabSz="685800"/>
            <a:fld id="{C56B1464-D5B7-4C59-84DE-684AAD6461B1}" type="datetimeFigureOut">
              <a:rPr lang="en-ZA" smtClean="0">
                <a:solidFill>
                  <a:prstClr val="black">
                    <a:tint val="75000"/>
                  </a:prstClr>
                </a:solidFill>
              </a:rPr>
              <a:pPr defTabSz="685800"/>
              <a:t>2017/11/30</a:t>
            </a:fld>
            <a:endParaRPr lang="en-ZA" dirty="0">
              <a:solidFill>
                <a:prstClr val="black">
                  <a:tint val="75000"/>
                </a:prstClr>
              </a:solidFill>
            </a:endParaRPr>
          </a:p>
        </p:txBody>
      </p:sp>
      <p:sp>
        <p:nvSpPr>
          <p:cNvPr id="6" name="Footer Placeholder 5">
            <a:extLst>
              <a:ext uri="{FF2B5EF4-FFF2-40B4-BE49-F238E27FC236}">
                <a16:creationId xmlns:a16="http://schemas.microsoft.com/office/drawing/2014/main" xmlns="" id="{1C986118-8127-4510-8412-8E0CA089EA51}"/>
              </a:ext>
            </a:extLst>
          </p:cNvPr>
          <p:cNvSpPr>
            <a:spLocks noGrp="1"/>
          </p:cNvSpPr>
          <p:nvPr>
            <p:ph type="ftr" sz="quarter" idx="11"/>
          </p:nvPr>
        </p:nvSpPr>
        <p:spPr/>
        <p:txBody>
          <a:bodyPr/>
          <a:lstStyle/>
          <a:p>
            <a:pPr defTabSz="685800"/>
            <a:endParaRPr lang="en-ZA" dirty="0">
              <a:solidFill>
                <a:prstClr val="black">
                  <a:tint val="75000"/>
                </a:prstClr>
              </a:solidFill>
            </a:endParaRPr>
          </a:p>
        </p:txBody>
      </p:sp>
      <p:sp>
        <p:nvSpPr>
          <p:cNvPr id="7" name="Slide Number Placeholder 6">
            <a:extLst>
              <a:ext uri="{FF2B5EF4-FFF2-40B4-BE49-F238E27FC236}">
                <a16:creationId xmlns:a16="http://schemas.microsoft.com/office/drawing/2014/main" xmlns="" id="{4CF8E77A-F7D1-476B-A2ED-B58CCD2C340C}"/>
              </a:ext>
            </a:extLst>
          </p:cNvPr>
          <p:cNvSpPr>
            <a:spLocks noGrp="1"/>
          </p:cNvSpPr>
          <p:nvPr>
            <p:ph type="sldNum" sz="quarter" idx="12"/>
          </p:nvPr>
        </p:nvSpPr>
        <p:spPr/>
        <p:txBody>
          <a:bodyPr/>
          <a:lstStyle/>
          <a:p>
            <a:pPr defTabSz="685800"/>
            <a:fld id="{0B2E0E8E-7EAE-44F0-9EA3-97FEC341DB95}"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3364736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CE5B81-8ECB-4E46-973C-B5B3A3BB6513}"/>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592E1CEC-F1B5-46DC-8E4F-9F469E0E6F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6B8BD4E0-4FB5-4E99-9A96-C0A5D52A92A0}"/>
              </a:ext>
            </a:extLst>
          </p:cNvPr>
          <p:cNvSpPr>
            <a:spLocks noGrp="1"/>
          </p:cNvSpPr>
          <p:nvPr>
            <p:ph type="dt" sz="half" idx="10"/>
          </p:nvPr>
        </p:nvSpPr>
        <p:spPr/>
        <p:txBody>
          <a:bodyPr/>
          <a:lstStyle/>
          <a:p>
            <a:pPr defTabSz="685800"/>
            <a:fld id="{C56B1464-D5B7-4C59-84DE-684AAD6461B1}" type="datetimeFigureOut">
              <a:rPr lang="en-ZA" smtClean="0">
                <a:solidFill>
                  <a:prstClr val="black">
                    <a:tint val="75000"/>
                  </a:prstClr>
                </a:solidFill>
              </a:rPr>
              <a:pPr defTabSz="685800"/>
              <a:t>2017/11/30</a:t>
            </a:fld>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xmlns="" id="{0807C320-698A-491E-963E-11CE49F692CC}"/>
              </a:ext>
            </a:extLst>
          </p:cNvPr>
          <p:cNvSpPr>
            <a:spLocks noGrp="1"/>
          </p:cNvSpPr>
          <p:nvPr>
            <p:ph type="ftr" sz="quarter" idx="11"/>
          </p:nvPr>
        </p:nvSpPr>
        <p:spPr/>
        <p:txBody>
          <a:bodyPr/>
          <a:lstStyle/>
          <a:p>
            <a:pPr defTabSz="685800"/>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xmlns="" id="{6AF04E61-AA0D-4292-9DDE-914EE871D7B0}"/>
              </a:ext>
            </a:extLst>
          </p:cNvPr>
          <p:cNvSpPr>
            <a:spLocks noGrp="1"/>
          </p:cNvSpPr>
          <p:nvPr>
            <p:ph type="sldNum" sz="quarter" idx="12"/>
          </p:nvPr>
        </p:nvSpPr>
        <p:spPr/>
        <p:txBody>
          <a:bodyPr/>
          <a:lstStyle/>
          <a:p>
            <a:pPr defTabSz="685800"/>
            <a:fld id="{0B2E0E8E-7EAE-44F0-9EA3-97FEC341DB95}"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2494086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C249917-FC70-441F-BA60-B2202F5F61A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8D94C32B-64FC-45AD-BB46-45DA12C3019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32DAD5D6-4E6B-4CA2-812A-FDC1EAD5FC18}"/>
              </a:ext>
            </a:extLst>
          </p:cNvPr>
          <p:cNvSpPr>
            <a:spLocks noGrp="1"/>
          </p:cNvSpPr>
          <p:nvPr>
            <p:ph type="dt" sz="half" idx="10"/>
          </p:nvPr>
        </p:nvSpPr>
        <p:spPr/>
        <p:txBody>
          <a:bodyPr/>
          <a:lstStyle/>
          <a:p>
            <a:pPr defTabSz="685800"/>
            <a:fld id="{C56B1464-D5B7-4C59-84DE-684AAD6461B1}" type="datetimeFigureOut">
              <a:rPr lang="en-ZA" smtClean="0">
                <a:solidFill>
                  <a:prstClr val="black">
                    <a:tint val="75000"/>
                  </a:prstClr>
                </a:solidFill>
              </a:rPr>
              <a:pPr defTabSz="685800"/>
              <a:t>2017/11/30</a:t>
            </a:fld>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xmlns="" id="{5C70D95B-E126-49FB-89CB-F013E9900B8E}"/>
              </a:ext>
            </a:extLst>
          </p:cNvPr>
          <p:cNvSpPr>
            <a:spLocks noGrp="1"/>
          </p:cNvSpPr>
          <p:nvPr>
            <p:ph type="ftr" sz="quarter" idx="11"/>
          </p:nvPr>
        </p:nvSpPr>
        <p:spPr/>
        <p:txBody>
          <a:bodyPr/>
          <a:lstStyle/>
          <a:p>
            <a:pPr defTabSz="685800"/>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xmlns="" id="{891BDF3E-3457-45D4-9E03-7D894DEE70A4}"/>
              </a:ext>
            </a:extLst>
          </p:cNvPr>
          <p:cNvSpPr>
            <a:spLocks noGrp="1"/>
          </p:cNvSpPr>
          <p:nvPr>
            <p:ph type="sldNum" sz="quarter" idx="12"/>
          </p:nvPr>
        </p:nvSpPr>
        <p:spPr/>
        <p:txBody>
          <a:bodyPr/>
          <a:lstStyle/>
          <a:p>
            <a:pPr defTabSz="685800"/>
            <a:fld id="{0B2E0E8E-7EAE-44F0-9EA3-97FEC341DB95}"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419156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15927F-5538-4AD7-A979-3C10649D8E1B}" type="datetimeFigureOut">
              <a:rPr lang="en-ZA" smtClean="0"/>
              <a:pPr/>
              <a:t>2017/11/30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CFEC633-5D4E-42E6-B466-EA1D41E55902}" type="slidenum">
              <a:rPr lang="en-ZA" smtClean="0"/>
              <a:pPr/>
              <a:t>‹#›</a:t>
            </a:fld>
            <a:endParaRPr lang="en-ZA" dirty="0"/>
          </a:p>
        </p:txBody>
      </p:sp>
    </p:spTree>
    <p:extLst>
      <p:ext uri="{BB962C8B-B14F-4D97-AF65-F5344CB8AC3E}">
        <p14:creationId xmlns:p14="http://schemas.microsoft.com/office/powerpoint/2010/main" xmlns="" val="18051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015927F-5538-4AD7-A979-3C10649D8E1B}" type="datetimeFigureOut">
              <a:rPr lang="en-ZA" smtClean="0"/>
              <a:pPr/>
              <a:t>2017/11/30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CFEC633-5D4E-42E6-B466-EA1D41E55902}" type="slidenum">
              <a:rPr lang="en-ZA" smtClean="0"/>
              <a:pPr/>
              <a:t>‹#›</a:t>
            </a:fld>
            <a:endParaRPr lang="en-ZA" dirty="0"/>
          </a:p>
        </p:txBody>
      </p:sp>
    </p:spTree>
    <p:extLst>
      <p:ext uri="{BB962C8B-B14F-4D97-AF65-F5344CB8AC3E}">
        <p14:creationId xmlns:p14="http://schemas.microsoft.com/office/powerpoint/2010/main" xmlns="" val="19961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015927F-5538-4AD7-A979-3C10649D8E1B}" type="datetimeFigureOut">
              <a:rPr lang="en-ZA" smtClean="0"/>
              <a:pPr/>
              <a:t>2017/11/30</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ECFEC633-5D4E-42E6-B466-EA1D41E55902}" type="slidenum">
              <a:rPr lang="en-ZA" smtClean="0"/>
              <a:pPr/>
              <a:t>‹#›</a:t>
            </a:fld>
            <a:endParaRPr lang="en-ZA" dirty="0"/>
          </a:p>
        </p:txBody>
      </p:sp>
    </p:spTree>
    <p:extLst>
      <p:ext uri="{BB962C8B-B14F-4D97-AF65-F5344CB8AC3E}">
        <p14:creationId xmlns:p14="http://schemas.microsoft.com/office/powerpoint/2010/main" xmlns="" val="147400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015927F-5538-4AD7-A979-3C10649D8E1B}" type="datetimeFigureOut">
              <a:rPr lang="en-ZA" smtClean="0"/>
              <a:pPr/>
              <a:t>2017/11/30</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ECFEC633-5D4E-42E6-B466-EA1D41E55902}" type="slidenum">
              <a:rPr lang="en-ZA" smtClean="0"/>
              <a:pPr/>
              <a:t>‹#›</a:t>
            </a:fld>
            <a:endParaRPr lang="en-ZA" dirty="0"/>
          </a:p>
        </p:txBody>
      </p:sp>
    </p:spTree>
    <p:extLst>
      <p:ext uri="{BB962C8B-B14F-4D97-AF65-F5344CB8AC3E}">
        <p14:creationId xmlns:p14="http://schemas.microsoft.com/office/powerpoint/2010/main" xmlns="" val="47087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5927F-5538-4AD7-A979-3C10649D8E1B}" type="datetimeFigureOut">
              <a:rPr lang="en-ZA" smtClean="0"/>
              <a:pPr/>
              <a:t>2017/11/30</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ECFEC633-5D4E-42E6-B466-EA1D41E55902}" type="slidenum">
              <a:rPr lang="en-ZA" smtClean="0"/>
              <a:pPr/>
              <a:t>‹#›</a:t>
            </a:fld>
            <a:endParaRPr lang="en-ZA" dirty="0"/>
          </a:p>
        </p:txBody>
      </p:sp>
    </p:spTree>
    <p:extLst>
      <p:ext uri="{BB962C8B-B14F-4D97-AF65-F5344CB8AC3E}">
        <p14:creationId xmlns:p14="http://schemas.microsoft.com/office/powerpoint/2010/main" xmlns="" val="382593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5927F-5538-4AD7-A979-3C10649D8E1B}" type="datetimeFigureOut">
              <a:rPr lang="en-ZA" smtClean="0"/>
              <a:pPr/>
              <a:t>2017/11/30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CFEC633-5D4E-42E6-B466-EA1D41E55902}" type="slidenum">
              <a:rPr lang="en-ZA" smtClean="0"/>
              <a:pPr/>
              <a:t>‹#›</a:t>
            </a:fld>
            <a:endParaRPr lang="en-ZA" dirty="0"/>
          </a:p>
        </p:txBody>
      </p:sp>
    </p:spTree>
    <p:extLst>
      <p:ext uri="{BB962C8B-B14F-4D97-AF65-F5344CB8AC3E}">
        <p14:creationId xmlns:p14="http://schemas.microsoft.com/office/powerpoint/2010/main" xmlns="" val="93062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5927F-5538-4AD7-A979-3C10649D8E1B}" type="datetimeFigureOut">
              <a:rPr lang="en-ZA" smtClean="0"/>
              <a:pPr/>
              <a:t>2017/11/30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CFEC633-5D4E-42E6-B466-EA1D41E55902}" type="slidenum">
              <a:rPr lang="en-ZA" smtClean="0"/>
              <a:pPr/>
              <a:t>‹#›</a:t>
            </a:fld>
            <a:endParaRPr lang="en-ZA" dirty="0"/>
          </a:p>
        </p:txBody>
      </p:sp>
    </p:spTree>
    <p:extLst>
      <p:ext uri="{BB962C8B-B14F-4D97-AF65-F5344CB8AC3E}">
        <p14:creationId xmlns:p14="http://schemas.microsoft.com/office/powerpoint/2010/main" xmlns="" val="889071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5927F-5538-4AD7-A979-3C10649D8E1B}" type="datetimeFigureOut">
              <a:rPr lang="en-ZA" smtClean="0"/>
              <a:pPr/>
              <a:t>2017/11/30</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FEC633-5D4E-42E6-B466-EA1D41E55902}" type="slidenum">
              <a:rPr lang="en-ZA" smtClean="0"/>
              <a:pPr/>
              <a:t>‹#›</a:t>
            </a:fld>
            <a:endParaRPr lang="en-ZA" dirty="0"/>
          </a:p>
        </p:txBody>
      </p:sp>
    </p:spTree>
    <p:extLst>
      <p:ext uri="{BB962C8B-B14F-4D97-AF65-F5344CB8AC3E}">
        <p14:creationId xmlns:p14="http://schemas.microsoft.com/office/powerpoint/2010/main" xmlns="" val="4117146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8D92799-DAF5-431B-959C-95CB139219E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2B767486-0E57-4FBB-919F-E683D08FFD2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12532286-267D-465E-ADE0-D477D2BE042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C56B1464-D5B7-4C59-84DE-684AAD6461B1}" type="datetimeFigureOut">
              <a:rPr lang="en-ZA" smtClean="0">
                <a:solidFill>
                  <a:prstClr val="black">
                    <a:tint val="75000"/>
                  </a:prstClr>
                </a:solidFill>
              </a:rPr>
              <a:pPr defTabSz="685800"/>
              <a:t>2017/11/30</a:t>
            </a:fld>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xmlns="" id="{1DFE83F4-01A0-4A77-A2E5-21929D737B4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xmlns="" id="{BE553A34-D34A-4543-ABFA-0DD066F05B3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0B2E0E8E-7EAE-44F0-9EA3-97FEC341DB95}"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3578549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5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www.google.co.za/url?sa=i&amp;rct=j&amp;q=&amp;esrc=s&amp;source=images&amp;cd=&amp;cad=rja&amp;uact=8&amp;ved=0ahUKEwiby4qdvfLVAhWCchoKHd0-BtEQjRwIBw&amp;url=http://wikimapia.org/13554463/Mogalakwena-Platinum-Mine&amp;psig=AFQjCNEMzgj1eMXg2Cq7t3zD6iGeVIL29g&amp;ust=1503753704468371" TargetMode="External"/><Relationship Id="rId7" Type="http://schemas.openxmlformats.org/officeDocument/2006/relationships/hyperlink" Target="http://www.google.co.za/url?sa=i&amp;rct=j&amp;q=&amp;esrc=s&amp;source=images&amp;cd=&amp;cad=rja&amp;uact=8&amp;ved=0ahUKEwii4JTdv_LVAhVBbBoKHTKkBM4QjRwIBw&amp;url=http://www.telegraph.co.uk/finance/newsbysector/epic/aal/12159080/Anglo-American-speeds-up-disposals-in-response-to-dramatic-losses.html&amp;psig=AFQjCNHaOukGYAPg443PfRK8GnuIey9WKQ&amp;ust=1503754340092451"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 Id="rId9" Type="http://schemas.openxmlformats.org/officeDocument/2006/relationships/image" Target="../media/image28.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160893" y="797140"/>
            <a:ext cx="8750206" cy="2736304"/>
          </a:xfrm>
          <a:prstGeom prst="rect">
            <a:avLst/>
          </a:prstGeom>
        </p:spPr>
        <p:txBody>
          <a:bodyPr anchor="ctr">
            <a:normAutofit fontScale="70000" lnSpcReduction="20000"/>
          </a:bodyPr>
          <a:lstStyle>
            <a:lvl1pPr algn="l" rtl="0" eaLnBrk="1" latinLnBrk="0" hangingPunct="1">
              <a:spcBef>
                <a:spcPct val="0"/>
              </a:spcBef>
              <a:buNone/>
              <a:defRPr kumimoji="0" sz="4000" kern="1200">
                <a:solidFill>
                  <a:schemeClr val="tx2">
                    <a:satMod val="130000"/>
                  </a:schemeClr>
                </a:solidFill>
                <a:effectLst>
                  <a:outerShdw blurRad="50000" dist="30000" dir="5400000" algn="tl" rotWithShape="0">
                    <a:srgbClr val="000000">
                      <a:alpha val="30000"/>
                    </a:srgbClr>
                  </a:outerShdw>
                </a:effectLst>
                <a:latin typeface="Calibri" pitchFamily="34" charset="0"/>
                <a:ea typeface="+mj-ea"/>
                <a:cs typeface="+mj-cs"/>
              </a:defRPr>
            </a:lvl1pPr>
            <a:extLst/>
          </a:lstStyle>
          <a:p>
            <a:pPr algn="ctr" fontAlgn="auto">
              <a:spcAft>
                <a:spcPts val="0"/>
              </a:spcAft>
            </a:pPr>
            <a:endParaRPr lang="en-ZA" b="1" dirty="0" smtClean="0">
              <a:solidFill>
                <a:srgbClr val="531A17">
                  <a:satMod val="130000"/>
                </a:srgbClr>
              </a:solidFill>
            </a:endParaRPr>
          </a:p>
          <a:p>
            <a:pPr algn="ctr" fontAlgn="auto">
              <a:spcAft>
                <a:spcPts val="0"/>
              </a:spcAft>
            </a:pPr>
            <a:endParaRPr lang="en-ZA" b="1" dirty="0">
              <a:solidFill>
                <a:srgbClr val="531A17">
                  <a:satMod val="130000"/>
                </a:srgbClr>
              </a:solidFill>
            </a:endParaRPr>
          </a:p>
          <a:p>
            <a:pPr algn="ctr" fontAlgn="auto">
              <a:spcAft>
                <a:spcPts val="0"/>
              </a:spcAft>
            </a:pPr>
            <a:endParaRPr lang="en-ZA" b="1" dirty="0" smtClean="0">
              <a:solidFill>
                <a:srgbClr val="531A17">
                  <a:satMod val="130000"/>
                </a:srgbClr>
              </a:solidFill>
            </a:endParaRPr>
          </a:p>
          <a:p>
            <a:pPr algn="ctr" fontAlgn="auto">
              <a:spcAft>
                <a:spcPts val="0"/>
              </a:spcAft>
            </a:pPr>
            <a:endParaRPr lang="en-ZA" b="1" dirty="0">
              <a:solidFill>
                <a:srgbClr val="531A17">
                  <a:satMod val="130000"/>
                </a:srgbClr>
              </a:solidFill>
            </a:endParaRPr>
          </a:p>
          <a:p>
            <a:pPr algn="ctr" fontAlgn="auto">
              <a:spcAft>
                <a:spcPts val="0"/>
              </a:spcAft>
            </a:pPr>
            <a:endParaRPr lang="en-ZA" b="1" dirty="0" smtClean="0">
              <a:solidFill>
                <a:srgbClr val="531A17">
                  <a:satMod val="130000"/>
                </a:srgbClr>
              </a:solidFill>
            </a:endParaRPr>
          </a:p>
          <a:p>
            <a:pPr algn="ctr" fontAlgn="auto">
              <a:spcAft>
                <a:spcPts val="0"/>
              </a:spcAft>
            </a:pPr>
            <a:r>
              <a:rPr lang="en-ZA" sz="5100" b="1" dirty="0" smtClean="0">
                <a:solidFill>
                  <a:srgbClr val="531A17">
                    <a:satMod val="130000"/>
                  </a:srgbClr>
                </a:solidFill>
              </a:rPr>
              <a:t>DEPARTMENT OF PLANNING MONITORING AND EVALUATION</a:t>
            </a:r>
            <a:endParaRPr lang="en-ZA" sz="5100" b="1" dirty="0">
              <a:solidFill>
                <a:srgbClr val="531A17">
                  <a:satMod val="130000"/>
                </a:srgbClr>
              </a:solidFill>
            </a:endParaRPr>
          </a:p>
        </p:txBody>
      </p:sp>
      <p:sp>
        <p:nvSpPr>
          <p:cNvPr id="6" name="Subtitle 7"/>
          <p:cNvSpPr>
            <a:spLocks noGrp="1"/>
          </p:cNvSpPr>
          <p:nvPr>
            <p:ph idx="1"/>
          </p:nvPr>
        </p:nvSpPr>
        <p:spPr>
          <a:xfrm>
            <a:off x="340042" y="3533445"/>
            <a:ext cx="8462174" cy="2703868"/>
          </a:xfrm>
        </p:spPr>
        <p:txBody>
          <a:bodyPr>
            <a:noAutofit/>
          </a:bodyPr>
          <a:lstStyle/>
          <a:p>
            <a:pPr lvl="0" algn="ctr">
              <a:buClr>
                <a:srgbClr val="531A17"/>
              </a:buClr>
              <a:buNone/>
            </a:pPr>
            <a:r>
              <a:rPr lang="en-ZA" b="1" dirty="0" smtClean="0">
                <a:solidFill>
                  <a:prstClr val="black"/>
                </a:solidFill>
                <a:effectLst>
                  <a:outerShdw blurRad="38100" dist="38100" dir="2700000" algn="tl">
                    <a:srgbClr val="000000">
                      <a:alpha val="43137"/>
                    </a:srgbClr>
                  </a:outerShdw>
                </a:effectLst>
              </a:rPr>
              <a:t>PARLIAMENT PORTFOLIO COMMITTEE PROGRESS REPORT</a:t>
            </a:r>
            <a:endParaRPr lang="en-ZA" sz="2400" dirty="0" smtClean="0">
              <a:solidFill>
                <a:schemeClr val="accent6">
                  <a:lumMod val="50000"/>
                </a:schemeClr>
              </a:solidFill>
              <a:effectLst>
                <a:outerShdw blurRad="38100" dist="38100" dir="2700000" algn="tl">
                  <a:srgbClr val="000000">
                    <a:alpha val="43137"/>
                  </a:srgbClr>
                </a:outerShdw>
              </a:effectLst>
            </a:endParaRPr>
          </a:p>
          <a:p>
            <a:pPr lvl="0" algn="ctr">
              <a:buClr>
                <a:srgbClr val="531A17"/>
              </a:buClr>
              <a:buNone/>
            </a:pPr>
            <a:endParaRPr lang="en-ZA" sz="2400" dirty="0" smtClean="0">
              <a:solidFill>
                <a:schemeClr val="accent6">
                  <a:lumMod val="50000"/>
                </a:schemeClr>
              </a:solidFill>
              <a:effectLst>
                <a:outerShdw blurRad="38100" dist="38100" dir="2700000" algn="tl">
                  <a:srgbClr val="000000">
                    <a:alpha val="43137"/>
                  </a:srgbClr>
                </a:outerShdw>
              </a:effectLst>
            </a:endParaRPr>
          </a:p>
          <a:p>
            <a:pPr lvl="0" algn="ctr">
              <a:buClr>
                <a:srgbClr val="531A17"/>
              </a:buClr>
              <a:buNone/>
            </a:pPr>
            <a:r>
              <a:rPr lang="en-ZA" sz="2400" dirty="0" smtClean="0">
                <a:solidFill>
                  <a:schemeClr val="accent6">
                    <a:lumMod val="50000"/>
                  </a:schemeClr>
                </a:solidFill>
                <a:effectLst>
                  <a:outerShdw blurRad="38100" dist="38100" dir="2700000" algn="tl">
                    <a:srgbClr val="000000">
                      <a:alpha val="43137"/>
                    </a:srgbClr>
                  </a:outerShdw>
                </a:effectLst>
              </a:rPr>
              <a:t>SPECIAL </a:t>
            </a:r>
            <a:r>
              <a:rPr lang="en-ZA" sz="2400" dirty="0">
                <a:solidFill>
                  <a:schemeClr val="accent6">
                    <a:lumMod val="50000"/>
                  </a:schemeClr>
                </a:solidFill>
                <a:effectLst>
                  <a:outerShdw blurRad="38100" dist="38100" dir="2700000" algn="tl">
                    <a:srgbClr val="000000">
                      <a:alpha val="43137"/>
                    </a:srgbClr>
                  </a:outerShdw>
                </a:effectLst>
              </a:rPr>
              <a:t>PRESIDENTIAL </a:t>
            </a:r>
            <a:r>
              <a:rPr lang="en-ZA" sz="2400" dirty="0" smtClean="0">
                <a:solidFill>
                  <a:schemeClr val="accent6">
                    <a:lumMod val="50000"/>
                  </a:schemeClr>
                </a:solidFill>
                <a:effectLst>
                  <a:outerShdw blurRad="38100" dist="38100" dir="2700000" algn="tl">
                    <a:srgbClr val="000000">
                      <a:alpha val="43137"/>
                    </a:srgbClr>
                  </a:outerShdw>
                </a:effectLst>
              </a:rPr>
              <a:t>PACKAGE FOR THE REVITALISATION OF DISTRESSED MINING COMMUNITIES AND LABOUR SENDING AREAS </a:t>
            </a:r>
            <a:endParaRPr lang="en-ZA" sz="2400" dirty="0">
              <a:solidFill>
                <a:schemeClr val="accent6">
                  <a:lumMod val="50000"/>
                </a:schemeClr>
              </a:solidFill>
              <a:effectLst>
                <a:outerShdw blurRad="38100" dist="38100" dir="2700000" algn="tl">
                  <a:srgbClr val="000000">
                    <a:alpha val="43137"/>
                  </a:srgbClr>
                </a:outerShdw>
              </a:effectLst>
            </a:endParaRPr>
          </a:p>
          <a:p>
            <a:pPr lvl="0" algn="ctr">
              <a:buClr>
                <a:srgbClr val="531A17"/>
              </a:buClr>
              <a:buNone/>
            </a:pPr>
            <a:endParaRPr lang="en-US" sz="1800" i="1" dirty="0" smtClean="0">
              <a:solidFill>
                <a:schemeClr val="tx1"/>
              </a:solidFill>
            </a:endParaRPr>
          </a:p>
          <a:p>
            <a:pPr lvl="0" algn="ctr">
              <a:buClr>
                <a:srgbClr val="531A17"/>
              </a:buClr>
              <a:buNone/>
            </a:pPr>
            <a:r>
              <a:rPr lang="en-US" sz="1800" dirty="0" smtClean="0">
                <a:solidFill>
                  <a:schemeClr val="accent2">
                    <a:lumMod val="50000"/>
                  </a:schemeClr>
                </a:solidFill>
              </a:rPr>
              <a:t>29 November 2017</a:t>
            </a:r>
            <a:r>
              <a:rPr lang="en-US" sz="1800" dirty="0">
                <a:solidFill>
                  <a:schemeClr val="accent2">
                    <a:lumMod val="50000"/>
                  </a:schemeClr>
                </a:solidFill>
              </a:rPr>
              <a:t/>
            </a:r>
            <a:br>
              <a:rPr lang="en-US" sz="1800" dirty="0">
                <a:solidFill>
                  <a:schemeClr val="accent2">
                    <a:lumMod val="50000"/>
                  </a:schemeClr>
                </a:solidFill>
              </a:rPr>
            </a:br>
            <a:endParaRPr lang="en-ZA" sz="1800" dirty="0">
              <a:solidFill>
                <a:schemeClr val="accent2">
                  <a:lumMod val="50000"/>
                </a:schemeClr>
              </a:solidFill>
            </a:endParaRPr>
          </a:p>
          <a:p>
            <a:pPr marL="82296" indent="0" algn="ctr">
              <a:buNone/>
            </a:pPr>
            <a:endParaRPr lang="en-ZA" sz="2000" dirty="0">
              <a:solidFill>
                <a:schemeClr val="tx2"/>
              </a:solidFill>
              <a:effectLst>
                <a:outerShdw blurRad="38100" dist="38100" dir="2700000" algn="tl">
                  <a:srgbClr val="000000">
                    <a:alpha val="43137"/>
                  </a:srgbClr>
                </a:outerShdw>
              </a:effectLst>
            </a:endParaRPr>
          </a:p>
        </p:txBody>
      </p:sp>
      <p:pic>
        <p:nvPicPr>
          <p:cNvPr id="7" name="Picture 6"/>
          <p:cNvPicPr/>
          <p:nvPr/>
        </p:nvPicPr>
        <p:blipFill>
          <a:blip r:embed="rId2" cstate="print">
            <a:extLst>
              <a:ext uri="{28A0092B-C50C-407E-A947-70E740481C1C}">
                <a14:useLocalDpi xmlns:a14="http://schemas.microsoft.com/office/drawing/2010/main" xmlns="" val="0"/>
              </a:ext>
            </a:extLst>
          </a:blip>
          <a:stretch>
            <a:fillRect/>
          </a:stretch>
        </p:blipFill>
        <p:spPr>
          <a:xfrm>
            <a:off x="3779912" y="476672"/>
            <a:ext cx="1512168" cy="1944216"/>
          </a:xfrm>
          <a:prstGeom prst="rect">
            <a:avLst/>
          </a:prstGeom>
        </p:spPr>
      </p:pic>
    </p:spTree>
    <p:extLst>
      <p:ext uri="{BB962C8B-B14F-4D97-AF65-F5344CB8AC3E}">
        <p14:creationId xmlns:p14="http://schemas.microsoft.com/office/powerpoint/2010/main" xmlns="" val="4299095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384"/>
            <a:ext cx="7643866" cy="576064"/>
          </a:xfrm>
        </p:spPr>
        <p:txBody>
          <a:bodyPr>
            <a:normAutofit/>
          </a:bodyPr>
          <a:lstStyle/>
          <a:p>
            <a:r>
              <a:rPr lang="en-ZA" sz="2000" b="1" dirty="0" smtClean="0">
                <a:solidFill>
                  <a:srgbClr val="874515">
                    <a:lumMod val="75000"/>
                  </a:srgbClr>
                </a:solidFill>
                <a:latin typeface="Calibri" pitchFamily="34" charset="0"/>
                <a:ea typeface="Calibri"/>
                <a:cs typeface="Times New Roman"/>
              </a:rPr>
              <a:t>Summary of Progress  (1)</a:t>
            </a:r>
            <a:endParaRPr lang="en-ZA" sz="20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4955" y="548680"/>
            <a:ext cx="8175852" cy="6120680"/>
          </a:xfrm>
        </p:spPr>
        <p:txBody>
          <a:bodyPr>
            <a:noAutofit/>
          </a:bodyPr>
          <a:lstStyle/>
          <a:p>
            <a:pPr lvl="0" algn="just" defTabSz="457200" fontAlgn="base">
              <a:lnSpc>
                <a:spcPct val="150000"/>
              </a:lnSpc>
              <a:spcAft>
                <a:spcPct val="0"/>
              </a:spcAft>
              <a:buFont typeface="Wingdings" panose="05000000000000000000" pitchFamily="2" charset="2"/>
              <a:buChar char="q"/>
            </a:pPr>
            <a:r>
              <a:rPr lang="en-ZA" sz="1800" b="1" dirty="0" smtClean="0">
                <a:solidFill>
                  <a:srgbClr val="874515">
                    <a:lumMod val="75000"/>
                  </a:srgbClr>
                </a:solidFill>
                <a:latin typeface="Calibri" pitchFamily="34" charset="0"/>
              </a:rPr>
              <a:t>Integrated and Sustainable Human Settlements</a:t>
            </a:r>
          </a:p>
          <a:p>
            <a:pPr lvl="1" algn="just" defTabSz="457200" fontAlgn="base">
              <a:lnSpc>
                <a:spcPct val="150000"/>
              </a:lnSpc>
              <a:spcAft>
                <a:spcPct val="0"/>
              </a:spcAft>
              <a:buFont typeface="Arial" panose="020B0604020202020204" pitchFamily="34" charset="0"/>
              <a:buChar char="•"/>
            </a:pPr>
            <a:r>
              <a:rPr lang="en-ZA" sz="1800" dirty="0" smtClean="0">
                <a:solidFill>
                  <a:srgbClr val="874515">
                    <a:lumMod val="75000"/>
                  </a:srgbClr>
                </a:solidFill>
                <a:latin typeface="Calibri" pitchFamily="34" charset="0"/>
              </a:rPr>
              <a:t>Draft </a:t>
            </a:r>
            <a:r>
              <a:rPr lang="en-ZA" sz="1800" dirty="0">
                <a:solidFill>
                  <a:srgbClr val="874515">
                    <a:lumMod val="75000"/>
                  </a:srgbClr>
                </a:solidFill>
                <a:latin typeface="Calibri" pitchFamily="34" charset="0"/>
              </a:rPr>
              <a:t>document on Human Settlements, Housing and Living Conditions Framework for the Minerals and Mining Industry is being developed by </a:t>
            </a:r>
            <a:r>
              <a:rPr lang="en-ZA" sz="1800" dirty="0" smtClean="0">
                <a:solidFill>
                  <a:srgbClr val="874515">
                    <a:lumMod val="75000"/>
                  </a:srgbClr>
                </a:solidFill>
                <a:latin typeface="Calibri" pitchFamily="34" charset="0"/>
              </a:rPr>
              <a:t>DMR in </a:t>
            </a:r>
            <a:r>
              <a:rPr lang="en-ZA" sz="1800" dirty="0">
                <a:solidFill>
                  <a:srgbClr val="874515">
                    <a:lumMod val="75000"/>
                  </a:srgbClr>
                </a:solidFill>
                <a:latin typeface="Calibri" pitchFamily="34" charset="0"/>
              </a:rPr>
              <a:t>partnership with </a:t>
            </a:r>
            <a:r>
              <a:rPr lang="en-ZA" sz="1800" dirty="0" smtClean="0">
                <a:solidFill>
                  <a:srgbClr val="874515">
                    <a:lumMod val="75000"/>
                  </a:srgbClr>
                </a:solidFill>
                <a:latin typeface="Calibri" pitchFamily="34" charset="0"/>
              </a:rPr>
              <a:t>NDHS </a:t>
            </a:r>
            <a:r>
              <a:rPr lang="en-ZA" sz="1800" dirty="0">
                <a:solidFill>
                  <a:srgbClr val="874515">
                    <a:lumMod val="75000"/>
                  </a:srgbClr>
                </a:solidFill>
                <a:latin typeface="Calibri" pitchFamily="34" charset="0"/>
              </a:rPr>
              <a:t>and other sector departments </a:t>
            </a:r>
            <a:endParaRPr lang="en-ZA" sz="1800" dirty="0" smtClean="0">
              <a:solidFill>
                <a:srgbClr val="874515">
                  <a:lumMod val="75000"/>
                </a:srgbClr>
              </a:solidFill>
              <a:latin typeface="Calibri" pitchFamily="34" charset="0"/>
            </a:endParaRPr>
          </a:p>
          <a:p>
            <a:pPr lvl="1" algn="just" defTabSz="457200" fontAlgn="base">
              <a:lnSpc>
                <a:spcPct val="150000"/>
              </a:lnSpc>
              <a:spcAft>
                <a:spcPct val="0"/>
              </a:spcAft>
              <a:buFont typeface="Arial" panose="020B0604020202020204" pitchFamily="34" charset="0"/>
              <a:buChar char="•"/>
            </a:pPr>
            <a:r>
              <a:rPr lang="en-ZA" sz="1800" dirty="0" smtClean="0">
                <a:solidFill>
                  <a:srgbClr val="874515">
                    <a:lumMod val="75000"/>
                  </a:srgbClr>
                </a:solidFill>
                <a:latin typeface="Calibri" pitchFamily="34" charset="0"/>
              </a:rPr>
              <a:t>A Special </a:t>
            </a:r>
            <a:r>
              <a:rPr lang="en-US" sz="1800" dirty="0" smtClean="0">
                <a:solidFill>
                  <a:srgbClr val="874515">
                    <a:lumMod val="75000"/>
                  </a:srgbClr>
                </a:solidFill>
                <a:latin typeface="Calibri" pitchFamily="34" charset="0"/>
              </a:rPr>
              <a:t>Presidential Package Mining Towns </a:t>
            </a:r>
            <a:r>
              <a:rPr lang="en-US" sz="1800" dirty="0">
                <a:solidFill>
                  <a:srgbClr val="874515">
                    <a:lumMod val="75000"/>
                  </a:srgbClr>
                </a:solidFill>
                <a:latin typeface="Calibri" pitchFamily="34" charset="0"/>
              </a:rPr>
              <a:t>Integrated Human Settlements High Level working </a:t>
            </a:r>
            <a:r>
              <a:rPr lang="en-US" sz="1800" dirty="0" smtClean="0">
                <a:solidFill>
                  <a:srgbClr val="874515">
                    <a:lumMod val="75000"/>
                  </a:srgbClr>
                </a:solidFill>
                <a:latin typeface="Calibri" pitchFamily="34" charset="0"/>
              </a:rPr>
              <a:t>session has been implemented</a:t>
            </a:r>
          </a:p>
          <a:p>
            <a:pPr lvl="1" algn="just" defTabSz="457200" fontAlgn="base">
              <a:lnSpc>
                <a:spcPct val="150000"/>
              </a:lnSpc>
              <a:spcAft>
                <a:spcPct val="0"/>
              </a:spcAft>
              <a:buFont typeface="Arial" panose="020B0604020202020204" pitchFamily="34" charset="0"/>
              <a:buChar char="•"/>
            </a:pPr>
            <a:r>
              <a:rPr lang="en-US" sz="1800" dirty="0">
                <a:solidFill>
                  <a:srgbClr val="874515">
                    <a:lumMod val="75000"/>
                  </a:srgbClr>
                </a:solidFill>
                <a:latin typeface="Calibri" pitchFamily="34" charset="0"/>
              </a:rPr>
              <a:t>Invited the prioritised municipalities development </a:t>
            </a:r>
            <a:r>
              <a:rPr lang="en-US" sz="1800" dirty="0" smtClean="0">
                <a:solidFill>
                  <a:srgbClr val="874515">
                    <a:lumMod val="75000"/>
                  </a:srgbClr>
                </a:solidFill>
                <a:latin typeface="Calibri" pitchFamily="34" charset="0"/>
              </a:rPr>
              <a:t>planning practitioners </a:t>
            </a:r>
            <a:r>
              <a:rPr lang="en-US" sz="1800" dirty="0">
                <a:solidFill>
                  <a:srgbClr val="874515">
                    <a:lumMod val="75000"/>
                  </a:srgbClr>
                </a:solidFill>
                <a:latin typeface="Calibri" pitchFamily="34" charset="0"/>
              </a:rPr>
              <a:t>and municipal managers to discuss challenges relating to </a:t>
            </a:r>
            <a:r>
              <a:rPr lang="en-US" sz="1800" dirty="0" smtClean="0">
                <a:solidFill>
                  <a:srgbClr val="874515">
                    <a:lumMod val="75000"/>
                  </a:srgbClr>
                </a:solidFill>
                <a:latin typeface="Calibri" pitchFamily="34" charset="0"/>
              </a:rPr>
              <a:t>mining</a:t>
            </a:r>
          </a:p>
          <a:p>
            <a:pPr lvl="1" algn="just" defTabSz="457200" fontAlgn="base">
              <a:lnSpc>
                <a:spcPct val="150000"/>
              </a:lnSpc>
              <a:spcAft>
                <a:spcPct val="0"/>
              </a:spcAft>
              <a:buFont typeface="Arial" panose="020B0604020202020204" pitchFamily="34" charset="0"/>
              <a:buChar char="•"/>
            </a:pPr>
            <a:r>
              <a:rPr lang="en-US" sz="1800" dirty="0">
                <a:solidFill>
                  <a:srgbClr val="874515">
                    <a:lumMod val="75000"/>
                  </a:srgbClr>
                </a:solidFill>
                <a:ea typeface="Calibri"/>
                <a:cs typeface="Times New Roman"/>
              </a:rPr>
              <a:t>For the current financial year (2017/18), approximately R899 800 million has been ring-fenced for informal settlements upgrading and human settlements delivery in mining towns </a:t>
            </a:r>
            <a:endParaRPr lang="en-US" sz="1800" dirty="0" smtClean="0">
              <a:solidFill>
                <a:srgbClr val="874515">
                  <a:lumMod val="75000"/>
                </a:srgbClr>
              </a:solidFill>
              <a:ea typeface="Calibri"/>
              <a:cs typeface="Times New Roman"/>
            </a:endParaRPr>
          </a:p>
          <a:p>
            <a:pPr lvl="1" algn="just" defTabSz="457200" fontAlgn="base">
              <a:lnSpc>
                <a:spcPct val="150000"/>
              </a:lnSpc>
              <a:spcAft>
                <a:spcPct val="0"/>
              </a:spcAft>
              <a:buFont typeface="Arial" panose="020B0604020202020204" pitchFamily="34" charset="0"/>
              <a:buChar char="•"/>
            </a:pPr>
            <a:r>
              <a:rPr lang="en-ZA" sz="1800" dirty="0">
                <a:solidFill>
                  <a:srgbClr val="874515">
                    <a:lumMod val="75000"/>
                  </a:srgbClr>
                </a:solidFill>
                <a:latin typeface="Calibri" pitchFamily="34" charset="0"/>
              </a:rPr>
              <a:t>COGTA, DWS has provided infrastructure (water and sanitation) needs from the prioritised municipalities in line with future planned humans settlement </a:t>
            </a:r>
            <a:r>
              <a:rPr lang="en-ZA" sz="1800" dirty="0" smtClean="0">
                <a:solidFill>
                  <a:srgbClr val="874515">
                    <a:lumMod val="75000"/>
                  </a:srgbClr>
                </a:solidFill>
                <a:latin typeface="Calibri" pitchFamily="34" charset="0"/>
              </a:rPr>
              <a:t>projects</a:t>
            </a:r>
          </a:p>
          <a:p>
            <a:pPr marL="457200" lvl="1" indent="0" algn="just" defTabSz="457200" fontAlgn="base">
              <a:lnSpc>
                <a:spcPct val="150000"/>
              </a:lnSpc>
              <a:spcAft>
                <a:spcPct val="0"/>
              </a:spcAft>
              <a:buNone/>
            </a:pPr>
            <a:endParaRPr lang="en-US" sz="1800" dirty="0" smtClean="0">
              <a:solidFill>
                <a:srgbClr val="874515">
                  <a:lumMod val="75000"/>
                </a:srgbClr>
              </a:solidFill>
              <a:latin typeface="Calibri" pitchFamily="34" charset="0"/>
            </a:endParaRPr>
          </a:p>
          <a:p>
            <a:pPr marL="457200" lvl="1" indent="0" algn="just" defTabSz="457200" fontAlgn="base">
              <a:lnSpc>
                <a:spcPct val="150000"/>
              </a:lnSpc>
              <a:spcAft>
                <a:spcPct val="0"/>
              </a:spcAft>
              <a:buNone/>
            </a:pPr>
            <a:endParaRPr lang="en-ZA" sz="1800" dirty="0" smtClean="0">
              <a:solidFill>
                <a:srgbClr val="874515">
                  <a:lumMod val="75000"/>
                </a:srgbClr>
              </a:solidFill>
              <a:latin typeface="Calibri" pitchFamily="34" charset="0"/>
            </a:endParaRPr>
          </a:p>
          <a:p>
            <a:pPr lvl="0" algn="just" defTabSz="457200" fontAlgn="base">
              <a:lnSpc>
                <a:spcPct val="150000"/>
              </a:lnSpc>
              <a:spcAft>
                <a:spcPct val="0"/>
              </a:spcAft>
              <a:buFont typeface="Wingdings" panose="05000000000000000000" pitchFamily="2" charset="2"/>
              <a:buChar char="q"/>
            </a:pPr>
            <a:endParaRPr lang="en-ZA" sz="1800" dirty="0" smtClean="0">
              <a:solidFill>
                <a:srgbClr val="874515">
                  <a:lumMod val="75000"/>
                </a:srgbClr>
              </a:solidFill>
              <a:latin typeface="Calibri" pitchFamily="34" charset="0"/>
            </a:endParaRPr>
          </a:p>
          <a:p>
            <a:pPr lvl="0" algn="just" defTabSz="457200" fontAlgn="base">
              <a:lnSpc>
                <a:spcPct val="150000"/>
              </a:lnSpc>
              <a:spcAft>
                <a:spcPct val="0"/>
              </a:spcAft>
              <a:buFont typeface="Wingdings" panose="05000000000000000000" pitchFamily="2" charset="2"/>
              <a:buChar char="q"/>
            </a:pPr>
            <a:endParaRPr lang="en-ZA" sz="1800" dirty="0">
              <a:solidFill>
                <a:srgbClr val="874515">
                  <a:lumMod val="75000"/>
                </a:srgbClr>
              </a:solidFill>
              <a:latin typeface="Calibri" pitchFamily="34" charset="0"/>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10</a:t>
            </a:fld>
            <a:endParaRPr lang="en-ZA" dirty="0"/>
          </a:p>
        </p:txBody>
      </p:sp>
    </p:spTree>
    <p:extLst>
      <p:ext uri="{BB962C8B-B14F-4D97-AF65-F5344CB8AC3E}">
        <p14:creationId xmlns:p14="http://schemas.microsoft.com/office/powerpoint/2010/main" xmlns="" val="955663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384"/>
            <a:ext cx="7643866" cy="576064"/>
          </a:xfrm>
        </p:spPr>
        <p:txBody>
          <a:bodyPr>
            <a:normAutofit/>
          </a:bodyPr>
          <a:lstStyle/>
          <a:p>
            <a:r>
              <a:rPr lang="en-ZA" sz="2000" b="1" dirty="0" smtClean="0">
                <a:solidFill>
                  <a:srgbClr val="874515">
                    <a:lumMod val="75000"/>
                  </a:srgbClr>
                </a:solidFill>
                <a:latin typeface="Calibri" pitchFamily="34" charset="0"/>
                <a:ea typeface="Calibri"/>
                <a:cs typeface="Times New Roman"/>
              </a:rPr>
              <a:t>Summary of Progress  (2)</a:t>
            </a:r>
            <a:endParaRPr lang="en-ZA" sz="20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4955" y="548680"/>
            <a:ext cx="8175852" cy="6120680"/>
          </a:xfrm>
        </p:spPr>
        <p:txBody>
          <a:bodyPr>
            <a:noAutofit/>
          </a:bodyPr>
          <a:lstStyle/>
          <a:p>
            <a:pPr lvl="0" algn="just" defTabSz="457200" fontAlgn="base">
              <a:lnSpc>
                <a:spcPct val="150000"/>
              </a:lnSpc>
              <a:spcAft>
                <a:spcPct val="0"/>
              </a:spcAft>
              <a:buFont typeface="Wingdings" panose="05000000000000000000" pitchFamily="2" charset="2"/>
              <a:buChar char="q"/>
            </a:pPr>
            <a:r>
              <a:rPr lang="en-ZA" sz="1800" b="1" dirty="0" smtClean="0">
                <a:solidFill>
                  <a:srgbClr val="874515">
                    <a:lumMod val="75000"/>
                  </a:srgbClr>
                </a:solidFill>
                <a:latin typeface="Calibri" pitchFamily="34" charset="0"/>
              </a:rPr>
              <a:t>Integrated and Sustainable Human Settlements</a:t>
            </a:r>
          </a:p>
          <a:p>
            <a:pPr lvl="1" algn="just" defTabSz="457200" fontAlgn="base">
              <a:lnSpc>
                <a:spcPct val="150000"/>
              </a:lnSpc>
              <a:spcAft>
                <a:spcPct val="0"/>
              </a:spcAft>
              <a:buFont typeface="Arial" panose="020B0604020202020204" pitchFamily="34" charset="0"/>
              <a:buChar char="•"/>
            </a:pPr>
            <a:r>
              <a:rPr lang="en-ZA" sz="1800" dirty="0">
                <a:solidFill>
                  <a:srgbClr val="874515">
                    <a:lumMod val="75000"/>
                  </a:srgbClr>
                </a:solidFill>
                <a:latin typeface="Calibri" pitchFamily="34" charset="0"/>
              </a:rPr>
              <a:t>The DMR is finalising the process of obtaining </a:t>
            </a:r>
            <a:r>
              <a:rPr lang="en-ZA" sz="1800" dirty="0" smtClean="0">
                <a:solidFill>
                  <a:srgbClr val="874515">
                    <a:lumMod val="75000"/>
                  </a:srgbClr>
                </a:solidFill>
                <a:latin typeface="Calibri" pitchFamily="34" charset="0"/>
              </a:rPr>
              <a:t>information </a:t>
            </a:r>
            <a:r>
              <a:rPr lang="en-ZA" sz="1800" dirty="0">
                <a:solidFill>
                  <a:srgbClr val="874515">
                    <a:lumMod val="75000"/>
                  </a:srgbClr>
                </a:solidFill>
                <a:latin typeface="Calibri" pitchFamily="34" charset="0"/>
              </a:rPr>
              <a:t>about the existing and spare infrastructure capacity from the mines to be assessed by DWS</a:t>
            </a:r>
          </a:p>
          <a:p>
            <a:pPr lvl="1" algn="just" defTabSz="457200" fontAlgn="base">
              <a:lnSpc>
                <a:spcPct val="150000"/>
              </a:lnSpc>
              <a:spcAft>
                <a:spcPct val="0"/>
              </a:spcAft>
              <a:buFont typeface="Arial" panose="020B0604020202020204" pitchFamily="34" charset="0"/>
              <a:buChar char="•"/>
            </a:pPr>
            <a:r>
              <a:rPr lang="en-ZA" sz="1800" dirty="0" smtClean="0">
                <a:solidFill>
                  <a:srgbClr val="874515">
                    <a:lumMod val="75000"/>
                  </a:srgbClr>
                </a:solidFill>
                <a:latin typeface="Calibri" pitchFamily="34" charset="0"/>
              </a:rPr>
              <a:t>The </a:t>
            </a:r>
            <a:r>
              <a:rPr lang="en-ZA" sz="1800" dirty="0">
                <a:solidFill>
                  <a:srgbClr val="874515">
                    <a:lumMod val="75000"/>
                  </a:srgbClr>
                </a:solidFill>
                <a:latin typeface="Calibri" pitchFamily="34" charset="0"/>
              </a:rPr>
              <a:t>DMR has provided information of all the mineworkers on a living out allowance in all the prioritised municipalities </a:t>
            </a:r>
          </a:p>
          <a:p>
            <a:pPr lvl="1" algn="just" defTabSz="457200" fontAlgn="base">
              <a:lnSpc>
                <a:spcPct val="150000"/>
              </a:lnSpc>
              <a:spcAft>
                <a:spcPct val="0"/>
              </a:spcAft>
              <a:buFont typeface="Arial" panose="020B0604020202020204" pitchFamily="34" charset="0"/>
              <a:buChar char="•"/>
            </a:pPr>
            <a:r>
              <a:rPr lang="en-ZA" sz="1800" dirty="0">
                <a:solidFill>
                  <a:srgbClr val="874515">
                    <a:lumMod val="75000"/>
                  </a:srgbClr>
                </a:solidFill>
                <a:latin typeface="Calibri" pitchFamily="34" charset="0"/>
              </a:rPr>
              <a:t>This information will be useful for the NDHS to respond to the exact housing requirements in mining towns </a:t>
            </a:r>
          </a:p>
          <a:p>
            <a:pPr marL="457200" lvl="1" indent="0" algn="just" defTabSz="457200" fontAlgn="base">
              <a:lnSpc>
                <a:spcPct val="150000"/>
              </a:lnSpc>
              <a:spcAft>
                <a:spcPct val="0"/>
              </a:spcAft>
              <a:buNone/>
            </a:pPr>
            <a:endParaRPr lang="en-US" sz="1800" dirty="0" smtClean="0">
              <a:solidFill>
                <a:srgbClr val="874515">
                  <a:lumMod val="75000"/>
                </a:srgbClr>
              </a:solidFill>
              <a:latin typeface="Calibri" pitchFamily="34" charset="0"/>
            </a:endParaRPr>
          </a:p>
          <a:p>
            <a:pPr marL="457200" lvl="1" indent="0" algn="just" defTabSz="457200" fontAlgn="base">
              <a:lnSpc>
                <a:spcPct val="150000"/>
              </a:lnSpc>
              <a:spcAft>
                <a:spcPct val="0"/>
              </a:spcAft>
              <a:buNone/>
            </a:pPr>
            <a:endParaRPr lang="en-ZA" sz="1800" dirty="0" smtClean="0">
              <a:solidFill>
                <a:srgbClr val="874515">
                  <a:lumMod val="75000"/>
                </a:srgbClr>
              </a:solidFill>
              <a:latin typeface="Calibri" pitchFamily="34" charset="0"/>
            </a:endParaRPr>
          </a:p>
          <a:p>
            <a:pPr lvl="0" algn="just" defTabSz="457200" fontAlgn="base">
              <a:lnSpc>
                <a:spcPct val="150000"/>
              </a:lnSpc>
              <a:spcAft>
                <a:spcPct val="0"/>
              </a:spcAft>
              <a:buFont typeface="Wingdings" panose="05000000000000000000" pitchFamily="2" charset="2"/>
              <a:buChar char="q"/>
            </a:pPr>
            <a:endParaRPr lang="en-ZA" sz="1800" dirty="0" smtClean="0">
              <a:solidFill>
                <a:srgbClr val="874515">
                  <a:lumMod val="75000"/>
                </a:srgbClr>
              </a:solidFill>
              <a:latin typeface="Calibri" pitchFamily="34" charset="0"/>
            </a:endParaRPr>
          </a:p>
          <a:p>
            <a:pPr lvl="0" algn="just" defTabSz="457200" fontAlgn="base">
              <a:lnSpc>
                <a:spcPct val="150000"/>
              </a:lnSpc>
              <a:spcAft>
                <a:spcPct val="0"/>
              </a:spcAft>
              <a:buFont typeface="Wingdings" panose="05000000000000000000" pitchFamily="2" charset="2"/>
              <a:buChar char="q"/>
            </a:pPr>
            <a:endParaRPr lang="en-ZA" sz="1800" dirty="0">
              <a:solidFill>
                <a:srgbClr val="874515">
                  <a:lumMod val="75000"/>
                </a:srgbClr>
              </a:solidFill>
              <a:latin typeface="Calibri" pitchFamily="34" charset="0"/>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11</a:t>
            </a:fld>
            <a:endParaRPr lang="en-ZA" dirty="0"/>
          </a:p>
        </p:txBody>
      </p:sp>
    </p:spTree>
    <p:extLst>
      <p:ext uri="{BB962C8B-B14F-4D97-AF65-F5344CB8AC3E}">
        <p14:creationId xmlns:p14="http://schemas.microsoft.com/office/powerpoint/2010/main" xmlns="" val="327597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384"/>
            <a:ext cx="7643866" cy="576064"/>
          </a:xfrm>
        </p:spPr>
        <p:txBody>
          <a:bodyPr>
            <a:normAutofit/>
          </a:bodyPr>
          <a:lstStyle/>
          <a:p>
            <a:r>
              <a:rPr lang="en-ZA" sz="2000" b="1" dirty="0">
                <a:solidFill>
                  <a:srgbClr val="874515">
                    <a:lumMod val="75000"/>
                  </a:srgbClr>
                </a:solidFill>
                <a:latin typeface="Calibri" pitchFamily="34" charset="0"/>
                <a:ea typeface="Calibri"/>
                <a:cs typeface="Times New Roman"/>
              </a:rPr>
              <a:t>Summary of </a:t>
            </a:r>
            <a:r>
              <a:rPr lang="en-ZA" sz="2000" b="1" dirty="0" smtClean="0">
                <a:solidFill>
                  <a:srgbClr val="874515">
                    <a:lumMod val="75000"/>
                  </a:srgbClr>
                </a:solidFill>
                <a:latin typeface="Calibri" pitchFamily="34" charset="0"/>
                <a:ea typeface="Calibri"/>
                <a:cs typeface="Times New Roman"/>
              </a:rPr>
              <a:t>Progress (3)</a:t>
            </a:r>
            <a:endParaRPr lang="en-ZA" sz="20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4954" y="548680"/>
            <a:ext cx="8499533" cy="6120680"/>
          </a:xfrm>
        </p:spPr>
        <p:txBody>
          <a:bodyPr>
            <a:noAutofit/>
          </a:bodyPr>
          <a:lstStyle/>
          <a:p>
            <a:pPr lvl="0" algn="just" defTabSz="457200" fontAlgn="base">
              <a:lnSpc>
                <a:spcPct val="150000"/>
              </a:lnSpc>
              <a:spcAft>
                <a:spcPct val="0"/>
              </a:spcAft>
              <a:buFont typeface="Wingdings" panose="05000000000000000000" pitchFamily="2" charset="2"/>
              <a:buChar char="q"/>
            </a:pPr>
            <a:r>
              <a:rPr lang="en-US" sz="1800" b="1" dirty="0" smtClean="0">
                <a:solidFill>
                  <a:srgbClr val="874515">
                    <a:lumMod val="75000"/>
                  </a:srgbClr>
                </a:solidFill>
                <a:latin typeface="Calibri" pitchFamily="34" charset="0"/>
              </a:rPr>
              <a:t>Socio-Economic Development</a:t>
            </a:r>
          </a:p>
          <a:p>
            <a:pPr lvl="1" algn="just" defTabSz="457200" fontAlgn="base">
              <a:lnSpc>
                <a:spcPct val="150000"/>
              </a:lnSpc>
              <a:spcAft>
                <a:spcPct val="0"/>
              </a:spcAft>
              <a:buFont typeface="Arial" panose="020B0604020202020204" pitchFamily="34" charset="0"/>
              <a:buChar char="•"/>
            </a:pPr>
            <a:r>
              <a:rPr lang="en-US" sz="1800" dirty="0" smtClean="0">
                <a:solidFill>
                  <a:srgbClr val="874515">
                    <a:lumMod val="75000"/>
                  </a:srgbClr>
                </a:solidFill>
                <a:latin typeface="Calibri" pitchFamily="34" charset="0"/>
              </a:rPr>
              <a:t>COGTA </a:t>
            </a:r>
            <a:r>
              <a:rPr lang="en-US" sz="1800" dirty="0">
                <a:solidFill>
                  <a:srgbClr val="874515">
                    <a:lumMod val="75000"/>
                  </a:srgbClr>
                </a:solidFill>
                <a:latin typeface="Calibri" pitchFamily="34" charset="0"/>
              </a:rPr>
              <a:t>and </a:t>
            </a:r>
            <a:r>
              <a:rPr lang="en-US" sz="1800" dirty="0" smtClean="0">
                <a:solidFill>
                  <a:srgbClr val="874515">
                    <a:lumMod val="75000"/>
                  </a:srgbClr>
                </a:solidFill>
                <a:latin typeface="Calibri" pitchFamily="34" charset="0"/>
              </a:rPr>
              <a:t>DSBD convened a </a:t>
            </a:r>
            <a:r>
              <a:rPr lang="en-US" sz="1800" dirty="0">
                <a:solidFill>
                  <a:srgbClr val="874515">
                    <a:lumMod val="75000"/>
                  </a:srgbClr>
                </a:solidFill>
                <a:latin typeface="Calibri" pitchFamily="34" charset="0"/>
              </a:rPr>
              <a:t>National Local Economic Development (LED) Conference </a:t>
            </a:r>
            <a:r>
              <a:rPr lang="en-US" sz="1800" dirty="0" smtClean="0">
                <a:solidFill>
                  <a:srgbClr val="874515">
                    <a:lumMod val="75000"/>
                  </a:srgbClr>
                </a:solidFill>
                <a:latin typeface="Calibri" pitchFamily="34" charset="0"/>
              </a:rPr>
              <a:t>	</a:t>
            </a:r>
          </a:p>
          <a:p>
            <a:pPr lvl="2" algn="just" defTabSz="457200" fontAlgn="base">
              <a:lnSpc>
                <a:spcPct val="150000"/>
              </a:lnSpc>
              <a:spcAft>
                <a:spcPct val="0"/>
              </a:spcAft>
            </a:pPr>
            <a:r>
              <a:rPr lang="en-US" sz="1800" dirty="0" smtClean="0">
                <a:solidFill>
                  <a:srgbClr val="874515">
                    <a:lumMod val="75000"/>
                  </a:srgbClr>
                </a:solidFill>
                <a:latin typeface="Calibri" pitchFamily="34" charset="0"/>
              </a:rPr>
              <a:t>Crafting a new South </a:t>
            </a:r>
            <a:r>
              <a:rPr lang="en-US" sz="1800" dirty="0">
                <a:solidFill>
                  <a:srgbClr val="874515">
                    <a:lumMod val="75000"/>
                  </a:srgbClr>
                </a:solidFill>
                <a:latin typeface="Calibri" pitchFamily="34" charset="0"/>
              </a:rPr>
              <a:t>African Local Economic Development agenda guided by the National Development Plan (NDP) </a:t>
            </a:r>
            <a:r>
              <a:rPr lang="en-US" sz="1800" dirty="0" smtClean="0">
                <a:solidFill>
                  <a:srgbClr val="874515">
                    <a:lumMod val="75000"/>
                  </a:srgbClr>
                </a:solidFill>
                <a:latin typeface="Calibri" pitchFamily="34" charset="0"/>
              </a:rPr>
              <a:t>priorities</a:t>
            </a:r>
          </a:p>
          <a:p>
            <a:pPr lvl="2" algn="just" defTabSz="457200" fontAlgn="base">
              <a:lnSpc>
                <a:spcPct val="150000"/>
              </a:lnSpc>
              <a:spcAft>
                <a:spcPct val="0"/>
              </a:spcAft>
            </a:pPr>
            <a:r>
              <a:rPr lang="en-US" sz="1800" dirty="0" smtClean="0">
                <a:solidFill>
                  <a:srgbClr val="874515">
                    <a:lumMod val="75000"/>
                  </a:srgbClr>
                </a:solidFill>
                <a:latin typeface="Calibri" pitchFamily="34" charset="0"/>
              </a:rPr>
              <a:t>Its </a:t>
            </a:r>
            <a:r>
              <a:rPr lang="en-US" sz="1800" dirty="0">
                <a:solidFill>
                  <a:srgbClr val="874515">
                    <a:lumMod val="75000"/>
                  </a:srgbClr>
                </a:solidFill>
                <a:latin typeface="Calibri" pitchFamily="34" charset="0"/>
              </a:rPr>
              <a:t>outcomes included the launch of the first Economic Development Council of South Africa (EDCSA), a professional body which aims to </a:t>
            </a:r>
            <a:r>
              <a:rPr lang="en-US" sz="1800" dirty="0" smtClean="0">
                <a:solidFill>
                  <a:srgbClr val="874515">
                    <a:lumMod val="75000"/>
                  </a:srgbClr>
                </a:solidFill>
                <a:latin typeface="Calibri" pitchFamily="34" charset="0"/>
              </a:rPr>
              <a:t>professionalize </a:t>
            </a:r>
            <a:r>
              <a:rPr lang="en-US" sz="1800" dirty="0">
                <a:solidFill>
                  <a:srgbClr val="874515">
                    <a:lumMod val="75000"/>
                  </a:srgbClr>
                </a:solidFill>
                <a:latin typeface="Calibri" pitchFamily="34" charset="0"/>
              </a:rPr>
              <a:t>the economic development sector capacitate LED </a:t>
            </a:r>
            <a:r>
              <a:rPr lang="en-US" sz="1800" dirty="0" smtClean="0">
                <a:solidFill>
                  <a:srgbClr val="874515">
                    <a:lumMod val="75000"/>
                  </a:srgbClr>
                </a:solidFill>
                <a:latin typeface="Calibri" pitchFamily="34" charset="0"/>
              </a:rPr>
              <a:t>practitioners</a:t>
            </a:r>
          </a:p>
          <a:p>
            <a:pPr lvl="1" algn="just" defTabSz="457200" fontAlgn="base">
              <a:lnSpc>
                <a:spcPct val="150000"/>
              </a:lnSpc>
              <a:spcAft>
                <a:spcPct val="0"/>
              </a:spcAft>
              <a:buFont typeface="Arial" panose="020B0604020202020204" pitchFamily="34" charset="0"/>
              <a:buChar char="•"/>
            </a:pPr>
            <a:r>
              <a:rPr lang="en-US" sz="1800" dirty="0" smtClean="0">
                <a:solidFill>
                  <a:srgbClr val="874515">
                    <a:lumMod val="75000"/>
                  </a:srgbClr>
                </a:solidFill>
                <a:latin typeface="Calibri" pitchFamily="34" charset="0"/>
              </a:rPr>
              <a:t>COGTA convened a workshop on Intermediate Cities Programme (Secondary Cities).  The ICMs have a high proportion of mining towns and in consideration of  the implementation approaches of the Integrated Urban Development Framework, specific approaches to Mining </a:t>
            </a:r>
            <a:r>
              <a:rPr lang="en-US" sz="1800" dirty="0">
                <a:solidFill>
                  <a:srgbClr val="874515">
                    <a:lumMod val="75000"/>
                  </a:srgbClr>
                </a:solidFill>
                <a:latin typeface="Calibri" pitchFamily="34" charset="0"/>
              </a:rPr>
              <a:t>T</a:t>
            </a:r>
            <a:r>
              <a:rPr lang="en-US" sz="1800" dirty="0" smtClean="0">
                <a:solidFill>
                  <a:srgbClr val="874515">
                    <a:lumMod val="75000"/>
                  </a:srgbClr>
                </a:solidFill>
                <a:latin typeface="Calibri" pitchFamily="34" charset="0"/>
              </a:rPr>
              <a:t>owns will be deliberated between ICM Programme and the Distressed Mining Towns Programme</a:t>
            </a:r>
            <a:r>
              <a:rPr lang="en-US" sz="1800" dirty="0">
                <a:solidFill>
                  <a:srgbClr val="874515">
                    <a:lumMod val="75000"/>
                  </a:srgbClr>
                </a:solidFill>
                <a:latin typeface="Calibri" pitchFamily="34" charset="0"/>
              </a:rPr>
              <a:t> </a:t>
            </a:r>
            <a:r>
              <a:rPr lang="en-US" sz="1800" dirty="0" smtClean="0">
                <a:solidFill>
                  <a:srgbClr val="874515">
                    <a:lumMod val="75000"/>
                  </a:srgbClr>
                </a:solidFill>
                <a:latin typeface="Calibri" pitchFamily="34" charset="0"/>
              </a:rPr>
              <a:t>with the possibility of piloting in a Mining Town.</a:t>
            </a:r>
            <a:endParaRPr lang="en-US" sz="1800" dirty="0">
              <a:solidFill>
                <a:srgbClr val="874515">
                  <a:lumMod val="75000"/>
                </a:srgbClr>
              </a:solidFill>
              <a:latin typeface="Calibri" pitchFamily="34" charset="0"/>
            </a:endParaRPr>
          </a:p>
          <a:p>
            <a:pPr marL="0" lvl="0" indent="0" algn="just" defTabSz="457200" fontAlgn="base">
              <a:lnSpc>
                <a:spcPct val="150000"/>
              </a:lnSpc>
              <a:spcAft>
                <a:spcPct val="0"/>
              </a:spcAft>
              <a:buNone/>
            </a:pPr>
            <a:endParaRPr lang="en-US" sz="1800" dirty="0">
              <a:solidFill>
                <a:srgbClr val="874515">
                  <a:lumMod val="75000"/>
                </a:srgbClr>
              </a:solidFill>
              <a:latin typeface="Calibri" pitchFamily="34" charset="0"/>
            </a:endParaRPr>
          </a:p>
          <a:p>
            <a:pPr lvl="0" algn="just" defTabSz="457200" fontAlgn="base">
              <a:lnSpc>
                <a:spcPct val="150000"/>
              </a:lnSpc>
              <a:spcAft>
                <a:spcPct val="0"/>
              </a:spcAft>
              <a:buFont typeface="Wingdings" panose="05000000000000000000" pitchFamily="2" charset="2"/>
              <a:buChar char="q"/>
            </a:pPr>
            <a:endParaRPr lang="en-ZA" sz="1800" dirty="0">
              <a:solidFill>
                <a:srgbClr val="874515">
                  <a:lumMod val="75000"/>
                </a:srgbClr>
              </a:solidFill>
              <a:latin typeface="Calibri" pitchFamily="34" charset="0"/>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12</a:t>
            </a:fld>
            <a:endParaRPr lang="en-ZA" dirty="0"/>
          </a:p>
        </p:txBody>
      </p:sp>
    </p:spTree>
    <p:extLst>
      <p:ext uri="{BB962C8B-B14F-4D97-AF65-F5344CB8AC3E}">
        <p14:creationId xmlns:p14="http://schemas.microsoft.com/office/powerpoint/2010/main" xmlns="" val="4225949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384"/>
            <a:ext cx="7643866" cy="576064"/>
          </a:xfrm>
        </p:spPr>
        <p:txBody>
          <a:bodyPr>
            <a:normAutofit/>
          </a:bodyPr>
          <a:lstStyle/>
          <a:p>
            <a:r>
              <a:rPr lang="en-ZA" sz="2000" b="1" dirty="0">
                <a:solidFill>
                  <a:srgbClr val="874515">
                    <a:lumMod val="75000"/>
                  </a:srgbClr>
                </a:solidFill>
                <a:latin typeface="Calibri" pitchFamily="34" charset="0"/>
                <a:ea typeface="Calibri"/>
                <a:cs typeface="Times New Roman"/>
              </a:rPr>
              <a:t>Summary of </a:t>
            </a:r>
            <a:r>
              <a:rPr lang="en-ZA" sz="2000" b="1" dirty="0" smtClean="0">
                <a:solidFill>
                  <a:srgbClr val="874515">
                    <a:lumMod val="75000"/>
                  </a:srgbClr>
                </a:solidFill>
                <a:latin typeface="Calibri" pitchFamily="34" charset="0"/>
                <a:ea typeface="Calibri"/>
                <a:cs typeface="Times New Roman"/>
              </a:rPr>
              <a:t>Progress (4)</a:t>
            </a:r>
            <a:endParaRPr lang="en-ZA" sz="20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4955" y="548680"/>
            <a:ext cx="8175852" cy="6120680"/>
          </a:xfrm>
        </p:spPr>
        <p:txBody>
          <a:bodyPr>
            <a:noAutofit/>
          </a:bodyPr>
          <a:lstStyle/>
          <a:p>
            <a:pPr lvl="0" algn="just" defTabSz="457200" fontAlgn="base">
              <a:lnSpc>
                <a:spcPct val="150000"/>
              </a:lnSpc>
              <a:spcAft>
                <a:spcPct val="0"/>
              </a:spcAft>
              <a:buFont typeface="Wingdings" panose="05000000000000000000" pitchFamily="2" charset="2"/>
              <a:buChar char="q"/>
            </a:pPr>
            <a:r>
              <a:rPr lang="en-US" sz="1800" b="1" dirty="0" smtClean="0">
                <a:solidFill>
                  <a:srgbClr val="874515">
                    <a:lumMod val="75000"/>
                  </a:srgbClr>
                </a:solidFill>
                <a:latin typeface="Calibri" pitchFamily="34" charset="0"/>
              </a:rPr>
              <a:t>Socio-Economic Development</a:t>
            </a:r>
          </a:p>
          <a:p>
            <a:pPr algn="just" defTabSz="457200" fontAlgn="base">
              <a:lnSpc>
                <a:spcPct val="150000"/>
              </a:lnSpc>
              <a:spcAft>
                <a:spcPct val="0"/>
              </a:spcAft>
            </a:pPr>
            <a:r>
              <a:rPr lang="en-ZA" sz="1800" dirty="0">
                <a:solidFill>
                  <a:srgbClr val="874515">
                    <a:lumMod val="75000"/>
                  </a:srgbClr>
                </a:solidFill>
                <a:latin typeface="Calibri" pitchFamily="34" charset="0"/>
              </a:rPr>
              <a:t>A clearing house model has been developed </a:t>
            </a:r>
            <a:r>
              <a:rPr lang="en-ZA" sz="1800" dirty="0" smtClean="0">
                <a:solidFill>
                  <a:srgbClr val="874515">
                    <a:lumMod val="75000"/>
                  </a:srgbClr>
                </a:solidFill>
                <a:latin typeface="Calibri" pitchFamily="34" charset="0"/>
              </a:rPr>
              <a:t>to review </a:t>
            </a:r>
            <a:r>
              <a:rPr lang="en-ZA" sz="1800" dirty="0">
                <a:solidFill>
                  <a:srgbClr val="874515">
                    <a:lumMod val="75000"/>
                  </a:srgbClr>
                </a:solidFill>
                <a:latin typeface="Calibri" pitchFamily="34" charset="0"/>
              </a:rPr>
              <a:t>applications for government funding for catalytic economic development projects – will be piloted with the Dept. of Rural Development and Land Reform for the Mpumalanga Beef Value Chain </a:t>
            </a:r>
            <a:endParaRPr lang="en-ZA" sz="1800" dirty="0" smtClean="0">
              <a:solidFill>
                <a:srgbClr val="874515">
                  <a:lumMod val="75000"/>
                </a:srgbClr>
              </a:solidFill>
              <a:latin typeface="Calibri" pitchFamily="34" charset="0"/>
            </a:endParaRPr>
          </a:p>
          <a:p>
            <a:pPr marL="0" indent="0" algn="just" defTabSz="457200" fontAlgn="base">
              <a:lnSpc>
                <a:spcPct val="150000"/>
              </a:lnSpc>
              <a:spcAft>
                <a:spcPct val="0"/>
              </a:spcAft>
              <a:buNone/>
            </a:pPr>
            <a:endParaRPr lang="en-ZA" sz="1800" dirty="0">
              <a:solidFill>
                <a:srgbClr val="874515">
                  <a:lumMod val="75000"/>
                </a:srgbClr>
              </a:solidFill>
              <a:latin typeface="Calibri" pitchFamily="34" charset="0"/>
            </a:endParaRPr>
          </a:p>
          <a:p>
            <a:pPr marL="0" lvl="0" indent="0" algn="just" defTabSz="457200" fontAlgn="base">
              <a:lnSpc>
                <a:spcPct val="150000"/>
              </a:lnSpc>
              <a:spcAft>
                <a:spcPct val="0"/>
              </a:spcAft>
              <a:buNone/>
            </a:pPr>
            <a:endParaRPr lang="en-US" sz="1800" dirty="0">
              <a:solidFill>
                <a:srgbClr val="874515">
                  <a:lumMod val="75000"/>
                </a:srgbClr>
              </a:solidFill>
              <a:latin typeface="Calibri" pitchFamily="34" charset="0"/>
            </a:endParaRPr>
          </a:p>
          <a:p>
            <a:pPr lvl="0" algn="just" defTabSz="457200" fontAlgn="base">
              <a:lnSpc>
                <a:spcPct val="150000"/>
              </a:lnSpc>
              <a:spcAft>
                <a:spcPct val="0"/>
              </a:spcAft>
              <a:buFont typeface="Wingdings" panose="05000000000000000000" pitchFamily="2" charset="2"/>
              <a:buChar char="q"/>
            </a:pPr>
            <a:endParaRPr lang="en-ZA" sz="1800" dirty="0">
              <a:solidFill>
                <a:srgbClr val="874515">
                  <a:lumMod val="75000"/>
                </a:srgbClr>
              </a:solidFill>
              <a:latin typeface="Calibri" pitchFamily="34" charset="0"/>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13</a:t>
            </a:fld>
            <a:endParaRPr lang="en-ZA" dirty="0"/>
          </a:p>
        </p:txBody>
      </p:sp>
    </p:spTree>
    <p:extLst>
      <p:ext uri="{BB962C8B-B14F-4D97-AF65-F5344CB8AC3E}">
        <p14:creationId xmlns:p14="http://schemas.microsoft.com/office/powerpoint/2010/main" xmlns="" val="2613815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a:bodyPr>
          <a:lstStyle/>
          <a:p>
            <a:r>
              <a:rPr lang="en-ZA" sz="2000" b="1" dirty="0">
                <a:solidFill>
                  <a:srgbClr val="874515">
                    <a:lumMod val="75000"/>
                  </a:srgbClr>
                </a:solidFill>
                <a:latin typeface="Calibri" pitchFamily="34" charset="0"/>
                <a:ea typeface="Calibri"/>
                <a:cs typeface="Times New Roman"/>
              </a:rPr>
              <a:t>Summary of Progress </a:t>
            </a:r>
            <a:r>
              <a:rPr lang="en-ZA" sz="2000" b="1" dirty="0" smtClean="0">
                <a:solidFill>
                  <a:srgbClr val="874515">
                    <a:lumMod val="75000"/>
                  </a:srgbClr>
                </a:solidFill>
                <a:latin typeface="Calibri" pitchFamily="34" charset="0"/>
                <a:ea typeface="Calibri"/>
                <a:cs typeface="Times New Roman"/>
              </a:rPr>
              <a:t>(5)</a:t>
            </a:r>
            <a:endParaRPr lang="en-ZA" sz="2000" dirty="0"/>
          </a:p>
        </p:txBody>
      </p:sp>
      <p:sp>
        <p:nvSpPr>
          <p:cNvPr id="3" name="Content Placeholder 2"/>
          <p:cNvSpPr>
            <a:spLocks noGrp="1"/>
          </p:cNvSpPr>
          <p:nvPr>
            <p:ph idx="1"/>
          </p:nvPr>
        </p:nvSpPr>
        <p:spPr>
          <a:xfrm>
            <a:off x="457200" y="692696"/>
            <a:ext cx="8229600" cy="6165304"/>
          </a:xfrm>
        </p:spPr>
        <p:txBody>
          <a:bodyPr>
            <a:normAutofit fontScale="25000" lnSpcReduction="20000"/>
          </a:bodyPr>
          <a:lstStyle/>
          <a:p>
            <a:pPr algn="just">
              <a:lnSpc>
                <a:spcPct val="150000"/>
              </a:lnSpc>
              <a:spcBef>
                <a:spcPts val="0"/>
              </a:spcBef>
              <a:buFont typeface="Wingdings" panose="05000000000000000000" pitchFamily="2" charset="2"/>
              <a:buChar char="q"/>
            </a:pPr>
            <a:r>
              <a:rPr lang="en-ZA" sz="7200" b="1" dirty="0" smtClean="0">
                <a:solidFill>
                  <a:srgbClr val="874515">
                    <a:lumMod val="75000"/>
                  </a:srgbClr>
                </a:solidFill>
                <a:latin typeface="Calibri" pitchFamily="34" charset="0"/>
              </a:rPr>
              <a:t>Mine Health and Safety</a:t>
            </a:r>
          </a:p>
          <a:p>
            <a:pPr lvl="1" algn="just">
              <a:lnSpc>
                <a:spcPct val="150000"/>
              </a:lnSpc>
              <a:spcBef>
                <a:spcPts val="0"/>
              </a:spcBef>
              <a:buFont typeface="Arial" panose="020B0604020202020204" pitchFamily="34" charset="0"/>
              <a:buChar char="•"/>
            </a:pPr>
            <a:r>
              <a:rPr lang="en-ZA" sz="7200" dirty="0" smtClean="0">
                <a:solidFill>
                  <a:srgbClr val="874515">
                    <a:lumMod val="75000"/>
                  </a:srgbClr>
                </a:solidFill>
                <a:latin typeface="Calibri" pitchFamily="34" charset="0"/>
              </a:rPr>
              <a:t>Following </a:t>
            </a:r>
            <a:r>
              <a:rPr lang="en-ZA" sz="7200" dirty="0">
                <a:solidFill>
                  <a:srgbClr val="874515">
                    <a:lumMod val="75000"/>
                  </a:srgbClr>
                </a:solidFill>
                <a:latin typeface="Calibri" pitchFamily="34" charset="0"/>
              </a:rPr>
              <a:t>the October 2016 decision by the IMC to pursue legal action, The Dept. of Health met with the Chamber of Mines who has agreed to purchase the ex-mineworkers records of </a:t>
            </a:r>
            <a:r>
              <a:rPr lang="en-ZA" sz="7200" dirty="0" smtClean="0">
                <a:solidFill>
                  <a:srgbClr val="874515">
                    <a:lumMod val="75000"/>
                  </a:srgbClr>
                </a:solidFill>
                <a:latin typeface="Calibri" pitchFamily="34" charset="0"/>
              </a:rPr>
              <a:t>service from TEBA, for compensation purposes. </a:t>
            </a:r>
          </a:p>
          <a:p>
            <a:pPr lvl="1" algn="just">
              <a:lnSpc>
                <a:spcPct val="150000"/>
              </a:lnSpc>
              <a:spcBef>
                <a:spcPts val="0"/>
              </a:spcBef>
              <a:buFont typeface="Arial" panose="020B0604020202020204" pitchFamily="34" charset="0"/>
              <a:buChar char="•"/>
            </a:pPr>
            <a:r>
              <a:rPr lang="en-ZA" sz="7200" dirty="0" smtClean="0">
                <a:solidFill>
                  <a:srgbClr val="874515">
                    <a:lumMod val="75000"/>
                  </a:srgbClr>
                </a:solidFill>
                <a:latin typeface="Calibri" pitchFamily="34" charset="0"/>
              </a:rPr>
              <a:t>The </a:t>
            </a:r>
            <a:r>
              <a:rPr lang="en-ZA" sz="7200" dirty="0">
                <a:solidFill>
                  <a:srgbClr val="874515">
                    <a:lumMod val="75000"/>
                  </a:srgbClr>
                </a:solidFill>
                <a:latin typeface="Calibri" pitchFamily="34" charset="0"/>
              </a:rPr>
              <a:t>Chamber of Mines Convened the Pension Fund/unclaimed benefits meeting on 17 November 2017 to obtain progress with the payment of unclaimed pensions and provident funds for </a:t>
            </a:r>
            <a:r>
              <a:rPr lang="en-ZA" sz="7200" dirty="0" smtClean="0">
                <a:solidFill>
                  <a:srgbClr val="874515">
                    <a:lumMod val="75000"/>
                  </a:srgbClr>
                </a:solidFill>
                <a:latin typeface="Calibri" pitchFamily="34" charset="0"/>
              </a:rPr>
              <a:t>mineworkers</a:t>
            </a:r>
          </a:p>
          <a:p>
            <a:pPr lvl="1" algn="just">
              <a:lnSpc>
                <a:spcPct val="150000"/>
              </a:lnSpc>
              <a:spcBef>
                <a:spcPts val="0"/>
              </a:spcBef>
              <a:buFont typeface="Arial" panose="020B0604020202020204" pitchFamily="34" charset="0"/>
              <a:buChar char="•"/>
            </a:pPr>
            <a:r>
              <a:rPr lang="en-ZA" sz="7200" dirty="0">
                <a:solidFill>
                  <a:srgbClr val="874515">
                    <a:lumMod val="75000"/>
                  </a:srgbClr>
                </a:solidFill>
                <a:latin typeface="Calibri" pitchFamily="34" charset="0"/>
              </a:rPr>
              <a:t>A consultative workshop for the fast tracking of payments of unclaimed financial benefits to ex-mineworkers took place on the 15 and 16</a:t>
            </a:r>
            <a:r>
              <a:rPr lang="en-ZA" sz="7200" baseline="30000" dirty="0">
                <a:solidFill>
                  <a:srgbClr val="874515">
                    <a:lumMod val="75000"/>
                  </a:srgbClr>
                </a:solidFill>
                <a:latin typeface="Calibri" pitchFamily="34" charset="0"/>
              </a:rPr>
              <a:t>th</a:t>
            </a:r>
            <a:r>
              <a:rPr lang="en-ZA" sz="7200" dirty="0">
                <a:solidFill>
                  <a:srgbClr val="874515">
                    <a:lumMod val="75000"/>
                  </a:srgbClr>
                </a:solidFill>
                <a:latin typeface="Calibri" pitchFamily="34" charset="0"/>
              </a:rPr>
              <a:t> of August 2017 </a:t>
            </a:r>
            <a:r>
              <a:rPr lang="en-ZA" sz="7200" dirty="0" smtClean="0">
                <a:solidFill>
                  <a:srgbClr val="874515">
                    <a:lumMod val="75000"/>
                  </a:srgbClr>
                </a:solidFill>
                <a:latin typeface="Calibri" pitchFamily="34" charset="0"/>
              </a:rPr>
              <a:t>to </a:t>
            </a:r>
            <a:r>
              <a:rPr lang="en-ZA" sz="7200" dirty="0">
                <a:solidFill>
                  <a:srgbClr val="874515">
                    <a:lumMod val="75000"/>
                  </a:srgbClr>
                </a:solidFill>
                <a:latin typeface="Calibri" pitchFamily="34" charset="0"/>
              </a:rPr>
              <a:t>find innovative ways to ensure that payments to ex-mineworkers are effected </a:t>
            </a:r>
            <a:r>
              <a:rPr lang="en-ZA" sz="7200" dirty="0" smtClean="0">
                <a:solidFill>
                  <a:srgbClr val="874515">
                    <a:lumMod val="75000"/>
                  </a:srgbClr>
                </a:solidFill>
                <a:latin typeface="Calibri" pitchFamily="34" charset="0"/>
              </a:rPr>
              <a:t>speedily</a:t>
            </a:r>
          </a:p>
          <a:p>
            <a:pPr lvl="1" algn="just">
              <a:lnSpc>
                <a:spcPct val="150000"/>
              </a:lnSpc>
              <a:spcBef>
                <a:spcPts val="0"/>
              </a:spcBef>
              <a:buFont typeface="Arial" panose="020B0604020202020204" pitchFamily="34" charset="0"/>
              <a:buChar char="•"/>
            </a:pPr>
            <a:r>
              <a:rPr lang="en-ZA" sz="7200" dirty="0">
                <a:solidFill>
                  <a:srgbClr val="874515">
                    <a:lumMod val="75000"/>
                  </a:srgbClr>
                </a:solidFill>
                <a:latin typeface="Calibri" pitchFamily="34" charset="0"/>
              </a:rPr>
              <a:t>3 One Stop Service Centres operational in neighbouring countries (Botswana, Lesotho, Swaziland)</a:t>
            </a:r>
          </a:p>
          <a:p>
            <a:pPr lvl="1" algn="just">
              <a:lnSpc>
                <a:spcPct val="150000"/>
              </a:lnSpc>
              <a:spcBef>
                <a:spcPts val="0"/>
              </a:spcBef>
              <a:buFont typeface="Arial" panose="020B0604020202020204" pitchFamily="34" charset="0"/>
              <a:buChar char="•"/>
            </a:pPr>
            <a:r>
              <a:rPr lang="en-ZA" sz="7200" dirty="0">
                <a:solidFill>
                  <a:srgbClr val="874515">
                    <a:lumMod val="75000"/>
                  </a:srgbClr>
                </a:solidFill>
                <a:latin typeface="Calibri" pitchFamily="34" charset="0"/>
              </a:rPr>
              <a:t>Burgersfort </a:t>
            </a:r>
            <a:r>
              <a:rPr lang="en-ZA" sz="7200" dirty="0" smtClean="0">
                <a:solidFill>
                  <a:srgbClr val="874515">
                    <a:lumMod val="75000"/>
                  </a:srgbClr>
                </a:solidFill>
                <a:latin typeface="Calibri" pitchFamily="34" charset="0"/>
              </a:rPr>
              <a:t>One stop Centre opened, and Kuruman </a:t>
            </a:r>
            <a:r>
              <a:rPr lang="en-ZA" sz="7200" dirty="0">
                <a:solidFill>
                  <a:srgbClr val="874515">
                    <a:lumMod val="75000"/>
                  </a:srgbClr>
                </a:solidFill>
                <a:latin typeface="Calibri" pitchFamily="34" charset="0"/>
              </a:rPr>
              <a:t>One Stop Service Centres </a:t>
            </a:r>
            <a:r>
              <a:rPr lang="en-ZA" sz="7200" dirty="0" smtClean="0">
                <a:solidFill>
                  <a:srgbClr val="874515">
                    <a:lumMod val="75000"/>
                  </a:srgbClr>
                </a:solidFill>
                <a:latin typeface="Calibri" pitchFamily="34" charset="0"/>
              </a:rPr>
              <a:t>will be opened in December 2017</a:t>
            </a:r>
            <a:endParaRPr lang="en-ZA" sz="7200" dirty="0">
              <a:solidFill>
                <a:srgbClr val="874515">
                  <a:lumMod val="75000"/>
                </a:srgbClr>
              </a:solidFill>
              <a:latin typeface="Calibri" pitchFamily="34" charset="0"/>
            </a:endParaRPr>
          </a:p>
          <a:p>
            <a:pPr lvl="1" algn="just">
              <a:lnSpc>
                <a:spcPct val="150000"/>
              </a:lnSpc>
              <a:spcBef>
                <a:spcPts val="0"/>
              </a:spcBef>
            </a:pPr>
            <a:endParaRPr lang="en-ZA" sz="5500" dirty="0">
              <a:solidFill>
                <a:srgbClr val="874515">
                  <a:lumMod val="75000"/>
                </a:srgbClr>
              </a:solidFill>
              <a:latin typeface="Calibri" pitchFamily="34" charset="0"/>
            </a:endParaRPr>
          </a:p>
          <a:p>
            <a:pPr marL="0" indent="0" algn="just">
              <a:lnSpc>
                <a:spcPct val="150000"/>
              </a:lnSpc>
              <a:spcBef>
                <a:spcPts val="0"/>
              </a:spcBef>
              <a:spcAft>
                <a:spcPts val="1000"/>
              </a:spcAft>
              <a:buNone/>
            </a:pPr>
            <a:r>
              <a:rPr lang="en-ZA" sz="5500" dirty="0" smtClean="0">
                <a:solidFill>
                  <a:srgbClr val="874515">
                    <a:lumMod val="75000"/>
                  </a:srgbClr>
                </a:solidFill>
                <a:latin typeface="Calibri" pitchFamily="34" charset="0"/>
              </a:rPr>
              <a:t>								</a:t>
            </a:r>
            <a:fld id="{A54B8FFF-CC10-4A80-9477-4151B075EA5D}" type="slidenum">
              <a:rPr lang="en-ZA" sz="5500" smtClean="0">
                <a:solidFill>
                  <a:srgbClr val="874515">
                    <a:lumMod val="75000"/>
                  </a:srgbClr>
                </a:solidFill>
                <a:latin typeface="Calibri" pitchFamily="34" charset="0"/>
              </a:rPr>
              <a:pPr marL="0" indent="0" algn="just">
                <a:lnSpc>
                  <a:spcPct val="150000"/>
                </a:lnSpc>
                <a:spcBef>
                  <a:spcPts val="0"/>
                </a:spcBef>
                <a:spcAft>
                  <a:spcPts val="1000"/>
                </a:spcAft>
                <a:buNone/>
              </a:pPr>
              <a:t>14</a:t>
            </a:fld>
            <a:endParaRPr lang="en-ZA" sz="5500" dirty="0" smtClean="0">
              <a:solidFill>
                <a:srgbClr val="874515">
                  <a:lumMod val="75000"/>
                </a:srgbClr>
              </a:solidFill>
              <a:latin typeface="Calibri" pitchFamily="34" charset="0"/>
            </a:endParaRPr>
          </a:p>
        </p:txBody>
      </p:sp>
    </p:spTree>
    <p:extLst>
      <p:ext uri="{BB962C8B-B14F-4D97-AF65-F5344CB8AC3E}">
        <p14:creationId xmlns:p14="http://schemas.microsoft.com/office/powerpoint/2010/main" xmlns="" val="2445257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000" b="1" dirty="0">
                <a:solidFill>
                  <a:srgbClr val="874515">
                    <a:lumMod val="75000"/>
                  </a:srgbClr>
                </a:solidFill>
                <a:latin typeface="Calibri" pitchFamily="34" charset="0"/>
                <a:ea typeface="Calibri"/>
                <a:cs typeface="Times New Roman"/>
              </a:rPr>
              <a:t>Summary of Progress </a:t>
            </a:r>
            <a:r>
              <a:rPr lang="en-ZA" sz="2000" b="1" dirty="0" smtClean="0">
                <a:solidFill>
                  <a:srgbClr val="874515">
                    <a:lumMod val="75000"/>
                  </a:srgbClr>
                </a:solidFill>
                <a:latin typeface="Calibri" pitchFamily="34" charset="0"/>
                <a:ea typeface="Calibri"/>
                <a:cs typeface="Times New Roman"/>
              </a:rPr>
              <a:t>(6)</a:t>
            </a:r>
            <a:endParaRPr lang="en-ZA" sz="2000" dirty="0"/>
          </a:p>
        </p:txBody>
      </p:sp>
      <p:sp>
        <p:nvSpPr>
          <p:cNvPr id="3" name="Content Placeholder 2"/>
          <p:cNvSpPr>
            <a:spLocks noGrp="1"/>
          </p:cNvSpPr>
          <p:nvPr>
            <p:ph idx="1"/>
          </p:nvPr>
        </p:nvSpPr>
        <p:spPr>
          <a:xfrm>
            <a:off x="457200" y="1268760"/>
            <a:ext cx="8229600" cy="4857403"/>
          </a:xfrm>
        </p:spPr>
        <p:txBody>
          <a:bodyPr>
            <a:normAutofit lnSpcReduction="10000"/>
          </a:bodyPr>
          <a:lstStyle/>
          <a:p>
            <a:pPr lvl="0" algn="just" defTabSz="457200" fontAlgn="base">
              <a:lnSpc>
                <a:spcPct val="150000"/>
              </a:lnSpc>
              <a:spcAft>
                <a:spcPct val="0"/>
              </a:spcAft>
              <a:buFont typeface="Wingdings" panose="05000000000000000000" pitchFamily="2" charset="2"/>
              <a:buChar char="q"/>
            </a:pPr>
            <a:r>
              <a:rPr lang="en-ZA" sz="1800" dirty="0">
                <a:solidFill>
                  <a:srgbClr val="874515">
                    <a:lumMod val="75000"/>
                  </a:srgbClr>
                </a:solidFill>
                <a:latin typeface="Calibri" pitchFamily="34" charset="0"/>
              </a:rPr>
              <a:t>The DMR has joined other government agencies, including law enforcement agencies, to come up with integrated solutions to stop and manage the illegal mining of chrome around the Sekhukhune District Municipality</a:t>
            </a:r>
          </a:p>
          <a:p>
            <a:pPr lvl="0" algn="just" defTabSz="457200" fontAlgn="base">
              <a:lnSpc>
                <a:spcPct val="150000"/>
              </a:lnSpc>
              <a:spcAft>
                <a:spcPct val="0"/>
              </a:spcAft>
              <a:buFont typeface="Wingdings" panose="05000000000000000000" pitchFamily="2" charset="2"/>
              <a:buChar char="q"/>
            </a:pPr>
            <a:r>
              <a:rPr lang="en-US" sz="1800" dirty="0">
                <a:solidFill>
                  <a:srgbClr val="874515">
                    <a:lumMod val="75000"/>
                  </a:srgbClr>
                </a:solidFill>
                <a:ea typeface="Calibri"/>
                <a:cs typeface="Times New Roman"/>
              </a:rPr>
              <a:t>2017 Reviewed Mining Charter has been published </a:t>
            </a:r>
            <a:r>
              <a:rPr lang="en-US" sz="1800" dirty="0" smtClean="0">
                <a:solidFill>
                  <a:srgbClr val="874515">
                    <a:lumMod val="75000"/>
                  </a:srgbClr>
                </a:solidFill>
                <a:ea typeface="Calibri"/>
                <a:cs typeface="Times New Roman"/>
              </a:rPr>
              <a:t>by </a:t>
            </a:r>
            <a:r>
              <a:rPr lang="en-US" sz="1800" dirty="0">
                <a:solidFill>
                  <a:srgbClr val="874515">
                    <a:lumMod val="75000"/>
                  </a:srgbClr>
                </a:solidFill>
                <a:ea typeface="Calibri"/>
                <a:cs typeface="Times New Roman"/>
              </a:rPr>
              <a:t>the </a:t>
            </a:r>
            <a:r>
              <a:rPr lang="en-US" sz="1800" dirty="0" smtClean="0">
                <a:solidFill>
                  <a:srgbClr val="874515">
                    <a:lumMod val="75000"/>
                  </a:srgbClr>
                </a:solidFill>
                <a:ea typeface="Calibri"/>
                <a:cs typeface="Times New Roman"/>
              </a:rPr>
              <a:t>DMR</a:t>
            </a:r>
          </a:p>
          <a:p>
            <a:pPr lvl="0" algn="just" defTabSz="457200" fontAlgn="base">
              <a:lnSpc>
                <a:spcPct val="150000"/>
              </a:lnSpc>
              <a:spcAft>
                <a:spcPct val="0"/>
              </a:spcAft>
              <a:buFont typeface="Wingdings" panose="05000000000000000000" pitchFamily="2" charset="2"/>
              <a:buChar char="q"/>
            </a:pPr>
            <a:endParaRPr lang="en-US" sz="1800" dirty="0">
              <a:solidFill>
                <a:srgbClr val="874515">
                  <a:lumMod val="75000"/>
                </a:srgbClr>
              </a:solidFill>
              <a:ea typeface="Calibri"/>
              <a:cs typeface="Times New Roman"/>
            </a:endParaRPr>
          </a:p>
          <a:p>
            <a:pPr marL="0" lvl="0" indent="0" algn="just" defTabSz="457200" fontAlgn="base">
              <a:lnSpc>
                <a:spcPct val="150000"/>
              </a:lnSpc>
              <a:spcAft>
                <a:spcPct val="0"/>
              </a:spcAft>
              <a:buNone/>
            </a:pPr>
            <a:endParaRPr lang="en-US" sz="1800" dirty="0" smtClean="0">
              <a:solidFill>
                <a:srgbClr val="874515">
                  <a:lumMod val="75000"/>
                </a:srgbClr>
              </a:solidFill>
              <a:ea typeface="Calibri"/>
              <a:cs typeface="Times New Roman"/>
            </a:endParaRPr>
          </a:p>
          <a:p>
            <a:pPr marL="0" lvl="0" indent="0" algn="just" defTabSz="457200" fontAlgn="base">
              <a:lnSpc>
                <a:spcPct val="150000"/>
              </a:lnSpc>
              <a:spcAft>
                <a:spcPct val="0"/>
              </a:spcAft>
              <a:buNone/>
            </a:pPr>
            <a:endParaRPr lang="en-US" sz="1800" dirty="0">
              <a:solidFill>
                <a:srgbClr val="874515">
                  <a:lumMod val="75000"/>
                </a:srgbClr>
              </a:solidFill>
              <a:ea typeface="Calibri"/>
              <a:cs typeface="Times New Roman"/>
            </a:endParaRPr>
          </a:p>
          <a:p>
            <a:pPr marL="0" lvl="0" indent="0" algn="just" defTabSz="457200" fontAlgn="base">
              <a:lnSpc>
                <a:spcPct val="150000"/>
              </a:lnSpc>
              <a:spcAft>
                <a:spcPct val="0"/>
              </a:spcAft>
              <a:buNone/>
            </a:pPr>
            <a:endParaRPr lang="en-US" sz="1800" dirty="0" smtClean="0">
              <a:solidFill>
                <a:srgbClr val="874515">
                  <a:lumMod val="75000"/>
                </a:srgbClr>
              </a:solidFill>
              <a:ea typeface="Calibri"/>
              <a:cs typeface="Times New Roman"/>
            </a:endParaRPr>
          </a:p>
          <a:p>
            <a:pPr marL="0" lvl="0" indent="0" algn="just" defTabSz="457200" fontAlgn="base">
              <a:lnSpc>
                <a:spcPct val="150000"/>
              </a:lnSpc>
              <a:spcAft>
                <a:spcPct val="0"/>
              </a:spcAft>
              <a:buNone/>
            </a:pPr>
            <a:endParaRPr lang="en-US" sz="1800" dirty="0">
              <a:solidFill>
                <a:srgbClr val="874515">
                  <a:lumMod val="75000"/>
                </a:srgbClr>
              </a:solidFill>
              <a:ea typeface="Calibri"/>
              <a:cs typeface="Times New Roman"/>
            </a:endParaRPr>
          </a:p>
          <a:p>
            <a:pPr marL="0" lvl="0" indent="0" algn="just" defTabSz="457200" fontAlgn="base">
              <a:lnSpc>
                <a:spcPct val="150000"/>
              </a:lnSpc>
              <a:spcAft>
                <a:spcPct val="0"/>
              </a:spcAft>
              <a:buNone/>
            </a:pPr>
            <a:endParaRPr lang="en-US" sz="1800" dirty="0" smtClean="0">
              <a:solidFill>
                <a:srgbClr val="874515">
                  <a:lumMod val="75000"/>
                </a:srgbClr>
              </a:solidFill>
              <a:ea typeface="Calibri"/>
              <a:cs typeface="Times New Roman"/>
            </a:endParaRPr>
          </a:p>
          <a:p>
            <a:pPr marL="0" lvl="0" indent="0" algn="just" defTabSz="457200" fontAlgn="base">
              <a:lnSpc>
                <a:spcPct val="150000"/>
              </a:lnSpc>
              <a:spcAft>
                <a:spcPct val="0"/>
              </a:spcAft>
              <a:buNone/>
            </a:pPr>
            <a:r>
              <a:rPr lang="en-US" sz="1800" dirty="0" smtClean="0">
                <a:solidFill>
                  <a:srgbClr val="874515">
                    <a:lumMod val="75000"/>
                  </a:srgbClr>
                </a:solidFill>
                <a:ea typeface="Calibri"/>
                <a:cs typeface="Times New Roman"/>
              </a:rPr>
              <a:t>																	</a:t>
            </a:r>
            <a:fld id="{A66325A2-DE8C-40F7-A2F7-F81109ED185C}" type="slidenum">
              <a:rPr lang="en-US" sz="1800" smtClean="0">
                <a:solidFill>
                  <a:srgbClr val="874515">
                    <a:lumMod val="75000"/>
                  </a:srgbClr>
                </a:solidFill>
                <a:ea typeface="Calibri"/>
                <a:cs typeface="Times New Roman"/>
              </a:rPr>
              <a:pPr marL="0" lvl="0" indent="0" algn="just" defTabSz="457200" fontAlgn="base">
                <a:lnSpc>
                  <a:spcPct val="150000"/>
                </a:lnSpc>
                <a:spcAft>
                  <a:spcPct val="0"/>
                </a:spcAft>
                <a:buNone/>
              </a:pPr>
              <a:t>15</a:t>
            </a:fld>
            <a:endParaRPr lang="en-US" sz="1800" dirty="0">
              <a:solidFill>
                <a:srgbClr val="874515">
                  <a:lumMod val="75000"/>
                </a:srgbClr>
              </a:solidFill>
              <a:ea typeface="Calibri"/>
              <a:cs typeface="Times New Roman"/>
            </a:endParaRPr>
          </a:p>
        </p:txBody>
      </p:sp>
    </p:spTree>
    <p:extLst>
      <p:ext uri="{BB962C8B-B14F-4D97-AF65-F5344CB8AC3E}">
        <p14:creationId xmlns:p14="http://schemas.microsoft.com/office/powerpoint/2010/main" xmlns="" val="1646970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384"/>
            <a:ext cx="7643866" cy="576064"/>
          </a:xfrm>
        </p:spPr>
        <p:txBody>
          <a:bodyPr>
            <a:normAutofit fontScale="90000"/>
          </a:bodyPr>
          <a:lstStyle/>
          <a:p>
            <a:r>
              <a:rPr lang="en-US" sz="3200" b="1" dirty="0" smtClean="0"/>
              <a:t/>
            </a:r>
            <a:br>
              <a:rPr lang="en-US" sz="3200" b="1" dirty="0" smtClean="0"/>
            </a:br>
            <a:r>
              <a:rPr lang="en-US" sz="3200" b="1" dirty="0"/>
              <a:t/>
            </a:r>
            <a:br>
              <a:rPr lang="en-US" sz="3200" b="1" dirty="0"/>
            </a:br>
            <a:endParaRPr lang="en-ZA" sz="3200" b="1" dirty="0"/>
          </a:p>
        </p:txBody>
      </p:sp>
      <p:sp>
        <p:nvSpPr>
          <p:cNvPr id="3" name="Content Placeholder 2"/>
          <p:cNvSpPr>
            <a:spLocks noGrp="1"/>
          </p:cNvSpPr>
          <p:nvPr>
            <p:ph idx="1"/>
          </p:nvPr>
        </p:nvSpPr>
        <p:spPr>
          <a:xfrm>
            <a:off x="539552" y="908720"/>
            <a:ext cx="7820372" cy="4968552"/>
          </a:xfrm>
        </p:spPr>
        <p:txBody>
          <a:bodyPr/>
          <a:lstStyle/>
          <a:p>
            <a:pPr marL="82296" lvl="0" indent="0" algn="just">
              <a:lnSpc>
                <a:spcPct val="125000"/>
              </a:lnSpc>
              <a:spcBef>
                <a:spcPts val="0"/>
              </a:spcBef>
              <a:buClr>
                <a:srgbClr val="531A17"/>
              </a:buClr>
              <a:buSzPct val="60000"/>
              <a:buNone/>
            </a:pPr>
            <a:endParaRPr lang="en-ZA" sz="2400" dirty="0" smtClean="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400" dirty="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400" dirty="0" smtClean="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400" b="1" dirty="0">
              <a:solidFill>
                <a:srgbClr val="874515">
                  <a:lumMod val="75000"/>
                </a:srgbClr>
              </a:solidFill>
              <a:ea typeface="Calibri"/>
              <a:cs typeface="Times New Roman"/>
            </a:endParaRPr>
          </a:p>
          <a:p>
            <a:pPr marL="82296" lvl="0" indent="0" algn="ctr">
              <a:lnSpc>
                <a:spcPct val="125000"/>
              </a:lnSpc>
              <a:spcBef>
                <a:spcPts val="0"/>
              </a:spcBef>
              <a:buClr>
                <a:srgbClr val="531A17"/>
              </a:buClr>
              <a:buSzPct val="60000"/>
              <a:buNone/>
            </a:pPr>
            <a:r>
              <a:rPr lang="en-ZA" b="1" dirty="0" smtClean="0">
                <a:solidFill>
                  <a:srgbClr val="874515">
                    <a:lumMod val="75000"/>
                  </a:srgbClr>
                </a:solidFill>
                <a:ea typeface="Calibri"/>
                <a:cs typeface="Times New Roman"/>
              </a:rPr>
              <a:t>2.2 Integrated Sustainable Human Settlements </a:t>
            </a:r>
            <a:endParaRPr lang="en-ZA" b="1" dirty="0">
              <a:solidFill>
                <a:srgbClr val="874515">
                  <a:lumMod val="75000"/>
                </a:srgbClr>
              </a:solidFill>
              <a:ea typeface="Calibri"/>
              <a:cs typeface="Times New Roman"/>
            </a:endParaRPr>
          </a:p>
          <a:p>
            <a:pPr algn="ctr">
              <a:buNone/>
            </a:pPr>
            <a:endParaRPr lang="en-ZA" sz="2400" dirty="0"/>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16</a:t>
            </a:fld>
            <a:endParaRPr lang="en-ZA" dirty="0"/>
          </a:p>
        </p:txBody>
      </p:sp>
    </p:spTree>
    <p:extLst>
      <p:ext uri="{BB962C8B-B14F-4D97-AF65-F5344CB8AC3E}">
        <p14:creationId xmlns:p14="http://schemas.microsoft.com/office/powerpoint/2010/main" xmlns="" val="1395299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384"/>
            <a:ext cx="7643866" cy="576064"/>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Integrated Sustainable Human Settlements  (1)</a:t>
            </a:r>
            <a:br>
              <a:rPr lang="en-US" sz="2200" b="1" dirty="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4955" y="548680"/>
            <a:ext cx="8175852" cy="6275492"/>
          </a:xfrm>
        </p:spPr>
        <p:txBody>
          <a:bodyPr>
            <a:noAutofit/>
          </a:bodyPr>
          <a:lstStyle/>
          <a:p>
            <a:pPr marL="0" marR="0" indent="0" algn="just">
              <a:lnSpc>
                <a:spcPct val="150000"/>
              </a:lnSpc>
              <a:spcBef>
                <a:spcPts val="0"/>
              </a:spcBef>
              <a:spcAft>
                <a:spcPts val="0"/>
              </a:spcAft>
              <a:buNone/>
            </a:pPr>
            <a:r>
              <a:rPr lang="en-ZA" sz="1800" b="1" dirty="0" smtClean="0">
                <a:solidFill>
                  <a:srgbClr val="874515">
                    <a:lumMod val="75000"/>
                  </a:srgbClr>
                </a:solidFill>
                <a:latin typeface="Calibri" pitchFamily="34" charset="0"/>
              </a:rPr>
              <a:t>1) Purpose</a:t>
            </a:r>
            <a:r>
              <a:rPr lang="en-ZA" sz="1800" b="1" dirty="0">
                <a:solidFill>
                  <a:srgbClr val="874515">
                    <a:lumMod val="75000"/>
                  </a:srgbClr>
                </a:solidFill>
                <a:latin typeface="Calibri" pitchFamily="34" charset="0"/>
              </a:rPr>
              <a:t>: </a:t>
            </a:r>
            <a:r>
              <a:rPr lang="en-ZA" sz="1800" dirty="0" smtClean="0">
                <a:solidFill>
                  <a:srgbClr val="874515">
                    <a:lumMod val="75000"/>
                  </a:srgbClr>
                </a:solidFill>
                <a:latin typeface="Calibri" pitchFamily="34" charset="0"/>
              </a:rPr>
              <a:t>The </a:t>
            </a:r>
            <a:r>
              <a:rPr lang="en-ZA" sz="1800" dirty="0">
                <a:solidFill>
                  <a:srgbClr val="874515">
                    <a:lumMod val="75000"/>
                  </a:srgbClr>
                </a:solidFill>
                <a:latin typeface="Calibri" pitchFamily="34" charset="0"/>
              </a:rPr>
              <a:t>integrated human settlements intervention in mining towns programme is focussed </a:t>
            </a:r>
            <a:r>
              <a:rPr lang="en-ZA" sz="1800" dirty="0" smtClean="0">
                <a:solidFill>
                  <a:srgbClr val="874515">
                    <a:lumMod val="75000"/>
                  </a:srgbClr>
                </a:solidFill>
                <a:latin typeface="Calibri" pitchFamily="34" charset="0"/>
              </a:rPr>
              <a:t>on; Fast-tracking </a:t>
            </a:r>
            <a:r>
              <a:rPr lang="en-ZA" sz="1800" dirty="0">
                <a:solidFill>
                  <a:srgbClr val="874515">
                    <a:lumMod val="75000"/>
                  </a:srgbClr>
                </a:solidFill>
                <a:latin typeface="Calibri" pitchFamily="34" charset="0"/>
              </a:rPr>
              <a:t>the existing project </a:t>
            </a:r>
            <a:r>
              <a:rPr lang="en-ZA" sz="1800" dirty="0" smtClean="0">
                <a:solidFill>
                  <a:srgbClr val="874515">
                    <a:lumMod val="75000"/>
                  </a:srgbClr>
                </a:solidFill>
                <a:latin typeface="Calibri" pitchFamily="34" charset="0"/>
              </a:rPr>
              <a:t>pipeline, development </a:t>
            </a:r>
            <a:r>
              <a:rPr lang="en-ZA" sz="1800" dirty="0">
                <a:solidFill>
                  <a:srgbClr val="874515">
                    <a:lumMod val="75000"/>
                  </a:srgbClr>
                </a:solidFill>
                <a:latin typeface="Calibri" pitchFamily="34" charset="0"/>
              </a:rPr>
              <a:t>and implementation of human settlement transformation strategies and plans for each mining town </a:t>
            </a:r>
            <a:r>
              <a:rPr lang="en-ZA" sz="1800" dirty="0" smtClean="0">
                <a:solidFill>
                  <a:srgbClr val="874515">
                    <a:lumMod val="75000"/>
                  </a:srgbClr>
                </a:solidFill>
                <a:latin typeface="Calibri" pitchFamily="34" charset="0"/>
              </a:rPr>
              <a:t>and the </a:t>
            </a:r>
            <a:r>
              <a:rPr lang="en-ZA" sz="1800" dirty="0">
                <a:solidFill>
                  <a:srgbClr val="874515">
                    <a:lumMod val="75000"/>
                  </a:srgbClr>
                </a:solidFill>
                <a:latin typeface="Calibri" pitchFamily="34" charset="0"/>
              </a:rPr>
              <a:t>f</a:t>
            </a:r>
            <a:r>
              <a:rPr lang="en-ZA" sz="1800" dirty="0" smtClean="0">
                <a:solidFill>
                  <a:srgbClr val="874515">
                    <a:lumMod val="75000"/>
                  </a:srgbClr>
                </a:solidFill>
                <a:latin typeface="Calibri" pitchFamily="34" charset="0"/>
              </a:rPr>
              <a:t>ormation of </a:t>
            </a:r>
            <a:r>
              <a:rPr lang="en-ZA" sz="1800" dirty="0">
                <a:solidFill>
                  <a:srgbClr val="874515">
                    <a:lumMod val="75000"/>
                  </a:srgbClr>
                </a:solidFill>
                <a:latin typeface="Calibri" pitchFamily="34" charset="0"/>
              </a:rPr>
              <a:t>partnerships with mining </a:t>
            </a:r>
            <a:r>
              <a:rPr lang="en-ZA" sz="1800" dirty="0" smtClean="0">
                <a:solidFill>
                  <a:srgbClr val="874515">
                    <a:lumMod val="75000"/>
                  </a:srgbClr>
                </a:solidFill>
                <a:latin typeface="Calibri" pitchFamily="34" charset="0"/>
              </a:rPr>
              <a:t>companies</a:t>
            </a:r>
          </a:p>
          <a:p>
            <a:pPr marL="457200" marR="0" lvl="1" indent="0" algn="just">
              <a:lnSpc>
                <a:spcPct val="150000"/>
              </a:lnSpc>
              <a:spcBef>
                <a:spcPts val="0"/>
              </a:spcBef>
              <a:spcAft>
                <a:spcPts val="0"/>
              </a:spcAft>
              <a:buNone/>
            </a:pPr>
            <a:endParaRPr lang="en-ZA" sz="1800" dirty="0" smtClean="0">
              <a:solidFill>
                <a:srgbClr val="874515">
                  <a:lumMod val="75000"/>
                </a:srgbClr>
              </a:solidFill>
              <a:latin typeface="Calibri" pitchFamily="34" charset="0"/>
            </a:endParaRPr>
          </a:p>
          <a:p>
            <a:pPr marL="0" marR="0" indent="0" algn="just">
              <a:lnSpc>
                <a:spcPct val="150000"/>
              </a:lnSpc>
              <a:spcBef>
                <a:spcPts val="0"/>
              </a:spcBef>
              <a:spcAft>
                <a:spcPts val="0"/>
              </a:spcAft>
              <a:buNone/>
            </a:pPr>
            <a:r>
              <a:rPr lang="en-US" sz="1800" b="1" dirty="0" smtClean="0">
                <a:solidFill>
                  <a:srgbClr val="874515">
                    <a:lumMod val="75000"/>
                  </a:srgbClr>
                </a:solidFill>
                <a:latin typeface="Calibri" pitchFamily="34" charset="0"/>
              </a:rPr>
              <a:t>2) Challenges: </a:t>
            </a:r>
            <a:r>
              <a:rPr lang="en-ZA" sz="1800" dirty="0" smtClean="0">
                <a:solidFill>
                  <a:srgbClr val="874515">
                    <a:lumMod val="75000"/>
                  </a:srgbClr>
                </a:solidFill>
                <a:latin typeface="Calibri" pitchFamily="34" charset="0"/>
              </a:rPr>
              <a:t>Legislation and policy </a:t>
            </a:r>
            <a:r>
              <a:rPr lang="en-ZA" sz="1800" dirty="0">
                <a:solidFill>
                  <a:srgbClr val="874515">
                    <a:lumMod val="75000"/>
                  </a:srgbClr>
                </a:solidFill>
                <a:latin typeface="Calibri" pitchFamily="34" charset="0"/>
              </a:rPr>
              <a:t>challenges, </a:t>
            </a:r>
            <a:r>
              <a:rPr lang="en-US" sz="1800" dirty="0">
                <a:solidFill>
                  <a:srgbClr val="874515">
                    <a:lumMod val="75000"/>
                  </a:srgbClr>
                </a:solidFill>
                <a:latin typeface="Calibri" pitchFamily="34" charset="0"/>
              </a:rPr>
              <a:t>Informal settlements and the living out </a:t>
            </a:r>
            <a:r>
              <a:rPr lang="en-US" sz="1800" dirty="0" smtClean="0">
                <a:solidFill>
                  <a:srgbClr val="874515">
                    <a:lumMod val="75000"/>
                  </a:srgbClr>
                </a:solidFill>
                <a:latin typeface="Calibri" pitchFamily="34" charset="0"/>
              </a:rPr>
              <a:t>allowance , the delivery of bulk infrastructure cannot keep pace with housing demand</a:t>
            </a:r>
          </a:p>
          <a:p>
            <a:pPr marL="0" indent="0" algn="just">
              <a:lnSpc>
                <a:spcPct val="150000"/>
              </a:lnSpc>
              <a:spcBef>
                <a:spcPts val="0"/>
              </a:spcBef>
              <a:buNone/>
            </a:pPr>
            <a:endParaRPr lang="en-US" sz="1800" b="1" dirty="0" smtClean="0">
              <a:solidFill>
                <a:srgbClr val="874515">
                  <a:lumMod val="75000"/>
                </a:srgbClr>
              </a:solidFill>
              <a:latin typeface="Calibri" pitchFamily="34" charset="0"/>
            </a:endParaRPr>
          </a:p>
          <a:p>
            <a:pPr marL="0" indent="0" algn="just">
              <a:lnSpc>
                <a:spcPct val="150000"/>
              </a:lnSpc>
              <a:spcBef>
                <a:spcPts val="0"/>
              </a:spcBef>
              <a:buNone/>
            </a:pPr>
            <a:r>
              <a:rPr lang="en-US" sz="1800" b="1" dirty="0" smtClean="0">
                <a:solidFill>
                  <a:srgbClr val="874515">
                    <a:lumMod val="75000"/>
                  </a:srgbClr>
                </a:solidFill>
                <a:latin typeface="Calibri" pitchFamily="34" charset="0"/>
              </a:rPr>
              <a:t>3) Solutions reviewed/implemented: </a:t>
            </a:r>
            <a:r>
              <a:rPr lang="en-US" sz="1800" dirty="0">
                <a:solidFill>
                  <a:srgbClr val="874515">
                    <a:lumMod val="75000"/>
                  </a:srgbClr>
                </a:solidFill>
                <a:latin typeface="Calibri" pitchFamily="34" charset="0"/>
              </a:rPr>
              <a:t>Various mine-worker employer assisted housing models (2014), dialogue with stakeholders on defining, advancing and monitoring the right to adequate housing in mining towns (2014), </a:t>
            </a:r>
            <a:r>
              <a:rPr lang="en-US" sz="1800" dirty="0" smtClean="0">
                <a:solidFill>
                  <a:srgbClr val="874515">
                    <a:lumMod val="75000"/>
                  </a:srgbClr>
                </a:solidFill>
                <a:latin typeface="Calibri" pitchFamily="34" charset="0"/>
              </a:rPr>
              <a:t>state assisted mineworker financial model by government (2015) – model piloted in the Marikana Ext 2 project, a state supported mineworker housing model is being investigated in line with the Royal Bafokeng Developmental </a:t>
            </a:r>
            <a:r>
              <a:rPr lang="en-US" sz="1800" dirty="0">
                <a:solidFill>
                  <a:srgbClr val="874515">
                    <a:lumMod val="75000"/>
                  </a:srgbClr>
                </a:solidFill>
                <a:latin typeface="Calibri" pitchFamily="34" charset="0"/>
              </a:rPr>
              <a:t>Wholesale Funding Model</a:t>
            </a:r>
            <a:endParaRPr lang="en-ZA" sz="1800" dirty="0">
              <a:solidFill>
                <a:srgbClr val="874515">
                  <a:lumMod val="75000"/>
                </a:srgbClr>
              </a:solidFill>
              <a:latin typeface="Calibri" pitchFamily="34" charset="0"/>
            </a:endParaRPr>
          </a:p>
          <a:p>
            <a:pPr marL="0" indent="0" algn="just">
              <a:lnSpc>
                <a:spcPct val="150000"/>
              </a:lnSpc>
              <a:spcBef>
                <a:spcPts val="0"/>
              </a:spcBef>
              <a:buNone/>
            </a:pPr>
            <a:r>
              <a:rPr lang="en-ZA" sz="1800" b="1" dirty="0">
                <a:solidFill>
                  <a:srgbClr val="874515">
                    <a:lumMod val="75000"/>
                  </a:srgbClr>
                </a:solidFill>
                <a:latin typeface="Calibri" pitchFamily="34" charset="0"/>
              </a:rPr>
              <a:t> </a:t>
            </a:r>
          </a:p>
          <a:p>
            <a:pPr marL="82296" lvl="0" indent="0" algn="just">
              <a:lnSpc>
                <a:spcPct val="125000"/>
              </a:lnSpc>
              <a:spcBef>
                <a:spcPts val="0"/>
              </a:spcBef>
              <a:buClr>
                <a:srgbClr val="531A17"/>
              </a:buClr>
              <a:buSzPct val="60000"/>
              <a:buNone/>
            </a:pPr>
            <a:endParaRPr lang="en-ZA" sz="1000" dirty="0" smtClean="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800" b="1" dirty="0">
              <a:solidFill>
                <a:srgbClr val="874515">
                  <a:lumMod val="75000"/>
                </a:srgbClr>
              </a:solidFill>
              <a:ea typeface="Calibri"/>
              <a:cs typeface="Times New Roman"/>
            </a:endParaRPr>
          </a:p>
          <a:p>
            <a:pPr algn="ctr">
              <a:buNone/>
            </a:pPr>
            <a:endParaRPr lang="en-ZA" sz="700" dirty="0"/>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CEF7C-0479-4D8B-85C2-EAB109B32C17}"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79350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2747" y="5681280"/>
            <a:ext cx="7942995" cy="923330"/>
          </a:xfrm>
          <a:prstGeom prst="rect">
            <a:avLst/>
          </a:prstGeom>
          <a:noFill/>
        </p:spPr>
        <p:txBody>
          <a:bodyPr wrap="square" rtlCol="0">
            <a:spAutoFit/>
          </a:bodyPr>
          <a:lstStyle/>
          <a:p>
            <a:pPr>
              <a:lnSpc>
                <a:spcPct val="150000"/>
              </a:lnSpc>
            </a:pPr>
            <a:r>
              <a:rPr lang="en-ZA" dirty="0" smtClean="0">
                <a:solidFill>
                  <a:srgbClr val="874515">
                    <a:lumMod val="75000"/>
                  </a:srgbClr>
                </a:solidFill>
                <a:ea typeface="Calibri"/>
                <a:cs typeface="Times New Roman"/>
              </a:rPr>
              <a:t>There's </a:t>
            </a:r>
            <a:r>
              <a:rPr lang="en-ZA" dirty="0">
                <a:solidFill>
                  <a:srgbClr val="874515">
                    <a:lumMod val="75000"/>
                  </a:srgbClr>
                </a:solidFill>
                <a:ea typeface="Calibri"/>
                <a:cs typeface="Times New Roman"/>
              </a:rPr>
              <a:t>been a 123% (from 159 to </a:t>
            </a:r>
            <a:r>
              <a:rPr lang="en-ZA" dirty="0" smtClean="0">
                <a:solidFill>
                  <a:srgbClr val="874515">
                    <a:lumMod val="75000"/>
                  </a:srgbClr>
                </a:solidFill>
                <a:ea typeface="Calibri"/>
                <a:cs typeface="Times New Roman"/>
              </a:rPr>
              <a:t>356) </a:t>
            </a:r>
            <a:r>
              <a:rPr lang="en-ZA" dirty="0">
                <a:solidFill>
                  <a:srgbClr val="874515">
                    <a:lumMod val="75000"/>
                  </a:srgbClr>
                </a:solidFill>
                <a:ea typeface="Calibri"/>
                <a:cs typeface="Times New Roman"/>
              </a:rPr>
              <a:t>increase of informal settlements within SPP Provinces as from 31 March 2015 to 31 March 2017  </a:t>
            </a:r>
          </a:p>
        </p:txBody>
      </p:sp>
      <p:graphicFrame>
        <p:nvGraphicFramePr>
          <p:cNvPr id="9" name="Content Placeholder 8"/>
          <p:cNvGraphicFramePr>
            <a:graphicFrameLocks noGrp="1"/>
          </p:cNvGraphicFramePr>
          <p:nvPr>
            <p:ph idx="1"/>
            <p:extLst/>
          </p:nvPr>
        </p:nvGraphicFramePr>
        <p:xfrm>
          <a:off x="589444" y="1048889"/>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732747" y="252813"/>
            <a:ext cx="7727685" cy="707886"/>
          </a:xfrm>
          <a:prstGeom prst="rect">
            <a:avLst/>
          </a:prstGeom>
        </p:spPr>
        <p:txBody>
          <a:bodyPr wrap="square">
            <a:spAutoFit/>
          </a:bodyPr>
          <a:lstStyle/>
          <a:p>
            <a:pPr algn="ctr"/>
            <a:r>
              <a:rPr lang="en-US" sz="2000" b="1" dirty="0">
                <a:solidFill>
                  <a:srgbClr val="874515">
                    <a:lumMod val="75000"/>
                  </a:srgbClr>
                </a:solidFill>
                <a:latin typeface="Calibri" pitchFamily="34" charset="0"/>
                <a:ea typeface="Calibri"/>
                <a:cs typeface="Times New Roman"/>
              </a:rPr>
              <a:t>Integrated Sustainable Human </a:t>
            </a:r>
            <a:r>
              <a:rPr lang="en-US" sz="2000" b="1" dirty="0" smtClean="0">
                <a:solidFill>
                  <a:srgbClr val="874515">
                    <a:lumMod val="75000"/>
                  </a:srgbClr>
                </a:solidFill>
                <a:latin typeface="Calibri" pitchFamily="34" charset="0"/>
                <a:ea typeface="Calibri"/>
                <a:cs typeface="Times New Roman"/>
              </a:rPr>
              <a:t>Settlements – Informal settlements in SPP provinces   (1) </a:t>
            </a:r>
            <a:endParaRPr lang="en-US" sz="2000" b="1" dirty="0">
              <a:solidFill>
                <a:srgbClr val="874515">
                  <a:lumMod val="75000"/>
                </a:srgbClr>
              </a:solidFill>
              <a:latin typeface="Calibri" pitchFamily="34" charset="0"/>
              <a:ea typeface="Calibri"/>
              <a:cs typeface="Times New Roman"/>
            </a:endParaRPr>
          </a:p>
        </p:txBody>
      </p:sp>
    </p:spTree>
    <p:extLst>
      <p:ext uri="{BB962C8B-B14F-4D97-AF65-F5344CB8AC3E}">
        <p14:creationId xmlns:p14="http://schemas.microsoft.com/office/powerpoint/2010/main" xmlns="" val="3683193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55" y="548680"/>
            <a:ext cx="8787566" cy="720080"/>
          </a:xfrm>
        </p:spPr>
        <p:txBody>
          <a:bodyPr>
            <a:normAutofit fontScale="90000"/>
          </a:bodyPr>
          <a:lstStyle/>
          <a:p>
            <a:r>
              <a:rPr lang="en-US" sz="2200" b="1" dirty="0">
                <a:solidFill>
                  <a:srgbClr val="874515">
                    <a:lumMod val="75000"/>
                  </a:srgbClr>
                </a:solidFill>
                <a:latin typeface="Calibri" pitchFamily="34" charset="0"/>
                <a:ea typeface="Calibri"/>
                <a:cs typeface="Times New Roman"/>
              </a:rPr>
              <a:t>Integrated Sustainable Human Settlements – Capital subsidy funding expenditure and delivery (historical:2014/15 – 2016/17) to </a:t>
            </a:r>
            <a:r>
              <a:rPr lang="en-US" sz="2200" b="1" dirty="0" smtClean="0">
                <a:solidFill>
                  <a:srgbClr val="874515">
                    <a:lumMod val="75000"/>
                  </a:srgbClr>
                </a:solidFill>
                <a:latin typeface="Calibri" pitchFamily="34" charset="0"/>
                <a:ea typeface="Calibri"/>
                <a:cs typeface="Times New Roman"/>
              </a:rPr>
              <a:t>date (2) </a:t>
            </a: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r>
              <a:rPr lang="en-US" sz="3200" b="1" dirty="0" smtClean="0"/>
              <a:t/>
            </a:r>
            <a:br>
              <a:rPr lang="en-US" sz="3200" b="1" dirty="0" smtClean="0"/>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4954" y="548680"/>
            <a:ext cx="8211501" cy="5616624"/>
          </a:xfrm>
        </p:spPr>
        <p:txBody>
          <a:bodyPr>
            <a:noAutofit/>
          </a:bodyPr>
          <a:lstStyle/>
          <a:p>
            <a:pPr marL="0" indent="0" algn="just">
              <a:spcBef>
                <a:spcPts val="0"/>
              </a:spcBef>
              <a:buNone/>
            </a:pPr>
            <a:endParaRPr lang="en-US" sz="2000" b="1" dirty="0" smtClean="0">
              <a:solidFill>
                <a:srgbClr val="874515">
                  <a:lumMod val="75000"/>
                </a:srgbClr>
              </a:solidFill>
              <a:latin typeface="Calibri" pitchFamily="34" charset="0"/>
              <a:ea typeface="Calibri"/>
              <a:cs typeface="Times New Roman"/>
            </a:endParaRPr>
          </a:p>
          <a:p>
            <a:pPr marL="0" indent="0" algn="just" defTabSz="457200" fontAlgn="base">
              <a:lnSpc>
                <a:spcPct val="150000"/>
              </a:lnSpc>
              <a:spcAft>
                <a:spcPct val="0"/>
              </a:spcAft>
              <a:buNone/>
              <a:defRPr/>
            </a:pPr>
            <a:endParaRPr lang="en-US" sz="1800" dirty="0" smtClean="0">
              <a:solidFill>
                <a:srgbClr val="874515">
                  <a:lumMod val="75000"/>
                </a:srgbClr>
              </a:solidFill>
              <a:ea typeface="Calibri"/>
              <a:cs typeface="Times New Roman"/>
            </a:endParaRPr>
          </a:p>
          <a:p>
            <a:pPr algn="just" defTabSz="457200" fontAlgn="base">
              <a:lnSpc>
                <a:spcPct val="150000"/>
              </a:lnSpc>
              <a:spcAft>
                <a:spcPct val="0"/>
              </a:spcAft>
              <a:buFont typeface="Wingdings" panose="05000000000000000000" pitchFamily="2" charset="2"/>
              <a:buChar char="q"/>
              <a:defRPr/>
            </a:pPr>
            <a:r>
              <a:rPr lang="en-US" sz="1800" dirty="0" smtClean="0">
                <a:solidFill>
                  <a:srgbClr val="874515">
                    <a:lumMod val="75000"/>
                  </a:srgbClr>
                </a:solidFill>
                <a:ea typeface="Calibri"/>
                <a:cs typeface="Times New Roman"/>
              </a:rPr>
              <a:t>A </a:t>
            </a:r>
            <a:r>
              <a:rPr lang="en-US" sz="1800" dirty="0">
                <a:solidFill>
                  <a:srgbClr val="874515">
                    <a:lumMod val="75000"/>
                  </a:srgbClr>
                </a:solidFill>
                <a:ea typeface="Calibri"/>
                <a:cs typeface="Times New Roman"/>
              </a:rPr>
              <a:t>total of 338 projects have been implemented in municipalities with mining towns</a:t>
            </a:r>
          </a:p>
          <a:p>
            <a:pPr algn="just" defTabSz="457200" fontAlgn="base">
              <a:lnSpc>
                <a:spcPct val="150000"/>
              </a:lnSpc>
              <a:spcAft>
                <a:spcPct val="0"/>
              </a:spcAft>
              <a:buFont typeface="Wingdings" panose="05000000000000000000" pitchFamily="2" charset="2"/>
              <a:buChar char="q"/>
              <a:defRPr/>
            </a:pPr>
            <a:r>
              <a:rPr lang="en-US" sz="1800" dirty="0">
                <a:solidFill>
                  <a:srgbClr val="874515">
                    <a:lumMod val="75000"/>
                  </a:srgbClr>
                </a:solidFill>
                <a:ea typeface="Calibri"/>
                <a:cs typeface="Times New Roman"/>
              </a:rPr>
              <a:t>A total number of 187,501 sites and 265,271 units were completed from the 2014/15  financial year until the period ending 31 March 2017, at a total expenditure of R4 billion</a:t>
            </a:r>
          </a:p>
          <a:p>
            <a:pPr algn="just" defTabSz="457200" fontAlgn="base">
              <a:lnSpc>
                <a:spcPct val="150000"/>
              </a:lnSpc>
              <a:spcAft>
                <a:spcPct val="0"/>
              </a:spcAft>
              <a:buFont typeface="Wingdings" panose="05000000000000000000" pitchFamily="2" charset="2"/>
              <a:buChar char="q"/>
              <a:defRPr/>
            </a:pPr>
            <a:r>
              <a:rPr lang="en-US" sz="1800" dirty="0">
                <a:solidFill>
                  <a:srgbClr val="874515">
                    <a:lumMod val="75000"/>
                  </a:srgbClr>
                </a:solidFill>
                <a:ea typeface="Calibri"/>
                <a:cs typeface="Times New Roman"/>
              </a:rPr>
              <a:t>For the current financial year (2017/18), approximately R899 800 million has been ring-fenced for informal settlements upgrading and human settlements delivery in mining </a:t>
            </a:r>
            <a:r>
              <a:rPr lang="en-US" sz="1800" dirty="0" smtClean="0">
                <a:solidFill>
                  <a:srgbClr val="874515">
                    <a:lumMod val="75000"/>
                  </a:srgbClr>
                </a:solidFill>
                <a:ea typeface="Calibri"/>
                <a:cs typeface="Times New Roman"/>
              </a:rPr>
              <a:t>towns</a:t>
            </a:r>
          </a:p>
          <a:p>
            <a:pPr marL="82296" lvl="0" indent="0" algn="just">
              <a:lnSpc>
                <a:spcPct val="125000"/>
              </a:lnSpc>
              <a:spcBef>
                <a:spcPts val="0"/>
              </a:spcBef>
              <a:buClr>
                <a:srgbClr val="531A17"/>
              </a:buClr>
              <a:buSzPct val="60000"/>
              <a:buNone/>
            </a:pPr>
            <a:endParaRPr lang="en-ZA" sz="1000" dirty="0" smtClean="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800" b="1" dirty="0">
              <a:solidFill>
                <a:srgbClr val="874515">
                  <a:lumMod val="75000"/>
                </a:srgbClr>
              </a:solidFill>
              <a:ea typeface="Calibri"/>
              <a:cs typeface="Times New Roman"/>
            </a:endParaRPr>
          </a:p>
          <a:p>
            <a:pPr algn="ctr">
              <a:buNone/>
            </a:pPr>
            <a:endParaRPr lang="en-ZA" sz="700" dirty="0"/>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19</a:t>
            </a:fld>
            <a:endParaRPr lang="en-ZA" dirty="0"/>
          </a:p>
        </p:txBody>
      </p:sp>
    </p:spTree>
    <p:extLst>
      <p:ext uri="{BB962C8B-B14F-4D97-AF65-F5344CB8AC3E}">
        <p14:creationId xmlns:p14="http://schemas.microsoft.com/office/powerpoint/2010/main" xmlns="" val="3126675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116632"/>
            <a:ext cx="8229600" cy="346050"/>
          </a:xfrm>
        </p:spPr>
        <p:txBody>
          <a:bodyPr>
            <a:noAutofit/>
          </a:bodyPr>
          <a:lstStyle/>
          <a:p>
            <a:r>
              <a:rPr lang="en-ZA" sz="2100" b="1" dirty="0">
                <a:solidFill>
                  <a:srgbClr val="874515">
                    <a:lumMod val="75000"/>
                  </a:srgbClr>
                </a:solidFill>
                <a:latin typeface="Calibri" pitchFamily="34" charset="0"/>
                <a:ea typeface="+mn-ea"/>
                <a:cs typeface="+mn-cs"/>
              </a:rPr>
              <a:t>Table of Contents</a:t>
            </a:r>
          </a:p>
        </p:txBody>
      </p:sp>
      <p:graphicFrame>
        <p:nvGraphicFramePr>
          <p:cNvPr id="5" name="Content Placeholder 8"/>
          <p:cNvGraphicFramePr>
            <a:graphicFrameLocks/>
          </p:cNvGraphicFramePr>
          <p:nvPr>
            <p:extLst>
              <p:ext uri="{D42A27DB-BD31-4B8C-83A1-F6EECF244321}">
                <p14:modId xmlns:p14="http://schemas.microsoft.com/office/powerpoint/2010/main" xmlns="" val="3862099364"/>
              </p:ext>
            </p:extLst>
          </p:nvPr>
        </p:nvGraphicFramePr>
        <p:xfrm>
          <a:off x="611560" y="552536"/>
          <a:ext cx="8280920" cy="5989332"/>
        </p:xfrm>
        <a:graphic>
          <a:graphicData uri="http://schemas.openxmlformats.org/drawingml/2006/table">
            <a:tbl>
              <a:tblPr firstRow="1" lastRow="1" bandRow="1">
                <a:effectLst>
                  <a:innerShdw blurRad="114300">
                    <a:prstClr val="black"/>
                  </a:innerShdw>
                </a:effectLst>
                <a:tableStyleId>{21E4AEA4-8DFA-4A89-87EB-49C32662AFE0}</a:tableStyleId>
              </a:tblPr>
              <a:tblGrid>
                <a:gridCol w="8280920">
                  <a:extLst>
                    <a:ext uri="{9D8B030D-6E8A-4147-A177-3AD203B41FA5}">
                      <a16:colId xmlns:a16="http://schemas.microsoft.com/office/drawing/2014/main" xmlns="" val="20000"/>
                    </a:ext>
                  </a:extLst>
                </a:gridCol>
              </a:tblGrid>
              <a:tr h="5544616">
                <a:tc>
                  <a:txBody>
                    <a:bodyPr/>
                    <a:lstStyle/>
                    <a:p>
                      <a:pPr marL="342900" marR="0" indent="-342900" algn="l" defTabSz="457200" rtl="0" eaLnBrk="1" fontAlgn="auto" latinLnBrk="0" hangingPunct="1">
                        <a:lnSpc>
                          <a:spcPct val="150000"/>
                        </a:lnSpc>
                        <a:spcBef>
                          <a:spcPts val="0"/>
                        </a:spcBef>
                        <a:spcAft>
                          <a:spcPts val="0"/>
                        </a:spcAft>
                        <a:buClrTx/>
                        <a:buSzTx/>
                        <a:buFontTx/>
                        <a:buAutoNum type="arabicPeriod"/>
                        <a:tabLst/>
                        <a:defRPr/>
                      </a:pPr>
                      <a:endParaRPr lang="en-ZA" sz="1800" b="0" dirty="0" smtClean="0">
                        <a:solidFill>
                          <a:schemeClr val="tx1"/>
                        </a:solidFill>
                        <a:latin typeface="Arial" pitchFamily="34" charset="0"/>
                        <a:cs typeface="Arial" pitchFamily="34" charset="0"/>
                      </a:endParaRPr>
                    </a:p>
                    <a:p>
                      <a:pPr marL="342900" marR="0" indent="-342900" algn="l" defTabSz="457200" rtl="0" eaLnBrk="1" fontAlgn="auto" latinLnBrk="0" hangingPunct="1">
                        <a:lnSpc>
                          <a:spcPct val="150000"/>
                        </a:lnSpc>
                        <a:spcBef>
                          <a:spcPts val="0"/>
                        </a:spcBef>
                        <a:spcAft>
                          <a:spcPts val="0"/>
                        </a:spcAft>
                        <a:buClrTx/>
                        <a:buSzTx/>
                        <a:buFontTx/>
                        <a:buAutoNum type="arabicPeriod"/>
                        <a:tabLst/>
                        <a:defRPr/>
                      </a:pPr>
                      <a:r>
                        <a:rPr lang="en-ZA" sz="2000" b="0" dirty="0" smtClean="0">
                          <a:solidFill>
                            <a:schemeClr val="tx1"/>
                          </a:solidFill>
                          <a:latin typeface="Arial" pitchFamily="34" charset="0"/>
                          <a:cs typeface="Arial" pitchFamily="34" charset="0"/>
                        </a:rPr>
                        <a:t>Introduction and background</a:t>
                      </a:r>
                      <a:r>
                        <a:rPr lang="en-ZA" sz="2000" b="0" baseline="0" dirty="0" smtClean="0">
                          <a:solidFill>
                            <a:schemeClr val="tx1"/>
                          </a:solidFill>
                          <a:latin typeface="Arial" pitchFamily="34" charset="0"/>
                          <a:cs typeface="Arial" pitchFamily="34" charset="0"/>
                        </a:rPr>
                        <a:t> to the October 2012 Social Accord</a:t>
                      </a:r>
                    </a:p>
                    <a:p>
                      <a:pPr marL="342900" indent="-342900">
                        <a:lnSpc>
                          <a:spcPct val="150000"/>
                        </a:lnSpc>
                        <a:buAutoNum type="arabicPeriod"/>
                      </a:pPr>
                      <a:r>
                        <a:rPr lang="en-US" sz="2000" b="0" baseline="0" dirty="0" smtClean="0">
                          <a:solidFill>
                            <a:schemeClr val="tx1"/>
                          </a:solidFill>
                          <a:latin typeface="Arial" pitchFamily="34" charset="0"/>
                          <a:cs typeface="Arial" pitchFamily="34" charset="0"/>
                        </a:rPr>
                        <a:t>Progress reports</a:t>
                      </a:r>
                      <a:endParaRPr lang="en-ZA" sz="2000" b="0" baseline="0" dirty="0" smtClean="0">
                        <a:solidFill>
                          <a:schemeClr val="tx1"/>
                        </a:solidFill>
                        <a:latin typeface="Arial" pitchFamily="34" charset="0"/>
                        <a:cs typeface="Arial" pitchFamily="34" charset="0"/>
                      </a:endParaRPr>
                    </a:p>
                    <a:p>
                      <a:pPr marL="800100" marR="0" lvl="1" indent="-342900" algn="l" defTabSz="914400" rtl="0" eaLnBrk="1" fontAlgn="auto" latinLnBrk="0" hangingPunct="1">
                        <a:lnSpc>
                          <a:spcPct val="150000"/>
                        </a:lnSpc>
                        <a:spcBef>
                          <a:spcPts val="0"/>
                        </a:spcBef>
                        <a:spcAft>
                          <a:spcPts val="0"/>
                        </a:spcAft>
                        <a:buClrTx/>
                        <a:buSzTx/>
                        <a:buFontTx/>
                        <a:buNone/>
                        <a:tabLst/>
                        <a:defRPr/>
                      </a:pPr>
                      <a:r>
                        <a:rPr lang="en-ZA" sz="2000" b="0" baseline="0" dirty="0" smtClean="0">
                          <a:solidFill>
                            <a:schemeClr val="tx1"/>
                          </a:solidFill>
                          <a:latin typeface="Arial" pitchFamily="34" charset="0"/>
                          <a:cs typeface="Arial" pitchFamily="34" charset="0"/>
                        </a:rPr>
                        <a:t>2.1 </a:t>
                      </a:r>
                      <a:r>
                        <a:rPr lang="en-US" sz="2000" b="0" baseline="0" dirty="0" smtClean="0">
                          <a:solidFill>
                            <a:schemeClr val="tx1"/>
                          </a:solidFill>
                          <a:latin typeface="Arial" pitchFamily="34" charset="0"/>
                          <a:cs typeface="Arial" pitchFamily="34" charset="0"/>
                        </a:rPr>
                        <a:t>Summary of progress since October 2016 IMC</a:t>
                      </a:r>
                    </a:p>
                    <a:p>
                      <a:pPr marL="800100" lvl="1" indent="-342900">
                        <a:lnSpc>
                          <a:spcPct val="150000"/>
                        </a:lnSpc>
                        <a:buNone/>
                      </a:pPr>
                      <a:r>
                        <a:rPr lang="en-US" sz="2000" b="0" baseline="0" dirty="0" smtClean="0">
                          <a:solidFill>
                            <a:schemeClr val="tx1"/>
                          </a:solidFill>
                          <a:latin typeface="Arial" pitchFamily="34" charset="0"/>
                          <a:cs typeface="Arial" pitchFamily="34" charset="0"/>
                        </a:rPr>
                        <a:t>2.2 </a:t>
                      </a:r>
                      <a:r>
                        <a:rPr lang="en-ZA" sz="2000" b="0" baseline="0" dirty="0" smtClean="0">
                          <a:solidFill>
                            <a:schemeClr val="tx1"/>
                          </a:solidFill>
                          <a:latin typeface="Arial" pitchFamily="34" charset="0"/>
                          <a:cs typeface="Arial" pitchFamily="34" charset="0"/>
                        </a:rPr>
                        <a:t>Integrated Sustainable Human Settlements </a:t>
                      </a:r>
                    </a:p>
                    <a:p>
                      <a:pPr marL="800100" lvl="1" indent="-342900">
                        <a:lnSpc>
                          <a:spcPct val="150000"/>
                        </a:lnSpc>
                        <a:buNone/>
                      </a:pPr>
                      <a:r>
                        <a:rPr lang="en-ZA" sz="2000" b="0" baseline="0" dirty="0" smtClean="0">
                          <a:solidFill>
                            <a:schemeClr val="tx1"/>
                          </a:solidFill>
                          <a:latin typeface="Arial" pitchFamily="34" charset="0"/>
                          <a:cs typeface="Arial" pitchFamily="34" charset="0"/>
                        </a:rPr>
                        <a:t>2.3 Socio Economic Development</a:t>
                      </a:r>
                    </a:p>
                    <a:p>
                      <a:pPr marL="800100" lvl="1" indent="-342900">
                        <a:lnSpc>
                          <a:spcPct val="150000"/>
                        </a:lnSpc>
                        <a:buNone/>
                      </a:pPr>
                      <a:r>
                        <a:rPr lang="en-ZA" sz="2000" b="0" baseline="0" dirty="0" smtClean="0">
                          <a:solidFill>
                            <a:schemeClr val="tx1"/>
                          </a:solidFill>
                          <a:latin typeface="Arial" pitchFamily="34" charset="0"/>
                          <a:cs typeface="Arial" pitchFamily="34" charset="0"/>
                        </a:rPr>
                        <a:t>2.4 Improving working conditions and mine community health</a:t>
                      </a:r>
                    </a:p>
                    <a:p>
                      <a:pPr marL="800100" lvl="1" indent="-342900">
                        <a:lnSpc>
                          <a:spcPct val="150000"/>
                        </a:lnSpc>
                        <a:buNone/>
                      </a:pPr>
                      <a:r>
                        <a:rPr lang="en-ZA" sz="2000" b="0" baseline="0" dirty="0" smtClean="0">
                          <a:solidFill>
                            <a:schemeClr val="tx1"/>
                          </a:solidFill>
                          <a:latin typeface="Arial" pitchFamily="34" charset="0"/>
                          <a:cs typeface="Arial" pitchFamily="34" charset="0"/>
                        </a:rPr>
                        <a:t>2.5 </a:t>
                      </a:r>
                      <a:r>
                        <a:rPr lang="en-US" sz="2000" b="0" baseline="0" dirty="0" smtClean="0">
                          <a:solidFill>
                            <a:schemeClr val="tx1"/>
                          </a:solidFill>
                          <a:latin typeface="Arial" pitchFamily="34" charset="0"/>
                          <a:cs typeface="Arial" pitchFamily="34" charset="0"/>
                        </a:rPr>
                        <a:t>Decent living conditions for mine workers and meaningful contribution to the development trajectory of mining towns and labour sending areas, led by DMR</a:t>
                      </a:r>
                      <a:endParaRPr lang="en-ZA" sz="2000" b="0" baseline="0" dirty="0" smtClean="0">
                        <a:solidFill>
                          <a:schemeClr val="tx1"/>
                        </a:solidFill>
                        <a:latin typeface="Arial" pitchFamily="34" charset="0"/>
                        <a:cs typeface="Arial" pitchFamily="34" charset="0"/>
                      </a:endParaRPr>
                    </a:p>
                    <a:p>
                      <a:pPr marL="0" indent="0">
                        <a:lnSpc>
                          <a:spcPct val="150000"/>
                        </a:lnSpc>
                        <a:buNone/>
                      </a:pPr>
                      <a:r>
                        <a:rPr lang="en-ZA" sz="2000" b="0" baseline="0" dirty="0" smtClean="0">
                          <a:solidFill>
                            <a:schemeClr val="tx1"/>
                          </a:solidFill>
                          <a:latin typeface="Arial" pitchFamily="34" charset="0"/>
                          <a:cs typeface="Arial" pitchFamily="34" charset="0"/>
                        </a:rPr>
                        <a:t>3.  Update on other strategic projects- Mining Phakisa</a:t>
                      </a:r>
                    </a:p>
                    <a:p>
                      <a:pPr marL="0" indent="0">
                        <a:lnSpc>
                          <a:spcPct val="150000"/>
                        </a:lnSpc>
                        <a:buNone/>
                      </a:pPr>
                      <a:r>
                        <a:rPr lang="en-ZA" sz="2000" b="0" baseline="0" dirty="0" smtClean="0">
                          <a:solidFill>
                            <a:schemeClr val="tx1"/>
                          </a:solidFill>
                          <a:latin typeface="Arial" pitchFamily="34" charset="0"/>
                          <a:cs typeface="Arial" pitchFamily="34" charset="0"/>
                        </a:rPr>
                        <a:t>4.  Conclusions </a:t>
                      </a:r>
                    </a:p>
                    <a:p>
                      <a:pPr marL="0" indent="0">
                        <a:lnSpc>
                          <a:spcPct val="150000"/>
                        </a:lnSpc>
                        <a:buNone/>
                      </a:pPr>
                      <a:r>
                        <a:rPr lang="en-ZA" sz="2000" b="0" baseline="0" dirty="0" smtClean="0">
                          <a:solidFill>
                            <a:schemeClr val="tx1"/>
                          </a:solidFill>
                          <a:latin typeface="Arial" pitchFamily="34" charset="0"/>
                          <a:cs typeface="Arial" pitchFamily="34" charset="0"/>
                        </a:rPr>
                        <a:t>5.  Recommendations</a:t>
                      </a:r>
                    </a:p>
                  </a:txBody>
                  <a:tcPr marL="91432" marR="91432" marT="45726" marB="45726">
                    <a:solidFill>
                      <a:schemeClr val="accent6">
                        <a:lumMod val="60000"/>
                        <a:lumOff val="40000"/>
                      </a:schemeClr>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586439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62" y="167273"/>
            <a:ext cx="8886026" cy="381407"/>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Integrated Sustainable Human </a:t>
            </a:r>
            <a:r>
              <a:rPr lang="en-US" sz="2200" b="1" dirty="0" smtClean="0">
                <a:solidFill>
                  <a:srgbClr val="874515">
                    <a:lumMod val="75000"/>
                  </a:srgbClr>
                </a:solidFill>
                <a:latin typeface="Calibri" pitchFamily="34" charset="0"/>
                <a:ea typeface="Calibri"/>
                <a:cs typeface="Times New Roman"/>
              </a:rPr>
              <a:t>Settlements – Capital subsidy funding expenditure and delivery (historical:2014/15 – 2016/17) to date (3)  </a:t>
            </a: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4954" y="548680"/>
            <a:ext cx="8211501" cy="5616624"/>
          </a:xfrm>
        </p:spPr>
        <p:txBody>
          <a:bodyPr>
            <a:noAutofit/>
          </a:bodyPr>
          <a:lstStyle/>
          <a:p>
            <a:pPr marL="0" indent="0" algn="just">
              <a:spcBef>
                <a:spcPts val="0"/>
              </a:spcBef>
              <a:buNone/>
            </a:pPr>
            <a:endParaRPr lang="en-US" sz="2000" b="1" dirty="0" smtClean="0">
              <a:solidFill>
                <a:srgbClr val="874515">
                  <a:lumMod val="75000"/>
                </a:srgbClr>
              </a:solidFill>
              <a:latin typeface="Calibri" pitchFamily="34" charset="0"/>
              <a:ea typeface="Calibri"/>
              <a:cs typeface="Times New Roman"/>
            </a:endParaRPr>
          </a:p>
          <a:p>
            <a:pPr algn="just" defTabSz="457200" fontAlgn="base">
              <a:lnSpc>
                <a:spcPct val="150000"/>
              </a:lnSpc>
              <a:spcAft>
                <a:spcPct val="0"/>
              </a:spcAft>
              <a:buFont typeface="Wingdings" panose="05000000000000000000" pitchFamily="2" charset="2"/>
              <a:buChar char="q"/>
              <a:defRPr/>
            </a:pPr>
            <a:r>
              <a:rPr lang="en-US" sz="1800" dirty="0" smtClean="0">
                <a:solidFill>
                  <a:srgbClr val="874515">
                    <a:lumMod val="75000"/>
                  </a:srgbClr>
                </a:solidFill>
                <a:ea typeface="Calibri"/>
                <a:cs typeface="Times New Roman"/>
              </a:rPr>
              <a:t>To </a:t>
            </a:r>
            <a:r>
              <a:rPr lang="en-US" sz="1800" dirty="0">
                <a:solidFill>
                  <a:srgbClr val="874515">
                    <a:lumMod val="75000"/>
                  </a:srgbClr>
                </a:solidFill>
                <a:ea typeface="Calibri"/>
                <a:cs typeface="Times New Roman"/>
              </a:rPr>
              <a:t>date (period ending June 2017) a total number of </a:t>
            </a:r>
            <a:r>
              <a:rPr lang="en-US" sz="1800" dirty="0" smtClean="0">
                <a:solidFill>
                  <a:srgbClr val="874515">
                    <a:lumMod val="75000"/>
                  </a:srgbClr>
                </a:solidFill>
                <a:ea typeface="Calibri"/>
                <a:cs typeface="Times New Roman"/>
              </a:rPr>
              <a:t>1 594 </a:t>
            </a:r>
            <a:r>
              <a:rPr lang="en-US" sz="1800" dirty="0">
                <a:solidFill>
                  <a:srgbClr val="874515">
                    <a:lumMod val="75000"/>
                  </a:srgbClr>
                </a:solidFill>
                <a:ea typeface="Calibri"/>
                <a:cs typeface="Times New Roman"/>
              </a:rPr>
              <a:t>sites and 579 units have been delivered in mining towns, at a total expenditure of R1297 107 </a:t>
            </a:r>
            <a:r>
              <a:rPr lang="en-US" sz="1800" dirty="0" smtClean="0">
                <a:solidFill>
                  <a:srgbClr val="874515">
                    <a:lumMod val="75000"/>
                  </a:srgbClr>
                </a:solidFill>
                <a:ea typeface="Calibri"/>
                <a:cs typeface="Times New Roman"/>
              </a:rPr>
              <a:t>million</a:t>
            </a:r>
          </a:p>
          <a:p>
            <a:pPr marL="0" indent="0" algn="just" defTabSz="457200" fontAlgn="base">
              <a:lnSpc>
                <a:spcPct val="150000"/>
              </a:lnSpc>
              <a:spcAft>
                <a:spcPct val="0"/>
              </a:spcAft>
              <a:buNone/>
              <a:defRPr/>
            </a:pPr>
            <a:endParaRPr lang="en-US" sz="1800" dirty="0">
              <a:solidFill>
                <a:srgbClr val="874515">
                  <a:lumMod val="75000"/>
                </a:srgbClr>
              </a:solidFill>
              <a:ea typeface="Calibri"/>
              <a:cs typeface="Times New Roman"/>
            </a:endParaRPr>
          </a:p>
          <a:p>
            <a:pPr algn="just" defTabSz="457200" fontAlgn="base">
              <a:lnSpc>
                <a:spcPct val="150000"/>
              </a:lnSpc>
              <a:spcAft>
                <a:spcPct val="0"/>
              </a:spcAft>
              <a:buFont typeface="Wingdings" panose="05000000000000000000" pitchFamily="2" charset="2"/>
              <a:buChar char="q"/>
              <a:defRPr/>
            </a:pPr>
            <a:r>
              <a:rPr lang="en-US" sz="1800" dirty="0">
                <a:solidFill>
                  <a:srgbClr val="874515">
                    <a:lumMod val="75000"/>
                  </a:srgbClr>
                </a:solidFill>
                <a:ea typeface="Calibri"/>
                <a:cs typeface="Times New Roman"/>
              </a:rPr>
              <a:t>In accordance with approved DORA, HSDG makes provision for provinces to utilize 2% of allocations to unblock bulk infrastructure challenges in projects. </a:t>
            </a:r>
            <a:endParaRPr lang="en-US" sz="1800" dirty="0" smtClean="0">
              <a:solidFill>
                <a:srgbClr val="874515">
                  <a:lumMod val="75000"/>
                </a:srgbClr>
              </a:solidFill>
              <a:ea typeface="Calibri"/>
              <a:cs typeface="Times New Roman"/>
            </a:endParaRPr>
          </a:p>
          <a:p>
            <a:pPr lvl="1" algn="just" defTabSz="457200" fontAlgn="base">
              <a:lnSpc>
                <a:spcPct val="150000"/>
              </a:lnSpc>
              <a:spcAft>
                <a:spcPct val="0"/>
              </a:spcAft>
              <a:buFont typeface="Wingdings" panose="05000000000000000000" pitchFamily="2" charset="2"/>
              <a:buChar char="§"/>
              <a:defRPr/>
            </a:pPr>
            <a:r>
              <a:rPr lang="en-US" sz="1800" dirty="0" smtClean="0">
                <a:solidFill>
                  <a:srgbClr val="874515">
                    <a:lumMod val="75000"/>
                  </a:srgbClr>
                </a:solidFill>
                <a:ea typeface="Calibri"/>
                <a:cs typeface="Times New Roman"/>
              </a:rPr>
              <a:t>However</a:t>
            </a:r>
            <a:r>
              <a:rPr lang="en-US" sz="1800" dirty="0">
                <a:solidFill>
                  <a:srgbClr val="874515">
                    <a:lumMod val="75000"/>
                  </a:srgbClr>
                </a:solidFill>
                <a:ea typeface="Calibri"/>
                <a:cs typeface="Times New Roman"/>
              </a:rPr>
              <a:t>, funding streams of other sector departments are also required to complement HSDG ring-fenced funding</a:t>
            </a:r>
          </a:p>
          <a:p>
            <a:pPr marL="82296" lvl="0" indent="0" algn="just">
              <a:lnSpc>
                <a:spcPct val="125000"/>
              </a:lnSpc>
              <a:spcBef>
                <a:spcPts val="0"/>
              </a:spcBef>
              <a:buClr>
                <a:srgbClr val="531A17"/>
              </a:buClr>
              <a:buSzPct val="60000"/>
              <a:buNone/>
            </a:pPr>
            <a:endParaRPr lang="en-ZA" sz="1000" dirty="0" smtClean="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800" b="1" dirty="0">
              <a:solidFill>
                <a:srgbClr val="874515">
                  <a:lumMod val="75000"/>
                </a:srgbClr>
              </a:solidFill>
              <a:ea typeface="Calibri"/>
              <a:cs typeface="Times New Roman"/>
            </a:endParaRPr>
          </a:p>
          <a:p>
            <a:pPr algn="ctr">
              <a:buNone/>
            </a:pPr>
            <a:endParaRPr lang="en-ZA" sz="700" dirty="0"/>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20</a:t>
            </a:fld>
            <a:endParaRPr lang="en-ZA" dirty="0"/>
          </a:p>
        </p:txBody>
      </p:sp>
    </p:spTree>
    <p:extLst>
      <p:ext uri="{BB962C8B-B14F-4D97-AF65-F5344CB8AC3E}">
        <p14:creationId xmlns:p14="http://schemas.microsoft.com/office/powerpoint/2010/main" xmlns="" val="452995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22" y="260648"/>
            <a:ext cx="8860717" cy="576064"/>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Integrated Sustainable Human </a:t>
            </a:r>
            <a:r>
              <a:rPr lang="en-US" sz="2200" b="1" dirty="0" smtClean="0">
                <a:solidFill>
                  <a:srgbClr val="874515">
                    <a:lumMod val="75000"/>
                  </a:srgbClr>
                </a:solidFill>
                <a:latin typeface="Calibri" pitchFamily="34" charset="0"/>
                <a:ea typeface="Calibri"/>
                <a:cs typeface="Times New Roman"/>
              </a:rPr>
              <a:t>Settlements – </a:t>
            </a:r>
            <a:r>
              <a:rPr lang="en-US" sz="2200" b="1" dirty="0">
                <a:solidFill>
                  <a:srgbClr val="874515">
                    <a:lumMod val="75000"/>
                  </a:srgbClr>
                </a:solidFill>
                <a:latin typeface="Calibri" pitchFamily="34" charset="0"/>
                <a:ea typeface="Calibri"/>
                <a:cs typeface="Times New Roman"/>
              </a:rPr>
              <a:t>I</a:t>
            </a:r>
            <a:r>
              <a:rPr lang="en-US" sz="2200" b="1" dirty="0" smtClean="0">
                <a:solidFill>
                  <a:srgbClr val="874515">
                    <a:lumMod val="75000"/>
                  </a:srgbClr>
                </a:solidFill>
                <a:latin typeface="Calibri" pitchFamily="34" charset="0"/>
                <a:ea typeface="Calibri"/>
                <a:cs typeface="Times New Roman"/>
              </a:rPr>
              <a:t>nformal settlements upgrading and NUSP in mining town (4)</a:t>
            </a:r>
            <a:br>
              <a:rPr lang="en-US" sz="2200" b="1" dirty="0" smtClean="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4955" y="548680"/>
            <a:ext cx="8175852" cy="5688632"/>
          </a:xfrm>
        </p:spPr>
        <p:txBody>
          <a:bodyPr>
            <a:noAutofit/>
          </a:bodyPr>
          <a:lstStyle/>
          <a:p>
            <a:pPr marL="0" lvl="0" indent="0" algn="just">
              <a:lnSpc>
                <a:spcPct val="125000"/>
              </a:lnSpc>
              <a:spcBef>
                <a:spcPts val="0"/>
              </a:spcBef>
              <a:buClr>
                <a:srgbClr val="531A17"/>
              </a:buClr>
              <a:buSzPct val="60000"/>
              <a:buNone/>
            </a:pPr>
            <a:endParaRPr lang="en-US" sz="2000" dirty="0" smtClean="0">
              <a:solidFill>
                <a:srgbClr val="874515">
                  <a:lumMod val="75000"/>
                </a:srgbClr>
              </a:solidFill>
              <a:latin typeface="Calibri" pitchFamily="34" charset="0"/>
              <a:ea typeface="Calibri"/>
              <a:cs typeface="Times New Roman"/>
            </a:endParaRPr>
          </a:p>
          <a:p>
            <a:pPr algn="just" defTabSz="457200" fontAlgn="base">
              <a:spcAft>
                <a:spcPct val="0"/>
              </a:spcAft>
              <a:buFont typeface="Wingdings" panose="05000000000000000000" pitchFamily="2" charset="2"/>
              <a:buChar char="q"/>
              <a:defRPr/>
            </a:pPr>
            <a:r>
              <a:rPr lang="en-US" sz="1800" dirty="0" smtClean="0">
                <a:solidFill>
                  <a:srgbClr val="874515">
                    <a:lumMod val="75000"/>
                  </a:srgbClr>
                </a:solidFill>
                <a:ea typeface="Calibri"/>
                <a:cs typeface="Times New Roman"/>
              </a:rPr>
              <a:t>To </a:t>
            </a:r>
            <a:r>
              <a:rPr lang="en-US" sz="1800" dirty="0">
                <a:solidFill>
                  <a:srgbClr val="874515">
                    <a:lumMod val="75000"/>
                  </a:srgbClr>
                </a:solidFill>
                <a:ea typeface="Calibri"/>
                <a:cs typeface="Times New Roman"/>
              </a:rPr>
              <a:t>date, there is a total number of 356 informal settlements in mining towns as follows:</a:t>
            </a:r>
          </a:p>
          <a:p>
            <a:pPr algn="just" defTabSz="457200" fontAlgn="base">
              <a:spcAft>
                <a:spcPct val="0"/>
              </a:spcAft>
              <a:buFont typeface="Arial" charset="0"/>
              <a:buChar char="•"/>
              <a:defRPr/>
            </a:pPr>
            <a:endParaRPr lang="en-US" sz="1800" dirty="0">
              <a:solidFill>
                <a:srgbClr val="874515">
                  <a:lumMod val="75000"/>
                </a:srgbClr>
              </a:solidFill>
              <a:ea typeface="Calibri"/>
              <a:cs typeface="Times New Roman"/>
            </a:endParaRPr>
          </a:p>
          <a:p>
            <a:pPr lvl="1" algn="just" defTabSz="457200" fontAlgn="base">
              <a:lnSpc>
                <a:spcPct val="150000"/>
              </a:lnSpc>
              <a:spcAft>
                <a:spcPct val="0"/>
              </a:spcAft>
              <a:buFont typeface="Wingdings" panose="05000000000000000000" pitchFamily="2" charset="2"/>
              <a:buChar char="§"/>
              <a:defRPr/>
            </a:pPr>
            <a:r>
              <a:rPr lang="en-US" sz="1800" dirty="0">
                <a:solidFill>
                  <a:srgbClr val="874515">
                    <a:lumMod val="75000"/>
                  </a:srgbClr>
                </a:solidFill>
                <a:ea typeface="Calibri"/>
                <a:cs typeface="Times New Roman"/>
              </a:rPr>
              <a:t>72 informal settlements in North West Province</a:t>
            </a:r>
          </a:p>
          <a:p>
            <a:pPr lvl="1" algn="just" defTabSz="457200" fontAlgn="base">
              <a:lnSpc>
                <a:spcPct val="150000"/>
              </a:lnSpc>
              <a:spcAft>
                <a:spcPct val="0"/>
              </a:spcAft>
              <a:buFont typeface="Wingdings" panose="05000000000000000000" pitchFamily="2" charset="2"/>
              <a:buChar char="§"/>
              <a:defRPr/>
            </a:pPr>
            <a:r>
              <a:rPr lang="en-US" sz="1800" dirty="0">
                <a:solidFill>
                  <a:srgbClr val="874515">
                    <a:lumMod val="75000"/>
                  </a:srgbClr>
                </a:solidFill>
                <a:ea typeface="Calibri"/>
                <a:cs typeface="Times New Roman"/>
              </a:rPr>
              <a:t>26 informal settlements in Free State Province including Moqhaka</a:t>
            </a:r>
          </a:p>
          <a:p>
            <a:pPr lvl="1" algn="just" defTabSz="457200" fontAlgn="base">
              <a:lnSpc>
                <a:spcPct val="150000"/>
              </a:lnSpc>
              <a:spcAft>
                <a:spcPct val="0"/>
              </a:spcAft>
              <a:buFont typeface="Wingdings" panose="05000000000000000000" pitchFamily="2" charset="2"/>
              <a:buChar char="§"/>
              <a:defRPr/>
            </a:pPr>
            <a:r>
              <a:rPr lang="en-US" sz="1800" dirty="0">
                <a:solidFill>
                  <a:srgbClr val="874515">
                    <a:lumMod val="75000"/>
                  </a:srgbClr>
                </a:solidFill>
                <a:ea typeface="Calibri"/>
                <a:cs typeface="Times New Roman"/>
              </a:rPr>
              <a:t>20 informal settlements in Limpopo Province</a:t>
            </a:r>
          </a:p>
          <a:p>
            <a:pPr lvl="1" algn="just" defTabSz="457200" fontAlgn="base">
              <a:lnSpc>
                <a:spcPct val="150000"/>
              </a:lnSpc>
              <a:spcAft>
                <a:spcPct val="0"/>
              </a:spcAft>
              <a:buFont typeface="Wingdings" panose="05000000000000000000" pitchFamily="2" charset="2"/>
              <a:buChar char="§"/>
              <a:defRPr/>
            </a:pPr>
            <a:r>
              <a:rPr lang="en-US" sz="1800" dirty="0">
                <a:solidFill>
                  <a:srgbClr val="874515">
                    <a:lumMod val="75000"/>
                  </a:srgbClr>
                </a:solidFill>
                <a:ea typeface="Calibri"/>
                <a:cs typeface="Times New Roman"/>
              </a:rPr>
              <a:t>97 informal settlements in Mpumalanga Province</a:t>
            </a:r>
          </a:p>
          <a:p>
            <a:pPr lvl="1" algn="just" defTabSz="457200" fontAlgn="base">
              <a:lnSpc>
                <a:spcPct val="150000"/>
              </a:lnSpc>
              <a:spcAft>
                <a:spcPct val="0"/>
              </a:spcAft>
              <a:buFont typeface="Wingdings" panose="05000000000000000000" pitchFamily="2" charset="2"/>
              <a:buChar char="§"/>
              <a:defRPr/>
            </a:pPr>
            <a:r>
              <a:rPr lang="en-US" sz="1800" dirty="0">
                <a:solidFill>
                  <a:srgbClr val="874515">
                    <a:lumMod val="75000"/>
                  </a:srgbClr>
                </a:solidFill>
                <a:ea typeface="Calibri"/>
                <a:cs typeface="Times New Roman"/>
              </a:rPr>
              <a:t>116 informal settlements in Gauteng Province</a:t>
            </a:r>
          </a:p>
          <a:p>
            <a:pPr lvl="1" algn="just" defTabSz="457200" fontAlgn="base">
              <a:lnSpc>
                <a:spcPct val="150000"/>
              </a:lnSpc>
              <a:spcAft>
                <a:spcPct val="0"/>
              </a:spcAft>
              <a:buFont typeface="Wingdings" panose="05000000000000000000" pitchFamily="2" charset="2"/>
              <a:buChar char="§"/>
              <a:defRPr/>
            </a:pPr>
            <a:r>
              <a:rPr lang="en-US" sz="1800" dirty="0">
                <a:solidFill>
                  <a:srgbClr val="874515">
                    <a:lumMod val="75000"/>
                  </a:srgbClr>
                </a:solidFill>
                <a:ea typeface="Calibri"/>
                <a:cs typeface="Times New Roman"/>
              </a:rPr>
              <a:t>25 informal settlements in Northern Cape Province</a:t>
            </a:r>
          </a:p>
          <a:p>
            <a:pPr algn="just" defTabSz="457200" fontAlgn="base">
              <a:lnSpc>
                <a:spcPct val="150000"/>
              </a:lnSpc>
              <a:spcAft>
                <a:spcPct val="0"/>
              </a:spcAft>
              <a:buClr>
                <a:srgbClr val="531A17"/>
              </a:buClr>
              <a:buSzPct val="60000"/>
              <a:buFont typeface="Arial" charset="0"/>
              <a:buChar char="•"/>
              <a:defRPr/>
            </a:pPr>
            <a:endParaRPr lang="en-ZA" sz="1800" dirty="0">
              <a:solidFill>
                <a:srgbClr val="874515">
                  <a:lumMod val="75000"/>
                </a:srgbClr>
              </a:solidFill>
              <a:ea typeface="Calibri"/>
              <a:cs typeface="Times New Roman"/>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21</a:t>
            </a:fld>
            <a:endParaRPr lang="en-ZA" dirty="0"/>
          </a:p>
        </p:txBody>
      </p:sp>
    </p:spTree>
    <p:extLst>
      <p:ext uri="{BB962C8B-B14F-4D97-AF65-F5344CB8AC3E}">
        <p14:creationId xmlns:p14="http://schemas.microsoft.com/office/powerpoint/2010/main" xmlns="" val="2707699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62" y="167273"/>
            <a:ext cx="8860717" cy="576064"/>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Integrated Sustainable Human </a:t>
            </a:r>
            <a:r>
              <a:rPr lang="en-US" sz="2200" b="1" dirty="0" smtClean="0">
                <a:solidFill>
                  <a:srgbClr val="874515">
                    <a:lumMod val="75000"/>
                  </a:srgbClr>
                </a:solidFill>
                <a:latin typeface="Calibri" pitchFamily="34" charset="0"/>
                <a:ea typeface="Calibri"/>
                <a:cs typeface="Times New Roman"/>
              </a:rPr>
              <a:t>Settlements – Informal settlements upgrading (5)  </a:t>
            </a: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4955" y="548680"/>
            <a:ext cx="8175852" cy="5688632"/>
          </a:xfrm>
        </p:spPr>
        <p:txBody>
          <a:bodyPr>
            <a:noAutofit/>
          </a:bodyPr>
          <a:lstStyle/>
          <a:p>
            <a:pPr marL="0" indent="0" algn="just" defTabSz="457200" fontAlgn="base">
              <a:lnSpc>
                <a:spcPct val="125000"/>
              </a:lnSpc>
              <a:spcAft>
                <a:spcPct val="0"/>
              </a:spcAft>
              <a:buClr>
                <a:srgbClr val="531A17"/>
              </a:buClr>
              <a:buSzPct val="60000"/>
              <a:buNone/>
              <a:defRPr/>
            </a:pPr>
            <a:endParaRPr lang="en-ZA" sz="1800" dirty="0" smtClean="0">
              <a:solidFill>
                <a:srgbClr val="874515">
                  <a:lumMod val="75000"/>
                </a:srgbClr>
              </a:solidFill>
              <a:ea typeface="Calibri"/>
              <a:cs typeface="Times New Roman"/>
            </a:endParaRPr>
          </a:p>
          <a:p>
            <a:pPr algn="just" defTabSz="457200" fontAlgn="base">
              <a:lnSpc>
                <a:spcPct val="125000"/>
              </a:lnSpc>
              <a:spcAft>
                <a:spcPct val="0"/>
              </a:spcAft>
              <a:buClr>
                <a:srgbClr val="531A17"/>
              </a:buClr>
              <a:buSzPct val="60000"/>
              <a:buFont typeface="Arial" charset="0"/>
              <a:buChar char="•"/>
              <a:defRPr/>
            </a:pPr>
            <a:endParaRPr lang="en-ZA" sz="1800" dirty="0">
              <a:solidFill>
                <a:srgbClr val="874515">
                  <a:lumMod val="75000"/>
                </a:srgbClr>
              </a:solidFill>
              <a:ea typeface="Calibri"/>
              <a:cs typeface="Times New Roman"/>
            </a:endParaRPr>
          </a:p>
          <a:p>
            <a:pPr marL="0" indent="0" algn="just" defTabSz="457200" fontAlgn="base">
              <a:lnSpc>
                <a:spcPct val="125000"/>
              </a:lnSpc>
              <a:spcAft>
                <a:spcPct val="0"/>
              </a:spcAft>
              <a:buClr>
                <a:srgbClr val="531A17"/>
              </a:buClr>
              <a:buSzPct val="60000"/>
              <a:buNone/>
              <a:defRPr/>
            </a:pPr>
            <a:endParaRPr lang="en-ZA" sz="1800" dirty="0">
              <a:solidFill>
                <a:srgbClr val="874515">
                  <a:lumMod val="75000"/>
                </a:srgbClr>
              </a:solidFill>
              <a:ea typeface="Calibri"/>
              <a:cs typeface="Times New Roman"/>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22</a:t>
            </a:fld>
            <a:endParaRPr lang="en-ZA" dirty="0"/>
          </a:p>
        </p:txBody>
      </p:sp>
      <p:pic>
        <p:nvPicPr>
          <p:cNvPr id="4" name="Picture 3"/>
          <p:cNvPicPr>
            <a:picLocks noChangeAspect="1"/>
          </p:cNvPicPr>
          <p:nvPr/>
        </p:nvPicPr>
        <p:blipFill>
          <a:blip r:embed="rId3" cstate="print"/>
          <a:stretch>
            <a:fillRect/>
          </a:stretch>
        </p:blipFill>
        <p:spPr>
          <a:xfrm>
            <a:off x="416386" y="1154233"/>
            <a:ext cx="8272989" cy="4858933"/>
          </a:xfrm>
          <a:prstGeom prst="rect">
            <a:avLst/>
          </a:prstGeom>
        </p:spPr>
      </p:pic>
    </p:spTree>
    <p:extLst>
      <p:ext uri="{BB962C8B-B14F-4D97-AF65-F5344CB8AC3E}">
        <p14:creationId xmlns:p14="http://schemas.microsoft.com/office/powerpoint/2010/main" xmlns="" val="3295738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860717" cy="576064"/>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Integrated Sustainable Human </a:t>
            </a:r>
            <a:r>
              <a:rPr lang="en-US" sz="2200" b="1" dirty="0" smtClean="0">
                <a:solidFill>
                  <a:srgbClr val="874515">
                    <a:lumMod val="75000"/>
                  </a:srgbClr>
                </a:solidFill>
                <a:latin typeface="Calibri" pitchFamily="34" charset="0"/>
                <a:ea typeface="Calibri"/>
                <a:cs typeface="Times New Roman"/>
              </a:rPr>
              <a:t>Settlements – Programme progress status: Limpopo (6)</a:t>
            </a: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179513" y="980728"/>
            <a:ext cx="8424936" cy="5443334"/>
          </a:xfrm>
        </p:spPr>
        <p:txBody>
          <a:bodyPr>
            <a:noAutofit/>
          </a:bodyPr>
          <a:lstStyle/>
          <a:p>
            <a:pPr lvl="1" algn="just" defTabSz="457200" fontAlgn="base">
              <a:lnSpc>
                <a:spcPct val="150000"/>
              </a:lnSpc>
              <a:spcAft>
                <a:spcPct val="0"/>
              </a:spcAft>
              <a:buFont typeface="Wingdings" panose="05000000000000000000" pitchFamily="2" charset="2"/>
              <a:buChar char="q"/>
              <a:defRPr/>
            </a:pPr>
            <a:r>
              <a:rPr lang="en-ZA" sz="1800" dirty="0">
                <a:solidFill>
                  <a:srgbClr val="874515">
                    <a:lumMod val="75000"/>
                  </a:srgbClr>
                </a:solidFill>
                <a:ea typeface="Calibri"/>
                <a:cs typeface="Times New Roman"/>
              </a:rPr>
              <a:t>Detailed planning underway for </a:t>
            </a:r>
            <a:r>
              <a:rPr lang="en-ZA" sz="1800" b="1" dirty="0">
                <a:solidFill>
                  <a:srgbClr val="874515">
                    <a:lumMod val="75000"/>
                  </a:srgbClr>
                </a:solidFill>
                <a:ea typeface="Calibri"/>
                <a:cs typeface="Times New Roman"/>
              </a:rPr>
              <a:t>1670 mixed units in Tubatse </a:t>
            </a:r>
            <a:r>
              <a:rPr lang="en-ZA" sz="1800" dirty="0">
                <a:solidFill>
                  <a:srgbClr val="874515">
                    <a:lumMod val="75000"/>
                  </a:srgbClr>
                </a:solidFill>
                <a:ea typeface="Calibri"/>
                <a:cs typeface="Times New Roman"/>
              </a:rPr>
              <a:t>(GTLM)</a:t>
            </a:r>
          </a:p>
          <a:p>
            <a:pPr lvl="1" algn="just" defTabSz="457200" fontAlgn="base">
              <a:lnSpc>
                <a:spcPct val="150000"/>
              </a:lnSpc>
              <a:spcAft>
                <a:spcPct val="0"/>
              </a:spcAft>
              <a:buFont typeface="Wingdings" panose="05000000000000000000" pitchFamily="2" charset="2"/>
              <a:buChar char="q"/>
              <a:defRPr/>
            </a:pPr>
            <a:r>
              <a:rPr lang="en-ZA" sz="1800" dirty="0">
                <a:solidFill>
                  <a:srgbClr val="874515">
                    <a:lumMod val="75000"/>
                  </a:srgbClr>
                </a:solidFill>
                <a:ea typeface="Calibri"/>
                <a:cs typeface="Times New Roman"/>
              </a:rPr>
              <a:t>Detailed Planning/amendment underway for </a:t>
            </a:r>
            <a:r>
              <a:rPr lang="en-ZA" sz="1800" b="1" dirty="0">
                <a:solidFill>
                  <a:srgbClr val="874515">
                    <a:lumMod val="75000"/>
                  </a:srgbClr>
                </a:solidFill>
                <a:ea typeface="Calibri"/>
                <a:cs typeface="Times New Roman"/>
              </a:rPr>
              <a:t>Lephalale Altoostyd: approximately 5000 units</a:t>
            </a:r>
          </a:p>
          <a:p>
            <a:pPr lvl="1" algn="just" defTabSz="457200" fontAlgn="base">
              <a:lnSpc>
                <a:spcPct val="150000"/>
              </a:lnSpc>
              <a:spcAft>
                <a:spcPct val="0"/>
              </a:spcAft>
              <a:buFont typeface="Wingdings" panose="05000000000000000000" pitchFamily="2" charset="2"/>
              <a:buChar char="q"/>
              <a:defRPr/>
            </a:pPr>
            <a:r>
              <a:rPr lang="en-ZA" sz="1800" dirty="0">
                <a:solidFill>
                  <a:srgbClr val="874515">
                    <a:lumMod val="75000"/>
                  </a:srgbClr>
                </a:solidFill>
                <a:ea typeface="Calibri"/>
                <a:cs typeface="Times New Roman"/>
              </a:rPr>
              <a:t>Proposed detailed planning/upgrading underway for </a:t>
            </a:r>
            <a:r>
              <a:rPr lang="en-ZA" sz="1800" b="1" dirty="0">
                <a:solidFill>
                  <a:srgbClr val="874515">
                    <a:lumMod val="75000"/>
                  </a:srgbClr>
                </a:solidFill>
                <a:ea typeface="Calibri"/>
                <a:cs typeface="Times New Roman"/>
              </a:rPr>
              <a:t>Marapong: over 300 units (Lephalale)</a:t>
            </a:r>
          </a:p>
          <a:p>
            <a:pPr lvl="1" algn="just" defTabSz="457200" fontAlgn="base">
              <a:lnSpc>
                <a:spcPct val="150000"/>
              </a:lnSpc>
              <a:spcAft>
                <a:spcPct val="0"/>
              </a:spcAft>
              <a:buFont typeface="Wingdings" panose="05000000000000000000" pitchFamily="2" charset="2"/>
              <a:buChar char="q"/>
              <a:defRPr/>
            </a:pPr>
            <a:r>
              <a:rPr lang="en-ZA" sz="1800" dirty="0">
                <a:solidFill>
                  <a:srgbClr val="874515">
                    <a:lumMod val="75000"/>
                  </a:srgbClr>
                </a:solidFill>
                <a:ea typeface="Calibri"/>
                <a:cs typeface="Times New Roman"/>
              </a:rPr>
              <a:t>Proposed detailed planning/upgrading for </a:t>
            </a:r>
            <a:r>
              <a:rPr lang="en-ZA" sz="1800" b="1" dirty="0">
                <a:solidFill>
                  <a:srgbClr val="874515">
                    <a:lumMod val="75000"/>
                  </a:srgbClr>
                </a:solidFill>
                <a:ea typeface="Calibri"/>
                <a:cs typeface="Times New Roman"/>
              </a:rPr>
              <a:t>Mamojela park for 600 units (Lephalale)</a:t>
            </a:r>
          </a:p>
          <a:p>
            <a:pPr lvl="1" algn="just" defTabSz="457200" fontAlgn="base">
              <a:lnSpc>
                <a:spcPct val="150000"/>
              </a:lnSpc>
              <a:spcAft>
                <a:spcPct val="0"/>
              </a:spcAft>
              <a:buFont typeface="Wingdings" panose="05000000000000000000" pitchFamily="2" charset="2"/>
              <a:buChar char="q"/>
              <a:defRPr/>
            </a:pPr>
            <a:r>
              <a:rPr lang="en-ZA" sz="1800" dirty="0">
                <a:solidFill>
                  <a:srgbClr val="874515">
                    <a:lumMod val="75000"/>
                  </a:srgbClr>
                </a:solidFill>
                <a:ea typeface="Calibri"/>
                <a:cs typeface="Times New Roman"/>
              </a:rPr>
              <a:t>Proposed detailed planning/upgrading for </a:t>
            </a:r>
            <a:r>
              <a:rPr lang="en-ZA" sz="1800" b="1" dirty="0">
                <a:solidFill>
                  <a:srgbClr val="874515">
                    <a:lumMod val="75000"/>
                  </a:srgbClr>
                </a:solidFill>
                <a:ea typeface="Calibri"/>
                <a:cs typeface="Times New Roman"/>
              </a:rPr>
              <a:t>Skierlek Informal settlement: over 500 units (Thabazimbi)</a:t>
            </a:r>
          </a:p>
          <a:p>
            <a:pPr lvl="1" algn="just" defTabSz="457200" fontAlgn="base">
              <a:lnSpc>
                <a:spcPct val="150000"/>
              </a:lnSpc>
              <a:spcAft>
                <a:spcPct val="0"/>
              </a:spcAft>
              <a:buFont typeface="Wingdings" panose="05000000000000000000" pitchFamily="2" charset="2"/>
              <a:buChar char="q"/>
              <a:defRPr/>
            </a:pPr>
            <a:r>
              <a:rPr lang="en-ZA" sz="1800" dirty="0">
                <a:solidFill>
                  <a:srgbClr val="874515">
                    <a:lumMod val="75000"/>
                  </a:srgbClr>
                </a:solidFill>
                <a:ea typeface="Calibri"/>
                <a:cs typeface="Times New Roman"/>
              </a:rPr>
              <a:t>Detailed Planning underway for </a:t>
            </a:r>
            <a:r>
              <a:rPr lang="en-ZA" sz="1800" b="1" dirty="0">
                <a:solidFill>
                  <a:srgbClr val="874515">
                    <a:lumMod val="75000"/>
                  </a:srgbClr>
                </a:solidFill>
                <a:ea typeface="Calibri"/>
                <a:cs typeface="Times New Roman"/>
              </a:rPr>
              <a:t>Motetema for over 350 units (Elias Motsoaledi)</a:t>
            </a:r>
          </a:p>
          <a:p>
            <a:pPr marL="457200" lvl="1" indent="0" algn="just" defTabSz="457200" fontAlgn="base">
              <a:lnSpc>
                <a:spcPct val="150000"/>
              </a:lnSpc>
              <a:spcAft>
                <a:spcPct val="0"/>
              </a:spcAft>
              <a:buNone/>
              <a:defRPr/>
            </a:pPr>
            <a:endParaRPr lang="en-ZA" sz="1800" dirty="0">
              <a:solidFill>
                <a:srgbClr val="874515">
                  <a:lumMod val="75000"/>
                </a:srgbClr>
              </a:solidFill>
              <a:ea typeface="Calibri"/>
              <a:cs typeface="Times New Roman"/>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23</a:t>
            </a:fld>
            <a:endParaRPr lang="en-ZA" dirty="0"/>
          </a:p>
        </p:txBody>
      </p:sp>
    </p:spTree>
    <p:extLst>
      <p:ext uri="{BB962C8B-B14F-4D97-AF65-F5344CB8AC3E}">
        <p14:creationId xmlns:p14="http://schemas.microsoft.com/office/powerpoint/2010/main" xmlns="" val="2600661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860717" cy="576064"/>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Integrated Sustainable Human </a:t>
            </a:r>
            <a:r>
              <a:rPr lang="en-US" sz="2200" b="1" dirty="0" smtClean="0">
                <a:solidFill>
                  <a:srgbClr val="874515">
                    <a:lumMod val="75000"/>
                  </a:srgbClr>
                </a:solidFill>
                <a:latin typeface="Calibri" pitchFamily="34" charset="0"/>
                <a:ea typeface="Calibri"/>
                <a:cs typeface="Times New Roman"/>
              </a:rPr>
              <a:t>Settlements </a:t>
            </a:r>
            <a:r>
              <a:rPr lang="en-US" sz="2200" b="1" dirty="0">
                <a:solidFill>
                  <a:srgbClr val="874515">
                    <a:lumMod val="75000"/>
                  </a:srgbClr>
                </a:solidFill>
                <a:latin typeface="Calibri" pitchFamily="34" charset="0"/>
                <a:ea typeface="Calibri"/>
                <a:cs typeface="Times New Roman"/>
              </a:rPr>
              <a:t>– Programme progress status: </a:t>
            </a:r>
            <a:r>
              <a:rPr lang="en-US" sz="2200" b="1" dirty="0" smtClean="0">
                <a:solidFill>
                  <a:srgbClr val="874515">
                    <a:lumMod val="75000"/>
                  </a:srgbClr>
                </a:solidFill>
                <a:latin typeface="Calibri" pitchFamily="34" charset="0"/>
                <a:ea typeface="Calibri"/>
                <a:cs typeface="Times New Roman"/>
              </a:rPr>
              <a:t>Free State (</a:t>
            </a:r>
            <a:r>
              <a:rPr lang="en-US" sz="2200" b="1" dirty="0">
                <a:solidFill>
                  <a:srgbClr val="874515">
                    <a:lumMod val="75000"/>
                  </a:srgbClr>
                </a:solidFill>
                <a:latin typeface="Calibri" pitchFamily="34" charset="0"/>
                <a:ea typeface="Calibri"/>
                <a:cs typeface="Times New Roman"/>
              </a:rPr>
              <a:t>7</a:t>
            </a:r>
            <a:r>
              <a:rPr lang="en-US" sz="2200" b="1" dirty="0" smtClean="0">
                <a:solidFill>
                  <a:srgbClr val="874515">
                    <a:lumMod val="75000"/>
                  </a:srgbClr>
                </a:solidFill>
                <a:latin typeface="Calibri" pitchFamily="34" charset="0"/>
                <a:ea typeface="Calibri"/>
                <a:cs typeface="Times New Roman"/>
              </a:rPr>
              <a:t>)</a:t>
            </a: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87234" y="907774"/>
            <a:ext cx="8245271" cy="5516287"/>
          </a:xfrm>
        </p:spPr>
        <p:txBody>
          <a:bodyPr>
            <a:noAutofit/>
          </a:bodyPr>
          <a:lstStyle/>
          <a:p>
            <a:pPr lvl="1" algn="just" defTabSz="457200" fontAlgn="base">
              <a:lnSpc>
                <a:spcPct val="150000"/>
              </a:lnSpc>
              <a:spcAft>
                <a:spcPct val="0"/>
              </a:spcAft>
              <a:buFont typeface="Wingdings" panose="05000000000000000000" pitchFamily="2" charset="2"/>
              <a:buChar char="q"/>
              <a:defRPr/>
            </a:pPr>
            <a:r>
              <a:rPr lang="en-ZA" sz="1800" dirty="0" smtClean="0">
                <a:solidFill>
                  <a:srgbClr val="874515">
                    <a:lumMod val="75000"/>
                  </a:srgbClr>
                </a:solidFill>
                <a:ea typeface="Calibri"/>
                <a:cs typeface="Times New Roman"/>
              </a:rPr>
              <a:t>ISU </a:t>
            </a:r>
            <a:r>
              <a:rPr lang="en-ZA" sz="1800" dirty="0">
                <a:solidFill>
                  <a:srgbClr val="874515">
                    <a:lumMod val="75000"/>
                  </a:srgbClr>
                </a:solidFill>
                <a:ea typeface="Calibri"/>
                <a:cs typeface="Times New Roman"/>
              </a:rPr>
              <a:t>work (rapid assessments and enumerations) completed </a:t>
            </a:r>
          </a:p>
          <a:p>
            <a:pPr lvl="1" algn="just" defTabSz="457200" fontAlgn="base">
              <a:lnSpc>
                <a:spcPct val="150000"/>
              </a:lnSpc>
              <a:spcAft>
                <a:spcPct val="0"/>
              </a:spcAft>
              <a:buFont typeface="Wingdings" panose="05000000000000000000" pitchFamily="2" charset="2"/>
              <a:buChar char="q"/>
              <a:defRPr/>
            </a:pPr>
            <a:r>
              <a:rPr lang="en-ZA" sz="1800" dirty="0">
                <a:solidFill>
                  <a:srgbClr val="874515">
                    <a:lumMod val="75000"/>
                  </a:srgbClr>
                </a:solidFill>
                <a:ea typeface="Calibri"/>
                <a:cs typeface="Times New Roman"/>
              </a:rPr>
              <a:t>Technical Upgrading Plans</a:t>
            </a:r>
          </a:p>
          <a:p>
            <a:pPr lvl="1" algn="just" defTabSz="457200" fontAlgn="base">
              <a:lnSpc>
                <a:spcPct val="150000"/>
              </a:lnSpc>
              <a:spcAft>
                <a:spcPct val="0"/>
              </a:spcAft>
              <a:buFont typeface="Wingdings" panose="05000000000000000000" pitchFamily="2" charset="2"/>
              <a:buChar char="q"/>
              <a:defRPr/>
            </a:pPr>
            <a:r>
              <a:rPr lang="en-ZA" sz="1800" dirty="0">
                <a:solidFill>
                  <a:srgbClr val="874515">
                    <a:lumMod val="75000"/>
                  </a:srgbClr>
                </a:solidFill>
                <a:ea typeface="Calibri"/>
                <a:cs typeface="Times New Roman"/>
              </a:rPr>
              <a:t>ISU Chapters for inclusion in the Municipal Housing Sector Plan </a:t>
            </a:r>
          </a:p>
          <a:p>
            <a:pPr lvl="1" algn="just" defTabSz="457200" fontAlgn="base">
              <a:lnSpc>
                <a:spcPct val="150000"/>
              </a:lnSpc>
              <a:spcAft>
                <a:spcPct val="0"/>
              </a:spcAft>
              <a:buFont typeface="Wingdings" panose="05000000000000000000" pitchFamily="2" charset="2"/>
              <a:buChar char="q"/>
              <a:defRPr/>
            </a:pPr>
            <a:r>
              <a:rPr lang="en-ZA" sz="1800" dirty="0">
                <a:solidFill>
                  <a:srgbClr val="874515">
                    <a:lumMod val="75000"/>
                  </a:srgbClr>
                </a:solidFill>
                <a:ea typeface="Calibri"/>
                <a:cs typeface="Times New Roman"/>
              </a:rPr>
              <a:t>Resettlement Plans through NDP&amp;M</a:t>
            </a:r>
          </a:p>
          <a:p>
            <a:pPr lvl="1" algn="just" defTabSz="457200" fontAlgn="base">
              <a:lnSpc>
                <a:spcPct val="150000"/>
              </a:lnSpc>
              <a:spcAft>
                <a:spcPct val="0"/>
              </a:spcAft>
              <a:buFont typeface="Wingdings" panose="05000000000000000000" pitchFamily="2" charset="2"/>
              <a:buChar char="q"/>
              <a:defRPr/>
            </a:pPr>
            <a:r>
              <a:rPr lang="en-ZA" sz="1800" dirty="0">
                <a:solidFill>
                  <a:srgbClr val="874515">
                    <a:lumMod val="75000"/>
                  </a:srgbClr>
                </a:solidFill>
                <a:ea typeface="Calibri"/>
                <a:cs typeface="Times New Roman"/>
              </a:rPr>
              <a:t>ISU Settlement-Level Plans (Business Plans)</a:t>
            </a:r>
          </a:p>
          <a:p>
            <a:pPr lvl="1" algn="just" defTabSz="457200" fontAlgn="base">
              <a:lnSpc>
                <a:spcPct val="150000"/>
              </a:lnSpc>
              <a:spcAft>
                <a:spcPct val="0"/>
              </a:spcAft>
              <a:buFont typeface="Wingdings" panose="05000000000000000000" pitchFamily="2" charset="2"/>
              <a:buChar char="q"/>
              <a:defRPr/>
            </a:pPr>
            <a:r>
              <a:rPr lang="en-ZA" sz="1800" dirty="0">
                <a:solidFill>
                  <a:srgbClr val="874515">
                    <a:lumMod val="75000"/>
                  </a:srgbClr>
                </a:solidFill>
                <a:ea typeface="Calibri"/>
                <a:cs typeface="Times New Roman"/>
              </a:rPr>
              <a:t>Technical support provided on a quarterly basis through FS ISU Forum (NUSP Structure</a:t>
            </a:r>
            <a:r>
              <a:rPr lang="en-ZA" sz="1800" dirty="0" smtClean="0">
                <a:solidFill>
                  <a:srgbClr val="874515">
                    <a:lumMod val="75000"/>
                  </a:srgbClr>
                </a:solidFill>
                <a:ea typeface="Calibri"/>
                <a:cs typeface="Times New Roman"/>
              </a:rPr>
              <a:t>)</a:t>
            </a:r>
            <a:endParaRPr lang="en-ZA" sz="1800" dirty="0">
              <a:solidFill>
                <a:srgbClr val="874515">
                  <a:lumMod val="75000"/>
                </a:srgbClr>
              </a:solidFill>
              <a:ea typeface="Calibri"/>
              <a:cs typeface="Times New Roman"/>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24</a:t>
            </a:fld>
            <a:endParaRPr lang="en-ZA" dirty="0"/>
          </a:p>
        </p:txBody>
      </p:sp>
    </p:spTree>
    <p:extLst>
      <p:ext uri="{BB962C8B-B14F-4D97-AF65-F5344CB8AC3E}">
        <p14:creationId xmlns:p14="http://schemas.microsoft.com/office/powerpoint/2010/main" xmlns="" val="812611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860717" cy="576064"/>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Integrated Sustainable Human </a:t>
            </a:r>
            <a:r>
              <a:rPr lang="en-US" sz="2200" b="1" dirty="0" smtClean="0">
                <a:solidFill>
                  <a:srgbClr val="874515">
                    <a:lumMod val="75000"/>
                  </a:srgbClr>
                </a:solidFill>
                <a:latin typeface="Calibri" pitchFamily="34" charset="0"/>
                <a:ea typeface="Calibri"/>
                <a:cs typeface="Times New Roman"/>
              </a:rPr>
              <a:t>Settlements </a:t>
            </a:r>
            <a:r>
              <a:rPr lang="en-US" sz="2200" b="1" dirty="0">
                <a:solidFill>
                  <a:srgbClr val="874515">
                    <a:lumMod val="75000"/>
                  </a:srgbClr>
                </a:solidFill>
                <a:latin typeface="Calibri" pitchFamily="34" charset="0"/>
                <a:ea typeface="Calibri"/>
                <a:cs typeface="Times New Roman"/>
              </a:rPr>
              <a:t>– </a:t>
            </a:r>
            <a:r>
              <a:rPr lang="en-US" sz="2200" b="1" dirty="0" smtClean="0">
                <a:solidFill>
                  <a:srgbClr val="874515">
                    <a:lumMod val="75000"/>
                  </a:srgbClr>
                </a:solidFill>
                <a:latin typeface="Calibri" pitchFamily="34" charset="0"/>
                <a:ea typeface="Calibri"/>
                <a:cs typeface="Times New Roman"/>
              </a:rPr>
              <a:t>Programme </a:t>
            </a:r>
            <a:r>
              <a:rPr lang="en-US" sz="2200" b="1" dirty="0">
                <a:solidFill>
                  <a:srgbClr val="874515">
                    <a:lumMod val="75000"/>
                  </a:srgbClr>
                </a:solidFill>
                <a:latin typeface="Calibri" pitchFamily="34" charset="0"/>
                <a:ea typeface="Calibri"/>
                <a:cs typeface="Times New Roman"/>
              </a:rPr>
              <a:t>progress status: </a:t>
            </a:r>
            <a:r>
              <a:rPr lang="en-US" sz="2200" b="1" dirty="0" smtClean="0">
                <a:solidFill>
                  <a:srgbClr val="874515">
                    <a:lumMod val="75000"/>
                  </a:srgbClr>
                </a:solidFill>
                <a:latin typeface="Calibri" pitchFamily="34" charset="0"/>
                <a:ea typeface="Calibri"/>
                <a:cs typeface="Times New Roman"/>
              </a:rPr>
              <a:t>Northern Cape (</a:t>
            </a:r>
            <a:r>
              <a:rPr lang="en-US" sz="2200" b="1" dirty="0">
                <a:solidFill>
                  <a:srgbClr val="874515">
                    <a:lumMod val="75000"/>
                  </a:srgbClr>
                </a:solidFill>
                <a:latin typeface="Calibri" pitchFamily="34" charset="0"/>
                <a:ea typeface="Calibri"/>
                <a:cs typeface="Times New Roman"/>
              </a:rPr>
              <a:t>8</a:t>
            </a:r>
            <a:r>
              <a:rPr lang="en-US" sz="2200" b="1" dirty="0" smtClean="0">
                <a:solidFill>
                  <a:srgbClr val="874515">
                    <a:lumMod val="75000"/>
                  </a:srgbClr>
                </a:solidFill>
                <a:latin typeface="Calibri" pitchFamily="34" charset="0"/>
                <a:ea typeface="Calibri"/>
                <a:cs typeface="Times New Roman"/>
              </a:rPr>
              <a:t>)</a:t>
            </a: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323528" y="836712"/>
            <a:ext cx="8408977" cy="5760640"/>
          </a:xfrm>
        </p:spPr>
        <p:txBody>
          <a:bodyPr>
            <a:noAutofit/>
          </a:bodyPr>
          <a:lstStyle/>
          <a:p>
            <a:pPr defTabSz="457200" fontAlgn="base">
              <a:lnSpc>
                <a:spcPct val="150000"/>
              </a:lnSpc>
              <a:spcAft>
                <a:spcPct val="0"/>
              </a:spcAft>
              <a:buFont typeface="Wingdings" panose="05000000000000000000" pitchFamily="2" charset="2"/>
              <a:buChar char="q"/>
            </a:pPr>
            <a:r>
              <a:rPr lang="en-ZA" sz="1800" b="1" dirty="0">
                <a:solidFill>
                  <a:srgbClr val="874515">
                    <a:lumMod val="75000"/>
                  </a:srgbClr>
                </a:solidFill>
                <a:ea typeface="Calibri"/>
                <a:cs typeface="Times New Roman"/>
              </a:rPr>
              <a:t>Land assembly support </a:t>
            </a:r>
            <a:r>
              <a:rPr lang="en-ZA" sz="1800" b="1" dirty="0" smtClean="0">
                <a:solidFill>
                  <a:srgbClr val="874515">
                    <a:lumMod val="75000"/>
                  </a:srgbClr>
                </a:solidFill>
                <a:ea typeface="Calibri"/>
                <a:cs typeface="Times New Roman"/>
              </a:rPr>
              <a:t>:</a:t>
            </a:r>
          </a:p>
          <a:p>
            <a:pPr lvl="1" defTabSz="457200" fontAlgn="base">
              <a:lnSpc>
                <a:spcPct val="150000"/>
              </a:lnSpc>
              <a:spcAft>
                <a:spcPct val="0"/>
              </a:spcAft>
              <a:buFont typeface="Wingdings" panose="05000000000000000000" pitchFamily="2" charset="2"/>
              <a:buChar char="§"/>
            </a:pPr>
            <a:r>
              <a:rPr lang="sv-SE" sz="1800" dirty="0" smtClean="0">
                <a:solidFill>
                  <a:srgbClr val="874515">
                    <a:lumMod val="75000"/>
                  </a:srgbClr>
                </a:solidFill>
                <a:ea typeface="Calibri"/>
                <a:cs typeface="Times New Roman"/>
              </a:rPr>
              <a:t>Facilitation of acquisition of private land </a:t>
            </a:r>
            <a:endParaRPr lang="sv-SE" sz="1800" dirty="0">
              <a:solidFill>
                <a:srgbClr val="FF0000"/>
              </a:solidFill>
              <a:ea typeface="Calibri"/>
              <a:cs typeface="Times New Roman"/>
            </a:endParaRPr>
          </a:p>
          <a:p>
            <a:pPr lvl="1" defTabSz="457200" fontAlgn="base">
              <a:lnSpc>
                <a:spcPct val="150000"/>
              </a:lnSpc>
              <a:spcAft>
                <a:spcPct val="0"/>
              </a:spcAft>
              <a:buFont typeface="Wingdings" panose="05000000000000000000" pitchFamily="2" charset="2"/>
              <a:buChar char="§"/>
            </a:pPr>
            <a:r>
              <a:rPr lang="en-ZA" sz="1800" dirty="0" smtClean="0">
                <a:solidFill>
                  <a:srgbClr val="874515">
                    <a:lumMod val="75000"/>
                  </a:srgbClr>
                </a:solidFill>
                <a:ea typeface="Calibri"/>
                <a:cs typeface="Times New Roman"/>
              </a:rPr>
              <a:t>Request for acquisition of  State</a:t>
            </a:r>
          </a:p>
          <a:p>
            <a:pPr lvl="0" defTabSz="457200" fontAlgn="base">
              <a:lnSpc>
                <a:spcPct val="150000"/>
              </a:lnSpc>
              <a:spcAft>
                <a:spcPct val="0"/>
              </a:spcAft>
              <a:buFont typeface="Wingdings" panose="05000000000000000000" pitchFamily="2" charset="2"/>
              <a:buChar char="q"/>
            </a:pPr>
            <a:r>
              <a:rPr lang="en-ZA" sz="1800" b="1" dirty="0" smtClean="0">
                <a:solidFill>
                  <a:srgbClr val="874515">
                    <a:lumMod val="75000"/>
                  </a:srgbClr>
                </a:solidFill>
                <a:ea typeface="Calibri"/>
                <a:cs typeface="Times New Roman"/>
              </a:rPr>
              <a:t>Project </a:t>
            </a:r>
            <a:r>
              <a:rPr lang="en-ZA" sz="1800" b="1" dirty="0">
                <a:solidFill>
                  <a:srgbClr val="874515">
                    <a:lumMod val="75000"/>
                  </a:srgbClr>
                </a:solidFill>
                <a:ea typeface="Calibri"/>
                <a:cs typeface="Times New Roman"/>
              </a:rPr>
              <a:t>Implementation support (NUSP)</a:t>
            </a:r>
          </a:p>
          <a:p>
            <a:pPr lvl="1" defTabSz="457200" fontAlgn="base">
              <a:lnSpc>
                <a:spcPct val="150000"/>
              </a:lnSpc>
              <a:spcAft>
                <a:spcPct val="0"/>
              </a:spcAft>
              <a:buFont typeface="Wingdings" panose="05000000000000000000" pitchFamily="2" charset="2"/>
              <a:buChar char="§"/>
            </a:pPr>
            <a:r>
              <a:rPr lang="en-ZA" sz="1800" dirty="0">
                <a:solidFill>
                  <a:srgbClr val="874515">
                    <a:lumMod val="75000"/>
                  </a:srgbClr>
                </a:solidFill>
                <a:ea typeface="Calibri"/>
                <a:cs typeface="Times New Roman"/>
              </a:rPr>
              <a:t>Dolomitic Investigation commissioned by CoGHSTA and Detailed Planning for upgrading  </a:t>
            </a:r>
          </a:p>
          <a:p>
            <a:pPr defTabSz="457200" fontAlgn="base">
              <a:lnSpc>
                <a:spcPct val="150000"/>
              </a:lnSpc>
              <a:spcAft>
                <a:spcPct val="0"/>
              </a:spcAft>
              <a:buFont typeface="Wingdings" panose="05000000000000000000" pitchFamily="2" charset="2"/>
              <a:buChar char="q"/>
            </a:pPr>
            <a:r>
              <a:rPr lang="en-ZA" sz="1800" b="1" dirty="0">
                <a:solidFill>
                  <a:srgbClr val="874515">
                    <a:lumMod val="75000"/>
                  </a:srgbClr>
                </a:solidFill>
                <a:ea typeface="Calibri"/>
                <a:cs typeface="Times New Roman"/>
              </a:rPr>
              <a:t>Project Implementation support </a:t>
            </a:r>
          </a:p>
          <a:p>
            <a:pPr lvl="1" defTabSz="457200" fontAlgn="base">
              <a:lnSpc>
                <a:spcPct val="150000"/>
              </a:lnSpc>
              <a:spcAft>
                <a:spcPct val="0"/>
              </a:spcAft>
              <a:buFont typeface="Wingdings" panose="05000000000000000000" pitchFamily="2" charset="2"/>
              <a:buChar char="§"/>
            </a:pPr>
            <a:r>
              <a:rPr lang="en-ZA" sz="1800" dirty="0">
                <a:solidFill>
                  <a:srgbClr val="874515">
                    <a:lumMod val="75000"/>
                  </a:srgbClr>
                </a:solidFill>
                <a:ea typeface="Calibri"/>
                <a:cs typeface="Times New Roman"/>
              </a:rPr>
              <a:t>Procurement of the service providers  for Design and Installation  of civil services </a:t>
            </a:r>
          </a:p>
          <a:p>
            <a:pPr lvl="1" defTabSz="457200" fontAlgn="base">
              <a:lnSpc>
                <a:spcPct val="150000"/>
              </a:lnSpc>
              <a:spcAft>
                <a:spcPct val="0"/>
              </a:spcAft>
              <a:buFont typeface="Wingdings" panose="05000000000000000000" pitchFamily="2" charset="2"/>
              <a:buChar char="§"/>
            </a:pPr>
            <a:r>
              <a:rPr lang="en-ZA" sz="1800" dirty="0">
                <a:solidFill>
                  <a:srgbClr val="874515">
                    <a:lumMod val="75000"/>
                  </a:srgbClr>
                </a:solidFill>
                <a:ea typeface="Calibri"/>
                <a:cs typeface="Times New Roman"/>
              </a:rPr>
              <a:t>Pre-planning </a:t>
            </a:r>
            <a:r>
              <a:rPr lang="en-ZA" sz="1800" dirty="0" smtClean="0">
                <a:solidFill>
                  <a:srgbClr val="874515">
                    <a:lumMod val="75000"/>
                  </a:srgbClr>
                </a:solidFill>
                <a:ea typeface="Calibri"/>
                <a:cs typeface="Times New Roman"/>
              </a:rPr>
              <a:t>; Programme </a:t>
            </a:r>
            <a:r>
              <a:rPr lang="en-ZA" sz="1800" dirty="0">
                <a:solidFill>
                  <a:srgbClr val="874515">
                    <a:lumMod val="75000"/>
                  </a:srgbClr>
                </a:solidFill>
                <a:ea typeface="Calibri"/>
                <a:cs typeface="Times New Roman"/>
              </a:rPr>
              <a:t>management support in Tsantsabane and Galowe 5000 as per the signed  new catalytic project MoU and </a:t>
            </a:r>
            <a:r>
              <a:rPr lang="en-ZA" sz="1800" dirty="0" smtClean="0">
                <a:solidFill>
                  <a:srgbClr val="874515">
                    <a:lumMod val="75000"/>
                  </a:srgbClr>
                </a:solidFill>
                <a:ea typeface="Calibri"/>
                <a:cs typeface="Times New Roman"/>
              </a:rPr>
              <a:t>IP, 22 </a:t>
            </a:r>
            <a:r>
              <a:rPr lang="en-ZA" sz="1800" dirty="0">
                <a:solidFill>
                  <a:srgbClr val="874515">
                    <a:lumMod val="75000"/>
                  </a:srgbClr>
                </a:solidFill>
                <a:ea typeface="Calibri"/>
                <a:cs typeface="Times New Roman"/>
              </a:rPr>
              <a:t>Houses and a Clinic constructed by HDA in Heuningvlei (Joe Morolong District) to replace the houses and a clinic that were affected by asbestos after a settlement payment by the Mining Company through DMR following a court case that the community won</a:t>
            </a:r>
          </a:p>
          <a:p>
            <a:pPr lvl="0" defTabSz="457200" fontAlgn="base">
              <a:lnSpc>
                <a:spcPct val="150000"/>
              </a:lnSpc>
              <a:spcBef>
                <a:spcPts val="0"/>
              </a:spcBef>
              <a:spcAft>
                <a:spcPct val="0"/>
              </a:spcAft>
              <a:buFont typeface="Arial" charset="0"/>
              <a:buChar char="•"/>
            </a:pPr>
            <a:endParaRPr lang="en-ZA" sz="1500" dirty="0">
              <a:solidFill>
                <a:prstClr val="black"/>
              </a:solidFill>
              <a:latin typeface="Arial"/>
              <a:ea typeface="Calibri"/>
              <a:cs typeface="Times New Roman"/>
            </a:endParaRPr>
          </a:p>
          <a:p>
            <a:pPr marL="0" indent="0" algn="just" defTabSz="457200" fontAlgn="base">
              <a:lnSpc>
                <a:spcPct val="150000"/>
              </a:lnSpc>
              <a:spcAft>
                <a:spcPct val="0"/>
              </a:spcAft>
              <a:buClr>
                <a:srgbClr val="531A17"/>
              </a:buClr>
              <a:buSzPct val="60000"/>
              <a:buNone/>
              <a:defRPr/>
            </a:pPr>
            <a:r>
              <a:rPr lang="en-ZA" sz="1800" dirty="0" smtClean="0">
                <a:solidFill>
                  <a:srgbClr val="FF0000"/>
                </a:solidFill>
                <a:ea typeface="Calibri"/>
                <a:cs typeface="Times New Roman"/>
              </a:rPr>
              <a:t> </a:t>
            </a:r>
            <a:endParaRPr lang="en-ZA" sz="1800" dirty="0">
              <a:solidFill>
                <a:srgbClr val="FF0000"/>
              </a:solidFill>
              <a:ea typeface="Calibri"/>
              <a:cs typeface="Times New Roman"/>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25</a:t>
            </a:fld>
            <a:endParaRPr lang="en-ZA" dirty="0"/>
          </a:p>
        </p:txBody>
      </p:sp>
    </p:spTree>
    <p:extLst>
      <p:ext uri="{BB962C8B-B14F-4D97-AF65-F5344CB8AC3E}">
        <p14:creationId xmlns:p14="http://schemas.microsoft.com/office/powerpoint/2010/main" xmlns="" val="1951624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0" y="-141972"/>
            <a:ext cx="8860717" cy="576064"/>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Integrated Sustainable Human </a:t>
            </a:r>
            <a:r>
              <a:rPr lang="en-US" sz="2200" b="1" dirty="0" smtClean="0">
                <a:solidFill>
                  <a:srgbClr val="874515">
                    <a:lumMod val="75000"/>
                  </a:srgbClr>
                </a:solidFill>
                <a:latin typeface="Calibri" pitchFamily="34" charset="0"/>
                <a:ea typeface="Calibri"/>
                <a:cs typeface="Times New Roman"/>
              </a:rPr>
              <a:t>Settlements </a:t>
            </a:r>
            <a:r>
              <a:rPr lang="en-US" sz="2200" b="1" dirty="0">
                <a:solidFill>
                  <a:srgbClr val="874515">
                    <a:lumMod val="75000"/>
                  </a:srgbClr>
                </a:solidFill>
                <a:latin typeface="Calibri" pitchFamily="34" charset="0"/>
                <a:ea typeface="Calibri"/>
                <a:cs typeface="Times New Roman"/>
              </a:rPr>
              <a:t>– Programme progress status: North </a:t>
            </a:r>
            <a:r>
              <a:rPr lang="en-US" sz="2200" b="1" dirty="0" smtClean="0">
                <a:solidFill>
                  <a:srgbClr val="874515">
                    <a:lumMod val="75000"/>
                  </a:srgbClr>
                </a:solidFill>
                <a:latin typeface="Calibri" pitchFamily="34" charset="0"/>
                <a:ea typeface="Calibri"/>
                <a:cs typeface="Times New Roman"/>
              </a:rPr>
              <a:t>West (</a:t>
            </a:r>
            <a:r>
              <a:rPr lang="en-US" sz="2200" b="1" dirty="0">
                <a:solidFill>
                  <a:srgbClr val="874515">
                    <a:lumMod val="75000"/>
                  </a:srgbClr>
                </a:solidFill>
                <a:latin typeface="Calibri" pitchFamily="34" charset="0"/>
                <a:ea typeface="Calibri"/>
                <a:cs typeface="Times New Roman"/>
              </a:rPr>
              <a:t>9</a:t>
            </a:r>
            <a:r>
              <a:rPr lang="en-US" sz="2200" b="1" dirty="0" smtClean="0">
                <a:solidFill>
                  <a:srgbClr val="874515">
                    <a:lumMod val="75000"/>
                  </a:srgbClr>
                </a:solidFill>
                <a:latin typeface="Calibri" pitchFamily="34" charset="0"/>
                <a:ea typeface="Calibri"/>
                <a:cs typeface="Times New Roman"/>
              </a:rPr>
              <a:t>)</a:t>
            </a: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227171" y="422941"/>
            <a:ext cx="8245271" cy="5617569"/>
          </a:xfrm>
        </p:spPr>
        <p:txBody>
          <a:bodyPr>
            <a:noAutofit/>
          </a:bodyPr>
          <a:lstStyle/>
          <a:p>
            <a:pPr lvl="0" defTabSz="457200" fontAlgn="base">
              <a:lnSpc>
                <a:spcPct val="150000"/>
              </a:lnSpc>
              <a:spcBef>
                <a:spcPts val="0"/>
              </a:spcBef>
              <a:spcAft>
                <a:spcPct val="0"/>
              </a:spcAft>
              <a:buFont typeface="Wingdings" panose="05000000000000000000" pitchFamily="2" charset="2"/>
              <a:buChar char="q"/>
            </a:pPr>
            <a:r>
              <a:rPr lang="en-ZA" sz="1800" b="1" dirty="0" smtClean="0">
                <a:solidFill>
                  <a:srgbClr val="874515">
                    <a:lumMod val="75000"/>
                  </a:srgbClr>
                </a:solidFill>
                <a:ea typeface="Calibri"/>
                <a:cs typeface="Times New Roman"/>
              </a:rPr>
              <a:t>Madibeng</a:t>
            </a:r>
            <a:endParaRPr lang="en-ZA" sz="1800" b="1" dirty="0">
              <a:solidFill>
                <a:srgbClr val="874515">
                  <a:lumMod val="75000"/>
                </a:srgbClr>
              </a:solidFill>
              <a:ea typeface="Calibri"/>
              <a:cs typeface="Times New Roman"/>
            </a:endParaRPr>
          </a:p>
          <a:p>
            <a:pPr lvl="1" defTabSz="457200" fontAlgn="base">
              <a:lnSpc>
                <a:spcPct val="150000"/>
              </a:lnSpc>
              <a:spcBef>
                <a:spcPts val="0"/>
              </a:spcBef>
              <a:spcAft>
                <a:spcPct val="0"/>
              </a:spcAft>
              <a:buFont typeface="Wingdings" panose="05000000000000000000" pitchFamily="2" charset="2"/>
              <a:buChar char="§"/>
            </a:pPr>
            <a:r>
              <a:rPr lang="en-ZA" sz="1800" dirty="0">
                <a:solidFill>
                  <a:srgbClr val="874515">
                    <a:lumMod val="75000"/>
                  </a:srgbClr>
                </a:solidFill>
                <a:ea typeface="Calibri"/>
                <a:cs typeface="Times New Roman"/>
              </a:rPr>
              <a:t>Appointment of Land Surveyors and property evaluations </a:t>
            </a:r>
          </a:p>
          <a:p>
            <a:pPr lvl="1" defTabSz="457200" fontAlgn="base">
              <a:lnSpc>
                <a:spcPct val="150000"/>
              </a:lnSpc>
              <a:spcBef>
                <a:spcPts val="0"/>
              </a:spcBef>
              <a:spcAft>
                <a:spcPct val="0"/>
              </a:spcAft>
              <a:buFont typeface="Wingdings" panose="05000000000000000000" pitchFamily="2" charset="2"/>
              <a:buChar char="§"/>
            </a:pPr>
            <a:r>
              <a:rPr lang="en-ZA" sz="1800" dirty="0">
                <a:solidFill>
                  <a:srgbClr val="874515">
                    <a:lumMod val="75000"/>
                  </a:srgbClr>
                </a:solidFill>
                <a:ea typeface="Calibri"/>
                <a:cs typeface="Times New Roman"/>
              </a:rPr>
              <a:t>Appointment of service providers to undertake township establishments, approval of General Plans and Conditions of Establishment</a:t>
            </a:r>
          </a:p>
          <a:p>
            <a:pPr lvl="1" defTabSz="457200" fontAlgn="base">
              <a:lnSpc>
                <a:spcPct val="150000"/>
              </a:lnSpc>
              <a:spcBef>
                <a:spcPts val="0"/>
              </a:spcBef>
              <a:spcAft>
                <a:spcPct val="0"/>
              </a:spcAft>
              <a:buFont typeface="Wingdings" panose="05000000000000000000" pitchFamily="2" charset="2"/>
              <a:buChar char="§"/>
            </a:pPr>
            <a:r>
              <a:rPr lang="en-ZA" sz="1800" dirty="0">
                <a:solidFill>
                  <a:srgbClr val="874515">
                    <a:lumMod val="75000"/>
                  </a:srgbClr>
                </a:solidFill>
                <a:ea typeface="Calibri"/>
                <a:cs typeface="Times New Roman"/>
              </a:rPr>
              <a:t>Acquisition of private land for ISU and formalization</a:t>
            </a:r>
          </a:p>
          <a:p>
            <a:pPr lvl="1" defTabSz="457200" fontAlgn="base">
              <a:lnSpc>
                <a:spcPct val="150000"/>
              </a:lnSpc>
              <a:spcBef>
                <a:spcPts val="0"/>
              </a:spcBef>
              <a:spcAft>
                <a:spcPct val="0"/>
              </a:spcAft>
              <a:buFont typeface="Wingdings" panose="05000000000000000000" pitchFamily="2" charset="2"/>
              <a:buChar char="§"/>
            </a:pPr>
            <a:r>
              <a:rPr lang="en-ZA" sz="1800" dirty="0">
                <a:solidFill>
                  <a:srgbClr val="874515">
                    <a:lumMod val="75000"/>
                  </a:srgbClr>
                </a:solidFill>
                <a:ea typeface="Calibri"/>
                <a:cs typeface="Times New Roman"/>
              </a:rPr>
              <a:t>Land assembly and release of state land for tenure upgrading</a:t>
            </a:r>
          </a:p>
          <a:p>
            <a:pPr defTabSz="457200" fontAlgn="base">
              <a:lnSpc>
                <a:spcPct val="150000"/>
              </a:lnSpc>
              <a:spcBef>
                <a:spcPts val="0"/>
              </a:spcBef>
              <a:spcAft>
                <a:spcPct val="0"/>
              </a:spcAft>
              <a:buFont typeface="Wingdings" panose="05000000000000000000" pitchFamily="2" charset="2"/>
              <a:buChar char="q"/>
            </a:pPr>
            <a:r>
              <a:rPr lang="en-ZA" sz="1800" b="1" dirty="0">
                <a:solidFill>
                  <a:srgbClr val="874515">
                    <a:lumMod val="75000"/>
                  </a:srgbClr>
                </a:solidFill>
                <a:ea typeface="Calibri"/>
                <a:cs typeface="Times New Roman"/>
              </a:rPr>
              <a:t>Matlosana (Catalytic Project)</a:t>
            </a:r>
          </a:p>
          <a:p>
            <a:pPr lvl="1" defTabSz="457200" fontAlgn="base">
              <a:lnSpc>
                <a:spcPct val="150000"/>
              </a:lnSpc>
              <a:spcBef>
                <a:spcPts val="0"/>
              </a:spcBef>
              <a:spcAft>
                <a:spcPct val="0"/>
              </a:spcAft>
              <a:buFont typeface="Wingdings" panose="05000000000000000000" pitchFamily="2" charset="2"/>
              <a:buChar char="§"/>
            </a:pPr>
            <a:r>
              <a:rPr lang="en-ZA" sz="1800" dirty="0">
                <a:solidFill>
                  <a:srgbClr val="874515">
                    <a:lumMod val="75000"/>
                  </a:srgbClr>
                </a:solidFill>
                <a:ea typeface="Calibri"/>
                <a:cs typeface="Times New Roman"/>
              </a:rPr>
              <a:t>Township establishment processes</a:t>
            </a:r>
          </a:p>
          <a:p>
            <a:pPr lvl="1" defTabSz="457200" fontAlgn="base">
              <a:lnSpc>
                <a:spcPct val="150000"/>
              </a:lnSpc>
              <a:spcBef>
                <a:spcPts val="0"/>
              </a:spcBef>
              <a:spcAft>
                <a:spcPct val="0"/>
              </a:spcAft>
              <a:buFont typeface="Wingdings" panose="05000000000000000000" pitchFamily="2" charset="2"/>
              <a:buChar char="§"/>
            </a:pPr>
            <a:r>
              <a:rPr lang="en-ZA" sz="1800" dirty="0">
                <a:solidFill>
                  <a:srgbClr val="874515">
                    <a:lumMod val="75000"/>
                  </a:srgbClr>
                </a:solidFill>
                <a:ea typeface="Calibri"/>
                <a:cs typeface="Times New Roman"/>
              </a:rPr>
              <a:t>Assessment of Project Readiness </a:t>
            </a:r>
          </a:p>
          <a:p>
            <a:pPr lvl="1" defTabSz="457200" fontAlgn="base">
              <a:lnSpc>
                <a:spcPct val="150000"/>
              </a:lnSpc>
              <a:spcBef>
                <a:spcPts val="0"/>
              </a:spcBef>
              <a:spcAft>
                <a:spcPct val="0"/>
              </a:spcAft>
              <a:buFont typeface="Wingdings" panose="05000000000000000000" pitchFamily="2" charset="2"/>
              <a:buChar char="§"/>
            </a:pPr>
            <a:r>
              <a:rPr lang="en-ZA" sz="1800" dirty="0">
                <a:solidFill>
                  <a:srgbClr val="874515">
                    <a:lumMod val="75000"/>
                  </a:srgbClr>
                </a:solidFill>
                <a:ea typeface="Calibri"/>
                <a:cs typeface="Times New Roman"/>
              </a:rPr>
              <a:t>Sites and services </a:t>
            </a:r>
          </a:p>
          <a:p>
            <a:pPr lvl="0" defTabSz="457200" fontAlgn="base">
              <a:lnSpc>
                <a:spcPct val="150000"/>
              </a:lnSpc>
              <a:spcBef>
                <a:spcPts val="0"/>
              </a:spcBef>
              <a:spcAft>
                <a:spcPct val="0"/>
              </a:spcAft>
              <a:buFont typeface="Wingdings" panose="05000000000000000000" pitchFamily="2" charset="2"/>
              <a:buChar char="q"/>
            </a:pPr>
            <a:r>
              <a:rPr lang="en-ZA" sz="1800" b="1" dirty="0">
                <a:solidFill>
                  <a:srgbClr val="874515">
                    <a:lumMod val="75000"/>
                  </a:srgbClr>
                </a:solidFill>
                <a:ea typeface="Calibri"/>
                <a:cs typeface="Times New Roman"/>
              </a:rPr>
              <a:t>Rustenburg</a:t>
            </a:r>
          </a:p>
          <a:p>
            <a:pPr lvl="1" defTabSz="457200" fontAlgn="base">
              <a:lnSpc>
                <a:spcPct val="150000"/>
              </a:lnSpc>
              <a:spcBef>
                <a:spcPts val="0"/>
              </a:spcBef>
              <a:spcAft>
                <a:spcPct val="0"/>
              </a:spcAft>
              <a:buFont typeface="Wingdings" panose="05000000000000000000" pitchFamily="2" charset="2"/>
              <a:buChar char="§"/>
            </a:pPr>
            <a:r>
              <a:rPr lang="en-ZA" sz="1800" dirty="0">
                <a:solidFill>
                  <a:srgbClr val="874515">
                    <a:lumMod val="75000"/>
                  </a:srgbClr>
                </a:solidFill>
                <a:ea typeface="Calibri"/>
                <a:cs typeface="Times New Roman"/>
              </a:rPr>
              <a:t>Township establishment processes (including Bokamoso Catalytic </a:t>
            </a:r>
            <a:r>
              <a:rPr lang="en-ZA" sz="1800" dirty="0" smtClean="0">
                <a:solidFill>
                  <a:srgbClr val="874515">
                    <a:lumMod val="75000"/>
                  </a:srgbClr>
                </a:solidFill>
                <a:ea typeface="Calibri"/>
                <a:cs typeface="Times New Roman"/>
              </a:rPr>
              <a:t>Project) Enumeration </a:t>
            </a:r>
            <a:r>
              <a:rPr lang="en-ZA" sz="1800" dirty="0">
                <a:solidFill>
                  <a:srgbClr val="874515">
                    <a:lumMod val="75000"/>
                  </a:srgbClr>
                </a:solidFill>
                <a:ea typeface="Calibri"/>
                <a:cs typeface="Times New Roman"/>
              </a:rPr>
              <a:t>on the settlements which we are </a:t>
            </a:r>
            <a:r>
              <a:rPr lang="en-ZA" sz="1800" dirty="0" smtClean="0">
                <a:solidFill>
                  <a:srgbClr val="874515">
                    <a:lumMod val="75000"/>
                  </a:srgbClr>
                </a:solidFill>
                <a:ea typeface="Calibri"/>
                <a:cs typeface="Times New Roman"/>
              </a:rPr>
              <a:t>formalising; Bulk </a:t>
            </a:r>
            <a:r>
              <a:rPr lang="en-ZA" sz="1800" dirty="0">
                <a:solidFill>
                  <a:srgbClr val="874515">
                    <a:lumMod val="75000"/>
                  </a:srgbClr>
                </a:solidFill>
                <a:ea typeface="Calibri"/>
                <a:cs typeface="Times New Roman"/>
              </a:rPr>
              <a:t>infrastructure </a:t>
            </a:r>
            <a:r>
              <a:rPr lang="en-ZA" sz="1800" dirty="0" smtClean="0">
                <a:solidFill>
                  <a:srgbClr val="874515">
                    <a:lumMod val="75000"/>
                  </a:srgbClr>
                </a:solidFill>
                <a:ea typeface="Calibri"/>
                <a:cs typeface="Times New Roman"/>
              </a:rPr>
              <a:t>assessments; Facilitation </a:t>
            </a:r>
            <a:r>
              <a:rPr lang="en-ZA" sz="1800" dirty="0">
                <a:solidFill>
                  <a:srgbClr val="874515">
                    <a:lumMod val="75000"/>
                  </a:srgbClr>
                </a:solidFill>
                <a:ea typeface="Calibri"/>
                <a:cs typeface="Times New Roman"/>
              </a:rPr>
              <a:t>of installation of </a:t>
            </a:r>
            <a:r>
              <a:rPr lang="en-ZA" sz="1800" dirty="0" smtClean="0">
                <a:solidFill>
                  <a:srgbClr val="874515">
                    <a:lumMod val="75000"/>
                  </a:srgbClr>
                </a:solidFill>
                <a:ea typeface="Calibri"/>
                <a:cs typeface="Times New Roman"/>
              </a:rPr>
              <a:t>services; Acquisition </a:t>
            </a:r>
            <a:r>
              <a:rPr lang="en-ZA" sz="1800" dirty="0">
                <a:solidFill>
                  <a:srgbClr val="874515">
                    <a:lumMod val="75000"/>
                  </a:srgbClr>
                </a:solidFill>
                <a:ea typeface="Calibri"/>
                <a:cs typeface="Times New Roman"/>
              </a:rPr>
              <a:t>of private land for ISU and integrated settlements  </a:t>
            </a:r>
            <a:r>
              <a:rPr lang="en-ZA" sz="1800" dirty="0" smtClean="0">
                <a:solidFill>
                  <a:srgbClr val="874515">
                    <a:lumMod val="75000"/>
                  </a:srgbClr>
                </a:solidFill>
                <a:ea typeface="Calibri"/>
                <a:cs typeface="Times New Roman"/>
              </a:rPr>
              <a:t>Land </a:t>
            </a:r>
            <a:r>
              <a:rPr lang="en-ZA" sz="1800" dirty="0">
                <a:solidFill>
                  <a:srgbClr val="874515">
                    <a:lumMod val="75000"/>
                  </a:srgbClr>
                </a:solidFill>
                <a:ea typeface="Calibri"/>
                <a:cs typeface="Times New Roman"/>
              </a:rPr>
              <a:t>assembly and release of state </a:t>
            </a:r>
            <a:r>
              <a:rPr lang="en-ZA" sz="1800" dirty="0" smtClean="0">
                <a:solidFill>
                  <a:srgbClr val="874515">
                    <a:lumMod val="75000"/>
                  </a:srgbClr>
                </a:solidFill>
                <a:ea typeface="Calibri"/>
                <a:cs typeface="Times New Roman"/>
              </a:rPr>
              <a:t>land</a:t>
            </a:r>
            <a:endParaRPr lang="en-ZA" sz="1800" dirty="0">
              <a:solidFill>
                <a:srgbClr val="874515">
                  <a:lumMod val="75000"/>
                </a:srgbClr>
              </a:solidFill>
              <a:ea typeface="Calibri"/>
              <a:cs typeface="Times New Roman"/>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26</a:t>
            </a:fld>
            <a:endParaRPr lang="en-ZA" dirty="0"/>
          </a:p>
        </p:txBody>
      </p:sp>
    </p:spTree>
    <p:extLst>
      <p:ext uri="{BB962C8B-B14F-4D97-AF65-F5344CB8AC3E}">
        <p14:creationId xmlns:p14="http://schemas.microsoft.com/office/powerpoint/2010/main" xmlns="" val="2064812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860717" cy="576064"/>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Integrated Sustainable Human </a:t>
            </a:r>
            <a:r>
              <a:rPr lang="en-US" sz="2200" b="1" dirty="0" smtClean="0">
                <a:solidFill>
                  <a:srgbClr val="874515">
                    <a:lumMod val="75000"/>
                  </a:srgbClr>
                </a:solidFill>
                <a:latin typeface="Calibri" pitchFamily="34" charset="0"/>
                <a:ea typeface="Calibri"/>
                <a:cs typeface="Times New Roman"/>
              </a:rPr>
              <a:t>Settlements </a:t>
            </a:r>
            <a:r>
              <a:rPr lang="en-US" sz="2200" b="1" dirty="0">
                <a:solidFill>
                  <a:srgbClr val="874515">
                    <a:lumMod val="75000"/>
                  </a:srgbClr>
                </a:solidFill>
                <a:latin typeface="Calibri" pitchFamily="34" charset="0"/>
                <a:ea typeface="Calibri"/>
                <a:cs typeface="Times New Roman"/>
              </a:rPr>
              <a:t>–Programme progress status: </a:t>
            </a:r>
            <a:r>
              <a:rPr lang="en-US" sz="2200" b="1" dirty="0" smtClean="0">
                <a:solidFill>
                  <a:srgbClr val="874515">
                    <a:lumMod val="75000"/>
                  </a:srgbClr>
                </a:solidFill>
                <a:latin typeface="Calibri" pitchFamily="34" charset="0"/>
                <a:ea typeface="Calibri"/>
                <a:cs typeface="Times New Roman"/>
              </a:rPr>
              <a:t>Gauteng (West Rand Plan and Approach) (10)</a:t>
            </a: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87234" y="907774"/>
            <a:ext cx="8245271" cy="5516287"/>
          </a:xfrm>
        </p:spPr>
        <p:txBody>
          <a:bodyPr>
            <a:noAutofit/>
          </a:bodyPr>
          <a:lstStyle/>
          <a:p>
            <a:pPr marL="0" lvl="0" indent="0" defTabSz="457200" fontAlgn="base">
              <a:lnSpc>
                <a:spcPct val="150000"/>
              </a:lnSpc>
              <a:spcBef>
                <a:spcPts val="0"/>
              </a:spcBef>
              <a:spcAft>
                <a:spcPct val="0"/>
              </a:spcAft>
              <a:buNone/>
            </a:pPr>
            <a:endParaRPr lang="en-ZA" sz="1500" dirty="0" smtClean="0">
              <a:solidFill>
                <a:prstClr val="black"/>
              </a:solidFill>
              <a:latin typeface="Arial"/>
              <a:ea typeface="Calibri"/>
              <a:cs typeface="Times New Roman"/>
            </a:endParaRPr>
          </a:p>
          <a:p>
            <a:pPr defTabSz="457200" fontAlgn="base">
              <a:lnSpc>
                <a:spcPct val="150000"/>
              </a:lnSpc>
              <a:spcBef>
                <a:spcPts val="0"/>
              </a:spcBef>
              <a:spcAft>
                <a:spcPct val="0"/>
              </a:spcAft>
              <a:buFont typeface="Wingdings" panose="05000000000000000000" pitchFamily="2" charset="2"/>
              <a:buChar char="q"/>
            </a:pPr>
            <a:r>
              <a:rPr lang="en-ZA" sz="1800" b="1" dirty="0">
                <a:solidFill>
                  <a:srgbClr val="874515">
                    <a:lumMod val="75000"/>
                  </a:srgbClr>
                </a:solidFill>
                <a:ea typeface="Calibri"/>
                <a:cs typeface="Times New Roman"/>
              </a:rPr>
              <a:t>Planning Alignment</a:t>
            </a:r>
          </a:p>
          <a:p>
            <a:pPr lvl="1" defTabSz="457200" fontAlgn="base">
              <a:lnSpc>
                <a:spcPct val="150000"/>
              </a:lnSpc>
              <a:spcBef>
                <a:spcPts val="0"/>
              </a:spcBef>
              <a:spcAft>
                <a:spcPct val="0"/>
              </a:spcAft>
              <a:buFont typeface="Wingdings" panose="05000000000000000000" pitchFamily="2" charset="2"/>
              <a:buChar char="§"/>
            </a:pPr>
            <a:r>
              <a:rPr lang="en-ZA" sz="1800" dirty="0">
                <a:solidFill>
                  <a:srgbClr val="874515">
                    <a:lumMod val="75000"/>
                  </a:srgbClr>
                </a:solidFill>
                <a:ea typeface="Calibri"/>
                <a:cs typeface="Times New Roman"/>
              </a:rPr>
              <a:t>Alignment of spatial elements and dimensions of identified mining towns</a:t>
            </a:r>
          </a:p>
          <a:p>
            <a:pPr lvl="1" defTabSz="457200" fontAlgn="base">
              <a:lnSpc>
                <a:spcPct val="150000"/>
              </a:lnSpc>
              <a:spcBef>
                <a:spcPts val="0"/>
              </a:spcBef>
              <a:spcAft>
                <a:spcPct val="0"/>
              </a:spcAft>
              <a:buFont typeface="Wingdings" panose="05000000000000000000" pitchFamily="2" charset="2"/>
              <a:buChar char="§"/>
            </a:pPr>
            <a:r>
              <a:rPr lang="en-ZA" sz="1800" dirty="0">
                <a:solidFill>
                  <a:srgbClr val="874515">
                    <a:lumMod val="75000"/>
                  </a:srgbClr>
                </a:solidFill>
                <a:ea typeface="Calibri"/>
                <a:cs typeface="Times New Roman"/>
              </a:rPr>
              <a:t>Identification of existing plans and strategies within the mining town areas  </a:t>
            </a:r>
          </a:p>
          <a:p>
            <a:pPr lvl="0" defTabSz="457200" fontAlgn="base">
              <a:lnSpc>
                <a:spcPct val="150000"/>
              </a:lnSpc>
              <a:spcBef>
                <a:spcPts val="0"/>
              </a:spcBef>
              <a:spcAft>
                <a:spcPct val="0"/>
              </a:spcAft>
              <a:buFont typeface="Wingdings" panose="05000000000000000000" pitchFamily="2" charset="2"/>
              <a:buChar char="q"/>
            </a:pPr>
            <a:r>
              <a:rPr lang="en-ZA" sz="1800" b="1" dirty="0">
                <a:solidFill>
                  <a:srgbClr val="874515">
                    <a:lumMod val="75000"/>
                  </a:srgbClr>
                </a:solidFill>
                <a:ea typeface="Calibri"/>
                <a:cs typeface="Times New Roman"/>
              </a:rPr>
              <a:t>Governance Framework</a:t>
            </a:r>
          </a:p>
          <a:p>
            <a:pPr lvl="1" defTabSz="457200" fontAlgn="base">
              <a:lnSpc>
                <a:spcPct val="150000"/>
              </a:lnSpc>
              <a:spcBef>
                <a:spcPts val="0"/>
              </a:spcBef>
              <a:spcAft>
                <a:spcPct val="0"/>
              </a:spcAft>
              <a:buFont typeface="Wingdings" panose="05000000000000000000" pitchFamily="2" charset="2"/>
              <a:buChar char="§"/>
            </a:pPr>
            <a:r>
              <a:rPr lang="en-ZA" sz="1800" dirty="0">
                <a:solidFill>
                  <a:srgbClr val="874515">
                    <a:lumMod val="75000"/>
                  </a:srgbClr>
                </a:solidFill>
                <a:ea typeface="Calibri"/>
                <a:cs typeface="Times New Roman"/>
              </a:rPr>
              <a:t>Analyze and provide for institutional support to drive regional mining towns approach</a:t>
            </a:r>
          </a:p>
          <a:p>
            <a:pPr lvl="1" defTabSz="457200" fontAlgn="base">
              <a:lnSpc>
                <a:spcPct val="150000"/>
              </a:lnSpc>
              <a:spcBef>
                <a:spcPts val="0"/>
              </a:spcBef>
              <a:spcAft>
                <a:spcPct val="0"/>
              </a:spcAft>
              <a:buFont typeface="Wingdings" panose="05000000000000000000" pitchFamily="2" charset="2"/>
              <a:buChar char="§"/>
            </a:pPr>
            <a:r>
              <a:rPr lang="en-ZA" sz="1800" dirty="0">
                <a:solidFill>
                  <a:srgbClr val="874515">
                    <a:lumMod val="75000"/>
                  </a:srgbClr>
                </a:solidFill>
                <a:ea typeface="Calibri"/>
                <a:cs typeface="Times New Roman"/>
              </a:rPr>
              <a:t>Identification of credible partners for joint planning and coordination</a:t>
            </a:r>
            <a:r>
              <a:rPr lang="en-ZA" sz="2000" dirty="0">
                <a:solidFill>
                  <a:prstClr val="black"/>
                </a:solidFill>
                <a:latin typeface="Arial"/>
                <a:ea typeface="ＭＳ Ｐゴシック" pitchFamily="-108" charset="-128"/>
              </a:rPr>
              <a:t> </a:t>
            </a:r>
          </a:p>
          <a:p>
            <a:pPr defTabSz="457200" fontAlgn="base">
              <a:lnSpc>
                <a:spcPct val="150000"/>
              </a:lnSpc>
              <a:spcBef>
                <a:spcPts val="0"/>
              </a:spcBef>
              <a:spcAft>
                <a:spcPct val="0"/>
              </a:spcAft>
              <a:buFont typeface="Wingdings" panose="05000000000000000000" pitchFamily="2" charset="2"/>
              <a:buChar char="q"/>
            </a:pPr>
            <a:r>
              <a:rPr lang="en-ZA" sz="1800" b="1" dirty="0">
                <a:solidFill>
                  <a:srgbClr val="874515">
                    <a:lumMod val="75000"/>
                  </a:srgbClr>
                </a:solidFill>
                <a:ea typeface="Calibri"/>
                <a:cs typeface="Times New Roman"/>
              </a:rPr>
              <a:t>Tools and Instruments </a:t>
            </a:r>
          </a:p>
          <a:p>
            <a:pPr lvl="1" defTabSz="457200" fontAlgn="base">
              <a:lnSpc>
                <a:spcPct val="150000"/>
              </a:lnSpc>
              <a:spcBef>
                <a:spcPts val="0"/>
              </a:spcBef>
              <a:spcAft>
                <a:spcPct val="0"/>
              </a:spcAft>
              <a:buFont typeface="Wingdings" panose="05000000000000000000" pitchFamily="2" charset="2"/>
              <a:buChar char="§"/>
            </a:pPr>
            <a:r>
              <a:rPr lang="en-ZA" sz="1800" dirty="0">
                <a:solidFill>
                  <a:srgbClr val="874515">
                    <a:lumMod val="75000"/>
                  </a:srgbClr>
                </a:solidFill>
                <a:ea typeface="Calibri"/>
                <a:cs typeface="Times New Roman"/>
              </a:rPr>
              <a:t>Identify priority areas and interventions based on scale, severity and conditions of human settlements</a:t>
            </a:r>
          </a:p>
          <a:p>
            <a:pPr marL="214313" indent="-214313" defTabSz="457200" fontAlgn="base">
              <a:lnSpc>
                <a:spcPct val="130000"/>
              </a:lnSpc>
              <a:spcBef>
                <a:spcPts val="0"/>
              </a:spcBef>
              <a:spcAft>
                <a:spcPct val="0"/>
              </a:spcAft>
              <a:buFont typeface="Arial" charset="0"/>
              <a:buChar char="•"/>
            </a:pPr>
            <a:endParaRPr lang="en-ZA" sz="1800" dirty="0">
              <a:solidFill>
                <a:srgbClr val="FF0000"/>
              </a:solidFill>
              <a:ea typeface="Calibri"/>
              <a:cs typeface="Times New Roman"/>
            </a:endParaRPr>
          </a:p>
          <a:p>
            <a:pPr marL="0" indent="0" algn="just" defTabSz="457200" fontAlgn="base">
              <a:lnSpc>
                <a:spcPct val="125000"/>
              </a:lnSpc>
              <a:spcAft>
                <a:spcPct val="0"/>
              </a:spcAft>
              <a:buClr>
                <a:srgbClr val="531A17"/>
              </a:buClr>
              <a:buSzPct val="60000"/>
              <a:buNone/>
              <a:defRPr/>
            </a:pPr>
            <a:endParaRPr lang="en-ZA" sz="1800" dirty="0">
              <a:solidFill>
                <a:srgbClr val="FF0000"/>
              </a:solidFill>
              <a:ea typeface="Calibri"/>
              <a:cs typeface="Times New Roman"/>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27</a:t>
            </a:fld>
            <a:endParaRPr lang="en-ZA" dirty="0"/>
          </a:p>
        </p:txBody>
      </p:sp>
    </p:spTree>
    <p:extLst>
      <p:ext uri="{BB962C8B-B14F-4D97-AF65-F5344CB8AC3E}">
        <p14:creationId xmlns:p14="http://schemas.microsoft.com/office/powerpoint/2010/main" xmlns="" val="2088432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860717" cy="576064"/>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Integrated Sustainable Human </a:t>
            </a:r>
            <a:r>
              <a:rPr lang="en-US" sz="2200" b="1" dirty="0" smtClean="0">
                <a:solidFill>
                  <a:srgbClr val="874515">
                    <a:lumMod val="75000"/>
                  </a:srgbClr>
                </a:solidFill>
                <a:latin typeface="Calibri" pitchFamily="34" charset="0"/>
                <a:ea typeface="Calibri"/>
                <a:cs typeface="Times New Roman"/>
              </a:rPr>
              <a:t>Settlements – Progress with Integrated Human Settlements projects in Marikana (12)</a:t>
            </a: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87234" y="907775"/>
            <a:ext cx="8245271" cy="5184576"/>
          </a:xfrm>
        </p:spPr>
        <p:txBody>
          <a:bodyPr>
            <a:noAutofit/>
          </a:bodyPr>
          <a:lstStyle/>
          <a:p>
            <a:pPr algn="just" fontAlgn="base">
              <a:lnSpc>
                <a:spcPct val="150000"/>
              </a:lnSpc>
              <a:spcBef>
                <a:spcPts val="0"/>
              </a:spcBef>
              <a:spcAft>
                <a:spcPct val="0"/>
              </a:spcAft>
              <a:buClr>
                <a:srgbClr val="531A17"/>
              </a:buClr>
              <a:buSzPct val="60000"/>
              <a:buFont typeface="Wingdings" panose="05000000000000000000" pitchFamily="2" charset="2"/>
              <a:buChar char="q"/>
              <a:defRPr/>
            </a:pPr>
            <a:r>
              <a:rPr lang="en-GB" sz="1800" dirty="0">
                <a:solidFill>
                  <a:srgbClr val="874515">
                    <a:lumMod val="75000"/>
                  </a:srgbClr>
                </a:solidFill>
                <a:latin typeface="Calibri" pitchFamily="34" charset="0"/>
              </a:rPr>
              <a:t>The Marikana area is characterized by the most extreme poor living conditions </a:t>
            </a:r>
          </a:p>
          <a:p>
            <a:pPr algn="just" fontAlgn="base">
              <a:lnSpc>
                <a:spcPct val="150000"/>
              </a:lnSpc>
              <a:spcBef>
                <a:spcPts val="0"/>
              </a:spcBef>
              <a:spcAft>
                <a:spcPct val="0"/>
              </a:spcAft>
              <a:buClr>
                <a:srgbClr val="531A17"/>
              </a:buClr>
              <a:buSzPct val="60000"/>
              <a:buFont typeface="Wingdings" panose="05000000000000000000" pitchFamily="2" charset="2"/>
              <a:buChar char="q"/>
              <a:defRPr/>
            </a:pPr>
            <a:r>
              <a:rPr lang="en-GB" sz="1800" dirty="0">
                <a:solidFill>
                  <a:srgbClr val="874515">
                    <a:lumMod val="75000"/>
                  </a:srgbClr>
                </a:solidFill>
                <a:latin typeface="Calibri" pitchFamily="34" charset="0"/>
              </a:rPr>
              <a:t>O</a:t>
            </a:r>
            <a:r>
              <a:rPr lang="en-GB" sz="1800" dirty="0" smtClean="0">
                <a:solidFill>
                  <a:srgbClr val="874515">
                    <a:lumMod val="75000"/>
                  </a:srgbClr>
                </a:solidFill>
                <a:latin typeface="Calibri" pitchFamily="34" charset="0"/>
              </a:rPr>
              <a:t>verall </a:t>
            </a:r>
            <a:r>
              <a:rPr lang="en-GB" sz="1800" dirty="0">
                <a:solidFill>
                  <a:srgbClr val="874515">
                    <a:lumMod val="75000"/>
                  </a:srgbClr>
                </a:solidFill>
                <a:latin typeface="Calibri" pitchFamily="34" charset="0"/>
              </a:rPr>
              <a:t>population of approximately 24 000 with approximately 85% of these inhabitants working at the nearby mines mostly for the Lonmin Mining Company</a:t>
            </a:r>
          </a:p>
          <a:p>
            <a:pPr algn="just" fontAlgn="base">
              <a:lnSpc>
                <a:spcPct val="150000"/>
              </a:lnSpc>
              <a:spcBef>
                <a:spcPts val="0"/>
              </a:spcBef>
              <a:spcAft>
                <a:spcPct val="0"/>
              </a:spcAft>
              <a:buClr>
                <a:srgbClr val="531A17"/>
              </a:buClr>
              <a:buSzPct val="60000"/>
              <a:buFont typeface="Wingdings" panose="05000000000000000000" pitchFamily="2" charset="2"/>
              <a:buChar char="q"/>
              <a:defRPr/>
            </a:pPr>
            <a:r>
              <a:rPr lang="en-GB" sz="1800" dirty="0">
                <a:solidFill>
                  <a:srgbClr val="874515">
                    <a:lumMod val="75000"/>
                  </a:srgbClr>
                </a:solidFill>
                <a:latin typeface="Calibri" pitchFamily="34" charset="0"/>
              </a:rPr>
              <a:t>It is estimated that 18 000 of these people live in informal settlements </a:t>
            </a:r>
            <a:r>
              <a:rPr lang="en-GB" sz="1800" dirty="0" smtClean="0">
                <a:solidFill>
                  <a:srgbClr val="874515">
                    <a:lumMod val="75000"/>
                  </a:srgbClr>
                </a:solidFill>
                <a:latin typeface="Calibri" pitchFamily="34" charset="0"/>
              </a:rPr>
              <a:t>as a result of the Living out allowance </a:t>
            </a:r>
            <a:endParaRPr lang="en-GB" sz="1800" dirty="0">
              <a:solidFill>
                <a:srgbClr val="874515">
                  <a:lumMod val="75000"/>
                </a:srgbClr>
              </a:solidFill>
              <a:latin typeface="Calibri" pitchFamily="34" charset="0"/>
            </a:endParaRPr>
          </a:p>
          <a:p>
            <a:pPr marL="0" indent="0" algn="just" defTabSz="457200" fontAlgn="base">
              <a:lnSpc>
                <a:spcPct val="125000"/>
              </a:lnSpc>
              <a:spcAft>
                <a:spcPct val="0"/>
              </a:spcAft>
              <a:buClr>
                <a:srgbClr val="531A17"/>
              </a:buClr>
              <a:buSzPct val="60000"/>
              <a:buNone/>
              <a:defRPr/>
            </a:pPr>
            <a:endParaRPr lang="en-ZA" sz="1800" dirty="0">
              <a:solidFill>
                <a:srgbClr val="874515">
                  <a:lumMod val="75000"/>
                </a:srgbClr>
              </a:solidFill>
              <a:ea typeface="Calibri"/>
              <a:cs typeface="Times New Roman"/>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28</a:t>
            </a:fld>
            <a:endParaRPr lang="en-ZA" dirty="0"/>
          </a:p>
        </p:txBody>
      </p:sp>
      <p:pic>
        <p:nvPicPr>
          <p:cNvPr id="5" name="Picture 4" descr="C:\Users\Mpho.Ndaba\Documents\Mining Towns\Miniter Jeff Radebe\Marikana 2\IMG_1249.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233" y="3174537"/>
            <a:ext cx="4029170" cy="3449580"/>
          </a:xfrm>
          <a:prstGeom prst="rect">
            <a:avLst/>
          </a:prstGeom>
          <a:noFill/>
          <a:ln>
            <a:noFill/>
          </a:ln>
        </p:spPr>
      </p:pic>
      <p:pic>
        <p:nvPicPr>
          <p:cNvPr id="6" name="Picture 5" descr="C:\Users\Mpho.Ndaba\Documents\Mining Towns\Miniter Jeff Radebe\Marikana 2\IMG_1263.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16015" y="3174537"/>
            <a:ext cx="4016490" cy="3449580"/>
          </a:xfrm>
          <a:prstGeom prst="rect">
            <a:avLst/>
          </a:prstGeom>
          <a:noFill/>
          <a:ln>
            <a:noFill/>
          </a:ln>
        </p:spPr>
      </p:pic>
    </p:spTree>
    <p:extLst>
      <p:ext uri="{BB962C8B-B14F-4D97-AF65-F5344CB8AC3E}">
        <p14:creationId xmlns:p14="http://schemas.microsoft.com/office/powerpoint/2010/main" xmlns="" val="272704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860717" cy="576064"/>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Integrated Sustainable Human </a:t>
            </a:r>
            <a:r>
              <a:rPr lang="en-US" sz="2200" b="1" dirty="0" smtClean="0">
                <a:solidFill>
                  <a:srgbClr val="874515">
                    <a:lumMod val="75000"/>
                  </a:srgbClr>
                </a:solidFill>
                <a:latin typeface="Calibri" pitchFamily="34" charset="0"/>
                <a:ea typeface="Calibri"/>
                <a:cs typeface="Times New Roman"/>
              </a:rPr>
              <a:t>Settlements </a:t>
            </a:r>
            <a:r>
              <a:rPr lang="en-US" sz="2200" b="1" dirty="0">
                <a:solidFill>
                  <a:srgbClr val="874515">
                    <a:lumMod val="75000"/>
                  </a:srgbClr>
                </a:solidFill>
                <a:latin typeface="Calibri" pitchFamily="34" charset="0"/>
                <a:ea typeface="Calibri"/>
                <a:cs typeface="Times New Roman"/>
              </a:rPr>
              <a:t>–Marikana Top Presidential Hotline Calls from April 2013 to April </a:t>
            </a:r>
            <a:r>
              <a:rPr lang="en-US" sz="2200" b="1" dirty="0" smtClean="0">
                <a:solidFill>
                  <a:srgbClr val="874515">
                    <a:lumMod val="75000"/>
                  </a:srgbClr>
                </a:solidFill>
                <a:latin typeface="Calibri" pitchFamily="34" charset="0"/>
                <a:ea typeface="Calibri"/>
                <a:cs typeface="Times New Roman"/>
              </a:rPr>
              <a:t>2017 (13)</a:t>
            </a: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87234" y="907775"/>
            <a:ext cx="8245271" cy="5184576"/>
          </a:xfrm>
        </p:spPr>
        <p:txBody>
          <a:bodyPr>
            <a:noAutofit/>
          </a:bodyPr>
          <a:lstStyle/>
          <a:p>
            <a:pPr marL="0" lvl="0" indent="0" defTabSz="457200" fontAlgn="base">
              <a:lnSpc>
                <a:spcPct val="130000"/>
              </a:lnSpc>
              <a:spcBef>
                <a:spcPts val="0"/>
              </a:spcBef>
              <a:spcAft>
                <a:spcPct val="0"/>
              </a:spcAft>
              <a:buNone/>
            </a:pPr>
            <a:endParaRPr lang="en-ZA" sz="2000" b="1" dirty="0">
              <a:solidFill>
                <a:srgbClr val="874515">
                  <a:lumMod val="75000"/>
                </a:srgbClr>
              </a:solidFill>
              <a:latin typeface="Calibri" pitchFamily="34" charset="0"/>
              <a:ea typeface="Calibri"/>
              <a:cs typeface="Times New Roman"/>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29</a:t>
            </a:fld>
            <a:endParaRPr lang="en-ZA" dirty="0"/>
          </a:p>
        </p:txBody>
      </p:sp>
      <p:pic>
        <p:nvPicPr>
          <p:cNvPr id="5" name="Picture 4" descr="C:\Users\Mpho.Ndaba\AppData\Local\Microsoft\Windows\INetCache\Content.Outlook\QE14P4PA\NWmarikanaZIapril2013toapril2017 (0000000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0853" y="611591"/>
            <a:ext cx="7774999" cy="6073010"/>
          </a:xfrm>
          <a:prstGeom prst="rect">
            <a:avLst/>
          </a:prstGeom>
          <a:noFill/>
          <a:ln>
            <a:noFill/>
          </a:ln>
        </p:spPr>
      </p:pic>
    </p:spTree>
    <p:extLst>
      <p:ext uri="{BB962C8B-B14F-4D97-AF65-F5344CB8AC3E}">
        <p14:creationId xmlns:p14="http://schemas.microsoft.com/office/powerpoint/2010/main" xmlns="" val="3809895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384"/>
            <a:ext cx="7643866" cy="576064"/>
          </a:xfrm>
        </p:spPr>
        <p:txBody>
          <a:bodyPr>
            <a:normAutofit fontScale="90000"/>
          </a:bodyPr>
          <a:lstStyle/>
          <a:p>
            <a:r>
              <a:rPr lang="en-US" sz="3200" b="1" dirty="0" smtClean="0"/>
              <a:t/>
            </a:r>
            <a:br>
              <a:rPr lang="en-US" sz="3200" b="1" dirty="0" smtClean="0"/>
            </a:br>
            <a:r>
              <a:rPr lang="en-US" sz="3200" b="1" dirty="0"/>
              <a:t/>
            </a:r>
            <a:br>
              <a:rPr lang="en-US" sz="3200" b="1" dirty="0"/>
            </a:br>
            <a:endParaRPr lang="en-ZA" sz="3200" b="1" dirty="0"/>
          </a:p>
        </p:txBody>
      </p:sp>
      <p:sp>
        <p:nvSpPr>
          <p:cNvPr id="3" name="Content Placeholder 2"/>
          <p:cNvSpPr>
            <a:spLocks noGrp="1"/>
          </p:cNvSpPr>
          <p:nvPr>
            <p:ph idx="1"/>
          </p:nvPr>
        </p:nvSpPr>
        <p:spPr>
          <a:xfrm>
            <a:off x="539552" y="908720"/>
            <a:ext cx="7820372" cy="4968552"/>
          </a:xfrm>
        </p:spPr>
        <p:txBody>
          <a:bodyPr/>
          <a:lstStyle/>
          <a:p>
            <a:pPr marL="82296" lvl="0" indent="0" algn="just">
              <a:lnSpc>
                <a:spcPct val="125000"/>
              </a:lnSpc>
              <a:spcBef>
                <a:spcPts val="0"/>
              </a:spcBef>
              <a:buClr>
                <a:srgbClr val="531A17"/>
              </a:buClr>
              <a:buSzPct val="60000"/>
              <a:buNone/>
            </a:pPr>
            <a:endParaRPr lang="en-ZA" sz="2400" dirty="0" smtClean="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400" dirty="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400" dirty="0" smtClean="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400" b="1" dirty="0">
              <a:solidFill>
                <a:srgbClr val="874515">
                  <a:lumMod val="75000"/>
                </a:srgbClr>
              </a:solidFill>
              <a:ea typeface="Calibri"/>
              <a:cs typeface="Times New Roman"/>
            </a:endParaRPr>
          </a:p>
          <a:p>
            <a:pPr marL="82296" lvl="0" indent="0" algn="ctr">
              <a:lnSpc>
                <a:spcPct val="125000"/>
              </a:lnSpc>
              <a:spcBef>
                <a:spcPts val="0"/>
              </a:spcBef>
              <a:buClr>
                <a:srgbClr val="531A17"/>
              </a:buClr>
              <a:buSzPct val="60000"/>
              <a:buNone/>
            </a:pPr>
            <a:r>
              <a:rPr lang="en-ZA" b="1" dirty="0">
                <a:solidFill>
                  <a:srgbClr val="874515">
                    <a:lumMod val="75000"/>
                  </a:srgbClr>
                </a:solidFill>
                <a:ea typeface="Calibri"/>
                <a:cs typeface="Times New Roman"/>
              </a:rPr>
              <a:t>1</a:t>
            </a:r>
            <a:r>
              <a:rPr lang="en-ZA" b="1" dirty="0" smtClean="0">
                <a:solidFill>
                  <a:srgbClr val="874515">
                    <a:lumMod val="75000"/>
                  </a:srgbClr>
                </a:solidFill>
                <a:ea typeface="Calibri"/>
                <a:cs typeface="Times New Roman"/>
              </a:rPr>
              <a:t>. </a:t>
            </a:r>
            <a:r>
              <a:rPr lang="en-US" b="1" dirty="0">
                <a:solidFill>
                  <a:srgbClr val="874515">
                    <a:lumMod val="75000"/>
                  </a:srgbClr>
                </a:solidFill>
                <a:ea typeface="Calibri"/>
                <a:cs typeface="Times New Roman"/>
              </a:rPr>
              <a:t>Introduction and background to the October 2012 Social Accord</a:t>
            </a:r>
          </a:p>
          <a:p>
            <a:pPr marL="82296" lvl="0" indent="0" algn="ctr">
              <a:lnSpc>
                <a:spcPct val="125000"/>
              </a:lnSpc>
              <a:spcBef>
                <a:spcPts val="0"/>
              </a:spcBef>
              <a:buClr>
                <a:srgbClr val="531A17"/>
              </a:buClr>
              <a:buSzPct val="60000"/>
              <a:buNone/>
            </a:pPr>
            <a:r>
              <a:rPr lang="en-ZA" b="1" dirty="0" smtClean="0">
                <a:solidFill>
                  <a:srgbClr val="874515">
                    <a:lumMod val="75000"/>
                  </a:srgbClr>
                </a:solidFill>
                <a:ea typeface="Calibri"/>
                <a:cs typeface="Times New Roman"/>
              </a:rPr>
              <a:t>  </a:t>
            </a:r>
            <a:endParaRPr lang="en-ZA" sz="2400" dirty="0"/>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solidFill>
                  <a:prstClr val="black">
                    <a:tint val="75000"/>
                  </a:prstClr>
                </a:solidFill>
              </a:rPr>
              <a:pPr>
                <a:defRPr/>
              </a:pPr>
              <a:t>3</a:t>
            </a:fld>
            <a:endParaRPr lang="en-ZA" dirty="0">
              <a:solidFill>
                <a:prstClr val="black">
                  <a:tint val="75000"/>
                </a:prstClr>
              </a:solidFill>
            </a:endParaRPr>
          </a:p>
        </p:txBody>
      </p:sp>
    </p:spTree>
    <p:extLst>
      <p:ext uri="{BB962C8B-B14F-4D97-AF65-F5344CB8AC3E}">
        <p14:creationId xmlns:p14="http://schemas.microsoft.com/office/powerpoint/2010/main" xmlns="" val="7802036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0" y="188640"/>
            <a:ext cx="8860717" cy="576064"/>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Integrated Sustainable Human </a:t>
            </a:r>
            <a:r>
              <a:rPr lang="en-US" sz="2200" b="1" dirty="0" smtClean="0">
                <a:solidFill>
                  <a:srgbClr val="874515">
                    <a:lumMod val="75000"/>
                  </a:srgbClr>
                </a:solidFill>
                <a:latin typeface="Calibri" pitchFamily="34" charset="0"/>
                <a:ea typeface="Calibri"/>
                <a:cs typeface="Times New Roman"/>
              </a:rPr>
              <a:t>Settlements </a:t>
            </a:r>
            <a:r>
              <a:rPr lang="en-US" sz="2200" b="1" dirty="0">
                <a:solidFill>
                  <a:srgbClr val="874515">
                    <a:lumMod val="75000"/>
                  </a:srgbClr>
                </a:solidFill>
                <a:latin typeface="Calibri" pitchFamily="34" charset="0"/>
                <a:ea typeface="Calibri"/>
                <a:cs typeface="Times New Roman"/>
              </a:rPr>
              <a:t>– </a:t>
            </a:r>
            <a:r>
              <a:rPr lang="en-US" sz="2200" b="1" dirty="0" smtClean="0">
                <a:solidFill>
                  <a:srgbClr val="874515">
                    <a:lumMod val="75000"/>
                  </a:srgbClr>
                </a:solidFill>
                <a:latin typeface="Calibri" pitchFamily="34" charset="0"/>
                <a:ea typeface="Calibri"/>
                <a:cs typeface="Times New Roman"/>
              </a:rPr>
              <a:t>Lonmin housing demand and Government Integrated Human Settlements Project (14)</a:t>
            </a:r>
            <a:br>
              <a:rPr lang="en-US" sz="2200" b="1" dirty="0" smtClean="0">
                <a:solidFill>
                  <a:srgbClr val="874515">
                    <a:lumMod val="75000"/>
                  </a:srgbClr>
                </a:solidFill>
                <a:latin typeface="Calibri" pitchFamily="34" charset="0"/>
                <a:ea typeface="Calibri"/>
                <a:cs typeface="Times New Roman"/>
              </a:rPr>
            </a:br>
            <a:r>
              <a:rPr lang="en-US" sz="2200" b="1" dirty="0" smtClean="0">
                <a:solidFill>
                  <a:srgbClr val="874515">
                    <a:lumMod val="75000"/>
                  </a:srgbClr>
                </a:solidFill>
                <a:latin typeface="Calibri" pitchFamily="34" charset="0"/>
                <a:ea typeface="Calibri"/>
                <a:cs typeface="Times New Roman"/>
              </a:rPr>
              <a:t/>
            </a:r>
            <a:br>
              <a:rPr lang="en-US" sz="2200" b="1" dirty="0" smtClean="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87234" y="907774"/>
            <a:ext cx="8245271" cy="5689578"/>
          </a:xfrm>
        </p:spPr>
        <p:txBody>
          <a:bodyPr>
            <a:noAutofit/>
          </a:bodyPr>
          <a:lstStyle/>
          <a:p>
            <a:pPr marR="0" algn="just">
              <a:lnSpc>
                <a:spcPct val="115000"/>
              </a:lnSpc>
              <a:spcBef>
                <a:spcPts val="600"/>
              </a:spcBef>
              <a:spcAft>
                <a:spcPts val="600"/>
              </a:spcAft>
              <a:buFont typeface="Wingdings" panose="05000000000000000000" pitchFamily="2" charset="2"/>
              <a:buChar char="q"/>
            </a:pPr>
            <a:r>
              <a:rPr lang="en-US" sz="1800" dirty="0">
                <a:solidFill>
                  <a:srgbClr val="874515">
                    <a:lumMod val="75000"/>
                  </a:srgbClr>
                </a:solidFill>
                <a:latin typeface="Calibri" pitchFamily="34" charset="0"/>
              </a:rPr>
              <a:t>The majority of Lonmin mining company employees on a living out allowance are living in informal settlements with limited access to piped water, limited sanitation, inadequate refuse removal, illegal electricity connections, very limited health care and education services</a:t>
            </a:r>
          </a:p>
          <a:p>
            <a:pPr marR="0" algn="just">
              <a:lnSpc>
                <a:spcPct val="115000"/>
              </a:lnSpc>
              <a:spcBef>
                <a:spcPts val="600"/>
              </a:spcBef>
              <a:spcAft>
                <a:spcPts val="600"/>
              </a:spcAft>
              <a:buFont typeface="Wingdings" panose="05000000000000000000" pitchFamily="2" charset="2"/>
              <a:buChar char="q"/>
            </a:pPr>
            <a:r>
              <a:rPr lang="en-US" sz="1800" dirty="0">
                <a:solidFill>
                  <a:srgbClr val="874515">
                    <a:lumMod val="75000"/>
                  </a:srgbClr>
                </a:solidFill>
                <a:latin typeface="Calibri" pitchFamily="34" charset="0"/>
              </a:rPr>
              <a:t>Currently Lonmin’s total workforce is approximately 28 000 and 11 500 workers need decent </a:t>
            </a:r>
            <a:r>
              <a:rPr lang="en-US" sz="1800" dirty="0" smtClean="0">
                <a:solidFill>
                  <a:srgbClr val="874515">
                    <a:lumMod val="75000"/>
                  </a:srgbClr>
                </a:solidFill>
                <a:latin typeface="Calibri" pitchFamily="34" charset="0"/>
              </a:rPr>
              <a:t>accommodation</a:t>
            </a:r>
            <a:endParaRPr lang="en-US" sz="1800" dirty="0">
              <a:solidFill>
                <a:srgbClr val="874515">
                  <a:lumMod val="75000"/>
                </a:srgbClr>
              </a:solidFill>
              <a:latin typeface="Calibri" pitchFamily="34" charset="0"/>
            </a:endParaRPr>
          </a:p>
          <a:p>
            <a:pPr marR="0" algn="just">
              <a:lnSpc>
                <a:spcPct val="115000"/>
              </a:lnSpc>
              <a:spcBef>
                <a:spcPts val="600"/>
              </a:spcBef>
              <a:spcAft>
                <a:spcPts val="600"/>
              </a:spcAft>
              <a:buFont typeface="Wingdings" panose="05000000000000000000" pitchFamily="2" charset="2"/>
              <a:buChar char="q"/>
            </a:pPr>
            <a:r>
              <a:rPr lang="en-GB" sz="1800" dirty="0">
                <a:solidFill>
                  <a:srgbClr val="874515">
                    <a:lumMod val="75000"/>
                  </a:srgbClr>
                </a:solidFill>
                <a:latin typeface="Calibri" pitchFamily="34" charset="0"/>
              </a:rPr>
              <a:t>In 2013, Lonmin Mining Company donated 50 hectares’ portion of land (valued at R 10 000 000.00) with 860 serviced sites to the North West Department of Local Government and Human Settlements (NWLGHS), which was subsequently transferred to the Rustenburg Local Municipality (RLM) for the entire Marikana Integrated Housing Development Project</a:t>
            </a:r>
            <a:r>
              <a:rPr lang="en-GB" sz="1800" dirty="0">
                <a:latin typeface="Arial" panose="020B0604020202020204" pitchFamily="34" charset="0"/>
                <a:ea typeface="Times New Roman" panose="02020603050405020304" pitchFamily="18" charset="0"/>
              </a:rPr>
              <a:t>. </a:t>
            </a:r>
            <a:endParaRPr lang="en-US" sz="1800" dirty="0">
              <a:solidFill>
                <a:srgbClr val="874515">
                  <a:lumMod val="75000"/>
                </a:srgbClr>
              </a:solidFill>
              <a:latin typeface="Calibri" pitchFamily="34" charset="0"/>
            </a:endParaRPr>
          </a:p>
          <a:p>
            <a:pPr marR="0" algn="just">
              <a:lnSpc>
                <a:spcPct val="115000"/>
              </a:lnSpc>
              <a:spcBef>
                <a:spcPts val="600"/>
              </a:spcBef>
              <a:spcAft>
                <a:spcPts val="600"/>
              </a:spcAft>
              <a:buFont typeface="Wingdings" panose="05000000000000000000" pitchFamily="2" charset="2"/>
              <a:buChar char="q"/>
            </a:pPr>
            <a:r>
              <a:rPr lang="en-GB" sz="1800" dirty="0">
                <a:solidFill>
                  <a:srgbClr val="874515">
                    <a:lumMod val="75000"/>
                  </a:srgbClr>
                </a:solidFill>
                <a:latin typeface="Calibri" pitchFamily="34" charset="0"/>
              </a:rPr>
              <a:t>The 860 serviced sites were redesigned to a densification yield of 2600 mixed typology units spreading across four key housing programmes, namely: Breaking New Ground (BNGs), Community Residential Units (CRUs), Finance Linked Individual Subsidy Programme (FLISP) and Social Housing</a:t>
            </a:r>
            <a:endParaRPr lang="en-ZA" sz="1800" dirty="0">
              <a:solidFill>
                <a:srgbClr val="874515">
                  <a:lumMod val="75000"/>
                </a:srgbClr>
              </a:solidFill>
              <a:latin typeface="Calibri" pitchFamily="34" charset="0"/>
            </a:endParaRPr>
          </a:p>
          <a:p>
            <a:pPr marL="0" indent="0" algn="just" defTabSz="457200" fontAlgn="base">
              <a:lnSpc>
                <a:spcPct val="125000"/>
              </a:lnSpc>
              <a:spcAft>
                <a:spcPct val="0"/>
              </a:spcAft>
              <a:buClr>
                <a:srgbClr val="531A17"/>
              </a:buClr>
              <a:buSzPct val="60000"/>
              <a:buNone/>
              <a:defRPr/>
            </a:pPr>
            <a:endParaRPr lang="en-ZA" sz="1800" dirty="0">
              <a:solidFill>
                <a:srgbClr val="874515">
                  <a:lumMod val="75000"/>
                </a:srgbClr>
              </a:solidFill>
              <a:ea typeface="Calibri"/>
              <a:cs typeface="Times New Roman"/>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30</a:t>
            </a:fld>
            <a:endParaRPr lang="en-ZA" dirty="0"/>
          </a:p>
        </p:txBody>
      </p:sp>
    </p:spTree>
    <p:extLst>
      <p:ext uri="{BB962C8B-B14F-4D97-AF65-F5344CB8AC3E}">
        <p14:creationId xmlns:p14="http://schemas.microsoft.com/office/powerpoint/2010/main" xmlns="" val="2579390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0" y="116632"/>
            <a:ext cx="8860717" cy="576064"/>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Integrated Sustainable Human </a:t>
            </a:r>
            <a:r>
              <a:rPr lang="en-US" sz="2200" b="1" dirty="0" smtClean="0">
                <a:solidFill>
                  <a:srgbClr val="874515">
                    <a:lumMod val="75000"/>
                  </a:srgbClr>
                </a:solidFill>
                <a:latin typeface="Calibri" pitchFamily="34" charset="0"/>
                <a:ea typeface="Calibri"/>
                <a:cs typeface="Times New Roman"/>
              </a:rPr>
              <a:t>Settlements </a:t>
            </a:r>
            <a:r>
              <a:rPr lang="en-US" sz="2200" b="1" dirty="0">
                <a:solidFill>
                  <a:srgbClr val="874515">
                    <a:lumMod val="75000"/>
                  </a:srgbClr>
                </a:solidFill>
                <a:latin typeface="Calibri" pitchFamily="34" charset="0"/>
                <a:ea typeface="Calibri"/>
                <a:cs typeface="Times New Roman"/>
              </a:rPr>
              <a:t>– Marikana Redesigned Densification to yield 2 600 </a:t>
            </a:r>
            <a:r>
              <a:rPr lang="en-US" sz="2200" b="1" dirty="0" smtClean="0">
                <a:solidFill>
                  <a:srgbClr val="874515">
                    <a:lumMod val="75000"/>
                  </a:srgbClr>
                </a:solidFill>
                <a:latin typeface="Calibri" pitchFamily="34" charset="0"/>
                <a:ea typeface="Calibri"/>
                <a:cs typeface="Times New Roman"/>
              </a:rPr>
              <a:t>units (15) </a:t>
            </a:r>
            <a:br>
              <a:rPr lang="en-US" sz="2200" b="1" dirty="0" smtClean="0">
                <a:solidFill>
                  <a:srgbClr val="874515">
                    <a:lumMod val="75000"/>
                  </a:srgbClr>
                </a:solidFill>
                <a:latin typeface="Calibri" pitchFamily="34" charset="0"/>
                <a:ea typeface="Calibri"/>
                <a:cs typeface="Times New Roman"/>
              </a:rPr>
            </a:br>
            <a:r>
              <a:rPr lang="en-US" sz="2200" b="1" dirty="0" smtClean="0">
                <a:solidFill>
                  <a:srgbClr val="874515">
                    <a:lumMod val="75000"/>
                  </a:srgbClr>
                </a:solidFill>
                <a:latin typeface="Calibri" pitchFamily="34" charset="0"/>
                <a:ea typeface="Calibri"/>
                <a:cs typeface="Times New Roman"/>
              </a:rPr>
              <a:t/>
            </a:r>
            <a:br>
              <a:rPr lang="en-US" sz="2200" b="1" dirty="0" smtClean="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87234" y="907774"/>
            <a:ext cx="8245271" cy="5516287"/>
          </a:xfrm>
        </p:spPr>
        <p:txBody>
          <a:bodyPr>
            <a:noAutofit/>
          </a:bodyPr>
          <a:lstStyle/>
          <a:p>
            <a:pPr marL="0" lvl="0" indent="0" defTabSz="457200" fontAlgn="base">
              <a:lnSpc>
                <a:spcPct val="130000"/>
              </a:lnSpc>
              <a:spcBef>
                <a:spcPts val="0"/>
              </a:spcBef>
              <a:spcAft>
                <a:spcPct val="0"/>
              </a:spcAft>
              <a:buNone/>
            </a:pPr>
            <a:endParaRPr lang="en-ZA" sz="1500" dirty="0">
              <a:solidFill>
                <a:prstClr val="black"/>
              </a:solidFill>
              <a:latin typeface="Arial"/>
              <a:ea typeface="Calibri"/>
              <a:cs typeface="Times New Roman"/>
            </a:endParaRPr>
          </a:p>
          <a:p>
            <a:pPr marL="0" indent="0" algn="just" defTabSz="457200" fontAlgn="base">
              <a:lnSpc>
                <a:spcPct val="125000"/>
              </a:lnSpc>
              <a:spcAft>
                <a:spcPct val="0"/>
              </a:spcAft>
              <a:buClr>
                <a:srgbClr val="531A17"/>
              </a:buClr>
              <a:buSzPct val="60000"/>
              <a:buNone/>
              <a:defRPr/>
            </a:pPr>
            <a:endParaRPr lang="en-ZA" sz="1800" dirty="0">
              <a:solidFill>
                <a:srgbClr val="874515">
                  <a:lumMod val="75000"/>
                </a:srgbClr>
              </a:solidFill>
              <a:ea typeface="Calibri"/>
              <a:cs typeface="Times New Roman"/>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31</a:t>
            </a:fld>
            <a:endParaRPr lang="en-ZA" dirty="0"/>
          </a:p>
        </p:txBody>
      </p:sp>
      <p:pic>
        <p:nvPicPr>
          <p:cNvPr id="5" name="Picture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6243" y="663174"/>
            <a:ext cx="8245271" cy="5544616"/>
          </a:xfrm>
          <a:prstGeom prst="rect">
            <a:avLst/>
          </a:prstGeom>
          <a:noFill/>
          <a:ln>
            <a:noFill/>
          </a:ln>
          <a:extLst/>
        </p:spPr>
      </p:pic>
      <p:sp>
        <p:nvSpPr>
          <p:cNvPr id="6" name="TextBox 6"/>
          <p:cNvSpPr txBox="1"/>
          <p:nvPr/>
        </p:nvSpPr>
        <p:spPr>
          <a:xfrm>
            <a:off x="3275856" y="1700808"/>
            <a:ext cx="1944216" cy="400110"/>
          </a:xfrm>
          <a:prstGeom prst="rect">
            <a:avLst/>
          </a:prstGeom>
          <a:noFill/>
        </p:spPr>
        <p:txBody>
          <a:bodyPr wrap="square" rtlCol="0">
            <a:spAutoFit/>
          </a:bodyPr>
          <a:lstStyle/>
          <a:p>
            <a:pPr marL="0" marR="0"/>
            <a:r>
              <a:rPr lang="en-US" sz="20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BNG – 292 units</a:t>
            </a:r>
            <a:endParaRPr lang="en-US" dirty="0">
              <a:solidFill>
                <a:srgbClr val="FF0000"/>
              </a:solidFill>
              <a:effectLst/>
              <a:latin typeface="Times New Roman" panose="02020603050405020304" pitchFamily="18" charset="0"/>
              <a:ea typeface="Times New Roman" panose="02020603050405020304" pitchFamily="18" charset="0"/>
            </a:endParaRPr>
          </a:p>
        </p:txBody>
      </p:sp>
      <p:pic>
        <p:nvPicPr>
          <p:cNvPr id="8" name="Picture 7"/>
          <p:cNvPicPr/>
          <p:nvPr/>
        </p:nvPicPr>
        <p:blipFill>
          <a:blip r:embed="rId4" cstate="print"/>
          <a:stretch>
            <a:fillRect/>
          </a:stretch>
        </p:blipFill>
        <p:spPr>
          <a:xfrm>
            <a:off x="1331639" y="1239238"/>
            <a:ext cx="1944217" cy="972776"/>
          </a:xfrm>
          <a:prstGeom prst="rect">
            <a:avLst/>
          </a:prstGeom>
        </p:spPr>
      </p:pic>
      <p:sp>
        <p:nvSpPr>
          <p:cNvPr id="9" name="TextBox 7"/>
          <p:cNvSpPr txBox="1"/>
          <p:nvPr/>
        </p:nvSpPr>
        <p:spPr>
          <a:xfrm>
            <a:off x="2522589" y="3101898"/>
            <a:ext cx="2121420" cy="400110"/>
          </a:xfrm>
          <a:prstGeom prst="rect">
            <a:avLst/>
          </a:prstGeom>
          <a:noFill/>
        </p:spPr>
        <p:txBody>
          <a:bodyPr wrap="square" rtlCol="0">
            <a:spAutoFit/>
          </a:bodyPr>
          <a:lstStyle/>
          <a:p>
            <a:pPr marL="0" marR="0"/>
            <a:r>
              <a:rPr lang="en-US" sz="20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CRU – 252 units</a:t>
            </a:r>
            <a:endParaRPr lang="en-US" dirty="0">
              <a:effectLst/>
              <a:latin typeface="Times New Roman" panose="02020603050405020304" pitchFamily="18" charset="0"/>
              <a:ea typeface="Times New Roman" panose="02020603050405020304" pitchFamily="18" charset="0"/>
            </a:endParaRPr>
          </a:p>
        </p:txBody>
      </p:sp>
      <p:sp>
        <p:nvSpPr>
          <p:cNvPr id="10" name="TextBox 13"/>
          <p:cNvSpPr txBox="1"/>
          <p:nvPr/>
        </p:nvSpPr>
        <p:spPr>
          <a:xfrm>
            <a:off x="487234" y="4269213"/>
            <a:ext cx="2554725" cy="1048693"/>
          </a:xfrm>
          <a:prstGeom prst="rect">
            <a:avLst/>
          </a:prstGeom>
          <a:noFill/>
        </p:spPr>
        <p:txBody>
          <a:bodyPr wrap="square" rtlCol="0">
            <a:noAutofit/>
          </a:bodyPr>
          <a:lstStyle/>
          <a:p>
            <a:pPr marL="0" marR="0" algn="ctr" eaLnBrk="0" fontAlgn="base" hangingPunct="0"/>
            <a:r>
              <a:rPr lang="en-US" sz="2400" b="1" kern="1200" dirty="0">
                <a:solidFill>
                  <a:srgbClr val="00B0F0"/>
                </a:solidFill>
                <a:effectLst/>
                <a:latin typeface="Calibri" panose="020F0502020204030204" pitchFamily="34" charset="0"/>
                <a:ea typeface="MS PGothic" panose="020B0600070205080204" pitchFamily="34" charset="-128"/>
                <a:cs typeface="Times New Roman" panose="02020603050405020304" pitchFamily="18" charset="0"/>
              </a:rPr>
              <a:t>BNG Units - 243units</a:t>
            </a:r>
            <a:endParaRPr lang="en-US" dirty="0">
              <a:solidFill>
                <a:srgbClr val="00B0F0"/>
              </a:solidFill>
              <a:effectLst/>
              <a:latin typeface="Times New Roman" panose="02020603050405020304" pitchFamily="18" charset="0"/>
              <a:ea typeface="Times New Roman" panose="02020603050405020304" pitchFamily="18" charset="0"/>
            </a:endParaRPr>
          </a:p>
          <a:p>
            <a:pPr marL="0" marR="0" algn="ctr" eaLnBrk="0" fontAlgn="base" hangingPunct="0"/>
            <a:r>
              <a:rPr lang="en-US" b="1" kern="1200" dirty="0">
                <a:solidFill>
                  <a:srgbClr val="00B0F0"/>
                </a:solidFill>
                <a:effectLst/>
                <a:latin typeface="Calibri" panose="020F0502020204030204" pitchFamily="34" charset="0"/>
                <a:ea typeface="MS PGothic" panose="020B0600070205080204" pitchFamily="34" charset="-128"/>
                <a:cs typeface="Times New Roman" panose="02020603050405020304" pitchFamily="18" charset="0"/>
              </a:rPr>
              <a:t>(Free for income earners </a:t>
            </a:r>
            <a:endParaRPr lang="en-US" dirty="0">
              <a:solidFill>
                <a:srgbClr val="00B0F0"/>
              </a:solidFill>
              <a:effectLst/>
              <a:latin typeface="Times New Roman" panose="02020603050405020304" pitchFamily="18" charset="0"/>
              <a:ea typeface="Times New Roman" panose="02020603050405020304" pitchFamily="18" charset="0"/>
            </a:endParaRPr>
          </a:p>
          <a:p>
            <a:pPr marL="0" marR="0" algn="ctr" eaLnBrk="0" fontAlgn="base" hangingPunct="0"/>
            <a:r>
              <a:rPr lang="en-US" b="1" kern="1200" dirty="0">
                <a:solidFill>
                  <a:srgbClr val="00B0F0"/>
                </a:solidFill>
                <a:effectLst/>
                <a:latin typeface="Calibri" panose="020F0502020204030204" pitchFamily="34" charset="0"/>
                <a:ea typeface="MS PGothic" panose="020B0600070205080204" pitchFamily="34" charset="-128"/>
                <a:cs typeface="Times New Roman" panose="02020603050405020304" pitchFamily="18" charset="0"/>
              </a:rPr>
              <a:t>&lt; R 3500 pm) </a:t>
            </a:r>
            <a:endParaRPr lang="en-US" dirty="0">
              <a:solidFill>
                <a:srgbClr val="00B0F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3062950" y="4549676"/>
            <a:ext cx="5935297" cy="2062103"/>
          </a:xfrm>
          <a:prstGeom prst="rect">
            <a:avLst/>
          </a:prstGeom>
        </p:spPr>
        <p:txBody>
          <a:bodyPr wrap="square">
            <a:spAutoFit/>
          </a:bodyPr>
          <a:lstStyle/>
          <a:p>
            <a:r>
              <a:rPr lang="en-US" sz="2000" b="1" dirty="0">
                <a:solidFill>
                  <a:srgbClr val="00B0F0"/>
                </a:solidFill>
              </a:rPr>
              <a:t>Legend </a:t>
            </a:r>
            <a:r>
              <a:rPr lang="en-US" sz="2000" b="1" u="sng" dirty="0">
                <a:solidFill>
                  <a:srgbClr val="00B0F0"/>
                </a:solidFill>
              </a:rPr>
              <a:t>colours</a:t>
            </a:r>
            <a:r>
              <a:rPr lang="en-US" b="1" dirty="0">
                <a:solidFill>
                  <a:srgbClr val="00B0F0"/>
                </a:solidFill>
              </a:rPr>
              <a:t>:</a:t>
            </a:r>
          </a:p>
          <a:p>
            <a:endParaRPr lang="en-US" b="1" dirty="0">
              <a:solidFill>
                <a:schemeClr val="accent6"/>
              </a:solidFill>
            </a:endParaRPr>
          </a:p>
          <a:p>
            <a:pPr marL="342900" indent="-342900">
              <a:buFont typeface="+mj-lt"/>
              <a:buAutoNum type="arabicPeriod"/>
            </a:pPr>
            <a:r>
              <a:rPr lang="en-US" b="1" dirty="0" smtClean="0">
                <a:solidFill>
                  <a:srgbClr val="FFFF00"/>
                </a:solidFill>
              </a:rPr>
              <a:t>Yellow</a:t>
            </a:r>
            <a:r>
              <a:rPr lang="en-US" b="1" dirty="0">
                <a:solidFill>
                  <a:srgbClr val="FFFF00"/>
                </a:solidFill>
              </a:rPr>
              <a:t>: BNG 292 units under construction with completion at end Nov 2015</a:t>
            </a:r>
          </a:p>
          <a:p>
            <a:pPr marL="342900" indent="-342900">
              <a:buFont typeface="+mj-lt"/>
              <a:buAutoNum type="arabicPeriod"/>
            </a:pPr>
            <a:r>
              <a:rPr lang="en-US" b="1" dirty="0" smtClean="0">
                <a:solidFill>
                  <a:schemeClr val="accent6"/>
                </a:solidFill>
              </a:rPr>
              <a:t>Green</a:t>
            </a:r>
            <a:r>
              <a:rPr lang="en-US" b="1" dirty="0">
                <a:solidFill>
                  <a:schemeClr val="accent6"/>
                </a:solidFill>
              </a:rPr>
              <a:t>: CRU 252 units under construction with completion at end Nov 2015</a:t>
            </a:r>
          </a:p>
          <a:p>
            <a:pPr marL="342900" indent="-342900">
              <a:buFont typeface="+mj-lt"/>
              <a:buAutoNum type="arabicPeriod"/>
            </a:pPr>
            <a:r>
              <a:rPr lang="en-US" b="1" dirty="0" smtClean="0">
                <a:solidFill>
                  <a:schemeClr val="tx2"/>
                </a:solidFill>
              </a:rPr>
              <a:t>Purple</a:t>
            </a:r>
            <a:r>
              <a:rPr lang="en-US" b="1" dirty="0">
                <a:solidFill>
                  <a:schemeClr val="tx2"/>
                </a:solidFill>
              </a:rPr>
              <a:t>: FLIP units 34 not yet under construction</a:t>
            </a:r>
          </a:p>
        </p:txBody>
      </p:sp>
    </p:spTree>
    <p:extLst>
      <p:ext uri="{BB962C8B-B14F-4D97-AF65-F5344CB8AC3E}">
        <p14:creationId xmlns:p14="http://schemas.microsoft.com/office/powerpoint/2010/main" xmlns="" val="87691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860717" cy="576064"/>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Integrated Sustainable Human </a:t>
            </a:r>
            <a:r>
              <a:rPr lang="en-US" sz="2200" b="1" dirty="0" smtClean="0">
                <a:solidFill>
                  <a:srgbClr val="874515">
                    <a:lumMod val="75000"/>
                  </a:srgbClr>
                </a:solidFill>
                <a:latin typeface="Calibri" pitchFamily="34" charset="0"/>
                <a:ea typeface="Calibri"/>
                <a:cs typeface="Times New Roman"/>
              </a:rPr>
              <a:t>Settlements – Marikana Extension 2 (16) </a:t>
            </a: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87234" y="907775"/>
            <a:ext cx="8245271" cy="5184576"/>
          </a:xfrm>
        </p:spPr>
        <p:txBody>
          <a:bodyPr>
            <a:noAutofit/>
          </a:bodyPr>
          <a:lstStyle/>
          <a:p>
            <a:pPr lvl="0" defTabSz="457200" fontAlgn="base">
              <a:lnSpc>
                <a:spcPct val="130000"/>
              </a:lnSpc>
              <a:spcBef>
                <a:spcPts val="0"/>
              </a:spcBef>
              <a:spcAft>
                <a:spcPct val="0"/>
              </a:spcAft>
              <a:buFont typeface="Arial" charset="0"/>
              <a:buChar char="•"/>
            </a:pPr>
            <a:endParaRPr lang="en-ZA" sz="1500" dirty="0">
              <a:solidFill>
                <a:prstClr val="black"/>
              </a:solidFill>
              <a:latin typeface="Arial"/>
              <a:ea typeface="Calibri"/>
              <a:cs typeface="Times New Roman"/>
            </a:endParaRPr>
          </a:p>
          <a:p>
            <a:pPr marL="0" indent="0" algn="just" defTabSz="457200" fontAlgn="base">
              <a:lnSpc>
                <a:spcPct val="125000"/>
              </a:lnSpc>
              <a:spcAft>
                <a:spcPct val="0"/>
              </a:spcAft>
              <a:buClr>
                <a:srgbClr val="531A17"/>
              </a:buClr>
              <a:buSzPct val="60000"/>
              <a:buNone/>
              <a:defRPr/>
            </a:pPr>
            <a:endParaRPr lang="en-ZA" sz="1800" dirty="0">
              <a:solidFill>
                <a:srgbClr val="874515">
                  <a:lumMod val="75000"/>
                </a:srgbClr>
              </a:solidFill>
              <a:ea typeface="Calibri"/>
              <a:cs typeface="Times New Roman"/>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32</a:t>
            </a:fld>
            <a:endParaRPr lang="en-Z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0901" y="1988840"/>
            <a:ext cx="4116773" cy="30875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47674" y="811538"/>
            <a:ext cx="4284831" cy="32136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75855" y="3573016"/>
            <a:ext cx="4130037" cy="3097528"/>
          </a:xfrm>
          <a:prstGeom prst="rect">
            <a:avLst/>
          </a:prstGeom>
        </p:spPr>
      </p:pic>
    </p:spTree>
    <p:extLst>
      <p:ext uri="{BB962C8B-B14F-4D97-AF65-F5344CB8AC3E}">
        <p14:creationId xmlns:p14="http://schemas.microsoft.com/office/powerpoint/2010/main" xmlns="" val="1860913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860717" cy="576064"/>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Integrated Sustainable Human </a:t>
            </a:r>
            <a:r>
              <a:rPr lang="en-US" sz="2200" b="1" dirty="0" smtClean="0">
                <a:solidFill>
                  <a:srgbClr val="874515">
                    <a:lumMod val="75000"/>
                  </a:srgbClr>
                </a:solidFill>
                <a:latin typeface="Calibri" pitchFamily="34" charset="0"/>
                <a:ea typeface="Calibri"/>
                <a:cs typeface="Times New Roman"/>
              </a:rPr>
              <a:t>Settlements – Marikana Extension 2 (17)</a:t>
            </a: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87234" y="907774"/>
            <a:ext cx="8261230" cy="5761585"/>
          </a:xfrm>
        </p:spPr>
        <p:txBody>
          <a:bodyPr>
            <a:noAutofit/>
          </a:bodyPr>
          <a:lstStyle/>
          <a:p>
            <a:pPr algn="just">
              <a:lnSpc>
                <a:spcPct val="115000"/>
              </a:lnSpc>
              <a:spcBef>
                <a:spcPts val="600"/>
              </a:spcBef>
              <a:spcAft>
                <a:spcPts val="600"/>
              </a:spcAft>
              <a:buFont typeface="Wingdings" panose="05000000000000000000" pitchFamily="2" charset="2"/>
              <a:buChar char="q"/>
            </a:pPr>
            <a:r>
              <a:rPr lang="en-GB" sz="1800" dirty="0">
                <a:solidFill>
                  <a:srgbClr val="874515">
                    <a:lumMod val="75000"/>
                  </a:srgbClr>
                </a:solidFill>
                <a:latin typeface="Calibri" pitchFamily="34" charset="0"/>
              </a:rPr>
              <a:t>Phase 1, which is the current phase of the project, is </a:t>
            </a:r>
            <a:r>
              <a:rPr lang="en-GB" sz="1800" dirty="0" smtClean="0">
                <a:solidFill>
                  <a:srgbClr val="874515">
                    <a:lumMod val="75000"/>
                  </a:srgbClr>
                </a:solidFill>
                <a:latin typeface="Calibri" pitchFamily="34" charset="0"/>
              </a:rPr>
              <a:t>complete consists </a:t>
            </a:r>
            <a:r>
              <a:rPr lang="en-GB" sz="1800" dirty="0">
                <a:solidFill>
                  <a:srgbClr val="874515">
                    <a:lumMod val="75000"/>
                  </a:srgbClr>
                </a:solidFill>
                <a:latin typeface="Calibri" pitchFamily="34" charset="0"/>
              </a:rPr>
              <a:t>of a total of 292 BNG units and a total 252 CRUs.  </a:t>
            </a:r>
            <a:endParaRPr lang="en-GB" sz="1800" dirty="0" smtClean="0">
              <a:solidFill>
                <a:srgbClr val="874515">
                  <a:lumMod val="75000"/>
                </a:srgbClr>
              </a:solidFill>
              <a:latin typeface="Calibri" pitchFamily="34" charset="0"/>
            </a:endParaRPr>
          </a:p>
          <a:p>
            <a:pPr algn="just">
              <a:lnSpc>
                <a:spcPct val="115000"/>
              </a:lnSpc>
              <a:spcBef>
                <a:spcPts val="600"/>
              </a:spcBef>
              <a:spcAft>
                <a:spcPts val="600"/>
              </a:spcAft>
              <a:buFont typeface="Wingdings" panose="05000000000000000000" pitchFamily="2" charset="2"/>
              <a:buChar char="q"/>
            </a:pPr>
            <a:r>
              <a:rPr lang="en-GB" sz="1800" dirty="0" smtClean="0">
                <a:solidFill>
                  <a:srgbClr val="874515">
                    <a:lumMod val="75000"/>
                  </a:srgbClr>
                </a:solidFill>
                <a:latin typeface="Calibri" pitchFamily="34" charset="0"/>
              </a:rPr>
              <a:t>The </a:t>
            </a:r>
            <a:r>
              <a:rPr lang="en-GB" sz="1800" dirty="0">
                <a:solidFill>
                  <a:srgbClr val="874515">
                    <a:lumMod val="75000"/>
                  </a:srgbClr>
                </a:solidFill>
                <a:latin typeface="Calibri" pitchFamily="34" charset="0"/>
              </a:rPr>
              <a:t>project value of the CRUs is R 121 864 202.00 whilst the project value of the BNGs is R 38 880 956.00.  The total investment by the Department of Human Settlements amounts to </a:t>
            </a:r>
            <a:r>
              <a:rPr lang="en-GB" sz="1800" b="1" dirty="0">
                <a:solidFill>
                  <a:srgbClr val="874515">
                    <a:lumMod val="75000"/>
                  </a:srgbClr>
                </a:solidFill>
                <a:latin typeface="Calibri" pitchFamily="34" charset="0"/>
              </a:rPr>
              <a:t>R 160 000 </a:t>
            </a:r>
            <a:r>
              <a:rPr lang="en-GB" sz="1800" b="1" dirty="0" smtClean="0">
                <a:solidFill>
                  <a:srgbClr val="874515">
                    <a:lumMod val="75000"/>
                  </a:srgbClr>
                </a:solidFill>
                <a:latin typeface="Calibri" pitchFamily="34" charset="0"/>
              </a:rPr>
              <a:t>000.00</a:t>
            </a:r>
          </a:p>
          <a:p>
            <a:pPr algn="just">
              <a:lnSpc>
                <a:spcPct val="115000"/>
              </a:lnSpc>
              <a:spcBef>
                <a:spcPts val="600"/>
              </a:spcBef>
              <a:spcAft>
                <a:spcPts val="600"/>
              </a:spcAft>
              <a:buFont typeface="Wingdings" panose="05000000000000000000" pitchFamily="2" charset="2"/>
              <a:buChar char="q"/>
            </a:pPr>
            <a:r>
              <a:rPr lang="en-GB" sz="1800" dirty="0">
                <a:solidFill>
                  <a:srgbClr val="874515">
                    <a:lumMod val="75000"/>
                  </a:srgbClr>
                </a:solidFill>
                <a:latin typeface="Calibri" pitchFamily="34" charset="0"/>
              </a:rPr>
              <a:t>During the rental rates negotiation process for the CRU’s, government proposed a 70/30 split of the rental units, in which case the Lonmin employees requested that 70% of the units should be allocated to them, and 30% to the broader Marikana Community. Subsequently, the Marikana Community, the Association of Mineworkers and Construction Union (AMCU) as well as the South African National Civic Organisation (SANCO), had accepted this proposal</a:t>
            </a:r>
            <a:r>
              <a:rPr lang="en-GB" sz="1800" dirty="0" smtClean="0">
                <a:solidFill>
                  <a:srgbClr val="874515">
                    <a:lumMod val="75000"/>
                  </a:srgbClr>
                </a:solidFill>
                <a:latin typeface="Calibri" pitchFamily="34" charset="0"/>
              </a:rPr>
              <a:t>.</a:t>
            </a:r>
          </a:p>
          <a:p>
            <a:pPr algn="just">
              <a:lnSpc>
                <a:spcPct val="115000"/>
              </a:lnSpc>
              <a:spcBef>
                <a:spcPts val="600"/>
              </a:spcBef>
              <a:spcAft>
                <a:spcPts val="600"/>
              </a:spcAft>
              <a:buFont typeface="Wingdings" panose="05000000000000000000" pitchFamily="2" charset="2"/>
              <a:buChar char="q"/>
            </a:pPr>
            <a:r>
              <a:rPr lang="en-US" sz="1800" dirty="0">
                <a:solidFill>
                  <a:srgbClr val="874515">
                    <a:lumMod val="75000"/>
                  </a:srgbClr>
                </a:solidFill>
                <a:latin typeface="Calibri" pitchFamily="34" charset="0"/>
              </a:rPr>
              <a:t>Disputed rental amounts between the government and AMCU</a:t>
            </a:r>
          </a:p>
          <a:p>
            <a:pPr algn="just">
              <a:lnSpc>
                <a:spcPct val="115000"/>
              </a:lnSpc>
              <a:spcBef>
                <a:spcPts val="600"/>
              </a:spcBef>
              <a:spcAft>
                <a:spcPts val="600"/>
              </a:spcAft>
              <a:buFont typeface="Wingdings" panose="05000000000000000000" pitchFamily="2" charset="2"/>
              <a:buChar char="§"/>
            </a:pPr>
            <a:endParaRPr lang="en-US" sz="1800" b="1" dirty="0">
              <a:solidFill>
                <a:srgbClr val="874515">
                  <a:lumMod val="75000"/>
                </a:srgbClr>
              </a:solidFill>
              <a:latin typeface="Calibri" pitchFamily="34" charset="0"/>
            </a:endParaRPr>
          </a:p>
          <a:p>
            <a:pPr marL="0" indent="0" algn="just" defTabSz="457200" fontAlgn="base">
              <a:lnSpc>
                <a:spcPct val="125000"/>
              </a:lnSpc>
              <a:spcAft>
                <a:spcPct val="0"/>
              </a:spcAft>
              <a:buClr>
                <a:srgbClr val="531A17"/>
              </a:buClr>
              <a:buSzPct val="60000"/>
              <a:buNone/>
              <a:defRPr/>
            </a:pPr>
            <a:endParaRPr lang="en-ZA" sz="1800" dirty="0">
              <a:solidFill>
                <a:srgbClr val="874515">
                  <a:lumMod val="75000"/>
                </a:srgbClr>
              </a:solidFill>
              <a:ea typeface="Calibri"/>
              <a:cs typeface="Times New Roman"/>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33</a:t>
            </a:fld>
            <a:endParaRPr lang="en-ZA" dirty="0"/>
          </a:p>
        </p:txBody>
      </p:sp>
      <p:graphicFrame>
        <p:nvGraphicFramePr>
          <p:cNvPr id="6" name="Table 5"/>
          <p:cNvGraphicFramePr>
            <a:graphicFrameLocks noGrp="1"/>
          </p:cNvGraphicFramePr>
          <p:nvPr>
            <p:extLst/>
          </p:nvPr>
        </p:nvGraphicFramePr>
        <p:xfrm>
          <a:off x="934973" y="5319019"/>
          <a:ext cx="7560839" cy="1505153"/>
        </p:xfrm>
        <a:graphic>
          <a:graphicData uri="http://schemas.openxmlformats.org/drawingml/2006/table">
            <a:tbl>
              <a:tblPr firstRow="1" firstCol="1" bandRow="1"/>
              <a:tblGrid>
                <a:gridCol w="2413837">
                  <a:extLst>
                    <a:ext uri="{9D8B030D-6E8A-4147-A177-3AD203B41FA5}">
                      <a16:colId xmlns:a16="http://schemas.microsoft.com/office/drawing/2014/main" xmlns="" val="3100394840"/>
                    </a:ext>
                  </a:extLst>
                </a:gridCol>
                <a:gridCol w="2023265">
                  <a:extLst>
                    <a:ext uri="{9D8B030D-6E8A-4147-A177-3AD203B41FA5}">
                      <a16:colId xmlns:a16="http://schemas.microsoft.com/office/drawing/2014/main" xmlns="" val="1628818162"/>
                    </a:ext>
                  </a:extLst>
                </a:gridCol>
                <a:gridCol w="1693875">
                  <a:extLst>
                    <a:ext uri="{9D8B030D-6E8A-4147-A177-3AD203B41FA5}">
                      <a16:colId xmlns:a16="http://schemas.microsoft.com/office/drawing/2014/main" xmlns="" val="146333371"/>
                    </a:ext>
                  </a:extLst>
                </a:gridCol>
                <a:gridCol w="1429862">
                  <a:extLst>
                    <a:ext uri="{9D8B030D-6E8A-4147-A177-3AD203B41FA5}">
                      <a16:colId xmlns:a16="http://schemas.microsoft.com/office/drawing/2014/main" xmlns="" val="806656818"/>
                    </a:ext>
                  </a:extLst>
                </a:gridCol>
              </a:tblGrid>
              <a:tr h="590753">
                <a:tc>
                  <a:txBody>
                    <a:bodyPr/>
                    <a:lstStyle/>
                    <a:p>
                      <a:pPr marL="0" marR="0" algn="ctr">
                        <a:spcBef>
                          <a:spcPts val="600"/>
                        </a:spcBef>
                        <a:spcAft>
                          <a:spcPts val="0"/>
                        </a:spcAft>
                      </a:pPr>
                      <a:r>
                        <a:rPr lang="en-ZA" sz="1200" b="1" dirty="0">
                          <a:solidFill>
                            <a:schemeClr val="accent6">
                              <a:lumMod val="40000"/>
                              <a:lumOff val="60000"/>
                            </a:schemeClr>
                          </a:solidFill>
                          <a:effectLst/>
                          <a:latin typeface="Arial" panose="020B0604020202020204" pitchFamily="34" charset="0"/>
                          <a:ea typeface="Calibri" panose="020F0502020204030204" pitchFamily="34" charset="0"/>
                        </a:rPr>
                        <a:t>Government proposed rental amounts</a:t>
                      </a:r>
                      <a:endParaRPr lang="en-US" sz="1400" dirty="0">
                        <a:solidFill>
                          <a:schemeClr val="accent6">
                            <a:lumMod val="40000"/>
                            <a:lumOff val="6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600"/>
                        </a:spcBef>
                        <a:spcAft>
                          <a:spcPts val="0"/>
                        </a:spcAft>
                      </a:pPr>
                      <a:r>
                        <a:rPr lang="en-ZA" sz="1200" b="1" dirty="0">
                          <a:solidFill>
                            <a:schemeClr val="accent6">
                              <a:lumMod val="40000"/>
                              <a:lumOff val="60000"/>
                            </a:schemeClr>
                          </a:solidFill>
                          <a:effectLst/>
                          <a:latin typeface="Arial" panose="020B0604020202020204" pitchFamily="34" charset="0"/>
                          <a:ea typeface="Calibri" panose="020F0502020204030204" pitchFamily="34" charset="0"/>
                        </a:rPr>
                        <a:t>AMCU preferred rental amounts</a:t>
                      </a:r>
                      <a:endParaRPr lang="en-US" sz="1400" dirty="0">
                        <a:solidFill>
                          <a:schemeClr val="accent6">
                            <a:lumMod val="40000"/>
                            <a:lumOff val="6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600"/>
                        </a:spcBef>
                        <a:spcAft>
                          <a:spcPts val="0"/>
                        </a:spcAft>
                      </a:pPr>
                      <a:r>
                        <a:rPr lang="en-ZA" sz="1200" b="1" dirty="0">
                          <a:solidFill>
                            <a:schemeClr val="accent6">
                              <a:lumMod val="40000"/>
                              <a:lumOff val="60000"/>
                            </a:schemeClr>
                          </a:solidFill>
                          <a:effectLst/>
                          <a:latin typeface="Arial" panose="020B0604020202020204" pitchFamily="34" charset="0"/>
                          <a:ea typeface="Calibri" panose="020F0502020204030204" pitchFamily="34" charset="0"/>
                        </a:rPr>
                        <a:t>Difference</a:t>
                      </a:r>
                      <a:endParaRPr lang="en-US" sz="1400" dirty="0">
                        <a:solidFill>
                          <a:schemeClr val="accent6">
                            <a:lumMod val="40000"/>
                            <a:lumOff val="6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600"/>
                        </a:spcBef>
                        <a:spcAft>
                          <a:spcPts val="0"/>
                        </a:spcAft>
                      </a:pPr>
                      <a:r>
                        <a:rPr lang="en-ZA" sz="1200" b="1" dirty="0">
                          <a:solidFill>
                            <a:schemeClr val="accent6">
                              <a:lumMod val="40000"/>
                              <a:lumOff val="60000"/>
                            </a:schemeClr>
                          </a:solidFill>
                          <a:effectLst/>
                          <a:latin typeface="Arial" panose="020B0604020202020204" pitchFamily="34" charset="0"/>
                          <a:ea typeface="Calibri" panose="020F0502020204030204" pitchFamily="34" charset="0"/>
                        </a:rPr>
                        <a:t>Final negotiated rental amounts </a:t>
                      </a:r>
                      <a:endParaRPr lang="en-US" sz="1400" dirty="0">
                        <a:solidFill>
                          <a:schemeClr val="accent6">
                            <a:lumMod val="40000"/>
                            <a:lumOff val="6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1638835588"/>
                  </a:ext>
                </a:extLst>
              </a:tr>
              <a:tr h="296634">
                <a:tc>
                  <a:txBody>
                    <a:bodyPr/>
                    <a:lstStyle/>
                    <a:p>
                      <a:pPr marL="0" marR="0" algn="ctr">
                        <a:spcBef>
                          <a:spcPts val="600"/>
                        </a:spcBef>
                        <a:spcAft>
                          <a:spcPts val="0"/>
                        </a:spcAft>
                      </a:pPr>
                      <a:r>
                        <a:rPr lang="en-ZA" sz="1100" b="1" dirty="0">
                          <a:solidFill>
                            <a:schemeClr val="tx2"/>
                          </a:solidFill>
                          <a:effectLst/>
                          <a:latin typeface="Arial" panose="020B0604020202020204" pitchFamily="34" charset="0"/>
                          <a:ea typeface="Calibri" panose="020F0502020204030204" pitchFamily="34" charset="0"/>
                        </a:rPr>
                        <a:t>Bachelor flat               R900</a:t>
                      </a:r>
                      <a:endParaRPr lang="en-US" sz="1200" b="1"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ZA" sz="1100" b="1" dirty="0">
                          <a:solidFill>
                            <a:schemeClr val="tx2"/>
                          </a:solidFill>
                          <a:effectLst/>
                          <a:latin typeface="Arial" panose="020B0604020202020204" pitchFamily="34" charset="0"/>
                          <a:ea typeface="Times New Roman" panose="02020603050405020304" pitchFamily="18" charset="0"/>
                        </a:rPr>
                        <a:t>Bachelor flat                R350</a:t>
                      </a:r>
                      <a:endParaRPr lang="en-US" sz="1200" b="1"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ZA" sz="1100" b="1" dirty="0">
                          <a:solidFill>
                            <a:schemeClr val="tx2"/>
                          </a:solidFill>
                          <a:effectLst/>
                          <a:latin typeface="Arial" panose="020B0604020202020204" pitchFamily="34" charset="0"/>
                          <a:ea typeface="Times New Roman" panose="02020603050405020304" pitchFamily="18" charset="0"/>
                        </a:rPr>
                        <a:t>   R500</a:t>
                      </a:r>
                      <a:endParaRPr lang="en-US" sz="1200" b="1"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600"/>
                        </a:spcBef>
                        <a:spcAft>
                          <a:spcPts val="0"/>
                        </a:spcAft>
                      </a:pPr>
                      <a:r>
                        <a:rPr lang="en-ZA" sz="1100" b="1" dirty="0">
                          <a:solidFill>
                            <a:schemeClr val="tx2"/>
                          </a:solidFill>
                          <a:effectLst/>
                          <a:latin typeface="Arial" panose="020B0604020202020204" pitchFamily="34" charset="0"/>
                          <a:ea typeface="Times New Roman" panose="02020603050405020304" pitchFamily="18" charset="0"/>
                        </a:rPr>
                        <a:t> </a:t>
                      </a:r>
                      <a:endParaRPr lang="en-US" sz="1200" b="1" dirty="0">
                        <a:solidFill>
                          <a:schemeClr val="tx2"/>
                        </a:solidFill>
                        <a:effectLst/>
                        <a:latin typeface="Times New Roman" panose="02020603050405020304" pitchFamily="18" charset="0"/>
                        <a:ea typeface="Times New Roman" panose="02020603050405020304" pitchFamily="18" charset="0"/>
                      </a:endParaRPr>
                    </a:p>
                    <a:p>
                      <a:pPr marL="0" marR="0" algn="ctr">
                        <a:spcBef>
                          <a:spcPts val="600"/>
                        </a:spcBef>
                        <a:spcAft>
                          <a:spcPts val="0"/>
                        </a:spcAft>
                      </a:pPr>
                      <a:r>
                        <a:rPr lang="en-ZA" sz="1100" b="1" dirty="0">
                          <a:solidFill>
                            <a:schemeClr val="tx2"/>
                          </a:solidFill>
                          <a:effectLst/>
                          <a:latin typeface="Arial" panose="020B0604020202020204" pitchFamily="34" charset="0"/>
                          <a:ea typeface="Times New Roman" panose="02020603050405020304" pitchFamily="18" charset="0"/>
                        </a:rPr>
                        <a:t>No consensus reached, government rates apply. </a:t>
                      </a:r>
                      <a:endParaRPr lang="en-US" sz="1200" b="1"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6131171"/>
                  </a:ext>
                </a:extLst>
              </a:tr>
              <a:tr h="296634">
                <a:tc>
                  <a:txBody>
                    <a:bodyPr/>
                    <a:lstStyle/>
                    <a:p>
                      <a:pPr marL="0" marR="0" algn="ctr">
                        <a:spcBef>
                          <a:spcPts val="600"/>
                        </a:spcBef>
                        <a:spcAft>
                          <a:spcPts val="0"/>
                        </a:spcAft>
                      </a:pPr>
                      <a:r>
                        <a:rPr lang="en-ZA" sz="1100" b="1" dirty="0">
                          <a:solidFill>
                            <a:schemeClr val="tx2"/>
                          </a:solidFill>
                          <a:effectLst/>
                          <a:latin typeface="Arial" panose="020B0604020202020204" pitchFamily="34" charset="0"/>
                          <a:ea typeface="Calibri" panose="020F0502020204030204" pitchFamily="34" charset="0"/>
                        </a:rPr>
                        <a:t>Single bedroom unit   R1600</a:t>
                      </a:r>
                      <a:endParaRPr lang="en-US" sz="1200" b="1"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ZA" sz="1100" b="1" dirty="0">
                          <a:solidFill>
                            <a:schemeClr val="tx2"/>
                          </a:solidFill>
                          <a:effectLst/>
                          <a:latin typeface="Arial" panose="020B0604020202020204" pitchFamily="34" charset="0"/>
                          <a:ea typeface="Times New Roman" panose="02020603050405020304" pitchFamily="18" charset="0"/>
                        </a:rPr>
                        <a:t>Single bedroom unit    R400</a:t>
                      </a:r>
                      <a:endParaRPr lang="en-US" sz="1200" b="1"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ZA" sz="1100" b="1" dirty="0">
                          <a:solidFill>
                            <a:schemeClr val="tx2"/>
                          </a:solidFill>
                          <a:effectLst/>
                          <a:latin typeface="Arial" panose="020B0604020202020204" pitchFamily="34" charset="0"/>
                          <a:ea typeface="Times New Roman" panose="02020603050405020304" pitchFamily="18" charset="0"/>
                        </a:rPr>
                        <a:t>   R1 200</a:t>
                      </a:r>
                      <a:endParaRPr lang="en-US" sz="1200" b="1"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648229274"/>
                  </a:ext>
                </a:extLst>
              </a:tr>
              <a:tr h="296634">
                <a:tc>
                  <a:txBody>
                    <a:bodyPr/>
                    <a:lstStyle/>
                    <a:p>
                      <a:pPr marL="0" marR="0" algn="ctr">
                        <a:spcBef>
                          <a:spcPts val="600"/>
                        </a:spcBef>
                        <a:spcAft>
                          <a:spcPts val="0"/>
                        </a:spcAft>
                      </a:pPr>
                      <a:r>
                        <a:rPr lang="en-ZA" sz="1100" b="1" dirty="0">
                          <a:solidFill>
                            <a:schemeClr val="tx2"/>
                          </a:solidFill>
                          <a:effectLst/>
                          <a:latin typeface="Arial" panose="020B0604020202020204" pitchFamily="34" charset="0"/>
                          <a:ea typeface="Calibri" panose="020F0502020204030204" pitchFamily="34" charset="0"/>
                        </a:rPr>
                        <a:t>Two bedroom unit       R2 200</a:t>
                      </a:r>
                      <a:endParaRPr lang="en-US" sz="1200" b="1"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ZA" sz="1100" b="1" dirty="0">
                          <a:solidFill>
                            <a:schemeClr val="tx2"/>
                          </a:solidFill>
                          <a:effectLst/>
                          <a:latin typeface="Arial" panose="020B0604020202020204" pitchFamily="34" charset="0"/>
                          <a:ea typeface="Times New Roman" panose="02020603050405020304" pitchFamily="18" charset="0"/>
                        </a:rPr>
                        <a:t>Two bedroom unit       R600</a:t>
                      </a:r>
                      <a:endParaRPr lang="en-US" sz="1200" b="1"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ZA" sz="1100" b="1" dirty="0">
                          <a:solidFill>
                            <a:schemeClr val="tx2"/>
                          </a:solidFill>
                          <a:effectLst/>
                          <a:latin typeface="Arial" panose="020B0604020202020204" pitchFamily="34" charset="0"/>
                          <a:ea typeface="Times New Roman" panose="02020603050405020304" pitchFamily="18" charset="0"/>
                        </a:rPr>
                        <a:t>   R1 600</a:t>
                      </a:r>
                      <a:endParaRPr lang="en-US" sz="1200" b="1"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269002489"/>
                  </a:ext>
                </a:extLst>
              </a:tr>
            </a:tbl>
          </a:graphicData>
        </a:graphic>
      </p:graphicFrame>
    </p:spTree>
    <p:extLst>
      <p:ext uri="{BB962C8B-B14F-4D97-AF65-F5344CB8AC3E}">
        <p14:creationId xmlns:p14="http://schemas.microsoft.com/office/powerpoint/2010/main" xmlns="" val="2852000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3529" y="4938921"/>
            <a:ext cx="8136904" cy="1815882"/>
          </a:xfrm>
          <a:prstGeom prst="rect">
            <a:avLst/>
          </a:prstGeom>
          <a:noFill/>
        </p:spPr>
        <p:txBody>
          <a:bodyPr wrap="square" rtlCol="0">
            <a:spAutoFit/>
          </a:bodyPr>
          <a:lstStyle/>
          <a:p>
            <a:pPr algn="ctr"/>
            <a:endParaRPr lang="en-ZA" sz="1800" b="1" dirty="0">
              <a:solidFill>
                <a:srgbClr val="C00000"/>
              </a:solidFill>
            </a:endParaRPr>
          </a:p>
          <a:p>
            <a:pPr algn="ctr"/>
            <a:endParaRPr lang="en-ZA" sz="1800" b="1" dirty="0">
              <a:solidFill>
                <a:srgbClr val="C00000"/>
              </a:solidFill>
            </a:endParaRPr>
          </a:p>
          <a:p>
            <a:pPr algn="ctr"/>
            <a:endParaRPr lang="en-ZA" sz="1200" b="1" dirty="0" smtClean="0">
              <a:solidFill>
                <a:srgbClr val="C00000"/>
              </a:solidFill>
            </a:endParaRPr>
          </a:p>
          <a:p>
            <a:pPr algn="ctr"/>
            <a:endParaRPr lang="en-ZA" sz="1200" b="1" dirty="0">
              <a:solidFill>
                <a:srgbClr val="C00000"/>
              </a:solidFill>
            </a:endParaRPr>
          </a:p>
          <a:p>
            <a:pPr algn="ctr"/>
            <a:endParaRPr lang="en-ZA" sz="1200" b="1" dirty="0" smtClean="0">
              <a:solidFill>
                <a:srgbClr val="C00000"/>
              </a:solidFill>
            </a:endParaRPr>
          </a:p>
          <a:p>
            <a:pPr algn="ctr"/>
            <a:endParaRPr lang="en-ZA" sz="1600" b="1" dirty="0" smtClean="0">
              <a:solidFill>
                <a:srgbClr val="C00000"/>
              </a:solidFill>
            </a:endParaRPr>
          </a:p>
          <a:p>
            <a:endParaRPr lang="en-ZA" sz="2400" dirty="0">
              <a:solidFill>
                <a:prstClr val="black"/>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725680608"/>
              </p:ext>
            </p:extLst>
          </p:nvPr>
        </p:nvGraphicFramePr>
        <p:xfrm>
          <a:off x="179512" y="836717"/>
          <a:ext cx="8856982" cy="5353345"/>
        </p:xfrm>
        <a:graphic>
          <a:graphicData uri="http://schemas.openxmlformats.org/drawingml/2006/table">
            <a:tbl>
              <a:tblPr firstRow="1" firstCol="1" bandRow="1"/>
              <a:tblGrid>
                <a:gridCol w="1097165">
                  <a:extLst>
                    <a:ext uri="{9D8B030D-6E8A-4147-A177-3AD203B41FA5}">
                      <a16:colId xmlns:a16="http://schemas.microsoft.com/office/drawing/2014/main" xmlns="" val="474931857"/>
                    </a:ext>
                  </a:extLst>
                </a:gridCol>
                <a:gridCol w="732892">
                  <a:extLst>
                    <a:ext uri="{9D8B030D-6E8A-4147-A177-3AD203B41FA5}">
                      <a16:colId xmlns:a16="http://schemas.microsoft.com/office/drawing/2014/main" xmlns="" val="3869897344"/>
                    </a:ext>
                  </a:extLst>
                </a:gridCol>
                <a:gridCol w="735788">
                  <a:extLst>
                    <a:ext uri="{9D8B030D-6E8A-4147-A177-3AD203B41FA5}">
                      <a16:colId xmlns:a16="http://schemas.microsoft.com/office/drawing/2014/main" xmlns="" val="1886171305"/>
                    </a:ext>
                  </a:extLst>
                </a:gridCol>
                <a:gridCol w="663368">
                  <a:extLst>
                    <a:ext uri="{9D8B030D-6E8A-4147-A177-3AD203B41FA5}">
                      <a16:colId xmlns:a16="http://schemas.microsoft.com/office/drawing/2014/main" xmlns="" val="3555224988"/>
                    </a:ext>
                  </a:extLst>
                </a:gridCol>
                <a:gridCol w="624987">
                  <a:extLst>
                    <a:ext uri="{9D8B030D-6E8A-4147-A177-3AD203B41FA5}">
                      <a16:colId xmlns:a16="http://schemas.microsoft.com/office/drawing/2014/main" xmlns="" val="775055019"/>
                    </a:ext>
                  </a:extLst>
                </a:gridCol>
                <a:gridCol w="637298">
                  <a:extLst>
                    <a:ext uri="{9D8B030D-6E8A-4147-A177-3AD203B41FA5}">
                      <a16:colId xmlns:a16="http://schemas.microsoft.com/office/drawing/2014/main" xmlns="" val="2946406195"/>
                    </a:ext>
                  </a:extLst>
                </a:gridCol>
                <a:gridCol w="715509">
                  <a:extLst>
                    <a:ext uri="{9D8B030D-6E8A-4147-A177-3AD203B41FA5}">
                      <a16:colId xmlns:a16="http://schemas.microsoft.com/office/drawing/2014/main" xmlns="" val="3935541882"/>
                    </a:ext>
                  </a:extLst>
                </a:gridCol>
                <a:gridCol w="488112">
                  <a:extLst>
                    <a:ext uri="{9D8B030D-6E8A-4147-A177-3AD203B41FA5}">
                      <a16:colId xmlns:a16="http://schemas.microsoft.com/office/drawing/2014/main" xmlns="" val="2855119965"/>
                    </a:ext>
                  </a:extLst>
                </a:gridCol>
                <a:gridCol w="556187">
                  <a:extLst>
                    <a:ext uri="{9D8B030D-6E8A-4147-A177-3AD203B41FA5}">
                      <a16:colId xmlns:a16="http://schemas.microsoft.com/office/drawing/2014/main" xmlns="" val="97831464"/>
                    </a:ext>
                  </a:extLst>
                </a:gridCol>
                <a:gridCol w="642366">
                  <a:extLst>
                    <a:ext uri="{9D8B030D-6E8A-4147-A177-3AD203B41FA5}">
                      <a16:colId xmlns:a16="http://schemas.microsoft.com/office/drawing/2014/main" xmlns="" val="1509313597"/>
                    </a:ext>
                  </a:extLst>
                </a:gridCol>
                <a:gridCol w="556187">
                  <a:extLst>
                    <a:ext uri="{9D8B030D-6E8A-4147-A177-3AD203B41FA5}">
                      <a16:colId xmlns:a16="http://schemas.microsoft.com/office/drawing/2014/main" xmlns="" val="454256168"/>
                    </a:ext>
                  </a:extLst>
                </a:gridCol>
                <a:gridCol w="559808">
                  <a:extLst>
                    <a:ext uri="{9D8B030D-6E8A-4147-A177-3AD203B41FA5}">
                      <a16:colId xmlns:a16="http://schemas.microsoft.com/office/drawing/2014/main" xmlns="" val="468485733"/>
                    </a:ext>
                  </a:extLst>
                </a:gridCol>
                <a:gridCol w="651781">
                  <a:extLst>
                    <a:ext uri="{9D8B030D-6E8A-4147-A177-3AD203B41FA5}">
                      <a16:colId xmlns:a16="http://schemas.microsoft.com/office/drawing/2014/main" xmlns="" val="2014824101"/>
                    </a:ext>
                  </a:extLst>
                </a:gridCol>
                <a:gridCol w="195534">
                  <a:extLst>
                    <a:ext uri="{9D8B030D-6E8A-4147-A177-3AD203B41FA5}">
                      <a16:colId xmlns:a16="http://schemas.microsoft.com/office/drawing/2014/main" xmlns="" val="3064415328"/>
                    </a:ext>
                  </a:extLst>
                </a:gridCol>
              </a:tblGrid>
              <a:tr h="576059">
                <a:tc gridSpan="14">
                  <a:txBody>
                    <a:bodyPr/>
                    <a:lstStyle/>
                    <a:p>
                      <a:pPr marL="0" marR="0" algn="ctr">
                        <a:lnSpc>
                          <a:spcPct val="106000"/>
                        </a:lnSpc>
                        <a:spcBef>
                          <a:spcPts val="0"/>
                        </a:spcBef>
                        <a:spcAft>
                          <a:spcPts val="0"/>
                        </a:spcAft>
                      </a:pPr>
                      <a:r>
                        <a:rPr lang="en-US" sz="1600" b="1" kern="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Alignment of NDHS and DMR information on Informal Settlements and Housing options provided  by Mining Companies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223046995"/>
                  </a:ext>
                </a:extLst>
              </a:tr>
              <a:tr h="1872208">
                <a:tc>
                  <a:txBody>
                    <a:bodyPr/>
                    <a:lstStyle/>
                    <a:p>
                      <a:pPr marL="0" marR="0" algn="ctr">
                        <a:lnSpc>
                          <a:spcPct val="106000"/>
                        </a:lnSpc>
                        <a:spcBef>
                          <a:spcPts val="0"/>
                        </a:spcBef>
                        <a:spcAft>
                          <a:spcPts val="0"/>
                        </a:spcAft>
                      </a:pPr>
                      <a:r>
                        <a:rPr lang="en-US"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SPP Provinces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6000"/>
                        </a:lnSpc>
                        <a:spcBef>
                          <a:spcPts val="0"/>
                        </a:spcBef>
                        <a:spcAft>
                          <a:spcPts val="0"/>
                        </a:spcAft>
                      </a:pPr>
                      <a:r>
                        <a:rPr lang="en-US"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No. of Informal Settlements within SPP Municipalities in provinces (NDHS)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6000"/>
                        </a:lnSpc>
                        <a:spcBef>
                          <a:spcPts val="0"/>
                        </a:spcBef>
                        <a:spcAft>
                          <a:spcPts val="0"/>
                        </a:spcAft>
                      </a:pPr>
                      <a:r>
                        <a:rPr lang="en-US"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Estimated No. Of Households In The Informal Settlements (NDHS)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6000"/>
                        </a:lnSpc>
                        <a:spcBef>
                          <a:spcPts val="0"/>
                        </a:spcBef>
                        <a:spcAft>
                          <a:spcPts val="0"/>
                        </a:spcAft>
                      </a:pPr>
                      <a:r>
                        <a:rPr lang="en-US"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Of Employees On LOA (DMR)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6000"/>
                        </a:lnSpc>
                        <a:spcBef>
                          <a:spcPts val="0"/>
                        </a:spcBef>
                        <a:spcAft>
                          <a:spcPts val="0"/>
                        </a:spcAft>
                      </a:pPr>
                      <a:r>
                        <a:rPr lang="en-US"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Of Employees In Hostels (DMR)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6000"/>
                        </a:lnSpc>
                        <a:spcBef>
                          <a:spcPts val="0"/>
                        </a:spcBef>
                        <a:spcAft>
                          <a:spcPts val="0"/>
                        </a:spcAft>
                      </a:pPr>
                      <a:r>
                        <a:rPr lang="en-US"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Of Employees Staying In Mine Provided Housing Schemes (DMR)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06000"/>
                        </a:lnSpc>
                        <a:spcBef>
                          <a:spcPts val="0"/>
                        </a:spcBef>
                        <a:spcAft>
                          <a:spcPts val="0"/>
                        </a:spcAft>
                      </a:pPr>
                      <a:r>
                        <a:rPr lang="en-US"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Of Employees On Home Ownership Schemes (DMR)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828648652"/>
                  </a:ext>
                </a:extLst>
              </a:tr>
              <a:tr h="272471">
                <a:tc>
                  <a:txBody>
                    <a:bodyPr/>
                    <a:lstStyle/>
                    <a:p>
                      <a:pPr marL="0" marR="0" algn="ctr">
                        <a:lnSpc>
                          <a:spcPct val="106000"/>
                        </a:lnSpc>
                        <a:spcBef>
                          <a:spcPts val="0"/>
                        </a:spcBef>
                        <a:spcAft>
                          <a:spcPts val="0"/>
                        </a:spcAft>
                      </a:pPr>
                      <a:r>
                        <a:rPr lang="en-US" sz="105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Provinces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b="1"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b="1"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b="1"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b="1"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b="1"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b="1"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gn="l">
                        <a:lnSpc>
                          <a:spcPct val="107000"/>
                        </a:lnSpc>
                      </a:pPr>
                      <a:endParaRPr lang="en-US" sz="1100" dirty="0">
                        <a:effectLst/>
                        <a:latin typeface="Calibri" panose="020F0502020204030204" pitchFamily="34" charset="0"/>
                      </a:endParaRPr>
                    </a:p>
                  </a:txBody>
                  <a:tcPr marL="53076" marR="53076" marT="90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7483117"/>
                  </a:ext>
                </a:extLst>
              </a:tr>
              <a:tr h="362225">
                <a:tc>
                  <a:txBody>
                    <a:bodyPr/>
                    <a:lstStyle/>
                    <a:p>
                      <a:pPr marL="0" marR="0" algn="ctr">
                        <a:lnSpc>
                          <a:spcPct val="106000"/>
                        </a:lnSpc>
                        <a:spcBef>
                          <a:spcPts val="0"/>
                        </a:spcBef>
                        <a:spcAft>
                          <a:spcPts val="0"/>
                        </a:spcAft>
                      </a:pPr>
                      <a:r>
                        <a:rPr lang="en-US" sz="105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North West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72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80 041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84 389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70221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83 298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46087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8 491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6629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6 124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15908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4 114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460686785"/>
                  </a:ext>
                </a:extLst>
              </a:tr>
              <a:tr h="272471">
                <a:tc>
                  <a:txBody>
                    <a:bodyPr/>
                    <a:lstStyle/>
                    <a:p>
                      <a:pPr marL="0" marR="0" algn="ctr">
                        <a:lnSpc>
                          <a:spcPct val="106000"/>
                        </a:lnSpc>
                        <a:spcBef>
                          <a:spcPts val="0"/>
                        </a:spcBef>
                        <a:spcAft>
                          <a:spcPts val="0"/>
                        </a:spcAft>
                      </a:pPr>
                      <a:r>
                        <a:rPr lang="en-US" sz="105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Free State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6 331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7 768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12428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13 605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5720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11 043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839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343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3802156939"/>
                  </a:ext>
                </a:extLst>
              </a:tr>
              <a:tr h="272471">
                <a:tc>
                  <a:txBody>
                    <a:bodyPr/>
                    <a:lstStyle/>
                    <a:p>
                      <a:pPr marL="0" marR="0" algn="ctr">
                        <a:lnSpc>
                          <a:spcPct val="106000"/>
                        </a:lnSpc>
                        <a:spcBef>
                          <a:spcPts val="0"/>
                        </a:spcBef>
                        <a:spcAft>
                          <a:spcPts val="0"/>
                        </a:spcAft>
                      </a:pPr>
                      <a:r>
                        <a:rPr lang="en-US" sz="105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Limpopo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11 789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20 676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10326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8 728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779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1 697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3627884124"/>
                  </a:ext>
                </a:extLst>
              </a:tr>
              <a:tr h="272471">
                <a:tc>
                  <a:txBody>
                    <a:bodyPr/>
                    <a:lstStyle/>
                    <a:p>
                      <a:pPr marL="0" marR="0" algn="ctr">
                        <a:lnSpc>
                          <a:spcPct val="106000"/>
                        </a:lnSpc>
                        <a:spcBef>
                          <a:spcPts val="0"/>
                        </a:spcBef>
                        <a:spcAft>
                          <a:spcPts val="0"/>
                        </a:spcAft>
                      </a:pPr>
                      <a:r>
                        <a:rPr lang="en-US" sz="105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Mpumalanga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3 006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19 020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4 567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2 031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6952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6 998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197046404"/>
                  </a:ext>
                </a:extLst>
              </a:tr>
              <a:tr h="362225">
                <a:tc>
                  <a:txBody>
                    <a:bodyPr/>
                    <a:lstStyle/>
                    <a:p>
                      <a:pPr marL="0" marR="0" algn="ctr">
                        <a:lnSpc>
                          <a:spcPct val="106000"/>
                        </a:lnSpc>
                        <a:spcBef>
                          <a:spcPts val="0"/>
                        </a:spcBef>
                        <a:spcAft>
                          <a:spcPts val="0"/>
                        </a:spcAft>
                      </a:pPr>
                      <a:r>
                        <a:rPr lang="en-US" sz="105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Gauteng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37 834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51 259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18810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2 762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21 317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15958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20 860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6324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989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2200684743"/>
                  </a:ext>
                </a:extLst>
              </a:tr>
              <a:tr h="316913">
                <a:tc>
                  <a:txBody>
                    <a:bodyPr/>
                    <a:lstStyle/>
                    <a:p>
                      <a:pPr marL="0" marR="0" algn="ctr">
                        <a:lnSpc>
                          <a:spcPct val="106000"/>
                        </a:lnSpc>
                        <a:spcBef>
                          <a:spcPts val="0"/>
                        </a:spcBef>
                        <a:spcAft>
                          <a:spcPts val="0"/>
                        </a:spcAft>
                      </a:pPr>
                      <a:r>
                        <a:rPr lang="en-US" sz="105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Northern Cape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20 192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20 460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5449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5 162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2778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976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8909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6 177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2483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2 855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286337884"/>
                  </a:ext>
                </a:extLst>
              </a:tr>
              <a:tr h="364393">
                <a:tc>
                  <a:txBody>
                    <a:bodyPr/>
                    <a:lstStyle/>
                    <a:p>
                      <a:pPr marL="0" marR="0" algn="ctr">
                        <a:lnSpc>
                          <a:spcPct val="106000"/>
                        </a:lnSpc>
                        <a:spcBef>
                          <a:spcPts val="0"/>
                        </a:spcBef>
                        <a:spcAft>
                          <a:spcPts val="0"/>
                        </a:spcAft>
                      </a:pPr>
                      <a:r>
                        <a:rPr lang="en-US" sz="1100" b="1" kern="120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Totals</a:t>
                      </a:r>
                      <a:endParaRPr lang="en-US" sz="1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b="1" kern="120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159</a:t>
                      </a:r>
                      <a:endParaRPr lang="en-US" sz="1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b="1" kern="1200" dirty="0" smtClean="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356</a:t>
                      </a:r>
                      <a:endParaRPr lang="en-US" sz="1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b="1" kern="120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159 193</a:t>
                      </a:r>
                      <a:endParaRPr lang="en-US" sz="1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b="1" kern="1200"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203 572</a:t>
                      </a:r>
                      <a:endParaRPr lang="en-US" sz="1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b="1" kern="120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116 502</a:t>
                      </a:r>
                      <a:endParaRPr lang="en-US" sz="1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b="1" kern="1200"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118 122</a:t>
                      </a:r>
                      <a:endParaRPr lang="en-US" sz="1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b="1" kern="120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68 020</a:t>
                      </a:r>
                      <a:endParaRPr lang="en-US" sz="1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b="1" kern="1200"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41 828</a:t>
                      </a:r>
                      <a:endParaRPr lang="en-US" sz="1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b="1" kern="120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26 329</a:t>
                      </a:r>
                      <a:endParaRPr lang="en-US" sz="1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b="1" kern="1200"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36 810</a:t>
                      </a:r>
                      <a:endParaRPr lang="en-US" sz="1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b="1" kern="120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31 857</a:t>
                      </a:r>
                      <a:endParaRPr lang="en-US" sz="1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b="1" kern="1200"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16 996</a:t>
                      </a:r>
                      <a:endParaRPr lang="en-US" sz="1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591639503"/>
                  </a:ext>
                </a:extLst>
              </a:tr>
              <a:tr h="409438">
                <a:tc gridSpan="14">
                  <a:txBody>
                    <a:bodyPr/>
                    <a:lstStyle/>
                    <a:p>
                      <a:pPr marL="0" marR="0" algn="ctr">
                        <a:lnSpc>
                          <a:spcPct val="106000"/>
                        </a:lnSpc>
                        <a:spcBef>
                          <a:spcPts val="0"/>
                        </a:spcBef>
                        <a:spcAft>
                          <a:spcPts val="0"/>
                        </a:spcAft>
                      </a:pPr>
                      <a:r>
                        <a:rPr lang="en-US" sz="105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Note: Total number of informal settlements within SPP Municipalities (including Moqhaka) and estimated number of households in the informal settlements (NDHS information, 31 January 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76" marR="53076" marT="90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33040473"/>
                  </a:ext>
                </a:extLst>
              </a:tr>
            </a:tbl>
          </a:graphicData>
        </a:graphic>
      </p:graphicFrame>
      <p:sp>
        <p:nvSpPr>
          <p:cNvPr id="8" name="Rectangle 7"/>
          <p:cNvSpPr/>
          <p:nvPr/>
        </p:nvSpPr>
        <p:spPr>
          <a:xfrm>
            <a:off x="611560" y="188640"/>
            <a:ext cx="7704856" cy="707886"/>
          </a:xfrm>
          <a:prstGeom prst="rect">
            <a:avLst/>
          </a:prstGeom>
        </p:spPr>
        <p:txBody>
          <a:bodyPr wrap="square">
            <a:spAutoFit/>
          </a:bodyPr>
          <a:lstStyle/>
          <a:p>
            <a:pPr algn="ctr"/>
            <a:r>
              <a:rPr lang="en-US" sz="2000" b="1" dirty="0">
                <a:solidFill>
                  <a:srgbClr val="874515">
                    <a:lumMod val="75000"/>
                  </a:srgbClr>
                </a:solidFill>
                <a:latin typeface="Calibri" pitchFamily="34" charset="0"/>
                <a:ea typeface="Calibri"/>
                <a:cs typeface="Times New Roman"/>
              </a:rPr>
              <a:t>Integrated Sustainable Human </a:t>
            </a:r>
            <a:r>
              <a:rPr lang="en-US" sz="2000" b="1" dirty="0" smtClean="0">
                <a:solidFill>
                  <a:srgbClr val="874515">
                    <a:lumMod val="75000"/>
                  </a:srgbClr>
                </a:solidFill>
                <a:latin typeface="Calibri" pitchFamily="34" charset="0"/>
                <a:ea typeface="Calibri"/>
                <a:cs typeface="Times New Roman"/>
              </a:rPr>
              <a:t>Settlements – Living out allowance and informal settlements  (18)</a:t>
            </a:r>
            <a:endParaRPr lang="en-US" sz="2000" b="1" dirty="0">
              <a:solidFill>
                <a:srgbClr val="874515">
                  <a:lumMod val="75000"/>
                </a:srgbClr>
              </a:solidFill>
              <a:latin typeface="Calibri" pitchFamily="34" charset="0"/>
              <a:ea typeface="Calibri"/>
              <a:cs typeface="Times New Roman"/>
            </a:endParaRPr>
          </a:p>
        </p:txBody>
      </p:sp>
    </p:spTree>
    <p:extLst>
      <p:ext uri="{BB962C8B-B14F-4D97-AF65-F5344CB8AC3E}">
        <p14:creationId xmlns:p14="http://schemas.microsoft.com/office/powerpoint/2010/main" xmlns="" val="36836549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860717" cy="576064"/>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Integrated Sustainable Human </a:t>
            </a:r>
            <a:r>
              <a:rPr lang="en-US" sz="2200" b="1" dirty="0" smtClean="0">
                <a:solidFill>
                  <a:srgbClr val="874515">
                    <a:lumMod val="75000"/>
                  </a:srgbClr>
                </a:solidFill>
                <a:latin typeface="Calibri" pitchFamily="34" charset="0"/>
                <a:ea typeface="Calibri"/>
                <a:cs typeface="Times New Roman"/>
              </a:rPr>
              <a:t>Settlements – On-going partnerships with mining companies (</a:t>
            </a:r>
            <a:r>
              <a:rPr lang="en-US" sz="2200" b="1" dirty="0">
                <a:solidFill>
                  <a:srgbClr val="874515">
                    <a:lumMod val="75000"/>
                  </a:srgbClr>
                </a:solidFill>
                <a:latin typeface="Calibri" pitchFamily="34" charset="0"/>
                <a:ea typeface="Calibri"/>
                <a:cs typeface="Times New Roman"/>
              </a:rPr>
              <a:t>3</a:t>
            </a:r>
            <a:r>
              <a:rPr lang="en-US" sz="2200" b="1" dirty="0" smtClean="0">
                <a:solidFill>
                  <a:srgbClr val="874515">
                    <a:lumMod val="75000"/>
                  </a:srgbClr>
                </a:solidFill>
                <a:latin typeface="Calibri" pitchFamily="34" charset="0"/>
                <a:ea typeface="Calibri"/>
                <a:cs typeface="Times New Roman"/>
              </a:rPr>
              <a:t>)  </a:t>
            </a: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87234" y="907775"/>
            <a:ext cx="8245271" cy="5184576"/>
          </a:xfrm>
        </p:spPr>
        <p:txBody>
          <a:bodyPr>
            <a:noAutofit/>
          </a:bodyPr>
          <a:lstStyle/>
          <a:p>
            <a:pPr marL="0" lvl="0" indent="0" defTabSz="457200" fontAlgn="base">
              <a:lnSpc>
                <a:spcPct val="130000"/>
              </a:lnSpc>
              <a:spcBef>
                <a:spcPts val="0"/>
              </a:spcBef>
              <a:spcAft>
                <a:spcPct val="0"/>
              </a:spcAft>
              <a:buNone/>
            </a:pPr>
            <a:endParaRPr lang="en-US" sz="1500" dirty="0">
              <a:solidFill>
                <a:prstClr val="black"/>
              </a:solidFill>
              <a:latin typeface="Arial"/>
              <a:ea typeface="Calibri"/>
              <a:cs typeface="Times New Roman"/>
            </a:endParaRPr>
          </a:p>
          <a:p>
            <a:pPr marL="0" lvl="0" indent="0" defTabSz="457200" fontAlgn="base">
              <a:lnSpc>
                <a:spcPct val="130000"/>
              </a:lnSpc>
              <a:spcBef>
                <a:spcPts val="0"/>
              </a:spcBef>
              <a:spcAft>
                <a:spcPct val="0"/>
              </a:spcAft>
              <a:buNone/>
            </a:pPr>
            <a:endParaRPr lang="en-ZA" sz="1500" dirty="0">
              <a:solidFill>
                <a:prstClr val="black"/>
              </a:solidFill>
              <a:latin typeface="Arial"/>
              <a:ea typeface="Calibri"/>
              <a:cs typeface="Times New Roman"/>
            </a:endParaRPr>
          </a:p>
          <a:p>
            <a:pPr marL="0" indent="0" algn="just" defTabSz="457200" fontAlgn="base">
              <a:lnSpc>
                <a:spcPct val="125000"/>
              </a:lnSpc>
              <a:spcAft>
                <a:spcPct val="0"/>
              </a:spcAft>
              <a:buClr>
                <a:srgbClr val="531A17"/>
              </a:buClr>
              <a:buSzPct val="60000"/>
              <a:buNone/>
              <a:defRPr/>
            </a:pPr>
            <a:endParaRPr lang="en-ZA" sz="1800" dirty="0">
              <a:solidFill>
                <a:srgbClr val="874515">
                  <a:lumMod val="75000"/>
                </a:srgbClr>
              </a:solidFill>
              <a:ea typeface="Calibri"/>
              <a:cs typeface="Times New Roman"/>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CEF7C-0479-4D8B-85C2-EAB109B32C17}"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3" cstate="print"/>
          <a:stretch>
            <a:fillRect/>
          </a:stretch>
        </p:blipFill>
        <p:spPr>
          <a:xfrm>
            <a:off x="417216" y="1196753"/>
            <a:ext cx="8485161" cy="4895598"/>
          </a:xfrm>
          <a:prstGeom prst="rect">
            <a:avLst/>
          </a:prstGeom>
        </p:spPr>
      </p:pic>
    </p:spTree>
    <p:extLst>
      <p:ext uri="{BB962C8B-B14F-4D97-AF65-F5344CB8AC3E}">
        <p14:creationId xmlns:p14="http://schemas.microsoft.com/office/powerpoint/2010/main" xmlns="" val="35214820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55" y="548680"/>
            <a:ext cx="8787566" cy="720080"/>
          </a:xfrm>
        </p:spPr>
        <p:txBody>
          <a:bodyPr>
            <a:normAutofit fontScale="90000"/>
          </a:bodyPr>
          <a:lstStyle/>
          <a:p>
            <a:r>
              <a:rPr lang="en-US" sz="2200" b="1" dirty="0" smtClean="0">
                <a:solidFill>
                  <a:srgbClr val="874515">
                    <a:lumMod val="75000"/>
                  </a:srgbClr>
                </a:solidFill>
                <a:latin typeface="Calibri" pitchFamily="34" charset="0"/>
                <a:ea typeface="Calibri"/>
                <a:cs typeface="Times New Roman"/>
              </a:rPr>
              <a:t>Capital Subsidy Funding – Delivery and Expenditure</a:t>
            </a:r>
            <a:br>
              <a:rPr lang="en-US" sz="2200" b="1" dirty="0" smtClean="0">
                <a:solidFill>
                  <a:srgbClr val="874515">
                    <a:lumMod val="75000"/>
                  </a:srgbClr>
                </a:solidFill>
                <a:latin typeface="Calibri" pitchFamily="34" charset="0"/>
                <a:ea typeface="Calibri"/>
                <a:cs typeface="Times New Roman"/>
              </a:rPr>
            </a:br>
            <a:r>
              <a:rPr lang="en-US" sz="2200" b="1" dirty="0" smtClean="0">
                <a:solidFill>
                  <a:srgbClr val="874515">
                    <a:lumMod val="75000"/>
                  </a:srgbClr>
                </a:solidFill>
                <a:latin typeface="Calibri" pitchFamily="34" charset="0"/>
                <a:ea typeface="Calibri"/>
                <a:cs typeface="Times New Roman"/>
              </a:rPr>
              <a:t>   </a:t>
            </a:r>
            <a:br>
              <a:rPr lang="en-US" sz="2200" b="1" dirty="0" smtClean="0">
                <a:solidFill>
                  <a:srgbClr val="874515">
                    <a:lumMod val="75000"/>
                  </a:srgbClr>
                </a:solidFill>
                <a:latin typeface="Calibri" pitchFamily="34" charset="0"/>
                <a:ea typeface="Calibri"/>
                <a:cs typeface="Times New Roman"/>
              </a:rPr>
            </a:br>
            <a:r>
              <a:rPr lang="en-US" sz="3200" b="1" dirty="0" smtClean="0"/>
              <a:t/>
            </a:r>
            <a:br>
              <a:rPr lang="en-US" sz="3200" b="1" dirty="0" smtClean="0"/>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4954" y="548680"/>
            <a:ext cx="8211501" cy="5616624"/>
          </a:xfrm>
        </p:spPr>
        <p:txBody>
          <a:bodyPr>
            <a:noAutofit/>
          </a:bodyPr>
          <a:lstStyle/>
          <a:p>
            <a:pPr marL="0" indent="0" algn="ctr">
              <a:spcBef>
                <a:spcPts val="0"/>
              </a:spcBef>
              <a:buNone/>
            </a:pPr>
            <a:r>
              <a:rPr lang="en-US" sz="1800" b="1" dirty="0">
                <a:solidFill>
                  <a:srgbClr val="874515">
                    <a:lumMod val="75000"/>
                  </a:srgbClr>
                </a:solidFill>
                <a:latin typeface="Calibri" pitchFamily="34" charset="0"/>
                <a:ea typeface="Calibri"/>
                <a:cs typeface="Times New Roman"/>
              </a:rPr>
              <a:t>2% of ring-fenced allocations to unblock bulk infrastructure </a:t>
            </a:r>
            <a:r>
              <a:rPr lang="en-US" sz="1800" b="1" dirty="0" smtClean="0">
                <a:solidFill>
                  <a:srgbClr val="874515">
                    <a:lumMod val="75000"/>
                  </a:srgbClr>
                </a:solidFill>
                <a:latin typeface="Calibri" pitchFamily="34" charset="0"/>
                <a:ea typeface="Calibri"/>
                <a:cs typeface="Times New Roman"/>
              </a:rPr>
              <a:t>challenges (</a:t>
            </a:r>
            <a:r>
              <a:rPr lang="en-US" sz="1800" b="1" dirty="0">
                <a:solidFill>
                  <a:srgbClr val="874515">
                    <a:lumMod val="75000"/>
                  </a:srgbClr>
                </a:solidFill>
                <a:latin typeface="Calibri" pitchFamily="34" charset="0"/>
                <a:ea typeface="Calibri"/>
                <a:cs typeface="Times New Roman"/>
              </a:rPr>
              <a:t>4</a:t>
            </a:r>
            <a:r>
              <a:rPr lang="en-US" sz="1800" b="1" dirty="0" smtClean="0">
                <a:solidFill>
                  <a:srgbClr val="874515">
                    <a:lumMod val="75000"/>
                  </a:srgbClr>
                </a:solidFill>
                <a:latin typeface="Calibri" pitchFamily="34" charset="0"/>
                <a:ea typeface="Calibri"/>
                <a:cs typeface="Times New Roman"/>
              </a:rPr>
              <a:t>)</a:t>
            </a:r>
            <a:endParaRPr lang="en-US" sz="1800" b="1" dirty="0">
              <a:solidFill>
                <a:srgbClr val="874515">
                  <a:lumMod val="75000"/>
                </a:srgbClr>
              </a:solidFill>
              <a:latin typeface="Calibri" pitchFamily="34" charset="0"/>
              <a:ea typeface="Calibri"/>
              <a:cs typeface="Times New Roman"/>
            </a:endParaRPr>
          </a:p>
          <a:p>
            <a:pPr marL="0" indent="0" algn="just">
              <a:spcBef>
                <a:spcPts val="0"/>
              </a:spcBef>
              <a:buNone/>
            </a:pPr>
            <a:endParaRPr lang="en-US" sz="2000" b="1" dirty="0" smtClean="0">
              <a:solidFill>
                <a:srgbClr val="874515">
                  <a:lumMod val="75000"/>
                </a:srgbClr>
              </a:solidFill>
              <a:latin typeface="Calibri" pitchFamily="34" charset="0"/>
              <a:ea typeface="Calibri"/>
              <a:cs typeface="Times New Roman"/>
            </a:endParaRPr>
          </a:p>
          <a:p>
            <a:pPr marL="0" indent="0" algn="just">
              <a:spcBef>
                <a:spcPts val="0"/>
              </a:spcBef>
              <a:buNone/>
            </a:pPr>
            <a:endParaRPr lang="en-US" sz="2000" b="1" dirty="0" smtClean="0">
              <a:solidFill>
                <a:srgbClr val="874515">
                  <a:lumMod val="75000"/>
                </a:srgbClr>
              </a:solidFill>
              <a:latin typeface="Calibri" pitchFamily="34" charset="0"/>
              <a:ea typeface="Calibri"/>
              <a:cs typeface="Times New Roman"/>
            </a:endParaRPr>
          </a:p>
          <a:p>
            <a:pPr marL="0" indent="0" algn="just" defTabSz="457200" fontAlgn="base">
              <a:lnSpc>
                <a:spcPct val="150000"/>
              </a:lnSpc>
              <a:spcAft>
                <a:spcPct val="0"/>
              </a:spcAft>
              <a:buNone/>
              <a:defRPr/>
            </a:pPr>
            <a:endParaRPr lang="en-US" sz="1800" dirty="0" smtClean="0">
              <a:solidFill>
                <a:srgbClr val="874515">
                  <a:lumMod val="75000"/>
                </a:srgbClr>
              </a:solidFill>
              <a:ea typeface="Calibri"/>
              <a:cs typeface="Times New Roman"/>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CEF7C-0479-4D8B-85C2-EAB109B32C17}"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3" cstate="print"/>
          <a:stretch>
            <a:fillRect/>
          </a:stretch>
        </p:blipFill>
        <p:spPr>
          <a:xfrm>
            <a:off x="178155" y="1268760"/>
            <a:ext cx="8785097" cy="5023539"/>
          </a:xfrm>
          <a:prstGeom prst="rect">
            <a:avLst/>
          </a:prstGeom>
        </p:spPr>
      </p:pic>
    </p:spTree>
    <p:extLst>
      <p:ext uri="{BB962C8B-B14F-4D97-AF65-F5344CB8AC3E}">
        <p14:creationId xmlns:p14="http://schemas.microsoft.com/office/powerpoint/2010/main" xmlns="" val="1233967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55" y="548680"/>
            <a:ext cx="8787566" cy="720080"/>
          </a:xfrm>
        </p:spPr>
        <p:txBody>
          <a:bodyPr>
            <a:normAutofit fontScale="90000"/>
          </a:bodyPr>
          <a:lstStyle/>
          <a:p>
            <a:r>
              <a:rPr lang="en-US" sz="2200" b="1" dirty="0" smtClean="0">
                <a:solidFill>
                  <a:srgbClr val="874515">
                    <a:lumMod val="75000"/>
                  </a:srgbClr>
                </a:solidFill>
                <a:latin typeface="Calibri" pitchFamily="34" charset="0"/>
                <a:ea typeface="Calibri"/>
                <a:cs typeface="Times New Roman"/>
              </a:rPr>
              <a:t>Capital Subsidy Funding – Delivery and Expenditure</a:t>
            </a:r>
            <a:br>
              <a:rPr lang="en-US" sz="2200" b="1" dirty="0" smtClean="0">
                <a:solidFill>
                  <a:srgbClr val="874515">
                    <a:lumMod val="75000"/>
                  </a:srgbClr>
                </a:solidFill>
                <a:latin typeface="Calibri" pitchFamily="34" charset="0"/>
                <a:ea typeface="Calibri"/>
                <a:cs typeface="Times New Roman"/>
              </a:rPr>
            </a:br>
            <a:r>
              <a:rPr lang="en-US" sz="2200" b="1" dirty="0" smtClean="0">
                <a:solidFill>
                  <a:srgbClr val="874515">
                    <a:lumMod val="75000"/>
                  </a:srgbClr>
                </a:solidFill>
                <a:latin typeface="Calibri" pitchFamily="34" charset="0"/>
                <a:ea typeface="Calibri"/>
                <a:cs typeface="Times New Roman"/>
              </a:rPr>
              <a:t>   </a:t>
            </a:r>
            <a:br>
              <a:rPr lang="en-US" sz="2200" b="1" dirty="0" smtClean="0">
                <a:solidFill>
                  <a:srgbClr val="874515">
                    <a:lumMod val="75000"/>
                  </a:srgbClr>
                </a:solidFill>
                <a:latin typeface="Calibri" pitchFamily="34" charset="0"/>
                <a:ea typeface="Calibri"/>
                <a:cs typeface="Times New Roman"/>
              </a:rPr>
            </a:br>
            <a:r>
              <a:rPr lang="en-US" sz="3200" b="1" dirty="0" smtClean="0"/>
              <a:t/>
            </a:r>
            <a:br>
              <a:rPr lang="en-US" sz="3200" b="1" dirty="0" smtClean="0"/>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4954" y="548680"/>
            <a:ext cx="8211501" cy="5616624"/>
          </a:xfrm>
        </p:spPr>
        <p:txBody>
          <a:bodyPr>
            <a:noAutofit/>
          </a:bodyPr>
          <a:lstStyle/>
          <a:p>
            <a:pPr marL="0" indent="0" algn="ctr">
              <a:spcBef>
                <a:spcPts val="0"/>
              </a:spcBef>
              <a:buNone/>
            </a:pPr>
            <a:r>
              <a:rPr lang="en-US" sz="1800" b="1" dirty="0">
                <a:solidFill>
                  <a:srgbClr val="874515">
                    <a:lumMod val="75000"/>
                  </a:srgbClr>
                </a:solidFill>
                <a:latin typeface="Calibri" pitchFamily="34" charset="0"/>
                <a:ea typeface="Calibri"/>
                <a:cs typeface="Times New Roman"/>
              </a:rPr>
              <a:t>2% of ring-fenced allocations to unblock bulk infrastructure </a:t>
            </a:r>
            <a:r>
              <a:rPr lang="en-US" sz="1800" b="1" dirty="0" smtClean="0">
                <a:solidFill>
                  <a:srgbClr val="874515">
                    <a:lumMod val="75000"/>
                  </a:srgbClr>
                </a:solidFill>
                <a:latin typeface="Calibri" pitchFamily="34" charset="0"/>
                <a:ea typeface="Calibri"/>
                <a:cs typeface="Times New Roman"/>
              </a:rPr>
              <a:t>challenges (</a:t>
            </a:r>
            <a:r>
              <a:rPr lang="en-US" sz="1800" b="1" dirty="0">
                <a:solidFill>
                  <a:srgbClr val="874515">
                    <a:lumMod val="75000"/>
                  </a:srgbClr>
                </a:solidFill>
                <a:latin typeface="Calibri" pitchFamily="34" charset="0"/>
                <a:ea typeface="Calibri"/>
                <a:cs typeface="Times New Roman"/>
              </a:rPr>
              <a:t>5</a:t>
            </a:r>
            <a:r>
              <a:rPr lang="en-US" sz="1800" b="1" dirty="0" smtClean="0">
                <a:solidFill>
                  <a:srgbClr val="874515">
                    <a:lumMod val="75000"/>
                  </a:srgbClr>
                </a:solidFill>
                <a:latin typeface="Calibri" pitchFamily="34" charset="0"/>
                <a:ea typeface="Calibri"/>
                <a:cs typeface="Times New Roman"/>
              </a:rPr>
              <a:t>)</a:t>
            </a:r>
            <a:endParaRPr lang="en-US" sz="1800" b="1" dirty="0">
              <a:solidFill>
                <a:srgbClr val="874515">
                  <a:lumMod val="75000"/>
                </a:srgbClr>
              </a:solidFill>
              <a:latin typeface="Calibri" pitchFamily="34" charset="0"/>
              <a:ea typeface="Calibri"/>
              <a:cs typeface="Times New Roman"/>
            </a:endParaRPr>
          </a:p>
          <a:p>
            <a:pPr marL="0" indent="0" algn="just">
              <a:spcBef>
                <a:spcPts val="0"/>
              </a:spcBef>
              <a:buNone/>
            </a:pPr>
            <a:endParaRPr lang="en-US" sz="2000" b="1" dirty="0" smtClean="0">
              <a:solidFill>
                <a:srgbClr val="874515">
                  <a:lumMod val="75000"/>
                </a:srgbClr>
              </a:solidFill>
              <a:latin typeface="Calibri" pitchFamily="34" charset="0"/>
              <a:ea typeface="Calibri"/>
              <a:cs typeface="Times New Roman"/>
            </a:endParaRPr>
          </a:p>
          <a:p>
            <a:pPr marL="0" indent="0" algn="just">
              <a:spcBef>
                <a:spcPts val="0"/>
              </a:spcBef>
              <a:buNone/>
            </a:pPr>
            <a:endParaRPr lang="en-US" sz="2000" b="1" dirty="0" smtClean="0">
              <a:solidFill>
                <a:srgbClr val="874515">
                  <a:lumMod val="75000"/>
                </a:srgbClr>
              </a:solidFill>
              <a:latin typeface="Calibri" pitchFamily="34" charset="0"/>
              <a:ea typeface="Calibri"/>
              <a:cs typeface="Times New Roman"/>
            </a:endParaRPr>
          </a:p>
          <a:p>
            <a:pPr marL="0" indent="0" algn="just" defTabSz="457200" fontAlgn="base">
              <a:lnSpc>
                <a:spcPct val="150000"/>
              </a:lnSpc>
              <a:spcAft>
                <a:spcPct val="0"/>
              </a:spcAft>
              <a:buNone/>
              <a:defRPr/>
            </a:pPr>
            <a:endParaRPr lang="en-US" sz="1800" dirty="0" smtClean="0">
              <a:solidFill>
                <a:srgbClr val="874515">
                  <a:lumMod val="75000"/>
                </a:srgbClr>
              </a:solidFill>
              <a:ea typeface="Calibri"/>
              <a:cs typeface="Times New Roman"/>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CEF7C-0479-4D8B-85C2-EAB109B32C17}"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3" cstate="print"/>
          <a:stretch>
            <a:fillRect/>
          </a:stretch>
        </p:blipFill>
        <p:spPr>
          <a:xfrm>
            <a:off x="175107" y="1499322"/>
            <a:ext cx="8791194" cy="5096698"/>
          </a:xfrm>
          <a:prstGeom prst="rect">
            <a:avLst/>
          </a:prstGeom>
        </p:spPr>
      </p:pic>
    </p:spTree>
    <p:extLst>
      <p:ext uri="{BB962C8B-B14F-4D97-AF65-F5344CB8AC3E}">
        <p14:creationId xmlns:p14="http://schemas.microsoft.com/office/powerpoint/2010/main" xmlns="" val="42675706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384"/>
            <a:ext cx="7643866" cy="576064"/>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Integrated Sustainable Human Settlements - Infrastructure </a:t>
            </a:r>
            <a:r>
              <a:rPr lang="en-US" sz="2200" b="1" dirty="0" smtClean="0">
                <a:solidFill>
                  <a:srgbClr val="874515">
                    <a:lumMod val="75000"/>
                  </a:srgbClr>
                </a:solidFill>
                <a:latin typeface="Calibri" pitchFamily="34" charset="0"/>
                <a:ea typeface="Calibri"/>
                <a:cs typeface="Times New Roman"/>
              </a:rPr>
              <a:t>(</a:t>
            </a:r>
            <a:r>
              <a:rPr lang="en-US" sz="2200" b="1" dirty="0">
                <a:solidFill>
                  <a:srgbClr val="874515">
                    <a:lumMod val="75000"/>
                  </a:srgbClr>
                </a:solidFill>
                <a:latin typeface="Calibri" pitchFamily="34" charset="0"/>
                <a:ea typeface="Calibri"/>
                <a:cs typeface="Times New Roman"/>
              </a:rPr>
              <a:t>6</a:t>
            </a:r>
            <a:r>
              <a:rPr lang="en-US" sz="2200" b="1" dirty="0" smtClean="0">
                <a:solidFill>
                  <a:srgbClr val="874515">
                    <a:lumMod val="75000"/>
                  </a:srgbClr>
                </a:solidFill>
                <a:latin typeface="Calibri" pitchFamily="34" charset="0"/>
                <a:ea typeface="Calibri"/>
                <a:cs typeface="Times New Roman"/>
              </a:rPr>
              <a:t>)</a:t>
            </a: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4955" y="548680"/>
            <a:ext cx="8175852" cy="6048672"/>
          </a:xfrm>
        </p:spPr>
        <p:txBody>
          <a:bodyPr>
            <a:noAutofit/>
          </a:bodyPr>
          <a:lstStyle/>
          <a:p>
            <a:pPr marL="0" indent="0" algn="just">
              <a:lnSpc>
                <a:spcPct val="150000"/>
              </a:lnSpc>
              <a:spcBef>
                <a:spcPts val="0"/>
              </a:spcBef>
              <a:buNone/>
            </a:pPr>
            <a:r>
              <a:rPr lang="en-ZA" sz="1800" b="1" dirty="0" smtClean="0">
                <a:solidFill>
                  <a:srgbClr val="874515">
                    <a:lumMod val="75000"/>
                  </a:srgbClr>
                </a:solidFill>
                <a:latin typeface="Calibri" pitchFamily="34" charset="0"/>
              </a:rPr>
              <a:t>1) Purpose</a:t>
            </a:r>
            <a:r>
              <a:rPr lang="en-ZA" sz="1800" b="1" dirty="0">
                <a:solidFill>
                  <a:srgbClr val="874515">
                    <a:lumMod val="75000"/>
                  </a:srgbClr>
                </a:solidFill>
                <a:latin typeface="Calibri" pitchFamily="34" charset="0"/>
              </a:rPr>
              <a:t>: </a:t>
            </a:r>
            <a:r>
              <a:rPr lang="en-ZA" sz="1800" dirty="0">
                <a:solidFill>
                  <a:srgbClr val="874515">
                    <a:lumMod val="75000"/>
                  </a:srgbClr>
                </a:solidFill>
                <a:latin typeface="Calibri" pitchFamily="34" charset="0"/>
              </a:rPr>
              <a:t>To provide co-ordinated support to mitigate </a:t>
            </a:r>
            <a:r>
              <a:rPr lang="en-US" sz="1800" dirty="0" smtClean="0">
                <a:solidFill>
                  <a:srgbClr val="874515">
                    <a:lumMod val="75000"/>
                  </a:srgbClr>
                </a:solidFill>
                <a:latin typeface="Calibri" pitchFamily="34" charset="0"/>
              </a:rPr>
              <a:t>challenges with </a:t>
            </a:r>
            <a:r>
              <a:rPr lang="en-US" sz="1800" dirty="0">
                <a:solidFill>
                  <a:srgbClr val="874515">
                    <a:lumMod val="75000"/>
                  </a:srgbClr>
                </a:solidFill>
                <a:latin typeface="Calibri" pitchFamily="34" charset="0"/>
              </a:rPr>
              <a:t>infrastructure provision in mining towns</a:t>
            </a:r>
          </a:p>
          <a:p>
            <a:pPr marL="0" marR="0" indent="0" algn="just">
              <a:lnSpc>
                <a:spcPct val="150000"/>
              </a:lnSpc>
              <a:spcBef>
                <a:spcPts val="0"/>
              </a:spcBef>
              <a:spcAft>
                <a:spcPts val="0"/>
              </a:spcAft>
              <a:buNone/>
            </a:pPr>
            <a:endParaRPr lang="en-ZA" sz="1800" dirty="0">
              <a:solidFill>
                <a:srgbClr val="874515">
                  <a:lumMod val="75000"/>
                </a:srgbClr>
              </a:solidFill>
              <a:latin typeface="Calibri" pitchFamily="34" charset="0"/>
            </a:endParaRPr>
          </a:p>
          <a:p>
            <a:pPr marL="0" marR="0" indent="0" algn="just">
              <a:lnSpc>
                <a:spcPct val="150000"/>
              </a:lnSpc>
              <a:spcBef>
                <a:spcPts val="0"/>
              </a:spcBef>
              <a:spcAft>
                <a:spcPts val="0"/>
              </a:spcAft>
              <a:buNone/>
            </a:pPr>
            <a:r>
              <a:rPr lang="en-US" sz="1800" b="1" dirty="0" smtClean="0">
                <a:solidFill>
                  <a:srgbClr val="874515">
                    <a:lumMod val="75000"/>
                  </a:srgbClr>
                </a:solidFill>
                <a:latin typeface="Calibri" pitchFamily="34" charset="0"/>
              </a:rPr>
              <a:t>2)   Challenges: </a:t>
            </a:r>
            <a:r>
              <a:rPr lang="en-ZA" sz="1800" dirty="0">
                <a:solidFill>
                  <a:srgbClr val="874515">
                    <a:lumMod val="75000"/>
                  </a:srgbClr>
                </a:solidFill>
                <a:latin typeface="Calibri" pitchFamily="34" charset="0"/>
              </a:rPr>
              <a:t>Challenges with Integrated settlement planning, Influx of migrant job seekers in mining communities, limited management or in some cases inadequate use of the Municipal Infrastructure Grant (MIG</a:t>
            </a:r>
            <a:r>
              <a:rPr lang="en-ZA" sz="1800" dirty="0" smtClean="0">
                <a:solidFill>
                  <a:srgbClr val="874515">
                    <a:lumMod val="75000"/>
                  </a:srgbClr>
                </a:solidFill>
                <a:latin typeface="Calibri" pitchFamily="34" charset="0"/>
              </a:rPr>
              <a:t>) </a:t>
            </a:r>
            <a:r>
              <a:rPr lang="en-ZA" sz="1800" dirty="0">
                <a:solidFill>
                  <a:srgbClr val="874515">
                    <a:lumMod val="75000"/>
                  </a:srgbClr>
                </a:solidFill>
                <a:latin typeface="Calibri" pitchFamily="34" charset="0"/>
              </a:rPr>
              <a:t>due to capacity constraints, difficulty in attracting skilled engineers and financial managers to work in rural municipalities and aging bulk and reticulation </a:t>
            </a:r>
            <a:r>
              <a:rPr lang="en-ZA" sz="1800" dirty="0" smtClean="0">
                <a:solidFill>
                  <a:srgbClr val="874515">
                    <a:lumMod val="75000"/>
                  </a:srgbClr>
                </a:solidFill>
                <a:latin typeface="Calibri" pitchFamily="34" charset="0"/>
              </a:rPr>
              <a:t>infrastructure</a:t>
            </a:r>
            <a:endParaRPr lang="en-ZA" sz="1800" dirty="0">
              <a:solidFill>
                <a:srgbClr val="874515">
                  <a:lumMod val="75000"/>
                </a:srgbClr>
              </a:solidFill>
              <a:latin typeface="Calibri" pitchFamily="34" charset="0"/>
            </a:endParaRPr>
          </a:p>
          <a:p>
            <a:pPr marL="0" marR="0" indent="0" algn="just">
              <a:lnSpc>
                <a:spcPct val="150000"/>
              </a:lnSpc>
              <a:spcBef>
                <a:spcPts val="0"/>
              </a:spcBef>
              <a:spcAft>
                <a:spcPts val="0"/>
              </a:spcAft>
              <a:buNone/>
            </a:pPr>
            <a:endParaRPr lang="en-US" sz="1800" b="1" dirty="0" smtClean="0">
              <a:solidFill>
                <a:srgbClr val="874515">
                  <a:lumMod val="75000"/>
                </a:srgbClr>
              </a:solidFill>
              <a:latin typeface="Calibri" pitchFamily="34" charset="0"/>
            </a:endParaRPr>
          </a:p>
          <a:p>
            <a:pPr marL="0" indent="0" algn="just">
              <a:lnSpc>
                <a:spcPct val="150000"/>
              </a:lnSpc>
              <a:spcBef>
                <a:spcPts val="0"/>
              </a:spcBef>
              <a:buNone/>
            </a:pPr>
            <a:r>
              <a:rPr lang="en-US" sz="1800" b="1" dirty="0" smtClean="0">
                <a:solidFill>
                  <a:srgbClr val="874515">
                    <a:lumMod val="75000"/>
                  </a:srgbClr>
                </a:solidFill>
                <a:latin typeface="Calibri" pitchFamily="34" charset="0"/>
              </a:rPr>
              <a:t>3) Solutions </a:t>
            </a:r>
            <a:r>
              <a:rPr lang="en-US" sz="1800" b="1" dirty="0">
                <a:solidFill>
                  <a:srgbClr val="874515">
                    <a:lumMod val="75000"/>
                  </a:srgbClr>
                </a:solidFill>
                <a:latin typeface="Calibri" pitchFamily="34" charset="0"/>
              </a:rPr>
              <a:t>reviewed/implemented: </a:t>
            </a:r>
            <a:r>
              <a:rPr lang="en-US" sz="1800" dirty="0" smtClean="0">
                <a:solidFill>
                  <a:srgbClr val="874515">
                    <a:lumMod val="75000"/>
                  </a:srgbClr>
                </a:solidFill>
                <a:latin typeface="Calibri" pitchFamily="34" charset="0"/>
              </a:rPr>
              <a:t>DWS, and </a:t>
            </a:r>
            <a:r>
              <a:rPr lang="en-US" sz="1800" dirty="0">
                <a:solidFill>
                  <a:srgbClr val="874515">
                    <a:lumMod val="75000"/>
                  </a:srgbClr>
                </a:solidFill>
                <a:latin typeface="Calibri" pitchFamily="34" charset="0"/>
              </a:rPr>
              <a:t>sector </a:t>
            </a:r>
            <a:r>
              <a:rPr lang="en-US" sz="1800" dirty="0" smtClean="0">
                <a:solidFill>
                  <a:srgbClr val="874515">
                    <a:lumMod val="75000"/>
                  </a:srgbClr>
                </a:solidFill>
                <a:latin typeface="Calibri" pitchFamily="34" charset="0"/>
              </a:rPr>
              <a:t>agencies, DBSA and MISA  and Mining </a:t>
            </a:r>
            <a:r>
              <a:rPr lang="en-US" sz="1800" dirty="0">
                <a:solidFill>
                  <a:srgbClr val="874515">
                    <a:lumMod val="75000"/>
                  </a:srgbClr>
                </a:solidFill>
                <a:latin typeface="Calibri" pitchFamily="34" charset="0"/>
              </a:rPr>
              <a:t>companies </a:t>
            </a:r>
            <a:r>
              <a:rPr lang="en-US" sz="1800" dirty="0" smtClean="0">
                <a:solidFill>
                  <a:srgbClr val="874515">
                    <a:lumMod val="75000"/>
                  </a:srgbClr>
                </a:solidFill>
                <a:latin typeface="Calibri" pitchFamily="34" charset="0"/>
              </a:rPr>
              <a:t>contribute towards </a:t>
            </a:r>
            <a:r>
              <a:rPr lang="en-US" sz="1800" dirty="0">
                <a:solidFill>
                  <a:srgbClr val="874515">
                    <a:lumMod val="75000"/>
                  </a:srgbClr>
                </a:solidFill>
                <a:latin typeface="Calibri" pitchFamily="34" charset="0"/>
              </a:rPr>
              <a:t>infrastructure through capacity assistance/provision/enhancement; funding infrastructure provision and partnership projects in the provision of infrastructure. </a:t>
            </a:r>
            <a:r>
              <a:rPr lang="en-US" sz="1800" dirty="0" smtClean="0">
                <a:solidFill>
                  <a:srgbClr val="874515">
                    <a:lumMod val="75000"/>
                  </a:srgbClr>
                </a:solidFill>
                <a:latin typeface="Calibri" pitchFamily="34" charset="0"/>
              </a:rPr>
              <a:t>High </a:t>
            </a:r>
            <a:r>
              <a:rPr lang="en-US" sz="1800" dirty="0">
                <a:solidFill>
                  <a:srgbClr val="874515">
                    <a:lumMod val="75000"/>
                  </a:srgbClr>
                </a:solidFill>
                <a:latin typeface="Calibri" pitchFamily="34" charset="0"/>
              </a:rPr>
              <a:t>level water supply needs assessments prepared </a:t>
            </a:r>
            <a:r>
              <a:rPr lang="en-US" sz="1800" dirty="0" smtClean="0">
                <a:solidFill>
                  <a:srgbClr val="874515">
                    <a:lumMod val="75000"/>
                  </a:srgbClr>
                </a:solidFill>
                <a:latin typeface="Calibri" pitchFamily="34" charset="0"/>
              </a:rPr>
              <a:t>(current </a:t>
            </a:r>
            <a:r>
              <a:rPr lang="en-US" sz="1800" dirty="0">
                <a:solidFill>
                  <a:srgbClr val="874515">
                    <a:lumMod val="75000"/>
                  </a:srgbClr>
                </a:solidFill>
                <a:latin typeface="Calibri" pitchFamily="34" charset="0"/>
              </a:rPr>
              <a:t>water service </a:t>
            </a:r>
            <a:r>
              <a:rPr lang="en-US" sz="1800" dirty="0" smtClean="0">
                <a:solidFill>
                  <a:srgbClr val="874515">
                    <a:lumMod val="75000"/>
                  </a:srgbClr>
                </a:solidFill>
                <a:latin typeface="Calibri" pitchFamily="34" charset="0"/>
              </a:rPr>
              <a:t>levels</a:t>
            </a:r>
            <a:r>
              <a:rPr lang="en-US" sz="1800" dirty="0">
                <a:solidFill>
                  <a:srgbClr val="874515">
                    <a:lumMod val="75000"/>
                  </a:srgbClr>
                </a:solidFill>
                <a:latin typeface="Calibri" pitchFamily="34" charset="0"/>
              </a:rPr>
              <a:t>, </a:t>
            </a:r>
            <a:r>
              <a:rPr lang="en-US" sz="1800" dirty="0" smtClean="0">
                <a:solidFill>
                  <a:srgbClr val="874515">
                    <a:lumMod val="75000"/>
                  </a:srgbClr>
                </a:solidFill>
                <a:latin typeface="Calibri" pitchFamily="34" charset="0"/>
              </a:rPr>
              <a:t>current backlogs, scheme development and refurbishment and water and sanitation demand management)</a:t>
            </a:r>
            <a:endParaRPr lang="en-ZA" sz="1800" dirty="0">
              <a:solidFill>
                <a:srgbClr val="874515">
                  <a:lumMod val="75000"/>
                </a:srgbClr>
              </a:solidFill>
              <a:latin typeface="Calibri" pitchFamily="34" charset="0"/>
            </a:endParaRPr>
          </a:p>
          <a:p>
            <a:pPr marL="0" indent="0" algn="just">
              <a:lnSpc>
                <a:spcPct val="150000"/>
              </a:lnSpc>
              <a:spcBef>
                <a:spcPts val="0"/>
              </a:spcBef>
              <a:buNone/>
            </a:pPr>
            <a:r>
              <a:rPr lang="en-ZA" sz="1800" b="1" dirty="0">
                <a:solidFill>
                  <a:srgbClr val="874515">
                    <a:lumMod val="75000"/>
                  </a:srgbClr>
                </a:solidFill>
                <a:latin typeface="Calibri" pitchFamily="34" charset="0"/>
              </a:rPr>
              <a:t> </a:t>
            </a:r>
          </a:p>
          <a:p>
            <a:pPr marL="82296" lvl="0" indent="0" algn="just">
              <a:lnSpc>
                <a:spcPct val="125000"/>
              </a:lnSpc>
              <a:spcBef>
                <a:spcPts val="0"/>
              </a:spcBef>
              <a:buClr>
                <a:srgbClr val="531A17"/>
              </a:buClr>
              <a:buSzPct val="60000"/>
              <a:buNone/>
            </a:pPr>
            <a:endParaRPr lang="en-ZA" sz="1000" dirty="0" smtClean="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800" b="1" dirty="0">
              <a:solidFill>
                <a:srgbClr val="874515">
                  <a:lumMod val="75000"/>
                </a:srgbClr>
              </a:solidFill>
              <a:ea typeface="Calibri"/>
              <a:cs typeface="Times New Roman"/>
            </a:endParaRPr>
          </a:p>
          <a:p>
            <a:pPr algn="ctr">
              <a:buNone/>
            </a:pPr>
            <a:endParaRPr lang="en-ZA" sz="700" dirty="0"/>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CEF7C-0479-4D8B-85C2-EAB109B32C17}"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0777047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582" y="105836"/>
            <a:ext cx="7643866" cy="576064"/>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Integrated Sustainable Human Settlements- Infrastructure  DWAS update  </a:t>
            </a:r>
            <a:r>
              <a:rPr lang="en-US" sz="2200" b="1" dirty="0" smtClean="0">
                <a:solidFill>
                  <a:srgbClr val="874515">
                    <a:lumMod val="75000"/>
                  </a:srgbClr>
                </a:solidFill>
                <a:latin typeface="Calibri" pitchFamily="34" charset="0"/>
                <a:ea typeface="Calibri"/>
                <a:cs typeface="Times New Roman"/>
              </a:rPr>
              <a:t>(</a:t>
            </a:r>
            <a:r>
              <a:rPr lang="en-US" sz="2200" b="1" dirty="0">
                <a:solidFill>
                  <a:srgbClr val="874515">
                    <a:lumMod val="75000"/>
                  </a:srgbClr>
                </a:solidFill>
                <a:latin typeface="Calibri" pitchFamily="34" charset="0"/>
                <a:ea typeface="Calibri"/>
                <a:cs typeface="Times New Roman"/>
              </a:rPr>
              <a:t>7</a:t>
            </a:r>
            <a:r>
              <a:rPr lang="en-US" sz="2200" b="1" dirty="0" smtClean="0">
                <a:solidFill>
                  <a:srgbClr val="874515">
                    <a:lumMod val="75000"/>
                  </a:srgbClr>
                </a:solidFill>
                <a:latin typeface="Calibri" pitchFamily="34" charset="0"/>
                <a:ea typeface="Calibri"/>
                <a:cs typeface="Times New Roman"/>
              </a:rPr>
              <a:t>)</a:t>
            </a: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4954" y="1052736"/>
            <a:ext cx="8139494" cy="5616624"/>
          </a:xfrm>
        </p:spPr>
        <p:txBody>
          <a:bodyPr>
            <a:noAutofit/>
          </a:bodyPr>
          <a:lstStyle/>
          <a:p>
            <a:pPr marL="82296" indent="0" algn="just">
              <a:lnSpc>
                <a:spcPct val="125000"/>
              </a:lnSpc>
              <a:spcBef>
                <a:spcPts val="0"/>
              </a:spcBef>
              <a:buClr>
                <a:srgbClr val="531A17"/>
              </a:buClr>
              <a:buSzPct val="60000"/>
              <a:buNone/>
            </a:pPr>
            <a:endParaRPr lang="en-US" sz="1800" dirty="0" smtClean="0">
              <a:solidFill>
                <a:srgbClr val="874515">
                  <a:lumMod val="75000"/>
                </a:srgbClr>
              </a:solidFill>
              <a:latin typeface="Calibri" pitchFamily="34" charset="0"/>
            </a:endParaRPr>
          </a:p>
          <a:p>
            <a:pPr marL="368046" indent="-285750" algn="just">
              <a:lnSpc>
                <a:spcPct val="125000"/>
              </a:lnSpc>
              <a:spcBef>
                <a:spcPts val="0"/>
              </a:spcBef>
              <a:buClr>
                <a:srgbClr val="531A17"/>
              </a:buClr>
              <a:buSzPct val="60000"/>
              <a:buFont typeface="Wingdings" panose="05000000000000000000" pitchFamily="2" charset="2"/>
              <a:buChar char="q"/>
            </a:pPr>
            <a:r>
              <a:rPr lang="en-US" sz="1800" dirty="0" smtClean="0">
                <a:solidFill>
                  <a:srgbClr val="874515">
                    <a:lumMod val="75000"/>
                  </a:srgbClr>
                </a:solidFill>
                <a:latin typeface="Calibri" pitchFamily="34" charset="0"/>
              </a:rPr>
              <a:t>DWS has conducted an in depth assessment of the water and sanitation current supply and demand  which illustrates </a:t>
            </a:r>
            <a:r>
              <a:rPr lang="en-US" sz="1800" b="1" dirty="0" smtClean="0">
                <a:solidFill>
                  <a:srgbClr val="874515">
                    <a:lumMod val="75000"/>
                  </a:srgbClr>
                </a:solidFill>
                <a:latin typeface="Calibri" pitchFamily="34" charset="0"/>
              </a:rPr>
              <a:t>Water Service </a:t>
            </a:r>
            <a:r>
              <a:rPr lang="en-US" sz="1800" b="1" dirty="0">
                <a:solidFill>
                  <a:srgbClr val="874515">
                    <a:lumMod val="75000"/>
                  </a:srgbClr>
                </a:solidFill>
                <a:latin typeface="Calibri" pitchFamily="34" charset="0"/>
              </a:rPr>
              <a:t>L</a:t>
            </a:r>
            <a:r>
              <a:rPr lang="en-US" sz="1800" b="1" dirty="0" smtClean="0">
                <a:solidFill>
                  <a:srgbClr val="874515">
                    <a:lumMod val="75000"/>
                  </a:srgbClr>
                </a:solidFill>
                <a:latin typeface="Calibri" pitchFamily="34" charset="0"/>
              </a:rPr>
              <a:t>evels: Backlog </a:t>
            </a:r>
            <a:r>
              <a:rPr lang="en-US" sz="1800" b="1" dirty="0">
                <a:solidFill>
                  <a:srgbClr val="874515">
                    <a:lumMod val="75000"/>
                  </a:srgbClr>
                </a:solidFill>
                <a:latin typeface="Calibri" pitchFamily="34" charset="0"/>
              </a:rPr>
              <a:t>S</a:t>
            </a:r>
            <a:r>
              <a:rPr lang="en-US" sz="1800" b="1" dirty="0" smtClean="0">
                <a:solidFill>
                  <a:srgbClr val="874515">
                    <a:lumMod val="75000"/>
                  </a:srgbClr>
                </a:solidFill>
                <a:latin typeface="Calibri" pitchFamily="34" charset="0"/>
              </a:rPr>
              <a:t>olution Category</a:t>
            </a:r>
            <a:r>
              <a:rPr lang="en-US" sz="1800" b="1" dirty="0">
                <a:solidFill>
                  <a:srgbClr val="874515">
                    <a:lumMod val="75000"/>
                  </a:srgbClr>
                </a:solidFill>
                <a:latin typeface="Calibri" pitchFamily="34" charset="0"/>
              </a:rPr>
              <a:t> and Intervention Requirement </a:t>
            </a:r>
            <a:r>
              <a:rPr lang="en-US" sz="1800" b="1" dirty="0" smtClean="0">
                <a:solidFill>
                  <a:srgbClr val="874515">
                    <a:lumMod val="75000"/>
                  </a:srgbClr>
                </a:solidFill>
                <a:latin typeface="Calibri" pitchFamily="34" charset="0"/>
              </a:rPr>
              <a:t>Programs</a:t>
            </a:r>
            <a:endParaRPr lang="en-US" sz="1800" b="1" dirty="0">
              <a:solidFill>
                <a:srgbClr val="874515">
                  <a:lumMod val="75000"/>
                </a:srgbClr>
              </a:solidFill>
              <a:latin typeface="Calibri" pitchFamily="34" charset="0"/>
            </a:endParaRPr>
          </a:p>
          <a:p>
            <a:pPr marL="368046" indent="-285750" algn="just">
              <a:lnSpc>
                <a:spcPct val="125000"/>
              </a:lnSpc>
              <a:spcBef>
                <a:spcPts val="0"/>
              </a:spcBef>
              <a:buClr>
                <a:srgbClr val="531A17"/>
              </a:buClr>
              <a:buSzPct val="60000"/>
              <a:buFont typeface="Wingdings" panose="05000000000000000000" pitchFamily="2" charset="2"/>
              <a:buChar char="q"/>
            </a:pPr>
            <a:r>
              <a:rPr lang="en-US" sz="1800" dirty="0" smtClean="0">
                <a:solidFill>
                  <a:srgbClr val="874515">
                    <a:lumMod val="75000"/>
                  </a:srgbClr>
                </a:solidFill>
                <a:latin typeface="Calibri" pitchFamily="34" charset="0"/>
              </a:rPr>
              <a:t>DMR </a:t>
            </a:r>
            <a:r>
              <a:rPr lang="en-US" sz="1800" dirty="0">
                <a:solidFill>
                  <a:srgbClr val="874515">
                    <a:lumMod val="75000"/>
                  </a:srgbClr>
                </a:solidFill>
                <a:latin typeface="Calibri" pitchFamily="34" charset="0"/>
              </a:rPr>
              <a:t>is currently conducting an assessment of all the mines spare infrastructure capacity to review possible areas of collaboration between the mines and local </a:t>
            </a:r>
            <a:r>
              <a:rPr lang="en-US" sz="1800" dirty="0" smtClean="0">
                <a:solidFill>
                  <a:srgbClr val="874515">
                    <a:lumMod val="75000"/>
                  </a:srgbClr>
                </a:solidFill>
                <a:latin typeface="Calibri" pitchFamily="34" charset="0"/>
              </a:rPr>
              <a:t>municipalities – </a:t>
            </a:r>
            <a:r>
              <a:rPr lang="en-US" sz="1800" b="1" dirty="0" smtClean="0">
                <a:solidFill>
                  <a:srgbClr val="874515">
                    <a:lumMod val="75000"/>
                  </a:srgbClr>
                </a:solidFill>
                <a:latin typeface="Calibri" pitchFamily="34" charset="0"/>
              </a:rPr>
              <a:t>spare capacity will unlock numerous projects (economic and housing)</a:t>
            </a:r>
            <a:endParaRPr lang="en-US" sz="1800" b="1" dirty="0">
              <a:solidFill>
                <a:srgbClr val="874515">
                  <a:lumMod val="75000"/>
                </a:srgbClr>
              </a:solidFill>
              <a:latin typeface="Calibri" pitchFamily="34" charset="0"/>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CEF7C-0479-4D8B-85C2-EAB109B32C17}"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484539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352927" cy="576064"/>
          </a:xfrm>
        </p:spPr>
        <p:txBody>
          <a:bodyPr>
            <a:noAutofit/>
          </a:bodyPr>
          <a:lstStyle/>
          <a:p>
            <a:pPr marL="342900" lvl="0" indent="-342900" defTabSz="457200">
              <a:lnSpc>
                <a:spcPct val="150000"/>
              </a:lnSpc>
              <a:spcBef>
                <a:spcPts val="0"/>
              </a:spcBef>
              <a:defRPr/>
            </a:pPr>
            <a:r>
              <a:rPr lang="en-ZA" sz="1400" dirty="0" smtClean="0">
                <a:solidFill>
                  <a:prstClr val="black"/>
                </a:solidFill>
                <a:latin typeface="Arial" pitchFamily="34" charset="0"/>
                <a:cs typeface="Arial" pitchFamily="34" charset="0"/>
              </a:rPr>
              <a:t/>
            </a:r>
            <a:br>
              <a:rPr lang="en-ZA" sz="1400" dirty="0" smtClean="0">
                <a:solidFill>
                  <a:prstClr val="black"/>
                </a:solidFill>
                <a:latin typeface="Arial" pitchFamily="34" charset="0"/>
                <a:cs typeface="Arial" pitchFamily="34" charset="0"/>
              </a:rPr>
            </a:br>
            <a:r>
              <a:rPr lang="en-ZA" sz="1400" dirty="0" smtClean="0">
                <a:solidFill>
                  <a:prstClr val="black"/>
                </a:solidFill>
                <a:latin typeface="Arial" pitchFamily="34" charset="0"/>
                <a:cs typeface="Arial" pitchFamily="34" charset="0"/>
              </a:rPr>
              <a:t/>
            </a:r>
            <a:br>
              <a:rPr lang="en-ZA" sz="1400" dirty="0" smtClean="0">
                <a:solidFill>
                  <a:prstClr val="black"/>
                </a:solidFill>
                <a:latin typeface="Arial" pitchFamily="34" charset="0"/>
                <a:cs typeface="Arial" pitchFamily="34" charset="0"/>
              </a:rPr>
            </a:br>
            <a:r>
              <a:rPr lang="en-ZA" sz="2000" b="1" dirty="0" smtClean="0">
                <a:solidFill>
                  <a:srgbClr val="874515">
                    <a:lumMod val="75000"/>
                  </a:srgbClr>
                </a:solidFill>
                <a:latin typeface="Calibri" pitchFamily="34" charset="0"/>
                <a:ea typeface="Calibri"/>
                <a:cs typeface="Times New Roman"/>
              </a:rPr>
              <a:t>Introduction </a:t>
            </a:r>
            <a:r>
              <a:rPr lang="en-ZA" sz="2000" b="1" dirty="0">
                <a:solidFill>
                  <a:srgbClr val="874515">
                    <a:lumMod val="75000"/>
                  </a:srgbClr>
                </a:solidFill>
                <a:latin typeface="Calibri" pitchFamily="34" charset="0"/>
                <a:ea typeface="Calibri"/>
                <a:cs typeface="Times New Roman"/>
              </a:rPr>
              <a:t>and background to the October 2012 Social </a:t>
            </a:r>
            <a:r>
              <a:rPr lang="en-ZA" sz="2000" b="1" dirty="0" smtClean="0">
                <a:solidFill>
                  <a:srgbClr val="874515">
                    <a:lumMod val="75000"/>
                  </a:srgbClr>
                </a:solidFill>
                <a:latin typeface="Calibri" pitchFamily="34" charset="0"/>
                <a:ea typeface="Calibri"/>
                <a:cs typeface="Times New Roman"/>
              </a:rPr>
              <a:t>Accord</a:t>
            </a:r>
            <a:r>
              <a:rPr lang="en-ZA" sz="1400" b="1" dirty="0">
                <a:solidFill>
                  <a:prstClr val="black"/>
                </a:solidFill>
                <a:latin typeface="Arial" pitchFamily="34" charset="0"/>
                <a:cs typeface="Arial" pitchFamily="34" charset="0"/>
              </a:rPr>
              <a:t/>
            </a:r>
            <a:br>
              <a:rPr lang="en-ZA" sz="1400" b="1" dirty="0">
                <a:solidFill>
                  <a:prstClr val="black"/>
                </a:solidFill>
                <a:latin typeface="Arial" pitchFamily="34" charset="0"/>
                <a:cs typeface="Arial" pitchFamily="34" charset="0"/>
              </a:rPr>
            </a:br>
            <a:endParaRPr lang="en-ZA" sz="2400" b="1" dirty="0">
              <a:solidFill>
                <a:srgbClr val="531A17">
                  <a:satMod val="130000"/>
                </a:srgbClr>
              </a:solidFill>
            </a:endParaRPr>
          </a:p>
        </p:txBody>
      </p:sp>
      <p:sp>
        <p:nvSpPr>
          <p:cNvPr id="3" name="Content Placeholder 2"/>
          <p:cNvSpPr>
            <a:spLocks noGrp="1"/>
          </p:cNvSpPr>
          <p:nvPr>
            <p:ph idx="1"/>
          </p:nvPr>
        </p:nvSpPr>
        <p:spPr>
          <a:xfrm>
            <a:off x="323528" y="764704"/>
            <a:ext cx="8496944" cy="5544616"/>
          </a:xfrm>
        </p:spPr>
        <p:txBody>
          <a:bodyPr/>
          <a:lstStyle/>
          <a:p>
            <a:pPr marL="365760" lvl="0" indent="-283464" algn="just" fontAlgn="auto">
              <a:lnSpc>
                <a:spcPct val="150000"/>
              </a:lnSpc>
              <a:spcBef>
                <a:spcPts val="600"/>
              </a:spcBef>
              <a:spcAft>
                <a:spcPts val="0"/>
              </a:spcAft>
              <a:buClr>
                <a:srgbClr val="531A17"/>
              </a:buClr>
              <a:buSzPct val="80000"/>
              <a:buFont typeface="Wingdings" pitchFamily="2" charset="2"/>
              <a:buChar char="Ø"/>
            </a:pPr>
            <a:r>
              <a:rPr lang="en-US" sz="1900" dirty="0">
                <a:solidFill>
                  <a:srgbClr val="874515">
                    <a:lumMod val="75000"/>
                  </a:srgbClr>
                </a:solidFill>
                <a:latin typeface="Calibri" pitchFamily="34" charset="0"/>
                <a:ea typeface="Calibri"/>
                <a:cs typeface="Times New Roman"/>
              </a:rPr>
              <a:t>In October 2012 the President led the signing of a Social </a:t>
            </a:r>
            <a:r>
              <a:rPr lang="en-US" sz="1900" dirty="0" smtClean="0">
                <a:solidFill>
                  <a:srgbClr val="874515">
                    <a:lumMod val="75000"/>
                  </a:srgbClr>
                </a:solidFill>
                <a:latin typeface="Calibri" pitchFamily="34" charset="0"/>
                <a:ea typeface="Calibri"/>
                <a:cs typeface="Times New Roman"/>
              </a:rPr>
              <a:t>Accord (not confined to the mining industry) </a:t>
            </a:r>
            <a:r>
              <a:rPr lang="en-US" sz="1900" dirty="0">
                <a:solidFill>
                  <a:srgbClr val="874515">
                    <a:lumMod val="75000"/>
                  </a:srgbClr>
                </a:solidFill>
                <a:latin typeface="Calibri" pitchFamily="34" charset="0"/>
                <a:ea typeface="Calibri"/>
                <a:cs typeface="Times New Roman"/>
              </a:rPr>
              <a:t>with Government, Business and Labour referred to as the Special Presidential Package (SPP) which made a number of commitments </a:t>
            </a:r>
            <a:r>
              <a:rPr lang="en-US" sz="1900" dirty="0" smtClean="0">
                <a:solidFill>
                  <a:srgbClr val="874515">
                    <a:lumMod val="75000"/>
                  </a:srgbClr>
                </a:solidFill>
                <a:latin typeface="Calibri" pitchFamily="34" charset="0"/>
                <a:ea typeface="Calibri"/>
                <a:cs typeface="Times New Roman"/>
              </a:rPr>
              <a:t>:</a:t>
            </a:r>
          </a:p>
          <a:p>
            <a:pPr marL="82296" lvl="0" indent="0" algn="just" fontAlgn="auto">
              <a:lnSpc>
                <a:spcPct val="150000"/>
              </a:lnSpc>
              <a:spcBef>
                <a:spcPts val="600"/>
              </a:spcBef>
              <a:spcAft>
                <a:spcPts val="0"/>
              </a:spcAft>
              <a:buClr>
                <a:srgbClr val="531A17"/>
              </a:buClr>
              <a:buSzPct val="80000"/>
              <a:buNone/>
            </a:pPr>
            <a:endParaRPr lang="en-ZA" sz="1900" dirty="0">
              <a:solidFill>
                <a:srgbClr val="874515">
                  <a:lumMod val="75000"/>
                </a:srgbClr>
              </a:solidFill>
              <a:latin typeface="Calibri" pitchFamily="34" charset="0"/>
              <a:ea typeface="Calibri"/>
              <a:cs typeface="Times New Roman"/>
            </a:endParaRPr>
          </a:p>
          <a:p>
            <a:pPr marL="731520" lvl="1" indent="-457200" fontAlgn="auto">
              <a:spcBef>
                <a:spcPts val="550"/>
              </a:spcBef>
              <a:spcAft>
                <a:spcPts val="995"/>
              </a:spcAft>
              <a:buClr>
                <a:srgbClr val="531A17"/>
              </a:buClr>
            </a:pPr>
            <a:r>
              <a:rPr lang="en-US" sz="1900" b="1" u="sng" dirty="0">
                <a:solidFill>
                  <a:srgbClr val="874515">
                    <a:lumMod val="75000"/>
                  </a:srgbClr>
                </a:solidFill>
                <a:latin typeface="Calibri" pitchFamily="34" charset="0"/>
                <a:ea typeface="Calibri"/>
              </a:rPr>
              <a:t>Part 1: </a:t>
            </a:r>
            <a:r>
              <a:rPr lang="en-US" sz="1900" dirty="0">
                <a:solidFill>
                  <a:srgbClr val="874515">
                    <a:lumMod val="75000"/>
                  </a:srgbClr>
                </a:solidFill>
                <a:latin typeface="Calibri" pitchFamily="34" charset="0"/>
                <a:ea typeface="Calibri"/>
              </a:rPr>
              <a:t>Restoring confidence in labour market institutions, addressing income inequalities and building social cohesion </a:t>
            </a:r>
            <a:endParaRPr lang="en-US" sz="1900" b="1" u="sng" dirty="0">
              <a:solidFill>
                <a:srgbClr val="874515">
                  <a:lumMod val="75000"/>
                </a:srgbClr>
              </a:solidFill>
              <a:latin typeface="Calibri" pitchFamily="34" charset="0"/>
              <a:ea typeface="Calibri"/>
            </a:endParaRPr>
          </a:p>
          <a:p>
            <a:pPr marL="731520" lvl="1" indent="-457200" fontAlgn="auto">
              <a:spcBef>
                <a:spcPts val="550"/>
              </a:spcBef>
              <a:spcAft>
                <a:spcPts val="995"/>
              </a:spcAft>
              <a:buClr>
                <a:srgbClr val="531A17"/>
              </a:buClr>
            </a:pPr>
            <a:r>
              <a:rPr lang="en-US" sz="1900" b="1" u="sng" dirty="0">
                <a:solidFill>
                  <a:srgbClr val="874515">
                    <a:lumMod val="75000"/>
                  </a:srgbClr>
                </a:solidFill>
                <a:latin typeface="Calibri" pitchFamily="34" charset="0"/>
                <a:ea typeface="Calibri"/>
              </a:rPr>
              <a:t>Part 2: </a:t>
            </a:r>
            <a:r>
              <a:rPr lang="en-US" sz="1900" dirty="0">
                <a:solidFill>
                  <a:srgbClr val="874515">
                    <a:lumMod val="75000"/>
                  </a:srgbClr>
                </a:solidFill>
                <a:latin typeface="Calibri" pitchFamily="34" charset="0"/>
                <a:ea typeface="Calibri"/>
              </a:rPr>
              <a:t>Action to combat violence and lawlessness </a:t>
            </a:r>
            <a:endParaRPr lang="en-US" sz="1900" b="1" u="sng" dirty="0">
              <a:solidFill>
                <a:srgbClr val="874515">
                  <a:lumMod val="75000"/>
                </a:srgbClr>
              </a:solidFill>
              <a:latin typeface="Calibri" pitchFamily="34" charset="0"/>
              <a:ea typeface="Calibri"/>
            </a:endParaRPr>
          </a:p>
          <a:p>
            <a:pPr marL="731520" lvl="1" indent="-457200" fontAlgn="auto">
              <a:spcBef>
                <a:spcPts val="550"/>
              </a:spcBef>
              <a:spcAft>
                <a:spcPts val="0"/>
              </a:spcAft>
              <a:buClr>
                <a:srgbClr val="531A17"/>
              </a:buClr>
            </a:pPr>
            <a:r>
              <a:rPr lang="en-US" sz="1900" b="1" u="sng" dirty="0">
                <a:solidFill>
                  <a:srgbClr val="874515">
                    <a:lumMod val="75000"/>
                  </a:srgbClr>
                </a:solidFill>
                <a:latin typeface="Calibri" pitchFamily="34" charset="0"/>
                <a:ea typeface="Calibri"/>
              </a:rPr>
              <a:t>Part 3: </a:t>
            </a:r>
            <a:r>
              <a:rPr lang="en-US" sz="1900" dirty="0">
                <a:solidFill>
                  <a:srgbClr val="874515">
                    <a:lumMod val="75000"/>
                  </a:srgbClr>
                </a:solidFill>
                <a:latin typeface="Calibri" pitchFamily="34" charset="0"/>
                <a:ea typeface="Calibri"/>
              </a:rPr>
              <a:t>Addressing socio-economic challenges</a:t>
            </a:r>
          </a:p>
          <a:p>
            <a:pPr marL="365760" lvl="0" indent="-283464" algn="just" fontAlgn="auto">
              <a:lnSpc>
                <a:spcPct val="150000"/>
              </a:lnSpc>
              <a:spcBef>
                <a:spcPts val="600"/>
              </a:spcBef>
              <a:spcAft>
                <a:spcPts val="0"/>
              </a:spcAft>
              <a:buClr>
                <a:srgbClr val="531A17"/>
              </a:buClr>
              <a:buSzPct val="80000"/>
              <a:buFont typeface="Wingdings" pitchFamily="2" charset="2"/>
              <a:buChar char="Ø"/>
            </a:pPr>
            <a:endParaRPr lang="en-ZA" sz="1900" dirty="0">
              <a:solidFill>
                <a:srgbClr val="874515"/>
              </a:solidFill>
              <a:latin typeface="Calibri" pitchFamily="34" charset="0"/>
              <a:ea typeface="Calibri"/>
              <a:cs typeface="Times New Roman"/>
            </a:endParaRPr>
          </a:p>
          <a:p>
            <a:pPr marL="0" indent="0" algn="just">
              <a:lnSpc>
                <a:spcPct val="150000"/>
              </a:lnSpc>
              <a:buNone/>
            </a:pPr>
            <a:endParaRPr lang="en-US" sz="2400" dirty="0"/>
          </a:p>
          <a:p>
            <a:pPr>
              <a:lnSpc>
                <a:spcPct val="150000"/>
              </a:lnSpc>
              <a:buNone/>
            </a:pPr>
            <a:endParaRPr lang="en-ZA" sz="2400" dirty="0"/>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4</a:t>
            </a:fld>
            <a:endParaRPr lang="en-ZA" dirty="0"/>
          </a:p>
        </p:txBody>
      </p:sp>
    </p:spTree>
    <p:extLst>
      <p:ext uri="{BB962C8B-B14F-4D97-AF65-F5344CB8AC3E}">
        <p14:creationId xmlns:p14="http://schemas.microsoft.com/office/powerpoint/2010/main" xmlns="" val="15194033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384"/>
            <a:ext cx="6812830" cy="576064"/>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Integrated Sustainable Human Settlements  </a:t>
            </a:r>
            <a:r>
              <a:rPr lang="en-US" sz="2200" b="1" dirty="0" smtClean="0">
                <a:solidFill>
                  <a:srgbClr val="874515">
                    <a:lumMod val="75000"/>
                  </a:srgbClr>
                </a:solidFill>
                <a:latin typeface="Calibri" pitchFamily="34" charset="0"/>
                <a:ea typeface="Calibri"/>
                <a:cs typeface="Times New Roman"/>
              </a:rPr>
              <a:t>(</a:t>
            </a:r>
            <a:r>
              <a:rPr lang="en-US" sz="2200" b="1" dirty="0">
                <a:solidFill>
                  <a:srgbClr val="874515">
                    <a:lumMod val="75000"/>
                  </a:srgbClr>
                </a:solidFill>
                <a:latin typeface="Calibri" pitchFamily="34" charset="0"/>
                <a:ea typeface="Calibri"/>
                <a:cs typeface="Times New Roman"/>
              </a:rPr>
              <a:t>8</a:t>
            </a:r>
            <a:r>
              <a:rPr lang="en-US" sz="2200" b="1" dirty="0" smtClean="0">
                <a:solidFill>
                  <a:srgbClr val="874515">
                    <a:lumMod val="75000"/>
                  </a:srgbClr>
                </a:solidFill>
                <a:latin typeface="Calibri" pitchFamily="34" charset="0"/>
                <a:ea typeface="Calibri"/>
                <a:cs typeface="Times New Roman"/>
              </a:rPr>
              <a:t>)</a:t>
            </a: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395536" y="548680"/>
            <a:ext cx="8208912" cy="5875382"/>
          </a:xfrm>
        </p:spPr>
        <p:txBody>
          <a:bodyPr>
            <a:normAutofit/>
          </a:bodyPr>
          <a:lstStyle/>
          <a:p>
            <a:pPr marL="0" marR="0" indent="0" algn="ctr">
              <a:lnSpc>
                <a:spcPct val="150000"/>
              </a:lnSpc>
              <a:spcBef>
                <a:spcPts val="0"/>
              </a:spcBef>
              <a:spcAft>
                <a:spcPts val="0"/>
              </a:spcAft>
              <a:buNone/>
            </a:pPr>
            <a:endParaRPr lang="en-ZA" sz="1800" b="1" dirty="0">
              <a:solidFill>
                <a:srgbClr val="874515">
                  <a:lumMod val="75000"/>
                </a:srgbClr>
              </a:solidFill>
              <a:latin typeface="Calibri" pitchFamily="34" charset="0"/>
            </a:endParaRPr>
          </a:p>
          <a:p>
            <a:pPr marL="82296" lvl="0" indent="0" algn="just">
              <a:lnSpc>
                <a:spcPct val="125000"/>
              </a:lnSpc>
              <a:spcBef>
                <a:spcPts val="0"/>
              </a:spcBef>
              <a:buClr>
                <a:srgbClr val="531A17"/>
              </a:buClr>
              <a:buSzPct val="60000"/>
              <a:buNone/>
            </a:pPr>
            <a:endParaRPr lang="en-US" sz="2800" dirty="0" smtClean="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800" dirty="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800" dirty="0" smtClean="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800" b="1" dirty="0">
              <a:solidFill>
                <a:srgbClr val="874515">
                  <a:lumMod val="75000"/>
                </a:srgbClr>
              </a:solidFill>
              <a:ea typeface="Calibri"/>
              <a:cs typeface="Times New Roman"/>
            </a:endParaRPr>
          </a:p>
          <a:p>
            <a:pPr algn="ctr">
              <a:buNone/>
            </a:pPr>
            <a:endParaRPr lang="en-ZA" sz="2400" dirty="0"/>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CEF7C-0479-4D8B-85C2-EAB109B32C17}"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4" name="Table 3"/>
          <p:cNvGraphicFramePr>
            <a:graphicFrameLocks noGrp="1"/>
          </p:cNvGraphicFramePr>
          <p:nvPr>
            <p:extLst/>
          </p:nvPr>
        </p:nvGraphicFramePr>
        <p:xfrm>
          <a:off x="0" y="713215"/>
          <a:ext cx="9144001" cy="5816420"/>
        </p:xfrm>
        <a:graphic>
          <a:graphicData uri="http://schemas.openxmlformats.org/drawingml/2006/table">
            <a:tbl>
              <a:tblPr/>
              <a:tblGrid>
                <a:gridCol w="1174460">
                  <a:extLst>
                    <a:ext uri="{9D8B030D-6E8A-4147-A177-3AD203B41FA5}">
                      <a16:colId xmlns:a16="http://schemas.microsoft.com/office/drawing/2014/main" xmlns="" val="20000"/>
                    </a:ext>
                  </a:extLst>
                </a:gridCol>
                <a:gridCol w="922789">
                  <a:extLst>
                    <a:ext uri="{9D8B030D-6E8A-4147-A177-3AD203B41FA5}">
                      <a16:colId xmlns:a16="http://schemas.microsoft.com/office/drawing/2014/main" xmlns="" val="20001"/>
                    </a:ext>
                  </a:extLst>
                </a:gridCol>
                <a:gridCol w="4530055">
                  <a:extLst>
                    <a:ext uri="{9D8B030D-6E8A-4147-A177-3AD203B41FA5}">
                      <a16:colId xmlns:a16="http://schemas.microsoft.com/office/drawing/2014/main" xmlns="" val="20002"/>
                    </a:ext>
                  </a:extLst>
                </a:gridCol>
                <a:gridCol w="1204801">
                  <a:extLst>
                    <a:ext uri="{9D8B030D-6E8A-4147-A177-3AD203B41FA5}">
                      <a16:colId xmlns:a16="http://schemas.microsoft.com/office/drawing/2014/main" xmlns="" val="20003"/>
                    </a:ext>
                  </a:extLst>
                </a:gridCol>
                <a:gridCol w="1311896">
                  <a:extLst>
                    <a:ext uri="{9D8B030D-6E8A-4147-A177-3AD203B41FA5}">
                      <a16:colId xmlns:a16="http://schemas.microsoft.com/office/drawing/2014/main" xmlns="" val="20004"/>
                    </a:ext>
                  </a:extLst>
                </a:gridCol>
              </a:tblGrid>
              <a:tr h="751480">
                <a:tc>
                  <a:txBody>
                    <a:bodyPr/>
                    <a:lstStyle/>
                    <a:p>
                      <a:pPr marL="0" marR="0" fontAlgn="ctr">
                        <a:lnSpc>
                          <a:spcPct val="115000"/>
                        </a:lnSpc>
                        <a:spcBef>
                          <a:spcPts val="0"/>
                        </a:spcBef>
                        <a:spcAft>
                          <a:spcPts val="0"/>
                        </a:spcAft>
                      </a:pPr>
                      <a:r>
                        <a:rPr lang="en-ZA" sz="1400" b="1" kern="1200" dirty="0">
                          <a:solidFill>
                            <a:srgbClr val="FFFFFF"/>
                          </a:solidFill>
                          <a:effectLst/>
                          <a:latin typeface="Arial" panose="020B0604020202020204" pitchFamily="34" charset="0"/>
                          <a:ea typeface="Times New Roman" panose="02020603050405020304" pitchFamily="18" charset="0"/>
                        </a:rPr>
                        <a:t>Province</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fontAlgn="ctr">
                        <a:lnSpc>
                          <a:spcPct val="115000"/>
                        </a:lnSpc>
                        <a:spcBef>
                          <a:spcPts val="0"/>
                        </a:spcBef>
                        <a:spcAft>
                          <a:spcPts val="0"/>
                        </a:spcAft>
                      </a:pPr>
                      <a:r>
                        <a:rPr lang="en-ZA" sz="1400" b="1" kern="1200" dirty="0">
                          <a:solidFill>
                            <a:srgbClr val="FFFFFF"/>
                          </a:solidFill>
                          <a:effectLst/>
                          <a:latin typeface="Arial" panose="020B0604020202020204" pitchFamily="34" charset="0"/>
                          <a:ea typeface="Times New Roman" panose="02020603050405020304" pitchFamily="18" charset="0"/>
                        </a:rPr>
                        <a:t>No. of projects</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fontAlgn="ctr">
                        <a:lnSpc>
                          <a:spcPct val="115000"/>
                        </a:lnSpc>
                        <a:spcBef>
                          <a:spcPts val="0"/>
                        </a:spcBef>
                        <a:spcAft>
                          <a:spcPts val="0"/>
                        </a:spcAft>
                      </a:pPr>
                      <a:r>
                        <a:rPr lang="en-ZA" sz="1400" b="1" kern="1200" dirty="0">
                          <a:solidFill>
                            <a:srgbClr val="FFFFFF"/>
                          </a:solidFill>
                          <a:effectLst/>
                          <a:latin typeface="Arial" panose="020B0604020202020204" pitchFamily="34" charset="0"/>
                          <a:ea typeface="Times New Roman" panose="02020603050405020304" pitchFamily="18" charset="0"/>
                        </a:rPr>
                        <a:t>Projects</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fontAlgn="ctr">
                        <a:lnSpc>
                          <a:spcPct val="115000"/>
                        </a:lnSpc>
                        <a:spcBef>
                          <a:spcPts val="0"/>
                        </a:spcBef>
                        <a:spcAft>
                          <a:spcPts val="0"/>
                        </a:spcAft>
                      </a:pPr>
                      <a:r>
                        <a:rPr lang="en-ZA" sz="1400" b="1" kern="1200" dirty="0">
                          <a:solidFill>
                            <a:srgbClr val="FFFFFF"/>
                          </a:solidFill>
                          <a:effectLst/>
                          <a:latin typeface="Arial" panose="020B0604020202020204" pitchFamily="34" charset="0"/>
                          <a:ea typeface="Times New Roman" panose="02020603050405020304" pitchFamily="18" charset="0"/>
                        </a:rPr>
                        <a:t>Project value  (R'000)</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fontAlgn="ctr">
                        <a:lnSpc>
                          <a:spcPct val="115000"/>
                        </a:lnSpc>
                        <a:spcBef>
                          <a:spcPts val="0"/>
                        </a:spcBef>
                        <a:spcAft>
                          <a:spcPts val="0"/>
                        </a:spcAft>
                      </a:pPr>
                      <a:r>
                        <a:rPr lang="en-ZA" sz="1400" b="1" kern="1200" dirty="0">
                          <a:solidFill>
                            <a:srgbClr val="FFFFFF"/>
                          </a:solidFill>
                          <a:effectLst/>
                          <a:latin typeface="Arial" panose="020B0604020202020204" pitchFamily="34" charset="0"/>
                          <a:ea typeface="Times New Roman" panose="02020603050405020304" pitchFamily="18" charset="0"/>
                        </a:rPr>
                        <a:t>Project expenditure (R'000)</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10000"/>
                  </a:ext>
                </a:extLst>
              </a:tr>
              <a:tr h="765659">
                <a:tc>
                  <a:txBody>
                    <a:bodyPr/>
                    <a:lstStyle/>
                    <a:p>
                      <a:pPr marL="0" marR="0" font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Free State</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4</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15000"/>
                        </a:lnSpc>
                        <a:spcBef>
                          <a:spcPts val="0"/>
                        </a:spcBef>
                        <a:spcAft>
                          <a:spcPts val="0"/>
                        </a:spcAft>
                      </a:pPr>
                      <a:r>
                        <a:rPr lang="en-ZA" sz="1200" kern="1200" dirty="0">
                          <a:solidFill>
                            <a:srgbClr val="000000"/>
                          </a:solidFill>
                          <a:effectLst/>
                          <a:latin typeface="Arial" panose="020B0604020202020204" pitchFamily="34" charset="0"/>
                          <a:ea typeface="Times New Roman" panose="02020603050405020304" pitchFamily="18" charset="0"/>
                        </a:rPr>
                        <a:t>Nala LM Bulk sewer project; Mmamahabane WWTW; Upgrading of sewer network in Kutlwanong; Vaal-Gamagara Bulk water supply scheme</a:t>
                      </a:r>
                      <a:endParaRPr lang="en-ZA" sz="14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R 1 </a:t>
                      </a:r>
                      <a:r>
                        <a:rPr lang="en-ZA" sz="1400" kern="1200" dirty="0" smtClean="0">
                          <a:solidFill>
                            <a:srgbClr val="000000"/>
                          </a:solidFill>
                          <a:effectLst/>
                          <a:latin typeface="Arial" panose="020B0604020202020204" pitchFamily="34" charset="0"/>
                          <a:ea typeface="Times New Roman" panose="02020603050405020304" pitchFamily="18" charset="0"/>
                        </a:rPr>
                        <a:t>448 000</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R </a:t>
                      </a:r>
                      <a:r>
                        <a:rPr lang="en-ZA" sz="1400" kern="1200" dirty="0" smtClean="0">
                          <a:solidFill>
                            <a:srgbClr val="000000"/>
                          </a:solidFill>
                          <a:effectLst/>
                          <a:latin typeface="Arial" panose="020B0604020202020204" pitchFamily="34" charset="0"/>
                          <a:ea typeface="Times New Roman" panose="02020603050405020304" pitchFamily="18" charset="0"/>
                        </a:rPr>
                        <a:t>573</a:t>
                      </a:r>
                      <a:r>
                        <a:rPr lang="en-ZA" sz="1400" kern="1200" baseline="0" dirty="0" smtClean="0">
                          <a:solidFill>
                            <a:srgbClr val="000000"/>
                          </a:solidFill>
                          <a:effectLst/>
                          <a:latin typeface="Arial" panose="020B0604020202020204" pitchFamily="34" charset="0"/>
                          <a:ea typeface="Times New Roman" panose="02020603050405020304" pitchFamily="18" charset="0"/>
                        </a:rPr>
                        <a:t> 000</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32289">
                <a:tc>
                  <a:txBody>
                    <a:bodyPr/>
                    <a:lstStyle/>
                    <a:p>
                      <a:pPr marL="0" marR="0" font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North west</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2</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15000"/>
                        </a:lnSpc>
                        <a:spcBef>
                          <a:spcPts val="0"/>
                        </a:spcBef>
                        <a:spcAft>
                          <a:spcPts val="0"/>
                        </a:spcAft>
                      </a:pPr>
                      <a:r>
                        <a:rPr lang="en-ZA" sz="1200" kern="1200" dirty="0">
                          <a:solidFill>
                            <a:srgbClr val="000000"/>
                          </a:solidFill>
                          <a:effectLst/>
                          <a:latin typeface="Arial" panose="020B0604020202020204" pitchFamily="34" charset="0"/>
                          <a:ea typeface="Times New Roman" panose="02020603050405020304" pitchFamily="18" charset="0"/>
                        </a:rPr>
                        <a:t>Madibeng bulk water supply; Pilanesburg bulk water supply</a:t>
                      </a:r>
                      <a:endParaRPr lang="en-ZA" sz="14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R 1 </a:t>
                      </a:r>
                      <a:r>
                        <a:rPr lang="en-ZA" sz="1400" kern="1200" dirty="0" smtClean="0">
                          <a:solidFill>
                            <a:srgbClr val="000000"/>
                          </a:solidFill>
                          <a:effectLst/>
                          <a:latin typeface="Arial" panose="020B0604020202020204" pitchFamily="34" charset="0"/>
                          <a:ea typeface="Times New Roman" panose="02020603050405020304" pitchFamily="18" charset="0"/>
                        </a:rPr>
                        <a:t>623 000</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R </a:t>
                      </a:r>
                      <a:r>
                        <a:rPr lang="en-ZA" sz="1400" kern="1200" dirty="0" smtClean="0">
                          <a:solidFill>
                            <a:srgbClr val="000000"/>
                          </a:solidFill>
                          <a:effectLst/>
                          <a:latin typeface="Arial" panose="020B0604020202020204" pitchFamily="34" charset="0"/>
                          <a:ea typeface="Times New Roman" panose="02020603050405020304" pitchFamily="18" charset="0"/>
                        </a:rPr>
                        <a:t>404</a:t>
                      </a:r>
                      <a:r>
                        <a:rPr lang="en-ZA" sz="1400" kern="1200" baseline="0" dirty="0" smtClean="0">
                          <a:solidFill>
                            <a:srgbClr val="000000"/>
                          </a:solidFill>
                          <a:effectLst/>
                          <a:latin typeface="Arial" panose="020B0604020202020204" pitchFamily="34" charset="0"/>
                          <a:ea typeface="Times New Roman" panose="02020603050405020304" pitchFamily="18" charset="0"/>
                        </a:rPr>
                        <a:t> 000</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333937">
                <a:tc>
                  <a:txBody>
                    <a:bodyPr/>
                    <a:lstStyle/>
                    <a:p>
                      <a:pPr marL="0" marR="0" font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Limpopo</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6</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15000"/>
                        </a:lnSpc>
                        <a:spcBef>
                          <a:spcPts val="0"/>
                        </a:spcBef>
                        <a:spcAft>
                          <a:spcPts val="0"/>
                        </a:spcAft>
                      </a:pPr>
                      <a:r>
                        <a:rPr lang="en-ZA" sz="1200" kern="1200" dirty="0">
                          <a:solidFill>
                            <a:srgbClr val="000000"/>
                          </a:solidFill>
                          <a:effectLst/>
                          <a:latin typeface="Arial" panose="020B0604020202020204" pitchFamily="34" charset="0"/>
                          <a:ea typeface="Times New Roman" panose="02020603050405020304" pitchFamily="18" charset="0"/>
                        </a:rPr>
                        <a:t>Moutse Bulk water supply and Sekhukhune bulk water supply; Nebo bulk water supply; Mooihoek Tubatse bulk water supply; Olifants river water resource development project; Mooihoek Tubatse Bulk water scheme: Mooihoek WTW; Mokolo and crocodile water augmentation project Ph 1;</a:t>
                      </a:r>
                      <a:endParaRPr lang="en-ZA" sz="14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R 7 </a:t>
                      </a:r>
                      <a:r>
                        <a:rPr lang="en-ZA" sz="1400" kern="1200" dirty="0" smtClean="0">
                          <a:solidFill>
                            <a:srgbClr val="000000"/>
                          </a:solidFill>
                          <a:effectLst/>
                          <a:latin typeface="Arial" panose="020B0604020202020204" pitchFamily="34" charset="0"/>
                          <a:ea typeface="Times New Roman" panose="02020603050405020304" pitchFamily="18" charset="0"/>
                        </a:rPr>
                        <a:t>135 000</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R 4 </a:t>
                      </a:r>
                      <a:r>
                        <a:rPr lang="en-ZA" sz="1400" kern="1200" dirty="0" smtClean="0">
                          <a:solidFill>
                            <a:srgbClr val="000000"/>
                          </a:solidFill>
                          <a:effectLst/>
                          <a:latin typeface="Arial" panose="020B0604020202020204" pitchFamily="34" charset="0"/>
                          <a:ea typeface="Times New Roman" panose="02020603050405020304" pitchFamily="18" charset="0"/>
                        </a:rPr>
                        <a:t>076</a:t>
                      </a:r>
                      <a:r>
                        <a:rPr lang="en-ZA" sz="1400" kern="1200" baseline="0" dirty="0" smtClean="0">
                          <a:solidFill>
                            <a:srgbClr val="000000"/>
                          </a:solidFill>
                          <a:effectLst/>
                          <a:latin typeface="Arial" panose="020B0604020202020204" pitchFamily="34" charset="0"/>
                          <a:ea typeface="Times New Roman" panose="02020603050405020304" pitchFamily="18" charset="0"/>
                        </a:rPr>
                        <a:t> 000</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281067">
                <a:tc>
                  <a:txBody>
                    <a:bodyPr/>
                    <a:lstStyle/>
                    <a:p>
                      <a:pPr marL="0" marR="0" font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Eastern Cape</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12</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15000"/>
                        </a:lnSpc>
                        <a:spcBef>
                          <a:spcPts val="0"/>
                        </a:spcBef>
                        <a:spcAft>
                          <a:spcPts val="0"/>
                        </a:spcAft>
                      </a:pPr>
                      <a:r>
                        <a:rPr lang="en-ZA" sz="1200" kern="1200" dirty="0">
                          <a:solidFill>
                            <a:srgbClr val="000000"/>
                          </a:solidFill>
                          <a:effectLst/>
                          <a:latin typeface="Arial" panose="020B0604020202020204" pitchFamily="34" charset="0"/>
                          <a:ea typeface="Times New Roman" panose="02020603050405020304" pitchFamily="18" charset="0"/>
                        </a:rPr>
                        <a:t>Greater Mbizana Regional bulk Water Supply; Mthatha Raw Water Bulk Supply; KSD PI Bulk Water: Ph 2: Mthatha south; KSD PI bulk water: Ph 2: Airport corridor; KSD PI Bulk water: Phase 2: Mthatha North; KSD PI Bulk water: Ph 2 Mqanduli corridor; KSD PI Bulk water: Package 5: Rosedale and Thornhill; KSD PI Bulk water: Package 6: Libode corridor; KSD PI Bulk water: Package 7: Nqgeleni corridor; KSD PI Bulk water: Package 9: Thornhill WTW upgrading; Mthatha waste water treatment works; Mthatha Northern outfall sewer;</a:t>
                      </a:r>
                      <a:endParaRPr lang="en-ZA" sz="14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R 3 </a:t>
                      </a:r>
                      <a:r>
                        <a:rPr lang="en-ZA" sz="1400" kern="1200" dirty="0" smtClean="0">
                          <a:solidFill>
                            <a:srgbClr val="000000"/>
                          </a:solidFill>
                          <a:effectLst/>
                          <a:latin typeface="Arial" panose="020B0604020202020204" pitchFamily="34" charset="0"/>
                          <a:ea typeface="Times New Roman" panose="02020603050405020304" pitchFamily="18" charset="0"/>
                        </a:rPr>
                        <a:t>852 000</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R 1 </a:t>
                      </a:r>
                      <a:r>
                        <a:rPr lang="en-ZA" sz="1400" kern="1200" dirty="0" smtClean="0">
                          <a:solidFill>
                            <a:srgbClr val="000000"/>
                          </a:solidFill>
                          <a:effectLst/>
                          <a:latin typeface="Arial" panose="020B0604020202020204" pitchFamily="34" charset="0"/>
                          <a:ea typeface="Times New Roman" panose="02020603050405020304" pitchFamily="18" charset="0"/>
                        </a:rPr>
                        <a:t>316</a:t>
                      </a:r>
                      <a:r>
                        <a:rPr lang="en-ZA" sz="1400" kern="1200" baseline="0" dirty="0" smtClean="0">
                          <a:solidFill>
                            <a:srgbClr val="000000"/>
                          </a:solidFill>
                          <a:effectLst/>
                          <a:latin typeface="Arial" panose="020B0604020202020204" pitchFamily="34" charset="0"/>
                          <a:ea typeface="Times New Roman" panose="02020603050405020304" pitchFamily="18" charset="0"/>
                        </a:rPr>
                        <a:t> 000</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47696">
                <a:tc>
                  <a:txBody>
                    <a:bodyPr/>
                    <a:lstStyle/>
                    <a:p>
                      <a:pPr marL="0" marR="0" fontAlgn="ctr">
                        <a:lnSpc>
                          <a:spcPct val="115000"/>
                        </a:lnSpc>
                        <a:spcBef>
                          <a:spcPts val="0"/>
                        </a:spcBef>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rPr>
                        <a:t>Total</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15000"/>
                        </a:lnSpc>
                        <a:spcBef>
                          <a:spcPts val="0"/>
                        </a:spcBef>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rPr>
                        <a:t>24</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15000"/>
                        </a:lnSpc>
                        <a:spcBef>
                          <a:spcPts val="0"/>
                        </a:spcBef>
                        <a:spcAft>
                          <a:spcPts val="0"/>
                        </a:spcAft>
                      </a:pPr>
                      <a:r>
                        <a:rPr lang="en-ZA" sz="1200" b="1" kern="1200" dirty="0">
                          <a:solidFill>
                            <a:srgbClr val="000000"/>
                          </a:solidFill>
                          <a:effectLst/>
                          <a:latin typeface="Arial" panose="020B0604020202020204" pitchFamily="34" charset="0"/>
                          <a:ea typeface="Times New Roman" panose="02020603050405020304" pitchFamily="18" charset="0"/>
                        </a:rPr>
                        <a:t> </a:t>
                      </a:r>
                      <a:endParaRPr lang="en-ZA" sz="14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15000"/>
                        </a:lnSpc>
                        <a:spcBef>
                          <a:spcPts val="0"/>
                        </a:spcBef>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rPr>
                        <a:t>R 14 </a:t>
                      </a:r>
                      <a:r>
                        <a:rPr lang="en-ZA" sz="1400" b="1" kern="1200" dirty="0" smtClean="0">
                          <a:solidFill>
                            <a:srgbClr val="000000"/>
                          </a:solidFill>
                          <a:effectLst/>
                          <a:latin typeface="Arial" panose="020B0604020202020204" pitchFamily="34" charset="0"/>
                          <a:ea typeface="Times New Roman" panose="02020603050405020304" pitchFamily="18" charset="0"/>
                        </a:rPr>
                        <a:t>058 000</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15000"/>
                        </a:lnSpc>
                        <a:spcBef>
                          <a:spcPts val="0"/>
                        </a:spcBef>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rPr>
                        <a:t>R </a:t>
                      </a:r>
                      <a:r>
                        <a:rPr lang="en-ZA" sz="1400" b="1" kern="1200">
                          <a:solidFill>
                            <a:srgbClr val="000000"/>
                          </a:solidFill>
                          <a:effectLst/>
                          <a:latin typeface="Arial" panose="020B0604020202020204" pitchFamily="34" charset="0"/>
                          <a:ea typeface="Times New Roman" panose="02020603050405020304" pitchFamily="18" charset="0"/>
                        </a:rPr>
                        <a:t>6 </a:t>
                      </a:r>
                      <a:r>
                        <a:rPr lang="en-ZA" sz="1400" b="1" kern="1200" smtClean="0">
                          <a:solidFill>
                            <a:srgbClr val="000000"/>
                          </a:solidFill>
                          <a:effectLst/>
                          <a:latin typeface="Arial" panose="020B0604020202020204" pitchFamily="34" charset="0"/>
                          <a:ea typeface="Times New Roman" panose="02020603050405020304" pitchFamily="18" charset="0"/>
                        </a:rPr>
                        <a:t>369 000</a:t>
                      </a:r>
                      <a:endParaRPr lang="en-ZA" sz="1600" dirty="0">
                        <a:effectLst/>
                        <a:latin typeface="Times New Roman" panose="02020603050405020304" pitchFamily="18" charset="0"/>
                        <a:ea typeface="Times New Roman" panose="02020603050405020304" pitchFamily="18" charset="0"/>
                      </a:endParaRPr>
                    </a:p>
                  </a:txBody>
                  <a:tcPr marL="6624" marR="6624" marT="6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4982460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384"/>
            <a:ext cx="7643866" cy="576064"/>
          </a:xfrm>
        </p:spPr>
        <p:txBody>
          <a:bodyPr>
            <a:normAutofit fontScale="90000"/>
          </a:bodyPr>
          <a:lstStyle/>
          <a:p>
            <a:r>
              <a:rPr lang="en-US" sz="3200" b="1" dirty="0" smtClean="0"/>
              <a:t/>
            </a:r>
            <a:br>
              <a:rPr lang="en-US" sz="3200" b="1" dirty="0" smtClean="0"/>
            </a:br>
            <a:r>
              <a:rPr lang="en-US" sz="3200" b="1" dirty="0"/>
              <a:t/>
            </a:r>
            <a:br>
              <a:rPr lang="en-US" sz="3200" b="1" dirty="0"/>
            </a:br>
            <a:endParaRPr lang="en-ZA" sz="3200" b="1" dirty="0"/>
          </a:p>
        </p:txBody>
      </p:sp>
      <p:sp>
        <p:nvSpPr>
          <p:cNvPr id="3" name="Content Placeholder 2"/>
          <p:cNvSpPr>
            <a:spLocks noGrp="1"/>
          </p:cNvSpPr>
          <p:nvPr>
            <p:ph idx="1"/>
          </p:nvPr>
        </p:nvSpPr>
        <p:spPr>
          <a:xfrm>
            <a:off x="539552" y="908720"/>
            <a:ext cx="7820372" cy="4968552"/>
          </a:xfrm>
        </p:spPr>
        <p:txBody>
          <a:bodyPr/>
          <a:lstStyle/>
          <a:p>
            <a:pPr marL="82296" lvl="0" indent="0" algn="just">
              <a:lnSpc>
                <a:spcPct val="125000"/>
              </a:lnSpc>
              <a:spcBef>
                <a:spcPts val="0"/>
              </a:spcBef>
              <a:buClr>
                <a:srgbClr val="531A17"/>
              </a:buClr>
              <a:buSzPct val="60000"/>
              <a:buNone/>
            </a:pPr>
            <a:endParaRPr lang="en-ZA" sz="2400" dirty="0" smtClean="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400" dirty="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400" dirty="0" smtClean="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400" b="1" dirty="0">
              <a:solidFill>
                <a:srgbClr val="874515">
                  <a:lumMod val="75000"/>
                </a:srgbClr>
              </a:solidFill>
              <a:ea typeface="Calibri"/>
              <a:cs typeface="Times New Roman"/>
            </a:endParaRPr>
          </a:p>
          <a:p>
            <a:pPr marL="82296" lvl="0" indent="0" algn="ctr">
              <a:lnSpc>
                <a:spcPct val="125000"/>
              </a:lnSpc>
              <a:spcBef>
                <a:spcPts val="0"/>
              </a:spcBef>
              <a:buClr>
                <a:srgbClr val="531A17"/>
              </a:buClr>
              <a:buSzPct val="60000"/>
              <a:buNone/>
            </a:pPr>
            <a:r>
              <a:rPr lang="en-ZA" b="1" dirty="0" smtClean="0">
                <a:solidFill>
                  <a:srgbClr val="874515">
                    <a:lumMod val="75000"/>
                  </a:srgbClr>
                </a:solidFill>
                <a:ea typeface="Calibri"/>
                <a:cs typeface="Times New Roman"/>
              </a:rPr>
              <a:t>2.3  Socio-Economic Development</a:t>
            </a:r>
            <a:endParaRPr lang="en-ZA" b="1" dirty="0">
              <a:solidFill>
                <a:srgbClr val="874515">
                  <a:lumMod val="75000"/>
                </a:srgbClr>
              </a:solidFill>
              <a:ea typeface="Calibri"/>
              <a:cs typeface="Times New Roman"/>
            </a:endParaRPr>
          </a:p>
          <a:p>
            <a:pPr algn="ctr">
              <a:buNone/>
            </a:pPr>
            <a:endParaRPr lang="en-ZA" sz="2400" dirty="0"/>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solidFill>
                  <a:prstClr val="black">
                    <a:tint val="75000"/>
                  </a:prstClr>
                </a:solidFill>
              </a:rPr>
              <a:pPr>
                <a:defRPr/>
              </a:pPr>
              <a:t>41</a:t>
            </a:fld>
            <a:endParaRPr lang="en-ZA" dirty="0">
              <a:solidFill>
                <a:prstClr val="black">
                  <a:tint val="75000"/>
                </a:prstClr>
              </a:solidFill>
            </a:endParaRPr>
          </a:p>
        </p:txBody>
      </p:sp>
    </p:spTree>
    <p:extLst>
      <p:ext uri="{BB962C8B-B14F-4D97-AF65-F5344CB8AC3E}">
        <p14:creationId xmlns:p14="http://schemas.microsoft.com/office/powerpoint/2010/main" xmlns="" val="13366653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384"/>
            <a:ext cx="7643866" cy="576064"/>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Socio-Economic Development (1)</a:t>
            </a:r>
            <a:br>
              <a:rPr lang="en-US" sz="2200" b="1" dirty="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4955" y="548680"/>
            <a:ext cx="8175852" cy="6275492"/>
          </a:xfrm>
        </p:spPr>
        <p:txBody>
          <a:bodyPr>
            <a:noAutofit/>
          </a:bodyPr>
          <a:lstStyle/>
          <a:p>
            <a:pPr marL="0" marR="0" indent="0" algn="just">
              <a:lnSpc>
                <a:spcPct val="150000"/>
              </a:lnSpc>
              <a:spcBef>
                <a:spcPts val="0"/>
              </a:spcBef>
              <a:spcAft>
                <a:spcPts val="0"/>
              </a:spcAft>
              <a:buNone/>
            </a:pPr>
            <a:r>
              <a:rPr lang="en-ZA" sz="1800" b="1" dirty="0" smtClean="0">
                <a:solidFill>
                  <a:srgbClr val="874515">
                    <a:lumMod val="75000"/>
                  </a:srgbClr>
                </a:solidFill>
                <a:latin typeface="Calibri" pitchFamily="34" charset="0"/>
              </a:rPr>
              <a:t>1) Purpose:  </a:t>
            </a:r>
            <a:r>
              <a:rPr lang="en-ZA" sz="1800" dirty="0" smtClean="0">
                <a:solidFill>
                  <a:srgbClr val="874515">
                    <a:lumMod val="75000"/>
                  </a:srgbClr>
                </a:solidFill>
                <a:latin typeface="Calibri" pitchFamily="34" charset="0"/>
              </a:rPr>
              <a:t>To </a:t>
            </a:r>
            <a:r>
              <a:rPr lang="en-US" sz="1800" dirty="0" smtClean="0">
                <a:solidFill>
                  <a:srgbClr val="874515">
                    <a:lumMod val="75000"/>
                  </a:srgbClr>
                </a:solidFill>
                <a:latin typeface="Calibri" pitchFamily="34" charset="0"/>
              </a:rPr>
              <a:t>diversify </a:t>
            </a:r>
            <a:r>
              <a:rPr lang="en-US" sz="1800" dirty="0">
                <a:solidFill>
                  <a:srgbClr val="874515">
                    <a:lumMod val="75000"/>
                  </a:srgbClr>
                </a:solidFill>
                <a:latin typeface="Calibri" pitchFamily="34" charset="0"/>
              </a:rPr>
              <a:t>the local economies and regional economies in both mining towns and labour sending areas, to develop </a:t>
            </a:r>
            <a:r>
              <a:rPr lang="en-US" sz="1800" dirty="0" smtClean="0">
                <a:solidFill>
                  <a:srgbClr val="874515">
                    <a:lumMod val="75000"/>
                  </a:srgbClr>
                </a:solidFill>
                <a:latin typeface="Calibri" pitchFamily="34" charset="0"/>
              </a:rPr>
              <a:t>alternative </a:t>
            </a:r>
            <a:r>
              <a:rPr lang="en-US" sz="1800" dirty="0">
                <a:solidFill>
                  <a:srgbClr val="874515">
                    <a:lumMod val="75000"/>
                  </a:srgbClr>
                </a:solidFill>
                <a:latin typeface="Calibri" pitchFamily="34" charset="0"/>
              </a:rPr>
              <a:t>economic opportunities during and beyond the life of </a:t>
            </a:r>
            <a:r>
              <a:rPr lang="en-US" sz="1800" dirty="0" smtClean="0">
                <a:solidFill>
                  <a:srgbClr val="874515">
                    <a:lumMod val="75000"/>
                  </a:srgbClr>
                </a:solidFill>
                <a:latin typeface="Calibri" pitchFamily="34" charset="0"/>
              </a:rPr>
              <a:t>mines. Emphasis on economic development in Labour Sending Areas</a:t>
            </a:r>
          </a:p>
          <a:p>
            <a:pPr marL="0" marR="0" indent="0" algn="just">
              <a:lnSpc>
                <a:spcPct val="150000"/>
              </a:lnSpc>
              <a:spcBef>
                <a:spcPts val="0"/>
              </a:spcBef>
              <a:spcAft>
                <a:spcPts val="0"/>
              </a:spcAft>
              <a:buNone/>
            </a:pPr>
            <a:r>
              <a:rPr lang="en-US" sz="1800" b="1" dirty="0" smtClean="0">
                <a:solidFill>
                  <a:srgbClr val="874515">
                    <a:lumMod val="75000"/>
                  </a:srgbClr>
                </a:solidFill>
                <a:latin typeface="Calibri" pitchFamily="34" charset="0"/>
              </a:rPr>
              <a:t>2) </a:t>
            </a:r>
            <a:r>
              <a:rPr lang="en-US" sz="1800" b="1" dirty="0">
                <a:solidFill>
                  <a:srgbClr val="874515">
                    <a:lumMod val="75000"/>
                  </a:srgbClr>
                </a:solidFill>
                <a:latin typeface="Calibri" pitchFamily="34" charset="0"/>
              </a:rPr>
              <a:t>Challenges: </a:t>
            </a:r>
            <a:r>
              <a:rPr lang="en-US" sz="1800" dirty="0" smtClean="0">
                <a:solidFill>
                  <a:srgbClr val="874515">
                    <a:lumMod val="75000"/>
                  </a:srgbClr>
                </a:solidFill>
                <a:latin typeface="Calibri" pitchFamily="34" charset="0"/>
              </a:rPr>
              <a:t>The </a:t>
            </a:r>
            <a:r>
              <a:rPr lang="en-US" sz="1800" dirty="0">
                <a:solidFill>
                  <a:srgbClr val="874515">
                    <a:lumMod val="75000"/>
                  </a:srgbClr>
                </a:solidFill>
                <a:latin typeface="Calibri" pitchFamily="34" charset="0"/>
              </a:rPr>
              <a:t>nature of the mining sector is associated with boom and bust cycles.  During economic downturns, single sector reliant economies cannot absorb the shocks and are therefore not resilient. </a:t>
            </a:r>
            <a:r>
              <a:rPr lang="en-US" sz="1800" dirty="0" smtClean="0">
                <a:solidFill>
                  <a:srgbClr val="874515">
                    <a:lumMod val="75000"/>
                  </a:srgbClr>
                </a:solidFill>
                <a:latin typeface="Calibri" pitchFamily="34" charset="0"/>
              </a:rPr>
              <a:t> LED municipal function is under resourced – cant package catalytic economic development projects, poor </a:t>
            </a:r>
            <a:r>
              <a:rPr lang="en-US" sz="1800" dirty="0">
                <a:solidFill>
                  <a:srgbClr val="874515">
                    <a:lumMod val="75000"/>
                  </a:srgbClr>
                </a:solidFill>
                <a:latin typeface="Calibri" pitchFamily="34" charset="0"/>
              </a:rPr>
              <a:t>business investment </a:t>
            </a:r>
            <a:r>
              <a:rPr lang="en-US" sz="1800" dirty="0" smtClean="0">
                <a:solidFill>
                  <a:srgbClr val="874515">
                    <a:lumMod val="75000"/>
                  </a:srgbClr>
                </a:solidFill>
                <a:latin typeface="Calibri" pitchFamily="34" charset="0"/>
              </a:rPr>
              <a:t>climate beyond mining,  inadequate economic infrastructure, insufficient PPP’s to drive </a:t>
            </a:r>
            <a:r>
              <a:rPr lang="en-US" sz="1800" dirty="0">
                <a:solidFill>
                  <a:srgbClr val="874515">
                    <a:lumMod val="75000"/>
                  </a:srgbClr>
                </a:solidFill>
                <a:latin typeface="Calibri" pitchFamily="34" charset="0"/>
              </a:rPr>
              <a:t>economic development; and </a:t>
            </a:r>
            <a:r>
              <a:rPr lang="en-US" sz="1800" dirty="0" smtClean="0">
                <a:solidFill>
                  <a:srgbClr val="874515">
                    <a:lumMod val="75000"/>
                  </a:srgbClr>
                </a:solidFill>
                <a:latin typeface="Calibri" pitchFamily="34" charset="0"/>
              </a:rPr>
              <a:t>very low literacy levels</a:t>
            </a:r>
          </a:p>
          <a:p>
            <a:pPr marL="0" indent="0" algn="just">
              <a:lnSpc>
                <a:spcPct val="150000"/>
              </a:lnSpc>
              <a:spcBef>
                <a:spcPts val="0"/>
              </a:spcBef>
              <a:buNone/>
            </a:pPr>
            <a:r>
              <a:rPr lang="en-US" sz="1800" b="1" dirty="0" smtClean="0">
                <a:solidFill>
                  <a:srgbClr val="874515">
                    <a:lumMod val="75000"/>
                  </a:srgbClr>
                </a:solidFill>
                <a:latin typeface="Calibri" pitchFamily="34" charset="0"/>
              </a:rPr>
              <a:t>3) Solutions reviewed/implemented: </a:t>
            </a:r>
            <a:r>
              <a:rPr lang="en-US" sz="1800" dirty="0">
                <a:solidFill>
                  <a:srgbClr val="874515">
                    <a:lumMod val="75000"/>
                  </a:srgbClr>
                </a:solidFill>
                <a:latin typeface="Calibri" pitchFamily="34" charset="0"/>
              </a:rPr>
              <a:t>Support to LED municipal officials by the DTI to package catalytic economic development projects and to link with government grants and subsidies, support and formalization of  small businesses, </a:t>
            </a:r>
            <a:r>
              <a:rPr lang="en-US" sz="1800" dirty="0" smtClean="0">
                <a:solidFill>
                  <a:srgbClr val="874515">
                    <a:lumMod val="75000"/>
                  </a:srgbClr>
                </a:solidFill>
                <a:latin typeface="Calibri" pitchFamily="34" charset="0"/>
              </a:rPr>
              <a:t>coordinating economic </a:t>
            </a:r>
            <a:r>
              <a:rPr lang="en-US" sz="1800" dirty="0">
                <a:solidFill>
                  <a:srgbClr val="874515">
                    <a:lumMod val="75000"/>
                  </a:srgbClr>
                </a:solidFill>
                <a:latin typeface="Calibri" pitchFamily="34" charset="0"/>
              </a:rPr>
              <a:t>development planning with infrastructure development planning</a:t>
            </a:r>
            <a:r>
              <a:rPr lang="en-US" sz="1800" dirty="0" smtClean="0">
                <a:solidFill>
                  <a:srgbClr val="874515">
                    <a:lumMod val="75000"/>
                  </a:srgbClr>
                </a:solidFill>
                <a:latin typeface="Calibri" pitchFamily="34" charset="0"/>
              </a:rPr>
              <a:t>, PPP </a:t>
            </a:r>
            <a:r>
              <a:rPr lang="en-US" sz="1800" dirty="0">
                <a:solidFill>
                  <a:srgbClr val="874515">
                    <a:lumMod val="75000"/>
                  </a:srgbClr>
                </a:solidFill>
                <a:latin typeface="Calibri" pitchFamily="34" charset="0"/>
              </a:rPr>
              <a:t>models used where </a:t>
            </a:r>
            <a:r>
              <a:rPr lang="en-US" sz="1800" dirty="0" smtClean="0">
                <a:solidFill>
                  <a:srgbClr val="874515">
                    <a:lumMod val="75000"/>
                  </a:srgbClr>
                </a:solidFill>
                <a:latin typeface="Calibri" pitchFamily="34" charset="0"/>
              </a:rPr>
              <a:t>feasible</a:t>
            </a:r>
            <a:endParaRPr lang="en-ZA" sz="800" b="1" dirty="0">
              <a:solidFill>
                <a:srgbClr val="874515">
                  <a:lumMod val="75000"/>
                </a:srgbClr>
              </a:solidFill>
              <a:ea typeface="Calibri"/>
              <a:cs typeface="Times New Roman"/>
            </a:endParaRPr>
          </a:p>
          <a:p>
            <a:pPr algn="ctr">
              <a:buNone/>
            </a:pPr>
            <a:endParaRPr lang="en-ZA" sz="700" dirty="0"/>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CEF7C-0479-4D8B-85C2-EAB109B32C17}"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9408182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8463884" cy="432048"/>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Socio-Economic Development: Eastern Cape OR Tambo and Alfred Nzo   </a:t>
            </a:r>
            <a:r>
              <a:rPr lang="en-US" sz="2200" b="1" dirty="0" smtClean="0">
                <a:solidFill>
                  <a:srgbClr val="874515">
                    <a:lumMod val="75000"/>
                  </a:srgbClr>
                </a:solidFill>
                <a:latin typeface="Calibri" pitchFamily="34" charset="0"/>
                <a:ea typeface="Calibri"/>
                <a:cs typeface="Times New Roman"/>
              </a:rPr>
              <a:t>(2)</a:t>
            </a: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395536" y="548680"/>
            <a:ext cx="8208912" cy="6048672"/>
          </a:xfrm>
        </p:spPr>
        <p:txBody>
          <a:bodyPr>
            <a:normAutofit/>
          </a:bodyPr>
          <a:lstStyle/>
          <a:p>
            <a:pPr marL="0" marR="0" indent="0" algn="ctr">
              <a:lnSpc>
                <a:spcPct val="150000"/>
              </a:lnSpc>
              <a:spcBef>
                <a:spcPts val="0"/>
              </a:spcBef>
              <a:spcAft>
                <a:spcPts val="0"/>
              </a:spcAft>
              <a:buNone/>
            </a:pPr>
            <a:endParaRPr lang="en-ZA" sz="1800" b="1" dirty="0">
              <a:solidFill>
                <a:srgbClr val="874515">
                  <a:lumMod val="75000"/>
                </a:srgbClr>
              </a:solidFill>
              <a:latin typeface="Calibri" pitchFamily="34" charset="0"/>
            </a:endParaRPr>
          </a:p>
          <a:p>
            <a:pPr marL="82296" lvl="0" indent="0" algn="just">
              <a:lnSpc>
                <a:spcPct val="125000"/>
              </a:lnSpc>
              <a:spcBef>
                <a:spcPts val="0"/>
              </a:spcBef>
              <a:buClr>
                <a:srgbClr val="531A17"/>
              </a:buClr>
              <a:buSzPct val="60000"/>
              <a:buNone/>
            </a:pPr>
            <a:endParaRPr lang="en-US" sz="2800" dirty="0" smtClean="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800" dirty="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800" dirty="0" smtClean="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800" b="1" dirty="0">
              <a:solidFill>
                <a:srgbClr val="874515">
                  <a:lumMod val="75000"/>
                </a:srgbClr>
              </a:solidFill>
              <a:ea typeface="Calibri"/>
              <a:cs typeface="Times New Roman"/>
            </a:endParaRPr>
          </a:p>
          <a:p>
            <a:pPr algn="ctr">
              <a:buNone/>
            </a:pPr>
            <a:endParaRPr lang="en-ZA" sz="2400" dirty="0"/>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CEF7C-0479-4D8B-85C2-EAB109B32C17}"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4" name="Table 3"/>
          <p:cNvGraphicFramePr>
            <a:graphicFrameLocks noGrp="1"/>
          </p:cNvGraphicFramePr>
          <p:nvPr>
            <p:extLst/>
          </p:nvPr>
        </p:nvGraphicFramePr>
        <p:xfrm>
          <a:off x="-1" y="534270"/>
          <a:ext cx="9144001" cy="6302225"/>
        </p:xfrm>
        <a:graphic>
          <a:graphicData uri="http://schemas.openxmlformats.org/drawingml/2006/table">
            <a:tbl>
              <a:tblPr firstRow="1" bandRow="1"/>
              <a:tblGrid>
                <a:gridCol w="1265220">
                  <a:extLst>
                    <a:ext uri="{9D8B030D-6E8A-4147-A177-3AD203B41FA5}">
                      <a16:colId xmlns:a16="http://schemas.microsoft.com/office/drawing/2014/main" xmlns="" val="20000"/>
                    </a:ext>
                  </a:extLst>
                </a:gridCol>
                <a:gridCol w="1267287">
                  <a:extLst>
                    <a:ext uri="{9D8B030D-6E8A-4147-A177-3AD203B41FA5}">
                      <a16:colId xmlns:a16="http://schemas.microsoft.com/office/drawing/2014/main" xmlns="" val="20001"/>
                    </a:ext>
                  </a:extLst>
                </a:gridCol>
                <a:gridCol w="2815835">
                  <a:extLst>
                    <a:ext uri="{9D8B030D-6E8A-4147-A177-3AD203B41FA5}">
                      <a16:colId xmlns:a16="http://schemas.microsoft.com/office/drawing/2014/main" xmlns="" val="20002"/>
                    </a:ext>
                  </a:extLst>
                </a:gridCol>
                <a:gridCol w="1955515">
                  <a:extLst>
                    <a:ext uri="{9D8B030D-6E8A-4147-A177-3AD203B41FA5}">
                      <a16:colId xmlns:a16="http://schemas.microsoft.com/office/drawing/2014/main" xmlns="" val="20003"/>
                    </a:ext>
                  </a:extLst>
                </a:gridCol>
                <a:gridCol w="1840144">
                  <a:extLst>
                    <a:ext uri="{9D8B030D-6E8A-4147-A177-3AD203B41FA5}">
                      <a16:colId xmlns:a16="http://schemas.microsoft.com/office/drawing/2014/main" xmlns="" val="20004"/>
                    </a:ext>
                  </a:extLst>
                </a:gridCol>
              </a:tblGrid>
              <a:tr h="476483">
                <a:tc>
                  <a:txBody>
                    <a:bodyPr/>
                    <a:lstStyle/>
                    <a:p>
                      <a:pPr marL="0" marR="0" algn="ctr">
                        <a:lnSpc>
                          <a:spcPct val="115000"/>
                        </a:lnSpc>
                        <a:spcBef>
                          <a:spcPts val="0"/>
                        </a:spcBef>
                        <a:spcAft>
                          <a:spcPts val="0"/>
                        </a:spcAft>
                      </a:pPr>
                      <a:r>
                        <a:rPr lang="en-ZA" sz="12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Project Name &amp; Location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ZA" sz="12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Sector</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ZA" sz="12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Project Status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ZA" sz="12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Budget</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ZA" sz="12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Project Requirements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10000"/>
                  </a:ext>
                </a:extLst>
              </a:tr>
              <a:tr h="614896">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Informal Trade Infrastructure Development</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Retail Services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3-Applications being assisted for funding from DSBD (Mhlontlo; Nyandeni &amp; PSJ)</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R15m (R5m each for the 1</a:t>
                      </a:r>
                      <a:r>
                        <a:rPr lang="en-ZA" sz="105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
                      </a: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phase)</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Infrastructure</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Capacity building for traders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614896">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Vegetable Crop</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&amp; Essential Oils Cluster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Agriculture &amp; Agro-processing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Successful pilot studies completed. 3-plantation areas identified. Existing markets in place.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R15m (for implements and crops)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Infrastructure</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Capacity building for farmers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980193">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Mining Quarries Cluster</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Mining</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Small mining quarries in operation but need equipment and further training. Existing markets from government infrastructure projects. Projects spread across 3-regions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R60m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Funding for equipment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Capacity building / mentorship</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980193">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Enterprise Development Centres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Services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Existing Capacity building project sponsored by Anglo Gold Ashanti in KSD/ORT. Need to expand to Mhlontlo LM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R13m allocated by Anglo Gold in ORT</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Funding for Mhlontlo still to be determined</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Funding for expansion to other areas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614896">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Fruit Farming Cluster</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Agriculture and agro-processing</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Project feasibility done ARC in different areas. Land available to start</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R30m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Business Case Crop, equipment and land preparation</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980193">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Wool (Sheep) Beneficiation Cluster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Agro-processing</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13-shearing sheds currently in operation, with 7 of these in need of refurbishment.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project will be expanded to Nyandeni LM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R15m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Equipment</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Capacity building and mentorship</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980193">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Maize Milling Cluster</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Agro-processing</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Operational milling facility in Mqanduli owned by 20 farming coops – having more than 3000 hectares. Need to expand to Mhlontlo LM for maize growers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R42m (provided through Jobs Fund for Mqanduli)</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R10m needed for expansion</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ZA"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Funding for farmer co-operatives – fencing and implements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72941" marR="72941" marT="36470" marB="364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6389179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384"/>
            <a:ext cx="7643866" cy="576064"/>
          </a:xfrm>
        </p:spPr>
        <p:txBody>
          <a:bodyPr>
            <a:normAutofit fontScale="90000"/>
          </a:bodyPr>
          <a:lstStyle/>
          <a:p>
            <a:r>
              <a:rPr lang="en-US" sz="2200" b="1" dirty="0">
                <a:solidFill>
                  <a:srgbClr val="874515">
                    <a:lumMod val="75000"/>
                  </a:srgbClr>
                </a:solidFill>
                <a:latin typeface="+mn-lt"/>
                <a:ea typeface="Calibri"/>
                <a:cs typeface="Times New Roman"/>
              </a:rPr>
              <a:t/>
            </a:r>
            <a:br>
              <a:rPr lang="en-US" sz="2200" b="1" dirty="0">
                <a:solidFill>
                  <a:srgbClr val="874515">
                    <a:lumMod val="75000"/>
                  </a:srgbClr>
                </a:solidFill>
                <a:latin typeface="+mn-lt"/>
                <a:ea typeface="Calibri"/>
                <a:cs typeface="Times New Roman"/>
              </a:rPr>
            </a:br>
            <a:r>
              <a:rPr lang="en-US" sz="2200" b="1" dirty="0">
                <a:solidFill>
                  <a:srgbClr val="874515">
                    <a:lumMod val="75000"/>
                  </a:srgbClr>
                </a:solidFill>
                <a:latin typeface="Calibri" pitchFamily="34" charset="0"/>
                <a:ea typeface="Calibri"/>
                <a:cs typeface="Times New Roman"/>
              </a:rPr>
              <a:t>Socio-Economic Development: Zululand District Municipality  </a:t>
            </a:r>
            <a:r>
              <a:rPr lang="en-US" sz="2200" b="1" dirty="0" smtClean="0">
                <a:solidFill>
                  <a:srgbClr val="874515">
                    <a:lumMod val="75000"/>
                  </a:srgbClr>
                </a:solidFill>
                <a:latin typeface="Calibri" pitchFamily="34" charset="0"/>
                <a:ea typeface="Calibri"/>
                <a:cs typeface="Times New Roman"/>
              </a:rPr>
              <a:t>(3)</a:t>
            </a: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CEF7C-0479-4D8B-85C2-EAB109B32C17}"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4" name="Table 3"/>
          <p:cNvGraphicFramePr>
            <a:graphicFrameLocks noGrp="1"/>
          </p:cNvGraphicFramePr>
          <p:nvPr>
            <p:extLst/>
          </p:nvPr>
        </p:nvGraphicFramePr>
        <p:xfrm>
          <a:off x="0" y="764704"/>
          <a:ext cx="9144001" cy="3892380"/>
        </p:xfrm>
        <a:graphic>
          <a:graphicData uri="http://schemas.openxmlformats.org/drawingml/2006/table">
            <a:tbl>
              <a:tblPr firstRow="1" bandRow="1"/>
              <a:tblGrid>
                <a:gridCol w="1254561">
                  <a:extLst>
                    <a:ext uri="{9D8B030D-6E8A-4147-A177-3AD203B41FA5}">
                      <a16:colId xmlns:a16="http://schemas.microsoft.com/office/drawing/2014/main" xmlns="" val="20000"/>
                    </a:ext>
                  </a:extLst>
                </a:gridCol>
                <a:gridCol w="1372077">
                  <a:extLst>
                    <a:ext uri="{9D8B030D-6E8A-4147-A177-3AD203B41FA5}">
                      <a16:colId xmlns:a16="http://schemas.microsoft.com/office/drawing/2014/main" xmlns="" val="20001"/>
                    </a:ext>
                  </a:extLst>
                </a:gridCol>
                <a:gridCol w="2686983">
                  <a:extLst>
                    <a:ext uri="{9D8B030D-6E8A-4147-A177-3AD203B41FA5}">
                      <a16:colId xmlns:a16="http://schemas.microsoft.com/office/drawing/2014/main" xmlns="" val="20002"/>
                    </a:ext>
                  </a:extLst>
                </a:gridCol>
                <a:gridCol w="1829436">
                  <a:extLst>
                    <a:ext uri="{9D8B030D-6E8A-4147-A177-3AD203B41FA5}">
                      <a16:colId xmlns:a16="http://schemas.microsoft.com/office/drawing/2014/main" xmlns="" val="20003"/>
                    </a:ext>
                  </a:extLst>
                </a:gridCol>
                <a:gridCol w="2000944">
                  <a:extLst>
                    <a:ext uri="{9D8B030D-6E8A-4147-A177-3AD203B41FA5}">
                      <a16:colId xmlns:a16="http://schemas.microsoft.com/office/drawing/2014/main" xmlns="" val="20004"/>
                    </a:ext>
                  </a:extLst>
                </a:gridCol>
              </a:tblGrid>
              <a:tr h="702926">
                <a:tc>
                  <a:txBody>
                    <a:bodyPr/>
                    <a:lstStyle/>
                    <a:p>
                      <a:pPr marL="0" marR="0" algn="ctr">
                        <a:lnSpc>
                          <a:spcPct val="115000"/>
                        </a:lnSpc>
                        <a:spcBef>
                          <a:spcPts val="0"/>
                        </a:spcBef>
                        <a:spcAft>
                          <a:spcPts val="0"/>
                        </a:spcAft>
                      </a:pPr>
                      <a:r>
                        <a:rPr lang="en-ZA" sz="1800" b="1" kern="1200" dirty="0">
                          <a:solidFill>
                            <a:srgbClr val="FFFFFF"/>
                          </a:solidFill>
                          <a:effectLst/>
                          <a:latin typeface="Arial" panose="020B0604020202020204" pitchFamily="34" charset="0"/>
                          <a:ea typeface="Times New Roman" panose="02020603050405020304" pitchFamily="18" charset="0"/>
                        </a:rPr>
                        <a:t>Project Name &amp; Location</a:t>
                      </a:r>
                      <a:endParaRPr lang="en-ZA" sz="2400" dirty="0">
                        <a:effectLst/>
                        <a:latin typeface="Times New Roman" panose="02020603050405020304" pitchFamily="18" charset="0"/>
                        <a:ea typeface="Times New Roman" panose="02020603050405020304" pitchFamily="18" charset="0"/>
                      </a:endParaRPr>
                    </a:p>
                  </a:txBody>
                  <a:tcPr marL="82325" marR="82325" marT="41162" marB="411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ZA" sz="1800" b="1" kern="1200" dirty="0">
                          <a:solidFill>
                            <a:srgbClr val="FFFFFF"/>
                          </a:solidFill>
                          <a:effectLst/>
                          <a:latin typeface="Arial" panose="020B0604020202020204" pitchFamily="34" charset="0"/>
                          <a:ea typeface="Times New Roman" panose="02020603050405020304" pitchFamily="18" charset="0"/>
                        </a:rPr>
                        <a:t>Sector</a:t>
                      </a:r>
                      <a:endParaRPr lang="en-ZA" sz="2400" dirty="0">
                        <a:effectLst/>
                        <a:latin typeface="Times New Roman" panose="02020603050405020304" pitchFamily="18" charset="0"/>
                        <a:ea typeface="Times New Roman" panose="02020603050405020304" pitchFamily="18" charset="0"/>
                      </a:endParaRPr>
                    </a:p>
                  </a:txBody>
                  <a:tcPr marL="82325" marR="82325" marT="41162" marB="411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ZA" sz="1800" b="1" kern="1200" dirty="0">
                          <a:solidFill>
                            <a:srgbClr val="FFFFFF"/>
                          </a:solidFill>
                          <a:effectLst/>
                          <a:latin typeface="Arial" panose="020B0604020202020204" pitchFamily="34" charset="0"/>
                          <a:ea typeface="Times New Roman" panose="02020603050405020304" pitchFamily="18" charset="0"/>
                        </a:rPr>
                        <a:t>Project Status</a:t>
                      </a:r>
                      <a:endParaRPr lang="en-ZA" sz="2400" dirty="0">
                        <a:effectLst/>
                        <a:latin typeface="Times New Roman" panose="02020603050405020304" pitchFamily="18" charset="0"/>
                        <a:ea typeface="Times New Roman" panose="02020603050405020304" pitchFamily="18" charset="0"/>
                      </a:endParaRPr>
                    </a:p>
                  </a:txBody>
                  <a:tcPr marL="82325" marR="82325" marT="41162" marB="411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ZA" sz="1800" b="1" kern="1200" dirty="0">
                          <a:solidFill>
                            <a:srgbClr val="FFFFFF"/>
                          </a:solidFill>
                          <a:effectLst/>
                          <a:latin typeface="Arial" panose="020B0604020202020204" pitchFamily="34" charset="0"/>
                          <a:ea typeface="Times New Roman" panose="02020603050405020304" pitchFamily="18" charset="0"/>
                        </a:rPr>
                        <a:t>Budget</a:t>
                      </a:r>
                      <a:endParaRPr lang="en-ZA" sz="2400" dirty="0">
                        <a:effectLst/>
                        <a:latin typeface="Times New Roman" panose="02020603050405020304" pitchFamily="18" charset="0"/>
                        <a:ea typeface="Times New Roman" panose="02020603050405020304" pitchFamily="18" charset="0"/>
                      </a:endParaRPr>
                    </a:p>
                  </a:txBody>
                  <a:tcPr marL="82325" marR="82325" marT="41162" marB="411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ZA" sz="1800" b="1" kern="1200" dirty="0">
                          <a:solidFill>
                            <a:srgbClr val="FFFFFF"/>
                          </a:solidFill>
                          <a:effectLst/>
                          <a:latin typeface="Arial" panose="020B0604020202020204" pitchFamily="34" charset="0"/>
                          <a:ea typeface="Times New Roman" panose="02020603050405020304" pitchFamily="18" charset="0"/>
                        </a:rPr>
                        <a:t>Project Requirements</a:t>
                      </a:r>
                      <a:endParaRPr lang="en-ZA" sz="2400" dirty="0">
                        <a:effectLst/>
                        <a:latin typeface="Times New Roman" panose="02020603050405020304" pitchFamily="18" charset="0"/>
                        <a:ea typeface="Times New Roman" panose="02020603050405020304" pitchFamily="18" charset="0"/>
                      </a:endParaRPr>
                    </a:p>
                  </a:txBody>
                  <a:tcPr marL="82325" marR="82325" marT="41162" marB="411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10000"/>
                  </a:ext>
                </a:extLst>
              </a:tr>
              <a:tr h="902426">
                <a:tc>
                  <a:txBody>
                    <a:bodyPr/>
                    <a:lstStyle/>
                    <a:p>
                      <a:pPr marL="0" marR="0">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Pongola Maize Milling Plant</a:t>
                      </a:r>
                      <a:endParaRPr lang="en-ZA" sz="2000" dirty="0">
                        <a:effectLst/>
                        <a:latin typeface="Times New Roman" panose="02020603050405020304" pitchFamily="18" charset="0"/>
                        <a:ea typeface="Times New Roman" panose="02020603050405020304" pitchFamily="18" charset="0"/>
                      </a:endParaRPr>
                    </a:p>
                  </a:txBody>
                  <a:tcPr marL="82325" marR="82325" marT="41162" marB="411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Agriculture and Agro-processing </a:t>
                      </a:r>
                      <a:endParaRPr lang="en-ZA" sz="2000" dirty="0">
                        <a:effectLst/>
                        <a:latin typeface="Times New Roman" panose="02020603050405020304" pitchFamily="18" charset="0"/>
                        <a:ea typeface="Times New Roman" panose="02020603050405020304" pitchFamily="18" charset="0"/>
                      </a:endParaRPr>
                    </a:p>
                  </a:txBody>
                  <a:tcPr marL="82325" marR="82325" marT="41162" marB="411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Linking farmers into the grain value chain of the maize production and processing. Potential job opportunities - 350</a:t>
                      </a:r>
                      <a:endParaRPr lang="en-ZA" sz="2000" dirty="0">
                        <a:effectLst/>
                        <a:latin typeface="Times New Roman" panose="02020603050405020304" pitchFamily="18" charset="0"/>
                        <a:ea typeface="Times New Roman" panose="02020603050405020304" pitchFamily="18" charset="0"/>
                      </a:endParaRPr>
                    </a:p>
                  </a:txBody>
                  <a:tcPr marL="82325" marR="82325" marT="41162" marB="411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R11m </a:t>
                      </a:r>
                      <a:endParaRPr lang="en-ZA" sz="2000" dirty="0">
                        <a:effectLst/>
                        <a:latin typeface="Times New Roman" panose="02020603050405020304" pitchFamily="18" charset="0"/>
                        <a:ea typeface="Times New Roman" panose="02020603050405020304" pitchFamily="18" charset="0"/>
                      </a:endParaRPr>
                    </a:p>
                  </a:txBody>
                  <a:tcPr marL="82325" marR="82325" marT="41162" marB="411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Equipment for the plant</a:t>
                      </a:r>
                      <a:endParaRPr lang="en-ZA" sz="2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Mechanisation for farming</a:t>
                      </a:r>
                      <a:endParaRPr lang="en-ZA" sz="2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Maize storage facilities</a:t>
                      </a:r>
                      <a:endParaRPr lang="en-ZA" sz="2000" dirty="0">
                        <a:effectLst/>
                        <a:latin typeface="Times New Roman" panose="02020603050405020304" pitchFamily="18" charset="0"/>
                        <a:ea typeface="Times New Roman" panose="02020603050405020304" pitchFamily="18" charset="0"/>
                      </a:endParaRPr>
                    </a:p>
                  </a:txBody>
                  <a:tcPr marL="82325" marR="82325" marT="41162" marB="411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414915">
                <a:tc>
                  <a:txBody>
                    <a:bodyPr/>
                    <a:lstStyle/>
                    <a:p>
                      <a:pPr marL="0" marR="0">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Active Blue Quarrying </a:t>
                      </a:r>
                      <a:endParaRPr lang="en-ZA" sz="2000" dirty="0">
                        <a:effectLst/>
                        <a:latin typeface="Times New Roman" panose="02020603050405020304" pitchFamily="18" charset="0"/>
                        <a:ea typeface="Times New Roman" panose="02020603050405020304" pitchFamily="18" charset="0"/>
                      </a:endParaRPr>
                    </a:p>
                  </a:txBody>
                  <a:tcPr marL="82325" marR="82325" marT="41162" marB="411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Mining and beneficiation </a:t>
                      </a:r>
                      <a:endParaRPr lang="en-ZA" sz="2000" dirty="0">
                        <a:effectLst/>
                        <a:latin typeface="Times New Roman" panose="02020603050405020304" pitchFamily="18" charset="0"/>
                        <a:ea typeface="Times New Roman" panose="02020603050405020304" pitchFamily="18" charset="0"/>
                      </a:endParaRPr>
                    </a:p>
                  </a:txBody>
                  <a:tcPr marL="82325" marR="82325" marT="41162" marB="411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Approved for R35.5m by the dti – finalising the process of disbursements.</a:t>
                      </a:r>
                      <a:endParaRPr lang="en-ZA" sz="2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NEF application for the balance of the loan facility required at final stage. Potential jobs opportunities -  400</a:t>
                      </a:r>
                      <a:endParaRPr lang="en-ZA" sz="2000" dirty="0">
                        <a:effectLst/>
                        <a:latin typeface="Times New Roman" panose="02020603050405020304" pitchFamily="18" charset="0"/>
                        <a:ea typeface="Times New Roman" panose="02020603050405020304" pitchFamily="18" charset="0"/>
                      </a:endParaRPr>
                    </a:p>
                  </a:txBody>
                  <a:tcPr marL="82325" marR="82325" marT="41162" marB="411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R15m </a:t>
                      </a:r>
                      <a:endParaRPr lang="en-ZA" sz="2000" dirty="0">
                        <a:effectLst/>
                        <a:latin typeface="Times New Roman" panose="02020603050405020304" pitchFamily="18" charset="0"/>
                        <a:ea typeface="Times New Roman" panose="02020603050405020304" pitchFamily="18" charset="0"/>
                      </a:endParaRPr>
                    </a:p>
                  </a:txBody>
                  <a:tcPr marL="82325" marR="82325" marT="41162" marB="411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Operational Costs </a:t>
                      </a:r>
                      <a:endParaRPr lang="en-ZA" sz="2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ZA" sz="1400" kern="1200" dirty="0">
                          <a:solidFill>
                            <a:srgbClr val="000000"/>
                          </a:solidFill>
                          <a:effectLst/>
                          <a:latin typeface="Arial" panose="020B0604020202020204" pitchFamily="34" charset="0"/>
                          <a:ea typeface="Times New Roman" panose="02020603050405020304" pitchFamily="18" charset="0"/>
                        </a:rPr>
                        <a:t>Equipment for expansion </a:t>
                      </a:r>
                      <a:endParaRPr lang="en-ZA" sz="2000" dirty="0">
                        <a:effectLst/>
                        <a:latin typeface="Times New Roman" panose="02020603050405020304" pitchFamily="18" charset="0"/>
                        <a:ea typeface="Times New Roman" panose="02020603050405020304" pitchFamily="18" charset="0"/>
                      </a:endParaRPr>
                    </a:p>
                  </a:txBody>
                  <a:tcPr marL="82325" marR="82325" marT="41162" marB="411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8082846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384"/>
            <a:ext cx="7643866" cy="432048"/>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Socio-Economic Development </a:t>
            </a:r>
            <a:r>
              <a:rPr lang="en-US" sz="2200" b="1" dirty="0" smtClean="0">
                <a:solidFill>
                  <a:srgbClr val="874515">
                    <a:lumMod val="75000"/>
                  </a:srgbClr>
                </a:solidFill>
                <a:latin typeface="Calibri" pitchFamily="34" charset="0"/>
                <a:ea typeface="Calibri"/>
                <a:cs typeface="Times New Roman"/>
              </a:rPr>
              <a:t>- MIG(4)</a:t>
            </a: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solidFill>
                  <a:prstClr val="black">
                    <a:tint val="75000"/>
                  </a:prstClr>
                </a:solidFill>
              </a:rPr>
              <a:pPr>
                <a:defRPr/>
              </a:pPr>
              <a:t>45</a:t>
            </a:fld>
            <a:endParaRPr lang="en-ZA" dirty="0">
              <a:solidFill>
                <a:prstClr val="black">
                  <a:tint val="75000"/>
                </a:prst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0254" y="464026"/>
            <a:ext cx="8726824" cy="5888526"/>
          </a:xfrm>
          <a:prstGeom prst="rect">
            <a:avLst/>
          </a:prstGeom>
        </p:spPr>
      </p:pic>
    </p:spTree>
    <p:extLst>
      <p:ext uri="{BB962C8B-B14F-4D97-AF65-F5344CB8AC3E}">
        <p14:creationId xmlns:p14="http://schemas.microsoft.com/office/powerpoint/2010/main" xmlns="" val="10851552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384"/>
            <a:ext cx="7643866" cy="432048"/>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Socio-Economic </a:t>
            </a:r>
            <a:r>
              <a:rPr lang="en-US" sz="2200" b="1" dirty="0" smtClean="0">
                <a:solidFill>
                  <a:srgbClr val="874515">
                    <a:lumMod val="75000"/>
                  </a:srgbClr>
                </a:solidFill>
                <a:latin typeface="Calibri" pitchFamily="34" charset="0"/>
                <a:ea typeface="Calibri"/>
                <a:cs typeface="Times New Roman"/>
              </a:rPr>
              <a:t>Development – MIG Matjhabeng (5)</a:t>
            </a: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solidFill>
                  <a:prstClr val="black">
                    <a:tint val="75000"/>
                  </a:prstClr>
                </a:solidFill>
              </a:rPr>
              <a:pPr>
                <a:defRPr/>
              </a:pPr>
              <a:t>46</a:t>
            </a:fld>
            <a:endParaRPr lang="en-ZA" dirty="0">
              <a:solidFill>
                <a:prstClr val="black">
                  <a:tint val="75000"/>
                </a:prstClr>
              </a:solidFill>
            </a:endParaRPr>
          </a:p>
        </p:txBody>
      </p:sp>
      <p:pic>
        <p:nvPicPr>
          <p:cNvPr id="6" name="Picture 5"/>
          <p:cNvPicPr>
            <a:picLocks noChangeAspect="1"/>
          </p:cNvPicPr>
          <p:nvPr/>
        </p:nvPicPr>
        <p:blipFill>
          <a:blip r:embed="rId3" cstate="print"/>
          <a:stretch>
            <a:fillRect/>
          </a:stretch>
        </p:blipFill>
        <p:spPr>
          <a:xfrm>
            <a:off x="395536" y="577099"/>
            <a:ext cx="8319868" cy="6092261"/>
          </a:xfrm>
          <a:prstGeom prst="rect">
            <a:avLst/>
          </a:prstGeom>
        </p:spPr>
      </p:pic>
    </p:spTree>
    <p:extLst>
      <p:ext uri="{BB962C8B-B14F-4D97-AF65-F5344CB8AC3E}">
        <p14:creationId xmlns:p14="http://schemas.microsoft.com/office/powerpoint/2010/main" xmlns="" val="16129919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384"/>
            <a:ext cx="7920880" cy="432048"/>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Socio-Economic Development </a:t>
            </a:r>
            <a:r>
              <a:rPr lang="en-US" sz="2200" b="1" dirty="0" smtClean="0">
                <a:solidFill>
                  <a:srgbClr val="874515">
                    <a:lumMod val="75000"/>
                  </a:srgbClr>
                </a:solidFill>
                <a:latin typeface="Calibri" pitchFamily="34" charset="0"/>
                <a:ea typeface="Calibri"/>
                <a:cs typeface="Times New Roman"/>
              </a:rPr>
              <a:t>– Special Economic Zones (</a:t>
            </a:r>
            <a:r>
              <a:rPr lang="en-US" sz="2200" b="1" dirty="0">
                <a:solidFill>
                  <a:srgbClr val="874515">
                    <a:lumMod val="75000"/>
                  </a:srgbClr>
                </a:solidFill>
                <a:latin typeface="Calibri" pitchFamily="34" charset="0"/>
                <a:ea typeface="Calibri"/>
                <a:cs typeface="Times New Roman"/>
              </a:rPr>
              <a:t>6</a:t>
            </a:r>
            <a:r>
              <a:rPr lang="en-US" sz="2200" b="1" dirty="0" smtClean="0">
                <a:solidFill>
                  <a:srgbClr val="874515">
                    <a:lumMod val="75000"/>
                  </a:srgbClr>
                </a:solidFill>
                <a:latin typeface="Calibri" pitchFamily="34" charset="0"/>
                <a:ea typeface="Calibri"/>
                <a:cs typeface="Times New Roman"/>
              </a:rPr>
              <a:t>) </a:t>
            </a: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7545" y="836712"/>
            <a:ext cx="8136904" cy="5587350"/>
          </a:xfrm>
        </p:spPr>
        <p:txBody>
          <a:bodyPr>
            <a:noAutofit/>
          </a:bodyPr>
          <a:lstStyle/>
          <a:p>
            <a:pPr lvl="0" algn="just" defTabSz="457200" fontAlgn="base">
              <a:lnSpc>
                <a:spcPct val="150000"/>
              </a:lnSpc>
              <a:spcAft>
                <a:spcPct val="0"/>
              </a:spcAft>
              <a:buFont typeface="Wingdings" panose="05000000000000000000" pitchFamily="2" charset="2"/>
              <a:buChar char="q"/>
            </a:pPr>
            <a:r>
              <a:rPr lang="en-US" sz="1800" b="1" dirty="0">
                <a:solidFill>
                  <a:srgbClr val="874515">
                    <a:lumMod val="75000"/>
                  </a:srgbClr>
                </a:solidFill>
                <a:latin typeface="Calibri" pitchFamily="34" charset="0"/>
              </a:rPr>
              <a:t>NATIONAL TREASURY</a:t>
            </a:r>
            <a:r>
              <a:rPr lang="en-US" sz="1800" dirty="0">
                <a:solidFill>
                  <a:srgbClr val="874515">
                    <a:lumMod val="75000"/>
                  </a:srgbClr>
                </a:solidFill>
                <a:latin typeface="Calibri" pitchFamily="34" charset="0"/>
              </a:rPr>
              <a:t>: KEY CONCERNS WITH SEZ PROGRAMME </a:t>
            </a:r>
            <a:endParaRPr lang="en-US" sz="1800" dirty="0" smtClean="0">
              <a:solidFill>
                <a:srgbClr val="874515">
                  <a:lumMod val="75000"/>
                </a:srgbClr>
              </a:solidFill>
              <a:latin typeface="Calibri" pitchFamily="34" charset="0"/>
            </a:endParaRPr>
          </a:p>
          <a:p>
            <a:pPr marL="742950" lvl="2" indent="-342900" algn="just" fontAlgn="base">
              <a:spcAft>
                <a:spcPct val="40000"/>
              </a:spcAft>
              <a:buFont typeface="Wingdings" panose="05000000000000000000" pitchFamily="2" charset="2"/>
              <a:buChar char="§"/>
              <a:defRPr/>
            </a:pPr>
            <a:r>
              <a:rPr lang="en-ZA" sz="2000" dirty="0">
                <a:solidFill>
                  <a:srgbClr val="874515">
                    <a:lumMod val="75000"/>
                  </a:srgbClr>
                </a:solidFill>
                <a:latin typeface="Calibri" pitchFamily="34" charset="0"/>
              </a:rPr>
              <a:t>The over reliance of the SEZ Programme on the fiscus and the resultant negative impact, </a:t>
            </a:r>
          </a:p>
          <a:p>
            <a:pPr marL="742950" lvl="2" indent="-342900" algn="just" fontAlgn="base">
              <a:spcAft>
                <a:spcPct val="40000"/>
              </a:spcAft>
              <a:buFont typeface="Wingdings" panose="05000000000000000000" pitchFamily="2" charset="2"/>
              <a:buChar char="§"/>
              <a:defRPr/>
            </a:pPr>
            <a:r>
              <a:rPr lang="en-ZA" sz="2000" dirty="0">
                <a:solidFill>
                  <a:srgbClr val="874515">
                    <a:lumMod val="75000"/>
                  </a:srgbClr>
                </a:solidFill>
                <a:latin typeface="Calibri" pitchFamily="34" charset="0"/>
              </a:rPr>
              <a:t>Rapid roll-out leading to revenue erosion risks, </a:t>
            </a:r>
          </a:p>
          <a:p>
            <a:pPr marL="742950" lvl="2" indent="-342900" algn="just" fontAlgn="base">
              <a:spcAft>
                <a:spcPct val="40000"/>
              </a:spcAft>
              <a:buFont typeface="Wingdings" panose="05000000000000000000" pitchFamily="2" charset="2"/>
              <a:buChar char="§"/>
              <a:defRPr/>
            </a:pPr>
            <a:r>
              <a:rPr lang="en-ZA" sz="2000" dirty="0">
                <a:solidFill>
                  <a:srgbClr val="874515">
                    <a:lumMod val="75000"/>
                  </a:srgbClr>
                </a:solidFill>
                <a:latin typeface="Calibri" pitchFamily="34" charset="0"/>
              </a:rPr>
              <a:t>The use of multi-sites is likely to worsen revenue erosion but unlikely to contribute to cluster development,</a:t>
            </a:r>
          </a:p>
          <a:p>
            <a:pPr marL="742950" lvl="2" indent="-342900" algn="just" fontAlgn="base">
              <a:spcAft>
                <a:spcPct val="40000"/>
              </a:spcAft>
              <a:buFont typeface="Wingdings" panose="05000000000000000000" pitchFamily="2" charset="2"/>
              <a:buChar char="§"/>
              <a:defRPr/>
            </a:pPr>
            <a:r>
              <a:rPr lang="en-ZA" sz="2000" dirty="0">
                <a:solidFill>
                  <a:srgbClr val="874515">
                    <a:lumMod val="75000"/>
                  </a:srgbClr>
                </a:solidFill>
                <a:latin typeface="Calibri" pitchFamily="34" charset="0"/>
              </a:rPr>
              <a:t>The administrative burden on SARS,</a:t>
            </a:r>
          </a:p>
          <a:p>
            <a:pPr marL="742950" lvl="2" indent="-342900" algn="just" fontAlgn="base">
              <a:spcAft>
                <a:spcPct val="40000"/>
              </a:spcAft>
              <a:buFont typeface="Wingdings" panose="05000000000000000000" pitchFamily="2" charset="2"/>
              <a:buChar char="§"/>
              <a:defRPr/>
            </a:pPr>
            <a:r>
              <a:rPr lang="en-ZA" sz="2000" dirty="0">
                <a:solidFill>
                  <a:srgbClr val="874515">
                    <a:lumMod val="75000"/>
                  </a:srgbClr>
                </a:solidFill>
                <a:latin typeface="Calibri" pitchFamily="34" charset="0"/>
              </a:rPr>
              <a:t>Poor performance of the designated zones in relation to investment attraction, job creation and export </a:t>
            </a:r>
            <a:r>
              <a:rPr lang="en-ZA" sz="2000" dirty="0" smtClean="0">
                <a:solidFill>
                  <a:srgbClr val="874515">
                    <a:lumMod val="75000"/>
                  </a:srgbClr>
                </a:solidFill>
                <a:latin typeface="Calibri" pitchFamily="34" charset="0"/>
              </a:rPr>
              <a:t>promotion</a:t>
            </a:r>
          </a:p>
          <a:p>
            <a:pPr marL="342900" lvl="1" indent="-342900" algn="just" fontAlgn="base">
              <a:spcAft>
                <a:spcPct val="40000"/>
              </a:spcAft>
              <a:buFont typeface="Wingdings" panose="05000000000000000000" pitchFamily="2" charset="2"/>
              <a:buChar char="q"/>
              <a:defRPr/>
            </a:pPr>
            <a:endParaRPr lang="en-ZA" sz="2400" dirty="0">
              <a:solidFill>
                <a:srgbClr val="874515">
                  <a:lumMod val="75000"/>
                </a:srgbClr>
              </a:solidFill>
              <a:latin typeface="Calibri" pitchFamily="34" charset="0"/>
            </a:endParaRPr>
          </a:p>
          <a:p>
            <a:pPr marL="457200" lvl="1" indent="0" algn="just">
              <a:lnSpc>
                <a:spcPct val="150000"/>
              </a:lnSpc>
              <a:buNone/>
            </a:pPr>
            <a:endParaRPr lang="en-ZA" sz="2400" dirty="0">
              <a:solidFill>
                <a:srgbClr val="874515">
                  <a:lumMod val="75000"/>
                </a:srgbClr>
              </a:solidFill>
              <a:latin typeface="Calibri" pitchFamily="34" charset="0"/>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solidFill>
                  <a:prstClr val="black">
                    <a:tint val="75000"/>
                  </a:prstClr>
                </a:solidFill>
              </a:rPr>
              <a:pPr>
                <a:defRPr/>
              </a:pPr>
              <a:t>47</a:t>
            </a:fld>
            <a:endParaRPr lang="en-ZA" dirty="0">
              <a:solidFill>
                <a:prstClr val="black">
                  <a:tint val="75000"/>
                </a:prstClr>
              </a:solidFill>
            </a:endParaRPr>
          </a:p>
        </p:txBody>
      </p:sp>
    </p:spTree>
    <p:extLst>
      <p:ext uri="{BB962C8B-B14F-4D97-AF65-F5344CB8AC3E}">
        <p14:creationId xmlns:p14="http://schemas.microsoft.com/office/powerpoint/2010/main" xmlns="" val="36013262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384"/>
            <a:ext cx="7920880" cy="432048"/>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Socio-Economic Development </a:t>
            </a:r>
            <a:r>
              <a:rPr lang="en-US" sz="2200" b="1" dirty="0" smtClean="0">
                <a:solidFill>
                  <a:srgbClr val="874515">
                    <a:lumMod val="75000"/>
                  </a:srgbClr>
                </a:solidFill>
                <a:latin typeface="Calibri" pitchFamily="34" charset="0"/>
                <a:ea typeface="Calibri"/>
                <a:cs typeface="Times New Roman"/>
              </a:rPr>
              <a:t>– Eastern Cape (</a:t>
            </a:r>
            <a:r>
              <a:rPr lang="en-US" sz="2200" b="1" dirty="0">
                <a:solidFill>
                  <a:srgbClr val="874515">
                    <a:lumMod val="75000"/>
                  </a:srgbClr>
                </a:solidFill>
                <a:latin typeface="Calibri" pitchFamily="34" charset="0"/>
                <a:ea typeface="Calibri"/>
                <a:cs typeface="Times New Roman"/>
              </a:rPr>
              <a:t>7</a:t>
            </a:r>
            <a:r>
              <a:rPr lang="en-US" sz="2200" b="1" dirty="0" smtClean="0">
                <a:solidFill>
                  <a:srgbClr val="874515">
                    <a:lumMod val="75000"/>
                  </a:srgbClr>
                </a:solidFill>
                <a:latin typeface="Calibri" pitchFamily="34" charset="0"/>
                <a:ea typeface="Calibri"/>
                <a:cs typeface="Times New Roman"/>
              </a:rPr>
              <a:t>) </a:t>
            </a: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7545" y="404664"/>
            <a:ext cx="8136904" cy="6019398"/>
          </a:xfrm>
        </p:spPr>
        <p:txBody>
          <a:bodyPr>
            <a:noAutofit/>
          </a:bodyPr>
          <a:lstStyle/>
          <a:p>
            <a:pPr marL="228600" lvl="0" indent="-228600">
              <a:lnSpc>
                <a:spcPct val="90000"/>
              </a:lnSpc>
              <a:spcBef>
                <a:spcPts val="1000"/>
              </a:spcBef>
              <a:buFont typeface="Wingdings" panose="05000000000000000000" pitchFamily="2" charset="2"/>
              <a:buChar char="Ø"/>
            </a:pPr>
            <a:endParaRPr lang="en-ZA" sz="2600" dirty="0">
              <a:solidFill>
                <a:prstClr val="black"/>
              </a:solidFill>
            </a:endParaRPr>
          </a:p>
          <a:p>
            <a:pPr>
              <a:lnSpc>
                <a:spcPct val="150000"/>
              </a:lnSpc>
              <a:buNone/>
            </a:pPr>
            <a:endParaRPr lang="en-ZA" sz="1800" b="1" dirty="0">
              <a:solidFill>
                <a:srgbClr val="FF0000"/>
              </a:solidFill>
              <a:latin typeface="Calibri" pitchFamily="34" charset="0"/>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solidFill>
                  <a:prstClr val="black">
                    <a:tint val="75000"/>
                  </a:prstClr>
                </a:solidFill>
              </a:rPr>
              <a:pPr>
                <a:defRPr/>
              </a:pPr>
              <a:t>48</a:t>
            </a:fld>
            <a:endParaRPr lang="en-ZA" dirty="0">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4997348" y="3573016"/>
            <a:ext cx="3963954" cy="3080801"/>
          </a:xfrm>
          <a:prstGeom prst="rect">
            <a:avLst/>
          </a:prstGeom>
        </p:spPr>
      </p:pic>
      <p:pic>
        <p:nvPicPr>
          <p:cNvPr id="8" name="Picture 7"/>
          <p:cNvPicPr>
            <a:picLocks noChangeAspect="1"/>
          </p:cNvPicPr>
          <p:nvPr/>
        </p:nvPicPr>
        <p:blipFill>
          <a:blip r:embed="rId4" cstate="print"/>
          <a:stretch>
            <a:fillRect/>
          </a:stretch>
        </p:blipFill>
        <p:spPr>
          <a:xfrm>
            <a:off x="205992" y="4115283"/>
            <a:ext cx="4608658" cy="2308779"/>
          </a:xfrm>
          <a:prstGeom prst="rect">
            <a:avLst/>
          </a:prstGeom>
        </p:spPr>
      </p:pic>
      <p:pic>
        <p:nvPicPr>
          <p:cNvPr id="10" name="Picture 9"/>
          <p:cNvPicPr>
            <a:picLocks noChangeAspect="1"/>
          </p:cNvPicPr>
          <p:nvPr/>
        </p:nvPicPr>
        <p:blipFill>
          <a:blip r:embed="rId5" cstate="print"/>
          <a:stretch>
            <a:fillRect/>
          </a:stretch>
        </p:blipFill>
        <p:spPr>
          <a:xfrm>
            <a:off x="4997348" y="824445"/>
            <a:ext cx="3916086" cy="2472807"/>
          </a:xfrm>
          <a:prstGeom prst="rect">
            <a:avLst/>
          </a:prstGeom>
        </p:spPr>
      </p:pic>
      <p:pic>
        <p:nvPicPr>
          <p:cNvPr id="11" name="Picture 10"/>
          <p:cNvPicPr>
            <a:picLocks noChangeAspect="1"/>
          </p:cNvPicPr>
          <p:nvPr/>
        </p:nvPicPr>
        <p:blipFill>
          <a:blip r:embed="rId6" cstate="print"/>
          <a:stretch>
            <a:fillRect/>
          </a:stretch>
        </p:blipFill>
        <p:spPr>
          <a:xfrm>
            <a:off x="182864" y="548680"/>
            <a:ext cx="4670469" cy="3456384"/>
          </a:xfrm>
          <a:prstGeom prst="rect">
            <a:avLst/>
          </a:prstGeom>
        </p:spPr>
      </p:pic>
    </p:spTree>
    <p:extLst>
      <p:ext uri="{BB962C8B-B14F-4D97-AF65-F5344CB8AC3E}">
        <p14:creationId xmlns:p14="http://schemas.microsoft.com/office/powerpoint/2010/main" xmlns="" val="16636587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384"/>
            <a:ext cx="7920880" cy="432048"/>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Socio-Economic Development </a:t>
            </a:r>
            <a:r>
              <a:rPr lang="en-US" sz="2200" b="1" dirty="0" smtClean="0">
                <a:solidFill>
                  <a:srgbClr val="874515">
                    <a:lumMod val="75000"/>
                  </a:srgbClr>
                </a:solidFill>
                <a:latin typeface="Calibri" pitchFamily="34" charset="0"/>
                <a:ea typeface="Calibri"/>
                <a:cs typeface="Times New Roman"/>
              </a:rPr>
              <a:t>– Mogalekwena Local Municipality Mine Socio-Economic Development Intervention (8)</a:t>
            </a: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7545" y="404664"/>
            <a:ext cx="8136904" cy="6019398"/>
          </a:xfrm>
        </p:spPr>
        <p:txBody>
          <a:bodyPr>
            <a:noAutofit/>
          </a:bodyPr>
          <a:lstStyle/>
          <a:p>
            <a:pPr marL="0" lvl="0" indent="0" algn="just" defTabSz="457200" fontAlgn="base">
              <a:lnSpc>
                <a:spcPct val="150000"/>
              </a:lnSpc>
              <a:spcAft>
                <a:spcPct val="0"/>
              </a:spcAft>
              <a:buClr>
                <a:srgbClr val="531A17"/>
              </a:buClr>
              <a:buSzPct val="80000"/>
              <a:buNone/>
              <a:defRPr/>
            </a:pPr>
            <a:endParaRPr lang="en-ZA" sz="1800" dirty="0" smtClean="0">
              <a:solidFill>
                <a:srgbClr val="874515">
                  <a:lumMod val="75000"/>
                </a:srgbClr>
              </a:solidFill>
              <a:ea typeface="Calibri"/>
              <a:cs typeface="Times New Roman"/>
            </a:endParaRPr>
          </a:p>
          <a:p>
            <a:pPr lvl="0" algn="just" defTabSz="457200" fontAlgn="base">
              <a:lnSpc>
                <a:spcPct val="150000"/>
              </a:lnSpc>
              <a:spcAft>
                <a:spcPct val="0"/>
              </a:spcAft>
              <a:buClr>
                <a:srgbClr val="531A17"/>
              </a:buClr>
              <a:buSzPct val="80000"/>
              <a:buFont typeface="Wingdings" panose="05000000000000000000" pitchFamily="2" charset="2"/>
              <a:buChar char="q"/>
              <a:defRPr/>
            </a:pPr>
            <a:r>
              <a:rPr lang="en-ZA" sz="1800" dirty="0" smtClean="0">
                <a:solidFill>
                  <a:srgbClr val="874515">
                    <a:lumMod val="75000"/>
                  </a:srgbClr>
                </a:solidFill>
                <a:ea typeface="Calibri"/>
                <a:cs typeface="Times New Roman"/>
              </a:rPr>
              <a:t>The </a:t>
            </a:r>
            <a:r>
              <a:rPr lang="en-ZA" sz="1800" dirty="0">
                <a:solidFill>
                  <a:srgbClr val="874515">
                    <a:lumMod val="75000"/>
                  </a:srgbClr>
                </a:solidFill>
                <a:ea typeface="Calibri"/>
                <a:cs typeface="Times New Roman"/>
              </a:rPr>
              <a:t>DPME has been tasked by the Minister in the Presidency, in May 2017, to engage with the community of Skimming and Leruleng in Mapela, </a:t>
            </a:r>
            <a:r>
              <a:rPr lang="en-ZA" sz="1800" dirty="0" smtClean="0">
                <a:solidFill>
                  <a:srgbClr val="874515">
                    <a:lumMod val="75000"/>
                  </a:srgbClr>
                </a:solidFill>
                <a:ea typeface="Calibri"/>
                <a:cs typeface="Times New Roman"/>
              </a:rPr>
              <a:t>Mogalekwena </a:t>
            </a:r>
            <a:r>
              <a:rPr lang="en-ZA" sz="1800" dirty="0">
                <a:solidFill>
                  <a:srgbClr val="874515">
                    <a:lumMod val="75000"/>
                  </a:srgbClr>
                </a:solidFill>
                <a:ea typeface="Calibri"/>
                <a:cs typeface="Times New Roman"/>
              </a:rPr>
              <a:t>Local Municipality, regarding concerns that have been raised on the impacts of the Anglo Platinum Mine operations on the </a:t>
            </a:r>
            <a:r>
              <a:rPr lang="en-ZA" sz="1800" dirty="0" smtClean="0">
                <a:solidFill>
                  <a:srgbClr val="874515">
                    <a:lumMod val="75000"/>
                  </a:srgbClr>
                </a:solidFill>
                <a:ea typeface="Calibri"/>
                <a:cs typeface="Times New Roman"/>
              </a:rPr>
              <a:t>community</a:t>
            </a:r>
            <a:endParaRPr lang="en-ZA" sz="1800" dirty="0">
              <a:solidFill>
                <a:srgbClr val="874515">
                  <a:lumMod val="75000"/>
                </a:srgbClr>
              </a:solidFill>
              <a:ea typeface="Calibri"/>
              <a:cs typeface="Times New Roman"/>
            </a:endParaRPr>
          </a:p>
          <a:p>
            <a:pPr lvl="0" algn="just" defTabSz="457200" fontAlgn="base">
              <a:lnSpc>
                <a:spcPct val="150000"/>
              </a:lnSpc>
              <a:spcAft>
                <a:spcPct val="0"/>
              </a:spcAft>
              <a:buFont typeface="Wingdings" panose="05000000000000000000" pitchFamily="2" charset="2"/>
              <a:buChar char="q"/>
              <a:defRPr/>
            </a:pPr>
            <a:r>
              <a:rPr lang="en-ZA" sz="1800" dirty="0">
                <a:solidFill>
                  <a:srgbClr val="874515">
                    <a:lumMod val="75000"/>
                  </a:srgbClr>
                </a:solidFill>
                <a:ea typeface="Calibri"/>
                <a:cs typeface="Times New Roman"/>
              </a:rPr>
              <a:t>The DPME has engaged various stakeholders, to facilitate in the intervention:</a:t>
            </a:r>
          </a:p>
          <a:p>
            <a:pPr marL="742950" lvl="2" indent="-342900" algn="just" defTabSz="457200" fontAlgn="base">
              <a:lnSpc>
                <a:spcPct val="150000"/>
              </a:lnSpc>
              <a:spcAft>
                <a:spcPct val="0"/>
              </a:spcAft>
              <a:buFont typeface="Wingdings" panose="05000000000000000000" pitchFamily="2" charset="2"/>
              <a:buChar char="§"/>
              <a:defRPr/>
            </a:pPr>
            <a:r>
              <a:rPr lang="en-ZA" sz="1800" dirty="0" smtClean="0">
                <a:solidFill>
                  <a:srgbClr val="874515">
                    <a:lumMod val="75000"/>
                  </a:srgbClr>
                </a:solidFill>
                <a:ea typeface="Calibri"/>
                <a:cs typeface="Times New Roman"/>
              </a:rPr>
              <a:t>Mogalekwena </a:t>
            </a:r>
            <a:r>
              <a:rPr lang="en-ZA" sz="1800" dirty="0">
                <a:solidFill>
                  <a:srgbClr val="874515">
                    <a:lumMod val="75000"/>
                  </a:srgbClr>
                </a:solidFill>
                <a:ea typeface="Calibri"/>
                <a:cs typeface="Times New Roman"/>
              </a:rPr>
              <a:t>Local Municipality</a:t>
            </a:r>
          </a:p>
          <a:p>
            <a:pPr marL="742950" lvl="2" indent="-342900" algn="just" defTabSz="457200" fontAlgn="base">
              <a:lnSpc>
                <a:spcPct val="150000"/>
              </a:lnSpc>
              <a:spcAft>
                <a:spcPct val="0"/>
              </a:spcAft>
              <a:buFont typeface="Wingdings" panose="05000000000000000000" pitchFamily="2" charset="2"/>
              <a:buChar char="§"/>
              <a:defRPr/>
            </a:pPr>
            <a:r>
              <a:rPr lang="en-ZA" sz="1800" dirty="0">
                <a:solidFill>
                  <a:srgbClr val="874515">
                    <a:lumMod val="75000"/>
                  </a:srgbClr>
                </a:solidFill>
                <a:ea typeface="Calibri"/>
                <a:cs typeface="Times New Roman"/>
              </a:rPr>
              <a:t>Department of Mineral Resources,</a:t>
            </a:r>
          </a:p>
          <a:p>
            <a:pPr marL="742950" lvl="2" indent="-342900" algn="just" defTabSz="457200" fontAlgn="base">
              <a:lnSpc>
                <a:spcPct val="150000"/>
              </a:lnSpc>
              <a:spcAft>
                <a:spcPct val="0"/>
              </a:spcAft>
              <a:buFont typeface="Wingdings" panose="05000000000000000000" pitchFamily="2" charset="2"/>
              <a:buChar char="§"/>
              <a:defRPr/>
            </a:pPr>
            <a:r>
              <a:rPr lang="en-ZA" sz="1800" dirty="0">
                <a:solidFill>
                  <a:srgbClr val="874515">
                    <a:lumMod val="75000"/>
                  </a:srgbClr>
                </a:solidFill>
                <a:ea typeface="Calibri"/>
                <a:cs typeface="Times New Roman"/>
              </a:rPr>
              <a:t>Office of the Premier, Limpopo</a:t>
            </a:r>
          </a:p>
          <a:p>
            <a:pPr marL="742950" lvl="2" indent="-342900" algn="just" defTabSz="457200" fontAlgn="base">
              <a:lnSpc>
                <a:spcPct val="150000"/>
              </a:lnSpc>
              <a:spcAft>
                <a:spcPct val="0"/>
              </a:spcAft>
              <a:buFont typeface="Wingdings" panose="05000000000000000000" pitchFamily="2" charset="2"/>
              <a:buChar char="§"/>
              <a:defRPr/>
            </a:pPr>
            <a:r>
              <a:rPr lang="en-ZA" sz="1800" dirty="0">
                <a:solidFill>
                  <a:srgbClr val="874515">
                    <a:lumMod val="75000"/>
                  </a:srgbClr>
                </a:solidFill>
                <a:ea typeface="Calibri"/>
                <a:cs typeface="Times New Roman"/>
              </a:rPr>
              <a:t>Provincial Departments: Basic Education; Cooperative Governance, Housing and Traditional Affairs; Police Service</a:t>
            </a:r>
          </a:p>
          <a:p>
            <a:pPr marL="742950" lvl="2" indent="-342900" algn="just" defTabSz="457200" fontAlgn="base">
              <a:lnSpc>
                <a:spcPct val="150000"/>
              </a:lnSpc>
              <a:spcAft>
                <a:spcPct val="0"/>
              </a:spcAft>
              <a:buFont typeface="Wingdings" panose="05000000000000000000" pitchFamily="2" charset="2"/>
              <a:buChar char="§"/>
              <a:defRPr/>
            </a:pPr>
            <a:r>
              <a:rPr lang="en-ZA" sz="1800" dirty="0">
                <a:solidFill>
                  <a:srgbClr val="874515">
                    <a:lumMod val="75000"/>
                  </a:srgbClr>
                </a:solidFill>
                <a:ea typeface="Calibri"/>
                <a:cs typeface="Times New Roman"/>
              </a:rPr>
              <a:t>The South African Human Rights Commission</a:t>
            </a:r>
          </a:p>
          <a:p>
            <a:pPr marL="742950" lvl="2" indent="-342900" algn="just" defTabSz="457200" fontAlgn="base">
              <a:lnSpc>
                <a:spcPct val="150000"/>
              </a:lnSpc>
              <a:spcAft>
                <a:spcPct val="0"/>
              </a:spcAft>
              <a:buFont typeface="Wingdings" panose="05000000000000000000" pitchFamily="2" charset="2"/>
              <a:buChar char="§"/>
              <a:defRPr/>
            </a:pPr>
            <a:r>
              <a:rPr lang="en-ZA" sz="1800" dirty="0">
                <a:solidFill>
                  <a:srgbClr val="874515">
                    <a:lumMod val="75000"/>
                  </a:srgbClr>
                </a:solidFill>
                <a:ea typeface="Calibri"/>
                <a:cs typeface="Times New Roman"/>
              </a:rPr>
              <a:t>Anglo Platinum Mine</a:t>
            </a:r>
          </a:p>
          <a:p>
            <a:pPr marL="228600" lvl="0" indent="-228600">
              <a:lnSpc>
                <a:spcPct val="90000"/>
              </a:lnSpc>
              <a:spcBef>
                <a:spcPts val="1000"/>
              </a:spcBef>
              <a:buFont typeface="Wingdings" panose="05000000000000000000" pitchFamily="2" charset="2"/>
              <a:buChar char="Ø"/>
            </a:pPr>
            <a:endParaRPr lang="en-ZA" sz="2600" dirty="0">
              <a:solidFill>
                <a:prstClr val="black"/>
              </a:solidFill>
            </a:endParaRPr>
          </a:p>
          <a:p>
            <a:pPr>
              <a:lnSpc>
                <a:spcPct val="150000"/>
              </a:lnSpc>
              <a:buNone/>
            </a:pPr>
            <a:endParaRPr lang="en-ZA" sz="1800" b="1" dirty="0">
              <a:solidFill>
                <a:srgbClr val="FF0000"/>
              </a:solidFill>
              <a:latin typeface="Calibri" pitchFamily="34" charset="0"/>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solidFill>
                  <a:prstClr val="black">
                    <a:tint val="75000"/>
                  </a:prstClr>
                </a:solidFill>
              </a:rPr>
              <a:pPr>
                <a:defRPr/>
              </a:pPr>
              <a:t>49</a:t>
            </a:fld>
            <a:endParaRPr lang="en-ZA" dirty="0">
              <a:solidFill>
                <a:prstClr val="black">
                  <a:tint val="75000"/>
                </a:prstClr>
              </a:solidFill>
            </a:endParaRPr>
          </a:p>
        </p:txBody>
      </p:sp>
    </p:spTree>
    <p:extLst>
      <p:ext uri="{BB962C8B-B14F-4D97-AF65-F5344CB8AC3E}">
        <p14:creationId xmlns:p14="http://schemas.microsoft.com/office/powerpoint/2010/main" xmlns="" val="1113107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198" y="116632"/>
            <a:ext cx="8031836" cy="864096"/>
          </a:xfrm>
        </p:spPr>
        <p:txBody>
          <a:bodyPr>
            <a:normAutofit/>
          </a:bodyPr>
          <a:lstStyle/>
          <a:p>
            <a:r>
              <a:rPr lang="en-ZA" sz="2000" b="1" dirty="0">
                <a:solidFill>
                  <a:srgbClr val="874515">
                    <a:lumMod val="75000"/>
                  </a:srgbClr>
                </a:solidFill>
                <a:latin typeface="Calibri" pitchFamily="34" charset="0"/>
                <a:ea typeface="Calibri"/>
                <a:cs typeface="Times New Roman"/>
              </a:rPr>
              <a:t>IMC for t</a:t>
            </a:r>
            <a:r>
              <a:rPr lang="en-US" sz="2000" b="1" dirty="0">
                <a:solidFill>
                  <a:srgbClr val="874515">
                    <a:lumMod val="75000"/>
                  </a:srgbClr>
                </a:solidFill>
                <a:latin typeface="Calibri" pitchFamily="34" charset="0"/>
                <a:ea typeface="Calibri"/>
                <a:cs typeface="Times New Roman"/>
              </a:rPr>
              <a:t>he Revitalisation of Distressed Mining Communities </a:t>
            </a:r>
            <a:endParaRPr lang="en-ZA" sz="20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1000101" y="620688"/>
            <a:ext cx="7820372" cy="4680520"/>
          </a:xfrm>
        </p:spPr>
        <p:txBody>
          <a:bodyPr/>
          <a:lstStyle/>
          <a:p>
            <a:pPr marL="82296" lvl="0" indent="0" algn="just" fontAlgn="auto">
              <a:lnSpc>
                <a:spcPct val="150000"/>
              </a:lnSpc>
              <a:spcBef>
                <a:spcPts val="600"/>
              </a:spcBef>
              <a:spcAft>
                <a:spcPts val="0"/>
              </a:spcAft>
              <a:buClr>
                <a:srgbClr val="531A17"/>
              </a:buClr>
              <a:buSzPct val="80000"/>
              <a:buNone/>
            </a:pPr>
            <a:endParaRPr lang="en-ZA" sz="1900" dirty="0">
              <a:solidFill>
                <a:srgbClr val="874515"/>
              </a:solidFill>
              <a:latin typeface="Calibri" pitchFamily="34" charset="0"/>
              <a:ea typeface="Calibri"/>
              <a:cs typeface="Times New Roman"/>
            </a:endParaRPr>
          </a:p>
          <a:p>
            <a:pPr marL="0" indent="0" algn="just">
              <a:lnSpc>
                <a:spcPct val="150000"/>
              </a:lnSpc>
              <a:buNone/>
            </a:pPr>
            <a:endParaRPr lang="en-US" sz="2400" dirty="0"/>
          </a:p>
          <a:p>
            <a:pPr>
              <a:lnSpc>
                <a:spcPct val="150000"/>
              </a:lnSpc>
              <a:buNone/>
            </a:pPr>
            <a:endParaRPr lang="en-ZA" sz="2400" dirty="0"/>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5</a:t>
            </a:fld>
            <a:endParaRPr lang="en-ZA" dirty="0"/>
          </a:p>
        </p:txBody>
      </p:sp>
      <p:sp>
        <p:nvSpPr>
          <p:cNvPr id="4" name="Rectangle 3"/>
          <p:cNvSpPr/>
          <p:nvPr/>
        </p:nvSpPr>
        <p:spPr>
          <a:xfrm>
            <a:off x="323528" y="908720"/>
            <a:ext cx="8496944" cy="5709255"/>
          </a:xfrm>
          <a:prstGeom prst="rect">
            <a:avLst/>
          </a:prstGeom>
        </p:spPr>
        <p:txBody>
          <a:bodyPr wrap="square">
            <a:spAutoFit/>
          </a:bodyPr>
          <a:lstStyle/>
          <a:p>
            <a:pPr marL="82296" lvl="0" algn="just" fontAlgn="auto">
              <a:lnSpc>
                <a:spcPct val="150000"/>
              </a:lnSpc>
              <a:spcBef>
                <a:spcPts val="600"/>
              </a:spcBef>
              <a:spcAft>
                <a:spcPts val="0"/>
              </a:spcAft>
              <a:buClr>
                <a:srgbClr val="531A17"/>
              </a:buClr>
              <a:buSzPct val="80000"/>
            </a:pPr>
            <a:r>
              <a:rPr lang="en-ZA" sz="1900" b="1" dirty="0" smtClean="0">
                <a:solidFill>
                  <a:srgbClr val="874515">
                    <a:lumMod val="75000"/>
                  </a:srgbClr>
                </a:solidFill>
                <a:latin typeface="Calibri" pitchFamily="34" charset="0"/>
              </a:rPr>
              <a:t>In late 2012, an Inter Ministerial Committee for </a:t>
            </a:r>
            <a:r>
              <a:rPr lang="en-ZA" sz="1900" b="1" dirty="0" smtClean="0">
                <a:solidFill>
                  <a:srgbClr val="874515">
                    <a:lumMod val="75000"/>
                  </a:srgbClr>
                </a:solidFill>
                <a:latin typeface="Calibri" pitchFamily="34" charset="0"/>
                <a:ea typeface="Calibri"/>
                <a:cs typeface="Times New Roman"/>
              </a:rPr>
              <a:t>the </a:t>
            </a:r>
            <a:r>
              <a:rPr lang="en-ZA" sz="1900" b="1" dirty="0">
                <a:solidFill>
                  <a:srgbClr val="874515">
                    <a:lumMod val="75000"/>
                  </a:srgbClr>
                </a:solidFill>
                <a:latin typeface="Calibri" pitchFamily="34" charset="0"/>
                <a:ea typeface="Calibri"/>
                <a:cs typeface="Times New Roman"/>
              </a:rPr>
              <a:t>Revitalisation of Distressed Mining </a:t>
            </a:r>
            <a:r>
              <a:rPr lang="en-ZA" sz="1900" b="1" dirty="0" smtClean="0">
                <a:solidFill>
                  <a:srgbClr val="874515">
                    <a:lumMod val="75000"/>
                  </a:srgbClr>
                </a:solidFill>
                <a:latin typeface="Calibri" pitchFamily="34" charset="0"/>
                <a:ea typeface="Calibri"/>
                <a:cs typeface="Times New Roman"/>
              </a:rPr>
              <a:t>Communities w</a:t>
            </a:r>
            <a:r>
              <a:rPr lang="en-ZA" sz="1900" b="1" dirty="0" smtClean="0">
                <a:solidFill>
                  <a:srgbClr val="874515">
                    <a:lumMod val="75000"/>
                  </a:srgbClr>
                </a:solidFill>
                <a:latin typeface="Calibri" pitchFamily="34" charset="0"/>
              </a:rPr>
              <a:t>as established to </a:t>
            </a:r>
            <a:r>
              <a:rPr lang="en-US" sz="1900" b="1" dirty="0" smtClean="0">
                <a:solidFill>
                  <a:srgbClr val="874515">
                    <a:lumMod val="75000"/>
                  </a:srgbClr>
                </a:solidFill>
                <a:latin typeface="Calibri" pitchFamily="34" charset="0"/>
                <a:ea typeface="Calibri"/>
                <a:cs typeface="Times New Roman"/>
              </a:rPr>
              <a:t>address </a:t>
            </a:r>
            <a:r>
              <a:rPr lang="en-US" sz="1900" b="1" dirty="0">
                <a:solidFill>
                  <a:srgbClr val="874515">
                    <a:lumMod val="75000"/>
                  </a:srgbClr>
                </a:solidFill>
                <a:latin typeface="Calibri" pitchFamily="34" charset="0"/>
                <a:ea typeface="Calibri"/>
                <a:cs typeface="Times New Roman"/>
              </a:rPr>
              <a:t>Part 3 of the Social Accord (SPP): Addressing socio-economic challenges in mining districts and their labour sending </a:t>
            </a:r>
            <a:r>
              <a:rPr lang="en-US" sz="1900" b="1" dirty="0" smtClean="0">
                <a:solidFill>
                  <a:srgbClr val="874515">
                    <a:lumMod val="75000"/>
                  </a:srgbClr>
                </a:solidFill>
                <a:latin typeface="Calibri" pitchFamily="34" charset="0"/>
                <a:ea typeface="Calibri"/>
                <a:cs typeface="Times New Roman"/>
              </a:rPr>
              <a:t>areas. The IMC has focused </a:t>
            </a:r>
            <a:r>
              <a:rPr lang="en-US" sz="1900" b="1" dirty="0">
                <a:solidFill>
                  <a:srgbClr val="874515">
                    <a:lumMod val="75000"/>
                  </a:srgbClr>
                </a:solidFill>
                <a:latin typeface="Calibri" pitchFamily="34" charset="0"/>
                <a:ea typeface="Calibri"/>
                <a:cs typeface="Times New Roman"/>
              </a:rPr>
              <a:t>on:</a:t>
            </a:r>
          </a:p>
          <a:p>
            <a:pPr marL="617220" lvl="1" indent="-342900" fontAlgn="auto">
              <a:lnSpc>
                <a:spcPct val="150000"/>
              </a:lnSpc>
              <a:spcBef>
                <a:spcPts val="550"/>
              </a:spcBef>
              <a:spcAft>
                <a:spcPts val="0"/>
              </a:spcAft>
              <a:buClr>
                <a:srgbClr val="531A17"/>
              </a:buClr>
              <a:buFont typeface="Wingdings" panose="05000000000000000000" pitchFamily="2" charset="2"/>
              <a:buChar char="Ø"/>
            </a:pPr>
            <a:r>
              <a:rPr lang="en-US" sz="1900" dirty="0">
                <a:solidFill>
                  <a:srgbClr val="874515">
                    <a:lumMod val="75000"/>
                  </a:srgbClr>
                </a:solidFill>
                <a:latin typeface="Calibri" pitchFamily="34" charset="0"/>
              </a:rPr>
              <a:t>Integrated and sustainable human settlements, led by the DHS and supported by its agencies, e.g. </a:t>
            </a:r>
            <a:r>
              <a:rPr lang="en-ZA" sz="1900" dirty="0">
                <a:solidFill>
                  <a:srgbClr val="874515">
                    <a:lumMod val="75000"/>
                  </a:srgbClr>
                </a:solidFill>
                <a:latin typeface="Calibri" pitchFamily="34" charset="0"/>
              </a:rPr>
              <a:t>NHFC, HDA</a:t>
            </a:r>
          </a:p>
          <a:p>
            <a:pPr marL="617220" lvl="1" indent="-342900" fontAlgn="auto">
              <a:lnSpc>
                <a:spcPct val="150000"/>
              </a:lnSpc>
              <a:spcBef>
                <a:spcPts val="550"/>
              </a:spcBef>
              <a:spcAft>
                <a:spcPts val="0"/>
              </a:spcAft>
              <a:buClr>
                <a:srgbClr val="531A17"/>
              </a:buClr>
              <a:buFont typeface="Wingdings" panose="05000000000000000000" pitchFamily="2" charset="2"/>
              <a:buChar char="Ø"/>
            </a:pPr>
            <a:r>
              <a:rPr lang="en-US" sz="1900" dirty="0">
                <a:solidFill>
                  <a:srgbClr val="874515">
                    <a:lumMod val="75000"/>
                  </a:srgbClr>
                </a:solidFill>
                <a:latin typeface="Calibri" pitchFamily="34" charset="0"/>
              </a:rPr>
              <a:t>Improved socio-economic conditions, led by </a:t>
            </a:r>
            <a:r>
              <a:rPr lang="en-US" sz="1900" b="1" dirty="0" smtClean="0">
                <a:solidFill>
                  <a:srgbClr val="874515">
                    <a:lumMod val="75000"/>
                  </a:srgbClr>
                </a:solidFill>
                <a:latin typeface="Calibri" pitchFamily="34" charset="0"/>
              </a:rPr>
              <a:t>thedti</a:t>
            </a:r>
            <a:r>
              <a:rPr lang="en-US" sz="1900" dirty="0" smtClean="0">
                <a:solidFill>
                  <a:srgbClr val="874515">
                    <a:lumMod val="75000"/>
                  </a:srgbClr>
                </a:solidFill>
                <a:latin typeface="Calibri" pitchFamily="34" charset="0"/>
              </a:rPr>
              <a:t>, DCO,  </a:t>
            </a:r>
            <a:r>
              <a:rPr lang="en-US" sz="1900" dirty="0">
                <a:solidFill>
                  <a:srgbClr val="874515">
                    <a:lumMod val="75000"/>
                  </a:srgbClr>
                </a:solidFill>
                <a:latin typeface="Calibri" pitchFamily="34" charset="0"/>
              </a:rPr>
              <a:t>Dept. of Traditional Affairs, DRDLR and supported by </a:t>
            </a:r>
            <a:r>
              <a:rPr lang="en-US" sz="1900" dirty="0" smtClean="0">
                <a:solidFill>
                  <a:srgbClr val="874515">
                    <a:lumMod val="75000"/>
                  </a:srgbClr>
                </a:solidFill>
                <a:latin typeface="Calibri" pitchFamily="34" charset="0"/>
              </a:rPr>
              <a:t>EDD</a:t>
            </a:r>
            <a:r>
              <a:rPr lang="en-US" sz="1900" dirty="0">
                <a:solidFill>
                  <a:srgbClr val="874515">
                    <a:lumMod val="75000"/>
                  </a:srgbClr>
                </a:solidFill>
                <a:latin typeface="Calibri" pitchFamily="34" charset="0"/>
              </a:rPr>
              <a:t>, Treasury, DBSA, SALGA, IDC, </a:t>
            </a:r>
            <a:r>
              <a:rPr lang="en-ZA" sz="1900" dirty="0">
                <a:solidFill>
                  <a:srgbClr val="874515">
                    <a:lumMod val="75000"/>
                  </a:srgbClr>
                </a:solidFill>
                <a:latin typeface="Calibri" pitchFamily="34" charset="0"/>
              </a:rPr>
              <a:t>MISA </a:t>
            </a:r>
          </a:p>
          <a:p>
            <a:pPr marL="617220" lvl="1" indent="-342900" fontAlgn="auto">
              <a:lnSpc>
                <a:spcPct val="150000"/>
              </a:lnSpc>
              <a:spcBef>
                <a:spcPts val="550"/>
              </a:spcBef>
              <a:spcAft>
                <a:spcPts val="0"/>
              </a:spcAft>
              <a:buClr>
                <a:srgbClr val="531A17"/>
              </a:buClr>
              <a:buFont typeface="Wingdings" panose="05000000000000000000" pitchFamily="2" charset="2"/>
              <a:buChar char="Ø"/>
            </a:pPr>
            <a:r>
              <a:rPr lang="en-US" sz="1900" dirty="0">
                <a:solidFill>
                  <a:srgbClr val="874515">
                    <a:lumMod val="75000"/>
                  </a:srgbClr>
                </a:solidFill>
                <a:latin typeface="Calibri" pitchFamily="34" charset="0"/>
              </a:rPr>
              <a:t>Improved working conditions of mine workers led by DoL</a:t>
            </a:r>
            <a:endParaRPr lang="en-ZA" sz="1900" dirty="0">
              <a:solidFill>
                <a:srgbClr val="874515">
                  <a:lumMod val="75000"/>
                </a:srgbClr>
              </a:solidFill>
              <a:latin typeface="Calibri" pitchFamily="34" charset="0"/>
            </a:endParaRPr>
          </a:p>
          <a:p>
            <a:pPr marL="617220" lvl="1" indent="-342900" algn="just" fontAlgn="auto">
              <a:lnSpc>
                <a:spcPct val="150000"/>
              </a:lnSpc>
              <a:spcBef>
                <a:spcPts val="550"/>
              </a:spcBef>
              <a:spcAft>
                <a:spcPts val="0"/>
              </a:spcAft>
              <a:buClr>
                <a:srgbClr val="531A17"/>
              </a:buClr>
              <a:buFont typeface="Wingdings" panose="05000000000000000000" pitchFamily="2" charset="2"/>
              <a:buChar char="Ø"/>
            </a:pPr>
            <a:r>
              <a:rPr lang="en-US" sz="1900" dirty="0">
                <a:solidFill>
                  <a:srgbClr val="874515">
                    <a:lumMod val="75000"/>
                  </a:srgbClr>
                </a:solidFill>
                <a:latin typeface="Calibri" pitchFamily="34" charset="0"/>
              </a:rPr>
              <a:t>Decent living conditions for mine workers and meaningful contribution to the development trajectory of mining towns and labour sending areas, led by </a:t>
            </a:r>
            <a:r>
              <a:rPr lang="en-US" sz="1900" dirty="0" smtClean="0">
                <a:solidFill>
                  <a:srgbClr val="874515">
                    <a:lumMod val="75000"/>
                  </a:srgbClr>
                </a:solidFill>
                <a:latin typeface="Calibri" pitchFamily="34" charset="0"/>
              </a:rPr>
              <a:t>DMR</a:t>
            </a:r>
            <a:endParaRPr lang="en-ZA" sz="2800" dirty="0">
              <a:solidFill>
                <a:srgbClr val="874515"/>
              </a:solidFill>
              <a:latin typeface="Calibri" pitchFamily="34" charset="0"/>
            </a:endParaRPr>
          </a:p>
        </p:txBody>
      </p:sp>
    </p:spTree>
    <p:extLst>
      <p:ext uri="{BB962C8B-B14F-4D97-AF65-F5344CB8AC3E}">
        <p14:creationId xmlns:p14="http://schemas.microsoft.com/office/powerpoint/2010/main" xmlns="" val="37998553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384"/>
            <a:ext cx="7920880" cy="432048"/>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Socio-Economic Development </a:t>
            </a:r>
            <a:r>
              <a:rPr lang="en-US" sz="2200" b="1" dirty="0" smtClean="0">
                <a:solidFill>
                  <a:srgbClr val="874515">
                    <a:lumMod val="75000"/>
                  </a:srgbClr>
                </a:solidFill>
                <a:latin typeface="Calibri" pitchFamily="34" charset="0"/>
                <a:ea typeface="Calibri"/>
                <a:cs typeface="Times New Roman"/>
              </a:rPr>
              <a:t>– Mogalekwena Local Municipality Mine Socio-Economic Development Intervention (9)</a:t>
            </a: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7545" y="404664"/>
            <a:ext cx="8136904" cy="6019398"/>
          </a:xfrm>
        </p:spPr>
        <p:txBody>
          <a:bodyPr>
            <a:noAutofit/>
          </a:bodyPr>
          <a:lstStyle/>
          <a:p>
            <a:pPr marL="0" lvl="0" indent="0" algn="just" defTabSz="457200" fontAlgn="base">
              <a:lnSpc>
                <a:spcPct val="150000"/>
              </a:lnSpc>
              <a:spcAft>
                <a:spcPct val="0"/>
              </a:spcAft>
              <a:buClr>
                <a:srgbClr val="531A17"/>
              </a:buClr>
              <a:buSzPct val="80000"/>
              <a:buNone/>
              <a:defRPr/>
            </a:pPr>
            <a:endParaRPr lang="en-ZA" sz="1800" dirty="0" smtClean="0">
              <a:solidFill>
                <a:srgbClr val="874515">
                  <a:lumMod val="75000"/>
                </a:srgbClr>
              </a:solidFill>
              <a:ea typeface="Calibri"/>
              <a:cs typeface="Times New Roman"/>
            </a:endParaRPr>
          </a:p>
          <a:p>
            <a:pPr marL="228600" lvl="0" indent="-228600">
              <a:lnSpc>
                <a:spcPct val="90000"/>
              </a:lnSpc>
              <a:spcBef>
                <a:spcPts val="1000"/>
              </a:spcBef>
              <a:buFont typeface="Wingdings" panose="05000000000000000000" pitchFamily="2" charset="2"/>
              <a:buChar char="Ø"/>
            </a:pPr>
            <a:endParaRPr lang="en-ZA" sz="2600" dirty="0">
              <a:solidFill>
                <a:prstClr val="black"/>
              </a:solidFill>
            </a:endParaRPr>
          </a:p>
          <a:p>
            <a:pPr>
              <a:lnSpc>
                <a:spcPct val="150000"/>
              </a:lnSpc>
              <a:buNone/>
            </a:pPr>
            <a:endParaRPr lang="en-ZA" sz="1800" b="1" dirty="0">
              <a:solidFill>
                <a:srgbClr val="FF0000"/>
              </a:solidFill>
              <a:latin typeface="Calibri" pitchFamily="34" charset="0"/>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solidFill>
                  <a:prstClr val="black">
                    <a:tint val="75000"/>
                  </a:prstClr>
                </a:solidFill>
              </a:rPr>
              <a:pPr>
                <a:defRPr/>
              </a:pPr>
              <a:t>50</a:t>
            </a:fld>
            <a:endParaRPr lang="en-ZA" dirty="0">
              <a:solidFill>
                <a:prstClr val="black">
                  <a:tint val="75000"/>
                </a:prstClr>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58936" y="870409"/>
            <a:ext cx="4217521" cy="278988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0514" y="881590"/>
            <a:ext cx="4298422" cy="286288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65272" y="3432053"/>
            <a:ext cx="3810000" cy="2143125"/>
          </a:xfrm>
          <a:prstGeom prst="rect">
            <a:avLst/>
          </a:prstGeom>
        </p:spPr>
      </p:pic>
      <p:pic>
        <p:nvPicPr>
          <p:cNvPr id="14" name="Picture 13"/>
          <p:cNvPicPr>
            <a:picLocks noChangeAspect="1"/>
          </p:cNvPicPr>
          <p:nvPr/>
        </p:nvPicPr>
        <p:blipFill>
          <a:blip r:embed="rId6" cstate="print"/>
          <a:stretch>
            <a:fillRect/>
          </a:stretch>
        </p:blipFill>
        <p:spPr>
          <a:xfrm>
            <a:off x="3963618" y="3168432"/>
            <a:ext cx="4712839" cy="3536402"/>
          </a:xfrm>
          <a:prstGeom prst="rect">
            <a:avLst/>
          </a:prstGeom>
        </p:spPr>
      </p:pic>
    </p:spTree>
    <p:extLst>
      <p:ext uri="{BB962C8B-B14F-4D97-AF65-F5344CB8AC3E}">
        <p14:creationId xmlns:p14="http://schemas.microsoft.com/office/powerpoint/2010/main" xmlns="" val="15987038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384"/>
            <a:ext cx="7920880" cy="432048"/>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Socio-Economic Development </a:t>
            </a:r>
            <a:r>
              <a:rPr lang="en-US" sz="2200" b="1" dirty="0" smtClean="0">
                <a:solidFill>
                  <a:srgbClr val="874515">
                    <a:lumMod val="75000"/>
                  </a:srgbClr>
                </a:solidFill>
                <a:latin typeface="Calibri" pitchFamily="34" charset="0"/>
                <a:ea typeface="Calibri"/>
                <a:cs typeface="Times New Roman"/>
              </a:rPr>
              <a:t>– Mogalekwena Local Municipality Mine Socio-Economic Development Intervention (10)</a:t>
            </a: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7545" y="404664"/>
            <a:ext cx="8136904" cy="6019398"/>
          </a:xfrm>
        </p:spPr>
        <p:txBody>
          <a:bodyPr>
            <a:noAutofit/>
          </a:bodyPr>
          <a:lstStyle/>
          <a:p>
            <a:pPr marL="0" lvl="0" indent="0" algn="just" defTabSz="457200" fontAlgn="base">
              <a:lnSpc>
                <a:spcPct val="150000"/>
              </a:lnSpc>
              <a:spcAft>
                <a:spcPct val="0"/>
              </a:spcAft>
              <a:buClr>
                <a:srgbClr val="531A17"/>
              </a:buClr>
              <a:buSzPct val="80000"/>
              <a:buNone/>
              <a:defRPr/>
            </a:pPr>
            <a:endParaRPr lang="en-ZA" sz="1800" dirty="0" smtClean="0">
              <a:solidFill>
                <a:srgbClr val="874515">
                  <a:lumMod val="75000"/>
                </a:srgbClr>
              </a:solidFill>
              <a:ea typeface="Calibri"/>
              <a:cs typeface="Times New Roman"/>
            </a:endParaRPr>
          </a:p>
          <a:p>
            <a:pPr marL="228600" lvl="0" indent="-228600">
              <a:lnSpc>
                <a:spcPct val="90000"/>
              </a:lnSpc>
              <a:spcBef>
                <a:spcPts val="1000"/>
              </a:spcBef>
              <a:buFont typeface="Wingdings" panose="05000000000000000000" pitchFamily="2" charset="2"/>
              <a:buChar char="Ø"/>
            </a:pPr>
            <a:endParaRPr lang="en-ZA" sz="2600" dirty="0">
              <a:solidFill>
                <a:prstClr val="black"/>
              </a:solidFill>
            </a:endParaRPr>
          </a:p>
          <a:p>
            <a:pPr>
              <a:lnSpc>
                <a:spcPct val="150000"/>
              </a:lnSpc>
              <a:buNone/>
            </a:pPr>
            <a:endParaRPr lang="en-ZA" sz="1800" b="1" dirty="0">
              <a:solidFill>
                <a:srgbClr val="FF0000"/>
              </a:solidFill>
              <a:latin typeface="Calibri" pitchFamily="34" charset="0"/>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solidFill>
                  <a:prstClr val="black">
                    <a:tint val="75000"/>
                  </a:prstClr>
                </a:solidFill>
              </a:rPr>
              <a:pPr>
                <a:defRPr/>
              </a:pPr>
              <a:t>51</a:t>
            </a:fld>
            <a:endParaRPr lang="en-ZA" dirty="0">
              <a:solidFill>
                <a:prstClr val="black">
                  <a:tint val="75000"/>
                </a:prstClr>
              </a:solidFill>
            </a:endParaRPr>
          </a:p>
        </p:txBody>
      </p:sp>
      <p:pic>
        <p:nvPicPr>
          <p:cNvPr id="9" name="irc_mi" descr="Image result for MAP OF MOGALAKWENA MINE">
            <a:hlinkClick r:id="rId3"/>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4102" y="620688"/>
            <a:ext cx="4964392" cy="4176464"/>
          </a:xfrm>
          <a:prstGeom prst="rect">
            <a:avLst/>
          </a:prstGeom>
          <a:noFill/>
          <a:ln>
            <a:noFill/>
          </a:ln>
        </p:spPr>
      </p:pic>
      <p:pic>
        <p:nvPicPr>
          <p:cNvPr id="10" name="Picture 9"/>
          <p:cNvPicPr>
            <a:picLocks noChangeAspect="1"/>
          </p:cNvPicPr>
          <p:nvPr/>
        </p:nvPicPr>
        <p:blipFill>
          <a:blip r:embed="rId5" cstate="print"/>
          <a:stretch>
            <a:fillRect/>
          </a:stretch>
        </p:blipFill>
        <p:spPr>
          <a:xfrm>
            <a:off x="2913016" y="4658083"/>
            <a:ext cx="2638578" cy="1976425"/>
          </a:xfrm>
          <a:prstGeom prst="rect">
            <a:avLst/>
          </a:prstGeom>
        </p:spPr>
      </p:pic>
      <p:pic>
        <p:nvPicPr>
          <p:cNvPr id="11" name="Picture 10"/>
          <p:cNvPicPr>
            <a:picLocks noChangeAspect="1"/>
          </p:cNvPicPr>
          <p:nvPr/>
        </p:nvPicPr>
        <p:blipFill>
          <a:blip r:embed="rId6" cstate="print"/>
          <a:stretch>
            <a:fillRect/>
          </a:stretch>
        </p:blipFill>
        <p:spPr>
          <a:xfrm>
            <a:off x="344101" y="4658083"/>
            <a:ext cx="2624705" cy="1966034"/>
          </a:xfrm>
          <a:prstGeom prst="rect">
            <a:avLst/>
          </a:prstGeom>
        </p:spPr>
      </p:pic>
      <p:pic>
        <p:nvPicPr>
          <p:cNvPr id="2050" name="Picture 2" descr="Related image">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932040" y="836712"/>
            <a:ext cx="3989169" cy="2496448"/>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252704" y="3333160"/>
            <a:ext cx="3668505" cy="2388794"/>
          </a:xfrm>
          <a:prstGeom prst="rect">
            <a:avLst/>
          </a:prstGeom>
        </p:spPr>
      </p:pic>
    </p:spTree>
    <p:extLst>
      <p:ext uri="{BB962C8B-B14F-4D97-AF65-F5344CB8AC3E}">
        <p14:creationId xmlns:p14="http://schemas.microsoft.com/office/powerpoint/2010/main" xmlns="" val="2054281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384"/>
            <a:ext cx="7920880" cy="432048"/>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Socio-Economic Development </a:t>
            </a:r>
            <a:r>
              <a:rPr lang="en-US" sz="2200" b="1" dirty="0" smtClean="0">
                <a:solidFill>
                  <a:srgbClr val="874515">
                    <a:lumMod val="75000"/>
                  </a:srgbClr>
                </a:solidFill>
                <a:latin typeface="Calibri" pitchFamily="34" charset="0"/>
                <a:ea typeface="Calibri"/>
                <a:cs typeface="Times New Roman"/>
              </a:rPr>
              <a:t>– Mogalekwena Local Municipality Mine Socio-Economic Development Intervention (11)</a:t>
            </a: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7545" y="404664"/>
            <a:ext cx="8280919" cy="6192688"/>
          </a:xfrm>
        </p:spPr>
        <p:txBody>
          <a:bodyPr>
            <a:noAutofit/>
          </a:bodyPr>
          <a:lstStyle/>
          <a:p>
            <a:pPr marL="0" lvl="0" indent="0" algn="just" defTabSz="457200" fontAlgn="base">
              <a:lnSpc>
                <a:spcPct val="150000"/>
              </a:lnSpc>
              <a:spcAft>
                <a:spcPct val="0"/>
              </a:spcAft>
              <a:buClr>
                <a:srgbClr val="531A17"/>
              </a:buClr>
              <a:buSzPct val="80000"/>
              <a:buNone/>
              <a:defRPr/>
            </a:pPr>
            <a:endParaRPr lang="en-ZA" sz="1800" dirty="0" smtClean="0">
              <a:solidFill>
                <a:srgbClr val="874515">
                  <a:lumMod val="75000"/>
                </a:srgbClr>
              </a:solidFill>
              <a:ea typeface="Calibri"/>
              <a:cs typeface="Times New Roman"/>
            </a:endParaRPr>
          </a:p>
          <a:p>
            <a:pPr lvl="0" algn="just">
              <a:spcBef>
                <a:spcPts val="1000"/>
              </a:spcBef>
              <a:buFont typeface="Wingdings" panose="05000000000000000000" pitchFamily="2" charset="2"/>
              <a:buChar char="q"/>
            </a:pPr>
            <a:r>
              <a:rPr lang="en-ZA" sz="1800" dirty="0">
                <a:solidFill>
                  <a:srgbClr val="874515">
                    <a:lumMod val="75000"/>
                  </a:srgbClr>
                </a:solidFill>
                <a:ea typeface="Calibri"/>
                <a:cs typeface="Times New Roman"/>
              </a:rPr>
              <a:t>Main concerns raised by the community:</a:t>
            </a:r>
          </a:p>
          <a:p>
            <a:pPr marL="685800" lvl="1" algn="just">
              <a:spcBef>
                <a:spcPts val="1000"/>
              </a:spcBef>
              <a:buFont typeface="Wingdings" panose="05000000000000000000" pitchFamily="2" charset="2"/>
              <a:buChar char="§"/>
            </a:pPr>
            <a:r>
              <a:rPr lang="en-ZA" sz="1800" dirty="0">
                <a:solidFill>
                  <a:srgbClr val="874515">
                    <a:lumMod val="75000"/>
                  </a:srgbClr>
                </a:solidFill>
                <a:ea typeface="Calibri"/>
                <a:cs typeface="Times New Roman"/>
              </a:rPr>
              <a:t>Healthy and </a:t>
            </a:r>
            <a:r>
              <a:rPr lang="en-ZA" sz="1800" dirty="0" smtClean="0">
                <a:solidFill>
                  <a:srgbClr val="874515">
                    <a:lumMod val="75000"/>
                  </a:srgbClr>
                </a:solidFill>
                <a:ea typeface="Calibri"/>
                <a:cs typeface="Times New Roman"/>
              </a:rPr>
              <a:t>safety ; proximity </a:t>
            </a:r>
            <a:r>
              <a:rPr lang="en-ZA" sz="1800" dirty="0">
                <a:solidFill>
                  <a:srgbClr val="874515">
                    <a:lumMod val="75000"/>
                  </a:srgbClr>
                </a:solidFill>
                <a:ea typeface="Calibri"/>
                <a:cs typeface="Times New Roman"/>
              </a:rPr>
              <a:t>of mine to residential </a:t>
            </a:r>
            <a:r>
              <a:rPr lang="en-ZA" sz="1800" dirty="0" smtClean="0">
                <a:solidFill>
                  <a:srgbClr val="874515">
                    <a:lumMod val="75000"/>
                  </a:srgbClr>
                </a:solidFill>
                <a:ea typeface="Calibri"/>
                <a:cs typeface="Times New Roman"/>
              </a:rPr>
              <a:t>areas,</a:t>
            </a:r>
            <a:r>
              <a:rPr lang="en-ZA" sz="1800" dirty="0">
                <a:solidFill>
                  <a:srgbClr val="874515">
                    <a:lumMod val="75000"/>
                  </a:srgbClr>
                </a:solidFill>
                <a:ea typeface="Calibri"/>
                <a:cs typeface="Times New Roman"/>
              </a:rPr>
              <a:t> </a:t>
            </a:r>
            <a:r>
              <a:rPr lang="en-ZA" sz="1800" dirty="0" smtClean="0">
                <a:solidFill>
                  <a:srgbClr val="874515">
                    <a:lumMod val="75000"/>
                  </a:srgbClr>
                </a:solidFill>
                <a:ea typeface="Calibri"/>
                <a:cs typeface="Times New Roman"/>
              </a:rPr>
              <a:t>impact </a:t>
            </a:r>
            <a:r>
              <a:rPr lang="en-ZA" sz="1800" dirty="0">
                <a:solidFill>
                  <a:srgbClr val="874515">
                    <a:lumMod val="75000"/>
                  </a:srgbClr>
                </a:solidFill>
                <a:ea typeface="Calibri"/>
                <a:cs typeface="Times New Roman"/>
              </a:rPr>
              <a:t>of mine operation on a </a:t>
            </a:r>
            <a:r>
              <a:rPr lang="en-ZA" sz="1800" dirty="0" smtClean="0">
                <a:solidFill>
                  <a:srgbClr val="874515">
                    <a:lumMod val="75000"/>
                  </a:srgbClr>
                </a:solidFill>
                <a:ea typeface="Calibri"/>
                <a:cs typeface="Times New Roman"/>
              </a:rPr>
              <a:t>school, </a:t>
            </a:r>
            <a:r>
              <a:rPr lang="en-ZA" sz="1800" dirty="0">
                <a:solidFill>
                  <a:srgbClr val="874515">
                    <a:lumMod val="75000"/>
                  </a:srgbClr>
                </a:solidFill>
                <a:ea typeface="Calibri"/>
                <a:cs typeface="Times New Roman"/>
              </a:rPr>
              <a:t> </a:t>
            </a:r>
            <a:r>
              <a:rPr lang="en-ZA" sz="1800" dirty="0" smtClean="0">
                <a:solidFill>
                  <a:srgbClr val="874515">
                    <a:lumMod val="75000"/>
                  </a:srgbClr>
                </a:solidFill>
                <a:ea typeface="Calibri"/>
                <a:cs typeface="Times New Roman"/>
              </a:rPr>
              <a:t>impact </a:t>
            </a:r>
            <a:r>
              <a:rPr lang="en-ZA" sz="1800" dirty="0">
                <a:solidFill>
                  <a:srgbClr val="874515">
                    <a:lumMod val="75000"/>
                  </a:srgbClr>
                </a:solidFill>
                <a:ea typeface="Calibri"/>
                <a:cs typeface="Times New Roman"/>
              </a:rPr>
              <a:t>of blasting on </a:t>
            </a:r>
            <a:r>
              <a:rPr lang="en-ZA" sz="1800" dirty="0" smtClean="0">
                <a:solidFill>
                  <a:srgbClr val="874515">
                    <a:lumMod val="75000"/>
                  </a:srgbClr>
                </a:solidFill>
                <a:ea typeface="Calibri"/>
                <a:cs typeface="Times New Roman"/>
              </a:rPr>
              <a:t>houses and dust </a:t>
            </a:r>
            <a:r>
              <a:rPr lang="en-ZA" sz="1800" dirty="0">
                <a:solidFill>
                  <a:srgbClr val="874515">
                    <a:lumMod val="75000"/>
                  </a:srgbClr>
                </a:solidFill>
                <a:ea typeface="Calibri"/>
                <a:cs typeface="Times New Roman"/>
              </a:rPr>
              <a:t>from mining operations</a:t>
            </a:r>
          </a:p>
          <a:p>
            <a:pPr marL="685800" lvl="1" algn="just">
              <a:spcBef>
                <a:spcPts val="1000"/>
              </a:spcBef>
              <a:buFont typeface="Wingdings" panose="05000000000000000000" pitchFamily="2" charset="2"/>
              <a:buChar char="§"/>
            </a:pPr>
            <a:r>
              <a:rPr lang="en-ZA" sz="1800" dirty="0">
                <a:solidFill>
                  <a:srgbClr val="874515">
                    <a:lumMod val="75000"/>
                  </a:srgbClr>
                </a:solidFill>
                <a:ea typeface="Calibri"/>
                <a:cs typeface="Times New Roman"/>
              </a:rPr>
              <a:t>Inadequate community engagement</a:t>
            </a:r>
          </a:p>
          <a:p>
            <a:pPr marL="685800" lvl="1" algn="just">
              <a:spcBef>
                <a:spcPts val="1000"/>
              </a:spcBef>
              <a:buFont typeface="Wingdings" panose="05000000000000000000" pitchFamily="2" charset="2"/>
              <a:buChar char="§"/>
            </a:pPr>
            <a:r>
              <a:rPr lang="en-ZA" sz="1800" dirty="0">
                <a:solidFill>
                  <a:srgbClr val="874515">
                    <a:lumMod val="75000"/>
                  </a:srgbClr>
                </a:solidFill>
                <a:ea typeface="Calibri"/>
                <a:cs typeface="Times New Roman"/>
              </a:rPr>
              <a:t>lack of community economic development</a:t>
            </a:r>
          </a:p>
          <a:p>
            <a:pPr marL="685800" lvl="1" algn="just">
              <a:spcBef>
                <a:spcPts val="1000"/>
              </a:spcBef>
              <a:buFont typeface="Wingdings" panose="05000000000000000000" pitchFamily="2" charset="2"/>
              <a:buChar char="§"/>
            </a:pPr>
            <a:r>
              <a:rPr lang="en-ZA" sz="1800" dirty="0">
                <a:solidFill>
                  <a:srgbClr val="874515">
                    <a:lumMod val="75000"/>
                  </a:srgbClr>
                </a:solidFill>
                <a:ea typeface="Calibri"/>
                <a:cs typeface="Times New Roman"/>
              </a:rPr>
              <a:t>Lack of employment </a:t>
            </a:r>
            <a:r>
              <a:rPr lang="en-ZA" sz="1800" dirty="0" smtClean="0">
                <a:solidFill>
                  <a:srgbClr val="874515">
                    <a:lumMod val="75000"/>
                  </a:srgbClr>
                </a:solidFill>
                <a:ea typeface="Calibri"/>
                <a:cs typeface="Times New Roman"/>
              </a:rPr>
              <a:t>opportunities</a:t>
            </a:r>
          </a:p>
          <a:p>
            <a:pPr marL="685800" lvl="1" algn="just">
              <a:spcBef>
                <a:spcPts val="1000"/>
              </a:spcBef>
              <a:buFont typeface="Wingdings" panose="05000000000000000000" pitchFamily="2" charset="2"/>
              <a:buChar char="§"/>
            </a:pPr>
            <a:r>
              <a:rPr lang="en-ZA" sz="1800" dirty="0">
                <a:solidFill>
                  <a:srgbClr val="874515">
                    <a:lumMod val="75000"/>
                  </a:srgbClr>
                </a:solidFill>
                <a:ea typeface="Calibri"/>
                <a:cs typeface="Times New Roman"/>
              </a:rPr>
              <a:t>V</a:t>
            </a:r>
            <a:r>
              <a:rPr lang="en-ZA" sz="1800" dirty="0" smtClean="0">
                <a:solidFill>
                  <a:srgbClr val="874515">
                    <a:lumMod val="75000"/>
                  </a:srgbClr>
                </a:solidFill>
                <a:ea typeface="Calibri"/>
                <a:cs typeface="Times New Roman"/>
              </a:rPr>
              <a:t>iolation </a:t>
            </a:r>
            <a:r>
              <a:rPr lang="en-ZA" sz="1800" dirty="0">
                <a:solidFill>
                  <a:srgbClr val="874515">
                    <a:lumMod val="75000"/>
                  </a:srgbClr>
                </a:solidFill>
                <a:ea typeface="Calibri"/>
                <a:cs typeface="Times New Roman"/>
              </a:rPr>
              <a:t>of human rights</a:t>
            </a:r>
          </a:p>
          <a:p>
            <a:pPr lvl="0" algn="just">
              <a:spcBef>
                <a:spcPts val="1000"/>
              </a:spcBef>
              <a:buFont typeface="Wingdings" panose="05000000000000000000" pitchFamily="2" charset="2"/>
              <a:buChar char="q"/>
            </a:pPr>
            <a:r>
              <a:rPr lang="en-ZA" sz="1800" dirty="0">
                <a:solidFill>
                  <a:srgbClr val="874515">
                    <a:lumMod val="75000"/>
                  </a:srgbClr>
                </a:solidFill>
                <a:ea typeface="Calibri"/>
                <a:cs typeface="Times New Roman"/>
              </a:rPr>
              <a:t>A process has been established to resolve concerns raised by the community:</a:t>
            </a:r>
          </a:p>
          <a:p>
            <a:pPr lvl="1" algn="just">
              <a:spcBef>
                <a:spcPts val="500"/>
              </a:spcBef>
              <a:buFont typeface="Wingdings" panose="05000000000000000000" pitchFamily="2" charset="2"/>
              <a:buChar char="§"/>
            </a:pPr>
            <a:r>
              <a:rPr lang="en-ZA" sz="1800" dirty="0">
                <a:solidFill>
                  <a:srgbClr val="874515">
                    <a:lumMod val="75000"/>
                  </a:srgbClr>
                </a:solidFill>
                <a:ea typeface="Calibri"/>
                <a:cs typeface="Times New Roman"/>
              </a:rPr>
              <a:t>Community engagements </a:t>
            </a:r>
          </a:p>
          <a:p>
            <a:pPr lvl="1" algn="just">
              <a:spcBef>
                <a:spcPts val="500"/>
              </a:spcBef>
              <a:buFont typeface="Wingdings" panose="05000000000000000000" pitchFamily="2" charset="2"/>
              <a:buChar char="§"/>
            </a:pPr>
            <a:r>
              <a:rPr lang="en-ZA" sz="1800" dirty="0">
                <a:solidFill>
                  <a:srgbClr val="874515">
                    <a:lumMod val="75000"/>
                  </a:srgbClr>
                </a:solidFill>
                <a:ea typeface="Calibri"/>
                <a:cs typeface="Times New Roman"/>
              </a:rPr>
              <a:t>Discussions with the mining company</a:t>
            </a:r>
          </a:p>
          <a:p>
            <a:pPr lvl="1" algn="just">
              <a:spcBef>
                <a:spcPts val="500"/>
              </a:spcBef>
              <a:buFont typeface="Wingdings" panose="05000000000000000000" pitchFamily="2" charset="2"/>
              <a:buChar char="§"/>
            </a:pPr>
            <a:r>
              <a:rPr lang="en-ZA" sz="1800" dirty="0">
                <a:solidFill>
                  <a:srgbClr val="874515">
                    <a:lumMod val="75000"/>
                  </a:srgbClr>
                </a:solidFill>
                <a:ea typeface="Calibri"/>
                <a:cs typeface="Times New Roman"/>
              </a:rPr>
              <a:t>Engage with the Local Municipality and the Limpopo Office of the Premier &amp; other government departments</a:t>
            </a:r>
          </a:p>
          <a:p>
            <a:pPr lvl="0" algn="just">
              <a:spcBef>
                <a:spcPts val="1000"/>
              </a:spcBef>
              <a:buFont typeface="Wingdings" panose="05000000000000000000" pitchFamily="2" charset="2"/>
              <a:buChar char="q"/>
            </a:pPr>
            <a:r>
              <a:rPr lang="en-ZA" sz="1800" dirty="0">
                <a:solidFill>
                  <a:srgbClr val="874515">
                    <a:lumMod val="75000"/>
                  </a:srgbClr>
                </a:solidFill>
                <a:ea typeface="Calibri"/>
                <a:cs typeface="Times New Roman"/>
              </a:rPr>
              <a:t>The intervention will form an entry point into a broader review, as mandated by the IMC, to focus on spatial transformation, through strategic spatial planning of the Mogalakwena Local Municipality</a:t>
            </a:r>
          </a:p>
          <a:p>
            <a:pPr marL="228600" lvl="0" indent="-228600">
              <a:lnSpc>
                <a:spcPct val="90000"/>
              </a:lnSpc>
              <a:spcBef>
                <a:spcPts val="1000"/>
              </a:spcBef>
              <a:buFont typeface="Wingdings" panose="05000000000000000000" pitchFamily="2" charset="2"/>
              <a:buChar char="Ø"/>
            </a:pPr>
            <a:endParaRPr lang="en-ZA" sz="2400" dirty="0">
              <a:solidFill>
                <a:prstClr val="black"/>
              </a:solidFill>
            </a:endParaRPr>
          </a:p>
          <a:p>
            <a:pPr>
              <a:lnSpc>
                <a:spcPct val="150000"/>
              </a:lnSpc>
              <a:buNone/>
            </a:pPr>
            <a:endParaRPr lang="en-ZA" sz="1800" b="1" dirty="0">
              <a:solidFill>
                <a:srgbClr val="FF0000"/>
              </a:solidFill>
              <a:latin typeface="Calibri" pitchFamily="34" charset="0"/>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solidFill>
                  <a:prstClr val="black">
                    <a:tint val="75000"/>
                  </a:prstClr>
                </a:solidFill>
              </a:rPr>
              <a:pPr>
                <a:defRPr/>
              </a:pPr>
              <a:t>52</a:t>
            </a:fld>
            <a:endParaRPr lang="en-ZA" dirty="0">
              <a:solidFill>
                <a:prstClr val="black">
                  <a:tint val="75000"/>
                </a:prstClr>
              </a:solidFill>
            </a:endParaRPr>
          </a:p>
        </p:txBody>
      </p:sp>
    </p:spTree>
    <p:extLst>
      <p:ext uri="{BB962C8B-B14F-4D97-AF65-F5344CB8AC3E}">
        <p14:creationId xmlns:p14="http://schemas.microsoft.com/office/powerpoint/2010/main" xmlns="" val="23773696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384"/>
            <a:ext cx="7643866" cy="576064"/>
          </a:xfrm>
        </p:spPr>
        <p:txBody>
          <a:bodyPr>
            <a:normAutofit fontScale="90000"/>
          </a:bodyPr>
          <a:lstStyle/>
          <a:p>
            <a:r>
              <a:rPr lang="en-US" sz="3200" b="1" dirty="0" smtClean="0"/>
              <a:t/>
            </a:r>
            <a:br>
              <a:rPr lang="en-US" sz="3200" b="1" dirty="0" smtClean="0"/>
            </a:br>
            <a:r>
              <a:rPr lang="en-US" sz="3200" b="1" dirty="0"/>
              <a:t/>
            </a:r>
            <a:br>
              <a:rPr lang="en-US" sz="3200" b="1" dirty="0"/>
            </a:br>
            <a:endParaRPr lang="en-ZA" sz="3200" b="1" dirty="0"/>
          </a:p>
        </p:txBody>
      </p:sp>
      <p:sp>
        <p:nvSpPr>
          <p:cNvPr id="3" name="Content Placeholder 2"/>
          <p:cNvSpPr>
            <a:spLocks noGrp="1"/>
          </p:cNvSpPr>
          <p:nvPr>
            <p:ph idx="1"/>
          </p:nvPr>
        </p:nvSpPr>
        <p:spPr>
          <a:xfrm>
            <a:off x="539552" y="908720"/>
            <a:ext cx="7820372" cy="4968552"/>
          </a:xfrm>
        </p:spPr>
        <p:txBody>
          <a:bodyPr/>
          <a:lstStyle/>
          <a:p>
            <a:pPr marL="82296" lvl="0" indent="0" algn="just">
              <a:lnSpc>
                <a:spcPct val="125000"/>
              </a:lnSpc>
              <a:spcBef>
                <a:spcPts val="0"/>
              </a:spcBef>
              <a:buClr>
                <a:srgbClr val="531A17"/>
              </a:buClr>
              <a:buSzPct val="60000"/>
              <a:buNone/>
            </a:pPr>
            <a:endParaRPr lang="en-ZA" sz="2400" dirty="0" smtClean="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400" dirty="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400" dirty="0" smtClean="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400" b="1" dirty="0">
              <a:solidFill>
                <a:srgbClr val="874515">
                  <a:lumMod val="75000"/>
                </a:srgbClr>
              </a:solidFill>
              <a:ea typeface="Calibri"/>
              <a:cs typeface="Times New Roman"/>
            </a:endParaRPr>
          </a:p>
          <a:p>
            <a:pPr marL="82296" lvl="0" indent="0" algn="ctr">
              <a:lnSpc>
                <a:spcPct val="125000"/>
              </a:lnSpc>
              <a:spcBef>
                <a:spcPts val="0"/>
              </a:spcBef>
              <a:buClr>
                <a:srgbClr val="531A17"/>
              </a:buClr>
              <a:buSzPct val="60000"/>
              <a:buNone/>
            </a:pPr>
            <a:r>
              <a:rPr lang="en-ZA" b="1" dirty="0" smtClean="0">
                <a:solidFill>
                  <a:srgbClr val="874515">
                    <a:lumMod val="75000"/>
                  </a:srgbClr>
                </a:solidFill>
                <a:ea typeface="Calibri"/>
                <a:cs typeface="Times New Roman"/>
              </a:rPr>
              <a:t>2.4  </a:t>
            </a:r>
            <a:r>
              <a:rPr lang="en-US" b="1" dirty="0">
                <a:solidFill>
                  <a:srgbClr val="874515">
                    <a:lumMod val="75000"/>
                  </a:srgbClr>
                </a:solidFill>
                <a:ea typeface="Calibri"/>
                <a:cs typeface="Times New Roman"/>
              </a:rPr>
              <a:t>Improving working conditions and mine community health</a:t>
            </a:r>
          </a:p>
          <a:p>
            <a:pPr marL="82296" lvl="0" indent="0" algn="ctr">
              <a:lnSpc>
                <a:spcPct val="125000"/>
              </a:lnSpc>
              <a:spcBef>
                <a:spcPts val="0"/>
              </a:spcBef>
              <a:buClr>
                <a:srgbClr val="531A17"/>
              </a:buClr>
              <a:buSzPct val="60000"/>
              <a:buNone/>
            </a:pPr>
            <a:endParaRPr lang="en-ZA" b="1" dirty="0">
              <a:solidFill>
                <a:srgbClr val="874515">
                  <a:lumMod val="75000"/>
                </a:srgbClr>
              </a:solidFill>
              <a:ea typeface="Calibri"/>
              <a:cs typeface="Times New Roman"/>
            </a:endParaRPr>
          </a:p>
          <a:p>
            <a:pPr algn="ctr">
              <a:buNone/>
            </a:pPr>
            <a:endParaRPr lang="en-ZA" sz="2400" dirty="0"/>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53</a:t>
            </a:fld>
            <a:endParaRPr lang="en-ZA" dirty="0"/>
          </a:p>
        </p:txBody>
      </p:sp>
    </p:spTree>
    <p:extLst>
      <p:ext uri="{BB962C8B-B14F-4D97-AF65-F5344CB8AC3E}">
        <p14:creationId xmlns:p14="http://schemas.microsoft.com/office/powerpoint/2010/main" xmlns="" val="17281991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384"/>
            <a:ext cx="7643866" cy="576064"/>
          </a:xfrm>
        </p:spPr>
        <p:txBody>
          <a:bodyPr>
            <a:normAutofit fontScale="90000"/>
          </a:bodyPr>
          <a:lstStyle/>
          <a:p>
            <a:r>
              <a:rPr lang="en-US" sz="3200" b="1" dirty="0" smtClean="0"/>
              <a:t/>
            </a:r>
            <a:br>
              <a:rPr lang="en-US" sz="3200" b="1" dirty="0" smtClean="0"/>
            </a:br>
            <a:r>
              <a:rPr lang="en-US" sz="2200" b="1" dirty="0" smtClean="0">
                <a:solidFill>
                  <a:srgbClr val="874515">
                    <a:lumMod val="75000"/>
                  </a:srgbClr>
                </a:solidFill>
                <a:latin typeface="Calibri" pitchFamily="34" charset="0"/>
                <a:ea typeface="Calibri"/>
                <a:cs typeface="Times New Roman"/>
              </a:rPr>
              <a:t>Improving working conditions and mine community health  </a:t>
            </a:r>
            <a:r>
              <a:rPr lang="en-US" sz="2200" b="1" dirty="0">
                <a:solidFill>
                  <a:srgbClr val="874515">
                    <a:lumMod val="75000"/>
                  </a:srgbClr>
                </a:solidFill>
                <a:latin typeface="Calibri" pitchFamily="34" charset="0"/>
                <a:ea typeface="Calibri"/>
                <a:cs typeface="Times New Roman"/>
              </a:rPr>
              <a:t>(1)</a:t>
            </a:r>
            <a:br>
              <a:rPr lang="en-US" sz="2200" b="1" dirty="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4955" y="548680"/>
            <a:ext cx="8175852" cy="6309320"/>
          </a:xfrm>
        </p:spPr>
        <p:txBody>
          <a:bodyPr>
            <a:noAutofit/>
          </a:bodyPr>
          <a:lstStyle/>
          <a:p>
            <a:pPr marR="0" algn="just">
              <a:lnSpc>
                <a:spcPct val="150000"/>
              </a:lnSpc>
              <a:spcBef>
                <a:spcPts val="0"/>
              </a:spcBef>
              <a:spcAft>
                <a:spcPts val="0"/>
              </a:spcAft>
              <a:buAutoNum type="arabicParenR"/>
            </a:pPr>
            <a:r>
              <a:rPr lang="en-ZA" sz="1800" b="1" dirty="0" smtClean="0">
                <a:solidFill>
                  <a:srgbClr val="874515">
                    <a:lumMod val="75000"/>
                  </a:srgbClr>
                </a:solidFill>
                <a:latin typeface="Calibri" pitchFamily="34" charset="0"/>
              </a:rPr>
              <a:t>Purpose:  </a:t>
            </a:r>
            <a:r>
              <a:rPr lang="en-ZA" sz="1800" dirty="0">
                <a:solidFill>
                  <a:srgbClr val="874515">
                    <a:lumMod val="75000"/>
                  </a:srgbClr>
                </a:solidFill>
                <a:latin typeface="Calibri" pitchFamily="34" charset="0"/>
              </a:rPr>
              <a:t>To provide co-ordinated stakeholder support in ensuring health services, products and retirement benefits are made easily </a:t>
            </a:r>
            <a:r>
              <a:rPr lang="en-ZA" sz="1800" dirty="0" smtClean="0">
                <a:solidFill>
                  <a:srgbClr val="874515">
                    <a:lumMod val="75000"/>
                  </a:srgbClr>
                </a:solidFill>
                <a:latin typeface="Calibri" pitchFamily="34" charset="0"/>
              </a:rPr>
              <a:t>accessible to ex-mineworkers</a:t>
            </a:r>
          </a:p>
          <a:p>
            <a:pPr marL="0" marR="0" indent="0" algn="just">
              <a:lnSpc>
                <a:spcPct val="150000"/>
              </a:lnSpc>
              <a:spcBef>
                <a:spcPts val="0"/>
              </a:spcBef>
              <a:spcAft>
                <a:spcPts val="0"/>
              </a:spcAft>
              <a:buNone/>
            </a:pPr>
            <a:r>
              <a:rPr lang="en-ZA" sz="1800" dirty="0" smtClean="0">
                <a:solidFill>
                  <a:srgbClr val="874515">
                    <a:lumMod val="75000"/>
                  </a:srgbClr>
                </a:solidFill>
                <a:latin typeface="Calibri" pitchFamily="34" charset="0"/>
              </a:rPr>
              <a:t> </a:t>
            </a:r>
            <a:r>
              <a:rPr lang="en-US" sz="1800" b="1" dirty="0" smtClean="0">
                <a:solidFill>
                  <a:srgbClr val="874515">
                    <a:lumMod val="75000"/>
                  </a:srgbClr>
                </a:solidFill>
                <a:latin typeface="Calibri" pitchFamily="34" charset="0"/>
              </a:rPr>
              <a:t>2) </a:t>
            </a:r>
            <a:r>
              <a:rPr lang="en-US" sz="1800" b="1" dirty="0">
                <a:solidFill>
                  <a:srgbClr val="874515">
                    <a:lumMod val="75000"/>
                  </a:srgbClr>
                </a:solidFill>
                <a:latin typeface="Calibri" pitchFamily="34" charset="0"/>
              </a:rPr>
              <a:t>Challenges: </a:t>
            </a:r>
            <a:r>
              <a:rPr lang="en-ZA" sz="1800" dirty="0">
                <a:solidFill>
                  <a:srgbClr val="874515">
                    <a:lumMod val="75000"/>
                  </a:srgbClr>
                </a:solidFill>
                <a:latin typeface="Calibri" pitchFamily="34" charset="0"/>
              </a:rPr>
              <a:t>Mine workers operate under challenging working conditions which exposes them to numerous occupational diseases such as </a:t>
            </a:r>
            <a:r>
              <a:rPr lang="en-ZA" sz="1800" dirty="0" smtClean="0">
                <a:solidFill>
                  <a:srgbClr val="874515">
                    <a:lumMod val="75000"/>
                  </a:srgbClr>
                </a:solidFill>
                <a:latin typeface="Calibri" pitchFamily="34" charset="0"/>
              </a:rPr>
              <a:t>TB, Silicosis</a:t>
            </a:r>
            <a:r>
              <a:rPr lang="en-ZA" sz="1800" dirty="0">
                <a:solidFill>
                  <a:srgbClr val="874515">
                    <a:lumMod val="75000"/>
                  </a:srgbClr>
                </a:solidFill>
                <a:latin typeface="Calibri" pitchFamily="34" charset="0"/>
              </a:rPr>
              <a:t>, and </a:t>
            </a:r>
            <a:r>
              <a:rPr lang="en-ZA" sz="1800" dirty="0" smtClean="0">
                <a:solidFill>
                  <a:srgbClr val="874515">
                    <a:lumMod val="75000"/>
                  </a:srgbClr>
                </a:solidFill>
                <a:latin typeface="Calibri" pitchFamily="34" charset="0"/>
              </a:rPr>
              <a:t>injuries.  Generally inadequate </a:t>
            </a:r>
            <a:r>
              <a:rPr lang="en-ZA" sz="1800" dirty="0">
                <a:solidFill>
                  <a:srgbClr val="874515">
                    <a:lumMod val="75000"/>
                  </a:srgbClr>
                </a:solidFill>
                <a:latin typeface="Calibri" pitchFamily="34" charset="0"/>
              </a:rPr>
              <a:t>compensation </a:t>
            </a:r>
            <a:r>
              <a:rPr lang="en-ZA" sz="1800" dirty="0" smtClean="0">
                <a:solidFill>
                  <a:srgbClr val="874515">
                    <a:lumMod val="75000"/>
                  </a:srgbClr>
                </a:solidFill>
                <a:latin typeface="Calibri" pitchFamily="34" charset="0"/>
              </a:rPr>
              <a:t>is provided, </a:t>
            </a:r>
            <a:r>
              <a:rPr lang="en-ZA" sz="1800" dirty="0">
                <a:solidFill>
                  <a:srgbClr val="874515">
                    <a:lumMod val="75000"/>
                  </a:srgbClr>
                </a:solidFill>
                <a:latin typeface="Calibri" pitchFamily="34" charset="0"/>
              </a:rPr>
              <a:t>especially to ex-mineworkers. </a:t>
            </a:r>
            <a:r>
              <a:rPr lang="en-ZA" sz="1800" dirty="0" smtClean="0">
                <a:solidFill>
                  <a:srgbClr val="874515">
                    <a:lumMod val="75000"/>
                  </a:srgbClr>
                </a:solidFill>
                <a:latin typeface="Calibri" pitchFamily="34" charset="0"/>
              </a:rPr>
              <a:t>Ex- mineworkers experience great difficulty </a:t>
            </a:r>
            <a:r>
              <a:rPr lang="en-ZA" sz="1800" dirty="0">
                <a:solidFill>
                  <a:srgbClr val="874515">
                    <a:lumMod val="75000"/>
                  </a:srgbClr>
                </a:solidFill>
                <a:latin typeface="Calibri" pitchFamily="34" charset="0"/>
              </a:rPr>
              <a:t>in accessing health compensation and retirement </a:t>
            </a:r>
            <a:r>
              <a:rPr lang="en-ZA" sz="1800" dirty="0" smtClean="0">
                <a:solidFill>
                  <a:srgbClr val="874515">
                    <a:lumMod val="75000"/>
                  </a:srgbClr>
                </a:solidFill>
                <a:latin typeface="Calibri" pitchFamily="34" charset="0"/>
              </a:rPr>
              <a:t>benefits.  These occupational diseases </a:t>
            </a:r>
            <a:r>
              <a:rPr lang="en-ZA" sz="1800" dirty="0">
                <a:solidFill>
                  <a:srgbClr val="874515">
                    <a:lumMod val="75000"/>
                  </a:srgbClr>
                </a:solidFill>
                <a:latin typeface="Calibri" pitchFamily="34" charset="0"/>
              </a:rPr>
              <a:t>have created unhealthy conditions in mining communities and labour sending areas in which people </a:t>
            </a:r>
            <a:r>
              <a:rPr lang="en-ZA" sz="1800" dirty="0" smtClean="0">
                <a:solidFill>
                  <a:srgbClr val="874515">
                    <a:lumMod val="75000"/>
                  </a:srgbClr>
                </a:solidFill>
                <a:latin typeface="Calibri" pitchFamily="34" charset="0"/>
              </a:rPr>
              <a:t>are born</a:t>
            </a:r>
            <a:r>
              <a:rPr lang="en-ZA" sz="1800" dirty="0">
                <a:solidFill>
                  <a:srgbClr val="874515">
                    <a:lumMod val="75000"/>
                  </a:srgbClr>
                </a:solidFill>
                <a:latin typeface="Calibri" pitchFamily="34" charset="0"/>
              </a:rPr>
              <a:t>, grow, work, live and age; thus influencing a wider set of forces and systems shaping the conditions of their daily lives</a:t>
            </a:r>
            <a:r>
              <a:rPr lang="en-ZA" sz="1800" dirty="0" smtClean="0">
                <a:solidFill>
                  <a:srgbClr val="874515">
                    <a:lumMod val="75000"/>
                  </a:srgbClr>
                </a:solidFill>
                <a:latin typeface="Calibri" pitchFamily="34" charset="0"/>
              </a:rPr>
              <a:t>. </a:t>
            </a:r>
          </a:p>
          <a:p>
            <a:pPr marL="0" marR="0" indent="0">
              <a:lnSpc>
                <a:spcPct val="150000"/>
              </a:lnSpc>
              <a:spcBef>
                <a:spcPts val="0"/>
              </a:spcBef>
              <a:spcAft>
                <a:spcPts val="0"/>
              </a:spcAft>
              <a:buNone/>
            </a:pPr>
            <a:r>
              <a:rPr lang="en-US" sz="1800" b="1" dirty="0" smtClean="0">
                <a:solidFill>
                  <a:srgbClr val="874515">
                    <a:lumMod val="75000"/>
                  </a:srgbClr>
                </a:solidFill>
                <a:latin typeface="Calibri" pitchFamily="34" charset="0"/>
              </a:rPr>
              <a:t>3) Solutions reviewed/implemented</a:t>
            </a:r>
            <a:r>
              <a:rPr lang="en-US" sz="1800" b="1" dirty="0">
                <a:solidFill>
                  <a:srgbClr val="874515">
                    <a:lumMod val="75000"/>
                  </a:srgbClr>
                </a:solidFill>
                <a:latin typeface="Calibri" pitchFamily="34" charset="0"/>
              </a:rPr>
              <a:t>: </a:t>
            </a:r>
            <a:r>
              <a:rPr lang="en-US" sz="1800" dirty="0">
                <a:solidFill>
                  <a:srgbClr val="874515">
                    <a:lumMod val="75000"/>
                  </a:srgbClr>
                </a:solidFill>
                <a:latin typeface="Calibri" pitchFamily="34" charset="0"/>
              </a:rPr>
              <a:t>I</a:t>
            </a:r>
            <a:r>
              <a:rPr lang="en-US" sz="1800" dirty="0" smtClean="0">
                <a:solidFill>
                  <a:srgbClr val="874515">
                    <a:lumMod val="75000"/>
                  </a:srgbClr>
                </a:solidFill>
                <a:latin typeface="Calibri" pitchFamily="34" charset="0"/>
              </a:rPr>
              <a:t>ntegration </a:t>
            </a:r>
            <a:r>
              <a:rPr lang="en-US" sz="1800" dirty="0">
                <a:solidFill>
                  <a:srgbClr val="874515">
                    <a:lumMod val="75000"/>
                  </a:srgbClr>
                </a:solidFill>
                <a:latin typeface="Calibri" pitchFamily="34" charset="0"/>
              </a:rPr>
              <a:t>of the compensation systems on occupational health </a:t>
            </a:r>
            <a:r>
              <a:rPr lang="en-US" sz="1800" dirty="0" smtClean="0">
                <a:solidFill>
                  <a:srgbClr val="874515">
                    <a:lumMod val="75000"/>
                  </a:srgbClr>
                </a:solidFill>
                <a:latin typeface="Calibri" pitchFamily="34" charset="0"/>
              </a:rPr>
              <a:t>and safety (COIDA and ODIMWA), improving mine health and safety, tracking and tracing and paying ex-mineworkers their health compensation and retirement benefits</a:t>
            </a:r>
            <a:r>
              <a:rPr lang="en-US" sz="1800" dirty="0">
                <a:solidFill>
                  <a:srgbClr val="874515">
                    <a:lumMod val="75000"/>
                  </a:srgbClr>
                </a:solidFill>
                <a:latin typeface="Calibri" pitchFamily="34" charset="0"/>
              </a:rPr>
              <a:t/>
            </a:r>
            <a:br>
              <a:rPr lang="en-US" sz="1800" dirty="0">
                <a:solidFill>
                  <a:srgbClr val="874515">
                    <a:lumMod val="75000"/>
                  </a:srgbClr>
                </a:solidFill>
                <a:latin typeface="Calibri" pitchFamily="34" charset="0"/>
              </a:rPr>
            </a:br>
            <a:endParaRPr lang="en-US" sz="1800" dirty="0">
              <a:solidFill>
                <a:srgbClr val="874515">
                  <a:lumMod val="75000"/>
                </a:srgbClr>
              </a:solidFill>
              <a:latin typeface="Calibri" pitchFamily="34" charset="0"/>
            </a:endParaRPr>
          </a:p>
          <a:p>
            <a:pPr marL="0" marR="0" indent="0" algn="just">
              <a:lnSpc>
                <a:spcPct val="150000"/>
              </a:lnSpc>
              <a:spcBef>
                <a:spcPts val="0"/>
              </a:spcBef>
              <a:spcAft>
                <a:spcPts val="0"/>
              </a:spcAft>
              <a:buNone/>
            </a:pPr>
            <a:endParaRPr lang="en-ZA" sz="700" dirty="0"/>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CEF7C-0479-4D8B-85C2-EAB109B32C17}"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5522061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49" y="105836"/>
            <a:ext cx="8640960" cy="576064"/>
          </a:xfrm>
        </p:spPr>
        <p:txBody>
          <a:bodyPr>
            <a:normAutofit fontScale="90000"/>
          </a:bodyPr>
          <a:lstStyle/>
          <a:p>
            <a:r>
              <a:rPr lang="en-US" sz="3200" b="1" dirty="0" smtClean="0"/>
              <a:t/>
            </a:r>
            <a:br>
              <a:rPr lang="en-US" sz="3200" b="1" dirty="0" smtClean="0"/>
            </a:br>
            <a:r>
              <a:rPr lang="en-US" sz="2200" b="1" dirty="0" smtClean="0">
                <a:solidFill>
                  <a:srgbClr val="874515">
                    <a:lumMod val="75000"/>
                  </a:srgbClr>
                </a:solidFill>
                <a:latin typeface="Calibri" pitchFamily="34" charset="0"/>
                <a:ea typeface="Calibri"/>
                <a:cs typeface="Times New Roman"/>
              </a:rPr>
              <a:t>Improving working conditions and mine community health – Occupational Diseases in Ex-Mineworkers   (2)</a:t>
            </a: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4955" y="548680"/>
            <a:ext cx="8175852" cy="6120680"/>
          </a:xfrm>
        </p:spPr>
        <p:txBody>
          <a:bodyPr>
            <a:noAutofit/>
          </a:bodyPr>
          <a:lstStyle/>
          <a:p>
            <a:pPr lvl="0" fontAlgn="base">
              <a:spcAft>
                <a:spcPct val="0"/>
              </a:spcAft>
            </a:pPr>
            <a:endParaRPr lang="en-US" sz="2800" dirty="0" smtClean="0">
              <a:solidFill>
                <a:prstClr val="black"/>
              </a:solidFill>
              <a:cs typeface="Calibri" pitchFamily="34" charset="0"/>
            </a:endParaRPr>
          </a:p>
          <a:p>
            <a:pPr algn="just">
              <a:lnSpc>
                <a:spcPct val="150000"/>
              </a:lnSpc>
              <a:spcBef>
                <a:spcPts val="0"/>
              </a:spcBef>
            </a:pPr>
            <a:endParaRPr lang="en-ZA" sz="1800" dirty="0">
              <a:solidFill>
                <a:srgbClr val="874515">
                  <a:lumMod val="75000"/>
                </a:srgbClr>
              </a:solidFill>
              <a:latin typeface="Calibri" pitchFamily="34" charset="0"/>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CEF7C-0479-4D8B-85C2-EAB109B32C17}"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xmlns="" id="{821A8D67-7028-4989-AC45-9700CFE77967}"/>
              </a:ext>
            </a:extLst>
          </p:cNvPr>
          <p:cNvPicPr>
            <a:picLocks noChangeAspect="1"/>
          </p:cNvPicPr>
          <p:nvPr/>
        </p:nvPicPr>
        <p:blipFill>
          <a:blip r:embed="rId3" cstate="print"/>
          <a:stretch>
            <a:fillRect/>
          </a:stretch>
        </p:blipFill>
        <p:spPr>
          <a:xfrm>
            <a:off x="204548" y="764704"/>
            <a:ext cx="8939452" cy="3794941"/>
          </a:xfrm>
          <a:prstGeom prst="rect">
            <a:avLst/>
          </a:prstGeom>
        </p:spPr>
      </p:pic>
      <p:sp>
        <p:nvSpPr>
          <p:cNvPr id="6" name="TextBox 5">
            <a:extLst>
              <a:ext uri="{FF2B5EF4-FFF2-40B4-BE49-F238E27FC236}">
                <a16:creationId xmlns:a16="http://schemas.microsoft.com/office/drawing/2014/main" xmlns="" id="{0407810D-9A82-47A3-90E6-7BF4933A315D}"/>
              </a:ext>
            </a:extLst>
          </p:cNvPr>
          <p:cNvSpPr txBox="1"/>
          <p:nvPr/>
        </p:nvSpPr>
        <p:spPr>
          <a:xfrm>
            <a:off x="300642" y="4590833"/>
            <a:ext cx="8468751" cy="1754326"/>
          </a:xfrm>
          <a:prstGeom prst="rect">
            <a:avLst/>
          </a:prstGeom>
          <a:noFill/>
          <a:ln w="12700">
            <a:solidFill>
              <a:sysClr val="windowText" lastClr="000000"/>
            </a:solid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874515">
                    <a:lumMod val="75000"/>
                  </a:srgbClr>
                </a:solidFill>
                <a:effectLst/>
                <a:uLnTx/>
                <a:uFillTx/>
                <a:latin typeface="Calibri" pitchFamily="34" charset="0"/>
                <a:ea typeface="+mn-ea"/>
                <a:cs typeface="+mn-cs"/>
              </a:rPr>
              <a:t>In summary: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874515">
                    <a:lumMod val="75000"/>
                  </a:srgbClr>
                </a:solidFill>
                <a:effectLst/>
                <a:uLnTx/>
                <a:uFillTx/>
                <a:latin typeface="Calibri" pitchFamily="34" charset="0"/>
                <a:ea typeface="+mn-ea"/>
                <a:cs typeface="+mn-cs"/>
              </a:rPr>
              <a:t>3837 South Africans paid R123m over a 1-year period</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874515">
                    <a:lumMod val="75000"/>
                  </a:srgbClr>
                </a:solidFill>
                <a:effectLst/>
                <a:uLnTx/>
                <a:uFillTx/>
                <a:latin typeface="Calibri" pitchFamily="34" charset="0"/>
                <a:ea typeface="+mn-ea"/>
                <a:cs typeface="+mn-cs"/>
              </a:rPr>
              <a:t>2934 SADC persons paid R91m over a 1-year period</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874515">
                    <a:lumMod val="75000"/>
                  </a:srgbClr>
                </a:solidFill>
                <a:effectLst/>
                <a:uLnTx/>
                <a:uFillTx/>
                <a:latin typeface="Calibri" pitchFamily="34" charset="0"/>
                <a:ea typeface="+mn-ea"/>
                <a:cs typeface="+mn-cs"/>
              </a:rPr>
              <a:t>Total of R214m to 6771 persons compared to 2631 ~ R114m in previous year </a:t>
            </a:r>
          </a:p>
        </p:txBody>
      </p:sp>
    </p:spTree>
    <p:extLst>
      <p:ext uri="{BB962C8B-B14F-4D97-AF65-F5344CB8AC3E}">
        <p14:creationId xmlns:p14="http://schemas.microsoft.com/office/powerpoint/2010/main" xmlns="" val="37934025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49" y="105836"/>
            <a:ext cx="8640960" cy="576064"/>
          </a:xfrm>
        </p:spPr>
        <p:txBody>
          <a:bodyPr>
            <a:normAutofit fontScale="90000"/>
          </a:bodyPr>
          <a:lstStyle/>
          <a:p>
            <a:r>
              <a:rPr lang="en-US" sz="2200" b="1" dirty="0" smtClean="0">
                <a:solidFill>
                  <a:srgbClr val="874515">
                    <a:lumMod val="75000"/>
                  </a:srgbClr>
                </a:solidFill>
                <a:latin typeface="Calibri" pitchFamily="34" charset="0"/>
                <a:ea typeface="Calibri"/>
                <a:cs typeface="Times New Roman"/>
              </a:rPr>
              <a:t/>
            </a:r>
            <a:br>
              <a:rPr lang="en-US" sz="2200" b="1" dirty="0" smtClean="0">
                <a:solidFill>
                  <a:srgbClr val="874515">
                    <a:lumMod val="75000"/>
                  </a:srgbClr>
                </a:solidFill>
                <a:latin typeface="Calibri" pitchFamily="34" charset="0"/>
                <a:ea typeface="Calibri"/>
                <a:cs typeface="Times New Roman"/>
              </a:rPr>
            </a:br>
            <a:r>
              <a:rPr lang="en-US" sz="2200" b="1" dirty="0" smtClean="0">
                <a:solidFill>
                  <a:srgbClr val="874515">
                    <a:lumMod val="75000"/>
                  </a:srgbClr>
                </a:solidFill>
                <a:latin typeface="Calibri" pitchFamily="34" charset="0"/>
                <a:ea typeface="Calibri"/>
                <a:cs typeface="Times New Roman"/>
              </a:rPr>
              <a:t>Improving </a:t>
            </a:r>
            <a:r>
              <a:rPr lang="en-US" sz="2200" b="1" dirty="0">
                <a:solidFill>
                  <a:srgbClr val="874515">
                    <a:lumMod val="75000"/>
                  </a:srgbClr>
                </a:solidFill>
                <a:latin typeface="Calibri" pitchFamily="34" charset="0"/>
                <a:ea typeface="Calibri"/>
                <a:cs typeface="Times New Roman"/>
              </a:rPr>
              <a:t>working conditions and mine community health – Unclaimed/Unpaid ex-mineworkers pension and provident funds </a:t>
            </a:r>
            <a:r>
              <a:rPr lang="en-US" sz="2200" b="1" dirty="0" smtClean="0">
                <a:solidFill>
                  <a:srgbClr val="874515">
                    <a:lumMod val="75000"/>
                  </a:srgbClr>
                </a:solidFill>
                <a:latin typeface="Calibri" pitchFamily="34" charset="0"/>
                <a:ea typeface="Calibri"/>
                <a:cs typeface="Times New Roman"/>
              </a:rPr>
              <a:t>(3)</a:t>
            </a:r>
            <a:r>
              <a:rPr lang="en-US" sz="3200" b="1" dirty="0" smtClean="0"/>
              <a:t/>
            </a:r>
            <a:br>
              <a:rPr lang="en-US" sz="3200" b="1" dirty="0" smtClean="0"/>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4955" y="548680"/>
            <a:ext cx="8344754" cy="6048672"/>
          </a:xfrm>
        </p:spPr>
        <p:txBody>
          <a:bodyPr>
            <a:noAutofit/>
          </a:bodyPr>
          <a:lstStyle/>
          <a:p>
            <a:pPr marL="0" lvl="0" indent="0" fontAlgn="base">
              <a:spcAft>
                <a:spcPct val="0"/>
              </a:spcAft>
              <a:buNone/>
            </a:pPr>
            <a:endParaRPr lang="en-US" sz="2800" b="1" dirty="0" smtClean="0">
              <a:solidFill>
                <a:prstClr val="black"/>
              </a:solidFill>
              <a:cs typeface="Calibri" pitchFamily="34" charset="0"/>
            </a:endParaRPr>
          </a:p>
          <a:p>
            <a:pPr lvl="0" algn="just" fontAlgn="base">
              <a:lnSpc>
                <a:spcPct val="150000"/>
              </a:lnSpc>
              <a:spcBef>
                <a:spcPts val="0"/>
              </a:spcBef>
              <a:spcAft>
                <a:spcPct val="30000"/>
              </a:spcAft>
              <a:buFont typeface="Wingdings" panose="05000000000000000000" pitchFamily="2" charset="2"/>
              <a:buChar char="q"/>
              <a:defRPr/>
            </a:pPr>
            <a:r>
              <a:rPr lang="en-ZA" sz="1800" b="1" dirty="0">
                <a:solidFill>
                  <a:srgbClr val="874515">
                    <a:lumMod val="75000"/>
                  </a:srgbClr>
                </a:solidFill>
                <a:latin typeface="Calibri" pitchFamily="34" charset="0"/>
              </a:rPr>
              <a:t>Estimated R41 billion owed to 4.2 million </a:t>
            </a:r>
            <a:r>
              <a:rPr lang="en-ZA" sz="1800" b="1" dirty="0" smtClean="0">
                <a:solidFill>
                  <a:srgbClr val="874515">
                    <a:lumMod val="75000"/>
                  </a:srgbClr>
                </a:solidFill>
                <a:latin typeface="Calibri" pitchFamily="34" charset="0"/>
              </a:rPr>
              <a:t>beneficiaries (cutting across economic sectors) </a:t>
            </a:r>
            <a:endParaRPr lang="en-ZA" sz="1800" b="1" dirty="0">
              <a:solidFill>
                <a:srgbClr val="874515">
                  <a:lumMod val="75000"/>
                </a:srgbClr>
              </a:solidFill>
              <a:latin typeface="Calibri" pitchFamily="34" charset="0"/>
            </a:endParaRPr>
          </a:p>
          <a:p>
            <a:pPr lvl="1" algn="just" fontAlgn="base">
              <a:lnSpc>
                <a:spcPct val="150000"/>
              </a:lnSpc>
              <a:spcBef>
                <a:spcPts val="0"/>
              </a:spcBef>
              <a:spcAft>
                <a:spcPct val="30000"/>
              </a:spcAft>
              <a:buFont typeface="Wingdings" panose="05000000000000000000" pitchFamily="2" charset="2"/>
              <a:buChar char="§"/>
              <a:defRPr/>
            </a:pPr>
            <a:r>
              <a:rPr lang="en-ZA" sz="1800" dirty="0">
                <a:solidFill>
                  <a:srgbClr val="874515">
                    <a:lumMod val="75000"/>
                  </a:srgbClr>
                </a:solidFill>
                <a:latin typeface="Calibri" pitchFamily="34" charset="0"/>
              </a:rPr>
              <a:t>In the mining industry estimated R5 billion owed to 180,000 </a:t>
            </a:r>
            <a:r>
              <a:rPr lang="en-ZA" sz="1800" dirty="0" smtClean="0">
                <a:solidFill>
                  <a:srgbClr val="874515">
                    <a:lumMod val="75000"/>
                  </a:srgbClr>
                </a:solidFill>
                <a:latin typeface="Calibri" pitchFamily="34" charset="0"/>
              </a:rPr>
              <a:t>beneficiaries, average </a:t>
            </a:r>
            <a:r>
              <a:rPr lang="en-ZA" sz="1800" dirty="0">
                <a:solidFill>
                  <a:srgbClr val="874515">
                    <a:lumMod val="75000"/>
                  </a:srgbClr>
                </a:solidFill>
                <a:latin typeface="Calibri" pitchFamily="34" charset="0"/>
              </a:rPr>
              <a:t>benefit is R23,610</a:t>
            </a:r>
          </a:p>
          <a:p>
            <a:pPr lvl="1" algn="just" fontAlgn="base">
              <a:lnSpc>
                <a:spcPct val="150000"/>
              </a:lnSpc>
              <a:spcBef>
                <a:spcPts val="0"/>
              </a:spcBef>
              <a:spcAft>
                <a:spcPct val="30000"/>
              </a:spcAft>
              <a:buFont typeface="Wingdings" panose="05000000000000000000" pitchFamily="2" charset="2"/>
              <a:buChar char="§"/>
              <a:defRPr/>
            </a:pPr>
            <a:r>
              <a:rPr lang="en-ZA" altLang="en-US" sz="1800" dirty="0">
                <a:solidFill>
                  <a:srgbClr val="874515">
                    <a:lumMod val="75000"/>
                  </a:srgbClr>
                </a:solidFill>
                <a:latin typeface="Calibri" pitchFamily="34" charset="0"/>
              </a:rPr>
              <a:t>Approximately 65% of claims owed are older than 16 years and more than 70% of claims relate to withdrawal and death </a:t>
            </a:r>
            <a:r>
              <a:rPr lang="en-ZA" altLang="en-US" sz="1800" dirty="0" smtClean="0">
                <a:solidFill>
                  <a:srgbClr val="874515">
                    <a:lumMod val="75000"/>
                  </a:srgbClr>
                </a:solidFill>
                <a:latin typeface="Calibri" pitchFamily="34" charset="0"/>
              </a:rPr>
              <a:t>benefits</a:t>
            </a:r>
          </a:p>
          <a:p>
            <a:pPr lvl="0" algn="just" fontAlgn="base">
              <a:lnSpc>
                <a:spcPct val="150000"/>
              </a:lnSpc>
              <a:spcBef>
                <a:spcPts val="0"/>
              </a:spcBef>
              <a:spcAft>
                <a:spcPct val="30000"/>
              </a:spcAft>
              <a:buFont typeface="Wingdings" panose="05000000000000000000" pitchFamily="2" charset="2"/>
              <a:buChar char="q"/>
              <a:defRPr/>
            </a:pPr>
            <a:r>
              <a:rPr lang="en-ZA" altLang="en-US" sz="1800" b="1" dirty="0">
                <a:solidFill>
                  <a:srgbClr val="874515">
                    <a:lumMod val="75000"/>
                  </a:srgbClr>
                </a:solidFill>
                <a:latin typeface="Calibri" pitchFamily="34" charset="0"/>
              </a:rPr>
              <a:t>Challenges experienced </a:t>
            </a:r>
            <a:r>
              <a:rPr lang="en-ZA" altLang="en-US" sz="1800" b="1" dirty="0" smtClean="0">
                <a:solidFill>
                  <a:srgbClr val="874515">
                    <a:lumMod val="75000"/>
                  </a:srgbClr>
                </a:solidFill>
                <a:latin typeface="Calibri" pitchFamily="34" charset="0"/>
              </a:rPr>
              <a:t>by beneficiaries</a:t>
            </a:r>
          </a:p>
          <a:p>
            <a:pPr lvl="1" algn="just" fontAlgn="base">
              <a:lnSpc>
                <a:spcPct val="150000"/>
              </a:lnSpc>
              <a:spcBef>
                <a:spcPts val="0"/>
              </a:spcBef>
              <a:spcAft>
                <a:spcPct val="30000"/>
              </a:spcAft>
              <a:buFont typeface="Wingdings" panose="05000000000000000000" pitchFamily="2" charset="2"/>
              <a:buChar char="§"/>
              <a:defRPr/>
            </a:pPr>
            <a:r>
              <a:rPr lang="en-ZA" sz="1800" dirty="0">
                <a:solidFill>
                  <a:srgbClr val="874515">
                    <a:lumMod val="75000"/>
                  </a:srgbClr>
                </a:solidFill>
                <a:latin typeface="Calibri" pitchFamily="34" charset="0"/>
              </a:rPr>
              <a:t>No / insufficient documentation (record of service</a:t>
            </a:r>
            <a:r>
              <a:rPr lang="en-ZA" sz="1800" dirty="0" smtClean="0">
                <a:solidFill>
                  <a:srgbClr val="874515">
                    <a:lumMod val="75000"/>
                  </a:srgbClr>
                </a:solidFill>
                <a:latin typeface="Calibri" pitchFamily="34" charset="0"/>
              </a:rPr>
              <a:t>); not </a:t>
            </a:r>
            <a:r>
              <a:rPr lang="en-ZA" sz="1800" dirty="0">
                <a:solidFill>
                  <a:srgbClr val="874515">
                    <a:lumMod val="75000"/>
                  </a:srgbClr>
                </a:solidFill>
                <a:latin typeface="Calibri" pitchFamily="34" charset="0"/>
              </a:rPr>
              <a:t>knowing which mine let alone the fund the member belonged to; </a:t>
            </a:r>
            <a:r>
              <a:rPr lang="en-ZA" sz="1800" dirty="0" smtClean="0">
                <a:solidFill>
                  <a:srgbClr val="874515">
                    <a:lumMod val="75000"/>
                  </a:srgbClr>
                </a:solidFill>
                <a:latin typeface="Calibri" pitchFamily="34" charset="0"/>
              </a:rPr>
              <a:t> no </a:t>
            </a:r>
            <a:r>
              <a:rPr lang="en-ZA" sz="1800" dirty="0">
                <a:solidFill>
                  <a:srgbClr val="874515">
                    <a:lumMod val="75000"/>
                  </a:srgbClr>
                </a:solidFill>
                <a:latin typeface="Calibri" pitchFamily="34" charset="0"/>
              </a:rPr>
              <a:t>access to information such as where to go to claim; l</a:t>
            </a:r>
            <a:r>
              <a:rPr lang="en-ZA" sz="1800" dirty="0" smtClean="0">
                <a:solidFill>
                  <a:srgbClr val="874515">
                    <a:lumMod val="75000"/>
                  </a:srgbClr>
                </a:solidFill>
                <a:latin typeface="Calibri" pitchFamily="34" charset="0"/>
              </a:rPr>
              <a:t>iving </a:t>
            </a:r>
            <a:r>
              <a:rPr lang="en-ZA" sz="1800" dirty="0">
                <a:solidFill>
                  <a:srgbClr val="874515">
                    <a:lumMod val="75000"/>
                  </a:srgbClr>
                </a:solidFill>
                <a:latin typeface="Calibri" pitchFamily="34" charset="0"/>
              </a:rPr>
              <a:t>in remote areas and not being accessible through mainstream checks such as ID </a:t>
            </a:r>
            <a:r>
              <a:rPr lang="en-ZA" sz="1800" dirty="0" smtClean="0">
                <a:solidFill>
                  <a:srgbClr val="874515">
                    <a:lumMod val="75000"/>
                  </a:srgbClr>
                </a:solidFill>
                <a:latin typeface="Calibri" pitchFamily="34" charset="0"/>
              </a:rPr>
              <a:t>number and unscrupulous </a:t>
            </a:r>
            <a:r>
              <a:rPr lang="en-ZA" sz="1800" dirty="0">
                <a:solidFill>
                  <a:srgbClr val="874515">
                    <a:lumMod val="75000"/>
                  </a:srgbClr>
                </a:solidFill>
                <a:latin typeface="Calibri" pitchFamily="34" charset="0"/>
              </a:rPr>
              <a:t>tracers/agents and third parties</a:t>
            </a:r>
          </a:p>
          <a:p>
            <a:pPr lvl="0" algn="just" fontAlgn="base">
              <a:lnSpc>
                <a:spcPct val="150000"/>
              </a:lnSpc>
              <a:spcBef>
                <a:spcPts val="0"/>
              </a:spcBef>
              <a:spcAft>
                <a:spcPct val="30000"/>
              </a:spcAft>
              <a:buFont typeface="Wingdings" panose="05000000000000000000" pitchFamily="2" charset="2"/>
              <a:buChar char="q"/>
              <a:defRPr/>
            </a:pPr>
            <a:endParaRPr lang="en-ZA" altLang="en-US" sz="1800" b="1" dirty="0">
              <a:solidFill>
                <a:srgbClr val="874515">
                  <a:lumMod val="75000"/>
                </a:srgbClr>
              </a:solidFill>
              <a:latin typeface="Calibri" pitchFamily="34" charset="0"/>
            </a:endParaRPr>
          </a:p>
          <a:p>
            <a:pPr lvl="0" algn="just" fontAlgn="base">
              <a:lnSpc>
                <a:spcPct val="150000"/>
              </a:lnSpc>
              <a:spcBef>
                <a:spcPts val="0"/>
              </a:spcBef>
              <a:spcAft>
                <a:spcPct val="30000"/>
              </a:spcAft>
              <a:buFont typeface="Wingdings" panose="05000000000000000000" pitchFamily="2" charset="2"/>
              <a:buChar char="q"/>
              <a:defRPr/>
            </a:pPr>
            <a:endParaRPr lang="en-ZA" altLang="en-US" sz="1800" dirty="0">
              <a:solidFill>
                <a:srgbClr val="874515">
                  <a:lumMod val="75000"/>
                </a:srgbClr>
              </a:solidFill>
              <a:latin typeface="Calibri" pitchFamily="34" charset="0"/>
            </a:endParaRPr>
          </a:p>
          <a:p>
            <a:pPr algn="just">
              <a:lnSpc>
                <a:spcPct val="150000"/>
              </a:lnSpc>
              <a:spcBef>
                <a:spcPts val="0"/>
              </a:spcBef>
            </a:pPr>
            <a:endParaRPr lang="en-US" sz="1800" dirty="0">
              <a:solidFill>
                <a:srgbClr val="874515">
                  <a:lumMod val="75000"/>
                </a:srgbClr>
              </a:solidFill>
              <a:latin typeface="Calibri" pitchFamily="34" charset="0"/>
            </a:endParaRPr>
          </a:p>
          <a:p>
            <a:pPr algn="just">
              <a:lnSpc>
                <a:spcPct val="150000"/>
              </a:lnSpc>
              <a:spcBef>
                <a:spcPts val="0"/>
              </a:spcBef>
            </a:pPr>
            <a:endParaRPr lang="en-US" sz="1800" dirty="0">
              <a:solidFill>
                <a:srgbClr val="874515">
                  <a:lumMod val="75000"/>
                </a:srgbClr>
              </a:solidFill>
              <a:latin typeface="Calibri" pitchFamily="34" charset="0"/>
            </a:endParaRPr>
          </a:p>
          <a:p>
            <a:pPr algn="just">
              <a:lnSpc>
                <a:spcPct val="150000"/>
              </a:lnSpc>
              <a:spcBef>
                <a:spcPts val="0"/>
              </a:spcBef>
            </a:pPr>
            <a:endParaRPr lang="en-ZA" sz="1800" dirty="0">
              <a:solidFill>
                <a:srgbClr val="874515">
                  <a:lumMod val="75000"/>
                </a:srgbClr>
              </a:solidFill>
              <a:latin typeface="Calibri" pitchFamily="34" charset="0"/>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CEF7C-0479-4D8B-85C2-EAB109B32C17}"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1622801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49" y="105836"/>
            <a:ext cx="8640960" cy="576064"/>
          </a:xfrm>
        </p:spPr>
        <p:txBody>
          <a:bodyPr>
            <a:normAutofit fontScale="90000"/>
          </a:bodyPr>
          <a:lstStyle/>
          <a:p>
            <a:r>
              <a:rPr lang="en-US" sz="3200" b="1" dirty="0" smtClean="0"/>
              <a:t/>
            </a:r>
            <a:br>
              <a:rPr lang="en-US" sz="3200" b="1" dirty="0" smtClean="0"/>
            </a:br>
            <a:r>
              <a:rPr lang="en-US" sz="2200" b="1" dirty="0" smtClean="0">
                <a:solidFill>
                  <a:srgbClr val="874515">
                    <a:lumMod val="75000"/>
                  </a:srgbClr>
                </a:solidFill>
                <a:latin typeface="Calibri" pitchFamily="34" charset="0"/>
                <a:ea typeface="Calibri"/>
                <a:cs typeface="Times New Roman"/>
              </a:rPr>
              <a:t>Improving working conditions and mine community health – Unclaimed/Unpaid ex-mineworkers pension and provident funds (4)</a:t>
            </a:r>
            <a:br>
              <a:rPr lang="en-US" sz="2200" b="1" dirty="0" smtClean="0">
                <a:solidFill>
                  <a:srgbClr val="874515">
                    <a:lumMod val="75000"/>
                  </a:srgbClr>
                </a:solidFill>
                <a:latin typeface="Calibri" pitchFamily="34" charset="0"/>
                <a:ea typeface="Calibri"/>
                <a:cs typeface="Times New Roman"/>
              </a:rPr>
            </a:b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4955" y="548680"/>
            <a:ext cx="8344754" cy="6048672"/>
          </a:xfrm>
        </p:spPr>
        <p:txBody>
          <a:bodyPr>
            <a:noAutofit/>
          </a:bodyPr>
          <a:lstStyle/>
          <a:p>
            <a:pPr algn="just">
              <a:lnSpc>
                <a:spcPct val="150000"/>
              </a:lnSpc>
              <a:spcBef>
                <a:spcPts val="0"/>
              </a:spcBef>
              <a:buFont typeface="Wingdings" panose="05000000000000000000" pitchFamily="2" charset="2"/>
              <a:buChar char="q"/>
            </a:pPr>
            <a:r>
              <a:rPr lang="en-US" sz="1800" dirty="0" smtClean="0">
                <a:solidFill>
                  <a:srgbClr val="874515">
                    <a:lumMod val="75000"/>
                  </a:srgbClr>
                </a:solidFill>
                <a:latin typeface="Calibri" pitchFamily="34" charset="0"/>
              </a:rPr>
              <a:t>On 15 and 16 August 2017 a Government </a:t>
            </a:r>
            <a:r>
              <a:rPr lang="en-US" sz="1800" dirty="0">
                <a:solidFill>
                  <a:srgbClr val="874515">
                    <a:lumMod val="75000"/>
                  </a:srgbClr>
                </a:solidFill>
                <a:latin typeface="Calibri" pitchFamily="34" charset="0"/>
              </a:rPr>
              <a:t>and ex-mineworkers Consultative Workshop on unpaid pensions and provident funds for </a:t>
            </a:r>
            <a:r>
              <a:rPr lang="en-US" sz="1800" dirty="0" smtClean="0">
                <a:solidFill>
                  <a:srgbClr val="874515">
                    <a:lumMod val="75000"/>
                  </a:srgbClr>
                </a:solidFill>
                <a:latin typeface="Calibri" pitchFamily="34" charset="0"/>
              </a:rPr>
              <a:t>ex-mineworkers took place</a:t>
            </a:r>
          </a:p>
          <a:p>
            <a:pPr algn="just">
              <a:lnSpc>
                <a:spcPct val="150000"/>
              </a:lnSpc>
              <a:spcBef>
                <a:spcPts val="0"/>
              </a:spcBef>
              <a:buFont typeface="Wingdings" panose="05000000000000000000" pitchFamily="2" charset="2"/>
              <a:buChar char="q"/>
            </a:pPr>
            <a:endParaRPr lang="en-US" sz="1800" dirty="0">
              <a:solidFill>
                <a:srgbClr val="874515">
                  <a:lumMod val="75000"/>
                </a:srgbClr>
              </a:solidFill>
              <a:latin typeface="Calibri" pitchFamily="34" charset="0"/>
            </a:endParaRPr>
          </a:p>
          <a:p>
            <a:pPr algn="just">
              <a:lnSpc>
                <a:spcPct val="150000"/>
              </a:lnSpc>
              <a:spcBef>
                <a:spcPts val="0"/>
              </a:spcBef>
              <a:buFont typeface="Wingdings" panose="05000000000000000000" pitchFamily="2" charset="2"/>
              <a:buChar char="q"/>
            </a:pPr>
            <a:r>
              <a:rPr lang="en-US" sz="1800" dirty="0" smtClean="0">
                <a:solidFill>
                  <a:srgbClr val="874515">
                    <a:lumMod val="75000"/>
                  </a:srgbClr>
                </a:solidFill>
                <a:latin typeface="Calibri" pitchFamily="34" charset="0"/>
              </a:rPr>
              <a:t>The workshop served as a platform for ex-mineworkers leadership formations to directly engage the pensions and provident funds administering unclaimed pensions and provident funds of ex-mineworkers</a:t>
            </a:r>
          </a:p>
          <a:p>
            <a:pPr algn="just">
              <a:lnSpc>
                <a:spcPct val="150000"/>
              </a:lnSpc>
              <a:spcBef>
                <a:spcPts val="0"/>
              </a:spcBef>
              <a:buFont typeface="Wingdings" panose="05000000000000000000" pitchFamily="2" charset="2"/>
              <a:buChar char="q"/>
            </a:pPr>
            <a:endParaRPr lang="en-US" sz="1800" dirty="0" smtClean="0">
              <a:solidFill>
                <a:srgbClr val="874515">
                  <a:lumMod val="75000"/>
                </a:srgbClr>
              </a:solidFill>
              <a:latin typeface="Calibri" pitchFamily="34" charset="0"/>
            </a:endParaRPr>
          </a:p>
          <a:p>
            <a:pPr algn="just">
              <a:lnSpc>
                <a:spcPct val="150000"/>
              </a:lnSpc>
              <a:spcBef>
                <a:spcPts val="0"/>
              </a:spcBef>
              <a:buFont typeface="Wingdings" panose="05000000000000000000" pitchFamily="2" charset="2"/>
              <a:buChar char="q"/>
            </a:pPr>
            <a:r>
              <a:rPr lang="en-US" sz="1800" dirty="0" smtClean="0">
                <a:solidFill>
                  <a:srgbClr val="874515">
                    <a:lumMod val="75000"/>
                  </a:srgbClr>
                </a:solidFill>
                <a:latin typeface="Calibri" pitchFamily="34" charset="0"/>
              </a:rPr>
              <a:t>To develop a </a:t>
            </a:r>
            <a:r>
              <a:rPr lang="en-US" sz="1800" dirty="0">
                <a:solidFill>
                  <a:srgbClr val="874515">
                    <a:lumMod val="75000"/>
                  </a:srgbClr>
                </a:solidFill>
                <a:latin typeface="Calibri" pitchFamily="34" charset="0"/>
              </a:rPr>
              <a:t>clear program of action with clear deliverables, timeframes and indicators for the next 12 months to fast track the payment of approximately </a:t>
            </a:r>
            <a:r>
              <a:rPr lang="en-US" sz="1800" dirty="0" smtClean="0">
                <a:solidFill>
                  <a:srgbClr val="874515">
                    <a:lumMod val="75000"/>
                  </a:srgbClr>
                </a:solidFill>
                <a:latin typeface="Calibri" pitchFamily="34" charset="0"/>
              </a:rPr>
              <a:t>R6 </a:t>
            </a:r>
            <a:r>
              <a:rPr lang="en-US" sz="1800" dirty="0">
                <a:solidFill>
                  <a:srgbClr val="874515">
                    <a:lumMod val="75000"/>
                  </a:srgbClr>
                </a:solidFill>
                <a:latin typeface="Calibri" pitchFamily="34" charset="0"/>
              </a:rPr>
              <a:t>billion unpaid pension and provident funds to ex-mineworkers</a:t>
            </a:r>
          </a:p>
          <a:p>
            <a:pPr algn="just">
              <a:lnSpc>
                <a:spcPct val="150000"/>
              </a:lnSpc>
              <a:spcBef>
                <a:spcPts val="0"/>
              </a:spcBef>
              <a:buFont typeface="Wingdings" panose="05000000000000000000" pitchFamily="2" charset="2"/>
              <a:buChar char="q"/>
            </a:pPr>
            <a:endParaRPr lang="en-ZA" sz="1800" dirty="0">
              <a:solidFill>
                <a:srgbClr val="874515">
                  <a:lumMod val="75000"/>
                </a:srgbClr>
              </a:solidFill>
              <a:latin typeface="Calibri" pitchFamily="34" charset="0"/>
            </a:endParaRPr>
          </a:p>
          <a:p>
            <a:pPr algn="just">
              <a:lnSpc>
                <a:spcPct val="150000"/>
              </a:lnSpc>
              <a:spcBef>
                <a:spcPts val="0"/>
              </a:spcBef>
              <a:buFont typeface="Wingdings" panose="05000000000000000000" pitchFamily="2" charset="2"/>
              <a:buChar char="q"/>
            </a:pPr>
            <a:r>
              <a:rPr lang="en-ZA" sz="1800" dirty="0" smtClean="0">
                <a:solidFill>
                  <a:srgbClr val="874515">
                    <a:lumMod val="75000"/>
                  </a:srgbClr>
                </a:solidFill>
                <a:latin typeface="Calibri" pitchFamily="34" charset="0"/>
              </a:rPr>
              <a:t>DPME hosted the workshop in partnership with the DMR and the Financial Services Board (FSB)</a:t>
            </a:r>
          </a:p>
          <a:p>
            <a:pPr algn="just">
              <a:lnSpc>
                <a:spcPct val="150000"/>
              </a:lnSpc>
              <a:spcBef>
                <a:spcPts val="0"/>
              </a:spcBef>
              <a:buFont typeface="Wingdings" panose="05000000000000000000" pitchFamily="2" charset="2"/>
              <a:buChar char="q"/>
            </a:pPr>
            <a:r>
              <a:rPr lang="en-ZA" sz="1800" dirty="0" smtClean="0">
                <a:solidFill>
                  <a:srgbClr val="874515">
                    <a:lumMod val="75000"/>
                  </a:srgbClr>
                </a:solidFill>
                <a:latin typeface="Calibri" pitchFamily="34" charset="0"/>
              </a:rPr>
              <a:t>Funds in attendance: Anglo American Pensions Fund, Mineworkers Provident Fund and Sentinel</a:t>
            </a:r>
          </a:p>
          <a:p>
            <a:pPr marL="0" indent="0" algn="just">
              <a:lnSpc>
                <a:spcPct val="150000"/>
              </a:lnSpc>
              <a:spcBef>
                <a:spcPts val="0"/>
              </a:spcBef>
              <a:buNone/>
            </a:pPr>
            <a:endParaRPr lang="en-US" sz="1800" dirty="0">
              <a:solidFill>
                <a:srgbClr val="874515">
                  <a:lumMod val="75000"/>
                </a:srgbClr>
              </a:solidFill>
              <a:latin typeface="Calibri" pitchFamily="34" charset="0"/>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solidFill>
                  <a:prstClr val="black">
                    <a:tint val="75000"/>
                  </a:prstClr>
                </a:solidFill>
              </a:rPr>
              <a:pPr>
                <a:defRPr/>
              </a:pPr>
              <a:t>57</a:t>
            </a:fld>
            <a:endParaRPr lang="en-ZA" dirty="0">
              <a:solidFill>
                <a:prstClr val="black">
                  <a:tint val="75000"/>
                </a:prstClr>
              </a:solidFill>
            </a:endParaRPr>
          </a:p>
        </p:txBody>
      </p:sp>
    </p:spTree>
    <p:extLst>
      <p:ext uri="{BB962C8B-B14F-4D97-AF65-F5344CB8AC3E}">
        <p14:creationId xmlns:p14="http://schemas.microsoft.com/office/powerpoint/2010/main" xmlns="" val="23746044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96" y="116632"/>
            <a:ext cx="8640960" cy="576064"/>
          </a:xfrm>
        </p:spPr>
        <p:txBody>
          <a:bodyPr>
            <a:normAutofit fontScale="90000"/>
          </a:bodyPr>
          <a:lstStyle/>
          <a:p>
            <a:r>
              <a:rPr lang="en-US" sz="3200" b="1" dirty="0" smtClean="0"/>
              <a:t/>
            </a:r>
            <a:br>
              <a:rPr lang="en-US" sz="3200" b="1" dirty="0" smtClean="0"/>
            </a:br>
            <a:r>
              <a:rPr lang="en-US" sz="2200" b="1" dirty="0" smtClean="0">
                <a:solidFill>
                  <a:srgbClr val="874515">
                    <a:lumMod val="75000"/>
                  </a:srgbClr>
                </a:solidFill>
                <a:latin typeface="Calibri" pitchFamily="34" charset="0"/>
                <a:ea typeface="Calibri"/>
                <a:cs typeface="Times New Roman"/>
              </a:rPr>
              <a:t>Improving working conditions and mine community health –  Plan of Action from the 15 &amp; 16 August 2017 Workshop (</a:t>
            </a:r>
            <a:r>
              <a:rPr lang="en-US" sz="2200" b="1" dirty="0">
                <a:solidFill>
                  <a:srgbClr val="874515">
                    <a:lumMod val="75000"/>
                  </a:srgbClr>
                </a:solidFill>
                <a:latin typeface="Calibri" pitchFamily="34" charset="0"/>
                <a:ea typeface="Calibri"/>
                <a:cs typeface="Times New Roman"/>
              </a:rPr>
              <a:t>5</a:t>
            </a:r>
            <a:r>
              <a:rPr lang="en-US" sz="2200" b="1" dirty="0" smtClean="0">
                <a:solidFill>
                  <a:srgbClr val="874515">
                    <a:lumMod val="75000"/>
                  </a:srgbClr>
                </a:solidFill>
                <a:latin typeface="Calibri" pitchFamily="34" charset="0"/>
                <a:ea typeface="Calibri"/>
                <a:cs typeface="Times New Roman"/>
              </a:rPr>
              <a:t>)</a:t>
            </a: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endParaRPr lang="en-ZA" sz="2000" dirty="0">
              <a:solidFill>
                <a:srgbClr val="874515">
                  <a:lumMod val="75000"/>
                </a:srgbClr>
              </a:solidFill>
              <a:latin typeface="Calibri" pitchFamily="34" charset="0"/>
              <a:ea typeface="+mn-ea"/>
              <a:cs typeface="+mn-cs"/>
            </a:endParaRPr>
          </a:p>
        </p:txBody>
      </p:sp>
      <p:sp>
        <p:nvSpPr>
          <p:cNvPr id="3" name="Content Placeholder 2"/>
          <p:cNvSpPr>
            <a:spLocks noGrp="1"/>
          </p:cNvSpPr>
          <p:nvPr>
            <p:ph idx="1"/>
          </p:nvPr>
        </p:nvSpPr>
        <p:spPr>
          <a:xfrm>
            <a:off x="464955" y="548680"/>
            <a:ext cx="8344754" cy="6192688"/>
          </a:xfrm>
        </p:spPr>
        <p:txBody>
          <a:bodyPr>
            <a:noAutofit/>
          </a:bodyPr>
          <a:lstStyle/>
          <a:p>
            <a:pPr marL="457200" lvl="1" indent="0" fontAlgn="base">
              <a:lnSpc>
                <a:spcPct val="150000"/>
              </a:lnSpc>
              <a:spcBef>
                <a:spcPct val="0"/>
              </a:spcBef>
              <a:spcAft>
                <a:spcPct val="0"/>
              </a:spcAft>
              <a:buNone/>
              <a:defRPr/>
            </a:pPr>
            <a:endParaRPr lang="en-ZA" altLang="en-US" sz="1800" dirty="0">
              <a:solidFill>
                <a:srgbClr val="874515">
                  <a:lumMod val="75000"/>
                </a:srgbClr>
              </a:solidFill>
              <a:latin typeface="Calibri" pitchFamily="34" charset="0"/>
            </a:endParaRPr>
          </a:p>
          <a:p>
            <a:pPr lvl="1" fontAlgn="base">
              <a:lnSpc>
                <a:spcPct val="150000"/>
              </a:lnSpc>
              <a:spcBef>
                <a:spcPct val="0"/>
              </a:spcBef>
              <a:spcAft>
                <a:spcPct val="0"/>
              </a:spcAft>
              <a:defRPr/>
            </a:pPr>
            <a:endParaRPr lang="en-US" sz="1800" dirty="0">
              <a:solidFill>
                <a:srgbClr val="874515">
                  <a:lumMod val="75000"/>
                </a:srgbClr>
              </a:solidFill>
              <a:latin typeface="Calibri" pitchFamily="34" charset="0"/>
            </a:endParaRPr>
          </a:p>
          <a:p>
            <a:pPr algn="just">
              <a:lnSpc>
                <a:spcPct val="150000"/>
              </a:lnSpc>
              <a:spcBef>
                <a:spcPts val="0"/>
              </a:spcBef>
            </a:pPr>
            <a:endParaRPr lang="en-US" sz="1800" dirty="0">
              <a:solidFill>
                <a:srgbClr val="874515">
                  <a:lumMod val="75000"/>
                </a:srgbClr>
              </a:solidFill>
              <a:latin typeface="Calibri" pitchFamily="34" charset="0"/>
            </a:endParaRPr>
          </a:p>
          <a:p>
            <a:pPr fontAlgn="base">
              <a:lnSpc>
                <a:spcPct val="150000"/>
              </a:lnSpc>
              <a:spcBef>
                <a:spcPct val="0"/>
              </a:spcBef>
              <a:spcAft>
                <a:spcPct val="0"/>
              </a:spcAft>
              <a:buFont typeface="Wingdings" panose="05000000000000000000" pitchFamily="2" charset="2"/>
              <a:buChar char="q"/>
              <a:defRPr/>
            </a:pPr>
            <a:endParaRPr lang="en-ZA" sz="1800" dirty="0">
              <a:solidFill>
                <a:srgbClr val="874515">
                  <a:lumMod val="75000"/>
                </a:srgbClr>
              </a:solidFill>
              <a:latin typeface="Calibri" pitchFamily="34" charset="0"/>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solidFill>
                  <a:prstClr val="black">
                    <a:tint val="75000"/>
                  </a:prstClr>
                </a:solidFill>
              </a:rPr>
              <a:pPr>
                <a:defRPr/>
              </a:pPr>
              <a:t>58</a:t>
            </a:fld>
            <a:endParaRPr lang="en-ZA" dirty="0">
              <a:solidFill>
                <a:prstClr val="black">
                  <a:tint val="75000"/>
                </a:prstClr>
              </a:solidFill>
            </a:endParaRPr>
          </a:p>
        </p:txBody>
      </p:sp>
      <p:graphicFrame>
        <p:nvGraphicFramePr>
          <p:cNvPr id="4" name="Table 3"/>
          <p:cNvGraphicFramePr>
            <a:graphicFrameLocks noGrp="1"/>
          </p:cNvGraphicFramePr>
          <p:nvPr>
            <p:extLst/>
          </p:nvPr>
        </p:nvGraphicFramePr>
        <p:xfrm>
          <a:off x="323528" y="836713"/>
          <a:ext cx="8486181" cy="5951297"/>
        </p:xfrm>
        <a:graphic>
          <a:graphicData uri="http://schemas.openxmlformats.org/drawingml/2006/table">
            <a:tbl>
              <a:tblPr firstRow="1" firstCol="1" bandRow="1"/>
              <a:tblGrid>
                <a:gridCol w="3600400">
                  <a:extLst>
                    <a:ext uri="{9D8B030D-6E8A-4147-A177-3AD203B41FA5}">
                      <a16:colId xmlns:a16="http://schemas.microsoft.com/office/drawing/2014/main" xmlns="" val="3447045984"/>
                    </a:ext>
                  </a:extLst>
                </a:gridCol>
                <a:gridCol w="2056854">
                  <a:extLst>
                    <a:ext uri="{9D8B030D-6E8A-4147-A177-3AD203B41FA5}">
                      <a16:colId xmlns:a16="http://schemas.microsoft.com/office/drawing/2014/main" xmlns="" val="3493635228"/>
                    </a:ext>
                  </a:extLst>
                </a:gridCol>
                <a:gridCol w="2828927">
                  <a:extLst>
                    <a:ext uri="{9D8B030D-6E8A-4147-A177-3AD203B41FA5}">
                      <a16:colId xmlns:a16="http://schemas.microsoft.com/office/drawing/2014/main" xmlns="" val="236607058"/>
                    </a:ext>
                  </a:extLst>
                </a:gridCol>
              </a:tblGrid>
              <a:tr h="534680">
                <a:tc>
                  <a:txBody>
                    <a:bodyPr/>
                    <a:lstStyle/>
                    <a:p>
                      <a:pPr marL="0" marR="0" algn="ctr">
                        <a:lnSpc>
                          <a:spcPct val="115000"/>
                        </a:lnSpc>
                        <a:spcBef>
                          <a:spcPts val="0"/>
                        </a:spcBef>
                        <a:spcAft>
                          <a:spcPts val="0"/>
                        </a:spcAft>
                      </a:pPr>
                      <a:r>
                        <a:rPr lang="en-ZA" sz="1600" b="1" u="none"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Outcome Area</a:t>
                      </a:r>
                      <a:endParaRPr lang="en-US" sz="16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ZA" sz="16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Responsibility / Champion</a:t>
                      </a:r>
                      <a:endParaRPr lang="en-US" sz="16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ZA" sz="16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Timeframe / Deadline</a:t>
                      </a:r>
                      <a:endParaRPr lang="en-US" sz="16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4062847824"/>
                  </a:ext>
                </a:extLst>
              </a:tr>
              <a:tr h="667122">
                <a:tc>
                  <a:txBody>
                    <a:bodyPr/>
                    <a:lstStyle/>
                    <a:p>
                      <a:pPr marL="0" marR="0" lvl="0" indent="0">
                        <a:lnSpc>
                          <a:spcPct val="115000"/>
                        </a:lnSpc>
                        <a:spcBef>
                          <a:spcPts val="0"/>
                        </a:spcBef>
                        <a:spcAft>
                          <a:spcPts val="0"/>
                        </a:spcAft>
                        <a:buFont typeface="+mj-lt"/>
                        <a:buNone/>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1. Improving </a:t>
                      </a:r>
                      <a:r>
                        <a:rPr lang="en-ZA" sz="1100" dirty="0">
                          <a:effectLst/>
                          <a:latin typeface="Calibri" panose="020F0502020204030204" pitchFamily="34" charset="0"/>
                          <a:ea typeface="Calibri" panose="020F0502020204030204" pitchFamily="34" charset="0"/>
                          <a:cs typeface="Times New Roman" panose="02020603050405020304" pitchFamily="18" charset="0"/>
                        </a:rPr>
                        <a:t>Tracking &amp; Tracing – include Ex-mineworkers  - Costs associated with finding and paying a beneficiary (internal transfers)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DPME, FSB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On-going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27783558"/>
                  </a:ext>
                </a:extLst>
              </a:tr>
              <a:tr h="501782">
                <a:tc>
                  <a:txBody>
                    <a:bodyPr/>
                    <a:lstStyle/>
                    <a:p>
                      <a:pPr marL="0" marR="0" lvl="0" indent="0">
                        <a:lnSpc>
                          <a:spcPct val="115000"/>
                        </a:lnSpc>
                        <a:spcBef>
                          <a:spcPts val="0"/>
                        </a:spcBef>
                        <a:spcAft>
                          <a:spcPts val="0"/>
                        </a:spcAft>
                        <a:buFont typeface="+mj-lt"/>
                        <a:buNone/>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2. Corrupt </a:t>
                      </a:r>
                      <a:r>
                        <a:rPr lang="en-ZA" sz="1100" dirty="0">
                          <a:effectLst/>
                          <a:latin typeface="Calibri" panose="020F0502020204030204" pitchFamily="34" charset="0"/>
                          <a:ea typeface="Calibri" panose="020F0502020204030204" pitchFamily="34" charset="0"/>
                          <a:cs typeface="Times New Roman" panose="02020603050405020304" pitchFamily="18" charset="0"/>
                        </a:rPr>
                        <a:t>Activities – Forensic investigation – CCOD, Funds and Ex-Mineworkers Formations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DPME, Ex-Mineworkers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TBC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0484287"/>
                  </a:ext>
                </a:extLst>
              </a:tr>
              <a:tr h="501782">
                <a:tc>
                  <a:txBody>
                    <a:bodyPr/>
                    <a:lstStyle/>
                    <a:p>
                      <a:pPr marL="0" marR="0" lvl="0" indent="0">
                        <a:lnSpc>
                          <a:spcPct val="115000"/>
                        </a:lnSpc>
                        <a:spcBef>
                          <a:spcPts val="0"/>
                        </a:spcBef>
                        <a:spcAft>
                          <a:spcPts val="0"/>
                        </a:spcAft>
                        <a:buFont typeface="+mj-lt"/>
                        <a:buNone/>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3. Collaborating </a:t>
                      </a:r>
                      <a:r>
                        <a:rPr lang="en-ZA" sz="1100" dirty="0">
                          <a:effectLst/>
                          <a:latin typeface="Calibri" panose="020F0502020204030204" pitchFamily="34" charset="0"/>
                          <a:ea typeface="Calibri" panose="020F0502020204030204" pitchFamily="34" charset="0"/>
                          <a:cs typeface="Times New Roman" panose="02020603050405020304" pitchFamily="18" charset="0"/>
                        </a:rPr>
                        <a:t>with Ex-Mineworkers - Information gathering for interim – Discussion with principal officer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DPME, FSB, Funds, Ex-Mineworkers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TBC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07083667"/>
                  </a:ext>
                </a:extLst>
              </a:tr>
              <a:tr h="568113">
                <a:tc>
                  <a:txBody>
                    <a:bodyPr/>
                    <a:lstStyle/>
                    <a:p>
                      <a:pPr marL="0" marR="0" lvl="0" indent="0">
                        <a:lnSpc>
                          <a:spcPct val="115000"/>
                        </a:lnSpc>
                        <a:spcBef>
                          <a:spcPts val="0"/>
                        </a:spcBef>
                        <a:spcAft>
                          <a:spcPts val="0"/>
                        </a:spcAft>
                        <a:buFont typeface="+mj-lt"/>
                        <a:buNone/>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4. Logistics </a:t>
                      </a:r>
                      <a:r>
                        <a:rPr lang="en-ZA" sz="1100" dirty="0">
                          <a:effectLst/>
                          <a:latin typeface="Calibri" panose="020F0502020204030204" pitchFamily="34" charset="0"/>
                          <a:ea typeface="Calibri" panose="020F0502020204030204" pitchFamily="34" charset="0"/>
                          <a:cs typeface="Times New Roman" panose="02020603050405020304" pitchFamily="18" charset="0"/>
                        </a:rPr>
                        <a:t>Co-ordinating Centre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Chamber of Mines, DMR, DPME , Department of Health (DoH) and FSB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13 September 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55364432"/>
                  </a:ext>
                </a:extLst>
              </a:tr>
              <a:tr h="501782">
                <a:tc>
                  <a:txBody>
                    <a:bodyPr/>
                    <a:lstStyle/>
                    <a:p>
                      <a:pPr marL="0" marR="0" lvl="0" indent="0" algn="just">
                        <a:lnSpc>
                          <a:spcPct val="115000"/>
                        </a:lnSpc>
                        <a:spcBef>
                          <a:spcPts val="0"/>
                        </a:spcBef>
                        <a:spcAft>
                          <a:spcPts val="0"/>
                        </a:spcAft>
                        <a:buFont typeface="+mj-lt"/>
                        <a:buNone/>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5. Provisions </a:t>
                      </a:r>
                      <a:r>
                        <a:rPr lang="en-ZA" sz="1100" dirty="0">
                          <a:effectLst/>
                          <a:latin typeface="Calibri" panose="020F0502020204030204" pitchFamily="34" charset="0"/>
                          <a:ea typeface="Calibri" panose="020F0502020204030204" pitchFamily="34" charset="0"/>
                          <a:cs typeface="Times New Roman" panose="02020603050405020304" pitchFamily="18" charset="0"/>
                        </a:rPr>
                        <a:t>within Pension Funds Act Legislation / Regulatory Constraints. Implications of Central Fund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National Treasury, FSB, DMR and DPME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31 August 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3305617"/>
                  </a:ext>
                </a:extLst>
              </a:tr>
              <a:tr h="334521">
                <a:tc>
                  <a:txBody>
                    <a:bodyPr/>
                    <a:lstStyle/>
                    <a:p>
                      <a:pPr marL="180340" marR="0" indent="-180340">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6.  Central Unclaimed Benefits Fund – Plan &amp; Mechanics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National Treasury, FSB, DPME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TBC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4278827"/>
                  </a:ext>
                </a:extLst>
              </a:tr>
              <a:tr h="378742">
                <a:tc>
                  <a:txBody>
                    <a:bodyPr/>
                    <a:lstStyle/>
                    <a:p>
                      <a:pPr marL="0" marR="0" lvl="0" indent="0">
                        <a:lnSpc>
                          <a:spcPct val="115000"/>
                        </a:lnSpc>
                        <a:spcBef>
                          <a:spcPts val="0"/>
                        </a:spcBef>
                        <a:spcAft>
                          <a:spcPts val="0"/>
                        </a:spcAft>
                        <a:buFont typeface="+mj-lt"/>
                        <a:buNone/>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7. Decentralisation </a:t>
                      </a:r>
                      <a:r>
                        <a:rPr lang="en-ZA" sz="1100" dirty="0">
                          <a:effectLst/>
                          <a:latin typeface="Calibri" panose="020F0502020204030204" pitchFamily="34" charset="0"/>
                          <a:ea typeface="Calibri" panose="020F0502020204030204" pitchFamily="34" charset="0"/>
                          <a:cs typeface="Times New Roman" panose="02020603050405020304" pitchFamily="18" charset="0"/>
                        </a:rPr>
                        <a:t>of MBOD &amp; CCOD Services – Taking Services to the People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DPME, DoH and DMR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12 September 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5823171"/>
                  </a:ext>
                </a:extLst>
              </a:tr>
              <a:tr h="1005644">
                <a:tc>
                  <a:txBody>
                    <a:bodyPr/>
                    <a:lstStyle/>
                    <a:p>
                      <a:pPr marL="0" marR="0" lvl="0" indent="0">
                        <a:lnSpc>
                          <a:spcPct val="115000"/>
                        </a:lnSpc>
                        <a:spcBef>
                          <a:spcPts val="0"/>
                        </a:spcBef>
                        <a:spcAft>
                          <a:spcPts val="0"/>
                        </a:spcAft>
                        <a:buFont typeface="+mj-lt"/>
                        <a:buNone/>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8. Involvement </a:t>
                      </a:r>
                      <a:r>
                        <a:rPr lang="en-ZA" sz="1100" dirty="0">
                          <a:effectLst/>
                          <a:latin typeface="Calibri" panose="020F0502020204030204" pitchFamily="34" charset="0"/>
                          <a:ea typeface="Calibri" panose="020F0502020204030204" pitchFamily="34" charset="0"/>
                          <a:cs typeface="Times New Roman" panose="02020603050405020304" pitchFamily="18" charset="0"/>
                        </a:rPr>
                        <a:t>of Other Stakeholders to include in Tracing Process and Awareness Campaigns (Home Affairs, Banks, SARS etc.) – </a:t>
                      </a:r>
                      <a:r>
                        <a:rPr lang="en-ZA" sz="1100" b="1" dirty="0">
                          <a:effectLst/>
                          <a:latin typeface="Calibri" panose="020F0502020204030204" pitchFamily="34" charset="0"/>
                          <a:ea typeface="Calibri" panose="020F0502020204030204" pitchFamily="34" charset="0"/>
                          <a:cs typeface="Times New Roman" panose="02020603050405020304" pitchFamily="18" charset="0"/>
                        </a:rPr>
                        <a:t>MWPF to provide list from Lesotho</a:t>
                      </a:r>
                      <a:r>
                        <a:rPr lang="en-ZA" sz="1100" dirty="0">
                          <a:effectLst/>
                          <a:latin typeface="Calibri" panose="020F0502020204030204" pitchFamily="34" charset="0"/>
                          <a:ea typeface="Calibri" panose="020F0502020204030204" pitchFamily="34" charset="0"/>
                          <a:cs typeface="Times New Roman" panose="02020603050405020304" pitchFamily="18" charset="0"/>
                        </a:rPr>
                        <a:t>. Speak to Dr Barry regarding Absa arrangement.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DPME, FSB, DMR and DoH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TBC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8477623"/>
                  </a:ext>
                </a:extLst>
              </a:tr>
              <a:tr h="189371">
                <a:tc>
                  <a:txBody>
                    <a:bodyPr/>
                    <a:lstStyle/>
                    <a:p>
                      <a:pPr marL="0" marR="0" lvl="0" indent="0">
                        <a:lnSpc>
                          <a:spcPct val="115000"/>
                        </a:lnSpc>
                        <a:spcBef>
                          <a:spcPts val="0"/>
                        </a:spcBef>
                        <a:spcAft>
                          <a:spcPts val="0"/>
                        </a:spcAft>
                        <a:buFont typeface="+mj-lt"/>
                        <a:buNone/>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9. Eastern </a:t>
                      </a:r>
                      <a:r>
                        <a:rPr lang="en-ZA" sz="1100" dirty="0">
                          <a:effectLst/>
                          <a:latin typeface="Calibri" panose="020F0502020204030204" pitchFamily="34" charset="0"/>
                          <a:ea typeface="Calibri" panose="020F0502020204030204" pitchFamily="34" charset="0"/>
                          <a:cs typeface="Times New Roman" panose="02020603050405020304" pitchFamily="18" charset="0"/>
                        </a:rPr>
                        <a:t>Cape SteerCo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DPME, DMR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September 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7660737"/>
                  </a:ext>
                </a:extLst>
              </a:tr>
              <a:tr h="721116">
                <a:tc>
                  <a:txBody>
                    <a:bodyPr/>
                    <a:lstStyle/>
                    <a:p>
                      <a:pPr marL="0" marR="0" lvl="0" indent="0">
                        <a:lnSpc>
                          <a:spcPct val="115000"/>
                        </a:lnSpc>
                        <a:spcBef>
                          <a:spcPts val="0"/>
                        </a:spcBef>
                        <a:spcAft>
                          <a:spcPts val="0"/>
                        </a:spcAft>
                        <a:buFont typeface="+mj-lt"/>
                        <a:buNone/>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10.  Exhumation </a:t>
                      </a:r>
                      <a:r>
                        <a:rPr lang="en-ZA" sz="1100" dirty="0">
                          <a:effectLst/>
                          <a:latin typeface="Calibri" panose="020F0502020204030204" pitchFamily="34" charset="0"/>
                          <a:ea typeface="Calibri" panose="020F0502020204030204" pitchFamily="34" charset="0"/>
                          <a:cs typeface="Times New Roman" panose="02020603050405020304" pitchFamily="18" charset="0"/>
                        </a:rPr>
                        <a:t>and Repatriation of ex-mineworkers who died and buried at place of work. Social support provided to families of sick and injured mineworkers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DPME, DMR, Social Development, EC (OTP)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September 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1713530"/>
                  </a:ext>
                </a:extLst>
              </a:tr>
            </a:tbl>
          </a:graphicData>
        </a:graphic>
      </p:graphicFrame>
    </p:spTree>
    <p:extLst>
      <p:ext uri="{BB962C8B-B14F-4D97-AF65-F5344CB8AC3E}">
        <p14:creationId xmlns:p14="http://schemas.microsoft.com/office/powerpoint/2010/main" xmlns="" val="38282442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49" y="105836"/>
            <a:ext cx="8640960" cy="576064"/>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Improving working conditions and mine community health – Unclaimed/Unpaid ex-mineworkers pension and provident funds </a:t>
            </a:r>
            <a:r>
              <a:rPr lang="en-US" sz="2200" b="1" dirty="0" smtClean="0">
                <a:solidFill>
                  <a:srgbClr val="874515">
                    <a:lumMod val="75000"/>
                  </a:srgbClr>
                </a:solidFill>
                <a:latin typeface="Calibri" pitchFamily="34" charset="0"/>
                <a:ea typeface="Calibri"/>
                <a:cs typeface="Times New Roman"/>
              </a:rPr>
              <a:t>(6)</a:t>
            </a: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r>
              <a:rPr lang="en-US" sz="2200" b="1" dirty="0" smtClean="0">
                <a:solidFill>
                  <a:srgbClr val="874515">
                    <a:lumMod val="75000"/>
                  </a:srgbClr>
                </a:solidFill>
                <a:latin typeface="Calibri" pitchFamily="34" charset="0"/>
                <a:ea typeface="Calibri"/>
                <a:cs typeface="Times New Roman"/>
              </a:rPr>
              <a:t/>
            </a:r>
            <a:br>
              <a:rPr lang="en-US" sz="2200" b="1" dirty="0" smtClean="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464954" y="548680"/>
            <a:ext cx="8427525" cy="6275492"/>
          </a:xfrm>
        </p:spPr>
        <p:txBody>
          <a:bodyPr>
            <a:noAutofit/>
          </a:bodyPr>
          <a:lstStyle/>
          <a:p>
            <a:pPr algn="just" fontAlgn="base">
              <a:lnSpc>
                <a:spcPct val="150000"/>
              </a:lnSpc>
              <a:spcBef>
                <a:spcPts val="0"/>
              </a:spcBef>
              <a:spcAft>
                <a:spcPct val="30000"/>
              </a:spcAft>
              <a:buFont typeface="Wingdings" panose="05000000000000000000" pitchFamily="2" charset="2"/>
              <a:buChar char="q"/>
              <a:defRPr/>
            </a:pPr>
            <a:r>
              <a:rPr lang="en-ZA" sz="1800" dirty="0" smtClean="0">
                <a:solidFill>
                  <a:srgbClr val="874515">
                    <a:lumMod val="75000"/>
                  </a:srgbClr>
                </a:solidFill>
                <a:latin typeface="Calibri" pitchFamily="34" charset="0"/>
              </a:rPr>
              <a:t>Beneficiaries/Claimants </a:t>
            </a:r>
            <a:r>
              <a:rPr lang="en-ZA" sz="1800" dirty="0">
                <a:solidFill>
                  <a:srgbClr val="874515">
                    <a:lumMod val="75000"/>
                  </a:srgbClr>
                </a:solidFill>
                <a:latin typeface="Calibri" pitchFamily="34" charset="0"/>
              </a:rPr>
              <a:t>– Assist with directing their enquiries to the relevant funds (post, e-mail, telephone and walk-in clients) – currently utilising the </a:t>
            </a:r>
            <a:r>
              <a:rPr lang="en-ZA" sz="1800" dirty="0" smtClean="0">
                <a:solidFill>
                  <a:srgbClr val="874515">
                    <a:lumMod val="75000"/>
                  </a:srgbClr>
                </a:solidFill>
                <a:latin typeface="Calibri" pitchFamily="34" charset="0"/>
              </a:rPr>
              <a:t>database</a:t>
            </a:r>
          </a:p>
          <a:p>
            <a:pPr marL="301625" indent="-285750" eaLnBrk="0" fontAlgn="base" hangingPunct="0">
              <a:lnSpc>
                <a:spcPct val="150000"/>
              </a:lnSpc>
              <a:spcBef>
                <a:spcPct val="30000"/>
              </a:spcBef>
              <a:spcAft>
                <a:spcPct val="30000"/>
              </a:spcAft>
              <a:buFont typeface="Wingdings" panose="05000000000000000000" pitchFamily="2" charset="2"/>
              <a:buChar char="q"/>
              <a:defRPr/>
            </a:pPr>
            <a:r>
              <a:rPr lang="en-ZA" sz="1800" dirty="0" smtClean="0">
                <a:solidFill>
                  <a:srgbClr val="874515">
                    <a:lumMod val="75000"/>
                  </a:srgbClr>
                </a:solidFill>
                <a:latin typeface="Calibri" pitchFamily="34" charset="0"/>
              </a:rPr>
              <a:t>From </a:t>
            </a:r>
            <a:r>
              <a:rPr lang="en-ZA" sz="1800" dirty="0">
                <a:solidFill>
                  <a:srgbClr val="874515">
                    <a:lumMod val="75000"/>
                  </a:srgbClr>
                </a:solidFill>
                <a:latin typeface="Calibri" pitchFamily="34" charset="0"/>
              </a:rPr>
              <a:t>1 Jan 2015 to 31 March 2017 the FSB has received a total of 10 598 enquiries of these 3 903 were for </a:t>
            </a:r>
            <a:r>
              <a:rPr lang="en-ZA" sz="1800" dirty="0" smtClean="0">
                <a:solidFill>
                  <a:srgbClr val="874515">
                    <a:lumMod val="75000"/>
                  </a:srgbClr>
                </a:solidFill>
                <a:latin typeface="Calibri" pitchFamily="34" charset="0"/>
              </a:rPr>
              <a:t>ex-mineworkers. The FSB has now developed an unclaimed retirement benefits electronic database </a:t>
            </a:r>
          </a:p>
          <a:p>
            <a:pPr marL="15875" lvl="0" indent="0" eaLnBrk="0" fontAlgn="base" hangingPunct="0">
              <a:lnSpc>
                <a:spcPct val="150000"/>
              </a:lnSpc>
              <a:spcBef>
                <a:spcPct val="30000"/>
              </a:spcBef>
              <a:spcAft>
                <a:spcPct val="30000"/>
              </a:spcAft>
              <a:buNone/>
              <a:defRPr/>
            </a:pPr>
            <a:r>
              <a:rPr lang="en-ZA" sz="1800" dirty="0" smtClean="0">
                <a:solidFill>
                  <a:srgbClr val="874515">
                    <a:lumMod val="75000"/>
                  </a:srgbClr>
                </a:solidFill>
                <a:latin typeface="Calibri" pitchFamily="34" charset="0"/>
              </a:rPr>
              <a:t>    </a:t>
            </a:r>
            <a:endParaRPr lang="en-US" sz="1800" dirty="0">
              <a:solidFill>
                <a:srgbClr val="874515">
                  <a:lumMod val="75000"/>
                </a:srgbClr>
              </a:solidFill>
              <a:latin typeface="Calibri" pitchFamily="34" charset="0"/>
            </a:endParaRPr>
          </a:p>
          <a:p>
            <a:pPr algn="just">
              <a:lnSpc>
                <a:spcPct val="150000"/>
              </a:lnSpc>
              <a:spcBef>
                <a:spcPts val="0"/>
              </a:spcBef>
            </a:pPr>
            <a:endParaRPr lang="en-ZA" sz="1800" dirty="0" smtClean="0">
              <a:solidFill>
                <a:srgbClr val="874515">
                  <a:lumMod val="75000"/>
                </a:srgbClr>
              </a:solidFill>
              <a:latin typeface="Calibri" pitchFamily="34" charset="0"/>
            </a:endParaRPr>
          </a:p>
          <a:p>
            <a:pPr algn="just">
              <a:lnSpc>
                <a:spcPct val="150000"/>
              </a:lnSpc>
              <a:spcBef>
                <a:spcPts val="0"/>
              </a:spcBef>
            </a:pPr>
            <a:endParaRPr lang="en-ZA" sz="1800" dirty="0">
              <a:solidFill>
                <a:srgbClr val="874515">
                  <a:lumMod val="75000"/>
                </a:srgbClr>
              </a:solidFill>
              <a:latin typeface="Calibri" pitchFamily="34" charset="0"/>
            </a:endParaRPr>
          </a:p>
          <a:p>
            <a:pPr marL="0" indent="0" algn="just">
              <a:lnSpc>
                <a:spcPct val="150000"/>
              </a:lnSpc>
              <a:spcBef>
                <a:spcPts val="0"/>
              </a:spcBef>
              <a:buNone/>
            </a:pPr>
            <a:endParaRPr lang="en-ZA" sz="1800" dirty="0" smtClean="0">
              <a:solidFill>
                <a:srgbClr val="874515">
                  <a:lumMod val="75000"/>
                </a:srgbClr>
              </a:solidFill>
              <a:latin typeface="Calibri" pitchFamily="34" charset="0"/>
            </a:endParaRPr>
          </a:p>
          <a:p>
            <a:pPr marL="0" indent="0" algn="just">
              <a:lnSpc>
                <a:spcPct val="150000"/>
              </a:lnSpc>
              <a:spcBef>
                <a:spcPts val="0"/>
              </a:spcBef>
              <a:buNone/>
            </a:pPr>
            <a:endParaRPr lang="en-ZA" sz="1800" dirty="0" smtClean="0">
              <a:solidFill>
                <a:srgbClr val="874515">
                  <a:lumMod val="75000"/>
                </a:srgbClr>
              </a:solidFill>
              <a:latin typeface="Calibri" pitchFamily="34" charset="0"/>
            </a:endParaRPr>
          </a:p>
          <a:p>
            <a:pPr marL="0" indent="0" algn="just">
              <a:lnSpc>
                <a:spcPct val="150000"/>
              </a:lnSpc>
              <a:spcBef>
                <a:spcPts val="0"/>
              </a:spcBef>
              <a:buNone/>
            </a:pPr>
            <a:r>
              <a:rPr lang="en-ZA" sz="1800" dirty="0" smtClean="0">
                <a:solidFill>
                  <a:srgbClr val="874515">
                    <a:lumMod val="75000"/>
                  </a:srgbClr>
                </a:solidFill>
                <a:latin typeface="Calibri" pitchFamily="34" charset="0"/>
              </a:rPr>
              <a:t>Collected unclaimed data</a:t>
            </a:r>
          </a:p>
          <a:p>
            <a:pPr marL="0" indent="0" algn="just">
              <a:lnSpc>
                <a:spcPct val="150000"/>
              </a:lnSpc>
              <a:spcBef>
                <a:spcPts val="0"/>
              </a:spcBef>
              <a:buNone/>
            </a:pPr>
            <a:endParaRPr lang="en-ZA" sz="1800" dirty="0">
              <a:solidFill>
                <a:srgbClr val="874515">
                  <a:lumMod val="75000"/>
                </a:srgbClr>
              </a:solidFill>
              <a:latin typeface="Calibri" pitchFamily="34" charset="0"/>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CEF7C-0479-4D8B-85C2-EAB109B32C17}"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nvPr>
        </p:nvGraphicFramePr>
        <p:xfrm>
          <a:off x="755574" y="2742349"/>
          <a:ext cx="7704858" cy="2501265"/>
        </p:xfrm>
        <a:graphic>
          <a:graphicData uri="http://schemas.openxmlformats.org/drawingml/2006/table">
            <a:tbl>
              <a:tblPr firstRow="1" firstCol="1" bandRow="1"/>
              <a:tblGrid>
                <a:gridCol w="1624055">
                  <a:extLst>
                    <a:ext uri="{9D8B030D-6E8A-4147-A177-3AD203B41FA5}">
                      <a16:colId xmlns:a16="http://schemas.microsoft.com/office/drawing/2014/main" xmlns="" val="382733462"/>
                    </a:ext>
                  </a:extLst>
                </a:gridCol>
                <a:gridCol w="680406">
                  <a:extLst>
                    <a:ext uri="{9D8B030D-6E8A-4147-A177-3AD203B41FA5}">
                      <a16:colId xmlns:a16="http://schemas.microsoft.com/office/drawing/2014/main" xmlns="" val="3571116681"/>
                    </a:ext>
                  </a:extLst>
                </a:gridCol>
                <a:gridCol w="1464885">
                  <a:extLst>
                    <a:ext uri="{9D8B030D-6E8A-4147-A177-3AD203B41FA5}">
                      <a16:colId xmlns:a16="http://schemas.microsoft.com/office/drawing/2014/main" xmlns="" val="52126156"/>
                    </a:ext>
                  </a:extLst>
                </a:gridCol>
                <a:gridCol w="550972">
                  <a:extLst>
                    <a:ext uri="{9D8B030D-6E8A-4147-A177-3AD203B41FA5}">
                      <a16:colId xmlns:a16="http://schemas.microsoft.com/office/drawing/2014/main" xmlns="" val="1136034026"/>
                    </a:ext>
                  </a:extLst>
                </a:gridCol>
                <a:gridCol w="2361307">
                  <a:extLst>
                    <a:ext uri="{9D8B030D-6E8A-4147-A177-3AD203B41FA5}">
                      <a16:colId xmlns:a16="http://schemas.microsoft.com/office/drawing/2014/main" xmlns="" val="2251905891"/>
                    </a:ext>
                  </a:extLst>
                </a:gridCol>
                <a:gridCol w="1023233">
                  <a:extLst>
                    <a:ext uri="{9D8B030D-6E8A-4147-A177-3AD203B41FA5}">
                      <a16:colId xmlns:a16="http://schemas.microsoft.com/office/drawing/2014/main" xmlns="" val="1751345556"/>
                    </a:ext>
                  </a:extLst>
                </a:gridCol>
              </a:tblGrid>
              <a:tr h="297180">
                <a:tc>
                  <a:txBody>
                    <a:bodyPr/>
                    <a:lstStyle/>
                    <a:p>
                      <a:pPr marL="914400" marR="0">
                        <a:lnSpc>
                          <a:spcPct val="115000"/>
                        </a:lnSpc>
                        <a:spcBef>
                          <a:spcPts val="600"/>
                        </a:spcBef>
                        <a:spcAft>
                          <a:spcPts val="600"/>
                        </a:spcAft>
                      </a:pPr>
                      <a:r>
                        <a:rPr lang="en-GB"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38135"/>
                    </a:solidFill>
                  </a:tcPr>
                </a:tc>
                <a:tc>
                  <a:txBody>
                    <a:bodyPr/>
                    <a:lstStyle/>
                    <a:p>
                      <a:pPr marL="0" marR="0">
                        <a:lnSpc>
                          <a:spcPct val="115000"/>
                        </a:lnSpc>
                        <a:spcBef>
                          <a:spcPts val="600"/>
                        </a:spcBef>
                        <a:spcAft>
                          <a:spcPts val="600"/>
                        </a:spcAft>
                      </a:pPr>
                      <a:r>
                        <a:rPr lang="en-GB"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No.  of funds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38135"/>
                    </a:solidFill>
                  </a:tcPr>
                </a:tc>
                <a:tc>
                  <a:txBody>
                    <a:bodyPr/>
                    <a:lstStyle/>
                    <a:p>
                      <a:pPr marL="0" marR="0">
                        <a:lnSpc>
                          <a:spcPct val="115000"/>
                        </a:lnSpc>
                        <a:spcBef>
                          <a:spcPts val="600"/>
                        </a:spcBef>
                        <a:spcAft>
                          <a:spcPts val="600"/>
                        </a:spcAft>
                      </a:pPr>
                      <a:r>
                        <a:rPr lang="en-GB"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Aggregate amount of unclaimed benefits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38135"/>
                    </a:solidFill>
                  </a:tcPr>
                </a:tc>
                <a:tc>
                  <a:txBody>
                    <a:bodyPr/>
                    <a:lstStyle/>
                    <a:p>
                      <a:pPr marL="0" marR="0" algn="ctr">
                        <a:lnSpc>
                          <a:spcPct val="115000"/>
                        </a:lnSpc>
                        <a:spcBef>
                          <a:spcPts val="600"/>
                        </a:spcBef>
                        <a:spcAft>
                          <a:spcPts val="600"/>
                        </a:spcAft>
                      </a:pPr>
                      <a:r>
                        <a:rPr lang="en-GB"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38135"/>
                    </a:solidFill>
                  </a:tcPr>
                </a:tc>
                <a:tc>
                  <a:txBody>
                    <a:bodyPr/>
                    <a:lstStyle/>
                    <a:p>
                      <a:pPr marL="0" marR="0">
                        <a:lnSpc>
                          <a:spcPct val="115000"/>
                        </a:lnSpc>
                        <a:spcBef>
                          <a:spcPts val="600"/>
                        </a:spcBef>
                        <a:spcAft>
                          <a:spcPts val="600"/>
                        </a:spcAft>
                      </a:pPr>
                      <a:r>
                        <a:rPr lang="en-GB"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Number of beneficiaries for whom unclaimed benefits are held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38135"/>
                    </a:solidFill>
                  </a:tcPr>
                </a:tc>
                <a:tc>
                  <a:txBody>
                    <a:bodyPr/>
                    <a:lstStyle/>
                    <a:p>
                      <a:pPr marL="0" marR="0" algn="ctr">
                        <a:lnSpc>
                          <a:spcPct val="115000"/>
                        </a:lnSpc>
                        <a:spcBef>
                          <a:spcPts val="600"/>
                        </a:spcBef>
                        <a:spcAft>
                          <a:spcPts val="600"/>
                        </a:spcAft>
                      </a:pPr>
                      <a:r>
                        <a:rPr lang="en-GB"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38135"/>
                    </a:solidFill>
                  </a:tcPr>
                </a:tc>
                <a:extLst>
                  <a:ext uri="{0D108BD9-81ED-4DB2-BD59-A6C34878D82A}">
                    <a16:rowId xmlns:a16="http://schemas.microsoft.com/office/drawing/2014/main" xmlns="" val="1294405539"/>
                  </a:ext>
                </a:extLst>
              </a:tr>
              <a:tr h="316230">
                <a:tc>
                  <a:txBody>
                    <a:bodyPr/>
                    <a:lstStyle/>
                    <a:p>
                      <a:pPr marL="0" marR="0">
                        <a:lnSpc>
                          <a:spcPct val="115000"/>
                        </a:lnSpc>
                        <a:spcBef>
                          <a:spcPts val="600"/>
                        </a:spcBef>
                        <a:spcAft>
                          <a:spcPts val="600"/>
                        </a:spcAft>
                      </a:pPr>
                      <a:r>
                        <a:rPr lang="en-GB" sz="1400" b="1"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Occupational retirement funds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kern="12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1 190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kern="12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34 005 109 852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kern="12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81.62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kern="12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3 188 457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kern="12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78.02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2198203652"/>
                  </a:ext>
                </a:extLst>
              </a:tr>
              <a:tr h="147955">
                <a:tc>
                  <a:txBody>
                    <a:bodyPr/>
                    <a:lstStyle/>
                    <a:p>
                      <a:pPr marL="0" marR="0">
                        <a:lnSpc>
                          <a:spcPct val="115000"/>
                        </a:lnSpc>
                        <a:spcBef>
                          <a:spcPts val="600"/>
                        </a:spcBef>
                        <a:spcAft>
                          <a:spcPts val="600"/>
                        </a:spcAft>
                      </a:pPr>
                      <a:r>
                        <a:rPr lang="en-GB" sz="1400" b="1"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Beneficiary funds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kern="12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kern="12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68 510 148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kern="12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0.18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kern="12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1 213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kern="12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0.03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298830526"/>
                  </a:ext>
                </a:extLst>
              </a:tr>
              <a:tr h="297180">
                <a:tc>
                  <a:txBody>
                    <a:bodyPr/>
                    <a:lstStyle/>
                    <a:p>
                      <a:pPr marL="0" marR="0">
                        <a:lnSpc>
                          <a:spcPct val="115000"/>
                        </a:lnSpc>
                        <a:spcBef>
                          <a:spcPts val="600"/>
                        </a:spcBef>
                        <a:spcAft>
                          <a:spcPts val="600"/>
                        </a:spcAft>
                      </a:pPr>
                      <a:r>
                        <a:rPr lang="en-GB" sz="1400" b="1"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Unclaimed benefits funds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kern="12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41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kern="12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7 585 111 899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kern="12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18.20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kern="12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896 615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kern="12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21.95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165777276"/>
                  </a:ext>
                </a:extLst>
              </a:tr>
              <a:tr h="187158">
                <a:tc>
                  <a:txBody>
                    <a:bodyPr/>
                    <a:lstStyle/>
                    <a:p>
                      <a:pPr marL="0" marR="0">
                        <a:lnSpc>
                          <a:spcPct val="115000"/>
                        </a:lnSpc>
                        <a:spcBef>
                          <a:spcPts val="600"/>
                        </a:spcBef>
                        <a:spcAft>
                          <a:spcPts val="600"/>
                        </a:spcAft>
                      </a:pPr>
                      <a:r>
                        <a:rPr lang="en-GB" sz="1400" b="1"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Total</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b="1" kern="12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1 238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b="1" kern="12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41 658 731 899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b="1" kern="12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100 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b="1" kern="12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4 086 285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b="1" kern="12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100 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3581671085"/>
                  </a:ext>
                </a:extLst>
              </a:tr>
            </a:tbl>
          </a:graphicData>
        </a:graphic>
      </p:graphicFrame>
      <p:graphicFrame>
        <p:nvGraphicFramePr>
          <p:cNvPr id="6" name="Table 5"/>
          <p:cNvGraphicFramePr>
            <a:graphicFrameLocks noGrp="1"/>
          </p:cNvGraphicFramePr>
          <p:nvPr>
            <p:extLst/>
          </p:nvPr>
        </p:nvGraphicFramePr>
        <p:xfrm>
          <a:off x="755574" y="5609353"/>
          <a:ext cx="7670430" cy="1240536"/>
        </p:xfrm>
        <a:graphic>
          <a:graphicData uri="http://schemas.openxmlformats.org/drawingml/2006/table">
            <a:tbl>
              <a:tblPr firstRow="1" firstCol="1" bandRow="1"/>
              <a:tblGrid>
                <a:gridCol w="1702277">
                  <a:extLst>
                    <a:ext uri="{9D8B030D-6E8A-4147-A177-3AD203B41FA5}">
                      <a16:colId xmlns:a16="http://schemas.microsoft.com/office/drawing/2014/main" xmlns="" val="3303609400"/>
                    </a:ext>
                  </a:extLst>
                </a:gridCol>
                <a:gridCol w="651719">
                  <a:extLst>
                    <a:ext uri="{9D8B030D-6E8A-4147-A177-3AD203B41FA5}">
                      <a16:colId xmlns:a16="http://schemas.microsoft.com/office/drawing/2014/main" xmlns="" val="1979501183"/>
                    </a:ext>
                  </a:extLst>
                </a:gridCol>
                <a:gridCol w="1488432">
                  <a:extLst>
                    <a:ext uri="{9D8B030D-6E8A-4147-A177-3AD203B41FA5}">
                      <a16:colId xmlns:a16="http://schemas.microsoft.com/office/drawing/2014/main" xmlns="" val="677584969"/>
                    </a:ext>
                  </a:extLst>
                </a:gridCol>
                <a:gridCol w="733184">
                  <a:extLst>
                    <a:ext uri="{9D8B030D-6E8A-4147-A177-3AD203B41FA5}">
                      <a16:colId xmlns:a16="http://schemas.microsoft.com/office/drawing/2014/main" xmlns="" val="329697016"/>
                    </a:ext>
                  </a:extLst>
                </a:gridCol>
                <a:gridCol w="2086706">
                  <a:extLst>
                    <a:ext uri="{9D8B030D-6E8A-4147-A177-3AD203B41FA5}">
                      <a16:colId xmlns:a16="http://schemas.microsoft.com/office/drawing/2014/main" xmlns="" val="3577107756"/>
                    </a:ext>
                  </a:extLst>
                </a:gridCol>
                <a:gridCol w="1008112">
                  <a:extLst>
                    <a:ext uri="{9D8B030D-6E8A-4147-A177-3AD203B41FA5}">
                      <a16:colId xmlns:a16="http://schemas.microsoft.com/office/drawing/2014/main" xmlns="" val="3083672912"/>
                    </a:ext>
                  </a:extLst>
                </a:gridCol>
              </a:tblGrid>
              <a:tr h="519758">
                <a:tc>
                  <a:txBody>
                    <a:bodyPr/>
                    <a:lstStyle/>
                    <a:p>
                      <a:pPr marL="914400" marR="0">
                        <a:lnSpc>
                          <a:spcPct val="115000"/>
                        </a:lnSpc>
                        <a:spcBef>
                          <a:spcPts val="600"/>
                        </a:spcBef>
                        <a:spcAft>
                          <a:spcPts val="600"/>
                        </a:spcAft>
                      </a:pPr>
                      <a:r>
                        <a:rPr lang="en-GB" sz="11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38135"/>
                    </a:solidFill>
                  </a:tcPr>
                </a:tc>
                <a:tc>
                  <a:txBody>
                    <a:bodyPr/>
                    <a:lstStyle/>
                    <a:p>
                      <a:pPr marL="0" marR="0">
                        <a:lnSpc>
                          <a:spcPct val="115000"/>
                        </a:lnSpc>
                        <a:spcBef>
                          <a:spcPts val="600"/>
                        </a:spcBef>
                        <a:spcAft>
                          <a:spcPts val="600"/>
                        </a:spcAft>
                      </a:pPr>
                      <a:r>
                        <a:rPr lang="en-GB" sz="11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No.  of funds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38135"/>
                    </a:solidFill>
                  </a:tcPr>
                </a:tc>
                <a:tc>
                  <a:txBody>
                    <a:bodyPr/>
                    <a:lstStyle/>
                    <a:p>
                      <a:pPr marL="0" marR="0">
                        <a:lnSpc>
                          <a:spcPct val="115000"/>
                        </a:lnSpc>
                        <a:spcBef>
                          <a:spcPts val="600"/>
                        </a:spcBef>
                        <a:spcAft>
                          <a:spcPts val="600"/>
                        </a:spcAft>
                      </a:pPr>
                      <a:r>
                        <a:rPr lang="en-GB" sz="11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Aggregate amount of unclaimed benefits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38135"/>
                    </a:solidFill>
                  </a:tcPr>
                </a:tc>
                <a:tc>
                  <a:txBody>
                    <a:bodyPr/>
                    <a:lstStyle/>
                    <a:p>
                      <a:pPr marL="0" marR="0">
                        <a:lnSpc>
                          <a:spcPct val="115000"/>
                        </a:lnSpc>
                        <a:spcBef>
                          <a:spcPts val="600"/>
                        </a:spcBef>
                        <a:spcAft>
                          <a:spcPts val="600"/>
                        </a:spcAft>
                      </a:pPr>
                      <a:r>
                        <a:rPr lang="en-GB" sz="11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of total unclaimed benefits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38135"/>
                    </a:solidFill>
                  </a:tcPr>
                </a:tc>
                <a:tc>
                  <a:txBody>
                    <a:bodyPr/>
                    <a:lstStyle/>
                    <a:p>
                      <a:pPr marL="0" marR="0">
                        <a:lnSpc>
                          <a:spcPct val="115000"/>
                        </a:lnSpc>
                        <a:spcBef>
                          <a:spcPts val="600"/>
                        </a:spcBef>
                        <a:spcAft>
                          <a:spcPts val="600"/>
                        </a:spcAft>
                      </a:pPr>
                      <a:r>
                        <a:rPr lang="en-GB" sz="11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Number of beneficiaries for whom unclaimed benefits are held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38135"/>
                    </a:solidFill>
                  </a:tcPr>
                </a:tc>
                <a:tc>
                  <a:txBody>
                    <a:bodyPr/>
                    <a:lstStyle/>
                    <a:p>
                      <a:pPr marL="0" marR="0">
                        <a:lnSpc>
                          <a:spcPct val="115000"/>
                        </a:lnSpc>
                        <a:spcBef>
                          <a:spcPts val="600"/>
                        </a:spcBef>
                        <a:spcAft>
                          <a:spcPts val="600"/>
                        </a:spcAft>
                      </a:pPr>
                      <a:r>
                        <a:rPr lang="en-GB" sz="11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of unclaimed benefits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38135"/>
                    </a:solidFill>
                  </a:tcPr>
                </a:tc>
                <a:extLst>
                  <a:ext uri="{0D108BD9-81ED-4DB2-BD59-A6C34878D82A}">
                    <a16:rowId xmlns:a16="http://schemas.microsoft.com/office/drawing/2014/main" xmlns="" val="281584252"/>
                  </a:ext>
                </a:extLst>
              </a:tr>
              <a:tr h="475576">
                <a:tc>
                  <a:txBody>
                    <a:bodyPr/>
                    <a:lstStyle/>
                    <a:p>
                      <a:pPr marL="0" marR="0">
                        <a:lnSpc>
                          <a:spcPct val="115000"/>
                        </a:lnSpc>
                        <a:spcBef>
                          <a:spcPts val="600"/>
                        </a:spcBef>
                        <a:spcAft>
                          <a:spcPts val="60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Data  collected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600"/>
                        </a:spcBef>
                        <a:spcAft>
                          <a:spcPts val="60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1 781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600"/>
                        </a:spcBef>
                        <a:spcAft>
                          <a:spcPts val="60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37 672 988 784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600"/>
                        </a:spcBef>
                        <a:spcAft>
                          <a:spcPts val="60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90.04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600"/>
                        </a:spcBef>
                        <a:spcAft>
                          <a:spcPts val="60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3 719 792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a:lnSpc>
                          <a:spcPct val="115000"/>
                        </a:lnSpc>
                        <a:spcBef>
                          <a:spcPts val="600"/>
                        </a:spcBef>
                        <a:spcAft>
                          <a:spcPts val="60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600"/>
                        </a:spcBef>
                        <a:spcAft>
                          <a:spcPts val="60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91.03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64985539"/>
                  </a:ext>
                </a:extLst>
              </a:tr>
            </a:tbl>
          </a:graphicData>
        </a:graphic>
      </p:graphicFrame>
    </p:spTree>
    <p:extLst>
      <p:ext uri="{BB962C8B-B14F-4D97-AF65-F5344CB8AC3E}">
        <p14:creationId xmlns:p14="http://schemas.microsoft.com/office/powerpoint/2010/main" xmlns="" val="1806087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643866" cy="576064"/>
          </a:xfrm>
        </p:spPr>
        <p:txBody>
          <a:bodyPr>
            <a:noAutofit/>
          </a:bodyPr>
          <a:lstStyle/>
          <a:p>
            <a:r>
              <a:rPr lang="en-ZA" sz="2000" b="1" dirty="0" smtClean="0">
                <a:solidFill>
                  <a:srgbClr val="874515">
                    <a:lumMod val="75000"/>
                  </a:srgbClr>
                </a:solidFill>
                <a:latin typeface="Calibri" pitchFamily="34" charset="0"/>
                <a:ea typeface="Calibri"/>
                <a:cs typeface="Times New Roman"/>
              </a:rPr>
              <a:t>Twenty two </a:t>
            </a:r>
            <a:r>
              <a:rPr lang="en-ZA" sz="2000" b="1" dirty="0">
                <a:solidFill>
                  <a:srgbClr val="874515">
                    <a:lumMod val="75000"/>
                  </a:srgbClr>
                </a:solidFill>
                <a:latin typeface="Calibri" pitchFamily="34" charset="0"/>
                <a:ea typeface="Calibri"/>
                <a:cs typeface="Times New Roman"/>
              </a:rPr>
              <a:t>priority mining towns  for the Revitalisation of Distressed Mining Communities </a:t>
            </a:r>
          </a:p>
        </p:txBody>
      </p:sp>
      <p:sp>
        <p:nvSpPr>
          <p:cNvPr id="3" name="Content Placeholder 2"/>
          <p:cNvSpPr>
            <a:spLocks noGrp="1"/>
          </p:cNvSpPr>
          <p:nvPr>
            <p:ph idx="1"/>
          </p:nvPr>
        </p:nvSpPr>
        <p:spPr>
          <a:xfrm>
            <a:off x="395537" y="908720"/>
            <a:ext cx="8424936" cy="5112568"/>
          </a:xfrm>
        </p:spPr>
        <p:txBody>
          <a:bodyPr/>
          <a:lstStyle/>
          <a:p>
            <a:pPr marL="342900" lvl="0" indent="-342900" algn="just">
              <a:lnSpc>
                <a:spcPct val="150000"/>
              </a:lnSpc>
              <a:spcBef>
                <a:spcPts val="0"/>
              </a:spcBef>
              <a:buClrTx/>
              <a:buSzTx/>
            </a:pPr>
            <a:r>
              <a:rPr lang="en-ZA" sz="1800" dirty="0" smtClean="0">
                <a:solidFill>
                  <a:srgbClr val="874515">
                    <a:lumMod val="75000"/>
                  </a:srgbClr>
                </a:solidFill>
                <a:ea typeface="Calibri"/>
                <a:cs typeface="Times New Roman"/>
              </a:rPr>
              <a:t>Twenty two </a:t>
            </a:r>
            <a:r>
              <a:rPr lang="en-ZA" sz="1800" dirty="0">
                <a:solidFill>
                  <a:srgbClr val="874515">
                    <a:lumMod val="75000"/>
                  </a:srgbClr>
                </a:solidFill>
                <a:ea typeface="Calibri"/>
                <a:cs typeface="Times New Roman"/>
              </a:rPr>
              <a:t>mining areas in </a:t>
            </a:r>
            <a:r>
              <a:rPr lang="en-ZA" sz="1800" dirty="0" smtClean="0">
                <a:solidFill>
                  <a:srgbClr val="874515">
                    <a:lumMod val="75000"/>
                  </a:srgbClr>
                </a:solidFill>
                <a:ea typeface="Calibri"/>
                <a:cs typeface="Times New Roman"/>
              </a:rPr>
              <a:t>six </a:t>
            </a:r>
            <a:r>
              <a:rPr lang="en-ZA" sz="1800" dirty="0">
                <a:solidFill>
                  <a:srgbClr val="874515">
                    <a:lumMod val="75000"/>
                  </a:srgbClr>
                </a:solidFill>
                <a:ea typeface="Calibri"/>
                <a:cs typeface="Times New Roman"/>
              </a:rPr>
              <a:t>provinces and their associated labour sending areas have been </a:t>
            </a:r>
            <a:r>
              <a:rPr lang="en-ZA" sz="1800" dirty="0" smtClean="0">
                <a:solidFill>
                  <a:srgbClr val="874515">
                    <a:lumMod val="75000"/>
                  </a:srgbClr>
                </a:solidFill>
                <a:ea typeface="Calibri"/>
                <a:cs typeface="Times New Roman"/>
              </a:rPr>
              <a:t>prioritised for the revitalisation of distressed mining communities.  </a:t>
            </a:r>
            <a:endParaRPr lang="en-ZA" sz="2400" dirty="0"/>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6</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2384443706"/>
              </p:ext>
            </p:extLst>
          </p:nvPr>
        </p:nvGraphicFramePr>
        <p:xfrm>
          <a:off x="755576" y="2099480"/>
          <a:ext cx="7848873" cy="4289653"/>
        </p:xfrm>
        <a:graphic>
          <a:graphicData uri="http://schemas.openxmlformats.org/drawingml/2006/table">
            <a:tbl>
              <a:tblPr firstRow="1" firstCol="1" bandRow="1"/>
              <a:tblGrid>
                <a:gridCol w="2616291">
                  <a:extLst>
                    <a:ext uri="{9D8B030D-6E8A-4147-A177-3AD203B41FA5}">
                      <a16:colId xmlns:a16="http://schemas.microsoft.com/office/drawing/2014/main" xmlns="" val="14767930"/>
                    </a:ext>
                  </a:extLst>
                </a:gridCol>
                <a:gridCol w="2616291">
                  <a:extLst>
                    <a:ext uri="{9D8B030D-6E8A-4147-A177-3AD203B41FA5}">
                      <a16:colId xmlns:a16="http://schemas.microsoft.com/office/drawing/2014/main" xmlns="" val="2356544237"/>
                    </a:ext>
                  </a:extLst>
                </a:gridCol>
                <a:gridCol w="2616291">
                  <a:extLst>
                    <a:ext uri="{9D8B030D-6E8A-4147-A177-3AD203B41FA5}">
                      <a16:colId xmlns:a16="http://schemas.microsoft.com/office/drawing/2014/main" xmlns="" val="1434964368"/>
                    </a:ext>
                  </a:extLst>
                </a:gridCol>
              </a:tblGrid>
              <a:tr h="430613">
                <a:tc>
                  <a:txBody>
                    <a:bodyPr/>
                    <a:lstStyle/>
                    <a:p>
                      <a:pPr marL="0" marR="0">
                        <a:lnSpc>
                          <a:spcPct val="115000"/>
                        </a:lnSpc>
                        <a:spcBef>
                          <a:spcPts val="0"/>
                        </a:spcBef>
                        <a:spcAft>
                          <a:spcPts val="0"/>
                        </a:spcAft>
                      </a:pPr>
                      <a:r>
                        <a:rPr lang="en-US" sz="13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PROVINCE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13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DISTRICT MUNICIPALITY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13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LOCAL MUNICIPALITES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1505998874"/>
                  </a:ext>
                </a:extLst>
              </a:tr>
              <a:tr h="515015">
                <a:tc rowSpan="2">
                  <a:txBody>
                    <a:bodyPr/>
                    <a:lstStyle/>
                    <a:p>
                      <a:pPr marL="0" marR="0">
                        <a:lnSpc>
                          <a:spcPct val="115000"/>
                        </a:lnSpc>
                        <a:spcBef>
                          <a:spcPts val="0"/>
                        </a:spcBef>
                        <a:spcAft>
                          <a:spcPts val="0"/>
                        </a:spcAft>
                      </a:pPr>
                      <a:r>
                        <a:rPr lang="en-US" sz="13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Limpopo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Sekhukhune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Fetakgomo, Tubatse, Elias Motsoaledi</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54813268"/>
                  </a:ext>
                </a:extLst>
              </a:tr>
              <a:tr h="229965">
                <a:tc vMerge="1">
                  <a:txBody>
                    <a:bodyPr/>
                    <a:lstStyle/>
                    <a:p>
                      <a:endParaRPr lang="en-US"/>
                    </a:p>
                  </a:txBody>
                  <a:tcPr/>
                </a:tc>
                <a:tc>
                  <a:txBody>
                    <a:bodyPr/>
                    <a:lstStyle/>
                    <a:p>
                      <a:pPr marL="0" marR="0">
                        <a:lnSpc>
                          <a:spcPct val="115000"/>
                        </a:lnSpc>
                        <a:spcBef>
                          <a:spcPts val="0"/>
                        </a:spcBef>
                        <a:spcAft>
                          <a:spcPts val="0"/>
                        </a:spcAft>
                      </a:pPr>
                      <a:r>
                        <a:rPr lang="en-US"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Waterberg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Lephalale, </a:t>
                      </a:r>
                      <a:r>
                        <a:rPr lang="en-US" sz="1300" b="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Mogalakwena</a:t>
                      </a:r>
                      <a:r>
                        <a:rPr lang="en-US" sz="1300" b="0" kern="12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57044127"/>
                  </a:ext>
                </a:extLst>
              </a:tr>
              <a:tr h="641908">
                <a:tc>
                  <a:txBody>
                    <a:bodyPr/>
                    <a:lstStyle/>
                    <a:p>
                      <a:pPr marL="0" marR="0">
                        <a:lnSpc>
                          <a:spcPct val="115000"/>
                        </a:lnSpc>
                        <a:spcBef>
                          <a:spcPts val="0"/>
                        </a:spcBef>
                        <a:spcAft>
                          <a:spcPts val="0"/>
                        </a:spcAft>
                      </a:pPr>
                      <a:r>
                        <a:rPr lang="en-US" sz="13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Gauteng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West Rand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Westonaria, Randfontein, Mogale City, Merafong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8099700"/>
                  </a:ext>
                </a:extLst>
              </a:tr>
              <a:tr h="449235">
                <a:tc rowSpan="2">
                  <a:txBody>
                    <a:bodyPr/>
                    <a:lstStyle/>
                    <a:p>
                      <a:pPr marL="0" marR="0">
                        <a:lnSpc>
                          <a:spcPct val="115000"/>
                        </a:lnSpc>
                        <a:spcBef>
                          <a:spcPts val="0"/>
                        </a:spcBef>
                        <a:spcAft>
                          <a:spcPts val="0"/>
                        </a:spcAft>
                      </a:pPr>
                      <a:r>
                        <a:rPr lang="en-US" sz="13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 West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Bojanala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Rustenburg, Moses Kotane, Madibeng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7830147"/>
                  </a:ext>
                </a:extLst>
              </a:tr>
              <a:tr h="229965">
                <a:tc vMerge="1">
                  <a:txBody>
                    <a:bodyPr/>
                    <a:lstStyle/>
                    <a:p>
                      <a:endParaRPr lang="en-US"/>
                    </a:p>
                  </a:txBody>
                  <a:tcPr/>
                </a:tc>
                <a:tc>
                  <a:txBody>
                    <a:bodyPr/>
                    <a:lstStyle/>
                    <a:p>
                      <a:pPr marL="0" marR="0">
                        <a:lnSpc>
                          <a:spcPct val="115000"/>
                        </a:lnSpc>
                        <a:spcBef>
                          <a:spcPts val="0"/>
                        </a:spcBef>
                        <a:spcAft>
                          <a:spcPts val="0"/>
                        </a:spcAft>
                      </a:pPr>
                      <a:r>
                        <a:rPr lang="en-US"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Dr. Kenneth Kaunda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Matlosana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35868750"/>
                  </a:ext>
                </a:extLst>
              </a:tr>
              <a:tr h="430613">
                <a:tc>
                  <a:txBody>
                    <a:bodyPr/>
                    <a:lstStyle/>
                    <a:p>
                      <a:pPr marL="0" marR="0">
                        <a:lnSpc>
                          <a:spcPct val="115000"/>
                        </a:lnSpc>
                        <a:spcBef>
                          <a:spcPts val="0"/>
                        </a:spcBef>
                        <a:spcAft>
                          <a:spcPts val="0"/>
                        </a:spcAft>
                      </a:pPr>
                      <a:r>
                        <a:rPr lang="en-US" sz="13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Mpumalanga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Nkangala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Emalahleni, Steve Tshwete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22129163"/>
                  </a:ext>
                </a:extLst>
              </a:tr>
              <a:tr h="229965">
                <a:tc>
                  <a:txBody>
                    <a:bodyPr/>
                    <a:lstStyle/>
                    <a:p>
                      <a:pPr marL="0" marR="0">
                        <a:lnSpc>
                          <a:spcPct val="115000"/>
                        </a:lnSpc>
                        <a:spcBef>
                          <a:spcPts val="0"/>
                        </a:spcBef>
                        <a:spcAft>
                          <a:spcPts val="0"/>
                        </a:spcAft>
                      </a:pPr>
                      <a:r>
                        <a:rPr lang="en-US" sz="13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Free State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Lejweleputswa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Matjhabeng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29875024"/>
                  </a:ext>
                </a:extLst>
              </a:tr>
              <a:tr h="430613">
                <a:tc rowSpan="3">
                  <a:txBody>
                    <a:bodyPr/>
                    <a:lstStyle/>
                    <a:p>
                      <a:pPr marL="0" marR="0">
                        <a:lnSpc>
                          <a:spcPct val="115000"/>
                        </a:lnSpc>
                        <a:spcBef>
                          <a:spcPts val="0"/>
                        </a:spcBef>
                        <a:spcAft>
                          <a:spcPts val="0"/>
                        </a:spcAft>
                      </a:pPr>
                      <a:r>
                        <a:rPr lang="en-US" sz="13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Northern Cape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Taolo Gaetsewe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Ga-segonyana, Gamagara,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10654751"/>
                  </a:ext>
                </a:extLst>
              </a:tr>
              <a:tr h="430613">
                <a:tc vMerge="1">
                  <a:txBody>
                    <a:bodyPr/>
                    <a:lstStyle/>
                    <a:p>
                      <a:endParaRPr lang="en-US"/>
                    </a:p>
                  </a:txBody>
                  <a:tcPr/>
                </a:tc>
                <a:tc>
                  <a:txBody>
                    <a:bodyPr/>
                    <a:lstStyle/>
                    <a:p>
                      <a:pPr marL="0" marR="0" algn="just">
                        <a:lnSpc>
                          <a:spcPct val="115000"/>
                        </a:lnSpc>
                        <a:spcBef>
                          <a:spcPts val="0"/>
                        </a:spcBef>
                        <a:spcAft>
                          <a:spcPts val="0"/>
                        </a:spcAft>
                      </a:pPr>
                      <a:r>
                        <a:rPr lang="en-US"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ZF Mgcawu</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Kgatelopele, Tsantsabane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61331981"/>
                  </a:ext>
                </a:extLst>
              </a:tr>
              <a:tr h="229965">
                <a:tc vMerge="1">
                  <a:txBody>
                    <a:bodyPr/>
                    <a:lstStyle/>
                    <a:p>
                      <a:endParaRPr lang="en-US"/>
                    </a:p>
                  </a:txBody>
                  <a:tcPr/>
                </a:tc>
                <a:tc>
                  <a:txBody>
                    <a:bodyPr/>
                    <a:lstStyle/>
                    <a:p>
                      <a:pPr marL="0" marR="0" algn="just">
                        <a:lnSpc>
                          <a:spcPct val="115000"/>
                        </a:lnSpc>
                        <a:spcBef>
                          <a:spcPts val="0"/>
                        </a:spcBef>
                        <a:spcAft>
                          <a:spcPts val="0"/>
                        </a:spcAft>
                      </a:pPr>
                      <a:r>
                        <a:rPr lang="en-US" sz="1300" b="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Namakwa</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Khai-Ma</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8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09019078"/>
                  </a:ext>
                </a:extLst>
              </a:tr>
            </a:tbl>
          </a:graphicData>
        </a:graphic>
      </p:graphicFrame>
    </p:spTree>
    <p:extLst>
      <p:ext uri="{BB962C8B-B14F-4D97-AF65-F5344CB8AC3E}">
        <p14:creationId xmlns:p14="http://schemas.microsoft.com/office/powerpoint/2010/main" xmlns="" val="6832567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49" y="105836"/>
            <a:ext cx="8640960" cy="576064"/>
          </a:xfrm>
        </p:spPr>
        <p:txBody>
          <a:bodyPr>
            <a:normAutofit fontScale="90000"/>
          </a:bodyPr>
          <a:lstStyle/>
          <a:p>
            <a:r>
              <a:rPr lang="en-US" sz="3200" b="1" dirty="0" smtClean="0"/>
              <a:t/>
            </a:r>
            <a:br>
              <a:rPr lang="en-US" sz="3200" b="1" dirty="0" smtClean="0"/>
            </a:br>
            <a:r>
              <a:rPr lang="en-US" sz="2200" b="1" dirty="0">
                <a:solidFill>
                  <a:srgbClr val="874515">
                    <a:lumMod val="75000"/>
                  </a:srgbClr>
                </a:solidFill>
                <a:latin typeface="Calibri" pitchFamily="34" charset="0"/>
                <a:ea typeface="Calibri"/>
                <a:cs typeface="Times New Roman"/>
              </a:rPr>
              <a:t>Improving working conditions and mine community health – Unclaimed/Unpaid ex-mineworkers pension and provident </a:t>
            </a:r>
            <a:r>
              <a:rPr lang="en-US" sz="2200" b="1" dirty="0" smtClean="0">
                <a:solidFill>
                  <a:srgbClr val="874515">
                    <a:lumMod val="75000"/>
                  </a:srgbClr>
                </a:solidFill>
                <a:latin typeface="Calibri" pitchFamily="34" charset="0"/>
                <a:ea typeface="Calibri"/>
                <a:cs typeface="Times New Roman"/>
              </a:rPr>
              <a:t>funds statistics (</a:t>
            </a:r>
            <a:r>
              <a:rPr lang="en-US" sz="2200" b="1" dirty="0">
                <a:solidFill>
                  <a:srgbClr val="874515">
                    <a:lumMod val="75000"/>
                  </a:srgbClr>
                </a:solidFill>
                <a:latin typeface="Calibri" pitchFamily="34" charset="0"/>
                <a:ea typeface="Calibri"/>
                <a:cs typeface="Times New Roman"/>
              </a:rPr>
              <a:t>7</a:t>
            </a:r>
            <a:r>
              <a:rPr lang="en-US" sz="2200" b="1" dirty="0" smtClean="0">
                <a:solidFill>
                  <a:srgbClr val="874515">
                    <a:lumMod val="75000"/>
                  </a:srgbClr>
                </a:solidFill>
                <a:latin typeface="Calibri" pitchFamily="34" charset="0"/>
                <a:ea typeface="Calibri"/>
                <a:cs typeface="Times New Roman"/>
              </a:rPr>
              <a:t>)</a:t>
            </a: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r>
              <a:rPr lang="en-US" sz="2200" b="1" dirty="0" smtClean="0">
                <a:solidFill>
                  <a:srgbClr val="874515">
                    <a:lumMod val="75000"/>
                  </a:srgbClr>
                </a:solidFill>
                <a:latin typeface="Calibri" pitchFamily="34" charset="0"/>
                <a:ea typeface="Calibri"/>
                <a:cs typeface="Times New Roman"/>
              </a:rPr>
              <a:t/>
            </a:r>
            <a:br>
              <a:rPr lang="en-US" sz="2200" b="1" dirty="0" smtClean="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CEF7C-0479-4D8B-85C2-EAB109B32C17}"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10" name="Content Placeholder 9"/>
          <p:cNvGraphicFramePr>
            <a:graphicFrameLocks noGrp="1"/>
          </p:cNvGraphicFramePr>
          <p:nvPr>
            <p:ph idx="1"/>
            <p:extLst/>
          </p:nvPr>
        </p:nvGraphicFramePr>
        <p:xfrm>
          <a:off x="388756" y="3573015"/>
          <a:ext cx="8420953" cy="2448272"/>
        </p:xfrm>
        <a:graphic>
          <a:graphicData uri="http://schemas.openxmlformats.org/drawingml/2006/table">
            <a:tbl>
              <a:tblPr/>
              <a:tblGrid>
                <a:gridCol w="4629341">
                  <a:extLst>
                    <a:ext uri="{9D8B030D-6E8A-4147-A177-3AD203B41FA5}">
                      <a16:colId xmlns:a16="http://schemas.microsoft.com/office/drawing/2014/main" xmlns="" val="2407716744"/>
                    </a:ext>
                  </a:extLst>
                </a:gridCol>
                <a:gridCol w="1398687">
                  <a:extLst>
                    <a:ext uri="{9D8B030D-6E8A-4147-A177-3AD203B41FA5}">
                      <a16:colId xmlns:a16="http://schemas.microsoft.com/office/drawing/2014/main" xmlns="" val="1177483117"/>
                    </a:ext>
                  </a:extLst>
                </a:gridCol>
                <a:gridCol w="1239708">
                  <a:extLst>
                    <a:ext uri="{9D8B030D-6E8A-4147-A177-3AD203B41FA5}">
                      <a16:colId xmlns:a16="http://schemas.microsoft.com/office/drawing/2014/main" xmlns="" val="1585824238"/>
                    </a:ext>
                  </a:extLst>
                </a:gridCol>
                <a:gridCol w="1153217">
                  <a:extLst>
                    <a:ext uri="{9D8B030D-6E8A-4147-A177-3AD203B41FA5}">
                      <a16:colId xmlns:a16="http://schemas.microsoft.com/office/drawing/2014/main" xmlns="" val="1094837457"/>
                    </a:ext>
                  </a:extLst>
                </a:gridCol>
              </a:tblGrid>
              <a:tr h="692387">
                <a:tc>
                  <a:txBody>
                    <a:bodyPr/>
                    <a:lstStyle/>
                    <a:p>
                      <a:pPr marL="0" marR="0" fontAlgn="b">
                        <a:lnSpc>
                          <a:spcPct val="107000"/>
                        </a:lnSpc>
                        <a:spcBef>
                          <a:spcPts val="0"/>
                        </a:spcBef>
                        <a:spcAft>
                          <a:spcPts val="0"/>
                        </a:spcAft>
                      </a:pPr>
                      <a:r>
                        <a:rPr lang="en-ZA"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Mining Funds –Unclaimed Assets</a:t>
                      </a:r>
                      <a:r>
                        <a:rPr lang="en-ZA" sz="9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marR="0" algn="ctr" fontAlgn="b">
                        <a:lnSpc>
                          <a:spcPct val="107000"/>
                        </a:lnSpc>
                        <a:spcBef>
                          <a:spcPts val="0"/>
                        </a:spcBef>
                        <a:spcAft>
                          <a:spcPts val="0"/>
                        </a:spcAft>
                      </a:pPr>
                      <a:r>
                        <a:rPr lang="en-ZA"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2016 (Rm)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marR="0" algn="ctr" fontAlgn="b">
                        <a:lnSpc>
                          <a:spcPct val="107000"/>
                        </a:lnSpc>
                        <a:spcBef>
                          <a:spcPts val="0"/>
                        </a:spcBef>
                        <a:spcAft>
                          <a:spcPts val="0"/>
                        </a:spcAft>
                      </a:pPr>
                      <a:r>
                        <a:rPr lang="en-ZA"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2015 (Rm)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marR="0" algn="ctr" fontAlgn="b">
                        <a:lnSpc>
                          <a:spcPct val="107000"/>
                        </a:lnSpc>
                        <a:spcBef>
                          <a:spcPts val="0"/>
                        </a:spcBef>
                        <a:spcAft>
                          <a:spcPts val="0"/>
                        </a:spcAft>
                      </a:pPr>
                      <a:r>
                        <a:rPr lang="en-ZA"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2014 (Rm)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xmlns="" val="979743100"/>
                  </a:ext>
                </a:extLst>
              </a:tr>
              <a:tr h="351177">
                <a:tc>
                  <a:txBody>
                    <a:bodyPr/>
                    <a:lstStyle/>
                    <a:p>
                      <a:pPr marL="0" marR="0" fontAlgn="b">
                        <a:lnSpc>
                          <a:spcPct val="107000"/>
                        </a:lnSpc>
                        <a:spcBef>
                          <a:spcPts val="0"/>
                        </a:spcBef>
                        <a:spcAft>
                          <a:spcPts val="0"/>
                        </a:spcAft>
                      </a:pPr>
                      <a:r>
                        <a:rPr lang="en-ZA"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Mineworkers Provident Fund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marR="0" algn="ctr" fontAlgn="b">
                        <a:lnSpc>
                          <a:spcPct val="107000"/>
                        </a:lnSpc>
                        <a:spcBef>
                          <a:spcPts val="0"/>
                        </a:spcBef>
                        <a:spcAft>
                          <a:spcPts val="0"/>
                        </a:spcAft>
                      </a:pPr>
                      <a:r>
                        <a:rPr lang="en-ZA"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3 177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marR="0" algn="ctr" fontAlgn="b">
                        <a:lnSpc>
                          <a:spcPct val="107000"/>
                        </a:lnSpc>
                        <a:spcBef>
                          <a:spcPts val="0"/>
                        </a:spcBef>
                        <a:spcAft>
                          <a:spcPts val="0"/>
                        </a:spcAft>
                      </a:pPr>
                      <a:r>
                        <a:rPr lang="en-ZA"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R3 756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marR="0" algn="ctr" fontAlgn="b">
                        <a:lnSpc>
                          <a:spcPct val="107000"/>
                        </a:lnSpc>
                        <a:spcBef>
                          <a:spcPts val="0"/>
                        </a:spcBef>
                        <a:spcAft>
                          <a:spcPts val="0"/>
                        </a:spcAft>
                      </a:pPr>
                      <a:r>
                        <a:rPr lang="en-ZA"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R3 219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xmlns="" val="578434183"/>
                  </a:ext>
                </a:extLst>
              </a:tr>
              <a:tr h="351177">
                <a:tc>
                  <a:txBody>
                    <a:bodyPr/>
                    <a:lstStyle/>
                    <a:p>
                      <a:pPr marL="0" marR="0" fontAlgn="b">
                        <a:lnSpc>
                          <a:spcPct val="107000"/>
                        </a:lnSpc>
                        <a:spcBef>
                          <a:spcPts val="0"/>
                        </a:spcBef>
                        <a:spcAft>
                          <a:spcPts val="0"/>
                        </a:spcAft>
                      </a:pPr>
                      <a:r>
                        <a:rPr lang="en-ZA"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Mines 1970 UB Preservation Funds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marR="0" algn="ctr" fontAlgn="b">
                        <a:lnSpc>
                          <a:spcPct val="107000"/>
                        </a:lnSpc>
                        <a:spcBef>
                          <a:spcPts val="0"/>
                        </a:spcBef>
                        <a:spcAft>
                          <a:spcPts val="0"/>
                        </a:spcAft>
                      </a:pPr>
                      <a:r>
                        <a:rPr lang="en-ZA"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marR="0" algn="ctr" fontAlgn="b">
                        <a:lnSpc>
                          <a:spcPct val="107000"/>
                        </a:lnSpc>
                        <a:spcBef>
                          <a:spcPts val="0"/>
                        </a:spcBef>
                        <a:spcAft>
                          <a:spcPts val="0"/>
                        </a:spcAft>
                      </a:pPr>
                      <a:r>
                        <a:rPr lang="en-ZA"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663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marR="0" algn="ctr" fontAlgn="b">
                        <a:lnSpc>
                          <a:spcPct val="107000"/>
                        </a:lnSpc>
                        <a:spcBef>
                          <a:spcPts val="0"/>
                        </a:spcBef>
                        <a:spcAft>
                          <a:spcPts val="0"/>
                        </a:spcAft>
                      </a:pPr>
                      <a:r>
                        <a:rPr lang="en-ZA"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xmlns="" val="3558115020"/>
                  </a:ext>
                </a:extLst>
              </a:tr>
              <a:tr h="351177">
                <a:tc>
                  <a:txBody>
                    <a:bodyPr/>
                    <a:lstStyle/>
                    <a:p>
                      <a:pPr marL="0" marR="0" fontAlgn="b">
                        <a:lnSpc>
                          <a:spcPct val="107000"/>
                        </a:lnSpc>
                        <a:spcBef>
                          <a:spcPts val="0"/>
                        </a:spcBef>
                        <a:spcAft>
                          <a:spcPts val="0"/>
                        </a:spcAft>
                      </a:pPr>
                      <a:r>
                        <a:rPr lang="en-ZA"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Sentinel Retirement Fund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marR="0" algn="ctr" fontAlgn="b">
                        <a:lnSpc>
                          <a:spcPct val="107000"/>
                        </a:lnSpc>
                        <a:spcBef>
                          <a:spcPts val="0"/>
                        </a:spcBef>
                        <a:spcAft>
                          <a:spcPts val="0"/>
                        </a:spcAft>
                      </a:pPr>
                      <a:r>
                        <a:rPr lang="en-ZA"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marR="0" algn="ctr" fontAlgn="b">
                        <a:lnSpc>
                          <a:spcPct val="107000"/>
                        </a:lnSpc>
                        <a:spcBef>
                          <a:spcPts val="0"/>
                        </a:spcBef>
                        <a:spcAft>
                          <a:spcPts val="0"/>
                        </a:spcAft>
                      </a:pPr>
                      <a:r>
                        <a:rPr lang="en-ZA"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marR="0" algn="ctr" fontAlgn="b">
                        <a:lnSpc>
                          <a:spcPct val="107000"/>
                        </a:lnSpc>
                        <a:spcBef>
                          <a:spcPts val="0"/>
                        </a:spcBef>
                        <a:spcAft>
                          <a:spcPts val="0"/>
                        </a:spcAft>
                      </a:pPr>
                      <a:r>
                        <a:rPr lang="en-ZA"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xmlns="" val="3149644719"/>
                  </a:ext>
                </a:extLst>
              </a:tr>
              <a:tr h="351177">
                <a:tc>
                  <a:txBody>
                    <a:bodyPr/>
                    <a:lstStyle/>
                    <a:p>
                      <a:pPr marL="0" marR="0" fontAlgn="b">
                        <a:lnSpc>
                          <a:spcPct val="107000"/>
                        </a:lnSpc>
                        <a:spcBef>
                          <a:spcPts val="0"/>
                        </a:spcBef>
                        <a:spcAft>
                          <a:spcPts val="0"/>
                        </a:spcAft>
                      </a:pPr>
                      <a:r>
                        <a:rPr lang="en-ZA"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Amplats Group Provident Fund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marR="0" algn="ctr" fontAlgn="b">
                        <a:lnSpc>
                          <a:spcPct val="107000"/>
                        </a:lnSpc>
                        <a:spcBef>
                          <a:spcPts val="0"/>
                        </a:spcBef>
                        <a:spcAft>
                          <a:spcPts val="0"/>
                        </a:spcAft>
                      </a:pPr>
                      <a:r>
                        <a:rPr lang="en-ZA"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marR="0" algn="ctr" fontAlgn="b">
                        <a:lnSpc>
                          <a:spcPct val="107000"/>
                        </a:lnSpc>
                        <a:spcBef>
                          <a:spcPts val="0"/>
                        </a:spcBef>
                        <a:spcAft>
                          <a:spcPts val="0"/>
                        </a:spcAft>
                      </a:pPr>
                      <a:r>
                        <a:rPr lang="en-ZA"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marR="0" algn="ctr" fontAlgn="b">
                        <a:lnSpc>
                          <a:spcPct val="107000"/>
                        </a:lnSpc>
                        <a:spcBef>
                          <a:spcPts val="0"/>
                        </a:spcBef>
                        <a:spcAft>
                          <a:spcPts val="0"/>
                        </a:spcAft>
                      </a:pPr>
                      <a:r>
                        <a:rPr lang="en-ZA"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xmlns="" val="1078802998"/>
                  </a:ext>
                </a:extLst>
              </a:tr>
              <a:tr h="351177">
                <a:tc>
                  <a:txBody>
                    <a:bodyPr/>
                    <a:lstStyle/>
                    <a:p>
                      <a:pPr marL="0" marR="0" fontAlgn="b">
                        <a:lnSpc>
                          <a:spcPct val="107000"/>
                        </a:lnSpc>
                        <a:spcBef>
                          <a:spcPts val="0"/>
                        </a:spcBef>
                        <a:spcAft>
                          <a:spcPts val="0"/>
                        </a:spcAft>
                      </a:pPr>
                      <a:r>
                        <a:rPr lang="en-ZA"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marR="0" algn="ctr" fontAlgn="b">
                        <a:lnSpc>
                          <a:spcPct val="107000"/>
                        </a:lnSpc>
                        <a:spcBef>
                          <a:spcPts val="0"/>
                        </a:spcBef>
                        <a:spcAft>
                          <a:spcPts val="0"/>
                        </a:spcAft>
                      </a:pPr>
                      <a:r>
                        <a:rPr lang="en-ZA"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4 227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marR="0" algn="ctr" fontAlgn="b">
                        <a:lnSpc>
                          <a:spcPct val="107000"/>
                        </a:lnSpc>
                        <a:spcBef>
                          <a:spcPts val="0"/>
                        </a:spcBef>
                        <a:spcAft>
                          <a:spcPts val="0"/>
                        </a:spcAft>
                      </a:pPr>
                      <a:r>
                        <a:rPr lang="en-ZA"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4 863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marR="0" algn="ctr" fontAlgn="b">
                        <a:lnSpc>
                          <a:spcPct val="107000"/>
                        </a:lnSpc>
                        <a:spcBef>
                          <a:spcPts val="0"/>
                        </a:spcBef>
                        <a:spcAft>
                          <a:spcPts val="0"/>
                        </a:spcAft>
                      </a:pPr>
                      <a:r>
                        <a:rPr lang="en-ZA"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4 236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xmlns="" val="2763180894"/>
                  </a:ext>
                </a:extLst>
              </a:tr>
            </a:tbl>
          </a:graphicData>
        </a:graphic>
      </p:graphicFrame>
      <p:pic>
        <p:nvPicPr>
          <p:cNvPr id="9" name="Content Placeholder 3"/>
          <p:cNvPicPr/>
          <p:nvPr/>
        </p:nvPicPr>
        <p:blipFill>
          <a:blip r:embed="rId3" cstate="print"/>
          <a:stretch>
            <a:fillRect/>
          </a:stretch>
        </p:blipFill>
        <p:spPr>
          <a:xfrm>
            <a:off x="388756" y="681900"/>
            <a:ext cx="8424936" cy="2520279"/>
          </a:xfrm>
          <a:prstGeom prst="rect">
            <a:avLst/>
          </a:prstGeom>
        </p:spPr>
      </p:pic>
    </p:spTree>
    <p:extLst>
      <p:ext uri="{BB962C8B-B14F-4D97-AF65-F5344CB8AC3E}">
        <p14:creationId xmlns:p14="http://schemas.microsoft.com/office/powerpoint/2010/main" xmlns="" val="38751304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8640960" cy="44284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3200" b="1" i="0" u="none" strike="noStrike" kern="1200" cap="none" spc="0" normalizeH="0" baseline="0" noProof="0" dirty="0" smtClean="0">
                <a:ln>
                  <a:noFill/>
                </a:ln>
                <a:solidFill>
                  <a:sysClr val="windowText" lastClr="000000"/>
                </a:solidFill>
                <a:effectLst/>
                <a:uLnTx/>
                <a:uFillTx/>
                <a:latin typeface="Calibri"/>
                <a:ea typeface="+mj-ea"/>
                <a:cs typeface="+mj-cs"/>
              </a:rPr>
            </a:br>
            <a:endParaRPr kumimoji="0" lang="en-US" sz="3200" b="1" i="0" u="none" strike="noStrike" kern="1200" cap="none" spc="0" normalizeH="0" baseline="0" noProof="0" dirty="0" smtClean="0">
              <a:ln>
                <a:noFill/>
              </a:ln>
              <a:solidFill>
                <a:sysClr val="windowText" lastClr="000000"/>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b="1" dirty="0">
              <a:solidFill>
                <a:sysClr val="windowText" lastClr="000000"/>
              </a:solidFill>
              <a:latin typeface="Calibri"/>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b="1" dirty="0" smtClean="0">
              <a:solidFill>
                <a:sysClr val="windowText" lastClr="000000"/>
              </a:solidFill>
              <a:latin typeface="Calibri"/>
              <a:ea typeface="Calibri"/>
              <a:cs typeface="Times New Roman"/>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8000" b="1" dirty="0">
                <a:solidFill>
                  <a:srgbClr val="874515">
                    <a:lumMod val="75000"/>
                  </a:srgbClr>
                </a:solidFill>
                <a:latin typeface="Calibri" pitchFamily="34" charset="0"/>
                <a:ea typeface="Calibri"/>
                <a:cs typeface="Times New Roman"/>
              </a:rPr>
              <a:t>Improving working conditions and mine community health – Occupational Diseases </a:t>
            </a:r>
            <a:r>
              <a:rPr lang="en-US" sz="8000" b="1" dirty="0" smtClean="0">
                <a:solidFill>
                  <a:srgbClr val="874515">
                    <a:lumMod val="75000"/>
                  </a:srgbClr>
                </a:solidFill>
                <a:latin typeface="Calibri" pitchFamily="34" charset="0"/>
                <a:ea typeface="Calibri"/>
                <a:cs typeface="Times New Roman"/>
              </a:rPr>
              <a:t>and Ex-Mineworkers   (</a:t>
            </a:r>
            <a:r>
              <a:rPr lang="en-US" sz="8000" b="1" dirty="0">
                <a:solidFill>
                  <a:srgbClr val="874515">
                    <a:lumMod val="75000"/>
                  </a:srgbClr>
                </a:solidFill>
                <a:latin typeface="Calibri" pitchFamily="34" charset="0"/>
                <a:ea typeface="Calibri"/>
                <a:cs typeface="Times New Roman"/>
              </a:rPr>
              <a:t>8</a:t>
            </a:r>
            <a:r>
              <a:rPr lang="en-US" sz="8000" b="1" dirty="0" smtClean="0">
                <a:solidFill>
                  <a:srgbClr val="874515">
                    <a:lumMod val="75000"/>
                  </a:srgbClr>
                </a:solidFill>
                <a:latin typeface="Calibri" pitchFamily="34" charset="0"/>
                <a:ea typeface="Calibri"/>
                <a:cs typeface="Times New Roman"/>
              </a:rPr>
              <a:t>)  </a:t>
            </a:r>
            <a:r>
              <a:rPr lang="en-US" sz="8000" b="1" dirty="0">
                <a:solidFill>
                  <a:srgbClr val="874515">
                    <a:lumMod val="75000"/>
                  </a:srgbClr>
                </a:solidFill>
                <a:latin typeface="Calibri" pitchFamily="34" charset="0"/>
                <a:ea typeface="Calibri"/>
                <a:cs typeface="Times New Roman"/>
              </a:rPr>
              <a:t/>
            </a:r>
            <a:br>
              <a:rPr lang="en-US" sz="8000" b="1" dirty="0">
                <a:solidFill>
                  <a:srgbClr val="874515">
                    <a:lumMod val="75000"/>
                  </a:srgbClr>
                </a:solidFill>
                <a:latin typeface="Calibri" pitchFamily="34" charset="0"/>
                <a:ea typeface="Calibri"/>
                <a:cs typeface="Times New Roman"/>
              </a:rPr>
            </a:br>
            <a:endParaRPr lang="en-ZA" sz="8000" b="1" dirty="0">
              <a:solidFill>
                <a:srgbClr val="874515">
                  <a:lumMod val="75000"/>
                </a:srgbClr>
              </a:solidFill>
              <a:latin typeface="Calibri" pitchFamily="34" charset="0"/>
              <a:ea typeface="Calibri"/>
              <a:cs typeface="Times New Roman"/>
            </a:endParaRPr>
          </a:p>
        </p:txBody>
      </p:sp>
      <p:sp>
        <p:nvSpPr>
          <p:cNvPr id="2" name="Rectangle 1"/>
          <p:cNvSpPr/>
          <p:nvPr/>
        </p:nvSpPr>
        <p:spPr>
          <a:xfrm>
            <a:off x="323528" y="836712"/>
            <a:ext cx="8317432" cy="5660011"/>
          </a:xfrm>
          <a:prstGeom prst="rect">
            <a:avLst/>
          </a:prstGeom>
        </p:spPr>
        <p:txBody>
          <a:bodyPr wrap="square">
            <a:spAutoFit/>
          </a:bodyPr>
          <a:lstStyle/>
          <a:p>
            <a:pPr marL="342900" indent="-342900" fontAlgn="base">
              <a:lnSpc>
                <a:spcPct val="150000"/>
              </a:lnSpc>
              <a:spcBef>
                <a:spcPct val="20000"/>
              </a:spcBef>
              <a:spcAft>
                <a:spcPct val="0"/>
              </a:spcAft>
              <a:buFont typeface="Wingdings" panose="05000000000000000000" pitchFamily="2" charset="2"/>
              <a:buChar char="§"/>
            </a:pPr>
            <a:r>
              <a:rPr lang="en-ZA" dirty="0">
                <a:solidFill>
                  <a:srgbClr val="874515">
                    <a:lumMod val="75000"/>
                  </a:srgbClr>
                </a:solidFill>
                <a:latin typeface="Calibri" pitchFamily="34" charset="0"/>
              </a:rPr>
              <a:t>The work on fast tracking payment of unclaimed pension and provident funds for ex-mineworkers is ongoing</a:t>
            </a:r>
          </a:p>
          <a:p>
            <a:pPr marL="742950" lvl="1" indent="-285750" fontAlgn="base">
              <a:lnSpc>
                <a:spcPct val="150000"/>
              </a:lnSpc>
              <a:spcBef>
                <a:spcPct val="20000"/>
              </a:spcBef>
              <a:spcAft>
                <a:spcPct val="0"/>
              </a:spcAft>
              <a:buFont typeface="Courier New" panose="02070309020205020404" pitchFamily="49" charset="0"/>
              <a:buChar char="o"/>
              <a:defRPr/>
            </a:pPr>
            <a:r>
              <a:rPr lang="en-ZA" dirty="0">
                <a:solidFill>
                  <a:srgbClr val="874515">
                    <a:lumMod val="75000"/>
                  </a:srgbClr>
                </a:solidFill>
                <a:latin typeface="Calibri" pitchFamily="34" charset="0"/>
              </a:rPr>
              <a:t>Financial Services Board (FSB) </a:t>
            </a:r>
            <a:r>
              <a:rPr lang="en-US" dirty="0">
                <a:solidFill>
                  <a:srgbClr val="874515">
                    <a:lumMod val="75000"/>
                  </a:srgbClr>
                </a:solidFill>
                <a:latin typeface="Calibri" pitchFamily="34" charset="0"/>
              </a:rPr>
              <a:t>currently busy drafting proposed amendments to the Pension Funds Act </a:t>
            </a:r>
          </a:p>
          <a:p>
            <a:pPr marL="742950" lvl="1" indent="-285750" fontAlgn="base">
              <a:lnSpc>
                <a:spcPct val="150000"/>
              </a:lnSpc>
              <a:spcBef>
                <a:spcPct val="20000"/>
              </a:spcBef>
              <a:spcAft>
                <a:spcPct val="0"/>
              </a:spcAft>
              <a:buFont typeface="Courier New" panose="02070309020205020404" pitchFamily="49" charset="0"/>
              <a:buChar char="o"/>
              <a:defRPr/>
            </a:pPr>
            <a:r>
              <a:rPr lang="en-US" dirty="0">
                <a:solidFill>
                  <a:srgbClr val="874515">
                    <a:lumMod val="75000"/>
                  </a:srgbClr>
                </a:solidFill>
                <a:latin typeface="Calibri" pitchFamily="34" charset="0"/>
              </a:rPr>
              <a:t>A provision for the establishment of a “Central Unclaimed Retirement Benefits Fund”  forms part of the above proposed amendments, which will be submitted to the National Treasury </a:t>
            </a:r>
            <a:r>
              <a:rPr lang="en-US" dirty="0" smtClean="0">
                <a:solidFill>
                  <a:srgbClr val="874515">
                    <a:lumMod val="75000"/>
                  </a:srgbClr>
                </a:solidFill>
                <a:latin typeface="Calibri" pitchFamily="34" charset="0"/>
              </a:rPr>
              <a:t>for consideration - No timelines</a:t>
            </a:r>
            <a:endParaRPr lang="en-US" dirty="0">
              <a:solidFill>
                <a:srgbClr val="874515">
                  <a:lumMod val="75000"/>
                </a:srgbClr>
              </a:solidFill>
              <a:latin typeface="Calibri" pitchFamily="34" charset="0"/>
            </a:endParaRPr>
          </a:p>
          <a:p>
            <a:pPr marL="742950" lvl="1" indent="-285750" fontAlgn="base">
              <a:lnSpc>
                <a:spcPct val="150000"/>
              </a:lnSpc>
              <a:spcBef>
                <a:spcPct val="20000"/>
              </a:spcBef>
              <a:spcAft>
                <a:spcPct val="0"/>
              </a:spcAft>
              <a:buFont typeface="Courier New" panose="02070309020205020404" pitchFamily="49" charset="0"/>
              <a:buChar char="o"/>
              <a:defRPr/>
            </a:pPr>
            <a:r>
              <a:rPr lang="en-US" dirty="0" smtClean="0">
                <a:solidFill>
                  <a:srgbClr val="874515">
                    <a:lumMod val="75000"/>
                  </a:srgbClr>
                </a:solidFill>
                <a:latin typeface="Calibri" pitchFamily="34" charset="0"/>
              </a:rPr>
              <a:t>The Chamber of Mines – is also playing a role to ensure payment is fast tracked through a structured process </a:t>
            </a:r>
            <a:endParaRPr kumimoji="0" lang="en-ZA" sz="2000" b="0" i="0" u="none" strike="noStrike" kern="0" cap="none" spc="0" normalizeH="0" baseline="0" noProof="0" dirty="0" smtClean="0">
              <a:ln>
                <a:noFill/>
              </a:ln>
              <a:solidFill>
                <a:prstClr val="black"/>
              </a:solidFill>
              <a:effectLst/>
              <a:uLnTx/>
              <a:uFillTx/>
            </a:endParaRPr>
          </a:p>
          <a:p>
            <a:pPr marL="342900" lvl="0" indent="-342900" fontAlgn="base">
              <a:lnSpc>
                <a:spcPct val="150000"/>
              </a:lnSpc>
              <a:spcBef>
                <a:spcPct val="0"/>
              </a:spcBef>
              <a:spcAft>
                <a:spcPct val="0"/>
              </a:spcAft>
              <a:buFont typeface="Wingdings" panose="05000000000000000000" pitchFamily="2" charset="2"/>
              <a:buChar char="q"/>
              <a:defRPr/>
            </a:pPr>
            <a:r>
              <a:rPr lang="en-US" dirty="0">
                <a:solidFill>
                  <a:srgbClr val="874515">
                    <a:lumMod val="75000"/>
                  </a:srgbClr>
                </a:solidFill>
                <a:latin typeface="Calibri" pitchFamily="34" charset="0"/>
              </a:rPr>
              <a:t>Another proposal for the ex-mineworkers :</a:t>
            </a:r>
          </a:p>
          <a:p>
            <a:pPr marL="742950" lvl="1" indent="-285750" algn="just" fontAlgn="base">
              <a:lnSpc>
                <a:spcPct val="150000"/>
              </a:lnSpc>
              <a:spcBef>
                <a:spcPct val="0"/>
              </a:spcBef>
              <a:spcAft>
                <a:spcPct val="0"/>
              </a:spcAft>
              <a:buFont typeface="Wingdings" panose="05000000000000000000" pitchFamily="2" charset="2"/>
              <a:buChar char="§"/>
              <a:defRPr/>
            </a:pPr>
            <a:r>
              <a:rPr lang="en-US" dirty="0">
                <a:solidFill>
                  <a:srgbClr val="874515">
                    <a:lumMod val="75000"/>
                  </a:srgbClr>
                </a:solidFill>
                <a:latin typeface="Calibri" pitchFamily="34" charset="0"/>
              </a:rPr>
              <a:t>Other means to force them to pay the money are a class action lawsuit </a:t>
            </a:r>
            <a:endParaRPr lang="en-ZA" dirty="0">
              <a:solidFill>
                <a:srgbClr val="874515">
                  <a:lumMod val="75000"/>
                </a:srgbClr>
              </a:solidFill>
              <a:latin typeface="Calibri" pitchFamily="34" charset="0"/>
            </a:endParaRPr>
          </a:p>
          <a:p>
            <a:pPr marL="742950" lvl="1" indent="-285750" algn="just" fontAlgn="base">
              <a:lnSpc>
                <a:spcPct val="150000"/>
              </a:lnSpc>
              <a:spcBef>
                <a:spcPct val="0"/>
              </a:spcBef>
              <a:spcAft>
                <a:spcPct val="0"/>
              </a:spcAft>
              <a:buFont typeface="Wingdings" panose="05000000000000000000" pitchFamily="2" charset="2"/>
              <a:buChar char="§"/>
              <a:defRPr/>
            </a:pPr>
            <a:r>
              <a:rPr lang="en-US" dirty="0">
                <a:solidFill>
                  <a:srgbClr val="874515">
                    <a:lumMod val="75000"/>
                  </a:srgbClr>
                </a:solidFill>
                <a:latin typeface="Calibri" pitchFamily="34" charset="0"/>
              </a:rPr>
              <a:t>Similar to that currently faced by mining ex-mine workers who contracted silicosis on South Africa’s gold </a:t>
            </a:r>
            <a:r>
              <a:rPr lang="en-US" dirty="0" smtClean="0">
                <a:solidFill>
                  <a:srgbClr val="874515">
                    <a:lumMod val="75000"/>
                  </a:srgbClr>
                </a:solidFill>
                <a:latin typeface="Calibri" pitchFamily="34" charset="0"/>
              </a:rPr>
              <a:t>mines</a:t>
            </a:r>
            <a:endParaRPr lang="en-US" dirty="0">
              <a:solidFill>
                <a:srgbClr val="874515">
                  <a:lumMod val="75000"/>
                </a:srgbClr>
              </a:solidFill>
              <a:latin typeface="Calibri" pitchFamily="34" charset="0"/>
            </a:endParaRPr>
          </a:p>
        </p:txBody>
      </p:sp>
    </p:spTree>
    <p:extLst>
      <p:ext uri="{BB962C8B-B14F-4D97-AF65-F5344CB8AC3E}">
        <p14:creationId xmlns:p14="http://schemas.microsoft.com/office/powerpoint/2010/main" xmlns="" val="2801814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96" y="116632"/>
            <a:ext cx="8640960" cy="576064"/>
          </a:xfrm>
        </p:spPr>
        <p:txBody>
          <a:bodyPr>
            <a:normAutofit fontScale="90000"/>
          </a:bodyPr>
          <a:lstStyle/>
          <a:p>
            <a:r>
              <a:rPr lang="en-US" sz="3200" b="1" dirty="0" smtClean="0"/>
              <a:t/>
            </a:r>
            <a:br>
              <a:rPr lang="en-US" sz="3200" b="1" dirty="0" smtClean="0"/>
            </a:br>
            <a:r>
              <a:rPr lang="en-US" sz="2200" b="1" dirty="0" smtClean="0">
                <a:solidFill>
                  <a:srgbClr val="874515">
                    <a:lumMod val="75000"/>
                  </a:srgbClr>
                </a:solidFill>
                <a:latin typeface="Calibri" pitchFamily="34" charset="0"/>
                <a:ea typeface="Calibri"/>
                <a:cs typeface="Times New Roman"/>
              </a:rPr>
              <a:t>Improving working conditions and mine community health –  Next step is to centralize all the unclaimed funds (</a:t>
            </a:r>
            <a:r>
              <a:rPr lang="en-US" sz="2200" b="1" dirty="0">
                <a:solidFill>
                  <a:srgbClr val="874515">
                    <a:lumMod val="75000"/>
                  </a:srgbClr>
                </a:solidFill>
                <a:latin typeface="Calibri" pitchFamily="34" charset="0"/>
                <a:ea typeface="Calibri"/>
                <a:cs typeface="Times New Roman"/>
              </a:rPr>
              <a:t>9</a:t>
            </a:r>
            <a:r>
              <a:rPr lang="en-US" sz="2200" b="1" dirty="0" smtClean="0">
                <a:solidFill>
                  <a:srgbClr val="874515">
                    <a:lumMod val="75000"/>
                  </a:srgbClr>
                </a:solidFill>
                <a:latin typeface="Calibri" pitchFamily="34" charset="0"/>
                <a:ea typeface="Calibri"/>
                <a:cs typeface="Times New Roman"/>
              </a:rPr>
              <a:t>) </a:t>
            </a: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endParaRPr lang="en-ZA" sz="2000" dirty="0">
              <a:solidFill>
                <a:srgbClr val="874515">
                  <a:lumMod val="75000"/>
                </a:srgbClr>
              </a:solidFill>
              <a:latin typeface="Calibri" pitchFamily="34" charset="0"/>
              <a:ea typeface="+mn-ea"/>
              <a:cs typeface="+mn-cs"/>
            </a:endParaRPr>
          </a:p>
        </p:txBody>
      </p:sp>
      <p:sp>
        <p:nvSpPr>
          <p:cNvPr id="3" name="Content Placeholder 2"/>
          <p:cNvSpPr>
            <a:spLocks noGrp="1"/>
          </p:cNvSpPr>
          <p:nvPr>
            <p:ph idx="1"/>
          </p:nvPr>
        </p:nvSpPr>
        <p:spPr>
          <a:xfrm>
            <a:off x="464955" y="1124744"/>
            <a:ext cx="8344754" cy="5616624"/>
          </a:xfrm>
        </p:spPr>
        <p:txBody>
          <a:bodyPr>
            <a:noAutofit/>
          </a:bodyPr>
          <a:lstStyle/>
          <a:p>
            <a:pPr lvl="0" fontAlgn="base">
              <a:lnSpc>
                <a:spcPct val="150000"/>
              </a:lnSpc>
              <a:spcBef>
                <a:spcPct val="0"/>
              </a:spcBef>
              <a:spcAft>
                <a:spcPct val="0"/>
              </a:spcAft>
              <a:buFont typeface="Wingdings" panose="05000000000000000000" pitchFamily="2" charset="2"/>
              <a:buChar char="q"/>
              <a:defRPr/>
            </a:pPr>
            <a:endParaRPr lang="en-ZA" sz="1800" dirty="0">
              <a:solidFill>
                <a:srgbClr val="874515">
                  <a:lumMod val="75000"/>
                </a:srgbClr>
              </a:solidFill>
              <a:latin typeface="Calibri" pitchFamily="34" charset="0"/>
            </a:endParaRPr>
          </a:p>
          <a:p>
            <a:pPr lvl="0" fontAlgn="base">
              <a:lnSpc>
                <a:spcPct val="150000"/>
              </a:lnSpc>
              <a:spcBef>
                <a:spcPct val="0"/>
              </a:spcBef>
              <a:spcAft>
                <a:spcPct val="0"/>
              </a:spcAft>
              <a:buFont typeface="Wingdings" panose="05000000000000000000" pitchFamily="2" charset="2"/>
              <a:buChar char="q"/>
              <a:defRPr/>
            </a:pPr>
            <a:r>
              <a:rPr lang="en-ZA" sz="1800" b="1" dirty="0">
                <a:solidFill>
                  <a:srgbClr val="874515">
                    <a:lumMod val="75000"/>
                  </a:srgbClr>
                </a:solidFill>
                <a:latin typeface="Calibri" pitchFamily="34" charset="0"/>
              </a:rPr>
              <a:t>Central Unclaimed Retirement Benefit </a:t>
            </a:r>
            <a:r>
              <a:rPr lang="en-ZA" sz="1800" b="1" dirty="0" smtClean="0">
                <a:solidFill>
                  <a:srgbClr val="874515">
                    <a:lumMod val="75000"/>
                  </a:srgbClr>
                </a:solidFill>
                <a:latin typeface="Calibri" pitchFamily="34" charset="0"/>
              </a:rPr>
              <a:t>Fund</a:t>
            </a:r>
          </a:p>
          <a:p>
            <a:pPr lvl="1" fontAlgn="base">
              <a:lnSpc>
                <a:spcPct val="150000"/>
              </a:lnSpc>
              <a:spcBef>
                <a:spcPct val="0"/>
              </a:spcBef>
              <a:spcAft>
                <a:spcPct val="0"/>
              </a:spcAft>
              <a:buFont typeface="Wingdings" panose="05000000000000000000" pitchFamily="2" charset="2"/>
              <a:buChar char="§"/>
              <a:defRPr/>
            </a:pPr>
            <a:r>
              <a:rPr lang="en-ZA" sz="1800" dirty="0" smtClean="0">
                <a:solidFill>
                  <a:srgbClr val="874515">
                    <a:lumMod val="75000"/>
                  </a:srgbClr>
                </a:solidFill>
                <a:latin typeface="Calibri" pitchFamily="34" charset="0"/>
              </a:rPr>
              <a:t>To get all the unclaimed funds to be administered in one central fund by the FSB</a:t>
            </a:r>
          </a:p>
          <a:p>
            <a:pPr lvl="1" fontAlgn="base">
              <a:lnSpc>
                <a:spcPct val="150000"/>
              </a:lnSpc>
              <a:spcBef>
                <a:spcPct val="0"/>
              </a:spcBef>
              <a:spcAft>
                <a:spcPct val="0"/>
              </a:spcAft>
              <a:buFont typeface="Wingdings" panose="05000000000000000000" pitchFamily="2" charset="2"/>
              <a:buChar char="§"/>
              <a:defRPr/>
            </a:pPr>
            <a:r>
              <a:rPr lang="en-ZA" sz="1800" dirty="0" smtClean="0">
                <a:solidFill>
                  <a:srgbClr val="874515">
                    <a:lumMod val="75000"/>
                  </a:srgbClr>
                </a:solidFill>
                <a:latin typeface="Calibri" pitchFamily="34" charset="0"/>
              </a:rPr>
              <a:t>This will required amendments to the Pensions Funds Act</a:t>
            </a:r>
          </a:p>
          <a:p>
            <a:pPr lvl="1" fontAlgn="base">
              <a:lnSpc>
                <a:spcPct val="150000"/>
              </a:lnSpc>
              <a:spcBef>
                <a:spcPct val="0"/>
              </a:spcBef>
              <a:spcAft>
                <a:spcPct val="0"/>
              </a:spcAft>
              <a:buFont typeface="Wingdings" panose="05000000000000000000" pitchFamily="2" charset="2"/>
              <a:buChar char="§"/>
              <a:defRPr/>
            </a:pPr>
            <a:r>
              <a:rPr lang="en-ZA" sz="1800" dirty="0" smtClean="0">
                <a:solidFill>
                  <a:srgbClr val="874515">
                    <a:lumMod val="75000"/>
                  </a:srgbClr>
                </a:solidFill>
                <a:latin typeface="Calibri" pitchFamily="34" charset="0"/>
              </a:rPr>
              <a:t>A process of developing the proposal has started</a:t>
            </a:r>
          </a:p>
          <a:p>
            <a:pPr marL="457200" lvl="1" indent="0" fontAlgn="base">
              <a:lnSpc>
                <a:spcPct val="150000"/>
              </a:lnSpc>
              <a:spcBef>
                <a:spcPct val="0"/>
              </a:spcBef>
              <a:spcAft>
                <a:spcPct val="0"/>
              </a:spcAft>
              <a:buNone/>
              <a:defRPr/>
            </a:pPr>
            <a:r>
              <a:rPr lang="en-ZA" sz="1800" dirty="0" smtClean="0">
                <a:solidFill>
                  <a:srgbClr val="874515">
                    <a:lumMod val="75000"/>
                  </a:srgbClr>
                </a:solidFill>
                <a:latin typeface="Calibri" pitchFamily="34" charset="0"/>
              </a:rPr>
              <a:t> </a:t>
            </a:r>
          </a:p>
          <a:p>
            <a:pPr lvl="1" fontAlgn="base">
              <a:lnSpc>
                <a:spcPct val="150000"/>
              </a:lnSpc>
              <a:spcBef>
                <a:spcPct val="0"/>
              </a:spcBef>
              <a:spcAft>
                <a:spcPct val="0"/>
              </a:spcAft>
              <a:defRPr/>
            </a:pPr>
            <a:endParaRPr lang="en-ZA" sz="1800" dirty="0">
              <a:solidFill>
                <a:srgbClr val="874515">
                  <a:lumMod val="75000"/>
                </a:srgbClr>
              </a:solidFill>
              <a:latin typeface="Calibri" pitchFamily="34" charset="0"/>
            </a:endParaRPr>
          </a:p>
          <a:p>
            <a:pPr lvl="1" fontAlgn="base">
              <a:lnSpc>
                <a:spcPct val="150000"/>
              </a:lnSpc>
              <a:spcBef>
                <a:spcPct val="0"/>
              </a:spcBef>
              <a:spcAft>
                <a:spcPct val="0"/>
              </a:spcAft>
              <a:defRPr/>
            </a:pPr>
            <a:endParaRPr lang="en-ZA" altLang="en-US" sz="1800" dirty="0">
              <a:solidFill>
                <a:srgbClr val="874515">
                  <a:lumMod val="75000"/>
                </a:srgbClr>
              </a:solidFill>
              <a:latin typeface="Calibri" pitchFamily="34" charset="0"/>
            </a:endParaRPr>
          </a:p>
          <a:p>
            <a:pPr lvl="1" fontAlgn="base">
              <a:lnSpc>
                <a:spcPct val="150000"/>
              </a:lnSpc>
              <a:spcBef>
                <a:spcPct val="0"/>
              </a:spcBef>
              <a:spcAft>
                <a:spcPct val="0"/>
              </a:spcAft>
              <a:defRPr/>
            </a:pPr>
            <a:endParaRPr lang="en-US" sz="1800" dirty="0">
              <a:solidFill>
                <a:srgbClr val="874515">
                  <a:lumMod val="75000"/>
                </a:srgbClr>
              </a:solidFill>
              <a:latin typeface="Calibri" pitchFamily="34" charset="0"/>
            </a:endParaRPr>
          </a:p>
          <a:p>
            <a:pPr algn="just">
              <a:lnSpc>
                <a:spcPct val="150000"/>
              </a:lnSpc>
              <a:spcBef>
                <a:spcPts val="0"/>
              </a:spcBef>
            </a:pPr>
            <a:endParaRPr lang="en-US" sz="1800" dirty="0">
              <a:solidFill>
                <a:srgbClr val="874515">
                  <a:lumMod val="75000"/>
                </a:srgbClr>
              </a:solidFill>
              <a:latin typeface="Calibri" pitchFamily="34" charset="0"/>
            </a:endParaRPr>
          </a:p>
          <a:p>
            <a:pPr fontAlgn="base">
              <a:lnSpc>
                <a:spcPct val="150000"/>
              </a:lnSpc>
              <a:spcBef>
                <a:spcPct val="0"/>
              </a:spcBef>
              <a:spcAft>
                <a:spcPct val="0"/>
              </a:spcAft>
              <a:buFont typeface="Wingdings" panose="05000000000000000000" pitchFamily="2" charset="2"/>
              <a:buChar char="q"/>
              <a:defRPr/>
            </a:pPr>
            <a:endParaRPr lang="en-ZA" sz="1800" dirty="0">
              <a:solidFill>
                <a:srgbClr val="874515">
                  <a:lumMod val="75000"/>
                </a:srgbClr>
              </a:solidFill>
              <a:latin typeface="Calibri" pitchFamily="34" charset="0"/>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CEF7C-0479-4D8B-85C2-EAB109B32C17}"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8143369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8640960" cy="44284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3200" b="1" i="0" u="none" strike="noStrike" kern="1200" cap="none" spc="0" normalizeH="0" baseline="0" noProof="0" dirty="0" smtClean="0">
                <a:ln>
                  <a:noFill/>
                </a:ln>
                <a:solidFill>
                  <a:sysClr val="windowText" lastClr="000000"/>
                </a:solidFill>
                <a:effectLst/>
                <a:uLnTx/>
                <a:uFillTx/>
                <a:latin typeface="Calibri"/>
                <a:ea typeface="+mj-ea"/>
                <a:cs typeface="+mj-cs"/>
              </a:rPr>
            </a:br>
            <a:endParaRPr kumimoji="0" lang="en-US" sz="3200" b="1" i="0" u="none" strike="noStrike" kern="1200" cap="none" spc="0" normalizeH="0" baseline="0" noProof="0" dirty="0" smtClean="0">
              <a:ln>
                <a:noFill/>
              </a:ln>
              <a:solidFill>
                <a:sysClr val="windowText" lastClr="000000"/>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b="1" dirty="0">
              <a:solidFill>
                <a:sysClr val="windowText" lastClr="000000"/>
              </a:solidFill>
              <a:latin typeface="Calibri"/>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b="1" dirty="0" smtClean="0">
              <a:solidFill>
                <a:sysClr val="windowText" lastClr="000000"/>
              </a:solidFill>
              <a:latin typeface="Calibri"/>
              <a:ea typeface="Calibri"/>
              <a:cs typeface="Times New Roman"/>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8000" b="1" dirty="0">
                <a:solidFill>
                  <a:srgbClr val="874515">
                    <a:lumMod val="75000"/>
                  </a:srgbClr>
                </a:solidFill>
                <a:latin typeface="Calibri" pitchFamily="34" charset="0"/>
                <a:ea typeface="Calibri"/>
                <a:cs typeface="Times New Roman"/>
              </a:rPr>
              <a:t>Improving working conditions and mine community health – Occupational Diseases </a:t>
            </a:r>
            <a:r>
              <a:rPr lang="en-US" sz="8000" b="1" dirty="0" smtClean="0">
                <a:solidFill>
                  <a:srgbClr val="874515">
                    <a:lumMod val="75000"/>
                  </a:srgbClr>
                </a:solidFill>
                <a:latin typeface="Calibri" pitchFamily="34" charset="0"/>
                <a:ea typeface="Calibri"/>
                <a:cs typeface="Times New Roman"/>
              </a:rPr>
              <a:t>and </a:t>
            </a:r>
            <a:r>
              <a:rPr lang="en-US" sz="8000" b="1" dirty="0">
                <a:solidFill>
                  <a:srgbClr val="874515">
                    <a:lumMod val="75000"/>
                  </a:srgbClr>
                </a:solidFill>
                <a:latin typeface="Calibri" pitchFamily="34" charset="0"/>
                <a:ea typeface="Calibri"/>
                <a:cs typeface="Times New Roman"/>
              </a:rPr>
              <a:t>Ex-Mineworkers   </a:t>
            </a:r>
            <a:r>
              <a:rPr lang="en-US" sz="8000" b="1" dirty="0" smtClean="0">
                <a:solidFill>
                  <a:srgbClr val="874515">
                    <a:lumMod val="75000"/>
                  </a:srgbClr>
                </a:solidFill>
                <a:latin typeface="Calibri" pitchFamily="34" charset="0"/>
                <a:ea typeface="Calibri"/>
                <a:cs typeface="Times New Roman"/>
              </a:rPr>
              <a:t>(10) </a:t>
            </a:r>
            <a:r>
              <a:rPr lang="en-US" sz="8000" b="1" dirty="0">
                <a:solidFill>
                  <a:srgbClr val="874515">
                    <a:lumMod val="75000"/>
                  </a:srgbClr>
                </a:solidFill>
                <a:latin typeface="Calibri" pitchFamily="34" charset="0"/>
                <a:ea typeface="Calibri"/>
                <a:cs typeface="Times New Roman"/>
              </a:rPr>
              <a:t/>
            </a:r>
            <a:br>
              <a:rPr lang="en-US" sz="8000" b="1" dirty="0">
                <a:solidFill>
                  <a:srgbClr val="874515">
                    <a:lumMod val="75000"/>
                  </a:srgbClr>
                </a:solidFill>
                <a:latin typeface="Calibri" pitchFamily="34" charset="0"/>
                <a:ea typeface="Calibri"/>
                <a:cs typeface="Times New Roman"/>
              </a:rPr>
            </a:br>
            <a:endParaRPr lang="en-ZA" sz="8000" b="1" dirty="0">
              <a:solidFill>
                <a:srgbClr val="874515">
                  <a:lumMod val="75000"/>
                </a:srgbClr>
              </a:solidFill>
              <a:latin typeface="Calibri" pitchFamily="34" charset="0"/>
              <a:ea typeface="Calibri"/>
              <a:cs typeface="Times New Roman"/>
            </a:endParaRPr>
          </a:p>
        </p:txBody>
      </p:sp>
      <p:sp>
        <p:nvSpPr>
          <p:cNvPr id="2" name="Rectangle 1"/>
          <p:cNvSpPr/>
          <p:nvPr/>
        </p:nvSpPr>
        <p:spPr>
          <a:xfrm>
            <a:off x="377280" y="836712"/>
            <a:ext cx="8317432" cy="6258508"/>
          </a:xfrm>
          <a:prstGeom prst="rect">
            <a:avLst/>
          </a:prstGeom>
        </p:spPr>
        <p:txBody>
          <a:bodyPr wrap="square">
            <a:spAutoFit/>
          </a:bodyPr>
          <a:lstStyle/>
          <a:p>
            <a:pPr>
              <a:lnSpc>
                <a:spcPct val="107000"/>
              </a:lnSpc>
              <a:spcAft>
                <a:spcPts val="800"/>
              </a:spcAft>
            </a:pPr>
            <a:r>
              <a:rPr lang="en-GB" sz="2000" b="1" dirty="0" smtClean="0">
                <a:solidFill>
                  <a:srgbClr val="874515">
                    <a:lumMod val="75000"/>
                  </a:srgbClr>
                </a:solidFill>
                <a:latin typeface="Calibri" pitchFamily="34" charset="0"/>
                <a:ea typeface="Calibri"/>
                <a:cs typeface="Times New Roman"/>
              </a:rPr>
              <a:t>EXAMPLE : “Sentinel </a:t>
            </a:r>
            <a:r>
              <a:rPr lang="en-GB" sz="2000" b="1" dirty="0">
                <a:solidFill>
                  <a:srgbClr val="874515">
                    <a:lumMod val="75000"/>
                  </a:srgbClr>
                </a:solidFill>
                <a:latin typeface="Calibri" pitchFamily="34" charset="0"/>
                <a:ea typeface="Calibri"/>
                <a:cs typeface="Times New Roman"/>
              </a:rPr>
              <a:t>Retirement </a:t>
            </a:r>
            <a:r>
              <a:rPr lang="en-GB" sz="2000" b="1" dirty="0" smtClean="0">
                <a:solidFill>
                  <a:srgbClr val="874515">
                    <a:lumMod val="75000"/>
                  </a:srgbClr>
                </a:solidFill>
                <a:latin typeface="Calibri" pitchFamily="34" charset="0"/>
                <a:ea typeface="Calibri"/>
                <a:cs typeface="Times New Roman"/>
              </a:rPr>
              <a:t>Fund”</a:t>
            </a:r>
            <a:endParaRPr lang="en-US" sz="2000" b="1" dirty="0">
              <a:solidFill>
                <a:srgbClr val="874515">
                  <a:lumMod val="75000"/>
                </a:srgbClr>
              </a:solidFill>
              <a:latin typeface="Calibri" pitchFamily="34" charset="0"/>
              <a:ea typeface="Calibri"/>
              <a:cs typeface="Times New Roman"/>
            </a:endParaRPr>
          </a:p>
          <a:p>
            <a:pPr marR="0" lvl="1" defTabSz="914400" eaLnBrk="1" fontAlgn="base" latinLnBrk="0" hangingPunct="1">
              <a:lnSpc>
                <a:spcPct val="100000"/>
              </a:lnSpc>
              <a:spcBef>
                <a:spcPct val="20000"/>
              </a:spcBef>
              <a:spcAft>
                <a:spcPct val="0"/>
              </a:spcAft>
              <a:buClrTx/>
              <a:buSzTx/>
              <a:tabLst/>
              <a:defRPr/>
            </a:pPr>
            <a:endParaRPr lang="en-ZA" sz="2000" kern="0" dirty="0">
              <a:solidFill>
                <a:prstClr val="black"/>
              </a:solidFill>
            </a:endParaRPr>
          </a:p>
          <a:p>
            <a:pPr marR="0" lvl="1" defTabSz="914400" eaLnBrk="1" fontAlgn="base" latinLnBrk="0" hangingPunct="1">
              <a:lnSpc>
                <a:spcPct val="100000"/>
              </a:lnSpc>
              <a:spcBef>
                <a:spcPct val="20000"/>
              </a:spcBef>
              <a:spcAft>
                <a:spcPct val="0"/>
              </a:spcAft>
              <a:buClrTx/>
              <a:buSzTx/>
              <a:tabLst/>
              <a:defRPr/>
            </a:pPr>
            <a:endParaRPr lang="en-ZA" sz="2000" kern="0" dirty="0" smtClean="0">
              <a:solidFill>
                <a:prstClr val="black"/>
              </a:solidFill>
            </a:endParaRPr>
          </a:p>
          <a:p>
            <a:pPr marR="0" lvl="1" defTabSz="914400" eaLnBrk="1" fontAlgn="base" latinLnBrk="0" hangingPunct="1">
              <a:lnSpc>
                <a:spcPct val="100000"/>
              </a:lnSpc>
              <a:spcBef>
                <a:spcPct val="20000"/>
              </a:spcBef>
              <a:spcAft>
                <a:spcPct val="0"/>
              </a:spcAft>
              <a:buClrTx/>
              <a:buSzTx/>
              <a:tabLst/>
              <a:defRPr/>
            </a:pPr>
            <a:endParaRPr lang="en-ZA" sz="2000" kern="0" dirty="0">
              <a:solidFill>
                <a:prstClr val="black"/>
              </a:solidFill>
            </a:endParaRPr>
          </a:p>
          <a:p>
            <a:pPr marR="0" lvl="1" defTabSz="914400" eaLnBrk="1" fontAlgn="base" latinLnBrk="0" hangingPunct="1">
              <a:lnSpc>
                <a:spcPct val="100000"/>
              </a:lnSpc>
              <a:spcBef>
                <a:spcPct val="20000"/>
              </a:spcBef>
              <a:spcAft>
                <a:spcPct val="0"/>
              </a:spcAft>
              <a:buClrTx/>
              <a:buSzTx/>
              <a:tabLst/>
              <a:defRPr/>
            </a:pPr>
            <a:endParaRPr lang="en-ZA" sz="2000" kern="0" dirty="0" smtClean="0">
              <a:solidFill>
                <a:prstClr val="black"/>
              </a:solidFill>
            </a:endParaRPr>
          </a:p>
          <a:p>
            <a:pPr marR="0" lvl="1" defTabSz="914400" eaLnBrk="1" fontAlgn="base" latinLnBrk="0" hangingPunct="1">
              <a:lnSpc>
                <a:spcPct val="100000"/>
              </a:lnSpc>
              <a:spcBef>
                <a:spcPct val="20000"/>
              </a:spcBef>
              <a:spcAft>
                <a:spcPct val="0"/>
              </a:spcAft>
              <a:buClrTx/>
              <a:buSzTx/>
              <a:tabLst/>
              <a:defRPr/>
            </a:pPr>
            <a:endParaRPr lang="en-ZA" sz="2000" kern="0" dirty="0">
              <a:solidFill>
                <a:prstClr val="black"/>
              </a:solidFill>
            </a:endParaRPr>
          </a:p>
          <a:p>
            <a:pPr marR="0" lvl="1" defTabSz="914400" eaLnBrk="1" fontAlgn="base" latinLnBrk="0" hangingPunct="1">
              <a:lnSpc>
                <a:spcPct val="100000"/>
              </a:lnSpc>
              <a:spcBef>
                <a:spcPct val="20000"/>
              </a:spcBef>
              <a:spcAft>
                <a:spcPct val="0"/>
              </a:spcAft>
              <a:buClrTx/>
              <a:buSzTx/>
              <a:tabLst/>
              <a:defRPr/>
            </a:pPr>
            <a:endParaRPr lang="en-ZA" sz="2000" kern="0" dirty="0" smtClean="0">
              <a:solidFill>
                <a:prstClr val="black"/>
              </a:solidFill>
            </a:endParaRPr>
          </a:p>
          <a:p>
            <a:pPr marR="0" lvl="1" defTabSz="914400" eaLnBrk="1" fontAlgn="base" latinLnBrk="0" hangingPunct="1">
              <a:lnSpc>
                <a:spcPct val="100000"/>
              </a:lnSpc>
              <a:spcBef>
                <a:spcPct val="20000"/>
              </a:spcBef>
              <a:spcAft>
                <a:spcPct val="0"/>
              </a:spcAft>
              <a:buClrTx/>
              <a:buSzTx/>
              <a:tabLst/>
              <a:defRPr/>
            </a:pPr>
            <a:endParaRPr lang="en-ZA" sz="2000" kern="0" dirty="0">
              <a:solidFill>
                <a:prstClr val="black"/>
              </a:solidFill>
            </a:endParaRPr>
          </a:p>
          <a:p>
            <a:pPr marR="0" lvl="1" defTabSz="914400" eaLnBrk="1" fontAlgn="base" latinLnBrk="0" hangingPunct="1">
              <a:lnSpc>
                <a:spcPct val="100000"/>
              </a:lnSpc>
              <a:spcBef>
                <a:spcPct val="20000"/>
              </a:spcBef>
              <a:spcAft>
                <a:spcPct val="0"/>
              </a:spcAft>
              <a:buClrTx/>
              <a:buSzTx/>
              <a:tabLst/>
              <a:defRPr/>
            </a:pPr>
            <a:endParaRPr lang="en-ZA" sz="2000" kern="0" dirty="0" smtClean="0">
              <a:solidFill>
                <a:prstClr val="black"/>
              </a:solidFill>
            </a:endParaRPr>
          </a:p>
          <a:p>
            <a:pPr marR="0" lvl="1" defTabSz="914400" eaLnBrk="1" fontAlgn="base" latinLnBrk="0" hangingPunct="1">
              <a:lnSpc>
                <a:spcPct val="100000"/>
              </a:lnSpc>
              <a:spcBef>
                <a:spcPct val="20000"/>
              </a:spcBef>
              <a:spcAft>
                <a:spcPct val="0"/>
              </a:spcAft>
              <a:buClrTx/>
              <a:buSzTx/>
              <a:tabLst/>
              <a:defRPr/>
            </a:pPr>
            <a:endParaRPr lang="en-ZA" sz="2000" kern="0" dirty="0">
              <a:solidFill>
                <a:prstClr val="black"/>
              </a:solidFill>
            </a:endParaRPr>
          </a:p>
          <a:p>
            <a:pPr marR="0" lvl="1" defTabSz="914400" eaLnBrk="1" fontAlgn="base" latinLnBrk="0" hangingPunct="1">
              <a:lnSpc>
                <a:spcPct val="100000"/>
              </a:lnSpc>
              <a:spcBef>
                <a:spcPct val="20000"/>
              </a:spcBef>
              <a:spcAft>
                <a:spcPct val="0"/>
              </a:spcAft>
              <a:buClrTx/>
              <a:buSzTx/>
              <a:tabLst/>
              <a:defRPr/>
            </a:pPr>
            <a:endParaRPr lang="en-ZA" sz="2000" kern="0" dirty="0" smtClean="0">
              <a:solidFill>
                <a:prstClr val="black"/>
              </a:solidFill>
            </a:endParaRPr>
          </a:p>
          <a:p>
            <a:pPr marR="0" lvl="1" defTabSz="914400" eaLnBrk="1" fontAlgn="base" latinLnBrk="0" hangingPunct="1">
              <a:lnSpc>
                <a:spcPct val="100000"/>
              </a:lnSpc>
              <a:spcBef>
                <a:spcPct val="20000"/>
              </a:spcBef>
              <a:spcAft>
                <a:spcPct val="0"/>
              </a:spcAft>
              <a:buClrTx/>
              <a:buSzTx/>
              <a:tabLst/>
              <a:defRPr/>
            </a:pPr>
            <a:endParaRPr lang="en-ZA" sz="2000" kern="0" dirty="0">
              <a:solidFill>
                <a:prstClr val="black"/>
              </a:solidFill>
            </a:endParaRPr>
          </a:p>
          <a:p>
            <a:pPr marR="0" lvl="1" defTabSz="914400" eaLnBrk="1" fontAlgn="base" latinLnBrk="0" hangingPunct="1">
              <a:lnSpc>
                <a:spcPct val="100000"/>
              </a:lnSpc>
              <a:spcBef>
                <a:spcPct val="20000"/>
              </a:spcBef>
              <a:spcAft>
                <a:spcPct val="0"/>
              </a:spcAft>
              <a:buClrTx/>
              <a:buSzTx/>
              <a:tabLst/>
              <a:defRPr/>
            </a:pPr>
            <a:endParaRPr lang="en-ZA" sz="2000" kern="0" dirty="0">
              <a:solidFill>
                <a:prstClr val="black"/>
              </a:solidFill>
            </a:endParaRPr>
          </a:p>
          <a:p>
            <a:pPr marL="742950" marR="0" lvl="1" indent="-285750" defTabSz="914400" eaLnBrk="1" fontAlgn="base" latinLnBrk="0" hangingPunct="1">
              <a:lnSpc>
                <a:spcPct val="100000"/>
              </a:lnSpc>
              <a:spcBef>
                <a:spcPct val="20000"/>
              </a:spcBef>
              <a:spcAft>
                <a:spcPct val="0"/>
              </a:spcAft>
              <a:buClrTx/>
              <a:buSzTx/>
              <a:buFont typeface="Arial" charset="0"/>
              <a:buChar char="–"/>
              <a:tabLst/>
              <a:defRPr/>
            </a:pPr>
            <a:endParaRPr kumimoji="0" lang="en-ZA" sz="2000" b="0" i="0" u="none" strike="noStrike" kern="0" cap="none" spc="0" normalizeH="0" baseline="0" noProof="0" dirty="0" smtClean="0">
              <a:ln>
                <a:noFill/>
              </a:ln>
              <a:solidFill>
                <a:prstClr val="black"/>
              </a:solidFill>
              <a:effectLst/>
              <a:uLnTx/>
              <a:uFillTx/>
            </a:endParaRPr>
          </a:p>
          <a:p>
            <a:pPr marR="0" lvl="0">
              <a:lnSpc>
                <a:spcPct val="107000"/>
              </a:lnSpc>
              <a:spcBef>
                <a:spcPts val="0"/>
              </a:spcBef>
              <a:spcAft>
                <a:spcPts val="800"/>
              </a:spcAft>
            </a:pPr>
            <a:r>
              <a:rPr lang="en-GB" sz="1400" b="1" dirty="0">
                <a:latin typeface="Calibri" panose="020F0502020204030204" pitchFamily="34" charset="0"/>
                <a:ea typeface="Calibri" panose="020F0502020204030204" pitchFamily="34" charset="0"/>
                <a:cs typeface="Times New Roman" panose="02020603050405020304" pitchFamily="18" charset="0"/>
              </a:rPr>
              <a:t>Challenges and </a:t>
            </a:r>
            <a:r>
              <a:rPr lang="en-GB" sz="1400" b="1" dirty="0" smtClean="0">
                <a:latin typeface="Calibri" panose="020F0502020204030204" pitchFamily="34" charset="0"/>
                <a:ea typeface="Calibri" panose="020F0502020204030204" pitchFamily="34" charset="0"/>
                <a:cs typeface="Times New Roman" panose="02020603050405020304" pitchFamily="18" charset="0"/>
              </a:rPr>
              <a:t>solutions</a:t>
            </a:r>
            <a:r>
              <a:rPr lang="en-US" sz="1400" b="1" dirty="0" smtClean="0">
                <a:latin typeface="Calibri" panose="020F0502020204030204" pitchFamily="34" charset="0"/>
                <a:ea typeface="Calibri" panose="020F0502020204030204" pitchFamily="34" charset="0"/>
                <a:cs typeface="Times New Roman" panose="02020603050405020304" pitchFamily="18" charset="0"/>
              </a:rPr>
              <a:t>: </a:t>
            </a:r>
            <a:r>
              <a:rPr lang="en-GB" sz="1400" b="1" dirty="0" smtClean="0">
                <a:latin typeface="Calibri" panose="020F0502020204030204" pitchFamily="34" charset="0"/>
                <a:ea typeface="Calibri" panose="020F0502020204030204" pitchFamily="34" charset="0"/>
                <a:cs typeface="Times New Roman" panose="02020603050405020304" pitchFamily="18" charset="0"/>
              </a:rPr>
              <a:t>Death </a:t>
            </a:r>
            <a:r>
              <a:rPr lang="en-GB" sz="1400" b="1" dirty="0">
                <a:latin typeface="Calibri" panose="020F0502020204030204" pitchFamily="34" charset="0"/>
                <a:ea typeface="Calibri" panose="020F0502020204030204" pitchFamily="34" charset="0"/>
                <a:cs typeface="Times New Roman" panose="02020603050405020304" pitchFamily="18" charset="0"/>
              </a:rPr>
              <a:t>claims with no identifiable </a:t>
            </a:r>
            <a:r>
              <a:rPr lang="en-GB" sz="1400" b="1" dirty="0" smtClean="0">
                <a:latin typeface="Calibri" panose="020F0502020204030204" pitchFamily="34" charset="0"/>
                <a:ea typeface="Calibri" panose="020F0502020204030204" pitchFamily="34" charset="0"/>
                <a:cs typeface="Times New Roman" panose="02020603050405020304" pitchFamily="18" charset="0"/>
              </a:rPr>
              <a:t>beneficiaries</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b="1" dirty="0" smtClean="0">
                <a:latin typeface="Calibri" panose="020F0502020204030204" pitchFamily="34" charset="0"/>
                <a:ea typeface="Calibri" panose="020F0502020204030204" pitchFamily="34" charset="0"/>
                <a:cs typeface="Times New Roman" panose="02020603050405020304" pitchFamily="18" charset="0"/>
              </a:rPr>
              <a:t>and </a:t>
            </a:r>
            <a:r>
              <a:rPr lang="en-GB" sz="1400" b="1" dirty="0" smtClean="0">
                <a:latin typeface="Calibri" panose="020F0502020204030204" pitchFamily="34" charset="0"/>
                <a:ea typeface="Calibri" panose="020F0502020204030204" pitchFamily="34" charset="0"/>
                <a:cs typeface="Times New Roman" panose="02020603050405020304" pitchFamily="18" charset="0"/>
              </a:rPr>
              <a:t> </a:t>
            </a:r>
            <a:r>
              <a:rPr lang="en-GB" sz="1400" b="1" dirty="0">
                <a:latin typeface="Calibri" panose="020F0502020204030204" pitchFamily="34" charset="0"/>
                <a:ea typeface="Calibri" panose="020F0502020204030204" pitchFamily="34" charset="0"/>
                <a:cs typeface="Times New Roman" panose="02020603050405020304" pitchFamily="18" charset="0"/>
              </a:rPr>
              <a:t>e</a:t>
            </a:r>
            <a:r>
              <a:rPr lang="en-GB" sz="1400" b="1" dirty="0" smtClean="0">
                <a:latin typeface="Calibri" panose="020F0502020204030204" pitchFamily="34" charset="0"/>
                <a:ea typeface="Calibri" panose="020F0502020204030204" pitchFamily="34" charset="0"/>
                <a:cs typeface="Times New Roman" panose="02020603050405020304" pitchFamily="18" charset="0"/>
              </a:rPr>
              <a:t>nsure </a:t>
            </a:r>
            <a:r>
              <a:rPr lang="en-GB" sz="1400" b="1" dirty="0">
                <a:latin typeface="Calibri" panose="020F0502020204030204" pitchFamily="34" charset="0"/>
                <a:ea typeface="Calibri" panose="020F0502020204030204" pitchFamily="34" charset="0"/>
                <a:cs typeface="Times New Roman" panose="02020603050405020304" pitchFamily="18" charset="0"/>
              </a:rPr>
              <a:t>member data integrity</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GB" sz="1400" b="1" dirty="0">
                <a:latin typeface="Calibri" panose="020F0502020204030204" pitchFamily="34" charset="0"/>
                <a:ea typeface="Calibri" panose="020F0502020204030204" pitchFamily="34" charset="0"/>
                <a:cs typeface="Times New Roman" panose="02020603050405020304" pitchFamily="18" charset="0"/>
              </a:rPr>
              <a:t>* This is made up of: 40 640 active and </a:t>
            </a:r>
            <a:r>
              <a:rPr lang="en-GB" sz="1400" b="1" dirty="0" smtClean="0">
                <a:latin typeface="Calibri" panose="020F0502020204030204" pitchFamily="34" charset="0"/>
                <a:ea typeface="Calibri" panose="020F0502020204030204" pitchFamily="34" charset="0"/>
                <a:cs typeface="Times New Roman" panose="02020603050405020304" pitchFamily="18" charset="0"/>
              </a:rPr>
              <a:t>deferred members</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b="1" dirty="0" smtClean="0">
                <a:latin typeface="Calibri" panose="020F0502020204030204" pitchFamily="34" charset="0"/>
                <a:ea typeface="Calibri" panose="020F0502020204030204" pitchFamily="34" charset="0"/>
                <a:cs typeface="Times New Roman" panose="02020603050405020304" pitchFamily="18" charset="0"/>
              </a:rPr>
              <a:t>and </a:t>
            </a:r>
            <a:r>
              <a:rPr lang="en-GB" sz="1400" b="1" dirty="0" smtClean="0">
                <a:latin typeface="Calibri" panose="020F0502020204030204" pitchFamily="34" charset="0"/>
                <a:ea typeface="Calibri" panose="020F0502020204030204" pitchFamily="34" charset="0"/>
                <a:cs typeface="Times New Roman" panose="02020603050405020304" pitchFamily="18" charset="0"/>
              </a:rPr>
              <a:t>34 420 pensioners and beneficiaries</a:t>
            </a:r>
            <a:endParaRPr lang="en-US" sz="1400" b="1" dirty="0" smtClean="0">
              <a:latin typeface="Calibri" panose="020F0502020204030204" pitchFamily="34" charset="0"/>
              <a:ea typeface="Calibri" panose="020F0502020204030204" pitchFamily="34" charset="0"/>
              <a:cs typeface="Times New Roman" panose="02020603050405020304" pitchFamily="18" charset="0"/>
            </a:endParaRPr>
          </a:p>
          <a:p>
            <a:pPr marR="0" lvl="1" defTabSz="914400" eaLnBrk="1" fontAlgn="base" latinLnBrk="0" hangingPunct="1">
              <a:lnSpc>
                <a:spcPct val="100000"/>
              </a:lnSpc>
              <a:spcBef>
                <a:spcPct val="20000"/>
              </a:spcBef>
              <a:spcAft>
                <a:spcPct val="0"/>
              </a:spcAft>
              <a:buClrTx/>
              <a:buSzTx/>
              <a:tabLst/>
              <a:defRPr/>
            </a:pPr>
            <a:endParaRPr lang="en-ZA" sz="2000" kern="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636252935"/>
              </p:ext>
            </p:extLst>
          </p:nvPr>
        </p:nvGraphicFramePr>
        <p:xfrm>
          <a:off x="611560" y="1340769"/>
          <a:ext cx="7848872" cy="4787185"/>
        </p:xfrm>
        <a:graphic>
          <a:graphicData uri="http://schemas.openxmlformats.org/drawingml/2006/table">
            <a:tbl>
              <a:tblPr firstRow="1" bandRow="1"/>
              <a:tblGrid>
                <a:gridCol w="3960440">
                  <a:extLst>
                    <a:ext uri="{9D8B030D-6E8A-4147-A177-3AD203B41FA5}">
                      <a16:colId xmlns:a16="http://schemas.microsoft.com/office/drawing/2014/main" xmlns="" val="655487804"/>
                    </a:ext>
                  </a:extLst>
                </a:gridCol>
                <a:gridCol w="3888432">
                  <a:extLst>
                    <a:ext uri="{9D8B030D-6E8A-4147-A177-3AD203B41FA5}">
                      <a16:colId xmlns:a16="http://schemas.microsoft.com/office/drawing/2014/main" xmlns="" val="2581374676"/>
                    </a:ext>
                  </a:extLst>
                </a:gridCol>
              </a:tblGrid>
              <a:tr h="440042">
                <a:tc gridSpan="2">
                  <a:txBody>
                    <a:bodyPr/>
                    <a:lstStyle/>
                    <a:p>
                      <a:pPr marL="228600" marR="0" algn="ctr">
                        <a:lnSpc>
                          <a:spcPct val="107000"/>
                        </a:lnSpc>
                        <a:spcBef>
                          <a:spcPts val="0"/>
                        </a:spcBef>
                        <a:spcAft>
                          <a:spcPts val="0"/>
                        </a:spcAft>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Period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covered by report: 1 July 2016 to 30 June 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hMerge="1">
                  <a:txBody>
                    <a:bodyPr/>
                    <a:lstStyle/>
                    <a:p>
                      <a:pPr>
                        <a:lnSpc>
                          <a:spcPct val="107000"/>
                        </a:lnSpc>
                      </a:pPr>
                      <a:endParaRPr lang="en-US" sz="1100" dirty="0">
                        <a:effectLst/>
                        <a:latin typeface="Calibri" panose="020F0502020204030204" pitchFamily="34" charset="0"/>
                      </a:endParaRPr>
                    </a:p>
                  </a:txBody>
                  <a:tcPr marL="84455" marR="844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xmlns="" val="35965652"/>
                  </a:ext>
                </a:extLst>
              </a:tr>
              <a:tr h="322573">
                <a:tc>
                  <a:txBody>
                    <a:bodyPr/>
                    <a:lstStyle/>
                    <a:p>
                      <a:pPr marL="22860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Total members in fund (as at 30 June 2017)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DCF"/>
                    </a:solidFill>
                  </a:tcPr>
                </a:tc>
                <a:tc>
                  <a:txBody>
                    <a:bodyPr/>
                    <a:lstStyle/>
                    <a:p>
                      <a:pPr marL="22860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75 060*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DCF"/>
                    </a:solidFill>
                  </a:tcPr>
                </a:tc>
                <a:extLst>
                  <a:ext uri="{0D108BD9-81ED-4DB2-BD59-A6C34878D82A}">
                    <a16:rowId xmlns:a16="http://schemas.microsoft.com/office/drawing/2014/main" xmlns="" val="4029209544"/>
                  </a:ext>
                </a:extLst>
              </a:tr>
              <a:tr h="517894">
                <a:tc>
                  <a:txBody>
                    <a:bodyPr/>
                    <a:lstStyle/>
                    <a:p>
                      <a:pPr marL="22860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No of Unclaimed Benefits on first day of reporting period (1 July 2016)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6 951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63669312"/>
                  </a:ext>
                </a:extLst>
              </a:tr>
              <a:tr h="307827">
                <a:tc>
                  <a:txBody>
                    <a:bodyPr/>
                    <a:lstStyle/>
                    <a:p>
                      <a:pPr marL="228600" marR="0">
                        <a:lnSpc>
                          <a:spcPct val="107000"/>
                        </a:lnSpc>
                        <a:spcBef>
                          <a:spcPts val="0"/>
                        </a:spcBef>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Additions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DCF"/>
                    </a:solidFill>
                  </a:tcPr>
                </a:tc>
                <a:tc>
                  <a:txBody>
                    <a:bodyPr/>
                    <a:lstStyle/>
                    <a:p>
                      <a:pPr marL="22860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DCF"/>
                    </a:solidFill>
                  </a:tcPr>
                </a:tc>
                <a:extLst>
                  <a:ext uri="{0D108BD9-81ED-4DB2-BD59-A6C34878D82A}">
                    <a16:rowId xmlns:a16="http://schemas.microsoft.com/office/drawing/2014/main" xmlns="" val="1684147125"/>
                  </a:ext>
                </a:extLst>
              </a:tr>
              <a:tr h="307827">
                <a:tc>
                  <a:txBody>
                    <a:bodyPr/>
                    <a:lstStyle/>
                    <a:p>
                      <a:pPr marL="228600" marR="0">
                        <a:lnSpc>
                          <a:spcPct val="107000"/>
                        </a:lnSpc>
                        <a:spcBef>
                          <a:spcPts val="0"/>
                        </a:spcBef>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Paid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(620)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81641708"/>
                  </a:ext>
                </a:extLst>
              </a:tr>
              <a:tr h="527615">
                <a:tc>
                  <a:txBody>
                    <a:bodyPr/>
                    <a:lstStyle/>
                    <a:p>
                      <a:pPr marL="228600" marR="0">
                        <a:lnSpc>
                          <a:spcPct val="107000"/>
                        </a:lnSpc>
                        <a:spcBef>
                          <a:spcPts val="0"/>
                        </a:spcBef>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Adjustments (Zero value and membership type changes)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DCF"/>
                    </a:solidFill>
                  </a:tcPr>
                </a:tc>
                <a:tc>
                  <a:txBody>
                    <a:bodyPr/>
                    <a:lstStyle/>
                    <a:p>
                      <a:pPr marL="22860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(246)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DCF"/>
                    </a:solidFill>
                  </a:tcPr>
                </a:tc>
                <a:extLst>
                  <a:ext uri="{0D108BD9-81ED-4DB2-BD59-A6C34878D82A}">
                    <a16:rowId xmlns:a16="http://schemas.microsoft.com/office/drawing/2014/main" xmlns="" val="895389708"/>
                  </a:ext>
                </a:extLst>
              </a:tr>
              <a:tr h="615375">
                <a:tc>
                  <a:txBody>
                    <a:bodyPr/>
                    <a:lstStyle/>
                    <a:p>
                      <a:pPr marL="228600" marR="0">
                        <a:lnSpc>
                          <a:spcPct val="107000"/>
                        </a:lnSpc>
                        <a:spcBef>
                          <a:spcPts val="0"/>
                        </a:spcBef>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Number of Unclaimed benefits as at last day of reporting period (30 June 2017)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6 183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6237851"/>
                  </a:ext>
                </a:extLst>
              </a:tr>
              <a:tr h="517894">
                <a:tc>
                  <a:txBody>
                    <a:bodyPr/>
                    <a:lstStyle/>
                    <a:p>
                      <a:pPr marL="22860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Value of Unclaimed Benefits paid during reporting period (1 July 2016 – 30 June 2017)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R159,42m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6745618"/>
                  </a:ext>
                </a:extLst>
              </a:tr>
              <a:tr h="307827">
                <a:tc>
                  <a:txBody>
                    <a:bodyPr/>
                    <a:lstStyle/>
                    <a:p>
                      <a:pPr marL="22860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Value of claims in progress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Not confirmed yet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8137230"/>
                  </a:ext>
                </a:extLst>
              </a:tr>
              <a:tr h="527615">
                <a:tc>
                  <a:txBody>
                    <a:bodyPr/>
                    <a:lstStyle/>
                    <a:p>
                      <a:pPr marL="22860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Value of unclaimed benefits as at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last day of reporting period (30 June 2017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R215,99m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98795186"/>
                  </a:ext>
                </a:extLst>
              </a:tr>
            </a:tbl>
          </a:graphicData>
        </a:graphic>
      </p:graphicFrame>
    </p:spTree>
    <p:extLst>
      <p:ext uri="{BB962C8B-B14F-4D97-AF65-F5344CB8AC3E}">
        <p14:creationId xmlns:p14="http://schemas.microsoft.com/office/powerpoint/2010/main" xmlns="" val="21093492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8640960" cy="44284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3200" b="1" i="0" u="none" strike="noStrike" kern="1200" cap="none" spc="0" normalizeH="0" baseline="0" noProof="0" dirty="0" smtClean="0">
                <a:ln>
                  <a:noFill/>
                </a:ln>
                <a:solidFill>
                  <a:sysClr val="windowText" lastClr="000000"/>
                </a:solidFill>
                <a:effectLst/>
                <a:uLnTx/>
                <a:uFillTx/>
                <a:latin typeface="Calibri"/>
                <a:ea typeface="+mj-ea"/>
                <a:cs typeface="+mj-cs"/>
              </a:rPr>
            </a:br>
            <a:endParaRPr kumimoji="0" lang="en-US" sz="3200" b="1" i="0" u="none" strike="noStrike" kern="1200" cap="none" spc="0" normalizeH="0" baseline="0" noProof="0" dirty="0" smtClean="0">
              <a:ln>
                <a:noFill/>
              </a:ln>
              <a:solidFill>
                <a:sysClr val="windowText" lastClr="000000"/>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b="1" dirty="0">
              <a:solidFill>
                <a:sysClr val="windowText" lastClr="000000"/>
              </a:solidFill>
              <a:latin typeface="Calibri"/>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b="1" dirty="0" smtClean="0">
              <a:solidFill>
                <a:sysClr val="windowText" lastClr="000000"/>
              </a:solidFill>
              <a:latin typeface="Calibri"/>
              <a:ea typeface="Calibri"/>
              <a:cs typeface="Times New Roman"/>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8000" b="1" dirty="0">
                <a:solidFill>
                  <a:srgbClr val="874515">
                    <a:lumMod val="75000"/>
                  </a:srgbClr>
                </a:solidFill>
                <a:latin typeface="Calibri" pitchFamily="34" charset="0"/>
                <a:ea typeface="Calibri"/>
                <a:cs typeface="Times New Roman"/>
              </a:rPr>
              <a:t>Improving working conditions and mine community health – Occupational Diseases </a:t>
            </a:r>
            <a:r>
              <a:rPr lang="en-US" sz="8000" b="1" dirty="0" smtClean="0">
                <a:solidFill>
                  <a:srgbClr val="874515">
                    <a:lumMod val="75000"/>
                  </a:srgbClr>
                </a:solidFill>
                <a:latin typeface="Calibri" pitchFamily="34" charset="0"/>
                <a:ea typeface="Calibri"/>
                <a:cs typeface="Times New Roman"/>
              </a:rPr>
              <a:t>and </a:t>
            </a:r>
            <a:r>
              <a:rPr lang="en-US" sz="8000" b="1" dirty="0">
                <a:solidFill>
                  <a:srgbClr val="874515">
                    <a:lumMod val="75000"/>
                  </a:srgbClr>
                </a:solidFill>
                <a:latin typeface="Calibri" pitchFamily="34" charset="0"/>
                <a:ea typeface="Calibri"/>
                <a:cs typeface="Times New Roman"/>
              </a:rPr>
              <a:t>Ex-Mineworkers   </a:t>
            </a:r>
            <a:r>
              <a:rPr lang="en-US" sz="8000" b="1" dirty="0" smtClean="0">
                <a:solidFill>
                  <a:srgbClr val="874515">
                    <a:lumMod val="75000"/>
                  </a:srgbClr>
                </a:solidFill>
                <a:latin typeface="Calibri" pitchFamily="34" charset="0"/>
                <a:ea typeface="Calibri"/>
                <a:cs typeface="Times New Roman"/>
              </a:rPr>
              <a:t>(11) </a:t>
            </a:r>
            <a:r>
              <a:rPr lang="en-US" sz="8000" b="1" dirty="0">
                <a:solidFill>
                  <a:srgbClr val="874515">
                    <a:lumMod val="75000"/>
                  </a:srgbClr>
                </a:solidFill>
                <a:latin typeface="Calibri" pitchFamily="34" charset="0"/>
                <a:ea typeface="Calibri"/>
                <a:cs typeface="Times New Roman"/>
              </a:rPr>
              <a:t/>
            </a:r>
            <a:br>
              <a:rPr lang="en-US" sz="8000" b="1" dirty="0">
                <a:solidFill>
                  <a:srgbClr val="874515">
                    <a:lumMod val="75000"/>
                  </a:srgbClr>
                </a:solidFill>
                <a:latin typeface="Calibri" pitchFamily="34" charset="0"/>
                <a:ea typeface="Calibri"/>
                <a:cs typeface="Times New Roman"/>
              </a:rPr>
            </a:br>
            <a:endParaRPr lang="en-ZA" sz="8000" b="1" dirty="0">
              <a:solidFill>
                <a:srgbClr val="874515">
                  <a:lumMod val="75000"/>
                </a:srgbClr>
              </a:solidFill>
              <a:latin typeface="Calibri" pitchFamily="34" charset="0"/>
              <a:ea typeface="Calibri"/>
              <a:cs typeface="Times New Roman"/>
            </a:endParaRPr>
          </a:p>
        </p:txBody>
      </p:sp>
      <p:sp>
        <p:nvSpPr>
          <p:cNvPr id="2" name="Rectangle 1"/>
          <p:cNvSpPr/>
          <p:nvPr/>
        </p:nvSpPr>
        <p:spPr>
          <a:xfrm>
            <a:off x="467544" y="764704"/>
            <a:ext cx="8317432" cy="5325560"/>
          </a:xfrm>
          <a:prstGeom prst="rect">
            <a:avLst/>
          </a:prstGeom>
        </p:spPr>
        <p:txBody>
          <a:bodyPr wrap="square">
            <a:spAutoFit/>
          </a:bodyPr>
          <a:lstStyle/>
          <a:p>
            <a:pPr>
              <a:lnSpc>
                <a:spcPct val="107000"/>
              </a:lnSpc>
              <a:spcAft>
                <a:spcPts val="800"/>
              </a:spcAft>
            </a:pPr>
            <a:r>
              <a:rPr lang="en-GB" sz="2000" b="1" dirty="0" smtClean="0">
                <a:solidFill>
                  <a:srgbClr val="874515">
                    <a:lumMod val="75000"/>
                  </a:srgbClr>
                </a:solidFill>
                <a:latin typeface="Calibri" pitchFamily="34" charset="0"/>
                <a:ea typeface="Calibri"/>
                <a:cs typeface="Times New Roman"/>
              </a:rPr>
              <a:t>EXAMPLE : “Mine Workers Provident  Fund”</a:t>
            </a:r>
            <a:endParaRPr lang="en-US" sz="2000" b="1" dirty="0">
              <a:solidFill>
                <a:srgbClr val="874515">
                  <a:lumMod val="75000"/>
                </a:srgbClr>
              </a:solidFill>
              <a:latin typeface="Calibri" pitchFamily="34" charset="0"/>
              <a:ea typeface="Calibri"/>
              <a:cs typeface="Times New Roman"/>
            </a:endParaRPr>
          </a:p>
          <a:p>
            <a:pPr marR="0" lvl="1" defTabSz="914400" eaLnBrk="1" fontAlgn="base" latinLnBrk="0" hangingPunct="1">
              <a:lnSpc>
                <a:spcPct val="100000"/>
              </a:lnSpc>
              <a:spcBef>
                <a:spcPct val="20000"/>
              </a:spcBef>
              <a:spcAft>
                <a:spcPct val="0"/>
              </a:spcAft>
              <a:buClrTx/>
              <a:buSzTx/>
              <a:tabLst/>
              <a:defRPr/>
            </a:pPr>
            <a:endParaRPr lang="en-ZA" sz="2000" kern="0" dirty="0">
              <a:solidFill>
                <a:prstClr val="black"/>
              </a:solidFill>
            </a:endParaRPr>
          </a:p>
          <a:p>
            <a:pPr marR="0" lvl="1" defTabSz="914400" eaLnBrk="1" fontAlgn="base" latinLnBrk="0" hangingPunct="1">
              <a:lnSpc>
                <a:spcPct val="100000"/>
              </a:lnSpc>
              <a:spcBef>
                <a:spcPct val="20000"/>
              </a:spcBef>
              <a:spcAft>
                <a:spcPct val="0"/>
              </a:spcAft>
              <a:buClrTx/>
              <a:buSzTx/>
              <a:tabLst/>
              <a:defRPr/>
            </a:pPr>
            <a:endParaRPr lang="en-ZA" sz="2000" kern="0" dirty="0" smtClean="0">
              <a:solidFill>
                <a:prstClr val="black"/>
              </a:solidFill>
            </a:endParaRPr>
          </a:p>
          <a:p>
            <a:pPr marR="0" lvl="1" defTabSz="914400" eaLnBrk="1" fontAlgn="base" latinLnBrk="0" hangingPunct="1">
              <a:lnSpc>
                <a:spcPct val="100000"/>
              </a:lnSpc>
              <a:spcBef>
                <a:spcPct val="20000"/>
              </a:spcBef>
              <a:spcAft>
                <a:spcPct val="0"/>
              </a:spcAft>
              <a:buClrTx/>
              <a:buSzTx/>
              <a:tabLst/>
              <a:defRPr/>
            </a:pPr>
            <a:endParaRPr lang="en-ZA" sz="2000" kern="0" dirty="0">
              <a:solidFill>
                <a:prstClr val="black"/>
              </a:solidFill>
            </a:endParaRPr>
          </a:p>
          <a:p>
            <a:pPr marR="0" lvl="1" defTabSz="914400" eaLnBrk="1" fontAlgn="base" latinLnBrk="0" hangingPunct="1">
              <a:lnSpc>
                <a:spcPct val="100000"/>
              </a:lnSpc>
              <a:spcBef>
                <a:spcPct val="20000"/>
              </a:spcBef>
              <a:spcAft>
                <a:spcPct val="0"/>
              </a:spcAft>
              <a:buClrTx/>
              <a:buSzTx/>
              <a:tabLst/>
              <a:defRPr/>
            </a:pPr>
            <a:endParaRPr lang="en-ZA" sz="2000" kern="0" dirty="0" smtClean="0">
              <a:solidFill>
                <a:prstClr val="black"/>
              </a:solidFill>
            </a:endParaRPr>
          </a:p>
          <a:p>
            <a:pPr marR="0" lvl="1" defTabSz="914400" eaLnBrk="1" fontAlgn="base" latinLnBrk="0" hangingPunct="1">
              <a:lnSpc>
                <a:spcPct val="100000"/>
              </a:lnSpc>
              <a:spcBef>
                <a:spcPct val="20000"/>
              </a:spcBef>
              <a:spcAft>
                <a:spcPct val="0"/>
              </a:spcAft>
              <a:buClrTx/>
              <a:buSzTx/>
              <a:tabLst/>
              <a:defRPr/>
            </a:pPr>
            <a:endParaRPr lang="en-ZA" sz="2000" kern="0" dirty="0">
              <a:solidFill>
                <a:prstClr val="black"/>
              </a:solidFill>
            </a:endParaRPr>
          </a:p>
          <a:p>
            <a:pPr marR="0" lvl="1" defTabSz="914400" eaLnBrk="1" fontAlgn="base" latinLnBrk="0" hangingPunct="1">
              <a:lnSpc>
                <a:spcPct val="100000"/>
              </a:lnSpc>
              <a:spcBef>
                <a:spcPct val="20000"/>
              </a:spcBef>
              <a:spcAft>
                <a:spcPct val="0"/>
              </a:spcAft>
              <a:buClrTx/>
              <a:buSzTx/>
              <a:tabLst/>
              <a:defRPr/>
            </a:pPr>
            <a:endParaRPr lang="en-ZA" sz="2000" kern="0" dirty="0" smtClean="0">
              <a:solidFill>
                <a:prstClr val="black"/>
              </a:solidFill>
            </a:endParaRPr>
          </a:p>
          <a:p>
            <a:pPr marR="0" lvl="1" defTabSz="914400" eaLnBrk="1" fontAlgn="base" latinLnBrk="0" hangingPunct="1">
              <a:lnSpc>
                <a:spcPct val="100000"/>
              </a:lnSpc>
              <a:spcBef>
                <a:spcPct val="20000"/>
              </a:spcBef>
              <a:spcAft>
                <a:spcPct val="0"/>
              </a:spcAft>
              <a:buClrTx/>
              <a:buSzTx/>
              <a:tabLst/>
              <a:defRPr/>
            </a:pPr>
            <a:endParaRPr lang="en-ZA" sz="2000" kern="0" dirty="0">
              <a:solidFill>
                <a:prstClr val="black"/>
              </a:solidFill>
            </a:endParaRPr>
          </a:p>
          <a:p>
            <a:pPr marR="0" lvl="1" defTabSz="914400" eaLnBrk="1" fontAlgn="base" latinLnBrk="0" hangingPunct="1">
              <a:lnSpc>
                <a:spcPct val="100000"/>
              </a:lnSpc>
              <a:spcBef>
                <a:spcPct val="20000"/>
              </a:spcBef>
              <a:spcAft>
                <a:spcPct val="0"/>
              </a:spcAft>
              <a:buClrTx/>
              <a:buSzTx/>
              <a:tabLst/>
              <a:defRPr/>
            </a:pPr>
            <a:endParaRPr lang="en-ZA" sz="2000" kern="0" dirty="0" smtClean="0">
              <a:solidFill>
                <a:prstClr val="black"/>
              </a:solidFill>
            </a:endParaRPr>
          </a:p>
          <a:p>
            <a:pPr marR="0" lvl="1" defTabSz="914400" eaLnBrk="1" fontAlgn="base" latinLnBrk="0" hangingPunct="1">
              <a:lnSpc>
                <a:spcPct val="100000"/>
              </a:lnSpc>
              <a:spcBef>
                <a:spcPct val="20000"/>
              </a:spcBef>
              <a:spcAft>
                <a:spcPct val="0"/>
              </a:spcAft>
              <a:buClrTx/>
              <a:buSzTx/>
              <a:tabLst/>
              <a:defRPr/>
            </a:pPr>
            <a:endParaRPr lang="en-ZA" sz="2000" kern="0" dirty="0">
              <a:solidFill>
                <a:prstClr val="black"/>
              </a:solidFill>
            </a:endParaRPr>
          </a:p>
          <a:p>
            <a:pPr marR="0" lvl="1" defTabSz="914400" eaLnBrk="1" fontAlgn="base" latinLnBrk="0" hangingPunct="1">
              <a:lnSpc>
                <a:spcPct val="100000"/>
              </a:lnSpc>
              <a:spcBef>
                <a:spcPct val="20000"/>
              </a:spcBef>
              <a:spcAft>
                <a:spcPct val="0"/>
              </a:spcAft>
              <a:buClrTx/>
              <a:buSzTx/>
              <a:tabLst/>
              <a:defRPr/>
            </a:pPr>
            <a:endParaRPr lang="en-ZA" sz="2000" kern="0" dirty="0" smtClean="0">
              <a:solidFill>
                <a:prstClr val="black"/>
              </a:solidFill>
            </a:endParaRPr>
          </a:p>
          <a:p>
            <a:pPr marR="0" lvl="1" defTabSz="914400" eaLnBrk="1" fontAlgn="base" latinLnBrk="0" hangingPunct="1">
              <a:lnSpc>
                <a:spcPct val="100000"/>
              </a:lnSpc>
              <a:spcBef>
                <a:spcPct val="20000"/>
              </a:spcBef>
              <a:spcAft>
                <a:spcPct val="0"/>
              </a:spcAft>
              <a:buClrTx/>
              <a:buSzTx/>
              <a:tabLst/>
              <a:defRPr/>
            </a:pPr>
            <a:endParaRPr lang="en-ZA" sz="2000" kern="0" dirty="0">
              <a:solidFill>
                <a:prstClr val="black"/>
              </a:solidFill>
            </a:endParaRPr>
          </a:p>
          <a:p>
            <a:pPr marR="0" lvl="1" defTabSz="914400" eaLnBrk="1" fontAlgn="base" latinLnBrk="0" hangingPunct="1">
              <a:lnSpc>
                <a:spcPct val="100000"/>
              </a:lnSpc>
              <a:spcBef>
                <a:spcPct val="20000"/>
              </a:spcBef>
              <a:spcAft>
                <a:spcPct val="0"/>
              </a:spcAft>
              <a:buClrTx/>
              <a:buSzTx/>
              <a:tabLst/>
              <a:defRPr/>
            </a:pPr>
            <a:endParaRPr lang="en-ZA" sz="2000" kern="0" dirty="0">
              <a:solidFill>
                <a:prstClr val="black"/>
              </a:solidFill>
            </a:endParaRPr>
          </a:p>
          <a:p>
            <a:pPr marL="742950" marR="0" lvl="1" indent="-285750" defTabSz="914400" eaLnBrk="1" fontAlgn="base" latinLnBrk="0" hangingPunct="1">
              <a:lnSpc>
                <a:spcPct val="100000"/>
              </a:lnSpc>
              <a:spcBef>
                <a:spcPct val="20000"/>
              </a:spcBef>
              <a:spcAft>
                <a:spcPct val="0"/>
              </a:spcAft>
              <a:buClrTx/>
              <a:buSzTx/>
              <a:buFont typeface="Arial" charset="0"/>
              <a:buChar char="–"/>
              <a:tabLst/>
              <a:defRPr/>
            </a:pPr>
            <a:endParaRPr kumimoji="0" lang="en-ZA" sz="2000" b="0" i="0" u="none" strike="noStrike" kern="0" cap="none" spc="0" normalizeH="0" baseline="0" noProof="0" dirty="0" smtClean="0">
              <a:ln>
                <a:noFill/>
              </a:ln>
              <a:solidFill>
                <a:prstClr val="black"/>
              </a:solidFill>
              <a:effectLst/>
              <a:uLnTx/>
              <a:uFillTx/>
            </a:endParaRPr>
          </a:p>
        </p:txBody>
      </p:sp>
      <p:graphicFrame>
        <p:nvGraphicFramePr>
          <p:cNvPr id="4" name="Table 3"/>
          <p:cNvGraphicFramePr>
            <a:graphicFrameLocks noGrp="1"/>
          </p:cNvGraphicFramePr>
          <p:nvPr>
            <p:extLst>
              <p:ext uri="{D42A27DB-BD31-4B8C-83A1-F6EECF244321}">
                <p14:modId xmlns:p14="http://schemas.microsoft.com/office/powerpoint/2010/main" xmlns="" val="272003182"/>
              </p:ext>
            </p:extLst>
          </p:nvPr>
        </p:nvGraphicFramePr>
        <p:xfrm>
          <a:off x="971600" y="1196751"/>
          <a:ext cx="6486657" cy="4787144"/>
        </p:xfrm>
        <a:graphic>
          <a:graphicData uri="http://schemas.openxmlformats.org/drawingml/2006/table">
            <a:tbl>
              <a:tblPr firstRow="1" bandRow="1"/>
              <a:tblGrid>
                <a:gridCol w="3152978">
                  <a:extLst>
                    <a:ext uri="{9D8B030D-6E8A-4147-A177-3AD203B41FA5}">
                      <a16:colId xmlns:a16="http://schemas.microsoft.com/office/drawing/2014/main" xmlns="" val="2970335366"/>
                    </a:ext>
                  </a:extLst>
                </a:gridCol>
                <a:gridCol w="3333679">
                  <a:extLst>
                    <a:ext uri="{9D8B030D-6E8A-4147-A177-3AD203B41FA5}">
                      <a16:colId xmlns:a16="http://schemas.microsoft.com/office/drawing/2014/main" xmlns="" val="1571361410"/>
                    </a:ext>
                  </a:extLst>
                </a:gridCol>
              </a:tblGrid>
              <a:tr h="487172">
                <a:tc>
                  <a:txBody>
                    <a:bodyPr/>
                    <a:lstStyle/>
                    <a:p>
                      <a:pPr marL="22860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Period covered by report: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627" marR="79627" marT="43106" marB="43106">
                    <a:lnL w="12700" cap="flat" cmpd="sng" algn="ctr">
                      <a:solidFill>
                        <a:srgbClr val="F69240"/>
                      </a:solidFill>
                      <a:prstDash val="solid"/>
                      <a:round/>
                      <a:headEnd type="none" w="med" len="med"/>
                      <a:tailEnd type="none" w="med" len="med"/>
                    </a:lnL>
                    <a:lnR>
                      <a:noFill/>
                    </a:lnR>
                    <a:lnT w="12700" cap="flat" cmpd="sng" algn="ctr">
                      <a:solidFill>
                        <a:srgbClr val="F6924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107000"/>
                        </a:lnSpc>
                      </a:pPr>
                      <a:endParaRPr lang="en-US" sz="1200" dirty="0">
                        <a:effectLst/>
                        <a:latin typeface="Calibri" panose="020F0502020204030204" pitchFamily="34" charset="0"/>
                      </a:endParaRPr>
                    </a:p>
                  </a:txBody>
                  <a:tcPr marL="79627" marR="79627" marT="43106" marB="43106">
                    <a:lnL>
                      <a:noFill/>
                    </a:lnL>
                    <a:lnR w="12700" cap="flat" cmpd="sng" algn="ctr">
                      <a:solidFill>
                        <a:srgbClr val="F69240"/>
                      </a:solidFill>
                      <a:prstDash val="solid"/>
                      <a:round/>
                      <a:headEnd type="none" w="med" len="med"/>
                      <a:tailEnd type="none" w="med" len="med"/>
                    </a:lnR>
                    <a:lnT w="12700" cap="flat" cmpd="sng" algn="ctr">
                      <a:solidFill>
                        <a:srgbClr val="F6924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xmlns="" val="1165794852"/>
                  </a:ext>
                </a:extLst>
              </a:tr>
              <a:tr h="491154">
                <a:tc>
                  <a:txBody>
                    <a:bodyPr/>
                    <a:lstStyle/>
                    <a:p>
                      <a:pPr marL="22860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Total members in fund (contributing member @ September 2017)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627" marR="79627" marT="43106" marB="431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DCF"/>
                    </a:solidFill>
                  </a:tcPr>
                </a:tc>
                <a:tc>
                  <a:txBody>
                    <a:bodyPr/>
                    <a:lstStyle/>
                    <a:p>
                      <a:pPr marL="228600" marR="0">
                        <a:lnSpc>
                          <a:spcPct val="107000"/>
                        </a:lnSpc>
                        <a:spcBef>
                          <a:spcPts val="0"/>
                        </a:spcBef>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90 242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627" marR="79627" marT="43106" marB="431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DCF"/>
                    </a:solidFill>
                  </a:tcPr>
                </a:tc>
                <a:extLst>
                  <a:ext uri="{0D108BD9-81ED-4DB2-BD59-A6C34878D82A}">
                    <a16:rowId xmlns:a16="http://schemas.microsoft.com/office/drawing/2014/main" xmlns="" val="1602316214"/>
                  </a:ext>
                </a:extLst>
              </a:tr>
              <a:tr h="491154">
                <a:tc>
                  <a:txBody>
                    <a:bodyPr/>
                    <a:lstStyle/>
                    <a:p>
                      <a:pPr marL="22860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No of Unclaimed Benefits on first day of reporting period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627" marR="79627" marT="43106" marB="431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07000"/>
                        </a:lnSpc>
                        <a:spcBef>
                          <a:spcPts val="0"/>
                        </a:spcBef>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70 788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627" marR="79627" marT="43106" marB="431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8708675"/>
                  </a:ext>
                </a:extLst>
              </a:tr>
              <a:tr h="449553">
                <a:tc>
                  <a:txBody>
                    <a:bodyPr/>
                    <a:lstStyle/>
                    <a:p>
                      <a:pPr marL="228600" marR="0">
                        <a:lnSpc>
                          <a:spcPct val="107000"/>
                        </a:lnSpc>
                        <a:spcBef>
                          <a:spcPts val="0"/>
                        </a:spcBef>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Additions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627" marR="79627" marT="43106" marB="431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DCF"/>
                    </a:solidFill>
                  </a:tcPr>
                </a:tc>
                <a:tc>
                  <a:txBody>
                    <a:bodyPr/>
                    <a:lstStyle/>
                    <a:p>
                      <a:pPr marL="228600" marR="0">
                        <a:lnSpc>
                          <a:spcPct val="107000"/>
                        </a:lnSpc>
                        <a:spcBef>
                          <a:spcPts val="0"/>
                        </a:spcBef>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1 065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627" marR="79627" marT="43106" marB="431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DCF"/>
                    </a:solidFill>
                  </a:tcPr>
                </a:tc>
                <a:extLst>
                  <a:ext uri="{0D108BD9-81ED-4DB2-BD59-A6C34878D82A}">
                    <a16:rowId xmlns:a16="http://schemas.microsoft.com/office/drawing/2014/main" xmlns="" val="3241045266"/>
                  </a:ext>
                </a:extLst>
              </a:tr>
              <a:tr h="449553">
                <a:tc>
                  <a:txBody>
                    <a:bodyPr/>
                    <a:lstStyle/>
                    <a:p>
                      <a:pPr marL="228600" marR="0">
                        <a:lnSpc>
                          <a:spcPct val="107000"/>
                        </a:lnSpc>
                        <a:spcBef>
                          <a:spcPts val="0"/>
                        </a:spcBef>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Paid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627" marR="79627" marT="43106" marB="43106">
                    <a:lnL w="12700" cap="flat" cmpd="sng" algn="ctr">
                      <a:solidFill>
                        <a:srgbClr val="F69240"/>
                      </a:solidFill>
                      <a:prstDash val="solid"/>
                      <a:round/>
                      <a:headEnd type="none" w="med" len="med"/>
                      <a:tailEnd type="none" w="med" len="med"/>
                    </a:lnL>
                    <a:lnR w="12700" cap="flat" cmpd="sng" algn="ctr">
                      <a:solidFill>
                        <a:srgbClr val="F6924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07000"/>
                        </a:lnSpc>
                        <a:spcBef>
                          <a:spcPts val="0"/>
                        </a:spcBef>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7513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627" marR="79627" marT="43106" marB="43106">
                    <a:lnL w="12700" cap="flat" cmpd="sng" algn="ctr">
                      <a:solidFill>
                        <a:srgbClr val="F69240"/>
                      </a:solidFill>
                      <a:prstDash val="solid"/>
                      <a:round/>
                      <a:headEnd type="none" w="med" len="med"/>
                      <a:tailEnd type="none" w="med" len="med"/>
                    </a:lnL>
                    <a:lnR w="12700" cap="flat" cmpd="sng" algn="ctr">
                      <a:solidFill>
                        <a:srgbClr val="F6924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6803221"/>
                  </a:ext>
                </a:extLst>
              </a:tr>
              <a:tr h="491154">
                <a:tc>
                  <a:txBody>
                    <a:bodyPr/>
                    <a:lstStyle/>
                    <a:p>
                      <a:pPr marL="228600" marR="0">
                        <a:lnSpc>
                          <a:spcPct val="107000"/>
                        </a:lnSpc>
                        <a:spcBef>
                          <a:spcPts val="0"/>
                        </a:spcBef>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Adjustments (Zero value and membership type changes)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627" marR="79627" marT="43106" marB="43106">
                    <a:lnL w="12700" cap="flat" cmpd="sng" algn="ctr">
                      <a:solidFill>
                        <a:srgbClr val="F69240"/>
                      </a:solidFill>
                      <a:prstDash val="solid"/>
                      <a:round/>
                      <a:headEnd type="none" w="med" len="med"/>
                      <a:tailEnd type="none" w="med" len="med"/>
                    </a:lnL>
                    <a:lnR w="12700" cap="flat" cmpd="sng" algn="ctr">
                      <a:solidFill>
                        <a:srgbClr val="F6924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DCF"/>
                    </a:solidFill>
                  </a:tcPr>
                </a:tc>
                <a:tc>
                  <a:txBody>
                    <a:bodyPr/>
                    <a:lstStyle/>
                    <a:p>
                      <a:pPr marL="228600" marR="0">
                        <a:lnSpc>
                          <a:spcPct val="107000"/>
                        </a:lnSpc>
                        <a:spcBef>
                          <a:spcPts val="0"/>
                        </a:spcBef>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2 453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627" marR="79627" marT="43106" marB="43106">
                    <a:lnL w="12700" cap="flat" cmpd="sng" algn="ctr">
                      <a:solidFill>
                        <a:srgbClr val="F69240"/>
                      </a:solidFill>
                      <a:prstDash val="solid"/>
                      <a:round/>
                      <a:headEnd type="none" w="med" len="med"/>
                      <a:tailEnd type="none" w="med" len="med"/>
                    </a:lnL>
                    <a:lnR w="12700" cap="flat" cmpd="sng" algn="ctr">
                      <a:solidFill>
                        <a:srgbClr val="F6924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DCF"/>
                    </a:solidFill>
                  </a:tcPr>
                </a:tc>
                <a:extLst>
                  <a:ext uri="{0D108BD9-81ED-4DB2-BD59-A6C34878D82A}">
                    <a16:rowId xmlns:a16="http://schemas.microsoft.com/office/drawing/2014/main" xmlns="" val="2101948594"/>
                  </a:ext>
                </a:extLst>
              </a:tr>
              <a:tr h="491154">
                <a:tc>
                  <a:txBody>
                    <a:bodyPr/>
                    <a:lstStyle/>
                    <a:p>
                      <a:pPr marL="228600" marR="0">
                        <a:lnSpc>
                          <a:spcPct val="107000"/>
                        </a:lnSpc>
                        <a:spcBef>
                          <a:spcPts val="0"/>
                        </a:spcBef>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Number of Unclaimed benefits as at last day of reporting period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627" marR="79627" marT="43106" marB="43106">
                    <a:lnL w="12700" cap="flat" cmpd="sng" algn="ctr">
                      <a:solidFill>
                        <a:srgbClr val="F69240"/>
                      </a:solidFill>
                      <a:prstDash val="solid"/>
                      <a:round/>
                      <a:headEnd type="none" w="med" len="med"/>
                      <a:tailEnd type="none" w="med" len="med"/>
                    </a:lnL>
                    <a:lnR w="12700" cap="flat" cmpd="sng" algn="ctr">
                      <a:solidFill>
                        <a:srgbClr val="F6924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07000"/>
                        </a:lnSpc>
                        <a:spcBef>
                          <a:spcPts val="0"/>
                        </a:spcBef>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65 602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627" marR="79627" marT="43106" marB="43106">
                    <a:lnL w="12700" cap="flat" cmpd="sng" algn="ctr">
                      <a:solidFill>
                        <a:srgbClr val="F69240"/>
                      </a:solidFill>
                      <a:prstDash val="solid"/>
                      <a:round/>
                      <a:headEnd type="none" w="med" len="med"/>
                      <a:tailEnd type="none" w="med" len="med"/>
                    </a:lnL>
                    <a:lnR w="12700" cap="flat" cmpd="sng" algn="ctr">
                      <a:solidFill>
                        <a:srgbClr val="F6924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1542670"/>
                  </a:ext>
                </a:extLst>
              </a:tr>
              <a:tr h="491154">
                <a:tc>
                  <a:txBody>
                    <a:bodyPr/>
                    <a:lstStyle/>
                    <a:p>
                      <a:pPr marL="22860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Value of Unclaimed Benefits paid during reporting period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627" marR="79627" marT="43106" marB="431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07000"/>
                        </a:lnSpc>
                        <a:spcBef>
                          <a:spcPts val="0"/>
                        </a:spcBef>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R 382 536 923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627" marR="79627" marT="43106" marB="431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35248988"/>
                  </a:ext>
                </a:extLst>
              </a:tr>
              <a:tr h="453942">
                <a:tc>
                  <a:txBody>
                    <a:bodyPr/>
                    <a:lstStyle/>
                    <a:p>
                      <a:pPr marL="22860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Value of claims in progress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627" marR="79627" marT="43106" marB="431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 357 631 253.80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627" marR="79627" marT="43106" marB="431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13865699"/>
                  </a:ext>
                </a:extLst>
              </a:tr>
              <a:tr h="491154">
                <a:tc>
                  <a:txBody>
                    <a:bodyPr/>
                    <a:lstStyle/>
                    <a:p>
                      <a:pPr marL="22860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Value of unclaimed benefits as at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last day of reporting period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627" marR="79627" marT="43106" marB="431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07000"/>
                        </a:lnSpc>
                        <a:spcBef>
                          <a:spcPts val="0"/>
                        </a:spcBef>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R 3,177,796,787.45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627" marR="79627" marT="43106" marB="431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20060246"/>
                  </a:ext>
                </a:extLst>
              </a:tr>
            </a:tbl>
          </a:graphicData>
        </a:graphic>
      </p:graphicFrame>
    </p:spTree>
    <p:extLst>
      <p:ext uri="{BB962C8B-B14F-4D97-AF65-F5344CB8AC3E}">
        <p14:creationId xmlns:p14="http://schemas.microsoft.com/office/powerpoint/2010/main" xmlns="" val="21621842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384"/>
            <a:ext cx="7643866" cy="576064"/>
          </a:xfrm>
        </p:spPr>
        <p:txBody>
          <a:bodyPr>
            <a:normAutofit fontScale="90000"/>
          </a:bodyPr>
          <a:lstStyle/>
          <a:p>
            <a:r>
              <a:rPr lang="en-US" sz="3200" b="1" dirty="0" smtClean="0"/>
              <a:t/>
            </a:r>
            <a:br>
              <a:rPr lang="en-US" sz="3200" b="1" dirty="0" smtClean="0"/>
            </a:br>
            <a:r>
              <a:rPr lang="en-US" sz="3200" b="1" dirty="0"/>
              <a:t/>
            </a:r>
            <a:br>
              <a:rPr lang="en-US" sz="3200" b="1" dirty="0"/>
            </a:br>
            <a:endParaRPr lang="en-ZA" sz="3200" b="1" dirty="0"/>
          </a:p>
        </p:txBody>
      </p:sp>
      <p:sp>
        <p:nvSpPr>
          <p:cNvPr id="3" name="Content Placeholder 2"/>
          <p:cNvSpPr>
            <a:spLocks noGrp="1"/>
          </p:cNvSpPr>
          <p:nvPr>
            <p:ph idx="1"/>
          </p:nvPr>
        </p:nvSpPr>
        <p:spPr>
          <a:xfrm>
            <a:off x="539552" y="908720"/>
            <a:ext cx="7820372" cy="4968552"/>
          </a:xfrm>
        </p:spPr>
        <p:txBody>
          <a:bodyPr/>
          <a:lstStyle/>
          <a:p>
            <a:pPr marL="82296" lvl="0" indent="0" algn="just">
              <a:lnSpc>
                <a:spcPct val="125000"/>
              </a:lnSpc>
              <a:spcBef>
                <a:spcPts val="0"/>
              </a:spcBef>
              <a:buClr>
                <a:srgbClr val="531A17"/>
              </a:buClr>
              <a:buSzPct val="60000"/>
              <a:buNone/>
            </a:pPr>
            <a:endParaRPr lang="en-ZA" sz="2400" dirty="0" smtClean="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400" b="1" dirty="0">
              <a:solidFill>
                <a:srgbClr val="874515">
                  <a:lumMod val="75000"/>
                </a:srgbClr>
              </a:solidFill>
              <a:ea typeface="Calibri"/>
              <a:cs typeface="Times New Roman"/>
            </a:endParaRPr>
          </a:p>
          <a:p>
            <a:pPr marL="82296" lvl="0" indent="0" algn="ctr">
              <a:lnSpc>
                <a:spcPct val="125000"/>
              </a:lnSpc>
              <a:spcBef>
                <a:spcPts val="0"/>
              </a:spcBef>
              <a:buClr>
                <a:srgbClr val="531A17"/>
              </a:buClr>
              <a:buSzPct val="60000"/>
              <a:buNone/>
            </a:pPr>
            <a:r>
              <a:rPr lang="en-ZA" b="1" dirty="0" smtClean="0">
                <a:solidFill>
                  <a:srgbClr val="874515">
                    <a:lumMod val="75000"/>
                  </a:srgbClr>
                </a:solidFill>
                <a:ea typeface="Calibri"/>
                <a:cs typeface="Times New Roman"/>
              </a:rPr>
              <a:t>2.4. </a:t>
            </a:r>
            <a:r>
              <a:rPr lang="en-US" b="1" dirty="0">
                <a:solidFill>
                  <a:srgbClr val="874515">
                    <a:lumMod val="75000"/>
                  </a:srgbClr>
                </a:solidFill>
                <a:ea typeface="Calibri"/>
                <a:cs typeface="Times New Roman"/>
              </a:rPr>
              <a:t>Decent living conditions for mine workers and meaningful contribution to the development trajectory of mining towns and labour sending areas</a:t>
            </a:r>
            <a:endParaRPr lang="en-ZA" sz="2400" dirty="0"/>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65</a:t>
            </a:fld>
            <a:endParaRPr lang="en-ZA" dirty="0"/>
          </a:p>
        </p:txBody>
      </p:sp>
    </p:spTree>
    <p:extLst>
      <p:ext uri="{BB962C8B-B14F-4D97-AF65-F5344CB8AC3E}">
        <p14:creationId xmlns:p14="http://schemas.microsoft.com/office/powerpoint/2010/main" xmlns="" val="23475000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27384"/>
            <a:ext cx="9252520" cy="576064"/>
          </a:xfrm>
        </p:spPr>
        <p:txBody>
          <a:bodyPr>
            <a:normAutofit fontScale="90000"/>
          </a:bodyPr>
          <a:lstStyle/>
          <a:p>
            <a:r>
              <a:rPr lang="en-US" sz="2100" b="1" dirty="0" smtClean="0">
                <a:solidFill>
                  <a:srgbClr val="874515">
                    <a:lumMod val="75000"/>
                  </a:srgbClr>
                </a:solidFill>
                <a:latin typeface="Calibri" pitchFamily="34" charset="0"/>
                <a:ea typeface="Calibri"/>
                <a:cs typeface="Times New Roman"/>
              </a:rPr>
              <a:t/>
            </a:r>
            <a:br>
              <a:rPr lang="en-US" sz="2100" b="1" dirty="0" smtClean="0">
                <a:solidFill>
                  <a:srgbClr val="874515">
                    <a:lumMod val="75000"/>
                  </a:srgbClr>
                </a:solidFill>
                <a:latin typeface="Calibri" pitchFamily="34" charset="0"/>
                <a:ea typeface="Calibri"/>
                <a:cs typeface="Times New Roman"/>
              </a:rPr>
            </a:br>
            <a:r>
              <a:rPr lang="en-US" sz="2100" b="1" dirty="0">
                <a:solidFill>
                  <a:srgbClr val="874515">
                    <a:lumMod val="75000"/>
                  </a:srgbClr>
                </a:solidFill>
                <a:latin typeface="Calibri" pitchFamily="34" charset="0"/>
                <a:ea typeface="Calibri"/>
                <a:cs typeface="Times New Roman"/>
              </a:rPr>
              <a:t/>
            </a:r>
            <a:br>
              <a:rPr lang="en-US" sz="2100" b="1" dirty="0">
                <a:solidFill>
                  <a:srgbClr val="874515">
                    <a:lumMod val="75000"/>
                  </a:srgbClr>
                </a:solidFill>
                <a:latin typeface="Calibri" pitchFamily="34" charset="0"/>
                <a:ea typeface="Calibri"/>
                <a:cs typeface="Times New Roman"/>
              </a:rPr>
            </a:br>
            <a:r>
              <a:rPr lang="en-US" sz="2100" b="1" dirty="0" smtClean="0">
                <a:solidFill>
                  <a:srgbClr val="874515">
                    <a:lumMod val="75000"/>
                  </a:srgbClr>
                </a:solidFill>
                <a:latin typeface="Calibri" pitchFamily="34" charset="0"/>
                <a:ea typeface="Calibri"/>
                <a:cs typeface="Times New Roman"/>
              </a:rPr>
              <a:t/>
            </a:r>
            <a:br>
              <a:rPr lang="en-US" sz="2100" b="1" dirty="0" smtClean="0">
                <a:solidFill>
                  <a:srgbClr val="874515">
                    <a:lumMod val="75000"/>
                  </a:srgbClr>
                </a:solidFill>
                <a:latin typeface="Calibri" pitchFamily="34" charset="0"/>
                <a:ea typeface="Calibri"/>
                <a:cs typeface="Times New Roman"/>
              </a:rPr>
            </a:br>
            <a:r>
              <a:rPr lang="en-US" sz="2100" b="1" dirty="0" smtClean="0">
                <a:solidFill>
                  <a:srgbClr val="874515">
                    <a:lumMod val="75000"/>
                  </a:srgbClr>
                </a:solidFill>
                <a:latin typeface="Calibri" pitchFamily="34" charset="0"/>
                <a:ea typeface="Calibri"/>
                <a:cs typeface="Times New Roman"/>
              </a:rPr>
              <a:t>Decent </a:t>
            </a:r>
            <a:r>
              <a:rPr lang="en-US" sz="2100" b="1" dirty="0">
                <a:solidFill>
                  <a:srgbClr val="874515">
                    <a:lumMod val="75000"/>
                  </a:srgbClr>
                </a:solidFill>
                <a:latin typeface="Calibri" pitchFamily="34" charset="0"/>
                <a:ea typeface="Calibri"/>
                <a:cs typeface="Times New Roman"/>
              </a:rPr>
              <a:t>living conditions for mine workers and meaningful contribution to the development trajectory of mining towns and labour sending </a:t>
            </a:r>
            <a:r>
              <a:rPr lang="en-US" sz="2100" b="1" dirty="0" smtClean="0">
                <a:solidFill>
                  <a:srgbClr val="874515">
                    <a:lumMod val="75000"/>
                  </a:srgbClr>
                </a:solidFill>
                <a:latin typeface="Calibri" pitchFamily="34" charset="0"/>
                <a:ea typeface="Calibri"/>
                <a:cs typeface="Times New Roman"/>
              </a:rPr>
              <a:t>areas (1)</a:t>
            </a:r>
            <a:r>
              <a:rPr lang="en-US" sz="2000" b="1" dirty="0">
                <a:solidFill>
                  <a:srgbClr val="874515">
                    <a:lumMod val="75000"/>
                  </a:srgbClr>
                </a:solidFill>
                <a:latin typeface="Calibri" pitchFamily="34" charset="0"/>
                <a:ea typeface="Calibri"/>
                <a:cs typeface="Times New Roman"/>
              </a:rPr>
              <a:t/>
            </a:r>
            <a:br>
              <a:rPr lang="en-US" sz="2000" b="1" dirty="0">
                <a:solidFill>
                  <a:srgbClr val="874515">
                    <a:lumMod val="75000"/>
                  </a:srgbClr>
                </a:solidFill>
                <a:latin typeface="Calibri" pitchFamily="34" charset="0"/>
                <a:ea typeface="Calibri"/>
                <a:cs typeface="Times New Roman"/>
              </a:rPr>
            </a:br>
            <a:endParaRPr lang="en-ZA" sz="2200" b="1" dirty="0">
              <a:solidFill>
                <a:srgbClr val="874515">
                  <a:lumMod val="75000"/>
                </a:srgbClr>
              </a:solidFill>
              <a:latin typeface="Calibri" pitchFamily="34" charset="0"/>
              <a:ea typeface="Calibri"/>
              <a:cs typeface="Times New Roman"/>
            </a:endParaRPr>
          </a:p>
        </p:txBody>
      </p:sp>
      <p:sp>
        <p:nvSpPr>
          <p:cNvPr id="3" name="Content Placeholder 2"/>
          <p:cNvSpPr>
            <a:spLocks noGrp="1"/>
          </p:cNvSpPr>
          <p:nvPr>
            <p:ph idx="1"/>
          </p:nvPr>
        </p:nvSpPr>
        <p:spPr>
          <a:xfrm>
            <a:off x="293359" y="942514"/>
            <a:ext cx="8175852" cy="5924691"/>
          </a:xfrm>
        </p:spPr>
        <p:txBody>
          <a:bodyPr>
            <a:noAutofit/>
          </a:bodyPr>
          <a:lstStyle/>
          <a:p>
            <a:pPr marL="0" marR="0" indent="0" algn="just">
              <a:lnSpc>
                <a:spcPct val="150000"/>
              </a:lnSpc>
              <a:spcBef>
                <a:spcPts val="0"/>
              </a:spcBef>
              <a:spcAft>
                <a:spcPts val="0"/>
              </a:spcAft>
              <a:buNone/>
            </a:pPr>
            <a:r>
              <a:rPr lang="en-ZA" sz="1800" b="1" dirty="0" smtClean="0">
                <a:solidFill>
                  <a:srgbClr val="874515">
                    <a:lumMod val="75000"/>
                  </a:srgbClr>
                </a:solidFill>
                <a:latin typeface="Calibri" pitchFamily="34" charset="0"/>
              </a:rPr>
              <a:t>1) </a:t>
            </a:r>
            <a:r>
              <a:rPr lang="en-ZA" sz="1700" b="1" dirty="0" smtClean="0">
                <a:solidFill>
                  <a:srgbClr val="874515">
                    <a:lumMod val="75000"/>
                  </a:srgbClr>
                </a:solidFill>
                <a:latin typeface="Calibri" pitchFamily="34" charset="0"/>
              </a:rPr>
              <a:t>Purpose: </a:t>
            </a:r>
            <a:r>
              <a:rPr lang="en-ZA" sz="1700" dirty="0">
                <a:solidFill>
                  <a:srgbClr val="874515">
                    <a:lumMod val="75000"/>
                  </a:srgbClr>
                </a:solidFill>
                <a:latin typeface="Calibri" pitchFamily="34" charset="0"/>
              </a:rPr>
              <a:t>To ensure regulatory compliance and to steer the mining industry towards a sustainable development trajectory.</a:t>
            </a:r>
          </a:p>
          <a:p>
            <a:pPr marL="0" marR="0" indent="0" algn="just">
              <a:lnSpc>
                <a:spcPct val="150000"/>
              </a:lnSpc>
              <a:spcBef>
                <a:spcPts val="0"/>
              </a:spcBef>
              <a:spcAft>
                <a:spcPts val="0"/>
              </a:spcAft>
              <a:buNone/>
            </a:pPr>
            <a:r>
              <a:rPr lang="en-US" sz="1700" b="1" dirty="0" smtClean="0">
                <a:solidFill>
                  <a:srgbClr val="874515">
                    <a:lumMod val="75000"/>
                  </a:srgbClr>
                </a:solidFill>
                <a:latin typeface="Calibri" pitchFamily="34" charset="0"/>
              </a:rPr>
              <a:t>2) Challenges: </a:t>
            </a:r>
            <a:r>
              <a:rPr lang="en-ZA" sz="1700" dirty="0" smtClean="0">
                <a:solidFill>
                  <a:srgbClr val="874515">
                    <a:lumMod val="75000"/>
                  </a:srgbClr>
                </a:solidFill>
                <a:latin typeface="Calibri" pitchFamily="34" charset="0"/>
              </a:rPr>
              <a:t>Inadequate </a:t>
            </a:r>
            <a:r>
              <a:rPr lang="en-ZA" sz="1700" dirty="0">
                <a:solidFill>
                  <a:srgbClr val="874515">
                    <a:lumMod val="75000"/>
                  </a:srgbClr>
                </a:solidFill>
                <a:latin typeface="Calibri" pitchFamily="34" charset="0"/>
              </a:rPr>
              <a:t>infrastructure </a:t>
            </a:r>
            <a:r>
              <a:rPr lang="en-ZA" sz="1700" dirty="0" smtClean="0">
                <a:solidFill>
                  <a:srgbClr val="874515">
                    <a:lumMod val="75000"/>
                  </a:srgbClr>
                </a:solidFill>
                <a:latin typeface="Calibri" pitchFamily="34" charset="0"/>
              </a:rPr>
              <a:t>(electricity) to </a:t>
            </a:r>
            <a:r>
              <a:rPr lang="en-ZA" sz="1700" dirty="0">
                <a:solidFill>
                  <a:srgbClr val="874515">
                    <a:lumMod val="75000"/>
                  </a:srgbClr>
                </a:solidFill>
                <a:latin typeface="Calibri" pitchFamily="34" charset="0"/>
              </a:rPr>
              <a:t>unlock the mineral development potential of the </a:t>
            </a:r>
            <a:r>
              <a:rPr lang="en-ZA" sz="1700" dirty="0" smtClean="0">
                <a:solidFill>
                  <a:srgbClr val="874515">
                    <a:lumMod val="75000"/>
                  </a:srgbClr>
                </a:solidFill>
                <a:latin typeface="Calibri" pitchFamily="34" charset="0"/>
              </a:rPr>
              <a:t>country. Transfer Mis-Pricing. Misalignment </a:t>
            </a:r>
            <a:r>
              <a:rPr lang="en-ZA" sz="1700" dirty="0">
                <a:solidFill>
                  <a:srgbClr val="874515">
                    <a:lumMod val="75000"/>
                  </a:srgbClr>
                </a:solidFill>
                <a:latin typeface="Calibri" pitchFamily="34" charset="0"/>
              </a:rPr>
              <a:t>of IDPs and </a:t>
            </a:r>
            <a:r>
              <a:rPr lang="en-ZA" sz="1700" dirty="0" smtClean="0">
                <a:solidFill>
                  <a:srgbClr val="874515">
                    <a:lumMod val="75000"/>
                  </a:srgbClr>
                </a:solidFill>
                <a:latin typeface="Calibri" pitchFamily="34" charset="0"/>
              </a:rPr>
              <a:t>SLPs. Mining towns are characterized by low literacy and numeracy levels.  Local community members lack the technical artisanal skills needed for employment opportunities in technical fields at the mines.</a:t>
            </a:r>
            <a:endParaRPr lang="en-US" sz="1700" b="1" dirty="0" smtClean="0">
              <a:solidFill>
                <a:srgbClr val="874515">
                  <a:lumMod val="75000"/>
                </a:srgbClr>
              </a:solidFill>
              <a:latin typeface="Calibri" pitchFamily="34" charset="0"/>
            </a:endParaRPr>
          </a:p>
          <a:p>
            <a:pPr marL="0" marR="0" indent="0" algn="just">
              <a:lnSpc>
                <a:spcPct val="150000"/>
              </a:lnSpc>
              <a:spcBef>
                <a:spcPts val="0"/>
              </a:spcBef>
              <a:spcAft>
                <a:spcPts val="0"/>
              </a:spcAft>
              <a:buNone/>
            </a:pPr>
            <a:r>
              <a:rPr lang="en-US" sz="1700" b="1" dirty="0" smtClean="0">
                <a:solidFill>
                  <a:srgbClr val="874515">
                    <a:lumMod val="75000"/>
                  </a:srgbClr>
                </a:solidFill>
                <a:latin typeface="Calibri" pitchFamily="34" charset="0"/>
              </a:rPr>
              <a:t>3) Solutions </a:t>
            </a:r>
            <a:r>
              <a:rPr lang="en-US" sz="1700" b="1" dirty="0">
                <a:solidFill>
                  <a:srgbClr val="874515">
                    <a:lumMod val="75000"/>
                  </a:srgbClr>
                </a:solidFill>
                <a:latin typeface="Calibri" pitchFamily="34" charset="0"/>
              </a:rPr>
              <a:t>reviewed/implemented:  </a:t>
            </a:r>
            <a:r>
              <a:rPr lang="en-US" sz="1700" dirty="0">
                <a:solidFill>
                  <a:srgbClr val="874515">
                    <a:lumMod val="75000"/>
                  </a:srgbClr>
                </a:solidFill>
                <a:latin typeface="Calibri" pitchFamily="34" charset="0"/>
              </a:rPr>
              <a:t>The Mining Charter assessment </a:t>
            </a:r>
            <a:r>
              <a:rPr lang="en-US" sz="1700" dirty="0" smtClean="0">
                <a:solidFill>
                  <a:srgbClr val="874515">
                    <a:lumMod val="75000"/>
                  </a:srgbClr>
                </a:solidFill>
                <a:latin typeface="Calibri" pitchFamily="34" charset="0"/>
              </a:rPr>
              <a:t>finalized </a:t>
            </a:r>
            <a:r>
              <a:rPr lang="en-US" sz="1700" dirty="0">
                <a:solidFill>
                  <a:srgbClr val="874515">
                    <a:lumMod val="75000"/>
                  </a:srgbClr>
                </a:solidFill>
                <a:latin typeface="Calibri" pitchFamily="34" charset="0"/>
              </a:rPr>
              <a:t>and results were </a:t>
            </a:r>
            <a:r>
              <a:rPr lang="en-US" sz="1700" dirty="0" smtClean="0">
                <a:solidFill>
                  <a:srgbClr val="874515">
                    <a:lumMod val="75000"/>
                  </a:srgbClr>
                </a:solidFill>
                <a:latin typeface="Calibri" pitchFamily="34" charset="0"/>
              </a:rPr>
              <a:t>published. Orders issued to </a:t>
            </a:r>
            <a:r>
              <a:rPr lang="en-US" sz="1700" dirty="0">
                <a:solidFill>
                  <a:srgbClr val="874515">
                    <a:lumMod val="75000"/>
                  </a:srgbClr>
                </a:solidFill>
                <a:latin typeface="Calibri" pitchFamily="34" charset="0"/>
              </a:rPr>
              <a:t>those mining companies who have failed to </a:t>
            </a:r>
            <a:r>
              <a:rPr lang="en-US" sz="1700" dirty="0" smtClean="0">
                <a:solidFill>
                  <a:srgbClr val="874515">
                    <a:lumMod val="75000"/>
                  </a:srgbClr>
                </a:solidFill>
                <a:latin typeface="Calibri" pitchFamily="34" charset="0"/>
              </a:rPr>
              <a:t>comply. </a:t>
            </a:r>
            <a:r>
              <a:rPr lang="en-US" sz="1700" dirty="0">
                <a:solidFill>
                  <a:srgbClr val="874515">
                    <a:lumMod val="75000"/>
                  </a:srgbClr>
                </a:solidFill>
                <a:latin typeface="Calibri" pitchFamily="34" charset="0"/>
              </a:rPr>
              <a:t>Improved monitoring mechanisms to address the failure of mining companies to implement their Environmental Management Programmes has been </a:t>
            </a:r>
            <a:r>
              <a:rPr lang="en-US" sz="1700" dirty="0" smtClean="0">
                <a:solidFill>
                  <a:srgbClr val="874515">
                    <a:lumMod val="75000"/>
                  </a:srgbClr>
                </a:solidFill>
                <a:latin typeface="Calibri" pitchFamily="34" charset="0"/>
              </a:rPr>
              <a:t>implemented. International and local investment road shows conducted to market the domestic mining industry.  The new Mining Charter targets published for public comment and SPP departments studying the revised targets to align with respective departmental mandates.</a:t>
            </a:r>
            <a:endParaRPr lang="en-US" sz="1700" dirty="0">
              <a:solidFill>
                <a:srgbClr val="874515">
                  <a:lumMod val="75000"/>
                </a:srgbClr>
              </a:solidFill>
              <a:latin typeface="Calibri" pitchFamily="34" charset="0"/>
            </a:endParaRPr>
          </a:p>
          <a:p>
            <a:pPr marL="0" marR="0" indent="0" algn="just">
              <a:lnSpc>
                <a:spcPct val="150000"/>
              </a:lnSpc>
              <a:spcBef>
                <a:spcPts val="0"/>
              </a:spcBef>
              <a:spcAft>
                <a:spcPts val="0"/>
              </a:spcAft>
              <a:buNone/>
            </a:pPr>
            <a:endParaRPr lang="en-ZA" sz="1000" dirty="0" smtClean="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800" b="1" dirty="0">
              <a:solidFill>
                <a:srgbClr val="874515">
                  <a:lumMod val="75000"/>
                </a:srgbClr>
              </a:solidFill>
              <a:ea typeface="Calibri"/>
              <a:cs typeface="Times New Roman"/>
            </a:endParaRPr>
          </a:p>
          <a:p>
            <a:pPr algn="ctr">
              <a:buNone/>
            </a:pPr>
            <a:endParaRPr lang="en-ZA" sz="700" dirty="0"/>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CEF7C-0479-4D8B-85C2-EAB109B32C17}"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8086935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27384"/>
            <a:ext cx="9252520" cy="576064"/>
          </a:xfrm>
        </p:spPr>
        <p:txBody>
          <a:bodyPr>
            <a:normAutofit fontScale="90000"/>
          </a:bodyPr>
          <a:lstStyle/>
          <a:p>
            <a:r>
              <a:rPr lang="en-US" sz="2200" b="1" dirty="0" smtClean="0">
                <a:solidFill>
                  <a:srgbClr val="874515">
                    <a:lumMod val="75000"/>
                  </a:srgbClr>
                </a:solidFill>
                <a:latin typeface="Calibri" pitchFamily="34" charset="0"/>
                <a:ea typeface="Calibri"/>
                <a:cs typeface="Times New Roman"/>
              </a:rPr>
              <a:t/>
            </a:r>
            <a:br>
              <a:rPr lang="en-US" sz="2200" b="1" dirty="0" smtClean="0">
                <a:solidFill>
                  <a:srgbClr val="874515">
                    <a:lumMod val="75000"/>
                  </a:srgbClr>
                </a:solidFill>
                <a:latin typeface="Calibri" pitchFamily="34" charset="0"/>
                <a:ea typeface="Calibri"/>
                <a:cs typeface="Times New Roman"/>
              </a:rPr>
            </a:br>
            <a:r>
              <a:rPr lang="en-US" sz="2200" b="1" dirty="0" smtClean="0">
                <a:solidFill>
                  <a:srgbClr val="874515">
                    <a:lumMod val="75000"/>
                  </a:srgbClr>
                </a:solidFill>
                <a:latin typeface="Calibri" pitchFamily="34" charset="0"/>
                <a:ea typeface="Calibri"/>
                <a:cs typeface="Times New Roman"/>
              </a:rPr>
              <a:t/>
            </a:r>
            <a:br>
              <a:rPr lang="en-US" sz="2200" b="1" dirty="0" smtClean="0">
                <a:solidFill>
                  <a:srgbClr val="874515">
                    <a:lumMod val="75000"/>
                  </a:srgbClr>
                </a:solidFill>
                <a:latin typeface="Calibri" pitchFamily="34" charset="0"/>
                <a:ea typeface="Calibri"/>
                <a:cs typeface="Times New Roman"/>
              </a:rPr>
            </a:b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r>
              <a:rPr lang="en-US" sz="2000" b="1" dirty="0" smtClean="0">
                <a:solidFill>
                  <a:srgbClr val="874515">
                    <a:lumMod val="75000"/>
                  </a:srgbClr>
                </a:solidFill>
                <a:latin typeface="Calibri" pitchFamily="34" charset="0"/>
                <a:ea typeface="Calibri"/>
                <a:cs typeface="Times New Roman"/>
              </a:rPr>
              <a:t>Decent </a:t>
            </a:r>
            <a:r>
              <a:rPr lang="en-US" sz="2000" b="1" dirty="0">
                <a:solidFill>
                  <a:srgbClr val="874515">
                    <a:lumMod val="75000"/>
                  </a:srgbClr>
                </a:solidFill>
                <a:latin typeface="Calibri" pitchFamily="34" charset="0"/>
                <a:ea typeface="Calibri"/>
                <a:cs typeface="Times New Roman"/>
              </a:rPr>
              <a:t>living conditions for mine workers and meaningful contribution to the development trajectory of mining towns and labour sending areas </a:t>
            </a:r>
            <a:r>
              <a:rPr lang="en-US" sz="2000" b="1" dirty="0" smtClean="0">
                <a:solidFill>
                  <a:srgbClr val="874515">
                    <a:lumMod val="75000"/>
                  </a:srgbClr>
                </a:solidFill>
                <a:latin typeface="Calibri" pitchFamily="34" charset="0"/>
                <a:ea typeface="Calibri"/>
                <a:cs typeface="Times New Roman"/>
              </a:rPr>
              <a:t>(2)</a:t>
            </a: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r>
              <a:rPr lang="en-US" sz="2200" b="1" dirty="0" smtClean="0">
                <a:solidFill>
                  <a:srgbClr val="874515">
                    <a:lumMod val="75000"/>
                  </a:srgbClr>
                </a:solidFill>
                <a:latin typeface="Calibri" pitchFamily="34" charset="0"/>
                <a:ea typeface="Calibri"/>
                <a:cs typeface="Times New Roman"/>
              </a:rPr>
              <a:t/>
            </a:r>
            <a:br>
              <a:rPr lang="en-US" sz="2200" b="1" dirty="0" smtClean="0">
                <a:solidFill>
                  <a:srgbClr val="874515">
                    <a:lumMod val="75000"/>
                  </a:srgbClr>
                </a:solidFill>
                <a:latin typeface="Calibri" pitchFamily="34" charset="0"/>
                <a:ea typeface="Calibri"/>
                <a:cs typeface="Times New Roman"/>
              </a:rPr>
            </a:br>
            <a:endParaRPr lang="en-ZA" sz="3600" b="1" dirty="0">
              <a:solidFill>
                <a:srgbClr val="FF0000"/>
              </a:solidFill>
              <a:latin typeface="Calibri" pitchFamily="34" charset="0"/>
              <a:ea typeface="Calibri"/>
              <a:cs typeface="Times New Roman"/>
            </a:endParaRPr>
          </a:p>
        </p:txBody>
      </p:sp>
      <p:sp>
        <p:nvSpPr>
          <p:cNvPr id="3" name="Content Placeholder 2"/>
          <p:cNvSpPr>
            <a:spLocks noGrp="1"/>
          </p:cNvSpPr>
          <p:nvPr>
            <p:ph idx="1"/>
          </p:nvPr>
        </p:nvSpPr>
        <p:spPr>
          <a:xfrm>
            <a:off x="284580" y="899481"/>
            <a:ext cx="8679908" cy="5769879"/>
          </a:xfrm>
        </p:spPr>
        <p:txBody>
          <a:bodyPr>
            <a:noAutofit/>
          </a:bodyPr>
          <a:lstStyle/>
          <a:p>
            <a:pPr marR="0">
              <a:buFont typeface="Wingdings" panose="05000000000000000000" pitchFamily="2" charset="2"/>
              <a:buChar char="q"/>
            </a:pPr>
            <a:r>
              <a:rPr lang="en-US" sz="1800" b="1" dirty="0" smtClean="0">
                <a:solidFill>
                  <a:srgbClr val="874515">
                    <a:lumMod val="75000"/>
                  </a:srgbClr>
                </a:solidFill>
                <a:latin typeface="Calibri" pitchFamily="34" charset="0"/>
              </a:rPr>
              <a:t>Mining </a:t>
            </a:r>
            <a:r>
              <a:rPr lang="en-US" sz="1800" b="1" dirty="0">
                <a:solidFill>
                  <a:srgbClr val="874515">
                    <a:lumMod val="75000"/>
                  </a:srgbClr>
                </a:solidFill>
                <a:latin typeface="Calibri" pitchFamily="34" charset="0"/>
              </a:rPr>
              <a:t>Charter, 2017</a:t>
            </a:r>
          </a:p>
          <a:p>
            <a:pPr lvl="1">
              <a:buFont typeface="Wingdings" panose="05000000000000000000" pitchFamily="2" charset="2"/>
              <a:buChar char="§"/>
            </a:pPr>
            <a:r>
              <a:rPr lang="en-US" sz="1800" dirty="0">
                <a:solidFill>
                  <a:srgbClr val="874515">
                    <a:lumMod val="75000"/>
                  </a:srgbClr>
                </a:solidFill>
                <a:latin typeface="Calibri" pitchFamily="34" charset="0"/>
              </a:rPr>
              <a:t>The implementation of the Mining Charter, 2017 has been put on hold due to the pending Court Case between the Chamber of Mines and the department which is scheduled to be heard on the 13 and 14 December 2017</a:t>
            </a:r>
          </a:p>
          <a:p>
            <a:pPr lvl="1">
              <a:buFont typeface="Wingdings" panose="05000000000000000000" pitchFamily="2" charset="2"/>
              <a:buChar char="§"/>
            </a:pPr>
            <a:r>
              <a:rPr lang="en-US" sz="1800" dirty="0">
                <a:solidFill>
                  <a:srgbClr val="874515">
                    <a:lumMod val="75000"/>
                  </a:srgbClr>
                </a:solidFill>
                <a:latin typeface="Calibri" pitchFamily="34" charset="0"/>
              </a:rPr>
              <a:t> The department is currently implementing the Mining Charter, 2010 when processing applications</a:t>
            </a:r>
          </a:p>
          <a:p>
            <a:pPr marL="457200" lvl="1" indent="0">
              <a:buNone/>
            </a:pPr>
            <a:endParaRPr lang="en-US" sz="1600" dirty="0">
              <a:solidFill>
                <a:srgbClr val="874515">
                  <a:lumMod val="75000"/>
                </a:srgbClr>
              </a:solidFill>
              <a:latin typeface="Calibri" pitchFamily="34" charset="0"/>
            </a:endParaRPr>
          </a:p>
          <a:p>
            <a:pPr marR="0">
              <a:buFont typeface="Wingdings" panose="05000000000000000000" pitchFamily="2" charset="2"/>
              <a:buChar char="q"/>
            </a:pPr>
            <a:r>
              <a:rPr lang="en-US" sz="1800" b="1" dirty="0" smtClean="0">
                <a:solidFill>
                  <a:srgbClr val="874515">
                    <a:lumMod val="75000"/>
                  </a:srgbClr>
                </a:solidFill>
                <a:latin typeface="Calibri" pitchFamily="34" charset="0"/>
              </a:rPr>
              <a:t>MPRDA </a:t>
            </a:r>
            <a:r>
              <a:rPr lang="en-US" sz="1800" b="1" dirty="0">
                <a:solidFill>
                  <a:srgbClr val="874515">
                    <a:lumMod val="75000"/>
                  </a:srgbClr>
                </a:solidFill>
                <a:latin typeface="Calibri" pitchFamily="34" charset="0"/>
              </a:rPr>
              <a:t>Bill</a:t>
            </a:r>
          </a:p>
          <a:p>
            <a:pPr lvl="1">
              <a:buFont typeface="Wingdings" panose="05000000000000000000" pitchFamily="2" charset="2"/>
              <a:buChar char="§"/>
            </a:pPr>
            <a:r>
              <a:rPr lang="en-US" sz="1800" dirty="0">
                <a:solidFill>
                  <a:srgbClr val="874515">
                    <a:lumMod val="75000"/>
                  </a:srgbClr>
                </a:solidFill>
                <a:latin typeface="Calibri" pitchFamily="34" charset="0"/>
              </a:rPr>
              <a:t>Both the NCOP Select Committee and Provincial Legislatures have concluded public consultations on the Bill</a:t>
            </a:r>
          </a:p>
          <a:p>
            <a:pPr lvl="1">
              <a:buFont typeface="Wingdings" panose="05000000000000000000" pitchFamily="2" charset="2"/>
              <a:buChar char="§"/>
            </a:pPr>
            <a:r>
              <a:rPr lang="en-US" sz="1800" dirty="0">
                <a:solidFill>
                  <a:srgbClr val="874515">
                    <a:lumMod val="75000"/>
                  </a:srgbClr>
                </a:solidFill>
                <a:latin typeface="Calibri" pitchFamily="34" charset="0"/>
              </a:rPr>
              <a:t>Provincial legislatures have to date submitted negotiating mandates wherein 8 provinces have voted in favour of the Bill with proposed amendments. </a:t>
            </a:r>
          </a:p>
          <a:p>
            <a:pPr lvl="1">
              <a:buFont typeface="Wingdings" panose="05000000000000000000" pitchFamily="2" charset="2"/>
              <a:buChar char="§"/>
            </a:pPr>
            <a:r>
              <a:rPr lang="en-US" sz="1800" dirty="0">
                <a:solidFill>
                  <a:srgbClr val="874515">
                    <a:lumMod val="75000"/>
                  </a:srgbClr>
                </a:solidFill>
                <a:latin typeface="Calibri" pitchFamily="34" charset="0"/>
              </a:rPr>
              <a:t>1 Province which is Western Cape did not submit its negotiating mandate as they have requested additional time to consider the NCOP Select Committee’s report on the Bill</a:t>
            </a:r>
          </a:p>
          <a:p>
            <a:pPr marR="0" lvl="1">
              <a:buFont typeface="Wingdings" panose="05000000000000000000" pitchFamily="2" charset="2"/>
              <a:buChar char="§"/>
            </a:pPr>
            <a:endParaRPr lang="en-US" sz="1800" dirty="0">
              <a:solidFill>
                <a:srgbClr val="874515">
                  <a:lumMod val="75000"/>
                </a:srgbClr>
              </a:solidFill>
              <a:latin typeface="Calibri" pitchFamily="34" charset="0"/>
            </a:endParaRPr>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CEF7C-0479-4D8B-85C2-EAB109B32C17}"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Rectangle 4"/>
          <p:cNvSpPr/>
          <p:nvPr/>
        </p:nvSpPr>
        <p:spPr>
          <a:xfrm>
            <a:off x="2286000" y="3105835"/>
            <a:ext cx="4572000" cy="369332"/>
          </a:xfrm>
          <a:prstGeom prst="rect">
            <a:avLst/>
          </a:prstGeom>
        </p:spPr>
        <p:txBody>
          <a:bodyPr>
            <a:spAutoFit/>
          </a:bodyPr>
          <a:lstStyle/>
          <a:p>
            <a:r>
              <a:rPr lang="en-US" dirty="0" smtClean="0"/>
              <a:t>.</a:t>
            </a:r>
            <a:endParaRPr lang="en-US" dirty="0"/>
          </a:p>
        </p:txBody>
      </p:sp>
    </p:spTree>
    <p:extLst>
      <p:ext uri="{BB962C8B-B14F-4D97-AF65-F5344CB8AC3E}">
        <p14:creationId xmlns:p14="http://schemas.microsoft.com/office/powerpoint/2010/main" xmlns="" val="23338869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32" y="188640"/>
            <a:ext cx="8892480" cy="72008"/>
          </a:xfrm>
        </p:spPr>
        <p:txBody>
          <a:bodyPr>
            <a:normAutofit fontScale="90000"/>
          </a:bodyPr>
          <a:lstStyle/>
          <a:p>
            <a:r>
              <a:rPr lang="en-US" sz="3200" b="1" dirty="0" smtClean="0"/>
              <a:t/>
            </a:r>
            <a:br>
              <a:rPr lang="en-US" sz="3200" b="1" dirty="0" smtClean="0"/>
            </a:br>
            <a:r>
              <a:rPr lang="en-US" sz="3200" b="1" dirty="0" smtClean="0"/>
              <a:t/>
            </a:r>
            <a:br>
              <a:rPr lang="en-US" sz="3200" b="1" dirty="0" smtClean="0"/>
            </a:br>
            <a:r>
              <a:rPr lang="en-US" sz="3200" b="1" dirty="0"/>
              <a:t/>
            </a:r>
            <a:br>
              <a:rPr lang="en-US" sz="3200" b="1" dirty="0"/>
            </a:br>
            <a:r>
              <a:rPr lang="en-US" sz="2200" b="1" dirty="0" smtClean="0">
                <a:solidFill>
                  <a:srgbClr val="874515">
                    <a:lumMod val="75000"/>
                  </a:srgbClr>
                </a:solidFill>
                <a:latin typeface="Calibri" pitchFamily="34" charset="0"/>
                <a:ea typeface="Calibri"/>
                <a:cs typeface="Times New Roman"/>
              </a:rPr>
              <a:t>Conclusions  (</a:t>
            </a:r>
            <a:r>
              <a:rPr lang="en-US" sz="2200" b="1" dirty="0">
                <a:solidFill>
                  <a:srgbClr val="874515">
                    <a:lumMod val="75000"/>
                  </a:srgbClr>
                </a:solidFill>
                <a:latin typeface="Calibri" pitchFamily="34" charset="0"/>
                <a:ea typeface="Calibri"/>
                <a:cs typeface="Times New Roman"/>
              </a:rPr>
              <a:t>1) </a:t>
            </a:r>
            <a:br>
              <a:rPr lang="en-US" sz="2200" b="1" dirty="0">
                <a:solidFill>
                  <a:srgbClr val="874515">
                    <a:lumMod val="75000"/>
                  </a:srgbClr>
                </a:solidFill>
                <a:latin typeface="Calibri" pitchFamily="34" charset="0"/>
                <a:ea typeface="Calibri"/>
                <a:cs typeface="Times New Roman"/>
              </a:rPr>
            </a:br>
            <a:r>
              <a:rPr lang="en-US" sz="2200" b="1" dirty="0">
                <a:solidFill>
                  <a:srgbClr val="874515">
                    <a:lumMod val="75000"/>
                  </a:srgbClr>
                </a:solidFill>
                <a:latin typeface="Calibri" pitchFamily="34" charset="0"/>
                <a:ea typeface="Calibri"/>
                <a:cs typeface="Times New Roman"/>
              </a:rPr>
              <a:t/>
            </a:r>
            <a:br>
              <a:rPr lang="en-US" sz="2200" b="1" dirty="0">
                <a:solidFill>
                  <a:srgbClr val="874515">
                    <a:lumMod val="75000"/>
                  </a:srgbClr>
                </a:solidFill>
                <a:latin typeface="Calibri" pitchFamily="34" charset="0"/>
                <a:ea typeface="Calibri"/>
                <a:cs typeface="Times New Roman"/>
              </a:rPr>
            </a:br>
            <a:r>
              <a:rPr lang="en-US" sz="2000" b="1" dirty="0" smtClean="0"/>
              <a:t> </a:t>
            </a:r>
            <a:r>
              <a:rPr lang="en-US" sz="2000" b="1" dirty="0"/>
              <a:t/>
            </a:r>
            <a:br>
              <a:rPr lang="en-US" sz="2000" b="1" dirty="0"/>
            </a:br>
            <a:endParaRPr lang="en-ZA" sz="2700" b="1" dirty="0"/>
          </a:p>
        </p:txBody>
      </p:sp>
      <p:sp>
        <p:nvSpPr>
          <p:cNvPr id="3" name="Content Placeholder 2"/>
          <p:cNvSpPr>
            <a:spLocks noGrp="1"/>
          </p:cNvSpPr>
          <p:nvPr>
            <p:ph idx="1"/>
          </p:nvPr>
        </p:nvSpPr>
        <p:spPr>
          <a:xfrm>
            <a:off x="448932" y="620688"/>
            <a:ext cx="8011500" cy="6120680"/>
          </a:xfrm>
        </p:spPr>
        <p:txBody>
          <a:bodyPr>
            <a:normAutofit fontScale="85000" lnSpcReduction="10000"/>
          </a:bodyPr>
          <a:lstStyle/>
          <a:p>
            <a:pPr lvl="0" algn="just" defTabSz="457200" fontAlgn="base">
              <a:lnSpc>
                <a:spcPct val="150000"/>
              </a:lnSpc>
              <a:spcAft>
                <a:spcPct val="0"/>
              </a:spcAft>
              <a:buFont typeface="+mj-lt"/>
              <a:buAutoNum type="arabicPeriod"/>
            </a:pPr>
            <a:r>
              <a:rPr lang="en-ZA" sz="2000" dirty="0" smtClean="0">
                <a:solidFill>
                  <a:srgbClr val="874515">
                    <a:lumMod val="75000"/>
                  </a:srgbClr>
                </a:solidFill>
                <a:latin typeface="Calibri" pitchFamily="34" charset="0"/>
              </a:rPr>
              <a:t>The Integrated Human </a:t>
            </a:r>
            <a:r>
              <a:rPr lang="en-ZA" sz="2000" dirty="0">
                <a:solidFill>
                  <a:srgbClr val="874515">
                    <a:lumMod val="75000"/>
                  </a:srgbClr>
                </a:solidFill>
                <a:latin typeface="Calibri" pitchFamily="34" charset="0"/>
              </a:rPr>
              <a:t>Settlements, Housing and Living Conditions Framework for the Minerals and Mining Industry is being developed by NDHS in partnership with DMR and other sector </a:t>
            </a:r>
            <a:r>
              <a:rPr lang="en-ZA" sz="2000" dirty="0" smtClean="0">
                <a:solidFill>
                  <a:srgbClr val="874515">
                    <a:lumMod val="75000"/>
                  </a:srgbClr>
                </a:solidFill>
                <a:latin typeface="Calibri" pitchFamily="34" charset="0"/>
              </a:rPr>
              <a:t>departments</a:t>
            </a:r>
          </a:p>
          <a:p>
            <a:pPr lvl="0" algn="just" defTabSz="457200" fontAlgn="base">
              <a:lnSpc>
                <a:spcPct val="150000"/>
              </a:lnSpc>
              <a:spcAft>
                <a:spcPct val="0"/>
              </a:spcAft>
              <a:buFont typeface="+mj-lt"/>
              <a:buAutoNum type="arabicPeriod"/>
            </a:pPr>
            <a:r>
              <a:rPr lang="en-ZA" sz="2000" dirty="0" smtClean="0">
                <a:solidFill>
                  <a:srgbClr val="874515">
                    <a:lumMod val="75000"/>
                  </a:srgbClr>
                </a:solidFill>
                <a:latin typeface="Calibri" pitchFamily="34" charset="0"/>
              </a:rPr>
              <a:t>The Chamber of Mines process initiated by this IMC to assist in fast tracking the payment of unclaimed pensions and provident funds to ex-mineworkers is operating steadily </a:t>
            </a:r>
          </a:p>
          <a:p>
            <a:pPr lvl="0" algn="just" defTabSz="457200" fontAlgn="base">
              <a:lnSpc>
                <a:spcPct val="150000"/>
              </a:lnSpc>
              <a:spcAft>
                <a:spcPct val="0"/>
              </a:spcAft>
              <a:buFont typeface="+mj-lt"/>
              <a:buAutoNum type="arabicPeriod"/>
            </a:pPr>
            <a:r>
              <a:rPr lang="en-ZA" sz="2000" dirty="0" smtClean="0">
                <a:solidFill>
                  <a:srgbClr val="874515">
                    <a:lumMod val="75000"/>
                  </a:srgbClr>
                </a:solidFill>
                <a:latin typeface="Calibri" pitchFamily="34" charset="0"/>
              </a:rPr>
              <a:t>There is no specific housing financial model for mineworkers but rather the use of the various Humansettlements programs where they are </a:t>
            </a:r>
          </a:p>
          <a:p>
            <a:pPr lvl="0" algn="just" defTabSz="457200" fontAlgn="base">
              <a:lnSpc>
                <a:spcPct val="150000"/>
              </a:lnSpc>
              <a:spcAft>
                <a:spcPct val="0"/>
              </a:spcAft>
              <a:buFont typeface="+mj-lt"/>
              <a:buAutoNum type="arabicPeriod"/>
            </a:pPr>
            <a:r>
              <a:rPr lang="en-ZA" sz="2000" dirty="0" smtClean="0">
                <a:solidFill>
                  <a:srgbClr val="874515">
                    <a:lumMod val="75000"/>
                  </a:srgbClr>
                </a:solidFill>
                <a:latin typeface="Calibri" pitchFamily="34" charset="0"/>
              </a:rPr>
              <a:t>Major demand for bulk and reticulation infrastructure in mining towns -Government is reviewing partnerships with mining companies which have spare capacity</a:t>
            </a:r>
          </a:p>
          <a:p>
            <a:pPr algn="just" defTabSz="457200" fontAlgn="base">
              <a:lnSpc>
                <a:spcPct val="150000"/>
              </a:lnSpc>
              <a:spcAft>
                <a:spcPct val="0"/>
              </a:spcAft>
              <a:buFont typeface="+mj-lt"/>
              <a:buAutoNum type="arabicPeriod"/>
            </a:pPr>
            <a:r>
              <a:rPr lang="en-US" sz="2000" dirty="0" smtClean="0">
                <a:solidFill>
                  <a:srgbClr val="874515">
                    <a:lumMod val="75000"/>
                  </a:srgbClr>
                </a:solidFill>
                <a:latin typeface="Calibri" pitchFamily="34" charset="0"/>
              </a:rPr>
              <a:t>Mining </a:t>
            </a:r>
            <a:r>
              <a:rPr lang="en-US" sz="2000" dirty="0">
                <a:solidFill>
                  <a:srgbClr val="874515">
                    <a:lumMod val="75000"/>
                  </a:srgbClr>
                </a:solidFill>
                <a:latin typeface="Calibri" pitchFamily="34" charset="0"/>
              </a:rPr>
              <a:t>Charter, 2017 process to be finalised after the December court proceedings </a:t>
            </a:r>
            <a:r>
              <a:rPr lang="en-US" sz="2000" dirty="0" smtClean="0">
                <a:solidFill>
                  <a:srgbClr val="874515">
                    <a:lumMod val="75000"/>
                  </a:srgbClr>
                </a:solidFill>
                <a:latin typeface="Calibri" pitchFamily="34" charset="0"/>
              </a:rPr>
              <a:t>, MPRDA Bill nearing finalization </a:t>
            </a:r>
          </a:p>
          <a:p>
            <a:pPr algn="just" defTabSz="457200" fontAlgn="base">
              <a:lnSpc>
                <a:spcPct val="150000"/>
              </a:lnSpc>
              <a:spcAft>
                <a:spcPct val="0"/>
              </a:spcAft>
              <a:buFont typeface="+mj-lt"/>
              <a:buAutoNum type="arabicPeriod"/>
            </a:pPr>
            <a:r>
              <a:rPr lang="en-US" sz="2000" dirty="0" smtClean="0">
                <a:solidFill>
                  <a:srgbClr val="874515">
                    <a:lumMod val="75000"/>
                  </a:srgbClr>
                </a:solidFill>
                <a:latin typeface="Calibri" pitchFamily="34" charset="0"/>
              </a:rPr>
              <a:t>There is significant overlap in the prioritized mining towns and the ICM and the Mining Towns Programme and ICM Programme require closer collaboration</a:t>
            </a:r>
          </a:p>
          <a:p>
            <a:pPr algn="just" defTabSz="457200" fontAlgn="base">
              <a:lnSpc>
                <a:spcPct val="150000"/>
              </a:lnSpc>
              <a:spcAft>
                <a:spcPct val="0"/>
              </a:spcAft>
              <a:buFont typeface="+mj-lt"/>
              <a:buAutoNum type="arabicPeriod"/>
            </a:pPr>
            <a:r>
              <a:rPr lang="en-US" sz="2000" dirty="0" smtClean="0">
                <a:solidFill>
                  <a:srgbClr val="874515">
                    <a:lumMod val="75000"/>
                  </a:srgbClr>
                </a:solidFill>
                <a:latin typeface="Calibri" pitchFamily="34" charset="0"/>
              </a:rPr>
              <a:t>Significant progress made on the compensation of ex-mineworkers </a:t>
            </a:r>
            <a:r>
              <a:rPr lang="en-US" sz="2000" smtClean="0">
                <a:solidFill>
                  <a:srgbClr val="874515">
                    <a:lumMod val="75000"/>
                  </a:srgbClr>
                </a:solidFill>
                <a:latin typeface="Calibri" pitchFamily="34" charset="0"/>
              </a:rPr>
              <a:t>for lung diseases </a:t>
            </a:r>
            <a:endParaRPr lang="en-US" sz="2000" dirty="0">
              <a:solidFill>
                <a:srgbClr val="874515">
                  <a:lumMod val="75000"/>
                </a:srgbClr>
              </a:solidFill>
              <a:latin typeface="Calibri" pitchFamily="34" charset="0"/>
            </a:endParaRPr>
          </a:p>
          <a:p>
            <a:pPr marL="400050" algn="just" defTabSz="457200" fontAlgn="base">
              <a:lnSpc>
                <a:spcPct val="150000"/>
              </a:lnSpc>
              <a:spcAft>
                <a:spcPct val="0"/>
              </a:spcAft>
              <a:buFont typeface="+mj-lt"/>
              <a:buAutoNum type="arabicPeriod"/>
            </a:pPr>
            <a:endParaRPr lang="en-ZA" sz="1800" dirty="0" smtClean="0">
              <a:solidFill>
                <a:srgbClr val="874515">
                  <a:lumMod val="75000"/>
                </a:srgbClr>
              </a:solidFill>
              <a:latin typeface="Calibri" pitchFamily="34" charset="0"/>
            </a:endParaRPr>
          </a:p>
          <a:p>
            <a:pPr lvl="0" algn="just" defTabSz="457200" fontAlgn="base">
              <a:lnSpc>
                <a:spcPct val="150000"/>
              </a:lnSpc>
              <a:spcAft>
                <a:spcPct val="0"/>
              </a:spcAft>
              <a:buFont typeface="+mj-lt"/>
              <a:buAutoNum type="arabicPeriod"/>
            </a:pPr>
            <a:endParaRPr lang="en-ZA" sz="1800" dirty="0" smtClean="0">
              <a:solidFill>
                <a:srgbClr val="874515">
                  <a:lumMod val="75000"/>
                </a:srgbClr>
              </a:solidFill>
              <a:latin typeface="Calibri" pitchFamily="34" charset="0"/>
            </a:endParaRPr>
          </a:p>
          <a:p>
            <a:pPr lvl="0" algn="just" defTabSz="457200" fontAlgn="base">
              <a:lnSpc>
                <a:spcPct val="150000"/>
              </a:lnSpc>
              <a:spcAft>
                <a:spcPct val="0"/>
              </a:spcAft>
              <a:buFont typeface="+mj-lt"/>
              <a:buAutoNum type="arabicPeriod"/>
            </a:pPr>
            <a:endParaRPr lang="en-ZA" sz="1800" dirty="0">
              <a:solidFill>
                <a:srgbClr val="874515">
                  <a:lumMod val="75000"/>
                </a:srgbClr>
              </a:solidFill>
              <a:latin typeface="Calibri" pitchFamily="34" charset="0"/>
            </a:endParaRPr>
          </a:p>
          <a:p>
            <a:pPr marL="0" indent="0" algn="just">
              <a:lnSpc>
                <a:spcPct val="150000"/>
              </a:lnSpc>
              <a:spcBef>
                <a:spcPts val="0"/>
              </a:spcBef>
              <a:buNone/>
            </a:pPr>
            <a:endParaRPr lang="en-ZA" sz="2200" dirty="0">
              <a:solidFill>
                <a:srgbClr val="874515">
                  <a:lumMod val="75000"/>
                </a:srgbClr>
              </a:solidFill>
              <a:ea typeface="Calibri"/>
              <a:cs typeface="Times New Roman"/>
            </a:endParaRPr>
          </a:p>
          <a:p>
            <a:pPr marL="0" marR="0" indent="0">
              <a:lnSpc>
                <a:spcPct val="150000"/>
              </a:lnSpc>
              <a:spcBef>
                <a:spcPts val="0"/>
              </a:spcBef>
              <a:spcAft>
                <a:spcPts val="800"/>
              </a:spcAft>
              <a:buNone/>
            </a:pPr>
            <a:endParaRPr lang="en-ZA" sz="2000" dirty="0">
              <a:solidFill>
                <a:srgbClr val="874515">
                  <a:lumMod val="75000"/>
                </a:srgbClr>
              </a:solidFill>
              <a:ea typeface="Calibri"/>
              <a:cs typeface="Times New Roman"/>
            </a:endParaRPr>
          </a:p>
          <a:p>
            <a:pPr marL="0" marR="0" indent="0">
              <a:lnSpc>
                <a:spcPct val="150000"/>
              </a:lnSpc>
              <a:spcBef>
                <a:spcPts val="0"/>
              </a:spcBef>
              <a:spcAft>
                <a:spcPts val="800"/>
              </a:spcAf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800"/>
              </a:spcAft>
              <a:buNone/>
            </a:pPr>
            <a:endParaRPr lang="en-ZA" sz="1800" dirty="0">
              <a:solidFill>
                <a:srgbClr val="874515">
                  <a:lumMod val="75000"/>
                </a:srgbClr>
              </a:solidFill>
              <a:latin typeface="Calibri" pitchFamily="34" charset="0"/>
            </a:endParaRPr>
          </a:p>
          <a:p>
            <a:pPr marL="0" marR="0" indent="0">
              <a:lnSpc>
                <a:spcPct val="150000"/>
              </a:lnSpc>
              <a:spcBef>
                <a:spcPts val="0"/>
              </a:spcBef>
              <a:spcAft>
                <a:spcPts val="800"/>
              </a:spcAft>
              <a:buNone/>
            </a:pPr>
            <a:endParaRPr lang="en-ZA" sz="2000" dirty="0">
              <a:solidFill>
                <a:srgbClr val="874515">
                  <a:lumMod val="75000"/>
                </a:srgbClr>
              </a:solidFill>
              <a:latin typeface="Calibri" pitchFamily="34" charset="0"/>
            </a:endParaRPr>
          </a:p>
          <a:p>
            <a:pPr marL="82296" lvl="0" indent="0" algn="just">
              <a:lnSpc>
                <a:spcPct val="125000"/>
              </a:lnSpc>
              <a:spcBef>
                <a:spcPts val="0"/>
              </a:spcBef>
              <a:buClr>
                <a:srgbClr val="531A17"/>
              </a:buClr>
              <a:buSzPct val="60000"/>
              <a:buNone/>
            </a:pPr>
            <a:endParaRPr lang="en-ZA" sz="2800" b="1" dirty="0">
              <a:solidFill>
                <a:srgbClr val="874515">
                  <a:lumMod val="75000"/>
                </a:srgbClr>
              </a:solidFill>
              <a:ea typeface="Calibri"/>
              <a:cs typeface="Times New Roman"/>
            </a:endParaRPr>
          </a:p>
          <a:p>
            <a:pPr algn="ctr">
              <a:buNone/>
            </a:pPr>
            <a:endParaRPr lang="en-ZA" sz="2400" dirty="0"/>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solidFill>
                  <a:prstClr val="black">
                    <a:tint val="75000"/>
                  </a:prstClr>
                </a:solidFill>
              </a:rPr>
              <a:pPr>
                <a:defRPr/>
              </a:pPr>
              <a:t>68</a:t>
            </a:fld>
            <a:endParaRPr lang="en-ZA" dirty="0">
              <a:solidFill>
                <a:prstClr val="black">
                  <a:tint val="75000"/>
                </a:prstClr>
              </a:solidFill>
            </a:endParaRPr>
          </a:p>
        </p:txBody>
      </p:sp>
    </p:spTree>
    <p:extLst>
      <p:ext uri="{BB962C8B-B14F-4D97-AF65-F5344CB8AC3E}">
        <p14:creationId xmlns:p14="http://schemas.microsoft.com/office/powerpoint/2010/main" xmlns="" val="73260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643866" cy="576064"/>
          </a:xfrm>
        </p:spPr>
        <p:txBody>
          <a:bodyPr>
            <a:noAutofit/>
          </a:bodyPr>
          <a:lstStyle/>
          <a:p>
            <a:r>
              <a:rPr lang="en-ZA" sz="2000" b="1" dirty="0">
                <a:solidFill>
                  <a:srgbClr val="874515">
                    <a:lumMod val="75000"/>
                  </a:srgbClr>
                </a:solidFill>
                <a:latin typeface="Calibri" pitchFamily="34" charset="0"/>
                <a:ea typeface="Calibri"/>
                <a:cs typeface="Times New Roman"/>
              </a:rPr>
              <a:t>Twelve Priority Labour Sending Areas for the Revitalisation of Distressed Mining Communities </a:t>
            </a:r>
          </a:p>
        </p:txBody>
      </p:sp>
      <p:sp>
        <p:nvSpPr>
          <p:cNvPr id="3" name="Content Placeholder 2"/>
          <p:cNvSpPr>
            <a:spLocks noGrp="1"/>
          </p:cNvSpPr>
          <p:nvPr>
            <p:ph idx="1"/>
          </p:nvPr>
        </p:nvSpPr>
        <p:spPr>
          <a:xfrm>
            <a:off x="395537" y="908720"/>
            <a:ext cx="8424936" cy="5112568"/>
          </a:xfrm>
        </p:spPr>
        <p:txBody>
          <a:bodyPr/>
          <a:lstStyle/>
          <a:p>
            <a:pPr marL="342900" lvl="0" indent="-342900" algn="just">
              <a:lnSpc>
                <a:spcPct val="150000"/>
              </a:lnSpc>
              <a:spcBef>
                <a:spcPts val="0"/>
              </a:spcBef>
              <a:buClrTx/>
              <a:buSzTx/>
            </a:pPr>
            <a:r>
              <a:rPr lang="en-ZA" sz="2000" dirty="0" smtClean="0">
                <a:solidFill>
                  <a:srgbClr val="874515">
                    <a:lumMod val="75000"/>
                  </a:srgbClr>
                </a:solidFill>
                <a:ea typeface="Calibri"/>
                <a:cs typeface="Times New Roman"/>
              </a:rPr>
              <a:t>Twelve labour sending areas in two provinces have </a:t>
            </a:r>
            <a:r>
              <a:rPr lang="en-ZA" sz="2000" dirty="0">
                <a:solidFill>
                  <a:srgbClr val="874515">
                    <a:lumMod val="75000"/>
                  </a:srgbClr>
                </a:solidFill>
                <a:ea typeface="Calibri"/>
                <a:cs typeface="Times New Roman"/>
              </a:rPr>
              <a:t>been </a:t>
            </a:r>
            <a:r>
              <a:rPr lang="en-ZA" sz="2000" dirty="0" smtClean="0">
                <a:solidFill>
                  <a:srgbClr val="874515">
                    <a:lumMod val="75000"/>
                  </a:srgbClr>
                </a:solidFill>
                <a:ea typeface="Calibri"/>
                <a:cs typeface="Times New Roman"/>
              </a:rPr>
              <a:t>prioritised for the revitalisation of distressed mining communities</a:t>
            </a:r>
            <a:endParaRPr lang="en-US" sz="2400" dirty="0"/>
          </a:p>
          <a:p>
            <a:pPr>
              <a:lnSpc>
                <a:spcPct val="150000"/>
              </a:lnSpc>
              <a:buNone/>
            </a:pPr>
            <a:endParaRPr lang="en-ZA" sz="2400" dirty="0"/>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7</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1529429697"/>
              </p:ext>
            </p:extLst>
          </p:nvPr>
        </p:nvGraphicFramePr>
        <p:xfrm>
          <a:off x="766594" y="1988840"/>
          <a:ext cx="7416824" cy="4315569"/>
        </p:xfrm>
        <a:graphic>
          <a:graphicData uri="http://schemas.openxmlformats.org/drawingml/2006/table">
            <a:tbl>
              <a:tblPr firstRow="1" firstCol="1" bandRow="1"/>
              <a:tblGrid>
                <a:gridCol w="2471196">
                  <a:extLst>
                    <a:ext uri="{9D8B030D-6E8A-4147-A177-3AD203B41FA5}">
                      <a16:colId xmlns:a16="http://schemas.microsoft.com/office/drawing/2014/main" xmlns="" val="20000"/>
                    </a:ext>
                  </a:extLst>
                </a:gridCol>
                <a:gridCol w="2472814">
                  <a:extLst>
                    <a:ext uri="{9D8B030D-6E8A-4147-A177-3AD203B41FA5}">
                      <a16:colId xmlns:a16="http://schemas.microsoft.com/office/drawing/2014/main" xmlns="" val="20001"/>
                    </a:ext>
                  </a:extLst>
                </a:gridCol>
                <a:gridCol w="2472814">
                  <a:extLst>
                    <a:ext uri="{9D8B030D-6E8A-4147-A177-3AD203B41FA5}">
                      <a16:colId xmlns:a16="http://schemas.microsoft.com/office/drawing/2014/main" xmlns="" val="20002"/>
                    </a:ext>
                  </a:extLst>
                </a:gridCol>
              </a:tblGrid>
              <a:tr h="416556">
                <a:tc>
                  <a:txBody>
                    <a:bodyPr/>
                    <a:lstStyle/>
                    <a:p>
                      <a:pPr marL="0" marR="0" algn="just">
                        <a:lnSpc>
                          <a:spcPct val="150000"/>
                        </a:lnSpc>
                        <a:spcBef>
                          <a:spcPts val="0"/>
                        </a:spcBef>
                        <a:spcAft>
                          <a:spcPts val="0"/>
                        </a:spcAft>
                      </a:pPr>
                      <a:r>
                        <a:rPr lang="en-US" sz="1400" b="1" kern="1200" dirty="0">
                          <a:solidFill>
                            <a:srgbClr val="FFFFFF"/>
                          </a:solidFill>
                          <a:effectLst/>
                          <a:latin typeface="Arial" panose="020B0604020202020204" pitchFamily="34" charset="0"/>
                          <a:ea typeface="Times New Roman" panose="02020603050405020304" pitchFamily="18" charset="0"/>
                        </a:rPr>
                        <a:t>PROVINCE</a:t>
                      </a:r>
                      <a:endParaRPr lang="en-ZA" sz="14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just">
                        <a:lnSpc>
                          <a:spcPct val="150000"/>
                        </a:lnSpc>
                        <a:spcBef>
                          <a:spcPts val="0"/>
                        </a:spcBef>
                        <a:spcAft>
                          <a:spcPts val="0"/>
                        </a:spcAft>
                      </a:pPr>
                      <a:r>
                        <a:rPr lang="en-US" sz="1400" b="1" kern="1200" dirty="0">
                          <a:solidFill>
                            <a:srgbClr val="FFFFFF"/>
                          </a:solidFill>
                          <a:effectLst/>
                          <a:latin typeface="Arial" panose="020B0604020202020204" pitchFamily="34" charset="0"/>
                          <a:ea typeface="Times New Roman" panose="02020603050405020304" pitchFamily="18" charset="0"/>
                        </a:rPr>
                        <a:t>DISTRICT MUNICIPALITY</a:t>
                      </a:r>
                      <a:endParaRPr lang="en-ZA" sz="14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just">
                        <a:lnSpc>
                          <a:spcPct val="150000"/>
                        </a:lnSpc>
                        <a:spcBef>
                          <a:spcPts val="0"/>
                        </a:spcBef>
                        <a:spcAft>
                          <a:spcPts val="0"/>
                        </a:spcAft>
                      </a:pPr>
                      <a:r>
                        <a:rPr lang="en-US" sz="1400" b="1" kern="1200" dirty="0">
                          <a:solidFill>
                            <a:srgbClr val="FFFFFF"/>
                          </a:solidFill>
                          <a:effectLst/>
                          <a:latin typeface="Arial" panose="020B0604020202020204" pitchFamily="34" charset="0"/>
                          <a:ea typeface="Times New Roman" panose="02020603050405020304" pitchFamily="18" charset="0"/>
                        </a:rPr>
                        <a:t>LOCAL MUNICIPALITY</a:t>
                      </a:r>
                      <a:endParaRPr lang="en-ZA" sz="14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10000"/>
                  </a:ext>
                </a:extLst>
              </a:tr>
              <a:tr h="1609471">
                <a:tc rowSpan="2">
                  <a:txBody>
                    <a:bodyPr/>
                    <a:lstStyle/>
                    <a:p>
                      <a:pPr marL="0" marR="0" algn="just">
                        <a:lnSpc>
                          <a:spcPct val="115000"/>
                        </a:lnSpc>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rPr>
                        <a:t>Eastern Cape</a:t>
                      </a:r>
                      <a:endParaRPr lang="en-ZA" sz="14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rPr>
                        <a:t>OR Tambo </a:t>
                      </a:r>
                      <a:endParaRPr lang="en-ZA" sz="14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50000"/>
                        </a:lnSpc>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rPr>
                        <a:t>King Sabata Dalindyebo, Nyandeni, Nquza Hill, Mhlontlo, Port St Johns</a:t>
                      </a:r>
                      <a:endParaRPr lang="en-ZA" sz="14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712504">
                <a:tc vMerge="1">
                  <a:txBody>
                    <a:bodyPr/>
                    <a:lstStyle/>
                    <a:p>
                      <a:endParaRPr lang="en-ZA"/>
                    </a:p>
                  </a:txBody>
                  <a:tcPr/>
                </a:tc>
                <a:tc>
                  <a:txBody>
                    <a:bodyPr/>
                    <a:lstStyle/>
                    <a:p>
                      <a:pPr marL="0" marR="0" algn="just">
                        <a:lnSpc>
                          <a:spcPct val="115000"/>
                        </a:lnSpc>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rPr>
                        <a:t>Alfred Nzo</a:t>
                      </a:r>
                      <a:endParaRPr lang="en-ZA" sz="14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50000"/>
                        </a:lnSpc>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rPr>
                        <a:t>Mbizana, Ntabankulu</a:t>
                      </a:r>
                      <a:endParaRPr lang="en-ZA" sz="14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1577038">
                <a:tc>
                  <a:txBody>
                    <a:bodyPr/>
                    <a:lstStyle/>
                    <a:p>
                      <a:pPr marL="0" marR="0" algn="just">
                        <a:lnSpc>
                          <a:spcPct val="150000"/>
                        </a:lnSpc>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rPr>
                        <a:t>Kwa-Zulu Natal</a:t>
                      </a:r>
                      <a:endParaRPr lang="en-ZA" sz="14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rPr>
                        <a:t>Zululand</a:t>
                      </a:r>
                      <a:endParaRPr lang="en-ZA" sz="14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50000"/>
                        </a:lnSpc>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rPr>
                        <a:t>AbaQulusi, eDumbe,  Nongoma, Ulundi, uPhongolo</a:t>
                      </a:r>
                      <a:endParaRPr lang="en-ZA" sz="14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4178880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384"/>
            <a:ext cx="7643866" cy="576064"/>
          </a:xfrm>
        </p:spPr>
        <p:txBody>
          <a:bodyPr>
            <a:normAutofit fontScale="90000"/>
          </a:bodyPr>
          <a:lstStyle/>
          <a:p>
            <a:r>
              <a:rPr lang="en-US" sz="3200" b="1" dirty="0" smtClean="0"/>
              <a:t/>
            </a:r>
            <a:br>
              <a:rPr lang="en-US" sz="3200" b="1" dirty="0" smtClean="0"/>
            </a:br>
            <a:r>
              <a:rPr lang="en-US" sz="3200" b="1" dirty="0"/>
              <a:t/>
            </a:r>
            <a:br>
              <a:rPr lang="en-US" sz="3200" b="1" dirty="0"/>
            </a:br>
            <a:endParaRPr lang="en-ZA" sz="3200" b="1" dirty="0"/>
          </a:p>
        </p:txBody>
      </p:sp>
      <p:sp>
        <p:nvSpPr>
          <p:cNvPr id="3" name="Content Placeholder 2"/>
          <p:cNvSpPr>
            <a:spLocks noGrp="1"/>
          </p:cNvSpPr>
          <p:nvPr>
            <p:ph idx="1"/>
          </p:nvPr>
        </p:nvSpPr>
        <p:spPr>
          <a:xfrm>
            <a:off x="539552" y="908720"/>
            <a:ext cx="7820372" cy="4968552"/>
          </a:xfrm>
        </p:spPr>
        <p:txBody>
          <a:bodyPr/>
          <a:lstStyle/>
          <a:p>
            <a:pPr marL="82296" lvl="0" indent="0" algn="just">
              <a:lnSpc>
                <a:spcPct val="125000"/>
              </a:lnSpc>
              <a:spcBef>
                <a:spcPts val="0"/>
              </a:spcBef>
              <a:buClr>
                <a:srgbClr val="531A17"/>
              </a:buClr>
              <a:buSzPct val="60000"/>
              <a:buNone/>
            </a:pPr>
            <a:endParaRPr lang="en-ZA" sz="2400" dirty="0" smtClean="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400" dirty="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400" dirty="0" smtClean="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400" b="1" dirty="0" smtClean="0">
              <a:solidFill>
                <a:srgbClr val="874515">
                  <a:lumMod val="75000"/>
                </a:srgbClr>
              </a:solidFill>
              <a:ea typeface="Calibri"/>
              <a:cs typeface="Times New Roman"/>
            </a:endParaRPr>
          </a:p>
          <a:p>
            <a:pPr marL="82296" lvl="0" indent="0" algn="ctr">
              <a:lnSpc>
                <a:spcPct val="125000"/>
              </a:lnSpc>
              <a:spcBef>
                <a:spcPts val="0"/>
              </a:spcBef>
              <a:buClr>
                <a:srgbClr val="531A17"/>
              </a:buClr>
              <a:buSzPct val="60000"/>
              <a:buNone/>
            </a:pPr>
            <a:r>
              <a:rPr lang="en-ZA" b="1" dirty="0">
                <a:solidFill>
                  <a:srgbClr val="874515">
                    <a:lumMod val="75000"/>
                  </a:srgbClr>
                </a:solidFill>
                <a:ea typeface="Calibri"/>
                <a:cs typeface="Times New Roman"/>
              </a:rPr>
              <a:t>2</a:t>
            </a:r>
            <a:r>
              <a:rPr lang="en-ZA" b="1" dirty="0" smtClean="0">
                <a:solidFill>
                  <a:srgbClr val="874515">
                    <a:lumMod val="75000"/>
                  </a:srgbClr>
                </a:solidFill>
                <a:ea typeface="Calibri"/>
                <a:cs typeface="Times New Roman"/>
              </a:rPr>
              <a:t>. </a:t>
            </a:r>
            <a:r>
              <a:rPr lang="en-ZA" b="1" dirty="0">
                <a:solidFill>
                  <a:srgbClr val="874515">
                    <a:lumMod val="75000"/>
                  </a:srgbClr>
                </a:solidFill>
                <a:ea typeface="Calibri"/>
                <a:cs typeface="Times New Roman"/>
              </a:rPr>
              <a:t>Progress </a:t>
            </a:r>
            <a:r>
              <a:rPr lang="en-ZA" b="1" dirty="0" smtClean="0">
                <a:solidFill>
                  <a:srgbClr val="874515">
                    <a:lumMod val="75000"/>
                  </a:srgbClr>
                </a:solidFill>
                <a:ea typeface="Calibri"/>
                <a:cs typeface="Times New Roman"/>
              </a:rPr>
              <a:t>reports</a:t>
            </a:r>
          </a:p>
          <a:p>
            <a:pPr marL="82296" lvl="0" indent="0" algn="ctr">
              <a:lnSpc>
                <a:spcPct val="125000"/>
              </a:lnSpc>
              <a:spcBef>
                <a:spcPts val="0"/>
              </a:spcBef>
              <a:buClr>
                <a:srgbClr val="531A17"/>
              </a:buClr>
              <a:buSzPct val="60000"/>
              <a:buNone/>
            </a:pPr>
            <a:endParaRPr lang="en-ZA" b="1" dirty="0" smtClean="0">
              <a:solidFill>
                <a:srgbClr val="874515">
                  <a:lumMod val="75000"/>
                </a:srgbClr>
              </a:solidFill>
              <a:ea typeface="Calibri"/>
              <a:cs typeface="Times New Roman"/>
            </a:endParaRPr>
          </a:p>
          <a:p>
            <a:pPr marL="82296" lvl="0" indent="0" algn="ctr">
              <a:lnSpc>
                <a:spcPct val="125000"/>
              </a:lnSpc>
              <a:spcBef>
                <a:spcPts val="0"/>
              </a:spcBef>
              <a:buClr>
                <a:srgbClr val="531A17"/>
              </a:buClr>
              <a:buSzPct val="60000"/>
              <a:buNone/>
            </a:pPr>
            <a:endParaRPr lang="en-ZA" b="1" dirty="0">
              <a:solidFill>
                <a:srgbClr val="874515">
                  <a:lumMod val="75000"/>
                </a:srgbClr>
              </a:solidFill>
              <a:ea typeface="Calibri"/>
              <a:cs typeface="Times New Roman"/>
            </a:endParaRPr>
          </a:p>
          <a:p>
            <a:pPr marL="82296" lvl="0" indent="0" algn="ctr">
              <a:lnSpc>
                <a:spcPct val="125000"/>
              </a:lnSpc>
              <a:spcBef>
                <a:spcPts val="0"/>
              </a:spcBef>
              <a:buClr>
                <a:srgbClr val="531A17"/>
              </a:buClr>
              <a:buSzPct val="60000"/>
              <a:buNone/>
            </a:pPr>
            <a:endParaRPr lang="en-ZA" sz="2400" dirty="0"/>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8</a:t>
            </a:fld>
            <a:endParaRPr lang="en-ZA" dirty="0"/>
          </a:p>
        </p:txBody>
      </p:sp>
    </p:spTree>
    <p:extLst>
      <p:ext uri="{BB962C8B-B14F-4D97-AF65-F5344CB8AC3E}">
        <p14:creationId xmlns:p14="http://schemas.microsoft.com/office/powerpoint/2010/main" xmlns="" val="2403175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384"/>
            <a:ext cx="7643866" cy="576064"/>
          </a:xfrm>
        </p:spPr>
        <p:txBody>
          <a:bodyPr>
            <a:normAutofit fontScale="90000"/>
          </a:bodyPr>
          <a:lstStyle/>
          <a:p>
            <a:r>
              <a:rPr lang="en-US" sz="3200" b="1" dirty="0" smtClean="0"/>
              <a:t/>
            </a:r>
            <a:br>
              <a:rPr lang="en-US" sz="3200" b="1" dirty="0" smtClean="0"/>
            </a:br>
            <a:r>
              <a:rPr lang="en-US" sz="3200" b="1" dirty="0"/>
              <a:t/>
            </a:r>
            <a:br>
              <a:rPr lang="en-US" sz="3200" b="1" dirty="0"/>
            </a:br>
            <a:endParaRPr lang="en-ZA" sz="3200" b="1" dirty="0"/>
          </a:p>
        </p:txBody>
      </p:sp>
      <p:sp>
        <p:nvSpPr>
          <p:cNvPr id="3" name="Content Placeholder 2"/>
          <p:cNvSpPr>
            <a:spLocks noGrp="1"/>
          </p:cNvSpPr>
          <p:nvPr>
            <p:ph idx="1"/>
          </p:nvPr>
        </p:nvSpPr>
        <p:spPr>
          <a:xfrm>
            <a:off x="539552" y="908720"/>
            <a:ext cx="7820372" cy="4968552"/>
          </a:xfrm>
        </p:spPr>
        <p:txBody>
          <a:bodyPr/>
          <a:lstStyle/>
          <a:p>
            <a:pPr marL="82296" lvl="0" indent="0" algn="just">
              <a:lnSpc>
                <a:spcPct val="125000"/>
              </a:lnSpc>
              <a:spcBef>
                <a:spcPts val="0"/>
              </a:spcBef>
              <a:buClr>
                <a:srgbClr val="531A17"/>
              </a:buClr>
              <a:buSzPct val="60000"/>
              <a:buNone/>
            </a:pPr>
            <a:endParaRPr lang="en-ZA" sz="2400" dirty="0" smtClean="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400" dirty="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400" dirty="0" smtClean="0">
              <a:solidFill>
                <a:srgbClr val="874515">
                  <a:lumMod val="75000"/>
                </a:srgbClr>
              </a:solidFill>
              <a:ea typeface="Calibri"/>
              <a:cs typeface="Times New Roman"/>
            </a:endParaRPr>
          </a:p>
          <a:p>
            <a:pPr marL="82296" lvl="0" indent="0" algn="just">
              <a:lnSpc>
                <a:spcPct val="125000"/>
              </a:lnSpc>
              <a:spcBef>
                <a:spcPts val="0"/>
              </a:spcBef>
              <a:buClr>
                <a:srgbClr val="531A17"/>
              </a:buClr>
              <a:buSzPct val="60000"/>
              <a:buNone/>
            </a:pPr>
            <a:endParaRPr lang="en-ZA" sz="2400" b="1" dirty="0">
              <a:solidFill>
                <a:srgbClr val="874515">
                  <a:lumMod val="75000"/>
                </a:srgbClr>
              </a:solidFill>
              <a:ea typeface="Calibri"/>
              <a:cs typeface="Times New Roman"/>
            </a:endParaRPr>
          </a:p>
          <a:p>
            <a:pPr marL="82296" lvl="0" indent="0" algn="ctr">
              <a:lnSpc>
                <a:spcPct val="125000"/>
              </a:lnSpc>
              <a:spcBef>
                <a:spcPts val="0"/>
              </a:spcBef>
              <a:buClr>
                <a:srgbClr val="531A17"/>
              </a:buClr>
              <a:buSzPct val="60000"/>
              <a:buNone/>
            </a:pPr>
            <a:r>
              <a:rPr lang="en-ZA" b="1" dirty="0" smtClean="0">
                <a:solidFill>
                  <a:srgbClr val="874515">
                    <a:lumMod val="75000"/>
                  </a:srgbClr>
                </a:solidFill>
                <a:ea typeface="Calibri"/>
                <a:cs typeface="Times New Roman"/>
              </a:rPr>
              <a:t>2.1   Summary of Progress  </a:t>
            </a:r>
            <a:endParaRPr lang="en-ZA" b="1" dirty="0">
              <a:solidFill>
                <a:srgbClr val="874515">
                  <a:lumMod val="75000"/>
                </a:srgbClr>
              </a:solidFill>
              <a:ea typeface="Calibri"/>
              <a:cs typeface="Times New Roman"/>
            </a:endParaRPr>
          </a:p>
          <a:p>
            <a:pPr algn="ctr">
              <a:buNone/>
            </a:pPr>
            <a:endParaRPr lang="en-ZA" sz="2400" dirty="0"/>
          </a:p>
        </p:txBody>
      </p:sp>
      <p:sp>
        <p:nvSpPr>
          <p:cNvPr id="7" name="Slide Number Placeholder 6"/>
          <p:cNvSpPr>
            <a:spLocks noGrp="1"/>
          </p:cNvSpPr>
          <p:nvPr>
            <p:ph type="sldNum" sz="quarter" idx="4294967295"/>
          </p:nvPr>
        </p:nvSpPr>
        <p:spPr>
          <a:xfrm>
            <a:off x="8460432" y="6424062"/>
            <a:ext cx="683568" cy="400110"/>
          </a:xfrm>
          <a:prstGeom prst="rect">
            <a:avLst/>
          </a:prstGeom>
        </p:spPr>
        <p:txBody>
          <a:bodyPr/>
          <a:lstStyle/>
          <a:p>
            <a:pPr>
              <a:defRPr/>
            </a:pPr>
            <a:fld id="{9C1CEF7C-0479-4D8B-85C2-EAB109B32C17}" type="slidenum">
              <a:rPr lang="en-ZA" smtClean="0"/>
              <a:pPr>
                <a:defRPr/>
              </a:pPr>
              <a:t>9</a:t>
            </a:fld>
            <a:endParaRPr lang="en-ZA" dirty="0"/>
          </a:p>
        </p:txBody>
      </p:sp>
    </p:spTree>
    <p:extLst>
      <p:ext uri="{BB962C8B-B14F-4D97-AF65-F5344CB8AC3E}">
        <p14:creationId xmlns:p14="http://schemas.microsoft.com/office/powerpoint/2010/main" xmlns="" val="1728199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TotalTime>
  <Words>5799</Words>
  <Application>Microsoft Office PowerPoint</Application>
  <PresentationFormat>On-screen Show (4:3)</PresentationFormat>
  <Paragraphs>979</Paragraphs>
  <Slides>68</Slides>
  <Notes>61</Notes>
  <HiddenSlides>0</HiddenSlides>
  <MMClips>0</MMClips>
  <ScaleCrop>false</ScaleCrop>
  <HeadingPairs>
    <vt:vector size="4" baseType="variant">
      <vt:variant>
        <vt:lpstr>Theme</vt:lpstr>
      </vt:variant>
      <vt:variant>
        <vt:i4>2</vt:i4>
      </vt:variant>
      <vt:variant>
        <vt:lpstr>Slide Titles</vt:lpstr>
      </vt:variant>
      <vt:variant>
        <vt:i4>68</vt:i4>
      </vt:variant>
    </vt:vector>
  </HeadingPairs>
  <TitlesOfParts>
    <vt:vector size="70" baseType="lpstr">
      <vt:lpstr>Office Theme</vt:lpstr>
      <vt:lpstr>1_Office Theme</vt:lpstr>
      <vt:lpstr>Slide 1</vt:lpstr>
      <vt:lpstr>Table of Contents</vt:lpstr>
      <vt:lpstr>  </vt:lpstr>
      <vt:lpstr>  Introduction and background to the October 2012 Social Accord </vt:lpstr>
      <vt:lpstr>IMC for the Revitalisation of Distressed Mining Communities </vt:lpstr>
      <vt:lpstr>Twenty two priority mining towns  for the Revitalisation of Distressed Mining Communities </vt:lpstr>
      <vt:lpstr>Twelve Priority Labour Sending Areas for the Revitalisation of Distressed Mining Communities </vt:lpstr>
      <vt:lpstr>  </vt:lpstr>
      <vt:lpstr>  </vt:lpstr>
      <vt:lpstr>Summary of Progress  (1)</vt:lpstr>
      <vt:lpstr>Summary of Progress  (2)</vt:lpstr>
      <vt:lpstr>Summary of Progress (3)</vt:lpstr>
      <vt:lpstr>Summary of Progress (4)</vt:lpstr>
      <vt:lpstr>Summary of Progress (5)</vt:lpstr>
      <vt:lpstr>Summary of Progress (6)</vt:lpstr>
      <vt:lpstr>  </vt:lpstr>
      <vt:lpstr> Integrated Sustainable Human Settlements  (1) </vt:lpstr>
      <vt:lpstr>Slide 18</vt:lpstr>
      <vt:lpstr>Integrated Sustainable Human Settlements – Capital subsidy funding expenditure and delivery (historical:2014/15 – 2016/17) to date (2)   </vt:lpstr>
      <vt:lpstr> Integrated Sustainable Human Settlements – Capital subsidy funding expenditure and delivery (historical:2014/15 – 2016/17) to date (3)   </vt:lpstr>
      <vt:lpstr> Integrated Sustainable Human Settlements – Informal settlements upgrading and NUSP in mining town (4) </vt:lpstr>
      <vt:lpstr> Integrated Sustainable Human Settlements – Informal settlements upgrading (5)   </vt:lpstr>
      <vt:lpstr> Integrated Sustainable Human Settlements – Programme progress status: Limpopo (6)</vt:lpstr>
      <vt:lpstr> Integrated Sustainable Human Settlements – Programme progress status: Free State (7)</vt:lpstr>
      <vt:lpstr> Integrated Sustainable Human Settlements – Programme progress status: Northern Cape (8)</vt:lpstr>
      <vt:lpstr> Integrated Sustainable Human Settlements – Programme progress status: North West (9)</vt:lpstr>
      <vt:lpstr> Integrated Sustainable Human Settlements –Programme progress status: Gauteng (West Rand Plan and Approach) (10)</vt:lpstr>
      <vt:lpstr> Integrated Sustainable Human Settlements – Progress with Integrated Human Settlements projects in Marikana (12)</vt:lpstr>
      <vt:lpstr> Integrated Sustainable Human Settlements –Marikana Top Presidential Hotline Calls from April 2013 to April 2017 (13) </vt:lpstr>
      <vt:lpstr> Integrated Sustainable Human Settlements – Lonmin housing demand and Government Integrated Human Settlements Project (14)  </vt:lpstr>
      <vt:lpstr> Integrated Sustainable Human Settlements – Marikana Redesigned Densification to yield 2 600 units (15)   </vt:lpstr>
      <vt:lpstr> Integrated Sustainable Human Settlements – Marikana Extension 2 (16) </vt:lpstr>
      <vt:lpstr> Integrated Sustainable Human Settlements – Marikana Extension 2 (17)</vt:lpstr>
      <vt:lpstr>Slide 34</vt:lpstr>
      <vt:lpstr> Integrated Sustainable Human Settlements – On-going partnerships with mining companies (3)  </vt:lpstr>
      <vt:lpstr>Capital Subsidy Funding – Delivery and Expenditure      </vt:lpstr>
      <vt:lpstr>Capital Subsidy Funding – Delivery and Expenditure      </vt:lpstr>
      <vt:lpstr> Integrated Sustainable Human Settlements - Infrastructure (6) </vt:lpstr>
      <vt:lpstr> Integrated Sustainable Human Settlements- Infrastructure  DWAS update  (7) </vt:lpstr>
      <vt:lpstr> Integrated Sustainable Human Settlements  (8) </vt:lpstr>
      <vt:lpstr>  </vt:lpstr>
      <vt:lpstr> Socio-Economic Development (1) </vt:lpstr>
      <vt:lpstr> Socio-Economic Development: Eastern Cape OR Tambo and Alfred Nzo   (2) </vt:lpstr>
      <vt:lpstr> Socio-Economic Development: Zululand District Municipality  (3) </vt:lpstr>
      <vt:lpstr> Socio-Economic Development - MIG(4) </vt:lpstr>
      <vt:lpstr> Socio-Economic Development – MIG Matjhabeng (5) </vt:lpstr>
      <vt:lpstr> Socio-Economic Development – Special Economic Zones (6)  </vt:lpstr>
      <vt:lpstr> Socio-Economic Development – Eastern Cape (7)  </vt:lpstr>
      <vt:lpstr> Socio-Economic Development – Mogalekwena Local Municipality Mine Socio-Economic Development Intervention (8) </vt:lpstr>
      <vt:lpstr> Socio-Economic Development – Mogalekwena Local Municipality Mine Socio-Economic Development Intervention (9) </vt:lpstr>
      <vt:lpstr> Socio-Economic Development – Mogalekwena Local Municipality Mine Socio-Economic Development Intervention (10) </vt:lpstr>
      <vt:lpstr> Socio-Economic Development – Mogalekwena Local Municipality Mine Socio-Economic Development Intervention (11) </vt:lpstr>
      <vt:lpstr>  </vt:lpstr>
      <vt:lpstr> Improving working conditions and mine community health  (1) </vt:lpstr>
      <vt:lpstr> Improving working conditions and mine community health – Occupational Diseases in Ex-Mineworkers   (2) </vt:lpstr>
      <vt:lpstr> Improving working conditions and mine community health – Unclaimed/Unpaid ex-mineworkers pension and provident funds (3) </vt:lpstr>
      <vt:lpstr> Improving working conditions and mine community health – Unclaimed/Unpaid ex-mineworkers pension and provident funds (4)  </vt:lpstr>
      <vt:lpstr> Improving working conditions and mine community health –  Plan of Action from the 15 &amp; 16 August 2017 Workshop (5) </vt:lpstr>
      <vt:lpstr> Improving working conditions and mine community health – Unclaimed/Unpaid ex-mineworkers pension and provident funds (6)  </vt:lpstr>
      <vt:lpstr> Improving working conditions and mine community health – Unclaimed/Unpaid ex-mineworkers pension and provident funds statistics (7)  </vt:lpstr>
      <vt:lpstr>Slide 61</vt:lpstr>
      <vt:lpstr> Improving working conditions and mine community health –  Next step is to centralize all the unclaimed funds (9)  </vt:lpstr>
      <vt:lpstr>Slide 63</vt:lpstr>
      <vt:lpstr>Slide 64</vt:lpstr>
      <vt:lpstr>  </vt:lpstr>
      <vt:lpstr>   Decent living conditions for mine workers and meaningful contribution to the development trajectory of mining towns and labour sending areas (1) </vt:lpstr>
      <vt:lpstr>   Decent living conditions for mine workers and meaningful contribution to the development trajectory of mining towns and labour sending areas (2)  </vt:lpstr>
      <vt:lpstr>   Conclusions  (1)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Kakash Bhana</dc:creator>
  <cp:lastModifiedBy>PUMZA</cp:lastModifiedBy>
  <cp:revision>523</cp:revision>
  <dcterms:created xsi:type="dcterms:W3CDTF">2014-12-04T09:18:26Z</dcterms:created>
  <dcterms:modified xsi:type="dcterms:W3CDTF">2017-11-30T09:07:22Z</dcterms:modified>
</cp:coreProperties>
</file>