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21"/>
  </p:notesMasterIdLst>
  <p:handoutMasterIdLst>
    <p:handoutMasterId r:id="rId22"/>
  </p:handoutMasterIdLst>
  <p:sldIdLst>
    <p:sldId id="300" r:id="rId4"/>
    <p:sldId id="327" r:id="rId5"/>
    <p:sldId id="353" r:id="rId6"/>
    <p:sldId id="356" r:id="rId7"/>
    <p:sldId id="383" r:id="rId8"/>
    <p:sldId id="375" r:id="rId9"/>
    <p:sldId id="362" r:id="rId10"/>
    <p:sldId id="376" r:id="rId11"/>
    <p:sldId id="386" r:id="rId12"/>
    <p:sldId id="387" r:id="rId13"/>
    <p:sldId id="388" r:id="rId14"/>
    <p:sldId id="389" r:id="rId15"/>
    <p:sldId id="377" r:id="rId16"/>
    <p:sldId id="384" r:id="rId17"/>
    <p:sldId id="385" r:id="rId18"/>
    <p:sldId id="364" r:id="rId19"/>
    <p:sldId id="308" r:id="rId20"/>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671C"/>
    <a:srgbClr val="EF4718"/>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2" autoAdjust="0"/>
    <p:restoredTop sz="82222" autoAdjust="0"/>
  </p:normalViewPr>
  <p:slideViewPr>
    <p:cSldViewPr snapToObjects="1">
      <p:cViewPr varScale="1">
        <p:scale>
          <a:sx n="95" d="100"/>
          <a:sy n="95" d="100"/>
        </p:scale>
        <p:origin x="-20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2017/11/30</a:t>
            </a:fld>
            <a:endParaRPr lang="en-ZA" alt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2017/11/30</a:t>
            </a:fld>
            <a:endParaRPr lang="en-ZA" alt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450" y="4776788"/>
            <a:ext cx="5438775" cy="3908425"/>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2950" indent="-285750">
              <a:defRPr>
                <a:solidFill>
                  <a:schemeClr val="tx1"/>
                </a:solidFill>
                <a:latin typeface="Arial" panose="020B0604020202020204" pitchFamily="34" charset="0"/>
                <a:ea typeface="ＭＳ Ｐゴシック" pitchFamily="34" charset="-128"/>
              </a:defRPr>
            </a:lvl2pPr>
            <a:lvl3pPr marL="1143000" indent="-228600">
              <a:defRPr>
                <a:solidFill>
                  <a:schemeClr val="tx1"/>
                </a:solidFill>
                <a:latin typeface="Arial" panose="020B0604020202020204" pitchFamily="34" charset="0"/>
                <a:ea typeface="ＭＳ Ｐゴシック" pitchFamily="34" charset="-128"/>
              </a:defRPr>
            </a:lvl3pPr>
            <a:lvl4pPr marL="1600200" indent="-228600">
              <a:defRPr>
                <a:solidFill>
                  <a:schemeClr val="tx1"/>
                </a:solidFill>
                <a:latin typeface="Arial" panose="020B0604020202020204" pitchFamily="34" charset="0"/>
                <a:ea typeface="ＭＳ Ｐゴシック" pitchFamily="34" charset="-128"/>
              </a:defRPr>
            </a:lvl4pPr>
            <a:lvl5pPr marL="2057400" indent="-228600">
              <a:defRPr>
                <a:solidFill>
                  <a:schemeClr val="tx1"/>
                </a:solidFill>
                <a:latin typeface="Arial" panose="020B0604020202020204"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smtClean="0"/>
          </a:p>
        </p:txBody>
      </p:sp>
    </p:spTree>
    <p:extLst>
      <p:ext uri="{BB962C8B-B14F-4D97-AF65-F5344CB8AC3E}">
        <p14:creationId xmlns:p14="http://schemas.microsoft.com/office/powerpoint/2010/main" xmlns="" val="336879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07BF63-E7EA-48FD-A890-33BD889E66D7}" type="slidenum">
              <a:rPr lang="en-ZA" altLang="en-US" smtClean="0"/>
              <a:pPr>
                <a:defRPr/>
              </a:pPr>
              <a:t>6</a:t>
            </a:fld>
            <a:endParaRPr lang="en-ZA" altLang="en-US" dirty="0"/>
          </a:p>
        </p:txBody>
      </p:sp>
    </p:spTree>
    <p:extLst>
      <p:ext uri="{BB962C8B-B14F-4D97-AF65-F5344CB8AC3E}">
        <p14:creationId xmlns:p14="http://schemas.microsoft.com/office/powerpoint/2010/main" xmlns="" val="3805478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07BF63-E7EA-48FD-A890-33BD889E66D7}" type="slidenum">
              <a:rPr lang="en-ZA" altLang="en-US" smtClean="0"/>
              <a:pPr>
                <a:defRPr/>
              </a:pPr>
              <a:t>8</a:t>
            </a:fld>
            <a:endParaRPr lang="en-ZA" altLang="en-US" dirty="0"/>
          </a:p>
        </p:txBody>
      </p:sp>
    </p:spTree>
    <p:extLst>
      <p:ext uri="{BB962C8B-B14F-4D97-AF65-F5344CB8AC3E}">
        <p14:creationId xmlns:p14="http://schemas.microsoft.com/office/powerpoint/2010/main" xmlns="" val="3947864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07BF63-E7EA-48FD-A890-33BD889E66D7}" type="slidenum">
              <a:rPr lang="en-ZA" altLang="en-US" smtClean="0"/>
              <a:pPr>
                <a:defRPr/>
              </a:pPr>
              <a:t>9</a:t>
            </a:fld>
            <a:endParaRPr lang="en-ZA" altLang="en-US" dirty="0"/>
          </a:p>
        </p:txBody>
      </p:sp>
    </p:spTree>
    <p:extLst>
      <p:ext uri="{BB962C8B-B14F-4D97-AF65-F5344CB8AC3E}">
        <p14:creationId xmlns:p14="http://schemas.microsoft.com/office/powerpoint/2010/main" xmlns="" val="362874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07BF63-E7EA-48FD-A890-33BD889E66D7}" type="slidenum">
              <a:rPr lang="en-ZA" altLang="en-US" smtClean="0"/>
              <a:pPr>
                <a:defRPr/>
              </a:pPr>
              <a:t>10</a:t>
            </a:fld>
            <a:endParaRPr lang="en-ZA" altLang="en-US" dirty="0"/>
          </a:p>
        </p:txBody>
      </p:sp>
    </p:spTree>
    <p:extLst>
      <p:ext uri="{BB962C8B-B14F-4D97-AF65-F5344CB8AC3E}">
        <p14:creationId xmlns:p14="http://schemas.microsoft.com/office/powerpoint/2010/main" xmlns="" val="2151136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07BF63-E7EA-48FD-A890-33BD889E66D7}" type="slidenum">
              <a:rPr lang="en-ZA" altLang="en-US" smtClean="0"/>
              <a:pPr>
                <a:defRPr/>
              </a:pPr>
              <a:t>11</a:t>
            </a:fld>
            <a:endParaRPr lang="en-ZA" altLang="en-US" dirty="0"/>
          </a:p>
        </p:txBody>
      </p:sp>
    </p:spTree>
    <p:extLst>
      <p:ext uri="{BB962C8B-B14F-4D97-AF65-F5344CB8AC3E}">
        <p14:creationId xmlns:p14="http://schemas.microsoft.com/office/powerpoint/2010/main" xmlns="" val="2910579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07BF63-E7EA-48FD-A890-33BD889E66D7}" type="slidenum">
              <a:rPr lang="en-ZA" altLang="en-US" smtClean="0"/>
              <a:pPr>
                <a:defRPr/>
              </a:pPr>
              <a:t>12</a:t>
            </a:fld>
            <a:endParaRPr lang="en-ZA" altLang="en-US" dirty="0"/>
          </a:p>
        </p:txBody>
      </p:sp>
    </p:spTree>
    <p:extLst>
      <p:ext uri="{BB962C8B-B14F-4D97-AF65-F5344CB8AC3E}">
        <p14:creationId xmlns:p14="http://schemas.microsoft.com/office/powerpoint/2010/main" xmlns="" val="3634332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11/30/2017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11/30/2017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smtClean="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15171040"/>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11/30/2017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11/30/2017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11/30/2017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11/30/2017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11/30/2017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11/30/2017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smtClean="0">
              <a:solidFill>
                <a:srgbClr val="F9671C"/>
              </a:solidFill>
            </a:endParaRPr>
          </a:p>
          <a:p>
            <a:pPr algn="ctr"/>
            <a:r>
              <a:rPr lang="en-ZA" sz="2400" b="1" dirty="0" smtClean="0">
                <a:solidFill>
                  <a:srgbClr val="F9671C"/>
                </a:solidFill>
              </a:rPr>
              <a:t>Presentation Outline</a:t>
            </a:r>
          </a:p>
          <a:p>
            <a:pPr algn="ctr"/>
            <a:endParaRPr lang="en-ZA" sz="2400" b="1" dirty="0" smtClean="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11/30/2017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11/30/2017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11/30/2017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11/30/2017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11/30/2017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11/30/2017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11/30/2017</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7504" y="1628800"/>
            <a:ext cx="5429200" cy="2304256"/>
          </a:xfrm>
        </p:spPr>
        <p:txBody>
          <a:bodyPr/>
          <a:lstStyle/>
          <a:p>
            <a:pPr>
              <a:spcBef>
                <a:spcPts val="750"/>
              </a:spcBef>
            </a:pPr>
            <a:r>
              <a:rPr lang="en-US" sz="2800" dirty="0" smtClean="0">
                <a:solidFill>
                  <a:srgbClr val="FF6B07"/>
                </a:solidFill>
                <a:effectLst>
                  <a:outerShdw blurRad="38100" dist="38100" dir="2700000" algn="tl">
                    <a:srgbClr val="C0C0C0"/>
                  </a:outerShdw>
                </a:effectLst>
              </a:rPr>
              <a:t>BULK WATER DEBT BY MUNICIPALITIES</a:t>
            </a:r>
            <a:r>
              <a:rPr lang="en-US" sz="2800" dirty="0">
                <a:solidFill>
                  <a:srgbClr val="FF6B07"/>
                </a:solidFill>
                <a:effectLst>
                  <a:outerShdw blurRad="38100" dist="38100" dir="2700000" algn="tl">
                    <a:srgbClr val="C0C0C0"/>
                  </a:outerShdw>
                </a:effectLst>
                <a:latin typeface="Arial Black" panose="020B0A04020102020204" pitchFamily="34" charset="0"/>
              </a:rPr>
              <a:t/>
            </a:r>
            <a:br>
              <a:rPr lang="en-US" sz="2800" dirty="0">
                <a:solidFill>
                  <a:srgbClr val="FF6B07"/>
                </a:solidFill>
                <a:effectLst>
                  <a:outerShdw blurRad="38100" dist="38100" dir="2700000" algn="tl">
                    <a:srgbClr val="C0C0C0"/>
                  </a:outerShdw>
                </a:effectLst>
                <a:latin typeface="Arial Black" panose="020B0A04020102020204" pitchFamily="34" charset="0"/>
              </a:rPr>
            </a:br>
            <a:r>
              <a:rPr lang="en-US" sz="2800" dirty="0" smtClean="0">
                <a:solidFill>
                  <a:srgbClr val="FF6B07"/>
                </a:solidFill>
                <a:effectLst>
                  <a:outerShdw blurRad="38100" dist="38100" dir="2700000" algn="tl">
                    <a:srgbClr val="C0C0C0"/>
                  </a:outerShdw>
                </a:effectLst>
                <a:latin typeface="Arial Black" panose="020B0A04020102020204" pitchFamily="34" charset="0"/>
              </a:rPr>
              <a:t>Wednesday , 29 </a:t>
            </a:r>
            <a:r>
              <a:rPr lang="en-US" sz="2800" dirty="0">
                <a:solidFill>
                  <a:srgbClr val="FF6B07"/>
                </a:solidFill>
                <a:effectLst>
                  <a:outerShdw blurRad="38100" dist="38100" dir="2700000" algn="tl">
                    <a:srgbClr val="C0C0C0"/>
                  </a:outerShdw>
                </a:effectLst>
                <a:latin typeface="Arial Black" panose="020B0A04020102020204" pitchFamily="34" charset="0"/>
              </a:rPr>
              <a:t>November 2017 </a:t>
            </a:r>
            <a:r>
              <a:rPr lang="en-US" altLang="en-US" sz="2800" dirty="0">
                <a:solidFill>
                  <a:srgbClr val="FF6B07"/>
                </a:solidFill>
                <a:effectLst>
                  <a:outerShdw blurRad="38100" dist="38100" dir="2700000" algn="tl">
                    <a:srgbClr val="C0C0C0"/>
                  </a:outerShdw>
                </a:effectLst>
              </a:rPr>
              <a:t/>
            </a:r>
            <a:br>
              <a:rPr lang="en-US" altLang="en-US" sz="2800" dirty="0">
                <a:solidFill>
                  <a:srgbClr val="FF6B07"/>
                </a:solidFill>
                <a:effectLst>
                  <a:outerShdw blurRad="38100" dist="38100" dir="2700000" algn="tl">
                    <a:srgbClr val="C0C0C0"/>
                  </a:outerShdw>
                </a:effectLst>
              </a:rPr>
            </a:br>
            <a:endParaRPr lang="en-ZA" altLang="en-US" sz="2800" dirty="0">
              <a:ea typeface="+mn-ea"/>
            </a:endParaRPr>
          </a:p>
        </p:txBody>
      </p:sp>
      <p:sp>
        <p:nvSpPr>
          <p:cNvPr id="8" name="Subtitle 7"/>
          <p:cNvSpPr>
            <a:spLocks noGrp="1"/>
          </p:cNvSpPr>
          <p:nvPr>
            <p:ph type="subTitle" idx="1"/>
          </p:nvPr>
        </p:nvSpPr>
        <p:spPr>
          <a:xfrm>
            <a:off x="611560" y="4509120"/>
            <a:ext cx="4248472" cy="576064"/>
          </a:xfrm>
        </p:spPr>
        <p:txBody>
          <a:bodyPr/>
          <a:lstStyle/>
          <a:p>
            <a:pPr lvl="0" algn="l"/>
            <a:r>
              <a:rPr lang="en-ZA" dirty="0" smtClean="0"/>
              <a:t>DG NWAILA</a:t>
            </a:r>
            <a:endParaRPr lang="en-ZA" dirty="0"/>
          </a:p>
        </p:txBody>
      </p:sp>
      <p:sp>
        <p:nvSpPr>
          <p:cNvPr id="9" name="Content Placeholder 8"/>
          <p:cNvSpPr>
            <a:spLocks noGrp="1"/>
          </p:cNvSpPr>
          <p:nvPr>
            <p:ph sz="quarter" idx="13"/>
          </p:nvPr>
        </p:nvSpPr>
        <p:spPr>
          <a:xfrm>
            <a:off x="189575" y="5036120"/>
            <a:ext cx="2597897" cy="448816"/>
          </a:xfrm>
        </p:spPr>
        <p:txBody>
          <a:bodyPr/>
          <a:lstStyle/>
          <a:p>
            <a:r>
              <a:rPr lang="en-ZA" dirty="0" smtClean="0"/>
              <a:t>29 NOVEMBER 2017</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684" y="-171400"/>
            <a:ext cx="7886700" cy="1144637"/>
          </a:xfrm>
        </p:spPr>
        <p:txBody>
          <a:bodyPr/>
          <a:lstStyle/>
          <a:p>
            <a:r>
              <a:rPr lang="en-US" dirty="0" smtClean="0"/>
              <a:t>Commonalities </a:t>
            </a:r>
            <a:r>
              <a:rPr lang="en-US" dirty="0"/>
              <a:t>in the challenges observed </a:t>
            </a:r>
            <a:r>
              <a:rPr lang="en-US" dirty="0" smtClean="0"/>
              <a:t>during IGR dispute processes</a:t>
            </a:r>
            <a:endParaRPr lang="en-US" sz="2000" dirty="0"/>
          </a:p>
        </p:txBody>
      </p:sp>
      <p:sp>
        <p:nvSpPr>
          <p:cNvPr id="3" name="Content Placeholder 2"/>
          <p:cNvSpPr>
            <a:spLocks noGrp="1"/>
          </p:cNvSpPr>
          <p:nvPr>
            <p:ph idx="1"/>
          </p:nvPr>
        </p:nvSpPr>
        <p:spPr>
          <a:xfrm>
            <a:off x="0" y="973237"/>
            <a:ext cx="9144000" cy="5748237"/>
          </a:xfrm>
        </p:spPr>
        <p:txBody>
          <a:bodyPr/>
          <a:lstStyle/>
          <a:p>
            <a:pPr algn="just">
              <a:buAutoNum type="alphaLcParenBoth"/>
            </a:pPr>
            <a:r>
              <a:rPr lang="en-US" dirty="0" smtClean="0"/>
              <a:t>The </a:t>
            </a:r>
            <a:r>
              <a:rPr lang="en-US" dirty="0"/>
              <a:t>municipalities </a:t>
            </a:r>
            <a:r>
              <a:rPr lang="en-US" dirty="0" smtClean="0"/>
              <a:t>complained that the DWS has not </a:t>
            </a:r>
            <a:r>
              <a:rPr lang="en-US" dirty="0"/>
              <a:t>presented </a:t>
            </a:r>
            <a:r>
              <a:rPr lang="en-US" dirty="0" smtClean="0"/>
              <a:t>them with </a:t>
            </a:r>
            <a:r>
              <a:rPr lang="en-US" dirty="0"/>
              <a:t>their debt account </a:t>
            </a:r>
            <a:r>
              <a:rPr lang="en-US" dirty="0" smtClean="0"/>
              <a:t>history</a:t>
            </a:r>
            <a:r>
              <a:rPr lang="en-US" dirty="0"/>
              <a:t>, including the breakdown of the debts in terms of capital amount, </a:t>
            </a:r>
            <a:r>
              <a:rPr lang="en-US" dirty="0" smtClean="0"/>
              <a:t>interests </a:t>
            </a:r>
            <a:r>
              <a:rPr lang="en-US" dirty="0"/>
              <a:t>accrued, and any disbursements incurred (most municipalities </a:t>
            </a:r>
            <a:r>
              <a:rPr lang="en-US" dirty="0" smtClean="0"/>
              <a:t>did request the </a:t>
            </a:r>
            <a:r>
              <a:rPr lang="en-US" dirty="0"/>
              <a:t>DWS to present this </a:t>
            </a:r>
            <a:r>
              <a:rPr lang="en-US" dirty="0" smtClean="0"/>
              <a:t>information during this IGR dispute process);</a:t>
            </a:r>
          </a:p>
          <a:p>
            <a:pPr algn="just">
              <a:buAutoNum type="alphaLcParenBoth"/>
            </a:pPr>
            <a:r>
              <a:rPr lang="en-US" dirty="0" smtClean="0"/>
              <a:t>The </a:t>
            </a:r>
            <a:r>
              <a:rPr lang="en-US" dirty="0"/>
              <a:t>municipalities are not too sure if the IGR dispute resolution amounts to </a:t>
            </a:r>
            <a:r>
              <a:rPr lang="en-US" dirty="0" smtClean="0"/>
              <a:t>legal/court </a:t>
            </a:r>
            <a:r>
              <a:rPr lang="en-US" dirty="0"/>
              <a:t>processes, and all of them are fearful of an external legal service-provider as appointed by DWS due to some level of intimidation and abrasive approach by this external legal service-provider towards the </a:t>
            </a:r>
            <a:r>
              <a:rPr lang="en-US" dirty="0" smtClean="0"/>
              <a:t>municipalities;</a:t>
            </a:r>
          </a:p>
          <a:p>
            <a:pPr algn="just">
              <a:buAutoNum type="alphaLcParenBoth"/>
            </a:pPr>
            <a:r>
              <a:rPr lang="en-US" dirty="0" smtClean="0"/>
              <a:t>Some of the said </a:t>
            </a:r>
            <a:r>
              <a:rPr lang="en-US" dirty="0"/>
              <a:t>municipalities have </a:t>
            </a:r>
            <a:r>
              <a:rPr lang="en-US" dirty="0" smtClean="0"/>
              <a:t>presented their </a:t>
            </a:r>
            <a:r>
              <a:rPr lang="en-US" dirty="0"/>
              <a:t>cases in writing to the </a:t>
            </a:r>
            <a:r>
              <a:rPr lang="en-US" dirty="0" smtClean="0"/>
              <a:t>Department, indicating that </a:t>
            </a:r>
            <a:r>
              <a:rPr lang="en-US" dirty="0"/>
              <a:t>they will </a:t>
            </a:r>
            <a:r>
              <a:rPr lang="en-US" dirty="0" smtClean="0"/>
              <a:t>be, and </a:t>
            </a:r>
            <a:r>
              <a:rPr lang="en-US" dirty="0"/>
              <a:t>are unable to service their </a:t>
            </a:r>
            <a:r>
              <a:rPr lang="en-US" dirty="0" smtClean="0"/>
              <a:t>water debt water bills, </a:t>
            </a:r>
            <a:r>
              <a:rPr lang="en-US" dirty="0"/>
              <a:t>and </a:t>
            </a:r>
            <a:r>
              <a:rPr lang="en-US" dirty="0" smtClean="0"/>
              <a:t>have provided some written submissions in this regard;</a:t>
            </a:r>
          </a:p>
          <a:p>
            <a:pPr algn="just">
              <a:buAutoNum type="alphaLcParenBoth"/>
            </a:pPr>
            <a:r>
              <a:rPr lang="en-US" dirty="0" smtClean="0"/>
              <a:t>Some </a:t>
            </a:r>
            <a:r>
              <a:rPr lang="en-US" dirty="0"/>
              <a:t>of the municipalities are struggling to pay even the current instalments on the water services rendered by the DWS; </a:t>
            </a:r>
            <a:r>
              <a:rPr lang="en-US" dirty="0" smtClean="0"/>
              <a:t>and </a:t>
            </a:r>
          </a:p>
          <a:p>
            <a:pPr algn="just">
              <a:buAutoNum type="alphaLcParenBoth"/>
            </a:pPr>
            <a:r>
              <a:rPr lang="en-US" dirty="0" smtClean="0"/>
              <a:t>Most </a:t>
            </a:r>
            <a:r>
              <a:rPr lang="en-US" dirty="0"/>
              <a:t>of the municipalities </a:t>
            </a:r>
            <a:r>
              <a:rPr lang="en-US" dirty="0" smtClean="0"/>
              <a:t>have disputed </a:t>
            </a:r>
            <a:r>
              <a:rPr lang="en-US" dirty="0"/>
              <a:t>and wanted to know how the DWS </a:t>
            </a:r>
            <a:r>
              <a:rPr lang="en-US" dirty="0" smtClean="0"/>
              <a:t>has </a:t>
            </a:r>
            <a:r>
              <a:rPr lang="en-US" dirty="0"/>
              <a:t>arrived at the figures, thus disputing the billing </a:t>
            </a:r>
            <a:r>
              <a:rPr lang="en-US" dirty="0" smtClean="0"/>
              <a:t>systems and process the DWS has undertaken or is employing.</a:t>
            </a:r>
            <a:endParaRPr lang="en-US" dirty="0"/>
          </a:p>
          <a:p>
            <a:pPr marL="169863" indent="-169863" algn="just">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10</a:t>
            </a:fld>
            <a:endParaRPr lang="en-US" altLang="en-US" dirty="0"/>
          </a:p>
        </p:txBody>
      </p:sp>
    </p:spTree>
    <p:extLst>
      <p:ext uri="{BB962C8B-B14F-4D97-AF65-F5344CB8AC3E}">
        <p14:creationId xmlns:p14="http://schemas.microsoft.com/office/powerpoint/2010/main" xmlns="" val="3380339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684" y="-171400"/>
            <a:ext cx="7886700" cy="1144637"/>
          </a:xfrm>
        </p:spPr>
        <p:txBody>
          <a:bodyPr/>
          <a:lstStyle/>
          <a:p>
            <a:r>
              <a:rPr lang="en-US" dirty="0" smtClean="0"/>
              <a:t>Options available to deal with the impasse of the IGR dispute resolution</a:t>
            </a:r>
            <a:endParaRPr lang="en-US" sz="2000" dirty="0"/>
          </a:p>
        </p:txBody>
      </p:sp>
      <p:sp>
        <p:nvSpPr>
          <p:cNvPr id="3" name="Content Placeholder 2"/>
          <p:cNvSpPr>
            <a:spLocks noGrp="1"/>
          </p:cNvSpPr>
          <p:nvPr>
            <p:ph idx="1"/>
          </p:nvPr>
        </p:nvSpPr>
        <p:spPr>
          <a:xfrm>
            <a:off x="0" y="764705"/>
            <a:ext cx="9144000" cy="5956770"/>
          </a:xfrm>
        </p:spPr>
        <p:txBody>
          <a:bodyPr/>
          <a:lstStyle/>
          <a:p>
            <a:pPr algn="just">
              <a:buAutoNum type="alphaLcParenBoth"/>
            </a:pPr>
            <a:r>
              <a:rPr lang="en-GB" dirty="0" smtClean="0"/>
              <a:t>To convene an </a:t>
            </a:r>
            <a:r>
              <a:rPr lang="en-GB" dirty="0"/>
              <a:t>informal meeting </a:t>
            </a:r>
            <a:r>
              <a:rPr lang="en-GB" dirty="0" smtClean="0"/>
              <a:t>with the Ministry of Water and Sanitation in </a:t>
            </a:r>
            <a:r>
              <a:rPr lang="en-GB" dirty="0"/>
              <a:t>order to obtain more detailed </a:t>
            </a:r>
            <a:r>
              <a:rPr lang="en-GB" dirty="0" smtClean="0"/>
              <a:t>background, progress </a:t>
            </a:r>
            <a:r>
              <a:rPr lang="en-GB" dirty="0"/>
              <a:t>and </a:t>
            </a:r>
            <a:r>
              <a:rPr lang="en-GB" dirty="0" smtClean="0"/>
              <a:t>perspective on </a:t>
            </a:r>
            <a:r>
              <a:rPr lang="en-GB" dirty="0"/>
              <a:t>the </a:t>
            </a:r>
            <a:r>
              <a:rPr lang="en-GB" dirty="0" smtClean="0"/>
              <a:t>matters already raised during the dispute resolution processes, and attempt finding solutions;</a:t>
            </a:r>
          </a:p>
          <a:p>
            <a:pPr marL="0" indent="0" algn="just">
              <a:buNone/>
            </a:pPr>
            <a:endParaRPr lang="en-GB" dirty="0" smtClean="0"/>
          </a:p>
          <a:p>
            <a:pPr marL="0" indent="0" algn="just">
              <a:buNone/>
            </a:pPr>
            <a:r>
              <a:rPr lang="en-GB" dirty="0" smtClean="0"/>
              <a:t>(b)	To call an official meeting, at </a:t>
            </a:r>
            <a:r>
              <a:rPr lang="en-GB" dirty="0"/>
              <a:t>a political </a:t>
            </a:r>
            <a:r>
              <a:rPr lang="en-GB" dirty="0" smtClean="0"/>
              <a:t>level</a:t>
            </a:r>
            <a:r>
              <a:rPr lang="en-GB" dirty="0"/>
              <a:t>, and call the parties in </a:t>
            </a:r>
            <a:r>
              <a:rPr lang="en-GB" dirty="0" smtClean="0"/>
              <a:t>	dispute </a:t>
            </a:r>
            <a:r>
              <a:rPr lang="en-GB" dirty="0"/>
              <a:t>to a meeting as per the option </a:t>
            </a:r>
            <a:r>
              <a:rPr lang="en-GB" dirty="0" smtClean="0"/>
              <a:t>provided </a:t>
            </a:r>
            <a:r>
              <a:rPr lang="en-GB" dirty="0"/>
              <a:t>for in the IGR Framework </a:t>
            </a:r>
            <a:r>
              <a:rPr lang="en-GB" dirty="0" smtClean="0"/>
              <a:t>	Act in regard to dispute resolutions processes;</a:t>
            </a:r>
          </a:p>
          <a:p>
            <a:pPr marL="0" indent="0" algn="just">
              <a:buNone/>
            </a:pPr>
            <a:endParaRPr lang="en-US" dirty="0"/>
          </a:p>
          <a:p>
            <a:pPr marL="0" indent="0" algn="just">
              <a:buNone/>
            </a:pPr>
            <a:r>
              <a:rPr lang="en-GB" dirty="0" smtClean="0"/>
              <a:t>(c)	Consider the </a:t>
            </a:r>
            <a:r>
              <a:rPr lang="en-GB" dirty="0"/>
              <a:t>option of invoking the concurrence </a:t>
            </a:r>
            <a:r>
              <a:rPr lang="en-GB" dirty="0" smtClean="0"/>
              <a:t>	of </a:t>
            </a:r>
            <a:r>
              <a:rPr lang="en-GB" dirty="0"/>
              <a:t>the Cabinet member </a:t>
            </a:r>
            <a:r>
              <a:rPr lang="en-GB" dirty="0" smtClean="0"/>
              <a:t>	responsible </a:t>
            </a:r>
            <a:r>
              <a:rPr lang="en-GB" dirty="0"/>
              <a:t>for national financial matters, to </a:t>
            </a:r>
            <a:r>
              <a:rPr lang="en-GB" i="1" dirty="0"/>
              <a:t>stop </a:t>
            </a:r>
            <a:r>
              <a:rPr lang="en-GB" i="1" dirty="0" smtClean="0"/>
              <a:t>the </a:t>
            </a:r>
            <a:r>
              <a:rPr lang="en-GB" i="1" dirty="0"/>
              <a:t>transfer of funds</a:t>
            </a:r>
            <a:r>
              <a:rPr lang="en-GB" dirty="0"/>
              <a:t> to </a:t>
            </a:r>
            <a:r>
              <a:rPr lang="en-GB" dirty="0" smtClean="0"/>
              <a:t>	an </a:t>
            </a:r>
            <a:r>
              <a:rPr lang="en-GB" dirty="0"/>
              <a:t>organ of state only for serious or persistent </a:t>
            </a:r>
            <a:r>
              <a:rPr lang="en-GB" dirty="0" smtClean="0"/>
              <a:t>material </a:t>
            </a:r>
            <a:r>
              <a:rPr lang="en-GB" dirty="0"/>
              <a:t>breach of the </a:t>
            </a:r>
            <a:r>
              <a:rPr lang="en-GB" dirty="0" smtClean="0"/>
              <a:t>	measures </a:t>
            </a:r>
            <a:r>
              <a:rPr lang="en-GB" dirty="0"/>
              <a:t>established in terms of section 216(1) of </a:t>
            </a:r>
            <a:r>
              <a:rPr lang="en-GB" dirty="0" smtClean="0"/>
              <a:t>the Constitution;</a:t>
            </a:r>
          </a:p>
          <a:p>
            <a:pPr marL="0" indent="0" algn="just">
              <a:buNone/>
            </a:pPr>
            <a:r>
              <a:rPr lang="en-US" dirty="0" smtClean="0"/>
              <a:t>(d)	Together with </a:t>
            </a:r>
            <a:r>
              <a:rPr lang="en-GB" dirty="0" smtClean="0"/>
              <a:t>and in concurrence with </a:t>
            </a:r>
            <a:r>
              <a:rPr lang="en-US" dirty="0" smtClean="0"/>
              <a:t>the </a:t>
            </a:r>
            <a:r>
              <a:rPr lang="en-GB" dirty="0"/>
              <a:t>Ministry of </a:t>
            </a:r>
            <a:r>
              <a:rPr lang="en-GB" dirty="0" smtClean="0"/>
              <a:t>Water </a:t>
            </a:r>
            <a:r>
              <a:rPr lang="en-GB" dirty="0"/>
              <a:t>and </a:t>
            </a:r>
            <a:r>
              <a:rPr lang="en-GB" dirty="0" smtClean="0"/>
              <a:t>	Sanitation</a:t>
            </a:r>
            <a:r>
              <a:rPr lang="en-GB" dirty="0"/>
              <a:t>, </a:t>
            </a:r>
            <a:r>
              <a:rPr lang="en-GB" dirty="0" smtClean="0"/>
              <a:t>	propose </a:t>
            </a:r>
            <a:r>
              <a:rPr lang="en-GB" dirty="0"/>
              <a:t>and call for a </a:t>
            </a:r>
            <a:r>
              <a:rPr lang="en-GB" dirty="0" smtClean="0"/>
              <a:t>“Water Debt Services Indaba” or 	water consultative conference, and </a:t>
            </a:r>
            <a:r>
              <a:rPr lang="en-GB" dirty="0"/>
              <a:t>invite </a:t>
            </a:r>
            <a:r>
              <a:rPr lang="en-GB" dirty="0" smtClean="0"/>
              <a:t>all </a:t>
            </a:r>
            <a:r>
              <a:rPr lang="en-GB" dirty="0"/>
              <a:t>the important stakeholders, </a:t>
            </a:r>
            <a:r>
              <a:rPr lang="en-GB" dirty="0" smtClean="0"/>
              <a:t>	including </a:t>
            </a:r>
            <a:r>
              <a:rPr lang="en-GB" dirty="0"/>
              <a:t>the National Treasury, SALGA, </a:t>
            </a:r>
            <a:r>
              <a:rPr lang="en-GB" dirty="0" smtClean="0"/>
              <a:t>the Water </a:t>
            </a:r>
            <a:r>
              <a:rPr lang="en-GB" dirty="0"/>
              <a:t>Service </a:t>
            </a:r>
            <a:r>
              <a:rPr lang="en-GB" dirty="0" smtClean="0"/>
              <a:t>Boards, 	Water </a:t>
            </a:r>
            <a:r>
              <a:rPr lang="en-GB" dirty="0"/>
              <a:t>agencies and other relevant stakeholders </a:t>
            </a:r>
            <a:r>
              <a:rPr lang="en-GB" dirty="0" smtClean="0"/>
              <a:t>	that </a:t>
            </a:r>
            <a:r>
              <a:rPr lang="en-GB" dirty="0"/>
              <a:t>may be </a:t>
            </a:r>
            <a:r>
              <a:rPr lang="en-GB" dirty="0" smtClean="0"/>
              <a:t>identified 	and </a:t>
            </a:r>
            <a:r>
              <a:rPr lang="en-GB" dirty="0"/>
              <a:t>having an  intrinsic </a:t>
            </a:r>
            <a:r>
              <a:rPr lang="en-GB" dirty="0" smtClean="0"/>
              <a:t>interest </a:t>
            </a:r>
            <a:r>
              <a:rPr lang="en-GB" dirty="0"/>
              <a:t>in this matter; </a:t>
            </a:r>
            <a:endParaRPr lang="en-GB" dirty="0" smtClean="0"/>
          </a:p>
          <a:p>
            <a:pPr marL="169863" indent="-169863" algn="just">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11</a:t>
            </a:fld>
            <a:endParaRPr lang="en-US" altLang="en-US" dirty="0"/>
          </a:p>
        </p:txBody>
      </p:sp>
    </p:spTree>
    <p:extLst>
      <p:ext uri="{BB962C8B-B14F-4D97-AF65-F5344CB8AC3E}">
        <p14:creationId xmlns:p14="http://schemas.microsoft.com/office/powerpoint/2010/main" xmlns="" val="2499684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684" y="-171400"/>
            <a:ext cx="7886700" cy="1144637"/>
          </a:xfrm>
        </p:spPr>
        <p:txBody>
          <a:bodyPr/>
          <a:lstStyle/>
          <a:p>
            <a:r>
              <a:rPr lang="en-US" dirty="0" smtClean="0"/>
              <a:t>Options available to deal with the impasse of the IGR dispute resolution</a:t>
            </a:r>
            <a:endParaRPr lang="en-US" sz="2000" dirty="0"/>
          </a:p>
        </p:txBody>
      </p:sp>
      <p:sp>
        <p:nvSpPr>
          <p:cNvPr id="3" name="Content Placeholder 2"/>
          <p:cNvSpPr>
            <a:spLocks noGrp="1"/>
          </p:cNvSpPr>
          <p:nvPr>
            <p:ph idx="1"/>
          </p:nvPr>
        </p:nvSpPr>
        <p:spPr>
          <a:xfrm>
            <a:off x="0" y="764704"/>
            <a:ext cx="9144000" cy="6093295"/>
          </a:xfrm>
        </p:spPr>
        <p:txBody>
          <a:bodyPr/>
          <a:lstStyle/>
          <a:p>
            <a:pPr marL="0" indent="0" algn="just">
              <a:buNone/>
            </a:pPr>
            <a:r>
              <a:rPr lang="en-GB" dirty="0" smtClean="0"/>
              <a:t>(e)	Recommendations may be submitted to the National Treasury to seek 	approval for a ‘write-off’ of all the municipal water debts and start from 	afresh from a particular point in time. It should be noted that the decision 	to write off a bad debt may also be taken when it becomes clear for other 	reasons that the municipality is not going to pay, such as when the 	municipality is “liquidated”, or comes under serious legal challenges from 	other creditors, or simply challenges the legitimacy (including accuracy) 	of the debt. The disadvantages of going for this option are:</a:t>
            </a:r>
            <a:endParaRPr lang="en-US" dirty="0" smtClean="0"/>
          </a:p>
          <a:p>
            <a:pPr marL="685800" lvl="1" indent="-342900" algn="just">
              <a:buFont typeface="Wingdings" panose="05000000000000000000" pitchFamily="2" charset="2"/>
              <a:buChar char="Ø"/>
            </a:pPr>
            <a:r>
              <a:rPr lang="en-GB" dirty="0" smtClean="0"/>
              <a:t>The write-off may create a precedent for all the other municipalities that owe water boards to expect write-offs;</a:t>
            </a:r>
          </a:p>
          <a:p>
            <a:pPr marL="685800" lvl="1" indent="-342900" algn="just">
              <a:buFont typeface="Wingdings" panose="05000000000000000000" pitchFamily="2" charset="2"/>
              <a:buChar char="Ø"/>
            </a:pPr>
            <a:r>
              <a:rPr lang="en-GB" dirty="0" smtClean="0"/>
              <a:t>The write-off may create pressure on the electricity bulk service provider Eskom to write-off or provide for a write-off; and</a:t>
            </a:r>
          </a:p>
          <a:p>
            <a:pPr marL="685800" lvl="1" indent="-342900" algn="just">
              <a:buFont typeface="Wingdings" panose="05000000000000000000" pitchFamily="2" charset="2"/>
              <a:buChar char="Ø"/>
            </a:pPr>
            <a:r>
              <a:rPr lang="en-GB" dirty="0" smtClean="0"/>
              <a:t>Municipalities that are currently not in debt with neither the Water Boards nor Eskom may not see the wisdom of prioritising payment of their financial obligations, expecting to be equally bailed out as well should they incur debt. </a:t>
            </a:r>
            <a:endParaRPr lang="en-US" dirty="0" smtClean="0"/>
          </a:p>
          <a:p>
            <a:pPr marL="0" indent="0" algn="just">
              <a:buNone/>
            </a:pPr>
            <a:r>
              <a:rPr lang="en-GB" dirty="0" smtClean="0"/>
              <a:t>(f)	If </a:t>
            </a:r>
            <a:r>
              <a:rPr lang="en-GB" dirty="0"/>
              <a:t>the available courses of actions fail, the DWS could decide to test the </a:t>
            </a:r>
            <a:r>
              <a:rPr lang="en-GB" dirty="0" smtClean="0"/>
              <a:t>	matters </a:t>
            </a:r>
            <a:r>
              <a:rPr lang="en-GB" dirty="0"/>
              <a:t>in the courts, as the very last resort. This would not be a </a:t>
            </a:r>
            <a:r>
              <a:rPr lang="en-GB" dirty="0" smtClean="0"/>
              <a:t>	preferable </a:t>
            </a:r>
            <a:r>
              <a:rPr lang="en-GB" dirty="0"/>
              <a:t>resolution, given the negative publicity it would generate, as </a:t>
            </a:r>
            <a:r>
              <a:rPr lang="en-GB" dirty="0" smtClean="0"/>
              <a:t>	well </a:t>
            </a:r>
            <a:r>
              <a:rPr lang="en-GB" dirty="0"/>
              <a:t>as the fact that the courts are not always sensitive to the nuances of </a:t>
            </a:r>
            <a:r>
              <a:rPr lang="en-GB" dirty="0" smtClean="0"/>
              <a:t>I	</a:t>
            </a:r>
            <a:r>
              <a:rPr lang="en-GB" dirty="0" err="1" smtClean="0"/>
              <a:t>ntergovernmental</a:t>
            </a:r>
            <a:r>
              <a:rPr lang="en-GB" dirty="0" smtClean="0"/>
              <a:t> </a:t>
            </a:r>
            <a:r>
              <a:rPr lang="en-GB" dirty="0"/>
              <a:t>negotiations. </a:t>
            </a:r>
            <a:endParaRPr lang="en-US" dirty="0"/>
          </a:p>
          <a:p>
            <a:r>
              <a:rPr lang="en-US" dirty="0"/>
              <a:t> </a:t>
            </a:r>
          </a:p>
          <a:p>
            <a:pPr marL="169863" indent="-169863" algn="just">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12</a:t>
            </a:fld>
            <a:endParaRPr lang="en-US" altLang="en-US" dirty="0"/>
          </a:p>
        </p:txBody>
      </p:sp>
    </p:spTree>
    <p:extLst>
      <p:ext uri="{BB962C8B-B14F-4D97-AF65-F5344CB8AC3E}">
        <p14:creationId xmlns:p14="http://schemas.microsoft.com/office/powerpoint/2010/main" xmlns="" val="195938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TO MUNICIPALITIES </a:t>
            </a:r>
            <a:endParaRPr lang="en-US" dirty="0"/>
          </a:p>
        </p:txBody>
      </p:sp>
      <p:sp>
        <p:nvSpPr>
          <p:cNvPr id="3" name="Content Placeholder 2"/>
          <p:cNvSpPr>
            <a:spLocks noGrp="1"/>
          </p:cNvSpPr>
          <p:nvPr>
            <p:ph idx="1"/>
          </p:nvPr>
        </p:nvSpPr>
        <p:spPr>
          <a:xfrm>
            <a:off x="630147" y="1268760"/>
            <a:ext cx="7886700" cy="4968552"/>
          </a:xfrm>
        </p:spPr>
        <p:txBody>
          <a:bodyPr/>
          <a:lstStyle/>
          <a:p>
            <a:r>
              <a:rPr lang="en-US" dirty="0" smtClean="0"/>
              <a:t>Support and </a:t>
            </a:r>
            <a:r>
              <a:rPr lang="en-US" dirty="0"/>
              <a:t>f</a:t>
            </a:r>
            <a:r>
              <a:rPr lang="en-US" dirty="0" smtClean="0"/>
              <a:t>inancial </a:t>
            </a:r>
            <a:r>
              <a:rPr lang="en-US" dirty="0"/>
              <a:t>r</a:t>
            </a:r>
            <a:r>
              <a:rPr lang="en-US" dirty="0" smtClean="0"/>
              <a:t>ecovery </a:t>
            </a:r>
            <a:r>
              <a:rPr lang="en-US" dirty="0"/>
              <a:t>p</a:t>
            </a:r>
            <a:r>
              <a:rPr lang="en-US" dirty="0" smtClean="0"/>
              <a:t>lans to be developed and adopted by Councils, Provincial </a:t>
            </a:r>
            <a:r>
              <a:rPr lang="en-US" dirty="0" err="1" smtClean="0"/>
              <a:t>ExCOs</a:t>
            </a:r>
            <a:r>
              <a:rPr lang="en-US" dirty="0" smtClean="0"/>
              <a:t> and Cabinet;</a:t>
            </a:r>
          </a:p>
          <a:p>
            <a:endParaRPr lang="en-US" dirty="0" smtClean="0"/>
          </a:p>
          <a:p>
            <a:r>
              <a:rPr lang="en-US" dirty="0" smtClean="0"/>
              <a:t>Fast track the filling of critical posts in the affected municipalities;</a:t>
            </a:r>
          </a:p>
          <a:p>
            <a:endParaRPr lang="en-US" dirty="0" smtClean="0"/>
          </a:p>
          <a:p>
            <a:r>
              <a:rPr lang="en-US" dirty="0" smtClean="0"/>
              <a:t>MISA has deployed engineers to beef up the Project Management Offices in Municipalities;</a:t>
            </a:r>
          </a:p>
          <a:p>
            <a:endParaRPr lang="en-US" dirty="0" smtClean="0"/>
          </a:p>
          <a:p>
            <a:r>
              <a:rPr lang="en-US" dirty="0" smtClean="0"/>
              <a:t>Minister is engaging mayors and councilors to embark on campaigns to promote culture of payment in communities;</a:t>
            </a:r>
          </a:p>
          <a:p>
            <a:endParaRPr lang="en-US" dirty="0" smtClean="0"/>
          </a:p>
          <a:p>
            <a:r>
              <a:rPr lang="en-US" dirty="0" smtClean="0"/>
              <a:t>CoGTA has developed Simplified Revenue Plans (SRP) and piloted them in 30 Municipalities across the 9 provinces;</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13</a:t>
            </a:fld>
            <a:endParaRPr lang="en-US" altLang="en-US" dirty="0"/>
          </a:p>
        </p:txBody>
      </p:sp>
    </p:spTree>
    <p:extLst>
      <p:ext uri="{BB962C8B-B14F-4D97-AF65-F5344CB8AC3E}">
        <p14:creationId xmlns:p14="http://schemas.microsoft.com/office/powerpoint/2010/main" xmlns="" val="3701180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TO MUNICIPALITIES </a:t>
            </a:r>
            <a:endParaRPr lang="en-US" dirty="0"/>
          </a:p>
        </p:txBody>
      </p:sp>
      <p:sp>
        <p:nvSpPr>
          <p:cNvPr id="3" name="Content Placeholder 2"/>
          <p:cNvSpPr>
            <a:spLocks noGrp="1"/>
          </p:cNvSpPr>
          <p:nvPr>
            <p:ph idx="1"/>
          </p:nvPr>
        </p:nvSpPr>
        <p:spPr>
          <a:xfrm>
            <a:off x="630147" y="1268760"/>
            <a:ext cx="7886700" cy="4968552"/>
          </a:xfrm>
        </p:spPr>
        <p:txBody>
          <a:bodyPr/>
          <a:lstStyle/>
          <a:p>
            <a:pPr marL="0" indent="0">
              <a:buNone/>
            </a:pPr>
            <a:r>
              <a:rPr lang="en-US" sz="1800" dirty="0" smtClean="0"/>
              <a:t>6. 	Reviewing the funding model for municipalities (DORA);</a:t>
            </a:r>
          </a:p>
          <a:p>
            <a:endParaRPr lang="en-US" sz="1800" dirty="0" smtClean="0"/>
          </a:p>
          <a:p>
            <a:pPr marL="0" indent="0">
              <a:buNone/>
            </a:pPr>
            <a:r>
              <a:rPr lang="en-US" sz="1800" dirty="0" smtClean="0"/>
              <a:t>7.	CoGTA and SALGA are embarking on a second phase capacity 	building programme for councilors to improve their oversight 	roles;</a:t>
            </a:r>
          </a:p>
          <a:p>
            <a:endParaRPr lang="en-US" sz="1800" dirty="0" smtClean="0"/>
          </a:p>
          <a:p>
            <a:pPr marL="0" indent="0">
              <a:buNone/>
            </a:pPr>
            <a:r>
              <a:rPr lang="en-US" sz="1800" dirty="0" smtClean="0"/>
              <a:t>8.	CoGTA will engage the Water Boards to look at joint long-term and 	sustainable solutions;</a:t>
            </a:r>
          </a:p>
          <a:p>
            <a:endParaRPr lang="en-US" sz="1800" dirty="0" smtClean="0"/>
          </a:p>
          <a:p>
            <a:pPr marL="0" indent="0">
              <a:buNone/>
            </a:pPr>
            <a:r>
              <a:rPr lang="en-US" sz="1800" dirty="0" smtClean="0"/>
              <a:t>9.	COGTA to support DWS in implementing the campaign on water 	leaks; and</a:t>
            </a:r>
          </a:p>
          <a:p>
            <a:endParaRPr lang="en-US" sz="1800" dirty="0" smtClean="0"/>
          </a:p>
          <a:p>
            <a:pPr marL="0" indent="0">
              <a:buNone/>
            </a:pPr>
            <a:r>
              <a:rPr lang="en-US" sz="1800" dirty="0" smtClean="0"/>
              <a:t>10.	CoGTA to contribute towards the finalization of the draft Debt 	Management Strategy initiated by DWS.</a:t>
            </a: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14</a:t>
            </a:fld>
            <a:endParaRPr lang="en-US" altLang="en-US" dirty="0"/>
          </a:p>
        </p:txBody>
      </p:sp>
    </p:spTree>
    <p:extLst>
      <p:ext uri="{BB962C8B-B14F-4D97-AF65-F5344CB8AC3E}">
        <p14:creationId xmlns:p14="http://schemas.microsoft.com/office/powerpoint/2010/main" xmlns="" val="3238611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00" y="140362"/>
            <a:ext cx="8191822" cy="620688"/>
          </a:xfrm>
        </p:spPr>
        <p:txBody>
          <a:bodyPr/>
          <a:lstStyle/>
          <a:p>
            <a:r>
              <a:rPr lang="en-ZA" altLang="en-US" dirty="0" smtClean="0">
                <a:solidFill>
                  <a:srgbClr val="FF0000"/>
                </a:solidFill>
              </a:rPr>
              <a:t>Contextual: Building </a:t>
            </a:r>
            <a:r>
              <a:rPr lang="en-ZA" altLang="en-US" dirty="0">
                <a:solidFill>
                  <a:srgbClr val="FF0000"/>
                </a:solidFill>
              </a:rPr>
              <a:t>Sustainability in the Water Sector</a:t>
            </a:r>
            <a:br>
              <a:rPr lang="en-ZA" altLang="en-US" dirty="0">
                <a:solidFill>
                  <a:srgbClr val="FF0000"/>
                </a:solidFill>
              </a:rPr>
            </a:br>
            <a:endParaRPr lang="en-US" b="0" dirty="0"/>
          </a:p>
        </p:txBody>
      </p:sp>
      <p:sp>
        <p:nvSpPr>
          <p:cNvPr id="3" name="Slide Number Placeholder 2"/>
          <p:cNvSpPr>
            <a:spLocks noGrp="1"/>
          </p:cNvSpPr>
          <p:nvPr>
            <p:ph type="sldNum" sz="quarter" idx="12"/>
          </p:nvPr>
        </p:nvSpPr>
        <p:spPr/>
        <p:txBody>
          <a:bodyPr/>
          <a:lstStyle/>
          <a:p>
            <a:pPr>
              <a:defRPr/>
            </a:pPr>
            <a:fld id="{A366BFC1-2C5E-46C1-BDEF-7A7A2330CF33}" type="slidenum">
              <a:rPr lang="en-US" altLang="en-US" smtClean="0"/>
              <a:pPr>
                <a:defRPr/>
              </a:pPr>
              <a:t>15</a:t>
            </a:fld>
            <a:endParaRPr lang="en-US" altLang="en-US" dirty="0"/>
          </a:p>
        </p:txBody>
      </p:sp>
      <p:sp>
        <p:nvSpPr>
          <p:cNvPr id="4" name="TextBox 3"/>
          <p:cNvSpPr txBox="1"/>
          <p:nvPr/>
        </p:nvSpPr>
        <p:spPr>
          <a:xfrm>
            <a:off x="323528" y="836712"/>
            <a:ext cx="8638604" cy="5632311"/>
          </a:xfrm>
          <a:prstGeom prst="rect">
            <a:avLst/>
          </a:prstGeom>
          <a:noFill/>
        </p:spPr>
        <p:txBody>
          <a:bodyPr wrap="square" rtlCol="0">
            <a:spAutoFit/>
          </a:bodyPr>
          <a:lstStyle/>
          <a:p>
            <a:pPr marL="285750" indent="-285750">
              <a:buFont typeface="Arial" panose="020B0604020202020204" pitchFamily="34" charset="0"/>
              <a:buChar char="•"/>
            </a:pPr>
            <a:r>
              <a:rPr lang="en-US" dirty="0"/>
              <a:t>Whilst major efforts are being made to work with municipalities on current water services debt management, underlying </a:t>
            </a:r>
            <a:r>
              <a:rPr lang="en-US" b="1" dirty="0"/>
              <a:t>sustainability and demand issues also need to be </a:t>
            </a:r>
            <a:r>
              <a:rPr lang="en-US" b="1" dirty="0" smtClean="0"/>
              <a:t>addressed by Water Boards, WSAs, and their partners.  </a:t>
            </a:r>
            <a:endParaRPr lang="en-US" b="1" dirty="0"/>
          </a:p>
          <a:p>
            <a:pPr marL="285750" lvl="0" indent="-285750">
              <a:buFont typeface="Arial" panose="020B0604020202020204" pitchFamily="34" charset="0"/>
              <a:buChar char="•"/>
            </a:pPr>
            <a:endParaRPr lang="en-US" b="1" dirty="0" smtClean="0"/>
          </a:p>
          <a:p>
            <a:pPr marL="285750" lvl="0" indent="-285750">
              <a:buFont typeface="Arial" panose="020B0604020202020204" pitchFamily="34" charset="0"/>
              <a:buChar char="•"/>
            </a:pPr>
            <a:r>
              <a:rPr lang="en-US" b="1" dirty="0" smtClean="0"/>
              <a:t>Urban water management</a:t>
            </a:r>
            <a:r>
              <a:rPr lang="en-US" dirty="0" smtClean="0"/>
              <a:t> - and the impacts that rapid population growth, industrialization and </a:t>
            </a:r>
            <a:r>
              <a:rPr lang="en-US" dirty="0"/>
              <a:t>climate change are having on it - is gaining increasing attention worldwide.  </a:t>
            </a:r>
            <a:endParaRPr lang="en-US" dirty="0" smtClean="0"/>
          </a:p>
          <a:p>
            <a:pPr marL="285750" lvl="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In South Africa, despite </a:t>
            </a:r>
            <a:r>
              <a:rPr lang="en-US" dirty="0"/>
              <a:t>accelerated basic service delivery in many urban areas, </a:t>
            </a:r>
            <a:r>
              <a:rPr lang="en-US" b="1" dirty="0"/>
              <a:t>many local authorities are battling to keep pace with </a:t>
            </a:r>
            <a:r>
              <a:rPr lang="en-US" b="1" dirty="0" err="1"/>
              <a:t>urbanisation</a:t>
            </a:r>
            <a:r>
              <a:rPr lang="en-US" b="1" dirty="0"/>
              <a:t>, intensifying competition for scarce resources and raising social tensions. </a:t>
            </a:r>
            <a:endParaRPr lang="en-US" dirty="0"/>
          </a:p>
          <a:p>
            <a:pPr marL="285750" lvl="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 </a:t>
            </a:r>
            <a:r>
              <a:rPr lang="en-US" dirty="0"/>
              <a:t>city's water services may seem to be operating 'efficiently' in terms of the regulatory requirements for drinking water and wastewater treatment, </a:t>
            </a:r>
            <a:r>
              <a:rPr lang="en-US" b="1" dirty="0"/>
              <a:t>but if a significant proportion of its residents do not have access to services, the urban water system is not sustainable. </a:t>
            </a:r>
            <a:endParaRPr lang="en-US" b="1" dirty="0" smtClean="0"/>
          </a:p>
          <a:p>
            <a:pPr marL="28575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b="1" dirty="0"/>
              <a:t>These factors combine to suggest that partnerships to reform, build and sustain the water sector are of key strategic and social importance going forward</a:t>
            </a:r>
            <a:r>
              <a:rPr lang="en-US" b="1" dirty="0" smtClean="0"/>
              <a:t>.</a:t>
            </a:r>
            <a:endParaRPr lang="en-US" dirty="0"/>
          </a:p>
        </p:txBody>
      </p:sp>
    </p:spTree>
    <p:extLst>
      <p:ext uri="{BB962C8B-B14F-4D97-AF65-F5344CB8AC3E}">
        <p14:creationId xmlns:p14="http://schemas.microsoft.com/office/powerpoint/2010/main" xmlns="" val="2459369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3"/>
            <a:ext cx="7886700" cy="720080"/>
          </a:xfrm>
        </p:spPr>
        <p:txBody>
          <a:bodyPr/>
          <a:lstStyle/>
          <a:p>
            <a:r>
              <a:rPr lang="en-ZA" dirty="0" smtClean="0"/>
              <a:t>CONCLUSION</a:t>
            </a:r>
            <a:endParaRPr lang="en-ZA" dirty="0"/>
          </a:p>
        </p:txBody>
      </p:sp>
      <p:sp>
        <p:nvSpPr>
          <p:cNvPr id="3" name="Content Placeholder 2"/>
          <p:cNvSpPr>
            <a:spLocks noGrp="1"/>
          </p:cNvSpPr>
          <p:nvPr>
            <p:ph idx="1"/>
          </p:nvPr>
        </p:nvSpPr>
        <p:spPr>
          <a:xfrm>
            <a:off x="395536" y="692696"/>
            <a:ext cx="8208912" cy="5484267"/>
          </a:xfrm>
        </p:spPr>
        <p:txBody>
          <a:bodyPr/>
          <a:lstStyle/>
          <a:p>
            <a:pPr marL="342900" indent="-342900">
              <a:buFont typeface="Wingdings" panose="05000000000000000000" pitchFamily="2" charset="2"/>
              <a:buChar char="§"/>
            </a:pPr>
            <a:r>
              <a:rPr lang="en-ZA" dirty="0" smtClean="0"/>
              <a:t>A comprehensive package of support is required to tackle the massive debt of municipalities to their creditors including the Water Boards. </a:t>
            </a:r>
          </a:p>
          <a:p>
            <a:pPr marL="342900" indent="-342900">
              <a:buFont typeface="Wingdings" panose="05000000000000000000" pitchFamily="2" charset="2"/>
              <a:buChar char="§"/>
            </a:pPr>
            <a:endParaRPr lang="en-ZA" dirty="0"/>
          </a:p>
          <a:p>
            <a:pPr marL="342900" indent="-342900">
              <a:buFont typeface="Wingdings" panose="05000000000000000000" pitchFamily="2" charset="2"/>
              <a:buChar char="§"/>
            </a:pPr>
            <a:r>
              <a:rPr lang="en-ZA" dirty="0" smtClean="0"/>
              <a:t>The support package will include improving the leadership, governance processes and systems, technical capacity and partnership with DWS, Water Boards and the provinces..</a:t>
            </a: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16</a:t>
            </a:fld>
            <a:endParaRPr lang="en-US" altLang="en-US" dirty="0"/>
          </a:p>
        </p:txBody>
      </p:sp>
    </p:spTree>
    <p:extLst>
      <p:ext uri="{BB962C8B-B14F-4D97-AF65-F5344CB8AC3E}">
        <p14:creationId xmlns:p14="http://schemas.microsoft.com/office/powerpoint/2010/main" xmlns="" val="1316066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4387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68449"/>
            <a:ext cx="7886700" cy="615603"/>
          </a:xfrm>
        </p:spPr>
        <p:txBody>
          <a:bodyPr/>
          <a:lstStyle/>
          <a:p>
            <a:r>
              <a:rPr lang="en-US" sz="3500" dirty="0" smtClean="0">
                <a:solidFill>
                  <a:srgbClr val="EF4718"/>
                </a:solidFill>
                <a:effectLst>
                  <a:outerShdw blurRad="38100" dist="38100" dir="2700000" algn="tl">
                    <a:srgbClr val="C0C0C0"/>
                  </a:outerShdw>
                </a:effectLst>
                <a:ea typeface="ＭＳ Ｐゴシック" panose="020B0600070205080204" pitchFamily="34" charset="-128"/>
                <a:cs typeface="+mn-cs"/>
              </a:rPr>
              <a:t>PRESENTATION OUTLINE	</a:t>
            </a:r>
            <a:endParaRPr lang="en-ZA" dirty="0">
              <a:solidFill>
                <a:srgbClr val="EF4718"/>
              </a:solidFill>
            </a:endParaRP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solidFill>
                  <a:prstClr val="black"/>
                </a:solidFill>
              </a:rPr>
              <a:pPr>
                <a:defRPr/>
              </a:pPr>
              <a:t>2</a:t>
            </a:fld>
            <a:endParaRPr lang="en-US" altLang="en-US" dirty="0">
              <a:solidFill>
                <a:prstClr val="black"/>
              </a:solidFill>
            </a:endParaRPr>
          </a:p>
        </p:txBody>
      </p:sp>
      <p:sp>
        <p:nvSpPr>
          <p:cNvPr id="5" name="TextBox 5"/>
          <p:cNvSpPr txBox="1">
            <a:spLocks noChangeArrowheads="1"/>
          </p:cNvSpPr>
          <p:nvPr/>
        </p:nvSpPr>
        <p:spPr bwMode="auto">
          <a:xfrm>
            <a:off x="463327" y="1052736"/>
            <a:ext cx="8263830" cy="45304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533400" indent="-446088">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457200" indent="-457200">
              <a:buFont typeface="+mj-lt"/>
              <a:buAutoNum type="arabicPeriod"/>
            </a:pPr>
            <a:endParaRPr lang="en-ZA" altLang="en-US" sz="2400" dirty="0" smtClean="0">
              <a:solidFill>
                <a:srgbClr val="000000"/>
              </a:solidFill>
              <a:latin typeface="Arial" panose="020B0604020202020204" pitchFamily="34" charset="0"/>
              <a:cs typeface="Arial" panose="020B0604020202020204" pitchFamily="34" charset="0"/>
            </a:endParaRP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Purpose</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Introduction and Background</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Back to Basics Pillars</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Municipal Debt </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Challenges</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Support to Municipalities</a:t>
            </a:r>
          </a:p>
          <a:p>
            <a:pPr marL="457200" indent="-457200">
              <a:buFont typeface="+mj-lt"/>
              <a:buAutoNum type="arabicPeriod"/>
            </a:pPr>
            <a:r>
              <a:rPr lang="en-ZA" altLang="en-US" sz="2400" dirty="0" smtClean="0">
                <a:solidFill>
                  <a:srgbClr val="FF0000"/>
                </a:solidFill>
                <a:latin typeface="Arial" panose="020B0604020202020204" pitchFamily="34" charset="0"/>
                <a:cs typeface="Arial" panose="020B0604020202020204" pitchFamily="34" charset="0"/>
              </a:rPr>
              <a:t>Building Sustainability in the Water Sector</a:t>
            </a:r>
          </a:p>
          <a:p>
            <a:pPr marL="457200" indent="-457200">
              <a:buFont typeface="+mj-lt"/>
              <a:buAutoNum type="arabicPeriod"/>
            </a:pPr>
            <a:r>
              <a:rPr lang="en-ZA" altLang="en-US" sz="2400" dirty="0" smtClean="0">
                <a:solidFill>
                  <a:srgbClr val="000000"/>
                </a:solidFill>
                <a:latin typeface="Arial" panose="020B0604020202020204" pitchFamily="34" charset="0"/>
                <a:cs typeface="Arial" panose="020B0604020202020204" pitchFamily="34" charset="0"/>
              </a:rPr>
              <a:t>Conclusion</a:t>
            </a:r>
          </a:p>
          <a:p>
            <a:pPr marL="457200" indent="-457200">
              <a:lnSpc>
                <a:spcPct val="150000"/>
              </a:lnSpc>
              <a:buFont typeface="+mj-lt"/>
              <a:buAutoNum type="arabicPeriod"/>
            </a:pPr>
            <a:endParaRPr lang="en-ZA" altLang="en-US" sz="200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09845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a:solidFill>
                  <a:srgbClr val="EF4718"/>
                </a:solidFill>
                <a:effectLst>
                  <a:outerShdw blurRad="38100" dist="38100" dir="2700000" algn="tl">
                    <a:srgbClr val="C0C0C0"/>
                  </a:outerShdw>
                </a:effectLst>
                <a:ea typeface="ＭＳ Ｐゴシック" panose="020B0600070205080204" pitchFamily="34" charset="-128"/>
                <a:cs typeface="+mn-cs"/>
              </a:rPr>
              <a:t>PURPOSE</a:t>
            </a:r>
            <a:endParaRPr lang="en-ZA" dirty="0">
              <a:solidFill>
                <a:srgbClr val="EF4718"/>
              </a:solidFill>
            </a:endParaRPr>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solidFill>
                  <a:prstClr val="black"/>
                </a:solidFill>
              </a:rPr>
              <a:pPr>
                <a:defRPr/>
              </a:pPr>
              <a:t>3</a:t>
            </a:fld>
            <a:endParaRPr lang="en-US" altLang="en-US" dirty="0">
              <a:solidFill>
                <a:prstClr val="black"/>
              </a:solidFill>
            </a:endParaRPr>
          </a:p>
        </p:txBody>
      </p:sp>
      <p:sp>
        <p:nvSpPr>
          <p:cNvPr id="5" name="TextBox 5"/>
          <p:cNvSpPr txBox="1">
            <a:spLocks noChangeArrowheads="1"/>
          </p:cNvSpPr>
          <p:nvPr/>
        </p:nvSpPr>
        <p:spPr bwMode="auto">
          <a:xfrm>
            <a:off x="487209" y="1556792"/>
            <a:ext cx="826383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533400" indent="-446088">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a:buNone/>
            </a:pPr>
            <a:r>
              <a:rPr lang="en-US" sz="2400" dirty="0" smtClean="0">
                <a:latin typeface="Arial" panose="020B0604020202020204" pitchFamily="34" charset="0"/>
                <a:cs typeface="Arial" panose="020B0604020202020204" pitchFamily="34" charset="0"/>
              </a:rPr>
              <a:t>To brief the Joint Portfolio Committees on the current status of bulk  </a:t>
            </a:r>
            <a:r>
              <a:rPr lang="en-US" sz="2400" dirty="0">
                <a:latin typeface="Arial" panose="020B0604020202020204" pitchFamily="34" charset="0"/>
                <a:cs typeface="Arial" panose="020B0604020202020204" pitchFamily="34" charset="0"/>
              </a:rPr>
              <a:t>w</a:t>
            </a:r>
            <a:r>
              <a:rPr lang="en-US" sz="2400" dirty="0" smtClean="0">
                <a:latin typeface="Arial" panose="020B0604020202020204" pitchFamily="34" charset="0"/>
                <a:cs typeface="Arial" panose="020B0604020202020204" pitchFamily="34" charset="0"/>
              </a:rPr>
              <a:t>ater debt </a:t>
            </a:r>
            <a:r>
              <a:rPr lang="en-US" sz="2400" dirty="0">
                <a:latin typeface="Arial" panose="020B0604020202020204" pitchFamily="34" charset="0"/>
                <a:cs typeface="Arial" panose="020B0604020202020204" pitchFamily="34" charset="0"/>
              </a:rPr>
              <a:t>owed by municipalities to </a:t>
            </a:r>
            <a:r>
              <a:rPr lang="en-US" sz="2400" dirty="0" smtClean="0">
                <a:latin typeface="Arial" panose="020B0604020202020204" pitchFamily="34" charset="0"/>
                <a:cs typeface="Arial" panose="020B0604020202020204" pitchFamily="34" charset="0"/>
              </a:rPr>
              <a:t>various Water </a:t>
            </a:r>
            <a:r>
              <a:rPr lang="en-US" sz="2400" dirty="0">
                <a:latin typeface="Arial" panose="020B0604020202020204" pitchFamily="34" charset="0"/>
                <a:cs typeface="Arial" panose="020B0604020202020204" pitchFamily="34" charset="0"/>
              </a:rPr>
              <a:t>B</a:t>
            </a:r>
            <a:r>
              <a:rPr lang="en-US" sz="2400" dirty="0" smtClean="0">
                <a:latin typeface="Arial" panose="020B0604020202020204" pitchFamily="34" charset="0"/>
                <a:cs typeface="Arial" panose="020B0604020202020204" pitchFamily="34" charset="0"/>
              </a:rPr>
              <a:t>oards; challenges they are facing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support from the department.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0699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687611"/>
          </a:xfrm>
        </p:spPr>
        <p:txBody>
          <a:bodyPr/>
          <a:lstStyle/>
          <a:p>
            <a:r>
              <a:rPr lang="en-ZA" dirty="0" smtClean="0"/>
              <a:t>BACKGROUND</a:t>
            </a:r>
            <a:endParaRPr lang="en-ZA" dirty="0"/>
          </a:p>
        </p:txBody>
      </p:sp>
      <p:sp>
        <p:nvSpPr>
          <p:cNvPr id="3" name="Content Placeholder 2"/>
          <p:cNvSpPr>
            <a:spLocks noGrp="1"/>
          </p:cNvSpPr>
          <p:nvPr>
            <p:ph idx="1"/>
          </p:nvPr>
        </p:nvSpPr>
        <p:spPr>
          <a:xfrm>
            <a:off x="179512" y="876251"/>
            <a:ext cx="8791128" cy="5480099"/>
          </a:xfrm>
        </p:spPr>
        <p:txBody>
          <a:bodyPr/>
          <a:lstStyle/>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S.A economic outlook shows a  bleak picture. The Medium Term Budget Policy Statement (MTBPS) asserts that </a:t>
            </a:r>
            <a:r>
              <a:rPr lang="en-US" altLang="en-US" sz="2400" dirty="0">
                <a:ea typeface="ＭＳ Ｐゴシック" panose="020B0600070205080204" pitchFamily="34" charset="-128"/>
              </a:rPr>
              <a:t>improving  our economic growth over the period ahead remains the biggest challenge</a:t>
            </a:r>
            <a:r>
              <a:rPr lang="en-US" altLang="en-US" sz="2400" dirty="0" smtClean="0">
                <a:ea typeface="ＭＳ Ｐゴシック" panose="020B0600070205080204" pitchFamily="34" charset="-128"/>
              </a:rPr>
              <a:t>. S.A </a:t>
            </a:r>
            <a:r>
              <a:rPr lang="en-US" altLang="en-US" sz="2400" dirty="0">
                <a:ea typeface="ＭＳ Ｐゴシック" panose="020B0600070205080204" pitchFamily="34" charset="-128"/>
              </a:rPr>
              <a:t>has revised </a:t>
            </a:r>
            <a:r>
              <a:rPr lang="en-US" altLang="en-US" sz="2400" dirty="0" smtClean="0">
                <a:ea typeface="ＭＳ Ｐゴシック" panose="020B0600070205080204" pitchFamily="34" charset="-128"/>
              </a:rPr>
              <a:t>its economic </a:t>
            </a:r>
            <a:r>
              <a:rPr lang="en-US" altLang="en-US" sz="2400" dirty="0">
                <a:ea typeface="ＭＳ Ｐゴシック" panose="020B0600070205080204" pitchFamily="34" charset="-128"/>
              </a:rPr>
              <a:t>growth projections downwards from 1.3% </a:t>
            </a:r>
            <a:r>
              <a:rPr lang="en-US" altLang="en-US" sz="2400" dirty="0" smtClean="0">
                <a:ea typeface="ＭＳ Ｐゴシック" panose="020B0600070205080204" pitchFamily="34" charset="-128"/>
              </a:rPr>
              <a:t>to </a:t>
            </a:r>
            <a:r>
              <a:rPr lang="en-US" altLang="en-US" sz="2400" dirty="0">
                <a:ea typeface="ＭＳ Ｐゴシック" panose="020B0600070205080204" pitchFamily="34" charset="-128"/>
              </a:rPr>
              <a:t>0.7% for </a:t>
            </a:r>
            <a:r>
              <a:rPr lang="en-US" altLang="en-US" sz="2400" dirty="0" smtClean="0">
                <a:ea typeface="ＭＳ Ｐゴシック" panose="020B0600070205080204" pitchFamily="34" charset="-128"/>
              </a:rPr>
              <a:t>2017. It is projected that GDP growth will increase sluggishly reaching 1.9</a:t>
            </a:r>
            <a:r>
              <a:rPr lang="en-US" altLang="en-US" sz="2400" dirty="0">
                <a:ea typeface="ＭＳ Ｐゴシック" panose="020B0600070205080204" pitchFamily="34" charset="-128"/>
              </a:rPr>
              <a:t>% in 2020</a:t>
            </a:r>
            <a:r>
              <a:rPr lang="en-US" altLang="en-US" sz="2400" dirty="0" smtClean="0">
                <a:ea typeface="ＭＳ Ｐゴシック" panose="020B0600070205080204" pitchFamily="34" charset="-128"/>
              </a:rPr>
              <a:t>.</a:t>
            </a:r>
          </a:p>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The above has ripple effect on the economy as a whole and will adversely impact on the revenue base of  municipalities </a:t>
            </a:r>
          </a:p>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NT financial analysis of municipalities has shown that they owe </a:t>
            </a:r>
            <a:r>
              <a:rPr lang="en-US" altLang="en-US" sz="2400" dirty="0">
                <a:ea typeface="ＭＳ Ｐゴシック" panose="020B0600070205080204" pitchFamily="34" charset="-128"/>
              </a:rPr>
              <a:t>creditors significant amounts that threaten </a:t>
            </a:r>
            <a:r>
              <a:rPr lang="en-US" altLang="en-US" sz="2400" dirty="0" smtClean="0">
                <a:ea typeface="ＭＳ Ｐゴシック" panose="020B0600070205080204" pitchFamily="34" charset="-128"/>
              </a:rPr>
              <a:t>the livelihoods </a:t>
            </a:r>
            <a:r>
              <a:rPr lang="en-US" altLang="en-US" sz="2400" dirty="0">
                <a:ea typeface="ＭＳ Ｐゴシック" panose="020B0600070205080204" pitchFamily="34" charset="-128"/>
              </a:rPr>
              <a:t>of </a:t>
            </a:r>
            <a:r>
              <a:rPr lang="en-US" altLang="en-US" sz="2400" dirty="0" smtClean="0">
                <a:ea typeface="ＭＳ Ｐゴシック" panose="020B0600070205080204" pitchFamily="34" charset="-128"/>
              </a:rPr>
              <a:t>suppliers </a:t>
            </a:r>
            <a:r>
              <a:rPr lang="en-US" altLang="en-US" sz="2400" dirty="0">
                <a:ea typeface="ＭＳ Ｐゴシック" panose="020B0600070205080204" pitchFamily="34" charset="-128"/>
              </a:rPr>
              <a:t>amounting to  R43 </a:t>
            </a:r>
            <a:r>
              <a:rPr lang="en-US" altLang="en-US" sz="2400" dirty="0" smtClean="0">
                <a:ea typeface="ＭＳ Ｐゴシック" panose="020B0600070205080204" pitchFamily="34" charset="-128"/>
              </a:rPr>
              <a:t>billion.</a:t>
            </a:r>
          </a:p>
          <a:p>
            <a:pPr marL="1371600" lvl="1" indent="-287338" defTabSz="457200">
              <a:lnSpc>
                <a:spcPct val="80000"/>
              </a:lnSpc>
              <a:spcBef>
                <a:spcPct val="20000"/>
              </a:spcBef>
              <a:buFont typeface="Wingdings" panose="05000000000000000000" pitchFamily="2" charset="2"/>
              <a:buChar char="§"/>
            </a:pPr>
            <a:r>
              <a:rPr lang="en-US" altLang="en-US" sz="2400" dirty="0" smtClean="0">
                <a:ea typeface="ＭＳ Ｐゴシック" panose="020B0600070205080204" pitchFamily="34" charset="-128"/>
              </a:rPr>
              <a:t>Bulk </a:t>
            </a:r>
            <a:r>
              <a:rPr lang="en-US" altLang="en-US" sz="2400" dirty="0">
                <a:ea typeface="ＭＳ Ｐゴシック" panose="020B0600070205080204" pitchFamily="34" charset="-128"/>
              </a:rPr>
              <a:t>water – R6.8 </a:t>
            </a:r>
            <a:r>
              <a:rPr lang="en-US" altLang="en-US" sz="2400" dirty="0" smtClean="0">
                <a:ea typeface="ＭＳ Ｐゴシック" panose="020B0600070205080204" pitchFamily="34" charset="-128"/>
              </a:rPr>
              <a:t>billion  </a:t>
            </a:r>
          </a:p>
          <a:p>
            <a:pPr marL="1371600" lvl="1" indent="-287338" defTabSz="457200">
              <a:lnSpc>
                <a:spcPct val="80000"/>
              </a:lnSpc>
              <a:spcBef>
                <a:spcPct val="20000"/>
              </a:spcBef>
              <a:buFont typeface="Wingdings" panose="05000000000000000000" pitchFamily="2" charset="2"/>
              <a:buChar char="§"/>
            </a:pPr>
            <a:r>
              <a:rPr lang="en-US" altLang="en-US" sz="2400" dirty="0" smtClean="0">
                <a:ea typeface="ＭＳ Ｐゴシック" panose="020B0600070205080204" pitchFamily="34" charset="-128"/>
              </a:rPr>
              <a:t>Bulk </a:t>
            </a:r>
            <a:r>
              <a:rPr lang="en-US" altLang="en-US" sz="2400" dirty="0">
                <a:ea typeface="ＭＳ Ｐゴシック" panose="020B0600070205080204" pitchFamily="34" charset="-128"/>
              </a:rPr>
              <a:t>electricity – R16 billion  </a:t>
            </a:r>
            <a:endParaRPr lang="en-US" altLang="en-US" sz="2400" dirty="0" smtClean="0">
              <a:ea typeface="ＭＳ Ｐゴシック" panose="020B0600070205080204" pitchFamily="34" charset="-128"/>
            </a:endParaRPr>
          </a:p>
          <a:p>
            <a:pPr marL="1371600" lvl="1" indent="-287338" defTabSz="457200">
              <a:lnSpc>
                <a:spcPct val="80000"/>
              </a:lnSpc>
              <a:spcBef>
                <a:spcPct val="20000"/>
              </a:spcBef>
              <a:buFont typeface="Wingdings" panose="05000000000000000000" pitchFamily="2" charset="2"/>
              <a:buChar char="§"/>
            </a:pPr>
            <a:r>
              <a:rPr lang="en-US" altLang="en-US" sz="2400" dirty="0" smtClean="0">
                <a:ea typeface="ＭＳ Ｐゴシック" panose="020B0600070205080204" pitchFamily="34" charset="-128"/>
              </a:rPr>
              <a:t>Trade </a:t>
            </a:r>
            <a:r>
              <a:rPr lang="en-US" altLang="en-US" sz="2400" dirty="0">
                <a:ea typeface="ＭＳ Ｐゴシック" panose="020B0600070205080204" pitchFamily="34" charset="-128"/>
              </a:rPr>
              <a:t>creditors R 11.9 billion  </a:t>
            </a:r>
          </a:p>
          <a:p>
            <a:pPr marL="346075" indent="-346075" defTabSz="457200">
              <a:lnSpc>
                <a:spcPct val="80000"/>
              </a:lnSpc>
              <a:spcBef>
                <a:spcPct val="20000"/>
              </a:spcBef>
              <a:buFont typeface="Arial" panose="020B0604020202020204" pitchFamily="34" charset="0"/>
              <a:buChar char="•"/>
            </a:pPr>
            <a:endParaRPr lang="en-US" altLang="en-US" sz="2800" dirty="0">
              <a:ea typeface="ＭＳ Ｐゴシック" panose="020B0600070205080204" pitchFamily="34" charset="-128"/>
            </a:endParaRPr>
          </a:p>
          <a:p>
            <a:pPr marL="342900" indent="-342900" algn="just">
              <a:buFont typeface="Wingdings" panose="05000000000000000000" pitchFamily="2" charset="2"/>
              <a:buChar char="§"/>
            </a:pPr>
            <a:endParaRPr lang="en-ZA" sz="2400" dirty="0" smtClean="0"/>
          </a:p>
          <a:p>
            <a:pPr marL="0" indent="0" algn="just">
              <a:buNone/>
            </a:pPr>
            <a:r>
              <a:rPr lang="en-ZA" sz="2400" dirty="0" smtClean="0"/>
              <a:t> </a:t>
            </a:r>
            <a:endParaRPr lang="en-ZA" sz="24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4</a:t>
            </a:fld>
            <a:endParaRPr lang="en-US" altLang="en-US" dirty="0"/>
          </a:p>
        </p:txBody>
      </p:sp>
    </p:spTree>
    <p:extLst>
      <p:ext uri="{BB962C8B-B14F-4D97-AF65-F5344CB8AC3E}">
        <p14:creationId xmlns:p14="http://schemas.microsoft.com/office/powerpoint/2010/main" xmlns="" val="1520597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687611"/>
          </a:xfrm>
        </p:spPr>
        <p:txBody>
          <a:bodyPr/>
          <a:lstStyle/>
          <a:p>
            <a:r>
              <a:rPr lang="en-ZA" dirty="0" smtClean="0"/>
              <a:t>BACK TO BASICS PILLARS</a:t>
            </a:r>
            <a:endParaRPr lang="en-ZA" dirty="0"/>
          </a:p>
        </p:txBody>
      </p:sp>
      <p:sp>
        <p:nvSpPr>
          <p:cNvPr id="3" name="Content Placeholder 2"/>
          <p:cNvSpPr>
            <a:spLocks noGrp="1"/>
          </p:cNvSpPr>
          <p:nvPr>
            <p:ph idx="1"/>
          </p:nvPr>
        </p:nvSpPr>
        <p:spPr>
          <a:xfrm>
            <a:off x="179512" y="876251"/>
            <a:ext cx="8791128" cy="5480099"/>
          </a:xfrm>
        </p:spPr>
        <p:txBody>
          <a:bodyPr/>
          <a:lstStyle/>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Putting people first and their concerns</a:t>
            </a:r>
          </a:p>
          <a:p>
            <a:pPr marL="746125" lvl="1" indent="-285750" defTabSz="457200">
              <a:lnSpc>
                <a:spcPct val="80000"/>
              </a:lnSpc>
              <a:spcBef>
                <a:spcPct val="20000"/>
              </a:spcBef>
              <a:buFont typeface="Arial" panose="020B0604020202020204" pitchFamily="34" charset="0"/>
              <a:buChar char="•"/>
            </a:pPr>
            <a:endParaRPr lang="en-US" altLang="en-US" sz="2400" dirty="0" smtClean="0">
              <a:ea typeface="ＭＳ Ｐゴシック" panose="020B0600070205080204" pitchFamily="34" charset="-128"/>
            </a:endParaRPr>
          </a:p>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Supporting the delivery of municipal services to the right quality and standard</a:t>
            </a:r>
          </a:p>
          <a:p>
            <a:pPr marL="746125" lvl="1" indent="-285750" defTabSz="457200">
              <a:lnSpc>
                <a:spcPct val="80000"/>
              </a:lnSpc>
              <a:spcBef>
                <a:spcPct val="20000"/>
              </a:spcBef>
              <a:buFont typeface="Arial" panose="020B0604020202020204" pitchFamily="34" charset="0"/>
              <a:buChar char="•"/>
            </a:pPr>
            <a:endParaRPr lang="en-US" altLang="en-US" sz="2400" dirty="0" smtClean="0">
              <a:ea typeface="ＭＳ Ｐゴシック" panose="020B0600070205080204" pitchFamily="34" charset="-128"/>
            </a:endParaRPr>
          </a:p>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Promoting good governance transparency and accountability</a:t>
            </a:r>
          </a:p>
          <a:p>
            <a:pPr marL="746125" lvl="1" indent="-285750" defTabSz="457200">
              <a:lnSpc>
                <a:spcPct val="80000"/>
              </a:lnSpc>
              <a:spcBef>
                <a:spcPct val="20000"/>
              </a:spcBef>
              <a:buFont typeface="Arial" panose="020B0604020202020204" pitchFamily="34" charset="0"/>
              <a:buChar char="•"/>
            </a:pPr>
            <a:endParaRPr lang="en-US" altLang="en-US" sz="2400" dirty="0" smtClean="0">
              <a:ea typeface="ＭＳ Ｐゴシック" panose="020B0600070205080204" pitchFamily="34" charset="-128"/>
            </a:endParaRPr>
          </a:p>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Ensuring sound financial management and accounting</a:t>
            </a:r>
          </a:p>
          <a:p>
            <a:pPr marL="746125" lvl="1" indent="-285750" defTabSz="457200">
              <a:lnSpc>
                <a:spcPct val="80000"/>
              </a:lnSpc>
              <a:spcBef>
                <a:spcPct val="20000"/>
              </a:spcBef>
              <a:buFont typeface="Arial" panose="020B0604020202020204" pitchFamily="34" charset="0"/>
              <a:buChar char="•"/>
            </a:pPr>
            <a:endParaRPr lang="en-US" altLang="en-US" sz="2400" dirty="0" smtClean="0">
              <a:ea typeface="ＭＳ Ｐゴシック" panose="020B0600070205080204" pitchFamily="34" charset="-128"/>
            </a:endParaRPr>
          </a:p>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Building institutional resilience and administrative capability.</a:t>
            </a:r>
          </a:p>
          <a:p>
            <a:pPr marL="746125" lvl="1" indent="-285750" defTabSz="457200">
              <a:lnSpc>
                <a:spcPct val="80000"/>
              </a:lnSpc>
              <a:spcBef>
                <a:spcPct val="20000"/>
              </a:spcBef>
              <a:buFont typeface="Arial" panose="020B0604020202020204" pitchFamily="34" charset="0"/>
              <a:buChar char="•"/>
            </a:pPr>
            <a:endParaRPr lang="en-US" altLang="en-US" sz="2400" dirty="0" smtClean="0">
              <a:ea typeface="ＭＳ Ｐゴシック" panose="020B0600070205080204" pitchFamily="34" charset="-128"/>
            </a:endParaRPr>
          </a:p>
          <a:p>
            <a:pPr marL="746125" lvl="1" indent="-285750" defTabSz="457200">
              <a:lnSpc>
                <a:spcPct val="80000"/>
              </a:lnSpc>
              <a:spcBef>
                <a:spcPct val="20000"/>
              </a:spcBef>
              <a:buFont typeface="Arial" panose="020B0604020202020204" pitchFamily="34" charset="0"/>
              <a:buChar char="•"/>
            </a:pPr>
            <a:r>
              <a:rPr lang="en-US" altLang="en-US" sz="2400" dirty="0" smtClean="0">
                <a:ea typeface="ＭＳ Ｐゴシック" panose="020B0600070205080204" pitchFamily="34" charset="-128"/>
              </a:rPr>
              <a:t>Stimulating local economic development </a:t>
            </a:r>
            <a:r>
              <a:rPr lang="en-US" altLang="en-US" sz="2400" i="1" dirty="0" smtClean="0">
                <a:ea typeface="ＭＳ Ｐゴシック" panose="020B0600070205080204" pitchFamily="34" charset="-128"/>
              </a:rPr>
              <a:t>as the new 6</a:t>
            </a:r>
            <a:r>
              <a:rPr lang="en-US" altLang="en-US" sz="2400" i="1" baseline="30000" dirty="0" smtClean="0">
                <a:ea typeface="ＭＳ Ｐゴシック" panose="020B0600070205080204" pitchFamily="34" charset="-128"/>
              </a:rPr>
              <a:t>th</a:t>
            </a:r>
            <a:r>
              <a:rPr lang="en-US" altLang="en-US" sz="2400" i="1" dirty="0" smtClean="0">
                <a:ea typeface="ＭＳ Ｐゴシック" panose="020B0600070205080204" pitchFamily="34" charset="-128"/>
              </a:rPr>
              <a:t>    pillar as announced by the Minister during the LED conference on the 9 and 10</a:t>
            </a:r>
            <a:r>
              <a:rPr lang="en-US" altLang="en-US" sz="2400" i="1" baseline="30000" dirty="0" smtClean="0">
                <a:ea typeface="ＭＳ Ｐゴシック" panose="020B0600070205080204" pitchFamily="34" charset="-128"/>
              </a:rPr>
              <a:t>th</a:t>
            </a:r>
            <a:r>
              <a:rPr lang="en-US" altLang="en-US" sz="2400" i="1" dirty="0" smtClean="0">
                <a:ea typeface="ＭＳ Ｐゴシック" panose="020B0600070205080204" pitchFamily="34" charset="-128"/>
              </a:rPr>
              <a:t> Nov 2017</a:t>
            </a:r>
          </a:p>
          <a:p>
            <a:pPr marL="746125" lvl="1" indent="-285750" defTabSz="457200">
              <a:lnSpc>
                <a:spcPct val="80000"/>
              </a:lnSpc>
              <a:spcBef>
                <a:spcPct val="20000"/>
              </a:spcBef>
              <a:buFont typeface="Arial" panose="020B0604020202020204" pitchFamily="34" charset="0"/>
              <a:buChar char="•"/>
            </a:pPr>
            <a:endParaRPr lang="en-US" altLang="en-US" sz="2400" dirty="0" smtClean="0">
              <a:ea typeface="ＭＳ Ｐゴシック" panose="020B0600070205080204" pitchFamily="34" charset="-128"/>
            </a:endParaRPr>
          </a:p>
          <a:p>
            <a:pPr marL="746125" lvl="1" indent="-285750" defTabSz="457200">
              <a:lnSpc>
                <a:spcPct val="80000"/>
              </a:lnSpc>
              <a:spcBef>
                <a:spcPct val="20000"/>
              </a:spcBef>
              <a:buFont typeface="Arial" panose="020B0604020202020204" pitchFamily="34" charset="0"/>
              <a:buChar char="•"/>
            </a:pPr>
            <a:endParaRPr lang="en-US" altLang="en-US" sz="2400" dirty="0" smtClean="0">
              <a:ea typeface="ＭＳ Ｐゴシック" panose="020B0600070205080204" pitchFamily="34" charset="-128"/>
            </a:endParaRPr>
          </a:p>
          <a:p>
            <a:pPr marL="346075" indent="-346075" defTabSz="457200">
              <a:lnSpc>
                <a:spcPct val="80000"/>
              </a:lnSpc>
              <a:spcBef>
                <a:spcPct val="20000"/>
              </a:spcBef>
              <a:buFont typeface="Arial" panose="020B0604020202020204" pitchFamily="34" charset="0"/>
              <a:buChar char="•"/>
            </a:pPr>
            <a:endParaRPr lang="en-US" altLang="en-US" sz="2800" dirty="0">
              <a:ea typeface="ＭＳ Ｐゴシック" panose="020B0600070205080204" pitchFamily="34" charset="-128"/>
            </a:endParaRPr>
          </a:p>
          <a:p>
            <a:pPr marL="342900" indent="-342900" algn="just">
              <a:buFont typeface="Wingdings" panose="05000000000000000000" pitchFamily="2" charset="2"/>
              <a:buChar char="§"/>
            </a:pPr>
            <a:endParaRPr lang="en-ZA" sz="2400" dirty="0" smtClean="0"/>
          </a:p>
          <a:p>
            <a:pPr marL="0" indent="0" algn="just">
              <a:buNone/>
            </a:pPr>
            <a:r>
              <a:rPr lang="en-ZA" sz="2400" dirty="0" smtClean="0"/>
              <a:t> </a:t>
            </a:r>
            <a:endParaRPr lang="en-ZA" sz="24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5</a:t>
            </a:fld>
            <a:endParaRPr lang="en-US" altLang="en-US" dirty="0"/>
          </a:p>
        </p:txBody>
      </p:sp>
    </p:spTree>
    <p:extLst>
      <p:ext uri="{BB962C8B-B14F-4D97-AF65-F5344CB8AC3E}">
        <p14:creationId xmlns:p14="http://schemas.microsoft.com/office/powerpoint/2010/main" xmlns="" val="4273537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795017"/>
          </a:xfrm>
        </p:spPr>
        <p:txBody>
          <a:bodyPr/>
          <a:lstStyle/>
          <a:p>
            <a:r>
              <a:rPr lang="en-ZA" dirty="0" smtClean="0"/>
              <a:t>MUNICIPAL WATER DEBT TO WATER BOARDS </a:t>
            </a:r>
            <a:r>
              <a:rPr lang="en-ZA" sz="1800" dirty="0" smtClean="0"/>
              <a:t>(Reference: NT, Section 41  Report, Sept 2017)</a:t>
            </a:r>
            <a:endParaRPr lang="en-ZA" sz="1800" dirty="0"/>
          </a:p>
        </p:txBody>
      </p:sp>
      <p:sp>
        <p:nvSpPr>
          <p:cNvPr id="3" name="Content Placeholder 2"/>
          <p:cNvSpPr>
            <a:spLocks noGrp="1"/>
          </p:cNvSpPr>
          <p:nvPr>
            <p:ph idx="1"/>
          </p:nvPr>
        </p:nvSpPr>
        <p:spPr>
          <a:xfrm>
            <a:off x="107504" y="1000625"/>
            <a:ext cx="8863136" cy="5881844"/>
          </a:xfrm>
        </p:spPr>
        <p:txBody>
          <a:bodyPr/>
          <a:lstStyle/>
          <a:p>
            <a:pPr marL="342900" indent="-342900" algn="just">
              <a:lnSpc>
                <a:spcPct val="150000"/>
              </a:lnSpc>
              <a:buFont typeface="Wingdings" panose="05000000000000000000" pitchFamily="2" charset="2"/>
              <a:buChar char="§"/>
            </a:pPr>
            <a:r>
              <a:rPr lang="en-US" sz="1800" dirty="0" smtClean="0"/>
              <a:t> </a:t>
            </a:r>
          </a:p>
          <a:p>
            <a:pPr marL="0" indent="0" algn="just">
              <a:lnSpc>
                <a:spcPct val="100000"/>
              </a:lnSpc>
              <a:buNone/>
            </a:pPr>
            <a:endParaRPr lang="en-US" dirty="0" smtClean="0"/>
          </a:p>
          <a:p>
            <a:pPr marL="0" indent="0" algn="just">
              <a:buNone/>
            </a:pPr>
            <a:endParaRPr lang="en-ZA" sz="2400" dirty="0"/>
          </a:p>
          <a:p>
            <a:pPr marL="0" indent="0" algn="just">
              <a:buNone/>
            </a:pPr>
            <a:r>
              <a:rPr lang="en-ZA" sz="2400" dirty="0" smtClean="0"/>
              <a:t> </a:t>
            </a:r>
            <a:endParaRPr lang="en-ZA" sz="24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6</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067634198"/>
              </p:ext>
            </p:extLst>
          </p:nvPr>
        </p:nvGraphicFramePr>
        <p:xfrm>
          <a:off x="467544" y="1340768"/>
          <a:ext cx="7848872" cy="4824528"/>
        </p:xfrm>
        <a:graphic>
          <a:graphicData uri="http://schemas.openxmlformats.org/drawingml/2006/table">
            <a:tbl>
              <a:tblPr/>
              <a:tblGrid>
                <a:gridCol w="1212859">
                  <a:extLst>
                    <a:ext uri="{9D8B030D-6E8A-4147-A177-3AD203B41FA5}">
                      <a16:colId xmlns="" xmlns:a16="http://schemas.microsoft.com/office/drawing/2014/main" val="2448885882"/>
                    </a:ext>
                  </a:extLst>
                </a:gridCol>
                <a:gridCol w="1813163">
                  <a:extLst>
                    <a:ext uri="{9D8B030D-6E8A-4147-A177-3AD203B41FA5}">
                      <a16:colId xmlns="" xmlns:a16="http://schemas.microsoft.com/office/drawing/2014/main" val="3965010568"/>
                    </a:ext>
                  </a:extLst>
                </a:gridCol>
                <a:gridCol w="2045934">
                  <a:extLst>
                    <a:ext uri="{9D8B030D-6E8A-4147-A177-3AD203B41FA5}">
                      <a16:colId xmlns="" xmlns:a16="http://schemas.microsoft.com/office/drawing/2014/main" val="467906053"/>
                    </a:ext>
                  </a:extLst>
                </a:gridCol>
                <a:gridCol w="2776916">
                  <a:extLst>
                    <a:ext uri="{9D8B030D-6E8A-4147-A177-3AD203B41FA5}">
                      <a16:colId xmlns="" xmlns:a16="http://schemas.microsoft.com/office/drawing/2014/main" val="3173384664"/>
                    </a:ext>
                  </a:extLst>
                </a:gridCol>
              </a:tblGrid>
              <a:tr h="291135">
                <a:tc>
                  <a:txBody>
                    <a:bodyPr/>
                    <a:lstStyle/>
                    <a:p>
                      <a:pPr algn="l" fontAlgn="b"/>
                      <a:r>
                        <a:rPr lang="en-US" sz="1100" b="1" i="0" u="none" strike="noStrike">
                          <a:solidFill>
                            <a:srgbClr val="000000"/>
                          </a:solidFill>
                          <a:effectLst/>
                          <a:latin typeface="Arial" panose="020B0604020202020204" pitchFamily="34" charset="0"/>
                        </a:rPr>
                        <a:t>Province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Arial" panose="020B0604020202020204" pitchFamily="34" charset="0"/>
                        </a:rPr>
                        <a:t>Totral Excl Current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Arial" panose="020B0604020202020204" pitchFamily="34" charset="0"/>
                        </a:rPr>
                        <a:t>Water Board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Arial" panose="020B0604020202020204" pitchFamily="34" charset="0"/>
                        </a:rPr>
                        <a:t>Name of Municipality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 xmlns:a16="http://schemas.microsoft.com/office/drawing/2014/main" val="4266457082"/>
                  </a:ext>
                </a:extLst>
              </a:tr>
              <a:tr h="291135">
                <a:tc>
                  <a:txBody>
                    <a:bodyPr/>
                    <a:lstStyle/>
                    <a:p>
                      <a:pPr algn="l" fontAlgn="b"/>
                      <a:r>
                        <a:rPr lang="en-US" sz="1100" b="1" i="0" u="none" strike="noStrike">
                          <a:solidFill>
                            <a:srgbClr val="000000"/>
                          </a:solidFill>
                          <a:effectLst/>
                          <a:latin typeface="Arial" panose="020B0604020202020204" pitchFamily="34" charset="0"/>
                        </a:rPr>
                        <a:t>Eastern Cape</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panose="020B0604020202020204" pitchFamily="34" charset="0"/>
                        </a:rPr>
                        <a:t>R79,308,079.41</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Amatola Water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Amathole District Municipality</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38858334"/>
                  </a:ext>
                </a:extLst>
              </a:tr>
              <a:tr h="277272">
                <a:tc>
                  <a:txBody>
                    <a:bodyPr/>
                    <a:lstStyle/>
                    <a:p>
                      <a:pPr algn="l" fontAlgn="b"/>
                      <a:r>
                        <a:rPr lang="en-US" sz="11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Arial" panose="020B0604020202020204" pitchFamily="34" charset="0"/>
                        </a:rPr>
                        <a:t>R1,899,380,339.42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Sedibeng Water</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Matjhabeng LM</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3165916983"/>
                  </a:ext>
                </a:extLst>
              </a:tr>
              <a:tr h="277272">
                <a:tc>
                  <a:txBody>
                    <a:bodyPr/>
                    <a:lstStyle/>
                    <a:p>
                      <a:pPr algn="l" fontAlgn="b"/>
                      <a:r>
                        <a:rPr lang="en-US" sz="11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1" i="0" u="none" strike="noStrike">
                          <a:solidFill>
                            <a:srgbClr val="000000"/>
                          </a:solidFill>
                          <a:effectLst/>
                          <a:latin typeface="Arial" panose="020B0604020202020204" pitchFamily="34" charset="0"/>
                        </a:rPr>
                        <a:t>R131,060,545.76</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Sedibeng Water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Nala LM</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3523234045"/>
                  </a:ext>
                </a:extLst>
              </a:tr>
              <a:tr h="277272">
                <a:tc>
                  <a:txBody>
                    <a:bodyPr/>
                    <a:lstStyle/>
                    <a:p>
                      <a:pPr algn="l" fontAlgn="b"/>
                      <a:r>
                        <a:rPr lang="en-US" sz="11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1" i="0" u="none" strike="noStrike">
                          <a:solidFill>
                            <a:srgbClr val="000000"/>
                          </a:solidFill>
                          <a:effectLst/>
                          <a:latin typeface="Arial" panose="020B0604020202020204" pitchFamily="34" charset="0"/>
                        </a:rPr>
                        <a:t>R197,355,203.51</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Bloem Water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Kopanong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98647120"/>
                  </a:ext>
                </a:extLst>
              </a:tr>
              <a:tr h="291135">
                <a:tc>
                  <a:txBody>
                    <a:bodyPr/>
                    <a:lstStyle/>
                    <a:p>
                      <a:pPr algn="l" fontAlgn="b"/>
                      <a:r>
                        <a:rPr lang="en-US" sz="11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panose="020B0604020202020204" pitchFamily="34" charset="0"/>
                        </a:rPr>
                        <a:t>R373,785,749.75</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Bloem Water</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Mangaung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47298250"/>
                  </a:ext>
                </a:extLst>
              </a:tr>
              <a:tr h="277272">
                <a:tc>
                  <a:txBody>
                    <a:bodyPr/>
                    <a:lstStyle/>
                    <a:p>
                      <a:pPr algn="l" fontAlgn="b"/>
                      <a:r>
                        <a:rPr lang="en-US" sz="1100" b="1" i="0" u="none" strike="noStrike">
                          <a:solidFill>
                            <a:srgbClr val="000000"/>
                          </a:solidFill>
                          <a:effectLst/>
                          <a:latin typeface="Arial" panose="020B0604020202020204" pitchFamily="34" charset="0"/>
                        </a:rPr>
                        <a:t>Gauteng</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Arial" panose="020B0604020202020204" pitchFamily="34" charset="0"/>
                        </a:rPr>
                        <a:t>R350,440,221.00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Rand Water</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 Emfuleni Local Municipality</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3053609532"/>
                  </a:ext>
                </a:extLst>
              </a:tr>
              <a:tr h="291135">
                <a:tc>
                  <a:txBody>
                    <a:bodyPr/>
                    <a:lstStyle/>
                    <a:p>
                      <a:pPr algn="l" fontAlgn="b"/>
                      <a:r>
                        <a:rPr lang="en-US" sz="1100" b="1" i="0" u="none" strike="noStrike">
                          <a:solidFill>
                            <a:srgbClr val="000000"/>
                          </a:solidFill>
                          <a:effectLst/>
                          <a:latin typeface="Arial" panose="020B0604020202020204" pitchFamily="34" charset="0"/>
                        </a:rPr>
                        <a:t>Gauteng</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panose="020B0604020202020204" pitchFamily="34" charset="0"/>
                        </a:rPr>
                        <a:t>R54,270,301.00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Rand Water</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 Merafong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13804181"/>
                  </a:ext>
                </a:extLst>
              </a:tr>
              <a:tr h="277272">
                <a:tc>
                  <a:txBody>
                    <a:bodyPr/>
                    <a:lstStyle/>
                    <a:p>
                      <a:pPr algn="l" fontAlgn="b"/>
                      <a:r>
                        <a:rPr lang="en-US" sz="1100" b="1" i="0" u="none" strike="noStrike">
                          <a:solidFill>
                            <a:srgbClr val="000000"/>
                          </a:solidFill>
                          <a:effectLst/>
                          <a:latin typeface="Arial" panose="020B0604020202020204" pitchFamily="34" charset="0"/>
                        </a:rPr>
                        <a:t>Limpopo</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Arial" panose="020B0604020202020204" pitchFamily="34" charset="0"/>
                        </a:rPr>
                        <a:t>R244,534,909.56</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Lepelle Northren Water</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Mopani District Municipality</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829007730"/>
                  </a:ext>
                </a:extLst>
              </a:tr>
              <a:tr h="277272">
                <a:tc>
                  <a:txBody>
                    <a:bodyPr/>
                    <a:lstStyle/>
                    <a:p>
                      <a:pPr algn="l" fontAlgn="b"/>
                      <a:r>
                        <a:rPr lang="en-US" sz="1100" b="1" i="0" u="none" strike="noStrike">
                          <a:solidFill>
                            <a:srgbClr val="000000"/>
                          </a:solidFill>
                          <a:effectLst/>
                          <a:latin typeface="Arial" panose="020B0604020202020204" pitchFamily="34" charset="0"/>
                        </a:rPr>
                        <a:t>Limpopo</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1" i="0" u="none" strike="noStrike">
                          <a:solidFill>
                            <a:srgbClr val="000000"/>
                          </a:solidFill>
                          <a:effectLst/>
                          <a:latin typeface="Arial" panose="020B0604020202020204" pitchFamily="34" charset="0"/>
                        </a:rPr>
                        <a:t>R40,045,945.24</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Magalies Water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Thabazimbi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3165620368"/>
                  </a:ext>
                </a:extLst>
              </a:tr>
              <a:tr h="291135">
                <a:tc>
                  <a:txBody>
                    <a:bodyPr/>
                    <a:lstStyle/>
                    <a:p>
                      <a:pPr algn="l" fontAlgn="b"/>
                      <a:r>
                        <a:rPr lang="en-US" sz="1100" b="1" i="0" u="none" strike="noStrike">
                          <a:solidFill>
                            <a:srgbClr val="000000"/>
                          </a:solidFill>
                          <a:effectLst/>
                          <a:latin typeface="Arial" panose="020B0604020202020204" pitchFamily="34" charset="0"/>
                        </a:rPr>
                        <a:t>Limpopo</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panose="020B0604020202020204" pitchFamily="34" charset="0"/>
                        </a:rPr>
                        <a:t>R71,362,919.81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Lepelle Northren Water</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Ba-Phalaborwa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24890028"/>
                  </a:ext>
                </a:extLst>
              </a:tr>
              <a:tr h="291135">
                <a:tc>
                  <a:txBody>
                    <a:bodyPr/>
                    <a:lstStyle/>
                    <a:p>
                      <a:pPr algn="l" fontAlgn="b"/>
                      <a:r>
                        <a:rPr lang="en-US" sz="1100" b="1" i="0" u="none" strike="noStrike">
                          <a:solidFill>
                            <a:srgbClr val="000000"/>
                          </a:solidFill>
                          <a:effectLst/>
                          <a:latin typeface="Arial" panose="020B0604020202020204" pitchFamily="34" charset="0"/>
                        </a:rPr>
                        <a:t>Mpumalanga</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panose="020B0604020202020204" pitchFamily="34" charset="0"/>
                        </a:rPr>
                        <a:t>R237,057,640.00</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Bushbuckridge Water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Bushbuckridge Local Municipality</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88377139"/>
                  </a:ext>
                </a:extLst>
              </a:tr>
              <a:tr h="277272">
                <a:tc>
                  <a:txBody>
                    <a:bodyPr/>
                    <a:lstStyle/>
                    <a:p>
                      <a:pPr algn="l" fontAlgn="b"/>
                      <a:r>
                        <a:rPr lang="en-US" sz="1100" b="1" i="0" u="none" strike="noStrike">
                          <a:solidFill>
                            <a:srgbClr val="000000"/>
                          </a:solidFill>
                          <a:effectLst/>
                          <a:latin typeface="Arial" panose="020B0604020202020204" pitchFamily="34" charset="0"/>
                        </a:rPr>
                        <a:t>North West</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Arial" panose="020B0604020202020204" pitchFamily="34" charset="0"/>
                        </a:rPr>
                        <a:t>R122,025,526.00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Sedibeng Water</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Arial" panose="020B0604020202020204" pitchFamily="34" charset="0"/>
                        </a:rPr>
                        <a:t>Maquassi Hills LM</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187174956"/>
                  </a:ext>
                </a:extLst>
              </a:tr>
              <a:tr h="277272">
                <a:tc>
                  <a:txBody>
                    <a:bodyPr/>
                    <a:lstStyle/>
                    <a:p>
                      <a:pPr algn="l" fontAlgn="b"/>
                      <a:r>
                        <a:rPr lang="en-US" sz="1100" b="1" i="0" u="none" strike="noStrike">
                          <a:solidFill>
                            <a:srgbClr val="000000"/>
                          </a:solidFill>
                          <a:effectLst/>
                          <a:latin typeface="Arial" panose="020B0604020202020204" pitchFamily="34" charset="0"/>
                        </a:rPr>
                        <a:t>North West</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1" i="0" u="none" strike="noStrike">
                          <a:solidFill>
                            <a:srgbClr val="000000"/>
                          </a:solidFill>
                          <a:effectLst/>
                          <a:latin typeface="Arial" panose="020B0604020202020204" pitchFamily="34" charset="0"/>
                        </a:rPr>
                        <a:t>R237,556,337.31</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Botshelo Water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Mafikeng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380864891"/>
                  </a:ext>
                </a:extLst>
              </a:tr>
              <a:tr h="277272">
                <a:tc>
                  <a:txBody>
                    <a:bodyPr/>
                    <a:lstStyle/>
                    <a:p>
                      <a:pPr algn="l" fontAlgn="b"/>
                      <a:r>
                        <a:rPr lang="en-US" sz="1100" b="1" i="0" u="none" strike="noStrike">
                          <a:solidFill>
                            <a:srgbClr val="000000"/>
                          </a:solidFill>
                          <a:effectLst/>
                          <a:latin typeface="Arial" panose="020B0604020202020204" pitchFamily="34" charset="0"/>
                        </a:rPr>
                        <a:t>North West</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1" i="0" u="none" strike="noStrike">
                          <a:solidFill>
                            <a:srgbClr val="000000"/>
                          </a:solidFill>
                          <a:effectLst/>
                          <a:latin typeface="Arial" panose="020B0604020202020204" pitchFamily="34" charset="0"/>
                        </a:rPr>
                        <a:t>R47,437,203.11</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Botshelo Water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Arial" panose="020B0604020202020204" pitchFamily="34" charset="0"/>
                        </a:rPr>
                        <a:t>Ditsobotla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4116753166"/>
                  </a:ext>
                </a:extLst>
              </a:tr>
              <a:tr h="291135">
                <a:tc>
                  <a:txBody>
                    <a:bodyPr/>
                    <a:lstStyle/>
                    <a:p>
                      <a:pPr algn="l" fontAlgn="b"/>
                      <a:r>
                        <a:rPr lang="en-US" sz="1100" b="1" i="0" u="none" strike="noStrike">
                          <a:solidFill>
                            <a:srgbClr val="000000"/>
                          </a:solidFill>
                          <a:effectLst/>
                          <a:latin typeface="Arial" panose="020B0604020202020204" pitchFamily="34" charset="0"/>
                        </a:rPr>
                        <a:t>North West</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panose="020B0604020202020204" pitchFamily="34" charset="0"/>
                        </a:rPr>
                        <a:t>R64,276,409.11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Botshelo Water</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NMMDM ( Western Side)</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25171840"/>
                  </a:ext>
                </a:extLst>
              </a:tr>
              <a:tr h="291135">
                <a:tc>
                  <a:txBody>
                    <a:bodyPr/>
                    <a:lstStyle/>
                    <a:p>
                      <a:pPr algn="l" fontAlgn="b"/>
                      <a:r>
                        <a:rPr lang="en-US" sz="1100" b="1" i="0" u="none" strike="noStrike">
                          <a:solidFill>
                            <a:srgbClr val="000000"/>
                          </a:solidFill>
                          <a:effectLst/>
                          <a:latin typeface="Arial" panose="020B0604020202020204" pitchFamily="34" charset="0"/>
                        </a:rPr>
                        <a:t>Northern Cape</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Arial" panose="020B0604020202020204" pitchFamily="34" charset="0"/>
                        </a:rPr>
                        <a:t>R100,358,361.75</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panose="020B0604020202020204" pitchFamily="34" charset="0"/>
                        </a:rPr>
                        <a:t>Sedibeng Water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rPr>
                        <a:t>Nama-</a:t>
                      </a:r>
                      <a:r>
                        <a:rPr lang="en-US" sz="1100" b="0" i="0" u="none" strike="noStrike" dirty="0" err="1">
                          <a:solidFill>
                            <a:srgbClr val="000000"/>
                          </a:solidFill>
                          <a:effectLst/>
                          <a:latin typeface="Arial" panose="020B0604020202020204" pitchFamily="34" charset="0"/>
                        </a:rPr>
                        <a:t>Khoi</a:t>
                      </a:r>
                      <a:r>
                        <a:rPr lang="en-US" sz="1100" b="0" i="0" u="none" strike="noStrike" dirty="0">
                          <a:solidFill>
                            <a:srgbClr val="000000"/>
                          </a:solidFill>
                          <a:effectLst/>
                          <a:latin typeface="Arial" panose="020B0604020202020204" pitchFamily="34" charset="0"/>
                        </a:rPr>
                        <a:t> LM</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43715838"/>
                  </a:ext>
                </a:extLst>
              </a:tr>
            </a:tbl>
          </a:graphicData>
        </a:graphic>
      </p:graphicFrame>
    </p:spTree>
    <p:extLst>
      <p:ext uri="{BB962C8B-B14F-4D97-AF65-F5344CB8AC3E}">
        <p14:creationId xmlns:p14="http://schemas.microsoft.com/office/powerpoint/2010/main" xmlns="" val="3878448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1"/>
            <a:ext cx="7886700" cy="451940"/>
          </a:xfrm>
        </p:spPr>
        <p:txBody>
          <a:bodyPr/>
          <a:lstStyle/>
          <a:p>
            <a:r>
              <a:rPr lang="en-ZA" dirty="0"/>
              <a:t>MUNICIPAL WATER DEBT TO WATER BOARDS</a:t>
            </a:r>
          </a:p>
        </p:txBody>
      </p:sp>
      <p:sp>
        <p:nvSpPr>
          <p:cNvPr id="3" name="Content Placeholder 2"/>
          <p:cNvSpPr>
            <a:spLocks noGrp="1"/>
          </p:cNvSpPr>
          <p:nvPr>
            <p:ph idx="1"/>
          </p:nvPr>
        </p:nvSpPr>
        <p:spPr>
          <a:xfrm>
            <a:off x="0" y="640581"/>
            <a:ext cx="8863136" cy="5941739"/>
          </a:xfrm>
        </p:spPr>
        <p:txBody>
          <a:bodyPr/>
          <a:lstStyle/>
          <a:p>
            <a:pPr marL="346075" indent="-346075" defTabSz="457200">
              <a:lnSpc>
                <a:spcPct val="80000"/>
              </a:lnSpc>
              <a:spcBef>
                <a:spcPct val="20000"/>
              </a:spcBef>
              <a:buFont typeface="Arial" panose="020B0604020202020204" pitchFamily="34" charset="0"/>
              <a:buChar char="•"/>
            </a:pPr>
            <a:r>
              <a:rPr lang="en-US" dirty="0" smtClean="0">
                <a:ea typeface="ＭＳ Ｐゴシック" panose="020B0600070205080204" pitchFamily="34" charset="-128"/>
              </a:rPr>
              <a:t>The </a:t>
            </a:r>
            <a:r>
              <a:rPr lang="en-US" dirty="0">
                <a:ea typeface="ＭＳ Ｐゴシック" panose="020B0600070205080204" pitchFamily="34" charset="-128"/>
              </a:rPr>
              <a:t>total d</a:t>
            </a:r>
            <a:r>
              <a:rPr lang="en-US" dirty="0" smtClean="0">
                <a:ea typeface="ＭＳ Ｐゴシック" panose="020B0600070205080204" pitchFamily="34" charset="-128"/>
              </a:rPr>
              <a:t>ebt owed </a:t>
            </a:r>
            <a:r>
              <a:rPr lang="en-US" dirty="0">
                <a:ea typeface="ＭＳ Ｐゴシック" panose="020B0600070205080204" pitchFamily="34" charset="-128"/>
              </a:rPr>
              <a:t>by </a:t>
            </a:r>
            <a:r>
              <a:rPr lang="en-US" dirty="0" smtClean="0">
                <a:ea typeface="ＭＳ Ｐゴシック" panose="020B0600070205080204" pitchFamily="34" charset="-128"/>
              </a:rPr>
              <a:t>municipalities </a:t>
            </a:r>
            <a:r>
              <a:rPr lang="en-US" dirty="0">
                <a:ea typeface="ＭＳ Ｐゴシック" panose="020B0600070205080204" pitchFamily="34" charset="-128"/>
              </a:rPr>
              <a:t>to the Water </a:t>
            </a:r>
            <a:r>
              <a:rPr lang="en-US" dirty="0" smtClean="0">
                <a:ea typeface="ＭＳ Ｐゴシック" panose="020B0600070205080204" pitchFamily="34" charset="-128"/>
              </a:rPr>
              <a:t>Boards </a:t>
            </a:r>
            <a:r>
              <a:rPr lang="en-US" dirty="0">
                <a:ea typeface="ＭＳ Ｐゴシック" panose="020B0600070205080204" pitchFamily="34" charset="-128"/>
              </a:rPr>
              <a:t>as </a:t>
            </a:r>
            <a:r>
              <a:rPr lang="en-US" dirty="0" smtClean="0">
                <a:ea typeface="ＭＳ Ｐゴシック" panose="020B0600070205080204" pitchFamily="34" charset="-128"/>
              </a:rPr>
              <a:t>at 30 September 2017 is </a:t>
            </a:r>
            <a:r>
              <a:rPr lang="en-US" dirty="0">
                <a:ea typeface="ＭＳ Ｐゴシック" panose="020B0600070205080204" pitchFamily="34" charset="-128"/>
              </a:rPr>
              <a:t>R6.5 </a:t>
            </a:r>
            <a:r>
              <a:rPr lang="en-US" dirty="0" smtClean="0">
                <a:ea typeface="ＭＳ Ｐゴシック" panose="020B0600070205080204" pitchFamily="34" charset="-128"/>
              </a:rPr>
              <a:t>billion</a:t>
            </a:r>
            <a:r>
              <a:rPr lang="en-US" dirty="0">
                <a:ea typeface="ＭＳ Ｐゴシック" panose="020B0600070205080204" pitchFamily="34" charset="-128"/>
              </a:rPr>
              <a:t>. </a:t>
            </a:r>
            <a:r>
              <a:rPr lang="en-US" dirty="0" smtClean="0">
                <a:ea typeface="ＭＳ Ｐゴシック" panose="020B0600070205080204" pitchFamily="34" charset="-128"/>
              </a:rPr>
              <a:t>Approximately 80% of that is &gt;120 days outstanding (not realistically collectable)</a:t>
            </a:r>
          </a:p>
          <a:p>
            <a:pPr marL="346075" indent="-346075" defTabSz="457200">
              <a:lnSpc>
                <a:spcPct val="80000"/>
              </a:lnSpc>
              <a:spcBef>
                <a:spcPct val="20000"/>
              </a:spcBef>
              <a:buFont typeface="Arial" panose="020B0604020202020204" pitchFamily="34" charset="0"/>
              <a:buChar char="•"/>
            </a:pPr>
            <a:r>
              <a:rPr lang="en-US" dirty="0" smtClean="0">
                <a:ea typeface="ＭＳ Ｐゴシック" panose="020B0600070205080204" pitchFamily="34" charset="-128"/>
              </a:rPr>
              <a:t>The </a:t>
            </a:r>
            <a:r>
              <a:rPr lang="en-US" dirty="0">
                <a:ea typeface="ＭＳ Ｐゴシック" panose="020B0600070205080204" pitchFamily="34" charset="-128"/>
              </a:rPr>
              <a:t>top 15 </a:t>
            </a:r>
            <a:r>
              <a:rPr lang="en-US" dirty="0" smtClean="0">
                <a:ea typeface="ＭＳ Ｐゴシック" panose="020B0600070205080204" pitchFamily="34" charset="-128"/>
              </a:rPr>
              <a:t>municipalities’ </a:t>
            </a:r>
            <a:r>
              <a:rPr lang="en-US" dirty="0">
                <a:ea typeface="ＭＳ Ｐゴシック" panose="020B0600070205080204" pitchFamily="34" charset="-128"/>
              </a:rPr>
              <a:t>total water debt amounts to R4.25 b</a:t>
            </a:r>
            <a:r>
              <a:rPr lang="en-US" dirty="0" smtClean="0">
                <a:ea typeface="ＭＳ Ｐゴシック" panose="020B0600070205080204" pitchFamily="34" charset="-128"/>
              </a:rPr>
              <a:t>illion.</a:t>
            </a:r>
          </a:p>
          <a:p>
            <a:pPr marL="346075" indent="-346075" defTabSz="457200">
              <a:lnSpc>
                <a:spcPct val="80000"/>
              </a:lnSpc>
              <a:spcBef>
                <a:spcPct val="20000"/>
              </a:spcBef>
              <a:buFont typeface="Arial" panose="020B0604020202020204" pitchFamily="34" charset="0"/>
              <a:buChar char="•"/>
            </a:pPr>
            <a:r>
              <a:rPr lang="en-US" dirty="0" smtClean="0">
                <a:ea typeface="ＭＳ Ｐゴシック" panose="020B0600070205080204" pitchFamily="34" charset="-128"/>
              </a:rPr>
              <a:t>Free State municipalities owe R2.6 billion (61% of the top 15 water debt) to </a:t>
            </a:r>
            <a:r>
              <a:rPr lang="en-US" dirty="0" err="1" smtClean="0">
                <a:ea typeface="ＭＳ Ｐゴシック" panose="020B0600070205080204" pitchFamily="34" charset="-128"/>
              </a:rPr>
              <a:t>Bloem</a:t>
            </a:r>
            <a:r>
              <a:rPr lang="en-US" dirty="0" smtClean="0">
                <a:ea typeface="ＭＳ Ｐゴシック" panose="020B0600070205080204" pitchFamily="34" charset="-128"/>
              </a:rPr>
              <a:t> Water and Sedibeng Water followed by NW R471 million.</a:t>
            </a:r>
          </a:p>
          <a:p>
            <a:pPr marL="346075" indent="-346075" defTabSz="457200">
              <a:lnSpc>
                <a:spcPct val="80000"/>
              </a:lnSpc>
              <a:spcBef>
                <a:spcPct val="20000"/>
              </a:spcBef>
              <a:buFont typeface="Arial" panose="020B0604020202020204" pitchFamily="34" charset="0"/>
              <a:buChar char="•"/>
            </a:pPr>
            <a:r>
              <a:rPr lang="en-US" dirty="0" smtClean="0">
                <a:ea typeface="ＭＳ Ｐゴシック" panose="020B0600070205080204" pitchFamily="34" charset="-128"/>
              </a:rPr>
              <a:t>Northern Cape is not on the top 15 but it owes R100 million (Nama </a:t>
            </a:r>
            <a:r>
              <a:rPr lang="en-US" dirty="0" err="1" smtClean="0">
                <a:ea typeface="ＭＳ Ｐゴシック" panose="020B0600070205080204" pitchFamily="34" charset="-128"/>
              </a:rPr>
              <a:t>Khoi</a:t>
            </a:r>
            <a:r>
              <a:rPr lang="en-US" dirty="0" smtClean="0">
                <a:ea typeface="ＭＳ Ｐゴシック" panose="020B0600070205080204" pitchFamily="34" charset="-128"/>
              </a:rPr>
              <a:t>).</a:t>
            </a:r>
          </a:p>
          <a:p>
            <a:pPr marL="0" indent="0" defTabSz="457200">
              <a:lnSpc>
                <a:spcPct val="80000"/>
              </a:lnSpc>
              <a:spcBef>
                <a:spcPct val="20000"/>
              </a:spcBef>
              <a:buNone/>
            </a:pPr>
            <a:endParaRPr lang="en-US" sz="2800" dirty="0" smtClean="0">
              <a:ea typeface="ＭＳ Ｐゴシック" panose="020B0600070205080204" pitchFamily="34" charset="-128"/>
            </a:endParaRPr>
          </a:p>
          <a:p>
            <a:pPr marL="346075" indent="-346075" defTabSz="457200">
              <a:lnSpc>
                <a:spcPct val="80000"/>
              </a:lnSpc>
              <a:spcBef>
                <a:spcPct val="20000"/>
              </a:spcBef>
              <a:buFont typeface="Arial" panose="020B0604020202020204" pitchFamily="34" charset="0"/>
              <a:buChar char="•"/>
            </a:pPr>
            <a:endParaRPr lang="en-US" sz="2800" dirty="0">
              <a:ea typeface="ＭＳ Ｐゴシック" panose="020B0600070205080204" pitchFamily="34" charset="-128"/>
            </a:endParaRPr>
          </a:p>
          <a:p>
            <a:pPr marL="346075" indent="-346075" defTabSz="457200">
              <a:lnSpc>
                <a:spcPct val="80000"/>
              </a:lnSpc>
              <a:spcBef>
                <a:spcPct val="20000"/>
              </a:spcBef>
              <a:buFont typeface="Arial" panose="020B0604020202020204" pitchFamily="34" charset="0"/>
              <a:buChar char="•"/>
            </a:pPr>
            <a:endParaRPr lang="en-US" sz="2800" dirty="0">
              <a:ea typeface="ＭＳ Ｐゴシック" panose="020B0600070205080204" pitchFamily="34" charset="-128"/>
            </a:endParaRPr>
          </a:p>
          <a:p>
            <a:pPr marL="342900" indent="-342900">
              <a:buFont typeface="Wingdings" panose="05000000000000000000" pitchFamily="2" charset="2"/>
              <a:buChar char="§"/>
            </a:pPr>
            <a:endParaRPr lang="en-ZA" dirty="0"/>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7</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xmlns="" val="3617208114"/>
              </p:ext>
            </p:extLst>
          </p:nvPr>
        </p:nvGraphicFramePr>
        <p:xfrm>
          <a:off x="304429" y="2708920"/>
          <a:ext cx="8395592" cy="3240361"/>
        </p:xfrm>
        <a:graphic>
          <a:graphicData uri="http://schemas.openxmlformats.org/drawingml/2006/table">
            <a:tbl>
              <a:tblPr/>
              <a:tblGrid>
                <a:gridCol w="1377620">
                  <a:extLst>
                    <a:ext uri="{9D8B030D-6E8A-4147-A177-3AD203B41FA5}">
                      <a16:colId xmlns="" xmlns:a16="http://schemas.microsoft.com/office/drawing/2014/main" val="3013830297"/>
                    </a:ext>
                  </a:extLst>
                </a:gridCol>
                <a:gridCol w="2059471">
                  <a:extLst>
                    <a:ext uri="{9D8B030D-6E8A-4147-A177-3AD203B41FA5}">
                      <a16:colId xmlns="" xmlns:a16="http://schemas.microsoft.com/office/drawing/2014/main" val="1436213493"/>
                    </a:ext>
                  </a:extLst>
                </a:gridCol>
                <a:gridCol w="2323863">
                  <a:extLst>
                    <a:ext uri="{9D8B030D-6E8A-4147-A177-3AD203B41FA5}">
                      <a16:colId xmlns="" xmlns:a16="http://schemas.microsoft.com/office/drawing/2014/main" val="3397036389"/>
                    </a:ext>
                  </a:extLst>
                </a:gridCol>
                <a:gridCol w="2634638">
                  <a:extLst>
                    <a:ext uri="{9D8B030D-6E8A-4147-A177-3AD203B41FA5}">
                      <a16:colId xmlns="" xmlns:a16="http://schemas.microsoft.com/office/drawing/2014/main" val="994565125"/>
                    </a:ext>
                  </a:extLst>
                </a:gridCol>
              </a:tblGrid>
              <a:tr h="535597">
                <a:tc>
                  <a:txBody>
                    <a:bodyPr/>
                    <a:lstStyle/>
                    <a:p>
                      <a:pPr algn="l" fontAlgn="b"/>
                      <a:r>
                        <a:rPr lang="en-US" sz="1400" b="1" i="0" u="none" strike="noStrike" dirty="0">
                          <a:solidFill>
                            <a:srgbClr val="000000"/>
                          </a:solidFill>
                          <a:effectLst/>
                          <a:latin typeface="Arial" panose="020B0604020202020204" pitchFamily="34" charset="0"/>
                        </a:rPr>
                        <a:t>Province</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1" i="0" u="none" strike="noStrike" dirty="0" smtClean="0">
                          <a:solidFill>
                            <a:srgbClr val="000000"/>
                          </a:solidFill>
                          <a:effectLst/>
                          <a:latin typeface="Arial" panose="020B0604020202020204" pitchFamily="34" charset="0"/>
                        </a:rPr>
                        <a:t>Total </a:t>
                      </a:r>
                      <a:r>
                        <a:rPr lang="en-US" sz="1400" b="1" i="0" u="none" strike="noStrike" dirty="0">
                          <a:solidFill>
                            <a:srgbClr val="000000"/>
                          </a:solidFill>
                          <a:effectLst/>
                          <a:latin typeface="Arial" panose="020B0604020202020204" pitchFamily="34" charset="0"/>
                        </a:rPr>
                        <a:t>Excl Current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Arial" panose="020B0604020202020204" pitchFamily="34" charset="0"/>
                        </a:rPr>
                        <a:t>Water Board</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1" i="0" u="none" strike="noStrike" dirty="0">
                          <a:solidFill>
                            <a:srgbClr val="000000"/>
                          </a:solidFill>
                          <a:effectLst/>
                          <a:latin typeface="Arial" panose="020B0604020202020204" pitchFamily="34" charset="0"/>
                        </a:rPr>
                        <a:t>Name of Municipality</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 xmlns:a16="http://schemas.microsoft.com/office/drawing/2014/main" val="1974656134"/>
                  </a:ext>
                </a:extLst>
              </a:tr>
              <a:tr h="535597">
                <a:tc>
                  <a:txBody>
                    <a:bodyPr/>
                    <a:lstStyle/>
                    <a:p>
                      <a:pPr algn="l" fontAlgn="b"/>
                      <a:r>
                        <a:rPr lang="en-US" sz="14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effectLst/>
                          <a:latin typeface="Arial" panose="020B0604020202020204" pitchFamily="34" charset="0"/>
                        </a:rPr>
                        <a:t>R1,899,380,339.42</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400" b="1" i="0" u="none" strike="noStrike" dirty="0">
                          <a:solidFill>
                            <a:srgbClr val="000000"/>
                          </a:solidFill>
                          <a:effectLst/>
                          <a:latin typeface="Arial" panose="020B0604020202020204" pitchFamily="34" charset="0"/>
                        </a:rPr>
                        <a:t>Sedibeng Water</a:t>
                      </a:r>
                    </a:p>
                  </a:txBody>
                  <a:tcPr marL="9525" marR="9525" marT="9525" marB="0" anchor="b">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b"/>
                      <a:r>
                        <a:rPr lang="en-US" sz="1400" b="1" i="0" u="none" strike="noStrike" dirty="0" err="1">
                          <a:solidFill>
                            <a:srgbClr val="000000"/>
                          </a:solidFill>
                          <a:effectLst/>
                          <a:latin typeface="Arial" panose="020B0604020202020204" pitchFamily="34" charset="0"/>
                        </a:rPr>
                        <a:t>Matjhabeng</a:t>
                      </a:r>
                      <a:r>
                        <a:rPr lang="en-US" sz="1400" b="1" i="0" u="none" strike="noStrike" dirty="0">
                          <a:solidFill>
                            <a:srgbClr val="000000"/>
                          </a:solidFill>
                          <a:effectLst/>
                          <a:latin typeface="Arial" panose="020B0604020202020204" pitchFamily="34" charset="0"/>
                        </a:rPr>
                        <a:t> LM</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9BC2E6"/>
                      </a:solidFill>
                      <a:prstDash val="solid"/>
                      <a:round/>
                      <a:headEnd type="none" w="med" len="med"/>
                      <a:tailEnd type="none" w="med" len="med"/>
                    </a:lnT>
                    <a:lnB>
                      <a:noFill/>
                    </a:lnB>
                  </a:tcPr>
                </a:tc>
                <a:extLst>
                  <a:ext uri="{0D108BD9-81ED-4DB2-BD59-A6C34878D82A}">
                    <a16:rowId xmlns="" xmlns:a16="http://schemas.microsoft.com/office/drawing/2014/main" val="596243181"/>
                  </a:ext>
                </a:extLst>
              </a:tr>
              <a:tr h="535597">
                <a:tc>
                  <a:txBody>
                    <a:bodyPr/>
                    <a:lstStyle/>
                    <a:p>
                      <a:pPr algn="l" fontAlgn="b"/>
                      <a:r>
                        <a:rPr lang="en-US" sz="14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1" i="0" u="none" strike="noStrike">
                          <a:solidFill>
                            <a:srgbClr val="000000"/>
                          </a:solidFill>
                          <a:effectLst/>
                          <a:latin typeface="Arial" panose="020B0604020202020204" pitchFamily="34" charset="0"/>
                        </a:rPr>
                        <a:t>R131,060,545.76</a:t>
                      </a:r>
                    </a:p>
                  </a:txBody>
                  <a:tcPr marL="9525" marR="9525" marT="9525" marB="0" anchor="b">
                    <a:lnL>
                      <a:noFill/>
                    </a:lnL>
                    <a:lnR>
                      <a:noFill/>
                    </a:lnR>
                    <a:lnT>
                      <a:noFill/>
                    </a:lnT>
                    <a:lnB>
                      <a:noFill/>
                    </a:lnB>
                  </a:tcPr>
                </a:tc>
                <a:tc>
                  <a:txBody>
                    <a:bodyPr/>
                    <a:lstStyle/>
                    <a:p>
                      <a:pPr algn="l" fontAlgn="b"/>
                      <a:r>
                        <a:rPr lang="en-US" sz="1400" b="1" i="0" u="none" strike="noStrike" dirty="0">
                          <a:solidFill>
                            <a:srgbClr val="000000"/>
                          </a:solidFill>
                          <a:effectLst/>
                          <a:latin typeface="Arial" panose="020B0604020202020204" pitchFamily="34" charset="0"/>
                        </a:rPr>
                        <a:t>Sedibeng Water</a:t>
                      </a:r>
                    </a:p>
                  </a:txBody>
                  <a:tcPr marL="9525" marR="9525" marT="9525" marB="0" anchor="b">
                    <a:lnL>
                      <a:noFill/>
                    </a:lnL>
                    <a:lnR>
                      <a:noFill/>
                    </a:lnR>
                    <a:lnT>
                      <a:noFill/>
                    </a:lnT>
                    <a:lnB>
                      <a:noFill/>
                    </a:lnB>
                  </a:tcPr>
                </a:tc>
                <a:tc>
                  <a:txBody>
                    <a:bodyPr/>
                    <a:lstStyle/>
                    <a:p>
                      <a:pPr algn="l" fontAlgn="b"/>
                      <a:r>
                        <a:rPr lang="en-US" sz="1400" b="1" i="0" u="none" strike="noStrike" dirty="0" err="1">
                          <a:solidFill>
                            <a:srgbClr val="000000"/>
                          </a:solidFill>
                          <a:effectLst/>
                          <a:latin typeface="Arial" panose="020B0604020202020204" pitchFamily="34" charset="0"/>
                        </a:rPr>
                        <a:t>Nala</a:t>
                      </a:r>
                      <a:r>
                        <a:rPr lang="en-US" sz="1400" b="1" i="0" u="none" strike="noStrike" dirty="0">
                          <a:solidFill>
                            <a:srgbClr val="000000"/>
                          </a:solidFill>
                          <a:effectLst/>
                          <a:latin typeface="Arial" panose="020B0604020202020204" pitchFamily="34" charset="0"/>
                        </a:rPr>
                        <a:t> LM</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528663921"/>
                  </a:ext>
                </a:extLst>
              </a:tr>
              <a:tr h="535597">
                <a:tc>
                  <a:txBody>
                    <a:bodyPr/>
                    <a:lstStyle/>
                    <a:p>
                      <a:pPr algn="l" fontAlgn="b"/>
                      <a:r>
                        <a:rPr lang="en-US" sz="14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1" i="0" u="none" strike="noStrike">
                          <a:solidFill>
                            <a:srgbClr val="000000"/>
                          </a:solidFill>
                          <a:effectLst/>
                          <a:latin typeface="Arial" panose="020B0604020202020204" pitchFamily="34" charset="0"/>
                        </a:rPr>
                        <a:t>R197,355,203.51</a:t>
                      </a:r>
                    </a:p>
                  </a:txBody>
                  <a:tcPr marL="9525" marR="9525" marT="9525" marB="0" anchor="b">
                    <a:lnL>
                      <a:noFill/>
                    </a:lnL>
                    <a:lnR>
                      <a:noFill/>
                    </a:lnR>
                    <a:lnT>
                      <a:noFill/>
                    </a:lnT>
                    <a:lnB>
                      <a:noFill/>
                    </a:lnB>
                  </a:tcPr>
                </a:tc>
                <a:tc>
                  <a:txBody>
                    <a:bodyPr/>
                    <a:lstStyle/>
                    <a:p>
                      <a:pPr algn="l" fontAlgn="b"/>
                      <a:r>
                        <a:rPr lang="en-US" sz="1400" b="1" i="0" u="none" strike="noStrike" dirty="0">
                          <a:solidFill>
                            <a:srgbClr val="000000"/>
                          </a:solidFill>
                          <a:effectLst/>
                          <a:latin typeface="Arial" panose="020B0604020202020204" pitchFamily="34" charset="0"/>
                        </a:rPr>
                        <a:t>Bloem Water</a:t>
                      </a:r>
                    </a:p>
                  </a:txBody>
                  <a:tcPr marL="9525" marR="9525" marT="9525" marB="0" anchor="b">
                    <a:lnL>
                      <a:noFill/>
                    </a:lnL>
                    <a:lnR>
                      <a:noFill/>
                    </a:lnR>
                    <a:lnT>
                      <a:noFill/>
                    </a:lnT>
                    <a:lnB>
                      <a:noFill/>
                    </a:lnB>
                  </a:tcPr>
                </a:tc>
                <a:tc>
                  <a:txBody>
                    <a:bodyPr/>
                    <a:lstStyle/>
                    <a:p>
                      <a:pPr algn="l" fontAlgn="b"/>
                      <a:r>
                        <a:rPr lang="en-US" sz="1400" b="1" i="0" u="none" strike="noStrike" dirty="0" err="1">
                          <a:solidFill>
                            <a:srgbClr val="000000"/>
                          </a:solidFill>
                          <a:effectLst/>
                          <a:latin typeface="Arial" panose="020B0604020202020204" pitchFamily="34" charset="0"/>
                        </a:rPr>
                        <a:t>Kopanong</a:t>
                      </a:r>
                      <a:r>
                        <a:rPr lang="en-US" sz="1400" b="1" i="0" u="none" strike="noStrike" dirty="0">
                          <a:solidFill>
                            <a:srgbClr val="000000"/>
                          </a:solidFill>
                          <a:effectLst/>
                          <a:latin typeface="Arial" panose="020B0604020202020204" pitchFamily="34" charset="0"/>
                        </a:rPr>
                        <a:t>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497994965"/>
                  </a:ext>
                </a:extLst>
              </a:tr>
              <a:tr h="535597">
                <a:tc>
                  <a:txBody>
                    <a:bodyPr/>
                    <a:lstStyle/>
                    <a:p>
                      <a:pPr algn="l" fontAlgn="b"/>
                      <a:r>
                        <a:rPr lang="en-US" sz="1400" b="1" i="0" u="none" strike="noStrike">
                          <a:solidFill>
                            <a:srgbClr val="000000"/>
                          </a:solidFill>
                          <a:effectLst/>
                          <a:latin typeface="Arial" panose="020B0604020202020204" pitchFamily="34" charset="0"/>
                        </a:rPr>
                        <a:t>Free State</a:t>
                      </a:r>
                    </a:p>
                  </a:txBody>
                  <a:tcPr marL="9525" marR="9525" marT="9525" marB="0" anchor="b">
                    <a:lnL w="12700" cap="flat" cmpd="sng" algn="ctr">
                      <a:solidFill>
                        <a:srgbClr val="000000"/>
                      </a:solidFill>
                      <a:prstDash val="solid"/>
                      <a:round/>
                      <a:headEnd type="none" w="med" len="med"/>
                      <a:tailEnd type="none" w="med" len="med"/>
                    </a:lnL>
                    <a:lnR>
                      <a:noFill/>
                    </a:lnR>
                    <a:lnT>
                      <a:noFill/>
                    </a:lnT>
                    <a:lnB w="6350" cap="flat" cmpd="sng" algn="ctr">
                      <a:solidFill>
                        <a:srgbClr val="9BC2E6"/>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Arial" panose="020B0604020202020204" pitchFamily="34" charset="0"/>
                        </a:rPr>
                        <a:t>R373,785,749.75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effectLst/>
                          <a:latin typeface="Arial" panose="020B0604020202020204" pitchFamily="34" charset="0"/>
                        </a:rPr>
                        <a:t>Bloem Water</a:t>
                      </a:r>
                    </a:p>
                  </a:txBody>
                  <a:tcPr marL="9525" marR="9525" marT="9525" marB="0" anchor="b">
                    <a:lnL>
                      <a:noFill/>
                    </a:lnL>
                    <a:lnR>
                      <a:noFill/>
                    </a:lnR>
                    <a:lnT>
                      <a:noFill/>
                    </a:lnT>
                    <a:lnB>
                      <a:noFill/>
                    </a:lnB>
                  </a:tcPr>
                </a:tc>
                <a:tc>
                  <a:txBody>
                    <a:bodyPr/>
                    <a:lstStyle/>
                    <a:p>
                      <a:pPr algn="l" fontAlgn="b"/>
                      <a:r>
                        <a:rPr lang="en-US" sz="1400" b="1" i="0" u="none" strike="noStrike" dirty="0" err="1">
                          <a:solidFill>
                            <a:srgbClr val="000000"/>
                          </a:solidFill>
                          <a:effectLst/>
                          <a:latin typeface="Arial" panose="020B0604020202020204" pitchFamily="34" charset="0"/>
                        </a:rPr>
                        <a:t>Mangaung</a:t>
                      </a:r>
                      <a:r>
                        <a:rPr lang="en-US" sz="1400" b="1" i="0" u="none" strike="noStrike" dirty="0">
                          <a:solidFill>
                            <a:srgbClr val="000000"/>
                          </a:solidFill>
                          <a:effectLst/>
                          <a:latin typeface="Arial" panose="020B0604020202020204" pitchFamily="34" charset="0"/>
                        </a:rPr>
                        <a:t> Local Municipality</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122407471"/>
                  </a:ext>
                </a:extLst>
              </a:tr>
              <a:tr h="562376">
                <a:tc>
                  <a:txBody>
                    <a:bodyPr/>
                    <a:lstStyle/>
                    <a:p>
                      <a:pPr algn="l" fontAlgn="b"/>
                      <a:r>
                        <a:rPr lang="en-US" sz="1400" b="1" i="0" u="none" strike="noStrike" dirty="0">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effectLst/>
                          <a:latin typeface="Arial" panose="020B0604020202020204" pitchFamily="34" charset="0"/>
                        </a:rPr>
                        <a:t>R2 601 581 838</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effectLst/>
                          <a:latin typeface="Arial" panose="020B060402020202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effectLst/>
                          <a:latin typeface="Arial" panose="020B060402020202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75321021"/>
                  </a:ext>
                </a:extLst>
              </a:tr>
            </a:tbl>
          </a:graphicData>
        </a:graphic>
      </p:graphicFrame>
    </p:spTree>
    <p:extLst>
      <p:ext uri="{BB962C8B-B14F-4D97-AF65-F5344CB8AC3E}">
        <p14:creationId xmlns:p14="http://schemas.microsoft.com/office/powerpoint/2010/main" xmlns="" val="381229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684" y="174079"/>
            <a:ext cx="7886700" cy="799157"/>
          </a:xfrm>
        </p:spPr>
        <p:txBody>
          <a:bodyPr/>
          <a:lstStyle/>
          <a:p>
            <a:r>
              <a:rPr lang="en-US" sz="2000" dirty="0" smtClean="0"/>
              <a:t>CHALLENGES FACING THE MUNICIPALITIES AFFECTED</a:t>
            </a:r>
            <a:endParaRPr lang="en-US" sz="2000" dirty="0"/>
          </a:p>
        </p:txBody>
      </p:sp>
      <p:sp>
        <p:nvSpPr>
          <p:cNvPr id="3" name="Content Placeholder 2"/>
          <p:cNvSpPr>
            <a:spLocks noGrp="1"/>
          </p:cNvSpPr>
          <p:nvPr>
            <p:ph idx="1"/>
          </p:nvPr>
        </p:nvSpPr>
        <p:spPr>
          <a:xfrm>
            <a:off x="630147" y="980728"/>
            <a:ext cx="7886700" cy="5375622"/>
          </a:xfrm>
        </p:spPr>
        <p:txBody>
          <a:bodyPr/>
          <a:lstStyle/>
          <a:p>
            <a:pPr marL="169863" indent="-169863">
              <a:lnSpc>
                <a:spcPct val="100000"/>
              </a:lnSpc>
              <a:buFont typeface="Wingdings" panose="05000000000000000000" pitchFamily="2" charset="2"/>
              <a:buChar char="§"/>
            </a:pPr>
            <a:r>
              <a:rPr lang="en-US" dirty="0" smtClean="0"/>
              <a:t>Ageing infrastructure (resulting in high water losses) and  Illegal connections resulting revenue loss;</a:t>
            </a:r>
          </a:p>
          <a:p>
            <a:pPr marL="169863" indent="-169863">
              <a:lnSpc>
                <a:spcPct val="100000"/>
              </a:lnSpc>
              <a:buFont typeface="Wingdings" panose="05000000000000000000" pitchFamily="2" charset="2"/>
              <a:buChar char="§"/>
            </a:pPr>
            <a:endParaRPr lang="en-US" dirty="0" smtClean="0"/>
          </a:p>
          <a:p>
            <a:pPr marL="169863" indent="-169863">
              <a:buFont typeface="Wingdings" panose="05000000000000000000" pitchFamily="2" charset="2"/>
              <a:buChar char="§"/>
            </a:pPr>
            <a:r>
              <a:rPr lang="en-US" dirty="0" smtClean="0"/>
              <a:t>Operating expenditure is greater than Revenue;</a:t>
            </a:r>
            <a:endParaRPr lang="en-US" dirty="0"/>
          </a:p>
          <a:p>
            <a:pPr marL="169863" indent="-169863">
              <a:lnSpc>
                <a:spcPct val="100000"/>
              </a:lnSpc>
              <a:buFont typeface="Wingdings" panose="05000000000000000000" pitchFamily="2" charset="2"/>
              <a:buChar char="§"/>
            </a:pPr>
            <a:endParaRPr lang="en-US" dirty="0"/>
          </a:p>
          <a:p>
            <a:pPr marL="169863" indent="-169863">
              <a:buFont typeface="Wingdings" panose="05000000000000000000" pitchFamily="2" charset="2"/>
              <a:buChar char="§"/>
            </a:pPr>
            <a:r>
              <a:rPr lang="en-US" dirty="0" smtClean="0"/>
              <a:t>Municipalities </a:t>
            </a:r>
            <a:r>
              <a:rPr lang="en-US" dirty="0"/>
              <a:t>do not collect all the revenues due to them </a:t>
            </a:r>
            <a:r>
              <a:rPr lang="en-US" dirty="0" smtClean="0"/>
              <a:t>due </a:t>
            </a:r>
            <a:r>
              <a:rPr lang="en-US" dirty="0"/>
              <a:t>to </a:t>
            </a:r>
            <a:r>
              <a:rPr lang="en-US" dirty="0" smtClean="0"/>
              <a:t>high indigence rate,  widespread culture of </a:t>
            </a:r>
            <a:r>
              <a:rPr lang="en-US" dirty="0"/>
              <a:t>non-payment and ineffective </a:t>
            </a:r>
            <a:r>
              <a:rPr lang="en-US" dirty="0" smtClean="0"/>
              <a:t>implementation of control measures ;</a:t>
            </a:r>
          </a:p>
          <a:p>
            <a:pPr marL="169863" indent="-169863">
              <a:buFont typeface="Wingdings" panose="05000000000000000000" pitchFamily="2" charset="2"/>
              <a:buChar char="§"/>
            </a:pPr>
            <a:endParaRPr lang="en-US" dirty="0"/>
          </a:p>
          <a:p>
            <a:pPr marL="169863" indent="-169863">
              <a:buFont typeface="Wingdings" panose="05000000000000000000" pitchFamily="2" charset="2"/>
              <a:buChar char="§"/>
            </a:pPr>
            <a:r>
              <a:rPr lang="en-US" dirty="0" smtClean="0"/>
              <a:t>Ineffective governance structures such as Audit committees, Municipal Public Accounts Committees (MPACS) and section 79 committees; and</a:t>
            </a:r>
          </a:p>
          <a:p>
            <a:pPr marL="169863" indent="-169863">
              <a:buFont typeface="Wingdings" panose="05000000000000000000" pitchFamily="2" charset="2"/>
              <a:buChar char="§"/>
            </a:pPr>
            <a:endParaRPr lang="en-US" dirty="0" smtClean="0"/>
          </a:p>
          <a:p>
            <a:pPr marL="169863" indent="-169863">
              <a:buFont typeface="Wingdings" panose="05000000000000000000" pitchFamily="2" charset="2"/>
              <a:buChar char="§"/>
            </a:pPr>
            <a:r>
              <a:rPr lang="en-US" dirty="0" smtClean="0"/>
              <a:t>High </a:t>
            </a:r>
            <a:r>
              <a:rPr lang="en-US" dirty="0"/>
              <a:t>Vacant positions on critical skills such as </a:t>
            </a:r>
            <a:r>
              <a:rPr lang="en-US" dirty="0" smtClean="0"/>
              <a:t>MMs, CFOs, Senior Finance </a:t>
            </a:r>
            <a:r>
              <a:rPr lang="en-US" dirty="0"/>
              <a:t>officials in the Budget and Treasury </a:t>
            </a:r>
            <a:r>
              <a:rPr lang="en-US" dirty="0" smtClean="0"/>
              <a:t>offices and Engineers.</a:t>
            </a:r>
            <a:endParaRPr lang="en-US"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8</a:t>
            </a:fld>
            <a:endParaRPr lang="en-US" altLang="en-US" dirty="0"/>
          </a:p>
        </p:txBody>
      </p:sp>
    </p:spTree>
    <p:extLst>
      <p:ext uri="{BB962C8B-B14F-4D97-AF65-F5344CB8AC3E}">
        <p14:creationId xmlns:p14="http://schemas.microsoft.com/office/powerpoint/2010/main" xmlns="" val="3723229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684" y="174079"/>
            <a:ext cx="7886700" cy="799157"/>
          </a:xfrm>
        </p:spPr>
        <p:txBody>
          <a:bodyPr/>
          <a:lstStyle/>
          <a:p>
            <a:r>
              <a:rPr lang="en-US" sz="2000" dirty="0" smtClean="0"/>
              <a:t>DECLARATION OF AN IGR DISPUTE ON WATER DEBT</a:t>
            </a:r>
            <a:endParaRPr lang="en-US" sz="2000" dirty="0"/>
          </a:p>
        </p:txBody>
      </p:sp>
      <p:sp>
        <p:nvSpPr>
          <p:cNvPr id="3" name="Content Placeholder 2"/>
          <p:cNvSpPr>
            <a:spLocks noGrp="1"/>
          </p:cNvSpPr>
          <p:nvPr>
            <p:ph idx="1"/>
          </p:nvPr>
        </p:nvSpPr>
        <p:spPr>
          <a:xfrm>
            <a:off x="0" y="836712"/>
            <a:ext cx="9144000" cy="6021288"/>
          </a:xfrm>
        </p:spPr>
        <p:txBody>
          <a:bodyPr/>
          <a:lstStyle/>
          <a:p>
            <a:pPr marL="169863" indent="-169863" algn="just">
              <a:lnSpc>
                <a:spcPct val="100000"/>
              </a:lnSpc>
              <a:buFont typeface="Wingdings" panose="05000000000000000000" pitchFamily="2" charset="2"/>
              <a:buChar char="§"/>
            </a:pPr>
            <a:r>
              <a:rPr lang="en-US" dirty="0" smtClean="0"/>
              <a:t>In June 2016, the DWS declared an IGR dispute against a handful of municipalities in terms of the IGR Framework Act, 2005;</a:t>
            </a:r>
          </a:p>
          <a:p>
            <a:pPr marL="0" indent="0" algn="just">
              <a:lnSpc>
                <a:spcPct val="100000"/>
              </a:lnSpc>
              <a:buNone/>
            </a:pPr>
            <a:endParaRPr lang="en-US" dirty="0" smtClean="0"/>
          </a:p>
          <a:p>
            <a:pPr marL="169863" indent="-169863" algn="just">
              <a:lnSpc>
                <a:spcPct val="100000"/>
              </a:lnSpc>
              <a:buFont typeface="Wingdings" panose="05000000000000000000" pitchFamily="2" charset="2"/>
              <a:buChar char="§"/>
            </a:pPr>
            <a:r>
              <a:rPr lang="en-US" dirty="0" smtClean="0"/>
              <a:t>Concerted consultations with all the initial parties affected, were undertaken for the purpose of fact-finding and deal with mediation processes in resolving this declared IGR dispute;</a:t>
            </a:r>
          </a:p>
          <a:p>
            <a:pPr marL="0" indent="0" algn="just">
              <a:lnSpc>
                <a:spcPct val="100000"/>
              </a:lnSpc>
              <a:buNone/>
            </a:pPr>
            <a:endParaRPr lang="en-US" dirty="0" smtClean="0"/>
          </a:p>
          <a:p>
            <a:pPr marL="169863" indent="-169863" algn="just">
              <a:lnSpc>
                <a:spcPct val="100000"/>
              </a:lnSpc>
              <a:buFont typeface="Wingdings" panose="05000000000000000000" pitchFamily="2" charset="2"/>
              <a:buChar char="§"/>
            </a:pPr>
            <a:r>
              <a:rPr lang="en-US" dirty="0" smtClean="0"/>
              <a:t>As </a:t>
            </a:r>
            <a:r>
              <a:rPr lang="en-US" dirty="0"/>
              <a:t>at </a:t>
            </a:r>
            <a:r>
              <a:rPr lang="en-US" dirty="0" smtClean="0"/>
              <a:t>March 2017, the debtors age analysis of all the municipalities across the 9 provinces was a cumulative total of R3 502 050 173.00 owed to the DWS;</a:t>
            </a:r>
          </a:p>
          <a:p>
            <a:pPr marL="0" indent="0" algn="just">
              <a:lnSpc>
                <a:spcPct val="100000"/>
              </a:lnSpc>
              <a:buNone/>
            </a:pPr>
            <a:endParaRPr lang="en-US" dirty="0" smtClean="0"/>
          </a:p>
          <a:p>
            <a:pPr marL="169863" indent="-169863" algn="just">
              <a:lnSpc>
                <a:spcPct val="100000"/>
              </a:lnSpc>
              <a:buFont typeface="Wingdings" panose="05000000000000000000" pitchFamily="2" charset="2"/>
              <a:buChar char="§"/>
            </a:pPr>
            <a:r>
              <a:rPr lang="en-US" dirty="0" smtClean="0"/>
              <a:t>The cumulative 9 water boards age analysis as at 31 March 2017 stood at  R2 711 218.00, bringing the whole water debt to over R5 billion;</a:t>
            </a:r>
          </a:p>
          <a:p>
            <a:pPr marL="0" indent="0" algn="just">
              <a:lnSpc>
                <a:spcPct val="100000"/>
              </a:lnSpc>
              <a:buNone/>
            </a:pPr>
            <a:endParaRPr lang="en-US" dirty="0" smtClean="0"/>
          </a:p>
          <a:p>
            <a:pPr marL="169863" indent="-169863" algn="just">
              <a:lnSpc>
                <a:spcPct val="100000"/>
              </a:lnSpc>
              <a:buFont typeface="Wingdings" panose="05000000000000000000" pitchFamily="2" charset="2"/>
              <a:buChar char="§"/>
            </a:pPr>
            <a:r>
              <a:rPr lang="en-US" dirty="0" smtClean="0"/>
              <a:t>As at 31 March 2017, it came to the Department’s knowledge that the </a:t>
            </a:r>
            <a:r>
              <a:rPr lang="en-US" dirty="0"/>
              <a:t>DWS served </a:t>
            </a:r>
            <a:r>
              <a:rPr lang="en-US" dirty="0" smtClean="0"/>
              <a:t>approximately 138 </a:t>
            </a:r>
            <a:r>
              <a:rPr lang="en-US" dirty="0"/>
              <a:t>district and local municipalities with legal proceedings and court </a:t>
            </a:r>
            <a:r>
              <a:rPr lang="en-US" dirty="0" smtClean="0"/>
              <a:t>summonses, effectively rendering the IGR dispute resolution processes mute.</a:t>
            </a:r>
          </a:p>
          <a:p>
            <a:pPr marL="169863" indent="-169863">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9</a:t>
            </a:fld>
            <a:endParaRPr lang="en-US" altLang="en-US" dirty="0"/>
          </a:p>
        </p:txBody>
      </p:sp>
    </p:spTree>
    <p:extLst>
      <p:ext uri="{BB962C8B-B14F-4D97-AF65-F5344CB8AC3E}">
        <p14:creationId xmlns:p14="http://schemas.microsoft.com/office/powerpoint/2010/main" xmlns="" val="1027331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00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B14EE-EA88-46B3-B4E3-AC1B9AC0A912}">
  <ds:schemaRef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purl.org/dc/term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28748</TotalTime>
  <Words>1430</Words>
  <Application>Microsoft Office PowerPoint</Application>
  <PresentationFormat>On-screen Show (4:3)</PresentationFormat>
  <Paragraphs>243</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BULK WATER DEBT BY MUNICIPALITIES Wednesday , 29 November 2017  </vt:lpstr>
      <vt:lpstr>PRESENTATION OUTLINE </vt:lpstr>
      <vt:lpstr>PURPOSE</vt:lpstr>
      <vt:lpstr>BACKGROUND</vt:lpstr>
      <vt:lpstr>BACK TO BASICS PILLARS</vt:lpstr>
      <vt:lpstr>MUNICIPAL WATER DEBT TO WATER BOARDS (Reference: NT, Section 41  Report, Sept 2017)</vt:lpstr>
      <vt:lpstr>MUNICIPAL WATER DEBT TO WATER BOARDS</vt:lpstr>
      <vt:lpstr>CHALLENGES FACING THE MUNICIPALITIES AFFECTED</vt:lpstr>
      <vt:lpstr>DECLARATION OF AN IGR DISPUTE ON WATER DEBT</vt:lpstr>
      <vt:lpstr>Commonalities in the challenges observed during IGR dispute processes</vt:lpstr>
      <vt:lpstr>Options available to deal with the impasse of the IGR dispute resolution</vt:lpstr>
      <vt:lpstr>Options available to deal with the impasse of the IGR dispute resolution</vt:lpstr>
      <vt:lpstr>SUPPORT TO MUNICIPALITIES </vt:lpstr>
      <vt:lpstr>SUPPORT TO MUNICIPALITIES </vt:lpstr>
      <vt:lpstr>Contextual: Building Sustainability in the Water Sector </vt:lpstr>
      <vt:lpstr>CONCLUSION</vt:lpstr>
      <vt:lpstr>Slide 17</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PUMZA</cp:lastModifiedBy>
  <cp:revision>895</cp:revision>
  <cp:lastPrinted>2017-10-13T13:34:31Z</cp:lastPrinted>
  <dcterms:created xsi:type="dcterms:W3CDTF">2011-07-14T18:52:25Z</dcterms:created>
  <dcterms:modified xsi:type="dcterms:W3CDTF">2017-11-30T10:14:18Z</dcterms:modified>
</cp:coreProperties>
</file>