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104283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178848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1957008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11/30/2017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11147954" y="6356350"/>
            <a:ext cx="841309"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838200" y="2060848"/>
            <a:ext cx="10730408"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96847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388503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306872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276274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290910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45696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264782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24976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A90570-58F1-4D56-B4B9-5E8FA8EE29E9}" type="datetimeFigureOut">
              <a:rPr lang="en-US" smtClean="0"/>
              <a:pPr/>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272742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90570-58F1-4D56-B4B9-5E8FA8EE29E9}" type="datetimeFigureOut">
              <a:rPr lang="en-US" smtClean="0"/>
              <a:pPr/>
              <a:t>11/30/2017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889A0-178A-40CA-9E40-110F5D075F8C}" type="slidenum">
              <a:rPr lang="en-US" smtClean="0"/>
              <a:pPr/>
              <a:t>‹#›</a:t>
            </a:fld>
            <a:endParaRPr lang="en-US"/>
          </a:p>
        </p:txBody>
      </p:sp>
    </p:spTree>
    <p:extLst>
      <p:ext uri="{BB962C8B-B14F-4D97-AF65-F5344CB8AC3E}">
        <p14:creationId xmlns:p14="http://schemas.microsoft.com/office/powerpoint/2010/main" xmlns="" val="314354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SUMMARY OF CHALLENGES IN FREE STATE, NORTH-WEST AND NORTHERN CAPE</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094315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8496944" cy="504056"/>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ZA" dirty="0" smtClean="0"/>
              <a:t/>
            </a:r>
            <a:br>
              <a:rPr lang="en-ZA" dirty="0" smtClean="0"/>
            </a:br>
            <a:r>
              <a:rPr lang="en-ZA" dirty="0" smtClean="0"/>
              <a:t>FREE STATE PROVINE: GENERIC CHALLENGES OF MUNICIPALITIES  </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6" name="Content Placeholder 5"/>
          <p:cNvSpPr>
            <a:spLocks noGrp="1"/>
          </p:cNvSpPr>
          <p:nvPr>
            <p:ph sz="quarter" idx="13"/>
          </p:nvPr>
        </p:nvSpPr>
        <p:spPr>
          <a:xfrm>
            <a:off x="1919536" y="764704"/>
            <a:ext cx="8280920" cy="5832648"/>
          </a:xfrm>
        </p:spPr>
        <p:txBody>
          <a:bodyPr/>
          <a:lstStyle/>
          <a:p>
            <a:pPr algn="just"/>
            <a:r>
              <a:rPr lang="en-ZA" dirty="0" smtClean="0"/>
              <a:t>In </a:t>
            </a:r>
            <a:r>
              <a:rPr lang="en-ZA" dirty="0"/>
              <a:t>FS 5 municipalities improved, 8 stayed the same and 11 municipalities got worse in terms of eight National Treasury indicators and the annual State of Local Government Report </a:t>
            </a:r>
            <a:r>
              <a:rPr lang="en-ZA" dirty="0" smtClean="0"/>
              <a:t>as at June 2016 focusing </a:t>
            </a:r>
            <a:r>
              <a:rPr lang="en-ZA" dirty="0"/>
              <a:t>on the degree to which municipalities are performing their functions with respect to financial management</a:t>
            </a:r>
            <a:r>
              <a:rPr lang="en-ZA" dirty="0" smtClean="0"/>
              <a:t>.</a:t>
            </a:r>
          </a:p>
          <a:p>
            <a:pPr algn="just"/>
            <a:r>
              <a:rPr lang="en-ZA" dirty="0" smtClean="0"/>
              <a:t>FS municipalities are increasingly becoming grant dependant however certain basic functions to ensue revenue collection are not being performed e.g. meter reading, functional billing systems, updating of indigent registers.</a:t>
            </a:r>
            <a:endParaRPr lang="en-ZA" dirty="0"/>
          </a:p>
          <a:p>
            <a:endParaRPr lang="en-ZA" dirty="0"/>
          </a:p>
        </p:txBody>
      </p:sp>
    </p:spTree>
    <p:extLst>
      <p:ext uri="{BB962C8B-B14F-4D97-AF65-F5344CB8AC3E}">
        <p14:creationId xmlns:p14="http://schemas.microsoft.com/office/powerpoint/2010/main" xmlns="" val="138064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065" y="50095"/>
            <a:ext cx="8352927" cy="595958"/>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US" dirty="0" smtClean="0"/>
              <a:t>NORTHERN CAPE CONTEXT</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1847528" y="646054"/>
            <a:ext cx="8352928" cy="5879291"/>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a:buNone/>
            </a:pPr>
            <a:r>
              <a:rPr lang="en-US" sz="2400" b="1" dirty="0"/>
              <a:t>PRIORITY MUNICIPALITIES</a:t>
            </a:r>
            <a:r>
              <a:rPr lang="en-US" sz="2400" i="1" dirty="0"/>
              <a:t>:</a:t>
            </a:r>
          </a:p>
          <a:p>
            <a:pPr lvl="1" algn="just">
              <a:buFont typeface="Arial" panose="020B0604020202020204" pitchFamily="34" charset="0"/>
              <a:buChar char="̶"/>
            </a:pPr>
            <a:r>
              <a:rPr lang="en-US" sz="2400" dirty="0" err="1"/>
              <a:t>Magareng</a:t>
            </a:r>
            <a:endParaRPr lang="en-US" sz="2400" dirty="0"/>
          </a:p>
          <a:p>
            <a:pPr lvl="1" algn="just">
              <a:buFont typeface="Arial" panose="020B0604020202020204" pitchFamily="34" charset="0"/>
              <a:buChar char="̶"/>
            </a:pPr>
            <a:r>
              <a:rPr lang="en-US" sz="2400" dirty="0"/>
              <a:t>Ga-</a:t>
            </a:r>
            <a:r>
              <a:rPr lang="en-US" sz="2400" dirty="0" err="1"/>
              <a:t>Segonyane</a:t>
            </a:r>
            <a:endParaRPr lang="en-US" sz="2400" dirty="0"/>
          </a:p>
          <a:p>
            <a:pPr lvl="1" algn="just">
              <a:buFont typeface="Arial" panose="020B0604020202020204" pitchFamily="34" charset="0"/>
              <a:buChar char="̶"/>
            </a:pPr>
            <a:r>
              <a:rPr lang="en-US" sz="2400" dirty="0" err="1"/>
              <a:t>Renosterberg</a:t>
            </a:r>
            <a:endParaRPr lang="en-US" sz="2400" dirty="0"/>
          </a:p>
          <a:p>
            <a:pPr lvl="1" algn="just">
              <a:buFont typeface="Arial" panose="020B0604020202020204" pitchFamily="34" charset="0"/>
              <a:buChar char="̶"/>
            </a:pPr>
            <a:r>
              <a:rPr lang="en-US" sz="2400" dirty="0"/>
              <a:t>Ubuntu</a:t>
            </a:r>
          </a:p>
          <a:p>
            <a:pPr lvl="1" algn="just">
              <a:buFont typeface="Arial" panose="020B0604020202020204" pitchFamily="34" charset="0"/>
              <a:buChar char="̶"/>
            </a:pPr>
            <a:r>
              <a:rPr lang="en-US" sz="2400" dirty="0" err="1"/>
              <a:t>Phokwane</a:t>
            </a:r>
            <a:endParaRPr lang="en-US" sz="2400" dirty="0"/>
          </a:p>
          <a:p>
            <a:pPr lvl="1" algn="just">
              <a:buFont typeface="Arial" panose="020B0604020202020204" pitchFamily="34" charset="0"/>
              <a:buChar char="̶"/>
            </a:pPr>
            <a:r>
              <a:rPr lang="en-US" sz="2400" dirty="0" err="1"/>
              <a:t>Tsantsabane</a:t>
            </a:r>
            <a:endParaRPr lang="en-US" sz="2400" dirty="0"/>
          </a:p>
          <a:p>
            <a:pPr marL="0" indent="0" algn="just">
              <a:buNone/>
            </a:pPr>
            <a:r>
              <a:rPr lang="en-US" sz="2400" b="1" dirty="0" err="1"/>
              <a:t>Characterised</a:t>
            </a:r>
            <a:r>
              <a:rPr lang="en-US" sz="2400" b="1" dirty="0"/>
              <a:t> by:</a:t>
            </a:r>
          </a:p>
          <a:p>
            <a:pPr lvl="1" algn="just">
              <a:buFont typeface="Arial" panose="020B0604020202020204" pitchFamily="34" charset="0"/>
              <a:buChar char="̶"/>
            </a:pPr>
            <a:r>
              <a:rPr lang="en-US" sz="2400" dirty="0"/>
              <a:t>Poor collection and unfunded budget</a:t>
            </a:r>
          </a:p>
          <a:p>
            <a:pPr lvl="1" algn="just">
              <a:buFont typeface="Arial" panose="020B0604020202020204" pitchFamily="34" charset="0"/>
              <a:buChar char="̶"/>
            </a:pPr>
            <a:r>
              <a:rPr lang="en-US" sz="2400" dirty="0"/>
              <a:t>Disclaimer audit opinion</a:t>
            </a:r>
          </a:p>
          <a:p>
            <a:pPr lvl="1" algn="just">
              <a:buFont typeface="Arial" panose="020B0604020202020204" pitchFamily="34" charset="0"/>
              <a:buChar char="̶"/>
            </a:pPr>
            <a:r>
              <a:rPr lang="en-US" sz="2400" dirty="0"/>
              <a:t>Vacant critical post</a:t>
            </a:r>
          </a:p>
          <a:p>
            <a:pPr lvl="1" algn="just">
              <a:buFont typeface="Arial" panose="020B0604020202020204" pitchFamily="34" charset="0"/>
              <a:buChar char="̶"/>
            </a:pPr>
            <a:r>
              <a:rPr lang="en-US" sz="2400" dirty="0"/>
              <a:t>Political instability</a:t>
            </a:r>
          </a:p>
          <a:p>
            <a:pPr lvl="1" algn="just">
              <a:buFont typeface="Arial" panose="020B0604020202020204" pitchFamily="34" charset="0"/>
              <a:buChar char="̶"/>
            </a:pPr>
            <a:r>
              <a:rPr lang="en-US" sz="2400" dirty="0"/>
              <a:t>Weak governance and political leadership</a:t>
            </a:r>
          </a:p>
          <a:p>
            <a:pPr lvl="1" algn="just">
              <a:buFont typeface="Arial" panose="020B0604020202020204" pitchFamily="34" charset="0"/>
              <a:buChar char="̶"/>
            </a:pPr>
            <a:r>
              <a:rPr lang="en-US" sz="2400" dirty="0"/>
              <a:t>Untapped benefits of economic transformation</a:t>
            </a:r>
          </a:p>
          <a:p>
            <a:pPr lvl="1" algn="just">
              <a:buFont typeface="Arial" panose="020B0604020202020204" pitchFamily="34" charset="0"/>
              <a:buChar char="̶"/>
            </a:pPr>
            <a:r>
              <a:rPr lang="en-US" sz="2400" dirty="0"/>
              <a:t>Weak relations with communities</a:t>
            </a:r>
          </a:p>
        </p:txBody>
      </p:sp>
    </p:spTree>
    <p:extLst>
      <p:ext uri="{BB962C8B-B14F-4D97-AF65-F5344CB8AC3E}">
        <p14:creationId xmlns:p14="http://schemas.microsoft.com/office/powerpoint/2010/main" xmlns="" val="1820708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805" y="19651"/>
            <a:ext cx="6264695" cy="640419"/>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US" dirty="0" smtClean="0"/>
              <a:t>NORTH WEST CONTEXT</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1991545" y="660070"/>
            <a:ext cx="8352927" cy="5865275"/>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noAutofit/>
          </a:bodyPr>
          <a:lstStyle/>
          <a:p>
            <a:pPr algn="just"/>
            <a:r>
              <a:rPr lang="en-ZA" sz="2100" dirty="0"/>
              <a:t>Over the past 3 financial years to date, the Auditor General has raised the following issues regarding non-financial information, which are governance matters:</a:t>
            </a:r>
          </a:p>
          <a:p>
            <a:pPr lvl="0" algn="just">
              <a:buFont typeface="Arial" panose="020B0604020202020204" pitchFamily="34" charset="0"/>
              <a:buChar char="̶"/>
            </a:pPr>
            <a:r>
              <a:rPr lang="en-ZA" sz="2100" dirty="0"/>
              <a:t>Non-compliance to legislation in particular municipal systems 	act regulations;</a:t>
            </a:r>
          </a:p>
          <a:p>
            <a:pPr lvl="0" algn="just">
              <a:buFont typeface="Arial" panose="020B0604020202020204" pitchFamily="34" charset="0"/>
              <a:buChar char="̶"/>
            </a:pPr>
            <a:r>
              <a:rPr lang="en-ZA" sz="2100" dirty="0"/>
              <a:t>Poor quality of annual performance reports and annual financial statements;</a:t>
            </a:r>
          </a:p>
          <a:p>
            <a:pPr lvl="0" algn="just">
              <a:buFont typeface="Arial" panose="020B0604020202020204" pitchFamily="34" charset="0"/>
              <a:buChar char="̶"/>
            </a:pPr>
            <a:r>
              <a:rPr lang="en-ZA" sz="2100" dirty="0"/>
              <a:t>Poor information technology controls – no improvement;</a:t>
            </a:r>
          </a:p>
          <a:p>
            <a:pPr lvl="0" algn="just">
              <a:buFont typeface="Arial" panose="020B0604020202020204" pitchFamily="34" charset="0"/>
              <a:buChar char="̶"/>
            </a:pPr>
            <a:r>
              <a:rPr lang="en-ZA" sz="2100" dirty="0"/>
              <a:t>Excessive use of consultants with no skills transfer;</a:t>
            </a:r>
          </a:p>
          <a:p>
            <a:pPr lvl="0" algn="just">
              <a:buFont typeface="Arial" panose="020B0604020202020204" pitchFamily="34" charset="0"/>
              <a:buChar char="̶"/>
            </a:pPr>
            <a:r>
              <a:rPr lang="en-US" sz="2100" dirty="0"/>
              <a:t>Lack of consequences for poor performance and transgressions, i.e. councils not taking action;</a:t>
            </a:r>
            <a:endParaRPr lang="en-ZA" sz="2100" dirty="0"/>
          </a:p>
          <a:p>
            <a:pPr lvl="0" algn="just">
              <a:buFont typeface="Arial" panose="020B0604020202020204" pitchFamily="34" charset="0"/>
              <a:buChar char="̶"/>
            </a:pPr>
            <a:r>
              <a:rPr lang="en-US" sz="2100" dirty="0"/>
              <a:t>Key positions vacant or key officials lacking appropriate competencies;</a:t>
            </a:r>
            <a:endParaRPr lang="en-ZA" sz="2100" dirty="0"/>
          </a:p>
          <a:p>
            <a:pPr lvl="0" algn="just">
              <a:buFont typeface="Arial" panose="020B0604020202020204" pitchFamily="34" charset="0"/>
              <a:buChar char="̶"/>
            </a:pPr>
            <a:r>
              <a:rPr lang="en-US" sz="2100" dirty="0"/>
              <a:t>Slow response by political leadership and management in addressing the root causes of poor audit outcomes;</a:t>
            </a:r>
            <a:endParaRPr lang="en-ZA" sz="2100" dirty="0"/>
          </a:p>
          <a:p>
            <a:pPr lvl="0" algn="just">
              <a:buFont typeface="Arial" panose="020B0604020202020204" pitchFamily="34" charset="0"/>
              <a:buChar char="̶"/>
            </a:pPr>
            <a:r>
              <a:rPr lang="en-GB" sz="2100" dirty="0"/>
              <a:t>Non-compliance with legal processes on determining powers 	and functions of water services authority and water provision;</a:t>
            </a:r>
            <a:endParaRPr lang="en-ZA" sz="2100" dirty="0"/>
          </a:p>
          <a:p>
            <a:pPr marL="0" indent="0" algn="just">
              <a:buNone/>
            </a:pPr>
            <a:endParaRPr lang="en-US" sz="2200" dirty="0"/>
          </a:p>
        </p:txBody>
      </p:sp>
    </p:spTree>
    <p:extLst>
      <p:ext uri="{BB962C8B-B14F-4D97-AF65-F5344CB8AC3E}">
        <p14:creationId xmlns:p14="http://schemas.microsoft.com/office/powerpoint/2010/main" xmlns="" val="2872739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880" y="116632"/>
            <a:ext cx="7886700" cy="648072"/>
          </a:xfrm>
        </p:spPr>
        <p:txBody>
          <a:bodyPr>
            <a:noAutofit/>
          </a:bodyPr>
          <a:lstStyle/>
          <a:p>
            <a:r>
              <a:rPr lang="en-ZA" sz="3200" dirty="0" smtClean="0">
                <a:solidFill>
                  <a:srgbClr val="FF0000"/>
                </a:solidFill>
              </a:rPr>
              <a:t>NW Key </a:t>
            </a:r>
            <a:r>
              <a:rPr lang="en-ZA" sz="3200" dirty="0">
                <a:solidFill>
                  <a:srgbClr val="FF0000"/>
                </a:solidFill>
              </a:rPr>
              <a:t>Service Delivery Challenges </a:t>
            </a:r>
          </a:p>
        </p:txBody>
      </p:sp>
      <p:sp>
        <p:nvSpPr>
          <p:cNvPr id="3" name="Content Placeholder 2"/>
          <p:cNvSpPr>
            <a:spLocks noGrp="1"/>
          </p:cNvSpPr>
          <p:nvPr>
            <p:ph idx="1"/>
          </p:nvPr>
        </p:nvSpPr>
        <p:spPr>
          <a:xfrm>
            <a:off x="1344710" y="628312"/>
            <a:ext cx="4680520" cy="3575180"/>
          </a:xfrm>
        </p:spPr>
        <p:txBody>
          <a:bodyPr>
            <a:normAutofit fontScale="77500" lnSpcReduction="20000"/>
          </a:bodyPr>
          <a:lstStyle/>
          <a:p>
            <a:pPr marL="342900" lvl="1" indent="0">
              <a:spcBef>
                <a:spcPts val="600"/>
              </a:spcBef>
              <a:spcAft>
                <a:spcPts val="600"/>
              </a:spcAft>
              <a:buNone/>
            </a:pPr>
            <a:r>
              <a:rPr lang="en-ZA" sz="1900" b="1" u="sng" dirty="0"/>
              <a:t>At Municipal Level</a:t>
            </a:r>
          </a:p>
          <a:p>
            <a:pPr marL="342900" lvl="1" indent="0">
              <a:spcBef>
                <a:spcPts val="0"/>
              </a:spcBef>
              <a:buNone/>
            </a:pPr>
            <a:endParaRPr lang="en-ZA" sz="100" dirty="0"/>
          </a:p>
          <a:p>
            <a:pPr lvl="1">
              <a:spcBef>
                <a:spcPts val="600"/>
              </a:spcBef>
              <a:spcAft>
                <a:spcPts val="600"/>
              </a:spcAft>
            </a:pPr>
            <a:r>
              <a:rPr lang="en-ZA" sz="1900" dirty="0"/>
              <a:t>Neglect of maintenance and asset management resulting in the</a:t>
            </a:r>
          </a:p>
          <a:p>
            <a:pPr lvl="2">
              <a:spcBef>
                <a:spcPts val="0"/>
              </a:spcBef>
            </a:pPr>
            <a:r>
              <a:rPr lang="en-ZA" sz="1900" i="1" dirty="0">
                <a:solidFill>
                  <a:srgbClr val="F9671C"/>
                </a:solidFill>
              </a:rPr>
              <a:t>collapse of vital infrastructure </a:t>
            </a:r>
          </a:p>
          <a:p>
            <a:pPr lvl="2">
              <a:spcBef>
                <a:spcPts val="0"/>
              </a:spcBef>
            </a:pPr>
            <a:r>
              <a:rPr lang="en-ZA" sz="1900" i="1" dirty="0">
                <a:solidFill>
                  <a:srgbClr val="F9671C"/>
                </a:solidFill>
              </a:rPr>
              <a:t>frequent and lengthy disruptions in supply particularly for water and electricity services</a:t>
            </a:r>
          </a:p>
          <a:p>
            <a:pPr lvl="1">
              <a:spcBef>
                <a:spcPts val="600"/>
              </a:spcBef>
              <a:spcAft>
                <a:spcPts val="600"/>
              </a:spcAft>
            </a:pPr>
            <a:r>
              <a:rPr lang="en-ZA" sz="1900" dirty="0"/>
              <a:t>Skills gaps in key technical areas</a:t>
            </a:r>
          </a:p>
          <a:p>
            <a:pPr lvl="1">
              <a:spcBef>
                <a:spcPts val="600"/>
              </a:spcBef>
              <a:spcAft>
                <a:spcPts val="600"/>
              </a:spcAft>
            </a:pPr>
            <a:r>
              <a:rPr lang="en-ZA" sz="1900" dirty="0"/>
              <a:t>Non-compliance with SCM legislation and rules</a:t>
            </a:r>
          </a:p>
          <a:p>
            <a:pPr lvl="1">
              <a:spcBef>
                <a:spcPts val="600"/>
              </a:spcBef>
              <a:spcAft>
                <a:spcPts val="600"/>
              </a:spcAft>
            </a:pPr>
            <a:r>
              <a:rPr lang="en-ZA" sz="1900" dirty="0"/>
              <a:t>Non-compliance with DORA conditions and MIG Framework</a:t>
            </a:r>
          </a:p>
          <a:p>
            <a:pPr lvl="1">
              <a:spcBef>
                <a:spcPts val="600"/>
              </a:spcBef>
              <a:spcAft>
                <a:spcPts val="600"/>
              </a:spcAft>
            </a:pPr>
            <a:r>
              <a:rPr lang="en-ZA" sz="1900" dirty="0"/>
              <a:t>Grants diverted to other spending areas other than infrastructure</a:t>
            </a:r>
          </a:p>
          <a:p>
            <a:pPr lvl="1">
              <a:spcBef>
                <a:spcPts val="600"/>
              </a:spcBef>
              <a:spcAft>
                <a:spcPts val="600"/>
              </a:spcAft>
            </a:pPr>
            <a:r>
              <a:rPr lang="en-ZA" sz="1900" dirty="0"/>
              <a:t>WSAs and municipalities responsible for electricity distribution performing poorly  </a:t>
            </a:r>
          </a:p>
          <a:p>
            <a:pPr marL="342900" lvl="1" indent="0">
              <a:spcBef>
                <a:spcPts val="600"/>
              </a:spcBef>
              <a:spcAft>
                <a:spcPts val="600"/>
              </a:spcAft>
              <a:buNone/>
            </a:pPr>
            <a:endParaRPr lang="en-ZA" sz="1900" dirty="0"/>
          </a:p>
        </p:txBody>
      </p:sp>
      <p:sp>
        <p:nvSpPr>
          <p:cNvPr id="4" name="TextBox 3"/>
          <p:cNvSpPr txBox="1"/>
          <p:nvPr/>
        </p:nvSpPr>
        <p:spPr>
          <a:xfrm>
            <a:off x="6096000" y="620688"/>
            <a:ext cx="4392488" cy="6614118"/>
          </a:xfrm>
          <a:prstGeom prst="rect">
            <a:avLst/>
          </a:prstGeom>
          <a:noFill/>
        </p:spPr>
        <p:txBody>
          <a:bodyPr wrap="square" rtlCol="0">
            <a:spAutoFit/>
          </a:bodyPr>
          <a:lstStyle/>
          <a:p>
            <a:pPr marL="0" lvl="1">
              <a:lnSpc>
                <a:spcPct val="90000"/>
              </a:lnSpc>
              <a:spcBef>
                <a:spcPts val="600"/>
              </a:spcBef>
              <a:spcAft>
                <a:spcPts val="600"/>
              </a:spcAft>
            </a:pPr>
            <a:r>
              <a:rPr lang="en-ZA" sz="1900" b="1" u="sng" dirty="0"/>
              <a:t>At Provincial Level</a:t>
            </a:r>
          </a:p>
          <a:p>
            <a:pPr>
              <a:lnSpc>
                <a:spcPct val="90000"/>
              </a:lnSpc>
            </a:pPr>
            <a:endParaRPr lang="en-ZA" sz="100" dirty="0"/>
          </a:p>
          <a:p>
            <a:pPr marL="342900" indent="-342900">
              <a:lnSpc>
                <a:spcPct val="90000"/>
              </a:lnSpc>
              <a:spcBef>
                <a:spcPts val="600"/>
              </a:spcBef>
              <a:spcAft>
                <a:spcPts val="600"/>
              </a:spcAft>
              <a:buFont typeface="+mj-lt"/>
              <a:buAutoNum type="arabicPeriod"/>
            </a:pPr>
            <a:r>
              <a:rPr lang="en-ZA" sz="1900" dirty="0"/>
              <a:t>Weak monitoring, regulation and compliance enforcement – often only track expenditure by municipalities and not impact </a:t>
            </a:r>
          </a:p>
          <a:p>
            <a:pPr marL="342900" indent="-342900">
              <a:lnSpc>
                <a:spcPct val="90000"/>
              </a:lnSpc>
              <a:spcBef>
                <a:spcPts val="600"/>
              </a:spcBef>
              <a:spcAft>
                <a:spcPts val="600"/>
              </a:spcAft>
              <a:buFont typeface="+mj-lt"/>
              <a:buAutoNum type="arabicPeriod"/>
            </a:pPr>
            <a:r>
              <a:rPr lang="en-ZA" sz="1900" dirty="0"/>
              <a:t>Support to municipalities is ad-hoc and often not effective</a:t>
            </a:r>
          </a:p>
          <a:p>
            <a:pPr marL="342900" indent="-342900">
              <a:lnSpc>
                <a:spcPct val="90000"/>
              </a:lnSpc>
              <a:spcBef>
                <a:spcPts val="600"/>
              </a:spcBef>
              <a:spcAft>
                <a:spcPts val="600"/>
              </a:spcAft>
              <a:buFont typeface="+mj-lt"/>
              <a:buAutoNum type="arabicPeriod"/>
            </a:pPr>
            <a:r>
              <a:rPr lang="en-ZA" sz="1900" dirty="0"/>
              <a:t>Grant administration and management not optimal</a:t>
            </a:r>
          </a:p>
          <a:p>
            <a:pPr marL="800100" lvl="1" indent="-342900">
              <a:lnSpc>
                <a:spcPct val="90000"/>
              </a:lnSpc>
              <a:buFont typeface="Arial" panose="020B0604020202020204" pitchFamily="34" charset="0"/>
              <a:buChar char="•"/>
            </a:pPr>
            <a:r>
              <a:rPr lang="en-ZA" sz="1900" i="1" dirty="0">
                <a:solidFill>
                  <a:srgbClr val="F9671C"/>
                </a:solidFill>
              </a:rPr>
              <a:t>Sectors views this as </a:t>
            </a:r>
            <a:r>
              <a:rPr lang="en-ZA" sz="1900" i="1" dirty="0" err="1">
                <a:solidFill>
                  <a:srgbClr val="F9671C"/>
                </a:solidFill>
              </a:rPr>
              <a:t>Cogta</a:t>
            </a:r>
            <a:r>
              <a:rPr lang="en-ZA" sz="1900" i="1" dirty="0">
                <a:solidFill>
                  <a:srgbClr val="F9671C"/>
                </a:solidFill>
              </a:rPr>
              <a:t> programme</a:t>
            </a:r>
          </a:p>
          <a:p>
            <a:pPr marL="342900" indent="-342900">
              <a:lnSpc>
                <a:spcPct val="90000"/>
              </a:lnSpc>
              <a:spcBef>
                <a:spcPts val="600"/>
              </a:spcBef>
              <a:spcAft>
                <a:spcPts val="600"/>
              </a:spcAft>
              <a:buFont typeface="+mj-lt"/>
              <a:buAutoNum type="arabicPeriod"/>
            </a:pPr>
            <a:r>
              <a:rPr lang="en-ZA" sz="1900" dirty="0"/>
              <a:t>Duplication of efforts and operating in silos</a:t>
            </a:r>
          </a:p>
          <a:p>
            <a:pPr marL="342900" indent="-342900">
              <a:lnSpc>
                <a:spcPct val="90000"/>
              </a:lnSpc>
              <a:spcBef>
                <a:spcPts val="600"/>
              </a:spcBef>
              <a:spcAft>
                <a:spcPts val="600"/>
              </a:spcAft>
              <a:buFont typeface="+mj-lt"/>
              <a:buAutoNum type="arabicPeriod"/>
            </a:pPr>
            <a:r>
              <a:rPr lang="en-ZA" sz="1900" dirty="0"/>
              <a:t>Existing structures not sufficiently effective – District Appraisal Committees, PMUs and the PMO</a:t>
            </a:r>
          </a:p>
          <a:p>
            <a:pPr marL="342900" indent="-342900">
              <a:lnSpc>
                <a:spcPct val="90000"/>
              </a:lnSpc>
              <a:spcBef>
                <a:spcPts val="600"/>
              </a:spcBef>
              <a:spcAft>
                <a:spcPts val="600"/>
              </a:spcAft>
              <a:buFont typeface="+mj-lt"/>
              <a:buAutoNum type="arabicPeriod"/>
            </a:pPr>
            <a:r>
              <a:rPr lang="en-ZA" sz="1900" dirty="0"/>
              <a:t>Inability to fully support the MIG programme due to resource constraints</a:t>
            </a:r>
          </a:p>
          <a:p>
            <a:pPr marL="342900" indent="-342900">
              <a:lnSpc>
                <a:spcPct val="90000"/>
              </a:lnSpc>
              <a:spcBef>
                <a:spcPts val="600"/>
              </a:spcBef>
              <a:spcAft>
                <a:spcPts val="600"/>
              </a:spcAft>
              <a:buFont typeface="+mj-lt"/>
              <a:buAutoNum type="arabicPeriod"/>
            </a:pPr>
            <a:endParaRPr lang="en-GB" sz="1900" dirty="0"/>
          </a:p>
        </p:txBody>
      </p:sp>
    </p:spTree>
    <p:extLst>
      <p:ext uri="{BB962C8B-B14F-4D97-AF65-F5344CB8AC3E}">
        <p14:creationId xmlns:p14="http://schemas.microsoft.com/office/powerpoint/2010/main" xmlns="" val="41652711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880" y="116632"/>
            <a:ext cx="7886700" cy="437594"/>
          </a:xfrm>
        </p:spPr>
        <p:txBody>
          <a:bodyPr>
            <a:noAutofit/>
          </a:bodyPr>
          <a:lstStyle/>
          <a:p>
            <a:r>
              <a:rPr lang="en-ZA" sz="3200" dirty="0" smtClean="0">
                <a:solidFill>
                  <a:srgbClr val="FF0000"/>
                </a:solidFill>
              </a:rPr>
              <a:t>NW Key </a:t>
            </a:r>
            <a:r>
              <a:rPr lang="en-ZA" sz="3200" dirty="0">
                <a:solidFill>
                  <a:srgbClr val="FF0000"/>
                </a:solidFill>
              </a:rPr>
              <a:t>Service Delivery Challenges </a:t>
            </a:r>
          </a:p>
        </p:txBody>
      </p:sp>
      <p:sp>
        <p:nvSpPr>
          <p:cNvPr id="3" name="Content Placeholder 2"/>
          <p:cNvSpPr>
            <a:spLocks noGrp="1"/>
          </p:cNvSpPr>
          <p:nvPr>
            <p:ph idx="1"/>
          </p:nvPr>
        </p:nvSpPr>
        <p:spPr>
          <a:xfrm>
            <a:off x="1344710" y="628312"/>
            <a:ext cx="4680520" cy="3575180"/>
          </a:xfrm>
        </p:spPr>
        <p:txBody>
          <a:bodyPr/>
          <a:lstStyle/>
          <a:p>
            <a:pPr marL="342900" lvl="1" indent="0">
              <a:spcBef>
                <a:spcPts val="600"/>
              </a:spcBef>
              <a:spcAft>
                <a:spcPts val="600"/>
              </a:spcAft>
              <a:buNone/>
            </a:pPr>
            <a:r>
              <a:rPr lang="en-ZA" sz="1900" b="1" u="sng" dirty="0"/>
              <a:t>At Municipal Level</a:t>
            </a:r>
          </a:p>
          <a:p>
            <a:pPr marL="342900" lvl="1" indent="0">
              <a:spcBef>
                <a:spcPts val="0"/>
              </a:spcBef>
              <a:buNone/>
            </a:pPr>
            <a:endParaRPr lang="en-ZA" sz="100" dirty="0"/>
          </a:p>
          <a:p>
            <a:pPr lvl="1">
              <a:spcBef>
                <a:spcPts val="600"/>
              </a:spcBef>
              <a:spcAft>
                <a:spcPts val="600"/>
              </a:spcAft>
            </a:pPr>
            <a:r>
              <a:rPr lang="en-ZA" sz="1900" dirty="0"/>
              <a:t>Weak institutional arrangements between Water Service Authorities and  Water Service Providers</a:t>
            </a:r>
          </a:p>
          <a:p>
            <a:pPr lvl="1">
              <a:spcBef>
                <a:spcPts val="600"/>
              </a:spcBef>
              <a:spcAft>
                <a:spcPts val="600"/>
              </a:spcAft>
            </a:pPr>
            <a:r>
              <a:rPr lang="en-ZA" sz="1900" dirty="0"/>
              <a:t>Water contamination and spillages due to lack of Operations and Maintenance</a:t>
            </a:r>
          </a:p>
          <a:p>
            <a:pPr lvl="1">
              <a:spcBef>
                <a:spcPts val="600"/>
              </a:spcBef>
              <a:spcAft>
                <a:spcPts val="600"/>
              </a:spcAft>
            </a:pPr>
            <a:r>
              <a:rPr lang="en-ZA" sz="1900" dirty="0"/>
              <a:t>High levels of infrastructure vandalism</a:t>
            </a:r>
          </a:p>
          <a:p>
            <a:pPr marL="342900" lvl="1" indent="0">
              <a:spcBef>
                <a:spcPts val="600"/>
              </a:spcBef>
              <a:spcAft>
                <a:spcPts val="600"/>
              </a:spcAft>
              <a:buNone/>
            </a:pPr>
            <a:endParaRPr lang="en-ZA" sz="1900" dirty="0"/>
          </a:p>
        </p:txBody>
      </p:sp>
    </p:spTree>
    <p:extLst>
      <p:ext uri="{BB962C8B-B14F-4D97-AF65-F5344CB8AC3E}">
        <p14:creationId xmlns:p14="http://schemas.microsoft.com/office/powerpoint/2010/main" xmlns="" val="26706871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457" y="31886"/>
            <a:ext cx="8352927" cy="444786"/>
          </a:xfrm>
          <a:solidFill>
            <a:schemeClr val="bg1"/>
          </a:solidFill>
          <a:ln>
            <a:noFill/>
          </a:ln>
        </p:spPr>
        <p:style>
          <a:lnRef idx="1">
            <a:schemeClr val="accent4"/>
          </a:lnRef>
          <a:fillRef idx="3">
            <a:schemeClr val="accent4"/>
          </a:fillRef>
          <a:effectRef idx="2">
            <a:schemeClr val="accent4"/>
          </a:effectRef>
          <a:fontRef idx="minor">
            <a:schemeClr val="lt1"/>
          </a:fontRef>
        </p:style>
        <p:txBody>
          <a:bodyPr/>
          <a:lstStyle/>
          <a:p>
            <a:r>
              <a:rPr lang="en-US" dirty="0" smtClean="0"/>
              <a:t>NW MIG Trend Analysis</a:t>
            </a: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1819456" y="476672"/>
            <a:ext cx="8525016" cy="6381328"/>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sz="2200" dirty="0"/>
              <a:t>There are Municipalities who have consistently underspent below 80%.</a:t>
            </a:r>
          </a:p>
          <a:p>
            <a:r>
              <a:rPr lang="en-US" sz="2200" dirty="0"/>
              <a:t>Some of the Municipalities were able to spend above 80% by the end of the Municipal financial year due to the stopping of funds. </a:t>
            </a:r>
          </a:p>
          <a:p>
            <a:r>
              <a:rPr lang="en-US" sz="2200" dirty="0"/>
              <a:t>Municipalities have experienced stoppages of funds in three consecutive financial years </a:t>
            </a:r>
            <a:r>
              <a:rPr lang="en-US" sz="2200" dirty="0" err="1"/>
              <a:t>e.g</a:t>
            </a:r>
            <a:r>
              <a:rPr lang="en-US" sz="2200" dirty="0"/>
              <a:t> (</a:t>
            </a:r>
            <a:r>
              <a:rPr lang="en-US" sz="2200" dirty="0" err="1"/>
              <a:t>Ngaka</a:t>
            </a:r>
            <a:r>
              <a:rPr lang="en-US" sz="2200" dirty="0"/>
              <a:t> </a:t>
            </a:r>
            <a:r>
              <a:rPr lang="en-US" sz="2200" dirty="0" err="1"/>
              <a:t>Modiri</a:t>
            </a:r>
            <a:r>
              <a:rPr lang="en-US" sz="2200" dirty="0"/>
              <a:t> </a:t>
            </a:r>
            <a:r>
              <a:rPr lang="en-US" sz="2200" dirty="0" err="1"/>
              <a:t>Molema</a:t>
            </a:r>
            <a:r>
              <a:rPr lang="en-US" sz="2200" dirty="0"/>
              <a:t> District Municipality).</a:t>
            </a:r>
          </a:p>
          <a:p>
            <a:r>
              <a:rPr lang="en-US" sz="2200" dirty="0"/>
              <a:t>A number of Municipalities have regressed in the MTEF due to weak institutional capacity and financial viability.</a:t>
            </a:r>
          </a:p>
          <a:p>
            <a:r>
              <a:rPr lang="en-US" sz="2200" dirty="0"/>
              <a:t>60% of the Municipalities in the North West Province have reported less than 60% expenditure of what was transferred in the first quarter.</a:t>
            </a:r>
          </a:p>
          <a:p>
            <a:r>
              <a:rPr lang="en-US" sz="2200" dirty="0" err="1"/>
              <a:t>Ditsobotla</a:t>
            </a:r>
            <a:r>
              <a:rPr lang="en-US" sz="2200" dirty="0"/>
              <a:t>, Rustenburg and </a:t>
            </a:r>
            <a:r>
              <a:rPr lang="en-US" sz="2200" dirty="0" err="1"/>
              <a:t>Mamusa</a:t>
            </a:r>
            <a:r>
              <a:rPr lang="en-US" sz="2200" dirty="0"/>
              <a:t> local Municipalities have reported zero expenditure in the first Municipal quarter for  2017/18 financial year.</a:t>
            </a:r>
          </a:p>
          <a:p>
            <a:r>
              <a:rPr lang="en-US" sz="2200" dirty="0"/>
              <a:t>An additional R64,7 million was allocated in the 2016/17 financial year from another province, however, some the funds were  lost during the 2016/17 rollover process due to improper accounting processes.</a:t>
            </a:r>
          </a:p>
          <a:p>
            <a:pPr algn="just">
              <a:lnSpc>
                <a:spcPct val="107000"/>
              </a:lnSpc>
              <a:spcAft>
                <a:spcPts val="800"/>
              </a:spcAft>
            </a:pPr>
            <a:endParaRPr lang="en-US" sz="2200" dirty="0"/>
          </a:p>
        </p:txBody>
      </p:sp>
    </p:spTree>
    <p:extLst>
      <p:ext uri="{BB962C8B-B14F-4D97-AF65-F5344CB8AC3E}">
        <p14:creationId xmlns:p14="http://schemas.microsoft.com/office/powerpoint/2010/main" xmlns="" val="1728316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8496944" cy="504056"/>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ZA" dirty="0" smtClean="0"/>
              <a:t/>
            </a:r>
            <a:br>
              <a:rPr lang="en-ZA" dirty="0" smtClean="0"/>
            </a:br>
            <a:r>
              <a:rPr lang="en-ZA" dirty="0" smtClean="0"/>
              <a:t>FREE STATE PROVINCE: GENERIC CHALLENGES OF MUNICIPALITIES </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7</a:t>
            </a:fld>
            <a:endParaRPr lang="en-US" altLang="en-US" dirty="0"/>
          </a:p>
        </p:txBody>
      </p:sp>
      <p:sp>
        <p:nvSpPr>
          <p:cNvPr id="6" name="Content Placeholder 5"/>
          <p:cNvSpPr>
            <a:spLocks noGrp="1"/>
          </p:cNvSpPr>
          <p:nvPr>
            <p:ph sz="quarter" idx="13"/>
          </p:nvPr>
        </p:nvSpPr>
        <p:spPr>
          <a:xfrm>
            <a:off x="1919536" y="764704"/>
            <a:ext cx="8280920" cy="5832648"/>
          </a:xfrm>
        </p:spPr>
        <p:txBody>
          <a:bodyPr/>
          <a:lstStyle/>
          <a:p>
            <a:pPr algn="just"/>
            <a:r>
              <a:rPr lang="en-ZA" dirty="0" smtClean="0"/>
              <a:t>As part of the B2B Phase 2 approach four (4) municipalities have been prioritised in Free State Province and were engaged during the Ministers’ visit held on 20 October 2017, namely:</a:t>
            </a:r>
          </a:p>
          <a:p>
            <a:pPr lvl="1" indent="-338138" algn="just">
              <a:buFont typeface="Wingdings" panose="05000000000000000000" pitchFamily="2" charset="2"/>
              <a:buChar char="Ø"/>
            </a:pPr>
            <a:r>
              <a:rPr lang="en-ZA" dirty="0" smtClean="0"/>
              <a:t>Mafube LM</a:t>
            </a:r>
          </a:p>
          <a:p>
            <a:pPr lvl="1" indent="-338138" algn="just">
              <a:buFont typeface="Wingdings" panose="05000000000000000000" pitchFamily="2" charset="2"/>
              <a:buChar char="Ø"/>
            </a:pPr>
            <a:r>
              <a:rPr lang="en-ZA" dirty="0" smtClean="0"/>
              <a:t>Masilonyana LM</a:t>
            </a:r>
          </a:p>
          <a:p>
            <a:pPr lvl="1" indent="-338138" algn="just">
              <a:buFont typeface="Wingdings" panose="05000000000000000000" pitchFamily="2" charset="2"/>
              <a:buChar char="Ø"/>
            </a:pPr>
            <a:r>
              <a:rPr lang="en-ZA" dirty="0" err="1" smtClean="0"/>
              <a:t>Maluti</a:t>
            </a:r>
            <a:r>
              <a:rPr lang="en-ZA" dirty="0" smtClean="0"/>
              <a:t>-A-</a:t>
            </a:r>
            <a:r>
              <a:rPr lang="en-ZA" dirty="0" err="1" smtClean="0"/>
              <a:t>Phofung</a:t>
            </a:r>
            <a:r>
              <a:rPr lang="en-ZA" dirty="0" smtClean="0"/>
              <a:t> LM</a:t>
            </a:r>
          </a:p>
          <a:p>
            <a:pPr lvl="1" indent="-338138" algn="just">
              <a:buFont typeface="Wingdings" panose="05000000000000000000" pitchFamily="2" charset="2"/>
              <a:buChar char="Ø"/>
            </a:pPr>
            <a:r>
              <a:rPr lang="en-ZA" dirty="0" err="1" smtClean="0"/>
              <a:t>Matjhabeng</a:t>
            </a:r>
            <a:r>
              <a:rPr lang="en-ZA" dirty="0" smtClean="0"/>
              <a:t> LM</a:t>
            </a:r>
          </a:p>
          <a:p>
            <a:pPr algn="just"/>
            <a:r>
              <a:rPr lang="en-ZA" dirty="0" smtClean="0"/>
              <a:t>Mafube and Masilonyana local municipalities were placed under section 139 (1)(b) of the Constitution. Financial Recovery Plans have been developed for both municipalities.</a:t>
            </a:r>
          </a:p>
          <a:p>
            <a:pPr algn="just"/>
            <a:r>
              <a:rPr lang="en-ZA" dirty="0" smtClean="0"/>
              <a:t>Generic challenges in the above-mentioned municipalities relates to vacancies of senior management positions, poor revenue collection, aging water, electricity and sewer infrastructure, high debt to ESKOM and Water Boards, utilisation of MIG for operational expenditure, bloated organograms.</a:t>
            </a:r>
            <a:endParaRPr lang="en-ZA" dirty="0"/>
          </a:p>
          <a:p>
            <a:endParaRPr lang="en-ZA" dirty="0"/>
          </a:p>
        </p:txBody>
      </p:sp>
    </p:spTree>
    <p:extLst>
      <p:ext uri="{BB962C8B-B14F-4D97-AF65-F5344CB8AC3E}">
        <p14:creationId xmlns:p14="http://schemas.microsoft.com/office/powerpoint/2010/main" xmlns="" val="3505221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8496944" cy="504056"/>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ZA" dirty="0" smtClean="0"/>
              <a:t/>
            </a:r>
            <a:br>
              <a:rPr lang="en-ZA" dirty="0" smtClean="0"/>
            </a:br>
            <a:r>
              <a:rPr lang="en-ZA" dirty="0" smtClean="0"/>
              <a:t>FREE STATE PROVINCE: GENERIC CHALLENGES OF MUNICIPALITIES</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6" name="Content Placeholder 5"/>
          <p:cNvSpPr>
            <a:spLocks noGrp="1"/>
          </p:cNvSpPr>
          <p:nvPr>
            <p:ph sz="quarter" idx="13"/>
          </p:nvPr>
        </p:nvSpPr>
        <p:spPr>
          <a:xfrm>
            <a:off x="1919536" y="764704"/>
            <a:ext cx="8280920" cy="5832648"/>
          </a:xfrm>
        </p:spPr>
        <p:txBody>
          <a:bodyPr/>
          <a:lstStyle/>
          <a:p>
            <a:pPr marL="0" indent="0">
              <a:buNone/>
            </a:pPr>
            <a:r>
              <a:rPr lang="en-ZA" b="1" dirty="0" smtClean="0"/>
              <a:t>Generic </a:t>
            </a:r>
            <a:r>
              <a:rPr lang="en-ZA" b="1" dirty="0"/>
              <a:t>Free State municipal challenges:</a:t>
            </a:r>
          </a:p>
          <a:p>
            <a:pPr algn="just"/>
            <a:r>
              <a:rPr lang="en-ZA" dirty="0"/>
              <a:t>Lack of reporting on the filling of section 57 and 56 appointments by municipalities and the </a:t>
            </a:r>
            <a:r>
              <a:rPr lang="en-ZA" dirty="0" smtClean="0"/>
              <a:t>province. Out of a total of 129 senior management positions in municipalities, 50 vacancies (39%) were reported to PCC;</a:t>
            </a:r>
          </a:p>
          <a:p>
            <a:pPr algn="just"/>
            <a:r>
              <a:rPr lang="en-ZA" dirty="0" smtClean="0"/>
              <a:t>“Vulnerable” municipalities do not submit monthly B2B reports;</a:t>
            </a:r>
          </a:p>
          <a:p>
            <a:pPr algn="just"/>
            <a:r>
              <a:rPr lang="en-ZA" dirty="0" smtClean="0"/>
              <a:t> FS Provincial Department procured a complaints / compliments  management system for municipalities which has reflected that most complaints relates to firstly electricity, secondly water and lastly to sewerage challenges experienced;</a:t>
            </a:r>
          </a:p>
          <a:p>
            <a:pPr algn="just"/>
            <a:r>
              <a:rPr lang="en-ZA" dirty="0" smtClean="0"/>
              <a:t>Department of Energy has indicated that challenges are experienced </a:t>
            </a:r>
            <a:r>
              <a:rPr lang="en-ZA" smtClean="0"/>
              <a:t>in some FS </a:t>
            </a:r>
            <a:r>
              <a:rPr lang="en-ZA" dirty="0" smtClean="0"/>
              <a:t>municipalities to effectively implement the INEP mainly due to the lack of technical skills and capacity in the electrical services departments;</a:t>
            </a:r>
          </a:p>
          <a:p>
            <a:pPr algn="just"/>
            <a:r>
              <a:rPr lang="en-ZA" dirty="0" smtClean="0"/>
              <a:t>In Free State, 10 municipalities reported vacancy rates higher than 20% to the </a:t>
            </a:r>
            <a:r>
              <a:rPr lang="en-ZA" dirty="0" err="1" smtClean="0"/>
              <a:t>StatsSA</a:t>
            </a:r>
            <a:r>
              <a:rPr lang="en-ZA" dirty="0" smtClean="0"/>
              <a:t> non-financial census;</a:t>
            </a:r>
          </a:p>
          <a:p>
            <a:pPr algn="just"/>
            <a:r>
              <a:rPr lang="en-ZA" dirty="0" smtClean="0"/>
              <a:t>Service delivery challenges relates to aging water and electricity infrastructure such as Waste Water Treatment Plants;</a:t>
            </a:r>
          </a:p>
          <a:p>
            <a:pPr marL="0" indent="0" algn="just">
              <a:buNone/>
            </a:pPr>
            <a:endParaRPr lang="en-ZA" dirty="0" smtClean="0"/>
          </a:p>
          <a:p>
            <a:pPr marL="0" indent="0" algn="just">
              <a:buNone/>
            </a:pPr>
            <a:endParaRPr lang="en-ZA" dirty="0" smtClean="0"/>
          </a:p>
          <a:p>
            <a:endParaRPr lang="en-ZA" dirty="0"/>
          </a:p>
          <a:p>
            <a:endParaRPr lang="en-ZA" dirty="0"/>
          </a:p>
        </p:txBody>
      </p:sp>
    </p:spTree>
    <p:extLst>
      <p:ext uri="{BB962C8B-B14F-4D97-AF65-F5344CB8AC3E}">
        <p14:creationId xmlns:p14="http://schemas.microsoft.com/office/powerpoint/2010/main" xmlns="" val="187184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8496944" cy="504056"/>
          </a:xfrm>
          <a:solidFill>
            <a:schemeClr val="bg1"/>
          </a:solidFill>
          <a:ln>
            <a:no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ZA" dirty="0" smtClean="0"/>
              <a:t/>
            </a:r>
            <a:br>
              <a:rPr lang="en-ZA" dirty="0" smtClean="0"/>
            </a:br>
            <a:r>
              <a:rPr lang="en-ZA" dirty="0" smtClean="0"/>
              <a:t>FREE STATE PROVINCE: GENERIC CHALLENGES OF MUNICIPALITIES </a:t>
            </a:r>
            <a:r>
              <a:rPr lang="en-ZA" dirty="0"/>
              <a:t/>
            </a:r>
            <a:br>
              <a:rPr lang="en-ZA" dirty="0"/>
            </a:br>
            <a:endParaRPr lang="en-US"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9</a:t>
            </a:fld>
            <a:endParaRPr lang="en-US" altLang="en-US" dirty="0"/>
          </a:p>
        </p:txBody>
      </p:sp>
      <p:sp>
        <p:nvSpPr>
          <p:cNvPr id="6" name="Content Placeholder 5"/>
          <p:cNvSpPr>
            <a:spLocks noGrp="1"/>
          </p:cNvSpPr>
          <p:nvPr>
            <p:ph sz="quarter" idx="13"/>
          </p:nvPr>
        </p:nvSpPr>
        <p:spPr>
          <a:xfrm>
            <a:off x="1919536" y="764704"/>
            <a:ext cx="8280920" cy="5832648"/>
          </a:xfrm>
        </p:spPr>
        <p:txBody>
          <a:bodyPr/>
          <a:lstStyle/>
          <a:p>
            <a:pPr marL="0" indent="0" algn="just">
              <a:buNone/>
            </a:pPr>
            <a:r>
              <a:rPr lang="en-ZA" b="1" dirty="0" smtClean="0"/>
              <a:t>The emerging aspects and trends from the B2B Bi-annual report: October 2014 – June 2016 specifically in relation to the performance of Free State municipalities</a:t>
            </a:r>
          </a:p>
          <a:p>
            <a:pPr algn="just"/>
            <a:r>
              <a:rPr lang="en-ZA" dirty="0" smtClean="0"/>
              <a:t>The </a:t>
            </a:r>
            <a:r>
              <a:rPr lang="en-ZA" b="1" dirty="0" smtClean="0"/>
              <a:t>lowest average Municipal Council meetings </a:t>
            </a:r>
            <a:r>
              <a:rPr lang="en-ZA" dirty="0" smtClean="0"/>
              <a:t>in 2015/16 were held in the Free State. In FS 8 (34,8%) reporting municipalities on average held 1 or more council meeting per month during 2014/15.  In 2015/16, 7 (31,8%) of municipalities on average held 1 or more council meeting per month. </a:t>
            </a:r>
          </a:p>
          <a:p>
            <a:pPr algn="just"/>
            <a:r>
              <a:rPr lang="en-ZA" dirty="0" smtClean="0"/>
              <a:t>Free State municipalities’ average rates of </a:t>
            </a:r>
            <a:r>
              <a:rPr lang="en-ZA" b="1" dirty="0" smtClean="0"/>
              <a:t>revenue collection </a:t>
            </a:r>
            <a:r>
              <a:rPr lang="en-ZA" dirty="0" smtClean="0"/>
              <a:t>for the two years were between 60-70% which is the lowest of all provinces. </a:t>
            </a:r>
          </a:p>
          <a:p>
            <a:pPr lvl="0" algn="just"/>
            <a:r>
              <a:rPr lang="en-ZA" dirty="0">
                <a:solidFill>
                  <a:prstClr val="black"/>
                </a:solidFill>
              </a:rPr>
              <a:t>In FS, 14 reporting municipalities indicated that they had a complaints management system in place in 2014/15 and 13 municipalities during 2015/16. </a:t>
            </a:r>
          </a:p>
          <a:p>
            <a:pPr lvl="0" algn="just"/>
            <a:r>
              <a:rPr lang="en-ZA" dirty="0">
                <a:solidFill>
                  <a:prstClr val="black"/>
                </a:solidFill>
              </a:rPr>
              <a:t>According to the 2016 Community Survey Household level statistics Free State municipalities are performing well in terms of access to piped water and electricity with most municipalities having household access of 80% or higher.  Challenges are however experienced with regard to household access to sanitation in some municipalities e.g. </a:t>
            </a:r>
            <a:r>
              <a:rPr lang="en-ZA" dirty="0" err="1">
                <a:solidFill>
                  <a:prstClr val="black"/>
                </a:solidFill>
              </a:rPr>
              <a:t>Tokologo</a:t>
            </a:r>
            <a:r>
              <a:rPr lang="en-ZA" dirty="0">
                <a:solidFill>
                  <a:prstClr val="black"/>
                </a:solidFill>
              </a:rPr>
              <a:t>, </a:t>
            </a:r>
            <a:r>
              <a:rPr lang="en-ZA" dirty="0" err="1">
                <a:solidFill>
                  <a:prstClr val="black"/>
                </a:solidFill>
              </a:rPr>
              <a:t>Maluti</a:t>
            </a:r>
            <a:r>
              <a:rPr lang="en-ZA" dirty="0">
                <a:solidFill>
                  <a:prstClr val="black"/>
                </a:solidFill>
              </a:rPr>
              <a:t>-A-</a:t>
            </a:r>
            <a:r>
              <a:rPr lang="en-ZA" dirty="0" err="1">
                <a:solidFill>
                  <a:prstClr val="black"/>
                </a:solidFill>
              </a:rPr>
              <a:t>Phofung</a:t>
            </a:r>
            <a:r>
              <a:rPr lang="en-ZA" dirty="0">
                <a:solidFill>
                  <a:prstClr val="black"/>
                </a:solidFill>
              </a:rPr>
              <a:t>, Phumelela, </a:t>
            </a:r>
            <a:r>
              <a:rPr lang="en-ZA" dirty="0" err="1">
                <a:solidFill>
                  <a:prstClr val="black"/>
                </a:solidFill>
              </a:rPr>
              <a:t>Setsoto</a:t>
            </a:r>
            <a:r>
              <a:rPr lang="en-ZA" dirty="0">
                <a:solidFill>
                  <a:prstClr val="black"/>
                </a:solidFill>
              </a:rPr>
              <a:t>, Metsimaholo</a:t>
            </a:r>
          </a:p>
          <a:p>
            <a:pPr algn="just"/>
            <a:endParaRPr lang="en-ZA" dirty="0" smtClean="0"/>
          </a:p>
          <a:p>
            <a:pPr marL="0" indent="0" algn="just">
              <a:buNone/>
            </a:pPr>
            <a:endParaRPr lang="en-ZA" dirty="0" smtClean="0"/>
          </a:p>
          <a:p>
            <a:endParaRPr lang="en-ZA" dirty="0"/>
          </a:p>
          <a:p>
            <a:endParaRPr lang="en-ZA" dirty="0"/>
          </a:p>
        </p:txBody>
      </p:sp>
    </p:spTree>
    <p:extLst>
      <p:ext uri="{BB962C8B-B14F-4D97-AF65-F5344CB8AC3E}">
        <p14:creationId xmlns:p14="http://schemas.microsoft.com/office/powerpoint/2010/main" xmlns="" val="823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984</Words>
  <Application>Microsoft Office PowerPoint</Application>
  <PresentationFormat>Custom</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SUMMARY OF CHALLENGES IN FREE STATE, NORTH-WEST AND NORTHERN CAPE</vt:lpstr>
      <vt:lpstr>NORTHERN CAPE CONTEXT</vt:lpstr>
      <vt:lpstr>NORTH WEST CONTEXT</vt:lpstr>
      <vt:lpstr>NW Key Service Delivery Challenges </vt:lpstr>
      <vt:lpstr>NW Key Service Delivery Challenges </vt:lpstr>
      <vt:lpstr>NW MIG Trend Analysis</vt:lpstr>
      <vt:lpstr> FREE STATE PROVINCE: GENERIC CHALLENGES OF MUNICIPALITIES  </vt:lpstr>
      <vt:lpstr> FREE STATE PROVINCE: GENERIC CHALLENGES OF MUNICIPALITIES </vt:lpstr>
      <vt:lpstr> FREE STATE PROVINCE: GENERIC CHALLENGES OF MUNICIPALITIES  </vt:lpstr>
      <vt:lpstr> FREE STATE PROVINE: GENERIC CHALLENGES OF MUNICIPALITIES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CHALLENGES IN FREE STATE, NORTH-WEST AND NORTHERN CAPE</dc:title>
  <dc:creator>Themba Fosi</dc:creator>
  <cp:lastModifiedBy>PUMZA</cp:lastModifiedBy>
  <cp:revision>2</cp:revision>
  <dcterms:created xsi:type="dcterms:W3CDTF">2017-11-20T08:10:19Z</dcterms:created>
  <dcterms:modified xsi:type="dcterms:W3CDTF">2017-11-30T10:15:26Z</dcterms:modified>
</cp:coreProperties>
</file>