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4" r:id="rId2"/>
    <p:sldMasterId id="2147483660" r:id="rId3"/>
  </p:sldMasterIdLst>
  <p:notesMasterIdLst>
    <p:notesMasterId r:id="rId21"/>
  </p:notesMasterIdLst>
  <p:handoutMasterIdLst>
    <p:handoutMasterId r:id="rId22"/>
  </p:handoutMasterIdLst>
  <p:sldIdLst>
    <p:sldId id="394" r:id="rId4"/>
    <p:sldId id="467" r:id="rId5"/>
    <p:sldId id="449" r:id="rId6"/>
    <p:sldId id="450" r:id="rId7"/>
    <p:sldId id="468" r:id="rId8"/>
    <p:sldId id="403" r:id="rId9"/>
    <p:sldId id="469" r:id="rId10"/>
    <p:sldId id="454" r:id="rId11"/>
    <p:sldId id="455" r:id="rId12"/>
    <p:sldId id="457" r:id="rId13"/>
    <p:sldId id="458" r:id="rId14"/>
    <p:sldId id="459" r:id="rId15"/>
    <p:sldId id="462" r:id="rId16"/>
    <p:sldId id="466" r:id="rId17"/>
    <p:sldId id="464" r:id="rId18"/>
    <p:sldId id="465" r:id="rId19"/>
    <p:sldId id="463" r:id="rId20"/>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9E"/>
    <a:srgbClr val="0563C1"/>
    <a:srgbClr val="FF0000"/>
    <a:srgbClr val="CC99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07" autoAdjust="0"/>
    <p:restoredTop sz="94434" autoAdjust="0"/>
  </p:normalViewPr>
  <p:slideViewPr>
    <p:cSldViewPr snapToGrid="0">
      <p:cViewPr varScale="1">
        <p:scale>
          <a:sx n="94" d="100"/>
          <a:sy n="94" d="100"/>
        </p:scale>
        <p:origin x="979" y="77"/>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41" d="100"/>
          <a:sy n="41" d="100"/>
        </p:scale>
        <p:origin x="215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CE76782-37C4-4261-B369-988A65170D1A}" type="datetimeFigureOut">
              <a:rPr lang="en-ZA" smtClean="0"/>
              <a:t>2017-11-23</a:t>
            </a:fld>
            <a:endParaRPr lang="en-ZA"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51786C4-8F9A-4A46-B551-4160B4188238}" type="slidenum">
              <a:rPr lang="en-ZA" smtClean="0"/>
              <a:t>‹#›</a:t>
            </a:fld>
            <a:endParaRPr lang="en-ZA" dirty="0"/>
          </a:p>
        </p:txBody>
      </p:sp>
    </p:spTree>
    <p:extLst>
      <p:ext uri="{BB962C8B-B14F-4D97-AF65-F5344CB8AC3E}">
        <p14:creationId xmlns:p14="http://schemas.microsoft.com/office/powerpoint/2010/main" val="4100933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5"/>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5"/>
          </a:xfrm>
          <a:prstGeom prst="rect">
            <a:avLst/>
          </a:prstGeom>
        </p:spPr>
        <p:txBody>
          <a:bodyPr vert="horz" lIns="93177" tIns="46589" rIns="93177" bIns="46589" rtlCol="0"/>
          <a:lstStyle>
            <a:lvl1pPr algn="r">
              <a:defRPr sz="1200"/>
            </a:lvl1pPr>
          </a:lstStyle>
          <a:p>
            <a:fld id="{C3B711A9-B880-4E2C-ABDB-B47A95D027AB}" type="datetimeFigureOut">
              <a:rPr lang="en-US" smtClean="0"/>
              <a:t>11/23/2017</a:t>
            </a:fld>
            <a:endParaRPr lang="en-US" dirty="0"/>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4"/>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4"/>
          </a:xfrm>
          <a:prstGeom prst="rect">
            <a:avLst/>
          </a:prstGeom>
        </p:spPr>
        <p:txBody>
          <a:bodyPr vert="horz" lIns="93177" tIns="46589" rIns="93177" bIns="46589" rtlCol="0" anchor="b"/>
          <a:lstStyle>
            <a:lvl1pPr algn="r">
              <a:defRPr sz="1200"/>
            </a:lvl1pPr>
          </a:lstStyle>
          <a:p>
            <a:fld id="{E895C1CC-A83D-4BA8-89D4-6EF9F46C4642}" type="slidenum">
              <a:rPr lang="en-US" smtClean="0"/>
              <a:t>‹#›</a:t>
            </a:fld>
            <a:endParaRPr lang="en-US" dirty="0"/>
          </a:p>
        </p:txBody>
      </p:sp>
    </p:spTree>
    <p:extLst>
      <p:ext uri="{BB962C8B-B14F-4D97-AF65-F5344CB8AC3E}">
        <p14:creationId xmlns:p14="http://schemas.microsoft.com/office/powerpoint/2010/main" val="1218983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902767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640981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547597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8745359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659896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178802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992411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668981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739443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463569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788300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973351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340156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50038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501848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4AA7A-7FF3-403E-B881-B311781A7CB8}"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779180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sp>
        <p:nvSpPr>
          <p:cNvPr id="2" name="Rectangle 1"/>
          <p:cNvSpPr/>
          <p:nvPr userDrawn="1"/>
        </p:nvSpPr>
        <p:spPr>
          <a:xfrm>
            <a:off x="1" y="2948008"/>
            <a:ext cx="9905999" cy="1672208"/>
          </a:xfrm>
          <a:prstGeom prst="rect">
            <a:avLst/>
          </a:prstGeom>
          <a:solidFill>
            <a:srgbClr val="0053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p>
        </p:txBody>
      </p:sp>
      <p:sp>
        <p:nvSpPr>
          <p:cNvPr id="18" name="Title 1"/>
          <p:cNvSpPr>
            <a:spLocks noGrp="1"/>
          </p:cNvSpPr>
          <p:nvPr>
            <p:ph type="title"/>
          </p:nvPr>
        </p:nvSpPr>
        <p:spPr>
          <a:xfrm>
            <a:off x="137201" y="2995741"/>
            <a:ext cx="9768798" cy="1646083"/>
          </a:xfrm>
        </p:spPr>
        <p:txBody>
          <a:bodyPr/>
          <a:lstStyle>
            <a:lvl1pPr>
              <a:defRPr b="1">
                <a:solidFill>
                  <a:schemeClr val="bg1"/>
                </a:solidFill>
              </a:defRPr>
            </a:lvl1pPr>
          </a:lstStyle>
          <a:p>
            <a:r>
              <a:rPr lang="en-US" dirty="0" smtClean="0"/>
              <a:t>Click to edit Master title style</a:t>
            </a:r>
            <a:endParaRPr lang="en-ZA" dirty="0"/>
          </a:p>
        </p:txBody>
      </p:sp>
    </p:spTree>
    <p:extLst>
      <p:ext uri="{BB962C8B-B14F-4D97-AF65-F5344CB8AC3E}">
        <p14:creationId xmlns:p14="http://schemas.microsoft.com/office/powerpoint/2010/main" val="37856832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7084" y="1370409"/>
            <a:ext cx="2963499" cy="4749178"/>
          </a:xfrm>
          <a:ln>
            <a:solidFill>
              <a:schemeClr val="tx1"/>
            </a:solidFill>
          </a:ln>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Title 11"/>
          <p:cNvSpPr>
            <a:spLocks noGrp="1"/>
          </p:cNvSpPr>
          <p:nvPr>
            <p:ph type="title"/>
          </p:nvPr>
        </p:nvSpPr>
        <p:spPr>
          <a:xfrm>
            <a:off x="54173" y="388034"/>
            <a:ext cx="8017670" cy="804183"/>
          </a:xfrm>
        </p:spPr>
        <p:txBody>
          <a:bodyPr/>
          <a:lstStyle/>
          <a:p>
            <a:r>
              <a:rPr lang="en-US" dirty="0" smtClean="0"/>
              <a:t>Click to edit Master title style</a:t>
            </a:r>
            <a:endParaRPr lang="en-ZA" dirty="0"/>
          </a:p>
        </p:txBody>
      </p:sp>
      <p:sp>
        <p:nvSpPr>
          <p:cNvPr id="13" name="Date Placeholder 12"/>
          <p:cNvSpPr>
            <a:spLocks noGrp="1"/>
          </p:cNvSpPr>
          <p:nvPr>
            <p:ph type="dt" sz="half" idx="10"/>
          </p:nvPr>
        </p:nvSpPr>
        <p:spPr/>
        <p:txBody>
          <a:bodyPr/>
          <a:lstStyle/>
          <a:p>
            <a:endParaRPr lang="en-ZA" dirty="0">
              <a:solidFill>
                <a:prstClr val="black">
                  <a:tint val="75000"/>
                </a:prstClr>
              </a:solidFill>
            </a:endParaRPr>
          </a:p>
        </p:txBody>
      </p:sp>
      <p:sp>
        <p:nvSpPr>
          <p:cNvPr id="14" name="Footer Placeholder 13"/>
          <p:cNvSpPr>
            <a:spLocks noGrp="1"/>
          </p:cNvSpPr>
          <p:nvPr>
            <p:ph type="ftr" sz="quarter" idx="11"/>
          </p:nvPr>
        </p:nvSpPr>
        <p:spPr/>
        <p:txBody>
          <a:bodyPr/>
          <a:lstStyle/>
          <a:p>
            <a:endParaRPr lang="en-ZA" dirty="0">
              <a:solidFill>
                <a:prstClr val="black">
                  <a:tint val="75000"/>
                </a:prstClr>
              </a:solidFill>
            </a:endParaRPr>
          </a:p>
        </p:txBody>
      </p:sp>
      <p:sp>
        <p:nvSpPr>
          <p:cNvPr id="15" name="Slide Number Placeholder 14"/>
          <p:cNvSpPr>
            <a:spLocks noGrp="1"/>
          </p:cNvSpPr>
          <p:nvPr>
            <p:ph type="sldNum" sz="quarter" idx="12"/>
          </p:nvPr>
        </p:nvSpPr>
        <p:spPr>
          <a:xfrm>
            <a:off x="7482582" y="6356352"/>
            <a:ext cx="2228850" cy="365125"/>
          </a:xfrm>
        </p:spPr>
        <p:txBody>
          <a:bodyPr/>
          <a:lstStyle>
            <a:lvl1pPr>
              <a:defRPr sz="1200">
                <a:solidFill>
                  <a:schemeClr val="tx1"/>
                </a:solidFill>
              </a:defRPr>
            </a:lvl1pPr>
          </a:lstStyle>
          <a:p>
            <a:fld id="{E111FF2C-5551-40D0-B92F-F2F89F2DB7ED}" type="slidenum">
              <a:rPr lang="en-ZA" smtClean="0">
                <a:solidFill>
                  <a:prstClr val="black"/>
                </a:solidFill>
              </a:rPr>
              <a:pPr/>
              <a:t>‹#›</a:t>
            </a:fld>
            <a:endParaRPr lang="en-ZA" dirty="0">
              <a:solidFill>
                <a:prstClr val="black"/>
              </a:solidFill>
            </a:endParaRPr>
          </a:p>
        </p:txBody>
      </p:sp>
      <p:cxnSp>
        <p:nvCxnSpPr>
          <p:cNvPr id="4" name="Straight Connector 3"/>
          <p:cNvCxnSpPr/>
          <p:nvPr userDrawn="1"/>
        </p:nvCxnSpPr>
        <p:spPr>
          <a:xfrm>
            <a:off x="0" y="327480"/>
            <a:ext cx="9906000"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0" y="1252766"/>
            <a:ext cx="9906000"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ph idx="13"/>
          </p:nvPr>
        </p:nvSpPr>
        <p:spPr>
          <a:xfrm>
            <a:off x="3161211" y="1370409"/>
            <a:ext cx="6550221" cy="4749178"/>
          </a:xfrm>
          <a:ln>
            <a:solidFill>
              <a:schemeClr val="tx1"/>
            </a:solidFill>
          </a:ln>
        </p:spPr>
        <p:txBody>
          <a:bodyPr/>
          <a:lstStyle>
            <a:lvl1pPr marL="0" indent="0">
              <a:buNone/>
              <a:defRPr/>
            </a:lvl1pPr>
          </a:lstStyle>
          <a:p>
            <a:pPr lvl="0"/>
            <a:endParaRPr lang="en-ZA" dirty="0"/>
          </a:p>
        </p:txBody>
      </p:sp>
      <p:pic>
        <p:nvPicPr>
          <p:cNvPr id="16" name="Picture 15" descr="C:\Users\01083831\Pictures\Logos\Post Office South Africa 9Jan2017.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81670" y="453047"/>
            <a:ext cx="1429762" cy="672240"/>
          </a:xfrm>
          <a:prstGeom prst="rect">
            <a:avLst/>
          </a:prstGeom>
          <a:noFill/>
          <a:ln>
            <a:noFill/>
          </a:ln>
        </p:spPr>
      </p:pic>
    </p:spTree>
    <p:extLst>
      <p:ext uri="{BB962C8B-B14F-4D97-AF65-F5344CB8AC3E}">
        <p14:creationId xmlns:p14="http://schemas.microsoft.com/office/powerpoint/2010/main" val="28992303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7084" y="1370409"/>
            <a:ext cx="2963499" cy="4749178"/>
          </a:xfrm>
          <a:ln>
            <a:solidFill>
              <a:schemeClr val="tx1"/>
            </a:solidFill>
          </a:ln>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Title 11"/>
          <p:cNvSpPr>
            <a:spLocks noGrp="1"/>
          </p:cNvSpPr>
          <p:nvPr>
            <p:ph type="title"/>
          </p:nvPr>
        </p:nvSpPr>
        <p:spPr>
          <a:xfrm>
            <a:off x="54173" y="388034"/>
            <a:ext cx="7770478" cy="804183"/>
          </a:xfrm>
        </p:spPr>
        <p:txBody>
          <a:bodyPr/>
          <a:lstStyle/>
          <a:p>
            <a:r>
              <a:rPr lang="en-US" dirty="0" smtClean="0"/>
              <a:t>Click to edit Master title style</a:t>
            </a:r>
            <a:endParaRPr lang="en-ZA" dirty="0"/>
          </a:p>
        </p:txBody>
      </p:sp>
      <p:sp>
        <p:nvSpPr>
          <p:cNvPr id="13" name="Date Placeholder 12"/>
          <p:cNvSpPr>
            <a:spLocks noGrp="1"/>
          </p:cNvSpPr>
          <p:nvPr>
            <p:ph type="dt" sz="half" idx="10"/>
          </p:nvPr>
        </p:nvSpPr>
        <p:spPr/>
        <p:txBody>
          <a:bodyPr/>
          <a:lstStyle/>
          <a:p>
            <a:endParaRPr lang="en-ZA" dirty="0"/>
          </a:p>
        </p:txBody>
      </p:sp>
      <p:sp>
        <p:nvSpPr>
          <p:cNvPr id="14" name="Footer Placeholder 13"/>
          <p:cNvSpPr>
            <a:spLocks noGrp="1"/>
          </p:cNvSpPr>
          <p:nvPr>
            <p:ph type="ftr" sz="quarter" idx="11"/>
          </p:nvPr>
        </p:nvSpPr>
        <p:spPr/>
        <p:txBody>
          <a:bodyPr/>
          <a:lstStyle/>
          <a:p>
            <a:endParaRPr lang="en-ZA" dirty="0"/>
          </a:p>
        </p:txBody>
      </p:sp>
      <p:sp>
        <p:nvSpPr>
          <p:cNvPr id="15" name="Slide Number Placeholder 14"/>
          <p:cNvSpPr>
            <a:spLocks noGrp="1"/>
          </p:cNvSpPr>
          <p:nvPr>
            <p:ph type="sldNum" sz="quarter" idx="12"/>
          </p:nvPr>
        </p:nvSpPr>
        <p:spPr>
          <a:xfrm>
            <a:off x="7482582" y="6356352"/>
            <a:ext cx="2228850" cy="365125"/>
          </a:xfrm>
        </p:spPr>
        <p:txBody>
          <a:bodyPr/>
          <a:lstStyle>
            <a:lvl1pPr>
              <a:defRPr sz="1200">
                <a:solidFill>
                  <a:schemeClr val="tx1"/>
                </a:solidFill>
              </a:defRPr>
            </a:lvl1pPr>
          </a:lstStyle>
          <a:p>
            <a:fld id="{E111FF2C-5551-40D0-B92F-F2F89F2DB7ED}" type="slidenum">
              <a:rPr lang="en-ZA" smtClean="0"/>
              <a:pPr/>
              <a:t>‹#›</a:t>
            </a:fld>
            <a:endParaRPr lang="en-ZA" dirty="0"/>
          </a:p>
        </p:txBody>
      </p:sp>
      <p:cxnSp>
        <p:nvCxnSpPr>
          <p:cNvPr id="4" name="Straight Connector 3"/>
          <p:cNvCxnSpPr/>
          <p:nvPr userDrawn="1"/>
        </p:nvCxnSpPr>
        <p:spPr>
          <a:xfrm>
            <a:off x="0" y="327480"/>
            <a:ext cx="9906000" cy="0"/>
          </a:xfrm>
          <a:prstGeom prst="line">
            <a:avLst/>
          </a:prstGeom>
          <a:ln w="57150">
            <a:solidFill>
              <a:srgbClr val="00539E"/>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0" y="1252766"/>
            <a:ext cx="9906000" cy="0"/>
          </a:xfrm>
          <a:prstGeom prst="line">
            <a:avLst/>
          </a:prstGeom>
          <a:ln w="57150">
            <a:solidFill>
              <a:srgbClr val="00539E"/>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ph idx="13"/>
          </p:nvPr>
        </p:nvSpPr>
        <p:spPr>
          <a:xfrm>
            <a:off x="3161211" y="1370409"/>
            <a:ext cx="6550221" cy="4749178"/>
          </a:xfrm>
          <a:ln>
            <a:solidFill>
              <a:schemeClr val="tx1"/>
            </a:solidFill>
          </a:ln>
        </p:spPr>
        <p:txBody>
          <a:bodyPr/>
          <a:lstStyle>
            <a:lvl1pPr marL="0" indent="0">
              <a:buNone/>
              <a:defRPr/>
            </a:lvl1pPr>
          </a:lstStyle>
          <a:p>
            <a:pPr lvl="0"/>
            <a:endParaRPr lang="en-ZA" dirty="0"/>
          </a:p>
        </p:txBody>
      </p:sp>
      <p:pic>
        <p:nvPicPr>
          <p:cNvPr id="16" name="Picture 15" descr="C:\Users\01083831\Pictures\Logos\Post Office South Africa 9Jan2017.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46720" y="453047"/>
            <a:ext cx="1664712" cy="672240"/>
          </a:xfrm>
          <a:prstGeom prst="rect">
            <a:avLst/>
          </a:prstGeom>
          <a:noFill/>
          <a:ln>
            <a:noFill/>
          </a:ln>
        </p:spPr>
      </p:pic>
    </p:spTree>
    <p:extLst>
      <p:ext uri="{BB962C8B-B14F-4D97-AF65-F5344CB8AC3E}">
        <p14:creationId xmlns:p14="http://schemas.microsoft.com/office/powerpoint/2010/main" val="28632941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53504" y="-35278"/>
            <a:ext cx="9959505" cy="68932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2" name="Picture 1" descr="Letters&amp;Parcels.jpg"/>
          <p:cNvPicPr>
            <a:picLocks noChangeAspect="1"/>
          </p:cNvPicPr>
          <p:nvPr userDrawn="1"/>
        </p:nvPicPr>
        <p:blipFill rotWithShape="1">
          <a:blip r:embed="rId2" cstate="print">
            <a:extLst>
              <a:ext uri="{28A0092B-C50C-407E-A947-70E740481C1C}">
                <a14:useLocalDpi xmlns:a14="http://schemas.microsoft.com/office/drawing/2010/main" val="0"/>
              </a:ext>
            </a:extLst>
          </a:blip>
          <a:srcRect l="-128" r="128"/>
          <a:stretch/>
        </p:blipFill>
        <p:spPr>
          <a:xfrm>
            <a:off x="-53505" y="-35279"/>
            <a:ext cx="9959506" cy="6893279"/>
          </a:xfrm>
          <a:prstGeom prst="rect">
            <a:avLst/>
          </a:prstGeom>
        </p:spPr>
      </p:pic>
    </p:spTree>
    <p:extLst>
      <p:ext uri="{BB962C8B-B14F-4D97-AF65-F5344CB8AC3E}">
        <p14:creationId xmlns:p14="http://schemas.microsoft.com/office/powerpoint/2010/main" val="40248795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427163"/>
            <a:ext cx="8915400" cy="4437062"/>
          </a:xfrm>
          <a:prstGeom prst="rect">
            <a:avLst/>
          </a:prstGeom>
        </p:spPr>
        <p:txBody>
          <a:bodyPr/>
          <a:lstStyle>
            <a:lvl1pPr>
              <a:spcBef>
                <a:spcPts val="0"/>
              </a:spcBef>
              <a:spcAft>
                <a:spcPts val="1000"/>
              </a:spcAft>
              <a:defRPr sz="1800"/>
            </a:lvl1pPr>
            <a:lvl2pPr marL="0" indent="0">
              <a:defRPr sz="1800"/>
            </a:lvl2pPr>
            <a:lvl3pPr marL="0" indent="0">
              <a:defRPr sz="1800"/>
            </a:lvl3pPr>
            <a:lvl4pPr marL="0" indent="0">
              <a:defRPr sz="1800"/>
            </a:lvl4pPr>
            <a:lvl5pPr marL="0" indent="0">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AB9C7AD4-EF6E-4C4E-BE6D-BC7F73DF01BA}" type="slidenum">
              <a:rPr lang="en-US" smtClean="0">
                <a:solidFill>
                  <a:prstClr val="black">
                    <a:tint val="75000"/>
                  </a:prstClr>
                </a:solidFill>
              </a:rPr>
              <a:pPr/>
              <a:t>‹#›</a:t>
            </a:fld>
            <a:endParaRPr lang="en-US" dirty="0">
              <a:solidFill>
                <a:prstClr val="black">
                  <a:tint val="75000"/>
                </a:prstClr>
              </a:solidFill>
            </a:endParaRPr>
          </a:p>
        </p:txBody>
      </p:sp>
      <p:sp>
        <p:nvSpPr>
          <p:cNvPr id="4" name="Title 3"/>
          <p:cNvSpPr>
            <a:spLocks noGrp="1"/>
          </p:cNvSpPr>
          <p:nvPr>
            <p:ph type="title"/>
          </p:nvPr>
        </p:nvSpPr>
        <p:spPr>
          <a:xfrm>
            <a:off x="495300" y="485776"/>
            <a:ext cx="8915400" cy="489558"/>
          </a:xfrm>
          <a:prstGeom prst="rect">
            <a:avLst/>
          </a:prstGeom>
        </p:spPr>
        <p:txBody>
          <a:bodyPr/>
          <a:lstStyle/>
          <a:p>
            <a:r>
              <a:rPr lang="en-US" smtClean="0"/>
              <a:t>Click to edit Master title style</a:t>
            </a:r>
            <a:endParaRPr lang="en-ZA"/>
          </a:p>
        </p:txBody>
      </p:sp>
    </p:spTree>
    <p:extLst>
      <p:ext uri="{BB962C8B-B14F-4D97-AF65-F5344CB8AC3E}">
        <p14:creationId xmlns:p14="http://schemas.microsoft.com/office/powerpoint/2010/main" val="27762954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485209"/>
            <a:ext cx="6883400" cy="500396"/>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93581" y="1421435"/>
            <a:ext cx="4375150" cy="4442790"/>
          </a:xfrm>
          <a:prstGeom prst="rect">
            <a:avLst/>
          </a:prstGeom>
        </p:spPr>
        <p:txBody>
          <a:bodyPr/>
          <a:lstStyle>
            <a:lvl1pPr>
              <a:spcBef>
                <a:spcPts val="0"/>
              </a:spcBef>
              <a:spcAft>
                <a:spcPts val="1000"/>
              </a:spcAft>
              <a:defRPr sz="1800"/>
            </a:lvl1pPr>
            <a:lvl2pPr marL="0" indent="0">
              <a:defRPr sz="1800">
                <a:solidFill>
                  <a:srgbClr val="000000"/>
                </a:solidFill>
              </a:defRPr>
            </a:lvl2pPr>
            <a:lvl3pPr marL="0" indent="0">
              <a:defRPr sz="1800">
                <a:solidFill>
                  <a:srgbClr val="000000"/>
                </a:solidFill>
              </a:defRPr>
            </a:lvl3pPr>
            <a:lvl4pPr marL="0" indent="0">
              <a:defRPr sz="1800">
                <a:solidFill>
                  <a:srgbClr val="000000"/>
                </a:solidFill>
              </a:defRPr>
            </a:lvl4pPr>
            <a:lvl5pPr marL="0" indent="0">
              <a:defRPr sz="1800">
                <a:solidFill>
                  <a:srgbClr val="00000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B9C7AD4-EF6E-4C4E-BE6D-BC7F73DF01BA}" type="slidenum">
              <a:rPr lang="en-US" smtClean="0">
                <a:solidFill>
                  <a:prstClr val="black">
                    <a:tint val="75000"/>
                  </a:prstClr>
                </a:solidFill>
              </a:rPr>
              <a:pPr/>
              <a:t>‹#›</a:t>
            </a:fld>
            <a:endParaRPr lang="en-US" dirty="0">
              <a:solidFill>
                <a:prstClr val="black">
                  <a:tint val="75000"/>
                </a:prstClr>
              </a:solidFill>
            </a:endParaRPr>
          </a:p>
        </p:txBody>
      </p:sp>
      <p:sp>
        <p:nvSpPr>
          <p:cNvPr id="8" name="Content Placeholder 2"/>
          <p:cNvSpPr>
            <a:spLocks noGrp="1"/>
          </p:cNvSpPr>
          <p:nvPr>
            <p:ph sz="half" idx="13"/>
          </p:nvPr>
        </p:nvSpPr>
        <p:spPr>
          <a:xfrm>
            <a:off x="5029414" y="1421435"/>
            <a:ext cx="4375150" cy="4442790"/>
          </a:xfrm>
          <a:prstGeom prst="rect">
            <a:avLst/>
          </a:prstGeom>
        </p:spPr>
        <p:txBody>
          <a:bodyPr/>
          <a:lstStyle>
            <a:lvl1pPr>
              <a:spcBef>
                <a:spcPts val="0"/>
              </a:spcBef>
              <a:spcAft>
                <a:spcPts val="1000"/>
              </a:spcAft>
              <a:defRPr sz="1800"/>
            </a:lvl1pPr>
            <a:lvl2pPr marL="0" indent="0">
              <a:defRPr sz="1800">
                <a:solidFill>
                  <a:srgbClr val="000000"/>
                </a:solidFill>
              </a:defRPr>
            </a:lvl2pPr>
            <a:lvl3pPr marL="0" indent="0">
              <a:defRPr sz="1800">
                <a:solidFill>
                  <a:srgbClr val="000000"/>
                </a:solidFill>
              </a:defRPr>
            </a:lvl3pPr>
            <a:lvl4pPr marL="0" indent="0">
              <a:defRPr sz="1800">
                <a:solidFill>
                  <a:srgbClr val="000000"/>
                </a:solidFill>
              </a:defRPr>
            </a:lvl4pPr>
            <a:lvl5pPr marL="0" indent="0">
              <a:defRPr sz="1800">
                <a:solidFill>
                  <a:srgbClr val="00000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84874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2971" y="1427164"/>
            <a:ext cx="5537729" cy="3873435"/>
          </a:xfrm>
          <a:prstGeom prst="rect">
            <a:avLst/>
          </a:prstGeom>
        </p:spPr>
        <p:txBody>
          <a:bodyPr>
            <a:normAutofit/>
          </a:bodyPr>
          <a:lstStyle>
            <a:lvl1pPr>
              <a:spcBef>
                <a:spcPts val="0"/>
              </a:spcBef>
              <a:spcAft>
                <a:spcPts val="1000"/>
              </a:spcAft>
              <a:defRPr sz="1800"/>
            </a:lvl1pPr>
            <a:lvl2pPr marL="0" indent="0">
              <a:defRPr sz="1800"/>
            </a:lvl2pPr>
            <a:lvl3pPr marL="0" indent="0">
              <a:defRPr sz="1800"/>
            </a:lvl3pPr>
            <a:lvl4pPr marL="0" indent="0">
              <a:defRPr sz="1800"/>
            </a:lvl4pPr>
            <a:lvl5pPr marL="0" indent="0">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95300" y="1427164"/>
            <a:ext cx="3259006" cy="3873435"/>
          </a:xfrm>
          <a:prstGeom prst="rect">
            <a:avLst/>
          </a:prstGeom>
        </p:spPr>
        <p:txBody>
          <a:bodyPr>
            <a:normAutofit/>
          </a:bodyPr>
          <a:lstStyle>
            <a:lvl1pPr marL="0" indent="0">
              <a:spcBef>
                <a:spcPts val="0"/>
              </a:spcBef>
              <a:spcAft>
                <a:spcPts val="1000"/>
              </a:spcAft>
              <a:buNone/>
              <a:defRPr sz="1400"/>
            </a:lvl1pPr>
            <a:lvl2pPr marL="0" indent="0">
              <a:buNone/>
              <a:defRPr sz="1400"/>
            </a:lvl2pPr>
            <a:lvl3pPr marL="0" indent="0">
              <a:buNone/>
              <a:defRPr sz="1400"/>
            </a:lvl3pPr>
            <a:lvl4pPr marL="0" indent="0">
              <a:buNone/>
              <a:defRPr sz="1400"/>
            </a:lvl4pPr>
            <a:lvl5pPr marL="0" indent="0">
              <a:buNone/>
              <a:defRPr sz="14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5"/>
          <p:cNvSpPr txBox="1">
            <a:spLocks/>
          </p:cNvSpPr>
          <p:nvPr userDrawn="1"/>
        </p:nvSpPr>
        <p:spPr>
          <a:xfrm>
            <a:off x="495300" y="6409504"/>
            <a:ext cx="231140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B9C7AD4-EF6E-4C4E-BE6D-BC7F73DF01BA}" type="slidenum">
              <a:rPr lang="en-US" smtClean="0">
                <a:solidFill>
                  <a:prstClr val="black">
                    <a:tint val="75000"/>
                  </a:prstClr>
                </a:solidFill>
              </a:rPr>
              <a:pPr/>
              <a:t>‹#›</a:t>
            </a:fld>
            <a:endParaRPr lang="en-US" dirty="0">
              <a:solidFill>
                <a:prstClr val="black">
                  <a:tint val="75000"/>
                </a:prstClr>
              </a:solidFill>
            </a:endParaRPr>
          </a:p>
        </p:txBody>
      </p:sp>
      <p:sp>
        <p:nvSpPr>
          <p:cNvPr id="9" name="Title Placeholder 4"/>
          <p:cNvSpPr txBox="1">
            <a:spLocks/>
          </p:cNvSpPr>
          <p:nvPr userDrawn="1"/>
        </p:nvSpPr>
        <p:spPr>
          <a:xfrm>
            <a:off x="495300" y="485776"/>
            <a:ext cx="8915400" cy="489558"/>
          </a:xfrm>
          <a:prstGeom prst="rect">
            <a:avLst/>
          </a:prstGeom>
        </p:spPr>
        <p:txBody>
          <a:bodyPr vert="horz" lIns="91440" tIns="45720" rIns="91440" bIns="45720" rtlCol="0" anchor="t" anchorCtr="0">
            <a:normAutofit/>
          </a:bodyPr>
          <a:lstStyle>
            <a:lvl1pPr algn="l" defTabSz="457200" rtl="0" eaLnBrk="1" latinLnBrk="0" hangingPunct="1">
              <a:lnSpc>
                <a:spcPct val="80000"/>
              </a:lnSpc>
              <a:spcBef>
                <a:spcPct val="0"/>
              </a:spcBef>
              <a:buNone/>
              <a:defRPr sz="2500" b="0" kern="1200">
                <a:solidFill>
                  <a:srgbClr val="004B8E"/>
                </a:solidFill>
                <a:latin typeface="+mj-lt"/>
                <a:ea typeface="+mj-ea"/>
                <a:cs typeface="+mj-cs"/>
              </a:defRPr>
            </a:lvl1pPr>
          </a:lstStyle>
          <a:p>
            <a:r>
              <a:rPr lang="en-US" dirty="0" smtClean="0"/>
              <a:t>Click to edit Master title style</a:t>
            </a:r>
            <a:endParaRPr lang="en-US" dirty="0"/>
          </a:p>
        </p:txBody>
      </p:sp>
      <p:sp>
        <p:nvSpPr>
          <p:cNvPr id="2" name="Title 1"/>
          <p:cNvSpPr>
            <a:spLocks noGrp="1"/>
          </p:cNvSpPr>
          <p:nvPr>
            <p:ph type="title"/>
          </p:nvPr>
        </p:nvSpPr>
        <p:spPr>
          <a:xfrm>
            <a:off x="495300" y="485776"/>
            <a:ext cx="8915400" cy="489558"/>
          </a:xfrm>
          <a:prstGeom prst="rect">
            <a:avLst/>
          </a:prstGeom>
        </p:spPr>
        <p:txBody>
          <a:bodyPr/>
          <a:lstStyle/>
          <a:p>
            <a:r>
              <a:rPr lang="en-US" smtClean="0"/>
              <a:t>Click to edit Master title style</a:t>
            </a:r>
            <a:endParaRPr lang="en-ZA"/>
          </a:p>
        </p:txBody>
      </p:sp>
      <p:sp>
        <p:nvSpPr>
          <p:cNvPr id="5" name="Slide Number Placeholder 4"/>
          <p:cNvSpPr>
            <a:spLocks noGrp="1"/>
          </p:cNvSpPr>
          <p:nvPr>
            <p:ph type="sldNum" sz="quarter" idx="10"/>
          </p:nvPr>
        </p:nvSpPr>
        <p:spPr/>
        <p:txBody>
          <a:bodyPr/>
          <a:lstStyle/>
          <a:p>
            <a:pPr defTabSz="457200"/>
            <a:fld id="{AB9C7AD4-EF6E-4C4E-BE6D-BC7F73DF01BA}"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29428672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95300" y="485776"/>
            <a:ext cx="8915400" cy="489558"/>
          </a:xfrm>
          <a:prstGeom prst="rect">
            <a:avLst/>
          </a:prstGeom>
        </p:spPr>
        <p:txBody>
          <a:bodyPr/>
          <a:lstStyle/>
          <a:p>
            <a:r>
              <a:rPr lang="en-US" smtClean="0"/>
              <a:t>Click to edit Master title style</a:t>
            </a:r>
            <a:endParaRPr lang="en-ZA"/>
          </a:p>
        </p:txBody>
      </p:sp>
      <p:sp>
        <p:nvSpPr>
          <p:cNvPr id="3" name="Slide Number Placeholder 2"/>
          <p:cNvSpPr>
            <a:spLocks noGrp="1"/>
          </p:cNvSpPr>
          <p:nvPr>
            <p:ph type="sldNum" sz="quarter" idx="10"/>
          </p:nvPr>
        </p:nvSpPr>
        <p:spPr/>
        <p:txBody>
          <a:bodyPr/>
          <a:lstStyle/>
          <a:p>
            <a:pPr defTabSz="457200"/>
            <a:fld id="{AB9C7AD4-EF6E-4C4E-BE6D-BC7F73DF01BA}"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4223699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580" y="5010849"/>
            <a:ext cx="8917120" cy="566738"/>
          </a:xfrm>
          <a:prstGeom prst="rect">
            <a:avLst/>
          </a:prstGeom>
        </p:spPr>
        <p:txBody>
          <a:bodyPr anchor="b">
            <a:normAutofit/>
          </a:bodyPr>
          <a:lstStyle>
            <a:lvl1pPr algn="l">
              <a:defRPr sz="18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93581" y="1427164"/>
            <a:ext cx="8917119" cy="3451129"/>
          </a:xfrm>
          <a:prstGeom prst="rect">
            <a:avLst/>
          </a:prstGeom>
        </p:spPr>
        <p:txBody>
          <a:bodyPr>
            <a:normAutofit/>
          </a:bodyPr>
          <a:lstStyle>
            <a:lvl1pPr marL="0" indent="0">
              <a:buNone/>
              <a:defRPr sz="2500" b="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493581" y="5577587"/>
            <a:ext cx="8917119" cy="41190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AB9C7AD4-EF6E-4C4E-BE6D-BC7F73DF01BA}" type="slidenum">
              <a:rPr lang="en-US" smtClean="0">
                <a:solidFill>
                  <a:prstClr val="black">
                    <a:tint val="75000"/>
                  </a:prstClr>
                </a:solidFill>
              </a:rPr>
              <a:pPr/>
              <a:t>‹#›</a:t>
            </a:fld>
            <a:endParaRPr lang="en-US" dirty="0">
              <a:solidFill>
                <a:prstClr val="black">
                  <a:tint val="75000"/>
                </a:prstClr>
              </a:solidFill>
            </a:endParaRPr>
          </a:p>
        </p:txBody>
      </p:sp>
      <p:sp>
        <p:nvSpPr>
          <p:cNvPr id="9" name="Title Placeholder 4"/>
          <p:cNvSpPr txBox="1">
            <a:spLocks/>
          </p:cNvSpPr>
          <p:nvPr userDrawn="1"/>
        </p:nvSpPr>
        <p:spPr>
          <a:xfrm>
            <a:off x="495300" y="485776"/>
            <a:ext cx="6324600" cy="489558"/>
          </a:xfrm>
          <a:prstGeom prst="rect">
            <a:avLst/>
          </a:prstGeom>
        </p:spPr>
        <p:txBody>
          <a:bodyPr vert="horz" lIns="91440" tIns="45720" rIns="91440" bIns="45720" rtlCol="0" anchor="t" anchorCtr="0">
            <a:normAutofit/>
          </a:bodyPr>
          <a:lstStyle>
            <a:lvl1pPr algn="l" defTabSz="457200" rtl="0" eaLnBrk="1" latinLnBrk="0" hangingPunct="1">
              <a:lnSpc>
                <a:spcPct val="80000"/>
              </a:lnSpc>
              <a:spcBef>
                <a:spcPct val="0"/>
              </a:spcBef>
              <a:buNone/>
              <a:defRPr sz="2500" b="0" kern="1200">
                <a:solidFill>
                  <a:srgbClr val="004B8E"/>
                </a:solidFill>
                <a:latin typeface="+mj-lt"/>
                <a:ea typeface="+mj-ea"/>
                <a:cs typeface="+mj-cs"/>
              </a:defRPr>
            </a:lvl1pPr>
          </a:lstStyle>
          <a:p>
            <a:r>
              <a:rPr lang="en-US" dirty="0" smtClean="0"/>
              <a:t>Click to edit Master title style</a:t>
            </a:r>
            <a:endParaRPr lang="en-US" dirty="0"/>
          </a:p>
        </p:txBody>
      </p:sp>
    </p:spTree>
    <p:extLst>
      <p:ext uri="{BB962C8B-B14F-4D97-AF65-F5344CB8AC3E}">
        <p14:creationId xmlns:p14="http://schemas.microsoft.com/office/powerpoint/2010/main" val="379315576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sp>
        <p:nvSpPr>
          <p:cNvPr id="2" name="Rectangle 1"/>
          <p:cNvSpPr/>
          <p:nvPr userDrawn="1"/>
        </p:nvSpPr>
        <p:spPr>
          <a:xfrm>
            <a:off x="-22839" y="2606728"/>
            <a:ext cx="9905999" cy="167220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sp>
        <p:nvSpPr>
          <p:cNvPr id="18" name="Title 1"/>
          <p:cNvSpPr>
            <a:spLocks noGrp="1"/>
          </p:cNvSpPr>
          <p:nvPr>
            <p:ph type="title" hasCustomPrompt="1"/>
          </p:nvPr>
        </p:nvSpPr>
        <p:spPr>
          <a:xfrm>
            <a:off x="76242" y="2606728"/>
            <a:ext cx="9768798" cy="1672207"/>
          </a:xfrm>
        </p:spPr>
        <p:txBody>
          <a:bodyPr/>
          <a:lstStyle>
            <a:lvl1pPr>
              <a:defRPr sz="2800" b="1">
                <a:solidFill>
                  <a:schemeClr val="bg1"/>
                </a:solidFill>
              </a:defRPr>
            </a:lvl1pPr>
          </a:lstStyle>
          <a:p>
            <a:pPr algn="ctr"/>
            <a:r>
              <a:rPr lang="en-ZA" sz="3200" b="0" dirty="0" smtClean="0">
                <a:latin typeface="Arial" panose="020B0604020202020204" pitchFamily="34" charset="0"/>
                <a:cs typeface="Arial" panose="020B0604020202020204" pitchFamily="34" charset="0"/>
              </a:rPr>
              <a:t>SA Post Office</a:t>
            </a:r>
            <a:r>
              <a:rPr lang="en-ZA" sz="2400" dirty="0" smtClean="0">
                <a:solidFill>
                  <a:prstClr val="white"/>
                </a:solidFill>
                <a:latin typeface="Arial" panose="020B0604020202020204" pitchFamily="34" charset="0"/>
                <a:cs typeface="Arial" panose="020B0604020202020204" pitchFamily="34" charset="0"/>
              </a:rPr>
              <a:t/>
            </a:r>
            <a:br>
              <a:rPr lang="en-ZA" sz="2400" dirty="0" smtClean="0">
                <a:solidFill>
                  <a:prstClr val="white"/>
                </a:solidFill>
                <a:latin typeface="Arial" panose="020B0604020202020204" pitchFamily="34" charset="0"/>
                <a:cs typeface="Arial" panose="020B0604020202020204" pitchFamily="34" charset="0"/>
              </a:rPr>
            </a:br>
            <a:r>
              <a:rPr lang="en-ZA" sz="3200" b="0" dirty="0" smtClean="0">
                <a:latin typeface="Arial" panose="020B0604020202020204" pitchFamily="34" charset="0"/>
                <a:cs typeface="Arial" panose="020B0604020202020204" pitchFamily="34" charset="0"/>
              </a:rPr>
              <a:t>Financial performance</a:t>
            </a:r>
            <a:br>
              <a:rPr lang="en-ZA" sz="3200" b="0" dirty="0" smtClean="0">
                <a:latin typeface="Arial" panose="020B0604020202020204" pitchFamily="34" charset="0"/>
                <a:cs typeface="Arial" panose="020B0604020202020204" pitchFamily="34" charset="0"/>
              </a:rPr>
            </a:br>
            <a:r>
              <a:rPr lang="en-ZA" sz="2400" b="0" dirty="0" smtClean="0">
                <a:latin typeface="Arial" panose="020B0604020202020204" pitchFamily="34" charset="0"/>
                <a:cs typeface="Arial" panose="020B0604020202020204" pitchFamily="34" charset="0"/>
              </a:rPr>
              <a:t>30 April 2017</a:t>
            </a:r>
            <a:endParaRPr lang="en-ZA" dirty="0"/>
          </a:p>
        </p:txBody>
      </p:sp>
      <p:pic>
        <p:nvPicPr>
          <p:cNvPr id="9" name="Picture 8" descr="C:\Users\01083831\Pictures\Logos\Post Office South Africa 9Jan2017.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84378" y="473043"/>
            <a:ext cx="2304123" cy="909003"/>
          </a:xfrm>
          <a:prstGeom prst="rect">
            <a:avLst/>
          </a:prstGeom>
          <a:noFill/>
          <a:ln>
            <a:noFill/>
          </a:ln>
        </p:spPr>
      </p:pic>
    </p:spTree>
    <p:extLst>
      <p:ext uri="{BB962C8B-B14F-4D97-AF65-F5344CB8AC3E}">
        <p14:creationId xmlns:p14="http://schemas.microsoft.com/office/powerpoint/2010/main" val="2251062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11FF2C-5551-40D0-B92F-F2F89F2DB7ED}" type="slidenum">
              <a:rPr lang="en-ZA" smtClean="0"/>
              <a:t>‹#›</a:t>
            </a:fld>
            <a:endParaRPr lang="en-ZA" dirty="0"/>
          </a:p>
        </p:txBody>
      </p:sp>
    </p:spTree>
    <p:extLst>
      <p:ext uri="{BB962C8B-B14F-4D97-AF65-F5344CB8AC3E}">
        <p14:creationId xmlns:p14="http://schemas.microsoft.com/office/powerpoint/2010/main" val="4159526938"/>
      </p:ext>
    </p:extLst>
  </p:cSld>
  <p:clrMap bg1="lt1" tx1="dk1" bg2="lt2" tx2="dk2" accent1="accent1" accent2="accent2" accent3="accent3" accent4="accent4" accent5="accent5" accent6="accent6" hlink="hlink" folHlink="folHlink"/>
  <p:sldLayoutIdLst>
    <p:sldLayoutId id="2147483651" r:id="rId1"/>
    <p:sldLayoutId id="2147483652" r:id="rId2"/>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95300" y="6409504"/>
            <a:ext cx="23114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pPr defTabSz="457200"/>
            <a:fld id="{AB9C7AD4-EF6E-4C4E-BE6D-BC7F73DF01BA}" type="slidenum">
              <a:rPr lang="en-US" smtClean="0">
                <a:solidFill>
                  <a:prstClr val="black">
                    <a:tint val="75000"/>
                  </a:prstClr>
                </a:solidFill>
              </a:rPr>
              <a:pPr defTabSz="457200"/>
              <a:t>‹#›</a:t>
            </a:fld>
            <a:endParaRPr lang="en-US" dirty="0">
              <a:solidFill>
                <a:prstClr val="black">
                  <a:tint val="75000"/>
                </a:prstClr>
              </a:solidFill>
            </a:endParaRPr>
          </a:p>
        </p:txBody>
      </p:sp>
      <p:cxnSp>
        <p:nvCxnSpPr>
          <p:cNvPr id="8" name="Straight Connector 7"/>
          <p:cNvCxnSpPr/>
          <p:nvPr userDrawn="1"/>
        </p:nvCxnSpPr>
        <p:spPr>
          <a:xfrm>
            <a:off x="0" y="364471"/>
            <a:ext cx="990600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0" y="975333"/>
            <a:ext cx="990600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2942" y="6305603"/>
            <a:ext cx="9908942" cy="1"/>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11" name="Picture 10" descr="C:\Users\01083831\Pictures\Logos\Post Office South Africa 9Jan2017.jpg"/>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8082950" y="454427"/>
            <a:ext cx="1720179" cy="442720"/>
          </a:xfrm>
          <a:prstGeom prst="rect">
            <a:avLst/>
          </a:prstGeom>
          <a:noFill/>
          <a:ln>
            <a:noFill/>
          </a:ln>
        </p:spPr>
      </p:pic>
      <p:sp>
        <p:nvSpPr>
          <p:cNvPr id="2" name="Title Placeholder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Footer Placeholder 6"/>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Tree>
    <p:extLst>
      <p:ext uri="{BB962C8B-B14F-4D97-AF65-F5344CB8AC3E}">
        <p14:creationId xmlns:p14="http://schemas.microsoft.com/office/powerpoint/2010/main" val="1940047463"/>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63" r:id="rId5"/>
    <p:sldLayoutId id="2147483659" r:id="rId6"/>
  </p:sldLayoutIdLst>
  <p:timing>
    <p:tnLst>
      <p:par>
        <p:cTn id="1" dur="indefinite" restart="never" nodeType="tmRoot"/>
      </p:par>
    </p:tnLst>
  </p:timing>
  <p:hf hdr="0" ftr="0" dt="0"/>
  <p:txStyles>
    <p:titleStyle>
      <a:lvl1pPr algn="l" defTabSz="457200" rtl="0" eaLnBrk="1" latinLnBrk="0" hangingPunct="1">
        <a:lnSpc>
          <a:spcPct val="80000"/>
        </a:lnSpc>
        <a:spcBef>
          <a:spcPct val="0"/>
        </a:spcBef>
        <a:buNone/>
        <a:defRPr sz="2500" b="0" kern="1200">
          <a:solidFill>
            <a:srgbClr val="004B8E"/>
          </a:solidFill>
          <a:latin typeface="+mj-lt"/>
          <a:ea typeface="+mj-ea"/>
          <a:cs typeface="+mj-cs"/>
        </a:defRPr>
      </a:lvl1pPr>
    </p:titleStyle>
    <p:bodyStyle>
      <a:lvl1pPr marL="0" indent="0" algn="l" defTabSz="457200" rtl="0" eaLnBrk="1" latinLnBrk="0" hangingPunct="1">
        <a:spcBef>
          <a:spcPts val="0"/>
        </a:spcBef>
        <a:spcAft>
          <a:spcPts val="1000"/>
        </a:spcAft>
        <a:buFontTx/>
        <a:buNone/>
        <a:defRPr sz="1800" b="1" kern="1200">
          <a:solidFill>
            <a:schemeClr val="bg2"/>
          </a:solidFill>
          <a:latin typeface="+mn-lt"/>
          <a:ea typeface="+mn-ea"/>
          <a:cs typeface="+mn-cs"/>
        </a:defRPr>
      </a:lvl1pPr>
      <a:lvl2pPr marL="0" indent="0" algn="l" defTabSz="457200" rtl="0" eaLnBrk="1" latinLnBrk="0" hangingPunct="1">
        <a:spcBef>
          <a:spcPct val="20000"/>
        </a:spcBef>
        <a:buFontTx/>
        <a:buNone/>
        <a:defRPr sz="1800" kern="1200">
          <a:solidFill>
            <a:schemeClr val="tx1"/>
          </a:solidFill>
          <a:latin typeface="+mn-lt"/>
          <a:ea typeface="+mn-ea"/>
          <a:cs typeface="+mn-cs"/>
        </a:defRPr>
      </a:lvl2pPr>
      <a:lvl3pPr marL="0" indent="0" algn="l" defTabSz="457200" rtl="0" eaLnBrk="1" latinLnBrk="0" hangingPunct="1">
        <a:spcBef>
          <a:spcPct val="20000"/>
        </a:spcBef>
        <a:buFontTx/>
        <a:buNone/>
        <a:defRPr sz="1800" kern="1200">
          <a:solidFill>
            <a:schemeClr val="tx1"/>
          </a:solidFill>
          <a:latin typeface="+mn-lt"/>
          <a:ea typeface="+mn-ea"/>
          <a:cs typeface="+mn-cs"/>
        </a:defRPr>
      </a:lvl3pPr>
      <a:lvl4pPr marL="0" indent="0" algn="l" defTabSz="457200" rtl="0" eaLnBrk="1" latinLnBrk="0" hangingPunct="1">
        <a:spcBef>
          <a:spcPct val="20000"/>
        </a:spcBef>
        <a:buFontTx/>
        <a:buNone/>
        <a:defRPr sz="1800" kern="1200">
          <a:solidFill>
            <a:schemeClr val="tx1"/>
          </a:solidFill>
          <a:latin typeface="+mn-lt"/>
          <a:ea typeface="+mn-ea"/>
          <a:cs typeface="+mn-cs"/>
        </a:defRPr>
      </a:lvl4pPr>
      <a:lvl5pPr marL="0" indent="0" algn="l" defTabSz="457200" rtl="0" eaLnBrk="1" latinLnBrk="0" hangingPunct="1">
        <a:spcBef>
          <a:spcPct val="20000"/>
        </a:spcBef>
        <a:buFontTx/>
        <a:buNone/>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dirty="0">
              <a:solidFill>
                <a:prstClr val="black">
                  <a:tint val="75000"/>
                </a:prstClr>
              </a:solidFill>
            </a:endParaRP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11FF2C-5551-40D0-B92F-F2F89F2DB7ED}"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722045931"/>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260610" y="2773682"/>
            <a:ext cx="8993880" cy="1348934"/>
          </a:xfrm>
          <a:prstGeom prst="rect">
            <a:avLst/>
          </a:prstGeom>
          <a:noFill/>
          <a:ln>
            <a:no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b="1" kern="1200">
                <a:solidFill>
                  <a:schemeClr val="bg1"/>
                </a:solidFill>
                <a:latin typeface="+mj-lt"/>
                <a:ea typeface="+mj-ea"/>
                <a:cs typeface="+mj-cs"/>
              </a:defRPr>
            </a:lvl1pPr>
          </a:lstStyle>
          <a:p>
            <a:pPr algn="ctr"/>
            <a:r>
              <a:rPr lang="en-ZA" sz="3200" b="0" dirty="0" smtClean="0">
                <a:solidFill>
                  <a:prstClr val="white"/>
                </a:solidFill>
                <a:cs typeface="Arial" panose="020B0604020202020204" pitchFamily="34" charset="0"/>
              </a:rPr>
              <a:t>SA Post Office</a:t>
            </a:r>
            <a:r>
              <a:rPr lang="en-ZA" sz="2400" dirty="0" smtClean="0">
                <a:solidFill>
                  <a:prstClr val="white"/>
                </a:solidFill>
                <a:cs typeface="Arial" panose="020B0604020202020204" pitchFamily="34" charset="0"/>
              </a:rPr>
              <a:t/>
            </a:r>
            <a:br>
              <a:rPr lang="en-ZA" sz="2400" dirty="0" smtClean="0">
                <a:solidFill>
                  <a:prstClr val="white"/>
                </a:solidFill>
                <a:cs typeface="Arial" panose="020B0604020202020204" pitchFamily="34" charset="0"/>
              </a:rPr>
            </a:br>
            <a:r>
              <a:rPr lang="en-ZA" sz="2800" b="0" dirty="0">
                <a:latin typeface="Arial" panose="020B0604020202020204" pitchFamily="34" charset="0"/>
                <a:cs typeface="Arial" panose="020B0604020202020204" pitchFamily="34" charset="0"/>
              </a:rPr>
              <a:t>Standing Committee on </a:t>
            </a:r>
            <a:r>
              <a:rPr lang="en-ZA" sz="2800" b="0" dirty="0" smtClean="0">
                <a:latin typeface="Arial" panose="020B0604020202020204" pitchFamily="34" charset="0"/>
                <a:cs typeface="Arial" panose="020B0604020202020204" pitchFamily="34" charset="0"/>
              </a:rPr>
              <a:t>Appropriations</a:t>
            </a:r>
            <a:endParaRPr lang="en-ZA" sz="3200" b="0" dirty="0" smtClean="0">
              <a:latin typeface="Arial" panose="020B0604020202020204" pitchFamily="34" charset="0"/>
              <a:cs typeface="Arial" panose="020B0604020202020204" pitchFamily="34" charset="0"/>
            </a:endParaRPr>
          </a:p>
          <a:p>
            <a:pPr algn="ctr"/>
            <a:r>
              <a:rPr lang="en-ZA" sz="2000" b="0" dirty="0" smtClean="0">
                <a:solidFill>
                  <a:prstClr val="white"/>
                </a:solidFill>
                <a:cs typeface="Arial" panose="020B0604020202020204" pitchFamily="34" charset="0"/>
              </a:rPr>
              <a:t>28 November 2017</a:t>
            </a:r>
            <a:endParaRPr lang="en-ZA" sz="2400" b="0" dirty="0">
              <a:solidFill>
                <a:prstClr val="white"/>
              </a:solidFill>
              <a:cs typeface="Arial" panose="020B0604020202020204" pitchFamily="34" charset="0"/>
            </a:endParaRPr>
          </a:p>
        </p:txBody>
      </p:sp>
    </p:spTree>
    <p:extLst>
      <p:ext uri="{BB962C8B-B14F-4D97-AF65-F5344CB8AC3E}">
        <p14:creationId xmlns:p14="http://schemas.microsoft.com/office/powerpoint/2010/main" val="2024524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 y="485209"/>
            <a:ext cx="7612553" cy="497583"/>
          </a:xfrm>
        </p:spPr>
        <p:txBody>
          <a:bodyPr>
            <a:normAutofit fontScale="90000"/>
          </a:bodyPr>
          <a:lstStyle/>
          <a:p>
            <a:r>
              <a:rPr lang="en-ZA" dirty="0">
                <a:solidFill>
                  <a:schemeClr val="tx1"/>
                </a:solidFill>
              </a:rPr>
              <a:t>E</a:t>
            </a:r>
            <a:r>
              <a:rPr lang="en-ZA" dirty="0" smtClean="0">
                <a:solidFill>
                  <a:schemeClr val="tx1"/>
                </a:solidFill>
              </a:rPr>
              <a:t>nvisaged </a:t>
            </a:r>
            <a:r>
              <a:rPr lang="en-ZA" dirty="0">
                <a:solidFill>
                  <a:schemeClr val="tx1"/>
                </a:solidFill>
              </a:rPr>
              <a:t>SAPO Corporate </a:t>
            </a:r>
            <a:r>
              <a:rPr lang="en-ZA" dirty="0" smtClean="0">
                <a:solidFill>
                  <a:schemeClr val="tx1"/>
                </a:solidFill>
              </a:rPr>
              <a:t>Structure </a:t>
            </a:r>
            <a:r>
              <a:rPr lang="en-ZA" sz="2200" i="1" dirty="0" smtClean="0">
                <a:solidFill>
                  <a:schemeClr val="tx1"/>
                </a:solidFill>
              </a:rPr>
              <a:t>(Board supported)</a:t>
            </a:r>
            <a:endParaRPr lang="en-US" sz="2200" i="1" dirty="0">
              <a:solidFill>
                <a:schemeClr val="tx1"/>
              </a:solidFill>
            </a:endParaRPr>
          </a:p>
        </p:txBody>
      </p:sp>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10</a:t>
            </a:fld>
            <a:endParaRPr lang="en-US" dirty="0">
              <a:solidFill>
                <a:prstClr val="black">
                  <a:tint val="75000"/>
                </a:prstClr>
              </a:solidFill>
            </a:endParaRPr>
          </a:p>
        </p:txBody>
      </p:sp>
      <p:sp>
        <p:nvSpPr>
          <p:cNvPr id="5" name="Rectangle 4"/>
          <p:cNvSpPr/>
          <p:nvPr/>
        </p:nvSpPr>
        <p:spPr>
          <a:xfrm>
            <a:off x="192361" y="6430718"/>
            <a:ext cx="2916599" cy="307777"/>
          </a:xfrm>
          <a:prstGeom prst="rect">
            <a:avLst/>
          </a:prstGeom>
          <a:noFill/>
        </p:spPr>
        <p:txBody>
          <a:bodyPr wrap="square">
            <a:spAutoFit/>
          </a:bodyPr>
          <a:lstStyle/>
          <a:p>
            <a:pPr defTabSz="457200"/>
            <a:r>
              <a:rPr lang="en-US" sz="1400" b="1" dirty="0" smtClean="0">
                <a:solidFill>
                  <a:srgbClr val="FF0000"/>
                </a:solidFill>
              </a:rPr>
              <a:t>SA Post Office - Restricted</a:t>
            </a:r>
            <a:endParaRPr lang="en-US" sz="1400" dirty="0">
              <a:solidFill>
                <a:srgbClr val="FF0000"/>
              </a:solidFill>
            </a:endParaRPr>
          </a:p>
        </p:txBody>
      </p:sp>
      <p:sp>
        <p:nvSpPr>
          <p:cNvPr id="7" name="Rectangle 6"/>
          <p:cNvSpPr/>
          <p:nvPr/>
        </p:nvSpPr>
        <p:spPr>
          <a:xfrm>
            <a:off x="425414" y="1052592"/>
            <a:ext cx="9095014" cy="569108"/>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bg1"/>
              </a:solidFill>
            </a:endParaRPr>
          </a:p>
        </p:txBody>
      </p:sp>
      <p:sp>
        <p:nvSpPr>
          <p:cNvPr id="8" name="TextBox 7"/>
          <p:cNvSpPr txBox="1"/>
          <p:nvPr/>
        </p:nvSpPr>
        <p:spPr>
          <a:xfrm>
            <a:off x="4190965" y="1127131"/>
            <a:ext cx="1454244" cy="369332"/>
          </a:xfrm>
          <a:prstGeom prst="rect">
            <a:avLst/>
          </a:prstGeom>
          <a:noFill/>
        </p:spPr>
        <p:txBody>
          <a:bodyPr wrap="none" rtlCol="0">
            <a:spAutoFit/>
          </a:bodyPr>
          <a:lstStyle/>
          <a:p>
            <a:r>
              <a:rPr lang="en-ZA" dirty="0" smtClean="0"/>
              <a:t>Government</a:t>
            </a:r>
            <a:endParaRPr lang="en-ZA" dirty="0"/>
          </a:p>
        </p:txBody>
      </p:sp>
      <p:sp>
        <p:nvSpPr>
          <p:cNvPr id="9" name="Rectangle 8"/>
          <p:cNvSpPr/>
          <p:nvPr/>
        </p:nvSpPr>
        <p:spPr>
          <a:xfrm>
            <a:off x="4034010" y="2020276"/>
            <a:ext cx="1688543" cy="95643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10" name="TextBox 9"/>
          <p:cNvSpPr txBox="1"/>
          <p:nvPr/>
        </p:nvSpPr>
        <p:spPr>
          <a:xfrm>
            <a:off x="4406829" y="2032506"/>
            <a:ext cx="825867" cy="369332"/>
          </a:xfrm>
          <a:prstGeom prst="rect">
            <a:avLst/>
          </a:prstGeom>
          <a:noFill/>
        </p:spPr>
        <p:txBody>
          <a:bodyPr wrap="none" rtlCol="0">
            <a:spAutoFit/>
          </a:bodyPr>
          <a:lstStyle/>
          <a:p>
            <a:r>
              <a:rPr lang="en-ZA" dirty="0" smtClean="0">
                <a:solidFill>
                  <a:schemeClr val="bg1"/>
                </a:solidFill>
              </a:rPr>
              <a:t>SAPO</a:t>
            </a:r>
            <a:endParaRPr lang="en-ZA" dirty="0">
              <a:solidFill>
                <a:schemeClr val="bg1"/>
              </a:solidFill>
            </a:endParaRPr>
          </a:p>
        </p:txBody>
      </p:sp>
      <p:sp>
        <p:nvSpPr>
          <p:cNvPr id="11" name="TextBox 10"/>
          <p:cNvSpPr txBox="1"/>
          <p:nvPr/>
        </p:nvSpPr>
        <p:spPr>
          <a:xfrm>
            <a:off x="4603336" y="2618723"/>
            <a:ext cx="1119217" cy="338554"/>
          </a:xfrm>
          <a:prstGeom prst="rect">
            <a:avLst/>
          </a:prstGeom>
          <a:noFill/>
          <a:ln>
            <a:solidFill>
              <a:schemeClr val="bg1"/>
            </a:solidFill>
          </a:ln>
        </p:spPr>
        <p:txBody>
          <a:bodyPr wrap="none" rtlCol="0">
            <a:spAutoFit/>
          </a:bodyPr>
          <a:lstStyle/>
          <a:p>
            <a:r>
              <a:rPr lang="en-ZA" sz="1600" dirty="0" smtClean="0">
                <a:solidFill>
                  <a:schemeClr val="bg1"/>
                </a:solidFill>
              </a:rPr>
              <a:t>Properties</a:t>
            </a:r>
            <a:endParaRPr lang="en-ZA" sz="1600" dirty="0">
              <a:solidFill>
                <a:schemeClr val="bg1"/>
              </a:solidFill>
            </a:endParaRPr>
          </a:p>
        </p:txBody>
      </p:sp>
      <p:sp>
        <p:nvSpPr>
          <p:cNvPr id="12" name="TextBox 11"/>
          <p:cNvSpPr txBox="1"/>
          <p:nvPr/>
        </p:nvSpPr>
        <p:spPr>
          <a:xfrm>
            <a:off x="801703" y="3865376"/>
            <a:ext cx="1544012" cy="369332"/>
          </a:xfrm>
          <a:prstGeom prst="rect">
            <a:avLst/>
          </a:prstGeom>
          <a:solidFill>
            <a:srgbClr val="FFFF00"/>
          </a:solidFill>
          <a:ln>
            <a:noFill/>
          </a:ln>
        </p:spPr>
        <p:txBody>
          <a:bodyPr wrap="none" rtlCol="0">
            <a:spAutoFit/>
          </a:bodyPr>
          <a:lstStyle/>
          <a:p>
            <a:r>
              <a:rPr lang="en-ZA" dirty="0" smtClean="0"/>
              <a:t>E-Commerce</a:t>
            </a:r>
            <a:endParaRPr lang="en-ZA" dirty="0"/>
          </a:p>
        </p:txBody>
      </p:sp>
      <p:sp>
        <p:nvSpPr>
          <p:cNvPr id="13" name="TextBox 12"/>
          <p:cNvSpPr txBox="1"/>
          <p:nvPr/>
        </p:nvSpPr>
        <p:spPr>
          <a:xfrm>
            <a:off x="4092641" y="3839258"/>
            <a:ext cx="1266693" cy="615553"/>
          </a:xfrm>
          <a:prstGeom prst="rect">
            <a:avLst/>
          </a:prstGeom>
          <a:solidFill>
            <a:srgbClr val="FF0000"/>
          </a:solidFill>
          <a:ln>
            <a:noFill/>
          </a:ln>
        </p:spPr>
        <p:txBody>
          <a:bodyPr wrap="none" rtlCol="0">
            <a:spAutoFit/>
          </a:bodyPr>
          <a:lstStyle/>
          <a:p>
            <a:pPr algn="ctr"/>
            <a:r>
              <a:rPr lang="en-ZA" dirty="0" smtClean="0"/>
              <a:t>Mail  </a:t>
            </a:r>
          </a:p>
          <a:p>
            <a:r>
              <a:rPr lang="en-ZA" sz="1600" dirty="0" smtClean="0"/>
              <a:t>(incl. Retail)</a:t>
            </a:r>
            <a:endParaRPr lang="en-ZA" sz="1600" dirty="0"/>
          </a:p>
        </p:txBody>
      </p:sp>
      <p:sp>
        <p:nvSpPr>
          <p:cNvPr id="14" name="TextBox 13"/>
          <p:cNvSpPr txBox="1"/>
          <p:nvPr/>
        </p:nvSpPr>
        <p:spPr>
          <a:xfrm>
            <a:off x="7326955" y="4910305"/>
            <a:ext cx="1146468" cy="369332"/>
          </a:xfrm>
          <a:prstGeom prst="rect">
            <a:avLst/>
          </a:prstGeom>
          <a:solidFill>
            <a:schemeClr val="accent5">
              <a:lumMod val="75000"/>
            </a:schemeClr>
          </a:solidFill>
          <a:ln>
            <a:noFill/>
          </a:ln>
        </p:spPr>
        <p:txBody>
          <a:bodyPr wrap="none" rtlCol="0">
            <a:spAutoFit/>
          </a:bodyPr>
          <a:lstStyle/>
          <a:p>
            <a:r>
              <a:rPr lang="en-ZA" dirty="0" smtClean="0">
                <a:solidFill>
                  <a:schemeClr val="bg1"/>
                </a:solidFill>
              </a:rPr>
              <a:t>Postbank</a:t>
            </a:r>
            <a:endParaRPr lang="en-ZA" dirty="0">
              <a:solidFill>
                <a:schemeClr val="bg1"/>
              </a:solidFill>
            </a:endParaRPr>
          </a:p>
        </p:txBody>
      </p:sp>
      <p:sp>
        <p:nvSpPr>
          <p:cNvPr id="15" name="TextBox 14"/>
          <p:cNvSpPr txBox="1"/>
          <p:nvPr/>
        </p:nvSpPr>
        <p:spPr>
          <a:xfrm>
            <a:off x="6016375" y="3844859"/>
            <a:ext cx="1941557" cy="646331"/>
          </a:xfrm>
          <a:prstGeom prst="rect">
            <a:avLst/>
          </a:prstGeom>
          <a:solidFill>
            <a:schemeClr val="accent5">
              <a:lumMod val="75000"/>
            </a:schemeClr>
          </a:solidFill>
          <a:ln>
            <a:noFill/>
          </a:ln>
        </p:spPr>
        <p:txBody>
          <a:bodyPr wrap="none" rtlCol="0">
            <a:spAutoFit/>
          </a:bodyPr>
          <a:lstStyle/>
          <a:p>
            <a:pPr algn="ctr"/>
            <a:r>
              <a:rPr lang="en-ZA" dirty="0" smtClean="0">
                <a:solidFill>
                  <a:schemeClr val="bg1"/>
                </a:solidFill>
              </a:rPr>
              <a:t>Bank Controlling </a:t>
            </a:r>
          </a:p>
          <a:p>
            <a:pPr algn="ctr"/>
            <a:r>
              <a:rPr lang="en-ZA" dirty="0" smtClean="0">
                <a:solidFill>
                  <a:schemeClr val="bg1"/>
                </a:solidFill>
              </a:rPr>
              <a:t>Company</a:t>
            </a:r>
            <a:endParaRPr lang="en-ZA" dirty="0">
              <a:solidFill>
                <a:schemeClr val="bg1"/>
              </a:solidFill>
            </a:endParaRPr>
          </a:p>
        </p:txBody>
      </p:sp>
      <p:cxnSp>
        <p:nvCxnSpPr>
          <p:cNvPr id="16" name="Straight Connector 15"/>
          <p:cNvCxnSpPr>
            <a:stCxn id="9" idx="2"/>
          </p:cNvCxnSpPr>
          <p:nvPr/>
        </p:nvCxnSpPr>
        <p:spPr>
          <a:xfrm flipH="1">
            <a:off x="4878281" y="2976706"/>
            <a:ext cx="1" cy="426587"/>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a:xfrm flipH="1">
            <a:off x="4878280" y="3412583"/>
            <a:ext cx="1" cy="426587"/>
          </a:xfrm>
          <a:prstGeom prst="line">
            <a:avLst/>
          </a:prstGeom>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flipH="1">
            <a:off x="6978480" y="3397221"/>
            <a:ext cx="1" cy="426587"/>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flipH="1">
            <a:off x="1589889" y="3433152"/>
            <a:ext cx="1" cy="426587"/>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flipV="1">
            <a:off x="1573708" y="3382393"/>
            <a:ext cx="5404772" cy="31039"/>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flipH="1">
            <a:off x="7523628" y="4491190"/>
            <a:ext cx="1" cy="426587"/>
          </a:xfrm>
          <a:prstGeom prst="line">
            <a:avLst/>
          </a:prstGeom>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311097" y="2073644"/>
            <a:ext cx="1779831" cy="1168539"/>
          </a:xfrm>
          <a:prstGeom prst="ellipse">
            <a:avLst/>
          </a:prstGeom>
          <a:solidFill>
            <a:srgbClr val="FFFF00"/>
          </a:solidFill>
          <a:ln>
            <a:noFill/>
          </a:ln>
        </p:spPr>
        <p:txBody>
          <a:bodyPr wrap="square" rtlCol="0">
            <a:spAutoFit/>
          </a:bodyPr>
          <a:lstStyle/>
          <a:p>
            <a:r>
              <a:rPr lang="en-ZA" sz="1600" dirty="0" smtClean="0"/>
              <a:t>Capital and </a:t>
            </a:r>
          </a:p>
          <a:p>
            <a:r>
              <a:rPr lang="en-ZA" sz="1600" dirty="0" smtClean="0"/>
              <a:t>Technical</a:t>
            </a:r>
          </a:p>
          <a:p>
            <a:r>
              <a:rPr lang="en-ZA" sz="1600" dirty="0" smtClean="0"/>
              <a:t>Partners</a:t>
            </a:r>
            <a:endParaRPr lang="en-ZA" sz="1600" dirty="0"/>
          </a:p>
        </p:txBody>
      </p:sp>
      <p:sp>
        <p:nvSpPr>
          <p:cNvPr id="23" name="Down Arrow 22"/>
          <p:cNvSpPr/>
          <p:nvPr/>
        </p:nvSpPr>
        <p:spPr>
          <a:xfrm>
            <a:off x="1002357" y="3165078"/>
            <a:ext cx="106479" cy="655512"/>
          </a:xfrm>
          <a:prstGeom prst="downArrow">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24" name="TextBox 23"/>
          <p:cNvSpPr txBox="1"/>
          <p:nvPr/>
        </p:nvSpPr>
        <p:spPr>
          <a:xfrm>
            <a:off x="8111864" y="3927825"/>
            <a:ext cx="1616305" cy="735747"/>
          </a:xfrm>
          <a:prstGeom prst="ellipse">
            <a:avLst/>
          </a:prstGeom>
          <a:solidFill>
            <a:schemeClr val="accent5">
              <a:lumMod val="75000"/>
            </a:schemeClr>
          </a:solidFill>
          <a:ln>
            <a:noFill/>
          </a:ln>
        </p:spPr>
        <p:txBody>
          <a:bodyPr wrap="square" rtlCol="0">
            <a:spAutoFit/>
          </a:bodyPr>
          <a:lstStyle/>
          <a:p>
            <a:pPr algn="ctr"/>
            <a:r>
              <a:rPr lang="en-ZA" sz="1400" dirty="0" smtClean="0">
                <a:solidFill>
                  <a:schemeClr val="bg1"/>
                </a:solidFill>
              </a:rPr>
              <a:t>Potential</a:t>
            </a:r>
          </a:p>
          <a:p>
            <a:pPr algn="ctr"/>
            <a:r>
              <a:rPr lang="en-ZA" sz="1400" dirty="0" smtClean="0">
                <a:solidFill>
                  <a:schemeClr val="bg1"/>
                </a:solidFill>
              </a:rPr>
              <a:t>acquisitions</a:t>
            </a:r>
            <a:endParaRPr lang="en-ZA" sz="1400" dirty="0">
              <a:solidFill>
                <a:schemeClr val="bg1"/>
              </a:solidFill>
            </a:endParaRPr>
          </a:p>
        </p:txBody>
      </p:sp>
      <p:sp>
        <p:nvSpPr>
          <p:cNvPr id="25" name="Down Arrow 24"/>
          <p:cNvSpPr/>
          <p:nvPr/>
        </p:nvSpPr>
        <p:spPr>
          <a:xfrm>
            <a:off x="8299454" y="4499766"/>
            <a:ext cx="130547" cy="378019"/>
          </a:xfrm>
          <a:prstGeom prst="downArrow">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26" name="TextBox 25"/>
          <p:cNvSpPr txBox="1"/>
          <p:nvPr/>
        </p:nvSpPr>
        <p:spPr>
          <a:xfrm>
            <a:off x="1595537" y="3549606"/>
            <a:ext cx="647934" cy="307777"/>
          </a:xfrm>
          <a:prstGeom prst="rect">
            <a:avLst/>
          </a:prstGeom>
          <a:noFill/>
        </p:spPr>
        <p:txBody>
          <a:bodyPr wrap="none" rtlCol="0">
            <a:spAutoFit/>
          </a:bodyPr>
          <a:lstStyle/>
          <a:p>
            <a:r>
              <a:rPr lang="en-ZA" sz="1400" dirty="0" smtClean="0"/>
              <a:t>&gt;50%</a:t>
            </a:r>
            <a:endParaRPr lang="en-ZA" sz="1400" dirty="0"/>
          </a:p>
        </p:txBody>
      </p:sp>
      <p:sp>
        <p:nvSpPr>
          <p:cNvPr id="27" name="TextBox 26"/>
          <p:cNvSpPr txBox="1"/>
          <p:nvPr/>
        </p:nvSpPr>
        <p:spPr>
          <a:xfrm>
            <a:off x="7518794" y="4627039"/>
            <a:ext cx="647934" cy="307777"/>
          </a:xfrm>
          <a:prstGeom prst="rect">
            <a:avLst/>
          </a:prstGeom>
          <a:noFill/>
        </p:spPr>
        <p:txBody>
          <a:bodyPr wrap="none" rtlCol="0">
            <a:spAutoFit/>
          </a:bodyPr>
          <a:lstStyle/>
          <a:p>
            <a:r>
              <a:rPr lang="en-ZA" sz="1400" dirty="0" smtClean="0"/>
              <a:t>&gt;50%</a:t>
            </a:r>
            <a:endParaRPr lang="en-ZA" sz="1400" dirty="0"/>
          </a:p>
        </p:txBody>
      </p:sp>
      <p:sp>
        <p:nvSpPr>
          <p:cNvPr id="28" name="TextBox 27"/>
          <p:cNvSpPr txBox="1"/>
          <p:nvPr/>
        </p:nvSpPr>
        <p:spPr>
          <a:xfrm>
            <a:off x="4164011" y="3540302"/>
            <a:ext cx="643125" cy="307777"/>
          </a:xfrm>
          <a:prstGeom prst="rect">
            <a:avLst/>
          </a:prstGeom>
          <a:noFill/>
        </p:spPr>
        <p:txBody>
          <a:bodyPr wrap="none" rtlCol="0">
            <a:spAutoFit/>
          </a:bodyPr>
          <a:lstStyle/>
          <a:p>
            <a:r>
              <a:rPr lang="en-ZA" sz="1400" dirty="0" smtClean="0"/>
              <a:t>100%</a:t>
            </a:r>
            <a:endParaRPr lang="en-ZA" sz="1400" dirty="0"/>
          </a:p>
        </p:txBody>
      </p:sp>
      <p:sp>
        <p:nvSpPr>
          <p:cNvPr id="29" name="TextBox 28"/>
          <p:cNvSpPr txBox="1"/>
          <p:nvPr/>
        </p:nvSpPr>
        <p:spPr>
          <a:xfrm>
            <a:off x="6973522" y="3571131"/>
            <a:ext cx="643125" cy="307777"/>
          </a:xfrm>
          <a:prstGeom prst="rect">
            <a:avLst/>
          </a:prstGeom>
          <a:noFill/>
        </p:spPr>
        <p:txBody>
          <a:bodyPr wrap="none" rtlCol="0">
            <a:spAutoFit/>
          </a:bodyPr>
          <a:lstStyle/>
          <a:p>
            <a:r>
              <a:rPr lang="en-ZA" sz="1400" dirty="0" smtClean="0"/>
              <a:t>100%</a:t>
            </a:r>
            <a:endParaRPr lang="en-ZA" sz="1400" dirty="0"/>
          </a:p>
        </p:txBody>
      </p:sp>
      <p:cxnSp>
        <p:nvCxnSpPr>
          <p:cNvPr id="30" name="Straight Connector 29"/>
          <p:cNvCxnSpPr/>
          <p:nvPr/>
        </p:nvCxnSpPr>
        <p:spPr>
          <a:xfrm flipH="1">
            <a:off x="4868387" y="1623134"/>
            <a:ext cx="1" cy="426587"/>
          </a:xfrm>
          <a:prstGeom prst="line">
            <a:avLst/>
          </a:prstGeom>
        </p:spPr>
        <p:style>
          <a:lnRef idx="2">
            <a:schemeClr val="dk1"/>
          </a:lnRef>
          <a:fillRef idx="0">
            <a:schemeClr val="dk1"/>
          </a:fillRef>
          <a:effectRef idx="1">
            <a:schemeClr val="dk1"/>
          </a:effectRef>
          <a:fontRef idx="minor">
            <a:schemeClr val="tx1"/>
          </a:fontRef>
        </p:style>
      </p:cxnSp>
      <p:sp>
        <p:nvSpPr>
          <p:cNvPr id="31" name="TextBox 30"/>
          <p:cNvSpPr txBox="1"/>
          <p:nvPr/>
        </p:nvSpPr>
        <p:spPr>
          <a:xfrm>
            <a:off x="4871868" y="1696224"/>
            <a:ext cx="708848" cy="338554"/>
          </a:xfrm>
          <a:prstGeom prst="rect">
            <a:avLst/>
          </a:prstGeom>
          <a:noFill/>
        </p:spPr>
        <p:txBody>
          <a:bodyPr wrap="none" rtlCol="0">
            <a:spAutoFit/>
          </a:bodyPr>
          <a:lstStyle/>
          <a:p>
            <a:r>
              <a:rPr lang="en-ZA" sz="1600" dirty="0" smtClean="0"/>
              <a:t>100%</a:t>
            </a:r>
            <a:endParaRPr lang="en-ZA" sz="1600" dirty="0"/>
          </a:p>
        </p:txBody>
      </p:sp>
      <p:sp>
        <p:nvSpPr>
          <p:cNvPr id="32" name="TextBox 31"/>
          <p:cNvSpPr txBox="1"/>
          <p:nvPr/>
        </p:nvSpPr>
        <p:spPr>
          <a:xfrm>
            <a:off x="496901" y="4218087"/>
            <a:ext cx="2069797" cy="615553"/>
          </a:xfrm>
          <a:prstGeom prst="rect">
            <a:avLst/>
          </a:prstGeom>
          <a:noFill/>
        </p:spPr>
        <p:txBody>
          <a:bodyPr wrap="none" rtlCol="0">
            <a:spAutoFit/>
          </a:bodyPr>
          <a:lstStyle/>
          <a:p>
            <a:r>
              <a:rPr lang="en-ZA" sz="1200" dirty="0" smtClean="0"/>
              <a:t>Revenue 2018: - R 383m</a:t>
            </a:r>
          </a:p>
          <a:p>
            <a:r>
              <a:rPr lang="en-ZA" sz="1200" dirty="0" smtClean="0"/>
              <a:t>Revenue 2020 -  R1, 109m</a:t>
            </a:r>
          </a:p>
          <a:p>
            <a:r>
              <a:rPr lang="en-ZA" sz="1000" dirty="0" smtClean="0"/>
              <a:t>[Including Courier revenue share]</a:t>
            </a:r>
            <a:endParaRPr lang="en-ZA" sz="1050" dirty="0"/>
          </a:p>
        </p:txBody>
      </p:sp>
      <p:sp>
        <p:nvSpPr>
          <p:cNvPr id="33" name="TextBox 32"/>
          <p:cNvSpPr txBox="1"/>
          <p:nvPr/>
        </p:nvSpPr>
        <p:spPr>
          <a:xfrm>
            <a:off x="3721199" y="4458095"/>
            <a:ext cx="2016899" cy="461665"/>
          </a:xfrm>
          <a:prstGeom prst="rect">
            <a:avLst/>
          </a:prstGeom>
          <a:noFill/>
        </p:spPr>
        <p:txBody>
          <a:bodyPr wrap="none" rtlCol="0">
            <a:spAutoFit/>
          </a:bodyPr>
          <a:lstStyle/>
          <a:p>
            <a:r>
              <a:rPr lang="en-ZA" sz="1200" dirty="0" smtClean="0"/>
              <a:t>Revenue 2018 - R 4,439m</a:t>
            </a:r>
          </a:p>
          <a:p>
            <a:r>
              <a:rPr lang="en-ZA" sz="1200" dirty="0" smtClean="0"/>
              <a:t>Revenue 2020 – R5,036m </a:t>
            </a:r>
            <a:endParaRPr lang="en-ZA" sz="1200" dirty="0"/>
          </a:p>
        </p:txBody>
      </p:sp>
      <p:sp>
        <p:nvSpPr>
          <p:cNvPr id="34" name="TextBox 33"/>
          <p:cNvSpPr txBox="1"/>
          <p:nvPr/>
        </p:nvSpPr>
        <p:spPr>
          <a:xfrm>
            <a:off x="6779705" y="5252124"/>
            <a:ext cx="2016899" cy="461665"/>
          </a:xfrm>
          <a:prstGeom prst="rect">
            <a:avLst/>
          </a:prstGeom>
          <a:noFill/>
        </p:spPr>
        <p:txBody>
          <a:bodyPr wrap="none" rtlCol="0">
            <a:spAutoFit/>
          </a:bodyPr>
          <a:lstStyle/>
          <a:p>
            <a:r>
              <a:rPr lang="en-ZA" sz="1200" dirty="0" smtClean="0"/>
              <a:t>Revenue 2018 -  R 883m</a:t>
            </a:r>
          </a:p>
          <a:p>
            <a:r>
              <a:rPr lang="en-ZA" sz="1200" dirty="0" smtClean="0"/>
              <a:t>Revenue 2020 – R1, 086m</a:t>
            </a:r>
            <a:endParaRPr lang="en-ZA" sz="1200" dirty="0"/>
          </a:p>
        </p:txBody>
      </p:sp>
      <p:sp>
        <p:nvSpPr>
          <p:cNvPr id="35" name="TextBox 34"/>
          <p:cNvSpPr txBox="1"/>
          <p:nvPr/>
        </p:nvSpPr>
        <p:spPr>
          <a:xfrm>
            <a:off x="3474534" y="5509002"/>
            <a:ext cx="2016899" cy="461665"/>
          </a:xfrm>
          <a:prstGeom prst="rect">
            <a:avLst/>
          </a:prstGeom>
          <a:noFill/>
        </p:spPr>
        <p:txBody>
          <a:bodyPr wrap="none" rtlCol="0">
            <a:spAutoFit/>
          </a:bodyPr>
          <a:lstStyle/>
          <a:p>
            <a:r>
              <a:rPr lang="en-ZA" sz="1200" dirty="0" smtClean="0"/>
              <a:t>Revenue 2018 -  R 693m</a:t>
            </a:r>
          </a:p>
          <a:p>
            <a:r>
              <a:rPr lang="en-ZA" sz="1200" dirty="0" smtClean="0"/>
              <a:t>Revenue 2020 – R3,982m </a:t>
            </a:r>
            <a:endParaRPr lang="en-ZA" sz="1200" dirty="0"/>
          </a:p>
        </p:txBody>
      </p:sp>
      <p:sp>
        <p:nvSpPr>
          <p:cNvPr id="36" name="Right Arrow 35"/>
          <p:cNvSpPr/>
          <p:nvPr/>
        </p:nvSpPr>
        <p:spPr>
          <a:xfrm>
            <a:off x="359742" y="5169843"/>
            <a:ext cx="3114792" cy="1075403"/>
          </a:xfrm>
          <a:prstGeom prst="rightArrow">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chemeClr val="accent5">
                    <a:lumMod val="50000"/>
                  </a:schemeClr>
                </a:solidFill>
              </a:rPr>
              <a:t>New Revenue </a:t>
            </a:r>
            <a:r>
              <a:rPr lang="en-US" sz="1200" b="1" dirty="0" smtClean="0">
                <a:solidFill>
                  <a:schemeClr val="accent5">
                    <a:lumMod val="50000"/>
                  </a:schemeClr>
                </a:solidFill>
              </a:rPr>
              <a:t>Streams</a:t>
            </a:r>
          </a:p>
          <a:p>
            <a:pPr algn="ctr"/>
            <a:r>
              <a:rPr lang="en-US" sz="1200" b="1" dirty="0" smtClean="0">
                <a:solidFill>
                  <a:schemeClr val="accent5">
                    <a:lumMod val="50000"/>
                  </a:schemeClr>
                </a:solidFill>
              </a:rPr>
              <a:t> [SASSA</a:t>
            </a:r>
            <a:r>
              <a:rPr lang="en-US" sz="1200" b="1" dirty="0">
                <a:solidFill>
                  <a:schemeClr val="accent5">
                    <a:lumMod val="50000"/>
                  </a:schemeClr>
                </a:solidFill>
              </a:rPr>
              <a:t>, Government and </a:t>
            </a:r>
            <a:r>
              <a:rPr lang="en-US" sz="1200" b="1" dirty="0" smtClean="0">
                <a:solidFill>
                  <a:schemeClr val="accent5">
                    <a:lumMod val="50000"/>
                  </a:schemeClr>
                </a:solidFill>
              </a:rPr>
              <a:t>Lending</a:t>
            </a:r>
            <a:r>
              <a:rPr lang="en-US" sz="1200" b="1" dirty="0">
                <a:solidFill>
                  <a:schemeClr val="accent5">
                    <a:lumMod val="50000"/>
                  </a:schemeClr>
                </a:solidFill>
              </a:rPr>
              <a:t>]</a:t>
            </a:r>
          </a:p>
        </p:txBody>
      </p:sp>
    </p:spTree>
    <p:extLst>
      <p:ext uri="{BB962C8B-B14F-4D97-AF65-F5344CB8AC3E}">
        <p14:creationId xmlns:p14="http://schemas.microsoft.com/office/powerpoint/2010/main" val="2809240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 y="485209"/>
            <a:ext cx="7612553" cy="497583"/>
          </a:xfrm>
        </p:spPr>
        <p:txBody>
          <a:bodyPr>
            <a:normAutofit/>
          </a:bodyPr>
          <a:lstStyle/>
          <a:p>
            <a:r>
              <a:rPr lang="en-US" dirty="0">
                <a:solidFill>
                  <a:schemeClr val="tx1"/>
                </a:solidFill>
              </a:rPr>
              <a:t>Strategy going forward  - Postbank</a:t>
            </a:r>
          </a:p>
        </p:txBody>
      </p:sp>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11</a:t>
            </a:fld>
            <a:endParaRPr lang="en-US" dirty="0">
              <a:solidFill>
                <a:prstClr val="black">
                  <a:tint val="75000"/>
                </a:prstClr>
              </a:solidFill>
            </a:endParaRPr>
          </a:p>
        </p:txBody>
      </p:sp>
      <p:sp>
        <p:nvSpPr>
          <p:cNvPr id="5" name="Rectangle 4"/>
          <p:cNvSpPr/>
          <p:nvPr/>
        </p:nvSpPr>
        <p:spPr>
          <a:xfrm>
            <a:off x="192361" y="6430718"/>
            <a:ext cx="2916599" cy="307777"/>
          </a:xfrm>
          <a:prstGeom prst="rect">
            <a:avLst/>
          </a:prstGeom>
          <a:noFill/>
        </p:spPr>
        <p:txBody>
          <a:bodyPr wrap="square">
            <a:spAutoFit/>
          </a:bodyPr>
          <a:lstStyle/>
          <a:p>
            <a:pPr defTabSz="457200"/>
            <a:r>
              <a:rPr lang="en-US" sz="1400" b="1" dirty="0" smtClean="0">
                <a:solidFill>
                  <a:srgbClr val="FF0000"/>
                </a:solidFill>
              </a:rPr>
              <a:t>SA Post Office - Restricted</a:t>
            </a:r>
            <a:endParaRPr lang="en-US" sz="1400" dirty="0">
              <a:solidFill>
                <a:srgbClr val="FF0000"/>
              </a:solidFill>
            </a:endParaRPr>
          </a:p>
        </p:txBody>
      </p:sp>
      <p:sp>
        <p:nvSpPr>
          <p:cNvPr id="7" name="Content Placeholder 2"/>
          <p:cNvSpPr txBox="1">
            <a:spLocks/>
          </p:cNvSpPr>
          <p:nvPr/>
        </p:nvSpPr>
        <p:spPr>
          <a:xfrm>
            <a:off x="347122" y="982791"/>
            <a:ext cx="9262543" cy="4584151"/>
          </a:xfrm>
          <a:prstGeom prst="rect">
            <a:avLst/>
          </a:prstGeom>
        </p:spPr>
        <p:txBody>
          <a:bodyPr vert="horz" lIns="91440" tIns="45720" rIns="91440" bIns="45720" rtlCol="0">
            <a:noAutofit/>
          </a:bodyPr>
          <a:lstStyle>
            <a:lvl1pPr marL="0" indent="0" algn="l" defTabSz="457200" rtl="0" eaLnBrk="1" latinLnBrk="0" hangingPunct="1">
              <a:spcBef>
                <a:spcPts val="0"/>
              </a:spcBef>
              <a:spcAft>
                <a:spcPts val="1000"/>
              </a:spcAft>
              <a:buFontTx/>
              <a:buNone/>
              <a:defRPr sz="1800" b="1" kern="1200">
                <a:solidFill>
                  <a:schemeClr val="bg2"/>
                </a:solidFill>
                <a:latin typeface="+mn-lt"/>
                <a:ea typeface="+mn-ea"/>
                <a:cs typeface="+mn-cs"/>
              </a:defRPr>
            </a:lvl1pPr>
            <a:lvl2pPr marL="0" indent="0" algn="l" defTabSz="457200" rtl="0" eaLnBrk="1" latinLnBrk="0" hangingPunct="1">
              <a:spcBef>
                <a:spcPct val="20000"/>
              </a:spcBef>
              <a:buFontTx/>
              <a:buNone/>
              <a:defRPr sz="1800" kern="1200">
                <a:solidFill>
                  <a:schemeClr val="tx1"/>
                </a:solidFill>
                <a:latin typeface="+mn-lt"/>
                <a:ea typeface="+mn-ea"/>
                <a:cs typeface="+mn-cs"/>
              </a:defRPr>
            </a:lvl2pPr>
            <a:lvl3pPr marL="0" indent="0" algn="l" defTabSz="457200" rtl="0" eaLnBrk="1" latinLnBrk="0" hangingPunct="1">
              <a:spcBef>
                <a:spcPct val="20000"/>
              </a:spcBef>
              <a:buFontTx/>
              <a:buNone/>
              <a:defRPr sz="1800" kern="1200">
                <a:solidFill>
                  <a:schemeClr val="tx1"/>
                </a:solidFill>
                <a:latin typeface="+mn-lt"/>
                <a:ea typeface="+mn-ea"/>
                <a:cs typeface="+mn-cs"/>
              </a:defRPr>
            </a:lvl3pPr>
            <a:lvl4pPr marL="0" indent="0" algn="l" defTabSz="457200" rtl="0" eaLnBrk="1" latinLnBrk="0" hangingPunct="1">
              <a:spcBef>
                <a:spcPct val="20000"/>
              </a:spcBef>
              <a:buFontTx/>
              <a:buNone/>
              <a:defRPr sz="1800" kern="1200">
                <a:solidFill>
                  <a:schemeClr val="tx1"/>
                </a:solidFill>
                <a:latin typeface="+mn-lt"/>
                <a:ea typeface="+mn-ea"/>
                <a:cs typeface="+mn-cs"/>
              </a:defRPr>
            </a:lvl4pPr>
            <a:lvl5pPr marL="0" indent="0" algn="l" defTabSz="457200" rtl="0" eaLnBrk="1" latinLnBrk="0" hangingPunct="1">
              <a:spcBef>
                <a:spcPct val="20000"/>
              </a:spcBef>
              <a:buFontTx/>
              <a:buNone/>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US" dirty="0" smtClean="0">
                <a:solidFill>
                  <a:schemeClr val="tx1"/>
                </a:solidFill>
              </a:rPr>
              <a:t>Mandate: </a:t>
            </a:r>
          </a:p>
          <a:p>
            <a:pPr marL="285750" indent="-285750" algn="just">
              <a:buFont typeface="Wingdings" panose="05000000000000000000" pitchFamily="2" charset="2"/>
              <a:buChar char="§"/>
            </a:pPr>
            <a:r>
              <a:rPr lang="en-US" b="0" dirty="0" smtClean="0">
                <a:solidFill>
                  <a:schemeClr val="tx1"/>
                </a:solidFill>
              </a:rPr>
              <a:t>National transactional bank for Government</a:t>
            </a:r>
          </a:p>
          <a:p>
            <a:pPr marL="285750" indent="-285750" algn="just">
              <a:buFont typeface="Wingdings" panose="05000000000000000000" pitchFamily="2" charset="2"/>
              <a:buChar char="§"/>
            </a:pPr>
            <a:r>
              <a:rPr lang="en-US" b="0" dirty="0" smtClean="0">
                <a:solidFill>
                  <a:schemeClr val="tx1"/>
                </a:solidFill>
              </a:rPr>
              <a:t>Financial inclusion and bridge unsecured lending gap, through new methods of properly risk assessed loans to the unbanked, especially SMEs</a:t>
            </a:r>
          </a:p>
          <a:p>
            <a:pPr marL="285750" indent="-285750" algn="just">
              <a:buFont typeface="Wingdings" panose="05000000000000000000" pitchFamily="2" charset="2"/>
              <a:buChar char="§"/>
            </a:pPr>
            <a:endParaRPr lang="en-US" sz="600" b="0" dirty="0" smtClean="0">
              <a:solidFill>
                <a:schemeClr val="tx1"/>
              </a:solidFill>
            </a:endParaRPr>
          </a:p>
          <a:p>
            <a:pPr algn="just"/>
            <a:r>
              <a:rPr lang="en-US" dirty="0" smtClean="0">
                <a:solidFill>
                  <a:schemeClr val="tx1"/>
                </a:solidFill>
              </a:rPr>
              <a:t>Challenge: </a:t>
            </a:r>
          </a:p>
          <a:p>
            <a:pPr marL="285750" indent="-285750" algn="just">
              <a:buFont typeface="Wingdings" panose="05000000000000000000" pitchFamily="2" charset="2"/>
              <a:buChar char="§"/>
            </a:pPr>
            <a:r>
              <a:rPr lang="en-US" b="0" dirty="0" smtClean="0">
                <a:solidFill>
                  <a:schemeClr val="tx1"/>
                </a:solidFill>
              </a:rPr>
              <a:t>Over-capitalized with limited growth prospects without lending functions </a:t>
            </a:r>
          </a:p>
          <a:p>
            <a:pPr marL="285750" indent="-285750" algn="just">
              <a:buFont typeface="Wingdings" panose="05000000000000000000" pitchFamily="2" charset="2"/>
              <a:buChar char="§"/>
            </a:pPr>
            <a:r>
              <a:rPr lang="en-US" b="0" dirty="0" smtClean="0">
                <a:solidFill>
                  <a:schemeClr val="tx1"/>
                </a:solidFill>
              </a:rPr>
              <a:t>Building credit capacity and systems takes time and money – we need to get started</a:t>
            </a:r>
          </a:p>
          <a:p>
            <a:pPr marL="285750" indent="-285750" algn="just">
              <a:buFont typeface="Wingdings" panose="05000000000000000000" pitchFamily="2" charset="2"/>
              <a:buChar char="§"/>
            </a:pPr>
            <a:r>
              <a:rPr lang="en-US" b="0" dirty="0" smtClean="0">
                <a:solidFill>
                  <a:schemeClr val="tx1"/>
                </a:solidFill>
              </a:rPr>
              <a:t>National Treasury support has not been </a:t>
            </a:r>
            <a:r>
              <a:rPr lang="en-US" b="0" dirty="0" err="1" smtClean="0">
                <a:solidFill>
                  <a:schemeClr val="tx1"/>
                </a:solidFill>
              </a:rPr>
              <a:t>finalised</a:t>
            </a:r>
            <a:endParaRPr lang="en-US" b="0" dirty="0" smtClean="0">
              <a:solidFill>
                <a:schemeClr val="tx1"/>
              </a:solidFill>
            </a:endParaRPr>
          </a:p>
          <a:p>
            <a:pPr marL="285750" indent="-285750" algn="just">
              <a:buFont typeface="Wingdings" panose="05000000000000000000" pitchFamily="2" charset="2"/>
              <a:buChar char="§"/>
            </a:pPr>
            <a:endParaRPr lang="en-US" sz="600" b="0" dirty="0" smtClean="0">
              <a:solidFill>
                <a:schemeClr val="tx1"/>
              </a:solidFill>
            </a:endParaRPr>
          </a:p>
          <a:p>
            <a:pPr algn="just"/>
            <a:r>
              <a:rPr lang="en-US" dirty="0" smtClean="0">
                <a:solidFill>
                  <a:schemeClr val="tx1"/>
                </a:solidFill>
              </a:rPr>
              <a:t>Alternative growth strategy: </a:t>
            </a:r>
          </a:p>
          <a:p>
            <a:pPr marL="285750" indent="-285750" algn="just">
              <a:buFont typeface="Wingdings" panose="05000000000000000000" pitchFamily="2" charset="2"/>
              <a:buChar char="§"/>
            </a:pPr>
            <a:r>
              <a:rPr lang="en-US" b="0" dirty="0" smtClean="0">
                <a:solidFill>
                  <a:schemeClr val="tx1"/>
                </a:solidFill>
              </a:rPr>
              <a:t>Acquire existing bank with lending infrastructure and expertise alternatively pursue consolidation of second tier banks</a:t>
            </a:r>
          </a:p>
          <a:p>
            <a:pPr algn="just"/>
            <a:endParaRPr lang="en-ZA" b="0" dirty="0">
              <a:solidFill>
                <a:schemeClr val="tx1"/>
              </a:solidFill>
            </a:endParaRPr>
          </a:p>
        </p:txBody>
      </p:sp>
      <p:sp>
        <p:nvSpPr>
          <p:cNvPr id="8" name="Content Placeholder 2"/>
          <p:cNvSpPr txBox="1">
            <a:spLocks/>
          </p:cNvSpPr>
          <p:nvPr/>
        </p:nvSpPr>
        <p:spPr>
          <a:xfrm>
            <a:off x="347122" y="5566943"/>
            <a:ext cx="9262543" cy="533400"/>
          </a:xfrm>
          <a:prstGeom prst="rect">
            <a:avLst/>
          </a:prstGeom>
          <a:solidFill>
            <a:schemeClr val="accent5">
              <a:lumMod val="75000"/>
            </a:schemeClr>
          </a:solidFill>
        </p:spPr>
        <p:txBody>
          <a:bodyPr vert="horz" lIns="91440" tIns="45720" rIns="91440" bIns="45720" rtlCol="0" anchor="ctr" anchorCtr="0">
            <a:normAutofit/>
          </a:bodyPr>
          <a:lstStyle>
            <a:lvl1pPr marL="0" indent="0" algn="l" defTabSz="457200" rtl="0" eaLnBrk="1" latinLnBrk="0" hangingPunct="1">
              <a:spcBef>
                <a:spcPts val="0"/>
              </a:spcBef>
              <a:spcAft>
                <a:spcPts val="1000"/>
              </a:spcAft>
              <a:buFontTx/>
              <a:buNone/>
              <a:defRPr sz="1800" b="1" kern="1200">
                <a:solidFill>
                  <a:schemeClr val="bg2"/>
                </a:solidFill>
                <a:latin typeface="+mn-lt"/>
                <a:ea typeface="+mn-ea"/>
                <a:cs typeface="+mn-cs"/>
              </a:defRPr>
            </a:lvl1pPr>
            <a:lvl2pPr marL="0" indent="0" algn="l" defTabSz="457200" rtl="0" eaLnBrk="1" latinLnBrk="0" hangingPunct="1">
              <a:spcBef>
                <a:spcPct val="20000"/>
              </a:spcBef>
              <a:buFontTx/>
              <a:buNone/>
              <a:defRPr sz="1800" kern="1200">
                <a:solidFill>
                  <a:schemeClr val="tx1"/>
                </a:solidFill>
                <a:latin typeface="+mn-lt"/>
                <a:ea typeface="+mn-ea"/>
                <a:cs typeface="+mn-cs"/>
              </a:defRPr>
            </a:lvl2pPr>
            <a:lvl3pPr marL="0" indent="0" algn="l" defTabSz="457200" rtl="0" eaLnBrk="1" latinLnBrk="0" hangingPunct="1">
              <a:spcBef>
                <a:spcPct val="20000"/>
              </a:spcBef>
              <a:buFontTx/>
              <a:buNone/>
              <a:defRPr sz="1800" kern="1200">
                <a:solidFill>
                  <a:schemeClr val="tx1"/>
                </a:solidFill>
                <a:latin typeface="+mn-lt"/>
                <a:ea typeface="+mn-ea"/>
                <a:cs typeface="+mn-cs"/>
              </a:defRPr>
            </a:lvl3pPr>
            <a:lvl4pPr marL="0" indent="0" algn="l" defTabSz="457200" rtl="0" eaLnBrk="1" latinLnBrk="0" hangingPunct="1">
              <a:spcBef>
                <a:spcPct val="20000"/>
              </a:spcBef>
              <a:buFontTx/>
              <a:buNone/>
              <a:defRPr sz="1800" kern="1200">
                <a:solidFill>
                  <a:schemeClr val="tx1"/>
                </a:solidFill>
                <a:latin typeface="+mn-lt"/>
                <a:ea typeface="+mn-ea"/>
                <a:cs typeface="+mn-cs"/>
              </a:defRPr>
            </a:lvl4pPr>
            <a:lvl5pPr marL="0" indent="0" algn="l" defTabSz="457200" rtl="0" eaLnBrk="1" latinLnBrk="0" hangingPunct="1">
              <a:spcBef>
                <a:spcPct val="20000"/>
              </a:spcBef>
              <a:buFontTx/>
              <a:buNone/>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b="0" dirty="0" smtClean="0">
                <a:solidFill>
                  <a:schemeClr val="bg1"/>
                </a:solidFill>
              </a:rPr>
              <a:t>Postbank: Driver of Financial </a:t>
            </a:r>
            <a:r>
              <a:rPr lang="en-US" b="0" dirty="0">
                <a:solidFill>
                  <a:schemeClr val="bg1"/>
                </a:solidFill>
              </a:rPr>
              <a:t>I</a:t>
            </a:r>
            <a:r>
              <a:rPr lang="en-US" b="0" dirty="0" smtClean="0">
                <a:solidFill>
                  <a:schemeClr val="bg1"/>
                </a:solidFill>
              </a:rPr>
              <a:t>nclusion and Economic Transformation Through Lending</a:t>
            </a:r>
          </a:p>
        </p:txBody>
      </p:sp>
    </p:spTree>
    <p:extLst>
      <p:ext uri="{BB962C8B-B14F-4D97-AF65-F5344CB8AC3E}">
        <p14:creationId xmlns:p14="http://schemas.microsoft.com/office/powerpoint/2010/main" val="4067440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 y="485209"/>
            <a:ext cx="7612553" cy="497583"/>
          </a:xfrm>
        </p:spPr>
        <p:txBody>
          <a:bodyPr>
            <a:normAutofit/>
          </a:bodyPr>
          <a:lstStyle/>
          <a:p>
            <a:r>
              <a:rPr lang="en-ZA" dirty="0">
                <a:solidFill>
                  <a:schemeClr val="tx1"/>
                </a:solidFill>
              </a:rPr>
              <a:t>Government Department or Competitive Business?</a:t>
            </a:r>
            <a:endParaRPr lang="en-US" dirty="0">
              <a:solidFill>
                <a:schemeClr val="tx1"/>
              </a:solidFill>
            </a:endParaRPr>
          </a:p>
        </p:txBody>
      </p:sp>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12</a:t>
            </a:fld>
            <a:endParaRPr lang="en-US" dirty="0">
              <a:solidFill>
                <a:prstClr val="black">
                  <a:tint val="75000"/>
                </a:prstClr>
              </a:solidFill>
            </a:endParaRPr>
          </a:p>
        </p:txBody>
      </p:sp>
      <p:sp>
        <p:nvSpPr>
          <p:cNvPr id="5" name="Rectangle 4"/>
          <p:cNvSpPr/>
          <p:nvPr/>
        </p:nvSpPr>
        <p:spPr>
          <a:xfrm>
            <a:off x="192361" y="6430718"/>
            <a:ext cx="2916599" cy="307777"/>
          </a:xfrm>
          <a:prstGeom prst="rect">
            <a:avLst/>
          </a:prstGeom>
          <a:noFill/>
        </p:spPr>
        <p:txBody>
          <a:bodyPr wrap="square">
            <a:spAutoFit/>
          </a:bodyPr>
          <a:lstStyle/>
          <a:p>
            <a:pPr defTabSz="457200"/>
            <a:r>
              <a:rPr lang="en-US" sz="1400" b="1" dirty="0" smtClean="0">
                <a:solidFill>
                  <a:srgbClr val="FF0000"/>
                </a:solidFill>
              </a:rPr>
              <a:t>SA Post Office - Restricted</a:t>
            </a:r>
            <a:endParaRPr lang="en-US" sz="1400" dirty="0">
              <a:solidFill>
                <a:srgbClr val="FF0000"/>
              </a:solidFill>
            </a:endParaRPr>
          </a:p>
        </p:txBody>
      </p:sp>
      <p:sp>
        <p:nvSpPr>
          <p:cNvPr id="7" name="Title 1"/>
          <p:cNvSpPr txBox="1">
            <a:spLocks/>
          </p:cNvSpPr>
          <p:nvPr/>
        </p:nvSpPr>
        <p:spPr bwMode="auto">
          <a:xfrm>
            <a:off x="387926" y="1024297"/>
            <a:ext cx="9144001" cy="4199975"/>
          </a:xfrm>
          <a:prstGeom prst="rect">
            <a:avLst/>
          </a:prstGeom>
          <a:noFill/>
          <a:ln w="9525" cap="flat" cmpd="sng" algn="ctr">
            <a:noFill/>
            <a:prstDash val="solid"/>
          </a:ln>
          <a:extLst/>
        </p:spPr>
        <p:style>
          <a:lnRef idx="2">
            <a:schemeClr val="accent2"/>
          </a:lnRef>
          <a:fillRef idx="1">
            <a:schemeClr val="lt1"/>
          </a:fillRef>
          <a:effectRef idx="0">
            <a:schemeClr val="accent2"/>
          </a:effectRef>
          <a:fontRef idx="minor">
            <a:schemeClr val="dk1"/>
          </a:fontRef>
        </p:style>
        <p:txBody>
          <a:bodyPr vert="horz" wrap="square" lIns="72000" tIns="42203" rIns="84407" bIns="42203" numCol="1" spcCol="0" anchor="t" anchorCtr="0" compatLnSpc="1">
            <a:prstTxWarp prst="textNoShape">
              <a:avLst/>
            </a:prstTxWarp>
          </a:bodyPr>
          <a:lstStyle>
            <a:lvl1pPr algn="l" rtl="0" eaLnBrk="0" fontAlgn="base" hangingPunct="0">
              <a:lnSpc>
                <a:spcPct val="80000"/>
              </a:lnSpc>
              <a:spcBef>
                <a:spcPct val="0"/>
              </a:spcBef>
              <a:spcAft>
                <a:spcPct val="0"/>
              </a:spcAft>
              <a:defRPr sz="4000" b="1">
                <a:solidFill>
                  <a:schemeClr val="dk1"/>
                </a:solidFill>
                <a:latin typeface="+mn-lt"/>
                <a:ea typeface="+mn-ea"/>
                <a:cs typeface="+mn-cs"/>
              </a:defRPr>
            </a:lvl1pPr>
            <a:lvl2pPr algn="l" rtl="0" eaLnBrk="0" fontAlgn="base" hangingPunct="0">
              <a:lnSpc>
                <a:spcPct val="80000"/>
              </a:lnSpc>
              <a:spcBef>
                <a:spcPct val="0"/>
              </a:spcBef>
              <a:spcAft>
                <a:spcPct val="0"/>
              </a:spcAft>
              <a:defRPr sz="4000" b="1">
                <a:solidFill>
                  <a:schemeClr val="dk1"/>
                </a:solidFill>
                <a:latin typeface="+mn-lt"/>
                <a:ea typeface="+mn-ea"/>
                <a:cs typeface="+mn-cs"/>
              </a:defRPr>
            </a:lvl2pPr>
            <a:lvl3pPr algn="l" rtl="0" eaLnBrk="0" fontAlgn="base" hangingPunct="0">
              <a:lnSpc>
                <a:spcPct val="80000"/>
              </a:lnSpc>
              <a:spcBef>
                <a:spcPct val="0"/>
              </a:spcBef>
              <a:spcAft>
                <a:spcPct val="0"/>
              </a:spcAft>
              <a:defRPr sz="4000" b="1">
                <a:solidFill>
                  <a:schemeClr val="dk1"/>
                </a:solidFill>
                <a:latin typeface="+mn-lt"/>
                <a:ea typeface="+mn-ea"/>
                <a:cs typeface="+mn-cs"/>
              </a:defRPr>
            </a:lvl3pPr>
            <a:lvl4pPr algn="l" rtl="0" eaLnBrk="0" fontAlgn="base" hangingPunct="0">
              <a:lnSpc>
                <a:spcPct val="80000"/>
              </a:lnSpc>
              <a:spcBef>
                <a:spcPct val="0"/>
              </a:spcBef>
              <a:spcAft>
                <a:spcPct val="0"/>
              </a:spcAft>
              <a:defRPr sz="4000" b="1">
                <a:solidFill>
                  <a:schemeClr val="dk1"/>
                </a:solidFill>
                <a:latin typeface="+mn-lt"/>
                <a:ea typeface="+mn-ea"/>
                <a:cs typeface="+mn-cs"/>
              </a:defRPr>
            </a:lvl4pPr>
            <a:lvl5pPr algn="l" rtl="0" eaLnBrk="0" fontAlgn="base" hangingPunct="0">
              <a:lnSpc>
                <a:spcPct val="80000"/>
              </a:lnSpc>
              <a:spcBef>
                <a:spcPct val="0"/>
              </a:spcBef>
              <a:spcAft>
                <a:spcPct val="0"/>
              </a:spcAft>
              <a:defRPr sz="4000" b="1">
                <a:solidFill>
                  <a:schemeClr val="dk1"/>
                </a:solidFill>
                <a:latin typeface="+mn-lt"/>
                <a:ea typeface="+mn-ea"/>
                <a:cs typeface="+mn-cs"/>
              </a:defRPr>
            </a:lvl5pPr>
            <a:lvl6pPr marL="457200" algn="l" rtl="0" eaLnBrk="1" fontAlgn="base" hangingPunct="1">
              <a:lnSpc>
                <a:spcPct val="80000"/>
              </a:lnSpc>
              <a:spcBef>
                <a:spcPct val="0"/>
              </a:spcBef>
              <a:spcAft>
                <a:spcPct val="0"/>
              </a:spcAft>
              <a:defRPr sz="4000" b="1">
                <a:solidFill>
                  <a:schemeClr val="dk1"/>
                </a:solidFill>
                <a:latin typeface="+mn-lt"/>
                <a:ea typeface="+mn-ea"/>
                <a:cs typeface="+mn-cs"/>
              </a:defRPr>
            </a:lvl6pPr>
            <a:lvl7pPr marL="914400" algn="l" rtl="0" eaLnBrk="1" fontAlgn="base" hangingPunct="1">
              <a:lnSpc>
                <a:spcPct val="80000"/>
              </a:lnSpc>
              <a:spcBef>
                <a:spcPct val="0"/>
              </a:spcBef>
              <a:spcAft>
                <a:spcPct val="0"/>
              </a:spcAft>
              <a:defRPr sz="4000" b="1">
                <a:solidFill>
                  <a:schemeClr val="dk1"/>
                </a:solidFill>
                <a:latin typeface="+mn-lt"/>
                <a:ea typeface="+mn-ea"/>
                <a:cs typeface="+mn-cs"/>
              </a:defRPr>
            </a:lvl7pPr>
            <a:lvl8pPr marL="1371600" algn="l" rtl="0" eaLnBrk="1" fontAlgn="base" hangingPunct="1">
              <a:lnSpc>
                <a:spcPct val="80000"/>
              </a:lnSpc>
              <a:spcBef>
                <a:spcPct val="0"/>
              </a:spcBef>
              <a:spcAft>
                <a:spcPct val="0"/>
              </a:spcAft>
              <a:defRPr sz="4000" b="1">
                <a:solidFill>
                  <a:schemeClr val="dk1"/>
                </a:solidFill>
                <a:latin typeface="+mn-lt"/>
                <a:ea typeface="+mn-ea"/>
                <a:cs typeface="+mn-cs"/>
              </a:defRPr>
            </a:lvl8pPr>
            <a:lvl9pPr marL="1828800" algn="l" rtl="0" eaLnBrk="1" fontAlgn="base" hangingPunct="1">
              <a:lnSpc>
                <a:spcPct val="80000"/>
              </a:lnSpc>
              <a:spcBef>
                <a:spcPct val="0"/>
              </a:spcBef>
              <a:spcAft>
                <a:spcPct val="0"/>
              </a:spcAft>
              <a:defRPr sz="4000" b="1">
                <a:solidFill>
                  <a:schemeClr val="dk1"/>
                </a:solidFill>
                <a:latin typeface="+mn-lt"/>
                <a:ea typeface="+mn-ea"/>
                <a:cs typeface="+mn-cs"/>
              </a:defRPr>
            </a:lvl9pPr>
          </a:lstStyle>
          <a:p>
            <a:pPr marL="74270" lvl="1">
              <a:lnSpc>
                <a:spcPct val="150000"/>
              </a:lnSpc>
            </a:pPr>
            <a:r>
              <a:rPr lang="en-US" sz="2000" i="1" dirty="0" smtClean="0">
                <a:solidFill>
                  <a:srgbClr val="FF0000"/>
                </a:solidFill>
                <a:latin typeface="Arial" panose="020B0604020202020204" pitchFamily="34" charset="0"/>
                <a:cs typeface="Arial" panose="020B0604020202020204" pitchFamily="34" charset="0"/>
              </a:rPr>
              <a:t>SAPO is a national infrastructure asset which must be leveraged to assist in the delivery of Government mandates</a:t>
            </a:r>
          </a:p>
          <a:p>
            <a:pPr marL="360020" lvl="1" indent="-285750">
              <a:lnSpc>
                <a:spcPct val="150000"/>
              </a:lnSpc>
              <a:buFont typeface="Wingdings" panose="05000000000000000000" pitchFamily="2" charset="2"/>
              <a:buChar char="§"/>
            </a:pPr>
            <a:r>
              <a:rPr lang="en-US" sz="2000" i="1" dirty="0" smtClean="0">
                <a:solidFill>
                  <a:schemeClr val="tx1"/>
                </a:solidFill>
                <a:latin typeface="Arial" panose="020B0604020202020204" pitchFamily="34" charset="0"/>
                <a:cs typeface="Arial" panose="020B0604020202020204" pitchFamily="34" charset="0"/>
              </a:rPr>
              <a:t>Critical success factors:</a:t>
            </a:r>
          </a:p>
          <a:p>
            <a:pPr marL="817220" lvl="2" indent="-285750">
              <a:lnSpc>
                <a:spcPct val="150000"/>
              </a:lnSpc>
              <a:buFont typeface="Wingdings" panose="05000000000000000000" pitchFamily="2" charset="2"/>
              <a:buChar char="§"/>
            </a:pPr>
            <a:r>
              <a:rPr lang="en-US" sz="2000" b="0" dirty="0" smtClean="0">
                <a:solidFill>
                  <a:schemeClr val="tx1"/>
                </a:solidFill>
                <a:latin typeface="Arial" panose="020B0604020202020204" pitchFamily="34" charset="0"/>
                <a:cs typeface="Arial" panose="020B0604020202020204" pitchFamily="34" charset="0"/>
              </a:rPr>
              <a:t>Resolve capital structure (equity injection)</a:t>
            </a:r>
          </a:p>
          <a:p>
            <a:pPr marL="817220" lvl="2" indent="-285750">
              <a:lnSpc>
                <a:spcPct val="150000"/>
              </a:lnSpc>
              <a:buFont typeface="Wingdings" panose="05000000000000000000" pitchFamily="2" charset="2"/>
              <a:buChar char="§"/>
            </a:pPr>
            <a:r>
              <a:rPr lang="en-US" sz="2000" b="0" dirty="0" smtClean="0">
                <a:solidFill>
                  <a:schemeClr val="tx1"/>
                </a:solidFill>
                <a:latin typeface="Arial" panose="020B0604020202020204" pitchFamily="34" charset="0"/>
                <a:cs typeface="Arial" panose="020B0604020202020204" pitchFamily="34" charset="0"/>
              </a:rPr>
              <a:t>Split Development (subsidy) and Commercial (profit) mandates</a:t>
            </a:r>
          </a:p>
          <a:p>
            <a:pPr marL="817220" lvl="2" indent="-285750">
              <a:lnSpc>
                <a:spcPct val="150000"/>
              </a:lnSpc>
              <a:buFont typeface="Wingdings" panose="05000000000000000000" pitchFamily="2" charset="2"/>
              <a:buChar char="§"/>
            </a:pPr>
            <a:r>
              <a:rPr lang="en-US" sz="2000" b="0" dirty="0" smtClean="0">
                <a:solidFill>
                  <a:schemeClr val="tx1"/>
                </a:solidFill>
                <a:latin typeface="Arial" panose="020B0604020202020204" pitchFamily="34" charset="0"/>
                <a:cs typeface="Arial" panose="020B0604020202020204" pitchFamily="34" charset="0"/>
              </a:rPr>
              <a:t>Position Postbank to compete</a:t>
            </a:r>
          </a:p>
          <a:p>
            <a:pPr marL="817220" lvl="2" indent="-285750">
              <a:lnSpc>
                <a:spcPct val="150000"/>
              </a:lnSpc>
              <a:buFont typeface="Wingdings" panose="05000000000000000000" pitchFamily="2" charset="2"/>
              <a:buChar char="§"/>
            </a:pPr>
            <a:r>
              <a:rPr lang="en-US" sz="2000" b="0" dirty="0" smtClean="0">
                <a:solidFill>
                  <a:schemeClr val="tx1"/>
                </a:solidFill>
                <a:latin typeface="Arial" panose="020B0604020202020204" pitchFamily="34" charset="0"/>
                <a:cs typeface="Arial" panose="020B0604020202020204" pitchFamily="34" charset="0"/>
              </a:rPr>
              <a:t>Implement E-Commerce capabilities</a:t>
            </a:r>
          </a:p>
          <a:p>
            <a:pPr marL="817220" lvl="2" indent="-285750">
              <a:lnSpc>
                <a:spcPct val="150000"/>
              </a:lnSpc>
              <a:buFont typeface="Wingdings" panose="05000000000000000000" pitchFamily="2" charset="2"/>
              <a:buChar char="§"/>
            </a:pPr>
            <a:r>
              <a:rPr lang="en-US" sz="2000" b="0" dirty="0" smtClean="0">
                <a:solidFill>
                  <a:schemeClr val="tx1"/>
                </a:solidFill>
                <a:latin typeface="Arial" panose="020B0604020202020204" pitchFamily="34" charset="0"/>
                <a:cs typeface="Arial" panose="020B0604020202020204" pitchFamily="34" charset="0"/>
              </a:rPr>
              <a:t>Private – Public partnerships (Banking, E-Commerce &amp; Courier)</a:t>
            </a:r>
          </a:p>
          <a:p>
            <a:pPr marL="817220" lvl="2" indent="-285750">
              <a:lnSpc>
                <a:spcPct val="150000"/>
              </a:lnSpc>
              <a:buFont typeface="Wingdings" panose="05000000000000000000" pitchFamily="2" charset="2"/>
              <a:buChar char="§"/>
            </a:pPr>
            <a:r>
              <a:rPr lang="en-US" sz="2000" b="0" dirty="0" smtClean="0">
                <a:solidFill>
                  <a:schemeClr val="tx1"/>
                </a:solidFill>
                <a:latin typeface="Arial" panose="020B0604020202020204" pitchFamily="34" charset="0"/>
                <a:cs typeface="Arial" panose="020B0604020202020204" pitchFamily="34" charset="0"/>
              </a:rPr>
              <a:t>Address cost structure (Optimal staffing, diverse revenue streams)</a:t>
            </a:r>
            <a:endParaRPr lang="en-US" sz="1800" b="0" dirty="0" smtClean="0">
              <a:solidFill>
                <a:schemeClr val="tx1"/>
              </a:solidFill>
              <a:latin typeface="Arial" panose="020B0604020202020204" pitchFamily="34" charset="0"/>
              <a:cs typeface="Arial" panose="020B0604020202020204" pitchFamily="34" charset="0"/>
            </a:endParaRPr>
          </a:p>
          <a:p>
            <a:pPr marL="360020" lvl="1" indent="-285750">
              <a:lnSpc>
                <a:spcPct val="100000"/>
              </a:lnSpc>
              <a:buFont typeface="Wingdings" panose="05000000000000000000" pitchFamily="2" charset="2"/>
              <a:buChar char="ü"/>
            </a:pPr>
            <a:endParaRPr lang="en-ZA" sz="1700" b="0" dirty="0" smtClean="0">
              <a:solidFill>
                <a:schemeClr val="tx1"/>
              </a:solidFill>
              <a:latin typeface="Arial" panose="020B0604020202020204" pitchFamily="34" charset="0"/>
              <a:cs typeface="Arial" panose="020B0604020202020204" pitchFamily="34" charset="0"/>
            </a:endParaRPr>
          </a:p>
          <a:p>
            <a:pPr marL="531470" lvl="2">
              <a:lnSpc>
                <a:spcPct val="100000"/>
              </a:lnSpc>
            </a:pPr>
            <a:endParaRPr lang="en-ZA" sz="1800" b="0" dirty="0">
              <a:solidFill>
                <a:schemeClr val="tx1"/>
              </a:solidFill>
              <a:latin typeface="Arial" panose="020B0604020202020204" pitchFamily="34" charset="0"/>
              <a:cs typeface="Arial" panose="020B0604020202020204" pitchFamily="34" charset="0"/>
            </a:endParaRPr>
          </a:p>
          <a:p>
            <a:pPr marL="817220" lvl="2" indent="-285750">
              <a:lnSpc>
                <a:spcPct val="100000"/>
              </a:lnSpc>
              <a:buFont typeface="Wingdings" panose="05000000000000000000" pitchFamily="2" charset="2"/>
              <a:buChar char="ü"/>
            </a:pPr>
            <a:endParaRPr lang="en-ZA" sz="1800" b="0" dirty="0">
              <a:solidFill>
                <a:schemeClr val="tx1"/>
              </a:solidFill>
              <a:latin typeface="Arial" panose="020B0604020202020204" pitchFamily="34" charset="0"/>
              <a:cs typeface="Arial" panose="020B0604020202020204" pitchFamily="34" charset="0"/>
            </a:endParaRPr>
          </a:p>
        </p:txBody>
      </p:sp>
      <p:sp>
        <p:nvSpPr>
          <p:cNvPr id="8" name="Content Placeholder 2"/>
          <p:cNvSpPr txBox="1">
            <a:spLocks/>
          </p:cNvSpPr>
          <p:nvPr/>
        </p:nvSpPr>
        <p:spPr>
          <a:xfrm>
            <a:off x="387926" y="5468112"/>
            <a:ext cx="9144001" cy="796121"/>
          </a:xfrm>
          <a:prstGeom prst="rect">
            <a:avLst/>
          </a:prstGeom>
          <a:solidFill>
            <a:schemeClr val="accent5">
              <a:lumMod val="75000"/>
            </a:schemeClr>
          </a:solidFill>
        </p:spPr>
        <p:txBody>
          <a:bodyPr vert="horz" lIns="91440" tIns="45720" rIns="91440" bIns="45720" rtlCol="0" anchor="ctr" anchorCtr="0">
            <a:noAutofit/>
          </a:bodyPr>
          <a:lstStyle>
            <a:lvl1pPr marL="0" indent="0" algn="l" defTabSz="457200" rtl="0" eaLnBrk="1" latinLnBrk="0" hangingPunct="1">
              <a:spcBef>
                <a:spcPts val="0"/>
              </a:spcBef>
              <a:spcAft>
                <a:spcPts val="1000"/>
              </a:spcAft>
              <a:buFontTx/>
              <a:buNone/>
              <a:defRPr sz="1800" b="1" kern="1200">
                <a:solidFill>
                  <a:schemeClr val="bg2"/>
                </a:solidFill>
                <a:latin typeface="+mn-lt"/>
                <a:ea typeface="+mn-ea"/>
                <a:cs typeface="+mn-cs"/>
              </a:defRPr>
            </a:lvl1pPr>
            <a:lvl2pPr marL="0" indent="0" algn="l" defTabSz="457200" rtl="0" eaLnBrk="1" latinLnBrk="0" hangingPunct="1">
              <a:spcBef>
                <a:spcPct val="20000"/>
              </a:spcBef>
              <a:buFontTx/>
              <a:buNone/>
              <a:defRPr sz="1800" kern="1200">
                <a:solidFill>
                  <a:schemeClr val="tx1"/>
                </a:solidFill>
                <a:latin typeface="+mn-lt"/>
                <a:ea typeface="+mn-ea"/>
                <a:cs typeface="+mn-cs"/>
              </a:defRPr>
            </a:lvl2pPr>
            <a:lvl3pPr marL="0" indent="0" algn="l" defTabSz="457200" rtl="0" eaLnBrk="1" latinLnBrk="0" hangingPunct="1">
              <a:spcBef>
                <a:spcPct val="20000"/>
              </a:spcBef>
              <a:buFontTx/>
              <a:buNone/>
              <a:defRPr sz="1800" kern="1200">
                <a:solidFill>
                  <a:schemeClr val="tx1"/>
                </a:solidFill>
                <a:latin typeface="+mn-lt"/>
                <a:ea typeface="+mn-ea"/>
                <a:cs typeface="+mn-cs"/>
              </a:defRPr>
            </a:lvl3pPr>
            <a:lvl4pPr marL="0" indent="0" algn="l" defTabSz="457200" rtl="0" eaLnBrk="1" latinLnBrk="0" hangingPunct="1">
              <a:spcBef>
                <a:spcPct val="20000"/>
              </a:spcBef>
              <a:buFontTx/>
              <a:buNone/>
              <a:defRPr sz="1800" kern="1200">
                <a:solidFill>
                  <a:schemeClr val="tx1"/>
                </a:solidFill>
                <a:latin typeface="+mn-lt"/>
                <a:ea typeface="+mn-ea"/>
                <a:cs typeface="+mn-cs"/>
              </a:defRPr>
            </a:lvl4pPr>
            <a:lvl5pPr marL="0" indent="0" algn="l" defTabSz="457200" rtl="0" eaLnBrk="1" latinLnBrk="0" hangingPunct="1">
              <a:spcBef>
                <a:spcPct val="20000"/>
              </a:spcBef>
              <a:buFontTx/>
              <a:buNone/>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74270" lvl="1" algn="ctr"/>
            <a:r>
              <a:rPr lang="en-US" sz="2000" i="1" dirty="0" smtClean="0">
                <a:solidFill>
                  <a:schemeClr val="bg1"/>
                </a:solidFill>
                <a:latin typeface="Arial" panose="020B0604020202020204" pitchFamily="34" charset="0"/>
                <a:cs typeface="Arial" panose="020B0604020202020204" pitchFamily="34" charset="0"/>
              </a:rPr>
              <a:t>Government subsidy </a:t>
            </a:r>
            <a:r>
              <a:rPr lang="en-US" sz="2000" i="1" dirty="0">
                <a:solidFill>
                  <a:schemeClr val="bg1"/>
                </a:solidFill>
                <a:latin typeface="Arial" panose="020B0604020202020204" pitchFamily="34" charset="0"/>
                <a:cs typeface="Arial" panose="020B0604020202020204" pitchFamily="34" charset="0"/>
              </a:rPr>
              <a:t>to </a:t>
            </a:r>
            <a:r>
              <a:rPr lang="en-US" sz="2000" i="1" dirty="0" smtClean="0">
                <a:solidFill>
                  <a:schemeClr val="bg1"/>
                </a:solidFill>
                <a:latin typeface="Arial" panose="020B0604020202020204" pitchFamily="34" charset="0"/>
                <a:cs typeface="Arial" panose="020B0604020202020204" pitchFamily="34" charset="0"/>
              </a:rPr>
              <a:t>fund the </a:t>
            </a:r>
            <a:r>
              <a:rPr lang="en-US" sz="2000" i="1" dirty="0">
                <a:solidFill>
                  <a:schemeClr val="bg1"/>
                </a:solidFill>
                <a:latin typeface="Arial" panose="020B0604020202020204" pitchFamily="34" charset="0"/>
                <a:cs typeface="Arial" panose="020B0604020202020204" pitchFamily="34" charset="0"/>
              </a:rPr>
              <a:t>developmental mandate </a:t>
            </a:r>
            <a:endParaRPr lang="en-US" sz="2000" i="1" dirty="0" smtClean="0">
              <a:solidFill>
                <a:schemeClr val="bg1"/>
              </a:solidFill>
              <a:latin typeface="Arial" panose="020B0604020202020204" pitchFamily="34" charset="0"/>
              <a:cs typeface="Arial" panose="020B0604020202020204" pitchFamily="34" charset="0"/>
            </a:endParaRPr>
          </a:p>
          <a:p>
            <a:pPr marL="74270" lvl="1" algn="ctr"/>
            <a:r>
              <a:rPr lang="en-US" sz="2000" i="1" dirty="0">
                <a:solidFill>
                  <a:schemeClr val="bg1"/>
                </a:solidFill>
                <a:latin typeface="Arial" panose="020B0604020202020204" pitchFamily="34" charset="0"/>
                <a:cs typeface="Arial" panose="020B0604020202020204" pitchFamily="34" charset="0"/>
              </a:rPr>
              <a:t>C</a:t>
            </a:r>
            <a:r>
              <a:rPr lang="en-US" sz="2000" i="1" dirty="0" smtClean="0">
                <a:solidFill>
                  <a:schemeClr val="bg1"/>
                </a:solidFill>
                <a:latin typeface="Arial" panose="020B0604020202020204" pitchFamily="34" charset="0"/>
                <a:cs typeface="Arial" panose="020B0604020202020204" pitchFamily="34" charset="0"/>
              </a:rPr>
              <a:t>apital </a:t>
            </a:r>
            <a:r>
              <a:rPr lang="en-US" sz="2000" i="1" dirty="0">
                <a:solidFill>
                  <a:schemeClr val="bg1"/>
                </a:solidFill>
                <a:latin typeface="Arial" panose="020B0604020202020204" pitchFamily="34" charset="0"/>
                <a:cs typeface="Arial" panose="020B0604020202020204" pitchFamily="34" charset="0"/>
              </a:rPr>
              <a:t>and technical partners </a:t>
            </a:r>
            <a:r>
              <a:rPr lang="en-US" sz="2000" i="1" dirty="0" smtClean="0">
                <a:solidFill>
                  <a:schemeClr val="bg1"/>
                </a:solidFill>
                <a:latin typeface="Arial" panose="020B0604020202020204" pitchFamily="34" charset="0"/>
                <a:cs typeface="Arial" panose="020B0604020202020204" pitchFamily="34" charset="0"/>
              </a:rPr>
              <a:t>to fund the </a:t>
            </a:r>
            <a:r>
              <a:rPr lang="en-US" sz="2000" i="1" dirty="0">
                <a:solidFill>
                  <a:schemeClr val="bg1"/>
                </a:solidFill>
                <a:latin typeface="Arial" panose="020B0604020202020204" pitchFamily="34" charset="0"/>
                <a:cs typeface="Arial" panose="020B0604020202020204" pitchFamily="34" charset="0"/>
              </a:rPr>
              <a:t>commercial mandate</a:t>
            </a:r>
          </a:p>
        </p:txBody>
      </p:sp>
    </p:spTree>
    <p:extLst>
      <p:ext uri="{BB962C8B-B14F-4D97-AF65-F5344CB8AC3E}">
        <p14:creationId xmlns:p14="http://schemas.microsoft.com/office/powerpoint/2010/main" val="3984786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13</a:t>
            </a:fld>
            <a:endParaRPr lang="en-US" dirty="0">
              <a:solidFill>
                <a:prstClr val="black">
                  <a:tint val="75000"/>
                </a:prstClr>
              </a:solidFill>
            </a:endParaRPr>
          </a:p>
        </p:txBody>
      </p:sp>
      <p:sp>
        <p:nvSpPr>
          <p:cNvPr id="7" name="Rectangle 6"/>
          <p:cNvSpPr/>
          <p:nvPr/>
        </p:nvSpPr>
        <p:spPr>
          <a:xfrm>
            <a:off x="362131" y="2676680"/>
            <a:ext cx="9250706" cy="2800767"/>
          </a:xfrm>
          <a:prstGeom prst="rect">
            <a:avLst/>
          </a:prstGeom>
        </p:spPr>
        <p:txBody>
          <a:bodyPr wrap="square">
            <a:spAutoFit/>
          </a:bodyPr>
          <a:lstStyle/>
          <a:p>
            <a:pPr algn="ctr" defTabSz="457200"/>
            <a:r>
              <a:rPr lang="en-US" sz="6600" dirty="0" smtClean="0">
                <a:solidFill>
                  <a:srgbClr val="004B8E"/>
                </a:solidFill>
              </a:rPr>
              <a:t>End of presentation</a:t>
            </a:r>
          </a:p>
          <a:p>
            <a:pPr algn="ctr" defTabSz="457200"/>
            <a:endParaRPr lang="en-US" sz="6600" dirty="0" smtClean="0">
              <a:solidFill>
                <a:srgbClr val="004B8E"/>
              </a:solidFill>
            </a:endParaRPr>
          </a:p>
          <a:p>
            <a:pPr algn="ctr" defTabSz="457200"/>
            <a:r>
              <a:rPr lang="en-US" sz="4400" dirty="0" smtClean="0">
                <a:solidFill>
                  <a:srgbClr val="004B8E"/>
                </a:solidFill>
              </a:rPr>
              <a:t>Additional Slides</a:t>
            </a:r>
            <a:endParaRPr lang="en-US" sz="4400" dirty="0">
              <a:solidFill>
                <a:srgbClr val="004B8E"/>
              </a:solidFill>
            </a:endParaRPr>
          </a:p>
        </p:txBody>
      </p:sp>
    </p:spTree>
    <p:extLst>
      <p:ext uri="{BB962C8B-B14F-4D97-AF65-F5344CB8AC3E}">
        <p14:creationId xmlns:p14="http://schemas.microsoft.com/office/powerpoint/2010/main" val="448087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 y="485209"/>
            <a:ext cx="7612553" cy="497583"/>
          </a:xfrm>
        </p:spPr>
        <p:txBody>
          <a:bodyPr>
            <a:normAutofit/>
          </a:bodyPr>
          <a:lstStyle/>
          <a:p>
            <a:r>
              <a:rPr lang="en-US" dirty="0" smtClean="0">
                <a:solidFill>
                  <a:schemeClr val="tx1"/>
                </a:solidFill>
              </a:rPr>
              <a:t>Performance Objectives Q2 </a:t>
            </a:r>
            <a:endParaRPr lang="en-US" dirty="0">
              <a:solidFill>
                <a:schemeClr val="tx1"/>
              </a:solidFill>
            </a:endParaRPr>
          </a:p>
        </p:txBody>
      </p:sp>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14</a:t>
            </a:fld>
            <a:endParaRPr lang="en-US" dirty="0">
              <a:solidFill>
                <a:prstClr val="black">
                  <a:tint val="75000"/>
                </a:prstClr>
              </a:solidFill>
            </a:endParaRPr>
          </a:p>
        </p:txBody>
      </p:sp>
      <p:sp>
        <p:nvSpPr>
          <p:cNvPr id="5" name="Rectangle 4"/>
          <p:cNvSpPr/>
          <p:nvPr/>
        </p:nvSpPr>
        <p:spPr>
          <a:xfrm>
            <a:off x="192361" y="6430718"/>
            <a:ext cx="2916599" cy="307777"/>
          </a:xfrm>
          <a:prstGeom prst="rect">
            <a:avLst/>
          </a:prstGeom>
          <a:noFill/>
        </p:spPr>
        <p:txBody>
          <a:bodyPr wrap="square">
            <a:spAutoFit/>
          </a:bodyPr>
          <a:lstStyle/>
          <a:p>
            <a:pPr defTabSz="457200"/>
            <a:r>
              <a:rPr lang="en-US" sz="1400" b="1" dirty="0" smtClean="0">
                <a:solidFill>
                  <a:srgbClr val="FF0000"/>
                </a:solidFill>
              </a:rPr>
              <a:t>SA Post Office - Restricted</a:t>
            </a:r>
            <a:endParaRPr lang="en-US" sz="1400" dirty="0">
              <a:solidFill>
                <a:srgbClr val="FF0000"/>
              </a:solidFill>
            </a:endParaRPr>
          </a:p>
        </p:txBody>
      </p:sp>
      <p:sp>
        <p:nvSpPr>
          <p:cNvPr id="6" name="Rectangle 5"/>
          <p:cNvSpPr/>
          <p:nvPr/>
        </p:nvSpPr>
        <p:spPr>
          <a:xfrm>
            <a:off x="382555" y="1113512"/>
            <a:ext cx="9181323" cy="4688463"/>
          </a:xfrm>
          <a:prstGeom prst="rect">
            <a:avLst/>
          </a:prstGeom>
        </p:spPr>
        <p:txBody>
          <a:bodyPr wrap="square">
            <a:spAutoFit/>
          </a:bodyPr>
          <a:lstStyle/>
          <a:p>
            <a:pPr algn="just">
              <a:spcAft>
                <a:spcPts val="800"/>
              </a:spcAft>
            </a:pPr>
            <a:r>
              <a:rPr lang="en-US" sz="1400" b="1" dirty="0"/>
              <a:t>Revenue </a:t>
            </a:r>
            <a:r>
              <a:rPr lang="en-US" sz="1400" b="1" dirty="0" smtClean="0"/>
              <a:t>Growth</a:t>
            </a:r>
          </a:p>
          <a:p>
            <a:pPr marL="285750" indent="-285750" algn="just">
              <a:spcAft>
                <a:spcPts val="800"/>
              </a:spcAft>
              <a:buFont typeface="Arial" panose="020B0604020202020204" pitchFamily="34" charset="0"/>
              <a:buChar char="•"/>
            </a:pPr>
            <a:r>
              <a:rPr lang="en-US" sz="1400" dirty="0" smtClean="0"/>
              <a:t>Revenues of R1.13bn (71.6%) has been achieved against a target of R1.58bn for Q2. Whilst customer behavior is changing from traditional postal the growth initiatives are focused on parcels, E-Commerce and Digital. Investment in systems and solutions remains key to unlock market potential.</a:t>
            </a:r>
          </a:p>
          <a:p>
            <a:pPr marL="285750" indent="-285750" algn="just">
              <a:spcAft>
                <a:spcPts val="800"/>
              </a:spcAft>
              <a:buFont typeface="Arial" panose="020B0604020202020204" pitchFamily="34" charset="0"/>
              <a:buChar char="•"/>
            </a:pPr>
            <a:r>
              <a:rPr lang="en-US" sz="1400" dirty="0" smtClean="0"/>
              <a:t>Marketing campaigns have been planned but deferred due to the funding challenges.</a:t>
            </a:r>
          </a:p>
          <a:p>
            <a:pPr marL="285750" indent="-285750" algn="just">
              <a:spcAft>
                <a:spcPts val="800"/>
              </a:spcAft>
              <a:buFont typeface="Arial" panose="020B0604020202020204" pitchFamily="34" charset="0"/>
              <a:buChar char="•"/>
            </a:pPr>
            <a:r>
              <a:rPr lang="en-US" sz="1400" dirty="0" smtClean="0"/>
              <a:t>67% of customer complaints resolved within 7 days against a target of 80%, making the achievement 83.7%. A project to install a new complaint management and telephony system is underway to address the operational challenges at the Call Centre.</a:t>
            </a:r>
          </a:p>
          <a:p>
            <a:pPr marL="285750" indent="-285750" algn="just">
              <a:spcAft>
                <a:spcPts val="800"/>
              </a:spcAft>
              <a:buFont typeface="Arial" panose="020B0604020202020204" pitchFamily="34" charset="0"/>
              <a:buChar char="•"/>
            </a:pPr>
            <a:r>
              <a:rPr lang="en-US" sz="1400" dirty="0" smtClean="0"/>
              <a:t>The current funding shortfall is delaying the achievement of objectives to address new products, Digital and E-Commerce products, services and solutions.</a:t>
            </a:r>
          </a:p>
          <a:p>
            <a:pPr marL="285750" indent="-285750" algn="just">
              <a:spcAft>
                <a:spcPts val="800"/>
              </a:spcAft>
              <a:buFont typeface="Arial" panose="020B0604020202020204" pitchFamily="34" charset="0"/>
              <a:buChar char="•"/>
            </a:pPr>
            <a:r>
              <a:rPr lang="en-US" sz="1400" dirty="0" smtClean="0"/>
              <a:t>Complaints have been lodged with ICASA on infringements within the postal sector to stop the revenue leakage. SAPO still awaits the confirmation of a date for the hearing from ICASA.</a:t>
            </a:r>
          </a:p>
          <a:p>
            <a:pPr marL="285750" indent="-285750" algn="just">
              <a:spcAft>
                <a:spcPts val="800"/>
              </a:spcAft>
              <a:buFont typeface="Arial" panose="020B0604020202020204" pitchFamily="34" charset="0"/>
              <a:buChar char="•"/>
            </a:pPr>
            <a:r>
              <a:rPr lang="en-US" sz="1400" dirty="0" smtClean="0"/>
              <a:t>Postbank revenues achieved R53m against a target of R49m, exceeding budget by R4m. Strong performance contributed by the increased transactional fees and the increase in the number of transactions ECDPW and DEA beneficiaries paid through Postbank. </a:t>
            </a:r>
          </a:p>
          <a:p>
            <a:pPr marL="285750" indent="-285750">
              <a:spcAft>
                <a:spcPts val="800"/>
              </a:spcAft>
              <a:buFont typeface="Arial" panose="020B0604020202020204" pitchFamily="34" charset="0"/>
              <a:buChar char="•"/>
            </a:pPr>
            <a:r>
              <a:rPr lang="en-US" sz="1400" dirty="0" smtClean="0"/>
              <a:t>The Postbank depositor accounts increased by 0.67% against a target of 0.75% during Q2, an achievement of 89.3% whilst increasing the number of accounts to 5,807,672. </a:t>
            </a:r>
            <a:r>
              <a:rPr lang="en-ZA" sz="1400" dirty="0"/>
              <a:t>Postbank plans to revisit  </a:t>
            </a:r>
            <a:r>
              <a:rPr lang="en-ZA" sz="1400" dirty="0" smtClean="0"/>
              <a:t>its </a:t>
            </a:r>
            <a:r>
              <a:rPr lang="en-ZA" sz="1400" dirty="0"/>
              <a:t>consumer value proposition with the aim of increasing customer </a:t>
            </a:r>
            <a:r>
              <a:rPr lang="en-ZA" sz="1400" dirty="0" smtClean="0"/>
              <a:t>base and progressing financial inclusion of the mass market.</a:t>
            </a:r>
            <a:endParaRPr lang="en-US" sz="1400" b="1" dirty="0"/>
          </a:p>
        </p:txBody>
      </p:sp>
      <p:sp>
        <p:nvSpPr>
          <p:cNvPr id="7" name="Rectangle 6"/>
          <p:cNvSpPr/>
          <p:nvPr/>
        </p:nvSpPr>
        <p:spPr>
          <a:xfrm>
            <a:off x="8805672" y="1024128"/>
            <a:ext cx="1060704" cy="2651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ZA" sz="1200" dirty="0" smtClean="0"/>
              <a:t>AS-01</a:t>
            </a:r>
            <a:endParaRPr lang="en-ZA" sz="1200" dirty="0"/>
          </a:p>
        </p:txBody>
      </p:sp>
    </p:spTree>
    <p:extLst>
      <p:ext uri="{BB962C8B-B14F-4D97-AF65-F5344CB8AC3E}">
        <p14:creationId xmlns:p14="http://schemas.microsoft.com/office/powerpoint/2010/main" val="3331296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 y="485209"/>
            <a:ext cx="7612553" cy="497583"/>
          </a:xfrm>
        </p:spPr>
        <p:txBody>
          <a:bodyPr>
            <a:normAutofit/>
          </a:bodyPr>
          <a:lstStyle/>
          <a:p>
            <a:r>
              <a:rPr lang="en-US" dirty="0" smtClean="0">
                <a:solidFill>
                  <a:schemeClr val="tx1"/>
                </a:solidFill>
              </a:rPr>
              <a:t>Performance Objectives Q2</a:t>
            </a:r>
            <a:endParaRPr lang="en-US" dirty="0">
              <a:solidFill>
                <a:schemeClr val="tx1"/>
              </a:solidFill>
            </a:endParaRPr>
          </a:p>
        </p:txBody>
      </p:sp>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15</a:t>
            </a:fld>
            <a:endParaRPr lang="en-US" dirty="0">
              <a:solidFill>
                <a:prstClr val="black">
                  <a:tint val="75000"/>
                </a:prstClr>
              </a:solidFill>
            </a:endParaRPr>
          </a:p>
        </p:txBody>
      </p:sp>
      <p:sp>
        <p:nvSpPr>
          <p:cNvPr id="5" name="Rectangle 4"/>
          <p:cNvSpPr/>
          <p:nvPr/>
        </p:nvSpPr>
        <p:spPr>
          <a:xfrm>
            <a:off x="192361" y="6430718"/>
            <a:ext cx="2916599" cy="307777"/>
          </a:xfrm>
          <a:prstGeom prst="rect">
            <a:avLst/>
          </a:prstGeom>
          <a:noFill/>
        </p:spPr>
        <p:txBody>
          <a:bodyPr wrap="square">
            <a:spAutoFit/>
          </a:bodyPr>
          <a:lstStyle/>
          <a:p>
            <a:pPr defTabSz="457200"/>
            <a:r>
              <a:rPr lang="en-US" sz="1400" b="1" dirty="0" smtClean="0">
                <a:solidFill>
                  <a:srgbClr val="FF0000"/>
                </a:solidFill>
              </a:rPr>
              <a:t>SA Post Office - Restricted</a:t>
            </a:r>
            <a:endParaRPr lang="en-US" sz="1400" dirty="0">
              <a:solidFill>
                <a:srgbClr val="FF0000"/>
              </a:solidFill>
            </a:endParaRPr>
          </a:p>
        </p:txBody>
      </p:sp>
      <p:sp>
        <p:nvSpPr>
          <p:cNvPr id="6" name="Rectangle 5"/>
          <p:cNvSpPr/>
          <p:nvPr/>
        </p:nvSpPr>
        <p:spPr>
          <a:xfrm>
            <a:off x="192361" y="1031216"/>
            <a:ext cx="9545999" cy="5314275"/>
          </a:xfrm>
          <a:prstGeom prst="rect">
            <a:avLst/>
          </a:prstGeom>
        </p:spPr>
        <p:txBody>
          <a:bodyPr wrap="square">
            <a:spAutoFit/>
          </a:bodyPr>
          <a:lstStyle/>
          <a:p>
            <a:pPr algn="just">
              <a:spcAft>
                <a:spcPts val="800"/>
              </a:spcAft>
            </a:pPr>
            <a:r>
              <a:rPr lang="en-US" sz="1400" b="1" dirty="0" err="1" smtClean="0"/>
              <a:t>Optimise</a:t>
            </a:r>
            <a:r>
              <a:rPr lang="en-US" sz="1400" b="1" dirty="0" smtClean="0"/>
              <a:t> </a:t>
            </a:r>
            <a:r>
              <a:rPr lang="en-US" sz="1400" b="1" dirty="0"/>
              <a:t>the Cost </a:t>
            </a:r>
            <a:r>
              <a:rPr lang="en-US" sz="1400" b="1" dirty="0" smtClean="0"/>
              <a:t>Base</a:t>
            </a:r>
          </a:p>
          <a:p>
            <a:pPr marL="285750" indent="-285750" algn="just">
              <a:spcAft>
                <a:spcPts val="800"/>
              </a:spcAft>
              <a:buFont typeface="Arial" panose="020B0604020202020204" pitchFamily="34" charset="0"/>
              <a:buChar char="•"/>
            </a:pPr>
            <a:r>
              <a:rPr lang="en-US" sz="1400" dirty="0" smtClean="0"/>
              <a:t>Expenses performed at R1.50bn against a target of R1.61bn, below the target by R109m during Q2.</a:t>
            </a:r>
          </a:p>
          <a:p>
            <a:pPr marL="285750" indent="-285750" algn="just">
              <a:spcAft>
                <a:spcPts val="800"/>
              </a:spcAft>
              <a:buFont typeface="Arial" panose="020B0604020202020204" pitchFamily="34" charset="0"/>
              <a:buChar char="•"/>
            </a:pPr>
            <a:r>
              <a:rPr lang="en-US" sz="1400" dirty="0" smtClean="0"/>
              <a:t>Cost optimization yielded results and prudent cost containment measures will be maintained for the year.</a:t>
            </a:r>
          </a:p>
          <a:p>
            <a:pPr marL="285750" indent="-285750" algn="just">
              <a:spcAft>
                <a:spcPts val="800"/>
              </a:spcAft>
              <a:buFont typeface="Arial" panose="020B0604020202020204" pitchFamily="34" charset="0"/>
              <a:buChar char="•"/>
            </a:pPr>
            <a:r>
              <a:rPr lang="en-US" sz="1400" dirty="0" smtClean="0"/>
              <a:t>In contributing to a sustainable environment SAPO reduced carbon emissions by 2.13% against a target of 0.75% during Q2.</a:t>
            </a:r>
            <a:endParaRPr lang="en-US" sz="1400" dirty="0"/>
          </a:p>
          <a:p>
            <a:pPr algn="just">
              <a:spcAft>
                <a:spcPts val="800"/>
              </a:spcAft>
            </a:pPr>
            <a:r>
              <a:rPr lang="en-US" sz="1400" b="1" dirty="0"/>
              <a:t>Operational </a:t>
            </a:r>
            <a:r>
              <a:rPr lang="en-US" sz="1400" b="1" dirty="0" smtClean="0"/>
              <a:t>Efficiency</a:t>
            </a:r>
          </a:p>
          <a:p>
            <a:pPr marL="285750" indent="-285750" algn="just">
              <a:spcAft>
                <a:spcPts val="800"/>
              </a:spcAft>
              <a:buFont typeface="Arial" panose="020B0604020202020204" pitchFamily="34" charset="0"/>
              <a:buChar char="•"/>
            </a:pPr>
            <a:r>
              <a:rPr lang="en-ZA" sz="1400" dirty="0"/>
              <a:t>The delivery standard for mail has increased to 88.04% in Q2 from 85.5% in Q1 due to the improvement in operations.</a:t>
            </a:r>
          </a:p>
          <a:p>
            <a:pPr marL="285750" indent="-285750" algn="just">
              <a:spcAft>
                <a:spcPts val="800"/>
              </a:spcAft>
              <a:buFont typeface="Arial" panose="020B0604020202020204" pitchFamily="34" charset="0"/>
              <a:buChar char="•"/>
            </a:pPr>
            <a:r>
              <a:rPr lang="en-US" sz="1400" dirty="0" smtClean="0"/>
              <a:t>The Postbank achieved uptime of 99% against a target of 98%. </a:t>
            </a:r>
            <a:r>
              <a:rPr lang="en-ZA" sz="1400" dirty="0"/>
              <a:t>Introduction of effective controls in terms of monitoring and remediation of incidents had assisted in maintaining a stable uptime percentage.</a:t>
            </a:r>
            <a:endParaRPr lang="en-US" sz="1400" dirty="0"/>
          </a:p>
          <a:p>
            <a:pPr algn="just">
              <a:spcAft>
                <a:spcPts val="800"/>
              </a:spcAft>
            </a:pPr>
            <a:r>
              <a:rPr lang="en-ZA" sz="1400" b="1" dirty="0"/>
              <a:t>Be a Performance driven </a:t>
            </a:r>
            <a:r>
              <a:rPr lang="en-ZA" sz="1400" b="1" dirty="0" smtClean="0"/>
              <a:t>Organisation</a:t>
            </a:r>
          </a:p>
          <a:p>
            <a:pPr marL="285750" indent="-285750" algn="just">
              <a:spcAft>
                <a:spcPts val="800"/>
              </a:spcAft>
              <a:buFont typeface="Arial" panose="020B0604020202020204" pitchFamily="34" charset="0"/>
              <a:buChar char="•"/>
            </a:pPr>
            <a:r>
              <a:rPr lang="en-ZA" sz="1400" dirty="0"/>
              <a:t>A total number of 625 employees were </a:t>
            </a:r>
            <a:r>
              <a:rPr lang="en-ZA" sz="1400" dirty="0" smtClean="0"/>
              <a:t>trained against a target of 1,160 </a:t>
            </a:r>
            <a:r>
              <a:rPr lang="en-ZA" sz="1400" dirty="0"/>
              <a:t>during Q2 on compliance related training such as FAIS, FICA and OHSA</a:t>
            </a:r>
            <a:r>
              <a:rPr lang="en-ZA" sz="1400" dirty="0" smtClean="0"/>
              <a:t>. The non-achievement of the target is related to the lack of funds.</a:t>
            </a:r>
          </a:p>
          <a:p>
            <a:pPr marL="285750" indent="-285750" algn="just">
              <a:spcAft>
                <a:spcPts val="800"/>
              </a:spcAft>
              <a:buFont typeface="Arial" panose="020B0604020202020204" pitchFamily="34" charset="0"/>
              <a:buChar char="•"/>
            </a:pPr>
            <a:r>
              <a:rPr lang="en-ZA" sz="1400" dirty="0" smtClean="0"/>
              <a:t>SAPO targeted to populate 244 critical positions during Q2 of which 173 vacancies for branch managers have been advertised and 37 other positions are in various stages of the selection process.</a:t>
            </a:r>
            <a:endParaRPr lang="en-ZA" sz="1400" dirty="0"/>
          </a:p>
          <a:p>
            <a:pPr marL="285750" indent="-285750" algn="just">
              <a:spcAft>
                <a:spcPts val="800"/>
              </a:spcAft>
              <a:buFont typeface="Arial" panose="020B0604020202020204" pitchFamily="34" charset="0"/>
              <a:buChar char="•"/>
            </a:pPr>
            <a:r>
              <a:rPr lang="en-ZA" sz="1400" dirty="0" smtClean="0"/>
              <a:t>Management Performance contracts alignment and finalisation remains low at 33% against a target of 90% for Q2, which improved to 49% at 4 Oct 2017. Executives are driving the process to be completed during Q3.</a:t>
            </a:r>
          </a:p>
          <a:p>
            <a:pPr marL="285750" indent="-285750" algn="just">
              <a:spcAft>
                <a:spcPts val="800"/>
              </a:spcAft>
              <a:buFont typeface="Arial" panose="020B0604020202020204" pitchFamily="34" charset="0"/>
              <a:buChar char="•"/>
            </a:pPr>
            <a:r>
              <a:rPr lang="en-ZA" sz="1400" dirty="0" smtClean="0"/>
              <a:t>As part of the broader Change Management program The 5 </a:t>
            </a:r>
            <a:r>
              <a:rPr lang="en-ZA" sz="1400" dirty="0"/>
              <a:t>Principles of Ethical Behaviour </a:t>
            </a:r>
            <a:r>
              <a:rPr lang="en-ZA" sz="1400" dirty="0" smtClean="0"/>
              <a:t>was </a:t>
            </a:r>
            <a:r>
              <a:rPr lang="en-ZA" sz="1400" dirty="0"/>
              <a:t>launched </a:t>
            </a:r>
            <a:r>
              <a:rPr lang="en-ZA" sz="1400" dirty="0" smtClean="0"/>
              <a:t>during July 2017 to </a:t>
            </a:r>
            <a:r>
              <a:rPr lang="en-ZA" sz="1400" dirty="0"/>
              <a:t>ensure buy-in and the culture being changed to one of living ethical behaviour. </a:t>
            </a:r>
            <a:endParaRPr lang="en-ZA" sz="1400" dirty="0" smtClean="0"/>
          </a:p>
        </p:txBody>
      </p:sp>
      <p:sp>
        <p:nvSpPr>
          <p:cNvPr id="7" name="Rectangle 6"/>
          <p:cNvSpPr/>
          <p:nvPr/>
        </p:nvSpPr>
        <p:spPr>
          <a:xfrm>
            <a:off x="8805672" y="1024128"/>
            <a:ext cx="1060704" cy="2651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ZA" sz="1200" dirty="0" smtClean="0"/>
              <a:t>AS-02</a:t>
            </a:r>
            <a:endParaRPr lang="en-ZA" sz="1200" dirty="0"/>
          </a:p>
        </p:txBody>
      </p:sp>
    </p:spTree>
    <p:extLst>
      <p:ext uri="{BB962C8B-B14F-4D97-AF65-F5344CB8AC3E}">
        <p14:creationId xmlns:p14="http://schemas.microsoft.com/office/powerpoint/2010/main" val="36759226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 y="485209"/>
            <a:ext cx="7612553" cy="497583"/>
          </a:xfrm>
        </p:spPr>
        <p:txBody>
          <a:bodyPr>
            <a:normAutofit/>
          </a:bodyPr>
          <a:lstStyle/>
          <a:p>
            <a:r>
              <a:rPr lang="en-US" dirty="0" smtClean="0">
                <a:solidFill>
                  <a:schemeClr val="tx1"/>
                </a:solidFill>
              </a:rPr>
              <a:t>Performance Objectives Q2</a:t>
            </a:r>
            <a:endParaRPr lang="en-US" dirty="0">
              <a:solidFill>
                <a:schemeClr val="tx1"/>
              </a:solidFill>
            </a:endParaRPr>
          </a:p>
        </p:txBody>
      </p:sp>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16</a:t>
            </a:fld>
            <a:endParaRPr lang="en-US" dirty="0">
              <a:solidFill>
                <a:prstClr val="black">
                  <a:tint val="75000"/>
                </a:prstClr>
              </a:solidFill>
            </a:endParaRPr>
          </a:p>
        </p:txBody>
      </p:sp>
      <p:sp>
        <p:nvSpPr>
          <p:cNvPr id="5" name="Rectangle 4"/>
          <p:cNvSpPr/>
          <p:nvPr/>
        </p:nvSpPr>
        <p:spPr>
          <a:xfrm>
            <a:off x="192361" y="6430718"/>
            <a:ext cx="2916599" cy="307777"/>
          </a:xfrm>
          <a:prstGeom prst="rect">
            <a:avLst/>
          </a:prstGeom>
          <a:noFill/>
        </p:spPr>
        <p:txBody>
          <a:bodyPr wrap="square">
            <a:spAutoFit/>
          </a:bodyPr>
          <a:lstStyle/>
          <a:p>
            <a:pPr defTabSz="457200"/>
            <a:r>
              <a:rPr lang="en-US" sz="1400" b="1" dirty="0" smtClean="0">
                <a:solidFill>
                  <a:srgbClr val="FF0000"/>
                </a:solidFill>
              </a:rPr>
              <a:t>SA Post Office - Restricted</a:t>
            </a:r>
            <a:endParaRPr lang="en-US" sz="1400" dirty="0">
              <a:solidFill>
                <a:srgbClr val="FF0000"/>
              </a:solidFill>
            </a:endParaRPr>
          </a:p>
        </p:txBody>
      </p:sp>
      <p:sp>
        <p:nvSpPr>
          <p:cNvPr id="6" name="Rectangle 5"/>
          <p:cNvSpPr/>
          <p:nvPr/>
        </p:nvSpPr>
        <p:spPr>
          <a:xfrm>
            <a:off x="192361" y="1113512"/>
            <a:ext cx="9545999" cy="5006499"/>
          </a:xfrm>
          <a:prstGeom prst="rect">
            <a:avLst/>
          </a:prstGeom>
        </p:spPr>
        <p:txBody>
          <a:bodyPr wrap="square">
            <a:spAutoFit/>
          </a:bodyPr>
          <a:lstStyle/>
          <a:p>
            <a:pPr algn="just">
              <a:spcAft>
                <a:spcPts val="800"/>
              </a:spcAft>
            </a:pPr>
            <a:r>
              <a:rPr lang="en-US" sz="1400" b="1" dirty="0" smtClean="0"/>
              <a:t>Governance </a:t>
            </a:r>
            <a:r>
              <a:rPr lang="en-US" sz="1400" b="1" dirty="0"/>
              <a:t>and </a:t>
            </a:r>
            <a:r>
              <a:rPr lang="en-US" sz="1400" b="1" dirty="0" smtClean="0"/>
              <a:t>Compliance</a:t>
            </a:r>
          </a:p>
          <a:p>
            <a:pPr marL="285750" indent="-285750" algn="just">
              <a:spcAft>
                <a:spcPts val="800"/>
              </a:spcAft>
              <a:buFont typeface="Arial" panose="020B0604020202020204" pitchFamily="34" charset="0"/>
              <a:buChar char="•"/>
            </a:pPr>
            <a:r>
              <a:rPr lang="en-US" sz="1400" dirty="0" smtClean="0"/>
              <a:t>The outstanding Audit findings have been reduced, by 84 items, from 377 in Q1 to 293 in Q2 despite not achieving the target in Q2.  The Management Letter Action Plans are being concluded by all units to drive the resolution of audit findings by yearend and thus improve the control environment at SAPO.</a:t>
            </a:r>
          </a:p>
          <a:p>
            <a:pPr marL="285750" indent="-285750" algn="just">
              <a:spcAft>
                <a:spcPts val="800"/>
              </a:spcAft>
              <a:buFont typeface="Arial" panose="020B0604020202020204" pitchFamily="34" charset="0"/>
              <a:buChar char="•"/>
            </a:pPr>
            <a:r>
              <a:rPr lang="en-US" sz="1400" dirty="0" smtClean="0"/>
              <a:t>Irregular expenditure amounts to R745m at Q2. An amount of R428m relates to the 2015/16FY and R317m for the 2016/17FY. All incidents are reported at the Financial Misconduct Committee (FMC) after which submissions for approval. Investigations by Supply Chain Management revealed that most irregular spending relates to legitimate business expenses. There has however been non-compliance to established processes. These non-compliances have been mitigated by weekly reviews of transactions to monitor adherence and execution of controls, blocking of vendors amongst other interventions.</a:t>
            </a:r>
            <a:endParaRPr lang="en-US" sz="1400" dirty="0"/>
          </a:p>
          <a:p>
            <a:pPr algn="just">
              <a:spcAft>
                <a:spcPts val="800"/>
              </a:spcAft>
            </a:pPr>
            <a:r>
              <a:rPr lang="en-US" sz="1400" b="1" dirty="0"/>
              <a:t>Stakeholder </a:t>
            </a:r>
            <a:r>
              <a:rPr lang="en-US" sz="1400" b="1" dirty="0" smtClean="0"/>
              <a:t>Engagement</a:t>
            </a:r>
          </a:p>
          <a:p>
            <a:pPr marL="285750" indent="-285750" algn="just">
              <a:spcAft>
                <a:spcPts val="800"/>
              </a:spcAft>
              <a:buFont typeface="Arial" panose="020B0604020202020204" pitchFamily="34" charset="0"/>
              <a:buChar char="•"/>
            </a:pPr>
            <a:r>
              <a:rPr lang="en-US" sz="1400" dirty="0" smtClean="0"/>
              <a:t>In an effort to improve International Relations SAPO participated in various successful events during Q2 – </a:t>
            </a:r>
          </a:p>
          <a:p>
            <a:pPr marL="742950" lvl="1" indent="-285750" algn="just">
              <a:spcAft>
                <a:spcPts val="800"/>
              </a:spcAft>
              <a:buFont typeface="Arial" panose="020B0604020202020204" pitchFamily="34" charset="0"/>
              <a:buChar char="•"/>
            </a:pPr>
            <a:r>
              <a:rPr lang="en-US" sz="1400" dirty="0" smtClean="0"/>
              <a:t>The ECOM@AFRICA MISSION TO SOUTH AFRICA (Operational Readiness for E-Commerce at JIMC 10-14 July 2017,</a:t>
            </a:r>
          </a:p>
          <a:p>
            <a:pPr marL="742950" lvl="1" indent="-285750" algn="just">
              <a:spcAft>
                <a:spcPts val="800"/>
              </a:spcAft>
              <a:buFont typeface="Arial" panose="020B0604020202020204" pitchFamily="34" charset="0"/>
              <a:buChar char="•"/>
            </a:pPr>
            <a:r>
              <a:rPr lang="en-US" sz="1400" dirty="0" smtClean="0"/>
              <a:t>The Lesotho visit for Benchmarking on operational matters on site visit at JIMC on 8 August 2017 and</a:t>
            </a:r>
          </a:p>
          <a:p>
            <a:pPr marL="742950" lvl="1" indent="-285750" algn="just">
              <a:spcAft>
                <a:spcPts val="800"/>
              </a:spcAft>
              <a:buFont typeface="Arial" panose="020B0604020202020204" pitchFamily="34" charset="0"/>
              <a:buChar char="•"/>
            </a:pPr>
            <a:r>
              <a:rPr lang="en-US" sz="1400" dirty="0" smtClean="0"/>
              <a:t>The </a:t>
            </a:r>
            <a:r>
              <a:rPr lang="en-US" sz="1400" dirty="0"/>
              <a:t>SADC Minister’s Forum during 4-7 September </a:t>
            </a:r>
            <a:r>
              <a:rPr lang="en-US" sz="1400" dirty="0" smtClean="0"/>
              <a:t>2017</a:t>
            </a:r>
          </a:p>
          <a:p>
            <a:pPr marL="285750" indent="-285750" algn="just">
              <a:spcAft>
                <a:spcPts val="800"/>
              </a:spcAft>
              <a:buFont typeface="Arial" panose="020B0604020202020204" pitchFamily="34" charset="0"/>
              <a:buChar char="•"/>
            </a:pPr>
            <a:r>
              <a:rPr lang="en-US" sz="1400" dirty="0" smtClean="0"/>
              <a:t>Engagements with </a:t>
            </a:r>
            <a:r>
              <a:rPr lang="en-US" sz="1400" dirty="0" err="1" smtClean="0"/>
              <a:t>labour</a:t>
            </a:r>
            <a:r>
              <a:rPr lang="en-US" sz="1400" dirty="0" smtClean="0"/>
              <a:t> continue as they are critical partners in business resulting in a stable work environment. The substantive negotiations on salary and benefits have reached a deadlock due to the continued weak financial position of SAPO.</a:t>
            </a:r>
            <a:endParaRPr lang="en-US" sz="1400" dirty="0"/>
          </a:p>
        </p:txBody>
      </p:sp>
      <p:sp>
        <p:nvSpPr>
          <p:cNvPr id="7" name="Rectangle 6"/>
          <p:cNvSpPr/>
          <p:nvPr/>
        </p:nvSpPr>
        <p:spPr>
          <a:xfrm>
            <a:off x="8805672" y="1024128"/>
            <a:ext cx="1060704" cy="2651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ZA" sz="1200" dirty="0" smtClean="0"/>
              <a:t>AS-03</a:t>
            </a:r>
            <a:endParaRPr lang="en-ZA" sz="1200" dirty="0"/>
          </a:p>
        </p:txBody>
      </p:sp>
    </p:spTree>
    <p:extLst>
      <p:ext uri="{BB962C8B-B14F-4D97-AF65-F5344CB8AC3E}">
        <p14:creationId xmlns:p14="http://schemas.microsoft.com/office/powerpoint/2010/main" val="3497363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 y="485209"/>
            <a:ext cx="7612553" cy="497583"/>
          </a:xfrm>
        </p:spPr>
        <p:txBody>
          <a:bodyPr>
            <a:normAutofit/>
          </a:bodyPr>
          <a:lstStyle/>
          <a:p>
            <a:r>
              <a:rPr lang="en-US" dirty="0" smtClean="0">
                <a:solidFill>
                  <a:schemeClr val="tx1"/>
                </a:solidFill>
              </a:rPr>
              <a:t>Critical Infrastructure Investment</a:t>
            </a:r>
            <a:endParaRPr lang="en-US" dirty="0">
              <a:solidFill>
                <a:schemeClr val="tx1"/>
              </a:solidFill>
            </a:endParaRPr>
          </a:p>
        </p:txBody>
      </p:sp>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17</a:t>
            </a:fld>
            <a:endParaRPr lang="en-US" dirty="0">
              <a:solidFill>
                <a:prstClr val="black">
                  <a:tint val="75000"/>
                </a:prstClr>
              </a:solidFill>
            </a:endParaRPr>
          </a:p>
        </p:txBody>
      </p:sp>
      <p:sp>
        <p:nvSpPr>
          <p:cNvPr id="5" name="Rectangle 4"/>
          <p:cNvSpPr/>
          <p:nvPr/>
        </p:nvSpPr>
        <p:spPr>
          <a:xfrm>
            <a:off x="192361" y="6430718"/>
            <a:ext cx="2916599" cy="307777"/>
          </a:xfrm>
          <a:prstGeom prst="rect">
            <a:avLst/>
          </a:prstGeom>
          <a:noFill/>
        </p:spPr>
        <p:txBody>
          <a:bodyPr wrap="square">
            <a:spAutoFit/>
          </a:bodyPr>
          <a:lstStyle/>
          <a:p>
            <a:pPr defTabSz="457200"/>
            <a:r>
              <a:rPr lang="en-US" sz="1400" b="1" dirty="0" smtClean="0">
                <a:solidFill>
                  <a:srgbClr val="FF0000"/>
                </a:solidFill>
              </a:rPr>
              <a:t>SA Post Office - Restricted</a:t>
            </a:r>
            <a:endParaRPr lang="en-US" sz="1400" dirty="0">
              <a:solidFill>
                <a:srgbClr val="FF0000"/>
              </a:solidFill>
            </a:endParaRPr>
          </a:p>
        </p:txBody>
      </p:sp>
      <p:sp>
        <p:nvSpPr>
          <p:cNvPr id="7" name="Rectangle 6"/>
          <p:cNvSpPr/>
          <p:nvPr/>
        </p:nvSpPr>
        <p:spPr>
          <a:xfrm>
            <a:off x="8805672" y="1024128"/>
            <a:ext cx="1060704" cy="2651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ZA" sz="1200" dirty="0" smtClean="0"/>
              <a:t>AS-01</a:t>
            </a:r>
            <a:endParaRPr lang="en-ZA" sz="1200" dirty="0"/>
          </a:p>
        </p:txBody>
      </p:sp>
      <p:graphicFrame>
        <p:nvGraphicFramePr>
          <p:cNvPr id="3" name="Table 2"/>
          <p:cNvGraphicFramePr>
            <a:graphicFrameLocks noGrp="1"/>
          </p:cNvGraphicFramePr>
          <p:nvPr>
            <p:extLst>
              <p:ext uri="{D42A27DB-BD31-4B8C-83A1-F6EECF244321}">
                <p14:modId xmlns:p14="http://schemas.microsoft.com/office/powerpoint/2010/main" val="777297416"/>
              </p:ext>
            </p:extLst>
          </p:nvPr>
        </p:nvGraphicFramePr>
        <p:xfrm>
          <a:off x="823848" y="1363344"/>
          <a:ext cx="8129016" cy="4496107"/>
        </p:xfrm>
        <a:graphic>
          <a:graphicData uri="http://schemas.openxmlformats.org/drawingml/2006/table">
            <a:tbl>
              <a:tblPr>
                <a:tableStyleId>{8A107856-5554-42FB-B03E-39F5DBC370BA}</a:tableStyleId>
              </a:tblPr>
              <a:tblGrid>
                <a:gridCol w="6037857">
                  <a:extLst>
                    <a:ext uri="{9D8B030D-6E8A-4147-A177-3AD203B41FA5}">
                      <a16:colId xmlns:a16="http://schemas.microsoft.com/office/drawing/2014/main" val="20000"/>
                    </a:ext>
                  </a:extLst>
                </a:gridCol>
                <a:gridCol w="2091159">
                  <a:extLst>
                    <a:ext uri="{9D8B030D-6E8A-4147-A177-3AD203B41FA5}">
                      <a16:colId xmlns:a16="http://schemas.microsoft.com/office/drawing/2014/main" val="20001"/>
                    </a:ext>
                  </a:extLst>
                </a:gridCol>
              </a:tblGrid>
              <a:tr h="408737">
                <a:tc>
                  <a:txBody>
                    <a:bodyPr/>
                    <a:lstStyle/>
                    <a:p>
                      <a:pPr algn="ctr" fontAlgn="b"/>
                      <a:r>
                        <a:rPr lang="en-ZA" sz="1800" u="none" strike="noStrike" dirty="0">
                          <a:solidFill>
                            <a:schemeClr val="bg1"/>
                          </a:solidFill>
                          <a:effectLst/>
                        </a:rPr>
                        <a:t>Investment in infrastructure</a:t>
                      </a:r>
                      <a:endParaRPr lang="en-ZA" sz="1800" b="0" i="0" u="none" strike="noStrike" dirty="0">
                        <a:solidFill>
                          <a:schemeClr val="bg1"/>
                        </a:solidFill>
                        <a:effectLst/>
                        <a:latin typeface="+mj-lt"/>
                      </a:endParaRPr>
                    </a:p>
                  </a:txBody>
                  <a:tcPr marL="7620" marR="7620" marT="7620" marB="0" anchor="b">
                    <a:solidFill>
                      <a:srgbClr val="00539E"/>
                    </a:solidFill>
                  </a:tcPr>
                </a:tc>
                <a:tc>
                  <a:txBody>
                    <a:bodyPr/>
                    <a:lstStyle/>
                    <a:p>
                      <a:pPr algn="ctr" fontAlgn="b"/>
                      <a:r>
                        <a:rPr lang="en-ZA" sz="1800" u="none" strike="noStrike" dirty="0" smtClean="0">
                          <a:solidFill>
                            <a:schemeClr val="bg1"/>
                          </a:solidFill>
                          <a:effectLst/>
                        </a:rPr>
                        <a:t>‘</a:t>
                      </a:r>
                      <a:r>
                        <a:rPr lang="en-ZA" sz="1800" u="none" strike="noStrike" dirty="0" err="1" smtClean="0">
                          <a:solidFill>
                            <a:schemeClr val="bg1"/>
                          </a:solidFill>
                          <a:effectLst/>
                        </a:rPr>
                        <a:t>R’m</a:t>
                      </a:r>
                      <a:endParaRPr lang="en-ZA" sz="1800" b="0" i="0" u="none" strike="noStrike" dirty="0">
                        <a:solidFill>
                          <a:schemeClr val="bg1"/>
                        </a:solidFill>
                        <a:effectLst/>
                        <a:latin typeface="+mj-lt"/>
                      </a:endParaRPr>
                    </a:p>
                  </a:txBody>
                  <a:tcPr marL="7620" marR="7620" marT="7620" marB="0" anchor="b">
                    <a:solidFill>
                      <a:srgbClr val="00539E"/>
                    </a:solidFill>
                  </a:tcPr>
                </a:tc>
                <a:extLst>
                  <a:ext uri="{0D108BD9-81ED-4DB2-BD59-A6C34878D82A}">
                    <a16:rowId xmlns:a16="http://schemas.microsoft.com/office/drawing/2014/main" val="10000"/>
                  </a:ext>
                </a:extLst>
              </a:tr>
              <a:tr h="408737">
                <a:tc>
                  <a:txBody>
                    <a:bodyPr/>
                    <a:lstStyle/>
                    <a:p>
                      <a:pPr algn="l" fontAlgn="b"/>
                      <a:r>
                        <a:rPr lang="en-ZA" sz="1600" u="none" strike="noStrike">
                          <a:effectLst/>
                        </a:rPr>
                        <a:t>Retail point of sale system</a:t>
                      </a:r>
                      <a:endParaRPr lang="en-ZA" sz="1600" b="0" i="0" u="none" strike="noStrike">
                        <a:solidFill>
                          <a:srgbClr val="000000"/>
                        </a:solidFill>
                        <a:effectLst/>
                        <a:latin typeface="+mn-lt"/>
                      </a:endParaRPr>
                    </a:p>
                  </a:txBody>
                  <a:tcPr marL="114300" marR="7620" marT="7620" marB="0" anchor="b"/>
                </a:tc>
                <a:tc>
                  <a:txBody>
                    <a:bodyPr/>
                    <a:lstStyle/>
                    <a:p>
                      <a:pPr algn="r" fontAlgn="b"/>
                      <a:r>
                        <a:rPr lang="en-ZA" sz="1600" u="none" strike="noStrike" dirty="0">
                          <a:effectLst/>
                        </a:rPr>
                        <a:t>150</a:t>
                      </a:r>
                      <a:endParaRPr lang="en-ZA" sz="16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1"/>
                  </a:ext>
                </a:extLst>
              </a:tr>
              <a:tr h="408737">
                <a:tc>
                  <a:txBody>
                    <a:bodyPr/>
                    <a:lstStyle/>
                    <a:p>
                      <a:pPr algn="l" fontAlgn="b"/>
                      <a:r>
                        <a:rPr lang="en-ZA" sz="1600" u="none" strike="noStrike">
                          <a:effectLst/>
                        </a:rPr>
                        <a:t>Track &amp; trace system</a:t>
                      </a:r>
                      <a:endParaRPr lang="en-ZA" sz="1600" b="0" i="0" u="none" strike="noStrike">
                        <a:solidFill>
                          <a:srgbClr val="000000"/>
                        </a:solidFill>
                        <a:effectLst/>
                        <a:latin typeface="+mn-lt"/>
                      </a:endParaRPr>
                    </a:p>
                  </a:txBody>
                  <a:tcPr marL="114300" marR="7620" marT="7620" marB="0" anchor="b"/>
                </a:tc>
                <a:tc>
                  <a:txBody>
                    <a:bodyPr/>
                    <a:lstStyle/>
                    <a:p>
                      <a:pPr algn="r" fontAlgn="b"/>
                      <a:r>
                        <a:rPr lang="en-ZA" sz="1600" u="none" strike="noStrike" dirty="0">
                          <a:effectLst/>
                        </a:rPr>
                        <a:t>30</a:t>
                      </a:r>
                      <a:endParaRPr lang="en-ZA" sz="16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2"/>
                  </a:ext>
                </a:extLst>
              </a:tr>
              <a:tr h="408737">
                <a:tc>
                  <a:txBody>
                    <a:bodyPr/>
                    <a:lstStyle/>
                    <a:p>
                      <a:pPr algn="l" fontAlgn="b"/>
                      <a:r>
                        <a:rPr lang="en-ZA" sz="1600" u="none" strike="noStrike">
                          <a:effectLst/>
                        </a:rPr>
                        <a:t>Track &amp; trace POD and equipment</a:t>
                      </a:r>
                      <a:endParaRPr lang="en-ZA" sz="1600" b="0" i="0" u="none" strike="noStrike">
                        <a:solidFill>
                          <a:srgbClr val="000000"/>
                        </a:solidFill>
                        <a:effectLst/>
                        <a:latin typeface="+mn-lt"/>
                      </a:endParaRPr>
                    </a:p>
                  </a:txBody>
                  <a:tcPr marL="114300" marR="7620" marT="7620" marB="0" anchor="b"/>
                </a:tc>
                <a:tc>
                  <a:txBody>
                    <a:bodyPr/>
                    <a:lstStyle/>
                    <a:p>
                      <a:pPr algn="r" fontAlgn="b"/>
                      <a:r>
                        <a:rPr lang="en-ZA" sz="1600" u="none" strike="noStrike" dirty="0">
                          <a:effectLst/>
                        </a:rPr>
                        <a:t>60</a:t>
                      </a:r>
                      <a:endParaRPr lang="en-ZA" sz="16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3"/>
                  </a:ext>
                </a:extLst>
              </a:tr>
              <a:tr h="408737">
                <a:tc>
                  <a:txBody>
                    <a:bodyPr/>
                    <a:lstStyle/>
                    <a:p>
                      <a:pPr algn="l" fontAlgn="b"/>
                      <a:r>
                        <a:rPr lang="en-ZA" sz="1600" u="none" strike="noStrike">
                          <a:effectLst/>
                        </a:rPr>
                        <a:t>Mail centres automation including JIMC</a:t>
                      </a:r>
                      <a:endParaRPr lang="en-ZA" sz="1600" b="0" i="0" u="none" strike="noStrike">
                        <a:solidFill>
                          <a:srgbClr val="000000"/>
                        </a:solidFill>
                        <a:effectLst/>
                        <a:latin typeface="+mn-lt"/>
                      </a:endParaRPr>
                    </a:p>
                  </a:txBody>
                  <a:tcPr marL="114300" marR="7620" marT="7620" marB="0" anchor="b"/>
                </a:tc>
                <a:tc>
                  <a:txBody>
                    <a:bodyPr/>
                    <a:lstStyle/>
                    <a:p>
                      <a:pPr algn="r" fontAlgn="b"/>
                      <a:r>
                        <a:rPr lang="en-ZA" sz="1600" u="none" strike="noStrike" dirty="0">
                          <a:effectLst/>
                        </a:rPr>
                        <a:t>100</a:t>
                      </a:r>
                      <a:endParaRPr lang="en-ZA" sz="16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4"/>
                  </a:ext>
                </a:extLst>
              </a:tr>
              <a:tr h="408737">
                <a:tc>
                  <a:txBody>
                    <a:bodyPr/>
                    <a:lstStyle/>
                    <a:p>
                      <a:pPr algn="l" fontAlgn="b"/>
                      <a:r>
                        <a:rPr lang="en-ZA" sz="1600" u="none" strike="noStrike">
                          <a:effectLst/>
                        </a:rPr>
                        <a:t>Ecommerce</a:t>
                      </a:r>
                      <a:endParaRPr lang="en-ZA" sz="1600" b="0" i="0" u="none" strike="noStrike">
                        <a:solidFill>
                          <a:srgbClr val="000000"/>
                        </a:solidFill>
                        <a:effectLst/>
                        <a:latin typeface="+mn-lt"/>
                      </a:endParaRPr>
                    </a:p>
                  </a:txBody>
                  <a:tcPr marL="114300" marR="7620" marT="7620" marB="0" anchor="b"/>
                </a:tc>
                <a:tc>
                  <a:txBody>
                    <a:bodyPr/>
                    <a:lstStyle/>
                    <a:p>
                      <a:pPr algn="r" fontAlgn="b"/>
                      <a:r>
                        <a:rPr lang="en-ZA" sz="1600" u="none" strike="noStrike" dirty="0">
                          <a:effectLst/>
                        </a:rPr>
                        <a:t>150</a:t>
                      </a:r>
                      <a:endParaRPr lang="en-ZA" sz="16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5"/>
                  </a:ext>
                </a:extLst>
              </a:tr>
              <a:tr h="408737">
                <a:tc>
                  <a:txBody>
                    <a:bodyPr/>
                    <a:lstStyle/>
                    <a:p>
                      <a:pPr algn="l" fontAlgn="b"/>
                      <a:r>
                        <a:rPr lang="en-ZA" sz="1600" u="none" strike="noStrike">
                          <a:effectLst/>
                        </a:rPr>
                        <a:t>SAP and system improvements</a:t>
                      </a:r>
                      <a:endParaRPr lang="en-ZA" sz="1600" b="0" i="0" u="none" strike="noStrike">
                        <a:solidFill>
                          <a:srgbClr val="000000"/>
                        </a:solidFill>
                        <a:effectLst/>
                        <a:latin typeface="+mn-lt"/>
                      </a:endParaRPr>
                    </a:p>
                  </a:txBody>
                  <a:tcPr marL="114300" marR="7620" marT="7620" marB="0" anchor="b"/>
                </a:tc>
                <a:tc>
                  <a:txBody>
                    <a:bodyPr/>
                    <a:lstStyle/>
                    <a:p>
                      <a:pPr algn="r" fontAlgn="b"/>
                      <a:r>
                        <a:rPr lang="en-ZA" sz="1600" u="none" strike="noStrike" dirty="0">
                          <a:effectLst/>
                        </a:rPr>
                        <a:t>100</a:t>
                      </a:r>
                      <a:endParaRPr lang="en-ZA" sz="16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6"/>
                  </a:ext>
                </a:extLst>
              </a:tr>
              <a:tr h="408737">
                <a:tc>
                  <a:txBody>
                    <a:bodyPr/>
                    <a:lstStyle/>
                    <a:p>
                      <a:pPr algn="l" fontAlgn="b"/>
                      <a:r>
                        <a:rPr lang="en-ZA" sz="1600" u="none" strike="noStrike">
                          <a:effectLst/>
                        </a:rPr>
                        <a:t>Revenue projects (Commercial)</a:t>
                      </a:r>
                      <a:endParaRPr lang="en-ZA" sz="1600" b="0" i="0" u="none" strike="noStrike">
                        <a:solidFill>
                          <a:srgbClr val="000000"/>
                        </a:solidFill>
                        <a:effectLst/>
                        <a:latin typeface="+mn-lt"/>
                      </a:endParaRPr>
                    </a:p>
                  </a:txBody>
                  <a:tcPr marL="114300" marR="7620" marT="7620" marB="0" anchor="b"/>
                </a:tc>
                <a:tc>
                  <a:txBody>
                    <a:bodyPr/>
                    <a:lstStyle/>
                    <a:p>
                      <a:pPr algn="r" fontAlgn="b"/>
                      <a:r>
                        <a:rPr lang="en-ZA" sz="1600" u="none" strike="noStrike" dirty="0">
                          <a:effectLst/>
                        </a:rPr>
                        <a:t>130</a:t>
                      </a:r>
                      <a:endParaRPr lang="en-ZA" sz="16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7"/>
                  </a:ext>
                </a:extLst>
              </a:tr>
              <a:tr h="408737">
                <a:tc>
                  <a:txBody>
                    <a:bodyPr/>
                    <a:lstStyle/>
                    <a:p>
                      <a:pPr algn="l" fontAlgn="b"/>
                      <a:r>
                        <a:rPr lang="en-ZA" sz="1600" u="none" strike="noStrike">
                          <a:effectLst/>
                        </a:rPr>
                        <a:t>IT infrastructure</a:t>
                      </a:r>
                      <a:endParaRPr lang="en-ZA" sz="1600" b="0" i="0" u="none" strike="noStrike">
                        <a:solidFill>
                          <a:srgbClr val="000000"/>
                        </a:solidFill>
                        <a:effectLst/>
                        <a:latin typeface="+mn-lt"/>
                      </a:endParaRPr>
                    </a:p>
                  </a:txBody>
                  <a:tcPr marL="114300" marR="7620" marT="7620" marB="0" anchor="b"/>
                </a:tc>
                <a:tc>
                  <a:txBody>
                    <a:bodyPr/>
                    <a:lstStyle/>
                    <a:p>
                      <a:pPr algn="r" fontAlgn="b"/>
                      <a:r>
                        <a:rPr lang="en-ZA" sz="1600" u="none" strike="noStrike" dirty="0">
                          <a:effectLst/>
                        </a:rPr>
                        <a:t>150</a:t>
                      </a:r>
                      <a:endParaRPr lang="en-ZA" sz="16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8"/>
                  </a:ext>
                </a:extLst>
              </a:tr>
              <a:tr h="408737">
                <a:tc>
                  <a:txBody>
                    <a:bodyPr/>
                    <a:lstStyle/>
                    <a:p>
                      <a:pPr algn="l" fontAlgn="b"/>
                      <a:r>
                        <a:rPr lang="en-ZA" sz="1600" u="none" strike="noStrike">
                          <a:effectLst/>
                        </a:rPr>
                        <a:t>Fleet and transport systems</a:t>
                      </a:r>
                      <a:endParaRPr lang="en-ZA" sz="1600" b="0" i="0" u="none" strike="noStrike">
                        <a:solidFill>
                          <a:srgbClr val="000000"/>
                        </a:solidFill>
                        <a:effectLst/>
                        <a:latin typeface="+mn-lt"/>
                      </a:endParaRPr>
                    </a:p>
                  </a:txBody>
                  <a:tcPr marL="114300" marR="7620" marT="7620" marB="0" anchor="b"/>
                </a:tc>
                <a:tc>
                  <a:txBody>
                    <a:bodyPr/>
                    <a:lstStyle/>
                    <a:p>
                      <a:pPr algn="r" fontAlgn="b"/>
                      <a:r>
                        <a:rPr lang="en-ZA" sz="1600" u="none" strike="noStrike" dirty="0">
                          <a:effectLst/>
                        </a:rPr>
                        <a:t>130</a:t>
                      </a:r>
                      <a:endParaRPr lang="en-ZA" sz="16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9"/>
                  </a:ext>
                </a:extLst>
              </a:tr>
              <a:tr h="408737">
                <a:tc>
                  <a:txBody>
                    <a:bodyPr/>
                    <a:lstStyle/>
                    <a:p>
                      <a:pPr algn="l" fontAlgn="b"/>
                      <a:r>
                        <a:rPr lang="en-ZA" sz="1600" b="1" u="none" strike="noStrike" dirty="0" smtClean="0">
                          <a:effectLst/>
                        </a:rPr>
                        <a:t>Total</a:t>
                      </a:r>
                      <a:endParaRPr lang="en-ZA" sz="1600" b="1" i="0" u="none" strike="noStrike" dirty="0">
                        <a:solidFill>
                          <a:srgbClr val="000000"/>
                        </a:solidFill>
                        <a:effectLst/>
                        <a:latin typeface="+mn-lt"/>
                      </a:endParaRPr>
                    </a:p>
                  </a:txBody>
                  <a:tcPr marL="114300" marR="7620" marT="7620" marB="0" anchor="b"/>
                </a:tc>
                <a:tc>
                  <a:txBody>
                    <a:bodyPr/>
                    <a:lstStyle/>
                    <a:p>
                      <a:pPr algn="r" fontAlgn="b"/>
                      <a:r>
                        <a:rPr lang="en-ZA" sz="1600" b="1" u="none" strike="noStrike" dirty="0" smtClean="0">
                          <a:effectLst/>
                        </a:rPr>
                        <a:t> 1 000 </a:t>
                      </a:r>
                      <a:endParaRPr lang="en-ZA" sz="1600" b="1"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599450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 y="485209"/>
            <a:ext cx="7612553" cy="497583"/>
          </a:xfrm>
        </p:spPr>
        <p:txBody>
          <a:bodyPr>
            <a:normAutofit/>
          </a:bodyPr>
          <a:lstStyle/>
          <a:p>
            <a:r>
              <a:rPr lang="en-ZA" dirty="0">
                <a:solidFill>
                  <a:schemeClr val="tx1"/>
                </a:solidFill>
              </a:rPr>
              <a:t>Six months performance </a:t>
            </a:r>
            <a:r>
              <a:rPr lang="en-ZA" dirty="0" smtClean="0">
                <a:solidFill>
                  <a:schemeClr val="tx1"/>
                </a:solidFill>
              </a:rPr>
              <a:t>overview </a:t>
            </a:r>
            <a:endParaRPr lang="en-US" dirty="0">
              <a:solidFill>
                <a:schemeClr val="tx1"/>
              </a:solidFill>
            </a:endParaRPr>
          </a:p>
        </p:txBody>
      </p:sp>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2</a:t>
            </a:fld>
            <a:endParaRPr lang="en-US" dirty="0">
              <a:solidFill>
                <a:prstClr val="black">
                  <a:tint val="75000"/>
                </a:prstClr>
              </a:solidFill>
            </a:endParaRPr>
          </a:p>
        </p:txBody>
      </p:sp>
      <p:sp>
        <p:nvSpPr>
          <p:cNvPr id="5" name="Rectangle 4"/>
          <p:cNvSpPr/>
          <p:nvPr/>
        </p:nvSpPr>
        <p:spPr>
          <a:xfrm>
            <a:off x="192361" y="6430718"/>
            <a:ext cx="2916599" cy="307777"/>
          </a:xfrm>
          <a:prstGeom prst="rect">
            <a:avLst/>
          </a:prstGeom>
          <a:noFill/>
        </p:spPr>
        <p:txBody>
          <a:bodyPr wrap="square">
            <a:spAutoFit/>
          </a:bodyPr>
          <a:lstStyle/>
          <a:p>
            <a:pPr defTabSz="457200"/>
            <a:r>
              <a:rPr lang="en-US" sz="1400" b="1" dirty="0" smtClean="0">
                <a:solidFill>
                  <a:srgbClr val="FF0000"/>
                </a:solidFill>
              </a:rPr>
              <a:t>SA Post Office - Restricted</a:t>
            </a:r>
            <a:endParaRPr lang="en-US" sz="1400" dirty="0">
              <a:solidFill>
                <a:srgbClr val="FF0000"/>
              </a:solidFill>
            </a:endParaRPr>
          </a:p>
        </p:txBody>
      </p:sp>
      <p:sp>
        <p:nvSpPr>
          <p:cNvPr id="6" name="Rectangle 5"/>
          <p:cNvSpPr/>
          <p:nvPr/>
        </p:nvSpPr>
        <p:spPr>
          <a:xfrm>
            <a:off x="192360" y="1089496"/>
            <a:ext cx="9589815" cy="5355312"/>
          </a:xfrm>
          <a:prstGeom prst="rect">
            <a:avLst/>
          </a:prstGeom>
        </p:spPr>
        <p:txBody>
          <a:bodyPr wrap="square">
            <a:spAutoFit/>
          </a:bodyPr>
          <a:lstStyle/>
          <a:p>
            <a:pPr marL="285750" indent="-285750" algn="just">
              <a:spcAft>
                <a:spcPts val="800"/>
              </a:spcAft>
              <a:buFont typeface="Wingdings" panose="05000000000000000000" pitchFamily="2" charset="2"/>
              <a:buChar char="§"/>
            </a:pPr>
            <a:r>
              <a:rPr lang="en-US" b="1" dirty="0" smtClean="0">
                <a:latin typeface="Arial" panose="020B0604020202020204" pitchFamily="34" charset="0"/>
                <a:ea typeface="Times New Roman" panose="02020603050405020304" pitchFamily="18" charset="0"/>
              </a:rPr>
              <a:t>Financial Performance </a:t>
            </a:r>
          </a:p>
          <a:p>
            <a:pPr marL="742950" lvl="1" indent="-285750" algn="just">
              <a:spcAft>
                <a:spcPts val="800"/>
              </a:spcAft>
              <a:buFont typeface="Wingdings" panose="05000000000000000000" pitchFamily="2" charset="2"/>
              <a:buChar char="§"/>
            </a:pPr>
            <a:r>
              <a:rPr lang="en-US" sz="1600" dirty="0" smtClean="0">
                <a:latin typeface="Arial" panose="020B0604020202020204" pitchFamily="34" charset="0"/>
                <a:ea typeface="Times New Roman" panose="02020603050405020304" pitchFamily="18" charset="0"/>
              </a:rPr>
              <a:t>SAPO </a:t>
            </a:r>
            <a:r>
              <a:rPr lang="en-US" sz="1600" dirty="0">
                <a:latin typeface="Arial" panose="020B0604020202020204" pitchFamily="34" charset="0"/>
                <a:ea typeface="Times New Roman" panose="02020603050405020304" pitchFamily="18" charset="0"/>
              </a:rPr>
              <a:t>Group </a:t>
            </a:r>
            <a:r>
              <a:rPr lang="en-US" sz="1600" dirty="0" smtClean="0">
                <a:latin typeface="Arial" panose="020B0604020202020204" pitchFamily="34" charset="0"/>
                <a:ea typeface="Times New Roman" panose="02020603050405020304" pitchFamily="18" charset="0"/>
              </a:rPr>
              <a:t>posted </a:t>
            </a:r>
            <a:r>
              <a:rPr lang="en-US" sz="1600" dirty="0">
                <a:latin typeface="Arial" panose="020B0604020202020204" pitchFamily="34" charset="0"/>
                <a:ea typeface="Times New Roman" panose="02020603050405020304" pitchFamily="18" charset="0"/>
              </a:rPr>
              <a:t>a net loss of </a:t>
            </a:r>
            <a:r>
              <a:rPr lang="en-US" sz="1600" dirty="0" smtClean="0">
                <a:latin typeface="Arial" panose="020B0604020202020204" pitchFamily="34" charset="0"/>
                <a:ea typeface="Times New Roman" panose="02020603050405020304" pitchFamily="18" charset="0"/>
              </a:rPr>
              <a:t>R723 million</a:t>
            </a:r>
          </a:p>
          <a:p>
            <a:pPr marL="742950" lvl="1" indent="-285750" algn="just">
              <a:spcAft>
                <a:spcPts val="800"/>
              </a:spcAft>
              <a:buFont typeface="Wingdings" panose="05000000000000000000" pitchFamily="2" charset="2"/>
              <a:buChar char="§"/>
            </a:pPr>
            <a:r>
              <a:rPr lang="en-US" sz="1600" dirty="0" smtClean="0"/>
              <a:t>Revenue of R2.3 billion - retention </a:t>
            </a:r>
            <a:r>
              <a:rPr lang="en-US" sz="1600" dirty="0"/>
              <a:t>and growth still remains a challenge with tough trading </a:t>
            </a:r>
            <a:r>
              <a:rPr lang="en-US" sz="1600" dirty="0" smtClean="0"/>
              <a:t>conditions</a:t>
            </a:r>
            <a:endParaRPr lang="en-US" sz="1600" dirty="0"/>
          </a:p>
          <a:p>
            <a:pPr marL="742950" lvl="1" indent="-285750" algn="just">
              <a:spcAft>
                <a:spcPts val="800"/>
              </a:spcAft>
              <a:buFont typeface="Wingdings" panose="05000000000000000000" pitchFamily="2" charset="2"/>
              <a:buChar char="§"/>
            </a:pPr>
            <a:r>
              <a:rPr lang="en-US" sz="1600" dirty="0" smtClean="0"/>
              <a:t>Expenses of R3 billion – Staff of R1.8 billion (60%) remains the highest cost driver</a:t>
            </a:r>
          </a:p>
          <a:p>
            <a:pPr marL="742950" lvl="1" indent="-285750" algn="just">
              <a:spcAft>
                <a:spcPts val="800"/>
              </a:spcAft>
              <a:buFont typeface="Wingdings" panose="05000000000000000000" pitchFamily="2" charset="2"/>
              <a:buChar char="§"/>
            </a:pPr>
            <a:r>
              <a:rPr lang="en-US" sz="1600" dirty="0" smtClean="0"/>
              <a:t>Cash flow position remains constrained</a:t>
            </a:r>
          </a:p>
          <a:p>
            <a:pPr marL="742950" lvl="1" indent="-285750" algn="just">
              <a:spcAft>
                <a:spcPts val="800"/>
              </a:spcAft>
              <a:buFont typeface="Wingdings" panose="05000000000000000000" pitchFamily="2" charset="2"/>
              <a:buChar char="§"/>
            </a:pPr>
            <a:r>
              <a:rPr lang="en-US" sz="1600" dirty="0"/>
              <a:t>W</a:t>
            </a:r>
            <a:r>
              <a:rPr lang="en-US" sz="1600" dirty="0" smtClean="0"/>
              <a:t>orking </a:t>
            </a:r>
            <a:r>
              <a:rPr lang="en-US" sz="1600" dirty="0"/>
              <a:t>capital </a:t>
            </a:r>
            <a:r>
              <a:rPr lang="en-US" sz="1600" dirty="0" smtClean="0"/>
              <a:t>and </a:t>
            </a:r>
            <a:r>
              <a:rPr lang="en-US" sz="1600" dirty="0"/>
              <a:t>investments in </a:t>
            </a:r>
            <a:r>
              <a:rPr lang="en-US" sz="1600" dirty="0" smtClean="0"/>
              <a:t>infrastructure remains a challenge</a:t>
            </a:r>
          </a:p>
          <a:p>
            <a:pPr marL="742950" lvl="1" indent="-285750" algn="just">
              <a:spcAft>
                <a:spcPts val="800"/>
              </a:spcAft>
              <a:buFont typeface="Wingdings" panose="05000000000000000000" pitchFamily="2" charset="2"/>
              <a:buChar char="§"/>
            </a:pPr>
            <a:endParaRPr lang="en-US" sz="800" dirty="0" smtClean="0"/>
          </a:p>
          <a:p>
            <a:pPr marL="285750" indent="-285750" algn="just">
              <a:spcAft>
                <a:spcPts val="800"/>
              </a:spcAft>
              <a:buFont typeface="Wingdings" panose="05000000000000000000" pitchFamily="2" charset="2"/>
              <a:buChar char="§"/>
            </a:pPr>
            <a:r>
              <a:rPr lang="en-US" b="1" dirty="0" smtClean="0"/>
              <a:t>Non-Financial Performance</a:t>
            </a:r>
          </a:p>
          <a:p>
            <a:pPr marL="742950" lvl="1" indent="-285750" algn="just">
              <a:spcAft>
                <a:spcPts val="800"/>
              </a:spcAft>
              <a:buFont typeface="Wingdings" panose="05000000000000000000" pitchFamily="2" charset="2"/>
              <a:buChar char="§"/>
            </a:pPr>
            <a:r>
              <a:rPr lang="en-US" sz="1600" dirty="0" smtClean="0"/>
              <a:t>DTT </a:t>
            </a:r>
            <a:r>
              <a:rPr lang="en-US" sz="1600" dirty="0"/>
              <a:t>Project </a:t>
            </a:r>
            <a:r>
              <a:rPr lang="en-US" sz="1600" dirty="0" smtClean="0"/>
              <a:t>- </a:t>
            </a:r>
            <a:r>
              <a:rPr lang="en-US" sz="1600" dirty="0"/>
              <a:t>401 127 </a:t>
            </a:r>
            <a:r>
              <a:rPr lang="en-US" sz="1600" dirty="0" smtClean="0"/>
              <a:t>STB </a:t>
            </a:r>
            <a:r>
              <a:rPr lang="en-US" sz="1600" dirty="0"/>
              <a:t>registrations </a:t>
            </a:r>
            <a:r>
              <a:rPr lang="en-US" sz="1600" dirty="0" smtClean="0"/>
              <a:t>and </a:t>
            </a:r>
            <a:r>
              <a:rPr lang="en-US" sz="1600" dirty="0"/>
              <a:t>181 663 STB’s </a:t>
            </a:r>
            <a:r>
              <a:rPr lang="en-US" sz="1600" dirty="0" smtClean="0"/>
              <a:t>issued </a:t>
            </a:r>
            <a:r>
              <a:rPr lang="en-US" sz="1600" dirty="0"/>
              <a:t>to qualifying </a:t>
            </a:r>
            <a:r>
              <a:rPr lang="en-US" sz="1600" dirty="0" smtClean="0"/>
              <a:t>recipients.</a:t>
            </a:r>
          </a:p>
          <a:p>
            <a:pPr marL="742950" lvl="1" indent="-285750" algn="just">
              <a:spcAft>
                <a:spcPts val="800"/>
              </a:spcAft>
              <a:buFont typeface="Wingdings" panose="05000000000000000000" pitchFamily="2" charset="2"/>
              <a:buChar char="§"/>
            </a:pPr>
            <a:r>
              <a:rPr lang="en-US" sz="1600" dirty="0"/>
              <a:t>D</a:t>
            </a:r>
            <a:r>
              <a:rPr lang="en-US" sz="1600" dirty="0" smtClean="0"/>
              <a:t>elivery standard for mail has improved to 88.04% (Q1 - 85.5%) </a:t>
            </a:r>
          </a:p>
          <a:p>
            <a:pPr marL="742950" lvl="1" indent="-285750" algn="just">
              <a:spcAft>
                <a:spcPts val="800"/>
              </a:spcAft>
              <a:buFont typeface="Wingdings" panose="05000000000000000000" pitchFamily="2" charset="2"/>
              <a:buChar char="§"/>
            </a:pPr>
            <a:r>
              <a:rPr lang="en-US" dirty="0" smtClean="0"/>
              <a:t>115 </a:t>
            </a:r>
            <a:r>
              <a:rPr lang="en-US" dirty="0"/>
              <a:t>579 new </a:t>
            </a:r>
            <a:r>
              <a:rPr lang="en-US" dirty="0" smtClean="0"/>
              <a:t>addresses rolled out to citizens </a:t>
            </a:r>
            <a:endParaRPr lang="en-US" dirty="0"/>
          </a:p>
          <a:p>
            <a:pPr marL="742950" lvl="1" indent="-285750" algn="just">
              <a:spcAft>
                <a:spcPts val="800"/>
              </a:spcAft>
              <a:buFont typeface="Wingdings" panose="05000000000000000000" pitchFamily="2" charset="2"/>
              <a:buChar char="§"/>
            </a:pPr>
            <a:r>
              <a:rPr lang="en-US" sz="1600" dirty="0"/>
              <a:t>The Banks Act legislative issues gained traction during Q2 </a:t>
            </a:r>
            <a:r>
              <a:rPr lang="en-US" sz="1600" dirty="0" smtClean="0"/>
              <a:t>but </a:t>
            </a:r>
            <a:r>
              <a:rPr lang="en-US" sz="1600" dirty="0"/>
              <a:t>the Bank Controlling Company Structure </a:t>
            </a:r>
            <a:r>
              <a:rPr lang="en-US" sz="1600" dirty="0" smtClean="0"/>
              <a:t>still has </a:t>
            </a:r>
            <a:r>
              <a:rPr lang="en-US" sz="1600" dirty="0"/>
              <a:t>to be </a:t>
            </a:r>
            <a:r>
              <a:rPr lang="en-US" sz="1600" dirty="0" smtClean="0"/>
              <a:t>concluded</a:t>
            </a:r>
            <a:endParaRPr lang="en-US" sz="1600" dirty="0"/>
          </a:p>
          <a:p>
            <a:pPr marL="742950" lvl="1" indent="-285750" algn="just">
              <a:spcAft>
                <a:spcPts val="800"/>
              </a:spcAft>
              <a:buFont typeface="Wingdings" panose="05000000000000000000" pitchFamily="2" charset="2"/>
              <a:buChar char="§"/>
            </a:pPr>
            <a:r>
              <a:rPr lang="en-US" sz="1600" dirty="0" smtClean="0"/>
              <a:t>Performance objectives achieved 27.8% (10 KPI’s), h</a:t>
            </a:r>
            <a:r>
              <a:rPr lang="en-US" sz="1600" dirty="0" smtClean="0">
                <a:latin typeface="Arial" panose="020B0604020202020204" pitchFamily="34" charset="0"/>
                <a:ea typeface="Calibri" panose="020F0502020204030204" pitchFamily="34" charset="0"/>
                <a:cs typeface="Arial" panose="020B0604020202020204" pitchFamily="34" charset="0"/>
              </a:rPr>
              <a:t>owever </a:t>
            </a:r>
            <a:r>
              <a:rPr lang="en-US" sz="1600" dirty="0">
                <a:latin typeface="Arial" panose="020B0604020202020204" pitchFamily="34" charset="0"/>
                <a:ea typeface="Calibri" panose="020F0502020204030204" pitchFamily="34" charset="0"/>
                <a:cs typeface="Arial" panose="020B0604020202020204" pitchFamily="34" charset="0"/>
              </a:rPr>
              <a:t>an additional 6 KPIs (16.6%) performed above 70</a:t>
            </a:r>
            <a:r>
              <a:rPr lang="en-US" sz="1600" dirty="0" smtClean="0">
                <a:latin typeface="Arial" panose="020B0604020202020204" pitchFamily="34" charset="0"/>
                <a:ea typeface="Calibri" panose="020F0502020204030204" pitchFamily="34" charset="0"/>
                <a:cs typeface="Arial" panose="020B0604020202020204" pitchFamily="34" charset="0"/>
              </a:rPr>
              <a:t>%.</a:t>
            </a:r>
            <a:endParaRPr lang="en-ZA" sz="16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22859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 y="485209"/>
            <a:ext cx="7612553" cy="497583"/>
          </a:xfrm>
        </p:spPr>
        <p:txBody>
          <a:bodyPr>
            <a:normAutofit/>
          </a:bodyPr>
          <a:lstStyle/>
          <a:p>
            <a:r>
              <a:rPr lang="en-ZA" dirty="0" smtClean="0">
                <a:solidFill>
                  <a:schemeClr val="tx1"/>
                </a:solidFill>
              </a:rPr>
              <a:t>Six months performance </a:t>
            </a:r>
            <a:r>
              <a:rPr lang="en-ZA" dirty="0">
                <a:solidFill>
                  <a:schemeClr val="tx1"/>
                </a:solidFill>
              </a:rPr>
              <a:t>– 30 September 2017</a:t>
            </a:r>
            <a:endParaRPr lang="en-US" dirty="0">
              <a:solidFill>
                <a:schemeClr val="tx1"/>
              </a:solidFill>
            </a:endParaRPr>
          </a:p>
        </p:txBody>
      </p:sp>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3</a:t>
            </a:fld>
            <a:endParaRPr lang="en-US" dirty="0">
              <a:solidFill>
                <a:prstClr val="black">
                  <a:tint val="75000"/>
                </a:prstClr>
              </a:solidFill>
            </a:endParaRPr>
          </a:p>
        </p:txBody>
      </p:sp>
      <p:sp>
        <p:nvSpPr>
          <p:cNvPr id="5" name="Rectangle 4"/>
          <p:cNvSpPr/>
          <p:nvPr/>
        </p:nvSpPr>
        <p:spPr>
          <a:xfrm>
            <a:off x="192361" y="6430718"/>
            <a:ext cx="2916599" cy="307777"/>
          </a:xfrm>
          <a:prstGeom prst="rect">
            <a:avLst/>
          </a:prstGeom>
          <a:noFill/>
        </p:spPr>
        <p:txBody>
          <a:bodyPr wrap="square">
            <a:spAutoFit/>
          </a:bodyPr>
          <a:lstStyle/>
          <a:p>
            <a:pPr defTabSz="457200"/>
            <a:r>
              <a:rPr lang="en-US" sz="1400" b="1" dirty="0" smtClean="0">
                <a:solidFill>
                  <a:srgbClr val="FF0000"/>
                </a:solidFill>
              </a:rPr>
              <a:t>SA Post Office - Restricted</a:t>
            </a:r>
            <a:endParaRPr lang="en-US" sz="1400" dirty="0">
              <a:solidFill>
                <a:srgbClr val="FF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903206014"/>
              </p:ext>
            </p:extLst>
          </p:nvPr>
        </p:nvGraphicFramePr>
        <p:xfrm>
          <a:off x="207432" y="1105764"/>
          <a:ext cx="9504000" cy="5131109"/>
        </p:xfrm>
        <a:graphic>
          <a:graphicData uri="http://schemas.openxmlformats.org/drawingml/2006/table">
            <a:tbl>
              <a:tblPr firstRow="1" bandRow="1">
                <a:tableStyleId>{F5AB1C69-6EDB-4FF4-983F-18BD219EF322}</a:tableStyleId>
              </a:tblPr>
              <a:tblGrid>
                <a:gridCol w="9504000">
                  <a:extLst>
                    <a:ext uri="{9D8B030D-6E8A-4147-A177-3AD203B41FA5}">
                      <a16:colId xmlns:a16="http://schemas.microsoft.com/office/drawing/2014/main" val="20000"/>
                    </a:ext>
                  </a:extLst>
                </a:gridCol>
              </a:tblGrid>
              <a:tr h="425918">
                <a:tc>
                  <a:txBody>
                    <a:bodyPr/>
                    <a:lstStyle/>
                    <a:p>
                      <a:pPr algn="ctr"/>
                      <a:r>
                        <a:rPr lang="en-ZA" sz="2000" dirty="0" smtClean="0"/>
                        <a:t>Income</a:t>
                      </a:r>
                      <a:r>
                        <a:rPr lang="en-ZA" sz="2000" baseline="0" dirty="0" smtClean="0"/>
                        <a:t> statement</a:t>
                      </a:r>
                      <a:endParaRPr lang="en-ZA" sz="2000" dirty="0"/>
                    </a:p>
                  </a:txBody>
                  <a:tcPr anchor="ctr"/>
                </a:tc>
                <a:extLst>
                  <a:ext uri="{0D108BD9-81ED-4DB2-BD59-A6C34878D82A}">
                    <a16:rowId xmlns:a16="http://schemas.microsoft.com/office/drawing/2014/main" val="10000"/>
                  </a:ext>
                </a:extLst>
              </a:tr>
              <a:tr h="1981808">
                <a:tc>
                  <a:txBody>
                    <a:bodyPr/>
                    <a:lstStyle/>
                    <a:p>
                      <a:pPr marL="0" indent="0">
                        <a:buFont typeface="Wingdings" panose="05000000000000000000" pitchFamily="2" charset="2"/>
                        <a:buNone/>
                      </a:pPr>
                      <a:r>
                        <a:rPr lang="en-ZA" sz="1800" b="1" dirty="0" smtClean="0"/>
                        <a:t>Revenue of</a:t>
                      </a:r>
                      <a:r>
                        <a:rPr lang="en-ZA" sz="1800" b="1" baseline="0" dirty="0" smtClean="0"/>
                        <a:t> R2,3 billion </a:t>
                      </a:r>
                    </a:p>
                    <a:p>
                      <a:pPr marL="685800" lvl="1" indent="-342900">
                        <a:buFont typeface="Wingdings" panose="05000000000000000000" pitchFamily="2" charset="2"/>
                        <a:buChar char="§"/>
                      </a:pPr>
                      <a:r>
                        <a:rPr lang="en-ZA" sz="1600" baseline="0" dirty="0" smtClean="0"/>
                        <a:t>R848 million below budget and decline of 2% year on year</a:t>
                      </a:r>
                    </a:p>
                    <a:p>
                      <a:pPr marL="1028700" lvl="2" indent="-342900">
                        <a:buFont typeface="Wingdings" panose="05000000000000000000" pitchFamily="2" charset="2"/>
                        <a:buChar char="§"/>
                      </a:pPr>
                      <a:r>
                        <a:rPr lang="en-ZA" sz="1600" baseline="0" dirty="0" smtClean="0"/>
                        <a:t>R715 million budgeted revenue </a:t>
                      </a:r>
                      <a:r>
                        <a:rPr lang="en-ZA" sz="1600" i="1" baseline="0" dirty="0" smtClean="0"/>
                        <a:t>for growth initiatives</a:t>
                      </a:r>
                      <a:r>
                        <a:rPr lang="en-ZA" sz="1600" baseline="0" dirty="0" smtClean="0"/>
                        <a:t> not achieved (No cash to invest in growth)</a:t>
                      </a:r>
                    </a:p>
                    <a:p>
                      <a:pPr marL="685800" marR="0" lvl="1"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600" baseline="0" dirty="0" smtClean="0"/>
                        <a:t>Mail revenue contribution at  62%</a:t>
                      </a:r>
                    </a:p>
                    <a:p>
                      <a:pPr marL="685800" marR="0" lvl="1"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600" baseline="0" dirty="0" smtClean="0"/>
                        <a:t>R57 million revenue for DTT project</a:t>
                      </a:r>
                    </a:p>
                    <a:p>
                      <a:pPr marL="685800" lvl="1" indent="-342900">
                        <a:buFont typeface="Wingdings" panose="05000000000000000000" pitchFamily="2" charset="2"/>
                        <a:buChar char="§"/>
                      </a:pPr>
                      <a:r>
                        <a:rPr lang="en-ZA" sz="1600" dirty="0" smtClean="0"/>
                        <a:t>R150 million for motor vehicle licencing revenue (growth of 10%)</a:t>
                      </a:r>
                    </a:p>
                    <a:p>
                      <a:pPr marL="685800" lvl="1" indent="-342900">
                        <a:buFont typeface="Wingdings" panose="05000000000000000000" pitchFamily="2" charset="2"/>
                        <a:buChar char="§"/>
                      </a:pPr>
                      <a:r>
                        <a:rPr lang="en-ZA" sz="1600" baseline="0" dirty="0" smtClean="0"/>
                        <a:t>R332 million for Postbank interest revenue (growth of 9%)</a:t>
                      </a:r>
                      <a:endParaRPr lang="en-ZA" sz="1600" dirty="0"/>
                    </a:p>
                  </a:txBody>
                  <a:tcPr/>
                </a:tc>
                <a:extLst>
                  <a:ext uri="{0D108BD9-81ED-4DB2-BD59-A6C34878D82A}">
                    <a16:rowId xmlns:a16="http://schemas.microsoft.com/office/drawing/2014/main" val="10001"/>
                  </a:ext>
                </a:extLst>
              </a:tr>
              <a:tr h="1449382">
                <a:tc>
                  <a:txBody>
                    <a:bodyPr/>
                    <a:lstStyle/>
                    <a:p>
                      <a:pPr marL="0" lvl="0" indent="0">
                        <a:buFont typeface="Wingdings" panose="05000000000000000000" pitchFamily="2" charset="2"/>
                        <a:buNone/>
                      </a:pPr>
                      <a:r>
                        <a:rPr lang="en-ZA" sz="1800" b="1" dirty="0" smtClean="0"/>
                        <a:t>Expenses of R3</a:t>
                      </a:r>
                      <a:r>
                        <a:rPr lang="en-ZA" sz="1800" b="1" baseline="0" dirty="0" smtClean="0"/>
                        <a:t> billion</a:t>
                      </a:r>
                    </a:p>
                    <a:p>
                      <a:pPr marL="685800" lvl="1" indent="-342900" algn="l" defTabSz="685800" rtl="0" eaLnBrk="1" latinLnBrk="0" hangingPunct="1">
                        <a:buFont typeface="Wingdings" panose="05000000000000000000" pitchFamily="2" charset="2"/>
                        <a:buChar char="§"/>
                      </a:pPr>
                      <a:r>
                        <a:rPr lang="en-ZA" sz="1600" kern="1200" dirty="0" smtClean="0"/>
                        <a:t>R277 million below budget and year on year increase of 2%</a:t>
                      </a:r>
                    </a:p>
                    <a:p>
                      <a:pPr marL="685800" lvl="1" indent="-342900" algn="l" defTabSz="685800" rtl="0" eaLnBrk="1" latinLnBrk="0" hangingPunct="1">
                        <a:buFont typeface="Wingdings" panose="05000000000000000000" pitchFamily="2" charset="2"/>
                        <a:buChar char="§"/>
                      </a:pPr>
                      <a:r>
                        <a:rPr lang="en-ZA" sz="1600" kern="1200" dirty="0" smtClean="0"/>
                        <a:t>Staff</a:t>
                      </a:r>
                      <a:r>
                        <a:rPr lang="en-ZA" sz="1600" kern="1200" baseline="0" dirty="0" smtClean="0"/>
                        <a:t> cost of R1,8 billion has declined by 2% (18 485 employees – decline of 244)</a:t>
                      </a:r>
                    </a:p>
                    <a:p>
                      <a:pPr marL="685800" lvl="1" indent="-342900" algn="l" defTabSz="685800" rtl="0" eaLnBrk="1" latinLnBrk="0" hangingPunct="1">
                        <a:buFont typeface="Wingdings" panose="05000000000000000000" pitchFamily="2" charset="2"/>
                        <a:buChar char="§"/>
                      </a:pPr>
                      <a:r>
                        <a:rPr lang="en-ZA" sz="1600" kern="1200" baseline="0" dirty="0" smtClean="0"/>
                        <a:t>Interest on loans acquired R182 million (R101 million prior year)</a:t>
                      </a:r>
                      <a:endParaRPr lang="en-ZA" sz="1600" kern="1200" dirty="0" smtClean="0"/>
                    </a:p>
                    <a:p>
                      <a:pPr marL="685800" lvl="1" indent="-342900">
                        <a:buFont typeface="Wingdings" panose="05000000000000000000" pitchFamily="2" charset="2"/>
                        <a:buChar char="§"/>
                      </a:pPr>
                      <a:r>
                        <a:rPr lang="en-ZA" sz="1600" dirty="0" smtClean="0"/>
                        <a:t>SAPO</a:t>
                      </a:r>
                      <a:r>
                        <a:rPr lang="en-ZA" sz="1600" baseline="0" dirty="0" smtClean="0"/>
                        <a:t> has a high fixed cost structure (Staff costs contributes 60%)</a:t>
                      </a:r>
                      <a:endParaRPr lang="en-ZA" sz="1600" dirty="0"/>
                    </a:p>
                  </a:txBody>
                  <a:tcPr/>
                </a:tc>
                <a:extLst>
                  <a:ext uri="{0D108BD9-81ED-4DB2-BD59-A6C34878D82A}">
                    <a16:rowId xmlns:a16="http://schemas.microsoft.com/office/drawing/2014/main" val="10002"/>
                  </a:ext>
                </a:extLst>
              </a:tr>
              <a:tr h="1183169">
                <a:tc>
                  <a:txBody>
                    <a:bodyPr/>
                    <a:lstStyle/>
                    <a:p>
                      <a:pPr marL="0" lvl="0" indent="0">
                        <a:buFont typeface="Wingdings" panose="05000000000000000000" pitchFamily="2" charset="2"/>
                        <a:buNone/>
                      </a:pPr>
                      <a:r>
                        <a:rPr lang="en-ZA" sz="1800" b="1" dirty="0" smtClean="0"/>
                        <a:t>Net loss of R723</a:t>
                      </a:r>
                      <a:r>
                        <a:rPr lang="en-ZA" sz="1800" b="1" baseline="0" dirty="0" smtClean="0"/>
                        <a:t> million</a:t>
                      </a:r>
                      <a:endParaRPr lang="en-ZA" sz="1800" b="1" dirty="0" smtClean="0"/>
                    </a:p>
                    <a:p>
                      <a:pPr marL="685800" lvl="1" indent="-342900" algn="l" defTabSz="685800" rtl="0" eaLnBrk="1" latinLnBrk="0" hangingPunct="1">
                        <a:buFont typeface="Wingdings" panose="05000000000000000000" pitchFamily="2" charset="2"/>
                        <a:buChar char="§"/>
                      </a:pPr>
                      <a:r>
                        <a:rPr lang="en-ZA" sz="1600" kern="1200" dirty="0" smtClean="0"/>
                        <a:t>Exceed</a:t>
                      </a:r>
                      <a:r>
                        <a:rPr lang="en-ZA" sz="1600" kern="1200" baseline="0" dirty="0" smtClean="0"/>
                        <a:t> budgeted net loss by R560 million</a:t>
                      </a:r>
                    </a:p>
                    <a:p>
                      <a:pPr marL="685800" lvl="1" indent="-342900" algn="l" defTabSz="685800" rtl="0" eaLnBrk="1" latinLnBrk="0" hangingPunct="1">
                        <a:buFont typeface="Wingdings" panose="05000000000000000000" pitchFamily="2" charset="2"/>
                        <a:buChar char="§"/>
                      </a:pPr>
                      <a:r>
                        <a:rPr lang="en-ZA" sz="1600" kern="1200" baseline="0" dirty="0" smtClean="0"/>
                        <a:t>Increased by R115 million year on year</a:t>
                      </a:r>
                    </a:p>
                    <a:p>
                      <a:pPr marL="685800" lvl="1" indent="-342900" algn="l" defTabSz="685800" rtl="0" eaLnBrk="1" latinLnBrk="0" hangingPunct="1">
                        <a:buFont typeface="Wingdings" panose="05000000000000000000" pitchFamily="2" charset="2"/>
                        <a:buChar char="§"/>
                      </a:pPr>
                      <a:r>
                        <a:rPr lang="en-US" sz="1600" kern="1200" baseline="0" dirty="0" smtClean="0"/>
                        <a:t>Liquidity concerns still remain due to expenditure exceeding revenue</a:t>
                      </a:r>
                      <a:endParaRPr lang="en-US" sz="1600" kern="1200" baseline="0" dirty="0" smtClean="0">
                        <a:solidFill>
                          <a:schemeClr val="dk1"/>
                        </a:solidFill>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96535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 y="485209"/>
            <a:ext cx="7612553" cy="497583"/>
          </a:xfrm>
        </p:spPr>
        <p:txBody>
          <a:bodyPr>
            <a:normAutofit/>
          </a:bodyPr>
          <a:lstStyle/>
          <a:p>
            <a:r>
              <a:rPr lang="en-ZA" dirty="0">
                <a:solidFill>
                  <a:schemeClr val="tx1"/>
                </a:solidFill>
              </a:rPr>
              <a:t>Year to date performance – 30 September 2017</a:t>
            </a:r>
            <a:endParaRPr lang="en-US" dirty="0">
              <a:solidFill>
                <a:schemeClr val="tx1"/>
              </a:solidFill>
            </a:endParaRPr>
          </a:p>
        </p:txBody>
      </p:sp>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4</a:t>
            </a:fld>
            <a:endParaRPr lang="en-US" dirty="0">
              <a:solidFill>
                <a:prstClr val="black">
                  <a:tint val="75000"/>
                </a:prstClr>
              </a:solidFill>
            </a:endParaRPr>
          </a:p>
        </p:txBody>
      </p:sp>
      <p:sp>
        <p:nvSpPr>
          <p:cNvPr id="5" name="Rectangle 4"/>
          <p:cNvSpPr/>
          <p:nvPr/>
        </p:nvSpPr>
        <p:spPr>
          <a:xfrm>
            <a:off x="192361" y="6430718"/>
            <a:ext cx="2916599" cy="307777"/>
          </a:xfrm>
          <a:prstGeom prst="rect">
            <a:avLst/>
          </a:prstGeom>
          <a:noFill/>
        </p:spPr>
        <p:txBody>
          <a:bodyPr wrap="square">
            <a:spAutoFit/>
          </a:bodyPr>
          <a:lstStyle/>
          <a:p>
            <a:pPr defTabSz="457200"/>
            <a:r>
              <a:rPr lang="en-US" sz="1400" b="1" dirty="0" smtClean="0">
                <a:solidFill>
                  <a:srgbClr val="FF0000"/>
                </a:solidFill>
              </a:rPr>
              <a:t>SA Post Office - Restricted</a:t>
            </a:r>
            <a:endParaRPr lang="en-US" sz="1400" dirty="0">
              <a:solidFill>
                <a:srgbClr val="FF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234336327"/>
              </p:ext>
            </p:extLst>
          </p:nvPr>
        </p:nvGraphicFramePr>
        <p:xfrm>
          <a:off x="184493" y="1168633"/>
          <a:ext cx="9504000" cy="4896000"/>
        </p:xfrm>
        <a:graphic>
          <a:graphicData uri="http://schemas.openxmlformats.org/drawingml/2006/table">
            <a:tbl>
              <a:tblPr firstRow="1" bandRow="1">
                <a:tableStyleId>{F5AB1C69-6EDB-4FF4-983F-18BD219EF322}</a:tableStyleId>
              </a:tblPr>
              <a:tblGrid>
                <a:gridCol w="9504000">
                  <a:extLst>
                    <a:ext uri="{9D8B030D-6E8A-4147-A177-3AD203B41FA5}">
                      <a16:colId xmlns:a16="http://schemas.microsoft.com/office/drawing/2014/main" val="20000"/>
                    </a:ext>
                  </a:extLst>
                </a:gridCol>
              </a:tblGrid>
              <a:tr h="443044">
                <a:tc>
                  <a:txBody>
                    <a:bodyPr/>
                    <a:lstStyle/>
                    <a:p>
                      <a:pPr algn="ctr"/>
                      <a:r>
                        <a:rPr lang="en-ZA" sz="2000" dirty="0" smtClean="0"/>
                        <a:t>Statement of Financial Position</a:t>
                      </a:r>
                      <a:endParaRPr lang="en-ZA" sz="2000" dirty="0"/>
                    </a:p>
                  </a:txBody>
                  <a:tcPr anchor="ctr"/>
                </a:tc>
                <a:extLst>
                  <a:ext uri="{0D108BD9-81ED-4DB2-BD59-A6C34878D82A}">
                    <a16:rowId xmlns:a16="http://schemas.microsoft.com/office/drawing/2014/main" val="10000"/>
                  </a:ext>
                </a:extLst>
              </a:tr>
              <a:tr h="1094516">
                <a:tc>
                  <a:txBody>
                    <a:bodyPr/>
                    <a:lstStyle/>
                    <a:p>
                      <a:pPr marL="0" indent="0">
                        <a:buFont typeface="Wingdings" panose="05000000000000000000" pitchFamily="2" charset="2"/>
                        <a:buNone/>
                      </a:pPr>
                      <a:r>
                        <a:rPr lang="en-ZA" sz="2000" b="1" dirty="0" smtClean="0"/>
                        <a:t>Assets</a:t>
                      </a:r>
                    </a:p>
                    <a:p>
                      <a:pPr marL="342900" indent="-342900">
                        <a:buFont typeface="Wingdings" panose="05000000000000000000" pitchFamily="2" charset="2"/>
                        <a:buChar char="§"/>
                      </a:pPr>
                      <a:r>
                        <a:rPr lang="en-ZA" sz="1800" dirty="0" smtClean="0"/>
                        <a:t>Total</a:t>
                      </a:r>
                      <a:r>
                        <a:rPr lang="en-ZA" sz="1800" baseline="0" dirty="0" smtClean="0"/>
                        <a:t> assets of R13,3 billion [31 March 2017 -  R13,4 billion]</a:t>
                      </a:r>
                    </a:p>
                    <a:p>
                      <a:pPr marL="685800" marR="0" lvl="1"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600" dirty="0" smtClean="0"/>
                        <a:t>Property</a:t>
                      </a:r>
                      <a:r>
                        <a:rPr lang="en-ZA" sz="1600" baseline="0" dirty="0" smtClean="0"/>
                        <a:t> portfolio revalued during the previous financial year to R2,7 billion</a:t>
                      </a:r>
                    </a:p>
                  </a:txBody>
                  <a:tcPr/>
                </a:tc>
                <a:extLst>
                  <a:ext uri="{0D108BD9-81ED-4DB2-BD59-A6C34878D82A}">
                    <a16:rowId xmlns:a16="http://schemas.microsoft.com/office/drawing/2014/main" val="10001"/>
                  </a:ext>
                </a:extLst>
              </a:tr>
              <a:tr h="2060265">
                <a:tc>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2000" b="1" dirty="0" smtClean="0"/>
                        <a:t>Liabilities</a:t>
                      </a:r>
                    </a:p>
                    <a:p>
                      <a:pPr marL="2286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800" dirty="0" smtClean="0"/>
                        <a:t>R3,7 billion long term loans secured</a:t>
                      </a:r>
                      <a:r>
                        <a:rPr lang="en-ZA" sz="1800" baseline="0" dirty="0" smtClean="0"/>
                        <a:t> by Government Guarantees</a:t>
                      </a:r>
                    </a:p>
                    <a:p>
                      <a:pPr marL="571500" marR="0" lvl="1"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600" baseline="0" dirty="0" smtClean="0"/>
                        <a:t>Annual interest cost of R364 million</a:t>
                      </a:r>
                    </a:p>
                    <a:p>
                      <a:pPr marL="2286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800" baseline="0" dirty="0" smtClean="0"/>
                        <a:t>Bank overdraft repaid in December 2016</a:t>
                      </a:r>
                    </a:p>
                    <a:p>
                      <a:pPr marL="2286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800" baseline="0" dirty="0" smtClean="0"/>
                        <a:t>Trade and other payables of R1 billion</a:t>
                      </a:r>
                    </a:p>
                    <a:p>
                      <a:pPr marL="2286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800" baseline="0" dirty="0" smtClean="0"/>
                        <a:t>Subsidy of R383 million for Government projects (DTT – R335m and Address rollout – R48m)</a:t>
                      </a:r>
                    </a:p>
                  </a:txBody>
                  <a:tcPr/>
                </a:tc>
                <a:extLst>
                  <a:ext uri="{0D108BD9-81ED-4DB2-BD59-A6C34878D82A}">
                    <a16:rowId xmlns:a16="http://schemas.microsoft.com/office/drawing/2014/main" val="10002"/>
                  </a:ext>
                </a:extLst>
              </a:tr>
              <a:tr h="1298175">
                <a:tc>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ZA" sz="2000" b="1" baseline="0" dirty="0" smtClean="0"/>
                        <a:t>Postbank </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800" baseline="0" dirty="0" smtClean="0"/>
                        <a:t>NAV of R2.9 billion (Retained Earnings - R2.6bn and Share Capital of R379m)</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800" baseline="0" dirty="0" smtClean="0"/>
                        <a:t>Cash and short term investments of R7.9 billion (Surplus of R2,5bn to match deposits)</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800" baseline="0" dirty="0" smtClean="0"/>
                        <a:t>Deposits from the public increased by 7% to R5,4 billion</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25852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 y="485209"/>
            <a:ext cx="7612553" cy="497583"/>
          </a:xfrm>
        </p:spPr>
        <p:txBody>
          <a:bodyPr>
            <a:normAutofit/>
          </a:bodyPr>
          <a:lstStyle/>
          <a:p>
            <a:r>
              <a:rPr lang="en-US" dirty="0">
                <a:solidFill>
                  <a:schemeClr val="tx1"/>
                </a:solidFill>
              </a:rPr>
              <a:t>Performance summary </a:t>
            </a:r>
            <a:r>
              <a:rPr lang="en-US" dirty="0" smtClean="0">
                <a:solidFill>
                  <a:schemeClr val="tx1"/>
                </a:solidFill>
              </a:rPr>
              <a:t>at 30 September 2017</a:t>
            </a:r>
            <a:endParaRPr lang="en-US" dirty="0">
              <a:solidFill>
                <a:schemeClr val="tx1"/>
              </a:solidFill>
            </a:endParaRPr>
          </a:p>
        </p:txBody>
      </p:sp>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5</a:t>
            </a:fld>
            <a:endParaRPr lang="en-US" dirty="0">
              <a:solidFill>
                <a:prstClr val="black">
                  <a:tint val="75000"/>
                </a:prstClr>
              </a:solidFill>
            </a:endParaRPr>
          </a:p>
        </p:txBody>
      </p:sp>
      <p:sp>
        <p:nvSpPr>
          <p:cNvPr id="5" name="Rectangle 4"/>
          <p:cNvSpPr/>
          <p:nvPr/>
        </p:nvSpPr>
        <p:spPr>
          <a:xfrm>
            <a:off x="192361" y="6430718"/>
            <a:ext cx="2916599" cy="307777"/>
          </a:xfrm>
          <a:prstGeom prst="rect">
            <a:avLst/>
          </a:prstGeom>
          <a:noFill/>
        </p:spPr>
        <p:txBody>
          <a:bodyPr wrap="square">
            <a:spAutoFit/>
          </a:bodyPr>
          <a:lstStyle/>
          <a:p>
            <a:pPr defTabSz="457200"/>
            <a:r>
              <a:rPr lang="en-US" sz="1400" b="1" dirty="0" smtClean="0">
                <a:solidFill>
                  <a:srgbClr val="FF0000"/>
                </a:solidFill>
              </a:rPr>
              <a:t>SA Post Office - Restricted</a:t>
            </a:r>
            <a:endParaRPr lang="en-US" sz="1400"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31142763"/>
              </p:ext>
            </p:extLst>
          </p:nvPr>
        </p:nvGraphicFramePr>
        <p:xfrm>
          <a:off x="489398" y="1139267"/>
          <a:ext cx="8852462" cy="3813668"/>
        </p:xfrm>
        <a:graphic>
          <a:graphicData uri="http://schemas.openxmlformats.org/drawingml/2006/table">
            <a:tbl>
              <a:tblPr firstRow="1" firstCol="1" bandRow="1"/>
              <a:tblGrid>
                <a:gridCol w="3879402">
                  <a:extLst>
                    <a:ext uri="{9D8B030D-6E8A-4147-A177-3AD203B41FA5}">
                      <a16:colId xmlns:a16="http://schemas.microsoft.com/office/drawing/2014/main" val="20000"/>
                    </a:ext>
                  </a:extLst>
                </a:gridCol>
                <a:gridCol w="1625600">
                  <a:extLst>
                    <a:ext uri="{9D8B030D-6E8A-4147-A177-3AD203B41FA5}">
                      <a16:colId xmlns:a16="http://schemas.microsoft.com/office/drawing/2014/main" val="20001"/>
                    </a:ext>
                  </a:extLst>
                </a:gridCol>
                <a:gridCol w="1181100">
                  <a:extLst>
                    <a:ext uri="{9D8B030D-6E8A-4147-A177-3AD203B41FA5}">
                      <a16:colId xmlns:a16="http://schemas.microsoft.com/office/drawing/2014/main" val="20002"/>
                    </a:ext>
                  </a:extLst>
                </a:gridCol>
                <a:gridCol w="1117600">
                  <a:extLst>
                    <a:ext uri="{9D8B030D-6E8A-4147-A177-3AD203B41FA5}">
                      <a16:colId xmlns:a16="http://schemas.microsoft.com/office/drawing/2014/main" val="20003"/>
                    </a:ext>
                  </a:extLst>
                </a:gridCol>
                <a:gridCol w="1048760">
                  <a:extLst>
                    <a:ext uri="{9D8B030D-6E8A-4147-A177-3AD203B41FA5}">
                      <a16:colId xmlns:a16="http://schemas.microsoft.com/office/drawing/2014/main" val="20004"/>
                    </a:ext>
                  </a:extLst>
                </a:gridCol>
              </a:tblGrid>
              <a:tr h="385764">
                <a:tc rowSpan="2">
                  <a:txBody>
                    <a:bodyPr/>
                    <a:lstStyle/>
                    <a:p>
                      <a:pPr>
                        <a:lnSpc>
                          <a:spcPct val="106000"/>
                        </a:lnSpc>
                        <a:spcAft>
                          <a:spcPts val="1000"/>
                        </a:spcAft>
                      </a:pPr>
                      <a:r>
                        <a:rPr lang="en-ZA" sz="1400" b="1" kern="1200" dirty="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Strategic Themes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6000"/>
                        </a:lnSpc>
                        <a:spcAft>
                          <a:spcPts val="1000"/>
                        </a:spcAft>
                      </a:pPr>
                      <a:r>
                        <a:rPr lang="en-ZA" sz="1400" b="1" kern="120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Number of KPIs measured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3">
                  <a:txBody>
                    <a:bodyPr/>
                    <a:lstStyle/>
                    <a:p>
                      <a:pPr algn="ctr">
                        <a:lnSpc>
                          <a:spcPct val="106000"/>
                        </a:lnSpc>
                        <a:spcAft>
                          <a:spcPts val="1000"/>
                        </a:spcAft>
                      </a:pPr>
                      <a:r>
                        <a:rPr lang="en-ZA" sz="1400" b="1" kern="1200" dirty="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Number of KPIs Achieved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565494">
                <a:tc vMerge="1">
                  <a:txBody>
                    <a:bodyPr/>
                    <a:lstStyle/>
                    <a:p>
                      <a:endParaRPr lang="en-ZA"/>
                    </a:p>
                  </a:txBody>
                  <a:tcPr/>
                </a:tc>
                <a:tc>
                  <a:txBody>
                    <a:bodyPr/>
                    <a:lstStyle/>
                    <a:p>
                      <a:pPr algn="ctr">
                        <a:lnSpc>
                          <a:spcPct val="106000"/>
                        </a:lnSpc>
                        <a:spcAft>
                          <a:spcPts val="1000"/>
                        </a:spcAft>
                      </a:pPr>
                      <a:r>
                        <a:rPr lang="en-ZA" sz="1400" b="1" kern="1200" dirty="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Q2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6000"/>
                        </a:lnSpc>
                        <a:spcAft>
                          <a:spcPts val="1000"/>
                        </a:spcAft>
                      </a:pPr>
                      <a:r>
                        <a:rPr lang="en-ZA" sz="1400" b="1" kern="1200" dirty="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Q2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6000"/>
                        </a:lnSpc>
                        <a:spcAft>
                          <a:spcPts val="1000"/>
                        </a:spcAft>
                      </a:pPr>
                      <a:r>
                        <a:rPr lang="en-ZA" sz="1400" b="1" kern="1200" dirty="0" smtClean="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Q2</a:t>
                      </a:r>
                      <a:r>
                        <a:rPr lang="en-ZA" sz="1400" b="1" kern="1200" baseline="0" dirty="0" smtClean="0">
                          <a:solidFill>
                            <a:srgbClr val="1F4E79"/>
                          </a:solidFill>
                          <a:effectLst/>
                          <a:latin typeface="Arial" panose="020B0604020202020204" pitchFamily="34" charset="0"/>
                          <a:ea typeface="Times New Roman" panose="02020603050405020304" pitchFamily="18" charset="0"/>
                          <a:cs typeface="Times New Roman" panose="02020603050405020304" pitchFamily="18" charset="0"/>
                        </a:rPr>
                        <a:t> Above 70 %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6000"/>
                        </a:lnSpc>
                        <a:spcAft>
                          <a:spcPts val="1000"/>
                        </a:spcAft>
                      </a:pPr>
                      <a:r>
                        <a:rPr lang="en-ZA" sz="1400" b="1" kern="1200" dirty="0" smtClean="0">
                          <a:solidFill>
                            <a:srgbClr val="1F4E79"/>
                          </a:solidFill>
                          <a:effectLst/>
                          <a:latin typeface="Arial" panose="020B0604020202020204" pitchFamily="34" charset="0"/>
                          <a:ea typeface="Calibri" panose="020F0502020204030204" pitchFamily="34" charset="0"/>
                          <a:cs typeface="Times New Roman" panose="02020603050405020304" pitchFamily="18" charset="0"/>
                        </a:rPr>
                        <a:t>Q2</a:t>
                      </a:r>
                      <a:r>
                        <a:rPr lang="en-ZA" sz="1400" b="1" kern="1200" baseline="0" dirty="0" smtClean="0">
                          <a:solidFill>
                            <a:srgbClr val="1F4E79"/>
                          </a:solidFill>
                          <a:effectLst/>
                          <a:latin typeface="Arial" panose="020B0604020202020204" pitchFamily="34" charset="0"/>
                          <a:ea typeface="Calibri" panose="020F0502020204030204" pitchFamily="34" charset="0"/>
                          <a:cs typeface="Times New Roman" panose="02020603050405020304" pitchFamily="18" charset="0"/>
                        </a:rPr>
                        <a:t> TOTAL</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01"/>
                  </a:ext>
                </a:extLst>
              </a:tr>
              <a:tr h="312385">
                <a:tc>
                  <a:txBody>
                    <a:bodyPr/>
                    <a:lstStyle/>
                    <a:p>
                      <a:pPr marL="0" lvl="0" indent="0">
                        <a:lnSpc>
                          <a:spcPct val="106000"/>
                        </a:lnSpc>
                        <a:spcAft>
                          <a:spcPts val="600"/>
                        </a:spcAft>
                        <a:buFont typeface="+mj-lt"/>
                        <a:buNone/>
                      </a:pPr>
                      <a:r>
                        <a:rPr lang="en-ZA" sz="1400" kern="1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Revenue </a:t>
                      </a:r>
                      <a:r>
                        <a:rPr lang="en-ZA" sz="14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Growth</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13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400" dirty="0" smtClean="0">
                          <a:effectLst/>
                          <a:latin typeface="Arial" panose="020B0604020202020204" pitchFamily="34" charset="0"/>
                          <a:ea typeface="Times New Roman" panose="02020603050405020304" pitchFamily="18" charset="0"/>
                          <a:cs typeface="Times New Roman" panose="02020603050405020304" pitchFamily="18" charset="0"/>
                        </a:rPr>
                        <a:t>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smtClean="0">
                          <a:effectLst/>
                          <a:latin typeface="Arial" panose="020B0604020202020204" pitchFamily="34" charset="0"/>
                          <a:ea typeface="Times New Roman" panose="02020603050405020304" pitchFamily="18" charset="0"/>
                          <a:cs typeface="Times New Roman" panose="02020603050405020304" pitchFamily="18" charset="0"/>
                        </a:rPr>
                        <a:t>7</a:t>
                      </a:r>
                      <a:r>
                        <a:rPr lang="en-ZA" sz="14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02"/>
                  </a:ext>
                </a:extLst>
              </a:tr>
              <a:tr h="333437">
                <a:tc>
                  <a:txBody>
                    <a:bodyPr/>
                    <a:lstStyle/>
                    <a:p>
                      <a:pPr marL="0" lvl="0" indent="0">
                        <a:lnSpc>
                          <a:spcPct val="106000"/>
                        </a:lnSpc>
                        <a:spcAft>
                          <a:spcPts val="600"/>
                        </a:spcAft>
                        <a:buClr>
                          <a:srgbClr val="000000"/>
                        </a:buClr>
                        <a:buFont typeface="+mj-lt"/>
                        <a:buNone/>
                      </a:pPr>
                      <a:r>
                        <a:rPr lang="en-ZA" sz="1400" kern="1200" dirty="0" smtClean="0">
                          <a:solidFill>
                            <a:srgbClr val="000000"/>
                          </a:solidFill>
                          <a:effectLst/>
                          <a:latin typeface="Arial" panose="020B0604020202020204" pitchFamily="34" charset="0"/>
                          <a:ea typeface="Times New Roman" panose="02020603050405020304" pitchFamily="18" charset="0"/>
                        </a:rPr>
                        <a:t>2. Optimise </a:t>
                      </a:r>
                      <a:r>
                        <a:rPr lang="en-ZA" sz="1400" kern="1200" dirty="0">
                          <a:solidFill>
                            <a:srgbClr val="000000"/>
                          </a:solidFill>
                          <a:effectLst/>
                          <a:latin typeface="Arial" panose="020B0604020202020204" pitchFamily="34" charset="0"/>
                          <a:ea typeface="Times New Roman" panose="02020603050405020304" pitchFamily="18" charset="0"/>
                        </a:rPr>
                        <a:t>the Cost Base</a:t>
                      </a:r>
                      <a:endParaRPr lang="en-ZA" sz="1400" dirty="0">
                        <a:effectLst/>
                        <a:latin typeface="Calibri" panose="020F0502020204030204" pitchFamily="34"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a:effectLst/>
                          <a:latin typeface="Arial" panose="020B0604020202020204" pitchFamily="34" charset="0"/>
                          <a:ea typeface="Times New Roman" panose="02020603050405020304" pitchFamily="18" charset="0"/>
                          <a:cs typeface="Times New Roman" panose="02020603050405020304" pitchFamily="18" charset="0"/>
                        </a:rPr>
                        <a:t>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400" dirty="0" smtClean="0">
                          <a:effectLst/>
                          <a:latin typeface="Arial" panose="020B0604020202020204" pitchFamily="34" charset="0"/>
                          <a:ea typeface="Times New Roman" panose="02020603050405020304" pitchFamily="18" charset="0"/>
                          <a:cs typeface="Times New Roman" panose="02020603050405020304" pitchFamily="18" charset="0"/>
                        </a:rPr>
                        <a:t>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400" dirty="0" smtClean="0">
                          <a:effectLst/>
                          <a:latin typeface="Arial" panose="020B0604020202020204" pitchFamily="34" charset="0"/>
                          <a:ea typeface="Times New Roman" panose="02020603050405020304" pitchFamily="18" charset="0"/>
                          <a:cs typeface="Times New Roman" panose="02020603050405020304" pitchFamily="18" charset="0"/>
                        </a:rPr>
                        <a:t>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03"/>
                  </a:ext>
                </a:extLst>
              </a:tr>
              <a:tr h="397974">
                <a:tc>
                  <a:txBody>
                    <a:bodyPr/>
                    <a:lstStyle/>
                    <a:p>
                      <a:pPr marL="0" lvl="0" indent="0">
                        <a:lnSpc>
                          <a:spcPct val="106000"/>
                        </a:lnSpc>
                        <a:spcAft>
                          <a:spcPts val="600"/>
                        </a:spcAft>
                        <a:buClr>
                          <a:srgbClr val="000000"/>
                        </a:buClr>
                        <a:buFont typeface="+mj-lt"/>
                        <a:buNone/>
                      </a:pPr>
                      <a:r>
                        <a:rPr lang="en-ZA" sz="1400" kern="1200" dirty="0" smtClean="0">
                          <a:solidFill>
                            <a:srgbClr val="000000"/>
                          </a:solidFill>
                          <a:effectLst/>
                          <a:latin typeface="Arial" panose="020B0604020202020204" pitchFamily="34" charset="0"/>
                          <a:ea typeface="Times New Roman" panose="02020603050405020304" pitchFamily="18" charset="0"/>
                        </a:rPr>
                        <a:t>3. Operational </a:t>
                      </a:r>
                      <a:r>
                        <a:rPr lang="en-ZA" sz="1400" kern="1200" dirty="0">
                          <a:solidFill>
                            <a:srgbClr val="000000"/>
                          </a:solidFill>
                          <a:effectLst/>
                          <a:latin typeface="Arial" panose="020B0604020202020204" pitchFamily="34" charset="0"/>
                          <a:ea typeface="Times New Roman" panose="02020603050405020304" pitchFamily="18" charset="0"/>
                        </a:rPr>
                        <a:t>Efficiency</a:t>
                      </a:r>
                      <a:endParaRPr lang="en-ZA" sz="1400" dirty="0">
                        <a:effectLst/>
                        <a:latin typeface="Calibri" panose="020F0502020204030204" pitchFamily="34"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400" dirty="0" smtClean="0">
                          <a:effectLst/>
                          <a:latin typeface="Arial" panose="020B0604020202020204" pitchFamily="34" charset="0"/>
                          <a:ea typeface="Times New Roman" panose="02020603050405020304" pitchFamily="18" charset="0"/>
                          <a:cs typeface="Times New Roman" panose="02020603050405020304" pitchFamily="18" charset="0"/>
                        </a:rPr>
                        <a:t>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400" dirty="0" smtClean="0">
                          <a:effectLst/>
                          <a:latin typeface="Arial" panose="020B0604020202020204" pitchFamily="34" charset="0"/>
                          <a:ea typeface="Times New Roman" panose="02020603050405020304" pitchFamily="18" charset="0"/>
                          <a:cs typeface="Times New Roman" panose="02020603050405020304" pitchFamily="18" charset="0"/>
                        </a:rPr>
                        <a:t>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04"/>
                  </a:ext>
                </a:extLst>
              </a:tr>
              <a:tr h="342413">
                <a:tc>
                  <a:txBody>
                    <a:bodyPr/>
                    <a:lstStyle/>
                    <a:p>
                      <a:pPr marL="0" lvl="0" indent="0">
                        <a:lnSpc>
                          <a:spcPct val="106000"/>
                        </a:lnSpc>
                        <a:spcAft>
                          <a:spcPts val="600"/>
                        </a:spcAft>
                        <a:buClr>
                          <a:srgbClr val="000000"/>
                        </a:buClr>
                        <a:buFont typeface="+mj-lt"/>
                        <a:buNone/>
                      </a:pPr>
                      <a:r>
                        <a:rPr lang="en-ZA" sz="1400" kern="1200" dirty="0" smtClean="0">
                          <a:solidFill>
                            <a:srgbClr val="000000"/>
                          </a:solidFill>
                          <a:effectLst/>
                          <a:latin typeface="Arial" panose="020B0604020202020204" pitchFamily="34" charset="0"/>
                          <a:ea typeface="Times New Roman" panose="02020603050405020304" pitchFamily="18" charset="0"/>
                        </a:rPr>
                        <a:t>4. Be </a:t>
                      </a:r>
                      <a:r>
                        <a:rPr lang="en-ZA" sz="1400" kern="1200" dirty="0">
                          <a:solidFill>
                            <a:srgbClr val="000000"/>
                          </a:solidFill>
                          <a:effectLst/>
                          <a:latin typeface="Arial" panose="020B0604020202020204" pitchFamily="34" charset="0"/>
                          <a:ea typeface="Times New Roman" panose="02020603050405020304" pitchFamily="18" charset="0"/>
                        </a:rPr>
                        <a:t>a Performance driven Organisation</a:t>
                      </a:r>
                      <a:endParaRPr lang="en-ZA" sz="1400" dirty="0">
                        <a:effectLst/>
                        <a:latin typeface="Calibri" panose="020F0502020204030204" pitchFamily="34"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400" dirty="0" smtClean="0">
                          <a:effectLst/>
                          <a:latin typeface="Arial" panose="020B0604020202020204" pitchFamily="34" charset="0"/>
                          <a:ea typeface="Times New Roman" panose="02020603050405020304" pitchFamily="18" charset="0"/>
                          <a:cs typeface="Times New Roman" panose="02020603050405020304" pitchFamily="18" charset="0"/>
                        </a:rPr>
                        <a:t>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400" dirty="0" smtClean="0">
                          <a:effectLst/>
                          <a:latin typeface="Arial" panose="020B0604020202020204" pitchFamily="34" charset="0"/>
                          <a:ea typeface="Times New Roman" panose="02020603050405020304" pitchFamily="18" charset="0"/>
                          <a:cs typeface="Times New Roman" panose="02020603050405020304" pitchFamily="18" charset="0"/>
                        </a:rPr>
                        <a:t>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05"/>
                  </a:ext>
                </a:extLst>
              </a:tr>
              <a:tr h="362467">
                <a:tc>
                  <a:txBody>
                    <a:bodyPr/>
                    <a:lstStyle/>
                    <a:p>
                      <a:pPr marL="0" lvl="0" indent="0">
                        <a:lnSpc>
                          <a:spcPct val="106000"/>
                        </a:lnSpc>
                        <a:spcAft>
                          <a:spcPts val="600"/>
                        </a:spcAft>
                        <a:buClr>
                          <a:srgbClr val="000000"/>
                        </a:buClr>
                        <a:buFont typeface="+mj-lt"/>
                        <a:buNone/>
                      </a:pPr>
                      <a:r>
                        <a:rPr lang="en-ZA" sz="1400" kern="1200" dirty="0" smtClean="0">
                          <a:solidFill>
                            <a:srgbClr val="000000"/>
                          </a:solidFill>
                          <a:effectLst/>
                          <a:latin typeface="Arial" panose="020B0604020202020204" pitchFamily="34" charset="0"/>
                          <a:ea typeface="Times New Roman" panose="02020603050405020304" pitchFamily="18" charset="0"/>
                        </a:rPr>
                        <a:t>5. Governance </a:t>
                      </a:r>
                      <a:r>
                        <a:rPr lang="en-ZA" sz="1400" kern="1200" dirty="0">
                          <a:solidFill>
                            <a:srgbClr val="000000"/>
                          </a:solidFill>
                          <a:effectLst/>
                          <a:latin typeface="Arial" panose="020B0604020202020204" pitchFamily="34" charset="0"/>
                          <a:ea typeface="Times New Roman" panose="02020603050405020304" pitchFamily="18" charset="0"/>
                        </a:rPr>
                        <a:t>and Compliance</a:t>
                      </a:r>
                      <a:endParaRPr lang="en-ZA" sz="1400" dirty="0">
                        <a:effectLst/>
                        <a:latin typeface="Calibri" panose="020F0502020204030204" pitchFamily="34"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a:effectLst/>
                          <a:latin typeface="Arial" panose="020B0604020202020204" pitchFamily="34" charset="0"/>
                          <a:ea typeface="Times New Roman" panose="02020603050405020304" pitchFamily="18" charset="0"/>
                          <a:cs typeface="Times New Roman" panose="02020603050405020304" pitchFamily="18" charset="0"/>
                        </a:rPr>
                        <a:t>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400" dirty="0" smtClean="0">
                          <a:effectLst/>
                          <a:latin typeface="Arial" panose="020B0604020202020204" pitchFamily="34" charset="0"/>
                          <a:ea typeface="Times New Roman" panose="02020603050405020304" pitchFamily="18" charset="0"/>
                          <a:cs typeface="Times New Roman" panose="02020603050405020304" pitchFamily="18" charset="0"/>
                        </a:rPr>
                        <a:t>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400" dirty="0" smtClean="0">
                          <a:effectLst/>
                          <a:latin typeface="Arial" panose="020B0604020202020204" pitchFamily="34" charset="0"/>
                          <a:ea typeface="Times New Roman" panose="02020603050405020304" pitchFamily="18" charset="0"/>
                          <a:cs typeface="Times New Roman" panose="02020603050405020304" pitchFamily="18" charset="0"/>
                        </a:rPr>
                        <a:t>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06"/>
                  </a:ext>
                </a:extLst>
              </a:tr>
              <a:tr h="362467">
                <a:tc>
                  <a:txBody>
                    <a:bodyPr/>
                    <a:lstStyle/>
                    <a:p>
                      <a:pPr marL="0" lvl="0" indent="0">
                        <a:lnSpc>
                          <a:spcPct val="106000"/>
                        </a:lnSpc>
                        <a:spcAft>
                          <a:spcPts val="600"/>
                        </a:spcAft>
                        <a:buClr>
                          <a:srgbClr val="000000"/>
                        </a:buClr>
                        <a:buFont typeface="+mj-lt"/>
                        <a:buNone/>
                      </a:pPr>
                      <a:r>
                        <a:rPr lang="en-ZA" sz="1400" kern="1200" dirty="0" smtClean="0">
                          <a:solidFill>
                            <a:srgbClr val="000000"/>
                          </a:solidFill>
                          <a:effectLst/>
                          <a:latin typeface="Arial" panose="020B0604020202020204" pitchFamily="34" charset="0"/>
                          <a:ea typeface="Times New Roman" panose="02020603050405020304" pitchFamily="18" charset="0"/>
                        </a:rPr>
                        <a:t>6. Stakeholder </a:t>
                      </a:r>
                      <a:r>
                        <a:rPr lang="en-ZA" sz="1400" kern="1200" dirty="0">
                          <a:solidFill>
                            <a:srgbClr val="000000"/>
                          </a:solidFill>
                          <a:effectLst/>
                          <a:latin typeface="Arial" panose="020B0604020202020204" pitchFamily="34" charset="0"/>
                          <a:ea typeface="Times New Roman" panose="02020603050405020304" pitchFamily="18" charset="0"/>
                        </a:rPr>
                        <a:t>Engagement</a:t>
                      </a:r>
                      <a:endParaRPr lang="en-ZA" sz="1400" dirty="0">
                        <a:effectLst/>
                        <a:latin typeface="Calibri" panose="020F0502020204030204" pitchFamily="34"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a:effectLst/>
                          <a:latin typeface="Arial" panose="020B0604020202020204" pitchFamily="34" charset="0"/>
                          <a:ea typeface="Times New Roman" panose="02020603050405020304" pitchFamily="18" charset="0"/>
                          <a:cs typeface="Times New Roman" panose="02020603050405020304" pitchFamily="18" charset="0"/>
                        </a:rPr>
                        <a:t>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400" dirty="0" smtClean="0">
                          <a:effectLst/>
                          <a:latin typeface="Arial" panose="020B0604020202020204" pitchFamily="34" charset="0"/>
                          <a:ea typeface="Times New Roman" panose="02020603050405020304" pitchFamily="18" charset="0"/>
                          <a:cs typeface="Times New Roman" panose="02020603050405020304" pitchFamily="18" charset="0"/>
                        </a:rPr>
                        <a:t>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400" dirty="0" smtClean="0">
                          <a:effectLst/>
                          <a:latin typeface="Arial" panose="020B0604020202020204" pitchFamily="34" charset="0"/>
                          <a:ea typeface="Times New Roman" panose="02020603050405020304" pitchFamily="18" charset="0"/>
                          <a:cs typeface="Times New Roman" panose="02020603050405020304" pitchFamily="18" charset="0"/>
                        </a:rPr>
                        <a:t>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07"/>
                  </a:ext>
                </a:extLst>
              </a:tr>
              <a:tr h="320873">
                <a:tc>
                  <a:txBody>
                    <a:bodyPr/>
                    <a:lstStyle/>
                    <a:p>
                      <a:pPr>
                        <a:lnSpc>
                          <a:spcPct val="106000"/>
                        </a:lnSpc>
                        <a:spcAft>
                          <a:spcPts val="1000"/>
                        </a:spcAft>
                      </a:pPr>
                      <a:r>
                        <a:rPr lang="en-ZA" sz="14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Total number of KPIs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6000"/>
                        </a:lnSpc>
                        <a:spcAft>
                          <a:spcPts val="1000"/>
                        </a:spcAft>
                      </a:pPr>
                      <a:r>
                        <a:rPr lang="en-ZA" sz="1400" b="1" dirty="0">
                          <a:effectLst/>
                          <a:latin typeface="Arial" panose="020B0604020202020204" pitchFamily="34" charset="0"/>
                          <a:ea typeface="Times New Roman" panose="02020603050405020304" pitchFamily="18" charset="0"/>
                          <a:cs typeface="Times New Roman" panose="02020603050405020304" pitchFamily="18" charset="0"/>
                        </a:rPr>
                        <a:t>36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6000"/>
                        </a:lnSpc>
                        <a:spcAft>
                          <a:spcPts val="1000"/>
                        </a:spcAft>
                      </a:pPr>
                      <a:r>
                        <a:rPr lang="en-ZA" sz="1400" b="1">
                          <a:effectLst/>
                          <a:latin typeface="Arial" panose="020B0604020202020204" pitchFamily="34" charset="0"/>
                          <a:ea typeface="Times New Roman" panose="02020603050405020304" pitchFamily="18" charset="0"/>
                          <a:cs typeface="Times New Roman" panose="02020603050405020304" pitchFamily="18" charset="0"/>
                        </a:rPr>
                        <a:t>10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6000"/>
                        </a:lnSpc>
                        <a:spcAft>
                          <a:spcPts val="1000"/>
                        </a:spcAft>
                      </a:pPr>
                      <a:r>
                        <a:rPr lang="en-ZA"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400" b="1" dirty="0" smtClean="0">
                          <a:effectLst/>
                          <a:latin typeface="Arial" panose="020B0604020202020204" pitchFamily="34" charset="0"/>
                          <a:ea typeface="Times New Roman" panose="02020603050405020304" pitchFamily="18" charset="0"/>
                          <a:cs typeface="Times New Roman" panose="02020603050405020304" pitchFamily="18" charset="0"/>
                        </a:rPr>
                        <a:t>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6000"/>
                        </a:lnSpc>
                        <a:spcAft>
                          <a:spcPts val="1000"/>
                        </a:spcAft>
                      </a:pPr>
                      <a:r>
                        <a:rPr lang="en-ZA"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400" b="1" dirty="0" smtClean="0">
                          <a:effectLst/>
                          <a:latin typeface="Arial" panose="020B0604020202020204" pitchFamily="34" charset="0"/>
                          <a:ea typeface="Times New Roman" panose="02020603050405020304" pitchFamily="18" charset="0"/>
                          <a:cs typeface="Times New Roman" panose="02020603050405020304" pitchFamily="18" charset="0"/>
                        </a:rPr>
                        <a:t>16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08"/>
                  </a:ext>
                </a:extLst>
              </a:tr>
              <a:tr h="354259">
                <a:tc gridSpan="2">
                  <a:txBody>
                    <a:bodyPr/>
                    <a:lstStyle/>
                    <a:p>
                      <a:pPr>
                        <a:lnSpc>
                          <a:spcPct val="106000"/>
                        </a:lnSpc>
                        <a:spcAft>
                          <a:spcPts val="1000"/>
                        </a:spcAft>
                      </a:pPr>
                      <a:r>
                        <a:rPr lang="en-ZA" sz="14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of KPIs Achieved</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a:txBody>
                    <a:bodyPr/>
                    <a:lstStyle/>
                    <a:p>
                      <a:pPr algn="ctr">
                        <a:lnSpc>
                          <a:spcPct val="106000"/>
                        </a:lnSpc>
                        <a:spcAft>
                          <a:spcPts val="1000"/>
                        </a:spcAft>
                      </a:pPr>
                      <a:r>
                        <a:rPr lang="en-ZA" sz="1400" b="1" dirty="0">
                          <a:effectLst/>
                          <a:latin typeface="Arial" panose="020B0604020202020204" pitchFamily="34" charset="0"/>
                          <a:ea typeface="Times New Roman" panose="02020603050405020304" pitchFamily="18" charset="0"/>
                          <a:cs typeface="Times New Roman" panose="02020603050405020304" pitchFamily="18" charset="0"/>
                        </a:rPr>
                        <a:t>27.8%</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6000"/>
                        </a:lnSpc>
                        <a:spcAft>
                          <a:spcPts val="1000"/>
                        </a:spcAft>
                      </a:pPr>
                      <a:r>
                        <a:rPr lang="en-ZA" sz="1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400" b="1" dirty="0" smtClean="0">
                          <a:effectLst/>
                          <a:latin typeface="Arial" panose="020B0604020202020204" pitchFamily="34" charset="0"/>
                          <a:ea typeface="Times New Roman" panose="02020603050405020304" pitchFamily="18" charset="0"/>
                          <a:cs typeface="Times New Roman" panose="02020603050405020304" pitchFamily="18" charset="0"/>
                        </a:rPr>
                        <a:t>16.6%</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6000"/>
                        </a:lnSpc>
                        <a:spcAft>
                          <a:spcPts val="1000"/>
                        </a:spcAft>
                      </a:pPr>
                      <a:r>
                        <a:rPr lang="en-ZA" sz="1400"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400" b="1" dirty="0" smtClean="0">
                          <a:effectLst/>
                          <a:latin typeface="Arial" panose="020B0604020202020204" pitchFamily="34" charset="0"/>
                          <a:ea typeface="Times New Roman" panose="02020603050405020304" pitchFamily="18" charset="0"/>
                          <a:cs typeface="Times New Roman" panose="02020603050405020304" pitchFamily="18" charset="0"/>
                        </a:rPr>
                        <a:t>44.4%</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bl>
          </a:graphicData>
        </a:graphic>
      </p:graphicFrame>
      <p:sp>
        <p:nvSpPr>
          <p:cNvPr id="6" name="Rectangle 5"/>
          <p:cNvSpPr/>
          <p:nvPr/>
        </p:nvSpPr>
        <p:spPr>
          <a:xfrm>
            <a:off x="434532" y="5294059"/>
            <a:ext cx="9093515" cy="882742"/>
          </a:xfrm>
          <a:prstGeom prst="rect">
            <a:avLst/>
          </a:prstGeom>
        </p:spPr>
        <p:txBody>
          <a:bodyPr wrap="square">
            <a:spAutoFit/>
          </a:bodyPr>
          <a:lstStyle/>
          <a:p>
            <a:pPr>
              <a:lnSpc>
                <a:spcPct val="107000"/>
              </a:lnSpc>
              <a:spcAft>
                <a:spcPts val="800"/>
              </a:spcAft>
            </a:pPr>
            <a:r>
              <a:rPr lang="en-US" sz="1600" dirty="0">
                <a:latin typeface="Arial" panose="020B0604020202020204" pitchFamily="34" charset="0"/>
                <a:ea typeface="Calibri" panose="020F0502020204030204" pitchFamily="34" charset="0"/>
                <a:cs typeface="Arial" panose="020B0604020202020204" pitchFamily="34" charset="0"/>
              </a:rPr>
              <a:t>Only 10 KPIs (27.8%) of the performance measures were achieved during Q2 due to program/project implementation </a:t>
            </a:r>
            <a:r>
              <a:rPr lang="en-US" sz="1600" dirty="0" smtClean="0">
                <a:latin typeface="Arial" panose="020B0604020202020204" pitchFamily="34" charset="0"/>
                <a:ea typeface="Calibri" panose="020F0502020204030204" pitchFamily="34" charset="0"/>
                <a:cs typeface="Arial" panose="020B0604020202020204" pitchFamily="34" charset="0"/>
              </a:rPr>
              <a:t>delays and funding constraints. </a:t>
            </a:r>
            <a:r>
              <a:rPr lang="en-US" sz="1600" dirty="0">
                <a:latin typeface="Arial" panose="020B0604020202020204" pitchFamily="34" charset="0"/>
                <a:ea typeface="Calibri" panose="020F0502020204030204" pitchFamily="34" charset="0"/>
                <a:cs typeface="Arial" panose="020B0604020202020204" pitchFamily="34" charset="0"/>
              </a:rPr>
              <a:t>However </a:t>
            </a:r>
            <a:r>
              <a:rPr lang="en-US" sz="1600" dirty="0" smtClean="0">
                <a:latin typeface="Arial" panose="020B0604020202020204" pitchFamily="34" charset="0"/>
                <a:ea typeface="Calibri" panose="020F0502020204030204" pitchFamily="34" charset="0"/>
                <a:cs typeface="Arial" panose="020B0604020202020204" pitchFamily="34" charset="0"/>
              </a:rPr>
              <a:t>an additional 6 </a:t>
            </a:r>
            <a:r>
              <a:rPr lang="en-US" sz="1600" dirty="0">
                <a:latin typeface="Arial" panose="020B0604020202020204" pitchFamily="34" charset="0"/>
                <a:ea typeface="Calibri" panose="020F0502020204030204" pitchFamily="34" charset="0"/>
                <a:cs typeface="Arial" panose="020B0604020202020204" pitchFamily="34" charset="0"/>
              </a:rPr>
              <a:t>KPIs </a:t>
            </a:r>
            <a:r>
              <a:rPr lang="en-US" sz="1600" dirty="0" smtClean="0">
                <a:latin typeface="Arial" panose="020B0604020202020204" pitchFamily="34" charset="0"/>
                <a:ea typeface="Calibri" panose="020F0502020204030204" pitchFamily="34" charset="0"/>
                <a:cs typeface="Arial" panose="020B0604020202020204" pitchFamily="34" charset="0"/>
              </a:rPr>
              <a:t>(16.6%) </a:t>
            </a:r>
            <a:r>
              <a:rPr lang="en-US" sz="1600" dirty="0">
                <a:latin typeface="Arial" panose="020B0604020202020204" pitchFamily="34" charset="0"/>
                <a:ea typeface="Calibri" panose="020F0502020204030204" pitchFamily="34" charset="0"/>
                <a:cs typeface="Arial" panose="020B0604020202020204" pitchFamily="34" charset="0"/>
              </a:rPr>
              <a:t>performed above 70%.</a:t>
            </a:r>
            <a:endParaRPr lang="en-ZA"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Box 6"/>
          <p:cNvSpPr txBox="1"/>
          <p:nvPr/>
        </p:nvSpPr>
        <p:spPr>
          <a:xfrm>
            <a:off x="6601968" y="6013915"/>
            <a:ext cx="3227832" cy="230832"/>
          </a:xfrm>
          <a:prstGeom prst="rect">
            <a:avLst/>
          </a:prstGeom>
          <a:solidFill>
            <a:schemeClr val="bg1">
              <a:lumMod val="95000"/>
            </a:schemeClr>
          </a:solidFill>
          <a:ln>
            <a:noFill/>
          </a:ln>
        </p:spPr>
        <p:txBody>
          <a:bodyPr wrap="square" rtlCol="0">
            <a:spAutoFit/>
          </a:bodyPr>
          <a:lstStyle/>
          <a:p>
            <a:r>
              <a:rPr lang="en-ZA" sz="900" dirty="0"/>
              <a:t>D</a:t>
            </a:r>
            <a:r>
              <a:rPr lang="en-ZA" sz="900" dirty="0" smtClean="0"/>
              <a:t>etail on KPI’s included in Additional Slides AS-01 to AS-03</a:t>
            </a:r>
            <a:endParaRPr lang="en-ZA" sz="900" dirty="0"/>
          </a:p>
        </p:txBody>
      </p:sp>
    </p:spTree>
    <p:extLst>
      <p:ext uri="{BB962C8B-B14F-4D97-AF65-F5344CB8AC3E}">
        <p14:creationId xmlns:p14="http://schemas.microsoft.com/office/powerpoint/2010/main" val="370432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 y="485209"/>
            <a:ext cx="7612553" cy="497583"/>
          </a:xfrm>
        </p:spPr>
        <p:txBody>
          <a:bodyPr>
            <a:normAutofit/>
          </a:bodyPr>
          <a:lstStyle/>
          <a:p>
            <a:r>
              <a:rPr lang="en-US" dirty="0">
                <a:solidFill>
                  <a:schemeClr val="tx1"/>
                </a:solidFill>
              </a:rPr>
              <a:t>Performance summary </a:t>
            </a:r>
            <a:r>
              <a:rPr lang="en-US" dirty="0" smtClean="0">
                <a:solidFill>
                  <a:schemeClr val="tx1"/>
                </a:solidFill>
              </a:rPr>
              <a:t>at 30 September 2017</a:t>
            </a:r>
            <a:endParaRPr lang="en-US" dirty="0">
              <a:solidFill>
                <a:schemeClr val="tx1"/>
              </a:solidFill>
            </a:endParaRPr>
          </a:p>
        </p:txBody>
      </p:sp>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6</a:t>
            </a:fld>
            <a:endParaRPr lang="en-US" dirty="0">
              <a:solidFill>
                <a:prstClr val="black">
                  <a:tint val="75000"/>
                </a:prstClr>
              </a:solidFill>
            </a:endParaRPr>
          </a:p>
        </p:txBody>
      </p:sp>
      <p:sp>
        <p:nvSpPr>
          <p:cNvPr id="5" name="Rectangle 4"/>
          <p:cNvSpPr/>
          <p:nvPr/>
        </p:nvSpPr>
        <p:spPr>
          <a:xfrm>
            <a:off x="192361" y="6430718"/>
            <a:ext cx="2916599" cy="307777"/>
          </a:xfrm>
          <a:prstGeom prst="rect">
            <a:avLst/>
          </a:prstGeom>
          <a:noFill/>
        </p:spPr>
        <p:txBody>
          <a:bodyPr wrap="square">
            <a:spAutoFit/>
          </a:bodyPr>
          <a:lstStyle/>
          <a:p>
            <a:pPr defTabSz="457200"/>
            <a:r>
              <a:rPr lang="en-US" sz="1400" b="1" dirty="0" smtClean="0">
                <a:solidFill>
                  <a:srgbClr val="FF0000"/>
                </a:solidFill>
              </a:rPr>
              <a:t>SA Post Office - Restricted</a:t>
            </a:r>
            <a:endParaRPr lang="en-US" sz="1400" dirty="0">
              <a:solidFill>
                <a:srgbClr val="FF0000"/>
              </a:solidFill>
            </a:endParaRPr>
          </a:p>
        </p:txBody>
      </p:sp>
      <p:sp>
        <p:nvSpPr>
          <p:cNvPr id="6" name="Rectangle 5"/>
          <p:cNvSpPr/>
          <p:nvPr/>
        </p:nvSpPr>
        <p:spPr>
          <a:xfrm>
            <a:off x="392322" y="1301179"/>
            <a:ext cx="9242745" cy="4447949"/>
          </a:xfrm>
          <a:prstGeom prst="rect">
            <a:avLst/>
          </a:prstGeom>
        </p:spPr>
        <p:txBody>
          <a:bodyPr wrap="square">
            <a:spAutoFit/>
          </a:bodyPr>
          <a:lstStyle/>
          <a:p>
            <a:pPr>
              <a:lnSpc>
                <a:spcPct val="107000"/>
              </a:lnSpc>
              <a:spcAft>
                <a:spcPts val="800"/>
              </a:spcAft>
            </a:pPr>
            <a:r>
              <a:rPr lang="en-US" dirty="0" smtClean="0">
                <a:latin typeface="Arial" panose="020B0604020202020204" pitchFamily="34" charset="0"/>
                <a:ea typeface="Calibri" panose="020F0502020204030204" pitchFamily="34" charset="0"/>
                <a:cs typeface="Arial" panose="020B0604020202020204" pitchFamily="34" charset="0"/>
              </a:rPr>
              <a:t>The 6 additional KPIS performed </a:t>
            </a:r>
            <a:r>
              <a:rPr lang="en-US" dirty="0">
                <a:latin typeface="Arial" panose="020B0604020202020204" pitchFamily="34" charset="0"/>
                <a:ea typeface="Calibri" panose="020F0502020204030204" pitchFamily="34" charset="0"/>
                <a:cs typeface="Arial" panose="020B0604020202020204" pitchFamily="34" charset="0"/>
              </a:rPr>
              <a:t>above 70</a:t>
            </a:r>
            <a:r>
              <a:rPr lang="en-US" dirty="0" smtClean="0">
                <a:latin typeface="Arial" panose="020B0604020202020204" pitchFamily="34" charset="0"/>
                <a:ea typeface="Calibri" panose="020F0502020204030204" pitchFamily="34" charset="0"/>
                <a:cs typeface="Arial" panose="020B0604020202020204" pitchFamily="34" charset="0"/>
              </a:rPr>
              <a:t>%, as follows:</a:t>
            </a:r>
          </a:p>
          <a:p>
            <a:pPr marL="285750" indent="-285750">
              <a:lnSpc>
                <a:spcPct val="107000"/>
              </a:lnSpc>
              <a:spcAft>
                <a:spcPts val="800"/>
              </a:spcAft>
              <a:buFont typeface="Wingdings" panose="05000000000000000000" pitchFamily="2" charset="2"/>
              <a:buChar char="§"/>
            </a:pPr>
            <a:r>
              <a:rPr lang="en-ZA" b="1" dirty="0" smtClean="0">
                <a:effectLst/>
                <a:latin typeface="Arial" panose="020B0604020202020204" pitchFamily="34" charset="0"/>
                <a:ea typeface="Calibri" panose="020F0502020204030204" pitchFamily="34" charset="0"/>
                <a:cs typeface="Arial" panose="020B0604020202020204" pitchFamily="34" charset="0"/>
              </a:rPr>
              <a:t>Revenue Growth</a:t>
            </a:r>
          </a:p>
          <a:p>
            <a:pPr marL="742950" lvl="1" indent="-285750">
              <a:lnSpc>
                <a:spcPct val="107000"/>
              </a:lnSpc>
              <a:spcAft>
                <a:spcPts val="800"/>
              </a:spcAft>
              <a:buFont typeface="Wingdings" panose="05000000000000000000" pitchFamily="2" charset="2"/>
              <a:buChar char="§"/>
            </a:pPr>
            <a:r>
              <a:rPr lang="en-ZA" dirty="0" smtClean="0">
                <a:effectLst/>
                <a:latin typeface="Arial" panose="020B0604020202020204" pitchFamily="34" charset="0"/>
                <a:ea typeface="Calibri" panose="020F0502020204030204" pitchFamily="34" charset="0"/>
                <a:cs typeface="Arial" panose="020B0604020202020204" pitchFamily="34" charset="0"/>
              </a:rPr>
              <a:t>Revenue of R1.132 billion achieved 71.6% of budget</a:t>
            </a:r>
          </a:p>
          <a:p>
            <a:pPr marL="742950" lvl="1" indent="-285750">
              <a:lnSpc>
                <a:spcPct val="107000"/>
              </a:lnSpc>
              <a:spcAft>
                <a:spcPts val="800"/>
              </a:spcAft>
              <a:buFont typeface="Wingdings" panose="05000000000000000000" pitchFamily="2" charset="2"/>
              <a:buChar char="§"/>
            </a:pPr>
            <a:r>
              <a:rPr lang="en-ZA" dirty="0" smtClean="0">
                <a:latin typeface="Arial" panose="020B0604020202020204" pitchFamily="34" charset="0"/>
                <a:ea typeface="Calibri" panose="020F0502020204030204" pitchFamily="34" charset="0"/>
                <a:cs typeface="Arial" panose="020B0604020202020204" pitchFamily="34" charset="0"/>
              </a:rPr>
              <a:t>Percentage of customer complaints resolved within 7 calendar days achieved 83.7% of target</a:t>
            </a:r>
          </a:p>
          <a:p>
            <a:pPr marL="742950" lvl="1" indent="-285750">
              <a:lnSpc>
                <a:spcPct val="107000"/>
              </a:lnSpc>
              <a:spcAft>
                <a:spcPts val="800"/>
              </a:spcAft>
              <a:buFont typeface="Wingdings" panose="05000000000000000000" pitchFamily="2" charset="2"/>
              <a:buChar char="§"/>
            </a:pPr>
            <a:r>
              <a:rPr lang="en-ZA" dirty="0" smtClean="0">
                <a:latin typeface="Arial" panose="020B0604020202020204" pitchFamily="34" charset="0"/>
                <a:ea typeface="Calibri" panose="020F0502020204030204" pitchFamily="34" charset="0"/>
                <a:cs typeface="Arial" panose="020B0604020202020204" pitchFamily="34" charset="0"/>
              </a:rPr>
              <a:t>Net interest income for Postbank achieved 95.6% of target</a:t>
            </a:r>
          </a:p>
          <a:p>
            <a:pPr marL="742950" lvl="1" indent="-285750">
              <a:lnSpc>
                <a:spcPct val="107000"/>
              </a:lnSpc>
              <a:spcAft>
                <a:spcPts val="800"/>
              </a:spcAft>
              <a:buFont typeface="Wingdings" panose="05000000000000000000" pitchFamily="2" charset="2"/>
              <a:buChar char="§"/>
            </a:pPr>
            <a:r>
              <a:rPr lang="en-ZA" dirty="0" smtClean="0">
                <a:latin typeface="Arial" panose="020B0604020202020204" pitchFamily="34" charset="0"/>
                <a:ea typeface="Calibri" panose="020F0502020204030204" pitchFamily="34" charset="0"/>
                <a:cs typeface="Arial" panose="020B0604020202020204" pitchFamily="34" charset="0"/>
              </a:rPr>
              <a:t>Increase in Depositors accounts achieved 89.3% of target</a:t>
            </a:r>
          </a:p>
          <a:p>
            <a:pPr marL="285750" indent="-285750">
              <a:lnSpc>
                <a:spcPct val="107000"/>
              </a:lnSpc>
              <a:spcAft>
                <a:spcPts val="800"/>
              </a:spcAft>
              <a:buFont typeface="Wingdings" panose="05000000000000000000" pitchFamily="2" charset="2"/>
              <a:buChar char="§"/>
            </a:pPr>
            <a:r>
              <a:rPr lang="en-ZA" b="1" dirty="0" smtClean="0">
                <a:latin typeface="Arial" panose="020B0604020202020204" pitchFamily="34" charset="0"/>
                <a:ea typeface="Calibri" panose="020F0502020204030204" pitchFamily="34" charset="0"/>
                <a:cs typeface="Arial" panose="020B0604020202020204" pitchFamily="34" charset="0"/>
              </a:rPr>
              <a:t>Operational Efficiency</a:t>
            </a:r>
          </a:p>
          <a:p>
            <a:pPr marL="742950" lvl="1" indent="-285750">
              <a:lnSpc>
                <a:spcPct val="107000"/>
              </a:lnSpc>
              <a:spcAft>
                <a:spcPts val="800"/>
              </a:spcAft>
              <a:buFont typeface="Wingdings" panose="05000000000000000000" pitchFamily="2" charset="2"/>
              <a:buChar char="§"/>
            </a:pPr>
            <a:r>
              <a:rPr lang="en-ZA" dirty="0" smtClean="0">
                <a:effectLst/>
                <a:latin typeface="Arial" panose="020B0604020202020204" pitchFamily="34" charset="0"/>
                <a:ea typeface="Calibri" panose="020F0502020204030204" pitchFamily="34" charset="0"/>
                <a:cs typeface="Arial" panose="020B0604020202020204" pitchFamily="34" charset="0"/>
              </a:rPr>
              <a:t>Upgrade of Enterprise Business systems achieved 85.7% of target (International Parcel System, Windows operating system, SQL Database)</a:t>
            </a:r>
          </a:p>
          <a:p>
            <a:pPr marL="742950" lvl="1" indent="-285750">
              <a:lnSpc>
                <a:spcPct val="107000"/>
              </a:lnSpc>
              <a:spcAft>
                <a:spcPts val="800"/>
              </a:spcAft>
              <a:buFont typeface="Wingdings" panose="05000000000000000000" pitchFamily="2" charset="2"/>
              <a:buChar char="§"/>
            </a:pPr>
            <a:r>
              <a:rPr lang="en-ZA" dirty="0" smtClean="0">
                <a:effectLst/>
                <a:latin typeface="Arial" panose="020B0604020202020204" pitchFamily="34" charset="0"/>
                <a:ea typeface="Calibri" panose="020F0502020204030204" pitchFamily="34" charset="0"/>
                <a:cs typeface="Arial" panose="020B0604020202020204" pitchFamily="34" charset="0"/>
              </a:rPr>
              <a:t>The Mail Delivery Standard achieved 95.7% of the target (Improved to 88.04% from 73.6% at 31 March 2017)</a:t>
            </a:r>
            <a:endParaRPr lang="en-ZA"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64627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61" y="421709"/>
            <a:ext cx="7612553" cy="497583"/>
          </a:xfrm>
        </p:spPr>
        <p:txBody>
          <a:bodyPr>
            <a:normAutofit fontScale="90000"/>
          </a:bodyPr>
          <a:lstStyle/>
          <a:p>
            <a:r>
              <a:rPr lang="en-ZA" sz="2000" dirty="0">
                <a:solidFill>
                  <a:schemeClr val="tx1"/>
                </a:solidFill>
              </a:rPr>
              <a:t>Funding requirements and sources of </a:t>
            </a:r>
            <a:r>
              <a:rPr lang="en-ZA" sz="2000" dirty="0" smtClean="0">
                <a:solidFill>
                  <a:schemeClr val="tx1"/>
                </a:solidFill>
              </a:rPr>
              <a:t>funding (Excludes SASSA Project)</a:t>
            </a:r>
            <a:endParaRPr lang="en-US" sz="2000" dirty="0">
              <a:solidFill>
                <a:schemeClr val="tx1"/>
              </a:solidFill>
            </a:endParaRPr>
          </a:p>
        </p:txBody>
      </p:sp>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7</a:t>
            </a:fld>
            <a:endParaRPr lang="en-US" dirty="0">
              <a:solidFill>
                <a:prstClr val="black">
                  <a:tint val="75000"/>
                </a:prstClr>
              </a:solidFill>
            </a:endParaRPr>
          </a:p>
        </p:txBody>
      </p:sp>
      <p:sp>
        <p:nvSpPr>
          <p:cNvPr id="5" name="Rectangle 4"/>
          <p:cNvSpPr/>
          <p:nvPr/>
        </p:nvSpPr>
        <p:spPr>
          <a:xfrm>
            <a:off x="192361" y="6430718"/>
            <a:ext cx="2916599" cy="307777"/>
          </a:xfrm>
          <a:prstGeom prst="rect">
            <a:avLst/>
          </a:prstGeom>
          <a:noFill/>
        </p:spPr>
        <p:txBody>
          <a:bodyPr wrap="square">
            <a:spAutoFit/>
          </a:bodyPr>
          <a:lstStyle/>
          <a:p>
            <a:pPr defTabSz="457200"/>
            <a:r>
              <a:rPr lang="en-US" sz="1400" b="1" dirty="0" smtClean="0">
                <a:solidFill>
                  <a:srgbClr val="FF0000"/>
                </a:solidFill>
              </a:rPr>
              <a:t>SA Post Office - Restricted</a:t>
            </a:r>
            <a:endParaRPr lang="en-US" sz="1400" dirty="0">
              <a:solidFill>
                <a:srgbClr val="FF0000"/>
              </a:solidFill>
            </a:endParaRPr>
          </a:p>
        </p:txBody>
      </p:sp>
      <p:cxnSp>
        <p:nvCxnSpPr>
          <p:cNvPr id="6" name="Straight Arrow Connector 5"/>
          <p:cNvCxnSpPr/>
          <p:nvPr/>
        </p:nvCxnSpPr>
        <p:spPr>
          <a:xfrm flipV="1">
            <a:off x="647700" y="3419475"/>
            <a:ext cx="8153400" cy="190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04800" y="3486150"/>
            <a:ext cx="857250" cy="246221"/>
          </a:xfrm>
          <a:prstGeom prst="rect">
            <a:avLst/>
          </a:prstGeom>
          <a:noFill/>
        </p:spPr>
        <p:txBody>
          <a:bodyPr wrap="square" rtlCol="0">
            <a:spAutoFit/>
          </a:bodyPr>
          <a:lstStyle/>
          <a:p>
            <a:pPr algn="ctr"/>
            <a:r>
              <a:rPr lang="en-ZA" sz="1000" dirty="0" smtClean="0"/>
              <a:t>Nov 17</a:t>
            </a:r>
            <a:endParaRPr lang="en-ZA" sz="1000" dirty="0"/>
          </a:p>
        </p:txBody>
      </p:sp>
      <p:sp>
        <p:nvSpPr>
          <p:cNvPr id="11" name="TextBox 10"/>
          <p:cNvSpPr txBox="1"/>
          <p:nvPr/>
        </p:nvSpPr>
        <p:spPr>
          <a:xfrm>
            <a:off x="2371725" y="3495675"/>
            <a:ext cx="857250" cy="246221"/>
          </a:xfrm>
          <a:prstGeom prst="rect">
            <a:avLst/>
          </a:prstGeom>
          <a:noFill/>
        </p:spPr>
        <p:txBody>
          <a:bodyPr wrap="square" rtlCol="0">
            <a:spAutoFit/>
          </a:bodyPr>
          <a:lstStyle/>
          <a:p>
            <a:pPr algn="ctr"/>
            <a:r>
              <a:rPr lang="en-ZA" sz="1000" dirty="0" smtClean="0"/>
              <a:t>Mar 18</a:t>
            </a:r>
            <a:endParaRPr lang="en-ZA" sz="1000" dirty="0"/>
          </a:p>
        </p:txBody>
      </p:sp>
      <p:sp>
        <p:nvSpPr>
          <p:cNvPr id="12" name="TextBox 11"/>
          <p:cNvSpPr txBox="1"/>
          <p:nvPr/>
        </p:nvSpPr>
        <p:spPr>
          <a:xfrm>
            <a:off x="5086350" y="3495675"/>
            <a:ext cx="857250" cy="246221"/>
          </a:xfrm>
          <a:prstGeom prst="rect">
            <a:avLst/>
          </a:prstGeom>
          <a:noFill/>
        </p:spPr>
        <p:txBody>
          <a:bodyPr wrap="square" rtlCol="0">
            <a:spAutoFit/>
          </a:bodyPr>
          <a:lstStyle/>
          <a:p>
            <a:pPr algn="ctr"/>
            <a:r>
              <a:rPr lang="en-ZA" sz="1000" dirty="0" smtClean="0"/>
              <a:t>Sept 18</a:t>
            </a:r>
            <a:endParaRPr lang="en-ZA" sz="1000" dirty="0"/>
          </a:p>
        </p:txBody>
      </p:sp>
      <p:sp>
        <p:nvSpPr>
          <p:cNvPr id="13" name="TextBox 12"/>
          <p:cNvSpPr txBox="1"/>
          <p:nvPr/>
        </p:nvSpPr>
        <p:spPr>
          <a:xfrm>
            <a:off x="6334125" y="3495675"/>
            <a:ext cx="857250" cy="246221"/>
          </a:xfrm>
          <a:prstGeom prst="rect">
            <a:avLst/>
          </a:prstGeom>
          <a:noFill/>
        </p:spPr>
        <p:txBody>
          <a:bodyPr wrap="square" rtlCol="0">
            <a:spAutoFit/>
          </a:bodyPr>
          <a:lstStyle/>
          <a:p>
            <a:pPr algn="ctr"/>
            <a:r>
              <a:rPr lang="en-ZA" sz="1000" dirty="0" smtClean="0"/>
              <a:t>Dec 18</a:t>
            </a:r>
            <a:endParaRPr lang="en-ZA" sz="1000" dirty="0"/>
          </a:p>
        </p:txBody>
      </p:sp>
      <p:sp>
        <p:nvSpPr>
          <p:cNvPr id="14" name="TextBox 13"/>
          <p:cNvSpPr txBox="1"/>
          <p:nvPr/>
        </p:nvSpPr>
        <p:spPr>
          <a:xfrm>
            <a:off x="7800975" y="3486150"/>
            <a:ext cx="857250" cy="246221"/>
          </a:xfrm>
          <a:prstGeom prst="rect">
            <a:avLst/>
          </a:prstGeom>
          <a:noFill/>
        </p:spPr>
        <p:txBody>
          <a:bodyPr wrap="square" rtlCol="0">
            <a:spAutoFit/>
          </a:bodyPr>
          <a:lstStyle/>
          <a:p>
            <a:pPr algn="ctr"/>
            <a:r>
              <a:rPr lang="en-ZA" sz="1000" dirty="0" smtClean="0"/>
              <a:t>Mar 19</a:t>
            </a:r>
            <a:endParaRPr lang="en-ZA" sz="1000" dirty="0"/>
          </a:p>
        </p:txBody>
      </p:sp>
      <p:sp>
        <p:nvSpPr>
          <p:cNvPr id="15" name="TextBox 14"/>
          <p:cNvSpPr txBox="1"/>
          <p:nvPr/>
        </p:nvSpPr>
        <p:spPr>
          <a:xfrm>
            <a:off x="3724275" y="3486150"/>
            <a:ext cx="857250" cy="246221"/>
          </a:xfrm>
          <a:prstGeom prst="rect">
            <a:avLst/>
          </a:prstGeom>
          <a:noFill/>
        </p:spPr>
        <p:txBody>
          <a:bodyPr wrap="square" rtlCol="0">
            <a:spAutoFit/>
          </a:bodyPr>
          <a:lstStyle/>
          <a:p>
            <a:pPr algn="ctr"/>
            <a:r>
              <a:rPr lang="en-ZA" sz="1000" dirty="0" smtClean="0"/>
              <a:t>Jun 18</a:t>
            </a:r>
            <a:endParaRPr lang="en-ZA" sz="1000" dirty="0"/>
          </a:p>
        </p:txBody>
      </p:sp>
      <p:sp>
        <p:nvSpPr>
          <p:cNvPr id="16" name="Rectangle 15"/>
          <p:cNvSpPr/>
          <p:nvPr/>
        </p:nvSpPr>
        <p:spPr>
          <a:xfrm>
            <a:off x="443361" y="1266825"/>
            <a:ext cx="2233164" cy="38100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dirty="0" smtClean="0"/>
              <a:t>Funding required</a:t>
            </a:r>
            <a:endParaRPr lang="en-ZA" dirty="0"/>
          </a:p>
        </p:txBody>
      </p:sp>
      <p:sp>
        <p:nvSpPr>
          <p:cNvPr id="17" name="Rectangle 16"/>
          <p:cNvSpPr/>
          <p:nvPr/>
        </p:nvSpPr>
        <p:spPr>
          <a:xfrm>
            <a:off x="443361" y="5457825"/>
            <a:ext cx="2233164" cy="38100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dirty="0" smtClean="0"/>
              <a:t>Sources of funding</a:t>
            </a:r>
            <a:endParaRPr lang="en-ZA" dirty="0"/>
          </a:p>
        </p:txBody>
      </p:sp>
      <p:sp>
        <p:nvSpPr>
          <p:cNvPr id="18" name="Rectangle 17"/>
          <p:cNvSpPr/>
          <p:nvPr/>
        </p:nvSpPr>
        <p:spPr>
          <a:xfrm>
            <a:off x="520066" y="3770471"/>
            <a:ext cx="876299" cy="377537"/>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b="1" dirty="0" smtClean="0"/>
              <a:t>R400m</a:t>
            </a:r>
            <a:endParaRPr lang="en-ZA" sz="1200" b="1" dirty="0"/>
          </a:p>
        </p:txBody>
      </p:sp>
      <p:sp>
        <p:nvSpPr>
          <p:cNvPr id="19" name="TextBox 18"/>
          <p:cNvSpPr txBox="1"/>
          <p:nvPr/>
        </p:nvSpPr>
        <p:spPr>
          <a:xfrm>
            <a:off x="358141" y="4200525"/>
            <a:ext cx="1200150" cy="253916"/>
          </a:xfrm>
          <a:prstGeom prst="rect">
            <a:avLst/>
          </a:prstGeom>
          <a:noFill/>
        </p:spPr>
        <p:txBody>
          <a:bodyPr wrap="square" rtlCol="0">
            <a:spAutoFit/>
          </a:bodyPr>
          <a:lstStyle/>
          <a:p>
            <a:pPr algn="ctr"/>
            <a:r>
              <a:rPr lang="en-ZA" sz="1050" dirty="0" smtClean="0"/>
              <a:t>Overdraft facility</a:t>
            </a:r>
            <a:endParaRPr lang="en-ZA" sz="1050" dirty="0"/>
          </a:p>
        </p:txBody>
      </p:sp>
      <p:sp>
        <p:nvSpPr>
          <p:cNvPr id="22" name="Rectangle 21"/>
          <p:cNvSpPr/>
          <p:nvPr/>
        </p:nvSpPr>
        <p:spPr>
          <a:xfrm>
            <a:off x="1655446" y="3779996"/>
            <a:ext cx="876299" cy="377537"/>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b="1" dirty="0" smtClean="0"/>
              <a:t>R1bn</a:t>
            </a:r>
            <a:endParaRPr lang="en-ZA" sz="1200" b="1" dirty="0"/>
          </a:p>
        </p:txBody>
      </p:sp>
      <p:sp>
        <p:nvSpPr>
          <p:cNvPr id="23" name="TextBox 22"/>
          <p:cNvSpPr txBox="1"/>
          <p:nvPr/>
        </p:nvSpPr>
        <p:spPr>
          <a:xfrm>
            <a:off x="1455421" y="4210050"/>
            <a:ext cx="1200150" cy="415498"/>
          </a:xfrm>
          <a:prstGeom prst="rect">
            <a:avLst/>
          </a:prstGeom>
          <a:noFill/>
        </p:spPr>
        <p:txBody>
          <a:bodyPr wrap="square" rtlCol="0">
            <a:spAutoFit/>
          </a:bodyPr>
          <a:lstStyle/>
          <a:p>
            <a:pPr algn="ctr"/>
            <a:r>
              <a:rPr lang="en-ZA" sz="1050" dirty="0" smtClean="0"/>
              <a:t>Retain Loan facility</a:t>
            </a:r>
            <a:endParaRPr lang="en-ZA" sz="1050" dirty="0"/>
          </a:p>
        </p:txBody>
      </p:sp>
      <p:sp>
        <p:nvSpPr>
          <p:cNvPr id="24" name="Rectangle 23"/>
          <p:cNvSpPr/>
          <p:nvPr/>
        </p:nvSpPr>
        <p:spPr>
          <a:xfrm>
            <a:off x="2703196" y="3779996"/>
            <a:ext cx="876299" cy="377537"/>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b="1" dirty="0" smtClean="0"/>
              <a:t>R500m</a:t>
            </a:r>
            <a:endParaRPr lang="en-ZA" sz="1200" b="1" dirty="0"/>
          </a:p>
        </p:txBody>
      </p:sp>
      <p:sp>
        <p:nvSpPr>
          <p:cNvPr id="25" name="TextBox 24"/>
          <p:cNvSpPr txBox="1"/>
          <p:nvPr/>
        </p:nvSpPr>
        <p:spPr>
          <a:xfrm>
            <a:off x="2541271" y="4210050"/>
            <a:ext cx="1200150" cy="415498"/>
          </a:xfrm>
          <a:prstGeom prst="rect">
            <a:avLst/>
          </a:prstGeom>
          <a:noFill/>
        </p:spPr>
        <p:txBody>
          <a:bodyPr wrap="square" rtlCol="0">
            <a:spAutoFit/>
          </a:bodyPr>
          <a:lstStyle/>
          <a:p>
            <a:pPr algn="ctr"/>
            <a:r>
              <a:rPr lang="en-ZA" sz="1050" dirty="0" smtClean="0"/>
              <a:t>Postbank Excess Capital</a:t>
            </a:r>
            <a:endParaRPr lang="en-ZA" sz="1050" dirty="0"/>
          </a:p>
        </p:txBody>
      </p:sp>
      <p:sp>
        <p:nvSpPr>
          <p:cNvPr id="26" name="Rectangle 25"/>
          <p:cNvSpPr/>
          <p:nvPr/>
        </p:nvSpPr>
        <p:spPr>
          <a:xfrm>
            <a:off x="4848226" y="3779996"/>
            <a:ext cx="876299" cy="377537"/>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b="1" dirty="0" smtClean="0"/>
              <a:t>R1bn</a:t>
            </a:r>
            <a:endParaRPr lang="en-ZA" sz="1200" b="1" dirty="0"/>
          </a:p>
        </p:txBody>
      </p:sp>
      <p:sp>
        <p:nvSpPr>
          <p:cNvPr id="27" name="TextBox 26"/>
          <p:cNvSpPr txBox="1"/>
          <p:nvPr/>
        </p:nvSpPr>
        <p:spPr>
          <a:xfrm>
            <a:off x="4686301" y="4210050"/>
            <a:ext cx="1200150" cy="415498"/>
          </a:xfrm>
          <a:prstGeom prst="rect">
            <a:avLst/>
          </a:prstGeom>
          <a:noFill/>
        </p:spPr>
        <p:txBody>
          <a:bodyPr wrap="square" rtlCol="0">
            <a:spAutoFit/>
          </a:bodyPr>
          <a:lstStyle/>
          <a:p>
            <a:pPr algn="ctr"/>
            <a:r>
              <a:rPr lang="en-ZA" sz="1050" dirty="0" smtClean="0"/>
              <a:t>SAPO Retail bond</a:t>
            </a:r>
            <a:endParaRPr lang="en-ZA" sz="1050" dirty="0"/>
          </a:p>
        </p:txBody>
      </p:sp>
      <p:sp>
        <p:nvSpPr>
          <p:cNvPr id="28" name="Rectangle 27"/>
          <p:cNvSpPr/>
          <p:nvPr/>
        </p:nvSpPr>
        <p:spPr>
          <a:xfrm>
            <a:off x="6311266" y="3779996"/>
            <a:ext cx="876299" cy="377537"/>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b="1" dirty="0" smtClean="0"/>
              <a:t>R1bn</a:t>
            </a:r>
            <a:endParaRPr lang="en-ZA" sz="1200" b="1" dirty="0"/>
          </a:p>
        </p:txBody>
      </p:sp>
      <p:sp>
        <p:nvSpPr>
          <p:cNvPr id="29" name="TextBox 28"/>
          <p:cNvSpPr txBox="1"/>
          <p:nvPr/>
        </p:nvSpPr>
        <p:spPr>
          <a:xfrm>
            <a:off x="6149341" y="4210050"/>
            <a:ext cx="1200150" cy="415498"/>
          </a:xfrm>
          <a:prstGeom prst="rect">
            <a:avLst/>
          </a:prstGeom>
          <a:noFill/>
        </p:spPr>
        <p:txBody>
          <a:bodyPr wrap="square" rtlCol="0">
            <a:spAutoFit/>
          </a:bodyPr>
          <a:lstStyle/>
          <a:p>
            <a:pPr algn="ctr"/>
            <a:r>
              <a:rPr lang="en-ZA" sz="1050" dirty="0" smtClean="0"/>
              <a:t>SAPO Property bond</a:t>
            </a:r>
            <a:endParaRPr lang="en-ZA" sz="1050" dirty="0"/>
          </a:p>
        </p:txBody>
      </p:sp>
      <p:sp>
        <p:nvSpPr>
          <p:cNvPr id="30" name="Rectangle 29"/>
          <p:cNvSpPr/>
          <p:nvPr/>
        </p:nvSpPr>
        <p:spPr>
          <a:xfrm>
            <a:off x="535306" y="2627471"/>
            <a:ext cx="876299" cy="377537"/>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smtClean="0">
                <a:solidFill>
                  <a:srgbClr val="FF0000"/>
                </a:solidFill>
              </a:rPr>
              <a:t>R350m</a:t>
            </a:r>
            <a:endParaRPr lang="en-ZA" sz="1200" dirty="0">
              <a:solidFill>
                <a:srgbClr val="FF0000"/>
              </a:solidFill>
            </a:endParaRPr>
          </a:p>
        </p:txBody>
      </p:sp>
      <p:sp>
        <p:nvSpPr>
          <p:cNvPr id="31" name="TextBox 30"/>
          <p:cNvSpPr txBox="1"/>
          <p:nvPr/>
        </p:nvSpPr>
        <p:spPr>
          <a:xfrm>
            <a:off x="373381" y="2314575"/>
            <a:ext cx="1200150" cy="253916"/>
          </a:xfrm>
          <a:prstGeom prst="rect">
            <a:avLst/>
          </a:prstGeom>
          <a:noFill/>
        </p:spPr>
        <p:txBody>
          <a:bodyPr wrap="square" rtlCol="0">
            <a:spAutoFit/>
          </a:bodyPr>
          <a:lstStyle/>
          <a:p>
            <a:pPr algn="ctr"/>
            <a:r>
              <a:rPr lang="en-ZA" sz="1050" dirty="0" smtClean="0"/>
              <a:t>Settle Creditors</a:t>
            </a:r>
            <a:endParaRPr lang="en-ZA" sz="1050" dirty="0"/>
          </a:p>
        </p:txBody>
      </p:sp>
      <p:sp>
        <p:nvSpPr>
          <p:cNvPr id="32" name="Rectangle 31"/>
          <p:cNvSpPr/>
          <p:nvPr/>
        </p:nvSpPr>
        <p:spPr>
          <a:xfrm>
            <a:off x="8696326" y="3799046"/>
            <a:ext cx="876299" cy="377537"/>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b="1" dirty="0" smtClean="0"/>
              <a:t>R3.9bn</a:t>
            </a:r>
            <a:endParaRPr lang="en-ZA" sz="1200" b="1" dirty="0"/>
          </a:p>
        </p:txBody>
      </p:sp>
      <p:sp>
        <p:nvSpPr>
          <p:cNvPr id="33" name="TextBox 32"/>
          <p:cNvSpPr txBox="1"/>
          <p:nvPr/>
        </p:nvSpPr>
        <p:spPr>
          <a:xfrm>
            <a:off x="8534401" y="4229100"/>
            <a:ext cx="1200150" cy="253916"/>
          </a:xfrm>
          <a:prstGeom prst="rect">
            <a:avLst/>
          </a:prstGeom>
          <a:noFill/>
        </p:spPr>
        <p:txBody>
          <a:bodyPr wrap="square" rtlCol="0">
            <a:spAutoFit/>
          </a:bodyPr>
          <a:lstStyle/>
          <a:p>
            <a:pPr algn="ctr"/>
            <a:r>
              <a:rPr lang="en-ZA" sz="1050" dirty="0" smtClean="0"/>
              <a:t>TOTAL</a:t>
            </a:r>
            <a:endParaRPr lang="en-ZA" sz="1050" dirty="0"/>
          </a:p>
        </p:txBody>
      </p:sp>
      <p:sp>
        <p:nvSpPr>
          <p:cNvPr id="36" name="Rectangle 35"/>
          <p:cNvSpPr/>
          <p:nvPr/>
        </p:nvSpPr>
        <p:spPr>
          <a:xfrm>
            <a:off x="2687956" y="2636996"/>
            <a:ext cx="876299" cy="377537"/>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smtClean="0">
                <a:solidFill>
                  <a:srgbClr val="FF0000"/>
                </a:solidFill>
              </a:rPr>
              <a:t>R1bn</a:t>
            </a:r>
            <a:endParaRPr lang="en-ZA" sz="1200" dirty="0">
              <a:solidFill>
                <a:srgbClr val="FF0000"/>
              </a:solidFill>
            </a:endParaRPr>
          </a:p>
        </p:txBody>
      </p:sp>
      <p:sp>
        <p:nvSpPr>
          <p:cNvPr id="37" name="TextBox 36"/>
          <p:cNvSpPr txBox="1"/>
          <p:nvPr/>
        </p:nvSpPr>
        <p:spPr>
          <a:xfrm>
            <a:off x="2526031" y="2238375"/>
            <a:ext cx="1200150" cy="415498"/>
          </a:xfrm>
          <a:prstGeom prst="rect">
            <a:avLst/>
          </a:prstGeom>
          <a:noFill/>
        </p:spPr>
        <p:txBody>
          <a:bodyPr wrap="square" rtlCol="0">
            <a:spAutoFit/>
          </a:bodyPr>
          <a:lstStyle/>
          <a:p>
            <a:pPr algn="ctr"/>
            <a:r>
              <a:rPr lang="en-ZA" sz="1050" dirty="0" err="1" smtClean="0"/>
              <a:t>Capex</a:t>
            </a:r>
            <a:r>
              <a:rPr lang="en-ZA" sz="1050" dirty="0" smtClean="0"/>
              <a:t> Investment</a:t>
            </a:r>
            <a:endParaRPr lang="en-ZA" sz="1050" dirty="0"/>
          </a:p>
        </p:txBody>
      </p:sp>
      <p:sp>
        <p:nvSpPr>
          <p:cNvPr id="38" name="Rectangle 37"/>
          <p:cNvSpPr/>
          <p:nvPr/>
        </p:nvSpPr>
        <p:spPr>
          <a:xfrm>
            <a:off x="1657351" y="2636996"/>
            <a:ext cx="876299" cy="377537"/>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smtClean="0">
                <a:solidFill>
                  <a:srgbClr val="FF0000"/>
                </a:solidFill>
              </a:rPr>
              <a:t>R600m</a:t>
            </a:r>
            <a:endParaRPr lang="en-ZA" sz="1200" dirty="0">
              <a:solidFill>
                <a:srgbClr val="FF0000"/>
              </a:solidFill>
            </a:endParaRPr>
          </a:p>
        </p:txBody>
      </p:sp>
      <p:sp>
        <p:nvSpPr>
          <p:cNvPr id="39" name="TextBox 38"/>
          <p:cNvSpPr txBox="1"/>
          <p:nvPr/>
        </p:nvSpPr>
        <p:spPr>
          <a:xfrm>
            <a:off x="1495425" y="2228850"/>
            <a:ext cx="1276349" cy="415498"/>
          </a:xfrm>
          <a:prstGeom prst="rect">
            <a:avLst/>
          </a:prstGeom>
          <a:noFill/>
        </p:spPr>
        <p:txBody>
          <a:bodyPr wrap="square" rtlCol="0">
            <a:spAutoFit/>
          </a:bodyPr>
          <a:lstStyle/>
          <a:p>
            <a:pPr algn="ctr"/>
            <a:r>
              <a:rPr lang="en-ZA" sz="1050" dirty="0" smtClean="0"/>
              <a:t>Cash flow shortfalls 2018FY</a:t>
            </a:r>
            <a:endParaRPr lang="en-ZA" sz="1050" dirty="0"/>
          </a:p>
        </p:txBody>
      </p:sp>
      <p:sp>
        <p:nvSpPr>
          <p:cNvPr id="42" name="Rectangle 41"/>
          <p:cNvSpPr/>
          <p:nvPr/>
        </p:nvSpPr>
        <p:spPr>
          <a:xfrm>
            <a:off x="6315076" y="2656046"/>
            <a:ext cx="876299" cy="377537"/>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smtClean="0">
                <a:solidFill>
                  <a:srgbClr val="FF0000"/>
                </a:solidFill>
              </a:rPr>
              <a:t>R600m</a:t>
            </a:r>
            <a:endParaRPr lang="en-ZA" sz="1200" dirty="0">
              <a:solidFill>
                <a:srgbClr val="FF0000"/>
              </a:solidFill>
            </a:endParaRPr>
          </a:p>
        </p:txBody>
      </p:sp>
      <p:sp>
        <p:nvSpPr>
          <p:cNvPr id="43" name="TextBox 42"/>
          <p:cNvSpPr txBox="1"/>
          <p:nvPr/>
        </p:nvSpPr>
        <p:spPr>
          <a:xfrm>
            <a:off x="6153150" y="2247900"/>
            <a:ext cx="1276349" cy="415498"/>
          </a:xfrm>
          <a:prstGeom prst="rect">
            <a:avLst/>
          </a:prstGeom>
          <a:noFill/>
        </p:spPr>
        <p:txBody>
          <a:bodyPr wrap="square" rtlCol="0">
            <a:spAutoFit/>
          </a:bodyPr>
          <a:lstStyle/>
          <a:p>
            <a:pPr algn="ctr"/>
            <a:r>
              <a:rPr lang="en-ZA" sz="1050" dirty="0" smtClean="0"/>
              <a:t>Cash flow shortfalls 2019FY</a:t>
            </a:r>
            <a:endParaRPr lang="en-ZA" sz="1050" dirty="0"/>
          </a:p>
        </p:txBody>
      </p:sp>
      <p:sp>
        <p:nvSpPr>
          <p:cNvPr id="48" name="Rectangle 47"/>
          <p:cNvSpPr/>
          <p:nvPr/>
        </p:nvSpPr>
        <p:spPr>
          <a:xfrm>
            <a:off x="8686801" y="2665571"/>
            <a:ext cx="876299" cy="377537"/>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b="1" dirty="0" smtClean="0"/>
              <a:t>R3.5bn</a:t>
            </a:r>
            <a:endParaRPr lang="en-ZA" sz="1200" b="1" dirty="0"/>
          </a:p>
        </p:txBody>
      </p:sp>
      <p:sp>
        <p:nvSpPr>
          <p:cNvPr id="49" name="TextBox 48"/>
          <p:cNvSpPr txBox="1"/>
          <p:nvPr/>
        </p:nvSpPr>
        <p:spPr>
          <a:xfrm>
            <a:off x="8524876" y="2238375"/>
            <a:ext cx="1200150" cy="253916"/>
          </a:xfrm>
          <a:prstGeom prst="rect">
            <a:avLst/>
          </a:prstGeom>
          <a:noFill/>
        </p:spPr>
        <p:txBody>
          <a:bodyPr wrap="square" rtlCol="0">
            <a:spAutoFit/>
          </a:bodyPr>
          <a:lstStyle/>
          <a:p>
            <a:pPr algn="ctr"/>
            <a:r>
              <a:rPr lang="en-ZA" sz="1050" dirty="0" smtClean="0"/>
              <a:t>TOTAL</a:t>
            </a:r>
            <a:endParaRPr lang="en-ZA" sz="1050" dirty="0"/>
          </a:p>
        </p:txBody>
      </p:sp>
      <p:sp>
        <p:nvSpPr>
          <p:cNvPr id="52" name="Rectangle 51"/>
          <p:cNvSpPr/>
          <p:nvPr/>
        </p:nvSpPr>
        <p:spPr>
          <a:xfrm>
            <a:off x="4853941" y="2646521"/>
            <a:ext cx="876299" cy="377537"/>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200" dirty="0" smtClean="0">
                <a:solidFill>
                  <a:srgbClr val="FF0000"/>
                </a:solidFill>
              </a:rPr>
              <a:t>R1bn</a:t>
            </a:r>
            <a:endParaRPr lang="en-ZA" sz="1200" dirty="0">
              <a:solidFill>
                <a:srgbClr val="FF0000"/>
              </a:solidFill>
            </a:endParaRPr>
          </a:p>
        </p:txBody>
      </p:sp>
      <p:sp>
        <p:nvSpPr>
          <p:cNvPr id="53" name="TextBox 52"/>
          <p:cNvSpPr txBox="1"/>
          <p:nvPr/>
        </p:nvSpPr>
        <p:spPr>
          <a:xfrm>
            <a:off x="4692016" y="2381250"/>
            <a:ext cx="1200150" cy="253916"/>
          </a:xfrm>
          <a:prstGeom prst="rect">
            <a:avLst/>
          </a:prstGeom>
          <a:noFill/>
        </p:spPr>
        <p:txBody>
          <a:bodyPr wrap="square" rtlCol="0">
            <a:spAutoFit/>
          </a:bodyPr>
          <a:lstStyle/>
          <a:p>
            <a:pPr algn="ctr"/>
            <a:r>
              <a:rPr lang="en-ZA" sz="1050" dirty="0" smtClean="0"/>
              <a:t>Repay Loan</a:t>
            </a:r>
            <a:endParaRPr lang="en-ZA" sz="1050" dirty="0"/>
          </a:p>
        </p:txBody>
      </p:sp>
      <p:sp>
        <p:nvSpPr>
          <p:cNvPr id="57" name="Rectangle 56"/>
          <p:cNvSpPr/>
          <p:nvPr/>
        </p:nvSpPr>
        <p:spPr>
          <a:xfrm>
            <a:off x="8282940" y="5105400"/>
            <a:ext cx="1451611" cy="819962"/>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smtClean="0"/>
              <a:t>R400m</a:t>
            </a:r>
          </a:p>
          <a:p>
            <a:pPr algn="ctr"/>
            <a:r>
              <a:rPr lang="en-ZA" b="1" dirty="0" smtClean="0"/>
              <a:t>Surplus</a:t>
            </a:r>
            <a:endParaRPr lang="en-ZA" b="1" dirty="0"/>
          </a:p>
        </p:txBody>
      </p:sp>
      <p:sp>
        <p:nvSpPr>
          <p:cNvPr id="58" name="Up Arrow 57"/>
          <p:cNvSpPr/>
          <p:nvPr/>
        </p:nvSpPr>
        <p:spPr>
          <a:xfrm>
            <a:off x="8923020" y="4625548"/>
            <a:ext cx="211455" cy="341610"/>
          </a:xfrm>
          <a:prstGeom prst="up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59" name="TextBox 58"/>
          <p:cNvSpPr txBox="1"/>
          <p:nvPr/>
        </p:nvSpPr>
        <p:spPr>
          <a:xfrm>
            <a:off x="2438400" y="3177540"/>
            <a:ext cx="765811" cy="246221"/>
          </a:xfrm>
          <a:prstGeom prst="rect">
            <a:avLst/>
          </a:prstGeom>
          <a:noFill/>
        </p:spPr>
        <p:txBody>
          <a:bodyPr wrap="square" rtlCol="0">
            <a:spAutoFit/>
          </a:bodyPr>
          <a:lstStyle/>
          <a:p>
            <a:r>
              <a:rPr lang="en-ZA" sz="1000" dirty="0" smtClean="0"/>
              <a:t>6 months</a:t>
            </a:r>
            <a:endParaRPr lang="en-ZA" sz="1000" dirty="0"/>
          </a:p>
        </p:txBody>
      </p:sp>
      <p:sp>
        <p:nvSpPr>
          <p:cNvPr id="60" name="TextBox 59"/>
          <p:cNvSpPr txBox="1"/>
          <p:nvPr/>
        </p:nvSpPr>
        <p:spPr>
          <a:xfrm>
            <a:off x="4640580" y="3162300"/>
            <a:ext cx="765811" cy="246221"/>
          </a:xfrm>
          <a:prstGeom prst="rect">
            <a:avLst/>
          </a:prstGeom>
          <a:noFill/>
        </p:spPr>
        <p:txBody>
          <a:bodyPr wrap="square" rtlCol="0">
            <a:spAutoFit/>
          </a:bodyPr>
          <a:lstStyle/>
          <a:p>
            <a:r>
              <a:rPr lang="en-ZA" sz="1000" dirty="0"/>
              <a:t>9</a:t>
            </a:r>
            <a:r>
              <a:rPr lang="en-ZA" sz="1000" dirty="0" smtClean="0"/>
              <a:t> months</a:t>
            </a:r>
            <a:endParaRPr lang="en-ZA" sz="1000" dirty="0"/>
          </a:p>
        </p:txBody>
      </p:sp>
      <p:sp>
        <p:nvSpPr>
          <p:cNvPr id="61" name="TextBox 60"/>
          <p:cNvSpPr txBox="1"/>
          <p:nvPr/>
        </p:nvSpPr>
        <p:spPr>
          <a:xfrm>
            <a:off x="6301740" y="3169920"/>
            <a:ext cx="842010" cy="246221"/>
          </a:xfrm>
          <a:prstGeom prst="rect">
            <a:avLst/>
          </a:prstGeom>
          <a:noFill/>
        </p:spPr>
        <p:txBody>
          <a:bodyPr wrap="square" rtlCol="0">
            <a:spAutoFit/>
          </a:bodyPr>
          <a:lstStyle/>
          <a:p>
            <a:r>
              <a:rPr lang="en-ZA" sz="1000" dirty="0" smtClean="0"/>
              <a:t>12 months</a:t>
            </a:r>
            <a:endParaRPr lang="en-ZA" sz="1000" dirty="0"/>
          </a:p>
        </p:txBody>
      </p:sp>
      <p:sp>
        <p:nvSpPr>
          <p:cNvPr id="3" name="5-Point Star 2"/>
          <p:cNvSpPr/>
          <p:nvPr/>
        </p:nvSpPr>
        <p:spPr>
          <a:xfrm>
            <a:off x="5532120" y="3755102"/>
            <a:ext cx="192405" cy="18689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44" name="5-Point Star 43"/>
          <p:cNvSpPr/>
          <p:nvPr/>
        </p:nvSpPr>
        <p:spPr>
          <a:xfrm>
            <a:off x="2657475" y="4647118"/>
            <a:ext cx="192405" cy="18689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sz="1600"/>
          </a:p>
        </p:txBody>
      </p:sp>
      <p:sp>
        <p:nvSpPr>
          <p:cNvPr id="45" name="5-Point Star 44"/>
          <p:cNvSpPr/>
          <p:nvPr/>
        </p:nvSpPr>
        <p:spPr>
          <a:xfrm>
            <a:off x="3387090" y="3755102"/>
            <a:ext cx="192405" cy="18689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46" name="5-Point Star 45"/>
          <p:cNvSpPr/>
          <p:nvPr/>
        </p:nvSpPr>
        <p:spPr>
          <a:xfrm>
            <a:off x="6993256" y="3755102"/>
            <a:ext cx="192405" cy="186898"/>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a:p>
        </p:txBody>
      </p:sp>
      <p:sp>
        <p:nvSpPr>
          <p:cNvPr id="7" name="TextBox 6"/>
          <p:cNvSpPr txBox="1"/>
          <p:nvPr/>
        </p:nvSpPr>
        <p:spPr>
          <a:xfrm>
            <a:off x="2628900" y="4627245"/>
            <a:ext cx="4869180" cy="461665"/>
          </a:xfrm>
          <a:prstGeom prst="rect">
            <a:avLst/>
          </a:prstGeom>
          <a:noFill/>
          <a:ln>
            <a:solidFill>
              <a:schemeClr val="tx1"/>
            </a:solidFill>
            <a:prstDash val="sysDot"/>
          </a:ln>
        </p:spPr>
        <p:txBody>
          <a:bodyPr wrap="square" rtlCol="0">
            <a:spAutoFit/>
          </a:bodyPr>
          <a:lstStyle/>
          <a:p>
            <a:pPr algn="ctr"/>
            <a:r>
              <a:rPr lang="en-ZA" sz="1200" dirty="0" smtClean="0">
                <a:solidFill>
                  <a:srgbClr val="FF0000"/>
                </a:solidFill>
              </a:rPr>
              <a:t>At this stage these proposed sources of future Capital have been discussed, but not approved by DTPS, SAPO Board or the Minister</a:t>
            </a:r>
            <a:endParaRPr lang="en-ZA" sz="1200" dirty="0">
              <a:solidFill>
                <a:srgbClr val="FF0000"/>
              </a:solidFill>
            </a:endParaRPr>
          </a:p>
        </p:txBody>
      </p:sp>
    </p:spTree>
    <p:extLst>
      <p:ext uri="{BB962C8B-B14F-4D97-AF65-F5344CB8AC3E}">
        <p14:creationId xmlns:p14="http://schemas.microsoft.com/office/powerpoint/2010/main" val="2785513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 y="485209"/>
            <a:ext cx="7612553" cy="497583"/>
          </a:xfrm>
        </p:spPr>
        <p:txBody>
          <a:bodyPr>
            <a:normAutofit/>
          </a:bodyPr>
          <a:lstStyle/>
          <a:p>
            <a:r>
              <a:rPr lang="en-US" dirty="0">
                <a:solidFill>
                  <a:schemeClr val="tx1"/>
                </a:solidFill>
              </a:rPr>
              <a:t>Funding requirements …. Bond issue</a:t>
            </a:r>
          </a:p>
        </p:txBody>
      </p:sp>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8</a:t>
            </a:fld>
            <a:endParaRPr lang="en-US" dirty="0">
              <a:solidFill>
                <a:prstClr val="black">
                  <a:tint val="75000"/>
                </a:prstClr>
              </a:solidFill>
            </a:endParaRPr>
          </a:p>
        </p:txBody>
      </p:sp>
      <p:sp>
        <p:nvSpPr>
          <p:cNvPr id="5" name="Rectangle 4"/>
          <p:cNvSpPr/>
          <p:nvPr/>
        </p:nvSpPr>
        <p:spPr>
          <a:xfrm>
            <a:off x="192361" y="6430718"/>
            <a:ext cx="2916599" cy="307777"/>
          </a:xfrm>
          <a:prstGeom prst="rect">
            <a:avLst/>
          </a:prstGeom>
          <a:noFill/>
        </p:spPr>
        <p:txBody>
          <a:bodyPr wrap="square">
            <a:spAutoFit/>
          </a:bodyPr>
          <a:lstStyle/>
          <a:p>
            <a:pPr defTabSz="457200"/>
            <a:r>
              <a:rPr lang="en-US" sz="1400" b="1" dirty="0" smtClean="0">
                <a:solidFill>
                  <a:srgbClr val="FF0000"/>
                </a:solidFill>
              </a:rPr>
              <a:t>SA Post Office - Restricted</a:t>
            </a:r>
            <a:endParaRPr lang="en-US" sz="1400" dirty="0">
              <a:solidFill>
                <a:srgbClr val="FF0000"/>
              </a:solidFill>
            </a:endParaRPr>
          </a:p>
        </p:txBody>
      </p:sp>
      <p:sp>
        <p:nvSpPr>
          <p:cNvPr id="7" name="Content Placeholder 2"/>
          <p:cNvSpPr txBox="1">
            <a:spLocks/>
          </p:cNvSpPr>
          <p:nvPr/>
        </p:nvSpPr>
        <p:spPr>
          <a:xfrm>
            <a:off x="274320" y="1082040"/>
            <a:ext cx="9437111" cy="4892040"/>
          </a:xfrm>
          <a:prstGeom prst="rect">
            <a:avLst/>
          </a:prstGeom>
        </p:spPr>
        <p:txBody>
          <a:bodyPr vert="horz" lIns="91440" tIns="45720" rIns="91440" bIns="45720" rtlCol="0">
            <a:noAutofit/>
          </a:bodyPr>
          <a:lstStyle>
            <a:lvl1pPr marL="0" indent="0" algn="l" defTabSz="457200" rtl="0" eaLnBrk="1" latinLnBrk="0" hangingPunct="1">
              <a:spcBef>
                <a:spcPts val="0"/>
              </a:spcBef>
              <a:spcAft>
                <a:spcPts val="1000"/>
              </a:spcAft>
              <a:buFontTx/>
              <a:buNone/>
              <a:defRPr sz="1800" b="1" kern="1200">
                <a:solidFill>
                  <a:schemeClr val="bg2"/>
                </a:solidFill>
                <a:latin typeface="+mn-lt"/>
                <a:ea typeface="+mn-ea"/>
                <a:cs typeface="+mn-cs"/>
              </a:defRPr>
            </a:lvl1pPr>
            <a:lvl2pPr marL="0" indent="0" algn="l" defTabSz="457200" rtl="0" eaLnBrk="1" latinLnBrk="0" hangingPunct="1">
              <a:spcBef>
                <a:spcPct val="20000"/>
              </a:spcBef>
              <a:buFontTx/>
              <a:buNone/>
              <a:defRPr sz="1800" kern="1200">
                <a:solidFill>
                  <a:schemeClr val="tx1"/>
                </a:solidFill>
                <a:latin typeface="+mn-lt"/>
                <a:ea typeface="+mn-ea"/>
                <a:cs typeface="+mn-cs"/>
              </a:defRPr>
            </a:lvl2pPr>
            <a:lvl3pPr marL="0" indent="0" algn="l" defTabSz="457200" rtl="0" eaLnBrk="1" latinLnBrk="0" hangingPunct="1">
              <a:spcBef>
                <a:spcPct val="20000"/>
              </a:spcBef>
              <a:buFontTx/>
              <a:buNone/>
              <a:defRPr sz="1800" kern="1200">
                <a:solidFill>
                  <a:schemeClr val="tx1"/>
                </a:solidFill>
                <a:latin typeface="+mn-lt"/>
                <a:ea typeface="+mn-ea"/>
                <a:cs typeface="+mn-cs"/>
              </a:defRPr>
            </a:lvl3pPr>
            <a:lvl4pPr marL="0" indent="0" algn="l" defTabSz="457200" rtl="0" eaLnBrk="1" latinLnBrk="0" hangingPunct="1">
              <a:spcBef>
                <a:spcPct val="20000"/>
              </a:spcBef>
              <a:buFontTx/>
              <a:buNone/>
              <a:defRPr sz="1800" kern="1200">
                <a:solidFill>
                  <a:schemeClr val="tx1"/>
                </a:solidFill>
                <a:latin typeface="+mn-lt"/>
                <a:ea typeface="+mn-ea"/>
                <a:cs typeface="+mn-cs"/>
              </a:defRPr>
            </a:lvl4pPr>
            <a:lvl5pPr marL="0" indent="0" algn="l" defTabSz="457200" rtl="0" eaLnBrk="1" latinLnBrk="0" hangingPunct="1">
              <a:spcBef>
                <a:spcPct val="20000"/>
              </a:spcBef>
              <a:buFontTx/>
              <a:buNone/>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60020" lvl="1" indent="-285750" defTabSz="914400" eaLnBrk="0" fontAlgn="base" hangingPunct="0">
              <a:lnSpc>
                <a:spcPct val="150000"/>
              </a:lnSpc>
              <a:spcBef>
                <a:spcPct val="0"/>
              </a:spcBef>
              <a:spcAft>
                <a:spcPct val="0"/>
              </a:spcAft>
              <a:buFont typeface="Wingdings" panose="05000000000000000000" pitchFamily="2" charset="2"/>
              <a:buChar char="§"/>
            </a:pPr>
            <a:r>
              <a:rPr lang="en-US" sz="2000" b="1" dirty="0" smtClean="0">
                <a:latin typeface="Arial" panose="020B0604020202020204" pitchFamily="34" charset="0"/>
                <a:cs typeface="Arial" panose="020B0604020202020204" pitchFamily="34" charset="0"/>
              </a:rPr>
              <a:t>SAPO Property bond of R1 billion </a:t>
            </a:r>
            <a:r>
              <a:rPr lang="en-US" sz="2000" b="1" i="1" dirty="0" smtClean="0">
                <a:latin typeface="Arial" panose="020B0604020202020204" pitchFamily="34" charset="0"/>
                <a:cs typeface="Arial" panose="020B0604020202020204" pitchFamily="34" charset="0"/>
              </a:rPr>
              <a:t>(Not yet approved)</a:t>
            </a:r>
            <a:endParaRPr lang="en-US" sz="2000" b="1" i="1" dirty="0">
              <a:latin typeface="Arial" panose="020B0604020202020204" pitchFamily="34" charset="0"/>
              <a:cs typeface="Arial" panose="020B0604020202020204" pitchFamily="34" charset="0"/>
            </a:endParaRPr>
          </a:p>
          <a:p>
            <a:pPr marL="817220" lvl="2" indent="-285750" defTabSz="914400" eaLnBrk="0" fontAlgn="base" hangingPunct="0">
              <a:lnSpc>
                <a:spcPts val="3000"/>
              </a:lnSpc>
              <a:spcBef>
                <a:spcPts val="0"/>
              </a:spcBef>
              <a:spcAft>
                <a:spcPct val="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The property portfolio has been revalued to R2,7 billion</a:t>
            </a:r>
          </a:p>
          <a:p>
            <a:pPr marL="817220" lvl="2" indent="-285750" defTabSz="914400" eaLnBrk="0" fontAlgn="base" hangingPunct="0">
              <a:lnSpc>
                <a:spcPts val="3000"/>
              </a:lnSpc>
              <a:spcBef>
                <a:spcPts val="0"/>
              </a:spcBef>
              <a:spcAft>
                <a:spcPct val="0"/>
              </a:spcAft>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Guarantee not required from </a:t>
            </a:r>
            <a:r>
              <a:rPr lang="en-US" sz="2000" dirty="0">
                <a:latin typeface="Arial" panose="020B0604020202020204" pitchFamily="34" charset="0"/>
                <a:cs typeface="Arial" panose="020B0604020202020204" pitchFamily="34" charset="0"/>
              </a:rPr>
              <a:t>National </a:t>
            </a:r>
            <a:r>
              <a:rPr lang="en-US" sz="2000" dirty="0" smtClean="0">
                <a:latin typeface="Arial" panose="020B0604020202020204" pitchFamily="34" charset="0"/>
                <a:cs typeface="Arial" panose="020B0604020202020204" pitchFamily="34" charset="0"/>
              </a:rPr>
              <a:t>Treasury</a:t>
            </a:r>
          </a:p>
          <a:p>
            <a:pPr marL="817220" lvl="2" indent="-285750" defTabSz="914400" eaLnBrk="0" fontAlgn="base" hangingPunct="0">
              <a:lnSpc>
                <a:spcPts val="3000"/>
              </a:lnSpc>
              <a:spcBef>
                <a:spcPts val="0"/>
              </a:spcBef>
              <a:spcAft>
                <a:spcPct val="0"/>
              </a:spcAft>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Property portfolio as collateral </a:t>
            </a:r>
            <a:r>
              <a:rPr lang="en-US" sz="2000" dirty="0">
                <a:latin typeface="Arial" panose="020B0604020202020204" pitchFamily="34" charset="0"/>
                <a:cs typeface="Arial" panose="020B0604020202020204" pitchFamily="34" charset="0"/>
              </a:rPr>
              <a:t>for the </a:t>
            </a:r>
            <a:r>
              <a:rPr lang="en-US" sz="2000" dirty="0" smtClean="0">
                <a:latin typeface="Arial" panose="020B0604020202020204" pitchFamily="34" charset="0"/>
                <a:cs typeface="Arial" panose="020B0604020202020204" pitchFamily="34" charset="0"/>
              </a:rPr>
              <a:t>debt</a:t>
            </a:r>
          </a:p>
          <a:p>
            <a:pPr marL="817220" lvl="2" indent="-285750" defTabSz="914400" eaLnBrk="0" fontAlgn="base" hangingPunct="0">
              <a:lnSpc>
                <a:spcPts val="3000"/>
              </a:lnSpc>
              <a:spcBef>
                <a:spcPts val="0"/>
              </a:spcBef>
              <a:spcAft>
                <a:spcPct val="0"/>
              </a:spcAft>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Funding to be utilized to repay the interim loan facility of R1 billion retained for capex</a:t>
            </a:r>
          </a:p>
          <a:p>
            <a:pPr marL="817220" lvl="2" indent="-285750" defTabSz="914400" eaLnBrk="0" fontAlgn="base" hangingPunct="0">
              <a:spcBef>
                <a:spcPct val="0"/>
              </a:spcBef>
              <a:spcAft>
                <a:spcPct val="0"/>
              </a:spcAft>
              <a:buFont typeface="Wingdings" panose="05000000000000000000" pitchFamily="2" charset="2"/>
              <a:buChar char="§"/>
            </a:pPr>
            <a:endParaRPr lang="en-US" sz="500" dirty="0" smtClean="0">
              <a:latin typeface="Arial" panose="020B0604020202020204" pitchFamily="34" charset="0"/>
              <a:cs typeface="Arial" panose="020B0604020202020204" pitchFamily="34" charset="0"/>
            </a:endParaRPr>
          </a:p>
          <a:p>
            <a:pPr marL="360020" lvl="1" indent="-285750" defTabSz="914400" eaLnBrk="0" fontAlgn="base" hangingPunct="0">
              <a:lnSpc>
                <a:spcPct val="150000"/>
              </a:lnSpc>
              <a:spcBef>
                <a:spcPct val="0"/>
              </a:spcBef>
              <a:spcAft>
                <a:spcPct val="0"/>
              </a:spcAft>
              <a:buFont typeface="Wingdings" panose="05000000000000000000" pitchFamily="2" charset="2"/>
              <a:buChar char="§"/>
            </a:pPr>
            <a:r>
              <a:rPr lang="en-US" sz="2000" b="1" dirty="0">
                <a:latin typeface="Arial" panose="020B0604020202020204" pitchFamily="34" charset="0"/>
                <a:cs typeface="Arial" panose="020B0604020202020204" pitchFamily="34" charset="0"/>
              </a:rPr>
              <a:t>SAPO Retail bond of R1 </a:t>
            </a:r>
            <a:r>
              <a:rPr lang="en-US" sz="2000" b="1" dirty="0" smtClean="0">
                <a:latin typeface="Arial" panose="020B0604020202020204" pitchFamily="34" charset="0"/>
                <a:cs typeface="Arial" panose="020B0604020202020204" pitchFamily="34" charset="0"/>
              </a:rPr>
              <a:t>billion </a:t>
            </a:r>
            <a:r>
              <a:rPr lang="en-US" sz="2000" b="1" i="1" dirty="0" smtClean="0">
                <a:latin typeface="Arial" panose="020B0604020202020204" pitchFamily="34" charset="0"/>
                <a:cs typeface="Arial" panose="020B0604020202020204" pitchFamily="34" charset="0"/>
              </a:rPr>
              <a:t>(</a:t>
            </a:r>
            <a:r>
              <a:rPr lang="en-US" sz="2000" b="1" i="1" dirty="0">
                <a:latin typeface="Arial" panose="020B0604020202020204" pitchFamily="34" charset="0"/>
                <a:cs typeface="Arial" panose="020B0604020202020204" pitchFamily="34" charset="0"/>
              </a:rPr>
              <a:t>Not yet approved</a:t>
            </a:r>
            <a:r>
              <a:rPr lang="en-US" sz="2000" b="1" i="1" dirty="0" smtClean="0">
                <a:latin typeface="Arial" panose="020B0604020202020204" pitchFamily="34" charset="0"/>
                <a:cs typeface="Arial" panose="020B0604020202020204" pitchFamily="34" charset="0"/>
              </a:rPr>
              <a:t>)</a:t>
            </a:r>
            <a:endParaRPr lang="en-US" sz="2000" b="1" dirty="0">
              <a:latin typeface="Arial" panose="020B0604020202020204" pitchFamily="34" charset="0"/>
              <a:cs typeface="Arial" panose="020B0604020202020204" pitchFamily="34" charset="0"/>
            </a:endParaRPr>
          </a:p>
          <a:p>
            <a:pPr marL="817220" lvl="2" indent="-285750" defTabSz="914400" eaLnBrk="0" fontAlgn="base" hangingPunct="0">
              <a:lnSpc>
                <a:spcPts val="3000"/>
              </a:lnSpc>
              <a:spcBef>
                <a:spcPct val="0"/>
              </a:spcBef>
              <a:spcAft>
                <a:spcPct val="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10 year term and guaranteed by National Treasury</a:t>
            </a:r>
          </a:p>
          <a:p>
            <a:pPr marL="817220" lvl="2" indent="-285750" defTabSz="914400" eaLnBrk="0" fontAlgn="base" hangingPunct="0">
              <a:lnSpc>
                <a:spcPts val="3000"/>
              </a:lnSpc>
              <a:spcBef>
                <a:spcPct val="0"/>
              </a:spcBef>
              <a:spcAft>
                <a:spcPct val="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Bonds issued would need to be listed on the Bond </a:t>
            </a:r>
            <a:r>
              <a:rPr lang="en-US" sz="2000" dirty="0" smtClean="0">
                <a:latin typeface="Arial" panose="020B0604020202020204" pitchFamily="34" charset="0"/>
                <a:cs typeface="Arial" panose="020B0604020202020204" pitchFamily="34" charset="0"/>
              </a:rPr>
              <a:t>Exchange</a:t>
            </a:r>
            <a:endParaRPr lang="en-US" sz="2000" dirty="0">
              <a:latin typeface="Arial" panose="020B0604020202020204" pitchFamily="34" charset="0"/>
              <a:cs typeface="Arial" panose="020B0604020202020204" pitchFamily="34" charset="0"/>
            </a:endParaRPr>
          </a:p>
          <a:p>
            <a:pPr marL="817220" lvl="2" indent="-285750" defTabSz="914400" eaLnBrk="0" fontAlgn="base" hangingPunct="0">
              <a:lnSpc>
                <a:spcPts val="3000"/>
              </a:lnSpc>
              <a:spcBef>
                <a:spcPct val="0"/>
              </a:spcBef>
              <a:spcAft>
                <a:spcPct val="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SAPO could consider offering the issue through the SAPO branch network</a:t>
            </a:r>
          </a:p>
          <a:p>
            <a:pPr marL="817220" lvl="2" indent="-285750" defTabSz="914400" eaLnBrk="0" fontAlgn="base" hangingPunct="0">
              <a:lnSpc>
                <a:spcPts val="3000"/>
              </a:lnSpc>
              <a:spcBef>
                <a:spcPct val="0"/>
              </a:spcBef>
              <a:spcAft>
                <a:spcPct val="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National Treasury would effectively be underwriting a higher yield (than the deposit rate) to </a:t>
            </a:r>
            <a:r>
              <a:rPr lang="en-US" sz="2000" dirty="0" smtClean="0">
                <a:latin typeface="Arial" panose="020B0604020202020204" pitchFamily="34" charset="0"/>
                <a:cs typeface="Arial" panose="020B0604020202020204" pitchFamily="34" charset="0"/>
              </a:rPr>
              <a:t>citizens instead of Commercial Banks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6210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 y="485209"/>
            <a:ext cx="7612553" cy="497583"/>
          </a:xfrm>
        </p:spPr>
        <p:txBody>
          <a:bodyPr>
            <a:normAutofit/>
          </a:bodyPr>
          <a:lstStyle/>
          <a:p>
            <a:r>
              <a:rPr lang="en-US" dirty="0">
                <a:solidFill>
                  <a:schemeClr val="tx1"/>
                </a:solidFill>
              </a:rPr>
              <a:t>Recapitalisation and guarantee requirements</a:t>
            </a:r>
          </a:p>
        </p:txBody>
      </p:sp>
      <p:sp>
        <p:nvSpPr>
          <p:cNvPr id="4" name="Slide Number Placeholder 3"/>
          <p:cNvSpPr>
            <a:spLocks noGrp="1"/>
          </p:cNvSpPr>
          <p:nvPr>
            <p:ph type="sldNum" sz="quarter" idx="12"/>
          </p:nvPr>
        </p:nvSpPr>
        <p:spPr>
          <a:xfrm>
            <a:off x="7352237" y="6409504"/>
            <a:ext cx="2133600" cy="365125"/>
          </a:xfrm>
        </p:spPr>
        <p:txBody>
          <a:bodyPr/>
          <a:lstStyle/>
          <a:p>
            <a:pPr algn="ctr"/>
            <a:fld id="{AB9C7AD4-EF6E-4C4E-BE6D-BC7F73DF01BA}" type="slidenum">
              <a:rPr lang="en-US" smtClean="0">
                <a:solidFill>
                  <a:prstClr val="black">
                    <a:tint val="75000"/>
                  </a:prstClr>
                </a:solidFill>
              </a:rPr>
              <a:pPr algn="ctr"/>
              <a:t>9</a:t>
            </a:fld>
            <a:endParaRPr lang="en-US" dirty="0">
              <a:solidFill>
                <a:prstClr val="black">
                  <a:tint val="75000"/>
                </a:prstClr>
              </a:solidFill>
            </a:endParaRPr>
          </a:p>
        </p:txBody>
      </p:sp>
      <p:sp>
        <p:nvSpPr>
          <p:cNvPr id="5" name="Rectangle 4"/>
          <p:cNvSpPr/>
          <p:nvPr/>
        </p:nvSpPr>
        <p:spPr>
          <a:xfrm>
            <a:off x="192361" y="6430718"/>
            <a:ext cx="2916599" cy="307777"/>
          </a:xfrm>
          <a:prstGeom prst="rect">
            <a:avLst/>
          </a:prstGeom>
          <a:noFill/>
        </p:spPr>
        <p:txBody>
          <a:bodyPr wrap="square">
            <a:spAutoFit/>
          </a:bodyPr>
          <a:lstStyle/>
          <a:p>
            <a:pPr defTabSz="457200"/>
            <a:r>
              <a:rPr lang="en-US" sz="1400" b="1" dirty="0" smtClean="0">
                <a:solidFill>
                  <a:srgbClr val="FF0000"/>
                </a:solidFill>
              </a:rPr>
              <a:t>SA Post Office - Restricted</a:t>
            </a:r>
            <a:endParaRPr lang="en-US" sz="1400" dirty="0">
              <a:solidFill>
                <a:srgbClr val="FF0000"/>
              </a:solidFill>
            </a:endParaRPr>
          </a:p>
        </p:txBody>
      </p:sp>
      <p:sp>
        <p:nvSpPr>
          <p:cNvPr id="7" name="Content Placeholder 2"/>
          <p:cNvSpPr txBox="1">
            <a:spLocks/>
          </p:cNvSpPr>
          <p:nvPr/>
        </p:nvSpPr>
        <p:spPr>
          <a:xfrm>
            <a:off x="109729" y="1056270"/>
            <a:ext cx="9637776" cy="4970898"/>
          </a:xfrm>
          <a:prstGeom prst="rect">
            <a:avLst/>
          </a:prstGeom>
        </p:spPr>
        <p:txBody>
          <a:bodyPr vert="horz" lIns="91440" tIns="45720" rIns="91440" bIns="45720" rtlCol="0">
            <a:noAutofit/>
          </a:bodyPr>
          <a:lstStyle>
            <a:lvl1pPr marL="0" indent="0" algn="l" defTabSz="457200" rtl="0" eaLnBrk="1" latinLnBrk="0" hangingPunct="1">
              <a:spcBef>
                <a:spcPts val="0"/>
              </a:spcBef>
              <a:spcAft>
                <a:spcPts val="1000"/>
              </a:spcAft>
              <a:buFontTx/>
              <a:buNone/>
              <a:defRPr sz="1800" b="1" kern="1200">
                <a:solidFill>
                  <a:schemeClr val="bg2"/>
                </a:solidFill>
                <a:latin typeface="+mn-lt"/>
                <a:ea typeface="+mn-ea"/>
                <a:cs typeface="+mn-cs"/>
              </a:defRPr>
            </a:lvl1pPr>
            <a:lvl2pPr marL="0" indent="0" algn="l" defTabSz="457200" rtl="0" eaLnBrk="1" latinLnBrk="0" hangingPunct="1">
              <a:spcBef>
                <a:spcPct val="20000"/>
              </a:spcBef>
              <a:buFontTx/>
              <a:buNone/>
              <a:defRPr sz="1800" kern="1200">
                <a:solidFill>
                  <a:schemeClr val="tx1"/>
                </a:solidFill>
                <a:latin typeface="+mn-lt"/>
                <a:ea typeface="+mn-ea"/>
                <a:cs typeface="+mn-cs"/>
              </a:defRPr>
            </a:lvl2pPr>
            <a:lvl3pPr marL="0" indent="0" algn="l" defTabSz="457200" rtl="0" eaLnBrk="1" latinLnBrk="0" hangingPunct="1">
              <a:spcBef>
                <a:spcPct val="20000"/>
              </a:spcBef>
              <a:buFontTx/>
              <a:buNone/>
              <a:defRPr sz="1800" kern="1200">
                <a:solidFill>
                  <a:schemeClr val="tx1"/>
                </a:solidFill>
                <a:latin typeface="+mn-lt"/>
                <a:ea typeface="+mn-ea"/>
                <a:cs typeface="+mn-cs"/>
              </a:defRPr>
            </a:lvl3pPr>
            <a:lvl4pPr marL="0" indent="0" algn="l" defTabSz="457200" rtl="0" eaLnBrk="1" latinLnBrk="0" hangingPunct="1">
              <a:spcBef>
                <a:spcPct val="20000"/>
              </a:spcBef>
              <a:buFontTx/>
              <a:buNone/>
              <a:defRPr sz="1800" kern="1200">
                <a:solidFill>
                  <a:schemeClr val="tx1"/>
                </a:solidFill>
                <a:latin typeface="+mn-lt"/>
                <a:ea typeface="+mn-ea"/>
                <a:cs typeface="+mn-cs"/>
              </a:defRPr>
            </a:lvl4pPr>
            <a:lvl5pPr marL="0" indent="0" algn="l" defTabSz="457200" rtl="0" eaLnBrk="1" latinLnBrk="0" hangingPunct="1">
              <a:spcBef>
                <a:spcPct val="20000"/>
              </a:spcBef>
              <a:buFontTx/>
              <a:buNone/>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60020" lvl="1" indent="-285750" defTabSz="914400" eaLnBrk="0" fontAlgn="base" hangingPunct="0">
              <a:lnSpc>
                <a:spcPct val="150000"/>
              </a:lnSpc>
              <a:spcBef>
                <a:spcPct val="0"/>
              </a:spcBef>
              <a:spcAft>
                <a:spcPct val="0"/>
              </a:spcAft>
              <a:buFont typeface="Wingdings" panose="05000000000000000000" pitchFamily="2" charset="2"/>
              <a:buChar char="§"/>
            </a:pPr>
            <a:r>
              <a:rPr lang="en-US" sz="2400" b="1" dirty="0">
                <a:latin typeface="Arial" panose="020B0604020202020204" pitchFamily="34" charset="0"/>
                <a:cs typeface="Arial" panose="020B0604020202020204" pitchFamily="34" charset="0"/>
              </a:rPr>
              <a:t>Recapitalisation funds of R3,7 </a:t>
            </a:r>
            <a:r>
              <a:rPr lang="en-US" sz="2400" b="1" dirty="0" smtClean="0">
                <a:latin typeface="Arial" panose="020B0604020202020204" pitchFamily="34" charset="0"/>
                <a:cs typeface="Arial" panose="020B0604020202020204" pitchFamily="34" charset="0"/>
              </a:rPr>
              <a:t>billion</a:t>
            </a:r>
            <a:endParaRPr lang="en-US" sz="2400" dirty="0">
              <a:latin typeface="Arial" panose="020B0604020202020204" pitchFamily="34" charset="0"/>
              <a:cs typeface="Arial" panose="020B0604020202020204" pitchFamily="34" charset="0"/>
            </a:endParaRPr>
          </a:p>
          <a:p>
            <a:pPr marL="817220" lvl="2" indent="-285750" defTabSz="914400" eaLnBrk="0" fontAlgn="base" hangingPunct="0">
              <a:spcBef>
                <a:spcPct val="0"/>
              </a:spcBef>
              <a:spcAft>
                <a:spcPts val="600"/>
              </a:spcAft>
              <a:buFont typeface="Wingdings" panose="05000000000000000000" pitchFamily="2" charset="2"/>
              <a:buChar char="§"/>
            </a:pPr>
            <a:r>
              <a:rPr lang="en-US" sz="2200" dirty="0" smtClean="0">
                <a:latin typeface="Arial" panose="020B0604020202020204" pitchFamily="34" charset="0"/>
                <a:cs typeface="Arial" panose="020B0604020202020204" pitchFamily="34" charset="0"/>
              </a:rPr>
              <a:t>Borrowings of R3,7 billion with Government guarantees</a:t>
            </a:r>
          </a:p>
          <a:p>
            <a:pPr marL="817220" lvl="2" indent="-285750" defTabSz="914400" eaLnBrk="0" fontAlgn="base" hangingPunct="0">
              <a:spcBef>
                <a:spcPct val="0"/>
              </a:spcBef>
              <a:spcAft>
                <a:spcPts val="600"/>
              </a:spcAft>
              <a:buFont typeface="Wingdings" panose="05000000000000000000" pitchFamily="2" charset="2"/>
              <a:buChar char="§"/>
            </a:pPr>
            <a:r>
              <a:rPr lang="en-US" sz="2200" dirty="0" smtClean="0">
                <a:latin typeface="Arial" panose="020B0604020202020204" pitchFamily="34" charset="0"/>
                <a:cs typeface="Arial" panose="020B0604020202020204" pitchFamily="34" charset="0"/>
              </a:rPr>
              <a:t>National </a:t>
            </a:r>
            <a:r>
              <a:rPr lang="en-US" sz="2200" dirty="0">
                <a:latin typeface="Arial" panose="020B0604020202020204" pitchFamily="34" charset="0"/>
                <a:cs typeface="Arial" panose="020B0604020202020204" pitchFamily="34" charset="0"/>
              </a:rPr>
              <a:t>Treasury </a:t>
            </a:r>
            <a:r>
              <a:rPr lang="en-US" sz="2200" dirty="0" smtClean="0">
                <a:latin typeface="Arial" panose="020B0604020202020204" pitchFamily="34" charset="0"/>
                <a:cs typeface="Arial" panose="020B0604020202020204" pitchFamily="34" charset="0"/>
              </a:rPr>
              <a:t>proposed settlement of R3,7 billion loans acquired</a:t>
            </a:r>
          </a:p>
          <a:p>
            <a:pPr marL="817220" lvl="2" indent="-285750" defTabSz="914400" eaLnBrk="0" fontAlgn="base" hangingPunct="0">
              <a:spcBef>
                <a:spcPct val="0"/>
              </a:spcBef>
              <a:spcAft>
                <a:spcPts val="600"/>
              </a:spcAft>
              <a:buFont typeface="Wingdings" panose="05000000000000000000" pitchFamily="2" charset="2"/>
              <a:buChar char="§"/>
            </a:pPr>
            <a:r>
              <a:rPr lang="en-US" sz="2200" dirty="0" smtClean="0">
                <a:latin typeface="Arial" panose="020B0604020202020204" pitchFamily="34" charset="0"/>
                <a:cs typeface="Arial" panose="020B0604020202020204" pitchFamily="34" charset="0"/>
              </a:rPr>
              <a:t>Eliminate exposure on Government Guarantee and cancellation of current Government Guarantees</a:t>
            </a:r>
          </a:p>
          <a:p>
            <a:pPr marL="360020" lvl="1" indent="-285750" defTabSz="914400" eaLnBrk="0" fontAlgn="base" hangingPunct="0">
              <a:lnSpc>
                <a:spcPct val="150000"/>
              </a:lnSpc>
              <a:spcBef>
                <a:spcPct val="0"/>
              </a:spcBef>
              <a:spcAft>
                <a:spcPct val="0"/>
              </a:spcAft>
              <a:buFont typeface="Wingdings" panose="05000000000000000000" pitchFamily="2" charset="2"/>
              <a:buChar char="§"/>
            </a:pPr>
            <a:r>
              <a:rPr lang="en-US" sz="2400" b="1" dirty="0" smtClean="0">
                <a:latin typeface="Arial" panose="020B0604020202020204" pitchFamily="34" charset="0"/>
                <a:cs typeface="Arial" panose="020B0604020202020204" pitchFamily="34" charset="0"/>
              </a:rPr>
              <a:t>Alternate Guarantee requirements</a:t>
            </a:r>
            <a:endParaRPr lang="en-US" sz="2400" dirty="0">
              <a:latin typeface="Arial" panose="020B0604020202020204" pitchFamily="34" charset="0"/>
              <a:cs typeface="Arial" panose="020B0604020202020204" pitchFamily="34" charset="0"/>
            </a:endParaRPr>
          </a:p>
          <a:p>
            <a:pPr marL="817220" lvl="2" indent="-285750" defTabSz="914400" eaLnBrk="0" fontAlgn="base" hangingPunct="0">
              <a:spcBef>
                <a:spcPct val="0"/>
              </a:spcBef>
              <a:spcAft>
                <a:spcPts val="600"/>
              </a:spcAft>
              <a:buFont typeface="Wingdings" panose="05000000000000000000" pitchFamily="2" charset="2"/>
              <a:buChar char="§"/>
            </a:pPr>
            <a:r>
              <a:rPr lang="en-US" sz="2200" dirty="0">
                <a:latin typeface="Arial" panose="020B0604020202020204" pitchFamily="34" charset="0"/>
                <a:cs typeface="Arial" panose="020B0604020202020204" pitchFamily="34" charset="0"/>
              </a:rPr>
              <a:t>R400 million for overdraft facility</a:t>
            </a:r>
          </a:p>
          <a:p>
            <a:pPr marL="817220" lvl="2" indent="-285750" defTabSz="914400" eaLnBrk="0" fontAlgn="base" hangingPunct="0">
              <a:spcBef>
                <a:spcPct val="0"/>
              </a:spcBef>
              <a:spcAft>
                <a:spcPts val="600"/>
              </a:spcAft>
              <a:buFont typeface="Wingdings" panose="05000000000000000000" pitchFamily="2" charset="2"/>
              <a:buChar char="§"/>
            </a:pPr>
            <a:r>
              <a:rPr lang="en-US" sz="2200" dirty="0" smtClean="0">
                <a:latin typeface="Arial" panose="020B0604020202020204" pitchFamily="34" charset="0"/>
                <a:cs typeface="Arial" panose="020B0604020202020204" pitchFamily="34" charset="0"/>
              </a:rPr>
              <a:t>R1 </a:t>
            </a:r>
            <a:r>
              <a:rPr lang="en-US" sz="2200" dirty="0">
                <a:latin typeface="Arial" panose="020B0604020202020204" pitchFamily="34" charset="0"/>
                <a:cs typeface="Arial" panose="020B0604020202020204" pitchFamily="34" charset="0"/>
              </a:rPr>
              <a:t>billion interim guarantee for </a:t>
            </a:r>
            <a:r>
              <a:rPr lang="en-US" sz="2200" dirty="0" err="1">
                <a:latin typeface="Arial" panose="020B0604020202020204" pitchFamily="34" charset="0"/>
                <a:cs typeface="Arial" panose="020B0604020202020204" pitchFamily="34" charset="0"/>
              </a:rPr>
              <a:t>capex</a:t>
            </a:r>
            <a:r>
              <a:rPr lang="en-US" sz="2200" dirty="0">
                <a:latin typeface="Arial" panose="020B0604020202020204" pitchFamily="34" charset="0"/>
                <a:cs typeface="Arial" panose="020B0604020202020204" pitchFamily="34" charset="0"/>
              </a:rPr>
              <a:t> until the Property bond is </a:t>
            </a:r>
            <a:r>
              <a:rPr lang="en-US" sz="2200" dirty="0" smtClean="0">
                <a:latin typeface="Arial" panose="020B0604020202020204" pitchFamily="34" charset="0"/>
                <a:cs typeface="Arial" panose="020B0604020202020204" pitchFamily="34" charset="0"/>
              </a:rPr>
              <a:t>issued </a:t>
            </a:r>
            <a:r>
              <a:rPr lang="en-US" sz="2200" b="1" i="1" dirty="0" smtClean="0">
                <a:latin typeface="Arial" panose="020B0604020202020204" pitchFamily="34" charset="0"/>
                <a:cs typeface="Arial" panose="020B0604020202020204" pitchFamily="34" charset="0"/>
              </a:rPr>
              <a:t>(Proposed)</a:t>
            </a:r>
            <a:endParaRPr lang="en-US" sz="2200" b="1" i="1" dirty="0">
              <a:latin typeface="Arial" panose="020B0604020202020204" pitchFamily="34" charset="0"/>
              <a:cs typeface="Arial" panose="020B0604020202020204" pitchFamily="34" charset="0"/>
            </a:endParaRPr>
          </a:p>
          <a:p>
            <a:pPr marL="817220" lvl="2" indent="-285750" defTabSz="914400" eaLnBrk="0" fontAlgn="base" hangingPunct="0">
              <a:spcBef>
                <a:spcPct val="0"/>
              </a:spcBef>
              <a:spcAft>
                <a:spcPts val="600"/>
              </a:spcAft>
              <a:buFont typeface="Wingdings" panose="05000000000000000000" pitchFamily="2" charset="2"/>
              <a:buChar char="§"/>
            </a:pPr>
            <a:r>
              <a:rPr lang="en-US" sz="2200" dirty="0" smtClean="0">
                <a:latin typeface="Arial" panose="020B0604020202020204" pitchFamily="34" charset="0"/>
                <a:cs typeface="Arial" panose="020B0604020202020204" pitchFamily="34" charset="0"/>
              </a:rPr>
              <a:t>R1 billion for SAPO Retail bond</a:t>
            </a:r>
          </a:p>
          <a:p>
            <a:pPr marL="817220" lvl="2" indent="-285750" defTabSz="914400" eaLnBrk="0" fontAlgn="base" hangingPunct="0">
              <a:lnSpc>
                <a:spcPct val="150000"/>
              </a:lnSpc>
              <a:spcBef>
                <a:spcPct val="0"/>
              </a:spcBef>
              <a:spcAft>
                <a:spcPct val="0"/>
              </a:spcAft>
              <a:buFont typeface="Wingdings" panose="05000000000000000000" pitchFamily="2" charset="2"/>
              <a:buChar char="§"/>
            </a:pPr>
            <a:endParaRPr lang="en-ZA" sz="2000" dirty="0">
              <a:latin typeface="Arial" panose="020B0604020202020204" pitchFamily="34" charset="0"/>
              <a:cs typeface="Arial" panose="020B0604020202020204" pitchFamily="34" charset="0"/>
            </a:endParaRPr>
          </a:p>
        </p:txBody>
      </p:sp>
      <p:sp>
        <p:nvSpPr>
          <p:cNvPr id="6" name="Content Placeholder 2"/>
          <p:cNvSpPr txBox="1">
            <a:spLocks/>
          </p:cNvSpPr>
          <p:nvPr/>
        </p:nvSpPr>
        <p:spPr>
          <a:xfrm>
            <a:off x="347122" y="5566943"/>
            <a:ext cx="9262543" cy="533400"/>
          </a:xfrm>
          <a:prstGeom prst="rect">
            <a:avLst/>
          </a:prstGeom>
          <a:solidFill>
            <a:schemeClr val="accent5">
              <a:lumMod val="75000"/>
            </a:schemeClr>
          </a:solidFill>
        </p:spPr>
        <p:txBody>
          <a:bodyPr vert="horz" lIns="91440" tIns="45720" rIns="91440" bIns="45720" rtlCol="0" anchor="ctr" anchorCtr="0">
            <a:normAutofit/>
          </a:bodyPr>
          <a:lstStyle>
            <a:lvl1pPr marL="0" indent="0" algn="l" defTabSz="457200" rtl="0" eaLnBrk="1" latinLnBrk="0" hangingPunct="1">
              <a:spcBef>
                <a:spcPts val="0"/>
              </a:spcBef>
              <a:spcAft>
                <a:spcPts val="1000"/>
              </a:spcAft>
              <a:buFontTx/>
              <a:buNone/>
              <a:defRPr sz="1800" b="1" kern="1200">
                <a:solidFill>
                  <a:schemeClr val="bg2"/>
                </a:solidFill>
                <a:latin typeface="+mn-lt"/>
                <a:ea typeface="+mn-ea"/>
                <a:cs typeface="+mn-cs"/>
              </a:defRPr>
            </a:lvl1pPr>
            <a:lvl2pPr marL="0" indent="0" algn="l" defTabSz="457200" rtl="0" eaLnBrk="1" latinLnBrk="0" hangingPunct="1">
              <a:spcBef>
                <a:spcPct val="20000"/>
              </a:spcBef>
              <a:buFontTx/>
              <a:buNone/>
              <a:defRPr sz="1800" kern="1200">
                <a:solidFill>
                  <a:schemeClr val="tx1"/>
                </a:solidFill>
                <a:latin typeface="+mn-lt"/>
                <a:ea typeface="+mn-ea"/>
                <a:cs typeface="+mn-cs"/>
              </a:defRPr>
            </a:lvl2pPr>
            <a:lvl3pPr marL="0" indent="0" algn="l" defTabSz="457200" rtl="0" eaLnBrk="1" latinLnBrk="0" hangingPunct="1">
              <a:spcBef>
                <a:spcPct val="20000"/>
              </a:spcBef>
              <a:buFontTx/>
              <a:buNone/>
              <a:defRPr sz="1800" kern="1200">
                <a:solidFill>
                  <a:schemeClr val="tx1"/>
                </a:solidFill>
                <a:latin typeface="+mn-lt"/>
                <a:ea typeface="+mn-ea"/>
                <a:cs typeface="+mn-cs"/>
              </a:defRPr>
            </a:lvl3pPr>
            <a:lvl4pPr marL="0" indent="0" algn="l" defTabSz="457200" rtl="0" eaLnBrk="1" latinLnBrk="0" hangingPunct="1">
              <a:spcBef>
                <a:spcPct val="20000"/>
              </a:spcBef>
              <a:buFontTx/>
              <a:buNone/>
              <a:defRPr sz="1800" kern="1200">
                <a:solidFill>
                  <a:schemeClr val="tx1"/>
                </a:solidFill>
                <a:latin typeface="+mn-lt"/>
                <a:ea typeface="+mn-ea"/>
                <a:cs typeface="+mn-cs"/>
              </a:defRPr>
            </a:lvl4pPr>
            <a:lvl5pPr marL="0" indent="0" algn="l" defTabSz="457200" rtl="0" eaLnBrk="1" latinLnBrk="0" hangingPunct="1">
              <a:spcBef>
                <a:spcPct val="20000"/>
              </a:spcBef>
              <a:buFontTx/>
              <a:buNone/>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b="0" dirty="0" smtClean="0">
                <a:solidFill>
                  <a:schemeClr val="bg1"/>
                </a:solidFill>
              </a:rPr>
              <a:t>Guarantees reduced from R3.7bn  to R1.4bn </a:t>
            </a:r>
          </a:p>
        </p:txBody>
      </p:sp>
    </p:spTree>
    <p:extLst>
      <p:ext uri="{BB962C8B-B14F-4D97-AF65-F5344CB8AC3E}">
        <p14:creationId xmlns:p14="http://schemas.microsoft.com/office/powerpoint/2010/main" val="3978768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SAP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PO_PPT_Template.potx" id="{B41F5EA8-454E-42F5-A64D-2A5F3A7F1D92}" vid="{FBD8BC63-DE24-4F05-AC0F-B60D14289694}"/>
    </a:ext>
  </a:extLst>
</a:theme>
</file>

<file path=ppt/theme/theme2.xml><?xml version="1.0" encoding="utf-8"?>
<a:theme xmlns:a="http://schemas.openxmlformats.org/drawingml/2006/main" name="Office Theme">
  <a:themeElements>
    <a:clrScheme name="SA Post Office">
      <a:dk1>
        <a:sysClr val="windowText" lastClr="000000"/>
      </a:dk1>
      <a:lt1>
        <a:sysClr val="window" lastClr="FFFFFF"/>
      </a:lt1>
      <a:dk2>
        <a:srgbClr val="004B8E"/>
      </a:dk2>
      <a:lt2>
        <a:srgbClr val="CC0926"/>
      </a:lt2>
      <a:accent1>
        <a:srgbClr val="CECFCD"/>
      </a:accent1>
      <a:accent2>
        <a:srgbClr val="B2B3B2"/>
      </a:accent2>
      <a:accent3>
        <a:srgbClr val="999A98"/>
      </a:accent3>
      <a:accent4>
        <a:srgbClr val="828381"/>
      </a:accent4>
      <a:accent5>
        <a:srgbClr val="4D8DBE"/>
      </a:accent5>
      <a:accent6>
        <a:srgbClr val="9DC8E0"/>
      </a:accent6>
      <a:hlink>
        <a:srgbClr val="008B51"/>
      </a:hlink>
      <a:folHlink>
        <a:srgbClr val="740D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SAP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PO_PPT_Template.potx" id="{B41F5EA8-454E-42F5-A64D-2A5F3A7F1D92}" vid="{FBD8BC63-DE24-4F05-AC0F-B60D1428969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SAPO_PPT_Template</Template>
  <TotalTime>14606</TotalTime>
  <Words>2204</Words>
  <Application>Microsoft Office PowerPoint</Application>
  <PresentationFormat>A4 Paper (210x297 mm)</PresentationFormat>
  <Paragraphs>334</Paragraphs>
  <Slides>17</Slides>
  <Notes>16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17</vt:i4>
      </vt:variant>
    </vt:vector>
  </HeadingPairs>
  <TitlesOfParts>
    <vt:vector size="24" baseType="lpstr">
      <vt:lpstr>Arial</vt:lpstr>
      <vt:lpstr>Calibri</vt:lpstr>
      <vt:lpstr>Times New Roman</vt:lpstr>
      <vt:lpstr>Wingdings</vt:lpstr>
      <vt:lpstr>SAPO</vt:lpstr>
      <vt:lpstr>Office Theme</vt:lpstr>
      <vt:lpstr>1_SAPO</vt:lpstr>
      <vt:lpstr>PowerPoint Presentation</vt:lpstr>
      <vt:lpstr>Six months performance overview </vt:lpstr>
      <vt:lpstr>Six months performance – 30 September 2017</vt:lpstr>
      <vt:lpstr>Year to date performance – 30 September 2017</vt:lpstr>
      <vt:lpstr>Performance summary at 30 September 2017</vt:lpstr>
      <vt:lpstr>Performance summary at 30 September 2017</vt:lpstr>
      <vt:lpstr>Funding requirements and sources of funding (Excludes SASSA Project)</vt:lpstr>
      <vt:lpstr>Funding requirements …. Bond issue</vt:lpstr>
      <vt:lpstr>Recapitalisation and guarantee requirements</vt:lpstr>
      <vt:lpstr>Envisaged SAPO Corporate Structure (Board supported)</vt:lpstr>
      <vt:lpstr>Strategy going forward  - Postbank</vt:lpstr>
      <vt:lpstr>Government Department or Competitive Business?</vt:lpstr>
      <vt:lpstr>PowerPoint Presentation</vt:lpstr>
      <vt:lpstr>Performance Objectives Q2 </vt:lpstr>
      <vt:lpstr>Performance Objectives Q2</vt:lpstr>
      <vt:lpstr>Performance Objectives Q2</vt:lpstr>
      <vt:lpstr>Critical Infrastructure Investment</vt:lpstr>
    </vt:vector>
  </TitlesOfParts>
  <Manager>Management Acc</Manager>
  <Company>Sapo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SAPO</dc:creator>
  <cp:lastModifiedBy>Darrin Arends</cp:lastModifiedBy>
  <cp:revision>1168</cp:revision>
  <cp:lastPrinted>2017-11-22T11:09:20Z</cp:lastPrinted>
  <dcterms:created xsi:type="dcterms:W3CDTF">2015-07-15T13:03:58Z</dcterms:created>
  <dcterms:modified xsi:type="dcterms:W3CDTF">2017-11-23T09:48:44Z</dcterms:modified>
</cp:coreProperties>
</file>