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handoutMasterIdLst>
    <p:handoutMasterId r:id="rId28"/>
  </p:handoutMasterIdLst>
  <p:sldIdLst>
    <p:sldId id="344" r:id="rId3"/>
    <p:sldId id="343" r:id="rId4"/>
    <p:sldId id="457" r:id="rId5"/>
    <p:sldId id="484" r:id="rId6"/>
    <p:sldId id="502" r:id="rId7"/>
    <p:sldId id="503" r:id="rId8"/>
    <p:sldId id="508" r:id="rId9"/>
    <p:sldId id="504" r:id="rId10"/>
    <p:sldId id="505" r:id="rId11"/>
    <p:sldId id="506" r:id="rId12"/>
    <p:sldId id="499" r:id="rId13"/>
    <p:sldId id="498" r:id="rId14"/>
    <p:sldId id="497" r:id="rId15"/>
    <p:sldId id="496" r:id="rId16"/>
    <p:sldId id="495" r:id="rId17"/>
    <p:sldId id="494" r:id="rId18"/>
    <p:sldId id="493" r:id="rId19"/>
    <p:sldId id="492" r:id="rId20"/>
    <p:sldId id="419" r:id="rId21"/>
    <p:sldId id="453" r:id="rId22"/>
    <p:sldId id="454" r:id="rId23"/>
    <p:sldId id="491" r:id="rId24"/>
    <p:sldId id="507" r:id="rId25"/>
    <p:sldId id="456" r:id="rId26"/>
  </p:sldIdLst>
  <p:sldSz cx="9144000" cy="6858000" type="screen4x3"/>
  <p:notesSz cx="6799263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CC3300"/>
    <a:srgbClr val="99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77" d="100"/>
          <a:sy n="77" d="100"/>
        </p:scale>
        <p:origin x="-2604" y="-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2" tIns="45726" rIns="91452" bIns="4572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>
            <a:extLst/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2" tIns="45726" rIns="91452" bIns="4572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4" name="Rectangle 4">
            <a:extLst/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2" tIns="45726" rIns="91452" bIns="4572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5" name="Rectangle 5">
            <a:extLst/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2" tIns="45726" rIns="91452" bIns="457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E8C50F5-96A9-4DB5-8D82-00B3C44A455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52" tIns="45726" rIns="91452" bIns="45726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/>
          </p:cNvPr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52" tIns="45726" rIns="91452" bIns="45726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AD54328-6A43-4941-992D-FDD207CCF7A8}" type="datetimeFigureOut">
              <a:rPr lang="en-US"/>
              <a:pPr>
                <a:defRPr/>
              </a:pPr>
              <a:t>11/30/2017</a:t>
            </a:fld>
            <a:endParaRPr lang="en-US" dirty="0"/>
          </a:p>
        </p:txBody>
      </p:sp>
      <p:sp>
        <p:nvSpPr>
          <p:cNvPr id="4" name="Slide Image Placeholder 3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2" tIns="45726" rIns="91452" bIns="4572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52" tIns="45726" rIns="91452" bIns="4572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/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52" tIns="45726" rIns="91452" bIns="45726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/>
          </p:cNvPr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wrap="square" lIns="91452" tIns="45726" rIns="91452" bIns="457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ADD6544-6C4A-40F6-9762-296FE5BF53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A70C00-B4E3-436F-A472-8DC76A0A55A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C3F0E-996F-4E48-BE2B-7EAF40E514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5174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C3B291-88AD-4AE1-98AD-A18B07B3A4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0026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5C2B01-2EDB-4A12-A6F3-21F443EC8C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30289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F70FB6-4E9F-4527-AFB7-A5FAB2BF0D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76981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939342-45A6-4559-A37A-133CCF6C9D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2711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E33C9-3EC3-4996-8E65-DAB7F6F074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18947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2622A-639E-49B1-A455-31E9916444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68718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9B66D2-2BAE-40FA-988A-2D5FF72BF2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14872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9AEF7-BC24-4146-979D-ECB12A4D1E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71949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27E1C1-F90E-436C-886B-7BE134D711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68538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ADBFD5-EF9D-4BEC-B856-75709A6CF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0332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2AD86-9252-46AD-A48B-7D36BBBA22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434385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532CF7-8F3A-4B06-9E01-9EDE78D472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213919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8CC872-E171-4E8C-8B32-FA25D1C9EC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453418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B9BD8C-DEA4-4F67-894F-94F9B9C513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078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32C88D-C2DE-43D7-8440-3A532A9935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7303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620BF5-D613-4B56-A8D5-669791674C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4196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9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49168-7C20-49F8-891A-09B18E8F16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9236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7FAC1-3E6A-4ECB-A7DF-6973A10E4A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8168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4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40A73-397D-4690-81AF-5811E0E042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9803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094DA-3A2C-42B8-9A0F-C251991F76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4264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EEEC3-9812-48B4-969D-DAF5DA71CD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1407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1030" name="Rectangle 6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133B334-79D6-48EF-83D5-BF5B9BB0B6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fld id="{923106F3-9471-4D93-8DD5-1FC2161A82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5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Excel_97-2003_Worksheet6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Excel_97-2003_Worksheet7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Excel_97-2003_Worksheet8.xls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7772400" cy="460375"/>
          </a:xfrm>
        </p:spPr>
        <p:txBody>
          <a:bodyPr/>
          <a:lstStyle/>
          <a:p>
            <a:pPr eaLnBrk="1" hangingPunct="1"/>
            <a:r>
              <a:rPr lang="en-ZA" altLang="en-US" sz="3200" b="1" smtClean="0">
                <a:solidFill>
                  <a:schemeClr val="tx1"/>
                </a:solidFill>
              </a:rPr>
              <a:t>FOREST SECTOR CHARTER COUNCIL</a:t>
            </a:r>
            <a:endParaRPr lang="en-GB" altLang="en-US" sz="3200" b="1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755775"/>
            <a:ext cx="8382000" cy="4340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600" b="1" smtClean="0"/>
              <a:t>PRESENTATION TO THE DEPARTMENT OF AGRICULTURE, FORESTRY &amp; FISHERIES PORTFOLIO COMMITTEE</a:t>
            </a:r>
          </a:p>
          <a:p>
            <a:pPr eaLnBrk="1" hangingPunct="1">
              <a:lnSpc>
                <a:spcPct val="90000"/>
              </a:lnSpc>
            </a:pPr>
            <a:endParaRPr lang="en-GB" altLang="en-US" sz="2600" b="1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600" b="1" smtClean="0">
                <a:solidFill>
                  <a:srgbClr val="00B050"/>
                </a:solidFill>
              </a:rPr>
              <a:t>FY2015-2016 B-BBEE STATUS of TRANSFORMATION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600" b="1" smtClean="0"/>
              <a:t>28 NOVEMBER 2017</a:t>
            </a:r>
          </a:p>
          <a:p>
            <a:pPr algn="l" eaLnBrk="1" hangingPunct="1">
              <a:lnSpc>
                <a:spcPct val="90000"/>
              </a:lnSpc>
            </a:pPr>
            <a:endParaRPr lang="en-GB" altLang="en-US" sz="2600" b="1" smtClean="0"/>
          </a:p>
          <a:p>
            <a:pPr algn="l" eaLnBrk="1" hangingPunct="1">
              <a:lnSpc>
                <a:spcPct val="90000"/>
              </a:lnSpc>
            </a:pPr>
            <a:r>
              <a:rPr lang="en-GB" altLang="en-US" sz="2600" b="1" smtClean="0"/>
              <a:t>	DR. DE MAHANGO (FSCC CHAIRMAN)</a:t>
            </a:r>
          </a:p>
          <a:p>
            <a:pPr eaLnBrk="1" hangingPunct="1">
              <a:lnSpc>
                <a:spcPct val="90000"/>
              </a:lnSpc>
            </a:pPr>
            <a:endParaRPr lang="en-ZA" altLang="en-US" sz="2000" b="1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1821A5-85BE-47AB-8719-3ED91F743C2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" name="Footer Placeholder 1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77200" cy="533400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chemeClr val="tx1"/>
                </a:solidFill>
              </a:rPr>
              <a:t>B-BBEE Status of Transformation(cont.)</a:t>
            </a:r>
          </a:p>
        </p:txBody>
      </p:sp>
      <p:sp>
        <p:nvSpPr>
          <p:cNvPr id="8195" name="Rectangle 2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41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CC3300"/>
              </a:buClr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Collect certificates with underlying information</a:t>
            </a:r>
          </a:p>
          <a:p>
            <a:pPr marL="0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endParaRPr lang="en-GB" altLang="en-US" sz="22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CC3300"/>
              </a:buClr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Analyse information received</a:t>
            </a:r>
          </a:p>
          <a:p>
            <a:pPr marL="0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endParaRPr lang="en-GB" altLang="en-US" sz="22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CC3300"/>
              </a:buClr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Analysis based on size of enterprise</a:t>
            </a:r>
          </a:p>
          <a:p>
            <a:pPr lvl="2" eaLnBrk="1" hangingPunct="1">
              <a:spcBef>
                <a:spcPct val="0"/>
              </a:spcBef>
              <a:buClr>
                <a:srgbClr val="CC3300"/>
              </a:buClr>
              <a:buFontTx/>
              <a:buChar char="-"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Medium &amp; Large Enterprises (MLE,˃ R35M turnover), </a:t>
            </a:r>
          </a:p>
          <a:p>
            <a:pPr lvl="2" eaLnBrk="1" hangingPunct="1">
              <a:spcBef>
                <a:spcPct val="0"/>
              </a:spcBef>
              <a:buClr>
                <a:srgbClr val="CC3300"/>
              </a:buClr>
              <a:buFontTx/>
              <a:buChar char="-"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Qualifying Small Enterprises (QSE, R5M-R35M turnover),  &amp; </a:t>
            </a:r>
          </a:p>
          <a:p>
            <a:pPr lvl="2" eaLnBrk="1" hangingPunct="1">
              <a:spcBef>
                <a:spcPct val="0"/>
              </a:spcBef>
              <a:buClr>
                <a:srgbClr val="CC3300"/>
              </a:buClr>
              <a:buFontTx/>
              <a:buChar char="-"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Exempted Micro Enterprises (EME˂ R5M)</a:t>
            </a:r>
          </a:p>
          <a:p>
            <a:pPr eaLnBrk="1" hangingPunct="1">
              <a:spcBef>
                <a:spcPct val="0"/>
              </a:spcBef>
              <a:buClr>
                <a:srgbClr val="CC3300"/>
              </a:buClr>
              <a:defRPr/>
            </a:pPr>
            <a:endParaRPr lang="en-GB" altLang="en-US" sz="22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CC3300"/>
              </a:buClr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Further Sub-sector analysis depending on available data (N/A)</a:t>
            </a:r>
          </a:p>
          <a:p>
            <a:pPr marL="0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endParaRPr lang="en-GB" altLang="en-US" sz="22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CC3300"/>
              </a:buClr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Comparison of current results with past performances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300" b="1" dirty="0">
              <a:solidFill>
                <a:srgbClr val="92D050"/>
              </a:solidFill>
            </a:endParaRPr>
          </a:p>
          <a:p>
            <a:pPr marL="0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endParaRPr lang="en-GB" altLang="en-US" sz="2400" dirty="0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3EDDFB-A57D-4F60-A2C6-16CC107D1CD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77200" cy="533400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chemeClr val="tx1"/>
                </a:solidFill>
              </a:rPr>
              <a:t>B-BBEE Status of Transformation (cont.)</a:t>
            </a:r>
          </a:p>
        </p:txBody>
      </p:sp>
      <p:sp>
        <p:nvSpPr>
          <p:cNvPr id="8195" name="Rectangle 2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GB" altLang="en-US" sz="2200" b="1" dirty="0"/>
              <a:t>Comparison of certificates received: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1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100" b="1" dirty="0">
              <a:solidFill>
                <a:srgbClr val="92D05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FontTx/>
              <a:buNone/>
              <a:defRPr/>
            </a:pPr>
            <a:r>
              <a:rPr lang="en-US" sz="2100" b="1" dirty="0">
                <a:solidFill>
                  <a:srgbClr val="92D050"/>
                </a:solidFill>
              </a:rPr>
              <a:t>     </a:t>
            </a:r>
            <a:endParaRPr lang="en-US" altLang="en-US" sz="21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1200" dirty="0"/>
          </a:p>
          <a:p>
            <a:pPr lvl="2"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5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2400" dirty="0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6C0409-0F6C-4911-92E2-84415BEEAE0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graphicFrame>
        <p:nvGraphicFramePr>
          <p:cNvPr id="13317" name="Object 6"/>
          <p:cNvGraphicFramePr>
            <a:graphicFrameLocks/>
          </p:cNvGraphicFramePr>
          <p:nvPr/>
        </p:nvGraphicFramePr>
        <p:xfrm>
          <a:off x="533400" y="2057400"/>
          <a:ext cx="8153400" cy="3984625"/>
        </p:xfrm>
        <a:graphic>
          <a:graphicData uri="http://schemas.openxmlformats.org/presentationml/2006/ole">
            <p:oleObj spid="_x0000_s13318" name="Chart" r:id="rId4" imgW="5510328" imgH="3218422" progId="Excel.Sheet.8">
              <p:embed/>
            </p:oleObj>
          </a:graphicData>
        </a:graphic>
      </p:graphicFrame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077200" cy="533400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chemeClr val="tx1"/>
                </a:solidFill>
              </a:rPr>
              <a:t>B-BBEE Status of Transformation (cont.)</a:t>
            </a:r>
          </a:p>
        </p:txBody>
      </p:sp>
      <p:sp>
        <p:nvSpPr>
          <p:cNvPr id="8195" name="Rectangle 2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ZA" altLang="en-US" sz="2200" b="1" dirty="0"/>
              <a:t>Certificates received per entity</a:t>
            </a:r>
            <a:endParaRPr lang="en-US" altLang="en-US" sz="21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100" b="1" dirty="0">
              <a:solidFill>
                <a:srgbClr val="92D05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FontTx/>
              <a:buNone/>
              <a:defRPr/>
            </a:pPr>
            <a:r>
              <a:rPr lang="en-US" sz="2100" b="1" dirty="0">
                <a:solidFill>
                  <a:srgbClr val="92D050"/>
                </a:solidFill>
              </a:rPr>
              <a:t>     </a:t>
            </a:r>
            <a:endParaRPr lang="en-US" altLang="en-US" sz="21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1200" dirty="0"/>
          </a:p>
          <a:p>
            <a:pPr lvl="2"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5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2400" dirty="0"/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9F75D5-1258-4537-98A8-D45DA6E8B71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graphicFrame>
        <p:nvGraphicFramePr>
          <p:cNvPr id="14341" name="Object 9"/>
          <p:cNvGraphicFramePr>
            <a:graphicFrameLocks/>
          </p:cNvGraphicFramePr>
          <p:nvPr/>
        </p:nvGraphicFramePr>
        <p:xfrm>
          <a:off x="609600" y="2362200"/>
          <a:ext cx="8077200" cy="3581400"/>
        </p:xfrm>
        <a:graphic>
          <a:graphicData uri="http://schemas.openxmlformats.org/presentationml/2006/ole">
            <p:oleObj spid="_x0000_s14342" name="Chart" r:id="rId4" imgW="5510328" imgH="2413816" progId="Excel.Sheet.8">
              <p:embed/>
            </p:oleObj>
          </a:graphicData>
        </a:graphic>
      </p:graphicFrame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77200" cy="533400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chemeClr val="tx1"/>
                </a:solidFill>
              </a:rPr>
              <a:t>B-BBEE Status of Transformation (cont.)</a:t>
            </a:r>
          </a:p>
        </p:txBody>
      </p:sp>
      <p:sp>
        <p:nvSpPr>
          <p:cNvPr id="8195" name="Rectangle 2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US" altLang="en-US" sz="2400" b="1" dirty="0"/>
              <a:t>MLE average score comparison</a:t>
            </a:r>
            <a:r>
              <a:rPr lang="en-GB" altLang="en-US" sz="2200" b="1" dirty="0"/>
              <a:t>: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100" b="1" dirty="0">
              <a:solidFill>
                <a:srgbClr val="92D05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FontTx/>
              <a:buNone/>
              <a:defRPr/>
            </a:pPr>
            <a:r>
              <a:rPr lang="en-US" sz="2100" b="1" dirty="0">
                <a:solidFill>
                  <a:srgbClr val="92D050"/>
                </a:solidFill>
              </a:rPr>
              <a:t>     </a:t>
            </a:r>
            <a:endParaRPr lang="en-US" altLang="en-US" sz="21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1200" dirty="0"/>
          </a:p>
          <a:p>
            <a:pPr lvl="2"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5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2400" dirty="0"/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F8A6EB-48DD-4E29-BBA4-6CB5C01C5AE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graphicFrame>
        <p:nvGraphicFramePr>
          <p:cNvPr id="15365" name="Object 12"/>
          <p:cNvGraphicFramePr>
            <a:graphicFrameLocks/>
          </p:cNvGraphicFramePr>
          <p:nvPr/>
        </p:nvGraphicFramePr>
        <p:xfrm>
          <a:off x="533400" y="2209800"/>
          <a:ext cx="8153400" cy="3886200"/>
        </p:xfrm>
        <a:graphic>
          <a:graphicData uri="http://schemas.openxmlformats.org/presentationml/2006/ole">
            <p:oleObj spid="_x0000_s15366" name="Chart" r:id="rId4" imgW="5644429" imgH="3578056" progId="Excel.Sheet.8">
              <p:embed/>
            </p:oleObj>
          </a:graphicData>
        </a:graphic>
      </p:graphicFrame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77200" cy="533400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chemeClr val="tx1"/>
                </a:solidFill>
              </a:rPr>
              <a:t>B-BBEE Status of Transformation (cont.)</a:t>
            </a:r>
          </a:p>
        </p:txBody>
      </p:sp>
      <p:sp>
        <p:nvSpPr>
          <p:cNvPr id="8195" name="Rectangle 2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GB" altLang="en-US" sz="2200" b="1" dirty="0"/>
              <a:t>MLE Targets: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100" b="1" dirty="0">
              <a:solidFill>
                <a:srgbClr val="92D05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FontTx/>
              <a:buNone/>
              <a:defRPr/>
            </a:pPr>
            <a:r>
              <a:rPr lang="en-US" sz="2100" b="1" dirty="0">
                <a:solidFill>
                  <a:srgbClr val="92D050"/>
                </a:solidFill>
              </a:rPr>
              <a:t>     </a:t>
            </a:r>
            <a:endParaRPr lang="en-US" altLang="en-US" sz="21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1200" dirty="0"/>
          </a:p>
          <a:p>
            <a:pPr lvl="2"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5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2400" dirty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B68C9D-97C8-4477-BCE9-21D05809F05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graphicFrame>
        <p:nvGraphicFramePr>
          <p:cNvPr id="16389" name="Object 6"/>
          <p:cNvGraphicFramePr>
            <a:graphicFrameLocks/>
          </p:cNvGraphicFramePr>
          <p:nvPr/>
        </p:nvGraphicFramePr>
        <p:xfrm>
          <a:off x="533400" y="2209800"/>
          <a:ext cx="8153400" cy="3886200"/>
        </p:xfrm>
        <a:graphic>
          <a:graphicData uri="http://schemas.openxmlformats.org/presentationml/2006/ole">
            <p:oleObj spid="_x0000_s16390" name="Chart" r:id="rId4" imgW="5662716" imgH="3212326" progId="Excel.Sheet.8">
              <p:embed/>
            </p:oleObj>
          </a:graphicData>
        </a:graphic>
      </p:graphicFrame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77200" cy="533400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chemeClr val="tx1"/>
                </a:solidFill>
              </a:rPr>
              <a:t>B-BBEE Status of Transformation (cont.)</a:t>
            </a:r>
          </a:p>
        </p:txBody>
      </p:sp>
      <p:sp>
        <p:nvSpPr>
          <p:cNvPr id="8195" name="Rectangle 2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GB" altLang="en-US" sz="2200" b="1" dirty="0"/>
              <a:t>MLE Black owned Vs Black Women Owned Averages: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100" b="1" dirty="0">
              <a:solidFill>
                <a:srgbClr val="92D05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FontTx/>
              <a:buNone/>
              <a:defRPr/>
            </a:pPr>
            <a:r>
              <a:rPr lang="en-US" sz="2100" b="1" dirty="0">
                <a:solidFill>
                  <a:srgbClr val="92D050"/>
                </a:solidFill>
              </a:rPr>
              <a:t>     </a:t>
            </a:r>
            <a:endParaRPr lang="en-US" altLang="en-US" sz="21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1200" dirty="0"/>
          </a:p>
          <a:p>
            <a:pPr lvl="2"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5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2400" dirty="0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6FE61D-0F1A-49A4-A57C-A3870271DBC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graphicFrame>
        <p:nvGraphicFramePr>
          <p:cNvPr id="17413" name="Object 6"/>
          <p:cNvGraphicFramePr>
            <a:graphicFrameLocks/>
          </p:cNvGraphicFramePr>
          <p:nvPr/>
        </p:nvGraphicFramePr>
        <p:xfrm>
          <a:off x="533400" y="2209800"/>
          <a:ext cx="8153400" cy="3878263"/>
        </p:xfrm>
        <a:graphic>
          <a:graphicData uri="http://schemas.openxmlformats.org/presentationml/2006/ole">
            <p:oleObj spid="_x0000_s17414" name="Chart" r:id="rId4" imgW="5668811" imgH="3218422" progId="Excel.Sheet.8">
              <p:embed/>
            </p:oleObj>
          </a:graphicData>
        </a:graphic>
      </p:graphicFrame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77200" cy="533400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chemeClr val="tx1"/>
                </a:solidFill>
              </a:rPr>
              <a:t>B-BBEE Status of Transformation (cont.)</a:t>
            </a:r>
          </a:p>
        </p:txBody>
      </p:sp>
      <p:sp>
        <p:nvSpPr>
          <p:cNvPr id="8195" name="Rectangle 2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GB" altLang="en-US" sz="2200" b="1" dirty="0"/>
              <a:t>QSE Average Score Comparison: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100" b="1" dirty="0">
              <a:solidFill>
                <a:srgbClr val="92D05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FontTx/>
              <a:buNone/>
              <a:defRPr/>
            </a:pPr>
            <a:r>
              <a:rPr lang="en-US" sz="2100" b="1" dirty="0">
                <a:solidFill>
                  <a:srgbClr val="92D050"/>
                </a:solidFill>
              </a:rPr>
              <a:t>     </a:t>
            </a:r>
            <a:endParaRPr lang="en-US" altLang="en-US" sz="21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1200" dirty="0"/>
          </a:p>
          <a:p>
            <a:pPr lvl="2"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5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2400" dirty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7EFB53-5FB2-49A3-A71D-02592B65A7E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graphicFrame>
        <p:nvGraphicFramePr>
          <p:cNvPr id="18437" name="Object 12"/>
          <p:cNvGraphicFramePr>
            <a:graphicFrameLocks/>
          </p:cNvGraphicFramePr>
          <p:nvPr/>
        </p:nvGraphicFramePr>
        <p:xfrm>
          <a:off x="533400" y="2209800"/>
          <a:ext cx="8153400" cy="3676650"/>
        </p:xfrm>
        <a:graphic>
          <a:graphicData uri="http://schemas.openxmlformats.org/presentationml/2006/ole">
            <p:oleObj spid="_x0000_s18438" name="Chart" r:id="rId4" imgW="5681002" imgH="4266847" progId="Excel.Sheet.8">
              <p:embed/>
            </p:oleObj>
          </a:graphicData>
        </a:graphic>
      </p:graphicFrame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77200" cy="533400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chemeClr val="tx1"/>
                </a:solidFill>
              </a:rPr>
              <a:t>B-BBEE Status of Transformation (cont.)</a:t>
            </a:r>
          </a:p>
        </p:txBody>
      </p:sp>
      <p:sp>
        <p:nvSpPr>
          <p:cNvPr id="8195" name="Rectangle 2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GB" altLang="en-US" sz="2200" b="1" dirty="0"/>
              <a:t>QSE Target Attainment: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100" b="1" dirty="0">
              <a:solidFill>
                <a:srgbClr val="92D05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FontTx/>
              <a:buNone/>
              <a:defRPr/>
            </a:pPr>
            <a:r>
              <a:rPr lang="en-US" sz="2100" b="1" dirty="0">
                <a:solidFill>
                  <a:srgbClr val="92D050"/>
                </a:solidFill>
              </a:rPr>
              <a:t>     </a:t>
            </a:r>
            <a:endParaRPr lang="en-US" altLang="en-US" sz="21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1200" dirty="0"/>
          </a:p>
          <a:p>
            <a:pPr lvl="2"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5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2400" dirty="0"/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F5C2E7-9502-44E9-AB9B-D8D9F7E2CD3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graphicFrame>
        <p:nvGraphicFramePr>
          <p:cNvPr id="19461" name="Object 6"/>
          <p:cNvGraphicFramePr>
            <a:graphicFrameLocks/>
          </p:cNvGraphicFramePr>
          <p:nvPr/>
        </p:nvGraphicFramePr>
        <p:xfrm>
          <a:off x="533400" y="2212975"/>
          <a:ext cx="8153400" cy="3730625"/>
        </p:xfrm>
        <a:graphic>
          <a:graphicData uri="http://schemas.openxmlformats.org/presentationml/2006/ole">
            <p:oleObj spid="_x0000_s19462" name="Chart" r:id="rId4" imgW="5668811" imgH="3230613" progId="Excel.Sheet.8">
              <p:embed/>
            </p:oleObj>
          </a:graphicData>
        </a:graphic>
      </p:graphicFrame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77200" cy="533400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chemeClr val="tx1"/>
                </a:solidFill>
              </a:rPr>
              <a:t>B-BBEE Status of Transformation (cont.)</a:t>
            </a:r>
          </a:p>
        </p:txBody>
      </p:sp>
      <p:sp>
        <p:nvSpPr>
          <p:cNvPr id="8195" name="Rectangle 2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GB" altLang="en-US" sz="2200" b="1" dirty="0"/>
              <a:t>EME certificates received: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100" b="1" dirty="0">
              <a:solidFill>
                <a:srgbClr val="92D05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FontTx/>
              <a:buNone/>
              <a:defRPr/>
            </a:pPr>
            <a:r>
              <a:rPr lang="en-US" sz="2100" b="1" dirty="0">
                <a:solidFill>
                  <a:srgbClr val="92D050"/>
                </a:solidFill>
              </a:rPr>
              <a:t>     </a:t>
            </a:r>
            <a:endParaRPr lang="en-US" altLang="en-US" sz="21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1200" dirty="0"/>
          </a:p>
          <a:p>
            <a:pPr lvl="2"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5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2400" dirty="0"/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CD548E-D134-444D-9736-853175BB8A5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graphicFrame>
        <p:nvGraphicFramePr>
          <p:cNvPr id="20485" name="Object 6"/>
          <p:cNvGraphicFramePr>
            <a:graphicFrameLocks/>
          </p:cNvGraphicFramePr>
          <p:nvPr/>
        </p:nvGraphicFramePr>
        <p:xfrm>
          <a:off x="533400" y="2209800"/>
          <a:ext cx="8153400" cy="3832225"/>
        </p:xfrm>
        <a:graphic>
          <a:graphicData uri="http://schemas.openxmlformats.org/presentationml/2006/ole">
            <p:oleObj spid="_x0000_s20486" name="Chart" r:id="rId4" imgW="5663675" imgH="2651990" progId="Excel.Sheet.8">
              <p:embed/>
            </p:oleObj>
          </a:graphicData>
        </a:graphic>
      </p:graphicFrame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 noChangeArrowheads="1"/>
          </p:cNvSpPr>
          <p:nvPr>
            <p:ph type="title"/>
          </p:nvPr>
        </p:nvSpPr>
        <p:spPr>
          <a:xfrm>
            <a:off x="438150" y="1143000"/>
            <a:ext cx="8229600" cy="533400"/>
          </a:xfrm>
        </p:spPr>
        <p:txBody>
          <a:bodyPr/>
          <a:lstStyle/>
          <a:p>
            <a:pPr eaLnBrk="1" hangingPunct="1"/>
            <a:r>
              <a:rPr lang="en-US" altLang="en-US" sz="3000" b="1" smtClean="0"/>
              <a:t>B-BBEE Transformation Status (cont)</a:t>
            </a:r>
          </a:p>
        </p:txBody>
      </p:sp>
      <p:sp>
        <p:nvSpPr>
          <p:cNvPr id="9219" name="Rectangle 2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41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CC3300"/>
              </a:buClr>
              <a:defRPr/>
            </a:pPr>
            <a:r>
              <a:rPr lang="en-GB" altLang="en-US" sz="2200" b="1" dirty="0"/>
              <a:t>Summary- Medium and Large Enterprises</a:t>
            </a:r>
          </a:p>
          <a:p>
            <a:pPr marL="0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endParaRPr lang="en-GB" altLang="en-US" sz="2200" b="1" dirty="0"/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GB" altLang="en-US" sz="2400" dirty="0"/>
              <a:t>Sector maintained a </a:t>
            </a:r>
            <a:r>
              <a:rPr lang="en-GB" altLang="en-US" sz="2400" b="1" dirty="0"/>
              <a:t>level four B-BBEE status</a:t>
            </a:r>
            <a:endParaRPr lang="en-GB" altLang="en-US" sz="2400" b="1" dirty="0">
              <a:solidFill>
                <a:srgbClr val="00B050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GB" altLang="en-US" sz="2400" b="1" dirty="0">
              <a:solidFill>
                <a:srgbClr val="00B05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ZA" altLang="en-US" sz="2400" kern="1200" dirty="0">
                <a:solidFill>
                  <a:srgbClr val="000000"/>
                </a:solidFill>
                <a:ea typeface="ＭＳ Ｐゴシック" pitchFamily="34" charset="-128"/>
              </a:rPr>
              <a:t>Improvements on Socio- Economic Development, Enterprise Development, Preferential Procurement and Ownership</a:t>
            </a:r>
          </a:p>
          <a:p>
            <a:pPr marL="457200" lvl="1" indent="0"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ZA" altLang="en-US" sz="2400" kern="12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ZA" altLang="en-US" sz="2400" kern="1200" dirty="0">
                <a:solidFill>
                  <a:srgbClr val="000000"/>
                </a:solidFill>
                <a:ea typeface="ＭＳ Ｐゴシック" pitchFamily="34" charset="-128"/>
              </a:rPr>
              <a:t>Low performance on</a:t>
            </a:r>
            <a:r>
              <a:rPr lang="en-ZA" altLang="en-US" sz="2400" b="1" kern="1200" dirty="0">
                <a:solidFill>
                  <a:srgbClr val="000000"/>
                </a:solidFill>
                <a:ea typeface="ＭＳ Ｐゴシック" pitchFamily="34" charset="-128"/>
              </a:rPr>
              <a:t>, </a:t>
            </a:r>
            <a:r>
              <a:rPr lang="en-ZA" altLang="en-US" sz="2400" kern="1200" dirty="0">
                <a:solidFill>
                  <a:srgbClr val="000000"/>
                </a:solidFill>
                <a:ea typeface="ＭＳ Ｐゴシック" pitchFamily="34" charset="-128"/>
              </a:rPr>
              <a:t>Management Control, Employment Equity &amp; Skills Development (less than 50% achieved to target points)</a:t>
            </a:r>
          </a:p>
          <a:p>
            <a:pPr marL="457200" lvl="1" indent="0"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ZA" altLang="en-US" sz="2400" kern="12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ZA" altLang="en-US" sz="2400" kern="1200" dirty="0">
                <a:solidFill>
                  <a:srgbClr val="000000"/>
                </a:solidFill>
                <a:ea typeface="ＭＳ Ｐゴシック" pitchFamily="34" charset="-128"/>
              </a:rPr>
              <a:t>Increase in terms of submission 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FFF17C-D02A-4CB0-8AF4-B34FE8558BB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533400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chemeClr val="tx1"/>
                </a:solidFill>
              </a:rPr>
              <a:t>PRESENTATION OUTLINE</a:t>
            </a:r>
          </a:p>
        </p:txBody>
      </p:sp>
      <p:sp>
        <p:nvSpPr>
          <p:cNvPr id="4099" name="Rectangle 2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419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200" dirty="0"/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US" altLang="en-US" sz="2400" dirty="0"/>
              <a:t>Overview- Forest Sector Code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US" altLang="en-US" sz="2400" dirty="0"/>
              <a:t>Briefing - Forest Sector Charter Council’s role</a:t>
            </a:r>
          </a:p>
          <a:p>
            <a:pPr marL="0" indent="0"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US" altLang="en-US" sz="2400" dirty="0"/>
              <a:t>B-BBEE Transformation Status report</a:t>
            </a:r>
            <a:endParaRPr lang="en-GB" altLang="en-US" sz="2400" dirty="0"/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GB" altLang="en-US" sz="2400" dirty="0"/>
              <a:t>Medium &amp; Large Enterprises (MLE) analysis</a:t>
            </a: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GB" altLang="en-US" sz="2400" dirty="0"/>
              <a:t>Qualifying &amp; Small Enterprises (QSE) analysis</a:t>
            </a: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GB" altLang="en-US" sz="2400" dirty="0"/>
              <a:t>Exempted Micro Enterprises (EME) analysis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en-ZA" altLang="en-US" sz="2400" dirty="0"/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US" altLang="en-US" sz="2400" dirty="0"/>
              <a:t>Challenges</a:t>
            </a:r>
            <a:endParaRPr lang="en-GB" altLang="en-US" sz="2400" dirty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53163"/>
            <a:ext cx="2133600" cy="46831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4DCD7C-439B-4054-8B13-E3FF83399ED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381000"/>
          </a:xfrm>
        </p:spPr>
        <p:txBody>
          <a:bodyPr/>
          <a:lstStyle/>
          <a:p>
            <a:pPr eaLnBrk="1" hangingPunct="1"/>
            <a:r>
              <a:rPr lang="en-US" altLang="en-US" sz="3000" b="1" smtClean="0"/>
              <a:t>B-BBEE Transformation Status (cont.)</a:t>
            </a:r>
          </a:p>
        </p:txBody>
      </p:sp>
      <p:sp>
        <p:nvSpPr>
          <p:cNvPr id="9219" name="Rectangle 2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839200" cy="4724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CC3300"/>
              </a:buClr>
              <a:defRPr/>
            </a:pPr>
            <a:r>
              <a:rPr lang="en-ZA" altLang="en-US" sz="2200" b="1" kern="1200" dirty="0">
                <a:solidFill>
                  <a:srgbClr val="000000"/>
                </a:solidFill>
                <a:ea typeface="ＭＳ Ｐゴシック" pitchFamily="34" charset="-128"/>
              </a:rPr>
              <a:t>Summary- Qualifying Small Enterprises</a:t>
            </a:r>
          </a:p>
          <a:p>
            <a:pPr marL="0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endParaRPr lang="en-ZA" altLang="en-US" sz="2200" b="1" kern="12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ZA" altLang="en-US" sz="2200" kern="1200" dirty="0">
                <a:solidFill>
                  <a:srgbClr val="000000"/>
                </a:solidFill>
                <a:ea typeface="ＭＳ Ｐゴシック" pitchFamily="34" charset="-128"/>
              </a:rPr>
              <a:t>Maintained </a:t>
            </a:r>
            <a:r>
              <a:rPr lang="en-ZA" altLang="en-US" sz="2200" b="1" kern="1200" dirty="0">
                <a:solidFill>
                  <a:srgbClr val="000000"/>
                </a:solidFill>
                <a:ea typeface="ＭＳ Ｐゴシック" pitchFamily="34" charset="-128"/>
              </a:rPr>
              <a:t>level 3 B-BBEE status</a:t>
            </a:r>
            <a:endParaRPr lang="en-ZA" altLang="en-US" sz="2200" kern="1200" dirty="0">
              <a:ea typeface="ＭＳ Ｐゴシック" pitchFamily="34" charset="-128"/>
            </a:endParaRPr>
          </a:p>
          <a:p>
            <a:pPr marL="457200" lvl="1" indent="0"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ZA" altLang="en-US" sz="2200" kern="1200" dirty="0">
              <a:ea typeface="ＭＳ Ｐゴシック" pitchFamily="34" charset="-128"/>
            </a:endParaRPr>
          </a:p>
          <a:p>
            <a:pPr lvl="1" algn="just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ZA" altLang="en-US" sz="2200" kern="1200" dirty="0">
                <a:solidFill>
                  <a:srgbClr val="000000"/>
                </a:solidFill>
                <a:ea typeface="ＭＳ Ｐゴシック" pitchFamily="34" charset="-128"/>
              </a:rPr>
              <a:t>Outstanding performance in all elements</a:t>
            </a:r>
          </a:p>
          <a:p>
            <a:pPr marL="457200" lvl="1" indent="0"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ZA" altLang="en-US" sz="2200" kern="12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ZA" altLang="en-US" sz="2200" kern="1200" dirty="0">
                <a:solidFill>
                  <a:srgbClr val="000000"/>
                </a:solidFill>
                <a:ea typeface="ＭＳ Ｐゴシック" pitchFamily="34" charset="-128"/>
              </a:rPr>
              <a:t>Lowest scored achieved for skills development even though there has been an improvement</a:t>
            </a:r>
          </a:p>
          <a:p>
            <a:pPr eaLnBrk="1" hangingPunct="1">
              <a:spcBef>
                <a:spcPct val="0"/>
              </a:spcBef>
              <a:buClr>
                <a:srgbClr val="CC3300"/>
              </a:buClr>
              <a:defRPr/>
            </a:pPr>
            <a:endParaRPr lang="en-ZA" altLang="en-US" sz="2200" kern="12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  <a:buClr>
                <a:srgbClr val="CC3300"/>
              </a:buClr>
              <a:defRPr/>
            </a:pPr>
            <a:r>
              <a:rPr lang="en-ZA" altLang="en-US" sz="2200" b="1" kern="1200" dirty="0">
                <a:solidFill>
                  <a:srgbClr val="000000"/>
                </a:solidFill>
                <a:ea typeface="ＭＳ Ｐゴシック" pitchFamily="34" charset="-128"/>
              </a:rPr>
              <a:t>EME’s </a:t>
            </a:r>
            <a:r>
              <a:rPr lang="en-ZA" altLang="en-US" sz="2200" kern="1200" dirty="0">
                <a:solidFill>
                  <a:srgbClr val="000000"/>
                </a:solidFill>
                <a:ea typeface="ＭＳ Ｐゴシック" pitchFamily="34" charset="-128"/>
              </a:rPr>
              <a:t>maintained </a:t>
            </a:r>
            <a:r>
              <a:rPr lang="en-ZA" altLang="en-US" sz="2200" b="1" kern="1200" dirty="0">
                <a:solidFill>
                  <a:srgbClr val="000000"/>
                </a:solidFill>
                <a:ea typeface="ＭＳ Ｐゴシック" pitchFamily="34" charset="-128"/>
              </a:rPr>
              <a:t>level 4 B-BBEE status</a:t>
            </a:r>
          </a:p>
          <a:p>
            <a:pPr eaLnBrk="1" hangingPunct="1">
              <a:spcBef>
                <a:spcPct val="0"/>
              </a:spcBef>
              <a:buClr>
                <a:srgbClr val="CC3300"/>
              </a:buClr>
              <a:defRPr/>
            </a:pPr>
            <a:endParaRPr lang="en-US" altLang="en-US" sz="2200" kern="12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lvl="1" algn="just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GB" altLang="en-US" sz="2200" dirty="0"/>
              <a:t>Indication shows most EMEs are non-women owned</a:t>
            </a:r>
          </a:p>
          <a:p>
            <a:pPr lvl="1" algn="just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GB" altLang="en-US" sz="2200" dirty="0"/>
              <a:t>Non compliance with industry Codes of Good Conduct</a:t>
            </a:r>
          </a:p>
          <a:p>
            <a:pPr marL="0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endParaRPr lang="en-ZA" altLang="en-US" sz="2200" kern="12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GB" altLang="en-US" sz="1800" dirty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D1771F-3CEE-40E2-9974-67B438BE892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533400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chemeClr val="tx1"/>
                </a:solidFill>
              </a:rPr>
              <a:t>B-BBEE Status of Transformation ( cont.)</a:t>
            </a:r>
            <a:endParaRPr lang="en-US" altLang="en-US" sz="3000" b="1" smtClean="0"/>
          </a:p>
        </p:txBody>
      </p:sp>
      <p:sp>
        <p:nvSpPr>
          <p:cNvPr id="9219" name="Rectangle 2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686800" cy="4343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CC3300"/>
              </a:buClr>
              <a:defRPr/>
            </a:pPr>
            <a:r>
              <a:rPr lang="en-ZA" altLang="en-US" sz="2200" b="1" kern="1200" dirty="0">
                <a:solidFill>
                  <a:srgbClr val="000000"/>
                </a:solidFill>
                <a:ea typeface="ＭＳ Ｐゴシック" pitchFamily="34" charset="-128"/>
              </a:rPr>
              <a:t>Challenges</a:t>
            </a:r>
          </a:p>
          <a:p>
            <a:pPr marL="0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endParaRPr lang="en-ZA" altLang="en-US" sz="2200" b="1" kern="12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lvl="2" eaLnBrk="1" hangingPunct="1">
              <a:spcBef>
                <a:spcPct val="0"/>
              </a:spcBef>
              <a:buClr>
                <a:srgbClr val="CC3300"/>
              </a:buClr>
              <a:buFontTx/>
              <a:buChar char="-"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Inconsistency in terms of submission (B-BBEE Act)</a:t>
            </a:r>
          </a:p>
          <a:p>
            <a:pPr marL="914400" lvl="2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endParaRPr lang="en-GB" altLang="en-US" sz="2200" dirty="0">
              <a:solidFill>
                <a:srgbClr val="000000"/>
              </a:solidFill>
            </a:endParaRPr>
          </a:p>
          <a:p>
            <a:pPr lvl="2" eaLnBrk="1" hangingPunct="1">
              <a:spcBef>
                <a:spcPct val="0"/>
              </a:spcBef>
              <a:buClr>
                <a:srgbClr val="CC3300"/>
              </a:buClr>
              <a:buFontTx/>
              <a:buChar char="-"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Insufficient underlying information making it difficult for in depth analysis- (B-BBEE Act)</a:t>
            </a:r>
          </a:p>
          <a:p>
            <a:pPr marL="914400" lvl="2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endParaRPr lang="en-GB" altLang="en-US" sz="2200" dirty="0">
              <a:solidFill>
                <a:srgbClr val="000000"/>
              </a:solidFill>
            </a:endParaRPr>
          </a:p>
          <a:p>
            <a:pPr lvl="2" eaLnBrk="1" hangingPunct="1">
              <a:spcBef>
                <a:spcPct val="0"/>
              </a:spcBef>
              <a:buClr>
                <a:srgbClr val="CC3300"/>
              </a:buClr>
              <a:buFontTx/>
              <a:buChar char="-"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Inaccurate database (Associations, CEO visits)</a:t>
            </a:r>
          </a:p>
          <a:p>
            <a:pPr marL="914400" lvl="2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endParaRPr lang="en-GB" altLang="en-US" sz="2200" dirty="0">
              <a:solidFill>
                <a:srgbClr val="000000"/>
              </a:solidFill>
            </a:endParaRPr>
          </a:p>
          <a:p>
            <a:pPr lvl="2" eaLnBrk="1" hangingPunct="1">
              <a:spcBef>
                <a:spcPct val="0"/>
              </a:spcBef>
              <a:buClr>
                <a:srgbClr val="CC3300"/>
              </a:buClr>
              <a:buFontTx/>
              <a:buChar char="-"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Verification using Generic scorecard (Regulators)</a:t>
            </a:r>
          </a:p>
          <a:p>
            <a:pPr lvl="2" eaLnBrk="1" hangingPunct="1">
              <a:spcBef>
                <a:spcPct val="0"/>
              </a:spcBef>
              <a:buClr>
                <a:srgbClr val="CC3300"/>
              </a:buClr>
              <a:buFontTx/>
              <a:buChar char="-"/>
              <a:defRPr/>
            </a:pPr>
            <a:endParaRPr lang="en-GB" altLang="en-US" sz="2200" dirty="0">
              <a:solidFill>
                <a:srgbClr val="000000"/>
              </a:solidFill>
            </a:endParaRPr>
          </a:p>
          <a:p>
            <a:pPr lvl="2" eaLnBrk="1" hangingPunct="1">
              <a:spcBef>
                <a:spcPct val="0"/>
              </a:spcBef>
              <a:buClr>
                <a:srgbClr val="CC3300"/>
              </a:buClr>
              <a:buFontTx/>
              <a:buChar char="-"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Some entities do not undertake B-BBEE verification</a:t>
            </a:r>
          </a:p>
          <a:p>
            <a:pPr marL="914400" lvl="2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r>
              <a:rPr lang="en-GB" altLang="en-US" sz="2200" b="1" dirty="0">
                <a:solidFill>
                  <a:srgbClr val="000000"/>
                </a:solidFill>
              </a:rPr>
              <a:t>( SECTION 10 SUBSTITUTED BY SECTION 6 OF ACT)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6F9EC3-737D-43BA-9634-75357EDCED4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77200" cy="533400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chemeClr val="tx1"/>
                </a:solidFill>
              </a:rPr>
              <a:t>B-BBEE Status of Transformation (cont.)</a:t>
            </a:r>
          </a:p>
        </p:txBody>
      </p:sp>
      <p:sp>
        <p:nvSpPr>
          <p:cNvPr id="8195" name="Rectangle 2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GB" altLang="en-US" sz="2200" b="1" dirty="0"/>
              <a:t>Action Plan:</a:t>
            </a:r>
          </a:p>
          <a:p>
            <a:pPr marL="0" indent="0"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GB" altLang="en-US" sz="2200" b="1" dirty="0"/>
          </a:p>
          <a:p>
            <a:pPr lvl="1" eaLnBrk="1" hangingPunct="1">
              <a:buClr>
                <a:srgbClr val="C00000"/>
              </a:buClr>
              <a:defRPr/>
            </a:pPr>
            <a:r>
              <a:rPr lang="en-ZA" altLang="en-US" sz="2400" dirty="0"/>
              <a:t>Impact assessment</a:t>
            </a:r>
          </a:p>
          <a:p>
            <a:pPr marL="457200" lvl="1" indent="0" eaLnBrk="1" hangingPunct="1">
              <a:buClr>
                <a:srgbClr val="C00000"/>
              </a:buClr>
              <a:buFontTx/>
              <a:buNone/>
              <a:defRPr/>
            </a:pPr>
            <a:endParaRPr lang="en-ZA" altLang="en-US" sz="2400" dirty="0"/>
          </a:p>
          <a:p>
            <a:pPr lvl="1" eaLnBrk="1" hangingPunct="1">
              <a:buClr>
                <a:srgbClr val="C00000"/>
              </a:buClr>
              <a:defRPr/>
            </a:pPr>
            <a:r>
              <a:rPr lang="en-ZA" altLang="en-US" sz="2400" dirty="0"/>
              <a:t>Database update and alignment</a:t>
            </a:r>
          </a:p>
          <a:p>
            <a:pPr marL="457200" lvl="1" indent="0" eaLnBrk="1" hangingPunct="1">
              <a:buClr>
                <a:srgbClr val="C00000"/>
              </a:buClr>
              <a:buFontTx/>
              <a:buNone/>
              <a:defRPr/>
            </a:pPr>
            <a:endParaRPr lang="en-ZA" altLang="en-US" sz="2400" dirty="0"/>
          </a:p>
          <a:p>
            <a:pPr lvl="1" eaLnBrk="1" hangingPunct="1">
              <a:buClr>
                <a:srgbClr val="C00000"/>
              </a:buClr>
              <a:defRPr/>
            </a:pPr>
            <a:r>
              <a:rPr lang="en-ZA" altLang="en-US" sz="2400" dirty="0"/>
              <a:t>CEO visits by Chairperson</a:t>
            </a:r>
          </a:p>
          <a:p>
            <a:pPr lvl="1" eaLnBrk="1" hangingPunct="1">
              <a:buClr>
                <a:srgbClr val="C00000"/>
              </a:buClr>
              <a:defRPr/>
            </a:pPr>
            <a:endParaRPr lang="en-ZA" altLang="en-US" sz="2400" dirty="0"/>
          </a:p>
          <a:p>
            <a:pPr lvl="1" eaLnBrk="1" hangingPunct="1">
              <a:buClr>
                <a:srgbClr val="C00000"/>
              </a:buClr>
              <a:defRPr/>
            </a:pPr>
            <a:r>
              <a:rPr lang="en-ZA" altLang="en-US" sz="2400" dirty="0"/>
              <a:t>Intensified Community Outreach Programme</a:t>
            </a:r>
          </a:p>
          <a:p>
            <a:pPr marL="457200" lvl="1" indent="0" eaLnBrk="1" hangingPunct="1">
              <a:buClr>
                <a:srgbClr val="C00000"/>
              </a:buClr>
              <a:buFontTx/>
              <a:buNone/>
              <a:defRPr/>
            </a:pPr>
            <a:endParaRPr lang="en-ZA" altLang="en-US" sz="2400" dirty="0"/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100" b="1" dirty="0">
              <a:solidFill>
                <a:srgbClr val="92D05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FontTx/>
              <a:buNone/>
              <a:defRPr/>
            </a:pPr>
            <a:r>
              <a:rPr lang="en-US" sz="2100" b="1" dirty="0">
                <a:solidFill>
                  <a:srgbClr val="92D050"/>
                </a:solidFill>
              </a:rPr>
              <a:t>     </a:t>
            </a:r>
            <a:endParaRPr lang="en-US" altLang="en-US" sz="21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1200" dirty="0"/>
          </a:p>
          <a:p>
            <a:pPr lvl="2"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5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2400" dirty="0"/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560C94-E779-4780-9711-049080F346B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" name="Footer Placeholder 1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77200" cy="533400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chemeClr val="tx1"/>
                </a:solidFill>
              </a:rPr>
              <a:t>B-BBEE Status of Transformation (cont.)</a:t>
            </a:r>
          </a:p>
        </p:txBody>
      </p:sp>
      <p:sp>
        <p:nvSpPr>
          <p:cNvPr id="8195" name="Rectangle 2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GB" altLang="en-US" sz="2200" b="1" dirty="0"/>
              <a:t>Action Plan:</a:t>
            </a:r>
          </a:p>
          <a:p>
            <a:pPr marL="0" indent="0"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GB" altLang="en-US" sz="2200" b="1" dirty="0"/>
          </a:p>
          <a:p>
            <a:pPr lvl="1" eaLnBrk="1" hangingPunct="1">
              <a:buClr>
                <a:srgbClr val="C00000"/>
              </a:buClr>
              <a:defRPr/>
            </a:pPr>
            <a:r>
              <a:rPr lang="en-ZA" altLang="en-US" sz="2400" dirty="0"/>
              <a:t>Intensified knowledge sharing exercise, SANAS, ABP, Government, Industry</a:t>
            </a:r>
          </a:p>
          <a:p>
            <a:pPr marL="457200" lvl="1" indent="0" eaLnBrk="1" hangingPunct="1">
              <a:buClr>
                <a:srgbClr val="C00000"/>
              </a:buClr>
              <a:buFontTx/>
              <a:buNone/>
              <a:defRPr/>
            </a:pPr>
            <a:endParaRPr lang="en-ZA" altLang="en-US" sz="2400" dirty="0"/>
          </a:p>
          <a:p>
            <a:pPr lvl="1" eaLnBrk="1" hangingPunct="1">
              <a:buClr>
                <a:srgbClr val="C00000"/>
              </a:buClr>
              <a:defRPr/>
            </a:pPr>
            <a:r>
              <a:rPr lang="en-ZA" altLang="en-US" sz="2400" dirty="0"/>
              <a:t>Revised reporting on Undertakings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100" b="1" dirty="0">
              <a:solidFill>
                <a:srgbClr val="92D05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FontTx/>
              <a:buNone/>
              <a:defRPr/>
            </a:pPr>
            <a:r>
              <a:rPr lang="en-US" sz="2100" b="1" dirty="0">
                <a:solidFill>
                  <a:srgbClr val="92D050"/>
                </a:solidFill>
              </a:rPr>
              <a:t>     </a:t>
            </a:r>
            <a:endParaRPr lang="en-US" altLang="en-US" sz="21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1200" dirty="0"/>
          </a:p>
          <a:p>
            <a:pPr lvl="2"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5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2400" dirty="0"/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E0BDA7-FF59-483B-AB08-4F587D144CD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" name="Footer Placeholder 1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pic>
        <p:nvPicPr>
          <p:cNvPr id="25606" name="Picture 10" descr="sawlogs forward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191000"/>
            <a:ext cx="9144000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3"/>
          <p:cNvSpPr>
            <a:spLocks noChangeArrowheads="1" noChangeShapeType="1" noTextEdit="1"/>
          </p:cNvSpPr>
          <p:nvPr/>
        </p:nvSpPr>
        <p:spPr bwMode="auto">
          <a:xfrm flipV="1">
            <a:off x="2438400" y="4210050"/>
            <a:ext cx="43434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5602"/>
              </a:avLst>
            </a:prstTxWarp>
          </a:bodyPr>
          <a:lstStyle/>
          <a:p>
            <a:pPr algn="ctr"/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F75C34-9449-4568-B321-BA0DD0C8DFEB}" type="slidenum">
              <a:rPr lang="en-US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26628" name="Rectangle 8"/>
          <p:cNvSpPr>
            <a:spLocks noChangeArrowheads="1"/>
          </p:cNvSpPr>
          <p:nvPr/>
        </p:nvSpPr>
        <p:spPr bwMode="auto">
          <a:xfrm>
            <a:off x="3276600" y="5181600"/>
            <a:ext cx="3352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 b="1">
              <a:solidFill>
                <a:srgbClr val="000000"/>
              </a:solidFill>
            </a:endParaRPr>
          </a:p>
        </p:txBody>
      </p:sp>
      <p:sp>
        <p:nvSpPr>
          <p:cNvPr id="26629" name="Subtitle 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ZA" altLang="en-US" smtClean="0"/>
          </a:p>
        </p:txBody>
      </p:sp>
      <p:pic>
        <p:nvPicPr>
          <p:cNvPr id="26630" name="Picture 11" descr="Mdlands gum pul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76313"/>
            <a:ext cx="9144000" cy="511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/>
          </p:cNvPr>
          <p:cNvSpPr txBox="1"/>
          <p:nvPr/>
        </p:nvSpPr>
        <p:spPr>
          <a:xfrm>
            <a:off x="4572000" y="5257800"/>
            <a:ext cx="3505200" cy="7080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ZA" sz="4000" dirty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77200" cy="457200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chemeClr val="tx1"/>
                </a:solidFill>
              </a:rPr>
              <a:t>Forest Sector Code</a:t>
            </a:r>
          </a:p>
        </p:txBody>
      </p:sp>
      <p:sp>
        <p:nvSpPr>
          <p:cNvPr id="5123" name="Rectangle 2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GB" altLang="en-US" sz="2400" dirty="0"/>
              <a:t>Originates from the B-BBEE Amendment Act, No 53 of 2003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GB" altLang="en-US" sz="2400" dirty="0"/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GB" altLang="en-US" sz="2400" dirty="0"/>
              <a:t>Launched in 2005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GB" altLang="en-US" sz="2400" dirty="0"/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GB" altLang="en-US" sz="2400" dirty="0"/>
              <a:t>Finalised draft Charter in 2008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GB" altLang="en-US" sz="2400" dirty="0"/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GB" altLang="en-US" sz="2400" dirty="0"/>
              <a:t>Forest B-BBEE draft Charter gazetted for public comments in May 2008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GB" altLang="en-US" sz="2400" dirty="0"/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GB" altLang="en-US" sz="2400" dirty="0"/>
              <a:t>Published as a Sector Code in June 2009</a:t>
            </a:r>
          </a:p>
          <a:p>
            <a:pPr marL="0" indent="0"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GB" altLang="en-US" sz="2400" dirty="0"/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GB" altLang="en-US" sz="2400" dirty="0"/>
              <a:t>Revised  in 2014, Amended gazetted in 2017 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GB" altLang="en-US" sz="2400" dirty="0"/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GB" altLang="en-US" sz="2400" dirty="0"/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GB" altLang="en-US" sz="2200" dirty="0"/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1200" dirty="0"/>
          </a:p>
          <a:p>
            <a:pPr lvl="2"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5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2400" dirty="0"/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11E367-73D3-438F-86AF-CEAA0A2129B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77200" cy="533400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chemeClr val="tx1"/>
                </a:solidFill>
              </a:rPr>
              <a:t>Forest Sector Code (cont.)</a:t>
            </a:r>
          </a:p>
        </p:txBody>
      </p:sp>
      <p:sp>
        <p:nvSpPr>
          <p:cNvPr id="8195" name="Rectangle 2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GB" altLang="en-US" sz="2200" b="1" dirty="0"/>
              <a:t>Main objective: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r>
              <a:rPr lang="en-GB" altLang="en-US" sz="2400" b="1" dirty="0">
                <a:solidFill>
                  <a:srgbClr val="00B050"/>
                </a:solidFill>
              </a:rPr>
              <a:t>“</a:t>
            </a:r>
            <a:r>
              <a:rPr lang="en-GB" altLang="en-US" sz="2000" b="1" dirty="0">
                <a:solidFill>
                  <a:srgbClr val="00B050"/>
                </a:solidFill>
              </a:rPr>
              <a:t>To extend economic opportunities and  benefits of Forest   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r>
              <a:rPr lang="en-GB" altLang="en-US" sz="2000" b="1" dirty="0">
                <a:solidFill>
                  <a:srgbClr val="00B050"/>
                </a:solidFill>
              </a:rPr>
              <a:t>	    Sector to the previously disadvantaged black groups”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GB" altLang="en-US" sz="2100" b="1" dirty="0">
                <a:solidFill>
                  <a:srgbClr val="000000"/>
                </a:solidFill>
              </a:rPr>
              <a:t>Reporting entities</a:t>
            </a:r>
          </a:p>
          <a:p>
            <a:pPr marL="0" indent="0"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GB" altLang="en-US" sz="2100" b="1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Growers: plantations, nurseries &amp; indigenous forest</a:t>
            </a: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Contracting: Silviculture, harvesting, fire fighting</a:t>
            </a: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Fibre: pulp &amp; paper, paper board, timber products etc</a:t>
            </a: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Sawmilling: industrial, structural &amp; mining timber, match producers</a:t>
            </a: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Pole: Pole treatment plants</a:t>
            </a: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Charcoal: charcoal producers (not represented &amp; organised)</a:t>
            </a:r>
          </a:p>
          <a:p>
            <a:pPr marL="457200" lvl="1" indent="0"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GB" altLang="en-US" sz="22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1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100" b="1" dirty="0">
              <a:solidFill>
                <a:srgbClr val="92D05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FontTx/>
              <a:buNone/>
              <a:defRPr/>
            </a:pPr>
            <a:r>
              <a:rPr lang="en-US" sz="2100" b="1" dirty="0">
                <a:solidFill>
                  <a:srgbClr val="92D050"/>
                </a:solidFill>
              </a:rPr>
              <a:t>     </a:t>
            </a:r>
            <a:endParaRPr lang="en-US" altLang="en-US" sz="21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1200" dirty="0"/>
          </a:p>
          <a:p>
            <a:pPr lvl="2"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5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2400" dirty="0"/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603FBE-8101-44CF-89A8-0EF4B66D453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77200" cy="381000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chemeClr val="tx1"/>
                </a:solidFill>
              </a:rPr>
              <a:t>Forest Sector Charter Council</a:t>
            </a:r>
          </a:p>
        </p:txBody>
      </p:sp>
      <p:sp>
        <p:nvSpPr>
          <p:cNvPr id="8195" name="Rectangle 2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86800" cy="4721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US" altLang="en-US" sz="2200" b="1" dirty="0"/>
              <a:t>FSCC or Council</a:t>
            </a:r>
            <a:r>
              <a:rPr lang="en-US" altLang="en-US" sz="2200" dirty="0"/>
              <a:t>,  (Operating as a section 21 Company).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200" dirty="0"/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US" altLang="en-US" sz="2200" b="1" dirty="0"/>
              <a:t>Council representation;</a:t>
            </a:r>
            <a:endParaRPr lang="en-US" altLang="en-US" sz="2200" b="1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US" altLang="en-US" sz="2200" dirty="0">
                <a:solidFill>
                  <a:srgbClr val="000000"/>
                </a:solidFill>
              </a:rPr>
              <a:t>Industry</a:t>
            </a: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US" altLang="en-US" sz="2200" dirty="0">
                <a:solidFill>
                  <a:srgbClr val="000000"/>
                </a:solidFill>
              </a:rPr>
              <a:t>Government</a:t>
            </a: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US" altLang="en-US" sz="2200" dirty="0"/>
              <a:t>Community</a:t>
            </a: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US" altLang="en-US" sz="2200" dirty="0">
                <a:solidFill>
                  <a:srgbClr val="000000"/>
                </a:solidFill>
              </a:rPr>
              <a:t>FP&amp;M Seta</a:t>
            </a: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US" altLang="en-US" sz="2200" dirty="0" err="1">
                <a:solidFill>
                  <a:srgbClr val="000000"/>
                </a:solidFill>
              </a:rPr>
              <a:t>Labour</a:t>
            </a:r>
            <a:endParaRPr lang="en-US" altLang="en-US" sz="2200" dirty="0">
              <a:solidFill>
                <a:srgbClr val="000000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US" altLang="en-US" sz="2200" b="1" dirty="0"/>
              <a:t>Reporting: </a:t>
            </a:r>
          </a:p>
          <a:p>
            <a:pPr marL="0" indent="0"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200" b="1" dirty="0"/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US" altLang="en-US" sz="2200" dirty="0"/>
              <a:t>The President’s B-BBEE Advisory Council,</a:t>
            </a: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US" altLang="en-US" sz="2200" dirty="0"/>
              <a:t>Minister of Trade &amp; Industry &amp; </a:t>
            </a: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buFontTx/>
              <a:buChar char="-"/>
              <a:defRPr/>
            </a:pPr>
            <a:r>
              <a:rPr lang="en-US" altLang="en-US" sz="2200" dirty="0"/>
              <a:t>Minister of Agriculture, Forestry &amp; Fisheries</a:t>
            </a:r>
            <a:endParaRPr lang="en-US" altLang="en-US" sz="22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100" b="1" dirty="0">
              <a:solidFill>
                <a:srgbClr val="92D05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FontTx/>
              <a:buNone/>
              <a:defRPr/>
            </a:pPr>
            <a:r>
              <a:rPr lang="en-US" sz="2100" b="1" dirty="0">
                <a:solidFill>
                  <a:srgbClr val="92D050"/>
                </a:solidFill>
              </a:rPr>
              <a:t>     </a:t>
            </a:r>
            <a:endParaRPr lang="en-US" altLang="en-US" sz="21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1200" dirty="0"/>
          </a:p>
          <a:p>
            <a:pPr lvl="2"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5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2400" dirty="0"/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E7EBCB-0F6E-41B0-9D7F-620383E6A51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77200" cy="533400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chemeClr val="tx1"/>
                </a:solidFill>
              </a:rPr>
              <a:t>Forest Sector Charter Council (cont.)</a:t>
            </a:r>
          </a:p>
        </p:txBody>
      </p:sp>
      <p:sp>
        <p:nvSpPr>
          <p:cNvPr id="8195" name="Rectangle 2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568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US" altLang="en-US" sz="2400" b="1" dirty="0"/>
              <a:t>Mandate- Council</a:t>
            </a:r>
          </a:p>
          <a:p>
            <a:pPr marL="0" indent="0"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100" b="1" dirty="0">
              <a:solidFill>
                <a:srgbClr val="000000"/>
              </a:solidFill>
            </a:endParaRPr>
          </a:p>
          <a:p>
            <a:pPr lvl="1" eaLnBrk="1" hangingPunct="1">
              <a:spcBef>
                <a:spcPct val="0"/>
              </a:spcBef>
              <a:buClr>
                <a:srgbClr val="CC3300"/>
              </a:buClr>
              <a:buFontTx/>
              <a:buChar char="-"/>
              <a:defRPr/>
            </a:pPr>
            <a:r>
              <a:rPr lang="en-US" sz="2400" dirty="0">
                <a:ea typeface="Calibri"/>
              </a:rPr>
              <a:t>Develop Sector Codes</a:t>
            </a:r>
          </a:p>
          <a:p>
            <a:pPr marL="457200" lvl="1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endParaRPr lang="en-US" sz="2400" dirty="0">
              <a:ea typeface="Calibri"/>
            </a:endParaRPr>
          </a:p>
          <a:p>
            <a:pPr lvl="1" eaLnBrk="1" hangingPunct="1">
              <a:spcBef>
                <a:spcPct val="0"/>
              </a:spcBef>
              <a:buClr>
                <a:srgbClr val="CC3300"/>
              </a:buClr>
              <a:buFontTx/>
              <a:buChar char="-"/>
              <a:defRPr/>
            </a:pPr>
            <a:r>
              <a:rPr lang="en-US" sz="2400" dirty="0" err="1">
                <a:ea typeface="Calibri"/>
              </a:rPr>
              <a:t>Publicise</a:t>
            </a:r>
            <a:r>
              <a:rPr lang="en-US" sz="2400" dirty="0">
                <a:ea typeface="Calibri"/>
              </a:rPr>
              <a:t> Sector Codes</a:t>
            </a:r>
          </a:p>
          <a:p>
            <a:pPr marL="457200" lvl="1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endParaRPr lang="en-US" sz="2400" dirty="0">
              <a:ea typeface="Calibri"/>
            </a:endParaRPr>
          </a:p>
          <a:p>
            <a:pPr lvl="1" eaLnBrk="1" hangingPunct="1">
              <a:spcBef>
                <a:spcPct val="0"/>
              </a:spcBef>
              <a:buClr>
                <a:srgbClr val="CC3300"/>
              </a:buClr>
              <a:buFontTx/>
              <a:buChar char="-"/>
              <a:defRPr/>
            </a:pPr>
            <a:r>
              <a:rPr lang="en-US" sz="2400" dirty="0">
                <a:ea typeface="Calibri"/>
              </a:rPr>
              <a:t>Facilitate B-BBEE implementation</a:t>
            </a:r>
          </a:p>
          <a:p>
            <a:pPr marL="457200" lvl="1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endParaRPr lang="en-US" sz="2400" dirty="0">
              <a:ea typeface="Calibri"/>
            </a:endParaRPr>
          </a:p>
          <a:p>
            <a:pPr lvl="1" eaLnBrk="1" hangingPunct="1">
              <a:spcBef>
                <a:spcPct val="0"/>
              </a:spcBef>
              <a:buClr>
                <a:srgbClr val="CC3300"/>
              </a:buClr>
              <a:buFontTx/>
              <a:buChar char="-"/>
              <a:defRPr/>
            </a:pPr>
            <a:r>
              <a:rPr lang="en-US" sz="2400" dirty="0">
                <a:ea typeface="Calibri"/>
              </a:rPr>
              <a:t>Monitor &amp; report on B-BBEE implementation</a:t>
            </a:r>
          </a:p>
          <a:p>
            <a:pPr marL="457200" lvl="1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endParaRPr lang="en-US" sz="2400" dirty="0">
              <a:ea typeface="Calibri"/>
            </a:endParaRPr>
          </a:p>
          <a:p>
            <a:pPr lvl="1" eaLnBrk="1" hangingPunct="1">
              <a:spcBef>
                <a:spcPct val="0"/>
              </a:spcBef>
              <a:buClr>
                <a:srgbClr val="CC3300"/>
              </a:buClr>
              <a:buFontTx/>
              <a:buChar char="-"/>
              <a:defRPr/>
            </a:pPr>
            <a:r>
              <a:rPr lang="en-US" sz="2400" dirty="0">
                <a:ea typeface="Calibri"/>
              </a:rPr>
              <a:t>Review, monitor &amp; report on progress of Undertakings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100" b="1" dirty="0">
              <a:solidFill>
                <a:srgbClr val="92D05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FontTx/>
              <a:buNone/>
              <a:defRPr/>
            </a:pPr>
            <a:r>
              <a:rPr lang="en-US" sz="2100" b="1" dirty="0">
                <a:solidFill>
                  <a:srgbClr val="92D050"/>
                </a:solidFill>
              </a:rPr>
              <a:t>     </a:t>
            </a:r>
            <a:endParaRPr lang="en-US" altLang="en-US" sz="21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1200" dirty="0"/>
          </a:p>
          <a:p>
            <a:pPr lvl="2"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5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2400" dirty="0"/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A61535-EC77-4501-8755-30228D325EA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77200" cy="533400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chemeClr val="tx1"/>
                </a:solidFill>
              </a:rPr>
              <a:t>Forest Sector Charter Council (cont.)</a:t>
            </a:r>
          </a:p>
        </p:txBody>
      </p:sp>
      <p:sp>
        <p:nvSpPr>
          <p:cNvPr id="8195" name="Rectangle 2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568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US" altLang="en-US" sz="2400" b="1" dirty="0"/>
              <a:t>Mandate- Council</a:t>
            </a:r>
          </a:p>
          <a:p>
            <a:pPr marL="0" indent="0"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100" b="1" dirty="0">
              <a:solidFill>
                <a:srgbClr val="000000"/>
              </a:solidFill>
            </a:endParaRPr>
          </a:p>
          <a:p>
            <a:pPr lvl="1" eaLnBrk="1" hangingPunct="1">
              <a:spcBef>
                <a:spcPct val="0"/>
              </a:spcBef>
              <a:buClr>
                <a:srgbClr val="CC3300"/>
              </a:buClr>
              <a:buFontTx/>
              <a:buChar char="-"/>
              <a:defRPr/>
            </a:pPr>
            <a:r>
              <a:rPr lang="en-US" sz="2400" dirty="0">
                <a:ea typeface="Calibri"/>
              </a:rPr>
              <a:t>Develop sector specific ED &amp; SED guidelines</a:t>
            </a:r>
          </a:p>
          <a:p>
            <a:pPr marL="457200" lvl="1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endParaRPr lang="en-US" sz="2400" dirty="0">
              <a:ea typeface="Calibri"/>
            </a:endParaRPr>
          </a:p>
          <a:p>
            <a:pPr lvl="1" eaLnBrk="1" hangingPunct="1">
              <a:spcBef>
                <a:spcPct val="0"/>
              </a:spcBef>
              <a:buClr>
                <a:srgbClr val="CC3300"/>
              </a:buClr>
              <a:buFontTx/>
              <a:buChar char="-"/>
              <a:defRPr/>
            </a:pPr>
            <a:r>
              <a:rPr lang="en-US" sz="2400" dirty="0">
                <a:ea typeface="Calibri"/>
              </a:rPr>
              <a:t>Provide technical interpretation on Sector Codes</a:t>
            </a:r>
          </a:p>
          <a:p>
            <a:pPr marL="457200" lvl="1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endParaRPr lang="en-US" sz="2400" dirty="0">
              <a:ea typeface="Calibri"/>
            </a:endParaRPr>
          </a:p>
          <a:p>
            <a:pPr lvl="1" eaLnBrk="1" hangingPunct="1">
              <a:spcBef>
                <a:spcPct val="0"/>
              </a:spcBef>
              <a:buClr>
                <a:srgbClr val="CC3300"/>
              </a:buClr>
              <a:buFontTx/>
              <a:buChar char="-"/>
              <a:defRPr/>
            </a:pPr>
            <a:r>
              <a:rPr lang="en-US" sz="2400" dirty="0">
                <a:ea typeface="Calibri"/>
              </a:rPr>
              <a:t>Review and realign Sector Codes</a:t>
            </a:r>
          </a:p>
          <a:p>
            <a:pPr marL="457200" lvl="1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endParaRPr lang="en-US" sz="2400" dirty="0">
              <a:ea typeface="Calibri"/>
            </a:endParaRPr>
          </a:p>
          <a:p>
            <a:pPr lvl="1" eaLnBrk="1" hangingPunct="1">
              <a:spcBef>
                <a:spcPct val="0"/>
              </a:spcBef>
              <a:buClr>
                <a:srgbClr val="CC3300"/>
              </a:buClr>
              <a:buFontTx/>
              <a:buChar char="-"/>
              <a:defRPr/>
            </a:pPr>
            <a:r>
              <a:rPr lang="en-US" sz="2400" dirty="0">
                <a:ea typeface="Calibri"/>
              </a:rPr>
              <a:t>Issue scarce, core and critical skills for the Sector</a:t>
            </a:r>
          </a:p>
          <a:p>
            <a:pPr marL="457200" lvl="1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endParaRPr lang="en-US" sz="2400" dirty="0">
              <a:ea typeface="Calibri"/>
            </a:endParaRPr>
          </a:p>
          <a:p>
            <a:pPr lvl="1" eaLnBrk="1" hangingPunct="1">
              <a:spcBef>
                <a:spcPct val="0"/>
              </a:spcBef>
              <a:buClr>
                <a:srgbClr val="CC3300"/>
              </a:buClr>
              <a:buFontTx/>
              <a:buChar char="-"/>
              <a:defRPr/>
            </a:pPr>
            <a:r>
              <a:rPr lang="en-US" sz="2400" dirty="0">
                <a:ea typeface="Calibri"/>
              </a:rPr>
              <a:t>Develop yearly plan of activities for implementation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100" b="1" dirty="0">
              <a:solidFill>
                <a:srgbClr val="92D05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FontTx/>
              <a:buNone/>
              <a:defRPr/>
            </a:pPr>
            <a:r>
              <a:rPr lang="en-US" sz="2100" b="1" dirty="0">
                <a:solidFill>
                  <a:srgbClr val="92D050"/>
                </a:solidFill>
              </a:rPr>
              <a:t>     </a:t>
            </a:r>
            <a:endParaRPr lang="en-US" altLang="en-US" sz="21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1200" dirty="0"/>
          </a:p>
          <a:p>
            <a:pPr lvl="2"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5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2400" dirty="0"/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71DF78-0CC2-421E-A8A3-E01CB515FC7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77200" cy="457200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chemeClr val="tx1"/>
                </a:solidFill>
              </a:rPr>
              <a:t>B-BBEE Status of Transformation</a:t>
            </a:r>
          </a:p>
        </p:txBody>
      </p:sp>
      <p:sp>
        <p:nvSpPr>
          <p:cNvPr id="8195" name="Rectangle 2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GB" altLang="en-US" sz="2400" b="1" dirty="0"/>
              <a:t>B-BBEE Status report:</a:t>
            </a:r>
          </a:p>
          <a:p>
            <a:pPr marL="0" indent="0"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GB" altLang="en-US" sz="2400" b="1" dirty="0"/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GB" altLang="en-US" sz="2400" dirty="0"/>
              <a:t>Annual report on scorecard implementation and performance</a:t>
            </a: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GB" altLang="en-US" sz="2400" dirty="0"/>
              <a:t>Assesses the status of transformation in the Sector</a:t>
            </a: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  <a:defRPr/>
            </a:pPr>
            <a:r>
              <a:rPr lang="en-GB" altLang="en-US" sz="2400" dirty="0"/>
              <a:t>Assessment based on 7 scorecard elements</a:t>
            </a:r>
          </a:p>
          <a:p>
            <a:pPr marL="457200" lvl="1" indent="0"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GB" altLang="en-US" sz="2400" dirty="0"/>
          </a:p>
          <a:p>
            <a:pPr eaLnBrk="1" hangingPunct="1">
              <a:spcBef>
                <a:spcPct val="0"/>
              </a:spcBef>
              <a:buClr>
                <a:srgbClr val="CC3300"/>
              </a:buClr>
              <a:defRPr/>
            </a:pPr>
            <a:r>
              <a:rPr lang="en-GB" altLang="en-US" sz="2400" b="1" dirty="0">
                <a:solidFill>
                  <a:srgbClr val="000000"/>
                </a:solidFill>
              </a:rPr>
              <a:t>Measured entities are</a:t>
            </a:r>
            <a:r>
              <a:rPr lang="en-GB" altLang="en-US" sz="2400" dirty="0">
                <a:solidFill>
                  <a:srgbClr val="000000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Clr>
                <a:srgbClr val="CC3300"/>
              </a:buClr>
              <a:defRPr/>
            </a:pPr>
            <a:endParaRPr lang="en-GB" altLang="en-US" sz="2400" dirty="0">
              <a:solidFill>
                <a:srgbClr val="000000"/>
              </a:solidFill>
            </a:endParaRPr>
          </a:p>
          <a:p>
            <a:pPr lvl="2" eaLnBrk="1" hangingPunct="1">
              <a:spcBef>
                <a:spcPct val="0"/>
              </a:spcBef>
              <a:buClr>
                <a:srgbClr val="CC3300"/>
              </a:buClr>
              <a:buFontTx/>
              <a:buChar char="-"/>
              <a:defRPr/>
            </a:pPr>
            <a:r>
              <a:rPr lang="en-GB" altLang="en-US" dirty="0">
                <a:solidFill>
                  <a:srgbClr val="000000"/>
                </a:solidFill>
              </a:rPr>
              <a:t>Medium &amp; Large Enterprises (MLE,˃ R35M turnover), </a:t>
            </a:r>
          </a:p>
          <a:p>
            <a:pPr lvl="2" eaLnBrk="1" hangingPunct="1">
              <a:spcBef>
                <a:spcPct val="0"/>
              </a:spcBef>
              <a:buClr>
                <a:srgbClr val="CC3300"/>
              </a:buClr>
              <a:buFontTx/>
              <a:buChar char="-"/>
              <a:defRPr/>
            </a:pPr>
            <a:r>
              <a:rPr lang="en-GB" altLang="en-US" dirty="0">
                <a:solidFill>
                  <a:srgbClr val="000000"/>
                </a:solidFill>
              </a:rPr>
              <a:t>Qualifying Small Enterprises (QSE, R5M-R35M)&amp; </a:t>
            </a:r>
          </a:p>
          <a:p>
            <a:pPr lvl="2" eaLnBrk="1" hangingPunct="1">
              <a:spcBef>
                <a:spcPct val="0"/>
              </a:spcBef>
              <a:buClr>
                <a:srgbClr val="CC3300"/>
              </a:buClr>
              <a:buFontTx/>
              <a:buChar char="-"/>
              <a:defRPr/>
            </a:pPr>
            <a:r>
              <a:rPr lang="en-GB" altLang="en-US" dirty="0">
                <a:solidFill>
                  <a:srgbClr val="000000"/>
                </a:solidFill>
              </a:rPr>
              <a:t>Exempted Micro Enterprises (EME˂ R5M)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100" b="1" dirty="0">
              <a:solidFill>
                <a:srgbClr val="92D05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FontTx/>
              <a:buNone/>
              <a:defRPr/>
            </a:pPr>
            <a:r>
              <a:rPr lang="en-US" sz="2100" b="1" dirty="0">
                <a:solidFill>
                  <a:srgbClr val="92D050"/>
                </a:solidFill>
              </a:rPr>
              <a:t>     </a:t>
            </a:r>
            <a:endParaRPr lang="en-US" altLang="en-US" sz="21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1200" dirty="0"/>
          </a:p>
          <a:p>
            <a:pPr lvl="2" eaLnBrk="1" hangingPunct="1">
              <a:lnSpc>
                <a:spcPct val="80000"/>
              </a:lnSpc>
              <a:buClr>
                <a:srgbClr val="CC3300"/>
              </a:buClr>
              <a:defRPr/>
            </a:pPr>
            <a:endParaRPr lang="en-ZA" altLang="en-US" sz="5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n-ZA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2400" dirty="0"/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90A963-040B-4402-9CEA-1E994DED3F2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77200" cy="533400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chemeClr val="tx1"/>
                </a:solidFill>
              </a:rPr>
              <a:t>B-BBEE Status of Transformation(cont.)</a:t>
            </a:r>
          </a:p>
        </p:txBody>
      </p:sp>
      <p:sp>
        <p:nvSpPr>
          <p:cNvPr id="8195" name="Rectangle 2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41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CC3300"/>
              </a:buClr>
              <a:defRPr/>
            </a:pPr>
            <a:r>
              <a:rPr lang="en-GB" altLang="en-US" sz="2200" b="1" u="sng" dirty="0"/>
              <a:t>Measurement</a:t>
            </a:r>
          </a:p>
          <a:p>
            <a:pPr eaLnBrk="1" hangingPunct="1">
              <a:spcBef>
                <a:spcPct val="0"/>
              </a:spcBef>
              <a:buClr>
                <a:srgbClr val="CC3300"/>
              </a:buClr>
              <a:defRPr/>
            </a:pPr>
            <a:endParaRPr lang="en-GB" altLang="en-US" sz="2400" b="1" u="sng" dirty="0"/>
          </a:p>
          <a:p>
            <a:pPr lvl="1" eaLnBrk="1" hangingPunct="1">
              <a:spcBef>
                <a:spcPct val="0"/>
              </a:spcBef>
              <a:buClr>
                <a:srgbClr val="CC3300"/>
              </a:buClr>
              <a:defRPr/>
            </a:pPr>
            <a:r>
              <a:rPr lang="en-GB" altLang="en-US" sz="2400" dirty="0">
                <a:solidFill>
                  <a:srgbClr val="000000"/>
                </a:solidFill>
              </a:rPr>
              <a:t>Medium and Large enterprises (MLE) scored on 7 elements</a:t>
            </a:r>
          </a:p>
          <a:p>
            <a:pPr marL="0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endParaRPr lang="en-GB" altLang="en-US" sz="2400" dirty="0">
              <a:solidFill>
                <a:srgbClr val="000000"/>
              </a:solidFill>
            </a:endParaRPr>
          </a:p>
          <a:p>
            <a:pPr lvl="1" eaLnBrk="1" hangingPunct="1">
              <a:spcBef>
                <a:spcPct val="0"/>
              </a:spcBef>
              <a:buClr>
                <a:srgbClr val="CC3300"/>
              </a:buClr>
              <a:defRPr/>
            </a:pPr>
            <a:r>
              <a:rPr lang="en-GB" altLang="en-US" sz="2400" dirty="0">
                <a:solidFill>
                  <a:srgbClr val="000000"/>
                </a:solidFill>
              </a:rPr>
              <a:t>Qualifying Small Enterprises (QSE) scored on any 4 element</a:t>
            </a:r>
          </a:p>
          <a:p>
            <a:pPr marL="0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endParaRPr lang="en-GB" altLang="en-US" sz="2400" dirty="0">
              <a:solidFill>
                <a:srgbClr val="000000"/>
              </a:solidFill>
            </a:endParaRPr>
          </a:p>
          <a:p>
            <a:pPr lvl="1" eaLnBrk="1" hangingPunct="1">
              <a:spcBef>
                <a:spcPct val="0"/>
              </a:spcBef>
              <a:buClr>
                <a:srgbClr val="CC3300"/>
              </a:buClr>
              <a:defRPr/>
            </a:pPr>
            <a:r>
              <a:rPr lang="en-GB" altLang="en-US" sz="2400" dirty="0">
                <a:solidFill>
                  <a:srgbClr val="000000"/>
                </a:solidFill>
              </a:rPr>
              <a:t>Exempted Micro Enterprises (EME) automatically level 4 status (level 3 - compliance with Codes of Good conduct) </a:t>
            </a:r>
          </a:p>
          <a:p>
            <a:pPr eaLnBrk="1" hangingPunct="1">
              <a:spcBef>
                <a:spcPct val="0"/>
              </a:spcBef>
              <a:buClr>
                <a:srgbClr val="CC3300"/>
              </a:buClr>
              <a:defRPr/>
            </a:pPr>
            <a:endParaRPr lang="en-GB" altLang="en-US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CC3300"/>
              </a:buClr>
              <a:defRPr/>
            </a:pPr>
            <a:r>
              <a:rPr lang="en-GB" altLang="en-US" sz="2400" dirty="0">
                <a:solidFill>
                  <a:srgbClr val="000000"/>
                </a:solidFill>
              </a:rPr>
              <a:t>Seventh (7</a:t>
            </a:r>
            <a:r>
              <a:rPr lang="en-GB" altLang="en-US" sz="2400" baseline="30000" dirty="0">
                <a:solidFill>
                  <a:srgbClr val="000000"/>
                </a:solidFill>
              </a:rPr>
              <a:t>th</a:t>
            </a:r>
            <a:r>
              <a:rPr lang="en-GB" altLang="en-US" sz="2400" dirty="0">
                <a:solidFill>
                  <a:srgbClr val="000000"/>
                </a:solidFill>
              </a:rPr>
              <a:t>) Transformation status report </a:t>
            </a:r>
            <a:r>
              <a:rPr lang="en-GB" altLang="en-US" sz="2200" dirty="0">
                <a:solidFill>
                  <a:srgbClr val="000000"/>
                </a:solidFill>
              </a:rPr>
              <a:t>completed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Tx/>
              <a:buNone/>
              <a:defRPr/>
            </a:pPr>
            <a:endParaRPr lang="en-US" altLang="en-US" sz="2100" b="1" dirty="0">
              <a:solidFill>
                <a:srgbClr val="92D050"/>
              </a:solidFill>
            </a:endParaRPr>
          </a:p>
          <a:p>
            <a:pPr marL="0" indent="0" eaLnBrk="1" hangingPunct="1">
              <a:spcBef>
                <a:spcPct val="0"/>
              </a:spcBef>
              <a:buClr>
                <a:srgbClr val="CC3300"/>
              </a:buClr>
              <a:buFontTx/>
              <a:buNone/>
              <a:defRPr/>
            </a:pPr>
            <a:endParaRPr lang="en-GB" altLang="en-US" sz="2400" dirty="0"/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ECFB9F-32D3-4F9E-93BE-059C7693728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2" id="{D6BDCC80-6D84-4FD6-A6E7-68ABFEA9A13F}" vid="{BE2B90E7-0E28-4936-B1F7-DB65C9DF9A31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2" id="{D6BDCC80-6D84-4FD6-A6E7-68ABFEA9A13F}" vid="{6A7DD02F-EACA-4BCE-828A-D67EB1B8EF7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Annual Status of Transformation- 2015-16- PC 28 November...</Template>
  <TotalTime>0</TotalTime>
  <Words>800</Words>
  <Application>Microsoft Office PowerPoint</Application>
  <PresentationFormat>On-screen Show (4:3)</PresentationFormat>
  <Paragraphs>336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Default Design</vt:lpstr>
      <vt:lpstr>1_Default Design</vt:lpstr>
      <vt:lpstr>Chart</vt:lpstr>
      <vt:lpstr>FOREST SECTOR CHARTER COUNCIL</vt:lpstr>
      <vt:lpstr>PRESENTATION OUTLINE</vt:lpstr>
      <vt:lpstr>Forest Sector Code</vt:lpstr>
      <vt:lpstr>Forest Sector Code (cont.)</vt:lpstr>
      <vt:lpstr>Forest Sector Charter Council</vt:lpstr>
      <vt:lpstr>Forest Sector Charter Council (cont.)</vt:lpstr>
      <vt:lpstr>Forest Sector Charter Council (cont.)</vt:lpstr>
      <vt:lpstr>B-BBEE Status of Transformation</vt:lpstr>
      <vt:lpstr>B-BBEE Status of Transformation(cont.)</vt:lpstr>
      <vt:lpstr>B-BBEE Status of Transformation(cont.)</vt:lpstr>
      <vt:lpstr>B-BBEE Status of Transformation (cont.)</vt:lpstr>
      <vt:lpstr>B-BBEE Status of Transformation (cont.)</vt:lpstr>
      <vt:lpstr>B-BBEE Status of Transformation (cont.)</vt:lpstr>
      <vt:lpstr>B-BBEE Status of Transformation (cont.)</vt:lpstr>
      <vt:lpstr>B-BBEE Status of Transformation (cont.)</vt:lpstr>
      <vt:lpstr>B-BBEE Status of Transformation (cont.)</vt:lpstr>
      <vt:lpstr>B-BBEE Status of Transformation (cont.)</vt:lpstr>
      <vt:lpstr>B-BBEE Status of Transformation (cont.)</vt:lpstr>
      <vt:lpstr>B-BBEE Transformation Status (cont)</vt:lpstr>
      <vt:lpstr>B-BBEE Transformation Status (cont.)</vt:lpstr>
      <vt:lpstr>B-BBEE Status of Transformation ( cont.)</vt:lpstr>
      <vt:lpstr>B-BBEE Status of Transformation (cont.)</vt:lpstr>
      <vt:lpstr>B-BBEE Status of Transformation (cont.)</vt:lpstr>
      <vt:lpstr>Slide 24</vt:lpstr>
    </vt:vector>
  </TitlesOfParts>
  <Company>Parliament of the Republic  of South Africa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FOREST SECTOR CHARTER COUNCIL</dc:title>
  <dc:creator>Albertina Kakaza</dc:creator>
  <cp:lastModifiedBy>PUMZA</cp:lastModifiedBy>
  <cp:revision>1</cp:revision>
  <cp:lastPrinted>2016-10-31T09:06:39Z</cp:lastPrinted>
  <dcterms:created xsi:type="dcterms:W3CDTF">2017-11-24T11:50:03Z</dcterms:created>
  <dcterms:modified xsi:type="dcterms:W3CDTF">2017-11-30T07:10:09Z</dcterms:modified>
</cp:coreProperties>
</file>