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81" r:id="rId2"/>
    <p:sldId id="350" r:id="rId3"/>
    <p:sldId id="366" r:id="rId4"/>
    <p:sldId id="381" r:id="rId5"/>
    <p:sldId id="467" r:id="rId6"/>
    <p:sldId id="464" r:id="rId7"/>
    <p:sldId id="465" r:id="rId8"/>
    <p:sldId id="468" r:id="rId9"/>
    <p:sldId id="469" r:id="rId10"/>
    <p:sldId id="480" r:id="rId11"/>
    <p:sldId id="470" r:id="rId12"/>
    <p:sldId id="471" r:id="rId13"/>
    <p:sldId id="472" r:id="rId14"/>
    <p:sldId id="473" r:id="rId15"/>
    <p:sldId id="474" r:id="rId16"/>
    <p:sldId id="475" r:id="rId17"/>
    <p:sldId id="476" r:id="rId18"/>
    <p:sldId id="477" r:id="rId19"/>
    <p:sldId id="478" r:id="rId20"/>
    <p:sldId id="385" r:id="rId21"/>
    <p:sldId id="388" r:id="rId22"/>
    <p:sldId id="457" r:id="rId23"/>
    <p:sldId id="392" r:id="rId24"/>
    <p:sldId id="393" r:id="rId25"/>
    <p:sldId id="394" r:id="rId26"/>
    <p:sldId id="400" r:id="rId27"/>
    <p:sldId id="403" r:id="rId28"/>
    <p:sldId id="404" r:id="rId29"/>
    <p:sldId id="479" r:id="rId30"/>
    <p:sldId id="405" r:id="rId31"/>
    <p:sldId id="293"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iswa Cekiso" initials="NC" lastIdx="1" clrIdx="0">
    <p:extLst>
      <p:ext uri="{19B8F6BF-5375-455C-9EA6-DF929625EA0E}">
        <p15:presenceInfo xmlns:p15="http://schemas.microsoft.com/office/powerpoint/2012/main" xmlns="" userId="S-1-5-21-3998480680-1760562881-1058161749-7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533" autoAdjust="0"/>
  </p:normalViewPr>
  <p:slideViewPr>
    <p:cSldViewPr snapToGrid="0" snapToObjects="1">
      <p:cViewPr varScale="1">
        <p:scale>
          <a:sx n="110" d="100"/>
          <a:sy n="110" d="100"/>
        </p:scale>
        <p:origin x="-1644" y="-84"/>
      </p:cViewPr>
      <p:guideLst>
        <p:guide orient="horz" pos="2160"/>
        <p:guide pos="2880"/>
      </p:guideLst>
    </p:cSldViewPr>
  </p:slideViewPr>
  <p:outlineViewPr>
    <p:cViewPr>
      <p:scale>
        <a:sx n="33" d="100"/>
        <a:sy n="33" d="100"/>
      </p:scale>
      <p:origin x="0" y="-38667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294" tIns="45647" rIns="91294" bIns="45647" rtlCol="0"/>
          <a:lstStyle>
            <a:lvl1pPr algn="l">
              <a:defRPr sz="1200"/>
            </a:lvl1pPr>
          </a:lstStyle>
          <a:p>
            <a:endParaRPr lang="en-ZA"/>
          </a:p>
        </p:txBody>
      </p:sp>
      <p:sp>
        <p:nvSpPr>
          <p:cNvPr id="3" name="Date Placeholder 2"/>
          <p:cNvSpPr>
            <a:spLocks noGrp="1"/>
          </p:cNvSpPr>
          <p:nvPr>
            <p:ph type="dt" idx="1"/>
          </p:nvPr>
        </p:nvSpPr>
        <p:spPr>
          <a:xfrm>
            <a:off x="3850443" y="1"/>
            <a:ext cx="2945659" cy="498056"/>
          </a:xfrm>
          <a:prstGeom prst="rect">
            <a:avLst/>
          </a:prstGeom>
        </p:spPr>
        <p:txBody>
          <a:bodyPr vert="horz" lIns="91294" tIns="45647" rIns="91294" bIns="45647" rtlCol="0"/>
          <a:lstStyle>
            <a:lvl1pPr algn="r">
              <a:defRPr sz="1200"/>
            </a:lvl1pPr>
          </a:lstStyle>
          <a:p>
            <a:fld id="{3A67D5BF-6DA4-481E-B2AF-F7DAF2F3CF82}" type="datetimeFigureOut">
              <a:rPr lang="en-ZA" smtClean="0"/>
              <a:pPr/>
              <a:t>2017/11/27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4" tIns="45647" rIns="91294" bIns="45647" rtlCol="0" anchor="ctr"/>
          <a:lstStyle/>
          <a:p>
            <a:endParaRPr lang="en-ZA"/>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294" tIns="45647" rIns="91294" bIns="456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8055"/>
          </a:xfrm>
          <a:prstGeom prst="rect">
            <a:avLst/>
          </a:prstGeom>
        </p:spPr>
        <p:txBody>
          <a:bodyPr vert="horz" lIns="91294" tIns="45647" rIns="91294" bIns="45647"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294" tIns="45647" rIns="91294" bIns="45647" rtlCol="0" anchor="b"/>
          <a:lstStyle>
            <a:lvl1pPr algn="r">
              <a:defRPr sz="1200"/>
            </a:lvl1pPr>
          </a:lstStyle>
          <a:p>
            <a:fld id="{EDD818DC-054D-4F20-A070-15267933B3E3}" type="slidenum">
              <a:rPr lang="en-ZA" smtClean="0"/>
              <a:pPr/>
              <a:t>‹#›</a:t>
            </a:fld>
            <a:endParaRPr lang="en-ZA"/>
          </a:p>
        </p:txBody>
      </p:sp>
    </p:spTree>
    <p:extLst>
      <p:ext uri="{BB962C8B-B14F-4D97-AF65-F5344CB8AC3E}">
        <p14:creationId xmlns:p14="http://schemas.microsoft.com/office/powerpoint/2010/main" xmlns="" val="375293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1</a:t>
            </a:fld>
            <a:endParaRPr lang="en-ZA"/>
          </a:p>
        </p:txBody>
      </p:sp>
    </p:spTree>
    <p:extLst>
      <p:ext uri="{BB962C8B-B14F-4D97-AF65-F5344CB8AC3E}">
        <p14:creationId xmlns:p14="http://schemas.microsoft.com/office/powerpoint/2010/main" xmlns="" val="254245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2</a:t>
            </a:fld>
            <a:endParaRPr lang="en-ZA"/>
          </a:p>
        </p:txBody>
      </p:sp>
    </p:spTree>
    <p:extLst>
      <p:ext uri="{BB962C8B-B14F-4D97-AF65-F5344CB8AC3E}">
        <p14:creationId xmlns:p14="http://schemas.microsoft.com/office/powerpoint/2010/main" xmlns="" val="117139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3</a:t>
            </a:fld>
            <a:endParaRPr lang="en-ZA"/>
          </a:p>
        </p:txBody>
      </p:sp>
    </p:spTree>
    <p:extLst>
      <p:ext uri="{BB962C8B-B14F-4D97-AF65-F5344CB8AC3E}">
        <p14:creationId xmlns:p14="http://schemas.microsoft.com/office/powerpoint/2010/main" xmlns="" val="1923414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4</a:t>
            </a:fld>
            <a:endParaRPr lang="en-ZA"/>
          </a:p>
        </p:txBody>
      </p:sp>
    </p:spTree>
    <p:extLst>
      <p:ext uri="{BB962C8B-B14F-4D97-AF65-F5344CB8AC3E}">
        <p14:creationId xmlns:p14="http://schemas.microsoft.com/office/powerpoint/2010/main" xmlns="" val="2284785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5</a:t>
            </a:fld>
            <a:endParaRPr lang="en-ZA"/>
          </a:p>
        </p:txBody>
      </p:sp>
    </p:spTree>
    <p:extLst>
      <p:ext uri="{BB962C8B-B14F-4D97-AF65-F5344CB8AC3E}">
        <p14:creationId xmlns:p14="http://schemas.microsoft.com/office/powerpoint/2010/main" xmlns="" val="1049228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6</a:t>
            </a:fld>
            <a:endParaRPr lang="en-ZA"/>
          </a:p>
        </p:txBody>
      </p:sp>
    </p:spTree>
    <p:extLst>
      <p:ext uri="{BB962C8B-B14F-4D97-AF65-F5344CB8AC3E}">
        <p14:creationId xmlns:p14="http://schemas.microsoft.com/office/powerpoint/2010/main" xmlns="" val="10866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7</a:t>
            </a:fld>
            <a:endParaRPr lang="en-ZA"/>
          </a:p>
        </p:txBody>
      </p:sp>
    </p:spTree>
    <p:extLst>
      <p:ext uri="{BB962C8B-B14F-4D97-AF65-F5344CB8AC3E}">
        <p14:creationId xmlns:p14="http://schemas.microsoft.com/office/powerpoint/2010/main" xmlns="" val="212848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DD818DC-054D-4F20-A070-15267933B3E3}" type="slidenum">
              <a:rPr lang="en-ZA" smtClean="0"/>
              <a:pPr/>
              <a:t>10</a:t>
            </a:fld>
            <a:endParaRPr lang="en-ZA"/>
          </a:p>
        </p:txBody>
      </p:sp>
    </p:spTree>
    <p:extLst>
      <p:ext uri="{BB962C8B-B14F-4D97-AF65-F5344CB8AC3E}">
        <p14:creationId xmlns:p14="http://schemas.microsoft.com/office/powerpoint/2010/main" xmlns="" val="1099826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2B1344-4806-4CAE-AE16-563831781C7B}"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5744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054B8-2403-4534-BFC9-B6EA9742E242}"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8785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9BC2-203A-46E9-915E-6FFAAE85BFC1}"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5140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B8599-35D1-4FBA-95D6-5E491621AECF}"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951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692"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CA60D-4FA2-4A83-8F8C-E7769DA58E8C}"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9193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A5EA8-454B-4770-847C-265C082CF8BA}" type="datetime1">
              <a:rPr lang="en-US" smtClean="0">
                <a:solidFill>
                  <a:prstClr val="black">
                    <a:tint val="75000"/>
                  </a:prstClr>
                </a:solidFill>
              </a:rPr>
              <a:pPr/>
              <a:t>11/27/2017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667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36B0C8-8846-4E34-BA3D-DE1E65337F1D}" type="datetime1">
              <a:rPr lang="en-US" smtClean="0">
                <a:solidFill>
                  <a:prstClr val="black">
                    <a:tint val="75000"/>
                  </a:prstClr>
                </a:solidFill>
              </a:rPr>
              <a:pPr/>
              <a:t>11/27/2017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6700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67242-2AC8-4BEE-98DF-C819F7E9BD08}" type="datetime1">
              <a:rPr lang="en-US" smtClean="0">
                <a:solidFill>
                  <a:prstClr val="black">
                    <a:tint val="75000"/>
                  </a:prstClr>
                </a:solidFill>
              </a:rPr>
              <a:pPr/>
              <a:t>11/27/2017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3958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F9C8F-A7EB-4EEC-A083-E98A3DDF96F7}" type="datetime1">
              <a:rPr lang="en-US" smtClean="0">
                <a:solidFill>
                  <a:prstClr val="black">
                    <a:tint val="75000"/>
                  </a:prstClr>
                </a:solidFill>
              </a:rPr>
              <a:pPr/>
              <a:t>11/27/2017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1045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46"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C074B-2148-4723-A17B-F17E8094D24C}" type="datetime1">
              <a:rPr lang="en-US" smtClean="0">
                <a:solidFill>
                  <a:prstClr val="black">
                    <a:tint val="75000"/>
                  </a:prstClr>
                </a:solidFill>
              </a:rPr>
              <a:pPr/>
              <a:t>11/27/2017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8104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846"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E5191-908D-4725-B604-8275639E112C}" type="datetime1">
              <a:rPr lang="en-US" smtClean="0">
                <a:solidFill>
                  <a:prstClr val="black">
                    <a:tint val="75000"/>
                  </a:prstClr>
                </a:solidFill>
              </a:rPr>
              <a:pPr/>
              <a:t>11/27/2017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9158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FB5D99C6-8AB9-43A4-81BB-FA05A103B2C8}" type="datetime1">
              <a:rPr lang="en-US" smtClean="0">
                <a:solidFill>
                  <a:prstClr val="black">
                    <a:tint val="75000"/>
                  </a:prstClr>
                </a:solidFill>
              </a:rPr>
              <a:pPr/>
              <a:t>11/27/2017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E6EDE458-FE5D-A943-8B68-DF1632607E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37513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22041" rtl="0" eaLnBrk="1" latinLnBrk="0" hangingPunct="1">
        <a:spcBef>
          <a:spcPct val="0"/>
        </a:spcBef>
        <a:buNone/>
        <a:defRPr sz="4062" kern="1200">
          <a:solidFill>
            <a:schemeClr val="tx1"/>
          </a:solidFill>
          <a:latin typeface="+mj-lt"/>
          <a:ea typeface="+mj-ea"/>
          <a:cs typeface="+mj-cs"/>
        </a:defRPr>
      </a:lvl1pPr>
    </p:titleStyle>
    <p:bodyStyle>
      <a:lvl1pPr marL="316531" indent="-316531" algn="l" defTabSz="422041" rtl="0" eaLnBrk="1" latinLnBrk="0" hangingPunct="1">
        <a:spcBef>
          <a:spcPct val="20000"/>
        </a:spcBef>
        <a:buFont typeface="Arial"/>
        <a:buChar char="•"/>
        <a:defRPr sz="2954" kern="1200">
          <a:solidFill>
            <a:schemeClr val="tx1"/>
          </a:solidFill>
          <a:latin typeface="+mn-lt"/>
          <a:ea typeface="+mn-ea"/>
          <a:cs typeface="+mn-cs"/>
        </a:defRPr>
      </a:lvl1pPr>
      <a:lvl2pPr marL="685817" indent="-263776" algn="l" defTabSz="422041" rtl="0" eaLnBrk="1" latinLnBrk="0" hangingPunct="1">
        <a:spcBef>
          <a:spcPct val="20000"/>
        </a:spcBef>
        <a:buFont typeface="Arial"/>
        <a:buChar char="–"/>
        <a:defRPr sz="2585" kern="1200">
          <a:solidFill>
            <a:schemeClr val="tx1"/>
          </a:solidFill>
          <a:latin typeface="+mn-lt"/>
          <a:ea typeface="+mn-ea"/>
          <a:cs typeface="+mn-cs"/>
        </a:defRPr>
      </a:lvl2pPr>
      <a:lvl3pPr marL="1055103" indent="-211021" algn="l" defTabSz="422041" rtl="0" eaLnBrk="1" latinLnBrk="0" hangingPunct="1">
        <a:spcBef>
          <a:spcPct val="20000"/>
        </a:spcBef>
        <a:buFont typeface="Arial"/>
        <a:buChar char="•"/>
        <a:defRPr sz="2215" kern="1200">
          <a:solidFill>
            <a:schemeClr val="tx1"/>
          </a:solidFill>
          <a:latin typeface="+mn-lt"/>
          <a:ea typeface="+mn-ea"/>
          <a:cs typeface="+mn-cs"/>
        </a:defRPr>
      </a:lvl3pPr>
      <a:lvl4pPr marL="1477145" indent="-211021" algn="l" defTabSz="422041" rtl="0" eaLnBrk="1" latinLnBrk="0" hangingPunct="1">
        <a:spcBef>
          <a:spcPct val="20000"/>
        </a:spcBef>
        <a:buFont typeface="Arial"/>
        <a:buChar char="–"/>
        <a:defRPr sz="1846" kern="1200">
          <a:solidFill>
            <a:schemeClr val="tx1"/>
          </a:solidFill>
          <a:latin typeface="+mn-lt"/>
          <a:ea typeface="+mn-ea"/>
          <a:cs typeface="+mn-cs"/>
        </a:defRPr>
      </a:lvl4pPr>
      <a:lvl5pPr marL="1899186" indent="-211021" algn="l" defTabSz="422041" rtl="0" eaLnBrk="1" latinLnBrk="0" hangingPunct="1">
        <a:spcBef>
          <a:spcPct val="20000"/>
        </a:spcBef>
        <a:buFont typeface="Arial"/>
        <a:buChar char="»"/>
        <a:defRPr sz="1846" kern="1200">
          <a:solidFill>
            <a:schemeClr val="tx1"/>
          </a:solidFill>
          <a:latin typeface="+mn-lt"/>
          <a:ea typeface="+mn-ea"/>
          <a:cs typeface="+mn-cs"/>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en-US"/>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panose="020B0604020202020204" pitchFamily="34" charset="0"/>
                <a:cs typeface="Arial" panose="020B0604020202020204" pitchFamily="34" charset="0"/>
              </a:rPr>
              <a:t>FOSTER CARE PROGRESS REPORT </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smtClean="0"/>
              <a:t>Presentation to Portfolio Committee of Social Development </a:t>
            </a:r>
          </a:p>
          <a:p>
            <a:r>
              <a:rPr lang="en-US" dirty="0" smtClean="0"/>
              <a:t>22 November 2017</a:t>
            </a:r>
            <a:endParaRPr lang="en-US" dirty="0"/>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xmlns="" val="2834699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96913" y="-320608"/>
            <a:ext cx="7772400" cy="1143000"/>
          </a:xfrm>
        </p:spPr>
        <p:txBody>
          <a:bodyPr/>
          <a:lstStyle/>
          <a:p>
            <a:r>
              <a:rPr lang="en-ZA" sz="2800" b="1" dirty="0" smtClean="0">
                <a:latin typeface="Arial" panose="020B0604020202020204" pitchFamily="34" charset="0"/>
                <a:ea typeface="ヒラギノ角ゴ Pro W3"/>
                <a:cs typeface="Arial" panose="020B0604020202020204" pitchFamily="34" charset="0"/>
              </a:rPr>
              <a:t>Table 1:</a:t>
            </a:r>
            <a:br>
              <a:rPr lang="en-ZA" sz="2800" b="1" dirty="0" smtClean="0">
                <a:latin typeface="Arial" panose="020B0604020202020204" pitchFamily="34" charset="0"/>
                <a:ea typeface="ヒラギノ角ゴ Pro W3"/>
                <a:cs typeface="Arial" panose="020B0604020202020204" pitchFamily="34" charset="0"/>
              </a:rPr>
            </a:br>
            <a:r>
              <a:rPr lang="en-ZA" sz="2800" b="1" dirty="0" smtClean="0">
                <a:latin typeface="Arial" panose="020B0604020202020204" pitchFamily="34" charset="0"/>
                <a:ea typeface="ヒラギノ角ゴ Pro W3"/>
                <a:cs typeface="Arial" panose="020B0604020202020204" pitchFamily="34" charset="0"/>
              </a:rPr>
              <a:t>SOCPEN stats as 2 Nov 2017</a:t>
            </a:r>
            <a:endParaRPr lang="en-ZA" sz="2800" dirty="0" smtClean="0">
              <a:ea typeface="ヒラギノ角ゴ Pro W3"/>
              <a:cs typeface="ヒラギノ角ゴ Pro W3"/>
            </a:endParaRPr>
          </a:p>
        </p:txBody>
      </p:sp>
      <p:sp>
        <p:nvSpPr>
          <p:cNvPr id="10243" name="Content Placeholder 2"/>
          <p:cNvSpPr>
            <a:spLocks noGrp="1"/>
          </p:cNvSpPr>
          <p:nvPr>
            <p:ph idx="1"/>
          </p:nvPr>
        </p:nvSpPr>
        <p:spPr>
          <a:xfrm>
            <a:off x="144379" y="490888"/>
            <a:ext cx="8893743" cy="5145141"/>
          </a:xfrm>
        </p:spPr>
        <p:txBody>
          <a:bodyPr>
            <a:noAutofit/>
          </a:bodyPr>
          <a:lstStyle/>
          <a:p>
            <a:pPr algn="just"/>
            <a:endParaRPr lang="en-ZA" sz="2000" dirty="0" smtClean="0">
              <a:latin typeface="Arial" panose="020B0604020202020204" pitchFamily="34" charset="0"/>
              <a:ea typeface="ヒラギノ角ゴ Pro W3"/>
              <a:cs typeface="Arial" panose="020B0604020202020204" pitchFamily="34" charset="0"/>
            </a:endParaRPr>
          </a:p>
          <a:p>
            <a:pPr algn="just"/>
            <a:endParaRPr lang="en-ZA" sz="2000" dirty="0" smtClean="0">
              <a:latin typeface="Arial" panose="020B0604020202020204" pitchFamily="34" charset="0"/>
              <a:ea typeface="ヒラギノ角ゴ Pro W3"/>
              <a:cs typeface="Arial" panose="020B0604020202020204" pitchFamily="34"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solidFill>
                  <a:prstClr val="black"/>
                </a:solidFill>
              </a:rPr>
              <a:pPr/>
              <a:t>10</a:t>
            </a:fld>
            <a:endParaRPr lang="en-GB" altLang="en-US" sz="1400" smtClean="0">
              <a:solidFill>
                <a:prstClr val="black"/>
              </a:solidFill>
            </a:endParaRPr>
          </a:p>
        </p:txBody>
      </p:sp>
      <p:graphicFrame>
        <p:nvGraphicFramePr>
          <p:cNvPr id="3" name="Table 2"/>
          <p:cNvGraphicFramePr>
            <a:graphicFrameLocks noGrp="1"/>
          </p:cNvGraphicFramePr>
          <p:nvPr>
            <p:extLst/>
          </p:nvPr>
        </p:nvGraphicFramePr>
        <p:xfrm>
          <a:off x="144380" y="596761"/>
          <a:ext cx="8662736" cy="5287235"/>
        </p:xfrm>
        <a:graphic>
          <a:graphicData uri="http://schemas.openxmlformats.org/drawingml/2006/table">
            <a:tbl>
              <a:tblPr firstRow="1" bandRow="1">
                <a:tableStyleId>{5C22544A-7EE6-4342-B048-85BDC9FD1C3A}</a:tableStyleId>
              </a:tblPr>
              <a:tblGrid>
                <a:gridCol w="1778748"/>
                <a:gridCol w="1753723"/>
                <a:gridCol w="1328286"/>
                <a:gridCol w="1992429"/>
                <a:gridCol w="1809550"/>
              </a:tblGrid>
              <a:tr h="443589">
                <a:tc>
                  <a:txBody>
                    <a:bodyPr/>
                    <a:lstStyle/>
                    <a:p>
                      <a:r>
                        <a:rPr lang="en-ZA" b="1" dirty="0" smtClean="0"/>
                        <a:t>Province </a:t>
                      </a:r>
                      <a:endParaRPr lang="en-ZA" b="1" dirty="0"/>
                    </a:p>
                  </a:txBody>
                  <a:tcPr/>
                </a:tc>
                <a:tc>
                  <a:txBody>
                    <a:bodyPr/>
                    <a:lstStyle/>
                    <a:p>
                      <a:r>
                        <a:rPr lang="en-ZA" b="1" dirty="0" smtClean="0"/>
                        <a:t>Baseline as </a:t>
                      </a:r>
                    </a:p>
                    <a:p>
                      <a:r>
                        <a:rPr lang="en-ZA" b="1" dirty="0" smtClean="0"/>
                        <a:t>at 4 October 2017</a:t>
                      </a:r>
                      <a:endParaRPr lang="en-ZA" b="1" dirty="0"/>
                    </a:p>
                  </a:txBody>
                  <a:tcPr>
                    <a:lnR w="12700" cap="flat" cmpd="sng" algn="ctr">
                      <a:solidFill>
                        <a:schemeClr val="tx1"/>
                      </a:solidFill>
                      <a:prstDash val="solid"/>
                      <a:round/>
                      <a:headEnd type="none" w="med" len="med"/>
                      <a:tailEnd type="none" w="med" len="med"/>
                    </a:lnR>
                  </a:tcPr>
                </a:tc>
                <a:tc>
                  <a:txBody>
                    <a:bodyPr/>
                    <a:lstStyle/>
                    <a:p>
                      <a:r>
                        <a:rPr lang="en-ZA" b="1" dirty="0" smtClean="0"/>
                        <a:t>Progress made since Oct 2017</a:t>
                      </a:r>
                      <a:endParaRPr lang="en-ZA" b="1" dirty="0"/>
                    </a:p>
                  </a:txBody>
                  <a:tcPr>
                    <a:lnL w="12700" cap="flat" cmpd="sng" algn="ctr">
                      <a:solidFill>
                        <a:schemeClr val="tx1"/>
                      </a:solidFill>
                      <a:prstDash val="solid"/>
                      <a:round/>
                      <a:headEnd type="none" w="med" len="med"/>
                      <a:tailEnd type="none" w="med" len="med"/>
                    </a:lnL>
                  </a:tcPr>
                </a:tc>
                <a:tc>
                  <a:txBody>
                    <a:bodyPr/>
                    <a:lstStyle/>
                    <a:p>
                      <a:r>
                        <a:rPr lang="en-ZA" b="1" dirty="0" smtClean="0"/>
                        <a:t>Backlog and projections</a:t>
                      </a:r>
                      <a:r>
                        <a:rPr lang="en-ZA" b="1" baseline="0" dirty="0" smtClean="0"/>
                        <a:t> till Dec 2017</a:t>
                      </a:r>
                      <a:endParaRPr lang="en-ZA" b="1" dirty="0"/>
                    </a:p>
                  </a:txBody>
                  <a:tcPr/>
                </a:tc>
                <a:tc>
                  <a:txBody>
                    <a:bodyPr/>
                    <a:lstStyle/>
                    <a:p>
                      <a:r>
                        <a:rPr lang="en-ZA" b="1" dirty="0" smtClean="0"/>
                        <a:t>Projections from Jan 2018 till March 2018</a:t>
                      </a:r>
                      <a:endParaRPr lang="en-ZA" b="1" dirty="0"/>
                    </a:p>
                  </a:txBody>
                  <a:tcPr/>
                </a:tc>
              </a:tr>
              <a:tr h="443589">
                <a:tc>
                  <a:txBody>
                    <a:bodyPr/>
                    <a:lstStyle/>
                    <a:p>
                      <a:r>
                        <a:rPr lang="en-ZA" b="1" dirty="0" smtClean="0"/>
                        <a:t>EC</a:t>
                      </a:r>
                      <a:endParaRPr lang="en-ZA" b="1" dirty="0"/>
                    </a:p>
                  </a:txBody>
                  <a:tcPr>
                    <a:solidFill>
                      <a:srgbClr val="00B050"/>
                    </a:solidFill>
                  </a:tcPr>
                </a:tc>
                <a:tc>
                  <a:txBody>
                    <a:bodyPr/>
                    <a:lstStyle/>
                    <a:p>
                      <a:r>
                        <a:rPr lang="en-ZA" b="1" dirty="0" smtClean="0">
                          <a:solidFill>
                            <a:srgbClr val="7030A0"/>
                          </a:solidFill>
                        </a:rPr>
                        <a:t>21 502</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rgbClr val="00B050"/>
                    </a:solidFill>
                  </a:tcPr>
                </a:tc>
                <a:tc>
                  <a:txBody>
                    <a:bodyPr/>
                    <a:lstStyle/>
                    <a:p>
                      <a:r>
                        <a:rPr lang="en-ZA" b="1" dirty="0" smtClean="0">
                          <a:solidFill>
                            <a:schemeClr val="tx1"/>
                          </a:solidFill>
                        </a:rPr>
                        <a:t>5 171</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ZA" b="1" dirty="0" smtClean="0">
                          <a:solidFill>
                            <a:srgbClr val="FF0000"/>
                          </a:solidFill>
                        </a:rPr>
                        <a:t>8 032</a:t>
                      </a:r>
                      <a:endParaRPr lang="en-ZA" b="1" dirty="0">
                        <a:solidFill>
                          <a:srgbClr val="FF0000"/>
                        </a:solidFill>
                      </a:endParaRPr>
                    </a:p>
                  </a:txBody>
                  <a:tcPr>
                    <a:solidFill>
                      <a:srgbClr val="00B050"/>
                    </a:solidFill>
                  </a:tcPr>
                </a:tc>
                <a:tc>
                  <a:txBody>
                    <a:bodyPr/>
                    <a:lstStyle/>
                    <a:p>
                      <a:r>
                        <a:rPr lang="en-ZA" b="1" dirty="0" smtClean="0"/>
                        <a:t>8 299</a:t>
                      </a:r>
                      <a:endParaRPr lang="en-ZA" b="1" dirty="0"/>
                    </a:p>
                  </a:txBody>
                  <a:tcPr>
                    <a:solidFill>
                      <a:srgbClr val="00B050"/>
                    </a:solidFill>
                  </a:tcPr>
                </a:tc>
              </a:tr>
              <a:tr h="443589">
                <a:tc>
                  <a:txBody>
                    <a:bodyPr/>
                    <a:lstStyle/>
                    <a:p>
                      <a:r>
                        <a:rPr lang="en-ZA" b="1" dirty="0" smtClean="0"/>
                        <a:t>FS</a:t>
                      </a:r>
                      <a:endParaRPr lang="en-ZA" b="1" dirty="0"/>
                    </a:p>
                  </a:txBody>
                  <a:tcPr>
                    <a:solidFill>
                      <a:schemeClr val="accent6"/>
                    </a:solidFill>
                  </a:tcPr>
                </a:tc>
                <a:tc>
                  <a:txBody>
                    <a:bodyPr/>
                    <a:lstStyle/>
                    <a:p>
                      <a:r>
                        <a:rPr lang="en-ZA" b="1" dirty="0" smtClean="0">
                          <a:solidFill>
                            <a:srgbClr val="7030A0"/>
                          </a:solidFill>
                        </a:rPr>
                        <a:t>10 596</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chemeClr val="accent6"/>
                    </a:solidFill>
                  </a:tcPr>
                </a:tc>
                <a:tc>
                  <a:txBody>
                    <a:bodyPr/>
                    <a:lstStyle/>
                    <a:p>
                      <a:r>
                        <a:rPr lang="en-ZA" b="1" dirty="0" smtClean="0">
                          <a:solidFill>
                            <a:schemeClr val="tx1"/>
                          </a:solidFill>
                        </a:rPr>
                        <a:t>2 119</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chemeClr val="accent6"/>
                    </a:solidFill>
                  </a:tcPr>
                </a:tc>
                <a:tc>
                  <a:txBody>
                    <a:bodyPr/>
                    <a:lstStyle/>
                    <a:p>
                      <a:r>
                        <a:rPr lang="en-ZA" b="1" dirty="0" smtClean="0">
                          <a:solidFill>
                            <a:srgbClr val="FF0000"/>
                          </a:solidFill>
                        </a:rPr>
                        <a:t>6 092</a:t>
                      </a:r>
                      <a:endParaRPr lang="en-ZA" b="1" dirty="0">
                        <a:solidFill>
                          <a:srgbClr val="FF0000"/>
                        </a:solidFill>
                      </a:endParaRPr>
                    </a:p>
                  </a:txBody>
                  <a:tcPr>
                    <a:solidFill>
                      <a:schemeClr val="accent6"/>
                    </a:solidFill>
                  </a:tcPr>
                </a:tc>
                <a:tc>
                  <a:txBody>
                    <a:bodyPr/>
                    <a:lstStyle/>
                    <a:p>
                      <a:r>
                        <a:rPr lang="en-ZA" b="1" dirty="0" smtClean="0"/>
                        <a:t>2 385</a:t>
                      </a:r>
                      <a:endParaRPr lang="en-ZA" b="1" dirty="0"/>
                    </a:p>
                  </a:txBody>
                  <a:tcPr>
                    <a:solidFill>
                      <a:schemeClr val="accent6"/>
                    </a:solidFill>
                  </a:tcPr>
                </a:tc>
              </a:tr>
              <a:tr h="443589">
                <a:tc>
                  <a:txBody>
                    <a:bodyPr/>
                    <a:lstStyle/>
                    <a:p>
                      <a:r>
                        <a:rPr lang="en-ZA" b="1" dirty="0" smtClean="0"/>
                        <a:t>GP</a:t>
                      </a:r>
                      <a:endParaRPr lang="en-ZA" b="1" dirty="0"/>
                    </a:p>
                  </a:txBody>
                  <a:tcPr>
                    <a:solidFill>
                      <a:srgbClr val="FF0000"/>
                    </a:solidFill>
                  </a:tcPr>
                </a:tc>
                <a:tc>
                  <a:txBody>
                    <a:bodyPr/>
                    <a:lstStyle/>
                    <a:p>
                      <a:r>
                        <a:rPr lang="en-ZA" b="1" dirty="0" smtClean="0">
                          <a:solidFill>
                            <a:schemeClr val="tx1"/>
                          </a:solidFill>
                        </a:rPr>
                        <a:t>18 568</a:t>
                      </a:r>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rgbClr val="FF0000"/>
                    </a:solidFill>
                  </a:tcPr>
                </a:tc>
                <a:tc>
                  <a:txBody>
                    <a:bodyPr/>
                    <a:lstStyle/>
                    <a:p>
                      <a:r>
                        <a:rPr lang="en-ZA" b="1" dirty="0" smtClean="0">
                          <a:solidFill>
                            <a:schemeClr val="tx1"/>
                          </a:solidFill>
                        </a:rPr>
                        <a:t>2 257</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FF0000"/>
                    </a:solidFill>
                  </a:tcPr>
                </a:tc>
                <a:tc>
                  <a:txBody>
                    <a:bodyPr/>
                    <a:lstStyle/>
                    <a:p>
                      <a:r>
                        <a:rPr lang="en-ZA" b="1" dirty="0" smtClean="0">
                          <a:solidFill>
                            <a:schemeClr val="tx1"/>
                          </a:solidFill>
                        </a:rPr>
                        <a:t>12 712</a:t>
                      </a:r>
                      <a:endParaRPr lang="en-ZA" b="1" dirty="0">
                        <a:solidFill>
                          <a:schemeClr val="tx1"/>
                        </a:solidFill>
                      </a:endParaRPr>
                    </a:p>
                  </a:txBody>
                  <a:tcPr>
                    <a:solidFill>
                      <a:srgbClr val="FF0000"/>
                    </a:solidFill>
                  </a:tcPr>
                </a:tc>
                <a:tc>
                  <a:txBody>
                    <a:bodyPr/>
                    <a:lstStyle/>
                    <a:p>
                      <a:r>
                        <a:rPr lang="en-ZA" b="1" dirty="0" smtClean="0"/>
                        <a:t>3 599</a:t>
                      </a:r>
                      <a:endParaRPr lang="en-ZA" b="1" dirty="0"/>
                    </a:p>
                  </a:txBody>
                  <a:tcPr>
                    <a:solidFill>
                      <a:srgbClr val="FF0000"/>
                    </a:solidFill>
                  </a:tcPr>
                </a:tc>
              </a:tr>
              <a:tr h="443589">
                <a:tc>
                  <a:txBody>
                    <a:bodyPr/>
                    <a:lstStyle/>
                    <a:p>
                      <a:r>
                        <a:rPr lang="en-ZA" b="1" dirty="0" smtClean="0"/>
                        <a:t>KZN</a:t>
                      </a:r>
                      <a:endParaRPr lang="en-ZA" b="1" dirty="0"/>
                    </a:p>
                  </a:txBody>
                  <a:tcPr>
                    <a:solidFill>
                      <a:srgbClr val="FF0000"/>
                    </a:solidFill>
                  </a:tcPr>
                </a:tc>
                <a:tc>
                  <a:txBody>
                    <a:bodyPr/>
                    <a:lstStyle/>
                    <a:p>
                      <a:r>
                        <a:rPr lang="en-ZA" b="1" dirty="0" smtClean="0">
                          <a:solidFill>
                            <a:schemeClr val="tx1"/>
                          </a:solidFill>
                        </a:rPr>
                        <a:t>45 935</a:t>
                      </a:r>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rgbClr val="FF0000"/>
                    </a:solidFill>
                  </a:tcPr>
                </a:tc>
                <a:tc>
                  <a:txBody>
                    <a:bodyPr/>
                    <a:lstStyle/>
                    <a:p>
                      <a:r>
                        <a:rPr lang="en-ZA" b="1" dirty="0" smtClean="0">
                          <a:solidFill>
                            <a:schemeClr val="tx1"/>
                          </a:solidFill>
                        </a:rPr>
                        <a:t>1 328</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FF0000"/>
                    </a:solidFill>
                  </a:tcPr>
                </a:tc>
                <a:tc>
                  <a:txBody>
                    <a:bodyPr/>
                    <a:lstStyle/>
                    <a:p>
                      <a:r>
                        <a:rPr lang="en-ZA" b="1" dirty="0" smtClean="0">
                          <a:solidFill>
                            <a:schemeClr val="tx1"/>
                          </a:solidFill>
                        </a:rPr>
                        <a:t>38 157</a:t>
                      </a:r>
                      <a:endParaRPr lang="en-ZA" b="1" dirty="0">
                        <a:solidFill>
                          <a:schemeClr val="tx1"/>
                        </a:solidFill>
                      </a:endParaRPr>
                    </a:p>
                  </a:txBody>
                  <a:tcPr>
                    <a:solidFill>
                      <a:srgbClr val="FF0000"/>
                    </a:solidFill>
                  </a:tcPr>
                </a:tc>
                <a:tc>
                  <a:txBody>
                    <a:bodyPr/>
                    <a:lstStyle/>
                    <a:p>
                      <a:r>
                        <a:rPr lang="en-ZA" b="1" dirty="0" smtClean="0"/>
                        <a:t>6 450</a:t>
                      </a:r>
                      <a:endParaRPr lang="en-ZA" b="1" dirty="0"/>
                    </a:p>
                  </a:txBody>
                  <a:tcPr>
                    <a:solidFill>
                      <a:srgbClr val="FF0000"/>
                    </a:solidFill>
                  </a:tcPr>
                </a:tc>
              </a:tr>
              <a:tr h="443589">
                <a:tc>
                  <a:txBody>
                    <a:bodyPr/>
                    <a:lstStyle/>
                    <a:p>
                      <a:r>
                        <a:rPr lang="en-ZA" b="1" dirty="0" smtClean="0"/>
                        <a:t>LIMP</a:t>
                      </a:r>
                      <a:endParaRPr lang="en-ZA" b="1" dirty="0"/>
                    </a:p>
                  </a:txBody>
                  <a:tcPr>
                    <a:solidFill>
                      <a:srgbClr val="FF0000"/>
                    </a:solidFill>
                  </a:tcPr>
                </a:tc>
                <a:tc>
                  <a:txBody>
                    <a:bodyPr/>
                    <a:lstStyle/>
                    <a:p>
                      <a:r>
                        <a:rPr lang="en-ZA" b="1" dirty="0" smtClean="0">
                          <a:solidFill>
                            <a:schemeClr val="tx1"/>
                          </a:solidFill>
                        </a:rPr>
                        <a:t>16 015 </a:t>
                      </a:r>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rgbClr val="FF0000"/>
                    </a:solidFill>
                  </a:tcPr>
                </a:tc>
                <a:tc>
                  <a:txBody>
                    <a:bodyPr/>
                    <a:lstStyle/>
                    <a:p>
                      <a:r>
                        <a:rPr lang="en-ZA" b="1" dirty="0" smtClean="0">
                          <a:solidFill>
                            <a:schemeClr val="tx1"/>
                          </a:solidFill>
                        </a:rPr>
                        <a:t>832</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FF0000"/>
                    </a:solidFill>
                  </a:tcPr>
                </a:tc>
                <a:tc>
                  <a:txBody>
                    <a:bodyPr/>
                    <a:lstStyle/>
                    <a:p>
                      <a:r>
                        <a:rPr lang="en-ZA" b="1" dirty="0" smtClean="0">
                          <a:solidFill>
                            <a:schemeClr val="tx1"/>
                          </a:solidFill>
                        </a:rPr>
                        <a:t>13 097</a:t>
                      </a:r>
                      <a:endParaRPr lang="en-ZA" b="1" dirty="0">
                        <a:solidFill>
                          <a:schemeClr val="tx1"/>
                        </a:solidFill>
                      </a:endParaRPr>
                    </a:p>
                  </a:txBody>
                  <a:tcPr>
                    <a:solidFill>
                      <a:srgbClr val="FF0000"/>
                    </a:solidFill>
                  </a:tcPr>
                </a:tc>
                <a:tc>
                  <a:txBody>
                    <a:bodyPr/>
                    <a:lstStyle/>
                    <a:p>
                      <a:r>
                        <a:rPr lang="en-ZA" b="1" dirty="0" smtClean="0"/>
                        <a:t>2 086</a:t>
                      </a:r>
                      <a:endParaRPr lang="en-ZA" b="1" dirty="0"/>
                    </a:p>
                  </a:txBody>
                  <a:tcPr>
                    <a:solidFill>
                      <a:srgbClr val="FF0000"/>
                    </a:solidFill>
                  </a:tcPr>
                </a:tc>
              </a:tr>
              <a:tr h="443589">
                <a:tc>
                  <a:txBody>
                    <a:bodyPr/>
                    <a:lstStyle/>
                    <a:p>
                      <a:r>
                        <a:rPr lang="en-ZA" b="1" dirty="0" smtClean="0"/>
                        <a:t>MPU</a:t>
                      </a:r>
                      <a:endParaRPr lang="en-ZA" b="1" dirty="0"/>
                    </a:p>
                  </a:txBody>
                  <a:tcPr>
                    <a:solidFill>
                      <a:srgbClr val="00B050"/>
                    </a:solidFill>
                  </a:tcPr>
                </a:tc>
                <a:tc>
                  <a:txBody>
                    <a:bodyPr/>
                    <a:lstStyle/>
                    <a:p>
                      <a:r>
                        <a:rPr lang="en-ZA" b="1" dirty="0" smtClean="0">
                          <a:solidFill>
                            <a:srgbClr val="7030A0"/>
                          </a:solidFill>
                        </a:rPr>
                        <a:t>3 782</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rgbClr val="00B050"/>
                    </a:solidFill>
                  </a:tcPr>
                </a:tc>
                <a:tc>
                  <a:txBody>
                    <a:bodyPr/>
                    <a:lstStyle/>
                    <a:p>
                      <a:r>
                        <a:rPr lang="en-ZA" b="1" dirty="0" smtClean="0">
                          <a:solidFill>
                            <a:schemeClr val="tx1"/>
                          </a:solidFill>
                        </a:rPr>
                        <a:t>753</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ZA" b="1" dirty="0" smtClean="0">
                          <a:solidFill>
                            <a:srgbClr val="FF0000"/>
                          </a:solidFill>
                        </a:rPr>
                        <a:t>1 551</a:t>
                      </a:r>
                      <a:endParaRPr lang="en-ZA" b="1" dirty="0">
                        <a:solidFill>
                          <a:srgbClr val="FF0000"/>
                        </a:solidFill>
                      </a:endParaRPr>
                    </a:p>
                  </a:txBody>
                  <a:tcPr>
                    <a:solidFill>
                      <a:srgbClr val="00B050"/>
                    </a:solidFill>
                  </a:tcPr>
                </a:tc>
                <a:tc>
                  <a:txBody>
                    <a:bodyPr/>
                    <a:lstStyle/>
                    <a:p>
                      <a:r>
                        <a:rPr lang="en-ZA" b="1" dirty="0" smtClean="0"/>
                        <a:t>1 478</a:t>
                      </a:r>
                      <a:endParaRPr lang="en-ZA" b="1" dirty="0"/>
                    </a:p>
                  </a:txBody>
                  <a:tcPr>
                    <a:solidFill>
                      <a:srgbClr val="00B050"/>
                    </a:solidFill>
                  </a:tcPr>
                </a:tc>
              </a:tr>
              <a:tr h="443589">
                <a:tc>
                  <a:txBody>
                    <a:bodyPr/>
                    <a:lstStyle/>
                    <a:p>
                      <a:r>
                        <a:rPr lang="en-ZA" b="1" dirty="0" smtClean="0"/>
                        <a:t>NC</a:t>
                      </a:r>
                      <a:endParaRPr lang="en-ZA" b="1" dirty="0"/>
                    </a:p>
                  </a:txBody>
                  <a:tcPr>
                    <a:solidFill>
                      <a:srgbClr val="00B050"/>
                    </a:solidFill>
                  </a:tcPr>
                </a:tc>
                <a:tc>
                  <a:txBody>
                    <a:bodyPr/>
                    <a:lstStyle/>
                    <a:p>
                      <a:r>
                        <a:rPr lang="en-ZA" b="1" dirty="0" smtClean="0">
                          <a:solidFill>
                            <a:srgbClr val="7030A0"/>
                          </a:solidFill>
                        </a:rPr>
                        <a:t>1 558</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rgbClr val="00B050"/>
                    </a:solidFill>
                  </a:tcPr>
                </a:tc>
                <a:tc>
                  <a:txBody>
                    <a:bodyPr/>
                    <a:lstStyle/>
                    <a:p>
                      <a:r>
                        <a:rPr lang="en-ZA" b="1" dirty="0" smtClean="0">
                          <a:solidFill>
                            <a:schemeClr val="tx1"/>
                          </a:solidFill>
                        </a:rPr>
                        <a:t>371</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ZA" b="1" dirty="0" smtClean="0">
                          <a:solidFill>
                            <a:srgbClr val="FF0000"/>
                          </a:solidFill>
                        </a:rPr>
                        <a:t>331</a:t>
                      </a:r>
                      <a:endParaRPr lang="en-ZA" b="1" dirty="0">
                        <a:solidFill>
                          <a:srgbClr val="FF0000"/>
                        </a:solidFill>
                      </a:endParaRPr>
                    </a:p>
                  </a:txBody>
                  <a:tcPr>
                    <a:solidFill>
                      <a:srgbClr val="00B050"/>
                    </a:solidFill>
                  </a:tcPr>
                </a:tc>
                <a:tc>
                  <a:txBody>
                    <a:bodyPr/>
                    <a:lstStyle/>
                    <a:p>
                      <a:r>
                        <a:rPr lang="en-ZA" b="1" dirty="0" smtClean="0"/>
                        <a:t>856</a:t>
                      </a:r>
                      <a:endParaRPr lang="en-ZA" b="1" dirty="0"/>
                    </a:p>
                  </a:txBody>
                  <a:tcPr>
                    <a:solidFill>
                      <a:srgbClr val="00B050"/>
                    </a:solidFill>
                  </a:tcPr>
                </a:tc>
              </a:tr>
              <a:tr h="443589">
                <a:tc>
                  <a:txBody>
                    <a:bodyPr/>
                    <a:lstStyle/>
                    <a:p>
                      <a:r>
                        <a:rPr lang="en-ZA" b="1" dirty="0" smtClean="0"/>
                        <a:t>NW</a:t>
                      </a:r>
                      <a:endParaRPr lang="en-ZA" b="1" dirty="0"/>
                    </a:p>
                  </a:txBody>
                  <a:tcPr>
                    <a:solidFill>
                      <a:schemeClr val="accent6"/>
                    </a:solidFill>
                  </a:tcPr>
                </a:tc>
                <a:tc>
                  <a:txBody>
                    <a:bodyPr/>
                    <a:lstStyle/>
                    <a:p>
                      <a:r>
                        <a:rPr lang="en-ZA" b="1" dirty="0" smtClean="0">
                          <a:solidFill>
                            <a:srgbClr val="7030A0"/>
                          </a:solidFill>
                        </a:rPr>
                        <a:t>8 839</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chemeClr val="accent6"/>
                    </a:solidFill>
                  </a:tcPr>
                </a:tc>
                <a:tc>
                  <a:txBody>
                    <a:bodyPr/>
                    <a:lstStyle/>
                    <a:p>
                      <a:r>
                        <a:rPr lang="en-ZA" b="1" dirty="0" smtClean="0">
                          <a:solidFill>
                            <a:schemeClr val="tx1"/>
                          </a:solidFill>
                        </a:rPr>
                        <a:t>908</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chemeClr val="accent6"/>
                    </a:solidFill>
                  </a:tcPr>
                </a:tc>
                <a:tc>
                  <a:txBody>
                    <a:bodyPr/>
                    <a:lstStyle/>
                    <a:p>
                      <a:r>
                        <a:rPr lang="en-ZA" b="1" dirty="0" smtClean="0">
                          <a:solidFill>
                            <a:srgbClr val="FF0000"/>
                          </a:solidFill>
                        </a:rPr>
                        <a:t>5 616</a:t>
                      </a:r>
                      <a:endParaRPr lang="en-ZA" b="1" dirty="0">
                        <a:solidFill>
                          <a:srgbClr val="FF0000"/>
                        </a:solidFill>
                      </a:endParaRPr>
                    </a:p>
                  </a:txBody>
                  <a:tcPr>
                    <a:solidFill>
                      <a:schemeClr val="accent6"/>
                    </a:solidFill>
                  </a:tcPr>
                </a:tc>
                <a:tc>
                  <a:txBody>
                    <a:bodyPr/>
                    <a:lstStyle/>
                    <a:p>
                      <a:r>
                        <a:rPr lang="en-ZA" b="1" dirty="0" smtClean="0"/>
                        <a:t>2 315</a:t>
                      </a:r>
                      <a:endParaRPr lang="en-ZA" b="1" dirty="0"/>
                    </a:p>
                  </a:txBody>
                  <a:tcPr>
                    <a:solidFill>
                      <a:schemeClr val="accent6"/>
                    </a:solidFill>
                  </a:tcPr>
                </a:tc>
              </a:tr>
              <a:tr h="443589">
                <a:tc>
                  <a:txBody>
                    <a:bodyPr/>
                    <a:lstStyle/>
                    <a:p>
                      <a:r>
                        <a:rPr lang="en-ZA" b="1" dirty="0" smtClean="0"/>
                        <a:t>WC</a:t>
                      </a:r>
                      <a:endParaRPr lang="en-ZA" b="1" dirty="0"/>
                    </a:p>
                  </a:txBody>
                  <a:tcPr>
                    <a:solidFill>
                      <a:srgbClr val="00B050"/>
                    </a:solidFill>
                  </a:tcPr>
                </a:tc>
                <a:tc>
                  <a:txBody>
                    <a:bodyPr/>
                    <a:lstStyle/>
                    <a:p>
                      <a:r>
                        <a:rPr lang="en-ZA" b="1" dirty="0" smtClean="0">
                          <a:solidFill>
                            <a:srgbClr val="7030A0"/>
                          </a:solidFill>
                        </a:rPr>
                        <a:t>7 137 </a:t>
                      </a:r>
                      <a:endParaRPr lang="en-ZA" b="1" dirty="0">
                        <a:solidFill>
                          <a:srgbClr val="7030A0"/>
                        </a:solidFill>
                      </a:endParaRPr>
                    </a:p>
                  </a:txBody>
                  <a:tcPr>
                    <a:lnR w="12700" cap="flat" cmpd="sng" algn="ctr">
                      <a:solidFill>
                        <a:schemeClr val="tx1"/>
                      </a:solidFill>
                      <a:prstDash val="solid"/>
                      <a:round/>
                      <a:headEnd type="none" w="med" len="med"/>
                      <a:tailEnd type="none" w="med" len="med"/>
                    </a:lnR>
                    <a:solidFill>
                      <a:srgbClr val="00B050"/>
                    </a:solidFill>
                  </a:tcPr>
                </a:tc>
                <a:tc>
                  <a:txBody>
                    <a:bodyPr/>
                    <a:lstStyle/>
                    <a:p>
                      <a:r>
                        <a:rPr lang="en-ZA" b="1" dirty="0" smtClean="0">
                          <a:solidFill>
                            <a:schemeClr val="tx1"/>
                          </a:solidFill>
                        </a:rPr>
                        <a:t>1 325</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rgbClr val="00B050"/>
                    </a:solidFill>
                  </a:tcPr>
                </a:tc>
                <a:tc>
                  <a:txBody>
                    <a:bodyPr/>
                    <a:lstStyle/>
                    <a:p>
                      <a:r>
                        <a:rPr lang="en-ZA" b="1" dirty="0" smtClean="0">
                          <a:solidFill>
                            <a:srgbClr val="FF0000"/>
                          </a:solidFill>
                        </a:rPr>
                        <a:t>3 048</a:t>
                      </a:r>
                      <a:endParaRPr lang="en-ZA" b="1" dirty="0">
                        <a:solidFill>
                          <a:srgbClr val="FF0000"/>
                        </a:solidFill>
                      </a:endParaRPr>
                    </a:p>
                  </a:txBody>
                  <a:tcPr>
                    <a:solidFill>
                      <a:srgbClr val="00B050"/>
                    </a:solidFill>
                  </a:tcPr>
                </a:tc>
                <a:tc>
                  <a:txBody>
                    <a:bodyPr/>
                    <a:lstStyle/>
                    <a:p>
                      <a:r>
                        <a:rPr lang="en-ZA" b="1" dirty="0" smtClean="0"/>
                        <a:t>2 764</a:t>
                      </a:r>
                      <a:endParaRPr lang="en-ZA" b="1" dirty="0"/>
                    </a:p>
                  </a:txBody>
                  <a:tcPr>
                    <a:solidFill>
                      <a:srgbClr val="00B050"/>
                    </a:solidFill>
                  </a:tcPr>
                </a:tc>
              </a:tr>
              <a:tr h="443589">
                <a:tc>
                  <a:txBody>
                    <a:bodyPr/>
                    <a:lstStyle/>
                    <a:p>
                      <a:r>
                        <a:rPr lang="en-ZA" sz="2000" b="1" dirty="0" smtClean="0">
                          <a:solidFill>
                            <a:srgbClr val="C00000"/>
                          </a:solidFill>
                        </a:rPr>
                        <a:t>TOTAL</a:t>
                      </a:r>
                      <a:endParaRPr lang="en-ZA" sz="2000" b="1" dirty="0">
                        <a:solidFill>
                          <a:srgbClr val="C00000"/>
                        </a:solidFill>
                      </a:endParaRPr>
                    </a:p>
                  </a:txBody>
                  <a:tcPr/>
                </a:tc>
                <a:tc>
                  <a:txBody>
                    <a:bodyPr/>
                    <a:lstStyle/>
                    <a:p>
                      <a:r>
                        <a:rPr lang="en-ZA" b="1" dirty="0" smtClean="0"/>
                        <a:t>133 932</a:t>
                      </a:r>
                      <a:endParaRPr lang="en-ZA" b="1" dirty="0"/>
                    </a:p>
                  </a:txBody>
                  <a:tcPr>
                    <a:lnR w="12700" cap="flat" cmpd="sng" algn="ctr">
                      <a:solidFill>
                        <a:schemeClr val="tx1"/>
                      </a:solidFill>
                      <a:prstDash val="solid"/>
                      <a:round/>
                      <a:headEnd type="none" w="med" len="med"/>
                      <a:tailEnd type="none" w="med" len="med"/>
                    </a:lnR>
                  </a:tcPr>
                </a:tc>
                <a:tc>
                  <a:txBody>
                    <a:bodyPr/>
                    <a:lstStyle/>
                    <a:p>
                      <a:r>
                        <a:rPr lang="en-ZA" b="1" dirty="0" smtClean="0">
                          <a:solidFill>
                            <a:schemeClr val="tx1"/>
                          </a:solidFill>
                        </a:rPr>
                        <a:t>15 064</a:t>
                      </a:r>
                      <a:endParaRPr lang="en-ZA" b="1"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ZA" b="1" dirty="0" smtClean="0">
                          <a:solidFill>
                            <a:srgbClr val="FF0000"/>
                          </a:solidFill>
                        </a:rPr>
                        <a:t>88 636</a:t>
                      </a:r>
                      <a:endParaRPr lang="en-ZA" b="1" dirty="0">
                        <a:solidFill>
                          <a:srgbClr val="FF0000"/>
                        </a:solidFill>
                      </a:endParaRPr>
                    </a:p>
                  </a:txBody>
                  <a:tcPr/>
                </a:tc>
                <a:tc>
                  <a:txBody>
                    <a:bodyPr/>
                    <a:lstStyle/>
                    <a:p>
                      <a:r>
                        <a:rPr lang="en-ZA" sz="2000" b="1" dirty="0" smtClean="0">
                          <a:solidFill>
                            <a:srgbClr val="C00000"/>
                          </a:solidFill>
                        </a:rPr>
                        <a:t>30 232</a:t>
                      </a:r>
                      <a:endParaRPr lang="en-ZA" sz="2000" b="1" dirty="0">
                        <a:solidFill>
                          <a:srgbClr val="C00000"/>
                        </a:solidFill>
                      </a:endParaRPr>
                    </a:p>
                  </a:txBody>
                  <a:tcPr/>
                </a:tc>
              </a:tr>
            </a:tbl>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9</a:t>
            </a:r>
            <a:endParaRPr lang="en-US" dirty="0">
              <a:solidFill>
                <a:prstClr val="black">
                  <a:tint val="75000"/>
                </a:prstClr>
              </a:solidFill>
            </a:endParaRPr>
          </a:p>
        </p:txBody>
      </p:sp>
    </p:spTree>
    <p:extLst>
      <p:ext uri="{BB962C8B-B14F-4D97-AF65-F5344CB8AC3E}">
        <p14:creationId xmlns:p14="http://schemas.microsoft.com/office/powerpoint/2010/main" xmlns="" val="2893258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9883" y="-622617"/>
            <a:ext cx="8304195" cy="1238634"/>
          </a:xfrm>
        </p:spPr>
        <p:txBody>
          <a:bodyPr/>
          <a:lstStyle/>
          <a:p>
            <a:r>
              <a:rPr lang="en-ZA" sz="2800" b="1" dirty="0" smtClean="0">
                <a:latin typeface="Arial" panose="020B0604020202020204" pitchFamily="34" charset="0"/>
                <a:ea typeface="ヒラギノ角ゴ Pro W3"/>
                <a:cs typeface="Arial" panose="020B0604020202020204" pitchFamily="34" charset="0"/>
              </a:rPr>
              <a:t/>
            </a:r>
            <a:br>
              <a:rPr lang="en-ZA" sz="2800" b="1" dirty="0" smtClean="0">
                <a:latin typeface="Arial" panose="020B0604020202020204" pitchFamily="34" charset="0"/>
                <a:ea typeface="ヒラギノ角ゴ Pro W3"/>
                <a:cs typeface="Arial" panose="020B0604020202020204" pitchFamily="34" charset="0"/>
              </a:rPr>
            </a:br>
            <a:r>
              <a:rPr lang="en-ZA" sz="2800" b="1" dirty="0" smtClean="0">
                <a:latin typeface="Arial" panose="020B0604020202020204" pitchFamily="34" charset="0"/>
                <a:ea typeface="ヒラギノ角ゴ Pro W3"/>
                <a:cs typeface="Arial" panose="020B0604020202020204" pitchFamily="34" charset="0"/>
              </a:rPr>
              <a:t>Interventions to deal with the backlog</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0" y="616017"/>
            <a:ext cx="9057373" cy="4492075"/>
          </a:xfrm>
        </p:spPr>
        <p:txBody>
          <a:bodyPr>
            <a:noAutofit/>
          </a:bodyPr>
          <a:lstStyle/>
          <a:p>
            <a:pPr marL="316531" lvl="1" indent="-316531" algn="just">
              <a:buFont typeface="Arial"/>
              <a:buChar char="•"/>
            </a:pPr>
            <a:r>
              <a:rPr lang="en-ZA" sz="1800" b="1" dirty="0" smtClean="0">
                <a:latin typeface="Arial" panose="020B0604020202020204" pitchFamily="34" charset="0"/>
                <a:ea typeface="ヒラギノ角ゴ Pro W3"/>
                <a:cs typeface="Arial" panose="020B0604020202020204" pitchFamily="34" charset="0"/>
              </a:rPr>
              <a:t>Foster </a:t>
            </a:r>
            <a:r>
              <a:rPr lang="en-ZA" sz="1800" b="1" dirty="0">
                <a:latin typeface="Arial" panose="020B0604020202020204" pitchFamily="34" charset="0"/>
                <a:ea typeface="ヒラギノ角ゴ Pro W3"/>
                <a:cs typeface="Arial" panose="020B0604020202020204" pitchFamily="34" charset="0"/>
              </a:rPr>
              <a:t>care project plan </a:t>
            </a:r>
            <a:r>
              <a:rPr lang="en-ZA" sz="1800" dirty="0" smtClean="0">
                <a:latin typeface="Arial" panose="020B0604020202020204" pitchFamily="34" charset="0"/>
                <a:ea typeface="ヒラギノ角ゴ Pro W3"/>
                <a:cs typeface="Arial" panose="020B0604020202020204" pitchFamily="34" charset="0"/>
              </a:rPr>
              <a:t> was developed and </a:t>
            </a:r>
            <a:r>
              <a:rPr lang="en-ZA" sz="1800" dirty="0">
                <a:latin typeface="Arial" panose="020B0604020202020204" pitchFamily="34" charset="0"/>
                <a:ea typeface="ヒラギノ角ゴ Pro W3"/>
                <a:cs typeface="Arial" panose="020B0604020202020204" pitchFamily="34" charset="0"/>
              </a:rPr>
              <a:t>approved by </a:t>
            </a:r>
            <a:r>
              <a:rPr lang="en-ZA" sz="1800" dirty="0" err="1" smtClean="0">
                <a:latin typeface="Arial" panose="020B0604020202020204" pitchFamily="34" charset="0"/>
                <a:ea typeface="ヒラギノ角ゴ Pro W3"/>
                <a:cs typeface="Arial" panose="020B0604020202020204" pitchFamily="34" charset="0"/>
              </a:rPr>
              <a:t>MinMec</a:t>
            </a:r>
            <a:r>
              <a:rPr lang="en-ZA" sz="1800" dirty="0" smtClean="0">
                <a:latin typeface="Arial" panose="020B0604020202020204" pitchFamily="34" charset="0"/>
                <a:ea typeface="ヒラギノ角ゴ Pro W3"/>
                <a:cs typeface="Arial" panose="020B0604020202020204" pitchFamily="34" charset="0"/>
              </a:rPr>
              <a:t> </a:t>
            </a:r>
            <a:r>
              <a:rPr lang="en-ZA" sz="1800" dirty="0">
                <a:latin typeface="Arial" panose="020B0604020202020204" pitchFamily="34" charset="0"/>
                <a:ea typeface="ヒラギノ角ゴ Pro W3"/>
                <a:cs typeface="Arial" panose="020B0604020202020204" pitchFamily="34" charset="0"/>
              </a:rPr>
              <a:t>in 2011, </a:t>
            </a:r>
          </a:p>
          <a:p>
            <a:pPr marL="316531" lvl="1" indent="-316531" algn="just">
              <a:buFont typeface="Arial"/>
              <a:buChar char="•"/>
            </a:pPr>
            <a:r>
              <a:rPr lang="en-ZA" sz="1800" dirty="0" smtClean="0">
                <a:latin typeface="Arial" panose="020B0604020202020204" pitchFamily="34" charset="0"/>
                <a:ea typeface="ヒラギノ角ゴ Pro W3"/>
                <a:cs typeface="Arial" panose="020B0604020202020204" pitchFamily="34" charset="0"/>
              </a:rPr>
              <a:t>Provinces implemented the </a:t>
            </a:r>
            <a:r>
              <a:rPr lang="en-ZA" sz="1800" dirty="0">
                <a:latin typeface="Arial" panose="020B0604020202020204" pitchFamily="34" charset="0"/>
                <a:ea typeface="ヒラギノ角ゴ Pro W3"/>
                <a:cs typeface="Arial" panose="020B0604020202020204" pitchFamily="34" charset="0"/>
              </a:rPr>
              <a:t>foster care project plan </a:t>
            </a:r>
            <a:r>
              <a:rPr lang="en-ZA" sz="1800" dirty="0" smtClean="0">
                <a:latin typeface="Arial" panose="020B0604020202020204" pitchFamily="34" charset="0"/>
                <a:ea typeface="ヒラギノ角ゴ Pro W3"/>
                <a:cs typeface="Arial" panose="020B0604020202020204" pitchFamily="34" charset="0"/>
              </a:rPr>
              <a:t>as it assisted them to eradicate </a:t>
            </a:r>
            <a:r>
              <a:rPr lang="en-ZA" sz="1800" dirty="0">
                <a:latin typeface="Arial" panose="020B0604020202020204" pitchFamily="34" charset="0"/>
                <a:ea typeface="ヒラギノ角ゴ Pro W3"/>
                <a:cs typeface="Arial" panose="020B0604020202020204" pitchFamily="34" charset="0"/>
              </a:rPr>
              <a:t>the foster care backlog through putting in place systemic mechanisms for effective management of foster care </a:t>
            </a:r>
            <a:r>
              <a:rPr lang="en-ZA" sz="1800" dirty="0" smtClean="0">
                <a:latin typeface="Arial" panose="020B0604020202020204" pitchFamily="34" charset="0"/>
                <a:ea typeface="ヒラギノ角ゴ Pro W3"/>
                <a:cs typeface="Arial" panose="020B0604020202020204" pitchFamily="34" charset="0"/>
              </a:rPr>
              <a:t>programme</a:t>
            </a:r>
            <a:r>
              <a:rPr lang="en-ZA" sz="1800" i="1" dirty="0" smtClean="0">
                <a:latin typeface="Arial" panose="020B0604020202020204" pitchFamily="34" charset="0"/>
                <a:ea typeface="ヒラギノ角ゴ Pro W3"/>
                <a:cs typeface="Arial" panose="020B0604020202020204" pitchFamily="34" charset="0"/>
              </a:rPr>
              <a:t>.</a:t>
            </a:r>
            <a:endParaRPr lang="en-ZA" sz="1800" i="1" dirty="0">
              <a:latin typeface="Arial" panose="020B0604020202020204" pitchFamily="34" charset="0"/>
              <a:ea typeface="ヒラギノ角ゴ Pro W3"/>
              <a:cs typeface="Arial" panose="020B0604020202020204" pitchFamily="34" charset="0"/>
            </a:endParaRPr>
          </a:p>
          <a:p>
            <a:pPr marL="316531" lvl="1" indent="-316531" algn="just">
              <a:buFont typeface="Arial"/>
              <a:buChar char="•"/>
            </a:pPr>
            <a:r>
              <a:rPr lang="en-ZA" sz="1800" b="1" dirty="0">
                <a:latin typeface="Arial" panose="020B0604020202020204" pitchFamily="34" charset="0"/>
                <a:ea typeface="ヒラギノ角ゴ Pro W3"/>
                <a:cs typeface="Arial" panose="020B0604020202020204" pitchFamily="34" charset="0"/>
              </a:rPr>
              <a:t>The Ministerial Foster Care Committee </a:t>
            </a:r>
            <a:r>
              <a:rPr lang="en-ZA" sz="1800" dirty="0" smtClean="0">
                <a:latin typeface="Arial" panose="020B0604020202020204" pitchFamily="34" charset="0"/>
                <a:ea typeface="ヒラギノ角ゴ Pro W3"/>
                <a:cs typeface="Arial" panose="020B0604020202020204" pitchFamily="34" charset="0"/>
              </a:rPr>
              <a:t>conducted </a:t>
            </a:r>
            <a:r>
              <a:rPr lang="en-ZA" sz="1800" dirty="0">
                <a:latin typeface="Arial" panose="020B0604020202020204" pitchFamily="34" charset="0"/>
                <a:ea typeface="ヒラギノ角ゴ Pro W3"/>
                <a:cs typeface="Arial" panose="020B0604020202020204" pitchFamily="34" charset="0"/>
              </a:rPr>
              <a:t>investigation on the challenges experienced within the foster care system countrywide, </a:t>
            </a:r>
            <a:r>
              <a:rPr lang="en-ZA" sz="1800" dirty="0" smtClean="0">
                <a:latin typeface="Arial" panose="020B0604020202020204" pitchFamily="34" charset="0"/>
                <a:ea typeface="ヒラギノ角ゴ Pro W3"/>
                <a:cs typeface="Arial" panose="020B0604020202020204" pitchFamily="34" charset="0"/>
              </a:rPr>
              <a:t>monitored </a:t>
            </a:r>
            <a:r>
              <a:rPr lang="en-ZA" sz="1800" dirty="0">
                <a:latin typeface="Arial" panose="020B0604020202020204" pitchFamily="34" charset="0"/>
                <a:ea typeface="ヒラギノ角ゴ Pro W3"/>
                <a:cs typeface="Arial" panose="020B0604020202020204" pitchFamily="34" charset="0"/>
              </a:rPr>
              <a:t>the implementation of the integrated programme, </a:t>
            </a:r>
            <a:r>
              <a:rPr lang="en-ZA" sz="1800" dirty="0" smtClean="0">
                <a:latin typeface="Arial" panose="020B0604020202020204" pitchFamily="34" charset="0"/>
                <a:ea typeface="ヒラギノ角ゴ Pro W3"/>
                <a:cs typeface="Arial" panose="020B0604020202020204" pitchFamily="34" charset="0"/>
              </a:rPr>
              <a:t>verified </a:t>
            </a:r>
            <a:r>
              <a:rPr lang="en-ZA" sz="1800" dirty="0">
                <a:latin typeface="Arial" panose="020B0604020202020204" pitchFamily="34" charset="0"/>
                <a:ea typeface="ヒラギノ角ゴ Pro W3"/>
                <a:cs typeface="Arial" panose="020B0604020202020204" pitchFamily="34" charset="0"/>
              </a:rPr>
              <a:t>compliance with the legislative framework and </a:t>
            </a:r>
            <a:r>
              <a:rPr lang="en-ZA" sz="1800" dirty="0" smtClean="0">
                <a:latin typeface="Arial" panose="020B0604020202020204" pitchFamily="34" charset="0"/>
                <a:ea typeface="ヒラギノ角ゴ Pro W3"/>
                <a:cs typeface="Arial" panose="020B0604020202020204" pitchFamily="34" charset="0"/>
              </a:rPr>
              <a:t>the report of the Committee was shared with Minister </a:t>
            </a:r>
            <a:r>
              <a:rPr lang="en-ZA" sz="1800" dirty="0">
                <a:latin typeface="Arial" panose="020B0604020202020204" pitchFamily="34" charset="0"/>
                <a:ea typeface="ヒラギノ角ゴ Pro W3"/>
                <a:cs typeface="Arial" panose="020B0604020202020204" pitchFamily="34" charset="0"/>
              </a:rPr>
              <a:t>on measures that may be considered to improve the quality of foster care services. </a:t>
            </a:r>
          </a:p>
          <a:p>
            <a:pPr marL="316531" lvl="1" indent="-316531" algn="just">
              <a:buFont typeface="Arial"/>
              <a:buChar char="•"/>
            </a:pPr>
            <a:r>
              <a:rPr lang="en-ZA" sz="1800" dirty="0">
                <a:latin typeface="Arial" panose="020B0604020202020204" pitchFamily="34" charset="0"/>
                <a:ea typeface="ヒラギノ角ゴ Pro W3"/>
                <a:cs typeface="Arial" panose="020B0604020202020204" pitchFamily="34" charset="0"/>
              </a:rPr>
              <a:t>The </a:t>
            </a:r>
            <a:r>
              <a:rPr lang="en-ZA" sz="1800" b="1" dirty="0">
                <a:latin typeface="Arial" panose="020B0604020202020204" pitchFamily="34" charset="0"/>
                <a:ea typeface="ヒラギノ角ゴ Pro W3"/>
                <a:cs typeface="Arial" panose="020B0604020202020204" pitchFamily="34" charset="0"/>
              </a:rPr>
              <a:t>key recommendations of the Committee informed the draft policy on Child Care and Protection Policy which will amend the Children’s Act.</a:t>
            </a:r>
          </a:p>
          <a:p>
            <a:pPr marL="316531" lvl="1" indent="-316531" algn="just">
              <a:buFont typeface="Arial"/>
              <a:buChar char="•"/>
            </a:pPr>
            <a:r>
              <a:rPr lang="en-ZA" sz="1800" b="1" dirty="0">
                <a:latin typeface="Arial" panose="020B0604020202020204" pitchFamily="34" charset="0"/>
                <a:ea typeface="ヒラギノ角ゴ Pro W3"/>
                <a:cs typeface="Arial" panose="020B0604020202020204" pitchFamily="34" charset="0"/>
              </a:rPr>
              <a:t>SASSA appointed Family Finders </a:t>
            </a:r>
            <a:r>
              <a:rPr lang="en-ZA" sz="1800" dirty="0">
                <a:latin typeface="Arial" panose="020B0604020202020204" pitchFamily="34" charset="0"/>
                <a:ea typeface="ヒラギノ角ゴ Pro W3"/>
                <a:cs typeface="Arial" panose="020B0604020202020204" pitchFamily="34" charset="0"/>
              </a:rPr>
              <a:t>who assisted in locating the foster families fast tracking the process of compiling reports and issuing of the extension orders. </a:t>
            </a:r>
          </a:p>
          <a:p>
            <a:pPr marL="316531" lvl="1" indent="-316531" algn="just">
              <a:buFont typeface="Arial"/>
              <a:buChar char="•"/>
            </a:pPr>
            <a:r>
              <a:rPr lang="en-ZA" sz="1800" dirty="0">
                <a:latin typeface="Arial" panose="020B0604020202020204" pitchFamily="34" charset="0"/>
                <a:ea typeface="ヒラギノ角ゴ Pro W3"/>
                <a:cs typeface="Arial" panose="020B0604020202020204" pitchFamily="34" charset="0"/>
              </a:rPr>
              <a:t>In most provinces </a:t>
            </a:r>
            <a:r>
              <a:rPr lang="en-ZA" sz="1800" b="1" dirty="0">
                <a:latin typeface="Arial" panose="020B0604020202020204" pitchFamily="34" charset="0"/>
                <a:ea typeface="ヒラギノ角ゴ Pro W3"/>
                <a:cs typeface="Arial" panose="020B0604020202020204" pitchFamily="34" charset="0"/>
              </a:rPr>
              <a:t>SASSA shared and still shares its resources with DSD </a:t>
            </a:r>
            <a:r>
              <a:rPr lang="en-ZA" sz="1800" dirty="0">
                <a:latin typeface="Arial" panose="020B0604020202020204" pitchFamily="34" charset="0"/>
                <a:ea typeface="ヒラギノ角ゴ Pro W3"/>
                <a:cs typeface="Arial" panose="020B0604020202020204" pitchFamily="34" charset="0"/>
              </a:rPr>
              <a:t>e.g. by driving social workers and conducting home visits as a team.</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11</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10</a:t>
            </a:r>
            <a:endParaRPr lang="en-US" dirty="0">
              <a:solidFill>
                <a:prstClr val="black">
                  <a:tint val="75000"/>
                </a:prstClr>
              </a:solidFill>
            </a:endParaRPr>
          </a:p>
        </p:txBody>
      </p:sp>
    </p:spTree>
    <p:extLst>
      <p:ext uri="{BB962C8B-B14F-4D97-AF65-F5344CB8AC3E}">
        <p14:creationId xmlns:p14="http://schemas.microsoft.com/office/powerpoint/2010/main" xmlns="" val="346040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50081" y="-33654"/>
            <a:ext cx="7772400" cy="765175"/>
          </a:xfrm>
        </p:spPr>
        <p:txBody>
          <a:bodyPr>
            <a:normAutofit/>
          </a:bodyPr>
          <a:lstStyle/>
          <a:p>
            <a:r>
              <a:rPr lang="en-ZA" sz="2800" b="1" dirty="0">
                <a:latin typeface="Arial" panose="020B0604020202020204" pitchFamily="34" charset="0"/>
                <a:ea typeface="ヒラギノ角ゴ Pro W3"/>
                <a:cs typeface="Arial" panose="020B0604020202020204" pitchFamily="34" charset="0"/>
              </a:rPr>
              <a:t>Interventions to deal with the backlog</a:t>
            </a:r>
            <a:r>
              <a:rPr lang="en-ZA" sz="2800" b="1" dirty="0" smtClean="0">
                <a:solidFill>
                  <a:srgbClr val="000000"/>
                </a:solidFill>
                <a:latin typeface="Arial" panose="020B0604020202020204" pitchFamily="34" charset="0"/>
                <a:ea typeface="ヒラギノ角ゴ Pro W3"/>
                <a:cs typeface="Arial" panose="020B0604020202020204" pitchFamily="34" charset="0"/>
              </a:rPr>
              <a:t> </a:t>
            </a:r>
            <a:r>
              <a:rPr lang="en-ZA" sz="2800" b="1" dirty="0" err="1" smtClean="0">
                <a:solidFill>
                  <a:srgbClr val="000000"/>
                </a:solidFill>
                <a:latin typeface="Arial" panose="020B0604020202020204" pitchFamily="34" charset="0"/>
                <a:ea typeface="ヒラギノ角ゴ Pro W3"/>
                <a:cs typeface="Arial" panose="020B0604020202020204" pitchFamily="34" charset="0"/>
              </a:rPr>
              <a:t>cont</a:t>
            </a:r>
            <a:r>
              <a:rPr lang="en-ZA" sz="2800" b="1" dirty="0" smtClean="0">
                <a:solidFill>
                  <a:srgbClr val="000000"/>
                </a:solidFill>
                <a:latin typeface="Arial" panose="020B0604020202020204" pitchFamily="34" charset="0"/>
                <a:ea typeface="ヒラギノ角ゴ Pro W3"/>
                <a:cs typeface="Arial" panose="020B0604020202020204" pitchFamily="34" charset="0"/>
              </a:rPr>
              <a:t>…</a:t>
            </a:r>
            <a:endParaRPr lang="en-ZA" sz="2800" dirty="0" smtClean="0">
              <a:latin typeface="Arial" panose="020B0604020202020204" pitchFamily="34" charset="0"/>
              <a:ea typeface="ヒラギノ角ゴ Pro W3"/>
              <a:cs typeface="Arial" panose="020B0604020202020204" pitchFamily="34" charset="0"/>
            </a:endParaRPr>
          </a:p>
        </p:txBody>
      </p:sp>
      <p:sp>
        <p:nvSpPr>
          <p:cNvPr id="11267" name="Content Placeholder 2"/>
          <p:cNvSpPr>
            <a:spLocks noGrp="1"/>
          </p:cNvSpPr>
          <p:nvPr>
            <p:ph idx="1"/>
          </p:nvPr>
        </p:nvSpPr>
        <p:spPr>
          <a:xfrm>
            <a:off x="179388" y="731521"/>
            <a:ext cx="8713787" cy="5073968"/>
          </a:xfrm>
        </p:spPr>
        <p:txBody>
          <a:bodyPr>
            <a:normAutofit lnSpcReduction="10000"/>
          </a:bodyPr>
          <a:lstStyle/>
          <a:p>
            <a:pPr marL="0" indent="0" algn="just" fontAlgn="b">
              <a:buNone/>
            </a:pPr>
            <a:r>
              <a:rPr lang="en-US" sz="1800" b="1" dirty="0" smtClean="0">
                <a:latin typeface="Arial" panose="020B0604020202020204" pitchFamily="34" charset="0"/>
                <a:ea typeface="Times New Roman" panose="02020603050405020304" pitchFamily="18" charset="0"/>
                <a:cs typeface="Arial" panose="020B0604020202020204" pitchFamily="34" charset="0"/>
              </a:rPr>
              <a:t>Monitoring and oversight:</a:t>
            </a:r>
          </a:p>
          <a:p>
            <a:pPr algn="just" fontAlgn="b">
              <a:buFont typeface="Symbol" panose="05050102010706020507" pitchFamily="18" charset="2"/>
              <a:buChar char=""/>
            </a:pPr>
            <a:r>
              <a:rPr lang="en-US" sz="1800" dirty="0" smtClean="0">
                <a:latin typeface="Arial" panose="020B0604020202020204" pitchFamily="34" charset="0"/>
                <a:ea typeface="Times New Roman" panose="02020603050405020304" pitchFamily="18" charset="0"/>
                <a:cs typeface="Arial" panose="020B0604020202020204" pitchFamily="34" charset="0"/>
              </a:rPr>
              <a:t>National DSD </a:t>
            </a:r>
            <a:r>
              <a:rPr lang="en-ZA" sz="1800" dirty="0">
                <a:latin typeface="Arial" panose="020B0604020202020204" pitchFamily="34" charset="0"/>
                <a:ea typeface="ヒラギノ角ゴ Pro W3"/>
                <a:cs typeface="Arial" panose="020B0604020202020204" pitchFamily="34" charset="0"/>
              </a:rPr>
              <a:t>jointly </a:t>
            </a:r>
            <a:r>
              <a:rPr lang="en-ZA" sz="1800" dirty="0" smtClean="0">
                <a:latin typeface="Arial" panose="020B0604020202020204" pitchFamily="34" charset="0"/>
                <a:ea typeface="ヒラギノ角ゴ Pro W3"/>
                <a:cs typeface="Arial" panose="020B0604020202020204" pitchFamily="34" charset="0"/>
              </a:rPr>
              <a:t>with SASSA Head Office conducts </a:t>
            </a:r>
            <a:r>
              <a:rPr lang="en-ZA" sz="1800" b="1" dirty="0" smtClean="0">
                <a:latin typeface="Arial" panose="020B0604020202020204" pitchFamily="34" charset="0"/>
                <a:ea typeface="ヒラギノ角ゴ Pro W3"/>
                <a:cs typeface="Arial" panose="020B0604020202020204" pitchFamily="34" charset="0"/>
              </a:rPr>
              <a:t>annual provincial monitoring meetings.</a:t>
            </a:r>
          </a:p>
          <a:p>
            <a:pPr algn="just" fontAlgn="b">
              <a:buFont typeface="Symbol" panose="05050102010706020507" pitchFamily="18" charset="2"/>
              <a:buChar char=""/>
            </a:pPr>
            <a:r>
              <a:rPr lang="en-ZA" sz="1800" b="1" dirty="0" smtClean="0">
                <a:latin typeface="Arial" panose="020B0604020202020204" pitchFamily="34" charset="0"/>
                <a:ea typeface="ヒラギノ角ゴ Pro W3"/>
                <a:cs typeface="Arial" panose="020B0604020202020204" pitchFamily="34" charset="0"/>
              </a:rPr>
              <a:t>Quality assurance and monitoring of compliance to norms and standards </a:t>
            </a:r>
            <a:r>
              <a:rPr lang="en-ZA" sz="1800" dirty="0" smtClean="0">
                <a:latin typeface="Arial" panose="020B0604020202020204" pitchFamily="34" charset="0"/>
                <a:ea typeface="ヒラギノ角ゴ Pro W3"/>
                <a:cs typeface="Arial" panose="020B0604020202020204" pitchFamily="34" charset="0"/>
              </a:rPr>
              <a:t>jointly undertaken by the Directorate: Child Protection, Service Standards, Children’s Legislation, Compliance Monitoring and Reporting.  </a:t>
            </a:r>
          </a:p>
          <a:p>
            <a:pPr algn="just" fontAlgn="b">
              <a:buFont typeface="Symbol" panose="05050102010706020507" pitchFamily="18" charset="2"/>
              <a:buChar char=""/>
            </a:pPr>
            <a:r>
              <a:rPr lang="en-ZA" sz="1800" b="1" dirty="0" smtClean="0">
                <a:latin typeface="Arial" panose="020B0604020202020204" pitchFamily="34" charset="0"/>
                <a:ea typeface="ヒラギノ角ゴ Pro W3"/>
                <a:cs typeface="Arial" panose="020B0604020202020204" pitchFamily="34" charset="0"/>
              </a:rPr>
              <a:t>Quarterly monitoring of progress in foster care </a:t>
            </a:r>
            <a:r>
              <a:rPr lang="en-ZA" sz="1800" dirty="0" smtClean="0">
                <a:latin typeface="Arial" panose="020B0604020202020204" pitchFamily="34" charset="0"/>
                <a:ea typeface="ヒラギノ角ゴ Pro W3"/>
                <a:cs typeface="Arial" panose="020B0604020202020204" pitchFamily="34" charset="0"/>
              </a:rPr>
              <a:t>at a inter-</a:t>
            </a:r>
            <a:r>
              <a:rPr lang="en-ZA" sz="1800" dirty="0" err="1" smtClean="0">
                <a:latin typeface="Arial" panose="020B0604020202020204" pitchFamily="34" charset="0"/>
                <a:ea typeface="ヒラギノ角ゴ Pro W3"/>
                <a:cs typeface="Arial" panose="020B0604020202020204" pitchFamily="34" charset="0"/>
              </a:rPr>
              <a:t>sectoral</a:t>
            </a:r>
            <a:r>
              <a:rPr lang="en-ZA" sz="1800" dirty="0" smtClean="0">
                <a:latin typeface="Arial" panose="020B0604020202020204" pitchFamily="34" charset="0"/>
                <a:ea typeface="ヒラギノ角ゴ Pro W3"/>
                <a:cs typeface="Arial" panose="020B0604020202020204" pitchFamily="34" charset="0"/>
              </a:rPr>
              <a:t> National Child Care and Protection Forum meeting. </a:t>
            </a:r>
          </a:p>
          <a:p>
            <a:pPr algn="just" fontAlgn="b">
              <a:buFont typeface="Symbol" panose="05050102010706020507" pitchFamily="18" charset="2"/>
              <a:buChar char=""/>
            </a:pPr>
            <a:r>
              <a:rPr lang="en-ZA" sz="1800" b="1" dirty="0" smtClean="0">
                <a:latin typeface="Arial" panose="020B0604020202020204" pitchFamily="34" charset="0"/>
                <a:ea typeface="ヒラギノ角ゴ Pro W3"/>
                <a:cs typeface="Arial" panose="020B0604020202020204" pitchFamily="34" charset="0"/>
              </a:rPr>
              <a:t>Foster care is a standing agenda item at DSD internal fora </a:t>
            </a:r>
            <a:r>
              <a:rPr lang="en-ZA" sz="1800" dirty="0" smtClean="0">
                <a:latin typeface="Arial" panose="020B0604020202020204" pitchFamily="34" charset="0"/>
                <a:ea typeface="ヒラギノ角ゴ Pro W3"/>
                <a:cs typeface="Arial" panose="020B0604020202020204" pitchFamily="34" charset="0"/>
              </a:rPr>
              <a:t>i.e. Welfare Services Forum, HSDS and MINMEC.  </a:t>
            </a:r>
          </a:p>
          <a:p>
            <a:pPr algn="just" fontAlgn="b">
              <a:buFont typeface="Symbol" panose="05050102010706020507" pitchFamily="18" charset="2"/>
              <a:buChar char=""/>
            </a:pPr>
            <a:r>
              <a:rPr lang="en-ZA" sz="1800" dirty="0" smtClean="0">
                <a:latin typeface="Arial" panose="020B0604020202020204" pitchFamily="34" charset="0"/>
                <a:ea typeface="ヒラギノ角ゴ Pro W3"/>
                <a:cs typeface="Arial" panose="020B0604020202020204" pitchFamily="34" charset="0"/>
              </a:rPr>
              <a:t>National is developing </a:t>
            </a:r>
            <a:r>
              <a:rPr lang="en-ZA" sz="1800" b="1" dirty="0" smtClean="0">
                <a:latin typeface="Arial" panose="020B0604020202020204" pitchFamily="34" charset="0"/>
                <a:ea typeface="ヒラギノ角ゴ Pro W3"/>
                <a:cs typeface="Arial" panose="020B0604020202020204" pitchFamily="34" charset="0"/>
              </a:rPr>
              <a:t>an integrated M&amp;E framework for foster care </a:t>
            </a:r>
            <a:r>
              <a:rPr lang="en-ZA" sz="1800" dirty="0" smtClean="0">
                <a:latin typeface="Arial" panose="020B0604020202020204" pitchFamily="34" charset="0"/>
                <a:ea typeface="ヒラギノ角ゴ Pro W3"/>
                <a:cs typeface="Arial" panose="020B0604020202020204" pitchFamily="34" charset="0"/>
              </a:rPr>
              <a:t>aimed at strengthening the monitoring and evaluation of the programme by </a:t>
            </a:r>
            <a:r>
              <a:rPr lang="en-ZA" sz="1800" b="1" dirty="0" smtClean="0">
                <a:latin typeface="Arial" panose="020B0604020202020204" pitchFamily="34" charset="0"/>
                <a:ea typeface="ヒラギノ角ゴ Pro W3"/>
                <a:cs typeface="Arial" panose="020B0604020202020204" pitchFamily="34" charset="0"/>
              </a:rPr>
              <a:t>April  2018.</a:t>
            </a:r>
          </a:p>
          <a:p>
            <a:pPr algn="just" fontAlgn="b">
              <a:buFont typeface="Symbol" panose="05050102010706020507" pitchFamily="18" charset="2"/>
              <a:buChar char=""/>
            </a:pPr>
            <a:r>
              <a:rPr lang="en-ZA" sz="1800" b="1" dirty="0" smtClean="0">
                <a:latin typeface="Arial" panose="020B0604020202020204" pitchFamily="34" charset="0"/>
                <a:ea typeface="ヒラギノ角ゴ Pro W3"/>
                <a:cs typeface="Arial" panose="020B0604020202020204" pitchFamily="34" charset="0"/>
              </a:rPr>
              <a:t>Electronic foster care monitoring tool </a:t>
            </a:r>
            <a:r>
              <a:rPr lang="en-ZA" sz="1800" dirty="0" smtClean="0">
                <a:latin typeface="Arial" panose="020B0604020202020204" pitchFamily="34" charset="0"/>
                <a:ea typeface="ヒラギノ角ゴ Pro W3"/>
                <a:cs typeface="Arial" panose="020B0604020202020204" pitchFamily="34" charset="0"/>
              </a:rPr>
              <a:t>with a warning system for foster care orders that are due to lapse and a database of children in foster care- pilot completed and  is due for roll out</a:t>
            </a:r>
            <a:r>
              <a:rPr lang="en-ZA" sz="1800" dirty="0">
                <a:latin typeface="Arial" panose="020B0604020202020204" pitchFamily="34" charset="0"/>
                <a:ea typeface="ヒラギノ角ゴ Pro W3"/>
                <a:cs typeface="Arial" panose="020B0604020202020204" pitchFamily="34" charset="0"/>
              </a:rPr>
              <a:t>, awaiting </a:t>
            </a:r>
            <a:r>
              <a:rPr lang="en-ZA" sz="1800" dirty="0" smtClean="0">
                <a:latin typeface="Arial" panose="020B0604020202020204" pitchFamily="34" charset="0"/>
                <a:ea typeface="ヒラギノ角ゴ Pro W3"/>
                <a:cs typeface="Arial" panose="020B0604020202020204" pitchFamily="34" charset="0"/>
              </a:rPr>
              <a:t>for internal </a:t>
            </a:r>
            <a:r>
              <a:rPr lang="en-ZA" sz="1800" dirty="0">
                <a:latin typeface="Arial" panose="020B0604020202020204" pitchFamily="34" charset="0"/>
                <a:ea typeface="ヒラギノ角ゴ Pro W3"/>
                <a:cs typeface="Arial" panose="020B0604020202020204" pitchFamily="34" charset="0"/>
              </a:rPr>
              <a:t>Change Control Committee (CCC) to endorse </a:t>
            </a:r>
            <a:r>
              <a:rPr lang="en-ZA" sz="1800" dirty="0" smtClean="0">
                <a:latin typeface="Arial" panose="020B0604020202020204" pitchFamily="34" charset="0"/>
                <a:ea typeface="ヒラギノ角ゴ Pro W3"/>
                <a:cs typeface="Arial" panose="020B0604020202020204" pitchFamily="34" charset="0"/>
              </a:rPr>
              <a:t>deployment into production </a:t>
            </a:r>
            <a:r>
              <a:rPr lang="en-ZA" sz="1800" dirty="0">
                <a:latin typeface="Arial" panose="020B0604020202020204" pitchFamily="34" charset="0"/>
                <a:ea typeface="ヒラギノ角ゴ Pro W3"/>
                <a:cs typeface="Arial" panose="020B0604020202020204" pitchFamily="34" charset="0"/>
              </a:rPr>
              <a:t>environment </a:t>
            </a:r>
            <a:r>
              <a:rPr lang="en-ZA" sz="1800" dirty="0" smtClean="0">
                <a:latin typeface="Arial" panose="020B0604020202020204" pitchFamily="34" charset="0"/>
                <a:ea typeface="ヒラギノ角ゴ Pro W3"/>
                <a:cs typeface="Arial" panose="020B0604020202020204" pitchFamily="34" charset="0"/>
              </a:rPr>
              <a:t>for access </a:t>
            </a:r>
            <a:r>
              <a:rPr lang="en-ZA" sz="1800" dirty="0">
                <a:latin typeface="Arial" panose="020B0604020202020204" pitchFamily="34" charset="0"/>
                <a:ea typeface="ヒラギノ角ゴ Pro W3"/>
                <a:cs typeface="Arial" panose="020B0604020202020204" pitchFamily="34" charset="0"/>
              </a:rPr>
              <a:t>throughout </a:t>
            </a:r>
            <a:r>
              <a:rPr lang="en-ZA" sz="1800" dirty="0" smtClean="0">
                <a:latin typeface="Arial" panose="020B0604020202020204" pitchFamily="34" charset="0"/>
                <a:ea typeface="ヒラギノ角ゴ Pro W3"/>
                <a:cs typeface="Arial" panose="020B0604020202020204" pitchFamily="34" charset="0"/>
              </a:rPr>
              <a:t>provinces between </a:t>
            </a:r>
            <a:r>
              <a:rPr lang="en-ZA" sz="1800" b="1" dirty="0" smtClean="0">
                <a:latin typeface="Arial" panose="020B0604020202020204" pitchFamily="34" charset="0"/>
                <a:ea typeface="ヒラギノ角ゴ Pro W3"/>
                <a:cs typeface="Arial" panose="020B0604020202020204" pitchFamily="34" charset="0"/>
              </a:rPr>
              <a:t>January and March  2018</a:t>
            </a:r>
            <a:r>
              <a:rPr lang="en-ZA" sz="1800" dirty="0" smtClean="0">
                <a:latin typeface="Arial" panose="020B0604020202020204" pitchFamily="34" charset="0"/>
                <a:ea typeface="ヒラギノ角ゴ Pro W3"/>
                <a:cs typeface="Arial" panose="020B0604020202020204" pitchFamily="34" charset="0"/>
              </a:rPr>
              <a:t>.</a:t>
            </a:r>
          </a:p>
          <a:p>
            <a:endParaRPr lang="en-ZA" sz="1500" dirty="0" smtClean="0">
              <a:latin typeface="Arial" panose="020B0604020202020204" pitchFamily="34" charset="0"/>
              <a:ea typeface="ヒラギノ角ゴ Pro W3"/>
              <a:cs typeface="Arial" panose="020B0604020202020204"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a:cs typeface="ヒラギノ角ゴ Pro W3"/>
              </a:defRPr>
            </a:lvl1pPr>
            <a:lvl2pPr marL="742950" indent="-285750">
              <a:spcBef>
                <a:spcPct val="20000"/>
              </a:spcBef>
              <a:buChar char="–"/>
              <a:defRPr sz="2800">
                <a:solidFill>
                  <a:schemeClr val="tx1"/>
                </a:solidFill>
                <a:latin typeface="Times New Roman" panose="02020603050405020304" pitchFamily="18" charset="0"/>
                <a:ea typeface="ヒラギノ角ゴ Pro W3"/>
                <a:cs typeface="ヒラギノ角ゴ Pro W3"/>
              </a:defRPr>
            </a:lvl2pPr>
            <a:lvl3pPr marL="1143000" indent="-228600">
              <a:spcBef>
                <a:spcPct val="20000"/>
              </a:spcBef>
              <a:buChar char="•"/>
              <a:defRPr sz="2400">
                <a:solidFill>
                  <a:schemeClr val="tx1"/>
                </a:solidFill>
                <a:latin typeface="Times New Roman" panose="02020603050405020304" pitchFamily="18" charset="0"/>
                <a:ea typeface="ヒラギノ角ゴ Pro W3"/>
                <a:cs typeface="ヒラギノ角ゴ Pro W3"/>
              </a:defRPr>
            </a:lvl3pPr>
            <a:lvl4pPr marL="16002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4pPr>
            <a:lvl5pPr marL="20574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pPr>
            <a:fld id="{FB470CE2-C1D8-4D29-9098-637C81907E01}" type="slidenum">
              <a:rPr lang="en-GB" altLang="en-US" sz="1400" smtClean="0">
                <a:solidFill>
                  <a:prstClr val="black"/>
                </a:solidFill>
              </a:rPr>
              <a:pPr>
                <a:spcBef>
                  <a:spcPct val="0"/>
                </a:spcBef>
                <a:buFontTx/>
                <a:buNone/>
              </a:pPr>
              <a:t>12</a:t>
            </a:fld>
            <a:endParaRPr lang="en-GB" altLang="en-US" sz="1400" smtClean="0">
              <a:solidFill>
                <a:prstClr val="black"/>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11</a:t>
            </a:r>
            <a:endParaRPr lang="en-US" dirty="0">
              <a:solidFill>
                <a:prstClr val="black">
                  <a:tint val="75000"/>
                </a:prstClr>
              </a:solidFill>
            </a:endParaRPr>
          </a:p>
        </p:txBody>
      </p:sp>
    </p:spTree>
    <p:extLst>
      <p:ext uri="{BB962C8B-B14F-4D97-AF65-F5344CB8AC3E}">
        <p14:creationId xmlns:p14="http://schemas.microsoft.com/office/powerpoint/2010/main" xmlns="" val="1341868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388"/>
            <a:ext cx="8229600" cy="354012"/>
          </a:xfrm>
        </p:spPr>
        <p:txBody>
          <a:bodyPr>
            <a:normAutofit fontScale="90000"/>
          </a:bodyPr>
          <a:lstStyle/>
          <a:p>
            <a:r>
              <a:rPr lang="en-ZA" sz="2400" b="1" dirty="0">
                <a:latin typeface="Arial" panose="020B0604020202020204" pitchFamily="34" charset="0"/>
                <a:ea typeface="ヒラギノ角ゴ Pro W3"/>
                <a:cs typeface="Arial" panose="020B0604020202020204" pitchFamily="34" charset="0"/>
              </a:rPr>
              <a:t>Interventions to deal with the backlog</a:t>
            </a:r>
            <a:r>
              <a:rPr lang="en-ZA" sz="2400" b="1" dirty="0" smtClean="0">
                <a:solidFill>
                  <a:prstClr val="black"/>
                </a:solidFill>
                <a:latin typeface="Arial" panose="020B0604020202020204" pitchFamily="34" charset="0"/>
                <a:cs typeface="Arial" panose="020B0604020202020204" pitchFamily="34" charset="0"/>
              </a:rPr>
              <a:t> </a:t>
            </a:r>
            <a:r>
              <a:rPr lang="en-ZA" sz="2400" b="1" dirty="0" err="1" smtClean="0">
                <a:solidFill>
                  <a:prstClr val="black"/>
                </a:solidFill>
                <a:latin typeface="Arial" panose="020B0604020202020204" pitchFamily="34" charset="0"/>
                <a:cs typeface="Arial" panose="020B0604020202020204" pitchFamily="34" charset="0"/>
              </a:rPr>
              <a:t>cont</a:t>
            </a:r>
            <a:r>
              <a:rPr lang="en-ZA" sz="2400" b="1" dirty="0" smtClean="0">
                <a:solidFill>
                  <a:prstClr val="black"/>
                </a:solidFill>
                <a:latin typeface="Arial" panose="020B0604020202020204" pitchFamily="34" charset="0"/>
                <a:cs typeface="Arial" panose="020B0604020202020204" pitchFamily="34" charset="0"/>
              </a:rPr>
              <a:t>…</a:t>
            </a:r>
            <a:endParaRPr lang="en-ZA" dirty="0"/>
          </a:p>
        </p:txBody>
      </p:sp>
      <p:sp>
        <p:nvSpPr>
          <p:cNvPr id="3" name="Content Placeholder 2"/>
          <p:cNvSpPr>
            <a:spLocks noGrp="1"/>
          </p:cNvSpPr>
          <p:nvPr>
            <p:ph idx="1"/>
          </p:nvPr>
        </p:nvSpPr>
        <p:spPr>
          <a:xfrm>
            <a:off x="192505" y="609401"/>
            <a:ext cx="8787866" cy="4783340"/>
          </a:xfrm>
        </p:spPr>
        <p:txBody>
          <a:bodyPr>
            <a:noAutofit/>
          </a:bodyPr>
          <a:lstStyle/>
          <a:p>
            <a:pPr marL="0" indent="0">
              <a:buNone/>
            </a:pPr>
            <a:r>
              <a:rPr lang="en-ZA" sz="1800" b="1" dirty="0" smtClean="0">
                <a:latin typeface="Arial" panose="020B0604020202020204" pitchFamily="34" charset="0"/>
                <a:cs typeface="Arial" panose="020B0604020202020204" pitchFamily="34" charset="0"/>
              </a:rPr>
              <a:t>Monitoring and oversight </a:t>
            </a:r>
            <a:r>
              <a:rPr lang="en-ZA" sz="1800" b="1" dirty="0" err="1" smtClean="0">
                <a:latin typeface="Arial" panose="020B0604020202020204" pitchFamily="34" charset="0"/>
                <a:cs typeface="Arial" panose="020B0604020202020204" pitchFamily="34" charset="0"/>
              </a:rPr>
              <a:t>cont</a:t>
            </a:r>
            <a:r>
              <a:rPr lang="en-ZA" sz="1800" b="1" dirty="0" smtClean="0">
                <a:latin typeface="Arial" panose="020B0604020202020204" pitchFamily="34" charset="0"/>
                <a:cs typeface="Arial" panose="020B0604020202020204" pitchFamily="34" charset="0"/>
              </a:rPr>
              <a:t>…</a:t>
            </a:r>
          </a:p>
          <a:p>
            <a:r>
              <a:rPr lang="en-ZA" sz="1800" dirty="0">
                <a:latin typeface="Arial" panose="020B0604020202020204" pitchFamily="34" charset="0"/>
                <a:cs typeface="Arial" panose="020B0604020202020204" pitchFamily="34" charset="0"/>
              </a:rPr>
              <a:t>Districts monitor the age analysis backlog data on foster care;</a:t>
            </a:r>
          </a:p>
          <a:p>
            <a:r>
              <a:rPr lang="en-ZA" sz="1800" dirty="0">
                <a:latin typeface="Arial" panose="020B0604020202020204" pitchFamily="34" charset="0"/>
                <a:cs typeface="Arial" panose="020B0604020202020204" pitchFamily="34" charset="0"/>
              </a:rPr>
              <a:t>The backlog is addressed as a project with an Action Plan (i.e. </a:t>
            </a:r>
            <a:r>
              <a:rPr lang="en-ZA" sz="1800" dirty="0" err="1">
                <a:latin typeface="Arial" panose="020B0604020202020204" pitchFamily="34" charset="0"/>
                <a:cs typeface="Arial" panose="020B0604020202020204" pitchFamily="34" charset="0"/>
              </a:rPr>
              <a:t>Letsema</a:t>
            </a:r>
            <a:r>
              <a:rPr lang="en-ZA" sz="1800" dirty="0">
                <a:latin typeface="Arial" panose="020B0604020202020204" pitchFamily="34" charset="0"/>
                <a:cs typeface="Arial" panose="020B0604020202020204" pitchFamily="34" charset="0"/>
              </a:rPr>
              <a:t>) to avoid build up of backlog;</a:t>
            </a:r>
          </a:p>
          <a:p>
            <a:r>
              <a:rPr lang="en-ZA" sz="1800" dirty="0">
                <a:latin typeface="Arial" panose="020B0604020202020204" pitchFamily="34" charset="0"/>
                <a:cs typeface="Arial" panose="020B0604020202020204" pitchFamily="34" charset="0"/>
              </a:rPr>
              <a:t>Delegation of champions from DSD and SASSA at service office level meeting by-weekly, district and provincial level to coordinate the implementation of the plan, monitor and track the progress made on a monthly basis. </a:t>
            </a:r>
          </a:p>
          <a:p>
            <a:r>
              <a:rPr lang="en-ZA" sz="1800" dirty="0">
                <a:latin typeface="Arial" panose="020B0604020202020204" pitchFamily="34" charset="0"/>
                <a:cs typeface="Arial" panose="020B0604020202020204" pitchFamily="34" charset="0"/>
              </a:rPr>
              <a:t>Bi-weekly foster care backlog project meetings are held to give feedback on progress made</a:t>
            </a:r>
          </a:p>
          <a:p>
            <a:r>
              <a:rPr lang="en-ZA" sz="1800" dirty="0" smtClean="0">
                <a:latin typeface="Arial" panose="020B0604020202020204" pitchFamily="34" charset="0"/>
                <a:cs typeface="Arial" panose="020B0604020202020204" pitchFamily="34" charset="0"/>
              </a:rPr>
              <a:t>SASSA regularly provides SOCPEN reports and databases of foster children whose orders are due to lapse to the provincial offices for follow up. </a:t>
            </a:r>
          </a:p>
          <a:p>
            <a:r>
              <a:rPr lang="en-ZA" sz="1800" dirty="0" smtClean="0">
                <a:latin typeface="Arial" panose="020B0604020202020204" pitchFamily="34" charset="0"/>
                <a:cs typeface="Arial" panose="020B0604020202020204" pitchFamily="34" charset="0"/>
              </a:rPr>
              <a:t>In addition to this, the National Department distributed a spreadsheet with indicators to provinces for tracking of orders due to lapse by social workers, supervisors and canalisation officers. </a:t>
            </a:r>
          </a:p>
          <a:p>
            <a:r>
              <a:rPr lang="en-ZA" sz="1800" dirty="0" smtClean="0">
                <a:latin typeface="Arial" panose="020B0604020202020204" pitchFamily="34" charset="0"/>
                <a:cs typeface="Arial" panose="020B0604020202020204" pitchFamily="34" charset="0"/>
              </a:rPr>
              <a:t>SOCPEN has been updated to make provision for foster care orders that were issued for more than a period of 2 years.</a:t>
            </a: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12</a:t>
            </a:r>
            <a:endParaRPr lang="en-US" dirty="0">
              <a:solidFill>
                <a:prstClr val="black">
                  <a:tint val="75000"/>
                </a:prstClr>
              </a:solidFill>
            </a:endParaRPr>
          </a:p>
        </p:txBody>
      </p:sp>
    </p:spTree>
    <p:extLst>
      <p:ext uri="{BB962C8B-B14F-4D97-AF65-F5344CB8AC3E}">
        <p14:creationId xmlns:p14="http://schemas.microsoft.com/office/powerpoint/2010/main" xmlns="" val="3396508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2" y="173255"/>
            <a:ext cx="8609798" cy="596766"/>
          </a:xfrm>
        </p:spPr>
        <p:txBody>
          <a:bodyPr>
            <a:normAutofit/>
          </a:bodyPr>
          <a:lstStyle/>
          <a:p>
            <a:r>
              <a:rPr lang="en-ZA" sz="2400" b="1" dirty="0">
                <a:latin typeface="Arial" panose="020B0604020202020204" pitchFamily="34" charset="0"/>
                <a:ea typeface="ヒラギノ角ゴ Pro W3"/>
                <a:cs typeface="Arial" panose="020B0604020202020204" pitchFamily="34" charset="0"/>
              </a:rPr>
              <a:t>Interventions to deal with the backlog</a:t>
            </a:r>
            <a:r>
              <a:rPr lang="en-ZA" sz="2400" b="1" dirty="0" smtClean="0">
                <a:solidFill>
                  <a:prstClr val="black"/>
                </a:solidFill>
                <a:latin typeface="Arial" panose="020B0604020202020204" pitchFamily="34" charset="0"/>
                <a:cs typeface="Arial" panose="020B0604020202020204" pitchFamily="34" charset="0"/>
              </a:rPr>
              <a:t> </a:t>
            </a:r>
            <a:r>
              <a:rPr lang="en-ZA" sz="2400" b="1" dirty="0" err="1" smtClean="0">
                <a:solidFill>
                  <a:prstClr val="black"/>
                </a:solidFill>
                <a:latin typeface="Arial" panose="020B0604020202020204" pitchFamily="34" charset="0"/>
                <a:cs typeface="Arial" panose="020B0604020202020204" pitchFamily="34" charset="0"/>
              </a:rPr>
              <a:t>cont</a:t>
            </a:r>
            <a:r>
              <a:rPr lang="en-ZA" sz="2400" b="1" dirty="0" smtClean="0">
                <a:solidFill>
                  <a:prstClr val="black"/>
                </a:solidFill>
                <a:latin typeface="Arial" panose="020B0604020202020204" pitchFamily="34" charset="0"/>
                <a:cs typeface="Arial" panose="020B0604020202020204" pitchFamily="34" charset="0"/>
              </a:rPr>
              <a:t>…</a:t>
            </a:r>
            <a:endParaRPr lang="en-ZA" dirty="0"/>
          </a:p>
        </p:txBody>
      </p:sp>
      <p:sp>
        <p:nvSpPr>
          <p:cNvPr id="3" name="Content Placeholder 2"/>
          <p:cNvSpPr>
            <a:spLocks noGrp="1"/>
          </p:cNvSpPr>
          <p:nvPr>
            <p:ph idx="1"/>
          </p:nvPr>
        </p:nvSpPr>
        <p:spPr>
          <a:xfrm>
            <a:off x="77002" y="683395"/>
            <a:ext cx="8884118" cy="4709346"/>
          </a:xfrm>
        </p:spPr>
        <p:txBody>
          <a:bodyPr>
            <a:normAutofit/>
          </a:bodyPr>
          <a:lstStyle/>
          <a:p>
            <a:pPr marL="0" indent="0">
              <a:lnSpc>
                <a:spcPct val="120000"/>
              </a:lnSpc>
              <a:buNone/>
            </a:pPr>
            <a:endParaRPr lang="en-ZA" sz="1800" b="1" dirty="0" smtClean="0">
              <a:latin typeface="Arial" panose="020B0604020202020204" pitchFamily="34" charset="0"/>
              <a:ea typeface="ヒラギノ角ゴ Pro W3"/>
              <a:cs typeface="Arial" panose="020B0604020202020204" pitchFamily="34" charset="0"/>
            </a:endParaRPr>
          </a:p>
          <a:p>
            <a:pPr marL="0" indent="0">
              <a:lnSpc>
                <a:spcPct val="120000"/>
              </a:lnSpc>
              <a:buNone/>
            </a:pPr>
            <a:r>
              <a:rPr lang="en-ZA" sz="1800" b="1" dirty="0" smtClean="0">
                <a:latin typeface="Arial" panose="020B0604020202020204" pitchFamily="34" charset="0"/>
                <a:ea typeface="ヒラギノ角ゴ Pro W3"/>
                <a:cs typeface="Arial" panose="020B0604020202020204" pitchFamily="34" charset="0"/>
              </a:rPr>
              <a:t>Intersectoral collaboration:</a:t>
            </a:r>
          </a:p>
          <a:p>
            <a:pPr marL="0" indent="0">
              <a:lnSpc>
                <a:spcPct val="120000"/>
              </a:lnSpc>
              <a:buNone/>
            </a:pPr>
            <a:endParaRPr lang="en-ZA" sz="1800" b="1" dirty="0" smtClean="0">
              <a:latin typeface="Arial" panose="020B0604020202020204" pitchFamily="34" charset="0"/>
              <a:ea typeface="ヒラギノ角ゴ Pro W3"/>
              <a:cs typeface="Arial" panose="020B0604020202020204" pitchFamily="34" charset="0"/>
            </a:endParaRPr>
          </a:p>
          <a:p>
            <a:pPr>
              <a:lnSpc>
                <a:spcPct val="120000"/>
              </a:lnSpc>
            </a:pPr>
            <a:r>
              <a:rPr lang="en-ZA" sz="1800" dirty="0" smtClean="0">
                <a:latin typeface="Arial" panose="020B0604020202020204" pitchFamily="34" charset="0"/>
                <a:ea typeface="ヒラギノ角ゴ Pro W3"/>
                <a:cs typeface="Arial" panose="020B0604020202020204" pitchFamily="34" charset="0"/>
              </a:rPr>
              <a:t>The National DSD, SASSA Head Office and the Department of Justice and Constitutional Development hold quarterly meetings to address the implementation challenges of the Children’s Act. </a:t>
            </a:r>
          </a:p>
          <a:p>
            <a:pPr>
              <a:lnSpc>
                <a:spcPct val="120000"/>
              </a:lnSpc>
            </a:pPr>
            <a:r>
              <a:rPr lang="en-ZA" sz="1800" dirty="0" smtClean="0">
                <a:latin typeface="Arial" panose="020B0604020202020204" pitchFamily="34" charset="0"/>
                <a:ea typeface="ヒラギノ角ゴ Pro W3"/>
                <a:cs typeface="Arial" panose="020B0604020202020204" pitchFamily="34" charset="0"/>
              </a:rPr>
              <a:t>The </a:t>
            </a:r>
            <a:r>
              <a:rPr lang="en-ZA" sz="1800" dirty="0">
                <a:latin typeface="Arial" panose="020B0604020202020204" pitchFamily="34" charset="0"/>
                <a:ea typeface="ヒラギノ角ゴ Pro W3"/>
                <a:cs typeface="Arial" panose="020B0604020202020204" pitchFamily="34" charset="0"/>
              </a:rPr>
              <a:t>Department continually engages with the Judiciary and the Department of Justice and Constitutional Development nationally and </a:t>
            </a:r>
            <a:r>
              <a:rPr lang="en-ZA" sz="1800" dirty="0" smtClean="0">
                <a:latin typeface="Arial" panose="020B0604020202020204" pitchFamily="34" charset="0"/>
                <a:ea typeface="ヒラギノ角ゴ Pro W3"/>
                <a:cs typeface="Arial" panose="020B0604020202020204" pitchFamily="34" charset="0"/>
              </a:rPr>
              <a:t>provincially through Magistrates Forum to strengthen and improve </a:t>
            </a:r>
            <a:r>
              <a:rPr lang="en-ZA" sz="1800" dirty="0">
                <a:latin typeface="Arial" panose="020B0604020202020204" pitchFamily="34" charset="0"/>
                <a:ea typeface="ヒラギノ角ゴ Pro W3"/>
                <a:cs typeface="Arial" panose="020B0604020202020204" pitchFamily="34" charset="0"/>
              </a:rPr>
              <a:t>foster care </a:t>
            </a:r>
            <a:r>
              <a:rPr lang="en-ZA" sz="1800" dirty="0" smtClean="0">
                <a:latin typeface="Arial" panose="020B0604020202020204" pitchFamily="34" charset="0"/>
                <a:ea typeface="ヒラギノ角ゴ Pro W3"/>
                <a:cs typeface="Arial" panose="020B0604020202020204" pitchFamily="34" charset="0"/>
              </a:rPr>
              <a:t>services. </a:t>
            </a:r>
            <a:endParaRPr lang="en-ZA" sz="1800" dirty="0">
              <a:latin typeface="Arial" panose="020B0604020202020204" pitchFamily="34" charset="0"/>
              <a:ea typeface="ヒラギノ角ゴ Pro W3"/>
              <a:cs typeface="Arial" panose="020B0604020202020204" pitchFamily="34" charset="0"/>
            </a:endParaRPr>
          </a:p>
          <a:p>
            <a:pPr>
              <a:lnSpc>
                <a:spcPct val="120000"/>
              </a:lnSpc>
            </a:pPr>
            <a:r>
              <a:rPr lang="en-ZA" sz="1800" dirty="0">
                <a:latin typeface="Arial" panose="020B0604020202020204" pitchFamily="34" charset="0"/>
                <a:ea typeface="ヒラギノ角ゴ Pro W3"/>
                <a:cs typeface="Arial" panose="020B0604020202020204" pitchFamily="34" charset="0"/>
              </a:rPr>
              <a:t>Regular case flow meetings </a:t>
            </a:r>
            <a:r>
              <a:rPr lang="en-ZA" sz="1800" dirty="0" smtClean="0">
                <a:latin typeface="Arial" panose="020B0604020202020204" pitchFamily="34" charset="0"/>
                <a:ea typeface="ヒラギノ角ゴ Pro W3"/>
                <a:cs typeface="Arial" panose="020B0604020202020204" pitchFamily="34" charset="0"/>
              </a:rPr>
              <a:t>in provinces are </a:t>
            </a:r>
            <a:r>
              <a:rPr lang="en-ZA" sz="1800" dirty="0">
                <a:latin typeface="Arial" panose="020B0604020202020204" pitchFamily="34" charset="0"/>
                <a:ea typeface="ヒラギノ角ゴ Pro W3"/>
                <a:cs typeface="Arial" panose="020B0604020202020204" pitchFamily="34" charset="0"/>
              </a:rPr>
              <a:t>held with representation from the key stakeholders (e.g. Judiciary, DSD, other government departments), that are instrumental in resolving implementation challenges. </a:t>
            </a:r>
            <a:endParaRPr lang="en-ZA" sz="1800" dirty="0" smtClean="0">
              <a:latin typeface="Arial" panose="020B0604020202020204" pitchFamily="34" charset="0"/>
              <a:ea typeface="ヒラギノ角ゴ Pro W3"/>
              <a:cs typeface="Arial" panose="020B0604020202020204" pitchFamily="34" charset="0"/>
            </a:endParaRPr>
          </a:p>
          <a:p>
            <a:pPr marL="0" indent="0">
              <a:lnSpc>
                <a:spcPct val="120000"/>
              </a:lnSpc>
              <a:buNone/>
            </a:pPr>
            <a:endParaRPr lang="en-ZA" sz="1800" dirty="0">
              <a:latin typeface="Arial" panose="020B0604020202020204" pitchFamily="34" charset="0"/>
              <a:ea typeface="ヒラギノ角ゴ Pro W3"/>
              <a:cs typeface="Arial" panose="020B0604020202020204" pitchFamily="34" charset="0"/>
            </a:endParaRPr>
          </a:p>
          <a:p>
            <a:pPr marL="0" indent="0">
              <a:lnSpc>
                <a:spcPct val="120000"/>
              </a:lnSpc>
              <a:buNone/>
            </a:pPr>
            <a:endParaRPr lang="en-ZA" sz="1800" dirty="0" smtClean="0">
              <a:latin typeface="Arial" panose="020B0604020202020204" pitchFamily="34" charset="0"/>
              <a:ea typeface="ヒラギノ角ゴ Pro W3"/>
              <a:cs typeface="Arial" panose="020B0604020202020204" pitchFamily="34" charset="0"/>
            </a:endParaRPr>
          </a:p>
          <a:p>
            <a:pPr marL="0" indent="0">
              <a:lnSpc>
                <a:spcPct val="120000"/>
              </a:lnSpc>
              <a:buNone/>
            </a:pPr>
            <a:endParaRPr lang="en-ZA" sz="1800" dirty="0" smtClean="0">
              <a:solidFill>
                <a:srgbClr val="FF0000"/>
              </a:solidFill>
              <a:latin typeface="Arial" panose="020B0604020202020204" pitchFamily="34" charset="0"/>
              <a:ea typeface="ヒラギノ角ゴ Pro W3"/>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13</a:t>
            </a:r>
            <a:endParaRPr lang="en-US" dirty="0">
              <a:solidFill>
                <a:prstClr val="black">
                  <a:tint val="75000"/>
                </a:prstClr>
              </a:solidFill>
            </a:endParaRPr>
          </a:p>
        </p:txBody>
      </p:sp>
    </p:spTree>
    <p:extLst>
      <p:ext uri="{BB962C8B-B14F-4D97-AF65-F5344CB8AC3E}">
        <p14:creationId xmlns:p14="http://schemas.microsoft.com/office/powerpoint/2010/main" xmlns="" val="674833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4012"/>
          </a:xfrm>
        </p:spPr>
        <p:txBody>
          <a:bodyPr>
            <a:normAutofit fontScale="90000"/>
          </a:bodyPr>
          <a:lstStyle/>
          <a:p>
            <a:r>
              <a:rPr lang="en-ZA" sz="2400" b="1" dirty="0">
                <a:latin typeface="Arial" panose="020B0604020202020204" pitchFamily="34" charset="0"/>
                <a:ea typeface="ヒラギノ角ゴ Pro W3"/>
                <a:cs typeface="Arial" panose="020B0604020202020204" pitchFamily="34" charset="0"/>
              </a:rPr>
              <a:t>Interventions to deal with the </a:t>
            </a:r>
            <a:r>
              <a:rPr lang="en-ZA" sz="2400" b="1" dirty="0" smtClean="0">
                <a:latin typeface="Arial" panose="020B0604020202020204" pitchFamily="34" charset="0"/>
                <a:ea typeface="ヒラギノ角ゴ Pro W3"/>
                <a:cs typeface="Arial" panose="020B0604020202020204" pitchFamily="34" charset="0"/>
              </a:rPr>
              <a:t>backlog </a:t>
            </a:r>
            <a:r>
              <a:rPr lang="en-ZA" sz="2400" b="1" dirty="0" err="1" smtClean="0">
                <a:solidFill>
                  <a:prstClr val="black"/>
                </a:solidFill>
                <a:latin typeface="Arial" panose="020B0604020202020204" pitchFamily="34" charset="0"/>
                <a:cs typeface="Arial" panose="020B0604020202020204" pitchFamily="34" charset="0"/>
              </a:rPr>
              <a:t>cont</a:t>
            </a:r>
            <a:r>
              <a:rPr lang="en-ZA" sz="2400" b="1" dirty="0" smtClean="0">
                <a:solidFill>
                  <a:prstClr val="black"/>
                </a:solidFill>
                <a:latin typeface="Arial" panose="020B0604020202020204" pitchFamily="34" charset="0"/>
                <a:cs typeface="Arial" panose="020B0604020202020204" pitchFamily="34" charset="0"/>
              </a:rPr>
              <a:t>…</a:t>
            </a:r>
            <a:endParaRPr lang="en-ZA" dirty="0"/>
          </a:p>
        </p:txBody>
      </p:sp>
      <p:sp>
        <p:nvSpPr>
          <p:cNvPr id="3" name="Content Placeholder 2"/>
          <p:cNvSpPr>
            <a:spLocks noGrp="1"/>
          </p:cNvSpPr>
          <p:nvPr>
            <p:ph idx="1"/>
          </p:nvPr>
        </p:nvSpPr>
        <p:spPr>
          <a:xfrm>
            <a:off x="154005" y="628650"/>
            <a:ext cx="8778240" cy="4764091"/>
          </a:xfrm>
        </p:spPr>
        <p:txBody>
          <a:bodyPr>
            <a:noAutofit/>
          </a:bodyPr>
          <a:lstStyle/>
          <a:p>
            <a:pPr marL="0" indent="0">
              <a:buNone/>
            </a:pPr>
            <a:r>
              <a:rPr lang="en-ZA" sz="1800" b="1" dirty="0" smtClean="0">
                <a:latin typeface="Arial" panose="020B0604020202020204" pitchFamily="34" charset="0"/>
                <a:cs typeface="Arial" panose="020B0604020202020204" pitchFamily="34" charset="0"/>
              </a:rPr>
              <a:t>Resource allocation:</a:t>
            </a:r>
          </a:p>
          <a:p>
            <a:pPr marL="0" indent="0">
              <a:buNone/>
            </a:pPr>
            <a:endParaRPr lang="en-ZA" sz="1800" b="1" dirty="0" smtClean="0">
              <a:solidFill>
                <a:srgbClr val="FF0000"/>
              </a:solidFill>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The Department provides scholarship to students who pursue social work profession. Since its inception in 2007 the scholarship programme has produced </a:t>
            </a:r>
            <a:r>
              <a:rPr lang="en-ZA" sz="1800" b="1" dirty="0">
                <a:latin typeface="Arial" panose="020B0604020202020204" pitchFamily="34" charset="0"/>
                <a:cs typeface="Arial" panose="020B0604020202020204" pitchFamily="34" charset="0"/>
              </a:rPr>
              <a:t>9316</a:t>
            </a:r>
            <a:r>
              <a:rPr lang="en-ZA" sz="1800" dirty="0">
                <a:latin typeface="Arial" panose="020B0604020202020204" pitchFamily="34" charset="0"/>
                <a:cs typeface="Arial" panose="020B0604020202020204" pitchFamily="34" charset="0"/>
              </a:rPr>
              <a:t> graduates. To date the department has employed </a:t>
            </a:r>
            <a:r>
              <a:rPr lang="en-ZA" sz="1800" dirty="0" smtClean="0">
                <a:latin typeface="Arial" panose="020B0604020202020204" pitchFamily="34" charset="0"/>
                <a:cs typeface="Arial" panose="020B0604020202020204" pitchFamily="34" charset="0"/>
              </a:rPr>
              <a:t>5516</a:t>
            </a:r>
          </a:p>
          <a:p>
            <a:r>
              <a:rPr lang="en-ZA" sz="1800" dirty="0">
                <a:latin typeface="Arial" panose="020B0604020202020204" pitchFamily="34" charset="0"/>
                <a:cs typeface="Arial" panose="020B0604020202020204" pitchFamily="34" charset="0"/>
              </a:rPr>
              <a:t>Government has made strides in responding to the demand of social workers in the country. Currently part of the scholarship is being utilised as a conditional grant to absorb qualified graduates. For the current financial year </a:t>
            </a:r>
            <a:r>
              <a:rPr lang="en-ZA" sz="1800" b="1" dirty="0">
                <a:latin typeface="Arial" panose="020B0604020202020204" pitchFamily="34" charset="0"/>
                <a:cs typeface="Arial" panose="020B0604020202020204" pitchFamily="34" charset="0"/>
              </a:rPr>
              <a:t>571</a:t>
            </a:r>
            <a:r>
              <a:rPr lang="en-ZA" sz="1800" dirty="0">
                <a:latin typeface="Arial" panose="020B0604020202020204" pitchFamily="34" charset="0"/>
                <a:cs typeface="Arial" panose="020B0604020202020204" pitchFamily="34" charset="0"/>
              </a:rPr>
              <a:t> social workers have been employed, </a:t>
            </a:r>
            <a:r>
              <a:rPr lang="en-ZA" sz="1800" dirty="0" smtClean="0">
                <a:latin typeface="Arial" panose="020B0604020202020204" pitchFamily="34" charset="0"/>
                <a:cs typeface="Arial" panose="020B0604020202020204" pitchFamily="34" charset="0"/>
              </a:rPr>
              <a:t>of which </a:t>
            </a:r>
            <a:r>
              <a:rPr lang="en-ZA" sz="1800" b="1" dirty="0" smtClean="0">
                <a:latin typeface="Arial" panose="020B0604020202020204" pitchFamily="34" charset="0"/>
                <a:cs typeface="Arial" panose="020B0604020202020204" pitchFamily="34" charset="0"/>
              </a:rPr>
              <a:t>566</a:t>
            </a:r>
            <a:r>
              <a:rPr lang="en-ZA" sz="1800" dirty="0" smtClean="0">
                <a:latin typeface="Arial" panose="020B0604020202020204" pitchFamily="34" charset="0"/>
                <a:cs typeface="Arial" panose="020B0604020202020204" pitchFamily="34" charset="0"/>
              </a:rPr>
              <a:t> are from </a:t>
            </a:r>
            <a:r>
              <a:rPr lang="en-ZA" sz="1800" dirty="0">
                <a:latin typeface="Arial" panose="020B0604020202020204" pitchFamily="34" charset="0"/>
                <a:cs typeface="Arial" panose="020B0604020202020204" pitchFamily="34" charset="0"/>
              </a:rPr>
              <a:t>the conditional grant and </a:t>
            </a:r>
            <a:r>
              <a:rPr lang="en-ZA" sz="1800" b="1" dirty="0">
                <a:latin typeface="Arial" panose="020B0604020202020204" pitchFamily="34" charset="0"/>
                <a:cs typeface="Arial" panose="020B0604020202020204" pitchFamily="34" charset="0"/>
              </a:rPr>
              <a:t>5</a:t>
            </a:r>
            <a:r>
              <a:rPr lang="en-ZA" sz="1800" dirty="0">
                <a:latin typeface="Arial" panose="020B0604020202020204" pitchFamily="34" charset="0"/>
                <a:cs typeface="Arial" panose="020B0604020202020204" pitchFamily="34" charset="0"/>
              </a:rPr>
              <a:t> from the equitable share.</a:t>
            </a:r>
            <a:r>
              <a:rPr lang="en-ZA" sz="1800" b="1" dirty="0" smtClean="0">
                <a:solidFill>
                  <a:srgbClr val="FF0000"/>
                </a:solidFill>
                <a:latin typeface="Arial" panose="020B0604020202020204" pitchFamily="34" charset="0"/>
                <a:cs typeface="Arial" panose="020B0604020202020204" pitchFamily="34" charset="0"/>
              </a:rPr>
              <a:t> </a:t>
            </a:r>
            <a:endParaRPr lang="en-ZA" sz="1800" b="1" dirty="0">
              <a:solidFill>
                <a:srgbClr val="FF0000"/>
              </a:solidFill>
              <a:latin typeface="Arial" panose="020B0604020202020204" pitchFamily="34" charset="0"/>
              <a:cs typeface="Arial" panose="020B0604020202020204" pitchFamily="34" charset="0"/>
            </a:endParaRPr>
          </a:p>
          <a:p>
            <a:r>
              <a:rPr lang="en-ZA" sz="1800" b="1" dirty="0" smtClean="0">
                <a:latin typeface="Arial" panose="020B0604020202020204" pitchFamily="34" charset="0"/>
                <a:cs typeface="Arial" panose="020B0604020202020204" pitchFamily="34" charset="0"/>
              </a:rPr>
              <a:t>The department has introduced the Veteran </a:t>
            </a:r>
            <a:r>
              <a:rPr lang="en-ZA" sz="1800" b="1" dirty="0">
                <a:latin typeface="Arial" panose="020B0604020202020204" pitchFamily="34" charset="0"/>
                <a:cs typeface="Arial" panose="020B0604020202020204" pitchFamily="34" charset="0"/>
              </a:rPr>
              <a:t>S</a:t>
            </a:r>
            <a:r>
              <a:rPr lang="en-ZA" sz="1800" b="1" dirty="0" smtClean="0">
                <a:latin typeface="Arial" panose="020B0604020202020204" pitchFamily="34" charset="0"/>
                <a:cs typeface="Arial" panose="020B0604020202020204" pitchFamily="34" charset="0"/>
              </a:rPr>
              <a:t>ocial Workers </a:t>
            </a:r>
            <a:r>
              <a:rPr lang="en-ZA" sz="1800" b="1" dirty="0">
                <a:latin typeface="Arial" panose="020B0604020202020204" pitchFamily="34" charset="0"/>
                <a:cs typeface="Arial" panose="020B0604020202020204" pitchFamily="34" charset="0"/>
              </a:rPr>
              <a:t>P</a:t>
            </a:r>
            <a:r>
              <a:rPr lang="en-ZA" sz="1800" b="1" dirty="0" smtClean="0">
                <a:latin typeface="Arial" panose="020B0604020202020204" pitchFamily="34" charset="0"/>
                <a:cs typeface="Arial" panose="020B0604020202020204" pitchFamily="34" charset="0"/>
              </a:rPr>
              <a:t>rogramme  </a:t>
            </a:r>
            <a:r>
              <a:rPr lang="en-ZA" sz="1800" dirty="0">
                <a:latin typeface="Arial" panose="020B0604020202020204" pitchFamily="34" charset="0"/>
                <a:cs typeface="Arial" panose="020B0604020202020204" pitchFamily="34" charset="0"/>
              </a:rPr>
              <a:t>to assist the Department to strengthen the social work force and </a:t>
            </a:r>
            <a:r>
              <a:rPr lang="en-ZA" sz="1800" dirty="0" smtClean="0">
                <a:latin typeface="Arial" panose="020B0604020202020204" pitchFamily="34" charset="0"/>
                <a:cs typeface="Arial" panose="020B0604020202020204" pitchFamily="34" charset="0"/>
              </a:rPr>
              <a:t> provide  </a:t>
            </a:r>
            <a:r>
              <a:rPr lang="en-ZA" sz="1800" dirty="0">
                <a:latin typeface="Arial" panose="020B0604020202020204" pitchFamily="34" charset="0"/>
                <a:cs typeface="Arial" panose="020B0604020202020204" pitchFamily="34" charset="0"/>
              </a:rPr>
              <a:t>supervision of social work </a:t>
            </a:r>
            <a:r>
              <a:rPr lang="en-ZA" sz="1800" dirty="0" smtClean="0">
                <a:latin typeface="Arial" panose="020B0604020202020204" pitchFamily="34" charset="0"/>
                <a:cs typeface="Arial" panose="020B0604020202020204" pitchFamily="34" charset="0"/>
              </a:rPr>
              <a:t>graduates including those in child protection.</a:t>
            </a: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14</a:t>
            </a:r>
            <a:endParaRPr lang="en-US" dirty="0">
              <a:solidFill>
                <a:prstClr val="black">
                  <a:tint val="75000"/>
                </a:prstClr>
              </a:solidFill>
            </a:endParaRPr>
          </a:p>
        </p:txBody>
      </p:sp>
    </p:spTree>
    <p:extLst>
      <p:ext uri="{BB962C8B-B14F-4D97-AF65-F5344CB8AC3E}">
        <p14:creationId xmlns:p14="http://schemas.microsoft.com/office/powerpoint/2010/main" xmlns="" val="1888264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4012"/>
          </a:xfrm>
        </p:spPr>
        <p:txBody>
          <a:bodyPr>
            <a:normAutofit fontScale="90000"/>
          </a:bodyPr>
          <a:lstStyle/>
          <a:p>
            <a:r>
              <a:rPr lang="en-ZA" sz="2400" b="1" dirty="0">
                <a:latin typeface="Arial" panose="020B0604020202020204" pitchFamily="34" charset="0"/>
                <a:ea typeface="ヒラギノ角ゴ Pro W3"/>
                <a:cs typeface="Arial" panose="020B0604020202020204" pitchFamily="34" charset="0"/>
              </a:rPr>
              <a:t>Interventions to deal with the backlog</a:t>
            </a:r>
            <a:r>
              <a:rPr lang="en-ZA" sz="2400" b="1" dirty="0" smtClean="0">
                <a:solidFill>
                  <a:prstClr val="black"/>
                </a:solidFill>
                <a:latin typeface="Arial" panose="020B0604020202020204" pitchFamily="34" charset="0"/>
                <a:cs typeface="Arial" panose="020B0604020202020204" pitchFamily="34" charset="0"/>
              </a:rPr>
              <a:t> </a:t>
            </a:r>
            <a:r>
              <a:rPr lang="en-ZA" sz="2400" b="1" dirty="0" err="1" smtClean="0">
                <a:solidFill>
                  <a:prstClr val="black"/>
                </a:solidFill>
                <a:latin typeface="Arial" panose="020B0604020202020204" pitchFamily="34" charset="0"/>
                <a:cs typeface="Arial" panose="020B0604020202020204" pitchFamily="34" charset="0"/>
              </a:rPr>
              <a:t>cont</a:t>
            </a:r>
            <a:r>
              <a:rPr lang="en-ZA" sz="2400" b="1" dirty="0" smtClean="0">
                <a:solidFill>
                  <a:prstClr val="black"/>
                </a:solidFill>
                <a:latin typeface="Arial" panose="020B0604020202020204" pitchFamily="34" charset="0"/>
                <a:cs typeface="Arial" panose="020B0604020202020204" pitchFamily="34" charset="0"/>
              </a:rPr>
              <a:t>…</a:t>
            </a:r>
            <a:endParaRPr lang="en-ZA" dirty="0"/>
          </a:p>
        </p:txBody>
      </p:sp>
      <p:sp>
        <p:nvSpPr>
          <p:cNvPr id="3" name="Content Placeholder 2"/>
          <p:cNvSpPr>
            <a:spLocks noGrp="1"/>
          </p:cNvSpPr>
          <p:nvPr>
            <p:ph idx="1"/>
          </p:nvPr>
        </p:nvSpPr>
        <p:spPr>
          <a:xfrm>
            <a:off x="154003" y="837398"/>
            <a:ext cx="8768615" cy="4555342"/>
          </a:xfrm>
        </p:spPr>
        <p:txBody>
          <a:bodyPr>
            <a:normAutofit/>
          </a:bodyPr>
          <a:lstStyle/>
          <a:p>
            <a:pPr marL="0" lvl="0" indent="0">
              <a:lnSpc>
                <a:spcPct val="120000"/>
              </a:lnSpc>
              <a:buNone/>
            </a:pPr>
            <a:r>
              <a:rPr lang="en-ZA" sz="1900" b="1" dirty="0" smtClean="0">
                <a:latin typeface="Arial" panose="020B0604020202020204" pitchFamily="34" charset="0"/>
                <a:cs typeface="Arial" panose="020B0604020202020204" pitchFamily="34" charset="0"/>
              </a:rPr>
              <a:t>Resource allocation </a:t>
            </a:r>
            <a:r>
              <a:rPr lang="en-ZA" sz="1900" b="1" dirty="0" err="1" smtClean="0">
                <a:latin typeface="Arial" panose="020B0604020202020204" pitchFamily="34" charset="0"/>
                <a:cs typeface="Arial" panose="020B0604020202020204" pitchFamily="34" charset="0"/>
              </a:rPr>
              <a:t>cont</a:t>
            </a:r>
            <a:r>
              <a:rPr lang="en-ZA" sz="1900" b="1" dirty="0" smtClean="0">
                <a:latin typeface="Arial" panose="020B0604020202020204" pitchFamily="34" charset="0"/>
                <a:cs typeface="Arial" panose="020B0604020202020204" pitchFamily="34" charset="0"/>
              </a:rPr>
              <a:t>…</a:t>
            </a:r>
          </a:p>
          <a:p>
            <a:pPr lvl="0">
              <a:lnSpc>
                <a:spcPct val="120000"/>
              </a:lnSpc>
            </a:pPr>
            <a:r>
              <a:rPr lang="en-ZA" sz="1900" dirty="0" smtClean="0">
                <a:latin typeface="Arial" panose="020B0604020202020204" pitchFamily="34" charset="0"/>
                <a:cs typeface="Arial" panose="020B0604020202020204" pitchFamily="34" charset="0"/>
              </a:rPr>
              <a:t>In provinces, additional  </a:t>
            </a:r>
            <a:r>
              <a:rPr lang="en-ZA" sz="1900" dirty="0">
                <a:latin typeface="Arial" panose="020B0604020202020204" pitchFamily="34" charset="0"/>
                <a:cs typeface="Arial" panose="020B0604020202020204" pitchFamily="34" charset="0"/>
              </a:rPr>
              <a:t>new social workers deployed in areas with high </a:t>
            </a:r>
            <a:r>
              <a:rPr lang="en-ZA" sz="1900" dirty="0" smtClean="0">
                <a:latin typeface="Arial" panose="020B0604020202020204" pitchFamily="34" charset="0"/>
                <a:cs typeface="Arial" panose="020B0604020202020204" pitchFamily="34" charset="0"/>
              </a:rPr>
              <a:t>backlogs </a:t>
            </a:r>
          </a:p>
          <a:p>
            <a:pPr lvl="0">
              <a:lnSpc>
                <a:spcPct val="120000"/>
              </a:lnSpc>
            </a:pPr>
            <a:r>
              <a:rPr lang="en-ZA" sz="1900" dirty="0" smtClean="0">
                <a:latin typeface="Arial" panose="020B0604020202020204" pitchFamily="34" charset="0"/>
                <a:cs typeface="Arial" panose="020B0604020202020204" pitchFamily="34" charset="0"/>
              </a:rPr>
              <a:t>Employment </a:t>
            </a:r>
            <a:r>
              <a:rPr lang="en-ZA" sz="1900" dirty="0">
                <a:latin typeface="Arial" panose="020B0604020202020204" pitchFamily="34" charset="0"/>
                <a:cs typeface="Arial" panose="020B0604020202020204" pitchFamily="34" charset="0"/>
              </a:rPr>
              <a:t>of more social work supervisors to support operational staff;</a:t>
            </a:r>
          </a:p>
          <a:p>
            <a:pPr lvl="0">
              <a:lnSpc>
                <a:spcPct val="120000"/>
              </a:lnSpc>
            </a:pPr>
            <a:r>
              <a:rPr lang="en-ZA" sz="1900" dirty="0" smtClean="0">
                <a:latin typeface="Arial" panose="020B0604020202020204" pitchFamily="34" charset="0"/>
                <a:cs typeface="Arial" panose="020B0604020202020204" pitchFamily="34" charset="0"/>
              </a:rPr>
              <a:t>Other </a:t>
            </a:r>
            <a:r>
              <a:rPr lang="en-ZA" sz="1900" dirty="0">
                <a:latin typeface="Arial" panose="020B0604020202020204" pitchFamily="34" charset="0"/>
                <a:cs typeface="Arial" panose="020B0604020202020204" pitchFamily="34" charset="0"/>
              </a:rPr>
              <a:t>provinces provided additional cars and computers to social </a:t>
            </a:r>
            <a:r>
              <a:rPr lang="en-ZA" sz="1900" dirty="0" smtClean="0">
                <a:latin typeface="Arial" panose="020B0604020202020204" pitchFamily="34" charset="0"/>
                <a:cs typeface="Arial" panose="020B0604020202020204" pitchFamily="34" charset="0"/>
              </a:rPr>
              <a:t>workers;</a:t>
            </a:r>
            <a:endParaRPr lang="en-ZA" sz="1900" dirty="0">
              <a:latin typeface="Arial" panose="020B0604020202020204" pitchFamily="34" charset="0"/>
              <a:cs typeface="Arial" panose="020B0604020202020204" pitchFamily="34" charset="0"/>
            </a:endParaRPr>
          </a:p>
          <a:p>
            <a:pPr lvl="0">
              <a:lnSpc>
                <a:spcPct val="120000"/>
              </a:lnSpc>
            </a:pPr>
            <a:r>
              <a:rPr lang="en-ZA" sz="1900" dirty="0">
                <a:latin typeface="Arial" panose="020B0604020202020204" pitchFamily="34" charset="0"/>
                <a:cs typeface="Arial" panose="020B0604020202020204" pitchFamily="34" charset="0"/>
              </a:rPr>
              <a:t>Auxiliary social workers utilized to assist i.e. update data base, gather information &amp; </a:t>
            </a:r>
            <a:r>
              <a:rPr lang="en-ZA" sz="1900" dirty="0" smtClean="0">
                <a:latin typeface="Arial" panose="020B0604020202020204" pitchFamily="34" charset="0"/>
                <a:cs typeface="Arial" panose="020B0604020202020204" pitchFamily="34" charset="0"/>
              </a:rPr>
              <a:t>required support documents, follow </a:t>
            </a:r>
            <a:r>
              <a:rPr lang="en-ZA" sz="1900" dirty="0">
                <a:latin typeface="Arial" panose="020B0604020202020204" pitchFamily="34" charset="0"/>
                <a:cs typeface="Arial" panose="020B0604020202020204" pitchFamily="34" charset="0"/>
              </a:rPr>
              <a:t>up with </a:t>
            </a:r>
            <a:r>
              <a:rPr lang="en-ZA" sz="1900" dirty="0" smtClean="0">
                <a:latin typeface="Arial" panose="020B0604020202020204" pitchFamily="34" charset="0"/>
                <a:cs typeface="Arial" panose="020B0604020202020204" pitchFamily="34" charset="0"/>
              </a:rPr>
              <a:t>SASSA on capturing of orders;</a:t>
            </a:r>
          </a:p>
          <a:p>
            <a:pPr lvl="0">
              <a:lnSpc>
                <a:spcPct val="120000"/>
              </a:lnSpc>
            </a:pPr>
            <a:r>
              <a:rPr lang="en-ZA" sz="1900" dirty="0">
                <a:latin typeface="Arial" panose="020B0604020202020204" pitchFamily="34" charset="0"/>
                <a:cs typeface="Arial" panose="020B0604020202020204" pitchFamily="34" charset="0"/>
              </a:rPr>
              <a:t>Some provinces are paying remuneration for overtime work and other forms of incentives for best performing regions/districts;</a:t>
            </a:r>
          </a:p>
          <a:p>
            <a:pPr lvl="0">
              <a:lnSpc>
                <a:spcPct val="120000"/>
              </a:lnSpc>
            </a:pPr>
            <a:endParaRPr lang="en-ZA" sz="1900" dirty="0" smtClean="0">
              <a:latin typeface="Arial" panose="020B0604020202020204" pitchFamily="34" charset="0"/>
              <a:cs typeface="Arial" panose="020B0604020202020204" pitchFamily="34" charset="0"/>
            </a:endParaRPr>
          </a:p>
          <a:p>
            <a:pPr lvl="0">
              <a:lnSpc>
                <a:spcPct val="120000"/>
              </a:lnSpc>
            </a:pPr>
            <a:endParaRPr lang="en-ZA" sz="2300" dirty="0">
              <a:latin typeface="Arial" panose="020B0604020202020204" pitchFamily="34" charset="0"/>
              <a:cs typeface="Arial" panose="020B0604020202020204" pitchFamily="34" charset="0"/>
            </a:endParaRPr>
          </a:p>
          <a:p>
            <a:pPr marL="0" lvl="0" indent="0">
              <a:lnSpc>
                <a:spcPct val="120000"/>
              </a:lnSpc>
              <a:buNone/>
            </a:pPr>
            <a:endParaRPr lang="en-ZA" dirty="0"/>
          </a:p>
          <a:p>
            <a:endParaRPr lang="en-ZA" dirty="0"/>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15</a:t>
            </a:r>
            <a:endParaRPr lang="en-US" dirty="0">
              <a:solidFill>
                <a:prstClr val="black">
                  <a:tint val="75000"/>
                </a:prstClr>
              </a:solidFill>
            </a:endParaRPr>
          </a:p>
        </p:txBody>
      </p:sp>
    </p:spTree>
    <p:extLst>
      <p:ext uri="{BB962C8B-B14F-4D97-AF65-F5344CB8AC3E}">
        <p14:creationId xmlns:p14="http://schemas.microsoft.com/office/powerpoint/2010/main" xmlns="" val="3293653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19"/>
            <a:ext cx="8229600" cy="354012"/>
          </a:xfrm>
        </p:spPr>
        <p:txBody>
          <a:bodyPr>
            <a:normAutofit fontScale="90000"/>
          </a:bodyPr>
          <a:lstStyle/>
          <a:p>
            <a:r>
              <a:rPr lang="en-ZA" sz="2400" b="1" dirty="0">
                <a:latin typeface="Arial" panose="020B0604020202020204" pitchFamily="34" charset="0"/>
                <a:ea typeface="ヒラギノ角ゴ Pro W3"/>
                <a:cs typeface="Arial" panose="020B0604020202020204" pitchFamily="34" charset="0"/>
              </a:rPr>
              <a:t>Interventions to deal with the </a:t>
            </a:r>
            <a:r>
              <a:rPr lang="en-ZA" sz="2400" b="1" dirty="0" err="1">
                <a:latin typeface="Arial" panose="020B0604020202020204" pitchFamily="34" charset="0"/>
                <a:ea typeface="ヒラギノ角ゴ Pro W3"/>
                <a:cs typeface="Arial" panose="020B0604020202020204" pitchFamily="34" charset="0"/>
              </a:rPr>
              <a:t>backlog</a:t>
            </a:r>
            <a:r>
              <a:rPr lang="en-ZA" sz="2400" b="1" dirty="0" err="1" smtClean="0">
                <a:solidFill>
                  <a:prstClr val="black"/>
                </a:solidFill>
                <a:latin typeface="Arial" panose="020B0604020202020204" pitchFamily="34" charset="0"/>
                <a:cs typeface="Arial" panose="020B0604020202020204" pitchFamily="34" charset="0"/>
              </a:rPr>
              <a:t>cont</a:t>
            </a:r>
            <a:r>
              <a:rPr lang="en-ZA" sz="2400" b="1" dirty="0" smtClean="0">
                <a:solidFill>
                  <a:prstClr val="black"/>
                </a:solidFill>
                <a:latin typeface="Arial" panose="020B0604020202020204" pitchFamily="34" charset="0"/>
                <a:cs typeface="Arial" panose="020B0604020202020204" pitchFamily="34" charset="0"/>
              </a:rPr>
              <a:t>…</a:t>
            </a:r>
            <a:endParaRPr lang="en-ZA" dirty="0"/>
          </a:p>
        </p:txBody>
      </p:sp>
      <p:sp>
        <p:nvSpPr>
          <p:cNvPr id="3" name="Content Placeholder 2"/>
          <p:cNvSpPr>
            <a:spLocks noGrp="1"/>
          </p:cNvSpPr>
          <p:nvPr>
            <p:ph idx="1"/>
          </p:nvPr>
        </p:nvSpPr>
        <p:spPr>
          <a:xfrm>
            <a:off x="96253" y="628650"/>
            <a:ext cx="8855241" cy="4896251"/>
          </a:xfrm>
        </p:spPr>
        <p:txBody>
          <a:bodyPr>
            <a:noAutofit/>
          </a:bodyPr>
          <a:lstStyle/>
          <a:p>
            <a:pPr marL="0" lvl="0" indent="0">
              <a:buNone/>
            </a:pPr>
            <a:r>
              <a:rPr lang="en-ZA" sz="1800" b="1" dirty="0" smtClean="0">
                <a:latin typeface="Arial" panose="020B0604020202020204" pitchFamily="34" charset="0"/>
                <a:cs typeface="Arial" panose="020B0604020202020204" pitchFamily="34" charset="0"/>
              </a:rPr>
              <a:t>Foster care case management:</a:t>
            </a:r>
          </a:p>
          <a:p>
            <a:pPr lvl="0"/>
            <a:r>
              <a:rPr lang="en-ZA" sz="1800" dirty="0" smtClean="0">
                <a:latin typeface="Arial" panose="020B0604020202020204" pitchFamily="34" charset="0"/>
                <a:cs typeface="Arial" panose="020B0604020202020204" pitchFamily="34" charset="0"/>
              </a:rPr>
              <a:t>Group </a:t>
            </a:r>
            <a:r>
              <a:rPr lang="en-ZA" sz="1800" dirty="0">
                <a:latin typeface="Arial" panose="020B0604020202020204" pitchFamily="34" charset="0"/>
                <a:cs typeface="Arial" panose="020B0604020202020204" pitchFamily="34" charset="0"/>
              </a:rPr>
              <a:t>investigations in specific areas that has high concentration of foster care placements</a:t>
            </a:r>
            <a:r>
              <a:rPr lang="en-ZA" sz="1800" dirty="0" smtClean="0">
                <a:latin typeface="Arial" panose="020B0604020202020204" pitchFamily="34" charset="0"/>
                <a:cs typeface="Arial" panose="020B0604020202020204" pitchFamily="34" charset="0"/>
              </a:rPr>
              <a:t>;</a:t>
            </a:r>
          </a:p>
          <a:p>
            <a:r>
              <a:rPr lang="en-ZA" sz="1800" dirty="0">
                <a:latin typeface="Arial" panose="020B0604020202020204" pitchFamily="34" charset="0"/>
                <a:cs typeface="Arial" panose="020B0604020202020204" pitchFamily="34" charset="0"/>
              </a:rPr>
              <a:t>Some district offices in various provinces have set up fully fledged Alternative Care units focusing on the provision of foster care and Child and Youth Care Centre services. </a:t>
            </a:r>
          </a:p>
          <a:p>
            <a:r>
              <a:rPr lang="en-ZA" sz="1800" dirty="0" smtClean="0">
                <a:latin typeface="Arial" panose="020B0604020202020204" pitchFamily="34" charset="0"/>
                <a:cs typeface="Arial" panose="020B0604020202020204" pitchFamily="34" charset="0"/>
              </a:rPr>
              <a:t>There is a shift  </a:t>
            </a:r>
            <a:r>
              <a:rPr lang="en-ZA" sz="1800" dirty="0">
                <a:latin typeface="Arial" panose="020B0604020202020204" pitchFamily="34" charset="0"/>
                <a:cs typeface="Arial" panose="020B0604020202020204" pitchFamily="34" charset="0"/>
              </a:rPr>
              <a:t>in focus from administrative foster care to  provision of therapeutic social work intervention. </a:t>
            </a: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Training of  foster parents on their responsibilities in terms of the legislation </a:t>
            </a:r>
          </a:p>
          <a:p>
            <a:r>
              <a:rPr lang="en-ZA" sz="1800" dirty="0" smtClean="0">
                <a:latin typeface="Arial" panose="020B0604020202020204" pitchFamily="34" charset="0"/>
                <a:cs typeface="Arial" panose="020B0604020202020204" pitchFamily="34" charset="0"/>
              </a:rPr>
              <a:t>Continuous in service </a:t>
            </a:r>
            <a:r>
              <a:rPr lang="en-ZA" sz="1800" dirty="0">
                <a:latin typeface="Arial" panose="020B0604020202020204" pitchFamily="34" charset="0"/>
                <a:cs typeface="Arial" panose="020B0604020202020204" pitchFamily="34" charset="0"/>
              </a:rPr>
              <a:t>t</a:t>
            </a:r>
            <a:r>
              <a:rPr lang="en-ZA" sz="1800" dirty="0" smtClean="0">
                <a:latin typeface="Arial" panose="020B0604020202020204" pitchFamily="34" charset="0"/>
                <a:cs typeface="Arial" panose="020B0604020202020204" pitchFamily="34" charset="0"/>
              </a:rPr>
              <a:t>raining of social workers on children's act, safety and risk assessment tools, as well as report writing.</a:t>
            </a:r>
            <a:endParaRPr lang="en-ZA" sz="1800" b="1" dirty="0" smtClean="0">
              <a:latin typeface="Arial" panose="020B0604020202020204" pitchFamily="34" charset="0"/>
              <a:cs typeface="Arial" panose="020B0604020202020204" pitchFamily="34" charset="0"/>
            </a:endParaRPr>
          </a:p>
          <a:p>
            <a:pPr>
              <a:lnSpc>
                <a:spcPct val="120000"/>
              </a:lnSpc>
            </a:pPr>
            <a:endParaRPr lang="en-ZA" sz="1800" dirty="0" smtClean="0">
              <a:latin typeface="Arial" panose="020B0604020202020204" pitchFamily="34" charset="0"/>
              <a:cs typeface="Arial" panose="020B0604020202020204" pitchFamily="34" charset="0"/>
            </a:endParaRPr>
          </a:p>
          <a:p>
            <a:pPr marL="0" indent="0">
              <a:lnSpc>
                <a:spcPct val="120000"/>
              </a:lnSpc>
              <a:buNone/>
            </a:pPr>
            <a:endParaRPr lang="en-ZA" sz="1800" dirty="0">
              <a:latin typeface="Arial" panose="020B0604020202020204" pitchFamily="34" charset="0"/>
              <a:cs typeface="Arial" panose="020B0604020202020204" pitchFamily="34" charset="0"/>
            </a:endParaRPr>
          </a:p>
          <a:p>
            <a:pPr lvl="0">
              <a:lnSpc>
                <a:spcPct val="120000"/>
              </a:lnSpc>
            </a:pPr>
            <a:endParaRPr lang="en-ZA" sz="1800" dirty="0">
              <a:latin typeface="Arial" panose="020B0604020202020204" pitchFamily="34" charset="0"/>
              <a:cs typeface="Arial" panose="020B0604020202020204" pitchFamily="34" charset="0"/>
            </a:endParaRPr>
          </a:p>
          <a:p>
            <a:endParaRPr lang="en-ZA" sz="1800" dirty="0"/>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16</a:t>
            </a:r>
            <a:endParaRPr lang="en-US" dirty="0">
              <a:solidFill>
                <a:prstClr val="black">
                  <a:tint val="75000"/>
                </a:prstClr>
              </a:solidFill>
            </a:endParaRPr>
          </a:p>
        </p:txBody>
      </p:sp>
    </p:spTree>
    <p:extLst>
      <p:ext uri="{BB962C8B-B14F-4D97-AF65-F5344CB8AC3E}">
        <p14:creationId xmlns:p14="http://schemas.microsoft.com/office/powerpoint/2010/main" xmlns="" val="1606045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76926" y="-303129"/>
            <a:ext cx="10886172" cy="765175"/>
          </a:xfrm>
        </p:spPr>
        <p:txBody>
          <a:bodyPr>
            <a:normAutofit fontScale="90000"/>
          </a:bodyPr>
          <a:lstStyle/>
          <a:p>
            <a:r>
              <a:rPr lang="en-ZA" sz="2400" b="1" dirty="0" smtClean="0">
                <a:solidFill>
                  <a:srgbClr val="000000"/>
                </a:solidFill>
                <a:latin typeface="Arial" panose="020B0604020202020204" pitchFamily="34" charset="0"/>
                <a:ea typeface="ヒラギノ角ゴ Pro W3"/>
                <a:cs typeface="Arial" panose="020B0604020202020204" pitchFamily="34" charset="0"/>
              </a:rPr>
              <a:t/>
            </a:r>
            <a:br>
              <a:rPr lang="en-ZA" sz="2400" b="1" dirty="0" smtClean="0">
                <a:solidFill>
                  <a:srgbClr val="000000"/>
                </a:solidFill>
                <a:latin typeface="Arial" panose="020B0604020202020204" pitchFamily="34" charset="0"/>
                <a:ea typeface="ヒラギノ角ゴ Pro W3"/>
                <a:cs typeface="Arial" panose="020B0604020202020204" pitchFamily="34" charset="0"/>
              </a:rPr>
            </a:br>
            <a:r>
              <a:rPr lang="en-ZA" sz="3600" b="1" dirty="0" smtClean="0">
                <a:solidFill>
                  <a:srgbClr val="000000"/>
                </a:solidFill>
                <a:latin typeface="Arial" panose="020B0604020202020204" pitchFamily="34" charset="0"/>
                <a:ea typeface="ヒラギノ角ゴ Pro W3"/>
                <a:cs typeface="Arial" panose="020B0604020202020204" pitchFamily="34" charset="0"/>
              </a:rPr>
              <a:t>Policy related interventions </a:t>
            </a:r>
            <a:endParaRPr lang="en-ZA" sz="3600" dirty="0" smtClean="0">
              <a:latin typeface="Arial" panose="020B0604020202020204" pitchFamily="34" charset="0"/>
              <a:ea typeface="ヒラギノ角ゴ Pro W3"/>
              <a:cs typeface="Arial" panose="020B0604020202020204" pitchFamily="34" charset="0"/>
            </a:endParaRPr>
          </a:p>
        </p:txBody>
      </p:sp>
      <p:sp>
        <p:nvSpPr>
          <p:cNvPr id="3" name="Content Placeholder 2"/>
          <p:cNvSpPr>
            <a:spLocks noGrp="1"/>
          </p:cNvSpPr>
          <p:nvPr>
            <p:ph idx="1"/>
          </p:nvPr>
        </p:nvSpPr>
        <p:spPr>
          <a:xfrm>
            <a:off x="0" y="558266"/>
            <a:ext cx="8941869" cy="5428848"/>
          </a:xfrm>
        </p:spPr>
        <p:txBody>
          <a:bodyPr>
            <a:normAutofit/>
          </a:bodyPr>
          <a:lstStyle/>
          <a:p>
            <a:pPr algn="just">
              <a:spcAft>
                <a:spcPts val="0"/>
              </a:spcAft>
              <a:buFont typeface="Symbol" panose="05050102010706020507" pitchFamily="18" charset="2"/>
              <a:buChar char=""/>
              <a:defRPr/>
            </a:pPr>
            <a:endParaRPr lang="en-ZA" sz="1800" b="1" dirty="0" smtClean="0">
              <a:latin typeface="Arial" panose="020B0604020202020204" pitchFamily="34" charset="0"/>
              <a:ea typeface="Calibri" panose="020F0502020204030204" pitchFamily="34" charset="0"/>
              <a:cs typeface="Arial" panose="020B0604020202020204" pitchFamily="34" charset="0"/>
            </a:endParaRPr>
          </a:p>
          <a:p>
            <a:pPr algn="just">
              <a:spcAft>
                <a:spcPts val="0"/>
              </a:spcAft>
              <a:buFont typeface="Symbol" panose="05050102010706020507" pitchFamily="18" charset="2"/>
              <a:buChar char=""/>
              <a:defRPr/>
            </a:pPr>
            <a:endParaRPr lang="en-ZA" sz="1800" b="1" dirty="0">
              <a:latin typeface="Arial" panose="020B0604020202020204" pitchFamily="34" charset="0"/>
              <a:ea typeface="Calibri" panose="020F0502020204030204" pitchFamily="34" charset="0"/>
              <a:cs typeface="Arial" panose="020B0604020202020204" pitchFamily="34" charset="0"/>
            </a:endParaRPr>
          </a:p>
          <a:p>
            <a:pPr algn="just">
              <a:spcAft>
                <a:spcPts val="0"/>
              </a:spcAft>
              <a:buFont typeface="Symbol" panose="05050102010706020507" pitchFamily="18" charset="2"/>
              <a:buChar char=""/>
              <a:defRPr/>
            </a:pPr>
            <a:endParaRPr lang="en-ZA" sz="1800" b="1" dirty="0" smtClean="0">
              <a:latin typeface="Arial" panose="020B0604020202020204" pitchFamily="34" charset="0"/>
              <a:ea typeface="Calibri" panose="020F0502020204030204" pitchFamily="34" charset="0"/>
              <a:cs typeface="Arial" panose="020B0604020202020204" pitchFamily="34" charset="0"/>
            </a:endParaRPr>
          </a:p>
          <a:p>
            <a:pPr algn="just">
              <a:spcAft>
                <a:spcPts val="0"/>
              </a:spcAft>
              <a:buFont typeface="Symbol" panose="05050102010706020507" pitchFamily="18" charset="2"/>
              <a:buChar char=""/>
              <a:defRPr/>
            </a:pPr>
            <a:r>
              <a:rPr lang="en-ZA" sz="1800" b="1" dirty="0" smtClean="0">
                <a:latin typeface="Arial" panose="020B0604020202020204" pitchFamily="34" charset="0"/>
                <a:ea typeface="Calibri" panose="020F0502020204030204" pitchFamily="34" charset="0"/>
                <a:cs typeface="Arial" panose="020B0604020202020204" pitchFamily="34" charset="0"/>
              </a:rPr>
              <a:t>The National DSD has developed a draft Child </a:t>
            </a:r>
            <a:r>
              <a:rPr lang="en-ZA" sz="1800" b="1" dirty="0">
                <a:latin typeface="Arial" panose="020B0604020202020204" pitchFamily="34" charset="0"/>
                <a:ea typeface="Calibri" panose="020F0502020204030204" pitchFamily="34" charset="0"/>
                <a:cs typeface="Arial" panose="020B0604020202020204" pitchFamily="34" charset="0"/>
              </a:rPr>
              <a:t>C</a:t>
            </a:r>
            <a:r>
              <a:rPr lang="en-ZA" sz="1800" b="1" dirty="0" smtClean="0">
                <a:latin typeface="Arial" panose="020B0604020202020204" pitchFamily="34" charset="0"/>
                <a:ea typeface="Calibri" panose="020F0502020204030204" pitchFamily="34" charset="0"/>
                <a:cs typeface="Arial" panose="020B0604020202020204" pitchFamily="34" charset="0"/>
              </a:rPr>
              <a:t>are and Protection Policy which has a foster care chapter, with the necessary   policy reforms that will contribute </a:t>
            </a:r>
            <a:r>
              <a:rPr lang="en-ZA" sz="1800" dirty="0" smtClean="0">
                <a:latin typeface="Arial" panose="020B0604020202020204" pitchFamily="34" charset="0"/>
                <a:ea typeface="Calibri" panose="020F0502020204030204" pitchFamily="34" charset="0"/>
                <a:cs typeface="Arial" panose="020B0604020202020204" pitchFamily="34" charset="0"/>
              </a:rPr>
              <a:t> </a:t>
            </a:r>
            <a:r>
              <a:rPr lang="en-ZA" sz="1800" b="1" dirty="0" smtClean="0">
                <a:latin typeface="Arial" panose="020B0604020202020204" pitchFamily="34" charset="0"/>
                <a:ea typeface="Calibri" panose="020F0502020204030204" pitchFamily="34" charset="0"/>
                <a:cs typeface="Arial" panose="020B0604020202020204" pitchFamily="34" charset="0"/>
              </a:rPr>
              <a:t>to a comprehensive legal solution</a:t>
            </a:r>
            <a:r>
              <a:rPr lang="en-ZA" sz="1800" dirty="0" smtClean="0">
                <a:latin typeface="Arial" panose="020B0604020202020204" pitchFamily="34" charset="0"/>
                <a:ea typeface="Calibri" panose="020F0502020204030204" pitchFamily="34" charset="0"/>
                <a:cs typeface="Arial" panose="020B0604020202020204" pitchFamily="34" charset="0"/>
              </a:rPr>
              <a:t> to resolve the challenges faced within the programme:</a:t>
            </a:r>
          </a:p>
          <a:p>
            <a:pPr lvl="2" algn="just">
              <a:spcAft>
                <a:spcPts val="0"/>
              </a:spcAft>
              <a:buFont typeface="Wingdings" panose="05000000000000000000" pitchFamily="2" charset="2"/>
              <a:buChar char="Ø"/>
              <a:defRPr/>
            </a:pPr>
            <a:r>
              <a:rPr lang="en-ZA"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This draft policy </a:t>
            </a:r>
            <a:r>
              <a:rPr lang="en-ZA" sz="1800" dirty="0">
                <a:solidFill>
                  <a:srgbClr val="000000"/>
                </a:solidFill>
                <a:latin typeface="Arial" panose="020B0604020202020204" pitchFamily="34" charset="0"/>
                <a:ea typeface="Calibri" panose="020F0502020204030204" pitchFamily="34" charset="0"/>
                <a:cs typeface="Arial" panose="020B0604020202020204" pitchFamily="34" charset="0"/>
              </a:rPr>
              <a:t>is </a:t>
            </a:r>
            <a:r>
              <a:rPr lang="en-ZA"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going through final consultation and approval processes  </a:t>
            </a:r>
            <a:r>
              <a:rPr lang="en-ZA" sz="1800" dirty="0">
                <a:solidFill>
                  <a:srgbClr val="000000"/>
                </a:solidFill>
                <a:latin typeface="Arial" panose="020B0604020202020204" pitchFamily="34" charset="0"/>
                <a:ea typeface="Calibri" panose="020F0502020204030204" pitchFamily="34" charset="0"/>
                <a:cs typeface="Arial" panose="020B0604020202020204" pitchFamily="34" charset="0"/>
              </a:rPr>
              <a:t>and is due to be </a:t>
            </a:r>
            <a:r>
              <a:rPr lang="en-ZA"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tabled in Cabinet  </a:t>
            </a:r>
            <a:r>
              <a:rPr lang="en-ZA" sz="1800" dirty="0">
                <a:solidFill>
                  <a:srgbClr val="000000"/>
                </a:solidFill>
                <a:latin typeface="Arial" panose="020B0604020202020204" pitchFamily="34" charset="0"/>
                <a:ea typeface="Calibri" panose="020F0502020204030204" pitchFamily="34" charset="0"/>
                <a:cs typeface="Arial" panose="020B0604020202020204" pitchFamily="34" charset="0"/>
              </a:rPr>
              <a:t>for approval by 31 March 2018.  </a:t>
            </a:r>
          </a:p>
          <a:p>
            <a:pPr lvl="2" algn="just">
              <a:spcAft>
                <a:spcPts val="0"/>
              </a:spcAft>
              <a:buFont typeface="Wingdings" panose="05000000000000000000" pitchFamily="2" charset="2"/>
              <a:buChar char="Ø"/>
              <a:defRPr/>
            </a:pPr>
            <a:r>
              <a:rPr lang="en-ZA" sz="1800" dirty="0">
                <a:solidFill>
                  <a:srgbClr val="000000"/>
                </a:solidFill>
                <a:latin typeface="Arial" panose="020B0604020202020204" pitchFamily="34" charset="0"/>
                <a:ea typeface="Calibri" panose="020F0502020204030204" pitchFamily="34" charset="0"/>
                <a:cs typeface="Arial" panose="020B0604020202020204" pitchFamily="34" charset="0"/>
              </a:rPr>
              <a:t>The </a:t>
            </a:r>
            <a:r>
              <a:rPr lang="en-ZA" sz="1800" dirty="0">
                <a:solidFill>
                  <a:srgbClr val="000000"/>
                </a:solidFill>
                <a:latin typeface="Arial" panose="020B0604020202020204" pitchFamily="34" charset="0"/>
                <a:ea typeface="ヒラギノ角ゴ Pro W3"/>
                <a:cs typeface="Arial" panose="020B0604020202020204" pitchFamily="34" charset="0"/>
              </a:rPr>
              <a:t>Policy position covers all orphans or abandoned children who are not in need of care and protection; and are in the care of relatives. </a:t>
            </a:r>
            <a:endParaRPr lang="en-ZA" sz="1800" dirty="0" smtClean="0">
              <a:solidFill>
                <a:srgbClr val="000000"/>
              </a:solidFill>
              <a:latin typeface="Arial" panose="020B0604020202020204" pitchFamily="34" charset="0"/>
              <a:ea typeface="ヒラギノ角ゴ Pro W3"/>
              <a:cs typeface="Arial" panose="020B0604020202020204" pitchFamily="34" charset="0"/>
            </a:endParaRPr>
          </a:p>
          <a:p>
            <a:pPr lvl="2" algn="just">
              <a:buFont typeface="Wingdings" panose="05000000000000000000" pitchFamily="2" charset="2"/>
              <a:buChar char="Ø"/>
              <a:defRPr/>
            </a:pPr>
            <a:r>
              <a:rPr lang="en-ZA" sz="1800" dirty="0">
                <a:solidFill>
                  <a:srgbClr val="000000"/>
                </a:solidFill>
                <a:latin typeface="Arial" panose="020B0604020202020204" pitchFamily="34" charset="0"/>
                <a:ea typeface="ヒラギノ角ゴ Pro W3"/>
                <a:cs typeface="Arial" panose="020B0604020202020204" pitchFamily="34" charset="0"/>
              </a:rPr>
              <a:t>The policy position will alleviate pressure </a:t>
            </a:r>
            <a:r>
              <a:rPr lang="en-ZA" sz="1800" dirty="0" smtClean="0">
                <a:solidFill>
                  <a:srgbClr val="000000"/>
                </a:solidFill>
                <a:latin typeface="Arial" panose="020B0604020202020204" pitchFamily="34" charset="0"/>
                <a:ea typeface="ヒラギノ角ゴ Pro W3"/>
                <a:cs typeface="Arial" panose="020B0604020202020204" pitchFamily="34" charset="0"/>
              </a:rPr>
              <a:t>on the foster care system, and this will  </a:t>
            </a:r>
            <a:r>
              <a:rPr lang="en-ZA" sz="1800" dirty="0">
                <a:solidFill>
                  <a:srgbClr val="000000"/>
                </a:solidFill>
                <a:latin typeface="Arial" panose="020B0604020202020204" pitchFamily="34" charset="0"/>
                <a:ea typeface="ヒラギノ角ゴ Pro W3"/>
                <a:cs typeface="Arial" panose="020B0604020202020204" pitchFamily="34" charset="0"/>
              </a:rPr>
              <a:t>allow social workers to </a:t>
            </a:r>
            <a:r>
              <a:rPr lang="en-ZA" sz="1800" dirty="0" smtClean="0">
                <a:solidFill>
                  <a:srgbClr val="000000"/>
                </a:solidFill>
                <a:latin typeface="Arial" panose="020B0604020202020204" pitchFamily="34" charset="0"/>
                <a:ea typeface="ヒラギノ角ゴ Pro W3"/>
                <a:cs typeface="Arial" panose="020B0604020202020204" pitchFamily="34" charset="0"/>
              </a:rPr>
              <a:t>provide  </a:t>
            </a:r>
            <a:r>
              <a:rPr lang="en-ZA" sz="1800" dirty="0">
                <a:solidFill>
                  <a:srgbClr val="000000"/>
                </a:solidFill>
                <a:latin typeface="Arial" panose="020B0604020202020204" pitchFamily="34" charset="0"/>
                <a:ea typeface="ヒラギノ角ゴ Pro W3"/>
                <a:cs typeface="Arial" panose="020B0604020202020204" pitchFamily="34" charset="0"/>
              </a:rPr>
              <a:t>psycho-social services to foster children and their </a:t>
            </a:r>
            <a:r>
              <a:rPr lang="en-ZA" sz="1800" dirty="0" smtClean="0">
                <a:solidFill>
                  <a:srgbClr val="000000"/>
                </a:solidFill>
                <a:latin typeface="Arial" panose="020B0604020202020204" pitchFamily="34" charset="0"/>
                <a:ea typeface="ヒラギノ角ゴ Pro W3"/>
                <a:cs typeface="Arial" panose="020B0604020202020204" pitchFamily="34" charset="0"/>
              </a:rPr>
              <a:t>families including reunification services. </a:t>
            </a:r>
            <a:endParaRPr lang="en-ZA" sz="1800" dirty="0">
              <a:solidFill>
                <a:srgbClr val="000000"/>
              </a:solidFill>
              <a:latin typeface="Arial" panose="020B0604020202020204" pitchFamily="34" charset="0"/>
              <a:ea typeface="ヒラギノ角ゴ Pro W3"/>
              <a:cs typeface="Arial" panose="020B0604020202020204" pitchFamily="34" charset="0"/>
            </a:endParaRPr>
          </a:p>
          <a:p>
            <a:pPr lvl="2" algn="just">
              <a:spcAft>
                <a:spcPts val="0"/>
              </a:spcAft>
              <a:buFont typeface="Wingdings" panose="05000000000000000000" pitchFamily="2" charset="2"/>
              <a:buChar char="Ø"/>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marL="0" indent="0" algn="just">
              <a:buNone/>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algn="just">
              <a:defRPr/>
            </a:pPr>
            <a:endParaRPr lang="en-ZA" sz="1600" dirty="0" smtClean="0">
              <a:solidFill>
                <a:srgbClr val="000000"/>
              </a:solidFill>
              <a:latin typeface="Arial" panose="020B0604020202020204" pitchFamily="34" charset="0"/>
              <a:ea typeface="ヒラギノ角ゴ Pro W3"/>
              <a:cs typeface="Arial" panose="020B0604020202020204" pitchFamily="34" charset="0"/>
            </a:endParaRPr>
          </a:p>
          <a:p>
            <a:pPr marL="914400" lvl="2" indent="0" algn="just">
              <a:spcAft>
                <a:spcPts val="0"/>
              </a:spcAft>
              <a:buNone/>
              <a:defRPr/>
            </a:pPr>
            <a:endParaRPr lang="en-ZA" sz="1600" b="1" dirty="0" smtClean="0">
              <a:latin typeface="Arial" panose="020B0604020202020204" pitchFamily="34" charset="0"/>
              <a:ea typeface="Calibri" panose="020F0502020204030204" pitchFamily="34" charset="0"/>
              <a:cs typeface="Arial" panose="020B0604020202020204" pitchFamily="34" charset="0"/>
            </a:endParaRPr>
          </a:p>
          <a:p>
            <a:pPr marL="0" indent="0">
              <a:buFontTx/>
              <a:buNone/>
              <a:defRPr/>
            </a:pPr>
            <a:endParaRPr lang="en-ZA" sz="16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a:cs typeface="ヒラギノ角ゴ Pro W3"/>
              </a:defRPr>
            </a:lvl1pPr>
            <a:lvl2pPr marL="742950" indent="-285750">
              <a:spcBef>
                <a:spcPct val="20000"/>
              </a:spcBef>
              <a:buChar char="–"/>
              <a:defRPr sz="2800">
                <a:solidFill>
                  <a:schemeClr val="tx1"/>
                </a:solidFill>
                <a:latin typeface="Times New Roman" panose="02020603050405020304" pitchFamily="18" charset="0"/>
                <a:ea typeface="ヒラギノ角ゴ Pro W3"/>
                <a:cs typeface="ヒラギノ角ゴ Pro W3"/>
              </a:defRPr>
            </a:lvl2pPr>
            <a:lvl3pPr marL="1143000" indent="-228600">
              <a:spcBef>
                <a:spcPct val="20000"/>
              </a:spcBef>
              <a:buChar char="•"/>
              <a:defRPr sz="2400">
                <a:solidFill>
                  <a:schemeClr val="tx1"/>
                </a:solidFill>
                <a:latin typeface="Times New Roman" panose="02020603050405020304" pitchFamily="18" charset="0"/>
                <a:ea typeface="ヒラギノ角ゴ Pro W3"/>
                <a:cs typeface="ヒラギノ角ゴ Pro W3"/>
              </a:defRPr>
            </a:lvl3pPr>
            <a:lvl4pPr marL="16002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4pPr>
            <a:lvl5pPr marL="20574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pPr>
            <a:fld id="{E1DD5020-287C-4504-8938-6B25969A91E5}" type="slidenum">
              <a:rPr lang="en-GB" altLang="en-US" sz="1400" smtClean="0">
                <a:solidFill>
                  <a:prstClr val="black"/>
                </a:solidFill>
              </a:rPr>
              <a:pPr>
                <a:spcBef>
                  <a:spcPct val="0"/>
                </a:spcBef>
                <a:buFontTx/>
                <a:buNone/>
              </a:pPr>
              <a:t>18</a:t>
            </a:fld>
            <a:endParaRPr lang="en-GB" altLang="en-US" sz="1400" smtClean="0">
              <a:solidFill>
                <a:prstClr val="black"/>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17</a:t>
            </a:r>
            <a:endParaRPr lang="en-US" dirty="0">
              <a:solidFill>
                <a:prstClr val="black">
                  <a:tint val="75000"/>
                </a:prstClr>
              </a:solidFill>
            </a:endParaRPr>
          </a:p>
        </p:txBody>
      </p:sp>
    </p:spTree>
    <p:extLst>
      <p:ext uri="{BB962C8B-B14F-4D97-AF65-F5344CB8AC3E}">
        <p14:creationId xmlns:p14="http://schemas.microsoft.com/office/powerpoint/2010/main" xmlns="" val="3865467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98500" y="0"/>
            <a:ext cx="7772400" cy="765175"/>
          </a:xfrm>
        </p:spPr>
        <p:txBody>
          <a:bodyPr>
            <a:normAutofit fontScale="90000"/>
          </a:bodyPr>
          <a:lstStyle/>
          <a:p>
            <a:r>
              <a:rPr lang="en-ZA" sz="2400" b="1" dirty="0" smtClean="0">
                <a:solidFill>
                  <a:srgbClr val="000000"/>
                </a:solidFill>
                <a:latin typeface="Arial" panose="020B0604020202020204" pitchFamily="34" charset="0"/>
                <a:ea typeface="ヒラギノ角ゴ Pro W3"/>
                <a:cs typeface="Arial" panose="020B0604020202020204" pitchFamily="34" charset="0"/>
              </a:rPr>
              <a:t> </a:t>
            </a:r>
            <a:r>
              <a:rPr lang="en-ZA" sz="1600" b="1" dirty="0">
                <a:solidFill>
                  <a:srgbClr val="000000"/>
                </a:solidFill>
                <a:latin typeface="Arial" panose="020B0604020202020204" pitchFamily="34" charset="0"/>
                <a:ea typeface="ヒラギノ角ゴ Pro W3"/>
                <a:cs typeface="Arial" panose="020B0604020202020204" pitchFamily="34" charset="0"/>
              </a:rPr>
              <a:t/>
            </a:r>
            <a:br>
              <a:rPr lang="en-ZA" sz="1600" b="1" dirty="0">
                <a:solidFill>
                  <a:srgbClr val="000000"/>
                </a:solidFill>
                <a:latin typeface="Arial" panose="020B0604020202020204" pitchFamily="34" charset="0"/>
                <a:ea typeface="ヒラギノ角ゴ Pro W3"/>
                <a:cs typeface="Arial" panose="020B0604020202020204" pitchFamily="34" charset="0"/>
              </a:rPr>
            </a:br>
            <a:r>
              <a:rPr lang="en-ZA" sz="2400" b="1" dirty="0">
                <a:solidFill>
                  <a:srgbClr val="000000"/>
                </a:solidFill>
                <a:latin typeface="Arial" panose="020B0604020202020204" pitchFamily="34" charset="0"/>
                <a:ea typeface="ヒラギノ角ゴ Pro W3"/>
                <a:cs typeface="Arial" panose="020B0604020202020204" pitchFamily="34" charset="0"/>
              </a:rPr>
              <a:t>Policy related interventions </a:t>
            </a:r>
            <a:r>
              <a:rPr lang="en-ZA" sz="2400" b="1" dirty="0" err="1">
                <a:solidFill>
                  <a:srgbClr val="000000"/>
                </a:solidFill>
                <a:latin typeface="Arial" panose="020B0604020202020204" pitchFamily="34" charset="0"/>
                <a:ea typeface="ヒラギノ角ゴ Pro W3"/>
                <a:cs typeface="Arial" panose="020B0604020202020204" pitchFamily="34" charset="0"/>
              </a:rPr>
              <a:t>cont</a:t>
            </a:r>
            <a:r>
              <a:rPr lang="en-ZA" sz="2400" b="1" dirty="0" smtClean="0">
                <a:solidFill>
                  <a:srgbClr val="000000"/>
                </a:solidFill>
                <a:latin typeface="Arial" panose="020B0604020202020204" pitchFamily="34" charset="0"/>
                <a:ea typeface="ヒラギノ角ゴ Pro W3"/>
                <a:cs typeface="Arial" panose="020B0604020202020204" pitchFamily="34" charset="0"/>
              </a:rPr>
              <a:t>…</a:t>
            </a:r>
            <a:endParaRPr lang="en-ZA" sz="2400" dirty="0" smtClean="0">
              <a:latin typeface="Arial" panose="020B0604020202020204" pitchFamily="34" charset="0"/>
              <a:ea typeface="ヒラギノ角ゴ Pro W3"/>
              <a:cs typeface="Arial" panose="020B0604020202020204" pitchFamily="34" charset="0"/>
            </a:endParaRPr>
          </a:p>
        </p:txBody>
      </p:sp>
      <p:sp>
        <p:nvSpPr>
          <p:cNvPr id="3" name="Content Placeholder 2"/>
          <p:cNvSpPr>
            <a:spLocks noGrp="1"/>
          </p:cNvSpPr>
          <p:nvPr>
            <p:ph idx="1"/>
          </p:nvPr>
        </p:nvSpPr>
        <p:spPr>
          <a:xfrm>
            <a:off x="77002" y="895149"/>
            <a:ext cx="8845617" cy="4783956"/>
          </a:xfrm>
        </p:spPr>
        <p:txBody>
          <a:bodyPr>
            <a:normAutofit lnSpcReduction="10000"/>
          </a:bodyPr>
          <a:lstStyle/>
          <a:p>
            <a:pPr algn="just">
              <a:defRPr/>
            </a:pPr>
            <a:endParaRPr lang="en-ZA" sz="1800" dirty="0" smtClean="0">
              <a:solidFill>
                <a:srgbClr val="000000"/>
              </a:solidFill>
              <a:latin typeface="Arial" panose="020B0604020202020204" pitchFamily="34" charset="0"/>
              <a:ea typeface="ヒラギノ角ゴ Pro W3"/>
              <a:cs typeface="Arial" panose="020B0604020202020204" pitchFamily="34" charset="0"/>
            </a:endParaRPr>
          </a:p>
          <a:p>
            <a:pPr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Furthermore, the policy strengthens provision of </a:t>
            </a:r>
            <a:r>
              <a:rPr lang="en-ZA" sz="1800" dirty="0">
                <a:solidFill>
                  <a:srgbClr val="000000"/>
                </a:solidFill>
                <a:latin typeface="Arial" panose="020B0604020202020204" pitchFamily="34" charset="0"/>
                <a:ea typeface="ヒラギノ角ゴ Pro W3"/>
                <a:cs typeface="Arial" panose="020B0604020202020204" pitchFamily="34" charset="0"/>
              </a:rPr>
              <a:t>prevention and early intervention services for vulnerable children who are not necessarily in need of care and protection as defined in Section 150 of the Children’s Act. </a:t>
            </a:r>
            <a:endParaRPr lang="en-ZA" sz="1800" dirty="0" smtClean="0">
              <a:solidFill>
                <a:srgbClr val="000000"/>
              </a:solidFill>
              <a:latin typeface="Arial" panose="020B0604020202020204" pitchFamily="34" charset="0"/>
              <a:ea typeface="ヒラギノ角ゴ Pro W3"/>
              <a:cs typeface="Arial" panose="020B0604020202020204" pitchFamily="34" charset="0"/>
            </a:endParaRPr>
          </a:p>
          <a:p>
            <a:pPr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A </a:t>
            </a:r>
            <a:r>
              <a:rPr lang="en-ZA" sz="1800" dirty="0">
                <a:solidFill>
                  <a:srgbClr val="000000"/>
                </a:solidFill>
                <a:latin typeface="Arial" panose="020B0604020202020204" pitchFamily="34" charset="0"/>
                <a:ea typeface="ヒラギノ角ゴ Pro W3"/>
                <a:cs typeface="Arial" panose="020B0604020202020204" pitchFamily="34" charset="0"/>
              </a:rPr>
              <a:t>core package of services may include  </a:t>
            </a:r>
          </a:p>
          <a:p>
            <a:pPr lvl="1" algn="just">
              <a:defRPr/>
            </a:pPr>
            <a:r>
              <a:rPr lang="en-ZA" sz="1800" dirty="0">
                <a:solidFill>
                  <a:srgbClr val="000000"/>
                </a:solidFill>
                <a:latin typeface="Arial" panose="020B0604020202020204" pitchFamily="34" charset="0"/>
                <a:ea typeface="ヒラギノ角ゴ Pro W3"/>
                <a:cs typeface="Arial" panose="020B0604020202020204" pitchFamily="34" charset="0"/>
              </a:rPr>
              <a:t>Prevention services</a:t>
            </a:r>
          </a:p>
          <a:p>
            <a:pPr lvl="1" algn="just">
              <a:defRPr/>
            </a:pPr>
            <a:r>
              <a:rPr lang="en-ZA" sz="1800" dirty="0">
                <a:solidFill>
                  <a:srgbClr val="000000"/>
                </a:solidFill>
                <a:latin typeface="Arial" panose="020B0604020202020204" pitchFamily="34" charset="0"/>
                <a:ea typeface="ヒラギノ角ゴ Pro W3"/>
                <a:cs typeface="Arial" panose="020B0604020202020204" pitchFamily="34" charset="0"/>
              </a:rPr>
              <a:t>Partial care services (e.g. drop in centres)</a:t>
            </a:r>
          </a:p>
          <a:p>
            <a:pPr lvl="1" algn="just">
              <a:defRPr/>
            </a:pPr>
            <a:r>
              <a:rPr lang="en-ZA" sz="1800" dirty="0">
                <a:solidFill>
                  <a:srgbClr val="000000"/>
                </a:solidFill>
                <a:latin typeface="Arial" panose="020B0604020202020204" pitchFamily="34" charset="0"/>
                <a:ea typeface="ヒラギノ角ゴ Pro W3"/>
                <a:cs typeface="Arial" panose="020B0604020202020204" pitchFamily="34" charset="0"/>
              </a:rPr>
              <a:t>Access to extended child support grant (ECSG</a:t>
            </a:r>
            <a:r>
              <a:rPr lang="en-ZA" sz="1800" dirty="0" smtClean="0">
                <a:solidFill>
                  <a:srgbClr val="000000"/>
                </a:solidFill>
                <a:latin typeface="Arial" panose="020B0604020202020204" pitchFamily="34" charset="0"/>
                <a:ea typeface="ヒラギノ角ゴ Pro W3"/>
                <a:cs typeface="Arial" panose="020B0604020202020204" pitchFamily="34" charset="0"/>
              </a:rPr>
              <a:t>)</a:t>
            </a:r>
          </a:p>
          <a:p>
            <a:pPr lvl="1"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Assigning a social service practitioner to conduct regular monitoring and support to the child/</a:t>
            </a:r>
            <a:r>
              <a:rPr lang="en-ZA" sz="1800" dirty="0" err="1" smtClean="0">
                <a:solidFill>
                  <a:srgbClr val="000000"/>
                </a:solidFill>
                <a:latin typeface="Arial" panose="020B0604020202020204" pitchFamily="34" charset="0"/>
                <a:ea typeface="ヒラギノ角ゴ Pro W3"/>
                <a:cs typeface="Arial" panose="020B0604020202020204" pitchFamily="34" charset="0"/>
              </a:rPr>
              <a:t>ren</a:t>
            </a:r>
            <a:r>
              <a:rPr lang="en-ZA" sz="1800" dirty="0" smtClean="0">
                <a:solidFill>
                  <a:srgbClr val="000000"/>
                </a:solidFill>
                <a:latin typeface="Arial" panose="020B0604020202020204" pitchFamily="34" charset="0"/>
                <a:ea typeface="ヒラギノ角ゴ Pro W3"/>
                <a:cs typeface="Arial" panose="020B0604020202020204" pitchFamily="34" charset="0"/>
              </a:rPr>
              <a:t>.</a:t>
            </a:r>
          </a:p>
          <a:p>
            <a:pPr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Social </a:t>
            </a:r>
            <a:r>
              <a:rPr lang="en-ZA" sz="1800" dirty="0">
                <a:solidFill>
                  <a:srgbClr val="000000"/>
                </a:solidFill>
                <a:latin typeface="Arial" panose="020B0604020202020204" pitchFamily="34" charset="0"/>
                <a:ea typeface="ヒラギノ角ゴ Pro W3"/>
                <a:cs typeface="Arial" panose="020B0604020202020204" pitchFamily="34" charset="0"/>
              </a:rPr>
              <a:t>Assistance Amendment Bill makes provision for grants </a:t>
            </a:r>
            <a:r>
              <a:rPr lang="en-ZA" sz="1800" dirty="0" smtClean="0">
                <a:solidFill>
                  <a:srgbClr val="000000"/>
                </a:solidFill>
                <a:latin typeface="Arial" panose="020B0604020202020204" pitchFamily="34" charset="0"/>
                <a:ea typeface="ヒラギノ角ゴ Pro W3"/>
                <a:cs typeface="Arial" panose="020B0604020202020204" pitchFamily="34" charset="0"/>
              </a:rPr>
              <a:t>(ECSG) to </a:t>
            </a:r>
            <a:r>
              <a:rPr lang="en-ZA" sz="1800" dirty="0">
                <a:solidFill>
                  <a:srgbClr val="000000"/>
                </a:solidFill>
                <a:latin typeface="Arial" panose="020B0604020202020204" pitchFamily="34" charset="0"/>
                <a:ea typeface="ヒラギノ角ゴ Pro W3"/>
                <a:cs typeface="Arial" panose="020B0604020202020204" pitchFamily="34" charset="0"/>
              </a:rPr>
              <a:t>orphans who are in the care of family members</a:t>
            </a:r>
            <a:r>
              <a:rPr lang="en-ZA" sz="1800" dirty="0" smtClean="0">
                <a:solidFill>
                  <a:srgbClr val="000000"/>
                </a:solidFill>
                <a:latin typeface="Arial" panose="020B0604020202020204" pitchFamily="34" charset="0"/>
                <a:ea typeface="ヒラギノ角ゴ Pro W3"/>
                <a:cs typeface="Arial" panose="020B0604020202020204" pitchFamily="34" charset="0"/>
              </a:rPr>
              <a:t>.</a:t>
            </a:r>
          </a:p>
          <a:p>
            <a:pPr marL="0" lvl="2" indent="0" algn="just">
              <a:buNone/>
              <a:defRPr/>
            </a:pPr>
            <a:r>
              <a:rPr lang="en-ZA" sz="1800" b="1" dirty="0" smtClean="0">
                <a:latin typeface="Arial" panose="020B0604020202020204" pitchFamily="34" charset="0"/>
                <a:ea typeface="Calibri" panose="020F0502020204030204" pitchFamily="34" charset="0"/>
                <a:cs typeface="Arial" panose="020B0604020202020204" pitchFamily="34" charset="0"/>
              </a:rPr>
              <a:t>NB: In </a:t>
            </a:r>
            <a:r>
              <a:rPr lang="en-ZA" sz="1800" b="1" dirty="0">
                <a:latin typeface="Arial" panose="020B0604020202020204" pitchFamily="34" charset="0"/>
                <a:ea typeface="Calibri" panose="020F0502020204030204" pitchFamily="34" charset="0"/>
                <a:cs typeface="Arial" panose="020B0604020202020204" pitchFamily="34" charset="0"/>
              </a:rPr>
              <a:t>addition to policy </a:t>
            </a:r>
            <a:r>
              <a:rPr lang="en-ZA" sz="1800" b="1" dirty="0" smtClean="0">
                <a:latin typeface="Arial" panose="020B0604020202020204" pitchFamily="34" charset="0"/>
                <a:ea typeface="Calibri" panose="020F0502020204030204" pitchFamily="34" charset="0"/>
                <a:cs typeface="Arial" panose="020B0604020202020204" pitchFamily="34" charset="0"/>
              </a:rPr>
              <a:t>reform, it is important to Strengthen the utilisation  of </a:t>
            </a:r>
            <a:r>
              <a:rPr lang="en-ZA" sz="1800" b="1" dirty="0">
                <a:latin typeface="Arial" panose="020B0604020202020204" pitchFamily="34" charset="0"/>
                <a:ea typeface="Calibri" panose="020F0502020204030204" pitchFamily="34" charset="0"/>
                <a:cs typeface="Arial" panose="020B0604020202020204" pitchFamily="34" charset="0"/>
              </a:rPr>
              <a:t>s186 of the Children’s </a:t>
            </a:r>
            <a:r>
              <a:rPr lang="en-ZA" sz="1800" b="1" dirty="0" smtClean="0">
                <a:latin typeface="Arial" panose="020B0604020202020204" pitchFamily="34" charset="0"/>
                <a:ea typeface="Calibri" panose="020F0502020204030204" pitchFamily="34" charset="0"/>
                <a:cs typeface="Arial" panose="020B0604020202020204" pitchFamily="34" charset="0"/>
              </a:rPr>
              <a:t>Act by the judiciary and the social workers </a:t>
            </a:r>
            <a:r>
              <a:rPr lang="en-ZA" sz="1800" b="1" dirty="0">
                <a:latin typeface="Arial" panose="020B0604020202020204" pitchFamily="34" charset="0"/>
                <a:ea typeface="Calibri" panose="020F0502020204030204" pitchFamily="34" charset="0"/>
                <a:cs typeface="Arial" panose="020B0604020202020204" pitchFamily="34" charset="0"/>
              </a:rPr>
              <a:t>(training on comprehensive assessment,  report writing and strengthening of monitoring</a:t>
            </a:r>
            <a:r>
              <a:rPr lang="en-ZA" sz="1800" b="1" dirty="0" smtClean="0">
                <a:latin typeface="Arial" panose="020B0604020202020204" pitchFamily="34" charset="0"/>
                <a:ea typeface="Calibri" panose="020F0502020204030204" pitchFamily="34" charset="0"/>
                <a:cs typeface="Arial" panose="020B0604020202020204" pitchFamily="34" charset="0"/>
              </a:rPr>
              <a:t>) to ensure long term placement for children where necessary.</a:t>
            </a:r>
            <a:endParaRPr lang="en-ZA" sz="1800" b="1" dirty="0">
              <a:latin typeface="Arial" panose="020B0604020202020204" pitchFamily="34" charset="0"/>
              <a:ea typeface="Calibri" panose="020F0502020204030204" pitchFamily="34" charset="0"/>
              <a:cs typeface="Arial" panose="020B0604020202020204" pitchFamily="34" charset="0"/>
            </a:endParaRPr>
          </a:p>
          <a:p>
            <a:pPr algn="just">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marL="0" indent="0" algn="just">
              <a:buNone/>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algn="just">
              <a:defRPr/>
            </a:pPr>
            <a:endParaRPr lang="en-ZA" sz="1600" dirty="0">
              <a:solidFill>
                <a:srgbClr val="000000"/>
              </a:solidFill>
              <a:latin typeface="Arial" panose="020B0604020202020204" pitchFamily="34" charset="0"/>
              <a:ea typeface="ヒラギノ角ゴ Pro W3"/>
              <a:cs typeface="Arial" panose="020B0604020202020204" pitchFamily="34" charset="0"/>
            </a:endParaRPr>
          </a:p>
          <a:p>
            <a:pPr algn="just">
              <a:defRPr/>
            </a:pPr>
            <a:endParaRPr lang="en-ZA" sz="1600" dirty="0" smtClean="0">
              <a:solidFill>
                <a:srgbClr val="000000"/>
              </a:solidFill>
              <a:latin typeface="Arial" panose="020B0604020202020204" pitchFamily="34" charset="0"/>
              <a:ea typeface="ヒラギノ角ゴ Pro W3"/>
              <a:cs typeface="Arial" panose="020B0604020202020204" pitchFamily="34" charset="0"/>
            </a:endParaRPr>
          </a:p>
          <a:p>
            <a:pPr marL="914400" lvl="2" indent="0" algn="just">
              <a:spcAft>
                <a:spcPts val="0"/>
              </a:spcAft>
              <a:buNone/>
              <a:defRPr/>
            </a:pPr>
            <a:endParaRPr lang="en-ZA" sz="1600" b="1" dirty="0" smtClean="0">
              <a:latin typeface="Arial" panose="020B0604020202020204" pitchFamily="34" charset="0"/>
              <a:ea typeface="Calibri" panose="020F0502020204030204" pitchFamily="34" charset="0"/>
              <a:cs typeface="Arial" panose="020B0604020202020204" pitchFamily="34" charset="0"/>
            </a:endParaRPr>
          </a:p>
          <a:p>
            <a:pPr marL="0" indent="0">
              <a:buFontTx/>
              <a:buNone/>
              <a:defRPr/>
            </a:pPr>
            <a:endParaRPr lang="en-ZA" sz="16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a:cs typeface="ヒラギノ角ゴ Pro W3"/>
              </a:defRPr>
            </a:lvl1pPr>
            <a:lvl2pPr marL="742950" indent="-285750">
              <a:spcBef>
                <a:spcPct val="20000"/>
              </a:spcBef>
              <a:buChar char="–"/>
              <a:defRPr sz="2800">
                <a:solidFill>
                  <a:schemeClr val="tx1"/>
                </a:solidFill>
                <a:latin typeface="Times New Roman" panose="02020603050405020304" pitchFamily="18" charset="0"/>
                <a:ea typeface="ヒラギノ角ゴ Pro W3"/>
                <a:cs typeface="ヒラギノ角ゴ Pro W3"/>
              </a:defRPr>
            </a:lvl2pPr>
            <a:lvl3pPr marL="1143000" indent="-228600">
              <a:spcBef>
                <a:spcPct val="20000"/>
              </a:spcBef>
              <a:buChar char="•"/>
              <a:defRPr sz="2400">
                <a:solidFill>
                  <a:schemeClr val="tx1"/>
                </a:solidFill>
                <a:latin typeface="Times New Roman" panose="02020603050405020304" pitchFamily="18" charset="0"/>
                <a:ea typeface="ヒラギノ角ゴ Pro W3"/>
                <a:cs typeface="ヒラギノ角ゴ Pro W3"/>
              </a:defRPr>
            </a:lvl3pPr>
            <a:lvl4pPr marL="16002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4pPr>
            <a:lvl5pPr marL="20574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pPr>
            <a:fld id="{E1DD5020-287C-4504-8938-6B25969A91E5}" type="slidenum">
              <a:rPr lang="en-GB" altLang="en-US" sz="1400" smtClean="0">
                <a:solidFill>
                  <a:prstClr val="black"/>
                </a:solidFill>
              </a:rPr>
              <a:pPr>
                <a:spcBef>
                  <a:spcPct val="0"/>
                </a:spcBef>
                <a:buFontTx/>
                <a:buNone/>
              </a:pPr>
              <a:t>19</a:t>
            </a:fld>
            <a:endParaRPr lang="en-GB" altLang="en-US" sz="1400" smtClean="0">
              <a:solidFill>
                <a:prstClr val="black"/>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18</a:t>
            </a:r>
            <a:endParaRPr lang="en-US" dirty="0">
              <a:solidFill>
                <a:prstClr val="black">
                  <a:tint val="75000"/>
                </a:prstClr>
              </a:solidFill>
            </a:endParaRPr>
          </a:p>
        </p:txBody>
      </p:sp>
    </p:spTree>
    <p:extLst>
      <p:ext uri="{BB962C8B-B14F-4D97-AF65-F5344CB8AC3E}">
        <p14:creationId xmlns:p14="http://schemas.microsoft.com/office/powerpoint/2010/main" xmlns="" val="268156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257"/>
            <a:ext cx="8229600" cy="1143000"/>
          </a:xfrm>
        </p:spPr>
        <p:txBody>
          <a:bodyPr>
            <a:noAutofit/>
          </a:bodyPr>
          <a:lstStyle/>
          <a:p>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OUTLINE </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616969"/>
            <a:ext cx="9057372" cy="5818158"/>
          </a:xfrm>
        </p:spPr>
        <p:txBody>
          <a:bodyPr>
            <a:normAutofit/>
          </a:bodyPr>
          <a:lstStyle/>
          <a:p>
            <a:pPr marL="0" indent="0">
              <a:buNone/>
            </a:pPr>
            <a:r>
              <a:rPr lang="en-ZA" sz="2400" b="1" dirty="0" smtClean="0">
                <a:latin typeface="Arial" panose="020B0604020202020204" pitchFamily="34" charset="0"/>
                <a:cs typeface="Arial" panose="020B0604020202020204" pitchFamily="34" charset="0"/>
              </a:rPr>
              <a:t>Part A</a:t>
            </a:r>
          </a:p>
          <a:p>
            <a:r>
              <a:rPr lang="en-ZA" sz="2000" dirty="0" smtClean="0">
                <a:latin typeface="Arial" panose="020B0604020202020204" pitchFamily="34" charset="0"/>
                <a:cs typeface="Arial" panose="020B0604020202020204" pitchFamily="34" charset="0"/>
              </a:rPr>
              <a:t>Overview of foster care</a:t>
            </a:r>
          </a:p>
          <a:p>
            <a:r>
              <a:rPr lang="en-ZA" sz="2000" dirty="0" smtClean="0">
                <a:latin typeface="Arial" panose="020B0604020202020204" pitchFamily="34" charset="0"/>
                <a:cs typeface="Arial" panose="020B0604020202020204" pitchFamily="34" charset="0"/>
              </a:rPr>
              <a:t>Background of the  programme </a:t>
            </a:r>
          </a:p>
          <a:p>
            <a:r>
              <a:rPr lang="en-ZA" sz="2000" dirty="0" smtClean="0">
                <a:latin typeface="Arial" panose="020B0604020202020204" pitchFamily="34" charset="0"/>
                <a:cs typeface="Arial" panose="020B0604020202020204" pitchFamily="34" charset="0"/>
              </a:rPr>
              <a:t>North Gauteng High Court Order</a:t>
            </a:r>
          </a:p>
          <a:p>
            <a:r>
              <a:rPr lang="en-ZA" sz="2000" dirty="0" smtClean="0">
                <a:latin typeface="Arial" panose="020B0604020202020204" pitchFamily="34" charset="0"/>
                <a:cs typeface="Arial" panose="020B0604020202020204" pitchFamily="34" charset="0"/>
              </a:rPr>
              <a:t>Backlog in terms of the Children’s Act</a:t>
            </a:r>
          </a:p>
          <a:p>
            <a:r>
              <a:rPr lang="en-ZA" sz="2000" dirty="0" smtClean="0">
                <a:latin typeface="Arial" panose="020B0604020202020204" pitchFamily="34" charset="0"/>
                <a:cs typeface="Arial" panose="020B0604020202020204" pitchFamily="34" charset="0"/>
              </a:rPr>
              <a:t>Interventions to deal with backlog</a:t>
            </a:r>
          </a:p>
          <a:p>
            <a:r>
              <a:rPr lang="en-ZA" sz="2000" dirty="0" smtClean="0">
                <a:latin typeface="Arial" panose="020B0604020202020204" pitchFamily="34" charset="0"/>
                <a:cs typeface="Arial" panose="020B0604020202020204" pitchFamily="34" charset="0"/>
              </a:rPr>
              <a:t>Policy related interventions</a:t>
            </a:r>
          </a:p>
          <a:p>
            <a:r>
              <a:rPr lang="en-ZA" sz="2000" dirty="0" smtClean="0">
                <a:latin typeface="Arial" panose="020B0604020202020204" pitchFamily="34" charset="0"/>
                <a:cs typeface="Arial" panose="020B0604020202020204" pitchFamily="34" charset="0"/>
              </a:rPr>
              <a:t>Implementation challenges</a:t>
            </a:r>
          </a:p>
          <a:p>
            <a:r>
              <a:rPr lang="en-ZA" sz="2000" dirty="0" smtClean="0">
                <a:latin typeface="Arial" panose="020B0604020202020204" pitchFamily="34" charset="0"/>
                <a:cs typeface="Arial" panose="020B0604020202020204" pitchFamily="34" charset="0"/>
              </a:rPr>
              <a:t>Plans to address challenges</a:t>
            </a:r>
          </a:p>
          <a:p>
            <a:pPr marL="0" indent="0">
              <a:buNone/>
            </a:pPr>
            <a:r>
              <a:rPr lang="en-ZA" sz="2400" b="1" dirty="0" smtClean="0">
                <a:latin typeface="Arial" panose="020B0604020202020204" pitchFamily="34" charset="0"/>
                <a:cs typeface="Arial" panose="020B0604020202020204" pitchFamily="34" charset="0"/>
              </a:rPr>
              <a:t>Part B</a:t>
            </a:r>
          </a:p>
          <a:p>
            <a:r>
              <a:rPr lang="en-ZA" sz="2000" dirty="0" smtClean="0">
                <a:latin typeface="Arial" panose="020B0604020202020204" pitchFamily="34" charset="0"/>
                <a:cs typeface="Arial" panose="020B0604020202020204" pitchFamily="34" charset="0"/>
              </a:rPr>
              <a:t>Litigation by Centre for Child Law and progress</a:t>
            </a:r>
          </a:p>
          <a:p>
            <a:r>
              <a:rPr lang="en-ZA" sz="2000" dirty="0" smtClean="0">
                <a:latin typeface="Arial" panose="020B0604020202020204" pitchFamily="34" charset="0"/>
                <a:cs typeface="Arial" panose="020B0604020202020204" pitchFamily="34" charset="0"/>
              </a:rPr>
              <a:t>Recommendations</a:t>
            </a:r>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xmlns="" val="3800358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211455"/>
            <a:ext cx="7175500" cy="592138"/>
          </a:xfrm>
        </p:spPr>
        <p:txBody>
          <a:bodyPr>
            <a:normAutofit/>
          </a:bodyPr>
          <a:lstStyle/>
          <a:p>
            <a:r>
              <a:rPr lang="en-ZA" altLang="en-US" sz="2400" b="1" dirty="0">
                <a:latin typeface="Arial" panose="020B0604020202020204" pitchFamily="34" charset="0"/>
                <a:ea typeface="Arial Unicode MS" panose="020B0604020202020204" pitchFamily="34" charset="-128"/>
                <a:cs typeface="Arial" panose="020B0604020202020204" pitchFamily="34" charset="0"/>
              </a:rPr>
              <a:t>Implementation challenges</a:t>
            </a:r>
          </a:p>
        </p:txBody>
      </p:sp>
      <p:sp>
        <p:nvSpPr>
          <p:cNvPr id="6147" name="Content Placeholder 2"/>
          <p:cNvSpPr>
            <a:spLocks noGrp="1"/>
          </p:cNvSpPr>
          <p:nvPr>
            <p:ph idx="1"/>
          </p:nvPr>
        </p:nvSpPr>
        <p:spPr>
          <a:xfrm>
            <a:off x="250825" y="620713"/>
            <a:ext cx="8507413" cy="5233987"/>
          </a:xfrm>
        </p:spPr>
        <p:txBody>
          <a:bodyPr>
            <a:noAutofit/>
          </a:bodyPr>
          <a:lstStyle/>
          <a:p>
            <a:pPr marL="342900" lvl="1" indent="-342900" algn="just">
              <a:buFontTx/>
              <a:buChar char="•"/>
            </a:pPr>
            <a:endParaRPr lang="en-ZA" altLang="en-US" sz="1800" dirty="0" smtClean="0">
              <a:latin typeface="Arial" panose="020B0604020202020204" pitchFamily="34" charset="0"/>
              <a:ea typeface="Arial Unicode MS" panose="020B0604020202020204" pitchFamily="34" charset="-128"/>
              <a:cs typeface="Arial" panose="020B0604020202020204" pitchFamily="34" charset="0"/>
            </a:endParaRPr>
          </a:p>
          <a:p>
            <a:pPr marL="342900" lvl="1" indent="-342900" algn="just">
              <a:buFontTx/>
              <a:buChar char="•"/>
            </a:pPr>
            <a:r>
              <a:rPr lang="en-ZA" altLang="en-US" sz="1800" dirty="0" smtClean="0">
                <a:latin typeface="Arial" panose="020B0604020202020204" pitchFamily="34" charset="0"/>
                <a:ea typeface="Arial Unicode MS" panose="020B0604020202020204" pitchFamily="34" charset="-128"/>
                <a:cs typeface="Arial" panose="020B0604020202020204" pitchFamily="34" charset="0"/>
              </a:rPr>
              <a:t>The systemic issues impacting on foster care programme which were also confirmed by the findings of the Foster Ministerial Committee are as follows:</a:t>
            </a:r>
            <a:endParaRPr lang="en-ZA" altLang="en-US" sz="1800" b="1" dirty="0" smtClean="0">
              <a:latin typeface="Arial" panose="020B0604020202020204" pitchFamily="34" charset="0"/>
              <a:ea typeface="Arial Unicode MS" panose="020B0604020202020204" pitchFamily="34" charset="-128"/>
              <a:cs typeface="Arial" panose="020B0604020202020204" pitchFamily="34" charset="0"/>
            </a:endParaRPr>
          </a:p>
          <a:p>
            <a:pPr marL="0" indent="0" algn="just">
              <a:buNone/>
            </a:pPr>
            <a:r>
              <a:rPr lang="en-ZA" altLang="en-US" sz="1800" b="1" dirty="0" smtClean="0">
                <a:latin typeface="Arial" panose="020B0604020202020204" pitchFamily="34" charset="0"/>
                <a:ea typeface="Arial Unicode MS" panose="020B0604020202020204" pitchFamily="34" charset="-128"/>
                <a:cs typeface="Arial" panose="020B0604020202020204" pitchFamily="34" charset="0"/>
              </a:rPr>
              <a:t>Human and capital resources: </a:t>
            </a:r>
            <a:endParaRPr lang="en-ZA" sz="1800" dirty="0" smtClean="0">
              <a:latin typeface="Arial" panose="020B0604020202020204" pitchFamily="34" charset="0"/>
              <a:ea typeface="Calibri" panose="020F0502020204030204" pitchFamily="34" charset="0"/>
              <a:cs typeface="Arial" panose="020B0604020202020204" pitchFamily="34" charset="0"/>
            </a:endParaRPr>
          </a:p>
          <a:p>
            <a:pPr algn="just"/>
            <a:r>
              <a:rPr lang="en-ZA" altLang="en-US" sz="1800" dirty="0" smtClean="0">
                <a:latin typeface="Arial" panose="020B0604020202020204" pitchFamily="34" charset="0"/>
                <a:ea typeface="Arial Unicode MS" panose="020B0604020202020204" pitchFamily="34" charset="-128"/>
                <a:cs typeface="Arial" panose="020B0604020202020204" pitchFamily="34" charset="0"/>
              </a:rPr>
              <a:t>The shortage of social workers, social work supervisors and canalisation officers case flow management including the provision of services according to the stipulated process flow. </a:t>
            </a:r>
            <a:endParaRPr lang="en-ZA" altLang="en-US" sz="1800" b="1" dirty="0">
              <a:latin typeface="Arial" panose="020B0604020202020204" pitchFamily="34" charset="0"/>
              <a:ea typeface="Arial Unicode MS" panose="020B0604020202020204" pitchFamily="34" charset="-128"/>
              <a:cs typeface="Arial" panose="020B0604020202020204" pitchFamily="34" charset="0"/>
            </a:endParaRPr>
          </a:p>
          <a:p>
            <a:r>
              <a:rPr lang="en-ZA" altLang="en-US" sz="1800" dirty="0" smtClean="0">
                <a:latin typeface="Arial" panose="020B0604020202020204" pitchFamily="34" charset="0"/>
                <a:ea typeface="Arial Unicode MS" panose="020B0604020202020204" pitchFamily="34" charset="-128"/>
                <a:cs typeface="Arial" panose="020B0604020202020204" pitchFamily="34" charset="0"/>
              </a:rPr>
              <a:t>Inadequate </a:t>
            </a:r>
            <a:r>
              <a:rPr lang="en-ZA" altLang="en-US" sz="1800" dirty="0">
                <a:latin typeface="Arial" panose="020B0604020202020204" pitchFamily="34" charset="0"/>
                <a:ea typeface="Arial Unicode MS" panose="020B0604020202020204" pitchFamily="34" charset="-128"/>
                <a:cs typeface="Arial" panose="020B0604020202020204" pitchFamily="34" charset="0"/>
              </a:rPr>
              <a:t>tools of trade limits an enabling environment for social workers to perform and comply to the legislative </a:t>
            </a:r>
            <a:r>
              <a:rPr lang="en-ZA" altLang="en-US" sz="1800" dirty="0" smtClean="0">
                <a:latin typeface="Arial" panose="020B0604020202020204" pitchFamily="34" charset="0"/>
                <a:ea typeface="Arial Unicode MS" panose="020B0604020202020204" pitchFamily="34" charset="-128"/>
                <a:cs typeface="Arial" panose="020B0604020202020204" pitchFamily="34" charset="0"/>
              </a:rPr>
              <a:t>prescripts.</a:t>
            </a:r>
          </a:p>
          <a:p>
            <a:pPr marL="0" indent="0" algn="just">
              <a:buNone/>
              <a:defRPr/>
            </a:pPr>
            <a:r>
              <a:rPr lang="en-ZA" sz="1800" b="1" dirty="0">
                <a:solidFill>
                  <a:srgbClr val="000000"/>
                </a:solidFill>
                <a:latin typeface="Arial" panose="020B0604020202020204" pitchFamily="34" charset="0"/>
                <a:ea typeface="Arial Unicode MS" panose="020B0604020202020204" pitchFamily="34" charset="-128"/>
                <a:cs typeface="Arial" panose="020B0604020202020204" pitchFamily="34" charset="0"/>
              </a:rPr>
              <a:t>Legislation: </a:t>
            </a:r>
          </a:p>
          <a:p>
            <a:pPr algn="just">
              <a:defRPr/>
            </a:pPr>
            <a:r>
              <a:rPr lang="en-ZA" sz="18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Inadequate </a:t>
            </a:r>
            <a:r>
              <a:rPr lang="en-ZA" sz="1800" dirty="0">
                <a:solidFill>
                  <a:srgbClr val="000000"/>
                </a:solidFill>
                <a:latin typeface="Arial" panose="020B0604020202020204" pitchFamily="34" charset="0"/>
                <a:ea typeface="Arial Unicode MS" panose="020B0604020202020204" pitchFamily="34" charset="-128"/>
                <a:cs typeface="Arial" panose="020B0604020202020204" pitchFamily="34" charset="0"/>
              </a:rPr>
              <a:t>budget allocations for Regulation 56 relating to advertisements of orphaned and abandoned children for Children’s Court processes </a:t>
            </a:r>
          </a:p>
          <a:p>
            <a:pPr algn="just">
              <a:defRPr/>
            </a:pPr>
            <a:r>
              <a:rPr lang="en-ZA" sz="18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Minimal </a:t>
            </a:r>
            <a:r>
              <a:rPr lang="en-ZA" sz="1800" dirty="0">
                <a:solidFill>
                  <a:srgbClr val="000000"/>
                </a:solidFill>
                <a:latin typeface="Arial" panose="020B0604020202020204" pitchFamily="34" charset="0"/>
                <a:ea typeface="Arial Unicode MS" panose="020B0604020202020204" pitchFamily="34" charset="-128"/>
                <a:cs typeface="Arial" panose="020B0604020202020204" pitchFamily="34" charset="0"/>
              </a:rPr>
              <a:t>utilization of Section 186 of the Act for long term placement by the courts, even though this  provision of the Act is intended to </a:t>
            </a:r>
            <a:r>
              <a:rPr lang="en-ZA" sz="1800" dirty="0">
                <a:latin typeface="Arial" panose="020B0604020202020204" pitchFamily="34" charset="0"/>
                <a:ea typeface="Calibri" panose="020F0502020204030204" pitchFamily="34" charset="0"/>
                <a:cs typeface="Arial" panose="020B0604020202020204" pitchFamily="34" charset="0"/>
              </a:rPr>
              <a:t>promote stability in the child's life, and to reduce incidences of orders lapsing. </a:t>
            </a:r>
            <a:endParaRPr lang="en-ZA" sz="1800" dirty="0">
              <a:latin typeface="Arial" panose="020B0604020202020204" pitchFamily="34" charset="0"/>
              <a:ea typeface="Arial Unicode MS" panose="020B0604020202020204" pitchFamily="34" charset="-128"/>
              <a:cs typeface="Arial" panose="020B0604020202020204" pitchFamily="34" charset="0"/>
            </a:endParaRPr>
          </a:p>
          <a:p>
            <a:endParaRPr lang="en-ZA" altLang="en-US" sz="1800" dirty="0" smtClean="0">
              <a:latin typeface="Arial" panose="020B0604020202020204" pitchFamily="34" charset="0"/>
              <a:ea typeface="Arial Unicode MS" panose="020B0604020202020204" pitchFamily="34" charset="-128"/>
              <a:cs typeface="Arial" panose="020B0604020202020204" pitchFamily="34" charset="0"/>
            </a:endParaRPr>
          </a:p>
          <a:p>
            <a:pPr marL="422041" lvl="1" indent="0">
              <a:buNone/>
              <a:defRPr/>
            </a:pPr>
            <a:endParaRPr lang="en-ZA" sz="18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endParaRPr lang="en-ZA" altLang="en-US" sz="1800" dirty="0">
              <a:latin typeface="Arial" panose="020B0604020202020204" pitchFamily="34" charset="0"/>
              <a:ea typeface="Arial Unicode MS" panose="020B0604020202020204" pitchFamily="34" charset="-128"/>
              <a:cs typeface="Arial" panose="020B0604020202020204" pitchFamily="34" charset="0"/>
            </a:endParaRPr>
          </a:p>
          <a:p>
            <a:pPr algn="just"/>
            <a:endParaRPr lang="en-ZA" altLang="en-US" sz="1800" dirty="0" smtClean="0">
              <a:latin typeface="Arial" panose="020B0604020202020204" pitchFamily="34" charset="0"/>
              <a:ea typeface="Arial Unicode MS" panose="020B0604020202020204" pitchFamily="34" charset="-128"/>
              <a:cs typeface="Arial" panose="020B0604020202020204" pitchFamily="34" charset="0"/>
            </a:endParaRPr>
          </a:p>
        </p:txBody>
      </p:sp>
      <p:sp>
        <p:nvSpPr>
          <p:cNvPr id="29700" name="Slide Number Placeholder 3"/>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954">
                <a:solidFill>
                  <a:schemeClr val="tx1"/>
                </a:solidFill>
                <a:latin typeface="Times New Roman" panose="02020603050405020304" pitchFamily="18" charset="0"/>
                <a:ea typeface="ヒラギノ角ゴ Pro W3"/>
                <a:cs typeface="ヒラギノ角ゴ Pro W3"/>
              </a:defRPr>
            </a:lvl1pPr>
            <a:lvl2pPr marL="685817" indent="-263776">
              <a:spcBef>
                <a:spcPct val="20000"/>
              </a:spcBef>
              <a:buChar char="–"/>
              <a:defRPr sz="2585">
                <a:solidFill>
                  <a:schemeClr val="tx1"/>
                </a:solidFill>
                <a:latin typeface="Times New Roman" panose="02020603050405020304" pitchFamily="18" charset="0"/>
                <a:ea typeface="ヒラギノ角ゴ Pro W3"/>
                <a:cs typeface="ヒラギノ角ゴ Pro W3"/>
              </a:defRPr>
            </a:lvl2pPr>
            <a:lvl3pPr marL="1055103" indent="-211021">
              <a:spcBef>
                <a:spcPct val="20000"/>
              </a:spcBef>
              <a:buChar char="•"/>
              <a:defRPr sz="2215">
                <a:solidFill>
                  <a:schemeClr val="tx1"/>
                </a:solidFill>
                <a:latin typeface="Times New Roman" panose="02020603050405020304" pitchFamily="18" charset="0"/>
                <a:ea typeface="ヒラギノ角ゴ Pro W3"/>
                <a:cs typeface="ヒラギノ角ゴ Pro W3"/>
              </a:defRPr>
            </a:lvl3pPr>
            <a:lvl4pPr marL="1477145"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4pPr>
            <a:lvl5pPr marL="1899186"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5pPr>
            <a:lvl6pPr marL="2321227"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6pPr>
            <a:lvl7pPr marL="2743269"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7pPr>
            <a:lvl8pPr marL="3165310"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8pPr>
            <a:lvl9pPr marL="3587351"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defRPr/>
            </a:pPr>
            <a:fld id="{5B84231A-4DC9-4DE6-B8FF-EE658FBCEC9D}" type="slidenum">
              <a:rPr lang="en-GB" altLang="en-US" sz="1292"/>
              <a:pPr>
                <a:spcBef>
                  <a:spcPct val="0"/>
                </a:spcBef>
                <a:buFontTx/>
                <a:buNone/>
                <a:defRPr/>
              </a:pPr>
              <a:t>20</a:t>
            </a:fld>
            <a:endParaRPr lang="en-GB" altLang="en-US" sz="1292"/>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19</a:t>
            </a:r>
            <a:endParaRPr lang="en-US" dirty="0">
              <a:solidFill>
                <a:prstClr val="black">
                  <a:tint val="75000"/>
                </a:prstClr>
              </a:solidFill>
            </a:endParaRPr>
          </a:p>
        </p:txBody>
      </p:sp>
    </p:spTree>
    <p:extLst>
      <p:ext uri="{BB962C8B-B14F-4D97-AF65-F5344CB8AC3E}">
        <p14:creationId xmlns:p14="http://schemas.microsoft.com/office/powerpoint/2010/main" xmlns="" val="3646745917"/>
      </p:ext>
    </p:extLst>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2505" y="157385"/>
            <a:ext cx="8758990" cy="745904"/>
          </a:xfrm>
        </p:spPr>
        <p:txBody>
          <a:bodyPr/>
          <a:lstStyle/>
          <a:p>
            <a:r>
              <a:rPr lang="en-ZA" altLang="en-US" sz="1600" b="1"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ZA" altLang="en-US" sz="2400" b="1"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Implementation challenges </a:t>
            </a:r>
            <a:r>
              <a:rPr lang="en-ZA" altLang="en-US" sz="2400" b="1" dirty="0" err="1" smtClean="0">
                <a:solidFill>
                  <a:srgbClr val="000000"/>
                </a:solidFill>
                <a:latin typeface="Arial" panose="020B0604020202020204" pitchFamily="34" charset="0"/>
                <a:ea typeface="Arial Unicode MS" panose="020B0604020202020204" pitchFamily="34" charset="-128"/>
                <a:cs typeface="Arial" panose="020B0604020202020204" pitchFamily="34" charset="0"/>
              </a:rPr>
              <a:t>cont</a:t>
            </a:r>
            <a:r>
              <a:rPr lang="en-ZA" altLang="en-US" sz="2400" b="1"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a:t>
            </a:r>
            <a:endParaRPr lang="en-ZA" altLang="en-US" sz="2400" b="1" dirty="0" smtClean="0">
              <a:solidFill>
                <a:schemeClr val="tx1"/>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3" name="Content Placeholder 2"/>
          <p:cNvSpPr>
            <a:spLocks noGrp="1"/>
          </p:cNvSpPr>
          <p:nvPr>
            <p:ph idx="1"/>
          </p:nvPr>
        </p:nvSpPr>
        <p:spPr>
          <a:xfrm>
            <a:off x="67377" y="903289"/>
            <a:ext cx="8951495" cy="4757958"/>
          </a:xfrm>
        </p:spPr>
        <p:txBody>
          <a:bodyPr>
            <a:normAutofit/>
          </a:bodyPr>
          <a:lstStyle/>
          <a:p>
            <a:pPr marL="0" indent="0" algn="just">
              <a:buFontTx/>
              <a:buNone/>
              <a:defRPr/>
            </a:pPr>
            <a:endParaRPr lang="en-ZA" sz="1600" b="1" dirty="0" smtClean="0">
              <a:latin typeface="Arial" panose="020B0604020202020204" pitchFamily="34" charset="0"/>
              <a:ea typeface="Arial Unicode MS" panose="020B0604020202020204" pitchFamily="34" charset="-128"/>
              <a:cs typeface="Arial" panose="020B0604020202020204" pitchFamily="34" charset="0"/>
            </a:endParaRPr>
          </a:p>
          <a:p>
            <a:pPr marL="0" indent="0" algn="just">
              <a:buFontTx/>
              <a:buNone/>
              <a:defRPr/>
            </a:pPr>
            <a:r>
              <a:rPr lang="en-ZA" sz="1800" b="1" dirty="0" smtClean="0">
                <a:latin typeface="Arial" panose="020B0604020202020204" pitchFamily="34" charset="0"/>
                <a:ea typeface="Arial Unicode MS" panose="020B0604020202020204" pitchFamily="34" charset="-128"/>
                <a:cs typeface="Arial" panose="020B0604020202020204" pitchFamily="34" charset="0"/>
              </a:rPr>
              <a:t>Inter-sectoral collaboration</a:t>
            </a:r>
            <a:r>
              <a:rPr lang="en-ZA" sz="1800" dirty="0" smtClean="0">
                <a:latin typeface="Arial" panose="020B0604020202020204" pitchFamily="34" charset="0"/>
                <a:ea typeface="Arial Unicode MS" panose="020B0604020202020204" pitchFamily="34" charset="-128"/>
                <a:cs typeface="Arial" panose="020B0604020202020204" pitchFamily="34" charset="0"/>
              </a:rPr>
              <a:t> </a:t>
            </a:r>
          </a:p>
          <a:p>
            <a:pPr algn="just">
              <a:defRPr/>
            </a:pPr>
            <a:r>
              <a:rPr lang="en-ZA" sz="1800" dirty="0" smtClean="0">
                <a:latin typeface="Arial" panose="020B0604020202020204" pitchFamily="34" charset="0"/>
                <a:ea typeface="Arial Unicode MS" panose="020B0604020202020204" pitchFamily="34" charset="-128"/>
                <a:cs typeface="Arial" panose="020B0604020202020204" pitchFamily="34" charset="0"/>
              </a:rPr>
              <a:t>Inadequate support and </a:t>
            </a:r>
            <a:r>
              <a:rPr lang="en-ZA" sz="1800" dirty="0">
                <a:latin typeface="Arial" panose="020B0604020202020204" pitchFamily="34" charset="0"/>
                <a:ea typeface="Arial Unicode MS" panose="020B0604020202020204" pitchFamily="34" charset="-128"/>
                <a:cs typeface="Arial" panose="020B0604020202020204" pitchFamily="34" charset="0"/>
              </a:rPr>
              <a:t>involvement of </a:t>
            </a:r>
            <a:r>
              <a:rPr lang="en-ZA" sz="1800" dirty="0" smtClean="0">
                <a:latin typeface="Arial" panose="020B0604020202020204" pitchFamily="34" charset="0"/>
                <a:ea typeface="Arial Unicode MS" panose="020B0604020202020204" pitchFamily="34" charset="-128"/>
                <a:cs typeface="Arial" panose="020B0604020202020204" pitchFamily="34" charset="0"/>
              </a:rPr>
              <a:t>key partner </a:t>
            </a:r>
            <a:r>
              <a:rPr lang="en-ZA" sz="1800" dirty="0">
                <a:latin typeface="Arial" panose="020B0604020202020204" pitchFamily="34" charset="0"/>
                <a:ea typeface="Arial Unicode MS" panose="020B0604020202020204" pitchFamily="34" charset="-128"/>
                <a:cs typeface="Arial" panose="020B0604020202020204" pitchFamily="34" charset="0"/>
              </a:rPr>
              <a:t>departments </a:t>
            </a:r>
            <a:r>
              <a:rPr lang="en-ZA" sz="1800" dirty="0" smtClean="0">
                <a:latin typeface="Arial" panose="020B0604020202020204" pitchFamily="34" charset="0"/>
                <a:ea typeface="Arial Unicode MS" panose="020B0604020202020204" pitchFamily="34" charset="-128"/>
                <a:cs typeface="Arial" panose="020B0604020202020204" pitchFamily="34" charset="0"/>
              </a:rPr>
              <a:t>limit </a:t>
            </a:r>
            <a:r>
              <a:rPr lang="en-ZA" sz="1800" dirty="0">
                <a:latin typeface="Arial" panose="020B0604020202020204" pitchFamily="34" charset="0"/>
                <a:ea typeface="Arial Unicode MS" panose="020B0604020202020204" pitchFamily="34" charset="-128"/>
                <a:cs typeface="Arial" panose="020B0604020202020204" pitchFamily="34" charset="0"/>
              </a:rPr>
              <a:t>efforts to strengthen </a:t>
            </a:r>
            <a:r>
              <a:rPr lang="en-ZA" sz="1800" dirty="0" smtClean="0">
                <a:latin typeface="Arial" panose="020B0604020202020204" pitchFamily="34" charset="0"/>
                <a:ea typeface="Arial Unicode MS" panose="020B0604020202020204" pitchFamily="34" charset="-128"/>
                <a:cs typeface="Arial" panose="020B0604020202020204" pitchFamily="34" charset="0"/>
              </a:rPr>
              <a:t>inter-sectoral </a:t>
            </a:r>
            <a:r>
              <a:rPr lang="en-ZA" sz="1800" dirty="0">
                <a:latin typeface="Arial" panose="020B0604020202020204" pitchFamily="34" charset="0"/>
                <a:ea typeface="Arial Unicode MS" panose="020B0604020202020204" pitchFamily="34" charset="-128"/>
                <a:cs typeface="Arial" panose="020B0604020202020204" pitchFamily="34" charset="0"/>
              </a:rPr>
              <a:t>collaboration for improvement of foster care services and management of foster care </a:t>
            </a:r>
            <a:r>
              <a:rPr lang="en-ZA" sz="1800" dirty="0" smtClean="0">
                <a:latin typeface="Arial" panose="020B0604020202020204" pitchFamily="34" charset="0"/>
                <a:ea typeface="Arial Unicode MS" panose="020B0604020202020204" pitchFamily="34" charset="-128"/>
                <a:cs typeface="Arial" panose="020B0604020202020204" pitchFamily="34" charset="0"/>
              </a:rPr>
              <a:t>orders</a:t>
            </a:r>
            <a:r>
              <a:rPr lang="en-ZA" sz="1800" dirty="0">
                <a:latin typeface="Arial" panose="020B0604020202020204" pitchFamily="34" charset="0"/>
                <a:ea typeface="Arial Unicode MS" panose="020B0604020202020204" pitchFamily="34" charset="-128"/>
                <a:cs typeface="Arial" panose="020B0604020202020204" pitchFamily="34" charset="0"/>
              </a:rPr>
              <a:t> </a:t>
            </a:r>
            <a:r>
              <a:rPr lang="en-ZA" sz="1800" dirty="0" smtClean="0">
                <a:latin typeface="Arial" panose="020B0604020202020204" pitchFamily="34" charset="0"/>
                <a:ea typeface="Arial Unicode MS" panose="020B0604020202020204" pitchFamily="34" charset="-128"/>
                <a:cs typeface="Arial" panose="020B0604020202020204" pitchFamily="34" charset="0"/>
              </a:rPr>
              <a:t>e.g. </a:t>
            </a:r>
          </a:p>
          <a:p>
            <a:pPr lvl="1" algn="just">
              <a:defRPr/>
            </a:pPr>
            <a:r>
              <a:rPr lang="en-ZA" sz="1800" dirty="0" smtClean="0">
                <a:latin typeface="Arial" panose="020B0604020202020204" pitchFamily="34" charset="0"/>
                <a:ea typeface="Arial Unicode MS" panose="020B0604020202020204" pitchFamily="34" charset="-128"/>
                <a:cs typeface="Arial" panose="020B0604020202020204" pitchFamily="34" charset="0"/>
              </a:rPr>
              <a:t>Reluctance of some district surgeons to examine children without birth certificates</a:t>
            </a:r>
          </a:p>
          <a:p>
            <a:pPr lvl="1" algn="just">
              <a:defRPr/>
            </a:pPr>
            <a:r>
              <a:rPr lang="en-ZA" sz="1800" dirty="0" smtClean="0">
                <a:latin typeface="Arial" panose="020B0604020202020204" pitchFamily="34" charset="0"/>
                <a:ea typeface="Arial Unicode MS" panose="020B0604020202020204" pitchFamily="34" charset="-128"/>
                <a:cs typeface="Arial" panose="020B0604020202020204" pitchFamily="34" charset="0"/>
              </a:rPr>
              <a:t>Delayed scheduling of court dates  and </a:t>
            </a:r>
            <a:r>
              <a:rPr lang="en-ZA" sz="1800" dirty="0">
                <a:latin typeface="Arial" panose="020B0604020202020204" pitchFamily="34" charset="0"/>
                <a:ea typeface="Arial Unicode MS" panose="020B0604020202020204" pitchFamily="34" charset="-128"/>
                <a:cs typeface="Arial" panose="020B0604020202020204" pitchFamily="34" charset="0"/>
              </a:rPr>
              <a:t>Non appearance of social workers </a:t>
            </a:r>
            <a:r>
              <a:rPr lang="en-ZA" sz="1800" dirty="0" smtClean="0">
                <a:latin typeface="Arial" panose="020B0604020202020204" pitchFamily="34" charset="0"/>
                <a:ea typeface="Arial Unicode MS" panose="020B0604020202020204" pitchFamily="34" charset="-128"/>
                <a:cs typeface="Arial" panose="020B0604020202020204" pitchFamily="34" charset="0"/>
              </a:rPr>
              <a:t>for court hearing  where dates are scheduled.</a:t>
            </a:r>
          </a:p>
          <a:p>
            <a:pPr lvl="1" algn="just">
              <a:defRPr/>
            </a:pPr>
            <a:r>
              <a:rPr lang="en-ZA" sz="1800" dirty="0" smtClean="0">
                <a:latin typeface="Arial" panose="020B0604020202020204" pitchFamily="34" charset="0"/>
                <a:ea typeface="Arial Unicode MS" panose="020B0604020202020204" pitchFamily="34" charset="-128"/>
                <a:cs typeface="Arial" panose="020B0604020202020204" pitchFamily="34" charset="0"/>
              </a:rPr>
              <a:t>Varying time frame  for extension of orders by some magistrates ( three months v/s day expiry)</a:t>
            </a:r>
          </a:p>
          <a:p>
            <a:pPr marL="422041" lvl="1" indent="0" algn="just">
              <a:buNone/>
              <a:defRPr/>
            </a:pPr>
            <a:endParaRPr lang="en-ZA" sz="1800" dirty="0" smtClean="0">
              <a:latin typeface="Arial" panose="020B0604020202020204" pitchFamily="34" charset="0"/>
              <a:ea typeface="Arial Unicode MS" panose="020B0604020202020204" pitchFamily="34" charset="-128"/>
              <a:cs typeface="Arial" panose="020B0604020202020204" pitchFamily="34" charset="0"/>
            </a:endParaRPr>
          </a:p>
          <a:p>
            <a:pPr algn="just">
              <a:defRPr/>
            </a:pPr>
            <a:endParaRPr lang="en-ZA" altLang="en-US" sz="16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lvl="1" algn="just">
              <a:defRPr/>
            </a:pPr>
            <a:endParaRPr lang="en-ZA" altLang="en-US" sz="16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marL="0" indent="0" algn="just">
              <a:buFontTx/>
              <a:buNone/>
              <a:defRPr/>
            </a:pPr>
            <a:endParaRPr lang="en-ZA" sz="1600" b="1" dirty="0">
              <a:latin typeface="Arial" panose="020B0604020202020204" pitchFamily="34" charset="0"/>
              <a:ea typeface="Arial Unicode MS" panose="020B0604020202020204" pitchFamily="34" charset="-128"/>
              <a:cs typeface="Arial" panose="020B0604020202020204" pitchFamily="34" charset="0"/>
            </a:endParaRPr>
          </a:p>
          <a:p>
            <a:pPr algn="just">
              <a:defRPr/>
            </a:pPr>
            <a:endParaRPr lang="en-ZA" sz="1600" dirty="0">
              <a:solidFill>
                <a:srgbClr val="FF0066"/>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31748" name="Slide Number Placeholder 3"/>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954">
                <a:solidFill>
                  <a:schemeClr val="tx1"/>
                </a:solidFill>
                <a:latin typeface="Times New Roman" panose="02020603050405020304" pitchFamily="18" charset="0"/>
                <a:ea typeface="ヒラギノ角ゴ Pro W3"/>
                <a:cs typeface="ヒラギノ角ゴ Pro W3"/>
              </a:defRPr>
            </a:lvl1pPr>
            <a:lvl2pPr marL="685817" indent="-263776">
              <a:spcBef>
                <a:spcPct val="20000"/>
              </a:spcBef>
              <a:buChar char="–"/>
              <a:defRPr sz="2585">
                <a:solidFill>
                  <a:schemeClr val="tx1"/>
                </a:solidFill>
                <a:latin typeface="Times New Roman" panose="02020603050405020304" pitchFamily="18" charset="0"/>
                <a:ea typeface="ヒラギノ角ゴ Pro W3"/>
                <a:cs typeface="ヒラギノ角ゴ Pro W3"/>
              </a:defRPr>
            </a:lvl2pPr>
            <a:lvl3pPr marL="1055103" indent="-211021">
              <a:spcBef>
                <a:spcPct val="20000"/>
              </a:spcBef>
              <a:buChar char="•"/>
              <a:defRPr sz="2215">
                <a:solidFill>
                  <a:schemeClr val="tx1"/>
                </a:solidFill>
                <a:latin typeface="Times New Roman" panose="02020603050405020304" pitchFamily="18" charset="0"/>
                <a:ea typeface="ヒラギノ角ゴ Pro W3"/>
                <a:cs typeface="ヒラギノ角ゴ Pro W3"/>
              </a:defRPr>
            </a:lvl3pPr>
            <a:lvl4pPr marL="1477145"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4pPr>
            <a:lvl5pPr marL="1899186"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5pPr>
            <a:lvl6pPr marL="2321227"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6pPr>
            <a:lvl7pPr marL="2743269"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7pPr>
            <a:lvl8pPr marL="3165310"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8pPr>
            <a:lvl9pPr marL="3587351"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defRPr/>
            </a:pPr>
            <a:fld id="{24DA0605-707B-4F83-9A96-A48AAB4085A6}" type="slidenum">
              <a:rPr lang="en-GB" altLang="en-US" sz="1292"/>
              <a:pPr>
                <a:spcBef>
                  <a:spcPct val="0"/>
                </a:spcBef>
                <a:buFontTx/>
                <a:buNone/>
                <a:defRPr/>
              </a:pPr>
              <a:t>21</a:t>
            </a:fld>
            <a:endParaRPr lang="en-GB" altLang="en-US" sz="1292"/>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a:t>
            </a:r>
            <a:endParaRPr lang="en-US" dirty="0">
              <a:solidFill>
                <a:prstClr val="black">
                  <a:tint val="75000"/>
                </a:prstClr>
              </a:solidFill>
            </a:endParaRPr>
          </a:p>
        </p:txBody>
      </p:sp>
    </p:spTree>
    <p:extLst>
      <p:ext uri="{BB962C8B-B14F-4D97-AF65-F5344CB8AC3E}">
        <p14:creationId xmlns:p14="http://schemas.microsoft.com/office/powerpoint/2010/main" xmlns="" val="3264996584"/>
      </p:ext>
    </p:extLst>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76926" y="-303129"/>
            <a:ext cx="10886172" cy="765175"/>
          </a:xfrm>
        </p:spPr>
        <p:txBody>
          <a:bodyPr>
            <a:normAutofit fontScale="90000"/>
          </a:bodyPr>
          <a:lstStyle/>
          <a:p>
            <a:r>
              <a:rPr lang="en-ZA" sz="2400" b="1" dirty="0" smtClean="0">
                <a:solidFill>
                  <a:srgbClr val="000000"/>
                </a:solidFill>
                <a:latin typeface="Arial" panose="020B0604020202020204" pitchFamily="34" charset="0"/>
                <a:ea typeface="ヒラギノ角ゴ Pro W3"/>
                <a:cs typeface="Arial" panose="020B0604020202020204" pitchFamily="34" charset="0"/>
              </a:rPr>
              <a:t/>
            </a:r>
            <a:br>
              <a:rPr lang="en-ZA" sz="2400" b="1" dirty="0" smtClean="0">
                <a:solidFill>
                  <a:srgbClr val="000000"/>
                </a:solidFill>
                <a:latin typeface="Arial" panose="020B0604020202020204" pitchFamily="34" charset="0"/>
                <a:ea typeface="ヒラギノ角ゴ Pro W3"/>
                <a:cs typeface="Arial" panose="020B0604020202020204" pitchFamily="34" charset="0"/>
              </a:rPr>
            </a:br>
            <a:r>
              <a:rPr lang="en-ZA" sz="2400" b="1" dirty="0" smtClean="0">
                <a:solidFill>
                  <a:srgbClr val="000000"/>
                </a:solidFill>
                <a:latin typeface="Arial" panose="020B0604020202020204" pitchFamily="34" charset="0"/>
                <a:ea typeface="ヒラギノ角ゴ Pro W3"/>
                <a:cs typeface="Arial" panose="020B0604020202020204" pitchFamily="34" charset="0"/>
              </a:rPr>
              <a:t>Plans to address challenges</a:t>
            </a:r>
            <a:endParaRPr lang="en-ZA" sz="2700" dirty="0" smtClean="0">
              <a:latin typeface="Arial" panose="020B0604020202020204" pitchFamily="34" charset="0"/>
              <a:ea typeface="ヒラギノ角ゴ Pro W3"/>
              <a:cs typeface="Arial" panose="020B0604020202020204" pitchFamily="34" charset="0"/>
            </a:endParaRPr>
          </a:p>
        </p:txBody>
      </p:sp>
      <p:sp>
        <p:nvSpPr>
          <p:cNvPr id="3" name="Content Placeholder 2"/>
          <p:cNvSpPr>
            <a:spLocks noGrp="1"/>
          </p:cNvSpPr>
          <p:nvPr>
            <p:ph idx="1"/>
          </p:nvPr>
        </p:nvSpPr>
        <p:spPr>
          <a:xfrm>
            <a:off x="0" y="558266"/>
            <a:ext cx="8941869" cy="5428848"/>
          </a:xfrm>
        </p:spPr>
        <p:txBody>
          <a:bodyPr>
            <a:normAutofit/>
          </a:bodyPr>
          <a:lstStyle/>
          <a:p>
            <a:pPr lvl="2" algn="just">
              <a:defRPr/>
            </a:pPr>
            <a:endParaRPr lang="en-ZA" sz="1800" dirty="0" smtClean="0">
              <a:solidFill>
                <a:srgbClr val="000000"/>
              </a:solidFill>
              <a:latin typeface="Arial" panose="020B0604020202020204" pitchFamily="34" charset="0"/>
              <a:ea typeface="ヒラギノ角ゴ Pro W3"/>
              <a:cs typeface="Arial" panose="020B0604020202020204" pitchFamily="34" charset="0"/>
            </a:endParaRPr>
          </a:p>
          <a:p>
            <a:pPr lvl="2"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Continue to lobby for additional  resources for appointment of more social workers, </a:t>
            </a:r>
          </a:p>
          <a:p>
            <a:pPr lvl="2"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Utilisation  of social service professionals to  monitor foster placements and provide  prevention services.  </a:t>
            </a:r>
          </a:p>
          <a:p>
            <a:pPr lvl="2"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 </a:t>
            </a:r>
            <a:r>
              <a:rPr lang="en-ZA" sz="1800" dirty="0">
                <a:solidFill>
                  <a:srgbClr val="000000"/>
                </a:solidFill>
                <a:latin typeface="Arial" panose="020B0604020202020204" pitchFamily="34" charset="0"/>
                <a:ea typeface="ヒラギノ角ゴ Pro W3"/>
                <a:cs typeface="Arial" panose="020B0604020202020204" pitchFamily="34" charset="0"/>
              </a:rPr>
              <a:t>Strengthen collaboration with the Judiciary, Department of Justice and Constitutional Development, Home Affairs, Basic and Higher education</a:t>
            </a:r>
            <a:r>
              <a:rPr lang="en-ZA" sz="1800" dirty="0" smtClean="0">
                <a:solidFill>
                  <a:srgbClr val="000000"/>
                </a:solidFill>
                <a:latin typeface="Arial" panose="020B0604020202020204" pitchFamily="34" charset="0"/>
                <a:ea typeface="ヒラギノ角ゴ Pro W3"/>
                <a:cs typeface="Arial" panose="020B0604020202020204" pitchFamily="34" charset="0"/>
              </a:rPr>
              <a:t>, and  </a:t>
            </a:r>
            <a:r>
              <a:rPr lang="en-ZA" sz="1800" dirty="0">
                <a:solidFill>
                  <a:srgbClr val="000000"/>
                </a:solidFill>
                <a:latin typeface="Arial" panose="020B0604020202020204" pitchFamily="34" charset="0"/>
                <a:ea typeface="ヒラギノ角ゴ Pro W3"/>
                <a:cs typeface="Arial" panose="020B0604020202020204" pitchFamily="34" charset="0"/>
              </a:rPr>
              <a:t>Health  key departments through magistrate forum  and National Child Care and Protection </a:t>
            </a:r>
            <a:r>
              <a:rPr lang="en-ZA" sz="1800" dirty="0" smtClean="0">
                <a:solidFill>
                  <a:srgbClr val="000000"/>
                </a:solidFill>
                <a:latin typeface="Arial" panose="020B0604020202020204" pitchFamily="34" charset="0"/>
                <a:ea typeface="ヒラギノ角ゴ Pro W3"/>
                <a:cs typeface="Arial" panose="020B0604020202020204" pitchFamily="34" charset="0"/>
              </a:rPr>
              <a:t>forum</a:t>
            </a:r>
          </a:p>
          <a:p>
            <a:pPr lvl="2" algn="just">
              <a:defRPr/>
            </a:pPr>
            <a:r>
              <a:rPr lang="en-ZA" sz="1800" dirty="0" smtClean="0">
                <a:solidFill>
                  <a:srgbClr val="000000"/>
                </a:solidFill>
                <a:latin typeface="Arial" panose="020B0604020202020204" pitchFamily="34" charset="0"/>
                <a:ea typeface="ヒラギノ角ゴ Pro W3"/>
                <a:cs typeface="Arial" panose="020B0604020202020204" pitchFamily="34" charset="0"/>
              </a:rPr>
              <a:t>Finalise the policy by march 2018  </a:t>
            </a:r>
            <a:endParaRPr lang="en-ZA" sz="1800" dirty="0">
              <a:solidFill>
                <a:srgbClr val="000000"/>
              </a:solidFill>
              <a:latin typeface="Arial" panose="020B0604020202020204" pitchFamily="34" charset="0"/>
              <a:ea typeface="ヒラギノ角ゴ Pro W3"/>
              <a:cs typeface="Arial" panose="020B0604020202020204" pitchFamily="34" charset="0"/>
            </a:endParaRPr>
          </a:p>
          <a:p>
            <a:pPr lvl="2" algn="just">
              <a:defRPr/>
            </a:pPr>
            <a:endParaRPr lang="en-ZA" sz="1800" dirty="0" smtClean="0">
              <a:solidFill>
                <a:srgbClr val="000000"/>
              </a:solidFill>
              <a:latin typeface="Arial" panose="020B0604020202020204" pitchFamily="34" charset="0"/>
              <a:ea typeface="ヒラギノ角ゴ Pro W3"/>
              <a:cs typeface="Arial" panose="020B0604020202020204" pitchFamily="34" charset="0"/>
            </a:endParaRPr>
          </a:p>
          <a:p>
            <a:pPr lvl="2" algn="just">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marL="0" indent="0" algn="just">
              <a:buNone/>
              <a:defRPr/>
            </a:pPr>
            <a:endParaRPr lang="en-ZA" sz="1800" dirty="0">
              <a:solidFill>
                <a:srgbClr val="000000"/>
              </a:solidFill>
              <a:latin typeface="Arial" panose="020B0604020202020204" pitchFamily="34" charset="0"/>
              <a:ea typeface="ヒラギノ角ゴ Pro W3"/>
              <a:cs typeface="Arial" panose="020B0604020202020204" pitchFamily="34" charset="0"/>
            </a:endParaRPr>
          </a:p>
          <a:p>
            <a:pPr algn="just">
              <a:defRPr/>
            </a:pPr>
            <a:endParaRPr lang="en-ZA" sz="1600" dirty="0" smtClean="0">
              <a:solidFill>
                <a:srgbClr val="000000"/>
              </a:solidFill>
              <a:latin typeface="Arial" panose="020B0604020202020204" pitchFamily="34" charset="0"/>
              <a:ea typeface="ヒラギノ角ゴ Pro W3"/>
              <a:cs typeface="Arial" panose="020B0604020202020204" pitchFamily="34" charset="0"/>
            </a:endParaRPr>
          </a:p>
          <a:p>
            <a:pPr marL="914400" lvl="2" indent="0" algn="just">
              <a:spcAft>
                <a:spcPts val="0"/>
              </a:spcAft>
              <a:buNone/>
              <a:defRPr/>
            </a:pPr>
            <a:endParaRPr lang="en-ZA" sz="1600" b="1" dirty="0" smtClean="0">
              <a:latin typeface="Arial" panose="020B0604020202020204" pitchFamily="34" charset="0"/>
              <a:ea typeface="Calibri" panose="020F0502020204030204" pitchFamily="34" charset="0"/>
              <a:cs typeface="Arial" panose="020B0604020202020204" pitchFamily="34" charset="0"/>
            </a:endParaRPr>
          </a:p>
          <a:p>
            <a:pPr marL="0" indent="0">
              <a:buFontTx/>
              <a:buNone/>
              <a:defRPr/>
            </a:pPr>
            <a:endParaRPr lang="en-ZA" sz="16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a:cs typeface="ヒラギノ角ゴ Pro W3"/>
              </a:defRPr>
            </a:lvl1pPr>
            <a:lvl2pPr marL="742950" indent="-285750">
              <a:spcBef>
                <a:spcPct val="20000"/>
              </a:spcBef>
              <a:buChar char="–"/>
              <a:defRPr sz="2800">
                <a:solidFill>
                  <a:schemeClr val="tx1"/>
                </a:solidFill>
                <a:latin typeface="Times New Roman" panose="02020603050405020304" pitchFamily="18" charset="0"/>
                <a:ea typeface="ヒラギノ角ゴ Pro W3"/>
                <a:cs typeface="ヒラギノ角ゴ Pro W3"/>
              </a:defRPr>
            </a:lvl2pPr>
            <a:lvl3pPr marL="1143000" indent="-228600">
              <a:spcBef>
                <a:spcPct val="20000"/>
              </a:spcBef>
              <a:buChar char="•"/>
              <a:defRPr sz="2400">
                <a:solidFill>
                  <a:schemeClr val="tx1"/>
                </a:solidFill>
                <a:latin typeface="Times New Roman" panose="02020603050405020304" pitchFamily="18" charset="0"/>
                <a:ea typeface="ヒラギノ角ゴ Pro W3"/>
                <a:cs typeface="ヒラギノ角ゴ Pro W3"/>
              </a:defRPr>
            </a:lvl3pPr>
            <a:lvl4pPr marL="16002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4pPr>
            <a:lvl5pPr marL="2057400" indent="-228600">
              <a:spcBef>
                <a:spcPct val="20000"/>
              </a:spcBef>
              <a:buChar char="»"/>
              <a:defRPr sz="20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pPr>
            <a:fld id="{E1DD5020-287C-4504-8938-6B25969A91E5}" type="slidenum">
              <a:rPr lang="en-GB" altLang="en-US" sz="1400" smtClean="0">
                <a:solidFill>
                  <a:prstClr val="black"/>
                </a:solidFill>
              </a:rPr>
              <a:pPr>
                <a:spcBef>
                  <a:spcPct val="0"/>
                </a:spcBef>
                <a:buFontTx/>
                <a:buNone/>
              </a:pPr>
              <a:t>22</a:t>
            </a:fld>
            <a:endParaRPr lang="en-GB" altLang="en-US" sz="1400" smtClean="0">
              <a:solidFill>
                <a:prstClr val="black"/>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21</a:t>
            </a:r>
            <a:endParaRPr lang="en-US" dirty="0">
              <a:solidFill>
                <a:prstClr val="black">
                  <a:tint val="75000"/>
                </a:prstClr>
              </a:solidFill>
            </a:endParaRPr>
          </a:p>
        </p:txBody>
      </p:sp>
    </p:spTree>
    <p:extLst>
      <p:ext uri="{BB962C8B-B14F-4D97-AF65-F5344CB8AC3E}">
        <p14:creationId xmlns:p14="http://schemas.microsoft.com/office/powerpoint/2010/main" xmlns="" val="4289866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ZA" sz="2700" dirty="0">
              <a:latin typeface="Arial" panose="020B0604020202020204" pitchFamily="34" charset="0"/>
              <a:ea typeface="Calibri" panose="020F050202020403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987411D7-05A0-4CF7-BAF9-B17FF1F576FD}" type="slidenum">
              <a:rPr lang="en-GB" altLang="en-US" smtClean="0">
                <a:solidFill>
                  <a:srgbClr val="000000"/>
                </a:solidFill>
              </a:rPr>
              <a:pPr>
                <a:defRPr/>
              </a:pPr>
              <a:t>23</a:t>
            </a:fld>
            <a:endParaRPr lang="en-GB" altLang="en-US">
              <a:solidFill>
                <a:srgbClr val="000000"/>
              </a:solidFill>
            </a:endParaRPr>
          </a:p>
        </p:txBody>
      </p:sp>
      <p:sp>
        <p:nvSpPr>
          <p:cNvPr id="5" name="Rectangle 4"/>
          <p:cNvSpPr/>
          <p:nvPr/>
        </p:nvSpPr>
        <p:spPr>
          <a:xfrm>
            <a:off x="2286000" y="2355629"/>
            <a:ext cx="4572000" cy="646331"/>
          </a:xfrm>
          <a:prstGeom prst="rect">
            <a:avLst/>
          </a:prstGeom>
        </p:spPr>
        <p:txBody>
          <a:bodyPr>
            <a:spAutoFit/>
          </a:bodyPr>
          <a:lstStyle/>
          <a:p>
            <a:pPr algn="ctr" defTabSz="685800">
              <a:defRPr/>
            </a:pPr>
            <a:r>
              <a:rPr lang="en-ZA" sz="3600" b="1" kern="0" dirty="0">
                <a:solidFill>
                  <a:prstClr val="black"/>
                </a:solidFill>
                <a:latin typeface="Arial" panose="020B0604020202020204" pitchFamily="34" charset="0"/>
                <a:cs typeface="Arial" panose="020B0604020202020204" pitchFamily="34" charset="0"/>
              </a:rPr>
              <a:t>Part B: Legal issues</a:t>
            </a:r>
            <a:endParaRPr lang="en-ZA" sz="3600" kern="0" dirty="0">
              <a:solidFill>
                <a:sysClr val="windowText" lastClr="000000"/>
              </a:solidFill>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22</a:t>
            </a:r>
            <a:endParaRPr lang="en-US" dirty="0">
              <a:solidFill>
                <a:prstClr val="black">
                  <a:tint val="75000"/>
                </a:prstClr>
              </a:solidFill>
            </a:endParaRPr>
          </a:p>
        </p:txBody>
      </p:sp>
    </p:spTree>
    <p:extLst>
      <p:ext uri="{BB962C8B-B14F-4D97-AF65-F5344CB8AC3E}">
        <p14:creationId xmlns:p14="http://schemas.microsoft.com/office/powerpoint/2010/main" xmlns="" val="2573952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2816"/>
            <a:ext cx="7772400" cy="415637"/>
          </a:xfrm>
        </p:spPr>
        <p:txBody>
          <a:bodyPr>
            <a:normAutofit fontScale="90000"/>
          </a:bodyPr>
          <a:lstStyle/>
          <a:p>
            <a:r>
              <a:rPr lang="en-ZA" sz="2800" b="1" dirty="0" smtClean="0">
                <a:latin typeface="Arial" panose="020B0604020202020204" pitchFamily="34" charset="0"/>
                <a:cs typeface="Arial" panose="020B0604020202020204" pitchFamily="34" charset="0"/>
              </a:rPr>
              <a:t>Background </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178351"/>
            <a:ext cx="7772400" cy="4128940"/>
          </a:xfrm>
        </p:spPr>
        <p:txBody>
          <a:bodyPr>
            <a:normAutofit lnSpcReduction="10000"/>
          </a:bodyPr>
          <a:lstStyle/>
          <a:p>
            <a:r>
              <a:rPr lang="en-ZA" sz="2000" dirty="0">
                <a:latin typeface="Arial" panose="020B0604020202020204" pitchFamily="34" charset="0"/>
                <a:cs typeface="Arial" panose="020B0604020202020204" pitchFamily="34" charset="0"/>
              </a:rPr>
              <a:t>The NDSD had drafted an affidavit with the purpose of initiating the extension of the foster care order on the same terms as the foster care order that expires on 31 Dec 2017.</a:t>
            </a:r>
          </a:p>
          <a:p>
            <a:pPr lvl="0"/>
            <a:r>
              <a:rPr lang="en-ZA" sz="2000" dirty="0" smtClean="0">
                <a:latin typeface="Arial" panose="020B0604020202020204" pitchFamily="34" charset="0"/>
                <a:cs typeface="Arial" panose="020B0604020202020204" pitchFamily="34" charset="0"/>
              </a:rPr>
              <a:t>However we subsequently discovered that </a:t>
            </a:r>
            <a:r>
              <a:rPr lang="en-ZA" sz="2000" dirty="0">
                <a:latin typeface="Arial" panose="020B0604020202020204" pitchFamily="34" charset="0"/>
                <a:cs typeface="Arial" panose="020B0604020202020204" pitchFamily="34" charset="0"/>
              </a:rPr>
              <a:t>constitutionally it will not be possible to induce the administrative provisions of the Child Care </a:t>
            </a:r>
            <a:r>
              <a:rPr lang="en-ZA" sz="2000" dirty="0" smtClean="0">
                <a:latin typeface="Arial" panose="020B0604020202020204" pitchFamily="34" charset="0"/>
                <a:cs typeface="Arial" panose="020B0604020202020204" pitchFamily="34" charset="0"/>
              </a:rPr>
              <a:t>Act</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because this Act is repealed.</a:t>
            </a:r>
            <a:endParaRPr lang="en-ZA" sz="2000" dirty="0" smtClean="0">
              <a:solidFill>
                <a:prstClr val="black"/>
              </a:solidFill>
              <a:latin typeface="Arial" panose="020B0604020202020204" pitchFamily="34" charset="0"/>
              <a:cs typeface="Arial" panose="020B0604020202020204" pitchFamily="34" charset="0"/>
            </a:endParaRPr>
          </a:p>
          <a:p>
            <a:pPr lvl="0"/>
            <a:r>
              <a:rPr lang="en-ZA" sz="2000" dirty="0" smtClean="0">
                <a:solidFill>
                  <a:prstClr val="black"/>
                </a:solidFill>
                <a:latin typeface="Arial" panose="020B0604020202020204" pitchFamily="34" charset="0"/>
                <a:cs typeface="Arial" panose="020B0604020202020204" pitchFamily="34" charset="0"/>
              </a:rPr>
              <a:t>A decision </a:t>
            </a:r>
            <a:r>
              <a:rPr lang="en-ZA" sz="2000" dirty="0">
                <a:solidFill>
                  <a:prstClr val="black"/>
                </a:solidFill>
                <a:latin typeface="Arial" panose="020B0604020202020204" pitchFamily="34" charset="0"/>
                <a:cs typeface="Arial" panose="020B0604020202020204" pitchFamily="34" charset="0"/>
              </a:rPr>
              <a:t>that we should not extend the Court </a:t>
            </a:r>
            <a:r>
              <a:rPr lang="en-ZA" sz="2000" dirty="0" smtClean="0">
                <a:solidFill>
                  <a:prstClr val="black"/>
                </a:solidFill>
                <a:latin typeface="Arial" panose="020B0604020202020204" pitchFamily="34" charset="0"/>
                <a:cs typeface="Arial" panose="020B0604020202020204" pitchFamily="34" charset="0"/>
              </a:rPr>
              <a:t>Order was taken by the Department.</a:t>
            </a:r>
          </a:p>
          <a:p>
            <a:pPr lvl="0"/>
            <a:r>
              <a:rPr lang="en-ZA" sz="2000" dirty="0">
                <a:solidFill>
                  <a:prstClr val="black"/>
                </a:solidFill>
                <a:latin typeface="Arial" panose="020B0604020202020204" pitchFamily="34" charset="0"/>
                <a:cs typeface="Arial" panose="020B0604020202020204" pitchFamily="34" charset="0"/>
              </a:rPr>
              <a:t>This meant that the Provinces </a:t>
            </a:r>
            <a:r>
              <a:rPr lang="en-ZA" sz="2000" dirty="0" smtClean="0">
                <a:solidFill>
                  <a:prstClr val="black"/>
                </a:solidFill>
                <a:latin typeface="Arial" panose="020B0604020202020204" pitchFamily="34" charset="0"/>
                <a:cs typeface="Arial" panose="020B0604020202020204" pitchFamily="34" charset="0"/>
              </a:rPr>
              <a:t>must eradicate </a:t>
            </a:r>
            <a:r>
              <a:rPr lang="en-ZA" sz="2000" dirty="0">
                <a:solidFill>
                  <a:prstClr val="black"/>
                </a:solidFill>
                <a:latin typeface="Arial" panose="020B0604020202020204" pitchFamily="34" charset="0"/>
                <a:cs typeface="Arial" panose="020B0604020202020204" pitchFamily="34" charset="0"/>
              </a:rPr>
              <a:t>backlogs and </a:t>
            </a:r>
            <a:r>
              <a:rPr lang="en-ZA" sz="2000" dirty="0" smtClean="0">
                <a:solidFill>
                  <a:prstClr val="black"/>
                </a:solidFill>
                <a:latin typeface="Arial" panose="020B0604020202020204" pitchFamily="34" charset="0"/>
                <a:cs typeface="Arial" panose="020B0604020202020204" pitchFamily="34" charset="0"/>
              </a:rPr>
              <a:t>put systems </a:t>
            </a:r>
            <a:r>
              <a:rPr lang="en-ZA" sz="2000" dirty="0">
                <a:solidFill>
                  <a:prstClr val="black"/>
                </a:solidFill>
                <a:latin typeface="Arial" panose="020B0604020202020204" pitchFamily="34" charset="0"/>
                <a:cs typeface="Arial" panose="020B0604020202020204" pitchFamily="34" charset="0"/>
              </a:rPr>
              <a:t>in place to address </a:t>
            </a:r>
            <a:r>
              <a:rPr lang="en-ZA" sz="2000" dirty="0" smtClean="0">
                <a:solidFill>
                  <a:prstClr val="black"/>
                </a:solidFill>
                <a:latin typeface="Arial" panose="020B0604020202020204" pitchFamily="34" charset="0"/>
                <a:cs typeface="Arial" panose="020B0604020202020204" pitchFamily="34" charset="0"/>
              </a:rPr>
              <a:t>the cyclical </a:t>
            </a:r>
            <a:r>
              <a:rPr lang="en-ZA" sz="2000" dirty="0">
                <a:solidFill>
                  <a:prstClr val="black"/>
                </a:solidFill>
                <a:latin typeface="Arial" panose="020B0604020202020204" pitchFamily="34" charset="0"/>
                <a:cs typeface="Arial" panose="020B0604020202020204" pitchFamily="34" charset="0"/>
              </a:rPr>
              <a:t>nature of the expiry of the court orders.</a:t>
            </a:r>
          </a:p>
          <a:p>
            <a:pPr lvl="0"/>
            <a:r>
              <a:rPr lang="en-ZA" sz="2000" dirty="0" smtClean="0">
                <a:solidFill>
                  <a:prstClr val="black"/>
                </a:solidFill>
                <a:latin typeface="Arial" panose="020B0604020202020204" pitchFamily="34" charset="0"/>
                <a:cs typeface="Arial" panose="020B0604020202020204" pitchFamily="34" charset="0"/>
              </a:rPr>
              <a:t>Subsequently</a:t>
            </a:r>
            <a:r>
              <a:rPr lang="en-ZA" sz="2000" dirty="0">
                <a:solidFill>
                  <a:prstClr val="black"/>
                </a:solidFill>
                <a:latin typeface="Arial" panose="020B0604020202020204" pitchFamily="34" charset="0"/>
                <a:cs typeface="Arial" panose="020B0604020202020204" pitchFamily="34" charset="0"/>
              </a:rPr>
              <a:t>, CCL proceeded to file </a:t>
            </a:r>
            <a:r>
              <a:rPr lang="en-ZA" sz="2000" dirty="0" smtClean="0">
                <a:solidFill>
                  <a:prstClr val="black"/>
                </a:solidFill>
                <a:latin typeface="Arial" panose="020B0604020202020204" pitchFamily="34" charset="0"/>
                <a:cs typeface="Arial" panose="020B0604020202020204" pitchFamily="34" charset="0"/>
              </a:rPr>
              <a:t>an </a:t>
            </a:r>
            <a:r>
              <a:rPr lang="en-ZA" sz="2000" dirty="0">
                <a:solidFill>
                  <a:prstClr val="black"/>
                </a:solidFill>
                <a:latin typeface="Arial" panose="020B0604020202020204" pitchFamily="34" charset="0"/>
                <a:cs typeface="Arial" panose="020B0604020202020204" pitchFamily="34" charset="0"/>
              </a:rPr>
              <a:t>application on 20 Oct </a:t>
            </a:r>
            <a:r>
              <a:rPr lang="en-ZA" sz="2000" dirty="0" smtClean="0">
                <a:solidFill>
                  <a:prstClr val="black"/>
                </a:solidFill>
                <a:latin typeface="Arial" panose="020B0604020202020204" pitchFamily="34" charset="0"/>
                <a:cs typeface="Arial" panose="020B0604020202020204" pitchFamily="34" charset="0"/>
              </a:rPr>
              <a:t>2017</a:t>
            </a:r>
            <a:r>
              <a:rPr lang="en-ZA" sz="1800" dirty="0" smtClean="0">
                <a:solidFill>
                  <a:prstClr val="black"/>
                </a:solidFill>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23</a:t>
            </a:r>
            <a:endParaRPr lang="en-US" dirty="0">
              <a:solidFill>
                <a:prstClr val="black">
                  <a:tint val="75000"/>
                </a:prstClr>
              </a:solidFill>
            </a:endParaRPr>
          </a:p>
        </p:txBody>
      </p:sp>
    </p:spTree>
    <p:extLst>
      <p:ext uri="{BB962C8B-B14F-4D97-AF65-F5344CB8AC3E}">
        <p14:creationId xmlns:p14="http://schemas.microsoft.com/office/powerpoint/2010/main" xmlns="" val="4177466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7520"/>
            <a:ext cx="7772400" cy="452005"/>
          </a:xfrm>
        </p:spPr>
        <p:txBody>
          <a:bodyPr>
            <a:noAutofit/>
          </a:bodyPr>
          <a:lstStyle/>
          <a:p>
            <a:r>
              <a:rPr lang="en-ZA" sz="2800" b="1" dirty="0" smtClean="0">
                <a:latin typeface="Arial" panose="020B0604020202020204" pitchFamily="34" charset="0"/>
                <a:cs typeface="Arial" panose="020B0604020202020204" pitchFamily="34" charset="0"/>
              </a:rPr>
              <a:t>Background </a:t>
            </a:r>
            <a:r>
              <a:rPr lang="en-ZA" sz="2800" b="1" dirty="0" err="1" smtClean="0">
                <a:latin typeface="Arial" panose="020B0604020202020204" pitchFamily="34" charset="0"/>
                <a:cs typeface="Arial" panose="020B0604020202020204" pitchFamily="34" charset="0"/>
              </a:rPr>
              <a:t>cont</a:t>
            </a:r>
            <a:r>
              <a:rPr lang="en-ZA" sz="2800" b="1" dirty="0" smtClean="0">
                <a:latin typeface="Arial" panose="020B0604020202020204" pitchFamily="34" charset="0"/>
                <a:cs typeface="Arial" panose="020B0604020202020204" pitchFamily="34" charset="0"/>
              </a:rPr>
              <a:t>….</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79526"/>
            <a:ext cx="7772400" cy="4093752"/>
          </a:xfrm>
        </p:spPr>
        <p:txBody>
          <a:bodyPr>
            <a:normAutofit/>
          </a:bodyPr>
          <a:lstStyle/>
          <a:p>
            <a:pPr lvl="0"/>
            <a:r>
              <a:rPr lang="en-ZA"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Their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prayers at Clause 2 of the Notice of Motion (NOM) is that the Court declare that:</a:t>
            </a:r>
          </a:p>
          <a:p>
            <a:pPr lvl="0"/>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 The failure of the first respondent (Minister) to prepare and introduce before Parliament amending legislation to produce a comprehensive legal solution in respect of the overburdened foster care system is unconstitutional, unlawful and invalid; and</a:t>
            </a:r>
          </a:p>
          <a:p>
            <a:pPr lvl="0"/>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The failure of the State </a:t>
            </a:r>
            <a:r>
              <a:rPr lang="en-ZA"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(Provinces) to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put in place the necessary mechanisms, structures, </a:t>
            </a:r>
            <a:r>
              <a:rPr lang="en-ZA"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and resources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to ensure that the foster care system operates in a sustainable and effective manner is unconstitutional, unlawful and invalid.</a:t>
            </a:r>
          </a:p>
          <a:p>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24</a:t>
            </a:r>
            <a:endParaRPr lang="en-US" dirty="0">
              <a:solidFill>
                <a:prstClr val="black">
                  <a:tint val="75000"/>
                </a:prstClr>
              </a:solidFill>
            </a:endParaRPr>
          </a:p>
        </p:txBody>
      </p:sp>
    </p:spTree>
    <p:extLst>
      <p:ext uri="{BB962C8B-B14F-4D97-AF65-F5344CB8AC3E}">
        <p14:creationId xmlns:p14="http://schemas.microsoft.com/office/powerpoint/2010/main" xmlns="" val="3221842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solidFill>
                  <a:prstClr val="black"/>
                </a:solidFill>
                <a:latin typeface="Arial" panose="020B0604020202020204" pitchFamily="34" charset="0"/>
                <a:cs typeface="Arial" panose="020B0604020202020204" pitchFamily="34" charset="0"/>
              </a:rPr>
              <a:t>Prayer 1</a:t>
            </a:r>
            <a:br>
              <a:rPr lang="en-ZA" sz="2800" b="1" dirty="0">
                <a:solidFill>
                  <a:prstClr val="black"/>
                </a:solidFill>
                <a:latin typeface="Arial" panose="020B0604020202020204" pitchFamily="34" charset="0"/>
                <a:cs typeface="Arial" panose="020B0604020202020204" pitchFamily="34" charset="0"/>
              </a:rPr>
            </a:br>
            <a:r>
              <a:rPr lang="en-ZA" sz="2800" b="1" dirty="0">
                <a:solidFill>
                  <a:prstClr val="black"/>
                </a:solidFill>
                <a:latin typeface="Arial" panose="020B0604020202020204" pitchFamily="34" charset="0"/>
                <a:cs typeface="Arial" panose="020B0604020202020204" pitchFamily="34" charset="0"/>
              </a:rPr>
              <a:t>Comprehensive legal </a:t>
            </a:r>
            <a:r>
              <a:rPr lang="en-ZA" sz="2800" b="1" dirty="0" smtClean="0">
                <a:solidFill>
                  <a:prstClr val="black"/>
                </a:solidFill>
                <a:latin typeface="Arial" panose="020B0604020202020204" pitchFamily="34" charset="0"/>
                <a:cs typeface="Arial" panose="020B0604020202020204" pitchFamily="34" charset="0"/>
              </a:rPr>
              <a:t>solution…</a:t>
            </a:r>
            <a:r>
              <a:rPr lang="en-ZA" dirty="0" smtClean="0">
                <a:solidFill>
                  <a:srgbClr val="000000"/>
                </a:solidFill>
              </a:rPr>
              <a:t> </a:t>
            </a:r>
            <a:endParaRPr lang="en-ZA" dirty="0"/>
          </a:p>
        </p:txBody>
      </p:sp>
      <p:sp>
        <p:nvSpPr>
          <p:cNvPr id="3" name="Content Placeholder 2"/>
          <p:cNvSpPr>
            <a:spLocks noGrp="1"/>
          </p:cNvSpPr>
          <p:nvPr>
            <p:ph idx="1"/>
          </p:nvPr>
        </p:nvSpPr>
        <p:spPr/>
        <p:txBody>
          <a:bodyPr>
            <a:normAutofit/>
          </a:bodyPr>
          <a:lstStyle/>
          <a:p>
            <a:r>
              <a:rPr lang="en-ZA" sz="1800" dirty="0" smtClean="0">
                <a:latin typeface="Arial" panose="020B0604020202020204" pitchFamily="34" charset="0"/>
                <a:cs typeface="Arial" panose="020B0604020202020204" pitchFamily="34" charset="0"/>
              </a:rPr>
              <a:t>Prayer 1 requires that a comprehensive legal solution be finalised.</a:t>
            </a:r>
          </a:p>
          <a:p>
            <a:r>
              <a:rPr lang="en-ZA" sz="1800" dirty="0" smtClean="0">
                <a:latin typeface="Arial" panose="020B0604020202020204" pitchFamily="34" charset="0"/>
                <a:cs typeface="Arial" panose="020B0604020202020204" pitchFamily="34" charset="0"/>
              </a:rPr>
              <a:t>This requires the amendments to the Children’s Act, 38 of 2005 and the Social Assistance Act, 2004.</a:t>
            </a:r>
          </a:p>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The proposed amendment </a:t>
            </a:r>
            <a:r>
              <a:rPr lang="en-ZA" sz="1800" dirty="0">
                <a:latin typeface="Arial" panose="020B0604020202020204" pitchFamily="34" charset="0"/>
                <a:cs typeface="Arial" panose="020B0604020202020204" pitchFamily="34" charset="0"/>
              </a:rPr>
              <a:t>to Children’s </a:t>
            </a:r>
            <a:r>
              <a:rPr lang="en-ZA" sz="1800" dirty="0" smtClean="0">
                <a:latin typeface="Arial" panose="020B0604020202020204" pitchFamily="34" charset="0"/>
                <a:cs typeface="Arial" panose="020B0604020202020204" pitchFamily="34" charset="0"/>
              </a:rPr>
              <a:t>Act is as follows:</a:t>
            </a:r>
            <a:endParaRPr lang="en-ZA" sz="1800" dirty="0">
              <a:latin typeface="Arial" panose="020B0604020202020204" pitchFamily="34" charset="0"/>
              <a:cs typeface="Arial" panose="020B0604020202020204" pitchFamily="34" charset="0"/>
            </a:endParaRPr>
          </a:p>
          <a:p>
            <a:pPr marL="0" indent="0">
              <a:buNone/>
            </a:pPr>
            <a:r>
              <a:rPr lang="en-ZA" sz="1800" dirty="0">
                <a:latin typeface="Arial" panose="020B0604020202020204" pitchFamily="34" charset="0"/>
                <a:cs typeface="Arial" panose="020B0604020202020204" pitchFamily="34" charset="0"/>
              </a:rPr>
              <a:t>1.	Section 150 of the Children’s Act, </a:t>
            </a:r>
            <a:r>
              <a:rPr lang="en-ZA" sz="1800" dirty="0" smtClean="0">
                <a:latin typeface="Arial" panose="020B0604020202020204" pitchFamily="34" charset="0"/>
                <a:cs typeface="Arial" panose="020B0604020202020204" pitchFamily="34" charset="0"/>
              </a:rPr>
              <a:t>38 of 2005 </a:t>
            </a:r>
            <a:r>
              <a:rPr lang="en-ZA" sz="1800" dirty="0">
                <a:latin typeface="Arial" panose="020B0604020202020204" pitchFamily="34" charset="0"/>
                <a:cs typeface="Arial" panose="020B0604020202020204" pitchFamily="34" charset="0"/>
              </a:rPr>
              <a:t>must be amended</a:t>
            </a:r>
          </a:p>
          <a:p>
            <a:pPr marL="0" indent="0">
              <a:buNone/>
            </a:pPr>
            <a:r>
              <a:rPr lang="en-ZA" sz="1800" dirty="0">
                <a:latin typeface="Arial" panose="020B0604020202020204" pitchFamily="34" charset="0"/>
                <a:cs typeface="Arial" panose="020B0604020202020204" pitchFamily="34" charset="0"/>
              </a:rPr>
              <a:t>“Has been abandoned or orphaned and </a:t>
            </a:r>
            <a:r>
              <a:rPr lang="en-ZA" sz="1800" b="1" dirty="0">
                <a:latin typeface="Arial" panose="020B0604020202020204" pitchFamily="34" charset="0"/>
                <a:cs typeface="Arial" panose="020B0604020202020204" pitchFamily="34" charset="0"/>
              </a:rPr>
              <a:t>[is without visible means of support] </a:t>
            </a:r>
            <a:r>
              <a:rPr lang="en-ZA" sz="1800" dirty="0">
                <a:latin typeface="Arial" panose="020B0604020202020204" pitchFamily="34" charset="0"/>
                <a:cs typeface="Arial" panose="020B0604020202020204" pitchFamily="34" charset="0"/>
              </a:rPr>
              <a:t>and </a:t>
            </a:r>
            <a:r>
              <a:rPr lang="en-ZA" sz="1800" u="sng" dirty="0">
                <a:latin typeface="Arial" panose="020B0604020202020204" pitchFamily="34" charset="0"/>
                <a:cs typeface="Arial" panose="020B0604020202020204" pitchFamily="34" charset="0"/>
              </a:rPr>
              <a:t>has no family member caring for him or her</a:t>
            </a:r>
            <a:r>
              <a:rPr lang="en-ZA" sz="1800" dirty="0">
                <a:latin typeface="Arial" panose="020B0604020202020204" pitchFamily="34" charset="0"/>
                <a:cs typeface="Arial" panose="020B0604020202020204" pitchFamily="34" charset="0"/>
              </a:rPr>
              <a:t>;”</a:t>
            </a:r>
          </a:p>
          <a:p>
            <a:r>
              <a:rPr lang="en-ZA" sz="1800" dirty="0" smtClean="0">
                <a:latin typeface="Arial" panose="020B0604020202020204" pitchFamily="34" charset="0"/>
                <a:cs typeface="Arial" panose="020B0604020202020204" pitchFamily="34" charset="0"/>
              </a:rPr>
              <a:t>The second amendment already addresses this proposal as it deletes the phrase “ </a:t>
            </a:r>
            <a:r>
              <a:rPr lang="en-ZA" sz="1800" b="1" dirty="0" smtClean="0">
                <a:latin typeface="Arial" panose="020B0604020202020204" pitchFamily="34" charset="0"/>
                <a:cs typeface="Arial" panose="020B0604020202020204" pitchFamily="34" charset="0"/>
              </a:rPr>
              <a:t>[is without visible means of support] </a:t>
            </a:r>
            <a:r>
              <a:rPr lang="en-ZA" sz="1800" dirty="0" smtClean="0">
                <a:latin typeface="Arial" panose="020B0604020202020204" pitchFamily="34" charset="0"/>
                <a:cs typeface="Arial" panose="020B0604020202020204" pitchFamily="34" charset="0"/>
              </a:rPr>
              <a:t>and replaces it with </a:t>
            </a:r>
            <a:r>
              <a:rPr lang="en-ZA" sz="1800" u="sng" dirty="0" smtClean="0">
                <a:latin typeface="Arial" panose="020B0604020202020204" pitchFamily="34" charset="0"/>
                <a:cs typeface="Arial" panose="020B0604020202020204" pitchFamily="34" charset="0"/>
              </a:rPr>
              <a:t>does not have the ability to support himself or herself and such inability is readily apparent</a:t>
            </a:r>
            <a:r>
              <a:rPr lang="en-ZA" sz="1800" dirty="0" smtClean="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25</a:t>
            </a:r>
            <a:endParaRPr lang="en-US" dirty="0">
              <a:solidFill>
                <a:prstClr val="black">
                  <a:tint val="75000"/>
                </a:prstClr>
              </a:solidFill>
            </a:endParaRPr>
          </a:p>
        </p:txBody>
      </p:sp>
    </p:spTree>
    <p:extLst>
      <p:ext uri="{BB962C8B-B14F-4D97-AF65-F5344CB8AC3E}">
        <p14:creationId xmlns:p14="http://schemas.microsoft.com/office/powerpoint/2010/main" xmlns="" val="4200452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813"/>
          </a:xfrm>
        </p:spPr>
        <p:txBody>
          <a:bodyPr>
            <a:normAutofit fontScale="90000"/>
          </a:bodyPr>
          <a:lstStyle/>
          <a:p>
            <a:r>
              <a:rPr lang="en-ZA" sz="2800" b="1" dirty="0">
                <a:solidFill>
                  <a:prstClr val="black"/>
                </a:solidFill>
                <a:latin typeface="Arial" panose="020B0604020202020204" pitchFamily="34" charset="0"/>
                <a:cs typeface="Arial" panose="020B0604020202020204" pitchFamily="34" charset="0"/>
              </a:rPr>
              <a:t>Prayer 1</a:t>
            </a:r>
            <a:br>
              <a:rPr lang="en-ZA" sz="2800" b="1" dirty="0">
                <a:solidFill>
                  <a:prstClr val="black"/>
                </a:solidFill>
                <a:latin typeface="Arial" panose="020B0604020202020204" pitchFamily="34" charset="0"/>
                <a:cs typeface="Arial" panose="020B0604020202020204" pitchFamily="34" charset="0"/>
              </a:rPr>
            </a:br>
            <a:r>
              <a:rPr lang="en-ZA" sz="2800" b="1" dirty="0">
                <a:solidFill>
                  <a:prstClr val="black"/>
                </a:solidFill>
                <a:latin typeface="Arial" panose="020B0604020202020204" pitchFamily="34" charset="0"/>
                <a:cs typeface="Arial" panose="020B0604020202020204" pitchFamily="34" charset="0"/>
              </a:rPr>
              <a:t>Comprehensive legal </a:t>
            </a:r>
            <a:r>
              <a:rPr lang="en-ZA" sz="2800" b="1" dirty="0" smtClean="0">
                <a:solidFill>
                  <a:prstClr val="black"/>
                </a:solidFill>
                <a:latin typeface="Arial" panose="020B0604020202020204" pitchFamily="34" charset="0"/>
                <a:cs typeface="Arial" panose="020B0604020202020204" pitchFamily="34" charset="0"/>
              </a:rPr>
              <a:t>solution…</a:t>
            </a:r>
            <a:endParaRPr lang="en-ZA" dirty="0"/>
          </a:p>
        </p:txBody>
      </p:sp>
      <p:sp>
        <p:nvSpPr>
          <p:cNvPr id="3" name="Content Placeholder 2"/>
          <p:cNvSpPr>
            <a:spLocks noGrp="1"/>
          </p:cNvSpPr>
          <p:nvPr>
            <p:ph idx="1"/>
          </p:nvPr>
        </p:nvSpPr>
        <p:spPr>
          <a:xfrm>
            <a:off x="457200" y="1187452"/>
            <a:ext cx="8229600" cy="4517609"/>
          </a:xfrm>
        </p:spPr>
        <p:txBody>
          <a:bodyPr>
            <a:normAutofit fontScale="92500" lnSpcReduction="20000"/>
          </a:bodyPr>
          <a:lstStyle/>
          <a:p>
            <a:pPr marL="85725" indent="0">
              <a:lnSpc>
                <a:spcPct val="150000"/>
              </a:lnSpc>
              <a:buNone/>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Section 150(2) contains a list of categories of children who may be in need of care and protection.</a:t>
            </a:r>
          </a:p>
          <a:p>
            <a:pPr marL="85725" indent="0">
              <a:lnSpc>
                <a:spcPct val="150000"/>
              </a:lnSpc>
              <a:buNone/>
            </a:pPr>
            <a:r>
              <a:rPr lang="en-ZA"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Amendment of s 150(2) to add to the list of categories of children who may be in need of care and protection the following:</a:t>
            </a: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675323">
              <a:lnSpc>
                <a:spcPct val="150000"/>
              </a:lnSpc>
            </a:pP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18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(j) A child who is orphaned or abandoned and has a family member caring for him or her</a:t>
            </a:r>
            <a:r>
              <a:rPr lang="en-GB" sz="1800" u="sng"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GB"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675323">
              <a:lnSpc>
                <a:spcPct val="150000"/>
              </a:lnSpc>
            </a:pPr>
            <a:r>
              <a:rPr lang="en-GB"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It is anticipated that this amendment places orphaned and abandoned children who are living with relatives on the list of those who may be in need of care and protection. Without the automatic assumption that they are in need of care and protection such children will then not be taken through the court processes unless there are other reasons to believe that they are in need of care and protection, for example if they are abused or neglected.</a:t>
            </a:r>
          </a:p>
          <a:p>
            <a:pPr marL="358792" indent="0">
              <a:lnSpc>
                <a:spcPct val="150000"/>
              </a:lnSpc>
              <a:buNone/>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26</a:t>
            </a:r>
            <a:endParaRPr lang="en-US" dirty="0">
              <a:solidFill>
                <a:prstClr val="black">
                  <a:tint val="75000"/>
                </a:prstClr>
              </a:solidFill>
            </a:endParaRPr>
          </a:p>
        </p:txBody>
      </p:sp>
    </p:spTree>
    <p:extLst>
      <p:ext uri="{BB962C8B-B14F-4D97-AF65-F5344CB8AC3E}">
        <p14:creationId xmlns:p14="http://schemas.microsoft.com/office/powerpoint/2010/main" xmlns="" val="2247223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solidFill>
                  <a:prstClr val="black"/>
                </a:solidFill>
                <a:latin typeface="Arial" panose="020B0604020202020204" pitchFamily="34" charset="0"/>
                <a:cs typeface="Arial" panose="020B0604020202020204" pitchFamily="34" charset="0"/>
              </a:rPr>
              <a:t>Prayer 1</a:t>
            </a:r>
            <a:br>
              <a:rPr lang="en-ZA" sz="2800" b="1" dirty="0">
                <a:solidFill>
                  <a:prstClr val="black"/>
                </a:solidFill>
                <a:latin typeface="Arial" panose="020B0604020202020204" pitchFamily="34" charset="0"/>
                <a:cs typeface="Arial" panose="020B0604020202020204" pitchFamily="34" charset="0"/>
              </a:rPr>
            </a:br>
            <a:r>
              <a:rPr lang="en-ZA" sz="2800" b="1" dirty="0">
                <a:solidFill>
                  <a:prstClr val="black"/>
                </a:solidFill>
                <a:latin typeface="Arial" panose="020B0604020202020204" pitchFamily="34" charset="0"/>
                <a:cs typeface="Arial" panose="020B0604020202020204" pitchFamily="34" charset="0"/>
              </a:rPr>
              <a:t>Comprehensive legal </a:t>
            </a:r>
            <a:r>
              <a:rPr lang="en-ZA" sz="2800" b="1" dirty="0" smtClean="0">
                <a:solidFill>
                  <a:prstClr val="black"/>
                </a:solidFill>
                <a:latin typeface="Arial" panose="020B0604020202020204" pitchFamily="34" charset="0"/>
                <a:cs typeface="Arial" panose="020B0604020202020204" pitchFamily="34" charset="0"/>
              </a:rPr>
              <a:t>solution…</a:t>
            </a:r>
            <a:endParaRPr lang="en-ZA" dirty="0"/>
          </a:p>
        </p:txBody>
      </p:sp>
      <p:sp>
        <p:nvSpPr>
          <p:cNvPr id="3" name="Content Placeholder 2"/>
          <p:cNvSpPr>
            <a:spLocks noGrp="1"/>
          </p:cNvSpPr>
          <p:nvPr>
            <p:ph idx="1"/>
          </p:nvPr>
        </p:nvSpPr>
        <p:spPr/>
        <p:txBody>
          <a:bodyPr/>
          <a:lstStyle/>
          <a:p>
            <a:pPr marL="0" indent="0">
              <a:buNone/>
            </a:pPr>
            <a:endParaRPr lang="en-ZA" sz="1800" dirty="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The Department has already drafted the third amendment which was presented at the Child and Protection Forum</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which the applicant’s attended.</a:t>
            </a:r>
          </a:p>
          <a:p>
            <a:r>
              <a:rPr lang="en-ZA" sz="1800" dirty="0" smtClean="0">
                <a:latin typeface="Arial" panose="020B0604020202020204" pitchFamily="34" charset="0"/>
                <a:cs typeface="Arial" panose="020B0604020202020204" pitchFamily="34" charset="0"/>
              </a:rPr>
              <a:t>There is a  view that these amendments  must be separated from the 3</a:t>
            </a:r>
            <a:r>
              <a:rPr lang="en-ZA" sz="1800" baseline="30000" dirty="0" smtClean="0">
                <a:latin typeface="Arial" panose="020B0604020202020204" pitchFamily="34" charset="0"/>
                <a:cs typeface="Arial" panose="020B0604020202020204" pitchFamily="34" charset="0"/>
              </a:rPr>
              <a:t>rd</a:t>
            </a:r>
            <a:r>
              <a:rPr lang="en-ZA" sz="1800" dirty="0" smtClean="0">
                <a:latin typeface="Arial" panose="020B0604020202020204" pitchFamily="34" charset="0"/>
                <a:cs typeface="Arial" panose="020B0604020202020204" pitchFamily="34" charset="0"/>
              </a:rPr>
              <a:t> amendment to expedite the process.</a:t>
            </a:r>
          </a:p>
          <a:p>
            <a:r>
              <a:rPr lang="en-ZA" sz="1800" dirty="0" smtClean="0">
                <a:latin typeface="Arial" panose="020B0604020202020204" pitchFamily="34" charset="0"/>
                <a:cs typeface="Arial" panose="020B0604020202020204" pitchFamily="34" charset="0"/>
              </a:rPr>
              <a:t>The third amendment will take too long as it will be split into s 75 and 76 as it spans both provincial and national competencies.</a:t>
            </a:r>
          </a:p>
          <a:p>
            <a:r>
              <a:rPr lang="en-ZA" sz="1800" dirty="0" smtClean="0">
                <a:latin typeface="Arial" panose="020B0604020202020204" pitchFamily="34" charset="0"/>
                <a:cs typeface="Arial" panose="020B0604020202020204" pitchFamily="34" charset="0"/>
              </a:rPr>
              <a:t>The Department will be pursuing the relevant amendments separately to expedite the process in order to bring these sections into effect quicker once the policy is approved by March 2018.</a:t>
            </a: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27</a:t>
            </a:r>
            <a:endParaRPr lang="en-US" dirty="0">
              <a:solidFill>
                <a:prstClr val="black">
                  <a:tint val="75000"/>
                </a:prstClr>
              </a:solidFill>
            </a:endParaRPr>
          </a:p>
        </p:txBody>
      </p:sp>
    </p:spTree>
    <p:extLst>
      <p:ext uri="{BB962C8B-B14F-4D97-AF65-F5344CB8AC3E}">
        <p14:creationId xmlns:p14="http://schemas.microsoft.com/office/powerpoint/2010/main" xmlns="" val="3625339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latin typeface="Arial" panose="020B0604020202020204" pitchFamily="34" charset="0"/>
                <a:cs typeface="Arial" panose="020B0604020202020204" pitchFamily="34" charset="0"/>
              </a:rPr>
              <a:t>Comprehensive Legal Solution </a:t>
            </a:r>
            <a:r>
              <a:rPr lang="en-ZA" dirty="0" smtClean="0">
                <a:latin typeface="Arial" panose="020B0604020202020204" pitchFamily="34" charset="0"/>
                <a:cs typeface="Arial" panose="020B0604020202020204" pitchFamily="34" charset="0"/>
              </a:rPr>
              <a:t>…</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02636"/>
            <a:ext cx="8229600" cy="4482548"/>
          </a:xfrm>
        </p:spPr>
        <p:txBody>
          <a:bodyPr>
            <a:normAutofit/>
          </a:bodyPr>
          <a:lstStyle/>
          <a:p>
            <a:r>
              <a:rPr lang="en-ZA" sz="2400" dirty="0" smtClean="0">
                <a:latin typeface="Arial" panose="020B0604020202020204" pitchFamily="34" charset="0"/>
                <a:cs typeface="Arial" panose="020B0604020202020204" pitchFamily="34" charset="0"/>
              </a:rPr>
              <a:t>The amendment to the Social Assistance Act that is required, is to bring into effect  the extended child support grant.</a:t>
            </a:r>
          </a:p>
          <a:p>
            <a:r>
              <a:rPr lang="en-ZA" sz="2400" dirty="0" smtClean="0">
                <a:latin typeface="Arial" panose="020B0604020202020204" pitchFamily="34" charset="0"/>
                <a:cs typeface="Arial" panose="020B0604020202020204" pitchFamily="34" charset="0"/>
              </a:rPr>
              <a:t>This amendment is at an advanced stage and is awaiting approval for introduction in Parliament.</a:t>
            </a:r>
          </a:p>
          <a:p>
            <a:r>
              <a:rPr lang="en-ZA" sz="2400" dirty="0" smtClean="0">
                <a:latin typeface="Arial" panose="020B0604020202020204" pitchFamily="34" charset="0"/>
                <a:cs typeface="Arial" panose="020B0604020202020204" pitchFamily="34" charset="0"/>
              </a:rPr>
              <a:t>This amendment includes all orphans.</a:t>
            </a:r>
          </a:p>
          <a:p>
            <a:r>
              <a:rPr lang="en-GB" sz="2400" dirty="0">
                <a:latin typeface="Arial" panose="020B0604020202020204" pitchFamily="34" charset="0"/>
                <a:cs typeface="Arial" panose="020B0604020202020204" pitchFamily="34" charset="0"/>
              </a:rPr>
              <a:t>There is general support for section 6 of the Bill for making the CSG available to a person who is the primary care giver of a child or the head of a child-headed household and for which necessary processes and interventions will be outlined in the Regulations. </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29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28</a:t>
            </a:r>
            <a:endParaRPr lang="en-US" dirty="0">
              <a:solidFill>
                <a:prstClr val="black">
                  <a:tint val="75000"/>
                </a:prstClr>
              </a:solidFill>
            </a:endParaRPr>
          </a:p>
        </p:txBody>
      </p:sp>
    </p:spTree>
    <p:extLst>
      <p:ext uri="{BB962C8B-B14F-4D97-AF65-F5344CB8AC3E}">
        <p14:creationId xmlns:p14="http://schemas.microsoft.com/office/powerpoint/2010/main" xmlns="" val="4012451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58265" y="172068"/>
            <a:ext cx="7996187" cy="559451"/>
          </a:xfrm>
        </p:spPr>
        <p:txBody>
          <a:bodyPr>
            <a:normAutofit/>
          </a:bodyPr>
          <a:lstStyle/>
          <a:p>
            <a:r>
              <a:rPr lang="en-ZA" sz="2400" b="1" dirty="0" smtClean="0">
                <a:latin typeface="Arial" panose="020B0604020202020204" pitchFamily="34" charset="0"/>
                <a:ea typeface="ヒラギノ角ゴ Pro W3"/>
                <a:cs typeface="Arial" panose="020B0604020202020204" pitchFamily="34" charset="0"/>
              </a:rPr>
              <a:t>Overview of foster care programme</a:t>
            </a:r>
            <a:r>
              <a:rPr lang="en-ZA" sz="2800" b="1" dirty="0" smtClean="0">
                <a:latin typeface="Arial" panose="020B0604020202020204" pitchFamily="34" charset="0"/>
                <a:ea typeface="ヒラギノ角ゴ Pro W3"/>
                <a:cs typeface="Arial" panose="020B0604020202020204" pitchFamily="34" charset="0"/>
              </a:rPr>
              <a:t>  </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221380" y="865241"/>
            <a:ext cx="8893743" cy="4761583"/>
          </a:xfrm>
        </p:spPr>
        <p:txBody>
          <a:bodyPr>
            <a:noAutofit/>
          </a:bodyPr>
          <a:lstStyle/>
          <a:p>
            <a:pPr algn="just"/>
            <a:r>
              <a:rPr lang="en-ZA" sz="1800" dirty="0" smtClean="0">
                <a:latin typeface="Arial" panose="020B0604020202020204" pitchFamily="34" charset="0"/>
                <a:ea typeface="ヒラギノ角ゴ Pro W3"/>
                <a:cs typeface="Arial" panose="020B0604020202020204" pitchFamily="34" charset="0"/>
              </a:rPr>
              <a:t>Foster </a:t>
            </a:r>
            <a:r>
              <a:rPr lang="en-ZA" sz="1800" dirty="0">
                <a:latin typeface="Arial" panose="020B0604020202020204" pitchFamily="34" charset="0"/>
                <a:ea typeface="ヒラギノ角ゴ Pro W3"/>
                <a:cs typeface="Arial" panose="020B0604020202020204" pitchFamily="34" charset="0"/>
              </a:rPr>
              <a:t>care is a </a:t>
            </a:r>
            <a:r>
              <a:rPr lang="en-ZA" sz="1800" b="1" dirty="0" smtClean="0">
                <a:latin typeface="Arial" panose="020B0604020202020204" pitchFamily="34" charset="0"/>
                <a:ea typeface="ヒラギノ角ゴ Pro W3"/>
                <a:cs typeface="Arial" panose="020B0604020202020204" pitchFamily="34" charset="0"/>
              </a:rPr>
              <a:t>statutory intervention programme </a:t>
            </a:r>
            <a:r>
              <a:rPr lang="en-ZA" sz="1800" dirty="0" smtClean="0">
                <a:latin typeface="Arial" panose="020B0604020202020204" pitchFamily="34" charset="0"/>
                <a:ea typeface="ヒラギノ角ゴ Pro W3"/>
                <a:cs typeface="Arial" panose="020B0604020202020204" pitchFamily="34" charset="0"/>
              </a:rPr>
              <a:t>legislated </a:t>
            </a:r>
            <a:r>
              <a:rPr lang="en-ZA" sz="1800" dirty="0">
                <a:latin typeface="Arial" panose="020B0604020202020204" pitchFamily="34" charset="0"/>
                <a:ea typeface="ヒラギノ角ゴ Pro W3"/>
                <a:cs typeface="Arial" panose="020B0604020202020204" pitchFamily="34" charset="0"/>
              </a:rPr>
              <a:t>in the Children’s Act 38 of </a:t>
            </a:r>
            <a:r>
              <a:rPr lang="en-ZA" sz="1800" dirty="0" smtClean="0">
                <a:latin typeface="Arial" panose="020B0604020202020204" pitchFamily="34" charset="0"/>
                <a:ea typeface="ヒラギノ角ゴ Pro W3"/>
                <a:cs typeface="Arial" panose="020B0604020202020204" pitchFamily="34" charset="0"/>
              </a:rPr>
              <a:t>2005.</a:t>
            </a:r>
          </a:p>
          <a:p>
            <a:pPr algn="just"/>
            <a:r>
              <a:rPr lang="en-ZA" sz="1800" dirty="0">
                <a:latin typeface="Arial" panose="020B0604020202020204" pitchFamily="34" charset="0"/>
                <a:ea typeface="ヒラギノ角ゴ Pro W3"/>
                <a:cs typeface="Arial" panose="020B0604020202020204" pitchFamily="34" charset="0"/>
              </a:rPr>
              <a:t>The programme contributes to the Department’s overarching outcomes 3 and 13 </a:t>
            </a:r>
            <a:r>
              <a:rPr lang="en-ZA" sz="1800" dirty="0" smtClean="0">
                <a:latin typeface="Arial" panose="020B0604020202020204" pitchFamily="34" charset="0"/>
                <a:ea typeface="ヒラギノ角ゴ Pro W3"/>
                <a:cs typeface="Arial" panose="020B0604020202020204" pitchFamily="34" charset="0"/>
              </a:rPr>
              <a:t>r </a:t>
            </a:r>
            <a:r>
              <a:rPr lang="en-ZA" sz="1800" dirty="0">
                <a:latin typeface="Arial" panose="020B0604020202020204" pitchFamily="34" charset="0"/>
                <a:ea typeface="ヒラギノ角ゴ Pro W3"/>
                <a:cs typeface="Arial" panose="020B0604020202020204" pitchFamily="34" charset="0"/>
              </a:rPr>
              <a:t>aimed at ensuring that ‘all people in South Africa are and feel safe’ and contributing to an ‘inclusive and responsive social protection system’ respectively.</a:t>
            </a:r>
          </a:p>
          <a:p>
            <a:pPr algn="just"/>
            <a:r>
              <a:rPr lang="en-ZA" sz="1800" dirty="0" smtClean="0">
                <a:latin typeface="Arial" panose="020B0604020202020204" pitchFamily="34" charset="0"/>
                <a:ea typeface="ヒラギノ角ゴ Pro W3"/>
                <a:cs typeface="Arial" panose="020B0604020202020204" pitchFamily="34" charset="0"/>
              </a:rPr>
              <a:t>It is targeted for </a:t>
            </a:r>
            <a:r>
              <a:rPr lang="en-ZA" sz="1800" b="1" dirty="0" smtClean="0">
                <a:latin typeface="Arial" panose="020B0604020202020204" pitchFamily="34" charset="0"/>
                <a:ea typeface="ヒラギノ角ゴ Pro W3"/>
                <a:cs typeface="Arial" panose="020B0604020202020204" pitchFamily="34" charset="0"/>
              </a:rPr>
              <a:t>children who are found to be in need of care and protection </a:t>
            </a:r>
            <a:r>
              <a:rPr lang="en-ZA" sz="1800" u="sng" dirty="0">
                <a:latin typeface="Arial" panose="020B0604020202020204" pitchFamily="34" charset="0"/>
                <a:ea typeface="ヒラギノ角ゴ Pro W3"/>
                <a:cs typeface="Arial" panose="020B0604020202020204" pitchFamily="34" charset="0"/>
              </a:rPr>
              <a:t>by the Children’s Court </a:t>
            </a:r>
            <a:r>
              <a:rPr lang="en-ZA" sz="1800" dirty="0">
                <a:latin typeface="Arial" panose="020B0604020202020204" pitchFamily="34" charset="0"/>
                <a:ea typeface="ヒラギノ角ゴ Pro W3"/>
                <a:cs typeface="Arial" panose="020B0604020202020204" pitchFamily="34" charset="0"/>
              </a:rPr>
              <a:t>placing them in the care of a cluster foster care scheme, unrelated person or a family member other than their biological parents. </a:t>
            </a:r>
            <a:endParaRPr lang="en-ZA" sz="1800"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The purpose is </a:t>
            </a:r>
            <a:r>
              <a:rPr lang="en-ZA" sz="1800" dirty="0">
                <a:latin typeface="Arial" panose="020B0604020202020204" pitchFamily="34" charset="0"/>
                <a:ea typeface="ヒラギノ角ゴ Pro W3"/>
                <a:cs typeface="Arial" panose="020B0604020202020204" pitchFamily="34" charset="0"/>
              </a:rPr>
              <a:t>to provide care and protection to these children in a </a:t>
            </a:r>
            <a:r>
              <a:rPr lang="en-ZA" sz="1800" b="1" dirty="0">
                <a:latin typeface="Arial" panose="020B0604020202020204" pitchFamily="34" charset="0"/>
                <a:ea typeface="ヒラギノ角ゴ Pro W3"/>
                <a:cs typeface="Arial" panose="020B0604020202020204" pitchFamily="34" charset="0"/>
              </a:rPr>
              <a:t>nurturing, safe and healthy environment with positive support. </a:t>
            </a:r>
            <a:endParaRPr lang="en-ZA" sz="1800" b="1"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It </a:t>
            </a:r>
            <a:r>
              <a:rPr lang="en-ZA" sz="1800" dirty="0">
                <a:latin typeface="Arial" panose="020B0604020202020204" pitchFamily="34" charset="0"/>
                <a:ea typeface="ヒラギノ角ゴ Pro W3"/>
                <a:cs typeface="Arial" panose="020B0604020202020204" pitchFamily="34" charset="0"/>
              </a:rPr>
              <a:t>seeks to </a:t>
            </a:r>
            <a:r>
              <a:rPr lang="en-ZA" sz="1800" b="1" dirty="0">
                <a:latin typeface="Arial" panose="020B0604020202020204" pitchFamily="34" charset="0"/>
                <a:ea typeface="ヒラギノ角ゴ Pro W3"/>
                <a:cs typeface="Arial" panose="020B0604020202020204" pitchFamily="34" charset="0"/>
              </a:rPr>
              <a:t>promote the goals of permanency planning</a:t>
            </a:r>
            <a:r>
              <a:rPr lang="en-ZA" sz="1800" dirty="0">
                <a:latin typeface="Arial" panose="020B0604020202020204" pitchFamily="34" charset="0"/>
                <a:ea typeface="ヒラギノ角ゴ Pro W3"/>
                <a:cs typeface="Arial" panose="020B0604020202020204" pitchFamily="34" charset="0"/>
              </a:rPr>
              <a:t>, promoting family reunification, or by connecting children to other safe and nurturing family relationships intended to last a lifetime; and respect the individual and family demonstrating a respect for cultural, ethnic and community </a:t>
            </a:r>
            <a:r>
              <a:rPr lang="en-ZA" sz="1800" dirty="0" smtClean="0">
                <a:latin typeface="Arial" panose="020B0604020202020204" pitchFamily="34" charset="0"/>
                <a:ea typeface="ヒラギノ角ゴ Pro W3"/>
                <a:cs typeface="Arial" panose="020B0604020202020204" pitchFamily="34" charset="0"/>
              </a:rPr>
              <a:t>diversity.</a:t>
            </a:r>
          </a:p>
          <a:p>
            <a:pPr marL="0" indent="0" algn="just">
              <a:buNone/>
            </a:pPr>
            <a:endParaRPr lang="en-ZA" sz="1400" dirty="0">
              <a:solidFill>
                <a:schemeClr val="accent6">
                  <a:lumMod val="50000"/>
                </a:schemeClr>
              </a:solidFill>
              <a:latin typeface="Arial" panose="020B0604020202020204" pitchFamily="34" charset="0"/>
              <a:ea typeface="ヒラギノ角ゴ Pro W3"/>
              <a:cs typeface="Arial" panose="020B0604020202020204" pitchFamily="34"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3</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spTree>
    <p:extLst>
      <p:ext uri="{BB962C8B-B14F-4D97-AF65-F5344CB8AC3E}">
        <p14:creationId xmlns:p14="http://schemas.microsoft.com/office/powerpoint/2010/main" xmlns="" val="16286444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t>Prayer 2</a:t>
            </a:r>
            <a:endParaRPr lang="en-ZA" sz="2800" b="1" dirty="0"/>
          </a:p>
        </p:txBody>
      </p:sp>
      <p:sp>
        <p:nvSpPr>
          <p:cNvPr id="3" name="Content Placeholder 2"/>
          <p:cNvSpPr>
            <a:spLocks noGrp="1"/>
          </p:cNvSpPr>
          <p:nvPr>
            <p:ph idx="1"/>
          </p:nvPr>
        </p:nvSpPr>
        <p:spPr>
          <a:xfrm>
            <a:off x="457200" y="1319754"/>
            <a:ext cx="8229600" cy="4806412"/>
          </a:xfrm>
        </p:spPr>
        <p:txBody>
          <a:bodyPr>
            <a:normAutofit/>
          </a:bodyPr>
          <a:lstStyle/>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Affects </a:t>
            </a:r>
            <a:r>
              <a:rPr lang="en-ZA" sz="1800" dirty="0">
                <a:latin typeface="Arial" panose="020B0604020202020204" pitchFamily="34" charset="0"/>
                <a:cs typeface="Arial" panose="020B0604020202020204" pitchFamily="34" charset="0"/>
              </a:rPr>
              <a:t>the Provinces (MECs and HODs</a:t>
            </a:r>
            <a:r>
              <a:rPr lang="en-ZA" sz="1800" dirty="0" smtClean="0">
                <a:latin typeface="Arial" panose="020B0604020202020204" pitchFamily="34" charset="0"/>
                <a:cs typeface="Arial" panose="020B0604020202020204" pitchFamily="34" charset="0"/>
              </a:rPr>
              <a:t>) and all 9 Provinces agreed to abide with the Court’s decision.</a:t>
            </a:r>
          </a:p>
          <a:p>
            <a:r>
              <a:rPr lang="en-ZA" sz="1800" dirty="0" smtClean="0">
                <a:latin typeface="Arial" panose="020B0604020202020204" pitchFamily="34" charset="0"/>
                <a:cs typeface="Arial" panose="020B0604020202020204" pitchFamily="34" charset="0"/>
              </a:rPr>
              <a:t>The matter will be heard on 28</a:t>
            </a:r>
            <a:r>
              <a:rPr lang="en-ZA" sz="1800" baseline="30000" dirty="0" smtClean="0">
                <a:latin typeface="Arial" panose="020B0604020202020204" pitchFamily="34" charset="0"/>
                <a:cs typeface="Arial" panose="020B0604020202020204" pitchFamily="34" charset="0"/>
              </a:rPr>
              <a:t>th</a:t>
            </a:r>
            <a:r>
              <a:rPr lang="en-ZA" sz="1800" dirty="0" smtClean="0">
                <a:latin typeface="Arial" panose="020B0604020202020204" pitchFamily="34" charset="0"/>
                <a:cs typeface="Arial" panose="020B0604020202020204" pitchFamily="34" charset="0"/>
              </a:rPr>
              <a:t> Nov 2017.</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411D7-05A0-4CF7-BAF9-B17FF1F576FD}" type="slidenum">
              <a:rPr kumimoji="0" lang="en-GB" altLang="en-US" sz="1108"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GB" altLang="en-US" sz="1108" b="0" i="0" u="none" strike="noStrike" kern="1200" cap="none" spc="0" normalizeH="0" baseline="0" noProof="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29</a:t>
            </a:r>
            <a:endParaRPr lang="en-US" dirty="0">
              <a:solidFill>
                <a:prstClr val="black">
                  <a:tint val="75000"/>
                </a:prstClr>
              </a:solidFill>
            </a:endParaRPr>
          </a:p>
        </p:txBody>
      </p:sp>
    </p:spTree>
    <p:extLst>
      <p:ext uri="{BB962C8B-B14F-4D97-AF65-F5344CB8AC3E}">
        <p14:creationId xmlns:p14="http://schemas.microsoft.com/office/powerpoint/2010/main" xmlns="" val="17616571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5"/>
            <a:ext cx="8229600" cy="1143000"/>
          </a:xfrm>
        </p:spPr>
        <p:txBody>
          <a:bodyPr>
            <a:norm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Recommendations</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2131" y="741145"/>
            <a:ext cx="8730113" cy="5385021"/>
          </a:xfrm>
        </p:spPr>
        <p:txBody>
          <a:bodyPr>
            <a:normAutofit/>
          </a:bodyPr>
          <a:lstStyle/>
          <a:p>
            <a:endParaRPr lang="en-ZA" sz="2000" dirty="0" smtClean="0">
              <a:latin typeface="Arial" panose="020B0604020202020204" pitchFamily="34" charset="0"/>
              <a:cs typeface="Arial" panose="020B0604020202020204" pitchFamily="34" charset="0"/>
            </a:endParaRPr>
          </a:p>
          <a:p>
            <a:endParaRPr lang="en-ZA" sz="2000" dirty="0" smtClean="0">
              <a:latin typeface="Arial" panose="020B0604020202020204" pitchFamily="34" charset="0"/>
              <a:cs typeface="Arial" panose="020B0604020202020204" pitchFamily="34" charset="0"/>
            </a:endParaRPr>
          </a:p>
          <a:p>
            <a:endParaRPr lang="en-ZA" sz="2000" dirty="0" smtClean="0">
              <a:latin typeface="Arial" panose="020B0604020202020204" pitchFamily="34" charset="0"/>
              <a:cs typeface="Arial" panose="020B0604020202020204" pitchFamily="34" charset="0"/>
            </a:endParaRPr>
          </a:p>
          <a:p>
            <a:r>
              <a:rPr lang="en-ZA" sz="2000" dirty="0" smtClean="0">
                <a:latin typeface="Arial" panose="020B0604020202020204" pitchFamily="34" charset="0"/>
                <a:cs typeface="Arial" panose="020B0604020202020204" pitchFamily="34" charset="0"/>
              </a:rPr>
              <a:t>It is recommended that the Portfolio Committee note the contents of the report.</a:t>
            </a:r>
          </a:p>
          <a:p>
            <a:pPr marL="0" indent="0">
              <a:buNone/>
            </a:pP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6EDE458-FE5D-A943-8B68-DF1632607E4A}" type="slidenum">
              <a:rPr lang="en-US" smtClean="0">
                <a:solidFill>
                  <a:prstClr val="black">
                    <a:tint val="75000"/>
                  </a:prstClr>
                </a:solidFill>
              </a:rPr>
              <a:pPr/>
              <a:t>31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30</a:t>
            </a:r>
            <a:endParaRPr lang="en-US" dirty="0">
              <a:solidFill>
                <a:prstClr val="black">
                  <a:tint val="75000"/>
                </a:prstClr>
              </a:solidFill>
            </a:endParaRPr>
          </a:p>
        </p:txBody>
      </p:sp>
    </p:spTree>
    <p:extLst>
      <p:ext uri="{BB962C8B-B14F-4D97-AF65-F5344CB8AC3E}">
        <p14:creationId xmlns:p14="http://schemas.microsoft.com/office/powerpoint/2010/main" xmlns="" val="351063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6017" y="344438"/>
            <a:ext cx="7861433" cy="503496"/>
          </a:xfrm>
        </p:spPr>
        <p:txBody>
          <a:bodyPr>
            <a:normAutofit fontScale="90000"/>
          </a:bodyPr>
          <a:lstStyle/>
          <a:p>
            <a:r>
              <a:rPr lang="en-ZA" sz="2400" b="1" dirty="0">
                <a:latin typeface="Arial" panose="020B0604020202020204" pitchFamily="34" charset="0"/>
                <a:ea typeface="ヒラギノ角ゴ Pro W3"/>
                <a:cs typeface="Arial" panose="020B0604020202020204" pitchFamily="34" charset="0"/>
              </a:rPr>
              <a:t>Overview of foster care programme </a:t>
            </a:r>
            <a:r>
              <a:rPr lang="en-ZA" sz="2800" b="1" dirty="0" err="1" smtClean="0">
                <a:latin typeface="Arial" panose="020B0604020202020204" pitchFamily="34" charset="0"/>
                <a:ea typeface="ヒラギノ角ゴ Pro W3"/>
                <a:cs typeface="Arial" panose="020B0604020202020204" pitchFamily="34" charset="0"/>
              </a:rPr>
              <a:t>cont</a:t>
            </a:r>
            <a:r>
              <a:rPr lang="en-ZA" sz="2800" b="1" dirty="0" smtClean="0">
                <a:latin typeface="Arial" panose="020B0604020202020204" pitchFamily="34" charset="0"/>
                <a:ea typeface="ヒラギノ角ゴ Pro W3"/>
                <a:cs typeface="Arial" panose="020B0604020202020204" pitchFamily="34" charset="0"/>
              </a:rPr>
              <a:t>…</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144379" y="847934"/>
            <a:ext cx="8893743" cy="4761583"/>
          </a:xfrm>
        </p:spPr>
        <p:txBody>
          <a:bodyPr>
            <a:noAutofit/>
          </a:bodyPr>
          <a:lstStyle/>
          <a:p>
            <a:pPr algn="just"/>
            <a:endParaRPr lang="en-ZA" sz="1200" dirty="0" smtClean="0">
              <a:solidFill>
                <a:schemeClr val="accent6">
                  <a:lumMod val="50000"/>
                </a:schemeClr>
              </a:solidFill>
              <a:latin typeface="Arial" panose="020B0604020202020204" pitchFamily="34" charset="0"/>
              <a:ea typeface="ヒラギノ角ゴ Pro W3"/>
              <a:cs typeface="Arial" panose="020B0604020202020204" pitchFamily="34" charset="0"/>
            </a:endParaRPr>
          </a:p>
          <a:p>
            <a:pPr algn="just"/>
            <a:endParaRPr lang="en-ZA" sz="1800" dirty="0" smtClean="0">
              <a:latin typeface="Arial" panose="020B0604020202020204" pitchFamily="34" charset="0"/>
              <a:ea typeface="ヒラギノ角ゴ Pro W3"/>
              <a:cs typeface="Arial" panose="020B0604020202020204" pitchFamily="34" charset="0"/>
            </a:endParaRPr>
          </a:p>
          <a:p>
            <a:pPr algn="just"/>
            <a:endParaRPr lang="en-ZA" sz="1800" dirty="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The desired </a:t>
            </a:r>
            <a:r>
              <a:rPr lang="en-ZA" sz="1800" b="1" dirty="0" smtClean="0">
                <a:latin typeface="Arial" panose="020B0604020202020204" pitchFamily="34" charset="0"/>
                <a:ea typeface="ヒラギノ角ゴ Pro W3"/>
                <a:cs typeface="Arial" panose="020B0604020202020204" pitchFamily="34" charset="0"/>
              </a:rPr>
              <a:t>outputs of the programme </a:t>
            </a:r>
            <a:r>
              <a:rPr lang="en-ZA" sz="1800" dirty="0" smtClean="0">
                <a:latin typeface="Arial" panose="020B0604020202020204" pitchFamily="34" charset="0"/>
                <a:ea typeface="ヒラギノ角ゴ Pro W3"/>
                <a:cs typeface="Arial" panose="020B0604020202020204" pitchFamily="34" charset="0"/>
              </a:rPr>
              <a:t>are to: </a:t>
            </a:r>
          </a:p>
          <a:p>
            <a:pPr marL="712186" lvl="1" indent="-342900" algn="just">
              <a:buFont typeface="Symbol" panose="05050102010706020507" pitchFamily="18" charset="2"/>
              <a:buChar char=""/>
            </a:pPr>
            <a:r>
              <a:rPr lang="en-US" sz="1800" dirty="0">
                <a:latin typeface="Arial" panose="020B0604020202020204" pitchFamily="34" charset="0"/>
                <a:ea typeface="Times New Roman" panose="02020603050405020304" pitchFamily="18" charset="0"/>
                <a:cs typeface="Arial" panose="020B0604020202020204" pitchFamily="34" charset="0"/>
              </a:rPr>
              <a:t>Assess the children’s circumstances to ensure that the </a:t>
            </a:r>
            <a:r>
              <a:rPr lang="en-US" sz="1800" b="1" dirty="0">
                <a:latin typeface="Arial" panose="020B0604020202020204" pitchFamily="34" charset="0"/>
                <a:ea typeface="Times New Roman" panose="02020603050405020304" pitchFamily="18" charset="0"/>
                <a:cs typeface="Arial" panose="020B0604020202020204" pitchFamily="34" charset="0"/>
              </a:rPr>
              <a:t>placements are responsive to their needs;</a:t>
            </a:r>
            <a:endParaRPr lang="en-ZA" sz="1800" b="1" dirty="0">
              <a:latin typeface="Arial" panose="020B0604020202020204" pitchFamily="34" charset="0"/>
              <a:cs typeface="Arial" panose="020B0604020202020204" pitchFamily="34" charset="0"/>
            </a:endParaRPr>
          </a:p>
          <a:p>
            <a:pPr marL="712186" lvl="1" indent="-342900" algn="just">
              <a:buFont typeface="Symbol" panose="05050102010706020507" pitchFamily="18" charset="2"/>
              <a:buChar char=""/>
            </a:pPr>
            <a:r>
              <a:rPr lang="en-US" sz="1800" b="1" dirty="0">
                <a:latin typeface="Arial" panose="020B0604020202020204" pitchFamily="34" charset="0"/>
                <a:ea typeface="Times New Roman" panose="02020603050405020304" pitchFamily="18" charset="0"/>
                <a:cs typeface="Arial" panose="020B0604020202020204" pitchFamily="34" charset="0"/>
              </a:rPr>
              <a:t>Place children </a:t>
            </a:r>
            <a:r>
              <a:rPr lang="en-US" sz="1800" dirty="0">
                <a:latin typeface="Arial" panose="020B0604020202020204" pitchFamily="34" charset="0"/>
                <a:ea typeface="Times New Roman" panose="02020603050405020304" pitchFamily="18" charset="0"/>
                <a:cs typeface="Arial" panose="020B0604020202020204" pitchFamily="34" charset="0"/>
              </a:rPr>
              <a:t>in foster care through </a:t>
            </a:r>
            <a:r>
              <a:rPr lang="en-US" sz="1800" b="1" dirty="0">
                <a:latin typeface="Arial" panose="020B0604020202020204" pitchFamily="34" charset="0"/>
                <a:ea typeface="Times New Roman" panose="02020603050405020304" pitchFamily="18" charset="0"/>
                <a:cs typeface="Arial" panose="020B0604020202020204" pitchFamily="34" charset="0"/>
              </a:rPr>
              <a:t>valid foster care orders</a:t>
            </a:r>
            <a:r>
              <a:rPr lang="en-US" sz="1800" dirty="0">
                <a:latin typeface="Arial" panose="020B0604020202020204" pitchFamily="34" charset="0"/>
                <a:ea typeface="Times New Roman" panose="02020603050405020304" pitchFamily="18"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p>
            <a:pPr marL="712186" lvl="1" indent="-342900" algn="just">
              <a:buFont typeface="Symbol" panose="05050102010706020507" pitchFamily="18" charset="2"/>
              <a:buChar char=""/>
            </a:pPr>
            <a:r>
              <a:rPr lang="en-US" sz="1800" b="1" dirty="0">
                <a:latin typeface="Arial" panose="020B0604020202020204" pitchFamily="34" charset="0"/>
                <a:ea typeface="Times New Roman" panose="02020603050405020304" pitchFamily="18" charset="0"/>
                <a:cs typeface="Arial" panose="020B0604020202020204" pitchFamily="34" charset="0"/>
              </a:rPr>
              <a:t>Provide therapeutic and psycho-social support </a:t>
            </a:r>
            <a:r>
              <a:rPr lang="en-US" sz="1800" dirty="0">
                <a:latin typeface="Arial" panose="020B0604020202020204" pitchFamily="34" charset="0"/>
                <a:ea typeface="Times New Roman" panose="02020603050405020304" pitchFamily="18" charset="0"/>
                <a:cs typeface="Arial" panose="020B0604020202020204" pitchFamily="34" charset="0"/>
              </a:rPr>
              <a:t>through planned social work interventions;</a:t>
            </a:r>
            <a:endParaRPr lang="en-ZA" sz="1800" dirty="0">
              <a:latin typeface="Arial" panose="020B0604020202020204" pitchFamily="34" charset="0"/>
              <a:cs typeface="Arial" panose="020B0604020202020204" pitchFamily="34" charset="0"/>
            </a:endParaRPr>
          </a:p>
          <a:p>
            <a:pPr marL="712186" lvl="1" indent="-342900" algn="just">
              <a:buFont typeface="Symbol" panose="05050102010706020507" pitchFamily="18" charset="2"/>
              <a:buChar char=""/>
            </a:pPr>
            <a:r>
              <a:rPr lang="en-ZA" sz="1800" dirty="0">
                <a:latin typeface="Arial" panose="020B0604020202020204" pitchFamily="34" charset="0"/>
                <a:cs typeface="Arial" panose="020B0604020202020204" pitchFamily="34" charset="0"/>
              </a:rPr>
              <a:t>Provide </a:t>
            </a:r>
            <a:r>
              <a:rPr lang="en-ZA" sz="1800" b="1" dirty="0">
                <a:latin typeface="Arial" panose="020B0604020202020204" pitchFamily="34" charset="0"/>
                <a:cs typeface="Arial" panose="020B0604020202020204" pitchFamily="34" charset="0"/>
              </a:rPr>
              <a:t>regular supervision </a:t>
            </a:r>
            <a:r>
              <a:rPr lang="en-ZA" sz="1800" dirty="0">
                <a:latin typeface="Arial" panose="020B0604020202020204" pitchFamily="34" charset="0"/>
                <a:cs typeface="Arial" panose="020B0604020202020204" pitchFamily="34" charset="0"/>
              </a:rPr>
              <a:t>to strengthen the foster care placements.</a:t>
            </a:r>
          </a:p>
          <a:p>
            <a:pPr marL="0" indent="0" algn="just">
              <a:buNone/>
            </a:pPr>
            <a:endParaRPr lang="en-ZA" sz="1800" dirty="0">
              <a:solidFill>
                <a:schemeClr val="accent6">
                  <a:lumMod val="50000"/>
                </a:schemeClr>
              </a:solidFill>
              <a:latin typeface="Arial" panose="020B0604020202020204" pitchFamily="34" charset="0"/>
              <a:ea typeface="ヒラギノ角ゴ Pro W3"/>
              <a:cs typeface="Arial" panose="020B0604020202020204" pitchFamily="34"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4</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3</a:t>
            </a:r>
            <a:endParaRPr lang="en-US" dirty="0">
              <a:solidFill>
                <a:prstClr val="black">
                  <a:tint val="75000"/>
                </a:prstClr>
              </a:solidFill>
            </a:endParaRPr>
          </a:p>
        </p:txBody>
      </p:sp>
    </p:spTree>
    <p:extLst>
      <p:ext uri="{BB962C8B-B14F-4D97-AF65-F5344CB8AC3E}">
        <p14:creationId xmlns:p14="http://schemas.microsoft.com/office/powerpoint/2010/main" xmlns="" val="769073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7377" y="-150979"/>
            <a:ext cx="8970744" cy="1421514"/>
          </a:xfrm>
        </p:spPr>
        <p:txBody>
          <a:bodyPr/>
          <a:lstStyle/>
          <a:p>
            <a:r>
              <a:rPr lang="en-ZA" sz="2800" b="1" dirty="0">
                <a:latin typeface="Arial" panose="020B0604020202020204" pitchFamily="34" charset="0"/>
                <a:ea typeface="ヒラギノ角ゴ Pro W3"/>
                <a:cs typeface="Arial" panose="020B0604020202020204" pitchFamily="34" charset="0"/>
              </a:rPr>
              <a:t>Background information  on foster care orders  </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144378" y="1155032"/>
            <a:ext cx="8893743" cy="4761583"/>
          </a:xfrm>
        </p:spPr>
        <p:txBody>
          <a:bodyPr>
            <a:noAutofit/>
          </a:bodyPr>
          <a:lstStyle/>
          <a:p>
            <a:pPr algn="just"/>
            <a:endParaRPr lang="en-ZA" sz="1400" dirty="0" smtClean="0">
              <a:latin typeface="Arial" panose="020B0604020202020204" pitchFamily="34" charset="0"/>
              <a:ea typeface="ヒラギノ角ゴ Pro W3"/>
              <a:cs typeface="Arial" panose="020B0604020202020204" pitchFamily="34" charset="0"/>
            </a:endParaRPr>
          </a:p>
          <a:p>
            <a:pPr algn="just"/>
            <a:endParaRPr lang="en-ZA" sz="1400" dirty="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At </a:t>
            </a:r>
            <a:r>
              <a:rPr lang="en-ZA" sz="1800" dirty="0">
                <a:latin typeface="Arial" panose="020B0604020202020204" pitchFamily="34" charset="0"/>
                <a:ea typeface="ヒラギノ角ゴ Pro W3"/>
                <a:cs typeface="Arial" panose="020B0604020202020204" pitchFamily="34" charset="0"/>
              </a:rPr>
              <a:t>the end of October 2017 there were </a:t>
            </a:r>
            <a:r>
              <a:rPr lang="en-ZA" sz="1800" b="1" dirty="0">
                <a:latin typeface="Arial" panose="020B0604020202020204" pitchFamily="34" charset="0"/>
                <a:ea typeface="ヒラギノ角ゴ Pro W3"/>
                <a:cs typeface="Arial" panose="020B0604020202020204" pitchFamily="34" charset="0"/>
              </a:rPr>
              <a:t>478 158 children in foster care </a:t>
            </a:r>
            <a:r>
              <a:rPr lang="en-ZA" sz="1800" dirty="0">
                <a:latin typeface="Arial" panose="020B0604020202020204" pitchFamily="34" charset="0"/>
                <a:ea typeface="ヒラギノ角ゴ Pro W3"/>
                <a:cs typeface="Arial" panose="020B0604020202020204" pitchFamily="34" charset="0"/>
              </a:rPr>
              <a:t>receiving the Foster Child Grants (SOCPEN, </a:t>
            </a:r>
            <a:r>
              <a:rPr lang="en-ZA" sz="1800" dirty="0" smtClean="0">
                <a:latin typeface="Arial" panose="020B0604020202020204" pitchFamily="34" charset="0"/>
                <a:ea typeface="ヒラギノ角ゴ Pro W3"/>
                <a:cs typeface="Arial" panose="020B0604020202020204" pitchFamily="34" charset="0"/>
              </a:rPr>
              <a:t>4 </a:t>
            </a:r>
            <a:r>
              <a:rPr lang="en-ZA" sz="1800" dirty="0">
                <a:latin typeface="Arial" panose="020B0604020202020204" pitchFamily="34" charset="0"/>
                <a:ea typeface="ヒラギノ角ゴ Pro W3"/>
                <a:cs typeface="Arial" panose="020B0604020202020204" pitchFamily="34" charset="0"/>
              </a:rPr>
              <a:t>Nov 2017</a:t>
            </a:r>
            <a:r>
              <a:rPr lang="en-ZA" sz="1800" dirty="0" smtClean="0">
                <a:latin typeface="Arial" panose="020B0604020202020204" pitchFamily="34" charset="0"/>
                <a:ea typeface="ヒラギノ角ゴ Pro W3"/>
                <a:cs typeface="Arial" panose="020B0604020202020204" pitchFamily="34" charset="0"/>
              </a:rPr>
              <a:t>).</a:t>
            </a:r>
          </a:p>
          <a:p>
            <a:pPr marL="0" indent="0" algn="just">
              <a:buNone/>
            </a:pPr>
            <a:endParaRPr lang="en-ZA" sz="1800"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In this overall total- there are </a:t>
            </a:r>
            <a:r>
              <a:rPr lang="en-ZA" sz="1800" b="1" dirty="0" smtClean="0">
                <a:latin typeface="Arial" panose="020B0604020202020204" pitchFamily="34" charset="0"/>
                <a:ea typeface="ヒラギノ角ゴ Pro W3"/>
                <a:cs typeface="Arial" panose="020B0604020202020204" pitchFamily="34" charset="0"/>
              </a:rPr>
              <a:t>valid court orders</a:t>
            </a:r>
            <a:r>
              <a:rPr lang="en-ZA" sz="1800" dirty="0" smtClean="0">
                <a:latin typeface="Arial" panose="020B0604020202020204" pitchFamily="34" charset="0"/>
                <a:ea typeface="ヒラギノ角ゴ Pro W3"/>
                <a:cs typeface="Arial" panose="020B0604020202020204" pitchFamily="34" charset="0"/>
              </a:rPr>
              <a:t>, </a:t>
            </a:r>
            <a:r>
              <a:rPr lang="en-ZA" sz="1800" b="1" dirty="0" smtClean="0">
                <a:latin typeface="Arial" panose="020B0604020202020204" pitchFamily="34" charset="0"/>
                <a:ea typeface="ヒラギノ角ゴ Pro W3"/>
                <a:cs typeface="Arial" panose="020B0604020202020204" pitchFamily="34" charset="0"/>
              </a:rPr>
              <a:t>court orders </a:t>
            </a:r>
            <a:r>
              <a:rPr lang="en-ZA" sz="1800" dirty="0" smtClean="0">
                <a:latin typeface="Arial" panose="020B0604020202020204" pitchFamily="34" charset="0"/>
                <a:ea typeface="ヒラギノ角ゴ Pro W3"/>
                <a:cs typeface="Arial" panose="020B0604020202020204" pitchFamily="34" charset="0"/>
              </a:rPr>
              <a:t>dealt with in terms of the </a:t>
            </a:r>
            <a:r>
              <a:rPr lang="en-ZA" sz="1800" b="1" dirty="0" smtClean="0">
                <a:latin typeface="Arial" panose="020B0604020202020204" pitchFamily="34" charset="0"/>
                <a:ea typeface="ヒラギノ角ゴ Pro W3"/>
                <a:cs typeface="Arial" panose="020B0604020202020204" pitchFamily="34" charset="0"/>
              </a:rPr>
              <a:t>North Gauteng High Court Order</a:t>
            </a:r>
            <a:r>
              <a:rPr lang="en-ZA" sz="1800" dirty="0" smtClean="0">
                <a:latin typeface="Arial" panose="020B0604020202020204" pitchFamily="34" charset="0"/>
                <a:ea typeface="ヒラギノ角ゴ Pro W3"/>
                <a:cs typeface="Arial" panose="020B0604020202020204" pitchFamily="34" charset="0"/>
              </a:rPr>
              <a:t>, orders in terms of s176 (18 year old), orders in terms of s186 as well as the court orders in terms of s159 of the </a:t>
            </a:r>
            <a:r>
              <a:rPr lang="en-ZA" sz="1800" b="1" dirty="0" smtClean="0">
                <a:latin typeface="Arial" panose="020B0604020202020204" pitchFamily="34" charset="0"/>
                <a:ea typeface="ヒラギノ角ゴ Pro W3"/>
                <a:cs typeface="Arial" panose="020B0604020202020204" pitchFamily="34" charset="0"/>
              </a:rPr>
              <a:t>Children’s Act, 38 of 2005.</a:t>
            </a:r>
          </a:p>
          <a:p>
            <a:pPr algn="just"/>
            <a:endParaRPr lang="en-ZA" sz="1800" b="1" dirty="0">
              <a:latin typeface="Arial" panose="020B0604020202020204" pitchFamily="34" charset="0"/>
              <a:ea typeface="ヒラギノ角ゴ Pro W3"/>
              <a:cs typeface="Arial" panose="020B0604020202020204" pitchFamily="34" charset="0"/>
            </a:endParaRPr>
          </a:p>
          <a:p>
            <a:pPr marL="0" indent="0" algn="just">
              <a:buNone/>
            </a:pPr>
            <a:r>
              <a:rPr lang="en-ZA" sz="1800" b="1" dirty="0" smtClean="0">
                <a:latin typeface="Arial" panose="020B0604020202020204" pitchFamily="34" charset="0"/>
                <a:ea typeface="ヒラギノ角ゴ Pro W3"/>
                <a:cs typeface="Arial" panose="020B0604020202020204" pitchFamily="34" charset="0"/>
              </a:rPr>
              <a:t>NB: These different court  orders will be discussed  later in the presentation</a:t>
            </a:r>
            <a:endParaRPr lang="en-ZA" sz="1800" b="1" dirty="0">
              <a:latin typeface="Arial" panose="020B0604020202020204" pitchFamily="34" charset="0"/>
              <a:ea typeface="ヒラギノ角ゴ Pro W3"/>
              <a:cs typeface="Arial" panose="020B0604020202020204" pitchFamily="34" charset="0"/>
            </a:endParaRPr>
          </a:p>
          <a:p>
            <a:pPr marL="0" indent="0" algn="just">
              <a:buNone/>
            </a:pPr>
            <a:endParaRPr lang="en-ZA" sz="1400" dirty="0" smtClean="0">
              <a:latin typeface="Arial" panose="020B0604020202020204" pitchFamily="34" charset="0"/>
              <a:ea typeface="ヒラギノ角ゴ Pro W3"/>
              <a:cs typeface="Arial" panose="020B0604020202020204" pitchFamily="34"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5</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4</a:t>
            </a:r>
            <a:endParaRPr lang="en-US" dirty="0">
              <a:solidFill>
                <a:prstClr val="black">
                  <a:tint val="75000"/>
                </a:prstClr>
              </a:solidFill>
            </a:endParaRPr>
          </a:p>
        </p:txBody>
      </p:sp>
    </p:spTree>
    <p:extLst>
      <p:ext uri="{BB962C8B-B14F-4D97-AF65-F5344CB8AC3E}">
        <p14:creationId xmlns:p14="http://schemas.microsoft.com/office/powerpoint/2010/main" xmlns="" val="172829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150979"/>
            <a:ext cx="9038121" cy="1286760"/>
          </a:xfrm>
        </p:spPr>
        <p:txBody>
          <a:bodyPr>
            <a:normAutofit/>
          </a:bodyPr>
          <a:lstStyle/>
          <a:p>
            <a:r>
              <a:rPr lang="en-ZA" sz="2800" b="1" dirty="0" smtClean="0">
                <a:latin typeface="Arial" panose="020B0604020202020204" pitchFamily="34" charset="0"/>
                <a:ea typeface="ヒラギノ角ゴ Pro W3"/>
                <a:cs typeface="Arial" panose="020B0604020202020204" pitchFamily="34" charset="0"/>
              </a:rPr>
              <a:t>Background information  on foster care orders cont.. </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144377" y="1145407"/>
            <a:ext cx="8893743" cy="4761583"/>
          </a:xfrm>
        </p:spPr>
        <p:txBody>
          <a:bodyPr>
            <a:noAutofit/>
          </a:bodyPr>
          <a:lstStyle/>
          <a:p>
            <a:pPr algn="just"/>
            <a:endParaRPr lang="en-ZA" sz="1400"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In </a:t>
            </a:r>
            <a:r>
              <a:rPr lang="en-ZA" sz="1800" dirty="0">
                <a:latin typeface="Arial" panose="020B0604020202020204" pitchFamily="34" charset="0"/>
                <a:ea typeface="ヒラギノ角ゴ Pro W3"/>
                <a:cs typeface="Arial" panose="020B0604020202020204" pitchFamily="34" charset="0"/>
              </a:rPr>
              <a:t>July 2010 the South African Social Security Agency (SASSA) submitted to the d</a:t>
            </a:r>
            <a:r>
              <a:rPr lang="en-ZA" sz="1800" dirty="0" smtClean="0">
                <a:latin typeface="Arial" panose="020B0604020202020204" pitchFamily="34" charset="0"/>
                <a:ea typeface="ヒラギノ角ゴ Pro W3"/>
                <a:cs typeface="Arial" panose="020B0604020202020204" pitchFamily="34" charset="0"/>
              </a:rPr>
              <a:t>epartment  </a:t>
            </a:r>
            <a:r>
              <a:rPr lang="en-ZA" sz="1800" dirty="0">
                <a:latin typeface="Arial" panose="020B0604020202020204" pitchFamily="34" charset="0"/>
                <a:ea typeface="ヒラギノ角ゴ Pro W3"/>
                <a:cs typeface="Arial" panose="020B0604020202020204" pitchFamily="34" charset="0"/>
              </a:rPr>
              <a:t>a national list </a:t>
            </a:r>
            <a:r>
              <a:rPr lang="en-ZA" sz="1800" b="1" dirty="0">
                <a:latin typeface="Arial" panose="020B0604020202020204" pitchFamily="34" charset="0"/>
                <a:ea typeface="ヒラギノ角ゴ Pro W3"/>
                <a:cs typeface="Arial" panose="020B0604020202020204" pitchFamily="34" charset="0"/>
              </a:rPr>
              <a:t>of 299 076 foster children with lapsed foster care orders </a:t>
            </a:r>
            <a:r>
              <a:rPr lang="en-ZA" sz="1800" dirty="0">
                <a:latin typeface="Arial" panose="020B0604020202020204" pitchFamily="34" charset="0"/>
                <a:ea typeface="ヒラギノ角ゴ Pro W3"/>
                <a:cs typeface="Arial" panose="020B0604020202020204" pitchFamily="34" charset="0"/>
              </a:rPr>
              <a:t>who received foster child grants per province. This resulted to the Department’s litigation by Centre for Child Law.</a:t>
            </a:r>
          </a:p>
          <a:p>
            <a:pPr algn="just"/>
            <a:r>
              <a:rPr lang="en-ZA" sz="1800" b="1" dirty="0">
                <a:latin typeface="Arial" panose="020B0604020202020204" pitchFamily="34" charset="0"/>
                <a:ea typeface="ヒラギノ角ゴ Pro W3"/>
                <a:cs typeface="Arial" panose="020B0604020202020204" pitchFamily="34" charset="0"/>
              </a:rPr>
              <a:t>A court order was issued </a:t>
            </a:r>
            <a:r>
              <a:rPr lang="en-ZA" sz="1800" dirty="0">
                <a:latin typeface="Arial" panose="020B0604020202020204" pitchFamily="34" charset="0"/>
                <a:ea typeface="ヒラギノ角ゴ Pro W3"/>
                <a:cs typeface="Arial" panose="020B0604020202020204" pitchFamily="34" charset="0"/>
              </a:rPr>
              <a:t>by the North Gauteng High Court (NGHC) on 11 May 2011 and a varied order on 2 June 2011 as a </a:t>
            </a:r>
            <a:r>
              <a:rPr lang="en-ZA" sz="1800" b="1" dirty="0">
                <a:latin typeface="Arial" panose="020B0604020202020204" pitchFamily="34" charset="0"/>
                <a:ea typeface="ヒラギノ角ゴ Pro W3"/>
                <a:cs typeface="Arial" panose="020B0604020202020204" pitchFamily="34" charset="0"/>
              </a:rPr>
              <a:t>transitional mechanisms from Child Care Act 74 of 1983 to the provisions of the Children’s Act, 38 of 2005.</a:t>
            </a:r>
          </a:p>
          <a:p>
            <a:pPr algn="just"/>
            <a:r>
              <a:rPr lang="en-ZA" sz="1800" dirty="0">
                <a:latin typeface="Arial" panose="020B0604020202020204" pitchFamily="34" charset="0"/>
                <a:ea typeface="ヒラギノ角ゴ Pro W3"/>
                <a:cs typeface="Arial" panose="020B0604020202020204" pitchFamily="34" charset="0"/>
              </a:rPr>
              <a:t>The order instructed the Department to </a:t>
            </a:r>
            <a:r>
              <a:rPr lang="en-ZA" sz="1800" b="1" dirty="0">
                <a:latin typeface="Arial" panose="020B0604020202020204" pitchFamily="34" charset="0"/>
                <a:ea typeface="ヒラギノ角ゴ Pro W3"/>
                <a:cs typeface="Arial" panose="020B0604020202020204" pitchFamily="34" charset="0"/>
              </a:rPr>
              <a:t>extend the foster care orders administratively until 31 December 2014. </a:t>
            </a:r>
          </a:p>
          <a:p>
            <a:pPr algn="just"/>
            <a:r>
              <a:rPr lang="en-ZA" sz="1800" dirty="0">
                <a:latin typeface="Arial" panose="020B0604020202020204" pitchFamily="34" charset="0"/>
                <a:ea typeface="ヒラギノ角ゴ Pro W3"/>
                <a:cs typeface="Arial" panose="020B0604020202020204" pitchFamily="34" charset="0"/>
              </a:rPr>
              <a:t>The North Gauteng High </a:t>
            </a:r>
            <a:r>
              <a:rPr lang="en-ZA" sz="1800" dirty="0" smtClean="0">
                <a:latin typeface="Arial" panose="020B0604020202020204" pitchFamily="34" charset="0"/>
                <a:ea typeface="ヒラギノ角ゴ Pro W3"/>
                <a:cs typeface="Arial" panose="020B0604020202020204" pitchFamily="34" charset="0"/>
              </a:rPr>
              <a:t>Court Order </a:t>
            </a:r>
            <a:r>
              <a:rPr lang="en-ZA" sz="1800" dirty="0">
                <a:latin typeface="Arial" panose="020B0604020202020204" pitchFamily="34" charset="0"/>
                <a:ea typeface="ヒラギノ角ゴ Pro W3"/>
                <a:cs typeface="Arial" panose="020B0604020202020204" pitchFamily="34" charset="0"/>
              </a:rPr>
              <a:t>(NGHCO) was subsequently extended on 12 December 2014 making provision for the Department to continue to extend foster care orders administratively since the backlog of lapsed orders was not completed.</a:t>
            </a:r>
          </a:p>
          <a:p>
            <a:pPr algn="just"/>
            <a:r>
              <a:rPr lang="en-ZA" sz="1800" dirty="0">
                <a:latin typeface="Arial" panose="020B0604020202020204" pitchFamily="34" charset="0"/>
                <a:ea typeface="ヒラギノ角ゴ Pro W3"/>
                <a:cs typeface="Arial" panose="020B0604020202020204" pitchFamily="34" charset="0"/>
              </a:rPr>
              <a:t>The 2014 NGHCO is due to lapse on 31 December 2017</a:t>
            </a:r>
            <a:r>
              <a:rPr lang="en-ZA" sz="1800" dirty="0" smtClean="0">
                <a:latin typeface="Arial" panose="020B0604020202020204" pitchFamily="34" charset="0"/>
                <a:ea typeface="ヒラギノ角ゴ Pro W3"/>
                <a:cs typeface="Arial" panose="020B0604020202020204" pitchFamily="34" charset="0"/>
              </a:rPr>
              <a:t>.</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6</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5</a:t>
            </a:r>
            <a:endParaRPr lang="en-US" dirty="0">
              <a:solidFill>
                <a:prstClr val="black">
                  <a:tint val="75000"/>
                </a:prstClr>
              </a:solidFill>
            </a:endParaRPr>
          </a:p>
        </p:txBody>
      </p:sp>
    </p:spTree>
    <p:extLst>
      <p:ext uri="{BB962C8B-B14F-4D97-AF65-F5344CB8AC3E}">
        <p14:creationId xmlns:p14="http://schemas.microsoft.com/office/powerpoint/2010/main" xmlns="" val="627153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150979"/>
            <a:ext cx="9038121" cy="1286760"/>
          </a:xfrm>
        </p:spPr>
        <p:txBody>
          <a:bodyPr>
            <a:normAutofit fontScale="90000"/>
          </a:bodyPr>
          <a:lstStyle/>
          <a:p>
            <a:r>
              <a:rPr lang="en-ZA" sz="2800" b="1" dirty="0" smtClean="0">
                <a:latin typeface="Arial" panose="020B0604020202020204" pitchFamily="34" charset="0"/>
                <a:ea typeface="ヒラギノ角ゴ Pro W3"/>
                <a:cs typeface="Arial" panose="020B0604020202020204" pitchFamily="34" charset="0"/>
              </a:rPr>
              <a:t/>
            </a:r>
            <a:br>
              <a:rPr lang="en-ZA" sz="2800" b="1" dirty="0" smtClean="0">
                <a:latin typeface="Arial" panose="020B0604020202020204" pitchFamily="34" charset="0"/>
                <a:ea typeface="ヒラギノ角ゴ Pro W3"/>
                <a:cs typeface="Arial" panose="020B0604020202020204" pitchFamily="34" charset="0"/>
              </a:rPr>
            </a:br>
            <a:r>
              <a:rPr lang="en-ZA" sz="2800" b="1" dirty="0">
                <a:latin typeface="Arial" panose="020B0604020202020204" pitchFamily="34" charset="0"/>
                <a:ea typeface="ヒラギノ角ゴ Pro W3"/>
                <a:cs typeface="Arial" panose="020B0604020202020204" pitchFamily="34" charset="0"/>
              </a:rPr>
              <a:t>Background information  on foster care orders  </a:t>
            </a:r>
            <a:r>
              <a:rPr lang="en-ZA" sz="2800" b="1" dirty="0" err="1" smtClean="0">
                <a:latin typeface="Arial" panose="020B0604020202020204" pitchFamily="34" charset="0"/>
                <a:ea typeface="ヒラギノ角ゴ Pro W3"/>
                <a:cs typeface="Arial" panose="020B0604020202020204" pitchFamily="34" charset="0"/>
              </a:rPr>
              <a:t>cont</a:t>
            </a:r>
            <a:r>
              <a:rPr lang="en-ZA" sz="2800" b="1" dirty="0" smtClean="0">
                <a:latin typeface="Arial" panose="020B0604020202020204" pitchFamily="34" charset="0"/>
                <a:ea typeface="ヒラギノ角ゴ Pro W3"/>
                <a:cs typeface="Arial" panose="020B0604020202020204" pitchFamily="34" charset="0"/>
              </a:rPr>
              <a:t>…</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144377" y="1145407"/>
            <a:ext cx="8893743" cy="4761583"/>
          </a:xfrm>
        </p:spPr>
        <p:txBody>
          <a:bodyPr>
            <a:noAutofit/>
          </a:bodyPr>
          <a:lstStyle/>
          <a:p>
            <a:pPr algn="just"/>
            <a:r>
              <a:rPr lang="en-ZA" sz="1800" dirty="0" smtClean="0">
                <a:latin typeface="Arial" panose="020B0604020202020204" pitchFamily="34" charset="0"/>
                <a:ea typeface="ヒラギノ角ゴ Pro W3"/>
                <a:cs typeface="Arial" panose="020B0604020202020204" pitchFamily="34" charset="0"/>
              </a:rPr>
              <a:t>Due to the </a:t>
            </a:r>
            <a:r>
              <a:rPr lang="en-ZA" sz="1800" b="1" dirty="0" smtClean="0">
                <a:latin typeface="Arial" panose="020B0604020202020204" pitchFamily="34" charset="0"/>
                <a:ea typeface="ヒラギノ角ゴ Pro W3"/>
                <a:cs typeface="Arial" panose="020B0604020202020204" pitchFamily="34" charset="0"/>
              </a:rPr>
              <a:t>cyclical nature of foster care placement</a:t>
            </a:r>
            <a:r>
              <a:rPr lang="en-ZA" sz="1800" b="1" dirty="0">
                <a:latin typeface="Arial" panose="020B0604020202020204" pitchFamily="34" charset="0"/>
                <a:ea typeface="ヒラギノ角ゴ Pro W3"/>
                <a:cs typeface="Arial" panose="020B0604020202020204" pitchFamily="34" charset="0"/>
              </a:rPr>
              <a:t> </a:t>
            </a:r>
            <a:r>
              <a:rPr lang="en-ZA" sz="1800" dirty="0" smtClean="0">
                <a:latin typeface="Arial" panose="020B0604020202020204" pitchFamily="34" charset="0"/>
                <a:ea typeface="ヒラギノ角ゴ Pro W3"/>
                <a:cs typeface="Arial" panose="020B0604020202020204" pitchFamily="34" charset="0"/>
              </a:rPr>
              <a:t>(i.e. every two years in </a:t>
            </a:r>
            <a:r>
              <a:rPr lang="en-ZA" sz="1800" dirty="0">
                <a:latin typeface="Arial" panose="020B0604020202020204" pitchFamily="34" charset="0"/>
                <a:ea typeface="ヒラギノ角ゴ Pro W3"/>
                <a:cs typeface="Arial" panose="020B0604020202020204" pitchFamily="34" charset="0"/>
              </a:rPr>
              <a:t>terms of s159 of the Children’s Act 38 of </a:t>
            </a:r>
            <a:r>
              <a:rPr lang="en-ZA" sz="1800" dirty="0" smtClean="0">
                <a:latin typeface="Arial" panose="020B0604020202020204" pitchFamily="34" charset="0"/>
                <a:ea typeface="ヒラギノ角ゴ Pro W3"/>
                <a:cs typeface="Arial" panose="020B0604020202020204" pitchFamily="34" charset="0"/>
              </a:rPr>
              <a:t>2005), there has been an ongoing </a:t>
            </a:r>
            <a:r>
              <a:rPr lang="en-ZA" sz="1800" dirty="0">
                <a:latin typeface="Arial" panose="020B0604020202020204" pitchFamily="34" charset="0"/>
                <a:ea typeface="ヒラギノ角ゴ Pro W3"/>
                <a:cs typeface="Arial" panose="020B0604020202020204" pitchFamily="34" charset="0"/>
              </a:rPr>
              <a:t>reflection of orders that are due to lapse on a monthly basis. </a:t>
            </a:r>
          </a:p>
          <a:p>
            <a:pPr algn="just"/>
            <a:r>
              <a:rPr lang="en-ZA" sz="1800" dirty="0" smtClean="0">
                <a:latin typeface="Arial" panose="020B0604020202020204" pitchFamily="34" charset="0"/>
                <a:ea typeface="ヒラギノ角ゴ Pro W3"/>
                <a:cs typeface="Arial" panose="020B0604020202020204" pitchFamily="34" charset="0"/>
              </a:rPr>
              <a:t>This is observed on the orders affected by the North Gauteng High Court Orders (2011 and 2014) and the s159 orders which must be extended through the Children’s Court. </a:t>
            </a:r>
          </a:p>
          <a:p>
            <a:pPr algn="just"/>
            <a:r>
              <a:rPr lang="en-ZA" sz="1800" dirty="0">
                <a:latin typeface="Arial" panose="020B0604020202020204" pitchFamily="34" charset="0"/>
                <a:ea typeface="ヒラギノ角ゴ Pro W3"/>
                <a:cs typeface="Arial" panose="020B0604020202020204" pitchFamily="34" charset="0"/>
              </a:rPr>
              <a:t>T</a:t>
            </a:r>
            <a:r>
              <a:rPr lang="en-ZA" sz="1800" dirty="0" smtClean="0">
                <a:latin typeface="Arial" panose="020B0604020202020204" pitchFamily="34" charset="0"/>
                <a:ea typeface="ヒラギノ角ゴ Pro W3"/>
                <a:cs typeface="Arial" panose="020B0604020202020204" pitchFamily="34" charset="0"/>
              </a:rPr>
              <a:t>he </a:t>
            </a:r>
            <a:r>
              <a:rPr lang="en-ZA" sz="1800" dirty="0">
                <a:latin typeface="Arial" panose="020B0604020202020204" pitchFamily="34" charset="0"/>
                <a:ea typeface="ヒラギノ角ゴ Pro W3"/>
                <a:cs typeface="Arial" panose="020B0604020202020204" pitchFamily="34" charset="0"/>
              </a:rPr>
              <a:t>implementation of foster care </a:t>
            </a:r>
            <a:r>
              <a:rPr lang="en-ZA" sz="1800" b="1" dirty="0">
                <a:latin typeface="Arial" panose="020B0604020202020204" pitchFamily="34" charset="0"/>
                <a:ea typeface="ヒラギノ角ゴ Pro W3"/>
                <a:cs typeface="Arial" panose="020B0604020202020204" pitchFamily="34" charset="0"/>
              </a:rPr>
              <a:t>project plan approved by MinMec in 2011</a:t>
            </a:r>
            <a:r>
              <a:rPr lang="en-ZA" sz="1800" dirty="0">
                <a:latin typeface="Arial" panose="020B0604020202020204" pitchFamily="34" charset="0"/>
                <a:ea typeface="ヒラギノ角ゴ Pro W3"/>
                <a:cs typeface="Arial" panose="020B0604020202020204" pitchFamily="34" charset="0"/>
              </a:rPr>
              <a:t>, </a:t>
            </a:r>
            <a:r>
              <a:rPr lang="en-ZA" sz="1800" dirty="0" smtClean="0">
                <a:latin typeface="Arial" panose="020B0604020202020204" pitchFamily="34" charset="0"/>
                <a:ea typeface="ヒラギノ角ゴ Pro W3"/>
                <a:cs typeface="Arial" panose="020B0604020202020204" pitchFamily="34" charset="0"/>
              </a:rPr>
              <a:t>it yielded positive results in eradicating backlog</a:t>
            </a:r>
            <a:r>
              <a:rPr lang="en-ZA" sz="1800" dirty="0">
                <a:latin typeface="Arial" panose="020B0604020202020204" pitchFamily="34" charset="0"/>
                <a:ea typeface="ヒラギノ角ゴ Pro W3"/>
                <a:cs typeface="Arial" panose="020B0604020202020204" pitchFamily="34" charset="0"/>
              </a:rPr>
              <a:t>.</a:t>
            </a:r>
            <a:r>
              <a:rPr lang="en-ZA" sz="1800" dirty="0" smtClean="0">
                <a:latin typeface="Arial" panose="020B0604020202020204" pitchFamily="34" charset="0"/>
                <a:ea typeface="ヒラギノ角ゴ Pro W3"/>
                <a:cs typeface="Arial" panose="020B0604020202020204" pitchFamily="34" charset="0"/>
              </a:rPr>
              <a:t> </a:t>
            </a:r>
          </a:p>
          <a:p>
            <a:pPr algn="just"/>
            <a:r>
              <a:rPr lang="en-ZA" sz="1800" dirty="0" smtClean="0">
                <a:latin typeface="Arial" panose="020B0604020202020204" pitchFamily="34" charset="0"/>
                <a:ea typeface="ヒラギノ角ゴ Pro W3"/>
                <a:cs typeface="Arial" panose="020B0604020202020204" pitchFamily="34" charset="0"/>
              </a:rPr>
              <a:t>Eradication </a:t>
            </a:r>
            <a:r>
              <a:rPr lang="en-ZA" sz="1800" dirty="0">
                <a:latin typeface="Arial" panose="020B0604020202020204" pitchFamily="34" charset="0"/>
                <a:ea typeface="ヒラギノ角ゴ Pro W3"/>
                <a:cs typeface="Arial" panose="020B0604020202020204" pitchFamily="34" charset="0"/>
              </a:rPr>
              <a:t>of </a:t>
            </a:r>
            <a:r>
              <a:rPr lang="en-ZA" sz="1800" dirty="0" smtClean="0">
                <a:latin typeface="Arial" panose="020B0604020202020204" pitchFamily="34" charset="0"/>
                <a:ea typeface="ヒラギノ角ゴ Pro W3"/>
                <a:cs typeface="Arial" panose="020B0604020202020204" pitchFamily="34" charset="0"/>
              </a:rPr>
              <a:t>the backlog has been hindered by the fact that </a:t>
            </a:r>
            <a:r>
              <a:rPr lang="en-ZA" sz="1800" b="1" dirty="0" smtClean="0">
                <a:latin typeface="Arial" panose="020B0604020202020204" pitchFamily="34" charset="0"/>
                <a:ea typeface="ヒラギノ角ゴ Pro W3"/>
                <a:cs typeface="Arial" panose="020B0604020202020204" pitchFamily="34" charset="0"/>
              </a:rPr>
              <a:t>social </a:t>
            </a:r>
            <a:r>
              <a:rPr lang="en-ZA" sz="1800" b="1" dirty="0">
                <a:latin typeface="Arial" panose="020B0604020202020204" pitchFamily="34" charset="0"/>
                <a:ea typeface="ヒラギノ角ゴ Pro W3"/>
                <a:cs typeface="Arial" panose="020B0604020202020204" pitchFamily="34" charset="0"/>
              </a:rPr>
              <a:t>workers simultaneously</a:t>
            </a:r>
            <a:r>
              <a:rPr lang="en-ZA" sz="1800" dirty="0">
                <a:latin typeface="Arial" panose="020B0604020202020204" pitchFamily="34" charset="0"/>
                <a:ea typeface="ヒラギノ角ゴ Pro W3"/>
                <a:cs typeface="Arial" panose="020B0604020202020204" pitchFamily="34" charset="0"/>
              </a:rPr>
              <a:t> dealt with the </a:t>
            </a:r>
            <a:r>
              <a:rPr lang="en-ZA" sz="1800" u="sng" dirty="0">
                <a:latin typeface="Arial" panose="020B0604020202020204" pitchFamily="34" charset="0"/>
                <a:ea typeface="ヒラギノ角ゴ Pro W3"/>
                <a:cs typeface="Arial" panose="020B0604020202020204" pitchFamily="34" charset="0"/>
              </a:rPr>
              <a:t>NGHCO</a:t>
            </a:r>
            <a:r>
              <a:rPr lang="en-ZA" sz="1800" dirty="0">
                <a:latin typeface="Arial" panose="020B0604020202020204" pitchFamily="34" charset="0"/>
                <a:ea typeface="ヒラギノ角ゴ Pro W3"/>
                <a:cs typeface="Arial" panose="020B0604020202020204" pitchFamily="34" charset="0"/>
              </a:rPr>
              <a:t> as well as the </a:t>
            </a:r>
            <a:r>
              <a:rPr lang="en-ZA" sz="1800" u="sng" dirty="0">
                <a:latin typeface="Arial" panose="020B0604020202020204" pitchFamily="34" charset="0"/>
                <a:ea typeface="ヒラギノ角ゴ Pro W3"/>
                <a:cs typeface="Arial" panose="020B0604020202020204" pitchFamily="34" charset="0"/>
              </a:rPr>
              <a:t>orders issued in terms of the Children’s Act</a:t>
            </a:r>
            <a:r>
              <a:rPr lang="en-ZA" sz="1800" u="sng" dirty="0" smtClean="0">
                <a:latin typeface="Arial" panose="020B0604020202020204" pitchFamily="34" charset="0"/>
                <a:ea typeface="ヒラギノ角ゴ Pro W3"/>
                <a:cs typeface="Arial" panose="020B0604020202020204" pitchFamily="34" charset="0"/>
              </a:rPr>
              <a:t>.</a:t>
            </a:r>
            <a:endParaRPr lang="en-ZA" sz="1800" u="sng" dirty="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In addition, there are </a:t>
            </a:r>
            <a:r>
              <a:rPr lang="en-ZA" sz="1800" b="1" dirty="0" smtClean="0">
                <a:latin typeface="Arial" panose="020B0604020202020204" pitchFamily="34" charset="0"/>
                <a:ea typeface="ヒラギノ角ゴ Pro W3"/>
                <a:cs typeface="Arial" panose="020B0604020202020204" pitchFamily="34" charset="0"/>
              </a:rPr>
              <a:t>administrative </a:t>
            </a:r>
            <a:r>
              <a:rPr lang="en-ZA" sz="1800" b="1" dirty="0">
                <a:latin typeface="Arial" panose="020B0604020202020204" pitchFamily="34" charset="0"/>
                <a:ea typeface="ヒラギノ角ゴ Pro W3"/>
                <a:cs typeface="Arial" panose="020B0604020202020204" pitchFamily="34" charset="0"/>
              </a:rPr>
              <a:t>extensions of children reaching the age of 18 </a:t>
            </a:r>
            <a:r>
              <a:rPr lang="en-ZA" sz="1800" dirty="0" smtClean="0">
                <a:latin typeface="Arial" panose="020B0604020202020204" pitchFamily="34" charset="0"/>
                <a:ea typeface="ヒラギノ角ゴ Pro W3"/>
                <a:cs typeface="Arial" panose="020B0604020202020204" pitchFamily="34" charset="0"/>
              </a:rPr>
              <a:t>years.</a:t>
            </a:r>
            <a:endParaRPr lang="en-ZA" sz="1800" dirty="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This indicates that when there are </a:t>
            </a:r>
            <a:r>
              <a:rPr lang="en-ZA" sz="1800" b="1" dirty="0" smtClean="0">
                <a:latin typeface="Arial" panose="020B0604020202020204" pitchFamily="34" charset="0"/>
                <a:ea typeface="ヒラギノ角ゴ Pro W3"/>
                <a:cs typeface="Arial" panose="020B0604020202020204" pitchFamily="34" charset="0"/>
              </a:rPr>
              <a:t>cases</a:t>
            </a:r>
            <a:r>
              <a:rPr lang="en-ZA" sz="1800" dirty="0" smtClean="0">
                <a:latin typeface="Arial" panose="020B0604020202020204" pitchFamily="34" charset="0"/>
                <a:ea typeface="ヒラギノ角ゴ Pro W3"/>
                <a:cs typeface="Arial" panose="020B0604020202020204" pitchFamily="34" charset="0"/>
              </a:rPr>
              <a:t> that are due to lapse and are </a:t>
            </a:r>
            <a:r>
              <a:rPr lang="en-ZA" sz="1800" b="1" dirty="0" smtClean="0">
                <a:latin typeface="Arial" panose="020B0604020202020204" pitchFamily="34" charset="0"/>
                <a:ea typeface="ヒラギノ角ゴ Pro W3"/>
                <a:cs typeface="Arial" panose="020B0604020202020204" pitchFamily="34" charset="0"/>
              </a:rPr>
              <a:t>not resolved </a:t>
            </a:r>
            <a:r>
              <a:rPr lang="en-ZA" sz="1800" dirty="0" smtClean="0">
                <a:latin typeface="Arial" panose="020B0604020202020204" pitchFamily="34" charset="0"/>
                <a:ea typeface="ヒラギノ角ゴ Pro W3"/>
                <a:cs typeface="Arial" panose="020B0604020202020204" pitchFamily="34" charset="0"/>
              </a:rPr>
              <a:t>within that specific month, they </a:t>
            </a:r>
            <a:r>
              <a:rPr lang="en-ZA" sz="1800" b="1" dirty="0" smtClean="0">
                <a:latin typeface="Arial" panose="020B0604020202020204" pitchFamily="34" charset="0"/>
                <a:ea typeface="ヒラギノ角ゴ Pro W3"/>
                <a:cs typeface="Arial" panose="020B0604020202020204" pitchFamily="34" charset="0"/>
              </a:rPr>
              <a:t>accumulate to a backlog. </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7</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6</a:t>
            </a:r>
            <a:endParaRPr lang="en-US" dirty="0">
              <a:solidFill>
                <a:prstClr val="black">
                  <a:tint val="75000"/>
                </a:prstClr>
              </a:solidFill>
            </a:endParaRPr>
          </a:p>
        </p:txBody>
      </p:sp>
    </p:spTree>
    <p:extLst>
      <p:ext uri="{BB962C8B-B14F-4D97-AF65-F5344CB8AC3E}">
        <p14:creationId xmlns:p14="http://schemas.microsoft.com/office/powerpoint/2010/main" xmlns="" val="4278248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95531"/>
            <a:ext cx="9038121" cy="1306011"/>
          </a:xfrm>
        </p:spPr>
        <p:txBody>
          <a:bodyPr/>
          <a:lstStyle/>
          <a:p>
            <a:r>
              <a:rPr lang="en-ZA" sz="2800" b="1" dirty="0" smtClean="0">
                <a:latin typeface="Arial" panose="020B0604020202020204" pitchFamily="34" charset="0"/>
                <a:ea typeface="ヒラギノ角ゴ Pro W3"/>
                <a:cs typeface="Arial" panose="020B0604020202020204" pitchFamily="34" charset="0"/>
              </a:rPr>
              <a:t>North </a:t>
            </a:r>
            <a:r>
              <a:rPr lang="en-ZA" sz="2800" b="1" dirty="0">
                <a:latin typeface="Arial" panose="020B0604020202020204" pitchFamily="34" charset="0"/>
                <a:ea typeface="ヒラギノ角ゴ Pro W3"/>
                <a:cs typeface="Arial" panose="020B0604020202020204" pitchFamily="34" charset="0"/>
              </a:rPr>
              <a:t>Gauteng High Court Order (NGHCO)</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250257" y="1594769"/>
            <a:ext cx="8893743" cy="4761583"/>
          </a:xfrm>
        </p:spPr>
        <p:txBody>
          <a:bodyPr>
            <a:noAutofit/>
          </a:bodyPr>
          <a:lstStyle/>
          <a:p>
            <a:pPr marL="0" indent="0" algn="just">
              <a:buNone/>
            </a:pPr>
            <a:endParaRPr lang="en-ZA" sz="1800"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As at 4 </a:t>
            </a:r>
            <a:r>
              <a:rPr lang="en-ZA" sz="1800" dirty="0">
                <a:latin typeface="Arial" panose="020B0604020202020204" pitchFamily="34" charset="0"/>
                <a:ea typeface="ヒラギノ角ゴ Pro W3"/>
                <a:cs typeface="Arial" panose="020B0604020202020204" pitchFamily="34" charset="0"/>
              </a:rPr>
              <a:t>September </a:t>
            </a:r>
            <a:r>
              <a:rPr lang="en-ZA" sz="1800" dirty="0" smtClean="0">
                <a:latin typeface="Arial" panose="020B0604020202020204" pitchFamily="34" charset="0"/>
                <a:ea typeface="ヒラギノ角ゴ Pro W3"/>
                <a:cs typeface="Arial" panose="020B0604020202020204" pitchFamily="34" charset="0"/>
              </a:rPr>
              <a:t>2017</a:t>
            </a:r>
            <a:r>
              <a:rPr lang="en-ZA" sz="1800" dirty="0">
                <a:latin typeface="Arial" panose="020B0604020202020204" pitchFamily="34" charset="0"/>
                <a:ea typeface="ヒラギノ角ゴ Pro W3"/>
                <a:cs typeface="Arial" panose="020B0604020202020204" pitchFamily="34" charset="0"/>
              </a:rPr>
              <a:t> </a:t>
            </a:r>
            <a:r>
              <a:rPr lang="en-ZA" sz="1800" dirty="0" smtClean="0">
                <a:latin typeface="Arial" panose="020B0604020202020204" pitchFamily="34" charset="0"/>
                <a:ea typeface="ヒラギノ角ゴ Pro W3"/>
                <a:cs typeface="Arial" panose="020B0604020202020204" pitchFamily="34" charset="0"/>
              </a:rPr>
              <a:t>the </a:t>
            </a:r>
            <a:r>
              <a:rPr lang="en-ZA" sz="1800" b="1" dirty="0" smtClean="0">
                <a:latin typeface="Arial" panose="020B0604020202020204" pitchFamily="34" charset="0"/>
                <a:ea typeface="ヒラギノ角ゴ Pro W3"/>
                <a:cs typeface="Arial" panose="020B0604020202020204" pitchFamily="34" charset="0"/>
              </a:rPr>
              <a:t>NGHCO backlog </a:t>
            </a:r>
            <a:r>
              <a:rPr lang="en-ZA" sz="1800" dirty="0" smtClean="0">
                <a:latin typeface="Arial" panose="020B0604020202020204" pitchFamily="34" charset="0"/>
                <a:ea typeface="ヒラギノ角ゴ Pro W3"/>
                <a:cs typeface="Arial" panose="020B0604020202020204" pitchFamily="34" charset="0"/>
              </a:rPr>
              <a:t>was standing at </a:t>
            </a:r>
            <a:r>
              <a:rPr lang="en-ZA" sz="1800" b="1" dirty="0" smtClean="0">
                <a:solidFill>
                  <a:srgbClr val="FF0000"/>
                </a:solidFill>
                <a:latin typeface="Arial" panose="020B0604020202020204" pitchFamily="34" charset="0"/>
                <a:ea typeface="ヒラギノ角ゴ Pro W3"/>
                <a:cs typeface="Arial" panose="020B0604020202020204" pitchFamily="34" charset="0"/>
              </a:rPr>
              <a:t>39 </a:t>
            </a:r>
            <a:r>
              <a:rPr lang="en-ZA" sz="1800" b="1" dirty="0">
                <a:solidFill>
                  <a:srgbClr val="FF0000"/>
                </a:solidFill>
                <a:latin typeface="Arial" panose="020B0604020202020204" pitchFamily="34" charset="0"/>
                <a:ea typeface="ヒラギノ角ゴ Pro W3"/>
                <a:cs typeface="Arial" panose="020B0604020202020204" pitchFamily="34" charset="0"/>
              </a:rPr>
              <a:t>102 </a:t>
            </a:r>
            <a:r>
              <a:rPr lang="en-ZA" sz="1800" b="1" dirty="0" smtClean="0">
                <a:solidFill>
                  <a:srgbClr val="FF0000"/>
                </a:solidFill>
                <a:latin typeface="Arial" panose="020B0604020202020204" pitchFamily="34" charset="0"/>
                <a:ea typeface="ヒラギノ角ゴ Pro W3"/>
                <a:cs typeface="Arial" panose="020B0604020202020204" pitchFamily="34" charset="0"/>
              </a:rPr>
              <a:t> </a:t>
            </a:r>
            <a:r>
              <a:rPr lang="en-ZA" sz="1800" dirty="0" smtClean="0">
                <a:latin typeface="Arial" panose="020B0604020202020204" pitchFamily="34" charset="0"/>
                <a:ea typeface="ヒラギノ角ゴ Pro W3"/>
                <a:cs typeface="Arial" panose="020B0604020202020204" pitchFamily="34" charset="0"/>
              </a:rPr>
              <a:t>(SOCPEN, 4 Sept 2017).</a:t>
            </a:r>
          </a:p>
          <a:p>
            <a:pPr algn="just"/>
            <a:r>
              <a:rPr lang="en-ZA" sz="1800" dirty="0">
                <a:latin typeface="Arial" panose="020B0604020202020204" pitchFamily="34" charset="0"/>
                <a:ea typeface="ヒラギノ角ゴ Pro W3"/>
                <a:cs typeface="Arial" panose="020B0604020202020204" pitchFamily="34" charset="0"/>
              </a:rPr>
              <a:t>The backlog </a:t>
            </a:r>
            <a:r>
              <a:rPr lang="en-ZA" sz="1800" b="1" dirty="0">
                <a:latin typeface="Arial" panose="020B0604020202020204" pitchFamily="34" charset="0"/>
                <a:ea typeface="ヒラギノ角ゴ Pro W3"/>
                <a:cs typeface="Arial" panose="020B0604020202020204" pitchFamily="34" charset="0"/>
              </a:rPr>
              <a:t>covers all nine provinces.</a:t>
            </a:r>
          </a:p>
          <a:p>
            <a:pPr algn="just"/>
            <a:r>
              <a:rPr lang="en-ZA" sz="1800" dirty="0" smtClean="0">
                <a:latin typeface="Arial" panose="020B0604020202020204" pitchFamily="34" charset="0"/>
                <a:ea typeface="ヒラギノ角ゴ Pro W3"/>
                <a:cs typeface="Arial" panose="020B0604020202020204" pitchFamily="34" charset="0"/>
              </a:rPr>
              <a:t>This is the backlog that </a:t>
            </a:r>
            <a:r>
              <a:rPr lang="en-ZA" sz="1800" b="1" dirty="0" smtClean="0">
                <a:latin typeface="Arial" panose="020B0604020202020204" pitchFamily="34" charset="0"/>
                <a:ea typeface="ヒラギノ角ゴ Pro W3"/>
                <a:cs typeface="Arial" panose="020B0604020202020204" pitchFamily="34" charset="0"/>
              </a:rPr>
              <a:t>must be eradicated before the 31 November 2017 </a:t>
            </a:r>
            <a:r>
              <a:rPr lang="en-ZA" sz="1800" dirty="0" smtClean="0">
                <a:latin typeface="Arial" panose="020B0604020202020204" pitchFamily="34" charset="0"/>
                <a:ea typeface="ヒラギノ角ゴ Pro W3"/>
                <a:cs typeface="Arial" panose="020B0604020202020204" pitchFamily="34" charset="0"/>
              </a:rPr>
              <a:t>for purposes of </a:t>
            </a:r>
            <a:r>
              <a:rPr lang="en-ZA" sz="1800" b="1" dirty="0" smtClean="0">
                <a:latin typeface="Arial" panose="020B0604020202020204" pitchFamily="34" charset="0"/>
                <a:ea typeface="ヒラギノ角ゴ Pro W3"/>
                <a:cs typeface="Arial" panose="020B0604020202020204" pitchFamily="34" charset="0"/>
              </a:rPr>
              <a:t>reporting to the North Gauteng High Court Order by end of  December 2017.</a:t>
            </a:r>
          </a:p>
          <a:p>
            <a:pPr algn="just"/>
            <a:r>
              <a:rPr lang="en-ZA" sz="1800" dirty="0">
                <a:latin typeface="Arial" panose="020B0604020202020204" pitchFamily="34" charset="0"/>
                <a:ea typeface="ヒラギノ角ゴ Pro W3"/>
                <a:cs typeface="Arial" panose="020B0604020202020204" pitchFamily="34" charset="0"/>
              </a:rPr>
              <a:t>In addition to the report , provinces were requested to submit sustainability plans to revert to the provisions of the children's Act with  risk mitigation plans by the </a:t>
            </a:r>
            <a:r>
              <a:rPr lang="en-ZA" sz="1800" b="1" dirty="0">
                <a:latin typeface="Arial" panose="020B0604020202020204" pitchFamily="34" charset="0"/>
                <a:ea typeface="ヒラギノ角ゴ Pro W3"/>
                <a:cs typeface="Arial" panose="020B0604020202020204" pitchFamily="34" charset="0"/>
              </a:rPr>
              <a:t>07</a:t>
            </a:r>
            <a:r>
              <a:rPr lang="en-ZA" sz="1800" b="1" baseline="30000" dirty="0">
                <a:latin typeface="Arial" panose="020B0604020202020204" pitchFamily="34" charset="0"/>
                <a:ea typeface="ヒラギノ角ゴ Pro W3"/>
                <a:cs typeface="Arial" panose="020B0604020202020204" pitchFamily="34" charset="0"/>
              </a:rPr>
              <a:t>th</a:t>
            </a:r>
            <a:r>
              <a:rPr lang="en-ZA" sz="1800" b="1" dirty="0">
                <a:latin typeface="Arial" panose="020B0604020202020204" pitchFamily="34" charset="0"/>
                <a:ea typeface="ヒラギノ角ゴ Pro W3"/>
                <a:cs typeface="Arial" panose="020B0604020202020204" pitchFamily="34" charset="0"/>
              </a:rPr>
              <a:t> December </a:t>
            </a:r>
            <a:r>
              <a:rPr lang="en-ZA" sz="1800" b="1" dirty="0" smtClean="0">
                <a:latin typeface="Arial" panose="020B0604020202020204" pitchFamily="34" charset="0"/>
                <a:ea typeface="ヒラギノ角ゴ Pro W3"/>
                <a:cs typeface="Arial" panose="020B0604020202020204" pitchFamily="34" charset="0"/>
              </a:rPr>
              <a:t>2017.</a:t>
            </a:r>
          </a:p>
          <a:p>
            <a:pPr algn="just"/>
            <a:r>
              <a:rPr lang="en-ZA" sz="1800" dirty="0" smtClean="0">
                <a:latin typeface="Arial" panose="020B0604020202020204" pitchFamily="34" charset="0"/>
                <a:ea typeface="ヒラギノ角ゴ Pro W3"/>
                <a:cs typeface="Arial" panose="020B0604020202020204" pitchFamily="34" charset="0"/>
              </a:rPr>
              <a:t>The North Gauteng High Court Order is valid until </a:t>
            </a:r>
            <a:r>
              <a:rPr lang="en-ZA" sz="1800" b="1" dirty="0" smtClean="0">
                <a:latin typeface="Arial" panose="020B0604020202020204" pitchFamily="34" charset="0"/>
                <a:ea typeface="ヒラギノ角ゴ Pro W3"/>
                <a:cs typeface="Arial" panose="020B0604020202020204" pitchFamily="34" charset="0"/>
              </a:rPr>
              <a:t>31 December 2017</a:t>
            </a:r>
            <a:r>
              <a:rPr lang="en-ZA" sz="1800" dirty="0" smtClean="0">
                <a:latin typeface="Arial" panose="020B0604020202020204" pitchFamily="34" charset="0"/>
                <a:ea typeface="ヒラギノ角ゴ Pro W3"/>
                <a:cs typeface="Arial" panose="020B0604020202020204" pitchFamily="34" charset="0"/>
              </a:rPr>
              <a:t>.</a:t>
            </a:r>
          </a:p>
          <a:p>
            <a:pPr marL="0" indent="0" algn="just">
              <a:buNone/>
            </a:pPr>
            <a:endParaRPr lang="en-ZA" sz="1800" b="1" dirty="0">
              <a:latin typeface="Arial" panose="020B0604020202020204" pitchFamily="34" charset="0"/>
              <a:ea typeface="ヒラギノ角ゴ Pro W3"/>
              <a:cs typeface="Arial" panose="020B0604020202020204" pitchFamily="34" charset="0"/>
            </a:endParaRP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8</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7</a:t>
            </a:r>
            <a:endParaRPr lang="en-US" dirty="0">
              <a:solidFill>
                <a:prstClr val="black">
                  <a:tint val="75000"/>
                </a:prstClr>
              </a:solidFill>
            </a:endParaRPr>
          </a:p>
        </p:txBody>
      </p:sp>
    </p:spTree>
    <p:extLst>
      <p:ext uri="{BB962C8B-B14F-4D97-AF65-F5344CB8AC3E}">
        <p14:creationId xmlns:p14="http://schemas.microsoft.com/office/powerpoint/2010/main" xmlns="" val="2925275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3255" y="-83602"/>
            <a:ext cx="8304195" cy="1238634"/>
          </a:xfrm>
        </p:spPr>
        <p:txBody>
          <a:bodyPr>
            <a:normAutofit fontScale="90000"/>
          </a:bodyPr>
          <a:lstStyle/>
          <a:p>
            <a:r>
              <a:rPr lang="en-ZA" sz="2800" b="1" dirty="0" smtClean="0">
                <a:latin typeface="Arial" panose="020B0604020202020204" pitchFamily="34" charset="0"/>
                <a:ea typeface="ヒラギノ角ゴ Pro W3"/>
                <a:cs typeface="Arial" panose="020B0604020202020204" pitchFamily="34" charset="0"/>
              </a:rPr>
              <a:t/>
            </a:r>
            <a:br>
              <a:rPr lang="en-ZA" sz="2800" b="1" dirty="0" smtClean="0">
                <a:latin typeface="Arial" panose="020B0604020202020204" pitchFamily="34" charset="0"/>
                <a:ea typeface="ヒラギノ角ゴ Pro W3"/>
                <a:cs typeface="Arial" panose="020B0604020202020204" pitchFamily="34" charset="0"/>
              </a:rPr>
            </a:br>
            <a:r>
              <a:rPr lang="en-ZA" sz="2800" b="1" dirty="0" smtClean="0">
                <a:latin typeface="Arial" panose="020B0604020202020204" pitchFamily="34" charset="0"/>
                <a:ea typeface="ヒラギノ角ゴ Pro W3"/>
                <a:cs typeface="Arial" panose="020B0604020202020204" pitchFamily="34" charset="0"/>
              </a:rPr>
              <a:t>Backlog, extensions and projected backlog in terms of the Children's Act</a:t>
            </a:r>
            <a:endParaRPr lang="en-ZA" sz="2800" dirty="0" smtClean="0">
              <a:latin typeface="Arial" panose="020B0604020202020204" pitchFamily="34" charset="0"/>
              <a:ea typeface="ヒラギノ角ゴ Pro W3"/>
              <a:cs typeface="Arial" panose="020B0604020202020204" pitchFamily="34" charset="0"/>
            </a:endParaRPr>
          </a:p>
        </p:txBody>
      </p:sp>
      <p:sp>
        <p:nvSpPr>
          <p:cNvPr id="10243" name="Content Placeholder 2"/>
          <p:cNvSpPr>
            <a:spLocks noGrp="1"/>
          </p:cNvSpPr>
          <p:nvPr>
            <p:ph idx="1"/>
          </p:nvPr>
        </p:nvSpPr>
        <p:spPr>
          <a:xfrm>
            <a:off x="0" y="1520791"/>
            <a:ext cx="9057373" cy="4761583"/>
          </a:xfrm>
        </p:spPr>
        <p:txBody>
          <a:bodyPr>
            <a:noAutofit/>
          </a:bodyPr>
          <a:lstStyle/>
          <a:p>
            <a:pPr algn="just"/>
            <a:endParaRPr lang="en-ZA" sz="1800" dirty="0" smtClean="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As </a:t>
            </a:r>
            <a:r>
              <a:rPr lang="en-ZA" sz="1800" dirty="0">
                <a:latin typeface="Arial" panose="020B0604020202020204" pitchFamily="34" charset="0"/>
                <a:ea typeface="ヒラギノ角ゴ Pro W3"/>
                <a:cs typeface="Arial" panose="020B0604020202020204" pitchFamily="34" charset="0"/>
              </a:rPr>
              <a:t>at 2 November 2017 </a:t>
            </a:r>
            <a:r>
              <a:rPr lang="en-ZA" sz="1800" dirty="0" smtClean="0">
                <a:latin typeface="Arial" panose="020B0604020202020204" pitchFamily="34" charset="0"/>
                <a:ea typeface="ヒラギノ角ゴ Pro W3"/>
                <a:cs typeface="Arial" panose="020B0604020202020204" pitchFamily="34" charset="0"/>
              </a:rPr>
              <a:t>there are </a:t>
            </a:r>
            <a:r>
              <a:rPr lang="en-ZA" sz="1800" b="1" dirty="0" smtClean="0">
                <a:solidFill>
                  <a:srgbClr val="FF0000"/>
                </a:solidFill>
                <a:latin typeface="Arial" panose="020B0604020202020204" pitchFamily="34" charset="0"/>
                <a:ea typeface="ヒラギノ角ゴ Pro W3"/>
                <a:cs typeface="Arial" panose="020B0604020202020204" pitchFamily="34" charset="0"/>
              </a:rPr>
              <a:t>49 534 </a:t>
            </a:r>
            <a:r>
              <a:rPr lang="en-ZA" sz="1800" b="1" dirty="0" smtClean="0">
                <a:latin typeface="Arial" panose="020B0604020202020204" pitchFamily="34" charset="0"/>
                <a:ea typeface="ヒラギノ角ゴ Pro W3"/>
                <a:cs typeface="Arial" panose="020B0604020202020204" pitchFamily="34" charset="0"/>
              </a:rPr>
              <a:t>foster care orders in terms of the Children’s Court and therefore must be extended by the Children’s Court before </a:t>
            </a:r>
            <a:r>
              <a:rPr lang="en-ZA" sz="1800" dirty="0" smtClean="0">
                <a:latin typeface="Arial" panose="020B0604020202020204" pitchFamily="34" charset="0"/>
                <a:ea typeface="ヒラギノ角ゴ Pro W3"/>
                <a:cs typeface="Arial" panose="020B0604020202020204" pitchFamily="34" charset="0"/>
              </a:rPr>
              <a:t>31 December 2017.</a:t>
            </a:r>
          </a:p>
          <a:p>
            <a:pPr algn="just"/>
            <a:r>
              <a:rPr lang="en-ZA" sz="1800" dirty="0" smtClean="0">
                <a:latin typeface="Arial" panose="020B0604020202020204" pitchFamily="34" charset="0"/>
                <a:ea typeface="ヒラギノ角ゴ Pro W3"/>
                <a:cs typeface="Arial" panose="020B0604020202020204" pitchFamily="34" charset="0"/>
              </a:rPr>
              <a:t>In addition, there is a </a:t>
            </a:r>
            <a:r>
              <a:rPr lang="en-ZA" sz="1800" b="1" dirty="0" smtClean="0">
                <a:latin typeface="Arial" panose="020B0604020202020204" pitchFamily="34" charset="0"/>
                <a:ea typeface="ヒラギノ角ゴ Pro W3"/>
                <a:cs typeface="Arial" panose="020B0604020202020204" pitchFamily="34" charset="0"/>
              </a:rPr>
              <a:t>projection of foster care estimated at 30 232</a:t>
            </a:r>
            <a:r>
              <a:rPr lang="en-ZA" sz="1800" dirty="0" smtClean="0">
                <a:latin typeface="Arial" panose="020B0604020202020204" pitchFamily="34" charset="0"/>
                <a:ea typeface="ヒラギノ角ゴ Pro W3"/>
                <a:cs typeface="Arial" panose="020B0604020202020204" pitchFamily="34" charset="0"/>
              </a:rPr>
              <a:t> that will lapse between </a:t>
            </a:r>
            <a:r>
              <a:rPr lang="en-ZA" sz="1800" b="1" dirty="0" smtClean="0">
                <a:latin typeface="Arial" panose="020B0604020202020204" pitchFamily="34" charset="0"/>
                <a:ea typeface="ヒラギノ角ゴ Pro W3"/>
                <a:cs typeface="Arial" panose="020B0604020202020204" pitchFamily="34" charset="0"/>
              </a:rPr>
              <a:t>January 2018- March 2018 </a:t>
            </a:r>
            <a:r>
              <a:rPr lang="en-ZA" sz="1800" dirty="0" smtClean="0">
                <a:latin typeface="Arial" panose="020B0604020202020204" pitchFamily="34" charset="0"/>
                <a:ea typeface="ヒラギノ角ゴ Pro W3"/>
                <a:cs typeface="Arial" panose="020B0604020202020204" pitchFamily="34" charset="0"/>
              </a:rPr>
              <a:t>if they are not eradicated.</a:t>
            </a:r>
            <a:endParaRPr lang="en-ZA" sz="1800" dirty="0">
              <a:latin typeface="Arial" panose="020B0604020202020204" pitchFamily="34" charset="0"/>
              <a:ea typeface="ヒラギノ角ゴ Pro W3"/>
              <a:cs typeface="Arial" panose="020B0604020202020204" pitchFamily="34" charset="0"/>
            </a:endParaRPr>
          </a:p>
          <a:p>
            <a:pPr algn="just"/>
            <a:r>
              <a:rPr lang="en-ZA" sz="1800" dirty="0" smtClean="0">
                <a:latin typeface="Arial" panose="020B0604020202020204" pitchFamily="34" charset="0"/>
                <a:ea typeface="ヒラギノ角ゴ Pro W3"/>
                <a:cs typeface="Arial" panose="020B0604020202020204" pitchFamily="34" charset="0"/>
              </a:rPr>
              <a:t>This is the backlog that must be extended through the Children’s Court in terms of s159 of the Children’s Act.</a:t>
            </a:r>
          </a:p>
          <a:p>
            <a:pPr algn="just"/>
            <a:r>
              <a:rPr lang="en-ZA" sz="1800" dirty="0" smtClean="0">
                <a:latin typeface="Arial" panose="020B0604020202020204" pitchFamily="34" charset="0"/>
                <a:ea typeface="ヒラギノ角ゴ Pro W3"/>
                <a:cs typeface="Arial" panose="020B0604020202020204" pitchFamily="34" charset="0"/>
              </a:rPr>
              <a:t>Whilst social workers will be busy with these foster care orders; they must simultaneously extend administratively orders of children who will be turning 18 years old; such extensions are done in terms of s176 of the Children’s Act to allow SASSA to continue payments for these children.</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F5B13DCA-6192-417A-B4BF-32F8A5D8E5B8}" type="slidenum">
              <a:rPr lang="en-GB" altLang="en-US" sz="1400" smtClean="0"/>
              <a:pPr/>
              <a:t>9</a:t>
            </a:fld>
            <a:endParaRPr lang="en-GB" altLang="en-US" sz="1400" smtClean="0"/>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8</a:t>
            </a:r>
            <a:endParaRPr lang="en-US" dirty="0">
              <a:solidFill>
                <a:prstClr val="black">
                  <a:tint val="75000"/>
                </a:prstClr>
              </a:solidFill>
            </a:endParaRPr>
          </a:p>
        </p:txBody>
      </p:sp>
    </p:spTree>
    <p:extLst>
      <p:ext uri="{BB962C8B-B14F-4D97-AF65-F5344CB8AC3E}">
        <p14:creationId xmlns:p14="http://schemas.microsoft.com/office/powerpoint/2010/main" xmlns="" val="2742754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3028</TotalTime>
  <Words>3289</Words>
  <Application>Microsoft Office PowerPoint</Application>
  <PresentationFormat>On-screen Show (4:3)</PresentationFormat>
  <Paragraphs>348</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1_Office Theme</vt:lpstr>
      <vt:lpstr>FOSTER CARE PROGRESS REPORT </vt:lpstr>
      <vt:lpstr>  OUTLINE </vt:lpstr>
      <vt:lpstr>Overview of foster care programme  </vt:lpstr>
      <vt:lpstr>Overview of foster care programme cont…</vt:lpstr>
      <vt:lpstr>Background information  on foster care orders  </vt:lpstr>
      <vt:lpstr>Background information  on foster care orders cont.. </vt:lpstr>
      <vt:lpstr> Background information  on foster care orders  cont…</vt:lpstr>
      <vt:lpstr>North Gauteng High Court Order (NGHCO)</vt:lpstr>
      <vt:lpstr> Backlog, extensions and projected backlog in terms of the Children's Act</vt:lpstr>
      <vt:lpstr>Table 1: SOCPEN stats as 2 Nov 2017</vt:lpstr>
      <vt:lpstr> Interventions to deal with the backlog</vt:lpstr>
      <vt:lpstr>Interventions to deal with the backlog cont…</vt:lpstr>
      <vt:lpstr>Interventions to deal with the backlog cont…</vt:lpstr>
      <vt:lpstr>Interventions to deal with the backlog cont…</vt:lpstr>
      <vt:lpstr>Interventions to deal with the backlog cont…</vt:lpstr>
      <vt:lpstr>Interventions to deal with the backlog cont…</vt:lpstr>
      <vt:lpstr>Interventions to deal with the backlogcont…</vt:lpstr>
      <vt:lpstr> Policy related interventions </vt:lpstr>
      <vt:lpstr>  Policy related interventions cont…</vt:lpstr>
      <vt:lpstr>Implementation challenges</vt:lpstr>
      <vt:lpstr> Implementation challenges cont…</vt:lpstr>
      <vt:lpstr> Plans to address challenges</vt:lpstr>
      <vt:lpstr>Slide 23</vt:lpstr>
      <vt:lpstr>Background </vt:lpstr>
      <vt:lpstr>Background cont….</vt:lpstr>
      <vt:lpstr>Prayer 1 Comprehensive legal solution… </vt:lpstr>
      <vt:lpstr>Prayer 1 Comprehensive legal solution…</vt:lpstr>
      <vt:lpstr>Prayer 1 Comprehensive legal solution…</vt:lpstr>
      <vt:lpstr>Comprehensive Legal Solution …</vt:lpstr>
      <vt:lpstr>Prayer 2</vt:lpstr>
      <vt:lpstr> Recommendations</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PUMZA</cp:lastModifiedBy>
  <cp:revision>257</cp:revision>
  <cp:lastPrinted>2017-11-17T13:55:34Z</cp:lastPrinted>
  <dcterms:created xsi:type="dcterms:W3CDTF">2017-04-24T13:16:48Z</dcterms:created>
  <dcterms:modified xsi:type="dcterms:W3CDTF">2017-11-27T09:56:58Z</dcterms:modified>
</cp:coreProperties>
</file>