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72" r:id="rId5"/>
    <p:sldId id="302" r:id="rId6"/>
    <p:sldId id="283" r:id="rId7"/>
    <p:sldId id="277" r:id="rId8"/>
    <p:sldId id="287" r:id="rId9"/>
    <p:sldId id="274" r:id="rId10"/>
    <p:sldId id="278" r:id="rId11"/>
    <p:sldId id="280" r:id="rId12"/>
    <p:sldId id="300" r:id="rId13"/>
    <p:sldId id="282" r:id="rId14"/>
    <p:sldId id="279" r:id="rId15"/>
    <p:sldId id="284" r:id="rId16"/>
    <p:sldId id="286" r:id="rId17"/>
    <p:sldId id="288" r:id="rId18"/>
    <p:sldId id="258" r:id="rId19"/>
    <p:sldId id="260" r:id="rId20"/>
    <p:sldId id="259" r:id="rId21"/>
    <p:sldId id="290" r:id="rId22"/>
    <p:sldId id="292" r:id="rId23"/>
    <p:sldId id="298" r:id="rId24"/>
    <p:sldId id="293" r:id="rId25"/>
    <p:sldId id="276" r:id="rId26"/>
    <p:sldId id="294" r:id="rId27"/>
    <p:sldId id="299" r:id="rId28"/>
    <p:sldId id="295" r:id="rId29"/>
    <p:sldId id="296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ZA" sz="1600" b="1" dirty="0" smtClean="0">
                <a:latin typeface="Arial Narrow" panose="020B0606020202030204" pitchFamily="34" charset="0"/>
              </a:rPr>
              <a:t>COMPOSITE FREE </a:t>
            </a:r>
            <a:r>
              <a:rPr lang="en-ZA" sz="1600" b="1" dirty="0">
                <a:latin typeface="Arial Narrow" panose="020B0606020202030204" pitchFamily="34" charset="0"/>
              </a:rPr>
              <a:t>MOVEMENT OF PEOPLE </a:t>
            </a:r>
            <a:r>
              <a:rPr lang="en-ZA" sz="1600" b="1" dirty="0" smtClean="0">
                <a:latin typeface="Arial Narrow" panose="020B0606020202030204" pitchFamily="34" charset="0"/>
              </a:rPr>
              <a:t>SCORE. AVERAGE</a:t>
            </a:r>
            <a:r>
              <a:rPr lang="en-ZA" sz="1600" b="1" baseline="0" dirty="0" smtClean="0">
                <a:latin typeface="Arial Narrow" panose="020B0606020202030204" pitchFamily="34" charset="0"/>
              </a:rPr>
              <a:t> OF 8 RECS, 0.517</a:t>
            </a:r>
            <a:endParaRPr lang="en-ZA" sz="1600" b="1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3.3100796906506205E-2"/>
          <c:y val="4.5214901621096646E-3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FREE MOVEMENT OF PEOPLE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1">
                  <c:v>CEN-SAD</c:v>
                </c:pt>
                <c:pt idx="2">
                  <c:v>COMESA</c:v>
                </c:pt>
                <c:pt idx="3">
                  <c:v>EAC</c:v>
                </c:pt>
                <c:pt idx="4">
                  <c:v>ECCAS</c:v>
                </c:pt>
                <c:pt idx="5">
                  <c:v>ECOWAS</c:v>
                </c:pt>
                <c:pt idx="6">
                  <c:v>IGAD</c:v>
                </c:pt>
                <c:pt idx="7">
                  <c:v>SADC</c:v>
                </c:pt>
                <c:pt idx="8">
                  <c:v>UMA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0.48000000000000004</c:v>
                </c:pt>
                <c:pt idx="2">
                  <c:v>0.27</c:v>
                </c:pt>
                <c:pt idx="3">
                  <c:v>0.72000000000000008</c:v>
                </c:pt>
                <c:pt idx="4">
                  <c:v>0.4</c:v>
                </c:pt>
                <c:pt idx="5">
                  <c:v>0.8</c:v>
                </c:pt>
                <c:pt idx="6">
                  <c:v>0.45</c:v>
                </c:pt>
                <c:pt idx="7">
                  <c:v>0.53</c:v>
                </c:pt>
                <c:pt idx="8">
                  <c:v>0.49000000000000005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B-4A98-99D6-9A75FECBEE9F}"/>
            </c:ext>
          </c:extLst>
        </c:ser>
        <c:dLbls/>
        <c:gapWidth val="182"/>
        <c:axId val="56420608"/>
        <c:axId val="63311872"/>
      </c:barChart>
      <c:catAx>
        <c:axId val="56420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3311872"/>
        <c:crosses val="autoZero"/>
        <c:auto val="1"/>
        <c:lblAlgn val="ctr"/>
        <c:lblOffset val="100"/>
      </c:catAx>
      <c:valAx>
        <c:axId val="63311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64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 Narrow" panose="020B0606020202030204" pitchFamily="34" charset="0"/>
              </a:rPr>
              <a:t>Distribution of the 20 most visa open countries in Africa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3F-407B-BBF5-D59A6052B7F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3F-407B-BBF5-D59A6052B7F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3F-407B-BBF5-D59A6052B7F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3F-407B-BBF5-D59A6052B7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Sheet1!$A$16:$A$19</c:f>
              <c:strCache>
                <c:ptCount val="4"/>
                <c:pt idx="0">
                  <c:v>North Africa</c:v>
                </c:pt>
                <c:pt idx="1">
                  <c:v>East Africa</c:v>
                </c:pt>
                <c:pt idx="2">
                  <c:v>West Afica</c:v>
                </c:pt>
                <c:pt idx="3">
                  <c:v>Southern Africa</c:v>
                </c:pt>
              </c:strCache>
            </c:strRef>
          </c:cat>
          <c:val>
            <c:numRef>
              <c:f>Sheet1!$B$16:$B$19</c:f>
              <c:numCache>
                <c:formatCode>0%</c:formatCode>
                <c:ptCount val="4"/>
                <c:pt idx="0">
                  <c:v>0.05</c:v>
                </c:pt>
                <c:pt idx="1">
                  <c:v>0.4</c:v>
                </c:pt>
                <c:pt idx="2">
                  <c:v>0.35000000000000003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3F-407B-BBF5-D59A6052B7FD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51CA6-7C7D-4A60-9C72-0FC71C0C3F8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37A06-6685-4DCF-8E7E-641D51E41061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Free movement of people, rights of residence &amp; establishment, visa relaxations, single tourist visas, continental passport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38806BFC-8A02-4EA2-AB10-44D0A5074BBB}" type="parTrans" cxnId="{1ADD14C8-40BE-41A8-9E66-D26C00DD1FB7}">
      <dgm:prSet/>
      <dgm:spPr/>
      <dgm:t>
        <a:bodyPr/>
        <a:lstStyle/>
        <a:p>
          <a:endParaRPr lang="en-US"/>
        </a:p>
      </dgm:t>
    </dgm:pt>
    <dgm:pt modelId="{CC05507B-EE74-416D-8021-1061F7071514}" type="sibTrans" cxnId="{1ADD14C8-40BE-41A8-9E66-D26C00DD1FB7}">
      <dgm:prSet/>
      <dgm:spPr/>
      <dgm:t>
        <a:bodyPr/>
        <a:lstStyle/>
        <a:p>
          <a:endParaRPr lang="en-US"/>
        </a:p>
      </dgm:t>
    </dgm:pt>
    <dgm:pt modelId="{720E2692-D238-4DA4-9FEE-E0B97C2D2230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Employment policies that allow for free movement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113BBB3C-5557-4C40-860F-4F59B88E491B}" type="parTrans" cxnId="{19D15786-F846-42F9-9D74-175C9EEC2CD9}">
      <dgm:prSet/>
      <dgm:spPr/>
      <dgm:t>
        <a:bodyPr/>
        <a:lstStyle/>
        <a:p>
          <a:endParaRPr lang="en-US"/>
        </a:p>
      </dgm:t>
    </dgm:pt>
    <dgm:pt modelId="{653974A6-2C93-41BE-B8DA-B2BC4343D57B}" type="sibTrans" cxnId="{19D15786-F846-42F9-9D74-175C9EEC2CD9}">
      <dgm:prSet/>
      <dgm:spPr/>
      <dgm:t>
        <a:bodyPr/>
        <a:lstStyle/>
        <a:p>
          <a:endParaRPr lang="en-US"/>
        </a:p>
      </dgm:t>
    </dgm:pt>
    <dgm:pt modelId="{FCA0742F-6F22-45B5-AF48-EE9FCE18C605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Strengthening cooperation in education and training…enhancing social progress and development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523920DC-CAA9-4820-81D1-92C3108C40DF}" type="parTrans" cxnId="{052912AC-2CF0-461F-A32A-53C3A9DA61B5}">
      <dgm:prSet/>
      <dgm:spPr/>
      <dgm:t>
        <a:bodyPr/>
        <a:lstStyle/>
        <a:p>
          <a:endParaRPr lang="en-US"/>
        </a:p>
      </dgm:t>
    </dgm:pt>
    <dgm:pt modelId="{80C812A8-DEC8-4C72-9849-8B817FA987B3}" type="sibTrans" cxnId="{052912AC-2CF0-461F-A32A-53C3A9DA61B5}">
      <dgm:prSet/>
      <dgm:spPr/>
      <dgm:t>
        <a:bodyPr/>
        <a:lstStyle/>
        <a:p>
          <a:endParaRPr lang="en-US"/>
        </a:p>
      </dgm:t>
    </dgm:pt>
    <dgm:pt modelId="{FE29B535-0F52-40D8-9E9A-E859EDFB02F4}" type="pres">
      <dgm:prSet presAssocID="{D7B51CA6-7C7D-4A60-9C72-0FC71C0C3F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93BC5-E235-4C70-8D02-69E0ED83D8BF}" type="pres">
      <dgm:prSet presAssocID="{BD637A06-6685-4DCF-8E7E-641D51E410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76B10-ED96-44E4-A947-96C4258DFF01}" type="pres">
      <dgm:prSet presAssocID="{CC05507B-EE74-416D-8021-1061F707151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1275CC7-C246-43A4-BBC3-62B337265A06}" type="pres">
      <dgm:prSet presAssocID="{CC05507B-EE74-416D-8021-1061F707151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6451DE3-43DE-4F38-A0F6-5A85E527BA73}" type="pres">
      <dgm:prSet presAssocID="{720E2692-D238-4DA4-9FEE-E0B97C2D22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FFBA6-D045-4020-815B-EA5121D12349}" type="pres">
      <dgm:prSet presAssocID="{653974A6-2C93-41BE-B8DA-B2BC4343D57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E9E284-9E38-4AE7-96AC-9DFA3015A731}" type="pres">
      <dgm:prSet presAssocID="{653974A6-2C93-41BE-B8DA-B2BC4343D57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F76651-7800-46B1-A760-A86AA0449D53}" type="pres">
      <dgm:prSet presAssocID="{FCA0742F-6F22-45B5-AF48-EE9FCE18C605}" presName="node" presStyleLbl="node1" presStyleIdx="2" presStyleCnt="3" custScaleY="104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9BEF8-B01D-40D3-9FD4-512B90AAA5F4}" type="pres">
      <dgm:prSet presAssocID="{80C812A8-DEC8-4C72-9849-8B817FA987B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E9181E2-6E04-4E4B-BD7A-4FA9CE945D64}" type="pres">
      <dgm:prSet presAssocID="{80C812A8-DEC8-4C72-9849-8B817FA987B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9D15786-F846-42F9-9D74-175C9EEC2CD9}" srcId="{D7B51CA6-7C7D-4A60-9C72-0FC71C0C3F80}" destId="{720E2692-D238-4DA4-9FEE-E0B97C2D2230}" srcOrd="1" destOrd="0" parTransId="{113BBB3C-5557-4C40-860F-4F59B88E491B}" sibTransId="{653974A6-2C93-41BE-B8DA-B2BC4343D57B}"/>
    <dgm:cxn modelId="{1B28E4E5-6F7D-4978-91DB-0FFD974A0485}" type="presOf" srcId="{80C812A8-DEC8-4C72-9849-8B817FA987B3}" destId="{6E9181E2-6E04-4E4B-BD7A-4FA9CE945D64}" srcOrd="1" destOrd="0" presId="urn:microsoft.com/office/officeart/2005/8/layout/cycle7"/>
    <dgm:cxn modelId="{412F0436-34A0-423D-BF32-137933C0337C}" type="presOf" srcId="{653974A6-2C93-41BE-B8DA-B2BC4343D57B}" destId="{852FFBA6-D045-4020-815B-EA5121D12349}" srcOrd="0" destOrd="0" presId="urn:microsoft.com/office/officeart/2005/8/layout/cycle7"/>
    <dgm:cxn modelId="{3B5BF8A2-A7AD-4DC7-B9F0-9DB6015D752B}" type="presOf" srcId="{FCA0742F-6F22-45B5-AF48-EE9FCE18C605}" destId="{1EF76651-7800-46B1-A760-A86AA0449D53}" srcOrd="0" destOrd="0" presId="urn:microsoft.com/office/officeart/2005/8/layout/cycle7"/>
    <dgm:cxn modelId="{052912AC-2CF0-461F-A32A-53C3A9DA61B5}" srcId="{D7B51CA6-7C7D-4A60-9C72-0FC71C0C3F80}" destId="{FCA0742F-6F22-45B5-AF48-EE9FCE18C605}" srcOrd="2" destOrd="0" parTransId="{523920DC-CAA9-4820-81D1-92C3108C40DF}" sibTransId="{80C812A8-DEC8-4C72-9849-8B817FA987B3}"/>
    <dgm:cxn modelId="{3DE53937-215F-4739-B606-B0B1386F34DC}" type="presOf" srcId="{CC05507B-EE74-416D-8021-1061F7071514}" destId="{3AA76B10-ED96-44E4-A947-96C4258DFF01}" srcOrd="0" destOrd="0" presId="urn:microsoft.com/office/officeart/2005/8/layout/cycle7"/>
    <dgm:cxn modelId="{BC0A8751-30DD-46F6-A712-F7CF6D20D700}" type="presOf" srcId="{CC05507B-EE74-416D-8021-1061F7071514}" destId="{B1275CC7-C246-43A4-BBC3-62B337265A06}" srcOrd="1" destOrd="0" presId="urn:microsoft.com/office/officeart/2005/8/layout/cycle7"/>
    <dgm:cxn modelId="{928D31F2-2FF7-49A0-8670-98C870DC1D8B}" type="presOf" srcId="{D7B51CA6-7C7D-4A60-9C72-0FC71C0C3F80}" destId="{FE29B535-0F52-40D8-9E9A-E859EDFB02F4}" srcOrd="0" destOrd="0" presId="urn:microsoft.com/office/officeart/2005/8/layout/cycle7"/>
    <dgm:cxn modelId="{E96E3638-03D5-49DD-8F3C-31CC36E45463}" type="presOf" srcId="{80C812A8-DEC8-4C72-9849-8B817FA987B3}" destId="{B549BEF8-B01D-40D3-9FD4-512B90AAA5F4}" srcOrd="0" destOrd="0" presId="urn:microsoft.com/office/officeart/2005/8/layout/cycle7"/>
    <dgm:cxn modelId="{F6CAF2D5-2A98-4DB2-93CB-170729E39893}" type="presOf" srcId="{720E2692-D238-4DA4-9FEE-E0B97C2D2230}" destId="{86451DE3-43DE-4F38-A0F6-5A85E527BA73}" srcOrd="0" destOrd="0" presId="urn:microsoft.com/office/officeart/2005/8/layout/cycle7"/>
    <dgm:cxn modelId="{1ADD14C8-40BE-41A8-9E66-D26C00DD1FB7}" srcId="{D7B51CA6-7C7D-4A60-9C72-0FC71C0C3F80}" destId="{BD637A06-6685-4DCF-8E7E-641D51E41061}" srcOrd="0" destOrd="0" parTransId="{38806BFC-8A02-4EA2-AB10-44D0A5074BBB}" sibTransId="{CC05507B-EE74-416D-8021-1061F7071514}"/>
    <dgm:cxn modelId="{613CC11C-53D3-4CFA-9A31-8B7173F3871E}" type="presOf" srcId="{BD637A06-6685-4DCF-8E7E-641D51E41061}" destId="{FC093BC5-E235-4C70-8D02-69E0ED83D8BF}" srcOrd="0" destOrd="0" presId="urn:microsoft.com/office/officeart/2005/8/layout/cycle7"/>
    <dgm:cxn modelId="{7A4982E6-F32A-4F5C-AF2E-95CBF22C171B}" type="presOf" srcId="{653974A6-2C93-41BE-B8DA-B2BC4343D57B}" destId="{47E9E284-9E38-4AE7-96AC-9DFA3015A731}" srcOrd="1" destOrd="0" presId="urn:microsoft.com/office/officeart/2005/8/layout/cycle7"/>
    <dgm:cxn modelId="{F6CFCFBE-4BA4-4927-AAF4-0D1AC793F8FD}" type="presParOf" srcId="{FE29B535-0F52-40D8-9E9A-E859EDFB02F4}" destId="{FC093BC5-E235-4C70-8D02-69E0ED83D8BF}" srcOrd="0" destOrd="0" presId="urn:microsoft.com/office/officeart/2005/8/layout/cycle7"/>
    <dgm:cxn modelId="{BFDE57B3-1D78-4F86-A742-1ADDD0670FDC}" type="presParOf" srcId="{FE29B535-0F52-40D8-9E9A-E859EDFB02F4}" destId="{3AA76B10-ED96-44E4-A947-96C4258DFF01}" srcOrd="1" destOrd="0" presId="urn:microsoft.com/office/officeart/2005/8/layout/cycle7"/>
    <dgm:cxn modelId="{5AD1FD92-EBC9-419A-B34B-0423DEF4CA0A}" type="presParOf" srcId="{3AA76B10-ED96-44E4-A947-96C4258DFF01}" destId="{B1275CC7-C246-43A4-BBC3-62B337265A06}" srcOrd="0" destOrd="0" presId="urn:microsoft.com/office/officeart/2005/8/layout/cycle7"/>
    <dgm:cxn modelId="{1382F4D4-A7E1-4E62-8041-DD1D1C55E128}" type="presParOf" srcId="{FE29B535-0F52-40D8-9E9A-E859EDFB02F4}" destId="{86451DE3-43DE-4F38-A0F6-5A85E527BA73}" srcOrd="2" destOrd="0" presId="urn:microsoft.com/office/officeart/2005/8/layout/cycle7"/>
    <dgm:cxn modelId="{488906BB-972F-4A7C-9E06-5A55CF03BBF5}" type="presParOf" srcId="{FE29B535-0F52-40D8-9E9A-E859EDFB02F4}" destId="{852FFBA6-D045-4020-815B-EA5121D12349}" srcOrd="3" destOrd="0" presId="urn:microsoft.com/office/officeart/2005/8/layout/cycle7"/>
    <dgm:cxn modelId="{FB003F15-B7C8-4A5B-85CE-BDE495AA9C99}" type="presParOf" srcId="{852FFBA6-D045-4020-815B-EA5121D12349}" destId="{47E9E284-9E38-4AE7-96AC-9DFA3015A731}" srcOrd="0" destOrd="0" presId="urn:microsoft.com/office/officeart/2005/8/layout/cycle7"/>
    <dgm:cxn modelId="{CFE5B19C-9882-46BB-9CFD-6E5BB959FE9A}" type="presParOf" srcId="{FE29B535-0F52-40D8-9E9A-E859EDFB02F4}" destId="{1EF76651-7800-46B1-A760-A86AA0449D53}" srcOrd="4" destOrd="0" presId="urn:microsoft.com/office/officeart/2005/8/layout/cycle7"/>
    <dgm:cxn modelId="{F1B59C25-B5A3-4269-A2BB-804172586CC3}" type="presParOf" srcId="{FE29B535-0F52-40D8-9E9A-E859EDFB02F4}" destId="{B549BEF8-B01D-40D3-9FD4-512B90AAA5F4}" srcOrd="5" destOrd="0" presId="urn:microsoft.com/office/officeart/2005/8/layout/cycle7"/>
    <dgm:cxn modelId="{26D010A7-8BA8-4F95-A51D-FAA54069D26E}" type="presParOf" srcId="{B549BEF8-B01D-40D3-9FD4-512B90AAA5F4}" destId="{6E9181E2-6E04-4E4B-BD7A-4FA9CE945D6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93BC5-E235-4C70-8D02-69E0ED83D8BF}">
      <dsp:nvSpPr>
        <dsp:cNvPr id="0" name=""/>
        <dsp:cNvSpPr/>
      </dsp:nvSpPr>
      <dsp:spPr>
        <a:xfrm>
          <a:off x="2619374" y="-14086"/>
          <a:ext cx="2889249" cy="1444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anose="020B0606020202030204" pitchFamily="34" charset="0"/>
            </a:rPr>
            <a:t>Free movement of people, rights of residence &amp; establishment, visa relaxations, single tourist visas, continental passport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2619374" y="-14086"/>
        <a:ext cx="2889249" cy="1444624"/>
      </dsp:txXfrm>
    </dsp:sp>
    <dsp:sp modelId="{3AA76B10-ED96-44E4-A947-96C4258DFF01}">
      <dsp:nvSpPr>
        <dsp:cNvPr id="0" name=""/>
        <dsp:cNvSpPr/>
      </dsp:nvSpPr>
      <dsp:spPr>
        <a:xfrm rot="3600000">
          <a:off x="4504411" y="2520276"/>
          <a:ext cx="1503472" cy="5056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3600000">
        <a:off x="4504411" y="2520276"/>
        <a:ext cx="1503472" cy="505618"/>
      </dsp:txXfrm>
    </dsp:sp>
    <dsp:sp modelId="{86451DE3-43DE-4F38-A0F6-5A85E527BA73}">
      <dsp:nvSpPr>
        <dsp:cNvPr id="0" name=""/>
        <dsp:cNvSpPr/>
      </dsp:nvSpPr>
      <dsp:spPr>
        <a:xfrm>
          <a:off x="5003670" y="4115633"/>
          <a:ext cx="2889249" cy="1444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anose="020B0606020202030204" pitchFamily="34" charset="0"/>
            </a:rPr>
            <a:t>Employment policies that allow for free movement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5003670" y="4115633"/>
        <a:ext cx="2889249" cy="1444624"/>
      </dsp:txXfrm>
    </dsp:sp>
    <dsp:sp modelId="{852FFBA6-D045-4020-815B-EA5121D12349}">
      <dsp:nvSpPr>
        <dsp:cNvPr id="0" name=""/>
        <dsp:cNvSpPr/>
      </dsp:nvSpPr>
      <dsp:spPr>
        <a:xfrm rot="10800000">
          <a:off x="3312263" y="4585136"/>
          <a:ext cx="1503472" cy="5056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312263" y="4585136"/>
        <a:ext cx="1503472" cy="505618"/>
      </dsp:txXfrm>
    </dsp:sp>
    <dsp:sp modelId="{1EF76651-7800-46B1-A760-A86AA0449D53}">
      <dsp:nvSpPr>
        <dsp:cNvPr id="0" name=""/>
        <dsp:cNvSpPr/>
      </dsp:nvSpPr>
      <dsp:spPr>
        <a:xfrm>
          <a:off x="235079" y="4085014"/>
          <a:ext cx="2889249" cy="1505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anose="020B0606020202030204" pitchFamily="34" charset="0"/>
            </a:rPr>
            <a:t>Strengthening cooperation in education and training…enhancing social progress and development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235079" y="4085014"/>
        <a:ext cx="2889249" cy="1505862"/>
      </dsp:txXfrm>
    </dsp:sp>
    <dsp:sp modelId="{B549BEF8-B01D-40D3-9FD4-512B90AAA5F4}">
      <dsp:nvSpPr>
        <dsp:cNvPr id="0" name=""/>
        <dsp:cNvSpPr/>
      </dsp:nvSpPr>
      <dsp:spPr>
        <a:xfrm rot="18000000">
          <a:off x="2128955" y="2504966"/>
          <a:ext cx="1503472" cy="5056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8000000">
        <a:off x="2128955" y="2504966"/>
        <a:ext cx="1503472" cy="505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0.51124</cdr:x>
      <cdr:y>0.0603</cdr:y>
    </cdr:from>
    <cdr:to>
      <cdr:x>0.60964</cdr:x>
      <cdr:y>0.16996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1158" y="366348"/>
          <a:ext cx="914400" cy="666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 Narrow" panose="020B0606020202030204" pitchFamily="34" charset="0"/>
            </a:rPr>
            <a:t>North Africa</a:t>
          </a:r>
          <a:r>
            <a:rPr lang="en-ZA" sz="1600" dirty="0" smtClean="0"/>
            <a:t>:</a:t>
          </a:r>
        </a:p>
        <a:p xmlns:a="http://schemas.openxmlformats.org/drawingml/2006/main">
          <a:r>
            <a:rPr lang="en-ZA" sz="1600" dirty="0" smtClean="0"/>
            <a:t> Mauritania</a:t>
          </a:r>
          <a:endParaRPr lang="en-ZA" sz="1600" dirty="0"/>
        </a:p>
      </cdr:txBody>
    </cdr:sp>
  </cdr:relSizeAnchor>
  <cdr:relSizeAnchor xmlns:cdr="http://schemas.openxmlformats.org/drawingml/2006/chartDrawing">
    <cdr:from>
      <cdr:x>0.66071</cdr:x>
      <cdr:y>0.0259</cdr:y>
    </cdr:from>
    <cdr:to>
      <cdr:x>0.78019</cdr:x>
      <cdr:y>0.19146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40176" y="157343"/>
          <a:ext cx="1110343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0.78688</cdr:x>
      <cdr:y>0.32965</cdr:y>
    </cdr:from>
    <cdr:to>
      <cdr:x>0.88527</cdr:x>
      <cdr:y>0.61347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12720" y="2002778"/>
          <a:ext cx="914400" cy="1724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 Narrow" panose="020B0606020202030204" pitchFamily="34" charset="0"/>
            </a:rPr>
            <a:t>East Africa</a:t>
          </a:r>
          <a:r>
            <a:rPr lang="en-ZA" sz="1600" dirty="0" smtClean="0"/>
            <a:t>: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Comoros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Djibouti 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Kenya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Rwanda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Seychelles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Somalia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Tanzania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Uganda</a:t>
          </a:r>
          <a:endParaRPr lang="en-ZA" sz="16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0.09706</cdr:x>
      <cdr:y>0.5</cdr:y>
    </cdr:from>
    <cdr:to>
      <cdr:x>0.19545</cdr:x>
      <cdr:y>0.77844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01970" y="3037702"/>
          <a:ext cx="914400" cy="1691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 Narrow" panose="020B0606020202030204" pitchFamily="34" charset="0"/>
            </a:rPr>
            <a:t>West Africa: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Ghana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Cape Verde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Togo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Guinea Bissau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Senegal 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Gambia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Burkina Faso</a:t>
          </a:r>
          <a:endParaRPr lang="en-ZA" sz="16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0.1575</cdr:x>
      <cdr:y>0.1595</cdr:y>
    </cdr:from>
    <cdr:to>
      <cdr:x>0.25589</cdr:x>
      <cdr:y>0.37422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3674" y="969025"/>
          <a:ext cx="914400" cy="130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 Narrow" panose="020B0606020202030204" pitchFamily="34" charset="0"/>
            </a:rPr>
            <a:t>Southern Africa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Madagascar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Mauritius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Mozambique </a:t>
          </a:r>
        </a:p>
        <a:p xmlns:a="http://schemas.openxmlformats.org/drawingml/2006/main">
          <a:r>
            <a:rPr lang="en-ZA" sz="1600" dirty="0" smtClean="0">
              <a:latin typeface="Arial Narrow" panose="020B0606020202030204" pitchFamily="34" charset="0"/>
            </a:rPr>
            <a:t>Malaw</a:t>
          </a:r>
          <a:r>
            <a:rPr lang="en-ZA" sz="1600" b="1" dirty="0" smtClean="0">
              <a:latin typeface="Arial Narrow" panose="020B0606020202030204" pitchFamily="34" charset="0"/>
            </a:rPr>
            <a:t>i</a:t>
          </a:r>
          <a:endParaRPr lang="en-ZA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2377-08A1-4D9C-AF9A-124E3057B213}" type="datetimeFigureOut">
              <a:rPr lang="en-ZA" smtClean="0"/>
              <a:pPr/>
              <a:t>2017/11/16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D059-2866-4B2E-ADD9-AAF07C2A4DF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1973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858B9-B146-4B77-BE02-6CEF3065B6C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858B9-B146-4B77-BE02-6CEF3065B6C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93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D1B8-40AF-4B3F-8EBB-424CD8D99DB3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6788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9AC-EB23-4D92-962F-C8CD8073ED78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763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180-8115-432D-A508-663B850D1D06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221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A847-3CD1-4D05-9840-8467FA43C58E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52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B83-8CD2-4E57-BFF8-1ED67CFF5C6B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67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38F-5CC8-413E-881D-2DFC9B9A3418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10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DE51-AC07-4C90-8526-4D36043922B8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6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3009-3052-4418-949C-BD3169806356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1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220-9A2A-4A25-9272-B96A866D922B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2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B184-4D83-4C18-BDF7-FD612B0D69A0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06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47-A24F-450E-BFE2-46A7FB99F02E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31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4E5E-2037-472F-A92D-9D3ECFDC3DE3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135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C6DB-E421-44B6-9D7F-6BDD6077DBA4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193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E2D9-9579-4DAB-80B9-D92717402A91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7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BBD9-F453-418F-ABCA-B8510369664C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65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A495-93C5-4270-88F6-95E4D9762B3F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835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0E9-057C-4AB1-A6BC-018B1D5A669D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216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CFE9-7118-4DB4-A51C-D9EAC8AE4FCC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821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F1D-E70E-4D86-B9F1-6BAD5509071C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57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C7E2-A004-49AE-BF4A-81DAF374C433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6135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BFDF-F83F-4C33-9D90-B9E35A6318E3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06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CF92-7759-4AC3-AC6C-23C3C0673E66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16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8012-4479-4842-A9B7-92B5ED72B8CD}" type="datetime1">
              <a:rPr lang="en-US" smtClean="0"/>
              <a:pPr/>
              <a:t>11/16/2017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7D47-4296-4C87-A6A8-9AC031320B0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90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B1FE-EAAF-4DEB-BD30-0B9BF39ECC2B}" type="datetime1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D30E-62AB-4831-85F5-94E7A788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za/url?sa=i&amp;rct=j&amp;q=&amp;esrc=s&amp;source=images&amp;cd=&amp;cad=rja&amp;uact=8&amp;ved=0ahUKEwjn_LCl5dTPAhVH0xQKHS2VCgMQjRwIBw&amp;url=http://www.meted.ucar.edu/avn_int/qms/navmenu.php?tab=2&amp;page=8.1.0&amp;type=text&amp;psig=AFQjCNHQMEAt5Au69eMpSKvKkT9C5fCrqw&amp;ust=1476345369814516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sekyere@hsrc.ac.za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db.org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6" y="209006"/>
            <a:ext cx="11900263" cy="2481943"/>
          </a:xfrm>
        </p:spPr>
        <p:txBody>
          <a:bodyPr>
            <a:normAutofit fontScale="90000"/>
          </a:bodyPr>
          <a:lstStyle/>
          <a:p>
            <a:r>
              <a:rPr lang="en-ZA" sz="4400" b="1" dirty="0" smtClean="0">
                <a:solidFill>
                  <a:srgbClr val="0070C0"/>
                </a:solidFill>
                <a:latin typeface="Tempus Sans ITC" panose="04020404030D07020202" pitchFamily="82" charset="0"/>
              </a:rPr>
              <a:t/>
            </a:r>
            <a:br>
              <a:rPr lang="en-ZA" sz="4400" b="1" dirty="0" smtClean="0">
                <a:solidFill>
                  <a:srgbClr val="0070C0"/>
                </a:solidFill>
                <a:latin typeface="Tempus Sans ITC" panose="04020404030D07020202" pitchFamily="82" charset="0"/>
              </a:rPr>
            </a:br>
            <a:r>
              <a:rPr lang="en-ZA" sz="4400" b="1" dirty="0" smtClean="0">
                <a:solidFill>
                  <a:srgbClr val="0070C0"/>
                </a:solidFill>
                <a:latin typeface="Tempus Sans ITC" panose="04020404030D07020202" pitchFamily="82" charset="0"/>
              </a:rPr>
              <a:t/>
            </a:r>
            <a:br>
              <a:rPr lang="en-ZA" sz="4400" b="1" dirty="0" smtClean="0">
                <a:solidFill>
                  <a:srgbClr val="0070C0"/>
                </a:solidFill>
                <a:latin typeface="Tempus Sans ITC" panose="04020404030D07020202" pitchFamily="82" charset="0"/>
              </a:rPr>
            </a:br>
            <a:r>
              <a:rPr lang="en-ZA" sz="44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/>
            </a:r>
            <a:br>
              <a:rPr lang="en-ZA" sz="4400" b="1" dirty="0">
                <a:solidFill>
                  <a:srgbClr val="0070C0"/>
                </a:solidFill>
                <a:latin typeface="Tempus Sans ITC" panose="04020404030D07020202" pitchFamily="82" charset="0"/>
              </a:rPr>
            </a:br>
            <a:r>
              <a:rPr lang="en-ZA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Prerequisites </a:t>
            </a:r>
            <a:r>
              <a:rPr lang="en-ZA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for integration on the African continent</a:t>
            </a:r>
            <a:r>
              <a:rPr lang="en-ZA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A P2P perspective. </a:t>
            </a:r>
            <a:br>
              <a:rPr lang="en-ZA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ZA" sz="36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ZA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ZA" sz="4000" dirty="0"/>
              <a:t> </a:t>
            </a:r>
            <a:r>
              <a:rPr lang="en-ZA" sz="4000" dirty="0" smtClean="0"/>
              <a:t/>
            </a:r>
            <a:br>
              <a:rPr lang="en-ZA" sz="4000" dirty="0" smtClean="0"/>
            </a:br>
            <a:r>
              <a:rPr lang="en-ZA" sz="3100" dirty="0" smtClean="0">
                <a:latin typeface="Arial Narrow" panose="020B0606020202030204" pitchFamily="34" charset="0"/>
              </a:rPr>
              <a:t>Seminar on African Union Vision 2063 as it relates to migration, regional integration and the Africa passport</a:t>
            </a:r>
            <a:endParaRPr lang="en-ZA" sz="31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808" y="3771856"/>
            <a:ext cx="9953897" cy="1152842"/>
          </a:xfrm>
        </p:spPr>
        <p:txBody>
          <a:bodyPr>
            <a:noAutofit/>
          </a:bodyPr>
          <a:lstStyle/>
          <a:p>
            <a:r>
              <a:rPr lang="en-ZA" sz="2800" dirty="0" smtClean="0">
                <a:latin typeface="Arial Narrow" panose="020B0606020202030204" pitchFamily="34" charset="0"/>
              </a:rPr>
              <a:t>14 November, 2017</a:t>
            </a:r>
          </a:p>
          <a:p>
            <a:r>
              <a:rPr lang="en-ZA" sz="2800" dirty="0">
                <a:latin typeface="Arial Narrow" panose="020B0606020202030204" pitchFamily="34" charset="0"/>
              </a:rPr>
              <a:t>V</a:t>
            </a:r>
            <a:r>
              <a:rPr lang="en-ZA" sz="2800" dirty="0" smtClean="0">
                <a:latin typeface="Arial Narrow" panose="020B0606020202030204" pitchFamily="34" charset="0"/>
              </a:rPr>
              <a:t>enue: E249, Second floor, New </a:t>
            </a:r>
            <a:r>
              <a:rPr lang="en-ZA" sz="2800" dirty="0">
                <a:latin typeface="Arial Narrow" panose="020B0606020202030204" pitchFamily="34" charset="0"/>
              </a:rPr>
              <a:t>W</a:t>
            </a:r>
            <a:r>
              <a:rPr lang="en-ZA" sz="2800" dirty="0" smtClean="0">
                <a:latin typeface="Arial Narrow" panose="020B0606020202030204" pitchFamily="34" charset="0"/>
              </a:rPr>
              <a:t>ing, Parliament, Capetown</a:t>
            </a:r>
          </a:p>
          <a:p>
            <a:endParaRPr lang="en-ZA" sz="3200" i="1" dirty="0">
              <a:latin typeface="Garamond" panose="02020404030301010803" pitchFamily="18" charset="0"/>
            </a:endParaRPr>
          </a:p>
          <a:p>
            <a:r>
              <a:rPr lang="en-ZA" sz="2800" dirty="0" smtClean="0">
                <a:latin typeface="Arial Narrow" panose="020B0606020202030204" pitchFamily="34" charset="0"/>
              </a:rPr>
              <a:t>Dr Emmanuel Sekyere (AISA)</a:t>
            </a:r>
          </a:p>
          <a:p>
            <a:r>
              <a:rPr lang="en-ZA" sz="2800" dirty="0" smtClean="0">
                <a:latin typeface="Arial Narrow" panose="020B0606020202030204" pitchFamily="34" charset="0"/>
              </a:rPr>
              <a:t>Human Sciences Research Council</a:t>
            </a:r>
          </a:p>
        </p:txBody>
      </p:sp>
    </p:spTree>
    <p:extLst>
      <p:ext uri="{BB962C8B-B14F-4D97-AF65-F5344CB8AC3E}">
        <p14:creationId xmlns:p14="http://schemas.microsoft.com/office/powerpoint/2010/main" xmlns="" val="26742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937283"/>
              </p:ext>
            </p:extLst>
          </p:nvPr>
        </p:nvGraphicFramePr>
        <p:xfrm>
          <a:off x="259155" y="779164"/>
          <a:ext cx="9293311" cy="561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8080" y="534989"/>
            <a:ext cx="442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latin typeface="Arial Narrow" panose="020B0606020202030204" pitchFamily="34" charset="0"/>
              </a:rPr>
              <a:t>Ratification of REC f.m.p protocol</a:t>
            </a:r>
          </a:p>
          <a:p>
            <a:endParaRPr lang="en-ZA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latin typeface="Arial Narrow" panose="020B0606020202030204" pitchFamily="34" charset="0"/>
              </a:rPr>
              <a:t>Proportion of REC member countries</a:t>
            </a:r>
          </a:p>
          <a:p>
            <a:r>
              <a:rPr lang="en-ZA" dirty="0">
                <a:latin typeface="Arial Narrow" panose="020B0606020202030204" pitchFamily="34" charset="0"/>
              </a:rPr>
              <a:t> </a:t>
            </a:r>
            <a:r>
              <a:rPr lang="en-ZA" dirty="0" smtClean="0">
                <a:latin typeface="Arial Narrow" panose="020B0606020202030204" pitchFamily="34" charset="0"/>
              </a:rPr>
              <a:t>    whose nationals require no visas for entry</a:t>
            </a:r>
          </a:p>
          <a:p>
            <a:endParaRPr lang="en-ZA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latin typeface="Arial Narrow" panose="020B0606020202030204" pitchFamily="34" charset="0"/>
              </a:rPr>
              <a:t>Proportion of REC member countries whose members are issued with visa on arrival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07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967858"/>
              </p:ext>
            </p:extLst>
          </p:nvPr>
        </p:nvGraphicFramePr>
        <p:xfrm>
          <a:off x="1135835" y="417423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99417" y="155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382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268564"/>
              </p:ext>
            </p:extLst>
          </p:nvPr>
        </p:nvGraphicFramePr>
        <p:xfrm>
          <a:off x="759654" y="1559076"/>
          <a:ext cx="10663311" cy="472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46">
                  <a:extLst>
                    <a:ext uri="{9D8B030D-6E8A-4147-A177-3AD203B41FA5}">
                      <a16:colId xmlns:a16="http://schemas.microsoft.com/office/drawing/2014/main" xmlns="" val="151137965"/>
                    </a:ext>
                  </a:extLst>
                </a:gridCol>
                <a:gridCol w="2690949">
                  <a:extLst>
                    <a:ext uri="{9D8B030D-6E8A-4147-A177-3AD203B41FA5}">
                      <a16:colId xmlns:a16="http://schemas.microsoft.com/office/drawing/2014/main" xmlns="" val="783614852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xmlns="" val="3984890237"/>
                    </a:ext>
                  </a:extLst>
                </a:gridCol>
                <a:gridCol w="3154176">
                  <a:extLst>
                    <a:ext uri="{9D8B030D-6E8A-4147-A177-3AD203B41FA5}">
                      <a16:colId xmlns:a16="http://schemas.microsoft.com/office/drawing/2014/main" xmlns="" val="4147025854"/>
                    </a:ext>
                  </a:extLst>
                </a:gridCol>
              </a:tblGrid>
              <a:tr h="682196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REC</a:t>
                      </a:r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Same</a:t>
                      </a:r>
                      <a:r>
                        <a:rPr lang="en-ZA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University entry exam</a:t>
                      </a:r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Educational/training 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programmes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Cultural exchanges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997168"/>
                  </a:ext>
                </a:extLst>
              </a:tr>
              <a:tr h="41284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AMU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 inter-university cooperation (IUC)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60271"/>
                  </a:ext>
                </a:extLst>
              </a:tr>
              <a:tr h="47488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CEN-SAD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Unclear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477757"/>
                  </a:ext>
                </a:extLst>
              </a:tr>
              <a:tr h="565326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COMESA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inter-university cooperation </a:t>
                      </a:r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(IUCEA, SARUA)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538019"/>
                  </a:ext>
                </a:extLst>
              </a:tr>
              <a:tr h="41284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EAC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inter-university cooperation (IUCEA)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1422073"/>
                  </a:ext>
                </a:extLst>
              </a:tr>
              <a:tr h="484206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ECCAS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Unclear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43068"/>
                  </a:ext>
                </a:extLst>
              </a:tr>
              <a:tr h="41284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ECOWAS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Yes,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Anglophone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 inter-university cooperation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019254"/>
                  </a:ext>
                </a:extLst>
              </a:tr>
              <a:tr h="565326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SADC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No, national exams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rial Narrow" panose="020B0606020202030204" pitchFamily="34" charset="0"/>
                        </a:rPr>
                        <a:t>Yes; inter-university cooperation (SARUA)</a:t>
                      </a:r>
                      <a:endParaRPr lang="en-ZA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112184"/>
                  </a:ext>
                </a:extLst>
              </a:tr>
              <a:tr h="635296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UEMOA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Yes, Francophone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 inter-university associations (CAMES)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Partially, Music &amp; Arts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2336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9654" y="379828"/>
            <a:ext cx="1011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i="1" dirty="0">
                <a:solidFill>
                  <a:srgbClr val="4472C4">
                    <a:lumMod val="75000"/>
                  </a:srgbClr>
                </a:solidFill>
                <a:latin typeface="Garamond" panose="02020404030301010803" pitchFamily="18" charset="0"/>
                <a:ea typeface="+mj-ea"/>
                <a:cs typeface="+mj-cs"/>
              </a:rPr>
              <a:t>Cooperation in education and training for social progress and development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57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03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  <a:ea typeface="+mn-ea"/>
                <a:cs typeface="+mn-cs"/>
              </a:rPr>
              <a:t>Benefits of free movement of people </a:t>
            </a:r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en-ZA" sz="3200" i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936" y="1058092"/>
            <a:ext cx="7419703" cy="568234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2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4"/>
            <a:ext cx="10515600" cy="588464"/>
          </a:xfrm>
        </p:spPr>
        <p:txBody>
          <a:bodyPr/>
          <a:lstStyle/>
          <a:p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Benefits of free movement of people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9898"/>
            <a:ext cx="10515600" cy="60481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2400" dirty="0" smtClean="0">
                <a:latin typeface="Arial Narrow" panose="020B0606020202030204" pitchFamily="34" charset="0"/>
              </a:rPr>
              <a:t>When viewed </a:t>
            </a:r>
            <a:r>
              <a:rPr lang="en-ZA" sz="2600" i="1" dirty="0" smtClean="0">
                <a:latin typeface="Garamond" panose="02020404030301010803" pitchFamily="18" charset="0"/>
              </a:rPr>
              <a:t>not in isolation </a:t>
            </a:r>
            <a:r>
              <a:rPr lang="en-ZA" sz="2400" dirty="0" smtClean="0">
                <a:latin typeface="Arial Narrow" panose="020B0606020202030204" pitchFamily="34" charset="0"/>
              </a:rPr>
              <a:t>but within the </a:t>
            </a:r>
            <a:r>
              <a:rPr lang="en-ZA" sz="2600" i="1" dirty="0" smtClean="0">
                <a:latin typeface="Garamond" panose="02020404030301010803" pitchFamily="18" charset="0"/>
              </a:rPr>
              <a:t>broad context of economic integration</a:t>
            </a:r>
            <a:r>
              <a:rPr lang="en-ZA" sz="2400" dirty="0" smtClean="0">
                <a:latin typeface="Arial Narrow" panose="020B0606020202030204" pitchFamily="34" charset="0"/>
              </a:rPr>
              <a:t>, immense benefits emerge</a:t>
            </a:r>
          </a:p>
          <a:p>
            <a:pPr marL="0" indent="0">
              <a:buNone/>
            </a:pPr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Mitigates uneven distribution of skills on the continent; help to address Africa’s labour needs in education, health and industrial sectors. AfDB estimates that 4 million more teachers, 2 million health workers are needed in Africa, potential exist within the continent to meet our skill shortages through f.m.p.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Increased level of cross border economic activity, potential for job creation and growth. Highly informal in nature currently, since movement not legal and data uncaptured</a:t>
            </a:r>
          </a:p>
          <a:p>
            <a:pPr marL="0" indent="0">
              <a:buNone/>
            </a:pPr>
            <a:r>
              <a:rPr lang="en-ZA" sz="24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Potential for growth and job creation: Rwanda visa on arrival since 2013; 22% increase in African tourism and business travellers 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All other dimensions of African integration, trade, production, infrastructure, macroeconomic and financial integration cannot be realised WITHOUT flexibility in the movement of people within the continent.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24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4"/>
            <a:ext cx="10515600" cy="588464"/>
          </a:xfrm>
        </p:spPr>
        <p:txBody>
          <a:bodyPr/>
          <a:lstStyle/>
          <a:p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Benefits of free movement of people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469"/>
            <a:ext cx="10515600" cy="5590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400" dirty="0" smtClean="0">
                <a:latin typeface="Arial Narrow" panose="020B0606020202030204" pitchFamily="34" charset="0"/>
              </a:rPr>
              <a:t>When viewed </a:t>
            </a:r>
            <a:r>
              <a:rPr lang="en-ZA" sz="2400" i="1" dirty="0" smtClean="0">
                <a:latin typeface="Garamond" panose="02020404030301010803" pitchFamily="18" charset="0"/>
              </a:rPr>
              <a:t>not in isolation </a:t>
            </a:r>
            <a:r>
              <a:rPr lang="en-ZA" sz="2400" dirty="0" smtClean="0">
                <a:latin typeface="Arial Narrow" panose="020B0606020202030204" pitchFamily="34" charset="0"/>
              </a:rPr>
              <a:t>but within the </a:t>
            </a:r>
            <a:r>
              <a:rPr lang="en-ZA" sz="2400" i="1" dirty="0" smtClean="0">
                <a:latin typeface="Garamond" panose="02020404030301010803" pitchFamily="18" charset="0"/>
              </a:rPr>
              <a:t>broad context of economic integration</a:t>
            </a:r>
            <a:r>
              <a:rPr lang="en-ZA" sz="2400" dirty="0" smtClean="0">
                <a:latin typeface="Arial Narrow" panose="020B0606020202030204" pitchFamily="34" charset="0"/>
              </a:rPr>
              <a:t>, immense benefits emerge</a:t>
            </a:r>
          </a:p>
          <a:p>
            <a:pPr marL="0" indent="0">
              <a:buNone/>
            </a:pPr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SADC produces 60% of the world’s rough gem diamonds. This generates 800 000 jobs in the cutting and polishing industry globally, Sadly only 8000 are in the SADC region, approximately 1% of the global workforce 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A lost opportunity for Africa’s 200 million youth, comprising 60% of Africa’s labour force. 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Question is: what skills, labour policies, training facilities are required for SADC to bring 60% of the 800 000 jobs back to Africa, commensurate with our 60% production of the world’s diamonds?  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How can other African countries help? Other regions in Africa also have diamonds. What are the opportunities for the creation of regional value chains in this respect? 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Can free movement of skill/labour on the continent be beneficial? Yes I believe so!! For inclusive regional growth, job creation, poverty reduction and improved well being</a:t>
            </a:r>
          </a:p>
          <a:p>
            <a:endParaRPr lang="en-ZA" sz="2400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7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Africa’s demographic dividend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211" y="1371601"/>
            <a:ext cx="9335589" cy="4548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548" y="6027003"/>
            <a:ext cx="1068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Arial Narrow" panose="020B0606020202030204" pitchFamily="34" charset="0"/>
              </a:rPr>
              <a:t>From now to 2035, 450 million people will join the labour force in Africa, Where are the jobs?</a:t>
            </a: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6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2533559"/>
            <a:ext cx="11105606" cy="1894750"/>
          </a:xfrm>
        </p:spPr>
        <p:txBody>
          <a:bodyPr>
            <a:normAutofit/>
          </a:bodyPr>
          <a:lstStyle/>
          <a:p>
            <a:pPr algn="ctr"/>
            <a:r>
              <a:rPr lang="en-ZA" i="1" dirty="0" smtClean="0">
                <a:latin typeface="Garamond" panose="02020404030301010803" pitchFamily="18" charset="0"/>
              </a:rPr>
              <a:t>Challenges to free movement of people</a:t>
            </a:r>
            <a:endParaRPr lang="en-ZA" i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748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13" y="182609"/>
            <a:ext cx="8229600" cy="619872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i="1" dirty="0" smtClean="0">
                <a:solidFill>
                  <a:srgbClr val="0070C0"/>
                </a:solidFill>
                <a:latin typeface="Garamond" panose="02020404030301010803" pitchFamily="18" charset="0"/>
                <a:ea typeface="+mn-ea"/>
                <a:cs typeface="+mn-cs"/>
              </a:rPr>
              <a:t>Along 6 key dimensions spread over the following…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8301" y="1295399"/>
            <a:ext cx="4619900" cy="5257800"/>
            <a:chOff x="3838301" y="1295399"/>
            <a:chExt cx="4619900" cy="5257800"/>
          </a:xfrm>
        </p:grpSpPr>
        <p:sp>
          <p:nvSpPr>
            <p:cNvPr id="4" name="Freeform 3"/>
            <p:cNvSpPr/>
            <p:nvPr/>
          </p:nvSpPr>
          <p:spPr>
            <a:xfrm>
              <a:off x="4630713" y="3924300"/>
              <a:ext cx="550828" cy="1873091"/>
            </a:xfrm>
            <a:custGeom>
              <a:avLst/>
              <a:gdLst>
                <a:gd name="connsiteX0" fmla="*/ 0 w 550828"/>
                <a:gd name="connsiteY0" fmla="*/ 0 h 1873091"/>
                <a:gd name="connsiteX1" fmla="*/ 275414 w 550828"/>
                <a:gd name="connsiteY1" fmla="*/ 0 h 1873091"/>
                <a:gd name="connsiteX2" fmla="*/ 275414 w 550828"/>
                <a:gd name="connsiteY2" fmla="*/ 1873091 h 1873091"/>
                <a:gd name="connsiteX3" fmla="*/ 550828 w 550828"/>
                <a:gd name="connsiteY3" fmla="*/ 1873091 h 187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828" h="1873091">
                  <a:moveTo>
                    <a:pt x="0" y="0"/>
                  </a:moveTo>
                  <a:lnTo>
                    <a:pt x="275414" y="0"/>
                  </a:lnTo>
                  <a:lnTo>
                    <a:pt x="275414" y="1873091"/>
                  </a:lnTo>
                  <a:lnTo>
                    <a:pt x="550828" y="187309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304" tIns="887735" rIns="239304" bIns="88773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4630713" y="3924300"/>
              <a:ext cx="550828" cy="624363"/>
            </a:xfrm>
            <a:custGeom>
              <a:avLst/>
              <a:gdLst>
                <a:gd name="connsiteX0" fmla="*/ 0 w 550828"/>
                <a:gd name="connsiteY0" fmla="*/ 0 h 624363"/>
                <a:gd name="connsiteX1" fmla="*/ 275414 w 550828"/>
                <a:gd name="connsiteY1" fmla="*/ 0 h 624363"/>
                <a:gd name="connsiteX2" fmla="*/ 275414 w 550828"/>
                <a:gd name="connsiteY2" fmla="*/ 624363 h 624363"/>
                <a:gd name="connsiteX3" fmla="*/ 550828 w 550828"/>
                <a:gd name="connsiteY3" fmla="*/ 624363 h 6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828" h="624363">
                  <a:moveTo>
                    <a:pt x="0" y="0"/>
                  </a:moveTo>
                  <a:lnTo>
                    <a:pt x="275414" y="0"/>
                  </a:lnTo>
                  <a:lnTo>
                    <a:pt x="275414" y="624363"/>
                  </a:lnTo>
                  <a:lnTo>
                    <a:pt x="550828" y="624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299" tIns="291366" rIns="267299" bIns="29136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30713" y="3299936"/>
              <a:ext cx="550828" cy="624363"/>
            </a:xfrm>
            <a:custGeom>
              <a:avLst/>
              <a:gdLst>
                <a:gd name="connsiteX0" fmla="*/ 0 w 550828"/>
                <a:gd name="connsiteY0" fmla="*/ 624363 h 624363"/>
                <a:gd name="connsiteX1" fmla="*/ 275414 w 550828"/>
                <a:gd name="connsiteY1" fmla="*/ 624363 h 624363"/>
                <a:gd name="connsiteX2" fmla="*/ 275414 w 550828"/>
                <a:gd name="connsiteY2" fmla="*/ 0 h 624363"/>
                <a:gd name="connsiteX3" fmla="*/ 550828 w 550828"/>
                <a:gd name="connsiteY3" fmla="*/ 0 h 6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828" h="624363">
                  <a:moveTo>
                    <a:pt x="0" y="624363"/>
                  </a:moveTo>
                  <a:lnTo>
                    <a:pt x="275414" y="624363"/>
                  </a:lnTo>
                  <a:lnTo>
                    <a:pt x="275414" y="0"/>
                  </a:lnTo>
                  <a:lnTo>
                    <a:pt x="55082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299" tIns="291366" rIns="267299" bIns="29136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630713" y="2051208"/>
              <a:ext cx="550828" cy="1873091"/>
            </a:xfrm>
            <a:custGeom>
              <a:avLst/>
              <a:gdLst>
                <a:gd name="connsiteX0" fmla="*/ 0 w 550828"/>
                <a:gd name="connsiteY0" fmla="*/ 1873091 h 1873091"/>
                <a:gd name="connsiteX1" fmla="*/ 275414 w 550828"/>
                <a:gd name="connsiteY1" fmla="*/ 1873091 h 1873091"/>
                <a:gd name="connsiteX2" fmla="*/ 275414 w 550828"/>
                <a:gd name="connsiteY2" fmla="*/ 0 h 1873091"/>
                <a:gd name="connsiteX3" fmla="*/ 550828 w 550828"/>
                <a:gd name="connsiteY3" fmla="*/ 0 h 187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828" h="1873091">
                  <a:moveTo>
                    <a:pt x="0" y="1873091"/>
                  </a:moveTo>
                  <a:lnTo>
                    <a:pt x="275414" y="1873091"/>
                  </a:lnTo>
                  <a:lnTo>
                    <a:pt x="275414" y="0"/>
                  </a:lnTo>
                  <a:lnTo>
                    <a:pt x="55082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304" tIns="887736" rIns="239304" bIns="88773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600" kern="1200"/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1605607" y="3528093"/>
              <a:ext cx="5257800" cy="792412"/>
            </a:xfrm>
            <a:custGeom>
              <a:avLst/>
              <a:gdLst>
                <a:gd name="connsiteX0" fmla="*/ 0 w 5257800"/>
                <a:gd name="connsiteY0" fmla="*/ 0 h 792412"/>
                <a:gd name="connsiteX1" fmla="*/ 5257800 w 5257800"/>
                <a:gd name="connsiteY1" fmla="*/ 0 h 792412"/>
                <a:gd name="connsiteX2" fmla="*/ 5257800 w 5257800"/>
                <a:gd name="connsiteY2" fmla="*/ 792412 h 792412"/>
                <a:gd name="connsiteX3" fmla="*/ 0 w 5257800"/>
                <a:gd name="connsiteY3" fmla="*/ 792412 h 792412"/>
                <a:gd name="connsiteX4" fmla="*/ 0 w 5257800"/>
                <a:gd name="connsiteY4" fmla="*/ 0 h 79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800" h="792412">
                  <a:moveTo>
                    <a:pt x="0" y="0"/>
                  </a:moveTo>
                  <a:lnTo>
                    <a:pt x="5257800" y="0"/>
                  </a:lnTo>
                  <a:lnTo>
                    <a:pt x="5257800" y="792412"/>
                  </a:lnTo>
                  <a:lnTo>
                    <a:pt x="0" y="792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 Narrow" pitchFamily="34" charset="0"/>
                </a:rPr>
                <a:t> CHALLENGES TO FREE MOVEMENT </a:t>
              </a:r>
              <a:endParaRPr lang="en-US" sz="2400" kern="1200" dirty="0">
                <a:latin typeface="Arial Narrow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81541" y="1551717"/>
              <a:ext cx="3276660" cy="998982"/>
            </a:xfrm>
            <a:custGeom>
              <a:avLst/>
              <a:gdLst>
                <a:gd name="connsiteX0" fmla="*/ 0 w 3276660"/>
                <a:gd name="connsiteY0" fmla="*/ 0 h 998982"/>
                <a:gd name="connsiteX1" fmla="*/ 3276660 w 3276660"/>
                <a:gd name="connsiteY1" fmla="*/ 0 h 998982"/>
                <a:gd name="connsiteX2" fmla="*/ 3276660 w 3276660"/>
                <a:gd name="connsiteY2" fmla="*/ 998982 h 998982"/>
                <a:gd name="connsiteX3" fmla="*/ 0 w 3276660"/>
                <a:gd name="connsiteY3" fmla="*/ 998982 h 998982"/>
                <a:gd name="connsiteX4" fmla="*/ 0 w 3276660"/>
                <a:gd name="connsiteY4" fmla="*/ 0 h 99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60" h="998982">
                  <a:moveTo>
                    <a:pt x="0" y="0"/>
                  </a:moveTo>
                  <a:lnTo>
                    <a:pt x="3276660" y="0"/>
                  </a:lnTo>
                  <a:lnTo>
                    <a:pt x="3276660" y="998982"/>
                  </a:lnTo>
                  <a:lnTo>
                    <a:pt x="0" y="998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400" kern="1200" dirty="0" smtClean="0">
                  <a:latin typeface="Arial Narrow" panose="020B0606020202030204" pitchFamily="34" charset="0"/>
                </a:rPr>
                <a:t>Security concerns &amp; political instability</a:t>
              </a:r>
              <a:endParaRPr lang="en-ZA" sz="24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81541" y="2800445"/>
              <a:ext cx="3276660" cy="998982"/>
            </a:xfrm>
            <a:custGeom>
              <a:avLst/>
              <a:gdLst>
                <a:gd name="connsiteX0" fmla="*/ 0 w 3276660"/>
                <a:gd name="connsiteY0" fmla="*/ 0 h 998982"/>
                <a:gd name="connsiteX1" fmla="*/ 3276660 w 3276660"/>
                <a:gd name="connsiteY1" fmla="*/ 0 h 998982"/>
                <a:gd name="connsiteX2" fmla="*/ 3276660 w 3276660"/>
                <a:gd name="connsiteY2" fmla="*/ 998982 h 998982"/>
                <a:gd name="connsiteX3" fmla="*/ 0 w 3276660"/>
                <a:gd name="connsiteY3" fmla="*/ 998982 h 998982"/>
                <a:gd name="connsiteX4" fmla="*/ 0 w 3276660"/>
                <a:gd name="connsiteY4" fmla="*/ 0 h 99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60" h="998982">
                  <a:moveTo>
                    <a:pt x="0" y="0"/>
                  </a:moveTo>
                  <a:lnTo>
                    <a:pt x="3276660" y="0"/>
                  </a:lnTo>
                  <a:lnTo>
                    <a:pt x="3276660" y="998982"/>
                  </a:lnTo>
                  <a:lnTo>
                    <a:pt x="0" y="998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 Narrow" pitchFamily="34" charset="0"/>
                </a:rPr>
                <a:t>Institutional factors</a:t>
              </a:r>
              <a:endParaRPr lang="en-US" sz="2400" kern="1200" dirty="0">
                <a:latin typeface="Arial Narrow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81541" y="4049172"/>
              <a:ext cx="3276660" cy="998982"/>
            </a:xfrm>
            <a:custGeom>
              <a:avLst/>
              <a:gdLst>
                <a:gd name="connsiteX0" fmla="*/ 0 w 3276660"/>
                <a:gd name="connsiteY0" fmla="*/ 0 h 998982"/>
                <a:gd name="connsiteX1" fmla="*/ 3276660 w 3276660"/>
                <a:gd name="connsiteY1" fmla="*/ 0 h 998982"/>
                <a:gd name="connsiteX2" fmla="*/ 3276660 w 3276660"/>
                <a:gd name="connsiteY2" fmla="*/ 998982 h 998982"/>
                <a:gd name="connsiteX3" fmla="*/ 0 w 3276660"/>
                <a:gd name="connsiteY3" fmla="*/ 998982 h 998982"/>
                <a:gd name="connsiteX4" fmla="*/ 0 w 3276660"/>
                <a:gd name="connsiteY4" fmla="*/ 0 h 99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60" h="998982">
                  <a:moveTo>
                    <a:pt x="0" y="0"/>
                  </a:moveTo>
                  <a:lnTo>
                    <a:pt x="3276660" y="0"/>
                  </a:lnTo>
                  <a:lnTo>
                    <a:pt x="3276660" y="998982"/>
                  </a:lnTo>
                  <a:lnTo>
                    <a:pt x="0" y="998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 Narrow" pitchFamily="34" charset="0"/>
                </a:rPr>
                <a:t>Fear of migration </a:t>
              </a:r>
              <a:endParaRPr lang="en-US" sz="2400" kern="1200" dirty="0">
                <a:latin typeface="Arial Narrow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81541" y="5297900"/>
              <a:ext cx="3276660" cy="998982"/>
            </a:xfrm>
            <a:custGeom>
              <a:avLst/>
              <a:gdLst>
                <a:gd name="connsiteX0" fmla="*/ 0 w 3276660"/>
                <a:gd name="connsiteY0" fmla="*/ 0 h 998982"/>
                <a:gd name="connsiteX1" fmla="*/ 3276660 w 3276660"/>
                <a:gd name="connsiteY1" fmla="*/ 0 h 998982"/>
                <a:gd name="connsiteX2" fmla="*/ 3276660 w 3276660"/>
                <a:gd name="connsiteY2" fmla="*/ 998982 h 998982"/>
                <a:gd name="connsiteX3" fmla="*/ 0 w 3276660"/>
                <a:gd name="connsiteY3" fmla="*/ 998982 h 998982"/>
                <a:gd name="connsiteX4" fmla="*/ 0 w 3276660"/>
                <a:gd name="connsiteY4" fmla="*/ 0 h 99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60" h="998982">
                  <a:moveTo>
                    <a:pt x="0" y="0"/>
                  </a:moveTo>
                  <a:lnTo>
                    <a:pt x="3276660" y="0"/>
                  </a:lnTo>
                  <a:lnTo>
                    <a:pt x="3276660" y="998982"/>
                  </a:lnTo>
                  <a:lnTo>
                    <a:pt x="0" y="998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 Narrow" pitchFamily="34" charset="0"/>
                </a:rPr>
                <a:t>Unanswered questions</a:t>
              </a:r>
              <a:endParaRPr lang="en-US" sz="2400" kern="1200" dirty="0">
                <a:latin typeface="Arial Narrow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1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11" y="664822"/>
            <a:ext cx="10241280" cy="5948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136634"/>
            <a:ext cx="8229600" cy="528188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Security concerns &amp; political instability</a:t>
            </a:r>
            <a:endParaRPr lang="en-ZA" sz="2800" i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5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88" y="378188"/>
            <a:ext cx="10515600" cy="483961"/>
          </a:xfrm>
        </p:spPr>
        <p:txBody>
          <a:bodyPr>
            <a:noAutofit/>
          </a:bodyPr>
          <a:lstStyle/>
          <a:p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Outline</a:t>
            </a:r>
            <a:endParaRPr lang="en-ZA" sz="3200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280161"/>
            <a:ext cx="10818223" cy="5185953"/>
          </a:xfrm>
        </p:spPr>
        <p:txBody>
          <a:bodyPr>
            <a:normAutofit fontScale="92500" lnSpcReduction="10000"/>
          </a:bodyPr>
          <a:lstStyle/>
          <a:p>
            <a:r>
              <a:rPr lang="en-ZA" sz="2600" dirty="0" smtClean="0">
                <a:latin typeface="Arial Narrow" panose="020B0606020202030204" pitchFamily="34" charset="0"/>
              </a:rPr>
              <a:t>Aspirations of the Abuja Treaty of 1991, w.r.t</a:t>
            </a:r>
            <a:r>
              <a:rPr lang="en-ZA" sz="2600" b="1" dirty="0" smtClean="0">
                <a:latin typeface="Arial Narrow" panose="020B0606020202030204" pitchFamily="34" charset="0"/>
              </a:rPr>
              <a:t>. movement of people </a:t>
            </a:r>
            <a:r>
              <a:rPr lang="en-ZA" sz="2600" dirty="0" smtClean="0">
                <a:latin typeface="Arial Narrow" panose="020B0606020202030204" pitchFamily="34" charset="0"/>
              </a:rPr>
              <a:t>in the context of regional integration</a:t>
            </a:r>
          </a:p>
          <a:p>
            <a:endParaRPr lang="en-ZA" sz="2600" dirty="0">
              <a:latin typeface="Arial Narrow" panose="020B0606020202030204" pitchFamily="34" charset="0"/>
            </a:endParaRPr>
          </a:p>
          <a:p>
            <a:r>
              <a:rPr lang="en-ZA" sz="2600" dirty="0" smtClean="0">
                <a:latin typeface="Arial Narrow" panose="020B0606020202030204" pitchFamily="34" charset="0"/>
              </a:rPr>
              <a:t>Interlinkages with Agenda 2063  </a:t>
            </a:r>
          </a:p>
          <a:p>
            <a:endParaRPr lang="en-ZA" sz="2600" dirty="0">
              <a:latin typeface="Arial Narrow" panose="020B0606020202030204" pitchFamily="34" charset="0"/>
            </a:endParaRPr>
          </a:p>
          <a:p>
            <a:r>
              <a:rPr lang="en-ZA" sz="2600" dirty="0" smtClean="0">
                <a:latin typeface="Arial Narrow" panose="020B0606020202030204" pitchFamily="34" charset="0"/>
              </a:rPr>
              <a:t>Status quo, an inter-REC comparison.</a:t>
            </a:r>
          </a:p>
          <a:p>
            <a:endParaRPr lang="en-ZA" sz="2600" dirty="0">
              <a:latin typeface="Arial Narrow" panose="020B0606020202030204" pitchFamily="34" charset="0"/>
            </a:endParaRPr>
          </a:p>
          <a:p>
            <a:r>
              <a:rPr lang="en-ZA" sz="2600" dirty="0" smtClean="0">
                <a:latin typeface="Arial Narrow" panose="020B0606020202030204" pitchFamily="34" charset="0"/>
              </a:rPr>
              <a:t>Benefits of P2P integration and movement of people</a:t>
            </a:r>
          </a:p>
          <a:p>
            <a:endParaRPr lang="en-ZA" sz="2600" dirty="0">
              <a:latin typeface="Arial Narrow" panose="020B0606020202030204" pitchFamily="34" charset="0"/>
            </a:endParaRPr>
          </a:p>
          <a:p>
            <a:r>
              <a:rPr lang="en-ZA" sz="2600" dirty="0" smtClean="0">
                <a:latin typeface="Arial Narrow" panose="020B0606020202030204" pitchFamily="34" charset="0"/>
              </a:rPr>
              <a:t>Pertaining challenges and pre-requisites for achieving P2P integration  </a:t>
            </a:r>
          </a:p>
          <a:p>
            <a:endParaRPr lang="en-ZA" sz="2600" dirty="0" smtClean="0">
              <a:latin typeface="Arial Narrow" panose="020B0606020202030204" pitchFamily="34" charset="0"/>
            </a:endParaRPr>
          </a:p>
          <a:p>
            <a:r>
              <a:rPr lang="en-ZA" sz="2600" dirty="0" smtClean="0">
                <a:latin typeface="Arial Narrow" panose="020B0606020202030204" pitchFamily="34" charset="0"/>
              </a:rPr>
              <a:t>Conclusion and recommendations</a:t>
            </a:r>
            <a:endParaRPr lang="en-ZA" sz="2600" dirty="0">
              <a:latin typeface="Arial Narrow" panose="020B0606020202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052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9879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Institutional factors  </a:t>
            </a:r>
            <a:endParaRPr lang="en-ZA" sz="3200" i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ZA" sz="2400" dirty="0">
              <a:ea typeface="Calibri"/>
              <a:cs typeface="Times New Roman"/>
            </a:endParaRPr>
          </a:p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558113"/>
              </p:ext>
            </p:extLst>
          </p:nvPr>
        </p:nvGraphicFramePr>
        <p:xfrm>
          <a:off x="1428750" y="953429"/>
          <a:ext cx="9309100" cy="426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8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729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Constraint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Description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977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1. Weak policy implementation capacity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Historically weak capacity</a:t>
                      </a:r>
                      <a:r>
                        <a:rPr lang="en-ZA" sz="2000" baseline="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to breakdown strategic vision into implementable programmes</a:t>
                      </a: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Leads to poor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6554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2.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Policy uncertainty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Differing political priorities at country level</a:t>
                      </a:r>
                      <a:endParaRPr lang="en-ZA" sz="2000" baseline="0" dirty="0" smtClean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baseline="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Conflict between national interests and regional interests</a:t>
                      </a:r>
                      <a:endParaRPr lang="en-ZA" sz="2000" dirty="0" smtClean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latin typeface="Arial Narrow" pitchFamily="34" charset="0"/>
                        </a:rPr>
                        <a:t>Progress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made so far makes the 2018 timeline of Agenda 2063 ambitious</a:t>
                      </a:r>
                      <a:endParaRPr lang="en-ZA" sz="20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776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3. Poor Institutions and red tape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latin typeface="Arial Narrow" pitchFamily="34" charset="0"/>
                        </a:rPr>
                        <a:t>Corruption,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latin typeface="Arial Narrow" pitchFamily="34" charset="0"/>
                        </a:rPr>
                        <a:t>Extreme bureaucracy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9817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Institutional factors  </a:t>
            </a:r>
            <a:endParaRPr lang="en-ZA" sz="3200" i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ZA" sz="2400" dirty="0">
              <a:ea typeface="Calibri"/>
              <a:cs typeface="Times New Roman"/>
            </a:endParaRPr>
          </a:p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619741"/>
              </p:ext>
            </p:extLst>
          </p:nvPr>
        </p:nvGraphicFramePr>
        <p:xfrm>
          <a:off x="469900" y="1048324"/>
          <a:ext cx="11290300" cy="551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4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775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Constraint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Description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73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4. Fear of migration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and related challenges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Criminal</a:t>
                      </a:r>
                      <a:r>
                        <a:rPr lang="en-ZA" sz="2000" baseline="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trans-border networks might flourish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Conflicts and negative effects on social cohesion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driven by competition for services, jobs and local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resources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More tolerant of foreigners from the global north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than from own our neighbourhoods and backyards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    Differing levels of immigration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336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5.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Shifting loyalties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Multiple REC memberships, complicates policy coordination</a:t>
                      </a:r>
                      <a:endParaRPr lang="en-ZA" sz="20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776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>
                          <a:latin typeface="Arial Narrow" pitchFamily="34" charset="0"/>
                        </a:rPr>
                        <a:t>6. Unanswered questions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dirty="0" smtClean="0">
                          <a:latin typeface="Arial Narrow" pitchFamily="34" charset="0"/>
                        </a:rPr>
                        <a:t>Is an African passport and free movement really the answers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 to Africa’s problems?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baseline="0" dirty="0" smtClean="0">
                          <a:latin typeface="Arial Narrow" pitchFamily="34" charset="0"/>
                        </a:rPr>
                        <a:t>How does that address issues like political instability, wars and conflicts, lack of good leadership and governance </a:t>
                      </a:r>
                      <a:r>
                        <a:rPr lang="en-ZA" sz="2000" baseline="0" dirty="0" err="1" smtClean="0">
                          <a:latin typeface="Arial Narrow" pitchFamily="34" charset="0"/>
                        </a:rPr>
                        <a:t>etc</a:t>
                      </a:r>
                      <a:r>
                        <a:rPr lang="en-ZA" sz="2000" baseline="0" dirty="0" smtClean="0">
                          <a:latin typeface="Arial Narrow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ZA" sz="2000" baseline="0" dirty="0" smtClean="0">
                          <a:latin typeface="Arial Narrow" pitchFamily="34" charset="0"/>
                        </a:rPr>
                        <a:t>Is visa on arrival not adequate?</a:t>
                      </a:r>
                      <a:endParaRPr lang="en-ZA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0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9" y="763523"/>
            <a:ext cx="10933611" cy="5807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3" y="0"/>
            <a:ext cx="831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Multiple REC memberships and complexity of linkages</a:t>
            </a:r>
            <a:endParaRPr lang="en-ZA" sz="3200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2533559"/>
            <a:ext cx="11105606" cy="971641"/>
          </a:xfrm>
        </p:spPr>
        <p:txBody>
          <a:bodyPr>
            <a:normAutofit/>
          </a:bodyPr>
          <a:lstStyle/>
          <a:p>
            <a:pPr algn="ctr"/>
            <a:r>
              <a:rPr lang="en-ZA" sz="3200" dirty="0" smtClean="0">
                <a:latin typeface="Arial Narrow" panose="020B0606020202030204" pitchFamily="34" charset="0"/>
              </a:rPr>
              <a:t>What should African governments do?</a:t>
            </a:r>
            <a:endParaRPr lang="en-ZA" sz="32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163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52400"/>
            <a:ext cx="8229600" cy="5969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What should </a:t>
            </a:r>
            <a:r>
              <a:rPr lang="en-US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African government </a:t>
            </a:r>
            <a:r>
              <a:rPr lang="en-US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do? 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98298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Re-visit and review some of our integration aspirations wholistically, e.g. fmp within the entire integration agenda, agreed timelines unrealistic.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In the process, weigh the anticipated benefits of our integration aspirations against the realities of our continent and the costs of integration that could emerge.</a:t>
            </a:r>
          </a:p>
          <a:p>
            <a:pPr marL="0" indent="0">
              <a:buNone/>
            </a:pPr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Stagger implementation: Do we have to go as far as a single African passport to facilitate free movement or we can make do with visa </a:t>
            </a:r>
            <a:r>
              <a:rPr lang="en-US" sz="2800" dirty="0">
                <a:latin typeface="Arial Narrow" pitchFamily="34" charset="0"/>
              </a:rPr>
              <a:t>o</a:t>
            </a:r>
            <a:r>
              <a:rPr lang="en-US" sz="2800" dirty="0" smtClean="0">
                <a:latin typeface="Arial Narrow" pitchFamily="34" charset="0"/>
              </a:rPr>
              <a:t>n arrival facilities and visa waivers for countries with whom we have high levels of beneficial bilateral trade relations, </a:t>
            </a:r>
            <a:r>
              <a:rPr lang="en-US" sz="2800" i="1" dirty="0" smtClean="0">
                <a:latin typeface="Garamond" panose="02020404030301010803" pitchFamily="18" charset="0"/>
              </a:rPr>
              <a:t>for starters and see how it goes</a:t>
            </a: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6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946"/>
            <a:ext cx="10972800" cy="576262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What should Africa </a:t>
            </a:r>
            <a:r>
              <a:rPr lang="en-US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governments do</a:t>
            </a:r>
            <a:r>
              <a:rPr lang="en-US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?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0900"/>
            <a:ext cx="10972800" cy="5867399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SERIOUS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HOUSE CLEANING: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Should we not be addressing our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current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challenges simultaneously? 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i.e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. our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level of acceptance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of foreigners and cultures from our own backyards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,</a:t>
            </a:r>
          </a:p>
          <a:p>
            <a:pPr marL="0" lvl="0" indent="0" algn="just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ability of our security agencies to effectively work together to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address cross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border crime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,</a:t>
            </a:r>
          </a:p>
          <a:p>
            <a:pPr marL="0" lvl="0" indent="0" algn="just">
              <a:buNone/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political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instability, wars and conflicts, </a:t>
            </a: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poor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leadership on the continent, </a:t>
            </a: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poor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institutional quality, </a:t>
            </a: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weak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implementation capacity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3636"/>
          </a:xfrm>
        </p:spPr>
        <p:txBody>
          <a:bodyPr>
            <a:normAutofit/>
          </a:bodyPr>
          <a:lstStyle/>
          <a:p>
            <a:pPr algn="l"/>
            <a:r>
              <a:rPr lang="en-ZA" sz="32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Conclusion</a:t>
            </a:r>
            <a:endParaRPr lang="en-ZA" sz="3200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2410"/>
            <a:ext cx="10972800" cy="5251269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>
                <a:latin typeface="Arial Narrow" panose="020B0606020202030204" pitchFamily="34" charset="0"/>
              </a:rPr>
              <a:t>There are clear benefits to free movement of people on the continent, potential for inclusive growth, job creation, poverty reduction and improved standard of living.</a:t>
            </a:r>
            <a:endParaRPr lang="en-ZA" sz="2400" b="1" dirty="0" smtClean="0">
              <a:latin typeface="Arial Narrow" panose="020B0606020202030204" pitchFamily="34" charset="0"/>
            </a:endParaRP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However clear and strong challenges to integration exist; security concerns, conflicts and wars, leadership deficit, institutional quality, cross border crime, poor social cohesion and poor acceptance levels of each other, weak implementation capacity etc.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These challenges have been with us since time immemorial. Should we forge ahead in spite of our challenges?  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Other frameworks exist to address some of these challenges and have to be expedited simultaneously alongside our integration aspirations, e.g. APRM, Agenda 2063.. </a:t>
            </a:r>
            <a:r>
              <a:rPr lang="en-ZA" sz="2400" i="1" dirty="0" smtClean="0">
                <a:latin typeface="Garamond" panose="02020404030301010803" pitchFamily="18" charset="0"/>
              </a:rPr>
              <a:t>A peaceful and secure Africa, find solutions to long standing conflicts on the continent etc. </a:t>
            </a:r>
          </a:p>
          <a:p>
            <a:endParaRPr lang="en-ZA" sz="24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52400"/>
            <a:ext cx="9220200" cy="762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Africa clearly still has a lot of work to do. Lets discuss</a:t>
            </a:r>
            <a:endParaRPr lang="en-US" sz="3200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 descr="Image result for cartoon images of group discussion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477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68701"/>
            <a:ext cx="10363200" cy="2425699"/>
          </a:xfrm>
        </p:spPr>
        <p:txBody>
          <a:bodyPr>
            <a:noAutofit/>
          </a:bodyPr>
          <a:lstStyle/>
          <a:p>
            <a:pPr algn="ctr"/>
            <a:r>
              <a:rPr lang="en-ZA" sz="2800" b="0" dirty="0" smtClean="0">
                <a:latin typeface="Arial Narrow" panose="020B0606020202030204" pitchFamily="34" charset="0"/>
              </a:rPr>
              <a:t>D</a:t>
            </a:r>
            <a:r>
              <a:rPr lang="en-ZA" sz="2800" b="0" cap="none" dirty="0" smtClean="0">
                <a:latin typeface="Arial Narrow" panose="020B0606020202030204" pitchFamily="34" charset="0"/>
              </a:rPr>
              <a:t>r</a:t>
            </a:r>
            <a:r>
              <a:rPr lang="en-ZA" sz="2800" b="0" dirty="0" smtClean="0">
                <a:latin typeface="Arial Narrow" panose="020B0606020202030204" pitchFamily="34" charset="0"/>
              </a:rPr>
              <a:t>. E</a:t>
            </a:r>
            <a:r>
              <a:rPr lang="en-ZA" sz="2800" b="0" cap="none" dirty="0" smtClean="0">
                <a:latin typeface="Arial Narrow" panose="020B0606020202030204" pitchFamily="34" charset="0"/>
              </a:rPr>
              <a:t>mmanuel Sekyere</a:t>
            </a:r>
            <a:br>
              <a:rPr lang="en-ZA" sz="2800" b="0" cap="none" dirty="0" smtClean="0">
                <a:latin typeface="Arial Narrow" panose="020B0606020202030204" pitchFamily="34" charset="0"/>
              </a:rPr>
            </a:br>
            <a:r>
              <a:rPr lang="en-ZA" sz="2800" b="0" cap="none" dirty="0" smtClean="0">
                <a:latin typeface="Arial Narrow" panose="020B0606020202030204" pitchFamily="34" charset="0"/>
              </a:rPr>
              <a:t>Chief Research Specialist</a:t>
            </a:r>
            <a:br>
              <a:rPr lang="en-ZA" sz="2800" b="0" cap="none" dirty="0" smtClean="0">
                <a:latin typeface="Arial Narrow" panose="020B0606020202030204" pitchFamily="34" charset="0"/>
              </a:rPr>
            </a:br>
            <a:r>
              <a:rPr lang="en-ZA" sz="2800" b="0" cap="none" dirty="0" smtClean="0">
                <a:latin typeface="Arial Narrow" panose="020B0606020202030204" pitchFamily="34" charset="0"/>
              </a:rPr>
              <a:t>Africa Institute of South </a:t>
            </a:r>
            <a:r>
              <a:rPr lang="en-ZA" sz="2800" b="0" cap="none" dirty="0">
                <a:latin typeface="Arial Narrow" panose="020B0606020202030204" pitchFamily="34" charset="0"/>
              </a:rPr>
              <a:t>A</a:t>
            </a:r>
            <a:r>
              <a:rPr lang="en-ZA" sz="2800" b="0" cap="none" dirty="0" smtClean="0">
                <a:latin typeface="Arial Narrow" panose="020B0606020202030204" pitchFamily="34" charset="0"/>
              </a:rPr>
              <a:t>frica</a:t>
            </a:r>
            <a:br>
              <a:rPr lang="en-ZA" sz="2800" b="0" cap="none" dirty="0" smtClean="0">
                <a:latin typeface="Arial Narrow" panose="020B0606020202030204" pitchFamily="34" charset="0"/>
              </a:rPr>
            </a:br>
            <a:r>
              <a:rPr lang="en-ZA" sz="2800" b="0" cap="none" dirty="0" smtClean="0">
                <a:latin typeface="Arial Narrow" panose="020B0606020202030204" pitchFamily="34" charset="0"/>
              </a:rPr>
              <a:t>Human Sciences Research Council</a:t>
            </a:r>
            <a:br>
              <a:rPr lang="en-ZA" sz="2800" b="0" cap="none" dirty="0" smtClean="0">
                <a:latin typeface="Arial Narrow" panose="020B0606020202030204" pitchFamily="34" charset="0"/>
              </a:rPr>
            </a:br>
            <a:r>
              <a:rPr lang="en-ZA" sz="2800" b="0" cap="none" dirty="0" smtClean="0">
                <a:latin typeface="Arial Narrow" panose="020B0606020202030204" pitchFamily="34" charset="0"/>
              </a:rPr>
              <a:t>Email: </a:t>
            </a:r>
            <a:r>
              <a:rPr lang="en-ZA" sz="2800" b="0" cap="none" dirty="0" smtClean="0">
                <a:latin typeface="Arial Narrow" panose="020B0606020202030204" pitchFamily="34" charset="0"/>
                <a:hlinkClick r:id="rId2"/>
              </a:rPr>
              <a:t>esekyere@hsrc.ac.za</a:t>
            </a:r>
            <a:r>
              <a:rPr lang="en-ZA" sz="2800" b="0" cap="none" dirty="0" smtClean="0">
                <a:latin typeface="Arial Narrow" panose="020B0606020202030204" pitchFamily="34" charset="0"/>
              </a:rPr>
              <a:t/>
            </a:r>
            <a:br>
              <a:rPr lang="en-ZA" sz="2800" b="0" cap="none" dirty="0" smtClean="0">
                <a:latin typeface="Arial Narrow" panose="020B0606020202030204" pitchFamily="34" charset="0"/>
              </a:rPr>
            </a:br>
            <a:r>
              <a:rPr lang="en-ZA" sz="2800" b="0" cap="none" dirty="0" smtClean="0">
                <a:latin typeface="Arial Narrow" panose="020B0606020202030204" pitchFamily="34" charset="0"/>
              </a:rPr>
              <a:t>URL: www.hsrc.ac.za</a:t>
            </a:r>
            <a:endParaRPr lang="en-ZA" sz="2800" b="0" cap="none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54113"/>
            <a:ext cx="10363200" cy="1500187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Thank you</a:t>
            </a:r>
            <a:endParaRPr lang="en-ZA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0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3223"/>
          </a:xfrm>
        </p:spPr>
        <p:txBody>
          <a:bodyPr>
            <a:normAutofit/>
          </a:bodyPr>
          <a:lstStyle/>
          <a:p>
            <a:pPr algn="l"/>
            <a:r>
              <a:rPr lang="en-ZA" sz="32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References</a:t>
            </a:r>
            <a:endParaRPr lang="en-ZA" sz="3200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4034"/>
            <a:ext cx="10972800" cy="5251269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Arial Narrow" panose="020B0606020202030204" pitchFamily="34" charset="0"/>
              </a:rPr>
              <a:t>Adeyeye, A. (2016) Beyond the AU passport: Prospects or Africa’s integration and prosperity. Available www.howwemadeitinAfrica.com [Assessed 02 November 2017]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AfDB &amp; AUC (2016, 2017) Africa visa Openness Report. Available </a:t>
            </a:r>
            <a:r>
              <a:rPr lang="en-ZA" sz="2400" dirty="0" smtClean="0">
                <a:latin typeface="Arial Narrow" panose="020B0606020202030204" pitchFamily="34" charset="0"/>
                <a:hlinkClick r:id="rId2"/>
              </a:rPr>
              <a:t>www.afdb.org</a:t>
            </a:r>
            <a:r>
              <a:rPr lang="en-ZA" sz="2400" dirty="0" smtClean="0">
                <a:latin typeface="Arial Narrow" panose="020B0606020202030204" pitchFamily="34" charset="0"/>
              </a:rPr>
              <a:t>. [Assessed 11 November 2017].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African Union Commission (1991) Abuja Treaty.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African Union Commission (2012) Agenda 2063, the Africa we want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Brookings Institute. (2012) Accelerating Growth through improved intra-African trade. Washington D.C: Brookings Institute.</a:t>
            </a:r>
          </a:p>
          <a:p>
            <a:r>
              <a:rPr lang="en-ZA" sz="2400" dirty="0" smtClean="0">
                <a:latin typeface="Arial Narrow" panose="020B0606020202030204" pitchFamily="34" charset="0"/>
              </a:rPr>
              <a:t>Mupotola, M. (2016) Single African passport. A turning point for an integrated and prosperous Africa. Available </a:t>
            </a:r>
            <a:r>
              <a:rPr lang="en-ZA" sz="2400" dirty="0" smtClean="0">
                <a:latin typeface="Arial Narrow" panose="020B0606020202030204" pitchFamily="34" charset="0"/>
                <a:hlinkClick r:id="rId2"/>
              </a:rPr>
              <a:t>www.afdb.org</a:t>
            </a:r>
            <a:r>
              <a:rPr lang="en-ZA" sz="2400" dirty="0" smtClean="0">
                <a:latin typeface="Arial Narrow" panose="020B0606020202030204" pitchFamily="34" charset="0"/>
              </a:rPr>
              <a:t> [Assessed 02 November 2017]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D30E-62AB-4831-85F5-94E7A788EC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365126"/>
            <a:ext cx="10515600" cy="679904"/>
          </a:xfrm>
        </p:spPr>
        <p:txBody>
          <a:bodyPr>
            <a:normAutofit/>
          </a:bodyPr>
          <a:lstStyle/>
          <a:p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Abuja Treaty 1991, established the African Economic Community</a:t>
            </a:r>
            <a:endParaRPr lang="en-ZA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31" y="1554481"/>
            <a:ext cx="10883537" cy="48463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ZA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“To promote economic, social and cultural development and the integration of African economies, in order to increase economic </a:t>
            </a:r>
            <a:r>
              <a:rPr lang="en-ZA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self reliance 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and promote an </a:t>
            </a:r>
            <a:r>
              <a:rPr lang="en-ZA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endogenous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and </a:t>
            </a:r>
            <a:r>
              <a:rPr lang="en-ZA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self-sustained 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development” 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ZA" sz="2400" i="1" dirty="0" smtClean="0">
                <a:latin typeface="Garamond" panose="02020404030301010803" pitchFamily="18" charset="0"/>
              </a:rPr>
              <a:t>Abuja Treaty establishing the African Economic Community, Article 4. Objective 1. (a)</a:t>
            </a:r>
            <a:endParaRPr lang="en-ZA" sz="2400" i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29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/>
          <a:lstStyle/>
          <a:p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Abuja Treaty 1991, w.r.t movement of people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354"/>
            <a:ext cx="10515600" cy="4827996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Arial Narrow" panose="020B0606020202030204" pitchFamily="34" charset="0"/>
              </a:rPr>
              <a:t>Africa is a continent of small, fragmented and less developed states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The essence of integration is to join forces through integration to achieve a larger market, larger labour force, technological and skills transfer, free capita mobility, and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…in the process some scale and scope economies in production and growth (inclusive)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Enhance our collective comparative and competitive edge in a highly competitive and unfavourable global environment. </a:t>
            </a: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7016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365126"/>
            <a:ext cx="10515600" cy="679904"/>
          </a:xfrm>
        </p:spPr>
        <p:txBody>
          <a:bodyPr>
            <a:normAutofit/>
          </a:bodyPr>
          <a:lstStyle/>
          <a:p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Abuja Treaty 1991, </a:t>
            </a:r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w.r.t movement of people</a:t>
            </a:r>
            <a:endParaRPr lang="en-ZA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554481"/>
            <a:ext cx="10883537" cy="48463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African states and their leaders committed 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to; 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ZA" sz="2400" dirty="0" smtClean="0">
                <a:latin typeface="Arial Narrow" panose="020B0606020202030204" pitchFamily="34" charset="0"/>
              </a:rPr>
              <a:t>promoting free movement of persons, rights of residence, right of establishment, single tourist visas and regional passports.</a:t>
            </a:r>
          </a:p>
          <a:p>
            <a:pPr algn="just"/>
            <a:endParaRPr lang="en-ZA" sz="2400" b="1" dirty="0">
              <a:latin typeface="Arial Narrow" panose="020B0606020202030204" pitchFamily="34" charset="0"/>
            </a:endParaRPr>
          </a:p>
          <a:p>
            <a:pPr algn="just"/>
            <a:r>
              <a:rPr lang="en-ZA" sz="2400" dirty="0" smtClean="0">
                <a:latin typeface="Arial Narrow" panose="020B0606020202030204" pitchFamily="34" charset="0"/>
              </a:rPr>
              <a:t>urging one </a:t>
            </a:r>
            <a:r>
              <a:rPr lang="en-ZA" sz="2400" dirty="0">
                <a:latin typeface="Arial Narrow" panose="020B0606020202030204" pitchFamily="34" charset="0"/>
              </a:rPr>
              <a:t>another to adopt employment policies that allow free movement of persons within the proposed </a:t>
            </a:r>
            <a:r>
              <a:rPr lang="en-ZA" sz="2400" dirty="0" smtClean="0">
                <a:latin typeface="Arial Narrow" panose="020B0606020202030204" pitchFamily="34" charset="0"/>
              </a:rPr>
              <a:t>African economic community (AEC)</a:t>
            </a:r>
          </a:p>
          <a:p>
            <a:pPr algn="just"/>
            <a:endParaRPr lang="en-ZA" sz="2400" dirty="0">
              <a:latin typeface="Arial Narrow" panose="020B0606020202030204" pitchFamily="34" charset="0"/>
            </a:endParaRPr>
          </a:p>
          <a:p>
            <a:pPr algn="just"/>
            <a:r>
              <a:rPr lang="en-ZA" sz="2400" dirty="0">
                <a:latin typeface="Arial Narrow" panose="020B0606020202030204" pitchFamily="34" charset="0"/>
              </a:rPr>
              <a:t>strengthening co-operation in education and </a:t>
            </a:r>
            <a:r>
              <a:rPr lang="en-ZA" sz="2400" dirty="0" smtClean="0">
                <a:latin typeface="Arial Narrow" panose="020B0606020202030204" pitchFamily="34" charset="0"/>
              </a:rPr>
              <a:t>training, coordinate </a:t>
            </a:r>
            <a:r>
              <a:rPr lang="en-ZA" sz="2400" dirty="0">
                <a:latin typeface="Arial Narrow" panose="020B0606020202030204" pitchFamily="34" charset="0"/>
              </a:rPr>
              <a:t>and </a:t>
            </a:r>
            <a:r>
              <a:rPr lang="en-ZA" sz="2400" dirty="0" smtClean="0">
                <a:latin typeface="Arial Narrow" panose="020B0606020202030204" pitchFamily="34" charset="0"/>
              </a:rPr>
              <a:t>harmonise </a:t>
            </a:r>
            <a:r>
              <a:rPr lang="en-ZA" sz="2400" dirty="0">
                <a:latin typeface="Arial Narrow" panose="020B0606020202030204" pitchFamily="34" charset="0"/>
              </a:rPr>
              <a:t>their policies for </a:t>
            </a:r>
            <a:r>
              <a:rPr lang="en-ZA" sz="2400" dirty="0" smtClean="0">
                <a:latin typeface="Arial Narrow" panose="020B0606020202030204" pitchFamily="34" charset="0"/>
              </a:rPr>
              <a:t>developing the capacity/skills required to enhance </a:t>
            </a:r>
            <a:r>
              <a:rPr lang="en-ZA" sz="2400" dirty="0">
                <a:latin typeface="Arial Narrow" panose="020B0606020202030204" pitchFamily="34" charset="0"/>
              </a:rPr>
              <a:t>social progress and the development of the continent.</a:t>
            </a:r>
          </a:p>
          <a:p>
            <a:pPr algn="just"/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>
                <a:latin typeface="Arial Narrow" panose="020B0606020202030204" pitchFamily="34" charset="0"/>
              </a:rPr>
              <a:pPr/>
              <a:t>5</a:t>
            </a:fld>
            <a:endParaRPr lang="en-ZA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5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14891624"/>
              </p:ext>
            </p:extLst>
          </p:nvPr>
        </p:nvGraphicFramePr>
        <p:xfrm>
          <a:off x="1729378" y="758091"/>
          <a:ext cx="8128000" cy="557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30925" y="173316"/>
            <a:ext cx="109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Intercessions with </a:t>
            </a:r>
            <a:r>
              <a:rPr lang="en-ZA" sz="3200" i="1" dirty="0">
                <a:solidFill>
                  <a:srgbClr val="0070C0"/>
                </a:solidFill>
                <a:latin typeface="Garamond" panose="02020404030301010803" pitchFamily="18" charset="0"/>
              </a:rPr>
              <a:t>linkages with Agenda </a:t>
            </a:r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2063…the Africa we want </a:t>
            </a:r>
            <a:endParaRPr lang="en-ZA" sz="3200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4835" y="2327025"/>
            <a:ext cx="3814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aramond" panose="02020404030301010803" pitchFamily="18" charset="0"/>
              </a:rPr>
              <a:t>An Africa whose development is people-driven, relying on the potential of African people, especially its women and youth, and caring for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25" y="3676589"/>
            <a:ext cx="2621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aramond" panose="02020404030301010803" pitchFamily="18" charset="0"/>
              </a:rPr>
              <a:t>An Africa with a strong cultural identity, common heritage, shared values and ethics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926" y="1349779"/>
            <a:ext cx="360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>
                <a:latin typeface="Garamond" panose="02020404030301010803" pitchFamily="18" charset="0"/>
              </a:rPr>
              <a:t>An integrated continent, politically united and based on the ideals </a:t>
            </a:r>
            <a:r>
              <a:rPr lang="en-ZA" sz="2000" i="1" dirty="0" smtClean="0">
                <a:latin typeface="Garamond" panose="02020404030301010803" pitchFamily="18" charset="0"/>
              </a:rPr>
              <a:t>of Pan-Africanism </a:t>
            </a:r>
            <a:r>
              <a:rPr lang="en-ZA" sz="2000" i="1" dirty="0">
                <a:latin typeface="Garamond" panose="02020404030301010803" pitchFamily="18" charset="0"/>
              </a:rPr>
              <a:t>and the vision of Africa’s Renaissance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905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/>
          </a:bodyPr>
          <a:lstStyle/>
          <a:p>
            <a:r>
              <a:rPr lang="en-ZA" sz="32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Recent policy developments on free movement of people</a:t>
            </a:r>
            <a:endParaRPr lang="en-ZA" sz="3200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7"/>
            <a:ext cx="10515600" cy="4975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sz="2400" dirty="0" smtClean="0">
                <a:latin typeface="Arial Narrow" panose="020B0606020202030204" pitchFamily="34" charset="0"/>
              </a:rPr>
              <a:t>In addition to the long standing Abuja Treaty of 1991, the 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Agenda </a:t>
            </a: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2063 </a:t>
            </a:r>
            <a:r>
              <a:rPr lang="en-ZA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calls for </a:t>
            </a: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visa free travel by all Africans within Africa by 2018 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AfDB’s Africa Visa Openness Index Report, launched in 2016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The move by several African countries to offer visas on arrival to citizens of AU member states;</a:t>
            </a:r>
          </a:p>
          <a:p>
            <a:endParaRPr lang="en-ZA" sz="2400" dirty="0" smtClean="0">
              <a:latin typeface="Arial Narrow" panose="020B0606020202030204" pitchFamily="34" charset="0"/>
            </a:endParaRPr>
          </a:p>
          <a:p>
            <a:r>
              <a:rPr lang="en-ZA" sz="2400" dirty="0" smtClean="0">
                <a:latin typeface="Arial Narrow" panose="020B0606020202030204" pitchFamily="34" charset="0"/>
              </a:rPr>
              <a:t>The launch of the Africa passport in July 2016, 27</a:t>
            </a:r>
            <a:r>
              <a:rPr lang="en-ZA" sz="2400" baseline="30000" dirty="0" smtClean="0">
                <a:latin typeface="Arial Narrow" panose="020B0606020202030204" pitchFamily="34" charset="0"/>
              </a:rPr>
              <a:t>th</a:t>
            </a:r>
            <a:r>
              <a:rPr lang="en-ZA" sz="2400" dirty="0" smtClean="0">
                <a:latin typeface="Arial Narrow" panose="020B0606020202030204" pitchFamily="34" charset="0"/>
              </a:rPr>
              <a:t> Africa Union Summit in Kigali, Rwanda</a:t>
            </a:r>
          </a:p>
          <a:p>
            <a:pPr marL="0" indent="0">
              <a:buNone/>
            </a:pP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800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2389"/>
            <a:ext cx="10515600" cy="1586185"/>
          </a:xfrm>
        </p:spPr>
        <p:txBody>
          <a:bodyPr>
            <a:normAutofit/>
          </a:bodyPr>
          <a:lstStyle/>
          <a:p>
            <a:pPr algn="ctr"/>
            <a:r>
              <a:rPr lang="en-ZA" sz="3200" dirty="0" smtClean="0">
                <a:latin typeface="Arial Narrow" panose="020B0606020202030204" pitchFamily="34" charset="0"/>
              </a:rPr>
              <a:t>Implementation status quo; inter Rec comparison</a:t>
            </a:r>
            <a:br>
              <a:rPr lang="en-ZA" sz="3200" dirty="0" smtClean="0">
                <a:latin typeface="Arial Narrow" panose="020B0606020202030204" pitchFamily="34" charset="0"/>
              </a:rPr>
            </a:br>
            <a:r>
              <a:rPr lang="en-ZA" sz="3200" dirty="0" smtClean="0">
                <a:latin typeface="Arial Narrow" panose="020B0606020202030204" pitchFamily="34" charset="0"/>
              </a:rPr>
              <a:t/>
            </a:r>
            <a:br>
              <a:rPr lang="en-ZA" sz="3200" dirty="0" smtClean="0">
                <a:latin typeface="Arial Narrow" panose="020B0606020202030204" pitchFamily="34" charset="0"/>
              </a:rPr>
            </a:br>
            <a:endParaRPr lang="en-ZA" sz="3200" i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07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3061457"/>
              </p:ext>
            </p:extLst>
          </p:nvPr>
        </p:nvGraphicFramePr>
        <p:xfrm>
          <a:off x="378823" y="156755"/>
          <a:ext cx="11273245" cy="645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151137965"/>
                    </a:ext>
                  </a:extLst>
                </a:gridCol>
                <a:gridCol w="2406178">
                  <a:extLst>
                    <a:ext uri="{9D8B030D-6E8A-4147-A177-3AD203B41FA5}">
                      <a16:colId xmlns:a16="http://schemas.microsoft.com/office/drawing/2014/main" xmlns="" val="783614852"/>
                    </a:ext>
                  </a:extLst>
                </a:gridCol>
                <a:gridCol w="2254649">
                  <a:extLst>
                    <a:ext uri="{9D8B030D-6E8A-4147-A177-3AD203B41FA5}">
                      <a16:colId xmlns:a16="http://schemas.microsoft.com/office/drawing/2014/main" xmlns="" val="3984890237"/>
                    </a:ext>
                  </a:extLst>
                </a:gridCol>
                <a:gridCol w="2144921">
                  <a:extLst>
                    <a:ext uri="{9D8B030D-6E8A-4147-A177-3AD203B41FA5}">
                      <a16:colId xmlns:a16="http://schemas.microsoft.com/office/drawing/2014/main" xmlns="" val="4147025854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xmlns="" val="2246255912"/>
                    </a:ext>
                  </a:extLst>
                </a:gridCol>
              </a:tblGrid>
              <a:tr h="597018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REC</a:t>
                      </a:r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Freedom</a:t>
                      </a:r>
                      <a:r>
                        <a:rPr lang="en-ZA" b="1" baseline="0" dirty="0" smtClean="0">
                          <a:latin typeface="Arial Narrow" panose="020B0606020202030204" pitchFamily="34" charset="0"/>
                        </a:rPr>
                        <a:t> of movement protocol implementation</a:t>
                      </a:r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Common passport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Universa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l tourist visa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Right of establishment for business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997168"/>
                  </a:ext>
                </a:extLst>
              </a:tr>
              <a:tr h="341153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AMU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3 out of 5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60271"/>
                  </a:ext>
                </a:extLst>
              </a:tr>
              <a:tr h="852882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CEN-SAD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unclear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Visa waved for diplomats and selected professions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Right of residence (not ratified)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477757"/>
                  </a:ext>
                </a:extLst>
              </a:tr>
              <a:tr h="59701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COMESA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Only Burundi has ratified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538019"/>
                  </a:ext>
                </a:extLst>
              </a:tr>
              <a:tr h="59701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EAC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3 out of 5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Kenya, Rwanda, Uganda.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Yes;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Kenya, Rwanda, Uganda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1422073"/>
                  </a:ext>
                </a:extLst>
              </a:tr>
              <a:tr h="852882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ECCAS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4 out of 11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Travel books, cards, special airport arrival facilities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In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progress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Yes, (4 out of 11 implemented)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43068"/>
                  </a:ext>
                </a:extLst>
              </a:tr>
              <a:tr h="59701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ECOWAS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All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15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Yes,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ECOWAS passport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Visa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not required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019254"/>
                  </a:ext>
                </a:extLst>
              </a:tr>
              <a:tr h="59701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SADC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7 out of 15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In progress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112184"/>
                  </a:ext>
                </a:extLst>
              </a:tr>
              <a:tr h="110874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West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African Economic and Monetary Union (</a:t>
                      </a:r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UEMOA)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All 6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Harmonised with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ECOWAS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Visa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 not required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Yes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23366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D47-4296-4C87-A6A8-9AC031320B0A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3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1939</Words>
  <Application>Microsoft Office PowerPoint</Application>
  <PresentationFormat>Custom</PresentationFormat>
  <Paragraphs>305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   Prerequisites for integration on the African continent. A P2P perspective.     Seminar on African Union Vision 2063 as it relates to migration, regional integration and the Africa passport</vt:lpstr>
      <vt:lpstr>Outline</vt:lpstr>
      <vt:lpstr>Abuja Treaty 1991, established the African Economic Community</vt:lpstr>
      <vt:lpstr>Abuja Treaty 1991, w.r.t movement of people</vt:lpstr>
      <vt:lpstr>Abuja Treaty 1991, w.r.t movement of people</vt:lpstr>
      <vt:lpstr>Slide 6</vt:lpstr>
      <vt:lpstr>Recent policy developments on free movement of people</vt:lpstr>
      <vt:lpstr>Implementation status quo; inter Rec comparison  </vt:lpstr>
      <vt:lpstr>Slide 9</vt:lpstr>
      <vt:lpstr>Slide 10</vt:lpstr>
      <vt:lpstr>Slide 11</vt:lpstr>
      <vt:lpstr>Slide 12</vt:lpstr>
      <vt:lpstr>Benefits of free movement of people  </vt:lpstr>
      <vt:lpstr>Benefits of free movement of people</vt:lpstr>
      <vt:lpstr>Benefits of free movement of people</vt:lpstr>
      <vt:lpstr>Africa’s demographic dividend</vt:lpstr>
      <vt:lpstr>Challenges to free movement of people</vt:lpstr>
      <vt:lpstr>Along 6 key dimensions spread over the following…</vt:lpstr>
      <vt:lpstr>Security concerns &amp; political instability</vt:lpstr>
      <vt:lpstr>Institutional factors  </vt:lpstr>
      <vt:lpstr>Institutional factors  </vt:lpstr>
      <vt:lpstr>Slide 22</vt:lpstr>
      <vt:lpstr>What should African governments do?</vt:lpstr>
      <vt:lpstr>What should African government do? </vt:lpstr>
      <vt:lpstr>What should Africa governments do? </vt:lpstr>
      <vt:lpstr>Conclusion</vt:lpstr>
      <vt:lpstr>Africa clearly still has a lot of work to do. Lets discuss</vt:lpstr>
      <vt:lpstr>Dr. Emmanuel Sekyere Chief Research Specialist Africa Institute of South Africa Human Sciences Research Council Email: esekyere@hsrc.ac.za URL: www.hsrc.ac.za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Prerequisites for integration on the African continent.   Within the context of Agenda 2063 and its relation to migration, regional integration and the Africa passport</dc:title>
  <dc:creator>Emmanuel Sekyere</dc:creator>
  <cp:lastModifiedBy>PUMZA</cp:lastModifiedBy>
  <cp:revision>152</cp:revision>
  <dcterms:created xsi:type="dcterms:W3CDTF">2017-11-02T10:41:01Z</dcterms:created>
  <dcterms:modified xsi:type="dcterms:W3CDTF">2017-11-16T09:19:45Z</dcterms:modified>
</cp:coreProperties>
</file>